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xml" ContentType="application/vnd.openxmlformats-officedocument.presentationml.tags+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3.xml" ContentType="application/vnd.openxmlformats-officedocument.presentationml.tags+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54" r:id="rId6"/>
  </p:sldMasterIdLst>
  <p:notesMasterIdLst>
    <p:notesMasterId r:id="rId29"/>
  </p:notesMasterIdLst>
  <p:handoutMasterIdLst>
    <p:handoutMasterId r:id="rId30"/>
  </p:handoutMasterIdLst>
  <p:sldIdLst>
    <p:sldId id="321" r:id="rId7"/>
    <p:sldId id="544" r:id="rId8"/>
    <p:sldId id="2140757085" r:id="rId9"/>
    <p:sldId id="2140757086" r:id="rId10"/>
    <p:sldId id="628" r:id="rId11"/>
    <p:sldId id="3102" r:id="rId12"/>
    <p:sldId id="3124" r:id="rId13"/>
    <p:sldId id="3146" r:id="rId14"/>
    <p:sldId id="2140757132" r:id="rId15"/>
    <p:sldId id="2140757119" r:id="rId16"/>
    <p:sldId id="2140757135" r:id="rId17"/>
    <p:sldId id="2140757130" r:id="rId18"/>
    <p:sldId id="598" r:id="rId19"/>
    <p:sldId id="594" r:id="rId20"/>
    <p:sldId id="596" r:id="rId21"/>
    <p:sldId id="2140757105" r:id="rId22"/>
    <p:sldId id="2140757136" r:id="rId23"/>
    <p:sldId id="2140757137" r:id="rId24"/>
    <p:sldId id="2140757128" r:id="rId25"/>
    <p:sldId id="2140757103" r:id="rId26"/>
    <p:sldId id="2140757116" r:id="rId27"/>
    <p:sldId id="318" r:id="rId28"/>
  </p:sldIdLst>
  <p:sldSz cx="12192000" cy="6858000"/>
  <p:notesSz cx="7315200" cy="9601200"/>
  <p:custDataLst>
    <p:tags r:id="rId31"/>
  </p:custDataLst>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927EE964-21EC-4BBA-9621-E77EEAAD78A6}">
          <p14:sldIdLst>
            <p14:sldId id="321"/>
            <p14:sldId id="544"/>
            <p14:sldId id="2140757085"/>
            <p14:sldId id="2140757086"/>
            <p14:sldId id="628"/>
            <p14:sldId id="3102"/>
            <p14:sldId id="3124"/>
            <p14:sldId id="3146"/>
            <p14:sldId id="2140757132"/>
            <p14:sldId id="2140757119"/>
            <p14:sldId id="2140757135"/>
            <p14:sldId id="2140757130"/>
            <p14:sldId id="598"/>
            <p14:sldId id="594"/>
            <p14:sldId id="596"/>
            <p14:sldId id="2140757105"/>
            <p14:sldId id="2140757136"/>
            <p14:sldId id="2140757137"/>
            <p14:sldId id="2140757128"/>
            <p14:sldId id="2140757103"/>
            <p14:sldId id="2140757116"/>
            <p14:sldId id="318"/>
          </p14:sldIdLst>
        </p14:section>
      </p14:sectionLst>
    </p:ext>
    <p:ext uri="{EFAFB233-063F-42B5-8137-9DF3F51BA10A}">
      <p15:sldGuideLst xmlns:p15="http://schemas.microsoft.com/office/powerpoint/2012/main">
        <p15:guide id="1" orient="horz" pos="4128" userDrawn="1">
          <p15:clr>
            <a:srgbClr val="A4A3A4"/>
          </p15:clr>
        </p15:guide>
        <p15:guide id="2" orient="horz" pos="1008" userDrawn="1">
          <p15:clr>
            <a:srgbClr val="A4A3A4"/>
          </p15:clr>
        </p15:guide>
        <p15:guide id="3" orient="horz" pos="4032" userDrawn="1">
          <p15:clr>
            <a:srgbClr val="A4A3A4"/>
          </p15:clr>
        </p15:guide>
        <p15:guide id="4" orient="horz" pos="151" userDrawn="1">
          <p15:clr>
            <a:srgbClr val="A4A3A4"/>
          </p15:clr>
        </p15:guide>
        <p15:guide id="5" orient="horz" pos="264" userDrawn="1">
          <p15:clr>
            <a:srgbClr val="A4A3A4"/>
          </p15:clr>
        </p15:guide>
        <p15:guide id="6" orient="horz" pos="3912" userDrawn="1">
          <p15:clr>
            <a:srgbClr val="A4A3A4"/>
          </p15:clr>
        </p15:guide>
        <p15:guide id="7" orient="horz" userDrawn="1">
          <p15:clr>
            <a:srgbClr val="A4A3A4"/>
          </p15:clr>
        </p15:guide>
        <p15:guide id="8" pos="329" userDrawn="1">
          <p15:clr>
            <a:srgbClr val="A4A3A4"/>
          </p15:clr>
        </p15:guide>
        <p15:guide id="9" pos="7407" userDrawn="1">
          <p15:clr>
            <a:srgbClr val="A4A3A4"/>
          </p15:clr>
        </p15:guide>
        <p15:guide id="10" pos="3864" userDrawn="1">
          <p15:clr>
            <a:srgbClr val="A4A3A4"/>
          </p15:clr>
        </p15:guide>
        <p15:guide id="11" pos="453" userDrawn="1">
          <p15:clr>
            <a:srgbClr val="A4A3A4"/>
          </p15:clr>
        </p15:guide>
        <p15:guide id="13" pos="7248"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yn Gross" initials="TG" lastIdx="2" clrIdx="6"/>
  <p:cmAuthor id="2" name="Melanie Couton" initials="MAC" lastIdx="4" clrIdx="3"/>
  <p:cmAuthor id="3" name="ralfieri" initials="ra" lastIdx="2" clrIdx="8"/>
  <p:cmAuthor id="4" name="Megan Capel" initials="MC" lastIdx="11" clrIdx="0"/>
  <p:cmAuthor id="5" name="Andrew Bowser" initials="AB" lastIdx="8" clrIdx="2"/>
  <p:cmAuthor id="6" name="mcalloway" initials="mc" lastIdx="1" clrIdx="4"/>
  <p:cmAuthor id="7" name="agoldman" initials="a" lastIdx="4" clrIdx="9"/>
  <p:cmAuthor id="8" name="Devin Overbey" initials="DO" lastIdx="6" clrIdx="7"/>
  <p:cmAuthor id="9" name="Erik Brady" initials="EB" lastIdx="2" clrIdx="5"/>
  <p:cmAuthor id="10" name=" " initials="MAC" lastIdx="21" clrIdx="1"/>
  <p:cmAuthor id="11" name="alison.heintz@gmail.com" initials="a" lastIdx="5" clrIdx="10">
    <p:extLst>
      <p:ext uri="{19B8F6BF-5375-455C-9EA6-DF929625EA0E}">
        <p15:presenceInfo xmlns:p15="http://schemas.microsoft.com/office/powerpoint/2012/main" userId="1e1cc34837a9f52c" providerId="Windows Live"/>
      </p:ext>
    </p:extLst>
  </p:cmAuthor>
  <p:cmAuthor id="12" name="Sophia Kelley" initials="SK" lastIdx="1" clrIdx="11">
    <p:extLst>
      <p:ext uri="{19B8F6BF-5375-455C-9EA6-DF929625EA0E}">
        <p15:presenceInfo xmlns:p15="http://schemas.microsoft.com/office/powerpoint/2012/main" userId="S::skelley@clinicaloptions.com::16bcb5eb-2eda-4b05-8f8e-003f962fc12c" providerId="AD"/>
      </p:ext>
    </p:extLst>
  </p:cmAuthor>
  <p:cmAuthor id="13" name="LT Fowler" initials="LF" lastIdx="8" clrIdx="12">
    <p:extLst>
      <p:ext uri="{19B8F6BF-5375-455C-9EA6-DF929625EA0E}">
        <p15:presenceInfo xmlns:p15="http://schemas.microsoft.com/office/powerpoint/2012/main" userId="S::lfowler@practicingclinicians.com::bdc4c4d6-9ded-467c-b80c-330a0ea8ffe4" providerId="AD"/>
      </p:ext>
    </p:extLst>
  </p:cmAuthor>
  <p:cmAuthor id="14" name="Melanie Couton" initials="MC" lastIdx="1" clrIdx="13">
    <p:extLst>
      <p:ext uri="{19B8F6BF-5375-455C-9EA6-DF929625EA0E}">
        <p15:presenceInfo xmlns:p15="http://schemas.microsoft.com/office/powerpoint/2012/main" userId="ef8730672ba86646" providerId="Windows Live"/>
      </p:ext>
    </p:extLst>
  </p:cmAuthor>
  <p:cmAuthor id="15" name="aboecler@clinicaloptions.com" initials="a" lastIdx="10" clrIdx="14">
    <p:extLst>
      <p:ext uri="{19B8F6BF-5375-455C-9EA6-DF929625EA0E}">
        <p15:presenceInfo xmlns:p15="http://schemas.microsoft.com/office/powerpoint/2012/main" userId="aboecler@clinicaloptions.com" providerId="None"/>
      </p:ext>
    </p:extLst>
  </p:cmAuthor>
  <p:cmAuthor id="16" name="Kim Nealy" initials="KN" lastIdx="33" clrIdx="15">
    <p:extLst>
      <p:ext uri="{19B8F6BF-5375-455C-9EA6-DF929625EA0E}">
        <p15:presenceInfo xmlns:p15="http://schemas.microsoft.com/office/powerpoint/2012/main" userId="S::knealy@clinicaloptions.com::3ad6f23f-5cca-413d-8b4a-3603710adf7e" providerId="AD"/>
      </p:ext>
    </p:extLst>
  </p:cmAuthor>
  <p:cmAuthor id="17" name="clinicaloptions\rcohen" initials="c" lastIdx="18" clrIdx="16">
    <p:extLst>
      <p:ext uri="{19B8F6BF-5375-455C-9EA6-DF929625EA0E}">
        <p15:presenceInfo xmlns:p15="http://schemas.microsoft.com/office/powerpoint/2012/main" userId="clinicaloptions\rcohen" providerId="None"/>
      </p:ext>
    </p:extLst>
  </p:cmAuthor>
  <p:cmAuthor id="18" name="CLINICALOPTIONS\knealy" initials="C" lastIdx="18" clrIdx="17">
    <p:extLst>
      <p:ext uri="{19B8F6BF-5375-455C-9EA6-DF929625EA0E}">
        <p15:presenceInfo xmlns:p15="http://schemas.microsoft.com/office/powerpoint/2012/main" userId="CLINICALOPTIONS\knealy" providerId="None"/>
      </p:ext>
    </p:extLst>
  </p:cmAuthor>
  <p:cmAuthor id="19" name="Petra Cravens" initials="PC" lastIdx="11" clrIdx="18">
    <p:extLst>
      <p:ext uri="{19B8F6BF-5375-455C-9EA6-DF929625EA0E}">
        <p15:presenceInfo xmlns:p15="http://schemas.microsoft.com/office/powerpoint/2012/main" userId="S::pcravens@clinicaloptions.com::0f94dabc-c4d7-4fca-87b1-40ee2dc41715" providerId="AD"/>
      </p:ext>
    </p:extLst>
  </p:cmAuthor>
  <p:cmAuthor id="20" name="Dussadee Royal" initials="DR" lastIdx="4" clrIdx="19">
    <p:extLst>
      <p:ext uri="{19B8F6BF-5375-455C-9EA6-DF929625EA0E}">
        <p15:presenceInfo xmlns:p15="http://schemas.microsoft.com/office/powerpoint/2012/main" userId="S::droyal@clinicaloptions.com::51beead8-6fa0-4b98-aeba-37044af35e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71D"/>
    <a:srgbClr val="00823B"/>
    <a:srgbClr val="015873"/>
    <a:srgbClr val="046376"/>
    <a:srgbClr val="013763"/>
    <a:srgbClr val="033453"/>
    <a:srgbClr val="006264"/>
    <a:srgbClr val="FDB338"/>
    <a:srgbClr val="682E74"/>
    <a:srgbClr val="0527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0" autoAdjust="0"/>
    <p:restoredTop sz="83417" autoAdjust="0"/>
  </p:normalViewPr>
  <p:slideViewPr>
    <p:cSldViewPr snapToGrid="0">
      <p:cViewPr varScale="1">
        <p:scale>
          <a:sx n="71" d="100"/>
          <a:sy n="71" d="100"/>
        </p:scale>
        <p:origin x="1133" y="62"/>
      </p:cViewPr>
      <p:guideLst>
        <p:guide orient="horz" pos="4128"/>
        <p:guide orient="horz" pos="1008"/>
        <p:guide orient="horz" pos="4032"/>
        <p:guide orient="horz" pos="151"/>
        <p:guide orient="horz" pos="264"/>
        <p:guide orient="horz" pos="3912"/>
        <p:guide orient="horz"/>
        <p:guide pos="329"/>
        <p:guide pos="7407"/>
        <p:guide pos="3864"/>
        <p:guide pos="453"/>
        <p:guide pos="7248"/>
      </p:guideLst>
    </p:cSldViewPr>
  </p:slideViewPr>
  <p:notesTextViewPr>
    <p:cViewPr>
      <p:scale>
        <a:sx n="75" d="100"/>
        <a:sy n="75" d="100"/>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handoutMaster" Target="handoutMasters/handoutMaster1.xml"/><Relationship Id="rId35" Type="http://schemas.openxmlformats.org/officeDocument/2006/relationships/theme" Target="theme/theme1.xml"/><Relationship Id="rId8"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r>
              <a:rPr lang="en-US"/>
              <a:t>IGA Score</a:t>
            </a:r>
          </a:p>
        </c:rich>
      </c:tx>
      <c:layout>
        <c:manualLayout>
          <c:xMode val="edge"/>
          <c:yMode val="edge"/>
          <c:x val="0.46649519521168498"/>
          <c:y val="9.3858068584608906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Placebo</c:v>
                </c:pt>
              </c:strCache>
            </c:strRef>
          </c:tx>
          <c:spPr>
            <a:solidFill>
              <a:schemeClr val="accent3"/>
            </a:solidFill>
            <a:ln>
              <a:noFill/>
            </a:ln>
            <a:effectLst/>
          </c:spPr>
          <c:invertIfNegative val="0"/>
          <c:dPt>
            <c:idx val="0"/>
            <c:invertIfNegative val="0"/>
            <c:bubble3D val="0"/>
            <c:extLst>
              <c:ext xmlns:c16="http://schemas.microsoft.com/office/drawing/2014/chart" uri="{C3380CC4-5D6E-409C-BE32-E72D297353CC}">
                <c16:uniqueId val="{00000001-E6E7-45A9-A97C-3FE5E81A19F2}"/>
              </c:ext>
            </c:extLst>
          </c:dPt>
          <c:dPt>
            <c:idx val="1"/>
            <c:invertIfNegative val="0"/>
            <c:bubble3D val="0"/>
            <c:extLst>
              <c:ext xmlns:c16="http://schemas.microsoft.com/office/drawing/2014/chart" uri="{C3380CC4-5D6E-409C-BE32-E72D297353CC}">
                <c16:uniqueId val="{00000000-E6E7-45A9-A97C-3FE5E81A19F2}"/>
              </c:ext>
            </c:extLst>
          </c:dPt>
          <c:cat>
            <c:strRef>
              <c:f>Sheet1!$A$2:$A$3</c:f>
              <c:strCache>
                <c:ptCount val="2"/>
                <c:pt idx="0">
                  <c:v>Wk 16</c:v>
                </c:pt>
                <c:pt idx="1">
                  <c:v>Wk  52</c:v>
                </c:pt>
              </c:strCache>
            </c:strRef>
          </c:cat>
          <c:val>
            <c:numRef>
              <c:f>Sheet1!$B$2:$B$3</c:f>
              <c:numCache>
                <c:formatCode>General</c:formatCode>
                <c:ptCount val="2"/>
                <c:pt idx="0">
                  <c:v>12</c:v>
                </c:pt>
                <c:pt idx="1">
                  <c:v>13</c:v>
                </c:pt>
              </c:numCache>
            </c:numRef>
          </c:val>
          <c:extLst>
            <c:ext xmlns:c16="http://schemas.microsoft.com/office/drawing/2014/chart" uri="{C3380CC4-5D6E-409C-BE32-E72D297353CC}">
              <c16:uniqueId val="{00000000-E6C4-4F10-8548-6C1B3AC828B9}"/>
            </c:ext>
          </c:extLst>
        </c:ser>
        <c:ser>
          <c:idx val="1"/>
          <c:order val="1"/>
          <c:tx>
            <c:strRef>
              <c:f>Sheet1!$C$1</c:f>
              <c:strCache>
                <c:ptCount val="1"/>
                <c:pt idx="0">
                  <c:v>Dupilumab every other we</c:v>
                </c:pt>
              </c:strCache>
            </c:strRef>
          </c:tx>
          <c:spPr>
            <a:solidFill>
              <a:schemeClr val="accent1"/>
            </a:solidFill>
            <a:ln>
              <a:noFill/>
            </a:ln>
            <a:effectLst/>
          </c:spPr>
          <c:invertIfNegative val="0"/>
          <c:cat>
            <c:strRef>
              <c:f>Sheet1!$A$2:$A$3</c:f>
              <c:strCache>
                <c:ptCount val="2"/>
                <c:pt idx="0">
                  <c:v>Wk 16</c:v>
                </c:pt>
                <c:pt idx="1">
                  <c:v>Wk  52</c:v>
                </c:pt>
              </c:strCache>
            </c:strRef>
          </c:cat>
          <c:val>
            <c:numRef>
              <c:f>Sheet1!$C$2:$C$3</c:f>
              <c:numCache>
                <c:formatCode>General</c:formatCode>
                <c:ptCount val="2"/>
                <c:pt idx="0">
                  <c:v>39</c:v>
                </c:pt>
                <c:pt idx="1">
                  <c:v>36</c:v>
                </c:pt>
              </c:numCache>
            </c:numRef>
          </c:val>
          <c:extLst>
            <c:ext xmlns:c16="http://schemas.microsoft.com/office/drawing/2014/chart" uri="{C3380CC4-5D6E-409C-BE32-E72D297353CC}">
              <c16:uniqueId val="{00000001-E6C4-4F10-8548-6C1B3AC828B9}"/>
            </c:ext>
          </c:extLst>
        </c:ser>
        <c:ser>
          <c:idx val="2"/>
          <c:order val="2"/>
          <c:tx>
            <c:strRef>
              <c:f>Sheet1!$D$1</c:f>
              <c:strCache>
                <c:ptCount val="1"/>
                <c:pt idx="0">
                  <c:v>Dupilumab every week</c:v>
                </c:pt>
              </c:strCache>
            </c:strRef>
          </c:tx>
          <c:spPr>
            <a:solidFill>
              <a:schemeClr val="accent2"/>
            </a:solidFill>
            <a:ln>
              <a:noFill/>
            </a:ln>
            <a:effectLst/>
          </c:spPr>
          <c:invertIfNegative val="0"/>
          <c:cat>
            <c:strRef>
              <c:f>Sheet1!$A$2:$A$3</c:f>
              <c:strCache>
                <c:ptCount val="2"/>
                <c:pt idx="0">
                  <c:v>Wk 16</c:v>
                </c:pt>
                <c:pt idx="1">
                  <c:v>Wk  52</c:v>
                </c:pt>
              </c:strCache>
            </c:strRef>
          </c:cat>
          <c:val>
            <c:numRef>
              <c:f>Sheet1!$D$2:$D$3</c:f>
              <c:numCache>
                <c:formatCode>General</c:formatCode>
                <c:ptCount val="2"/>
                <c:pt idx="0">
                  <c:v>39</c:v>
                </c:pt>
                <c:pt idx="1">
                  <c:v>40</c:v>
                </c:pt>
              </c:numCache>
            </c:numRef>
          </c:val>
          <c:extLst>
            <c:ext xmlns:c16="http://schemas.microsoft.com/office/drawing/2014/chart" uri="{C3380CC4-5D6E-409C-BE32-E72D297353CC}">
              <c16:uniqueId val="{00000002-E6C4-4F10-8548-6C1B3AC828B9}"/>
            </c:ext>
          </c:extLst>
        </c:ser>
        <c:dLbls>
          <c:showLegendKey val="0"/>
          <c:showVal val="0"/>
          <c:showCatName val="0"/>
          <c:showSerName val="0"/>
          <c:showPercent val="0"/>
          <c:showBubbleSize val="0"/>
        </c:dLbls>
        <c:gapWidth val="161"/>
        <c:axId val="168092416"/>
        <c:axId val="168093952"/>
      </c:barChart>
      <c:catAx>
        <c:axId val="168092416"/>
        <c:scaling>
          <c:orientation val="minMax"/>
        </c:scaling>
        <c:delete val="0"/>
        <c:axPos val="b"/>
        <c:numFmt formatCode="General" sourceLinked="1"/>
        <c:majorTickMark val="out"/>
        <c:minorTickMark val="none"/>
        <c:tickLblPos val="nextTo"/>
        <c:spPr>
          <a:noFill/>
          <a:ln w="28575" cap="flat" cmpd="sng" algn="ctr">
            <a:solidFill>
              <a:srgbClr val="1A2B58"/>
            </a:solidFill>
            <a:prstDash val="solid"/>
            <a:round/>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crossAx val="168093952"/>
        <c:crosses val="autoZero"/>
        <c:auto val="1"/>
        <c:lblAlgn val="ctr"/>
        <c:lblOffset val="100"/>
        <c:noMultiLvlLbl val="0"/>
      </c:catAx>
      <c:valAx>
        <c:axId val="168093952"/>
        <c:scaling>
          <c:orientation val="minMax"/>
          <c:max val="100"/>
        </c:scaling>
        <c:delete val="0"/>
        <c:axPos val="l"/>
        <c:majorGridlines>
          <c:spPr>
            <a:ln w="9525" cap="flat" cmpd="sng" algn="ctr">
              <a:noFill/>
              <a:prstDash val="solid"/>
              <a:round/>
            </a:ln>
            <a:effectLst/>
          </c:spPr>
        </c:majorGridlines>
        <c:title>
          <c:tx>
            <c:rich>
              <a:bodyPr rot="-5400000" spcFirstLastPara="1" vertOverflow="ellipsis" vert="horz" wrap="square" anchor="ctr" anchorCtr="1"/>
              <a:lstStyle/>
              <a:p>
                <a:pPr>
                  <a:defRPr sz="1400" b="1" i="0" u="none" strike="noStrike" kern="1200" baseline="0">
                    <a:solidFill>
                      <a:schemeClr val="bg1"/>
                    </a:solidFill>
                    <a:latin typeface="+mn-lt"/>
                    <a:ea typeface="+mn-ea"/>
                    <a:cs typeface="+mn-cs"/>
                  </a:defRPr>
                </a:pPr>
                <a:r>
                  <a:rPr lang="en-US" sz="1400"/>
                  <a:t>Patients Achieving Qualifying </a:t>
                </a:r>
                <a:br>
                  <a:rPr lang="en-US" sz="1400"/>
                </a:br>
                <a:r>
                  <a:rPr lang="en-US" sz="1400"/>
                  <a:t>IGA Score (%)</a:t>
                </a:r>
              </a:p>
            </c:rich>
          </c:tx>
          <c:layout>
            <c:manualLayout>
              <c:xMode val="edge"/>
              <c:yMode val="edge"/>
              <c:x val="2.7895228158805099E-3"/>
              <c:y val="0.14892357630046901"/>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title>
        <c:numFmt formatCode="General" sourceLinked="1"/>
        <c:majorTickMark val="out"/>
        <c:minorTickMark val="none"/>
        <c:tickLblPos val="nextTo"/>
        <c:spPr>
          <a:noFill/>
          <a:ln w="28575" cap="flat" cmpd="sng" algn="ctr">
            <a:solidFill>
              <a:srgbClr val="1A2B58"/>
            </a:solidFill>
            <a:prstDash val="solid"/>
            <a:round/>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crossAx val="168092416"/>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a:solidFill>
            <a:schemeClr val="bg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r>
              <a:rPr lang="en-US"/>
              <a:t>EASI-75</a:t>
            </a:r>
          </a:p>
        </c:rich>
      </c:tx>
      <c:layout>
        <c:manualLayout>
          <c:xMode val="edge"/>
          <c:yMode val="edge"/>
          <c:x val="0.49161191248481401"/>
          <c:y val="8.3333333333333301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Placebo</c:v>
                </c:pt>
              </c:strCache>
            </c:strRef>
          </c:tx>
          <c:spPr>
            <a:solidFill>
              <a:schemeClr val="accent3"/>
            </a:solidFill>
            <a:ln>
              <a:noFill/>
            </a:ln>
            <a:effectLst/>
          </c:spPr>
          <c:invertIfNegative val="0"/>
          <c:cat>
            <c:strRef>
              <c:f>Sheet1!$A$2:$A$3</c:f>
              <c:strCache>
                <c:ptCount val="2"/>
                <c:pt idx="0">
                  <c:v>Wk 16</c:v>
                </c:pt>
                <c:pt idx="1">
                  <c:v>Wk  52</c:v>
                </c:pt>
              </c:strCache>
            </c:strRef>
          </c:cat>
          <c:val>
            <c:numRef>
              <c:f>Sheet1!$B$2:$B$3</c:f>
              <c:numCache>
                <c:formatCode>General</c:formatCode>
                <c:ptCount val="2"/>
                <c:pt idx="0">
                  <c:v>23</c:v>
                </c:pt>
                <c:pt idx="1">
                  <c:v>22</c:v>
                </c:pt>
              </c:numCache>
            </c:numRef>
          </c:val>
          <c:extLst>
            <c:ext xmlns:c16="http://schemas.microsoft.com/office/drawing/2014/chart" uri="{C3380CC4-5D6E-409C-BE32-E72D297353CC}">
              <c16:uniqueId val="{00000000-AF3E-4DEE-A4BA-C66D8CCEEA47}"/>
            </c:ext>
          </c:extLst>
        </c:ser>
        <c:ser>
          <c:idx val="1"/>
          <c:order val="1"/>
          <c:tx>
            <c:strRef>
              <c:f>Sheet1!$C$1</c:f>
              <c:strCache>
                <c:ptCount val="1"/>
                <c:pt idx="0">
                  <c:v>Dupilumab every other we</c:v>
                </c:pt>
              </c:strCache>
            </c:strRef>
          </c:tx>
          <c:spPr>
            <a:solidFill>
              <a:schemeClr val="accent1"/>
            </a:solidFill>
            <a:ln>
              <a:noFill/>
            </a:ln>
            <a:effectLst/>
          </c:spPr>
          <c:invertIfNegative val="0"/>
          <c:cat>
            <c:strRef>
              <c:f>Sheet1!$A$2:$A$3</c:f>
              <c:strCache>
                <c:ptCount val="2"/>
                <c:pt idx="0">
                  <c:v>Wk 16</c:v>
                </c:pt>
                <c:pt idx="1">
                  <c:v>Wk  52</c:v>
                </c:pt>
              </c:strCache>
            </c:strRef>
          </c:cat>
          <c:val>
            <c:numRef>
              <c:f>Sheet1!$C$2:$C$3</c:f>
              <c:numCache>
                <c:formatCode>General</c:formatCode>
                <c:ptCount val="2"/>
                <c:pt idx="0">
                  <c:v>69</c:v>
                </c:pt>
                <c:pt idx="1">
                  <c:v>65</c:v>
                </c:pt>
              </c:numCache>
            </c:numRef>
          </c:val>
          <c:extLst>
            <c:ext xmlns:c16="http://schemas.microsoft.com/office/drawing/2014/chart" uri="{C3380CC4-5D6E-409C-BE32-E72D297353CC}">
              <c16:uniqueId val="{00000001-AF3E-4DEE-A4BA-C66D8CCEEA47}"/>
            </c:ext>
          </c:extLst>
        </c:ser>
        <c:ser>
          <c:idx val="2"/>
          <c:order val="2"/>
          <c:tx>
            <c:strRef>
              <c:f>Sheet1!$D$1</c:f>
              <c:strCache>
                <c:ptCount val="1"/>
                <c:pt idx="0">
                  <c:v>Dupilumab every week</c:v>
                </c:pt>
              </c:strCache>
            </c:strRef>
          </c:tx>
          <c:spPr>
            <a:solidFill>
              <a:schemeClr val="accent2"/>
            </a:solidFill>
            <a:ln>
              <a:noFill/>
            </a:ln>
            <a:effectLst/>
          </c:spPr>
          <c:invertIfNegative val="0"/>
          <c:cat>
            <c:strRef>
              <c:f>Sheet1!$A$2:$A$3</c:f>
              <c:strCache>
                <c:ptCount val="2"/>
                <c:pt idx="0">
                  <c:v>Wk 16</c:v>
                </c:pt>
                <c:pt idx="1">
                  <c:v>Wk  52</c:v>
                </c:pt>
              </c:strCache>
            </c:strRef>
          </c:cat>
          <c:val>
            <c:numRef>
              <c:f>Sheet1!$D$2:$D$3</c:f>
              <c:numCache>
                <c:formatCode>General</c:formatCode>
                <c:ptCount val="2"/>
                <c:pt idx="0">
                  <c:v>64</c:v>
                </c:pt>
                <c:pt idx="1">
                  <c:v>64</c:v>
                </c:pt>
              </c:numCache>
            </c:numRef>
          </c:val>
          <c:extLst>
            <c:ext xmlns:c16="http://schemas.microsoft.com/office/drawing/2014/chart" uri="{C3380CC4-5D6E-409C-BE32-E72D297353CC}">
              <c16:uniqueId val="{00000002-AF3E-4DEE-A4BA-C66D8CCEEA47}"/>
            </c:ext>
          </c:extLst>
        </c:ser>
        <c:dLbls>
          <c:showLegendKey val="0"/>
          <c:showVal val="0"/>
          <c:showCatName val="0"/>
          <c:showSerName val="0"/>
          <c:showPercent val="0"/>
          <c:showBubbleSize val="0"/>
        </c:dLbls>
        <c:gapWidth val="219"/>
        <c:axId val="168146048"/>
        <c:axId val="168147584"/>
      </c:barChart>
      <c:catAx>
        <c:axId val="168146048"/>
        <c:scaling>
          <c:orientation val="minMax"/>
        </c:scaling>
        <c:delete val="0"/>
        <c:axPos val="b"/>
        <c:numFmt formatCode="General" sourceLinked="1"/>
        <c:majorTickMark val="out"/>
        <c:minorTickMark val="none"/>
        <c:tickLblPos val="nextTo"/>
        <c:spPr>
          <a:noFill/>
          <a:ln w="28575" cap="flat" cmpd="sng" algn="ctr">
            <a:solidFill>
              <a:srgbClr val="1A2B58"/>
            </a:solidFill>
            <a:prstDash val="solid"/>
            <a:round/>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crossAx val="168147584"/>
        <c:crosses val="autoZero"/>
        <c:auto val="1"/>
        <c:lblAlgn val="ctr"/>
        <c:lblOffset val="100"/>
        <c:noMultiLvlLbl val="0"/>
      </c:catAx>
      <c:valAx>
        <c:axId val="168147584"/>
        <c:scaling>
          <c:orientation val="minMax"/>
          <c:max val="100"/>
        </c:scaling>
        <c:delete val="0"/>
        <c:axPos val="l"/>
        <c:majorGridlines>
          <c:spPr>
            <a:ln w="9525" cap="flat" cmpd="sng" algn="ctr">
              <a:noFill/>
              <a:prstDash val="solid"/>
              <a:round/>
            </a:ln>
            <a:effectLst/>
          </c:spPr>
        </c:majorGridlines>
        <c:title>
          <c:tx>
            <c:rich>
              <a:bodyPr rot="-5400000" spcFirstLastPara="1" vertOverflow="ellipsis" vert="horz" wrap="square" anchor="ctr" anchorCtr="1"/>
              <a:lstStyle/>
              <a:p>
                <a:pPr>
                  <a:defRPr sz="1400" b="1" i="0" u="none" strike="noStrike" kern="1200" baseline="0">
                    <a:solidFill>
                      <a:schemeClr val="bg1"/>
                    </a:solidFill>
                    <a:latin typeface="+mn-lt"/>
                    <a:ea typeface="+mn-ea"/>
                    <a:cs typeface="+mn-cs"/>
                  </a:defRPr>
                </a:pPr>
                <a:r>
                  <a:rPr lang="en-US" sz="1400"/>
                  <a:t>Patients Achieving </a:t>
                </a:r>
                <a:br>
                  <a:rPr lang="en-US" sz="1400"/>
                </a:br>
                <a:r>
                  <a:rPr lang="en-US" sz="1400"/>
                  <a:t>EASI-75 (%)</a:t>
                </a:r>
              </a:p>
            </c:rich>
          </c:tx>
          <c:layout>
            <c:manualLayout>
              <c:xMode val="edge"/>
              <c:yMode val="edge"/>
              <c:x val="2.3625574336173386E-3"/>
              <c:y val="0.28865079137293481"/>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title>
        <c:numFmt formatCode="General" sourceLinked="1"/>
        <c:majorTickMark val="out"/>
        <c:minorTickMark val="none"/>
        <c:tickLblPos val="nextTo"/>
        <c:spPr>
          <a:noFill/>
          <a:ln w="28575" cap="flat" cmpd="sng" algn="ctr">
            <a:solidFill>
              <a:srgbClr val="1A2B58"/>
            </a:solidFill>
            <a:prstDash val="solid"/>
            <a:round/>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crossAx val="168146048"/>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a:solidFill>
            <a:schemeClr val="bg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5AF788-6BCC-4E5C-8D0F-F7B556FFE97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F7BE845-C3F4-498C-BBA8-DAFACDB6006E}">
      <dgm:prSet phldrT="[Text]" custT="1"/>
      <dgm:spPr>
        <a:solidFill>
          <a:srgbClr val="E1471D"/>
        </a:solidFill>
      </dgm:spPr>
      <dgm:t>
        <a:bodyPr/>
        <a:lstStyle/>
        <a:p>
          <a:r>
            <a:rPr lang="en-US" sz="3200" b="1" dirty="0">
              <a:solidFill>
                <a:schemeClr val="tx1"/>
              </a:solidFill>
            </a:rPr>
            <a:t>Trust</a:t>
          </a:r>
        </a:p>
      </dgm:t>
    </dgm:pt>
    <dgm:pt modelId="{972F4A0E-5590-4DE7-BD11-022A2A84A42B}" type="parTrans" cxnId="{5FCDE7A9-053B-4893-874B-21F1129FE080}">
      <dgm:prSet/>
      <dgm:spPr/>
      <dgm:t>
        <a:bodyPr/>
        <a:lstStyle/>
        <a:p>
          <a:endParaRPr lang="en-US">
            <a:solidFill>
              <a:srgbClr val="1A2B58"/>
            </a:solidFill>
          </a:endParaRPr>
        </a:p>
      </dgm:t>
    </dgm:pt>
    <dgm:pt modelId="{D75CD3ED-F7B5-4169-9751-14022E6009BE}" type="sibTrans" cxnId="{5FCDE7A9-053B-4893-874B-21F1129FE080}">
      <dgm:prSet/>
      <dgm:spPr/>
      <dgm:t>
        <a:bodyPr/>
        <a:lstStyle/>
        <a:p>
          <a:endParaRPr lang="en-US">
            <a:solidFill>
              <a:srgbClr val="1A2B58"/>
            </a:solidFill>
          </a:endParaRPr>
        </a:p>
      </dgm:t>
    </dgm:pt>
    <dgm:pt modelId="{3BBFCF66-AB7F-4B97-9C17-1881B8B76385}">
      <dgm:prSet phldrT="[Text]" custT="1"/>
      <dgm:spPr>
        <a:solidFill>
          <a:srgbClr val="00823B"/>
        </a:solidFill>
      </dgm:spPr>
      <dgm:t>
        <a:bodyPr/>
        <a:lstStyle/>
        <a:p>
          <a:r>
            <a:rPr lang="en-US" sz="3200" b="1" dirty="0">
              <a:solidFill>
                <a:schemeClr val="tx1"/>
              </a:solidFill>
            </a:rPr>
            <a:t>Individualized Treatment</a:t>
          </a:r>
        </a:p>
      </dgm:t>
    </dgm:pt>
    <dgm:pt modelId="{57A832BC-7CCE-4207-8F25-1942FF789672}" type="parTrans" cxnId="{54BEA56D-4ED0-4FE6-89A0-D4AF8761DEA4}">
      <dgm:prSet/>
      <dgm:spPr/>
      <dgm:t>
        <a:bodyPr/>
        <a:lstStyle/>
        <a:p>
          <a:endParaRPr lang="en-US">
            <a:solidFill>
              <a:srgbClr val="1A2B58"/>
            </a:solidFill>
          </a:endParaRPr>
        </a:p>
      </dgm:t>
    </dgm:pt>
    <dgm:pt modelId="{700971A6-0985-4DE4-8A98-241CA9EA98B1}" type="sibTrans" cxnId="{54BEA56D-4ED0-4FE6-89A0-D4AF8761DEA4}">
      <dgm:prSet/>
      <dgm:spPr/>
      <dgm:t>
        <a:bodyPr/>
        <a:lstStyle/>
        <a:p>
          <a:endParaRPr lang="en-US">
            <a:solidFill>
              <a:srgbClr val="1A2B58"/>
            </a:solidFill>
          </a:endParaRPr>
        </a:p>
      </dgm:t>
    </dgm:pt>
    <dgm:pt modelId="{8E568DB2-D11B-4BF6-BA0B-3F141F43D7C5}">
      <dgm:prSet phldrT="[Text]"/>
      <dgm:spPr>
        <a:solidFill>
          <a:schemeClr val="tx1">
            <a:alpha val="90000"/>
          </a:schemeClr>
        </a:solidFill>
      </dgm:spPr>
      <dgm:t>
        <a:bodyPr/>
        <a:lstStyle/>
        <a:p>
          <a:pPr>
            <a:buClrTx/>
            <a:buFont typeface="Wingdings" panose="05000000000000000000" pitchFamily="2" charset="2"/>
            <a:buChar char="§"/>
          </a:pPr>
          <a:r>
            <a:rPr lang="en-US" dirty="0">
              <a:solidFill>
                <a:schemeClr val="bg1"/>
              </a:solidFill>
            </a:rPr>
            <a:t>Solicit patient’s preference (eg, greasiness of an ointment)</a:t>
          </a:r>
        </a:p>
      </dgm:t>
    </dgm:pt>
    <dgm:pt modelId="{5DB81B0B-9E30-4665-AE91-082865BDC383}" type="parTrans" cxnId="{4F2BC8DF-EDB4-4E28-9515-BA5482533E15}">
      <dgm:prSet/>
      <dgm:spPr/>
      <dgm:t>
        <a:bodyPr/>
        <a:lstStyle/>
        <a:p>
          <a:endParaRPr lang="en-US">
            <a:solidFill>
              <a:srgbClr val="1A2B58"/>
            </a:solidFill>
          </a:endParaRPr>
        </a:p>
      </dgm:t>
    </dgm:pt>
    <dgm:pt modelId="{7A4D344A-FFC5-4AF2-B050-4ADDD98B38A3}" type="sibTrans" cxnId="{4F2BC8DF-EDB4-4E28-9515-BA5482533E15}">
      <dgm:prSet/>
      <dgm:spPr/>
      <dgm:t>
        <a:bodyPr/>
        <a:lstStyle/>
        <a:p>
          <a:endParaRPr lang="en-US">
            <a:solidFill>
              <a:srgbClr val="1A2B58"/>
            </a:solidFill>
          </a:endParaRPr>
        </a:p>
      </dgm:t>
    </dgm:pt>
    <dgm:pt modelId="{02765E39-E7EB-4F8D-ACF3-2134E22B6665}">
      <dgm:prSet phldrT="[Text]" custT="1"/>
      <dgm:spPr>
        <a:solidFill>
          <a:srgbClr val="015873"/>
        </a:solidFill>
      </dgm:spPr>
      <dgm:t>
        <a:bodyPr/>
        <a:lstStyle/>
        <a:p>
          <a:r>
            <a:rPr lang="en-US" sz="3200" b="1" dirty="0">
              <a:solidFill>
                <a:schemeClr val="tx1"/>
              </a:solidFill>
            </a:rPr>
            <a:t>Education</a:t>
          </a:r>
        </a:p>
      </dgm:t>
    </dgm:pt>
    <dgm:pt modelId="{D4A071E7-0CFB-4C96-8ECB-B0958D6FA57A}" type="parTrans" cxnId="{4056E300-D914-4E63-BEB4-48CAEED5066D}">
      <dgm:prSet/>
      <dgm:spPr/>
      <dgm:t>
        <a:bodyPr/>
        <a:lstStyle/>
        <a:p>
          <a:endParaRPr lang="en-US">
            <a:solidFill>
              <a:srgbClr val="1A2B58"/>
            </a:solidFill>
          </a:endParaRPr>
        </a:p>
      </dgm:t>
    </dgm:pt>
    <dgm:pt modelId="{69EFD6A0-121A-490C-91C1-916A2543C411}" type="sibTrans" cxnId="{4056E300-D914-4E63-BEB4-48CAEED5066D}">
      <dgm:prSet/>
      <dgm:spPr/>
      <dgm:t>
        <a:bodyPr/>
        <a:lstStyle/>
        <a:p>
          <a:endParaRPr lang="en-US">
            <a:solidFill>
              <a:srgbClr val="1A2B58"/>
            </a:solidFill>
          </a:endParaRPr>
        </a:p>
      </dgm:t>
    </dgm:pt>
    <dgm:pt modelId="{52E6FD2B-B1EF-42F6-9AD9-FB6E66F064CA}">
      <dgm:prSet phldrT="[Text]"/>
      <dgm:spPr>
        <a:solidFill>
          <a:schemeClr val="tx1">
            <a:alpha val="90000"/>
          </a:schemeClr>
        </a:solidFill>
      </dgm:spPr>
      <dgm:t>
        <a:bodyPr/>
        <a:lstStyle/>
        <a:p>
          <a:pPr>
            <a:buFont typeface="Wingdings" panose="05000000000000000000" pitchFamily="2" charset="2"/>
            <a:buChar char="§"/>
          </a:pPr>
          <a:r>
            <a:rPr lang="en-US" dirty="0">
              <a:solidFill>
                <a:schemeClr val="bg1"/>
              </a:solidFill>
            </a:rPr>
            <a:t>Treatment options: reduce fears and misconceptions</a:t>
          </a:r>
        </a:p>
      </dgm:t>
    </dgm:pt>
    <dgm:pt modelId="{DF7D5762-4404-48A8-A904-74A2B5C4BA51}" type="parTrans" cxnId="{33D1108E-4E90-4042-9DE6-B0B825F196CE}">
      <dgm:prSet/>
      <dgm:spPr/>
      <dgm:t>
        <a:bodyPr/>
        <a:lstStyle/>
        <a:p>
          <a:endParaRPr lang="en-US">
            <a:solidFill>
              <a:srgbClr val="1A2B58"/>
            </a:solidFill>
          </a:endParaRPr>
        </a:p>
      </dgm:t>
    </dgm:pt>
    <dgm:pt modelId="{6A44C6A6-D7C5-4DA4-BF22-E6FAC5FE40D4}" type="sibTrans" cxnId="{33D1108E-4E90-4042-9DE6-B0B825F196CE}">
      <dgm:prSet/>
      <dgm:spPr/>
      <dgm:t>
        <a:bodyPr/>
        <a:lstStyle/>
        <a:p>
          <a:endParaRPr lang="en-US">
            <a:solidFill>
              <a:srgbClr val="1A2B58"/>
            </a:solidFill>
          </a:endParaRPr>
        </a:p>
      </dgm:t>
    </dgm:pt>
    <dgm:pt modelId="{8BA78486-730F-4839-8E37-F9D537065399}">
      <dgm:prSet phldrT="[Text]"/>
      <dgm:spPr>
        <a:solidFill>
          <a:schemeClr val="tx1">
            <a:alpha val="90000"/>
          </a:schemeClr>
        </a:solidFill>
      </dgm:spPr>
      <dgm:t>
        <a:bodyPr/>
        <a:lstStyle/>
        <a:p>
          <a:pPr>
            <a:buFont typeface="Wingdings" panose="05000000000000000000" pitchFamily="2" charset="2"/>
            <a:buChar char="§"/>
          </a:pPr>
          <a:r>
            <a:rPr lang="en-US" dirty="0">
              <a:solidFill>
                <a:schemeClr val="bg1"/>
              </a:solidFill>
            </a:rPr>
            <a:t>Structured education, nurse-led workshops</a:t>
          </a:r>
        </a:p>
      </dgm:t>
    </dgm:pt>
    <dgm:pt modelId="{F9C7C787-D322-42F0-A363-1D474962BF2F}" type="parTrans" cxnId="{042F898D-1CC9-4BA3-8D55-3ECB5EDE4383}">
      <dgm:prSet/>
      <dgm:spPr/>
      <dgm:t>
        <a:bodyPr/>
        <a:lstStyle/>
        <a:p>
          <a:endParaRPr lang="en-US">
            <a:solidFill>
              <a:srgbClr val="1A2B58"/>
            </a:solidFill>
          </a:endParaRPr>
        </a:p>
      </dgm:t>
    </dgm:pt>
    <dgm:pt modelId="{EA287A05-4C02-4263-93B4-1579FAF2823E}" type="sibTrans" cxnId="{042F898D-1CC9-4BA3-8D55-3ECB5EDE4383}">
      <dgm:prSet/>
      <dgm:spPr/>
      <dgm:t>
        <a:bodyPr/>
        <a:lstStyle/>
        <a:p>
          <a:endParaRPr lang="en-US">
            <a:solidFill>
              <a:srgbClr val="1A2B58"/>
            </a:solidFill>
          </a:endParaRPr>
        </a:p>
      </dgm:t>
    </dgm:pt>
    <dgm:pt modelId="{C8DFA554-53FC-4DD0-9991-23D9E2095D6D}">
      <dgm:prSet phldrT="[Text]"/>
      <dgm:spPr>
        <a:solidFill>
          <a:schemeClr val="tx1">
            <a:alpha val="90000"/>
          </a:schemeClr>
        </a:solidFill>
      </dgm:spPr>
      <dgm:t>
        <a:bodyPr/>
        <a:lstStyle/>
        <a:p>
          <a:pPr>
            <a:buFont typeface="Wingdings" panose="05000000000000000000" pitchFamily="2" charset="2"/>
            <a:buChar char="§"/>
          </a:pPr>
          <a:r>
            <a:rPr lang="en-US" dirty="0">
              <a:solidFill>
                <a:schemeClr val="bg1"/>
              </a:solidFill>
            </a:rPr>
            <a:t>Written action plans</a:t>
          </a:r>
        </a:p>
      </dgm:t>
    </dgm:pt>
    <dgm:pt modelId="{AB3C12E5-5A87-441B-8634-EC2279A0CA57}" type="parTrans" cxnId="{EECB1F57-C901-4364-9C93-FF6EBA26E289}">
      <dgm:prSet/>
      <dgm:spPr/>
      <dgm:t>
        <a:bodyPr/>
        <a:lstStyle/>
        <a:p>
          <a:endParaRPr lang="en-US">
            <a:solidFill>
              <a:srgbClr val="1A2B58"/>
            </a:solidFill>
          </a:endParaRPr>
        </a:p>
      </dgm:t>
    </dgm:pt>
    <dgm:pt modelId="{02041A55-3B74-47AD-9842-71CDD8536344}" type="sibTrans" cxnId="{EECB1F57-C901-4364-9C93-FF6EBA26E289}">
      <dgm:prSet/>
      <dgm:spPr/>
      <dgm:t>
        <a:bodyPr/>
        <a:lstStyle/>
        <a:p>
          <a:endParaRPr lang="en-US">
            <a:solidFill>
              <a:srgbClr val="1A2B58"/>
            </a:solidFill>
          </a:endParaRPr>
        </a:p>
      </dgm:t>
    </dgm:pt>
    <dgm:pt modelId="{CA9308EC-404E-0849-9D55-2C3449EA02FF}">
      <dgm:prSet phldrT="[Text]"/>
      <dgm:spPr>
        <a:solidFill>
          <a:schemeClr val="tx1">
            <a:alpha val="90000"/>
          </a:schemeClr>
        </a:solidFill>
      </dgm:spPr>
      <dgm:t>
        <a:bodyPr/>
        <a:lstStyle/>
        <a:p>
          <a:pPr>
            <a:buSzPct val="80000"/>
            <a:buFont typeface="Wingdings" panose="05000000000000000000" pitchFamily="2" charset="2"/>
            <a:buChar char="§"/>
          </a:pPr>
          <a:r>
            <a:rPr lang="en-US" dirty="0">
              <a:solidFill>
                <a:schemeClr val="bg1"/>
              </a:solidFill>
            </a:rPr>
            <a:t>Take time to listen to the patient and/or caregiver</a:t>
          </a:r>
        </a:p>
      </dgm:t>
    </dgm:pt>
    <dgm:pt modelId="{CC858A6E-D9B9-8849-A219-5939A081865E}" type="parTrans" cxnId="{AB2604B2-F627-8E43-BEE1-8E3027E2EE4D}">
      <dgm:prSet/>
      <dgm:spPr/>
      <dgm:t>
        <a:bodyPr/>
        <a:lstStyle/>
        <a:p>
          <a:endParaRPr lang="en-US">
            <a:solidFill>
              <a:srgbClr val="1A2B58"/>
            </a:solidFill>
          </a:endParaRPr>
        </a:p>
      </dgm:t>
    </dgm:pt>
    <dgm:pt modelId="{93EF107E-A3AE-6846-9A12-E3408CCB5338}" type="sibTrans" cxnId="{AB2604B2-F627-8E43-BEE1-8E3027E2EE4D}">
      <dgm:prSet/>
      <dgm:spPr/>
      <dgm:t>
        <a:bodyPr/>
        <a:lstStyle/>
        <a:p>
          <a:endParaRPr lang="en-US">
            <a:solidFill>
              <a:srgbClr val="1A2B58"/>
            </a:solidFill>
          </a:endParaRPr>
        </a:p>
      </dgm:t>
    </dgm:pt>
    <dgm:pt modelId="{42A3771D-3C51-5C45-BF30-3991F83DFA9F}">
      <dgm:prSet phldrT="[Text]"/>
      <dgm:spPr>
        <a:solidFill>
          <a:schemeClr val="tx1">
            <a:alpha val="90000"/>
          </a:schemeClr>
        </a:solidFill>
      </dgm:spPr>
      <dgm:t>
        <a:bodyPr/>
        <a:lstStyle/>
        <a:p>
          <a:pPr>
            <a:buClrTx/>
            <a:buFont typeface="Wingdings" panose="05000000000000000000" pitchFamily="2" charset="2"/>
            <a:buChar char="§"/>
          </a:pPr>
          <a:r>
            <a:rPr lang="en-US" dirty="0">
              <a:solidFill>
                <a:schemeClr val="bg1"/>
              </a:solidFill>
            </a:rPr>
            <a:t>Understand the patient’s goals and expectations (eg, less itching, better sleep, clearer skin, or other issues affecting QoL)</a:t>
          </a:r>
        </a:p>
      </dgm:t>
    </dgm:pt>
    <dgm:pt modelId="{FF835225-0A3C-AA4A-90B4-3BDDAC24A684}" type="sibTrans" cxnId="{643E62C1-2422-FD43-B869-BF40183F322A}">
      <dgm:prSet/>
      <dgm:spPr/>
      <dgm:t>
        <a:bodyPr/>
        <a:lstStyle/>
        <a:p>
          <a:endParaRPr lang="en-US">
            <a:solidFill>
              <a:srgbClr val="1A2B58"/>
            </a:solidFill>
          </a:endParaRPr>
        </a:p>
      </dgm:t>
    </dgm:pt>
    <dgm:pt modelId="{637022D8-6300-CB44-9BA7-63F2CB62E972}" type="parTrans" cxnId="{643E62C1-2422-FD43-B869-BF40183F322A}">
      <dgm:prSet/>
      <dgm:spPr/>
      <dgm:t>
        <a:bodyPr/>
        <a:lstStyle/>
        <a:p>
          <a:endParaRPr lang="en-US">
            <a:solidFill>
              <a:srgbClr val="1A2B58"/>
            </a:solidFill>
          </a:endParaRPr>
        </a:p>
      </dgm:t>
    </dgm:pt>
    <dgm:pt modelId="{38F74A4F-FF01-5E48-A899-11AE670821AE}">
      <dgm:prSet phldrT="[Text]"/>
      <dgm:spPr>
        <a:solidFill>
          <a:schemeClr val="tx1">
            <a:alpha val="90000"/>
          </a:schemeClr>
        </a:solidFill>
      </dgm:spPr>
      <dgm:t>
        <a:bodyPr/>
        <a:lstStyle/>
        <a:p>
          <a:pPr>
            <a:buSzPct val="80000"/>
            <a:buFont typeface="Wingdings" panose="05000000000000000000" pitchFamily="2" charset="2"/>
            <a:buChar char="§"/>
          </a:pPr>
          <a:r>
            <a:rPr lang="en-US" dirty="0">
              <a:solidFill>
                <a:schemeClr val="bg1"/>
              </a:solidFill>
            </a:rPr>
            <a:t>Quality of patient-provider relationship</a:t>
          </a:r>
        </a:p>
      </dgm:t>
    </dgm:pt>
    <dgm:pt modelId="{E682EA11-EFDC-214C-A358-AABA2D403F2F}" type="parTrans" cxnId="{370D94BD-3B32-2C4D-BDA7-235B1613A959}">
      <dgm:prSet/>
      <dgm:spPr/>
      <dgm:t>
        <a:bodyPr/>
        <a:lstStyle/>
        <a:p>
          <a:endParaRPr lang="en-US"/>
        </a:p>
      </dgm:t>
    </dgm:pt>
    <dgm:pt modelId="{60396CA4-0211-A94C-81FB-C73B8973C2D9}" type="sibTrans" cxnId="{370D94BD-3B32-2C4D-BDA7-235B1613A959}">
      <dgm:prSet/>
      <dgm:spPr/>
      <dgm:t>
        <a:bodyPr/>
        <a:lstStyle/>
        <a:p>
          <a:endParaRPr lang="en-US"/>
        </a:p>
      </dgm:t>
    </dgm:pt>
    <dgm:pt modelId="{C6B06CD2-BA87-0A44-A67E-250D305F4CA7}">
      <dgm:prSet phldrT="[Text]"/>
      <dgm:spPr>
        <a:solidFill>
          <a:schemeClr val="tx1">
            <a:alpha val="90000"/>
          </a:schemeClr>
        </a:solidFill>
      </dgm:spPr>
      <dgm:t>
        <a:bodyPr/>
        <a:lstStyle/>
        <a:p>
          <a:pPr>
            <a:buSzPct val="80000"/>
            <a:buFont typeface="Wingdings" panose="05000000000000000000" pitchFamily="2" charset="2"/>
            <a:buChar char="§"/>
          </a:pPr>
          <a:r>
            <a:rPr lang="en-US" dirty="0">
              <a:solidFill>
                <a:schemeClr val="bg1"/>
              </a:solidFill>
            </a:rPr>
            <a:t>Shorter time to follow-up/check-in </a:t>
          </a:r>
        </a:p>
      </dgm:t>
    </dgm:pt>
    <dgm:pt modelId="{2AF515CF-3816-4742-AC19-2FC07AF1D198}" type="parTrans" cxnId="{F1926367-DAC3-2B40-8427-E0312DF67552}">
      <dgm:prSet/>
      <dgm:spPr/>
      <dgm:t>
        <a:bodyPr/>
        <a:lstStyle/>
        <a:p>
          <a:endParaRPr lang="en-US"/>
        </a:p>
      </dgm:t>
    </dgm:pt>
    <dgm:pt modelId="{FC086C04-1A91-5F4D-8EA5-77681534FDD3}" type="sibTrans" cxnId="{F1926367-DAC3-2B40-8427-E0312DF67552}">
      <dgm:prSet/>
      <dgm:spPr/>
      <dgm:t>
        <a:bodyPr/>
        <a:lstStyle/>
        <a:p>
          <a:endParaRPr lang="en-US"/>
        </a:p>
      </dgm:t>
    </dgm:pt>
    <dgm:pt modelId="{4BED33C1-3AE2-49FF-811D-221CA3190533}" type="pres">
      <dgm:prSet presAssocID="{335AF788-6BCC-4E5C-8D0F-F7B556FFE975}" presName="Name0" presStyleCnt="0">
        <dgm:presLayoutVars>
          <dgm:dir/>
          <dgm:animLvl val="lvl"/>
          <dgm:resizeHandles val="exact"/>
        </dgm:presLayoutVars>
      </dgm:prSet>
      <dgm:spPr/>
    </dgm:pt>
    <dgm:pt modelId="{EC4162C8-0300-48C5-B7C7-6392094E39AE}" type="pres">
      <dgm:prSet presAssocID="{1F7BE845-C3F4-498C-BBA8-DAFACDB6006E}" presName="linNode" presStyleCnt="0"/>
      <dgm:spPr/>
    </dgm:pt>
    <dgm:pt modelId="{8D8ACD52-92B1-4AFB-B139-B47F3E8EA191}" type="pres">
      <dgm:prSet presAssocID="{1F7BE845-C3F4-498C-BBA8-DAFACDB6006E}" presName="parentText" presStyleLbl="node1" presStyleIdx="0" presStyleCnt="3">
        <dgm:presLayoutVars>
          <dgm:chMax val="1"/>
          <dgm:bulletEnabled val="1"/>
        </dgm:presLayoutVars>
      </dgm:prSet>
      <dgm:spPr/>
    </dgm:pt>
    <dgm:pt modelId="{AFD723E1-7DE0-40FA-B514-7D368AEBD04D}" type="pres">
      <dgm:prSet presAssocID="{1F7BE845-C3F4-498C-BBA8-DAFACDB6006E}" presName="descendantText" presStyleLbl="alignAccFollowNode1" presStyleIdx="0" presStyleCnt="3">
        <dgm:presLayoutVars>
          <dgm:bulletEnabled val="1"/>
        </dgm:presLayoutVars>
      </dgm:prSet>
      <dgm:spPr/>
    </dgm:pt>
    <dgm:pt modelId="{E9678962-CB9D-4D8B-88E0-9827532C95A8}" type="pres">
      <dgm:prSet presAssocID="{D75CD3ED-F7B5-4169-9751-14022E6009BE}" presName="sp" presStyleCnt="0"/>
      <dgm:spPr/>
    </dgm:pt>
    <dgm:pt modelId="{7B702634-8798-472A-92A8-81A72DB30C52}" type="pres">
      <dgm:prSet presAssocID="{3BBFCF66-AB7F-4B97-9C17-1881B8B76385}" presName="linNode" presStyleCnt="0"/>
      <dgm:spPr/>
    </dgm:pt>
    <dgm:pt modelId="{D3274B13-DFAE-4CC5-8AEC-59279A210694}" type="pres">
      <dgm:prSet presAssocID="{3BBFCF66-AB7F-4B97-9C17-1881B8B76385}" presName="parentText" presStyleLbl="node1" presStyleIdx="1" presStyleCnt="3" custLinFactNeighborX="0">
        <dgm:presLayoutVars>
          <dgm:chMax val="1"/>
          <dgm:bulletEnabled val="1"/>
        </dgm:presLayoutVars>
      </dgm:prSet>
      <dgm:spPr/>
    </dgm:pt>
    <dgm:pt modelId="{D0023F28-5A1A-42DA-ADD5-6763A80EA468}" type="pres">
      <dgm:prSet presAssocID="{3BBFCF66-AB7F-4B97-9C17-1881B8B76385}" presName="descendantText" presStyleLbl="alignAccFollowNode1" presStyleIdx="1" presStyleCnt="3">
        <dgm:presLayoutVars>
          <dgm:bulletEnabled val="1"/>
        </dgm:presLayoutVars>
      </dgm:prSet>
      <dgm:spPr/>
    </dgm:pt>
    <dgm:pt modelId="{872EDE78-B800-49E6-8FBC-699F64FB40A3}" type="pres">
      <dgm:prSet presAssocID="{700971A6-0985-4DE4-8A98-241CA9EA98B1}" presName="sp" presStyleCnt="0"/>
      <dgm:spPr/>
    </dgm:pt>
    <dgm:pt modelId="{E79A8B16-E49A-4055-B06F-47790AFEC403}" type="pres">
      <dgm:prSet presAssocID="{02765E39-E7EB-4F8D-ACF3-2134E22B6665}" presName="linNode" presStyleCnt="0"/>
      <dgm:spPr/>
    </dgm:pt>
    <dgm:pt modelId="{553E187D-F2AA-46B9-B52E-CA81B8F91242}" type="pres">
      <dgm:prSet presAssocID="{02765E39-E7EB-4F8D-ACF3-2134E22B6665}" presName="parentText" presStyleLbl="node1" presStyleIdx="2" presStyleCnt="3">
        <dgm:presLayoutVars>
          <dgm:chMax val="1"/>
          <dgm:bulletEnabled val="1"/>
        </dgm:presLayoutVars>
      </dgm:prSet>
      <dgm:spPr/>
    </dgm:pt>
    <dgm:pt modelId="{1C810FD2-F5BE-4DB9-A4B6-2F78223CBAAF}" type="pres">
      <dgm:prSet presAssocID="{02765E39-E7EB-4F8D-ACF3-2134E22B6665}" presName="descendantText" presStyleLbl="alignAccFollowNode1" presStyleIdx="2" presStyleCnt="3">
        <dgm:presLayoutVars>
          <dgm:bulletEnabled val="1"/>
        </dgm:presLayoutVars>
      </dgm:prSet>
      <dgm:spPr/>
    </dgm:pt>
  </dgm:ptLst>
  <dgm:cxnLst>
    <dgm:cxn modelId="{4056E300-D914-4E63-BEB4-48CAEED5066D}" srcId="{335AF788-6BCC-4E5C-8D0F-F7B556FFE975}" destId="{02765E39-E7EB-4F8D-ACF3-2134E22B6665}" srcOrd="2" destOrd="0" parTransId="{D4A071E7-0CFB-4C96-8ECB-B0958D6FA57A}" sibTransId="{69EFD6A0-121A-490C-91C1-916A2543C411}"/>
    <dgm:cxn modelId="{57FBA812-41CB-4160-B4EE-BDED8A3464BA}" type="presOf" srcId="{8BA78486-730F-4839-8E37-F9D537065399}" destId="{1C810FD2-F5BE-4DB9-A4B6-2F78223CBAAF}" srcOrd="0" destOrd="1" presId="urn:microsoft.com/office/officeart/2005/8/layout/vList5"/>
    <dgm:cxn modelId="{0BDE1C37-9C02-4AAF-B983-2F548D1CBC34}" type="presOf" srcId="{335AF788-6BCC-4E5C-8D0F-F7B556FFE975}" destId="{4BED33C1-3AE2-49FF-811D-221CA3190533}" srcOrd="0" destOrd="0" presId="urn:microsoft.com/office/officeart/2005/8/layout/vList5"/>
    <dgm:cxn modelId="{C7BBAD61-FAE0-4FF2-B92B-E53DF32C665E}" type="presOf" srcId="{02765E39-E7EB-4F8D-ACF3-2134E22B6665}" destId="{553E187D-F2AA-46B9-B52E-CA81B8F91242}" srcOrd="0" destOrd="0" presId="urn:microsoft.com/office/officeart/2005/8/layout/vList5"/>
    <dgm:cxn modelId="{F1926367-DAC3-2B40-8427-E0312DF67552}" srcId="{1F7BE845-C3F4-498C-BBA8-DAFACDB6006E}" destId="{C6B06CD2-BA87-0A44-A67E-250D305F4CA7}" srcOrd="2" destOrd="0" parTransId="{2AF515CF-3816-4742-AC19-2FC07AF1D198}" sibTransId="{FC086C04-1A91-5F4D-8EA5-77681534FDD3}"/>
    <dgm:cxn modelId="{54BEA56D-4ED0-4FE6-89A0-D4AF8761DEA4}" srcId="{335AF788-6BCC-4E5C-8D0F-F7B556FFE975}" destId="{3BBFCF66-AB7F-4B97-9C17-1881B8B76385}" srcOrd="1" destOrd="0" parTransId="{57A832BC-7CCE-4207-8F25-1942FF789672}" sibTransId="{700971A6-0985-4DE4-8A98-241CA9EA98B1}"/>
    <dgm:cxn modelId="{25D3F875-E610-FE45-9D78-8EE8B78C4A26}" type="presOf" srcId="{42A3771D-3C51-5C45-BF30-3991F83DFA9F}" destId="{D0023F28-5A1A-42DA-ADD5-6763A80EA468}" srcOrd="0" destOrd="1" presId="urn:microsoft.com/office/officeart/2005/8/layout/vList5"/>
    <dgm:cxn modelId="{EECB1F57-C901-4364-9C93-FF6EBA26E289}" srcId="{02765E39-E7EB-4F8D-ACF3-2134E22B6665}" destId="{C8DFA554-53FC-4DD0-9991-23D9E2095D6D}" srcOrd="2" destOrd="0" parTransId="{AB3C12E5-5A87-441B-8634-EC2279A0CA57}" sibTransId="{02041A55-3B74-47AD-9842-71CDD8536344}"/>
    <dgm:cxn modelId="{5691E57B-F502-4229-BC7A-BB965CDE8FEF}" type="presOf" srcId="{8E568DB2-D11B-4BF6-BA0B-3F141F43D7C5}" destId="{D0023F28-5A1A-42DA-ADD5-6763A80EA468}" srcOrd="0" destOrd="0" presId="urn:microsoft.com/office/officeart/2005/8/layout/vList5"/>
    <dgm:cxn modelId="{54EEAB89-5EEF-4BBC-A56A-0F5D4F0FA4F7}" type="presOf" srcId="{C8DFA554-53FC-4DD0-9991-23D9E2095D6D}" destId="{1C810FD2-F5BE-4DB9-A4B6-2F78223CBAAF}" srcOrd="0" destOrd="2" presId="urn:microsoft.com/office/officeart/2005/8/layout/vList5"/>
    <dgm:cxn modelId="{042F898D-1CC9-4BA3-8D55-3ECB5EDE4383}" srcId="{02765E39-E7EB-4F8D-ACF3-2134E22B6665}" destId="{8BA78486-730F-4839-8E37-F9D537065399}" srcOrd="1" destOrd="0" parTransId="{F9C7C787-D322-42F0-A363-1D474962BF2F}" sibTransId="{EA287A05-4C02-4263-93B4-1579FAF2823E}"/>
    <dgm:cxn modelId="{33D1108E-4E90-4042-9DE6-B0B825F196CE}" srcId="{02765E39-E7EB-4F8D-ACF3-2134E22B6665}" destId="{52E6FD2B-B1EF-42F6-9AD9-FB6E66F064CA}" srcOrd="0" destOrd="0" parTransId="{DF7D5762-4404-48A8-A904-74A2B5C4BA51}" sibTransId="{6A44C6A6-D7C5-4DA4-BF22-E6FAC5FE40D4}"/>
    <dgm:cxn modelId="{DAD9DBA1-C0A0-4F11-A952-076A0E41926D}" type="presOf" srcId="{1F7BE845-C3F4-498C-BBA8-DAFACDB6006E}" destId="{8D8ACD52-92B1-4AFB-B139-B47F3E8EA191}" srcOrd="0" destOrd="0" presId="urn:microsoft.com/office/officeart/2005/8/layout/vList5"/>
    <dgm:cxn modelId="{5FCDE7A9-053B-4893-874B-21F1129FE080}" srcId="{335AF788-6BCC-4E5C-8D0F-F7B556FFE975}" destId="{1F7BE845-C3F4-498C-BBA8-DAFACDB6006E}" srcOrd="0" destOrd="0" parTransId="{972F4A0E-5590-4DE7-BD11-022A2A84A42B}" sibTransId="{D75CD3ED-F7B5-4169-9751-14022E6009BE}"/>
    <dgm:cxn modelId="{B11504AE-750F-A24D-BF3F-E5E611F435B3}" type="presOf" srcId="{38F74A4F-FF01-5E48-A899-11AE670821AE}" destId="{AFD723E1-7DE0-40FA-B514-7D368AEBD04D}" srcOrd="0" destOrd="1" presId="urn:microsoft.com/office/officeart/2005/8/layout/vList5"/>
    <dgm:cxn modelId="{0C4560B1-93D7-5549-8050-3D12E1979C6D}" type="presOf" srcId="{C6B06CD2-BA87-0A44-A67E-250D305F4CA7}" destId="{AFD723E1-7DE0-40FA-B514-7D368AEBD04D}" srcOrd="0" destOrd="2" presId="urn:microsoft.com/office/officeart/2005/8/layout/vList5"/>
    <dgm:cxn modelId="{AB2604B2-F627-8E43-BEE1-8E3027E2EE4D}" srcId="{1F7BE845-C3F4-498C-BBA8-DAFACDB6006E}" destId="{CA9308EC-404E-0849-9D55-2C3449EA02FF}" srcOrd="0" destOrd="0" parTransId="{CC858A6E-D9B9-8849-A219-5939A081865E}" sibTransId="{93EF107E-A3AE-6846-9A12-E3408CCB5338}"/>
    <dgm:cxn modelId="{370D94BD-3B32-2C4D-BDA7-235B1613A959}" srcId="{1F7BE845-C3F4-498C-BBA8-DAFACDB6006E}" destId="{38F74A4F-FF01-5E48-A899-11AE670821AE}" srcOrd="1" destOrd="0" parTransId="{E682EA11-EFDC-214C-A358-AABA2D403F2F}" sibTransId="{60396CA4-0211-A94C-81FB-C73B8973C2D9}"/>
    <dgm:cxn modelId="{643E62C1-2422-FD43-B869-BF40183F322A}" srcId="{3BBFCF66-AB7F-4B97-9C17-1881B8B76385}" destId="{42A3771D-3C51-5C45-BF30-3991F83DFA9F}" srcOrd="1" destOrd="0" parTransId="{637022D8-6300-CB44-9BA7-63F2CB62E972}" sibTransId="{FF835225-0A3C-AA4A-90B4-3BDDAC24A684}"/>
    <dgm:cxn modelId="{2FAB29C4-98FA-4D94-B712-AF66311DA44E}" type="presOf" srcId="{52E6FD2B-B1EF-42F6-9AD9-FB6E66F064CA}" destId="{1C810FD2-F5BE-4DB9-A4B6-2F78223CBAAF}" srcOrd="0" destOrd="0" presId="urn:microsoft.com/office/officeart/2005/8/layout/vList5"/>
    <dgm:cxn modelId="{D66E59CA-0CCD-4454-B0D0-55C4DD7AD0A8}" type="presOf" srcId="{3BBFCF66-AB7F-4B97-9C17-1881B8B76385}" destId="{D3274B13-DFAE-4CC5-8AEC-59279A210694}" srcOrd="0" destOrd="0" presId="urn:microsoft.com/office/officeart/2005/8/layout/vList5"/>
    <dgm:cxn modelId="{FA9728DC-B5C5-3443-A8BA-16FFF77554C2}" type="presOf" srcId="{CA9308EC-404E-0849-9D55-2C3449EA02FF}" destId="{AFD723E1-7DE0-40FA-B514-7D368AEBD04D}" srcOrd="0" destOrd="0" presId="urn:microsoft.com/office/officeart/2005/8/layout/vList5"/>
    <dgm:cxn modelId="{4F2BC8DF-EDB4-4E28-9515-BA5482533E15}" srcId="{3BBFCF66-AB7F-4B97-9C17-1881B8B76385}" destId="{8E568DB2-D11B-4BF6-BA0B-3F141F43D7C5}" srcOrd="0" destOrd="0" parTransId="{5DB81B0B-9E30-4665-AE91-082865BDC383}" sibTransId="{7A4D344A-FFC5-4AF2-B050-4ADDD98B38A3}"/>
    <dgm:cxn modelId="{C6EE1E25-6C03-4961-B6F3-FD9622964344}" type="presParOf" srcId="{4BED33C1-3AE2-49FF-811D-221CA3190533}" destId="{EC4162C8-0300-48C5-B7C7-6392094E39AE}" srcOrd="0" destOrd="0" presId="urn:microsoft.com/office/officeart/2005/8/layout/vList5"/>
    <dgm:cxn modelId="{460C1CC3-4F46-4323-9E15-E70CB797C42D}" type="presParOf" srcId="{EC4162C8-0300-48C5-B7C7-6392094E39AE}" destId="{8D8ACD52-92B1-4AFB-B139-B47F3E8EA191}" srcOrd="0" destOrd="0" presId="urn:microsoft.com/office/officeart/2005/8/layout/vList5"/>
    <dgm:cxn modelId="{B990D500-CBA0-485B-93E0-ADE05BE51CC7}" type="presParOf" srcId="{EC4162C8-0300-48C5-B7C7-6392094E39AE}" destId="{AFD723E1-7DE0-40FA-B514-7D368AEBD04D}" srcOrd="1" destOrd="0" presId="urn:microsoft.com/office/officeart/2005/8/layout/vList5"/>
    <dgm:cxn modelId="{2FE77996-4404-4DED-83E6-E4730BA900C7}" type="presParOf" srcId="{4BED33C1-3AE2-49FF-811D-221CA3190533}" destId="{E9678962-CB9D-4D8B-88E0-9827532C95A8}" srcOrd="1" destOrd="0" presId="urn:microsoft.com/office/officeart/2005/8/layout/vList5"/>
    <dgm:cxn modelId="{2E1AB6B4-F0C8-4103-BEBB-968C65A6F977}" type="presParOf" srcId="{4BED33C1-3AE2-49FF-811D-221CA3190533}" destId="{7B702634-8798-472A-92A8-81A72DB30C52}" srcOrd="2" destOrd="0" presId="urn:microsoft.com/office/officeart/2005/8/layout/vList5"/>
    <dgm:cxn modelId="{3B2CF480-D5EA-48C0-B109-637546CF2D14}" type="presParOf" srcId="{7B702634-8798-472A-92A8-81A72DB30C52}" destId="{D3274B13-DFAE-4CC5-8AEC-59279A210694}" srcOrd="0" destOrd="0" presId="urn:microsoft.com/office/officeart/2005/8/layout/vList5"/>
    <dgm:cxn modelId="{44A3DB8E-85E1-4400-BC5B-0805524CC280}" type="presParOf" srcId="{7B702634-8798-472A-92A8-81A72DB30C52}" destId="{D0023F28-5A1A-42DA-ADD5-6763A80EA468}" srcOrd="1" destOrd="0" presId="urn:microsoft.com/office/officeart/2005/8/layout/vList5"/>
    <dgm:cxn modelId="{D983F979-9489-4D43-8935-DA0956B84608}" type="presParOf" srcId="{4BED33C1-3AE2-49FF-811D-221CA3190533}" destId="{872EDE78-B800-49E6-8FBC-699F64FB40A3}" srcOrd="3" destOrd="0" presId="urn:microsoft.com/office/officeart/2005/8/layout/vList5"/>
    <dgm:cxn modelId="{57DD82CC-2598-4162-B689-2E502CE26F9C}" type="presParOf" srcId="{4BED33C1-3AE2-49FF-811D-221CA3190533}" destId="{E79A8B16-E49A-4055-B06F-47790AFEC403}" srcOrd="4" destOrd="0" presId="urn:microsoft.com/office/officeart/2005/8/layout/vList5"/>
    <dgm:cxn modelId="{01E924C4-E49E-4A4B-B5F1-6D0C07A01432}" type="presParOf" srcId="{E79A8B16-E49A-4055-B06F-47790AFEC403}" destId="{553E187D-F2AA-46B9-B52E-CA81B8F91242}" srcOrd="0" destOrd="0" presId="urn:microsoft.com/office/officeart/2005/8/layout/vList5"/>
    <dgm:cxn modelId="{F3D8DB02-4977-467F-A2D5-E18E6494329F}" type="presParOf" srcId="{E79A8B16-E49A-4055-B06F-47790AFEC403}" destId="{1C810FD2-F5BE-4DB9-A4B6-2F78223CBAA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D723E1-7DE0-40FA-B514-7D368AEBD04D}">
      <dsp:nvSpPr>
        <dsp:cNvPr id="0" name=""/>
        <dsp:cNvSpPr/>
      </dsp:nvSpPr>
      <dsp:spPr>
        <a:xfrm rot="5400000">
          <a:off x="6459006" y="-2638589"/>
          <a:ext cx="1023858" cy="6560881"/>
        </a:xfrm>
        <a:prstGeom prst="round2SameRect">
          <a:avLst/>
        </a:prstGeom>
        <a:solidFill>
          <a:schemeClr val="tx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SzPct val="80000"/>
            <a:buFont typeface="Wingdings" panose="05000000000000000000" pitchFamily="2" charset="2"/>
            <a:buChar char="§"/>
          </a:pPr>
          <a:r>
            <a:rPr lang="en-US" sz="1800" kern="1200" dirty="0">
              <a:solidFill>
                <a:schemeClr val="bg1"/>
              </a:solidFill>
            </a:rPr>
            <a:t>Take time to listen to the patient and/or caregiver</a:t>
          </a:r>
        </a:p>
        <a:p>
          <a:pPr marL="171450" lvl="1" indent="-171450" algn="l" defTabSz="800100">
            <a:lnSpc>
              <a:spcPct val="90000"/>
            </a:lnSpc>
            <a:spcBef>
              <a:spcPct val="0"/>
            </a:spcBef>
            <a:spcAft>
              <a:spcPct val="15000"/>
            </a:spcAft>
            <a:buSzPct val="80000"/>
            <a:buFont typeface="Wingdings" panose="05000000000000000000" pitchFamily="2" charset="2"/>
            <a:buChar char="§"/>
          </a:pPr>
          <a:r>
            <a:rPr lang="en-US" sz="1800" kern="1200" dirty="0">
              <a:solidFill>
                <a:schemeClr val="bg1"/>
              </a:solidFill>
            </a:rPr>
            <a:t>Quality of patient-provider relationship</a:t>
          </a:r>
        </a:p>
        <a:p>
          <a:pPr marL="171450" lvl="1" indent="-171450" algn="l" defTabSz="800100">
            <a:lnSpc>
              <a:spcPct val="90000"/>
            </a:lnSpc>
            <a:spcBef>
              <a:spcPct val="0"/>
            </a:spcBef>
            <a:spcAft>
              <a:spcPct val="15000"/>
            </a:spcAft>
            <a:buSzPct val="80000"/>
            <a:buFont typeface="Wingdings" panose="05000000000000000000" pitchFamily="2" charset="2"/>
            <a:buChar char="§"/>
          </a:pPr>
          <a:r>
            <a:rPr lang="en-US" sz="1800" kern="1200" dirty="0">
              <a:solidFill>
                <a:schemeClr val="bg1"/>
              </a:solidFill>
            </a:rPr>
            <a:t>Shorter time to follow-up/check-in </a:t>
          </a:r>
        </a:p>
      </dsp:txBody>
      <dsp:txXfrm rot="-5400000">
        <a:off x="3690495" y="179903"/>
        <a:ext cx="6510900" cy="923896"/>
      </dsp:txXfrm>
    </dsp:sp>
    <dsp:sp modelId="{8D8ACD52-92B1-4AFB-B139-B47F3E8EA191}">
      <dsp:nvSpPr>
        <dsp:cNvPr id="0" name=""/>
        <dsp:cNvSpPr/>
      </dsp:nvSpPr>
      <dsp:spPr>
        <a:xfrm>
          <a:off x="0" y="1939"/>
          <a:ext cx="3690495" cy="1279823"/>
        </a:xfrm>
        <a:prstGeom prst="roundRect">
          <a:avLst/>
        </a:prstGeom>
        <a:solidFill>
          <a:srgbClr val="E1471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tx1"/>
              </a:solidFill>
            </a:rPr>
            <a:t>Trust</a:t>
          </a:r>
        </a:p>
      </dsp:txBody>
      <dsp:txXfrm>
        <a:off x="62476" y="64415"/>
        <a:ext cx="3565543" cy="1154871"/>
      </dsp:txXfrm>
    </dsp:sp>
    <dsp:sp modelId="{D0023F28-5A1A-42DA-ADD5-6763A80EA468}">
      <dsp:nvSpPr>
        <dsp:cNvPr id="0" name=""/>
        <dsp:cNvSpPr/>
      </dsp:nvSpPr>
      <dsp:spPr>
        <a:xfrm rot="5400000">
          <a:off x="6459006" y="-1294775"/>
          <a:ext cx="1023858" cy="6560881"/>
        </a:xfrm>
        <a:prstGeom prst="round2SameRect">
          <a:avLst/>
        </a:prstGeom>
        <a:solidFill>
          <a:schemeClr val="tx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lrTx/>
            <a:buFont typeface="Wingdings" panose="05000000000000000000" pitchFamily="2" charset="2"/>
            <a:buChar char="§"/>
          </a:pPr>
          <a:r>
            <a:rPr lang="en-US" sz="1800" kern="1200" dirty="0">
              <a:solidFill>
                <a:schemeClr val="bg1"/>
              </a:solidFill>
            </a:rPr>
            <a:t>Solicit patient’s preference (eg, greasiness of an ointment)</a:t>
          </a:r>
        </a:p>
        <a:p>
          <a:pPr marL="171450" lvl="1" indent="-171450" algn="l" defTabSz="800100">
            <a:lnSpc>
              <a:spcPct val="90000"/>
            </a:lnSpc>
            <a:spcBef>
              <a:spcPct val="0"/>
            </a:spcBef>
            <a:spcAft>
              <a:spcPct val="15000"/>
            </a:spcAft>
            <a:buClrTx/>
            <a:buFont typeface="Wingdings" panose="05000000000000000000" pitchFamily="2" charset="2"/>
            <a:buChar char="§"/>
          </a:pPr>
          <a:r>
            <a:rPr lang="en-US" sz="1800" kern="1200" dirty="0">
              <a:solidFill>
                <a:schemeClr val="bg1"/>
              </a:solidFill>
            </a:rPr>
            <a:t>Understand the patient’s goals and expectations (eg, less itching, better sleep, clearer skin, or other issues affecting QoL)</a:t>
          </a:r>
        </a:p>
      </dsp:txBody>
      <dsp:txXfrm rot="-5400000">
        <a:off x="3690495" y="1523717"/>
        <a:ext cx="6510900" cy="923896"/>
      </dsp:txXfrm>
    </dsp:sp>
    <dsp:sp modelId="{D3274B13-DFAE-4CC5-8AEC-59279A210694}">
      <dsp:nvSpPr>
        <dsp:cNvPr id="0" name=""/>
        <dsp:cNvSpPr/>
      </dsp:nvSpPr>
      <dsp:spPr>
        <a:xfrm>
          <a:off x="0" y="1345753"/>
          <a:ext cx="3690495" cy="1279823"/>
        </a:xfrm>
        <a:prstGeom prst="roundRect">
          <a:avLst/>
        </a:prstGeom>
        <a:solidFill>
          <a:srgbClr val="0082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tx1"/>
              </a:solidFill>
            </a:rPr>
            <a:t>Individualized Treatment</a:t>
          </a:r>
        </a:p>
      </dsp:txBody>
      <dsp:txXfrm>
        <a:off x="62476" y="1408229"/>
        <a:ext cx="3565543" cy="1154871"/>
      </dsp:txXfrm>
    </dsp:sp>
    <dsp:sp modelId="{1C810FD2-F5BE-4DB9-A4B6-2F78223CBAAF}">
      <dsp:nvSpPr>
        <dsp:cNvPr id="0" name=""/>
        <dsp:cNvSpPr/>
      </dsp:nvSpPr>
      <dsp:spPr>
        <a:xfrm rot="5400000">
          <a:off x="6459006" y="49039"/>
          <a:ext cx="1023858" cy="6560881"/>
        </a:xfrm>
        <a:prstGeom prst="round2SameRect">
          <a:avLst/>
        </a:prstGeom>
        <a:solidFill>
          <a:schemeClr val="tx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Font typeface="Wingdings" panose="05000000000000000000" pitchFamily="2" charset="2"/>
            <a:buChar char="§"/>
          </a:pPr>
          <a:r>
            <a:rPr lang="en-US" sz="1800" kern="1200" dirty="0">
              <a:solidFill>
                <a:schemeClr val="bg1"/>
              </a:solidFill>
            </a:rPr>
            <a:t>Treatment options: reduce fears and misconceptions</a:t>
          </a:r>
        </a:p>
        <a:p>
          <a:pPr marL="171450" lvl="1" indent="-171450" algn="l" defTabSz="800100">
            <a:lnSpc>
              <a:spcPct val="90000"/>
            </a:lnSpc>
            <a:spcBef>
              <a:spcPct val="0"/>
            </a:spcBef>
            <a:spcAft>
              <a:spcPct val="15000"/>
            </a:spcAft>
            <a:buFont typeface="Wingdings" panose="05000000000000000000" pitchFamily="2" charset="2"/>
            <a:buChar char="§"/>
          </a:pPr>
          <a:r>
            <a:rPr lang="en-US" sz="1800" kern="1200" dirty="0">
              <a:solidFill>
                <a:schemeClr val="bg1"/>
              </a:solidFill>
            </a:rPr>
            <a:t>Structured education, nurse-led workshops</a:t>
          </a:r>
        </a:p>
        <a:p>
          <a:pPr marL="171450" lvl="1" indent="-171450" algn="l" defTabSz="800100">
            <a:lnSpc>
              <a:spcPct val="90000"/>
            </a:lnSpc>
            <a:spcBef>
              <a:spcPct val="0"/>
            </a:spcBef>
            <a:spcAft>
              <a:spcPct val="15000"/>
            </a:spcAft>
            <a:buFont typeface="Wingdings" panose="05000000000000000000" pitchFamily="2" charset="2"/>
            <a:buChar char="§"/>
          </a:pPr>
          <a:r>
            <a:rPr lang="en-US" sz="1800" kern="1200" dirty="0">
              <a:solidFill>
                <a:schemeClr val="bg1"/>
              </a:solidFill>
            </a:rPr>
            <a:t>Written action plans</a:t>
          </a:r>
        </a:p>
      </dsp:txBody>
      <dsp:txXfrm rot="-5400000">
        <a:off x="3690495" y="2867532"/>
        <a:ext cx="6510900" cy="923896"/>
      </dsp:txXfrm>
    </dsp:sp>
    <dsp:sp modelId="{553E187D-F2AA-46B9-B52E-CA81B8F91242}">
      <dsp:nvSpPr>
        <dsp:cNvPr id="0" name=""/>
        <dsp:cNvSpPr/>
      </dsp:nvSpPr>
      <dsp:spPr>
        <a:xfrm>
          <a:off x="0" y="2689568"/>
          <a:ext cx="3690495" cy="1279823"/>
        </a:xfrm>
        <a:prstGeom prst="roundRect">
          <a:avLst/>
        </a:prstGeom>
        <a:solidFill>
          <a:srgbClr val="01587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tx1"/>
              </a:solidFill>
            </a:rPr>
            <a:t>Education</a:t>
          </a:r>
        </a:p>
      </dsp:txBody>
      <dsp:txXfrm>
        <a:off x="62476" y="2752044"/>
        <a:ext cx="3565543" cy="115487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7" name="Rectangle 5">
            <a:extLst>
              <a:ext uri="{FF2B5EF4-FFF2-40B4-BE49-F238E27FC236}">
                <a16:creationId xmlns:a16="http://schemas.microsoft.com/office/drawing/2014/main" id="{E716B656-43AE-41BF-A9E6-BDC9338EEE72}"/>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A101DA4B-1035-4FD7-BAE8-D36163A25DF6}"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CE45961-8EBC-4ABB-A06F-A2AB0FB72820}"/>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40963" name="Rectangle 3">
            <a:extLst>
              <a:ext uri="{FF2B5EF4-FFF2-40B4-BE49-F238E27FC236}">
                <a16:creationId xmlns:a16="http://schemas.microsoft.com/office/drawing/2014/main" id="{69A9B635-F3A6-4A6C-A2A7-3BE84F317E1C}"/>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algn="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5124" name="Rectangle 4">
            <a:extLst>
              <a:ext uri="{FF2B5EF4-FFF2-40B4-BE49-F238E27FC236}">
                <a16:creationId xmlns:a16="http://schemas.microsoft.com/office/drawing/2014/main" id="{3F91814F-6E8B-4495-875C-BBC65746A25E}"/>
              </a:ext>
            </a:extLst>
          </p:cNvPr>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a:extLst>
              <a:ext uri="{FF2B5EF4-FFF2-40B4-BE49-F238E27FC236}">
                <a16:creationId xmlns:a16="http://schemas.microsoft.com/office/drawing/2014/main" id="{3575FA76-5996-41B2-807C-74C521B1881C}"/>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a:extLst>
              <a:ext uri="{FF2B5EF4-FFF2-40B4-BE49-F238E27FC236}">
                <a16:creationId xmlns:a16="http://schemas.microsoft.com/office/drawing/2014/main" id="{EE30801C-5D2D-4989-97AF-1BB6980EDA53}"/>
              </a:ext>
            </a:extLst>
          </p:cNvPr>
          <p:cNvSpPr>
            <a:spLocks noGrp="1" noChangeArrowheads="1"/>
          </p:cNvSpPr>
          <p:nvPr>
            <p:ph type="ftr" sz="quarter" idx="4"/>
          </p:nvPr>
        </p:nvSpPr>
        <p:spPr bwMode="auto">
          <a:xfrm>
            <a:off x="0" y="9120188"/>
            <a:ext cx="3503613"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eaLnBrk="1" hangingPunct="1">
              <a:lnSpc>
                <a:spcPct val="100000"/>
              </a:lnSpc>
              <a:spcBef>
                <a:spcPct val="0"/>
              </a:spcBef>
              <a:spcAft>
                <a:spcPct val="0"/>
              </a:spcAft>
              <a:buClrTx/>
              <a:buFontTx/>
              <a:buNone/>
              <a:defRPr sz="1000" b="0">
                <a:latin typeface="Arial" charset="0"/>
                <a:cs typeface="+mn-cs"/>
              </a:defRPr>
            </a:lvl1pPr>
          </a:lstStyle>
          <a:p>
            <a:pPr>
              <a:defRPr/>
            </a:pPr>
            <a:r>
              <a:rPr lang="en-US" dirty="0"/>
              <a:t>©2012 Clinical Care Options, LLC. All rights reserved</a:t>
            </a:r>
          </a:p>
        </p:txBody>
      </p:sp>
      <p:sp>
        <p:nvSpPr>
          <p:cNvPr id="40967" name="Rectangle 7">
            <a:extLst>
              <a:ext uri="{FF2B5EF4-FFF2-40B4-BE49-F238E27FC236}">
                <a16:creationId xmlns:a16="http://schemas.microsoft.com/office/drawing/2014/main" id="{83D8BBC4-4244-4B4D-899A-EE5002DAC7CD}"/>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2FB72F01-6714-4A31-8C22-8E0F1B091B5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a:t>
            </a:fld>
            <a:endParaRPr lang="en-US" altLang="en-US" dirty="0"/>
          </a:p>
        </p:txBody>
      </p:sp>
    </p:spTree>
    <p:extLst>
      <p:ext uri="{BB962C8B-B14F-4D97-AF65-F5344CB8AC3E}">
        <p14:creationId xmlns:p14="http://schemas.microsoft.com/office/powerpoint/2010/main" val="899567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u="none" dirty="0"/>
              <a:t>LD, loading dose; MD, maintenance dose; IL, interleukin; JAK, Janus kinase.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1B4DF14-1FF1-814E-B1A7-AE2EA3C22F96}"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96119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400"/>
              </a:spcBef>
              <a:spcAft>
                <a:spcPts val="0"/>
              </a:spcAft>
              <a:buClrTx/>
              <a:buSzTx/>
              <a:buFont typeface="Arial"/>
              <a:buNone/>
              <a:tabLst/>
              <a:defRPr/>
            </a:pPr>
            <a:r>
              <a:rPr lang="en-US" i="1" dirty="0"/>
              <a:t>AD, atopic dermatitis; EASI-75, Eczema Area and Severity Index </a:t>
            </a:r>
            <a:r>
              <a:rPr lang="en-US" i="1" dirty="0">
                <a:latin typeface="Calibri" panose="020F0502020204030204" pitchFamily="34" charset="0"/>
                <a:cs typeface="Calibri" panose="020F0502020204030204" pitchFamily="34" charset="0"/>
              </a:rPr>
              <a:t>≥75% improvement</a:t>
            </a:r>
            <a:r>
              <a:rPr lang="en-US" sz="1200" i="1" dirty="0"/>
              <a:t>; IGA, Investigator’s Global Assessment; TCS, topical corticosteroid.</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BD184A4-AAF5-4899-8B50-24565ED73FBB}" type="slidenum">
              <a:rPr kumimoji="0" lang="en-US"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591041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AD, atopic dermatitis; </a:t>
            </a:r>
            <a:r>
              <a:rPr lang="en-US" sz="1200" i="1" kern="1200" dirty="0">
                <a:solidFill>
                  <a:schemeClr val="tx1"/>
                </a:solidFill>
                <a:effectLst/>
                <a:latin typeface="Arial" charset="0"/>
                <a:ea typeface="+mn-ea"/>
                <a:cs typeface="+mn-cs"/>
              </a:rPr>
              <a:t>HLT, high level term; PBO, placebo; TCS, topical corticosteroid.</a:t>
            </a:r>
          </a:p>
          <a:p>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12</a:t>
            </a:fld>
            <a:endParaRPr lang="en-US" altLang="en-US" dirty="0"/>
          </a:p>
        </p:txBody>
      </p:sp>
    </p:spTree>
    <p:extLst>
      <p:ext uri="{BB962C8B-B14F-4D97-AF65-F5344CB8AC3E}">
        <p14:creationId xmlns:p14="http://schemas.microsoft.com/office/powerpoint/2010/main" val="4020479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Arial" charset="0"/>
                <a:ea typeface="+mn-ea"/>
                <a:cs typeface="+mn-cs"/>
              </a:rPr>
              <a:t>AD, atopic dermatitis; BSA, body surface are; DLQI, Dermatology Life Quality Index; EASI, Eczema Area and Severity Index; EASI-75, ≥ 75% improvement in Eczema Area and Severity Index; IGA, Investigator’s Global Assessment; NRS, Numeric Rating Scale; SCORAD, </a:t>
            </a:r>
            <a:r>
              <a:rPr lang="en-US" b="0" i="1" dirty="0">
                <a:solidFill>
                  <a:srgbClr val="000000"/>
                </a:solidFill>
                <a:effectLst/>
                <a:latin typeface="Times New Roman" panose="02020603050405020304" pitchFamily="18" charset="0"/>
              </a:rPr>
              <a:t>Scoring Atopic Dermatitis;</a:t>
            </a:r>
            <a:r>
              <a:rPr lang="en-US" sz="1200" i="1" kern="1200" dirty="0">
                <a:solidFill>
                  <a:schemeClr val="tx1"/>
                </a:solidFill>
                <a:effectLst/>
                <a:latin typeface="Arial" charset="0"/>
                <a:ea typeface="+mn-ea"/>
                <a:cs typeface="+mn-cs"/>
              </a:rPr>
              <a:t> TCS, topical corticosteroid.</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34556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Arial" charset="0"/>
                <a:ea typeface="+mn-ea"/>
                <a:cs typeface="+mn-cs"/>
              </a:rPr>
              <a:t>IGA, Investigator’s Global Assessment; NRI, nonresponder imputation.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893023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Arial" charset="0"/>
                <a:ea typeface="+mn-ea"/>
                <a:cs typeface="+mn-cs"/>
              </a:rPr>
              <a:t>AD, atopic dermatitis; EASI-75, ≥ 75% improvement in Eczema Area and Severity Index; IGA, Investigator’s Global Assessment; NRS, Numeric Rating Scale; TCS, topical corticosteroid.</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19752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AD, atopic dermatitis; BSA, body surface area; DLQI, Dermatology Life Quality Index; EASI, Eczema Area and Severity Index; IGA, Investigator’s Global Assessment; NTIS, Night Time Itch Scale; POEM, Patient-Oriented Eczema Measure; PP-NRS, Peak Pruritus Numerical Rating Scale; PtGA, Patient Global Assessment; SCORAD, SCORing Atopic Dermatitis.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i="1"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i="0" dirty="0"/>
              <a:t>JADE compare background: </a:t>
            </a:r>
          </a:p>
          <a:p>
            <a:r>
              <a:rPr lang="en-US" altLang="en-US" sz="2000" dirty="0"/>
              <a:t>Abrocitinib: oral once-daily selective </a:t>
            </a:r>
            <a:r>
              <a:rPr lang="en-US" sz="2000" dirty="0"/>
              <a:t>JAK 1</a:t>
            </a:r>
            <a:r>
              <a:rPr lang="en-US" altLang="en-US" sz="2000" dirty="0"/>
              <a:t> inhibitor under investigation for the treatment of AD</a:t>
            </a:r>
          </a:p>
          <a:p>
            <a:pPr lvl="1"/>
            <a:r>
              <a:rPr lang="en-US" altLang="en-US" sz="1800" dirty="0"/>
              <a:t>Effective and well tolerated as monotherapy in adults with moderate to severe AD</a:t>
            </a:r>
            <a:r>
              <a:rPr lang="en-US" sz="1800" dirty="0"/>
              <a:t> in the phase III </a:t>
            </a:r>
            <a:br>
              <a:rPr lang="en-US" sz="1800" dirty="0"/>
            </a:br>
            <a:r>
              <a:rPr lang="en-US" sz="1800" dirty="0"/>
              <a:t>JADE MONO-1/MONO-2 trials and when administered with medicated topical therapy in phase III </a:t>
            </a:r>
            <a:br>
              <a:rPr lang="en-US" sz="1800" dirty="0"/>
            </a:br>
            <a:r>
              <a:rPr lang="en-US" sz="1800" dirty="0"/>
              <a:t>JADE COMPARE trial</a:t>
            </a:r>
            <a:r>
              <a:rPr lang="en-US" sz="1800" baseline="30000" dirty="0"/>
              <a:t>1-3</a:t>
            </a:r>
            <a:r>
              <a:rPr lang="en-US" sz="1800" dirty="0"/>
              <a:t> </a:t>
            </a:r>
            <a:endParaRPr lang="en-US" altLang="en-US" sz="1800" dirty="0"/>
          </a:p>
          <a:p>
            <a:r>
              <a:rPr lang="en-US" sz="2000" dirty="0"/>
              <a:t>Coprimary endpoints used to assess efficacy in phase III JADE program: </a:t>
            </a:r>
          </a:p>
          <a:p>
            <a:pPr lvl="1"/>
            <a:r>
              <a:rPr lang="en-US" sz="1800" dirty="0"/>
              <a:t>IGA 0/1 (clear/almost clear) with ≥2-grade improvement from baseline at Wk 12</a:t>
            </a:r>
          </a:p>
          <a:p>
            <a:pPr lvl="1"/>
            <a:r>
              <a:rPr lang="en-US" sz="1800" dirty="0"/>
              <a:t>≥75% improvement in EASI-75 at Wk 12</a:t>
            </a:r>
          </a:p>
          <a:p>
            <a:r>
              <a:rPr lang="en-US" sz="2000" dirty="0"/>
              <a:t>Current study examined the efficacy of abrocitinib in patients with moderate to severe AD in </a:t>
            </a:r>
            <a:br>
              <a:rPr lang="en-US" sz="2000" dirty="0"/>
            </a:br>
            <a:r>
              <a:rPr lang="en-US" sz="2000" dirty="0"/>
              <a:t>JADE COMPARE using stringent endpoints</a:t>
            </a:r>
            <a:r>
              <a:rPr lang="en-US" sz="2000" baseline="30000" dirty="0"/>
              <a:t>4</a:t>
            </a:r>
          </a:p>
          <a:p>
            <a:pPr lvl="1"/>
            <a:r>
              <a:rPr lang="en-US" sz="1800" dirty="0"/>
              <a:t>Hypothesized that endpoints based on criteria more stringent than those assessed in prior studies could help define depth and rapidity of response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i="0"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250278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EASI, Eczema Area and Severity Index; IGA, Investigator’s Global Assessment.</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15275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NNT, number needed to treat; OR, odds ratio; PBO, placebo; </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19</a:t>
            </a:fld>
            <a:endParaRPr lang="en-US" altLang="en-US" dirty="0"/>
          </a:p>
        </p:txBody>
      </p:sp>
    </p:spTree>
    <p:extLst>
      <p:ext uri="{BB962C8B-B14F-4D97-AF65-F5344CB8AC3E}">
        <p14:creationId xmlns:p14="http://schemas.microsoft.com/office/powerpoint/2010/main" val="86429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0AA5D73-21BB-4A2C-A09C-7B16A03C7CD3}"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72705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E1430B1-CEB6-411F-8E94-BFC407C4EE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5C8260-42BC-4921-8D33-58809AC7BE3C}" type="slidenum">
              <a:rPr lang="en-US" altLang="en-US" smtClean="0"/>
              <a:pPr>
                <a:spcBef>
                  <a:spcPct val="0"/>
                </a:spcBef>
              </a:pPr>
              <a:t>2</a:t>
            </a:fld>
            <a:endParaRPr lang="en-US" altLang="en-US"/>
          </a:p>
        </p:txBody>
      </p:sp>
      <p:sp>
        <p:nvSpPr>
          <p:cNvPr id="37891" name="Rectangle 2">
            <a:extLst>
              <a:ext uri="{FF2B5EF4-FFF2-40B4-BE49-F238E27FC236}">
                <a16:creationId xmlns:a16="http://schemas.microsoft.com/office/drawing/2014/main" id="{63A693D7-D1F8-4EC5-A8E3-A7825DFC089B}"/>
              </a:ext>
            </a:extLst>
          </p:cNvPr>
          <p:cNvSpPr>
            <a:spLocks noGrp="1" noRot="1" noChangeAspect="1" noChangeArrowheads="1" noTextEdit="1"/>
          </p:cNvSpPr>
          <p:nvPr>
            <p:ph type="sldImg"/>
          </p:nvPr>
        </p:nvSpPr>
        <p:spPr>
          <a:xfrm>
            <a:off x="458788" y="720725"/>
            <a:ext cx="6400800" cy="3600450"/>
          </a:xfrm>
          <a:ln/>
        </p:spPr>
      </p:sp>
      <p:sp>
        <p:nvSpPr>
          <p:cNvPr id="37892" name="Rectangle 3">
            <a:extLst>
              <a:ext uri="{FF2B5EF4-FFF2-40B4-BE49-F238E27FC236}">
                <a16:creationId xmlns:a16="http://schemas.microsoft.com/office/drawing/2014/main" id="{ED738D61-216E-45D5-96FA-B18A5BC25295}"/>
              </a:ext>
            </a:extLst>
          </p:cNvPr>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solidFill>
                  <a:srgbClr val="FEFDDE"/>
                </a:solidFill>
                <a:latin typeface="Arial" panose="020B0604020202020204" pitchFamily="34" charset="0"/>
              </a:rPr>
              <a:t>Disclaimer: The materials published on the Clinical Care Options Web site reflect the views of the authors of the CCO material, not those of Clinical Care Options, LLC, the CME providers, or the companies providing educational grants. The materials may discuss uses and dosages for therapeutic products that have not been approved by the United States Food and Drug Administration. A qualified healthcare professional should be consulted before using any therapeutic product discussed. Readers should verify all information and data before treating patients or using any therapies described in these materials.</a:t>
            </a:r>
            <a:endParaRPr lang="en-US" altLang="en-US">
              <a:solidFill>
                <a:srgbClr val="FEFDDE"/>
              </a:solidFill>
              <a:latin typeface="Arial" panose="020B0604020202020204" pitchFamily="34" charset="0"/>
            </a:endParaRPr>
          </a:p>
          <a:p>
            <a:endParaRPr lang="en-US" altLang="en-US">
              <a:latin typeface="Arial" panose="020B0604020202020204" pitchFamily="34" charset="0"/>
            </a:endParaRPr>
          </a:p>
        </p:txBody>
      </p:sp>
    </p:spTree>
    <p:extLst>
      <p:ext uri="{BB962C8B-B14F-4D97-AF65-F5344CB8AC3E}">
        <p14:creationId xmlns:p14="http://schemas.microsoft.com/office/powerpoint/2010/main" val="18643872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RA, rheumatoid arthritis. </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21</a:t>
            </a:fld>
            <a:endParaRPr lang="en-US" altLang="en-US" dirty="0"/>
          </a:p>
        </p:txBody>
      </p:sp>
    </p:spTree>
    <p:extLst>
      <p:ext uri="{BB962C8B-B14F-4D97-AF65-F5344CB8AC3E}">
        <p14:creationId xmlns:p14="http://schemas.microsoft.com/office/powerpoint/2010/main" val="34375512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F534A179-E39B-41F6-A134-70AD643745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2293E11-97E1-4AFF-B992-260501D5E438}" type="slidenum">
              <a:rPr lang="en-US" altLang="en-US" smtClean="0"/>
              <a:pPr>
                <a:spcBef>
                  <a:spcPct val="0"/>
                </a:spcBef>
              </a:pPr>
              <a:t>22</a:t>
            </a:fld>
            <a:endParaRPr lang="en-US" altLang="en-US" dirty="0"/>
          </a:p>
        </p:txBody>
      </p:sp>
      <p:sp>
        <p:nvSpPr>
          <p:cNvPr id="63491" name="Rectangle 2">
            <a:extLst>
              <a:ext uri="{FF2B5EF4-FFF2-40B4-BE49-F238E27FC236}">
                <a16:creationId xmlns:a16="http://schemas.microsoft.com/office/drawing/2014/main" id="{3671BDAA-FAED-47D2-81E5-5DBE3E10D80F}"/>
              </a:ext>
            </a:extLst>
          </p:cNvPr>
          <p:cNvSpPr>
            <a:spLocks noGrp="1" noRot="1" noChangeAspect="1" noChangeArrowheads="1" noTextEdit="1"/>
          </p:cNvSpPr>
          <p:nvPr>
            <p:ph type="sldImg"/>
          </p:nvPr>
        </p:nvSpPr>
        <p:spPr>
          <a:xfrm>
            <a:off x="458788" y="720725"/>
            <a:ext cx="6400800" cy="3600450"/>
          </a:xfrm>
          <a:ln/>
        </p:spPr>
      </p:sp>
      <p:sp>
        <p:nvSpPr>
          <p:cNvPr id="63492" name="Rectangle 3">
            <a:extLst>
              <a:ext uri="{FF2B5EF4-FFF2-40B4-BE49-F238E27FC236}">
                <a16:creationId xmlns:a16="http://schemas.microsoft.com/office/drawing/2014/main" id="{6D7C1693-38A2-462F-B2C4-8F8BC62505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57C017C7-DD01-4F77-AB2E-C2B7D56099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B978B31-E2A9-42F9-87A7-58A14B1A990D}" type="slidenum">
              <a:rPr lang="en-US" altLang="en-US" smtClean="0"/>
              <a:pPr>
                <a:spcBef>
                  <a:spcPct val="0"/>
                </a:spcBef>
              </a:pPr>
              <a:t>3</a:t>
            </a:fld>
            <a:endParaRPr lang="en-US" altLang="en-US" dirty="0"/>
          </a:p>
        </p:txBody>
      </p:sp>
      <p:sp>
        <p:nvSpPr>
          <p:cNvPr id="39939" name="Rectangle 2">
            <a:extLst>
              <a:ext uri="{FF2B5EF4-FFF2-40B4-BE49-F238E27FC236}">
                <a16:creationId xmlns:a16="http://schemas.microsoft.com/office/drawing/2014/main" id="{E167D70B-CFD7-426A-A2D6-6BEF492415E3}"/>
              </a:ext>
            </a:extLst>
          </p:cNvPr>
          <p:cNvSpPr>
            <a:spLocks noGrp="1" noRot="1" noChangeAspect="1" noChangeArrowheads="1" noTextEdit="1"/>
          </p:cNvSpPr>
          <p:nvPr>
            <p:ph type="sldImg"/>
          </p:nvPr>
        </p:nvSpPr>
        <p:spPr>
          <a:xfrm>
            <a:off x="457200" y="720725"/>
            <a:ext cx="6400800" cy="3600450"/>
          </a:xfrm>
          <a:ln/>
        </p:spPr>
      </p:sp>
      <p:sp>
        <p:nvSpPr>
          <p:cNvPr id="39940" name="Rectangle 3">
            <a:extLst>
              <a:ext uri="{FF2B5EF4-FFF2-40B4-BE49-F238E27FC236}">
                <a16:creationId xmlns:a16="http://schemas.microsoft.com/office/drawing/2014/main" id="{3EDB4D75-9418-4DA4-9621-498D9ED4AA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faculty who were involved in the production of these slides.</a:t>
            </a:r>
          </a:p>
        </p:txBody>
      </p:sp>
    </p:spTree>
    <p:extLst>
      <p:ext uri="{BB962C8B-B14F-4D97-AF65-F5344CB8AC3E}">
        <p14:creationId xmlns:p14="http://schemas.microsoft.com/office/powerpoint/2010/main" val="1626598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CAF30B11-B7C5-4E9C-AF82-16E89F5ABD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95A9CD1-378D-4C9F-981C-DD7277607FDE}" type="slidenum">
              <a:rPr lang="en-US" altLang="en-US" smtClean="0"/>
              <a:pPr>
                <a:spcBef>
                  <a:spcPct val="0"/>
                </a:spcBef>
              </a:pPr>
              <a:t>4</a:t>
            </a:fld>
            <a:endParaRPr lang="en-US" altLang="en-US" dirty="0"/>
          </a:p>
        </p:txBody>
      </p:sp>
      <p:sp>
        <p:nvSpPr>
          <p:cNvPr id="44035" name="Rectangle 2">
            <a:extLst>
              <a:ext uri="{FF2B5EF4-FFF2-40B4-BE49-F238E27FC236}">
                <a16:creationId xmlns:a16="http://schemas.microsoft.com/office/drawing/2014/main" id="{506BD754-E9FF-4408-A6CB-AAAEAE4EC093}"/>
              </a:ext>
            </a:extLst>
          </p:cNvPr>
          <p:cNvSpPr>
            <a:spLocks noGrp="1" noRot="1" noChangeAspect="1" noChangeArrowheads="1" noTextEdit="1"/>
          </p:cNvSpPr>
          <p:nvPr>
            <p:ph type="sldImg"/>
          </p:nvPr>
        </p:nvSpPr>
        <p:spPr>
          <a:xfrm>
            <a:off x="457200" y="720725"/>
            <a:ext cx="6400800" cy="3600450"/>
          </a:xfrm>
          <a:ln/>
        </p:spPr>
      </p:sp>
      <p:sp>
        <p:nvSpPr>
          <p:cNvPr id="44036" name="Rectangle 3">
            <a:extLst>
              <a:ext uri="{FF2B5EF4-FFF2-40B4-BE49-F238E27FC236}">
                <a16:creationId xmlns:a16="http://schemas.microsoft.com/office/drawing/2014/main" id="{2FC876EC-1F6F-462C-B502-B2110DCD39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disclosure information of the faculty and staff involved in the development of these slides.</a:t>
            </a:r>
          </a:p>
        </p:txBody>
      </p:sp>
    </p:spTree>
    <p:extLst>
      <p:ext uri="{BB962C8B-B14F-4D97-AF65-F5344CB8AC3E}">
        <p14:creationId xmlns:p14="http://schemas.microsoft.com/office/powerpoint/2010/main" val="1375945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5</a:t>
            </a:fld>
            <a:endParaRPr lang="en-US" altLang="en-US" dirty="0"/>
          </a:p>
        </p:txBody>
      </p:sp>
    </p:spTree>
    <p:extLst>
      <p:ext uri="{BB962C8B-B14F-4D97-AF65-F5344CB8AC3E}">
        <p14:creationId xmlns:p14="http://schemas.microsoft.com/office/powerpoint/2010/main" val="2294779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0AA5D73-21BB-4A2C-A09C-7B16A03C7CD3}"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07525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0AA5D73-21BB-4A2C-A09C-7B16A03C7CD3}"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22219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AD, atopic dermatitis.</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1B4DF14-1FF1-814E-B1A7-AE2EA3C22F96}"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31498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AA5D73-21BB-4A2C-A09C-7B16A03C7CD3}" type="slidenum">
              <a:rPr kumimoji="0" lang="en-US"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5383689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0" name="Rectangle 54"/>
          <p:cNvSpPr>
            <a:spLocks noGrp="1" noChangeArrowheads="1"/>
          </p:cNvSpPr>
          <p:nvPr>
            <p:ph type="subTitle" idx="1"/>
          </p:nvPr>
        </p:nvSpPr>
        <p:spPr>
          <a:xfrm>
            <a:off x="609600" y="4041650"/>
            <a:ext cx="5181600" cy="1120775"/>
          </a:xfrm>
        </p:spPr>
        <p:txBody>
          <a:bodyPr/>
          <a:lstStyle>
            <a:lvl1pPr marL="0" indent="0">
              <a:lnSpc>
                <a:spcPct val="100000"/>
              </a:lnSpc>
              <a:buFont typeface="Wingdings" pitchFamily="2" charset="2"/>
              <a:buNone/>
              <a:defRPr sz="2000" b="1">
                <a:solidFill>
                  <a:schemeClr val="bg2"/>
                </a:solidFill>
              </a:defRPr>
            </a:lvl1pPr>
          </a:lstStyle>
          <a:p>
            <a:r>
              <a:rPr lang="en-US"/>
              <a:t>Click to edit Master subtitle style</a:t>
            </a:r>
          </a:p>
        </p:txBody>
      </p:sp>
      <p:sp>
        <p:nvSpPr>
          <p:cNvPr id="8" name="Rectangle 7">
            <a:extLst>
              <a:ext uri="{FF2B5EF4-FFF2-40B4-BE49-F238E27FC236}">
                <a16:creationId xmlns:a16="http://schemas.microsoft.com/office/drawing/2014/main" id="{02294B36-D511-4E23-A768-EAFA149B5CC7}"/>
              </a:ext>
            </a:extLst>
          </p:cNvPr>
          <p:cNvSpPr/>
          <p:nvPr/>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9" name="Straight Connector 8">
            <a:extLst>
              <a:ext uri="{FF2B5EF4-FFF2-40B4-BE49-F238E27FC236}">
                <a16:creationId xmlns:a16="http://schemas.microsoft.com/office/drawing/2014/main" id="{A5B42F6D-719A-45C6-BB57-84887368226C}"/>
              </a:ext>
            </a:extLst>
          </p:cNvPr>
          <p:cNvCxnSpPr/>
          <p:nvPr/>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2" name="Straight Connector 11">
            <a:extLst>
              <a:ext uri="{FF2B5EF4-FFF2-40B4-BE49-F238E27FC236}">
                <a16:creationId xmlns:a16="http://schemas.microsoft.com/office/drawing/2014/main" id="{9ACD6CB8-625C-44F5-9B90-77A60BCC4A2E}"/>
              </a:ext>
            </a:extLst>
          </p:cNvPr>
          <p:cNvCxnSpPr/>
          <p:nvPr/>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3" name="Rectangle 55">
            <a:extLst>
              <a:ext uri="{FF2B5EF4-FFF2-40B4-BE49-F238E27FC236}">
                <a16:creationId xmlns:a16="http://schemas.microsoft.com/office/drawing/2014/main" id="{078B106A-3121-420B-B2D9-854FF204BD0F}"/>
              </a:ext>
            </a:extLst>
          </p:cNvPr>
          <p:cNvSpPr>
            <a:spLocks noGrp="1" noChangeArrowheads="1"/>
          </p:cNvSpPr>
          <p:nvPr>
            <p:ph type="ctrTitle"/>
          </p:nvPr>
        </p:nvSpPr>
        <p:spPr bwMode="invGray">
          <a:xfrm>
            <a:off x="609600" y="1600200"/>
            <a:ext cx="11264901" cy="2057400"/>
          </a:xfrm>
          <a:prstGeom prst="rect">
            <a:avLst/>
          </a:prstGeom>
        </p:spPr>
        <p:txBody>
          <a:bodyPr/>
          <a:lstStyle>
            <a:lvl1pPr>
              <a:defRPr sz="4000">
                <a:solidFill>
                  <a:srgbClr val="455560"/>
                </a:solidFill>
              </a:defRPr>
            </a:lvl1pPr>
          </a:lstStyle>
          <a:p>
            <a:r>
              <a:rPr lang="en-US"/>
              <a:t>Click to edit Master title style</a:t>
            </a:r>
          </a:p>
        </p:txBody>
      </p:sp>
      <p:sp>
        <p:nvSpPr>
          <p:cNvPr id="14" name="Rectangle 13">
            <a:extLst>
              <a:ext uri="{FF2B5EF4-FFF2-40B4-BE49-F238E27FC236}">
                <a16:creationId xmlns:a16="http://schemas.microsoft.com/office/drawing/2014/main" id="{C6C33664-ACD6-44A3-95A5-32325CBC9685}"/>
              </a:ext>
            </a:extLst>
          </p:cNvPr>
          <p:cNvSpPr/>
          <p:nvPr userDrawn="1"/>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Straight Connector 14">
            <a:extLst>
              <a:ext uri="{FF2B5EF4-FFF2-40B4-BE49-F238E27FC236}">
                <a16:creationId xmlns:a16="http://schemas.microsoft.com/office/drawing/2014/main" id="{5EECCBFD-9ED3-4167-961B-65218739F1A5}"/>
              </a:ext>
            </a:extLst>
          </p:cNvPr>
          <p:cNvCxnSpPr/>
          <p:nvPr userDrawn="1"/>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9" name="Straight Connector 18">
            <a:extLst>
              <a:ext uri="{FF2B5EF4-FFF2-40B4-BE49-F238E27FC236}">
                <a16:creationId xmlns:a16="http://schemas.microsoft.com/office/drawing/2014/main" id="{F95A2832-7EB2-44CE-B43D-FCA9D107E325}"/>
              </a:ext>
            </a:extLst>
          </p:cNvPr>
          <p:cNvCxnSpPr/>
          <p:nvPr userDrawn="1"/>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11" name="Picture 10" descr="Icon&#10;&#10;Description automatically generated">
            <a:extLst>
              <a:ext uri="{FF2B5EF4-FFF2-40B4-BE49-F238E27FC236}">
                <a16:creationId xmlns:a16="http://schemas.microsoft.com/office/drawing/2014/main" id="{D2C404A3-49E3-6AE3-6316-79D1DE70A53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3345" y="239713"/>
            <a:ext cx="2020824" cy="699807"/>
          </a:xfrm>
          <a:prstGeom prst="rect">
            <a:avLst/>
          </a:prstGeom>
        </p:spPr>
      </p:pic>
    </p:spTree>
    <p:extLst>
      <p:ext uri="{BB962C8B-B14F-4D97-AF65-F5344CB8AC3E}">
        <p14:creationId xmlns:p14="http://schemas.microsoft.com/office/powerpoint/2010/main" val="257890141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itle Only+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p>
        </p:txBody>
      </p:sp>
      <p:grpSp>
        <p:nvGrpSpPr>
          <p:cNvPr id="3" name="Group 2">
            <a:extLst>
              <a:ext uri="{FF2B5EF4-FFF2-40B4-BE49-F238E27FC236}">
                <a16:creationId xmlns:a16="http://schemas.microsoft.com/office/drawing/2014/main" id="{88B87460-1489-A7E6-C388-913BBD640CAB}"/>
              </a:ext>
            </a:extLst>
          </p:cNvPr>
          <p:cNvGrpSpPr/>
          <p:nvPr userDrawn="1"/>
        </p:nvGrpSpPr>
        <p:grpSpPr>
          <a:xfrm>
            <a:off x="9392911" y="6212702"/>
            <a:ext cx="2488502" cy="450134"/>
            <a:chOff x="9392911" y="6212702"/>
            <a:chExt cx="2488502" cy="450134"/>
          </a:xfrm>
        </p:grpSpPr>
        <p:pic>
          <p:nvPicPr>
            <p:cNvPr id="4" name="Picture 3" descr="Icon&#10;&#10;Description automatically generated">
              <a:extLst>
                <a:ext uri="{FF2B5EF4-FFF2-40B4-BE49-F238E27FC236}">
                  <a16:creationId xmlns:a16="http://schemas.microsoft.com/office/drawing/2014/main" id="{73676601-6D49-45FB-EFC9-9A6CC1B205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5" name="Rectangle 8">
              <a:extLst>
                <a:ext uri="{FF2B5EF4-FFF2-40B4-BE49-F238E27FC236}">
                  <a16:creationId xmlns:a16="http://schemas.microsoft.com/office/drawing/2014/main" id="{0DEFDF9E-3F9A-D373-496E-25B36737907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3873061210"/>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637750"/>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logo">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363C55A-914A-0A48-C77B-4197A1E975AA}"/>
              </a:ext>
            </a:extLst>
          </p:cNvPr>
          <p:cNvGrpSpPr/>
          <p:nvPr userDrawn="1"/>
        </p:nvGrpSpPr>
        <p:grpSpPr>
          <a:xfrm>
            <a:off x="9392911" y="6212702"/>
            <a:ext cx="2488502" cy="450134"/>
            <a:chOff x="9392911" y="6212702"/>
            <a:chExt cx="2488502" cy="450134"/>
          </a:xfrm>
        </p:grpSpPr>
        <p:pic>
          <p:nvPicPr>
            <p:cNvPr id="3" name="Picture 2" descr="Icon&#10;&#10;Description automatically generated">
              <a:extLst>
                <a:ext uri="{FF2B5EF4-FFF2-40B4-BE49-F238E27FC236}">
                  <a16:creationId xmlns:a16="http://schemas.microsoft.com/office/drawing/2014/main" id="{06CCC797-5A17-A9B2-5D2C-FD83170EF3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4" name="Rectangle 8">
              <a:extLst>
                <a:ext uri="{FF2B5EF4-FFF2-40B4-BE49-F238E27FC236}">
                  <a16:creationId xmlns:a16="http://schemas.microsoft.com/office/drawing/2014/main" id="{518B5643-1F48-822D-8A06-E9F357ED9FFC}"/>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2676816050"/>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omo Slide">
    <p:spTree>
      <p:nvGrpSpPr>
        <p:cNvPr id="1" name=""/>
        <p:cNvGrpSpPr/>
        <p:nvPr/>
      </p:nvGrpSpPr>
      <p:grpSpPr>
        <a:xfrm>
          <a:off x="0" y="0"/>
          <a:ext cx="0" cy="0"/>
          <a:chOff x="0" y="0"/>
          <a:chExt cx="0" cy="0"/>
        </a:xfrm>
      </p:grpSpPr>
      <p:pic>
        <p:nvPicPr>
          <p:cNvPr id="9" name="Picture 8" descr="Icon&#10;&#10;Description automatically generated">
            <a:extLst>
              <a:ext uri="{FF2B5EF4-FFF2-40B4-BE49-F238E27FC236}">
                <a16:creationId xmlns:a16="http://schemas.microsoft.com/office/drawing/2014/main" id="{3DD1DBC1-47DC-4810-B88C-6E04405379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4666" y="5556666"/>
            <a:ext cx="3154680" cy="1092459"/>
          </a:xfrm>
          <a:prstGeom prst="rect">
            <a:avLst/>
          </a:prstGeom>
        </p:spPr>
      </p:pic>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a:t>Edit Master text styles</a:t>
            </a:r>
          </a:p>
        </p:txBody>
      </p:sp>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4" name="Content Placeholder 9">
            <a:extLst>
              <a:ext uri="{FF2B5EF4-FFF2-40B4-BE49-F238E27FC236}">
                <a16:creationId xmlns:a16="http://schemas.microsoft.com/office/drawing/2014/main" id="{DF9EACC2-568A-498C-8601-A87328BD11D3}"/>
              </a:ext>
            </a:extLst>
          </p:cNvPr>
          <p:cNvSpPr>
            <a:spLocks noGrp="1"/>
          </p:cNvSpPr>
          <p:nvPr>
            <p:ph sz="quarter" idx="11"/>
          </p:nvPr>
        </p:nvSpPr>
        <p:spPr>
          <a:xfrm>
            <a:off x="514351" y="4856674"/>
            <a:ext cx="11283950" cy="1155939"/>
          </a:xfrm>
          <a:prstGeom prst="rect">
            <a:avLst/>
          </a:prstGeom>
        </p:spPr>
        <p:txBody>
          <a:bodyPr/>
          <a:lstStyle>
            <a:lvl1pPr>
              <a:buFontTx/>
              <a:buNone/>
              <a:defRPr sz="2400" b="1">
                <a:solidFill>
                  <a:srgbClr val="E1471D"/>
                </a:solidFill>
              </a:defRPr>
            </a:lvl1pPr>
            <a:lvl2pPr>
              <a:buFontTx/>
              <a:buNone/>
              <a:defRPr sz="2400"/>
            </a:lvl2pPr>
            <a:lvl3pPr>
              <a:buFontTx/>
              <a:buNone/>
              <a:defRPr sz="2400"/>
            </a:lvl3pPr>
            <a:lvl4pPr>
              <a:buFontTx/>
              <a:buNone/>
              <a:defRPr sz="2400"/>
            </a:lvl4pPr>
            <a:lvl5pPr>
              <a:buFontTx/>
              <a:buNone/>
              <a:defRPr sz="2400"/>
            </a:lvl5pPr>
          </a:lstStyle>
          <a:p>
            <a:pPr lvl="0"/>
            <a:r>
              <a:rPr lang="en-US"/>
              <a:t>Edit Master text styles</a:t>
            </a:r>
          </a:p>
        </p:txBody>
      </p:sp>
      <p:sp>
        <p:nvSpPr>
          <p:cNvPr id="15" name="Rectangle 14">
            <a:extLst>
              <a:ext uri="{FF2B5EF4-FFF2-40B4-BE49-F238E27FC236}">
                <a16:creationId xmlns:a16="http://schemas.microsoft.com/office/drawing/2014/main" id="{5BBD1E00-A2D3-4202-961C-9DF3DF2683C9}"/>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6" name="Straight Connector 15">
            <a:extLst>
              <a:ext uri="{FF2B5EF4-FFF2-40B4-BE49-F238E27FC236}">
                <a16:creationId xmlns:a16="http://schemas.microsoft.com/office/drawing/2014/main" id="{7590A4E9-08A7-4826-8D90-46B546D1F341}"/>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58027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550992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a:extLst>
              <a:ext uri="{FF2B5EF4-FFF2-40B4-BE49-F238E27FC236}">
                <a16:creationId xmlns:a16="http://schemas.microsoft.com/office/drawing/2014/main" id="{9790703F-E851-1D5A-99B7-43DBD5482698}"/>
              </a:ext>
            </a:extLst>
          </p:cNvPr>
          <p:cNvGrpSpPr/>
          <p:nvPr userDrawn="1"/>
        </p:nvGrpSpPr>
        <p:grpSpPr>
          <a:xfrm>
            <a:off x="9392911" y="6212702"/>
            <a:ext cx="2488502" cy="450134"/>
            <a:chOff x="9392911" y="6212702"/>
            <a:chExt cx="2488502" cy="450134"/>
          </a:xfrm>
        </p:grpSpPr>
        <p:pic>
          <p:nvPicPr>
            <p:cNvPr id="5" name="Picture 4" descr="Icon&#10;&#10;Description automatically generated">
              <a:extLst>
                <a:ext uri="{FF2B5EF4-FFF2-40B4-BE49-F238E27FC236}">
                  <a16:creationId xmlns:a16="http://schemas.microsoft.com/office/drawing/2014/main" id="{C714CC1E-7921-3200-C137-F7ADAA9532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6" name="Rectangle 8">
              <a:extLst>
                <a:ext uri="{FF2B5EF4-FFF2-40B4-BE49-F238E27FC236}">
                  <a16:creationId xmlns:a16="http://schemas.microsoft.com/office/drawing/2014/main" id="{79882158-D8CB-A63B-35E5-FF6D03999CD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131983218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pic>
        <p:nvPicPr>
          <p:cNvPr id="6" name="Picture 5" descr="Icon&#10;&#10;Description automatically generated">
            <a:extLst>
              <a:ext uri="{FF2B5EF4-FFF2-40B4-BE49-F238E27FC236}">
                <a16:creationId xmlns:a16="http://schemas.microsoft.com/office/drawing/2014/main" id="{A10CE991-EF19-4C89-B2F1-8D342C7298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4666" y="5556666"/>
            <a:ext cx="3154680" cy="1092459"/>
          </a:xfrm>
          <a:prstGeom prst="rect">
            <a:avLst/>
          </a:prstGeom>
        </p:spPr>
      </p:pic>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0FA01F1A-8AE6-48F9-95F4-73790D6CA686}"/>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70075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092829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5" name="Group 4">
            <a:extLst>
              <a:ext uri="{FF2B5EF4-FFF2-40B4-BE49-F238E27FC236}">
                <a16:creationId xmlns:a16="http://schemas.microsoft.com/office/drawing/2014/main" id="{4B831F98-D110-9641-0056-3FFA4445A199}"/>
              </a:ext>
            </a:extLst>
          </p:cNvPr>
          <p:cNvGrpSpPr/>
          <p:nvPr userDrawn="1"/>
        </p:nvGrpSpPr>
        <p:grpSpPr>
          <a:xfrm>
            <a:off x="9392911" y="6212702"/>
            <a:ext cx="2488502" cy="450134"/>
            <a:chOff x="9392911" y="6212702"/>
            <a:chExt cx="2488502" cy="450134"/>
          </a:xfrm>
        </p:grpSpPr>
        <p:pic>
          <p:nvPicPr>
            <p:cNvPr id="6" name="Picture 5" descr="Icon&#10;&#10;Description automatically generated">
              <a:extLst>
                <a:ext uri="{FF2B5EF4-FFF2-40B4-BE49-F238E27FC236}">
                  <a16:creationId xmlns:a16="http://schemas.microsoft.com/office/drawing/2014/main" id="{2C5D1AC3-8115-5D46-33CE-6C6B521292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7" name="Rectangle 8">
              <a:extLst>
                <a:ext uri="{FF2B5EF4-FFF2-40B4-BE49-F238E27FC236}">
                  <a16:creationId xmlns:a16="http://schemas.microsoft.com/office/drawing/2014/main" id="{FF667ED7-9C0E-2D48-F6BB-0BF8DBEF1D59}"/>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3348600004"/>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967234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Text and Chart+logo">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5" name="Group 4">
            <a:extLst>
              <a:ext uri="{FF2B5EF4-FFF2-40B4-BE49-F238E27FC236}">
                <a16:creationId xmlns:a16="http://schemas.microsoft.com/office/drawing/2014/main" id="{A188367A-EE46-1DDA-2AFE-9C628EB72449}"/>
              </a:ext>
            </a:extLst>
          </p:cNvPr>
          <p:cNvGrpSpPr/>
          <p:nvPr userDrawn="1"/>
        </p:nvGrpSpPr>
        <p:grpSpPr>
          <a:xfrm>
            <a:off x="9392911" y="6212702"/>
            <a:ext cx="2488502" cy="450134"/>
            <a:chOff x="9392911" y="6212702"/>
            <a:chExt cx="2488502" cy="450134"/>
          </a:xfrm>
        </p:grpSpPr>
        <p:pic>
          <p:nvPicPr>
            <p:cNvPr id="6" name="Picture 5" descr="Icon&#10;&#10;Description automatically generated">
              <a:extLst>
                <a:ext uri="{FF2B5EF4-FFF2-40B4-BE49-F238E27FC236}">
                  <a16:creationId xmlns:a16="http://schemas.microsoft.com/office/drawing/2014/main" id="{35BBB51B-0D41-5485-99A1-BEEAE26079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7" name="Rectangle 8">
              <a:extLst>
                <a:ext uri="{FF2B5EF4-FFF2-40B4-BE49-F238E27FC236}">
                  <a16:creationId xmlns:a16="http://schemas.microsoft.com/office/drawing/2014/main" id="{F3F85628-F902-1363-8D50-72542C0A030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258720898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500554543"/>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DFEB3B6D-B8AE-4726-B830-C447FAD3394B}"/>
              </a:ext>
            </a:extLst>
          </p:cNvPr>
          <p:cNvCxnSpPr/>
          <p:nvPr userDrawn="1"/>
        </p:nvCxnSpPr>
        <p:spPr>
          <a:xfrm>
            <a:off x="1" y="6745288"/>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712330"/>
      </p:ext>
    </p:extLst>
  </p:cSld>
  <p:clrMap bg1="dk2" tx1="lt1" bg2="dk1" tx2="lt2" accent1="accent1" accent2="accent2" accent3="accent3" accent4="accent4" accent5="accent5" accent6="accent6" hlink="hlink" folHlink="folHlink"/>
  <p:sldLayoutIdLst>
    <p:sldLayoutId id="2147484655" r:id="rId1"/>
    <p:sldLayoutId id="2147484656" r:id="rId2"/>
    <p:sldLayoutId id="2147484663" r:id="rId3"/>
    <p:sldLayoutId id="2147484657" r:id="rId4"/>
    <p:sldLayoutId id="2147484658" r:id="rId5"/>
    <p:sldLayoutId id="2147484664" r:id="rId6"/>
    <p:sldLayoutId id="2147484659" r:id="rId7"/>
    <p:sldLayoutId id="2147484667" r:id="rId8"/>
    <p:sldLayoutId id="2147484660" r:id="rId9"/>
    <p:sldLayoutId id="2147484665" r:id="rId10"/>
    <p:sldLayoutId id="2147484661" r:id="rId11"/>
    <p:sldLayoutId id="2147484666" r:id="rId12"/>
    <p:sldLayoutId id="2147484662" r:id="rId13"/>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2.xml"/><Relationship Id="rId5" Type="http://schemas.openxmlformats.org/officeDocument/2006/relationships/chart" Target="../charts/chart2.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mailto:permissions@clinicaloption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9.xml"/><Relationship Id="rId7" Type="http://schemas.openxmlformats.org/officeDocument/2006/relationships/diagramColors" Target="../diagrams/colors1.xml"/><Relationship Id="rId2" Type="http://schemas.openxmlformats.org/officeDocument/2006/relationships/slideLayout" Target="../slideLayouts/slideLayout10.xml"/><Relationship Id="rId1" Type="http://schemas.openxmlformats.org/officeDocument/2006/relationships/tags" Target="../tags/tag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www.clinicaloptions.com/" TargetMode="External"/><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5">
            <a:extLst>
              <a:ext uri="{FF2B5EF4-FFF2-40B4-BE49-F238E27FC236}">
                <a16:creationId xmlns:a16="http://schemas.microsoft.com/office/drawing/2014/main" id="{4D67E167-2F37-481F-AB26-A6E236679EF3}"/>
              </a:ext>
            </a:extLst>
          </p:cNvPr>
          <p:cNvSpPr>
            <a:spLocks noGrp="1" noChangeArrowheads="1"/>
          </p:cNvSpPr>
          <p:nvPr>
            <p:ph type="ctrTitle"/>
          </p:nvPr>
        </p:nvSpPr>
        <p:spPr>
          <a:xfrm>
            <a:off x="609599" y="1600200"/>
            <a:ext cx="10871203" cy="2057400"/>
          </a:xfrm>
        </p:spPr>
        <p:txBody>
          <a:bodyPr>
            <a:normAutofit/>
          </a:bodyPr>
          <a:lstStyle/>
          <a:p>
            <a:r>
              <a:rPr lang="en-US" altLang="en-US" sz="4000" dirty="0"/>
              <a:t>Optimal Management of Moderate to </a:t>
            </a:r>
            <a:br>
              <a:rPr lang="en-US" altLang="en-US" sz="4000" dirty="0"/>
            </a:br>
            <a:r>
              <a:rPr lang="en-US" altLang="en-US" sz="4000" dirty="0"/>
              <a:t>Severe Atopic Dermatitis: Infants, Adults, </a:t>
            </a:r>
            <a:br>
              <a:rPr lang="en-US" altLang="en-US" sz="4000" dirty="0"/>
            </a:br>
            <a:r>
              <a:rPr lang="en-US" altLang="en-US" sz="4000" dirty="0"/>
              <a:t>and Everyone in Between!</a:t>
            </a:r>
          </a:p>
        </p:txBody>
      </p:sp>
      <p:sp>
        <p:nvSpPr>
          <p:cNvPr id="2" name="Text Box 21">
            <a:extLst>
              <a:ext uri="{FF2B5EF4-FFF2-40B4-BE49-F238E27FC236}">
                <a16:creationId xmlns:a16="http://schemas.microsoft.com/office/drawing/2014/main" id="{503561C4-1BEE-CB81-209E-CA03DD9996A2}"/>
              </a:ext>
            </a:extLst>
          </p:cNvPr>
          <p:cNvSpPr txBox="1">
            <a:spLocks noChangeArrowheads="1"/>
          </p:cNvSpPr>
          <p:nvPr/>
        </p:nvSpPr>
        <p:spPr bwMode="auto">
          <a:xfrm>
            <a:off x="423864" y="6384758"/>
            <a:ext cx="546417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buNone/>
            </a:pPr>
            <a:r>
              <a:rPr lang="en-US" sz="1200" b="0" dirty="0">
                <a:solidFill>
                  <a:schemeClr val="bg1"/>
                </a:solidFill>
                <a:latin typeface="Calibri" panose="020F0502020204030204" pitchFamily="34" charset="0"/>
              </a:rPr>
              <a:t>Supported by an educational grant from Sanofi and Regeneron Pharmaceuticals.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2FE9C2-BDB5-F0EA-D85E-0591D7F6852A}"/>
              </a:ext>
            </a:extLst>
          </p:cNvPr>
          <p:cNvSpPr>
            <a:spLocks noGrp="1"/>
          </p:cNvSpPr>
          <p:nvPr>
            <p:ph type="title"/>
          </p:nvPr>
        </p:nvSpPr>
        <p:spPr/>
        <p:txBody>
          <a:bodyPr/>
          <a:lstStyle/>
          <a:p>
            <a:r>
              <a:rPr lang="en-US" dirty="0"/>
              <a:t>Case 3: Considerations for Newer Therapies for Cassandra </a:t>
            </a:r>
          </a:p>
        </p:txBody>
      </p:sp>
      <p:sp>
        <p:nvSpPr>
          <p:cNvPr id="6" name="Slide Number Placeholder 8">
            <a:extLst>
              <a:ext uri="{FF2B5EF4-FFF2-40B4-BE49-F238E27FC236}">
                <a16:creationId xmlns:a16="http://schemas.microsoft.com/office/drawing/2014/main" id="{C46431DB-6432-6B34-32B2-0EC07374CA7B}"/>
              </a:ext>
            </a:extLst>
          </p:cNvPr>
          <p:cNvSpPr>
            <a:spLocks noGrp="1"/>
          </p:cNvSpPr>
          <p:nvPr>
            <p:ph type="sldNum" sz="quarter" idx="4294967295"/>
          </p:nvPr>
        </p:nvSpPr>
        <p:spPr>
          <a:xfrm>
            <a:off x="11807825" y="6456363"/>
            <a:ext cx="384175" cy="306387"/>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F6FD55ED-C146-A04E-8FEA-5836CC2AC664}" type="slidenum">
              <a:rPr kumimoji="0" lang="en-US" sz="1200" b="1"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en-US" sz="12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 name="Footer Placeholder 3">
            <a:extLst>
              <a:ext uri="{FF2B5EF4-FFF2-40B4-BE49-F238E27FC236}">
                <a16:creationId xmlns:a16="http://schemas.microsoft.com/office/drawing/2014/main" id="{8A77784B-B6EB-A39B-4C31-F65951F4E54D}"/>
              </a:ext>
            </a:extLst>
          </p:cNvPr>
          <p:cNvSpPr txBox="1">
            <a:spLocks/>
          </p:cNvSpPr>
          <p:nvPr/>
        </p:nvSpPr>
        <p:spPr>
          <a:xfrm>
            <a:off x="576717" y="6240224"/>
            <a:ext cx="10597134" cy="369332"/>
          </a:xfrm>
          <a:prstGeom prst="rect">
            <a:avLst/>
          </a:prstGeom>
        </p:spPr>
        <p:txBody>
          <a:bodyPr wrap="square" lIns="0" tIns="0" rIns="0" bIns="0" anchor="b" anchorCtr="0">
            <a:spAutoFit/>
          </a:bodyPr>
          <a:lstStyle>
            <a:defPPr>
              <a:defRPr lang="en-US"/>
            </a:defPPr>
            <a:lvl1pPr marL="0" algn="l" defTabSz="457200" rtl="0" eaLnBrk="1" latinLnBrk="0" hangingPunct="1">
              <a:spcBef>
                <a:spcPts val="600"/>
              </a:spcBef>
              <a:defRPr sz="1200" kern="1200">
                <a:solidFill>
                  <a:srgbClr val="1C2B58"/>
                </a:solidFill>
                <a:latin typeface="+mn-lt"/>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base" latinLnBrk="0" hangingPunct="1">
              <a:lnSpc>
                <a:spcPct val="100000"/>
              </a:lnSpc>
              <a:spcBef>
                <a:spcPts val="600"/>
              </a:spcBef>
              <a:spcAft>
                <a:spcPct val="0"/>
              </a:spcAft>
              <a:buClrTx/>
              <a:buSzTx/>
              <a:buFontTx/>
              <a:buNone/>
              <a:tabLst/>
              <a:defRPr/>
            </a:pPr>
            <a:r>
              <a:rPr kumimoji="0" lang="en-US" sz="1200" b="0" i="0" u="none" strike="noStrike" kern="1200" cap="none" spc="0" normalizeH="0" baseline="0" noProof="0" dirty="0">
                <a:ln>
                  <a:noFill/>
                </a:ln>
                <a:solidFill>
                  <a:srgbClr val="455560"/>
                </a:solidFill>
                <a:effectLst/>
                <a:uLnTx/>
                <a:uFillTx/>
                <a:latin typeface="+mj-lt"/>
                <a:ea typeface="+mn-ea"/>
                <a:cs typeface="Calibri" panose="020F0502020204030204" pitchFamily="34" charset="0"/>
              </a:rPr>
              <a:t>*Not to exceed 20% BSA or 60 g/wk or 100 g Q2W. </a:t>
            </a:r>
            <a:r>
              <a:rPr kumimoji="0" lang="en-US" sz="1200" b="0" i="0" u="none" strike="noStrike" kern="1200" cap="none" spc="0" normalizeH="0" baseline="30000" noProof="0" dirty="0">
                <a:ln>
                  <a:noFill/>
                </a:ln>
                <a:solidFill>
                  <a:srgbClr val="455560"/>
                </a:solidFill>
                <a:effectLst/>
                <a:uLnTx/>
                <a:uFillTx/>
                <a:latin typeface="+mj-lt"/>
                <a:ea typeface="+mn-ea"/>
                <a:cs typeface="Calibri" panose="020F0502020204030204" pitchFamily="34" charset="0"/>
              </a:rPr>
              <a:t>†</a:t>
            </a:r>
            <a:r>
              <a:rPr kumimoji="0" lang="en-US" sz="1200" b="0" i="0" u="none" strike="noStrike" kern="1200" cap="none" spc="0" normalizeH="0" baseline="0" noProof="0" dirty="0">
                <a:ln>
                  <a:noFill/>
                </a:ln>
                <a:solidFill>
                  <a:srgbClr val="455560"/>
                </a:solidFill>
                <a:effectLst/>
                <a:uLnTx/>
                <a:uFillTx/>
                <a:latin typeface="+mj-lt"/>
                <a:ea typeface="+mn-ea"/>
                <a:cs typeface="Calibri" panose="020F0502020204030204" pitchFamily="34" charset="0"/>
              </a:rPr>
              <a:t>Can decrease to Q4W in those &lt;100 kg achieving clear or almost clear skin after 16 wk.</a:t>
            </a:r>
            <a:br>
              <a:rPr kumimoji="0" lang="en-US" sz="1200" b="0" i="0" u="none" strike="noStrike" kern="1200" cap="none" spc="0" normalizeH="0" baseline="0" noProof="0" dirty="0">
                <a:ln>
                  <a:noFill/>
                </a:ln>
                <a:solidFill>
                  <a:srgbClr val="455560"/>
                </a:solidFill>
                <a:effectLst/>
                <a:uLnTx/>
                <a:uFillTx/>
                <a:latin typeface="+mj-lt"/>
                <a:ea typeface="+mn-ea"/>
                <a:cs typeface="Calibri" panose="020F0502020204030204" pitchFamily="34" charset="0"/>
              </a:rPr>
            </a:br>
            <a:r>
              <a:rPr kumimoji="0" lang="en-US" sz="1200" b="0" i="0" u="none" strike="noStrike" kern="1200" cap="none" spc="0" normalizeH="0" baseline="0" noProof="0" dirty="0">
                <a:ln>
                  <a:noFill/>
                </a:ln>
                <a:solidFill>
                  <a:srgbClr val="455560"/>
                </a:solidFill>
                <a:effectLst/>
                <a:uLnTx/>
                <a:uFillTx/>
                <a:latin typeface="+mj-lt"/>
                <a:ea typeface="+mn-ea"/>
                <a:cs typeface="Arial" panose="020B0604020202020204" pitchFamily="34" charset="0"/>
              </a:rPr>
              <a:t>www.accessdata.fda.gov/scripts/cder/daf/. </a:t>
            </a:r>
          </a:p>
        </p:txBody>
      </p:sp>
      <p:graphicFrame>
        <p:nvGraphicFramePr>
          <p:cNvPr id="8" name="Content Placeholder 4">
            <a:extLst>
              <a:ext uri="{FF2B5EF4-FFF2-40B4-BE49-F238E27FC236}">
                <a16:creationId xmlns:a16="http://schemas.microsoft.com/office/drawing/2014/main" id="{B9CC8D54-E7C9-8457-8156-504C8C0B50E6}"/>
              </a:ext>
            </a:extLst>
          </p:cNvPr>
          <p:cNvGraphicFramePr>
            <a:graphicFrameLocks/>
          </p:cNvGraphicFramePr>
          <p:nvPr>
            <p:extLst>
              <p:ext uri="{D42A27DB-BD31-4B8C-83A1-F6EECF244321}">
                <p14:modId xmlns:p14="http://schemas.microsoft.com/office/powerpoint/2010/main" val="3953865909"/>
              </p:ext>
            </p:extLst>
          </p:nvPr>
        </p:nvGraphicFramePr>
        <p:xfrm>
          <a:off x="719138" y="1600200"/>
          <a:ext cx="10829015" cy="4206240"/>
        </p:xfrm>
        <a:graphic>
          <a:graphicData uri="http://schemas.openxmlformats.org/drawingml/2006/table">
            <a:tbl>
              <a:tblPr firstRow="1" bandRow="1">
                <a:effectLst/>
                <a:tableStyleId>{5C22544A-7EE6-4342-B048-85BDC9FD1C3A}</a:tableStyleId>
              </a:tblPr>
              <a:tblGrid>
                <a:gridCol w="1705234">
                  <a:extLst>
                    <a:ext uri="{9D8B030D-6E8A-4147-A177-3AD203B41FA5}">
                      <a16:colId xmlns:a16="http://schemas.microsoft.com/office/drawing/2014/main" val="20000"/>
                    </a:ext>
                  </a:extLst>
                </a:gridCol>
                <a:gridCol w="2183064">
                  <a:extLst>
                    <a:ext uri="{9D8B030D-6E8A-4147-A177-3AD203B41FA5}">
                      <a16:colId xmlns:a16="http://schemas.microsoft.com/office/drawing/2014/main" val="1459954877"/>
                    </a:ext>
                  </a:extLst>
                </a:gridCol>
                <a:gridCol w="2737141">
                  <a:extLst>
                    <a:ext uri="{9D8B030D-6E8A-4147-A177-3AD203B41FA5}">
                      <a16:colId xmlns:a16="http://schemas.microsoft.com/office/drawing/2014/main" val="1200400953"/>
                    </a:ext>
                  </a:extLst>
                </a:gridCol>
                <a:gridCol w="4203576">
                  <a:extLst>
                    <a:ext uri="{9D8B030D-6E8A-4147-A177-3AD203B41FA5}">
                      <a16:colId xmlns:a16="http://schemas.microsoft.com/office/drawing/2014/main" val="3110336016"/>
                    </a:ext>
                  </a:extLst>
                </a:gridCol>
              </a:tblGrid>
              <a:tr h="230656">
                <a:tc>
                  <a:txBody>
                    <a:bodyPr/>
                    <a:lstStyle/>
                    <a:p>
                      <a:pPr algn="ctr"/>
                      <a:endParaRPr lang="en-US" sz="1800" dirty="0">
                        <a:solidFill>
                          <a:schemeClr val="tx1"/>
                        </a:solidFill>
                        <a:latin typeface="Calibri" panose="020F0502020204030204" pitchFamily="34" charset="0"/>
                        <a:cs typeface="Calibri" panose="020F0502020204030204" pitchFamily="34" charset="0"/>
                      </a:endParaRPr>
                    </a:p>
                  </a:txBody>
                  <a:tcPr marL="88477" marR="88477"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471D"/>
                    </a:solidFill>
                  </a:tcPr>
                </a:tc>
                <a:tc>
                  <a:txBody>
                    <a:bodyPr/>
                    <a:lstStyle/>
                    <a:p>
                      <a:pPr algn="ctr"/>
                      <a:r>
                        <a:rPr lang="en-US" sz="1800" dirty="0">
                          <a:solidFill>
                            <a:schemeClr val="tx1"/>
                          </a:solidFill>
                          <a:latin typeface="Calibri" panose="020F0502020204030204" pitchFamily="34" charset="0"/>
                          <a:cs typeface="Calibri" panose="020F0502020204030204" pitchFamily="34" charset="0"/>
                        </a:rPr>
                        <a:t>Indication</a:t>
                      </a:r>
                    </a:p>
                  </a:txBody>
                  <a:tcPr marL="88477" marR="88477"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471D"/>
                    </a:solidFill>
                  </a:tcPr>
                </a:tc>
                <a:tc>
                  <a:txBody>
                    <a:bodyPr/>
                    <a:lstStyle/>
                    <a:p>
                      <a:pPr algn="ctr"/>
                      <a:r>
                        <a:rPr lang="en-US" sz="1800" dirty="0">
                          <a:solidFill>
                            <a:schemeClr val="tx1"/>
                          </a:solidFill>
                          <a:latin typeface="Calibri" panose="020F0502020204030204" pitchFamily="34" charset="0"/>
                          <a:cs typeface="Calibri" panose="020F0502020204030204" pitchFamily="34" charset="0"/>
                        </a:rPr>
                        <a:t>Route of Administration</a:t>
                      </a:r>
                    </a:p>
                  </a:txBody>
                  <a:tcPr marL="88477" marR="88477"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471D"/>
                    </a:solidFill>
                  </a:tcPr>
                </a:tc>
                <a:tc>
                  <a:txBody>
                    <a:bodyPr/>
                    <a:lstStyle/>
                    <a:p>
                      <a:pPr algn="ctr"/>
                      <a:r>
                        <a:rPr lang="en-US" sz="1800" dirty="0">
                          <a:solidFill>
                            <a:schemeClr val="tx1"/>
                          </a:solidFill>
                          <a:latin typeface="Calibri" panose="020F0502020204030204" pitchFamily="34" charset="0"/>
                          <a:cs typeface="Calibri" panose="020F0502020204030204" pitchFamily="34" charset="0"/>
                        </a:rPr>
                        <a:t>Dosing Information</a:t>
                      </a:r>
                    </a:p>
                  </a:txBody>
                  <a:tcPr marL="88477" marR="88477"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471D"/>
                    </a:solidFill>
                  </a:tcPr>
                </a:tc>
                <a:extLst>
                  <a:ext uri="{0D108BD9-81ED-4DB2-BD59-A6C34878D82A}">
                    <a16:rowId xmlns:a16="http://schemas.microsoft.com/office/drawing/2014/main" val="10000"/>
                  </a:ext>
                </a:extLst>
              </a:tr>
              <a:tr h="0">
                <a:tc gridSpan="4">
                  <a:txBody>
                    <a:bodyPr/>
                    <a:lstStyle/>
                    <a:p>
                      <a:pPr algn="ctr"/>
                      <a:r>
                        <a:rPr lang="en-US" sz="1800" b="1" dirty="0">
                          <a:solidFill>
                            <a:schemeClr val="tx1"/>
                          </a:solidFill>
                          <a:latin typeface="Calibri" panose="020F0502020204030204" pitchFamily="34" charset="0"/>
                          <a:cs typeface="Calibri" panose="020F0502020204030204" pitchFamily="34" charset="0"/>
                        </a:rPr>
                        <a:t>Topical JAK inhibitor</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64716112"/>
                  </a:ext>
                </a:extLst>
              </a:tr>
              <a:tr h="0">
                <a:tc>
                  <a:txBody>
                    <a:bodyPr/>
                    <a:lstStyle/>
                    <a:p>
                      <a:pPr algn="ctr"/>
                      <a:r>
                        <a:rPr lang="en-US" sz="1800" dirty="0">
                          <a:solidFill>
                            <a:schemeClr val="bg1"/>
                          </a:solidFill>
                          <a:latin typeface="Calibri" panose="020F0502020204030204" pitchFamily="34" charset="0"/>
                          <a:cs typeface="Calibri" panose="020F0502020204030204" pitchFamily="34" charset="0"/>
                        </a:rPr>
                        <a:t>Ruxolitinib</a:t>
                      </a:r>
                      <a:endParaRPr lang="en-US" sz="1800" b="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Mild to moderate</a:t>
                      </a:r>
                      <a:endParaRPr lang="en-US" sz="1800" b="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Topical cream</a:t>
                      </a:r>
                      <a:endParaRPr lang="en-US" sz="1800" b="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Twice daily*</a:t>
                      </a:r>
                      <a:endParaRPr lang="en-US" sz="1800" b="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2171651101"/>
                  </a:ext>
                </a:extLst>
              </a:tr>
              <a:tr h="0">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Calibri" panose="020F0502020204030204" pitchFamily="34" charset="0"/>
                          <a:cs typeface="Calibri" panose="020F0502020204030204" pitchFamily="34" charset="0"/>
                        </a:rPr>
                        <a:t>Systemic JAK inhibitors</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55758787"/>
                  </a:ext>
                </a:extLst>
              </a:tr>
              <a:tr h="0">
                <a:tc>
                  <a:txBody>
                    <a:bodyPr/>
                    <a:lstStyle/>
                    <a:p>
                      <a:pPr algn="ctr"/>
                      <a:r>
                        <a:rPr lang="en-US" sz="1800" dirty="0">
                          <a:solidFill>
                            <a:schemeClr val="bg1"/>
                          </a:solidFill>
                          <a:latin typeface="Calibri" panose="020F0502020204030204" pitchFamily="34" charset="0"/>
                          <a:cs typeface="Calibri" panose="020F0502020204030204" pitchFamily="34" charset="0"/>
                        </a:rPr>
                        <a:t>Abrocitinib</a:t>
                      </a:r>
                      <a:endParaRPr lang="en-US" sz="1800" b="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kumimoji="0" lang="en-US" sz="18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Moderate to severe</a:t>
                      </a:r>
                      <a:endParaRPr lang="en-US" sz="1800" b="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Oral</a:t>
                      </a:r>
                      <a:endParaRPr lang="en-US" sz="1800" b="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100-200 mg orally once daily</a:t>
                      </a:r>
                      <a:endParaRPr lang="en-US" sz="1800" b="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706349019"/>
                  </a:ext>
                </a:extLst>
              </a:tr>
              <a:tr h="0">
                <a:tc>
                  <a:txBody>
                    <a:bodyPr/>
                    <a:lstStyle/>
                    <a:p>
                      <a:pPr algn="ctr"/>
                      <a:r>
                        <a:rPr lang="en-US" sz="1800" b="0" dirty="0">
                          <a:solidFill>
                            <a:schemeClr val="bg1"/>
                          </a:solidFill>
                          <a:latin typeface="Calibri" panose="020F0502020204030204" pitchFamily="34" charset="0"/>
                          <a:cs typeface="Calibri" panose="020F0502020204030204" pitchFamily="34" charset="0"/>
                        </a:rPr>
                        <a:t>Upadacitinib</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kumimoji="0" lang="en-US" sz="18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Moderate to severe</a:t>
                      </a:r>
                      <a:endParaRPr lang="en-US" sz="1800" b="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Oral</a:t>
                      </a:r>
                      <a:endParaRPr lang="en-US" sz="1800" b="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15-30 mg orally once daily</a:t>
                      </a:r>
                      <a:endParaRPr lang="en-US" sz="1800" b="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712224138"/>
                  </a:ext>
                </a:extLst>
              </a:tr>
              <a:tr h="0">
                <a:tc gridSpan="4">
                  <a:txBody>
                    <a:bodyPr/>
                    <a:lstStyle/>
                    <a:p>
                      <a:pPr algn="ctr"/>
                      <a:r>
                        <a:rPr lang="en-US" sz="1800" b="1" dirty="0">
                          <a:solidFill>
                            <a:schemeClr val="tx1"/>
                          </a:solidFill>
                          <a:latin typeface="Calibri" panose="020F0502020204030204" pitchFamily="34" charset="0"/>
                          <a:cs typeface="Calibri" panose="020F0502020204030204" pitchFamily="34" charset="0"/>
                        </a:rPr>
                        <a:t>IL-4 receptor </a:t>
                      </a:r>
                      <a:r>
                        <a:rPr lang="el-GR" sz="1800" b="1" dirty="0">
                          <a:solidFill>
                            <a:schemeClr val="tx1"/>
                          </a:solidFill>
                          <a:latin typeface="Calibri" panose="020F0502020204030204" pitchFamily="34" charset="0"/>
                          <a:cs typeface="Calibri" panose="020F0502020204030204" pitchFamily="34" charset="0"/>
                        </a:rPr>
                        <a:t>α</a:t>
                      </a:r>
                      <a:r>
                        <a:rPr lang="en-US" sz="1800" b="1" dirty="0">
                          <a:solidFill>
                            <a:schemeClr val="tx1"/>
                          </a:solidFill>
                          <a:latin typeface="Calibri" panose="020F0502020204030204" pitchFamily="34" charset="0"/>
                          <a:cs typeface="Calibri" panose="020F0502020204030204" pitchFamily="34" charset="0"/>
                        </a:rPr>
                        <a:t> inhibitor </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38127534"/>
                  </a:ext>
                </a:extLst>
              </a:tr>
              <a:tr h="0">
                <a:tc>
                  <a:txBody>
                    <a:bodyPr/>
                    <a:lstStyle/>
                    <a:p>
                      <a:pPr algn="ctr"/>
                      <a:r>
                        <a:rPr lang="en-US" sz="1800" b="0" dirty="0">
                          <a:solidFill>
                            <a:schemeClr val="bg1"/>
                          </a:solidFill>
                          <a:latin typeface="Calibri" panose="020F0502020204030204" pitchFamily="34" charset="0"/>
                          <a:cs typeface="Calibri" panose="020F0502020204030204" pitchFamily="34" charset="0"/>
                        </a:rPr>
                        <a:t>Dupilumab </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kumimoji="0" lang="en-US" sz="18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Moderate to severe</a:t>
                      </a:r>
                      <a:endParaRPr lang="en-US" sz="1800" b="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Subcutaneous injection</a:t>
                      </a:r>
                      <a:endParaRPr lang="en-US" sz="1800" b="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LD: 600 mg (2 injections) x 1</a:t>
                      </a:r>
                    </a:p>
                    <a:p>
                      <a:pPr algn="ctr"/>
                      <a:r>
                        <a:rPr lang="en-US" sz="1800" dirty="0">
                          <a:solidFill>
                            <a:schemeClr val="bg1"/>
                          </a:solidFill>
                          <a:latin typeface="Calibri" panose="020F0502020204030204" pitchFamily="34" charset="0"/>
                          <a:cs typeface="Calibri" panose="020F0502020204030204" pitchFamily="34" charset="0"/>
                        </a:rPr>
                        <a:t>MD: 300 mg (1 injection) Q2W</a:t>
                      </a:r>
                      <a:endParaRPr lang="en-US" sz="1800" b="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2"/>
                  </a:ext>
                </a:extLst>
              </a:tr>
              <a:tr h="0">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Calibri" panose="020F0502020204030204" pitchFamily="34" charset="0"/>
                          <a:cs typeface="Calibri" panose="020F0502020204030204" pitchFamily="34" charset="0"/>
                        </a:rPr>
                        <a:t>IL-13 inhibitor</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5365510"/>
                  </a:ext>
                </a:extLst>
              </a:tr>
              <a:tr h="0">
                <a:tc>
                  <a:txBody>
                    <a:bodyPr/>
                    <a:lstStyle/>
                    <a:p>
                      <a:pPr algn="ctr"/>
                      <a:r>
                        <a:rPr lang="en-US" sz="1800" b="0" dirty="0">
                          <a:solidFill>
                            <a:schemeClr val="bg1"/>
                          </a:solidFill>
                          <a:latin typeface="Calibri" panose="020F0502020204030204" pitchFamily="34" charset="0"/>
                          <a:cs typeface="Calibri" panose="020F0502020204030204" pitchFamily="34" charset="0"/>
                        </a:rPr>
                        <a:t>Tralokinumab</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kumimoji="0" lang="en-US" sz="18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Moderate to severe</a:t>
                      </a:r>
                      <a:endParaRPr lang="en-US" sz="1800" b="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Subcutaneous injection</a:t>
                      </a:r>
                      <a:endParaRPr lang="en-US" sz="1800" b="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LD: 600 mg (4 injections) x 1 </a:t>
                      </a:r>
                    </a:p>
                    <a:p>
                      <a:pPr algn="ctr"/>
                      <a:r>
                        <a:rPr lang="en-US" sz="1800" dirty="0">
                          <a:solidFill>
                            <a:schemeClr val="bg1"/>
                          </a:solidFill>
                          <a:latin typeface="Calibri" panose="020F0502020204030204" pitchFamily="34" charset="0"/>
                          <a:cs typeface="Calibri" panose="020F0502020204030204" pitchFamily="34" charset="0"/>
                        </a:rPr>
                        <a:t>MD: 300 mg (2 injections) Q2W</a:t>
                      </a:r>
                      <a:r>
                        <a:rPr lang="en-US" sz="1800" baseline="30000" dirty="0">
                          <a:solidFill>
                            <a:schemeClr val="bg1"/>
                          </a:solidFill>
                          <a:latin typeface="Calibri" panose="020F0502020204030204" pitchFamily="34" charset="0"/>
                          <a:cs typeface="Calibri" panose="020F0502020204030204" pitchFamily="34" charset="0"/>
                        </a:rPr>
                        <a:t>†</a:t>
                      </a:r>
                      <a:endParaRPr lang="en-US" sz="1800" b="0" baseline="3000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546171582"/>
                  </a:ext>
                </a:extLst>
              </a:tr>
            </a:tbl>
          </a:graphicData>
        </a:graphic>
      </p:graphicFrame>
    </p:spTree>
    <p:extLst>
      <p:ext uri="{BB962C8B-B14F-4D97-AF65-F5344CB8AC3E}">
        <p14:creationId xmlns:p14="http://schemas.microsoft.com/office/powerpoint/2010/main" val="1174960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LIBERTY AD CHRONOS: Dupilumab Efficacy in Adults</a:t>
            </a:r>
          </a:p>
        </p:txBody>
      </p:sp>
      <p:sp>
        <p:nvSpPr>
          <p:cNvPr id="19" name="Content Placeholder 18">
            <a:extLst>
              <a:ext uri="{FF2B5EF4-FFF2-40B4-BE49-F238E27FC236}">
                <a16:creationId xmlns:a16="http://schemas.microsoft.com/office/drawing/2014/main" id="{54F9719C-D077-258D-74B8-49579FEFA5AE}"/>
              </a:ext>
            </a:extLst>
          </p:cNvPr>
          <p:cNvSpPr>
            <a:spLocks noGrp="1"/>
          </p:cNvSpPr>
          <p:nvPr>
            <p:ph idx="1"/>
          </p:nvPr>
        </p:nvSpPr>
        <p:spPr/>
        <p:txBody>
          <a:bodyPr/>
          <a:lstStyle/>
          <a:p>
            <a:pPr>
              <a:spcBef>
                <a:spcPts val="600"/>
              </a:spcBef>
              <a:spcAft>
                <a:spcPts val="0"/>
              </a:spcAft>
            </a:pPr>
            <a:r>
              <a:rPr lang="en-US" sz="2000" dirty="0"/>
              <a:t>Adult participants with moderate to severe AD</a:t>
            </a:r>
          </a:p>
          <a:p>
            <a:pPr>
              <a:spcBef>
                <a:spcPts val="600"/>
              </a:spcBef>
              <a:spcAft>
                <a:spcPts val="0"/>
              </a:spcAft>
            </a:pPr>
            <a:r>
              <a:rPr lang="en-US" sz="2000" dirty="0"/>
              <a:t>All groups used concomitant TCS ± calcineurin inhibitors</a:t>
            </a:r>
          </a:p>
          <a:p>
            <a:pPr>
              <a:spcBef>
                <a:spcPts val="600"/>
              </a:spcBef>
              <a:spcAft>
                <a:spcPts val="0"/>
              </a:spcAft>
            </a:pPr>
            <a:r>
              <a:rPr lang="en-US" sz="2000" dirty="0"/>
              <a:t>Dupilumab 300 mg SC every wk or every other wk, or placebo for 1 </a:t>
            </a:r>
            <a:r>
              <a:rPr lang="en-US" sz="2000" dirty="0" err="1"/>
              <a:t>yr</a:t>
            </a:r>
            <a:endParaRPr lang="en-US" sz="2000" dirty="0"/>
          </a:p>
        </p:txBody>
      </p:sp>
      <p:sp>
        <p:nvSpPr>
          <p:cNvPr id="3" name="Footer Placeholder 2"/>
          <p:cNvSpPr>
            <a:spLocks noGrp="1"/>
          </p:cNvSpPr>
          <p:nvPr>
            <p:ph type="ftr" sz="quarter" idx="4294967295"/>
          </p:nvPr>
        </p:nvSpPr>
        <p:spPr>
          <a:xfrm>
            <a:off x="439136" y="6195355"/>
            <a:ext cx="9948863" cy="166688"/>
          </a:xfrm>
          <a:prstGeom prst="rect">
            <a:avLst/>
          </a:prstGeom>
        </p:spPr>
        <p:txBody>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a:t>
            </a:r>
            <a:r>
              <a:rPr kumimoji="0" lang="en-US" sz="1200" b="0" i="1"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P</a:t>
            </a: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 &lt;.0001 vs placebo + topical steroids.</a:t>
            </a:r>
            <a:b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b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Blauvelt. Lancet. 2017;389:2287.</a:t>
            </a:r>
          </a:p>
        </p:txBody>
      </p:sp>
      <p:sp>
        <p:nvSpPr>
          <p:cNvPr id="7" name="Slide Number Placeholder 8">
            <a:extLst>
              <a:ext uri="{FF2B5EF4-FFF2-40B4-BE49-F238E27FC236}">
                <a16:creationId xmlns:a16="http://schemas.microsoft.com/office/drawing/2014/main" id="{9275F2C3-B573-FB9A-1409-562D1C877F77}"/>
              </a:ext>
            </a:extLst>
          </p:cNvPr>
          <p:cNvSpPr>
            <a:spLocks noGrp="1"/>
          </p:cNvSpPr>
          <p:nvPr>
            <p:ph type="sldNum" sz="quarter" idx="4294967295"/>
          </p:nvPr>
        </p:nvSpPr>
        <p:spPr>
          <a:xfrm>
            <a:off x="11807825" y="6456363"/>
            <a:ext cx="384175" cy="306387"/>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F6FD55ED-C146-A04E-8FEA-5836CC2AC664}" type="slidenum">
              <a:rPr kumimoji="0" lang="en-US" sz="1200" b="1"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11</a:t>
            </a:fld>
            <a:endParaRPr kumimoji="0" lang="en-US" sz="12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grpSp>
        <p:nvGrpSpPr>
          <p:cNvPr id="9" name="Group 8">
            <a:extLst>
              <a:ext uri="{FF2B5EF4-FFF2-40B4-BE49-F238E27FC236}">
                <a16:creationId xmlns:a16="http://schemas.microsoft.com/office/drawing/2014/main" id="{DC6212BD-C8FE-3F41-A936-60F77B1134FB}"/>
              </a:ext>
            </a:extLst>
          </p:cNvPr>
          <p:cNvGrpSpPr/>
          <p:nvPr/>
        </p:nvGrpSpPr>
        <p:grpSpPr>
          <a:xfrm>
            <a:off x="664762" y="2817058"/>
            <a:ext cx="4091505" cy="3080482"/>
            <a:chOff x="290862" y="188162"/>
            <a:chExt cx="4091505" cy="2454749"/>
          </a:xfrm>
        </p:grpSpPr>
        <p:graphicFrame>
          <p:nvGraphicFramePr>
            <p:cNvPr id="12" name="Chart 11"/>
            <p:cNvGraphicFramePr/>
            <p:nvPr/>
          </p:nvGraphicFramePr>
          <p:xfrm>
            <a:off x="290862" y="188162"/>
            <a:ext cx="4091505" cy="2454749"/>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flipH="1">
              <a:off x="1941681" y="1442042"/>
              <a:ext cx="158549" cy="29431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
              </a:r>
            </a:p>
          </p:txBody>
        </p:sp>
        <p:sp>
          <p:nvSpPr>
            <p:cNvPr id="11" name="TextBox 10"/>
            <p:cNvSpPr txBox="1"/>
            <p:nvPr/>
          </p:nvSpPr>
          <p:spPr>
            <a:xfrm>
              <a:off x="2234061" y="1415537"/>
              <a:ext cx="389793" cy="29431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
              </a:r>
            </a:p>
          </p:txBody>
        </p:sp>
        <p:sp>
          <p:nvSpPr>
            <p:cNvPr id="13" name="TextBox 12"/>
            <p:cNvSpPr txBox="1"/>
            <p:nvPr/>
          </p:nvSpPr>
          <p:spPr>
            <a:xfrm>
              <a:off x="3308214" y="1491093"/>
              <a:ext cx="389793" cy="29431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
              </a:r>
            </a:p>
          </p:txBody>
        </p:sp>
        <p:sp>
          <p:nvSpPr>
            <p:cNvPr id="14" name="TextBox 13"/>
            <p:cNvSpPr txBox="1"/>
            <p:nvPr/>
          </p:nvSpPr>
          <p:spPr>
            <a:xfrm>
              <a:off x="3651351" y="1405521"/>
              <a:ext cx="304800" cy="29431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
              </a:r>
            </a:p>
          </p:txBody>
        </p:sp>
      </p:grpSp>
      <p:grpSp>
        <p:nvGrpSpPr>
          <p:cNvPr id="8" name="Group 7">
            <a:extLst>
              <a:ext uri="{FF2B5EF4-FFF2-40B4-BE49-F238E27FC236}">
                <a16:creationId xmlns:a16="http://schemas.microsoft.com/office/drawing/2014/main" id="{D2ABDE1F-6840-DC45-9F69-E6648BC6E3EB}"/>
              </a:ext>
            </a:extLst>
          </p:cNvPr>
          <p:cNvGrpSpPr/>
          <p:nvPr/>
        </p:nvGrpSpPr>
        <p:grpSpPr>
          <a:xfrm>
            <a:off x="5151231" y="2860575"/>
            <a:ext cx="4094292" cy="3031251"/>
            <a:chOff x="4025443" y="3864738"/>
            <a:chExt cx="4094292" cy="2133600"/>
          </a:xfrm>
        </p:grpSpPr>
        <p:graphicFrame>
          <p:nvGraphicFramePr>
            <p:cNvPr id="10" name="Chart 9"/>
            <p:cNvGraphicFramePr/>
            <p:nvPr/>
          </p:nvGraphicFramePr>
          <p:xfrm>
            <a:off x="4025443" y="3864738"/>
            <a:ext cx="4094292" cy="2133600"/>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Box 14"/>
            <p:cNvSpPr txBox="1"/>
            <p:nvPr/>
          </p:nvSpPr>
          <p:spPr>
            <a:xfrm>
              <a:off x="5592019" y="4522482"/>
              <a:ext cx="389793" cy="259961"/>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
              </a:r>
            </a:p>
          </p:txBody>
        </p:sp>
        <p:sp>
          <p:nvSpPr>
            <p:cNvPr id="16" name="TextBox 15"/>
            <p:cNvSpPr txBox="1"/>
            <p:nvPr/>
          </p:nvSpPr>
          <p:spPr>
            <a:xfrm>
              <a:off x="5920746" y="4600057"/>
              <a:ext cx="389793" cy="259961"/>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
              </a:r>
            </a:p>
          </p:txBody>
        </p:sp>
        <p:sp>
          <p:nvSpPr>
            <p:cNvPr id="17" name="TextBox 16"/>
            <p:cNvSpPr txBox="1"/>
            <p:nvPr/>
          </p:nvSpPr>
          <p:spPr>
            <a:xfrm>
              <a:off x="7079710" y="4574915"/>
              <a:ext cx="389793" cy="259961"/>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
              </a:r>
            </a:p>
          </p:txBody>
        </p:sp>
        <p:sp>
          <p:nvSpPr>
            <p:cNvPr id="18" name="TextBox 17"/>
            <p:cNvSpPr txBox="1"/>
            <p:nvPr/>
          </p:nvSpPr>
          <p:spPr>
            <a:xfrm>
              <a:off x="7353491" y="4600057"/>
              <a:ext cx="389793" cy="259961"/>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
              </a:r>
            </a:p>
          </p:txBody>
        </p:sp>
      </p:grpSp>
      <p:sp>
        <p:nvSpPr>
          <p:cNvPr id="23" name="Rectangle 22">
            <a:extLst>
              <a:ext uri="{FF2B5EF4-FFF2-40B4-BE49-F238E27FC236}">
                <a16:creationId xmlns:a16="http://schemas.microsoft.com/office/drawing/2014/main" id="{679199B7-E792-7942-9D4D-A214DDE85B60}"/>
              </a:ext>
            </a:extLst>
          </p:cNvPr>
          <p:cNvSpPr/>
          <p:nvPr/>
        </p:nvSpPr>
        <p:spPr bwMode="auto">
          <a:xfrm>
            <a:off x="9651532" y="4478391"/>
            <a:ext cx="238339" cy="24011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34" charset="-128"/>
              <a:cs typeface="Arial" panose="020B0604020202020204" pitchFamily="34" charset="0"/>
            </a:endParaRPr>
          </a:p>
        </p:txBody>
      </p:sp>
      <p:sp>
        <p:nvSpPr>
          <p:cNvPr id="24" name="Rectangle 23">
            <a:extLst>
              <a:ext uri="{FF2B5EF4-FFF2-40B4-BE49-F238E27FC236}">
                <a16:creationId xmlns:a16="http://schemas.microsoft.com/office/drawing/2014/main" id="{2BD0022D-6E8C-3D4E-B623-3C1114641D68}"/>
              </a:ext>
            </a:extLst>
          </p:cNvPr>
          <p:cNvSpPr/>
          <p:nvPr/>
        </p:nvSpPr>
        <p:spPr bwMode="auto">
          <a:xfrm>
            <a:off x="9651532" y="4834925"/>
            <a:ext cx="238331" cy="2401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34" charset="-128"/>
              <a:cs typeface="Arial" panose="020B0604020202020204" pitchFamily="34" charset="0"/>
            </a:endParaRPr>
          </a:p>
        </p:txBody>
      </p:sp>
      <p:sp>
        <p:nvSpPr>
          <p:cNvPr id="25" name="Rectangle 24">
            <a:extLst>
              <a:ext uri="{FF2B5EF4-FFF2-40B4-BE49-F238E27FC236}">
                <a16:creationId xmlns:a16="http://schemas.microsoft.com/office/drawing/2014/main" id="{3957CC70-1C58-8341-A2E1-134CAB6E5874}"/>
              </a:ext>
            </a:extLst>
          </p:cNvPr>
          <p:cNvSpPr/>
          <p:nvPr/>
        </p:nvSpPr>
        <p:spPr bwMode="auto">
          <a:xfrm>
            <a:off x="9651532" y="5191459"/>
            <a:ext cx="238331" cy="26033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34" charset="-128"/>
              <a:cs typeface="Arial" panose="020B0604020202020204" pitchFamily="34" charset="0"/>
            </a:endParaRPr>
          </a:p>
        </p:txBody>
      </p:sp>
      <p:sp>
        <p:nvSpPr>
          <p:cNvPr id="26" name="TextBox 25">
            <a:extLst>
              <a:ext uri="{FF2B5EF4-FFF2-40B4-BE49-F238E27FC236}">
                <a16:creationId xmlns:a16="http://schemas.microsoft.com/office/drawing/2014/main" id="{E041E9D3-A0B8-C349-9212-A9BEE24E8A2D}"/>
              </a:ext>
            </a:extLst>
          </p:cNvPr>
          <p:cNvSpPr txBox="1"/>
          <p:nvPr/>
        </p:nvSpPr>
        <p:spPr>
          <a:xfrm>
            <a:off x="9902978" y="4452116"/>
            <a:ext cx="1285705" cy="307777"/>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Placebo</a:t>
            </a:r>
          </a:p>
        </p:txBody>
      </p:sp>
      <p:sp>
        <p:nvSpPr>
          <p:cNvPr id="33" name="TextBox 32">
            <a:extLst>
              <a:ext uri="{FF2B5EF4-FFF2-40B4-BE49-F238E27FC236}">
                <a16:creationId xmlns:a16="http://schemas.microsoft.com/office/drawing/2014/main" id="{102E85E9-D0F2-1841-9AF7-8C00C6F2A114}"/>
              </a:ext>
            </a:extLst>
          </p:cNvPr>
          <p:cNvSpPr txBox="1"/>
          <p:nvPr/>
        </p:nvSpPr>
        <p:spPr>
          <a:xfrm>
            <a:off x="9902978" y="4789628"/>
            <a:ext cx="1927148" cy="307777"/>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Dupilumab every 2 wk</a:t>
            </a:r>
          </a:p>
        </p:txBody>
      </p:sp>
      <p:sp>
        <p:nvSpPr>
          <p:cNvPr id="34" name="TextBox 33">
            <a:extLst>
              <a:ext uri="{FF2B5EF4-FFF2-40B4-BE49-F238E27FC236}">
                <a16:creationId xmlns:a16="http://schemas.microsoft.com/office/drawing/2014/main" id="{28DE3BB1-F979-B94D-9F59-6E38A2D4174B}"/>
              </a:ext>
            </a:extLst>
          </p:cNvPr>
          <p:cNvSpPr txBox="1"/>
          <p:nvPr/>
        </p:nvSpPr>
        <p:spPr>
          <a:xfrm>
            <a:off x="9902978" y="5191459"/>
            <a:ext cx="2095514" cy="307777"/>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a:ea typeface="+mn-ea"/>
                <a:cs typeface="Arial" panose="020B0604020202020204" pitchFamily="34" charset="0"/>
              </a:rPr>
              <a:t>Dupilumab every wk</a:t>
            </a:r>
          </a:p>
        </p:txBody>
      </p:sp>
      <p:sp>
        <p:nvSpPr>
          <p:cNvPr id="27" name="Footer Placeholder 2">
            <a:extLst>
              <a:ext uri="{FF2B5EF4-FFF2-40B4-BE49-F238E27FC236}">
                <a16:creationId xmlns:a16="http://schemas.microsoft.com/office/drawing/2014/main" id="{B21AC17F-013D-46A8-B53B-45199CE6BC92}"/>
              </a:ext>
            </a:extLst>
          </p:cNvPr>
          <p:cNvSpPr txBox="1">
            <a:spLocks/>
          </p:cNvSpPr>
          <p:nvPr/>
        </p:nvSpPr>
        <p:spPr>
          <a:xfrm>
            <a:off x="1925483" y="5793725"/>
            <a:ext cx="938440" cy="215444"/>
          </a:xfrm>
          <a:prstGeom prst="rect">
            <a:avLst/>
          </a:prstGeom>
          <a:ln>
            <a:noFill/>
          </a:ln>
        </p:spPr>
        <p:txBody>
          <a:bodyPr wrap="square" lIns="0" tIns="0" rIns="0" bIns="0" anchor="b" anchorCtr="0">
            <a:spAutoFit/>
          </a:bodyPr>
          <a:lstStyle>
            <a:defPPr>
              <a:defRPr lang="en-US"/>
            </a:defPPr>
            <a:lvl1pPr marL="0" algn="l" defTabSz="457200" rtl="0" eaLnBrk="1" latinLnBrk="0" hangingPunct="1">
              <a:spcBef>
                <a:spcPts val="600"/>
              </a:spcBef>
              <a:defRPr sz="1200" kern="1200">
                <a:solidFill>
                  <a:srgbClr val="1C2B58"/>
                </a:solidFill>
                <a:latin typeface="+mn-lt"/>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ts val="6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 = 740)</a:t>
            </a:r>
          </a:p>
        </p:txBody>
      </p:sp>
      <p:sp>
        <p:nvSpPr>
          <p:cNvPr id="28" name="Footer Placeholder 2">
            <a:extLst>
              <a:ext uri="{FF2B5EF4-FFF2-40B4-BE49-F238E27FC236}">
                <a16:creationId xmlns:a16="http://schemas.microsoft.com/office/drawing/2014/main" id="{0DEACEAE-8EE2-49BA-9897-02DABD3E56E1}"/>
              </a:ext>
            </a:extLst>
          </p:cNvPr>
          <p:cNvSpPr txBox="1">
            <a:spLocks/>
          </p:cNvSpPr>
          <p:nvPr/>
        </p:nvSpPr>
        <p:spPr>
          <a:xfrm>
            <a:off x="6439052" y="5793725"/>
            <a:ext cx="846495" cy="215444"/>
          </a:xfrm>
          <a:prstGeom prst="rect">
            <a:avLst/>
          </a:prstGeom>
          <a:ln>
            <a:noFill/>
          </a:ln>
        </p:spPr>
        <p:txBody>
          <a:bodyPr wrap="square" lIns="0" tIns="0" rIns="0" bIns="0" anchor="b" anchorCtr="0">
            <a:spAutoFit/>
          </a:bodyPr>
          <a:lstStyle>
            <a:defPPr>
              <a:defRPr lang="en-US"/>
            </a:defPPr>
            <a:lvl1pPr marL="0" algn="l" defTabSz="457200" rtl="0" eaLnBrk="1" latinLnBrk="0" hangingPunct="1">
              <a:spcBef>
                <a:spcPts val="600"/>
              </a:spcBef>
              <a:defRPr sz="1200" kern="1200">
                <a:solidFill>
                  <a:srgbClr val="1C2B58"/>
                </a:solidFill>
                <a:latin typeface="+mn-lt"/>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ts val="6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 = 740)</a:t>
            </a:r>
          </a:p>
        </p:txBody>
      </p:sp>
      <p:sp>
        <p:nvSpPr>
          <p:cNvPr id="29" name="Footer Placeholder 2">
            <a:extLst>
              <a:ext uri="{FF2B5EF4-FFF2-40B4-BE49-F238E27FC236}">
                <a16:creationId xmlns:a16="http://schemas.microsoft.com/office/drawing/2014/main" id="{70DD734B-4A46-42EE-889C-1E2FE419A229}"/>
              </a:ext>
            </a:extLst>
          </p:cNvPr>
          <p:cNvSpPr txBox="1">
            <a:spLocks/>
          </p:cNvSpPr>
          <p:nvPr/>
        </p:nvSpPr>
        <p:spPr>
          <a:xfrm>
            <a:off x="3411397" y="5793725"/>
            <a:ext cx="938440" cy="215444"/>
          </a:xfrm>
          <a:prstGeom prst="rect">
            <a:avLst/>
          </a:prstGeom>
          <a:ln>
            <a:noFill/>
          </a:ln>
        </p:spPr>
        <p:txBody>
          <a:bodyPr wrap="square" lIns="0" tIns="0" rIns="0" bIns="0" anchor="b" anchorCtr="0">
            <a:spAutoFit/>
          </a:bodyPr>
          <a:lstStyle>
            <a:defPPr>
              <a:defRPr lang="en-US"/>
            </a:defPPr>
            <a:lvl1pPr marL="0" algn="l" defTabSz="457200" rtl="0" eaLnBrk="1" latinLnBrk="0" hangingPunct="1">
              <a:spcBef>
                <a:spcPts val="600"/>
              </a:spcBef>
              <a:defRPr sz="1200" kern="1200">
                <a:solidFill>
                  <a:srgbClr val="1C2B58"/>
                </a:solidFill>
                <a:latin typeface="+mn-lt"/>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ts val="6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 = 623)</a:t>
            </a:r>
          </a:p>
        </p:txBody>
      </p:sp>
      <p:sp>
        <p:nvSpPr>
          <p:cNvPr id="30" name="Footer Placeholder 2">
            <a:extLst>
              <a:ext uri="{FF2B5EF4-FFF2-40B4-BE49-F238E27FC236}">
                <a16:creationId xmlns:a16="http://schemas.microsoft.com/office/drawing/2014/main" id="{96E5180F-783D-4A4E-8365-F13284DC2F46}"/>
              </a:ext>
            </a:extLst>
          </p:cNvPr>
          <p:cNvSpPr txBox="1">
            <a:spLocks/>
          </p:cNvSpPr>
          <p:nvPr/>
        </p:nvSpPr>
        <p:spPr>
          <a:xfrm>
            <a:off x="7942347" y="5793725"/>
            <a:ext cx="846495" cy="215444"/>
          </a:xfrm>
          <a:prstGeom prst="rect">
            <a:avLst/>
          </a:prstGeom>
          <a:ln>
            <a:noFill/>
          </a:ln>
        </p:spPr>
        <p:txBody>
          <a:bodyPr wrap="square" lIns="0" tIns="0" rIns="0" bIns="0" anchor="b" anchorCtr="0">
            <a:spAutoFit/>
          </a:bodyPr>
          <a:lstStyle>
            <a:defPPr>
              <a:defRPr lang="en-US"/>
            </a:defPPr>
            <a:lvl1pPr marL="0" algn="l" defTabSz="457200" rtl="0" eaLnBrk="1" latinLnBrk="0" hangingPunct="1">
              <a:spcBef>
                <a:spcPts val="600"/>
              </a:spcBef>
              <a:defRPr sz="1200" kern="1200">
                <a:solidFill>
                  <a:srgbClr val="1C2B58"/>
                </a:solidFill>
                <a:latin typeface="+mn-lt"/>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ts val="6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 = 623)</a:t>
            </a:r>
          </a:p>
        </p:txBody>
      </p:sp>
    </p:spTree>
    <p:custDataLst>
      <p:tags r:id="rId1"/>
    </p:custDataLst>
    <p:extLst>
      <p:ext uri="{BB962C8B-B14F-4D97-AF65-F5344CB8AC3E}">
        <p14:creationId xmlns:p14="http://schemas.microsoft.com/office/powerpoint/2010/main" val="3905615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546831A-73CD-4F8E-9FF8-D931364866CE}"/>
              </a:ext>
            </a:extLst>
          </p:cNvPr>
          <p:cNvSpPr>
            <a:spLocks noGrp="1" noChangeArrowheads="1"/>
          </p:cNvSpPr>
          <p:nvPr>
            <p:ph type="title"/>
          </p:nvPr>
        </p:nvSpPr>
        <p:spPr/>
        <p:txBody>
          <a:bodyPr/>
          <a:lstStyle/>
          <a:p>
            <a:r>
              <a:rPr lang="en-US" altLang="en-US" dirty="0"/>
              <a:t>LIBERTY AD OLE: Safety of Dupilumab in Adults for up to 4 Yr</a:t>
            </a:r>
          </a:p>
        </p:txBody>
      </p:sp>
      <p:sp>
        <p:nvSpPr>
          <p:cNvPr id="9219" name="Rectangle 3">
            <a:extLst>
              <a:ext uri="{FF2B5EF4-FFF2-40B4-BE49-F238E27FC236}">
                <a16:creationId xmlns:a16="http://schemas.microsoft.com/office/drawing/2014/main" id="{D25C30B9-DB9B-4F0D-825F-3ADFC7E0F72C}"/>
              </a:ext>
            </a:extLst>
          </p:cNvPr>
          <p:cNvSpPr>
            <a:spLocks noGrp="1" noChangeArrowheads="1"/>
          </p:cNvSpPr>
          <p:nvPr>
            <p:ph idx="1"/>
          </p:nvPr>
        </p:nvSpPr>
        <p:spPr>
          <a:xfrm>
            <a:off x="604675" y="1513047"/>
            <a:ext cx="10877529" cy="480140"/>
          </a:xfrm>
        </p:spPr>
        <p:txBody>
          <a:bodyPr/>
          <a:lstStyle/>
          <a:p>
            <a:r>
              <a:rPr lang="en-US" altLang="en-US" sz="2400" dirty="0"/>
              <a:t>Open-label extension of LIBERTY AD CHRONOS, dupilumab 300 mg weekly or Q2W </a:t>
            </a:r>
          </a:p>
          <a:p>
            <a:endParaRPr lang="en-US" altLang="en-US" sz="2400" dirty="0"/>
          </a:p>
          <a:p>
            <a:endParaRPr lang="en-US" altLang="en-US" sz="2400" dirty="0"/>
          </a:p>
          <a:p>
            <a:endParaRPr lang="en-US" altLang="en-US" sz="2400" dirty="0"/>
          </a:p>
        </p:txBody>
      </p:sp>
      <p:sp>
        <p:nvSpPr>
          <p:cNvPr id="9221" name="Text Box 11">
            <a:extLst>
              <a:ext uri="{FF2B5EF4-FFF2-40B4-BE49-F238E27FC236}">
                <a16:creationId xmlns:a16="http://schemas.microsoft.com/office/drawing/2014/main" id="{0B865CED-4EF9-403A-B72A-0302F40DC9B0}"/>
              </a:ext>
            </a:extLst>
          </p:cNvPr>
          <p:cNvSpPr txBox="1">
            <a:spLocks noChangeArrowheads="1"/>
          </p:cNvSpPr>
          <p:nvPr/>
        </p:nvSpPr>
        <p:spPr bwMode="auto">
          <a:xfrm>
            <a:off x="414339" y="6385740"/>
            <a:ext cx="82836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200" b="0" dirty="0">
                <a:solidFill>
                  <a:schemeClr val="bg2"/>
                </a:solidFill>
                <a:latin typeface="Calibri" panose="020F0502020204030204" pitchFamily="34" charset="0"/>
              </a:rPr>
              <a:t>Blauvelt. Adv Ther. 2022;1:1.</a:t>
            </a:r>
          </a:p>
        </p:txBody>
      </p:sp>
      <p:graphicFrame>
        <p:nvGraphicFramePr>
          <p:cNvPr id="3" name="Group 32">
            <a:extLst>
              <a:ext uri="{FF2B5EF4-FFF2-40B4-BE49-F238E27FC236}">
                <a16:creationId xmlns:a16="http://schemas.microsoft.com/office/drawing/2014/main" id="{7270F9C9-D1C6-4B80-01BB-6D5EC68E7AD9}"/>
              </a:ext>
            </a:extLst>
          </p:cNvPr>
          <p:cNvGraphicFramePr>
            <a:graphicFrameLocks noGrp="1"/>
          </p:cNvGraphicFramePr>
          <p:nvPr>
            <p:extLst>
              <p:ext uri="{D42A27DB-BD31-4B8C-83A1-F6EECF244321}">
                <p14:modId xmlns:p14="http://schemas.microsoft.com/office/powerpoint/2010/main" val="2018339303"/>
              </p:ext>
            </p:extLst>
          </p:nvPr>
        </p:nvGraphicFramePr>
        <p:xfrm>
          <a:off x="719138" y="2164794"/>
          <a:ext cx="10787062" cy="3840608"/>
        </p:xfrm>
        <a:graphic>
          <a:graphicData uri="http://schemas.openxmlformats.org/drawingml/2006/table">
            <a:tbl>
              <a:tblPr/>
              <a:tblGrid>
                <a:gridCol w="4016238">
                  <a:extLst>
                    <a:ext uri="{9D8B030D-6E8A-4147-A177-3AD203B41FA5}">
                      <a16:colId xmlns:a16="http://schemas.microsoft.com/office/drawing/2014/main" val="221101250"/>
                    </a:ext>
                  </a:extLst>
                </a:gridCol>
                <a:gridCol w="2132758">
                  <a:extLst>
                    <a:ext uri="{9D8B030D-6E8A-4147-A177-3AD203B41FA5}">
                      <a16:colId xmlns:a16="http://schemas.microsoft.com/office/drawing/2014/main" val="20000"/>
                    </a:ext>
                  </a:extLst>
                </a:gridCol>
                <a:gridCol w="2515561">
                  <a:extLst>
                    <a:ext uri="{9D8B030D-6E8A-4147-A177-3AD203B41FA5}">
                      <a16:colId xmlns:a16="http://schemas.microsoft.com/office/drawing/2014/main" val="20001"/>
                    </a:ext>
                  </a:extLst>
                </a:gridCol>
                <a:gridCol w="2122505">
                  <a:extLst>
                    <a:ext uri="{9D8B030D-6E8A-4147-A177-3AD203B41FA5}">
                      <a16:colId xmlns:a16="http://schemas.microsoft.com/office/drawing/2014/main" val="20002"/>
                    </a:ext>
                  </a:extLst>
                </a:gridCol>
              </a:tblGrid>
              <a:tr h="134811">
                <a:tc rowSpan="2">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Event (Patients With </a:t>
                      </a:r>
                      <a:r>
                        <a:rPr kumimoji="0" 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 Event)</a:t>
                      </a:r>
                      <a:endParaRPr kumimoji="0" lang="en-US" sz="1600" b="1" i="0"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defRPr/>
                      </a:pPr>
                      <a:r>
                        <a:rPr kumimoji="0" lang="en-US" sz="1600" b="1" i="0" u="none" strike="noStrike" cap="none" normalizeH="0" baseline="0" dirty="0">
                          <a:ln>
                            <a:noFill/>
                          </a:ln>
                          <a:solidFill>
                            <a:schemeClr val="tx1"/>
                          </a:solidFill>
                          <a:effectLst/>
                          <a:latin typeface="Calibri" panose="020F0502020204030204" pitchFamily="34" charset="0"/>
                        </a:rPr>
                        <a:t>OLE (up to 4 Yr)</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gridSpan="2">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CHRONOS (1 Yr PBO RCT)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ct val="0"/>
                        </a:spcBef>
                        <a:spcAft>
                          <a:spcPct val="25000"/>
                        </a:spcAft>
                        <a:buClrTx/>
                        <a:buSzTx/>
                        <a:buFontTx/>
                        <a:buNone/>
                        <a:tabLst/>
                      </a:pPr>
                      <a:endParaRPr kumimoji="0" lang="en-US" sz="1600" b="1" i="0"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330890">
                <a:tc vMerge="1">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1600" b="1" i="0"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defRPr/>
                      </a:pPr>
                      <a:r>
                        <a:rPr kumimoji="0" lang="en-US" sz="1600" b="1" i="0" u="none" strike="noStrike" cap="none" normalizeH="0" baseline="0" dirty="0">
                          <a:ln>
                            <a:noFill/>
                          </a:ln>
                          <a:solidFill>
                            <a:schemeClr val="tx1"/>
                          </a:solidFill>
                          <a:effectLst/>
                          <a:latin typeface="Calibri" panose="020F0502020204030204" pitchFamily="34" charset="0"/>
                        </a:rPr>
                        <a:t>Dupilumab 300 mg QW-Q2W </a:t>
                      </a:r>
                      <a:br>
                        <a:rPr kumimoji="0" lang="en-US" sz="1600" b="1" i="0" u="none" strike="noStrike" cap="none" normalizeH="0" baseline="0" dirty="0">
                          <a:ln>
                            <a:noFill/>
                          </a:ln>
                          <a:solidFill>
                            <a:schemeClr val="tx1"/>
                          </a:solidFill>
                          <a:effectLst/>
                          <a:latin typeface="Calibri" panose="020F0502020204030204" pitchFamily="34" charset="0"/>
                        </a:rPr>
                      </a:br>
                      <a:r>
                        <a:rPr kumimoji="0" lang="en-US" sz="1600" b="1" i="0" u="none" strike="noStrike" cap="none" normalizeH="0" baseline="0" dirty="0">
                          <a:ln>
                            <a:noFill/>
                          </a:ln>
                          <a:solidFill>
                            <a:schemeClr val="tx1"/>
                          </a:solidFill>
                          <a:effectLst/>
                          <a:latin typeface="Calibri" panose="020F0502020204030204" pitchFamily="34" charset="0"/>
                        </a:rPr>
                        <a:t>(N = 2677)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Placebo QW +TCS </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315)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Dupilumab 300 mg Q2W +TCS</a:t>
                      </a:r>
                    </a:p>
                    <a:p>
                      <a:pPr marL="0" marR="0" lvl="0" indent="0" algn="ctr" defTabSz="914400" rtl="0" eaLnBrk="1" fontAlgn="base" latinLnBrk="0" hangingPunct="1">
                        <a:lnSpc>
                          <a:spcPct val="100000"/>
                        </a:lnSpc>
                        <a:spcBef>
                          <a:spcPct val="0"/>
                        </a:spcBef>
                        <a:spcAft>
                          <a:spcPts val="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(n = 315)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60000"/>
                        <a:lumOff val="40000"/>
                      </a:schemeClr>
                    </a:solidFill>
                  </a:tcPr>
                </a:tc>
                <a:extLst>
                  <a:ext uri="{0D108BD9-81ED-4DB2-BD59-A6C34878D82A}">
                    <a16:rowId xmlns:a16="http://schemas.microsoft.com/office/drawing/2014/main" val="3279799525"/>
                  </a:ext>
                </a:extLst>
              </a:tr>
              <a:tr h="12255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lang="en-GB" altLang="en-US" sz="1400" b="0" dirty="0">
                          <a:solidFill>
                            <a:schemeClr val="bg1"/>
                          </a:solidFill>
                          <a:latin typeface="Calibri" panose="020F0502020204030204" pitchFamily="34" charset="0"/>
                        </a:rPr>
                        <a:t>Overall, n</a:t>
                      </a: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1765</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182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167</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12255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lang="en-GB" altLang="en-US" sz="1400" b="0" dirty="0">
                          <a:solidFill>
                            <a:schemeClr val="bg1"/>
                          </a:solidFill>
                          <a:latin typeface="Calibri" panose="020F0502020204030204" pitchFamily="34" charset="0"/>
                        </a:rPr>
                        <a:t>Serious or severe infection, n</a:t>
                      </a: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77</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12255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Infection leading to discontinuation, 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19</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12255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Nonherpetic skin infections, 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248</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57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4"/>
                  </a:ext>
                </a:extLst>
              </a:tr>
              <a:tr h="46569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Herpes viral infections (HLT)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Total, n</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Eczema herpeticum, n</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Herpes simplex, n</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Herpes Zoster, 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343</a:t>
                      </a: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13</a:t>
                      </a: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95</a:t>
                      </a: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54</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25</a:t>
                      </a: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6</a:t>
                      </a: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a:t>
                      </a: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22</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5</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764899730"/>
                  </a:ext>
                </a:extLst>
              </a:tr>
              <a:tr h="122556">
                <a:tc>
                  <a:txBody>
                    <a:bodyPr/>
                    <a:lstStyle/>
                    <a:p>
                      <a:pPr marL="9525" marR="0" lvl="0" indent="0" algn="l" defTabSz="914400" rtl="0" eaLnBrk="1" fontAlgn="base" latinLnBrk="0" hangingPunct="1">
                        <a:lnSpc>
                          <a:spcPct val="100000"/>
                        </a:lnSpc>
                        <a:spcBef>
                          <a:spcPct val="0"/>
                        </a:spcBef>
                        <a:spcAft>
                          <a:spcPct val="0"/>
                        </a:spcAft>
                        <a:buClr>
                          <a:srgbClr val="000000"/>
                        </a:buClr>
                        <a:buSzTx/>
                        <a:buFontTx/>
                        <a:buNone/>
                        <a:tabLst/>
                        <a:defRPr/>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Total skin infections, 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534</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71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269655846"/>
                  </a:ext>
                </a:extLst>
              </a:tr>
            </a:tbl>
          </a:graphicData>
        </a:graphic>
      </p:graphicFrame>
    </p:spTree>
    <p:extLst>
      <p:ext uri="{BB962C8B-B14F-4D97-AF65-F5344CB8AC3E}">
        <p14:creationId xmlns:p14="http://schemas.microsoft.com/office/powerpoint/2010/main" val="340331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546831A-73CD-4F8E-9FF8-D931364866CE}"/>
              </a:ext>
            </a:extLst>
          </p:cNvPr>
          <p:cNvSpPr>
            <a:spLocks noGrp="1" noChangeArrowheads="1"/>
          </p:cNvSpPr>
          <p:nvPr>
            <p:ph type="title"/>
          </p:nvPr>
        </p:nvSpPr>
        <p:spPr/>
        <p:txBody>
          <a:bodyPr/>
          <a:lstStyle/>
          <a:p>
            <a:r>
              <a:rPr lang="en-US" altLang="en-US" dirty="0"/>
              <a:t>ECZTRA 1 and 2: Efficacy and Safety of Tralokinumab in Adult Patients With Moderate to Severe AD</a:t>
            </a:r>
          </a:p>
        </p:txBody>
      </p:sp>
      <p:sp>
        <p:nvSpPr>
          <p:cNvPr id="8" name="Content Placeholder 7">
            <a:extLst>
              <a:ext uri="{FF2B5EF4-FFF2-40B4-BE49-F238E27FC236}">
                <a16:creationId xmlns:a16="http://schemas.microsoft.com/office/drawing/2014/main" id="{03A1D468-B888-4B62-BE77-34459040E8A2}"/>
              </a:ext>
            </a:extLst>
          </p:cNvPr>
          <p:cNvSpPr>
            <a:spLocks noGrp="1"/>
          </p:cNvSpPr>
          <p:nvPr>
            <p:ph idx="1"/>
          </p:nvPr>
        </p:nvSpPr>
        <p:spPr/>
        <p:txBody>
          <a:bodyPr/>
          <a:lstStyle/>
          <a:p>
            <a:r>
              <a:rPr lang="en-US" altLang="en-US" sz="2000" b="0" kern="0" dirty="0"/>
              <a:t>Randomized, placebo-controlled phase III trials</a:t>
            </a:r>
            <a:endParaRPr lang="en-US" sz="2000" b="0" kern="0" dirty="0">
              <a:solidFill>
                <a:srgbClr val="000000"/>
              </a:solidFill>
            </a:endParaRPr>
          </a:p>
        </p:txBody>
      </p:sp>
      <p:sp>
        <p:nvSpPr>
          <p:cNvPr id="12" name="Line 27">
            <a:extLst>
              <a:ext uri="{FF2B5EF4-FFF2-40B4-BE49-F238E27FC236}">
                <a16:creationId xmlns:a16="http://schemas.microsoft.com/office/drawing/2014/main" id="{7CADD16A-036F-104D-B4F4-C7A597BFD692}"/>
              </a:ext>
            </a:extLst>
          </p:cNvPr>
          <p:cNvSpPr>
            <a:spLocks noChangeShapeType="1"/>
          </p:cNvSpPr>
          <p:nvPr/>
        </p:nvSpPr>
        <p:spPr bwMode="auto">
          <a:xfrm flipV="1">
            <a:off x="3734783" y="3183606"/>
            <a:ext cx="401040" cy="385273"/>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3" name="Rectangle 28">
            <a:extLst>
              <a:ext uri="{FF2B5EF4-FFF2-40B4-BE49-F238E27FC236}">
                <a16:creationId xmlns:a16="http://schemas.microsoft.com/office/drawing/2014/main" id="{D99B2550-99B3-FC4B-B46D-20EC171B441B}"/>
              </a:ext>
            </a:extLst>
          </p:cNvPr>
          <p:cNvSpPr>
            <a:spLocks noChangeArrowheads="1"/>
          </p:cNvSpPr>
          <p:nvPr/>
        </p:nvSpPr>
        <p:spPr bwMode="auto">
          <a:xfrm>
            <a:off x="4244982" y="3658830"/>
            <a:ext cx="2472148" cy="748667"/>
          </a:xfrm>
          <a:prstGeom prst="rect">
            <a:avLst/>
          </a:prstGeom>
          <a:solidFill>
            <a:schemeClr val="accent3"/>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Placebo Q2W</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ECZTRA1 (n = 199)</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ECZTRA2 (n = 201)</a:t>
            </a:r>
          </a:p>
        </p:txBody>
      </p:sp>
      <p:sp>
        <p:nvSpPr>
          <p:cNvPr id="21" name="Line 33">
            <a:extLst>
              <a:ext uri="{FF2B5EF4-FFF2-40B4-BE49-F238E27FC236}">
                <a16:creationId xmlns:a16="http://schemas.microsoft.com/office/drawing/2014/main" id="{22C3A2A3-AB3D-3849-B101-BD2A261EB500}"/>
              </a:ext>
            </a:extLst>
          </p:cNvPr>
          <p:cNvSpPr>
            <a:spLocks noChangeShapeType="1"/>
          </p:cNvSpPr>
          <p:nvPr/>
        </p:nvSpPr>
        <p:spPr bwMode="auto">
          <a:xfrm>
            <a:off x="3717372" y="3685078"/>
            <a:ext cx="418458" cy="32430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9" name="Text Box 11">
            <a:extLst>
              <a:ext uri="{FF2B5EF4-FFF2-40B4-BE49-F238E27FC236}">
                <a16:creationId xmlns:a16="http://schemas.microsoft.com/office/drawing/2014/main" id="{53AA1B04-0B90-514E-B33D-3801A0D81EC0}"/>
              </a:ext>
            </a:extLst>
          </p:cNvPr>
          <p:cNvSpPr txBox="1">
            <a:spLocks noChangeArrowheads="1"/>
          </p:cNvSpPr>
          <p:nvPr/>
        </p:nvSpPr>
        <p:spPr bwMode="auto">
          <a:xfrm>
            <a:off x="414339" y="6385740"/>
            <a:ext cx="82836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Simpson. AAD 2020. </a:t>
            </a: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Wollenberg</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Br J Dermatol. 2021;184:437.</a:t>
            </a:r>
          </a:p>
        </p:txBody>
      </p:sp>
      <p:sp>
        <p:nvSpPr>
          <p:cNvPr id="27" name="Rectangle 25">
            <a:extLst>
              <a:ext uri="{FF2B5EF4-FFF2-40B4-BE49-F238E27FC236}">
                <a16:creationId xmlns:a16="http://schemas.microsoft.com/office/drawing/2014/main" id="{C408E366-A46F-CD40-AE8A-2A5C35731DC4}"/>
              </a:ext>
            </a:extLst>
          </p:cNvPr>
          <p:cNvSpPr>
            <a:spLocks noChangeArrowheads="1"/>
          </p:cNvSpPr>
          <p:nvPr/>
        </p:nvSpPr>
        <p:spPr bwMode="auto">
          <a:xfrm>
            <a:off x="7131506" y="3654035"/>
            <a:ext cx="3021374" cy="748667"/>
          </a:xfrm>
          <a:prstGeom prst="rect">
            <a:avLst/>
          </a:prstGeom>
          <a:solidFill>
            <a:schemeClr val="accent3"/>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Placebo Q2W</a:t>
            </a:r>
          </a:p>
        </p:txBody>
      </p:sp>
      <p:sp>
        <p:nvSpPr>
          <p:cNvPr id="10" name="Rectangle 25">
            <a:extLst>
              <a:ext uri="{FF2B5EF4-FFF2-40B4-BE49-F238E27FC236}">
                <a16:creationId xmlns:a16="http://schemas.microsoft.com/office/drawing/2014/main" id="{A0AE3325-000B-F445-BB5B-75F6A2B0FA04}"/>
              </a:ext>
            </a:extLst>
          </p:cNvPr>
          <p:cNvSpPr>
            <a:spLocks noChangeArrowheads="1"/>
          </p:cNvSpPr>
          <p:nvPr/>
        </p:nvSpPr>
        <p:spPr bwMode="auto">
          <a:xfrm>
            <a:off x="4235380" y="2723081"/>
            <a:ext cx="2526822" cy="751469"/>
          </a:xfrm>
          <a:prstGeom prst="rect">
            <a:avLst/>
          </a:prstGeom>
          <a:solidFill>
            <a:schemeClr val="accent1"/>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Tralokinumab 300 mg Q2W*</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ECZTRA1 (n = 603)</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ECZTRA2 (n = 593)</a:t>
            </a:r>
          </a:p>
        </p:txBody>
      </p:sp>
      <p:sp>
        <p:nvSpPr>
          <p:cNvPr id="28" name="Rectangle 25">
            <a:extLst>
              <a:ext uri="{FF2B5EF4-FFF2-40B4-BE49-F238E27FC236}">
                <a16:creationId xmlns:a16="http://schemas.microsoft.com/office/drawing/2014/main" id="{D66882A5-21C2-B843-904E-6A9D38C085E2}"/>
              </a:ext>
            </a:extLst>
          </p:cNvPr>
          <p:cNvSpPr>
            <a:spLocks noChangeArrowheads="1"/>
          </p:cNvSpPr>
          <p:nvPr/>
        </p:nvSpPr>
        <p:spPr bwMode="auto">
          <a:xfrm>
            <a:off x="7088695" y="2730647"/>
            <a:ext cx="3069458" cy="331494"/>
          </a:xfrm>
          <a:prstGeom prst="rect">
            <a:avLst/>
          </a:prstGeom>
          <a:solidFill>
            <a:schemeClr val="accent1"/>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Tralokinumab 300 mg Q2W</a:t>
            </a:r>
            <a:endPar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endParaRPr>
          </a:p>
        </p:txBody>
      </p:sp>
      <p:sp>
        <p:nvSpPr>
          <p:cNvPr id="29" name="Rectangle 25">
            <a:extLst>
              <a:ext uri="{FF2B5EF4-FFF2-40B4-BE49-F238E27FC236}">
                <a16:creationId xmlns:a16="http://schemas.microsoft.com/office/drawing/2014/main" id="{EE75CDA5-1666-9C4D-9AD7-8D9B1C244F4C}"/>
              </a:ext>
            </a:extLst>
          </p:cNvPr>
          <p:cNvSpPr>
            <a:spLocks noChangeArrowheads="1"/>
          </p:cNvSpPr>
          <p:nvPr/>
        </p:nvSpPr>
        <p:spPr bwMode="auto">
          <a:xfrm>
            <a:off x="7099315" y="3119142"/>
            <a:ext cx="3058837" cy="355408"/>
          </a:xfrm>
          <a:prstGeom prst="rect">
            <a:avLst/>
          </a:prstGeom>
          <a:solidFill>
            <a:schemeClr val="accent2">
              <a:lumMod val="60000"/>
              <a:lumOff val="40000"/>
            </a:schemeClr>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Tralokinumab 300 mg Q4W</a:t>
            </a:r>
            <a:r>
              <a:rPr kumimoji="0" lang="en-US" sz="1400" b="1"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charset="0"/>
              </a:rPr>
              <a:t>‡</a:t>
            </a:r>
            <a:endPar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endParaRPr>
          </a:p>
        </p:txBody>
      </p:sp>
      <p:grpSp>
        <p:nvGrpSpPr>
          <p:cNvPr id="5" name="Group 4">
            <a:extLst>
              <a:ext uri="{FF2B5EF4-FFF2-40B4-BE49-F238E27FC236}">
                <a16:creationId xmlns:a16="http://schemas.microsoft.com/office/drawing/2014/main" id="{11AA22A5-D677-CD4F-9593-BEEBF1BC55D4}"/>
              </a:ext>
            </a:extLst>
          </p:cNvPr>
          <p:cNvGrpSpPr/>
          <p:nvPr/>
        </p:nvGrpSpPr>
        <p:grpSpPr>
          <a:xfrm>
            <a:off x="6262782" y="1835158"/>
            <a:ext cx="4622198" cy="694017"/>
            <a:chOff x="6019189" y="2135422"/>
            <a:chExt cx="4622198" cy="694017"/>
          </a:xfrm>
        </p:grpSpPr>
        <p:sp>
          <p:nvSpPr>
            <p:cNvPr id="32" name="Line 54">
              <a:extLst>
                <a:ext uri="{FF2B5EF4-FFF2-40B4-BE49-F238E27FC236}">
                  <a16:creationId xmlns:a16="http://schemas.microsoft.com/office/drawing/2014/main" id="{6B3D298B-CF76-E542-ADCE-13A41F3ECE5D}"/>
                </a:ext>
              </a:extLst>
            </p:cNvPr>
            <p:cNvSpPr>
              <a:spLocks noChangeShapeType="1"/>
            </p:cNvSpPr>
            <p:nvPr/>
          </p:nvSpPr>
          <p:spPr bwMode="auto">
            <a:xfrm>
              <a:off x="6791390" y="2613439"/>
              <a:ext cx="0" cy="216000"/>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3" name="TextBox 32">
              <a:extLst>
                <a:ext uri="{FF2B5EF4-FFF2-40B4-BE49-F238E27FC236}">
                  <a16:creationId xmlns:a16="http://schemas.microsoft.com/office/drawing/2014/main" id="{41780FAD-28F7-5C4A-979C-9F69CFBE34FC}"/>
                </a:ext>
              </a:extLst>
            </p:cNvPr>
            <p:cNvSpPr txBox="1"/>
            <p:nvPr/>
          </p:nvSpPr>
          <p:spPr bwMode="auto">
            <a:xfrm>
              <a:off x="6019189" y="2135422"/>
              <a:ext cx="15829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Randomized </a:t>
              </a:r>
              <a:b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2:2:1</a:t>
              </a:r>
            </a:p>
          </p:txBody>
        </p:sp>
        <p:sp>
          <p:nvSpPr>
            <p:cNvPr id="34" name="Line 54">
              <a:extLst>
                <a:ext uri="{FF2B5EF4-FFF2-40B4-BE49-F238E27FC236}">
                  <a16:creationId xmlns:a16="http://schemas.microsoft.com/office/drawing/2014/main" id="{76373859-5B3D-CD47-BC59-1E7ED015A835}"/>
                </a:ext>
              </a:extLst>
            </p:cNvPr>
            <p:cNvSpPr>
              <a:spLocks noChangeShapeType="1"/>
            </p:cNvSpPr>
            <p:nvPr/>
          </p:nvSpPr>
          <p:spPr bwMode="auto">
            <a:xfrm>
              <a:off x="9865297" y="2601904"/>
              <a:ext cx="0" cy="216000"/>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5" name="TextBox 34">
              <a:extLst>
                <a:ext uri="{FF2B5EF4-FFF2-40B4-BE49-F238E27FC236}">
                  <a16:creationId xmlns:a16="http://schemas.microsoft.com/office/drawing/2014/main" id="{3162B1A4-4270-5A4F-B47D-3117C772C18B}"/>
                </a:ext>
              </a:extLst>
            </p:cNvPr>
            <p:cNvSpPr txBox="1"/>
            <p:nvPr/>
          </p:nvSpPr>
          <p:spPr bwMode="auto">
            <a:xfrm>
              <a:off x="9058478" y="2255112"/>
              <a:ext cx="158290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Wk 52</a:t>
              </a:r>
            </a:p>
          </p:txBody>
        </p:sp>
      </p:grpSp>
      <p:sp>
        <p:nvSpPr>
          <p:cNvPr id="4" name="Rectangle 3">
            <a:extLst>
              <a:ext uri="{FF2B5EF4-FFF2-40B4-BE49-F238E27FC236}">
                <a16:creationId xmlns:a16="http://schemas.microsoft.com/office/drawing/2014/main" id="{CA9F3386-57C4-314C-860F-3F50D3F6451D}"/>
              </a:ext>
            </a:extLst>
          </p:cNvPr>
          <p:cNvSpPr/>
          <p:nvPr/>
        </p:nvSpPr>
        <p:spPr bwMode="auto">
          <a:xfrm>
            <a:off x="4302116" y="2014986"/>
            <a:ext cx="2393350" cy="363682"/>
          </a:xfrm>
          <a:prstGeom prst="rect">
            <a:avLst/>
          </a:prstGeom>
          <a:noFill/>
          <a:ln w="0">
            <a:noFill/>
            <a:miter lim="800000"/>
            <a:headEnd/>
            <a:tailEnd/>
          </a:ln>
        </p:spPr>
        <p:txBody>
          <a:bodyPr rtlCol="0" anchor="ctr"/>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1" i="0" u="sng"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Initial Treatment</a:t>
            </a:r>
            <a:endParaRPr kumimoji="0" lang="en-US" sz="1400" b="0" i="0" u="sng"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8" name="Rectangle 37">
            <a:extLst>
              <a:ext uri="{FF2B5EF4-FFF2-40B4-BE49-F238E27FC236}">
                <a16:creationId xmlns:a16="http://schemas.microsoft.com/office/drawing/2014/main" id="{6D117C81-3E8D-834D-8DEF-F547F56A4BDE}"/>
              </a:ext>
            </a:extLst>
          </p:cNvPr>
          <p:cNvSpPr/>
          <p:nvPr/>
        </p:nvSpPr>
        <p:spPr bwMode="auto">
          <a:xfrm>
            <a:off x="7255601" y="1986756"/>
            <a:ext cx="2795347" cy="784739"/>
          </a:xfrm>
          <a:prstGeom prst="rect">
            <a:avLst/>
          </a:prstGeom>
          <a:noFill/>
          <a:ln w="0">
            <a:noFill/>
            <a:miter lim="800000"/>
            <a:headEnd/>
            <a:tailEnd/>
          </a:ln>
        </p:spPr>
        <p:txBody>
          <a:bodyPr rtlCol="0" anchor="ctr"/>
          <a:lstStyle/>
          <a:p>
            <a:pPr marL="0" marR="0" lvl="0" indent="0" algn="ctr" defTabSz="914400" rtl="0" eaLnBrk="1" fontAlgn="base" latinLnBrk="0" hangingPunct="1">
              <a:lnSpc>
                <a:spcPct val="100000"/>
              </a:lnSpc>
              <a:spcBef>
                <a:spcPts val="0"/>
              </a:spcBef>
              <a:spcAft>
                <a:spcPts val="0"/>
              </a:spcAft>
              <a:buClr>
                <a:srgbClr val="015873"/>
              </a:buClr>
              <a:buSzTx/>
              <a:buFontTx/>
              <a:buNone/>
              <a:tabLst/>
              <a:defRPr/>
            </a:pPr>
            <a:r>
              <a:rPr kumimoji="0" lang="en-US" sz="1400" b="1" i="0" u="sng"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Maintenance Treatment</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Arial" panose="020B0604020202020204" pitchFamily="34" charset="0"/>
              </a:rPr>
              <a:t>†</a:t>
            </a:r>
            <a:endParaRPr kumimoji="0" lang="en-US" sz="1400" b="1" i="0" u="sng" strike="noStrike" kern="1200" cap="none" spc="0" normalizeH="0" baseline="3000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ts val="0"/>
              </a:spcBef>
              <a:spcAft>
                <a:spcPts val="0"/>
              </a:spcAft>
              <a:buClr>
                <a:srgbClr val="015873"/>
              </a:buClr>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with IGA 0/1 </a:t>
            </a:r>
          </a:p>
          <a:p>
            <a:pPr marL="0" marR="0" lvl="0" indent="0" algn="ctr" defTabSz="914400" rtl="0" eaLnBrk="1" fontAlgn="base" latinLnBrk="0" hangingPunct="1">
              <a:lnSpc>
                <a:spcPct val="100000"/>
              </a:lnSpc>
              <a:spcBef>
                <a:spcPts val="0"/>
              </a:spcBef>
              <a:spcAft>
                <a:spcPts val="0"/>
              </a:spcAft>
              <a:buClr>
                <a:srgbClr val="015873"/>
              </a:buClr>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or EASI-75 at Wk 16</a:t>
            </a:r>
          </a:p>
        </p:txBody>
      </p:sp>
      <p:sp>
        <p:nvSpPr>
          <p:cNvPr id="40" name="Text Box 23">
            <a:extLst>
              <a:ext uri="{FF2B5EF4-FFF2-40B4-BE49-F238E27FC236}">
                <a16:creationId xmlns:a16="http://schemas.microsoft.com/office/drawing/2014/main" id="{9C42DF03-F125-6649-9412-5B90DFCB00FB}"/>
              </a:ext>
            </a:extLst>
          </p:cNvPr>
          <p:cNvSpPr txBox="1">
            <a:spLocks noChangeArrowheads="1"/>
          </p:cNvSpPr>
          <p:nvPr/>
        </p:nvSpPr>
        <p:spPr bwMode="auto">
          <a:xfrm>
            <a:off x="580098" y="2782961"/>
            <a:ext cx="298977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Adults with moderate-to-severe AD (IGA ≥3; EASI ≥16;</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BSA ≥10) for &gt;1 yr and worst daily Pruritus NRS average score ≥ 4</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1596)</a:t>
            </a:r>
            <a:endPar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41" name="Line 27">
            <a:extLst>
              <a:ext uri="{FF2B5EF4-FFF2-40B4-BE49-F238E27FC236}">
                <a16:creationId xmlns:a16="http://schemas.microsoft.com/office/drawing/2014/main" id="{2DA704D1-212C-F84C-A4AE-FA07FB7D5BEB}"/>
              </a:ext>
            </a:extLst>
          </p:cNvPr>
          <p:cNvSpPr>
            <a:spLocks noChangeShapeType="1"/>
          </p:cNvSpPr>
          <p:nvPr/>
        </p:nvSpPr>
        <p:spPr bwMode="auto">
          <a:xfrm flipV="1">
            <a:off x="6767060" y="2920084"/>
            <a:ext cx="287177" cy="49405"/>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42" name="Line 27">
            <a:extLst>
              <a:ext uri="{FF2B5EF4-FFF2-40B4-BE49-F238E27FC236}">
                <a16:creationId xmlns:a16="http://schemas.microsoft.com/office/drawing/2014/main" id="{280A6D78-64C4-6441-8AF0-141851B19B1C}"/>
              </a:ext>
            </a:extLst>
          </p:cNvPr>
          <p:cNvSpPr>
            <a:spLocks noChangeShapeType="1"/>
          </p:cNvSpPr>
          <p:nvPr/>
        </p:nvSpPr>
        <p:spPr bwMode="auto">
          <a:xfrm>
            <a:off x="6755574" y="3183607"/>
            <a:ext cx="333118" cy="103142"/>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43" name="Line 27">
            <a:extLst>
              <a:ext uri="{FF2B5EF4-FFF2-40B4-BE49-F238E27FC236}">
                <a16:creationId xmlns:a16="http://schemas.microsoft.com/office/drawing/2014/main" id="{FC8EC92E-AD13-C94E-99FB-6C42085D17C2}"/>
              </a:ext>
            </a:extLst>
          </p:cNvPr>
          <p:cNvSpPr>
            <a:spLocks noChangeShapeType="1"/>
          </p:cNvSpPr>
          <p:nvPr/>
        </p:nvSpPr>
        <p:spPr bwMode="auto">
          <a:xfrm>
            <a:off x="6767060" y="3286751"/>
            <a:ext cx="287179" cy="722634"/>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45" name="Line 27">
            <a:extLst>
              <a:ext uri="{FF2B5EF4-FFF2-40B4-BE49-F238E27FC236}">
                <a16:creationId xmlns:a16="http://schemas.microsoft.com/office/drawing/2014/main" id="{9DC955A3-6176-C942-AF18-3719C58E78BB}"/>
              </a:ext>
            </a:extLst>
          </p:cNvPr>
          <p:cNvSpPr>
            <a:spLocks noChangeShapeType="1"/>
          </p:cNvSpPr>
          <p:nvPr/>
        </p:nvSpPr>
        <p:spPr bwMode="auto">
          <a:xfrm>
            <a:off x="6762202" y="4111978"/>
            <a:ext cx="333118"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6" name="TextBox 5">
            <a:extLst>
              <a:ext uri="{FF2B5EF4-FFF2-40B4-BE49-F238E27FC236}">
                <a16:creationId xmlns:a16="http://schemas.microsoft.com/office/drawing/2014/main" id="{7C831F7C-FA98-42F4-B462-666B54C7E934}"/>
              </a:ext>
            </a:extLst>
          </p:cNvPr>
          <p:cNvSpPr txBox="1"/>
          <p:nvPr/>
        </p:nvSpPr>
        <p:spPr bwMode="auto">
          <a:xfrm>
            <a:off x="10312011" y="3423468"/>
            <a:ext cx="15829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Safety follow-up </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to Wk 66</a:t>
            </a:r>
          </a:p>
        </p:txBody>
      </p:sp>
      <p:sp>
        <p:nvSpPr>
          <p:cNvPr id="7" name="Line 27">
            <a:extLst>
              <a:ext uri="{FF2B5EF4-FFF2-40B4-BE49-F238E27FC236}">
                <a16:creationId xmlns:a16="http://schemas.microsoft.com/office/drawing/2014/main" id="{DBA0BCF4-888C-4021-A8B0-3D46DDEA619D}"/>
              </a:ext>
            </a:extLst>
          </p:cNvPr>
          <p:cNvSpPr>
            <a:spLocks noChangeShapeType="1"/>
          </p:cNvSpPr>
          <p:nvPr/>
        </p:nvSpPr>
        <p:spPr bwMode="auto">
          <a:xfrm flipV="1">
            <a:off x="10262033" y="3650715"/>
            <a:ext cx="116655" cy="1672"/>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8" name="TextBox 17">
            <a:extLst>
              <a:ext uri="{FF2B5EF4-FFF2-40B4-BE49-F238E27FC236}">
                <a16:creationId xmlns:a16="http://schemas.microsoft.com/office/drawing/2014/main" id="{DB419604-9AFB-49D3-BFF1-A95CAF55476F}"/>
              </a:ext>
            </a:extLst>
          </p:cNvPr>
          <p:cNvSpPr txBox="1"/>
          <p:nvPr/>
        </p:nvSpPr>
        <p:spPr bwMode="auto">
          <a:xfrm>
            <a:off x="2991248" y="2205012"/>
            <a:ext cx="15829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Randomized </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3:1</a:t>
            </a:r>
          </a:p>
        </p:txBody>
      </p:sp>
      <p:sp>
        <p:nvSpPr>
          <p:cNvPr id="53" name="Content Placeholder 7">
            <a:extLst>
              <a:ext uri="{FF2B5EF4-FFF2-40B4-BE49-F238E27FC236}">
                <a16:creationId xmlns:a16="http://schemas.microsoft.com/office/drawing/2014/main" id="{6205C930-6BF8-4A73-A282-D4CEAD94BC7A}"/>
              </a:ext>
            </a:extLst>
          </p:cNvPr>
          <p:cNvSpPr txBox="1">
            <a:spLocks/>
          </p:cNvSpPr>
          <p:nvPr/>
        </p:nvSpPr>
        <p:spPr bwMode="auto">
          <a:xfrm>
            <a:off x="624006" y="5188167"/>
            <a:ext cx="10877529" cy="427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Primary endpoints: IGA 0/1 and EASI-75 at Wk 16</a:t>
            </a: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Secondary endpoints: reduction of worst daily Pruritus NRS average score </a:t>
            </a:r>
            <a:r>
              <a:rPr kumimoji="0" lang="en-GB" alt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4 to Wk 16; </a:t>
            </a:r>
            <a:br>
              <a:rPr kumimoji="0" lang="en-GB" alt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GB" alt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change in SCORAD to Wk 16; change in DLQI score to Wk 16</a:t>
            </a: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2" name="Line 54">
            <a:extLst>
              <a:ext uri="{FF2B5EF4-FFF2-40B4-BE49-F238E27FC236}">
                <a16:creationId xmlns:a16="http://schemas.microsoft.com/office/drawing/2014/main" id="{903D2CBB-36F0-41E8-8A05-B1CDC0EDE8D9}"/>
              </a:ext>
            </a:extLst>
          </p:cNvPr>
          <p:cNvSpPr>
            <a:spLocks noChangeShapeType="1"/>
          </p:cNvSpPr>
          <p:nvPr/>
        </p:nvSpPr>
        <p:spPr bwMode="auto">
          <a:xfrm>
            <a:off x="3780747" y="2723081"/>
            <a:ext cx="0" cy="216000"/>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9216" name="TextBox 9215">
            <a:extLst>
              <a:ext uri="{FF2B5EF4-FFF2-40B4-BE49-F238E27FC236}">
                <a16:creationId xmlns:a16="http://schemas.microsoft.com/office/drawing/2014/main" id="{64EDD4AE-2097-4090-AC3B-A62B9CBE9951}"/>
              </a:ext>
            </a:extLst>
          </p:cNvPr>
          <p:cNvSpPr txBox="1"/>
          <p:nvPr/>
        </p:nvSpPr>
        <p:spPr bwMode="auto">
          <a:xfrm>
            <a:off x="804763" y="4597963"/>
            <a:ext cx="94572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*Initial loading dose 600 mg. †Patients not achieving IGA 0/1 or EASI-75 at Wk 16 received open-label treatment with tralokinumab 300 mg Q2W with optional TCS and home use. </a:t>
            </a:r>
            <a:r>
              <a:rPr kumimoji="0" lang="en-US" sz="12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Arial" panose="020B0604020202020204" pitchFamily="34" charset="0"/>
              </a:rPr>
              <a:t>‡</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Alternating with placebo. </a:t>
            </a:r>
          </a:p>
        </p:txBody>
      </p:sp>
    </p:spTree>
    <p:extLst>
      <p:ext uri="{BB962C8B-B14F-4D97-AF65-F5344CB8AC3E}">
        <p14:creationId xmlns:p14="http://schemas.microsoft.com/office/powerpoint/2010/main" val="1218857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CBC5472A-0A37-4343-93D3-BD52201309EB}"/>
              </a:ext>
            </a:extLst>
          </p:cNvPr>
          <p:cNvSpPr txBox="1">
            <a:spLocks/>
          </p:cNvSpPr>
          <p:nvPr/>
        </p:nvSpPr>
        <p:spPr bwMode="auto">
          <a:xfrm>
            <a:off x="604675" y="4818887"/>
            <a:ext cx="10877529" cy="1399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Rescue medication use: </a:t>
            </a:r>
          </a:p>
          <a:p>
            <a:pPr marL="742950" marR="0" lvl="1" indent="-285750" algn="l" defTabSz="914400" rtl="0" eaLnBrk="1" fontAlgn="base" latinLnBrk="0" hangingPunct="1">
              <a:lnSpc>
                <a:spcPct val="90000"/>
              </a:lnSpc>
              <a:spcBef>
                <a:spcPts val="1000"/>
              </a:spcBef>
              <a:spcAft>
                <a:spcPts val="700"/>
              </a:spcAft>
              <a:buClr>
                <a:srgbClr val="000000"/>
              </a:buClr>
              <a:buSzTx/>
              <a:buFont typeface="Arial" panose="020B0604020202020204" pitchFamily="34" charset="0"/>
              <a:buChar char="‒"/>
              <a:tabLst/>
              <a:defRPr/>
            </a:pP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ECZTRA 1: 35.8% with tralokinumab vs 46.2% with placebo</a:t>
            </a:r>
          </a:p>
          <a:p>
            <a:pPr marL="742950" marR="0" lvl="1" indent="-285750" algn="l" defTabSz="914400" rtl="0" eaLnBrk="1" fontAlgn="base" latinLnBrk="0" hangingPunct="1">
              <a:lnSpc>
                <a:spcPct val="90000"/>
              </a:lnSpc>
              <a:spcBef>
                <a:spcPts val="1000"/>
              </a:spcBef>
              <a:spcAft>
                <a:spcPts val="700"/>
              </a:spcAft>
              <a:buClr>
                <a:srgbClr val="000000"/>
              </a:buClr>
              <a:buSzTx/>
              <a:buFont typeface="Arial" panose="020B0604020202020204" pitchFamily="34" charset="0"/>
              <a:buChar char="‒"/>
              <a:tabLst/>
              <a:defRPr/>
            </a:pPr>
            <a:r>
              <a:rPr kumimoji="0" lang="en-US" sz="2200" b="0" i="0" u="none" strike="noStrike" kern="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ECZTRA 2: 22.8% with tralokinumab vs 44.3% with placebo</a:t>
            </a:r>
          </a:p>
          <a:p>
            <a:pPr marL="742950" marR="0" lvl="1" indent="-285750" algn="l" defTabSz="914400" rtl="0" eaLnBrk="1" fontAlgn="base" latinLnBrk="0" hangingPunct="1">
              <a:lnSpc>
                <a:spcPct val="90000"/>
              </a:lnSpc>
              <a:spcBef>
                <a:spcPts val="1000"/>
              </a:spcBef>
              <a:spcAft>
                <a:spcPts val="700"/>
              </a:spcAft>
              <a:buClr>
                <a:srgbClr val="000000"/>
              </a:buClr>
              <a:buSzTx/>
              <a:buFont typeface="Arial" panose="020B0604020202020204" pitchFamily="34" charset="0"/>
              <a:buChar char="‒"/>
              <a:tabLst/>
              <a:defRPr/>
            </a:pPr>
            <a:endPar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endParaRPr kumimoji="0" lang="en-US" sz="24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9218" name="Rectangle 2">
            <a:extLst>
              <a:ext uri="{FF2B5EF4-FFF2-40B4-BE49-F238E27FC236}">
                <a16:creationId xmlns:a16="http://schemas.microsoft.com/office/drawing/2014/main" id="{8546831A-73CD-4F8E-9FF8-D931364866CE}"/>
              </a:ext>
            </a:extLst>
          </p:cNvPr>
          <p:cNvSpPr>
            <a:spLocks noGrp="1" noChangeArrowheads="1"/>
          </p:cNvSpPr>
          <p:nvPr>
            <p:ph type="title"/>
          </p:nvPr>
        </p:nvSpPr>
        <p:spPr/>
        <p:txBody>
          <a:bodyPr/>
          <a:lstStyle/>
          <a:p>
            <a:r>
              <a:rPr lang="en-US" altLang="en-US" dirty="0"/>
              <a:t>ECZTRA 1 and 2: IGA 0 or 1 Response Rates at Wk 16</a:t>
            </a:r>
          </a:p>
        </p:txBody>
      </p:sp>
      <p:sp>
        <p:nvSpPr>
          <p:cNvPr id="19" name="Text Box 11">
            <a:extLst>
              <a:ext uri="{FF2B5EF4-FFF2-40B4-BE49-F238E27FC236}">
                <a16:creationId xmlns:a16="http://schemas.microsoft.com/office/drawing/2014/main" id="{53AA1B04-0B90-514E-B33D-3801A0D81EC0}"/>
              </a:ext>
            </a:extLst>
          </p:cNvPr>
          <p:cNvSpPr txBox="1">
            <a:spLocks noChangeArrowheads="1"/>
          </p:cNvSpPr>
          <p:nvPr/>
        </p:nvSpPr>
        <p:spPr bwMode="auto">
          <a:xfrm>
            <a:off x="414339" y="6385740"/>
            <a:ext cx="82836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Simpson. AAD 2020. </a:t>
            </a: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Wollenberg</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Br J Dermatol. 2021;184:437.</a:t>
            </a:r>
          </a:p>
        </p:txBody>
      </p:sp>
      <p:cxnSp>
        <p:nvCxnSpPr>
          <p:cNvPr id="59" name="Straight Connector 58">
            <a:extLst>
              <a:ext uri="{FF2B5EF4-FFF2-40B4-BE49-F238E27FC236}">
                <a16:creationId xmlns:a16="http://schemas.microsoft.com/office/drawing/2014/main" id="{7B78DB75-889E-4C62-A443-3BE39511D42B}"/>
              </a:ext>
            </a:extLst>
          </p:cNvPr>
          <p:cNvCxnSpPr/>
          <p:nvPr/>
        </p:nvCxnSpPr>
        <p:spPr bwMode="auto">
          <a:xfrm>
            <a:off x="2460488" y="2548938"/>
            <a:ext cx="706106" cy="0"/>
          </a:xfrm>
          <a:prstGeom prst="line">
            <a:avLst/>
          </a:prstGeom>
          <a:noFill/>
          <a:ln w="28575" cap="flat" cmpd="sng" algn="ctr">
            <a:solidFill>
              <a:schemeClr val="bg1"/>
            </a:solidFill>
            <a:prstDash val="solid"/>
            <a:round/>
            <a:headEnd type="none" w="med" len="med"/>
            <a:tailEnd type="none" w="med" len="med"/>
          </a:ln>
          <a:effectLst/>
        </p:spPr>
      </p:cxnSp>
      <p:sp>
        <p:nvSpPr>
          <p:cNvPr id="60" name="TextBox 59">
            <a:extLst>
              <a:ext uri="{FF2B5EF4-FFF2-40B4-BE49-F238E27FC236}">
                <a16:creationId xmlns:a16="http://schemas.microsoft.com/office/drawing/2014/main" id="{D6B4BEA3-8D67-4BF6-A5AE-0629144C2335}"/>
              </a:ext>
            </a:extLst>
          </p:cNvPr>
          <p:cNvSpPr txBox="1"/>
          <p:nvPr/>
        </p:nvSpPr>
        <p:spPr bwMode="auto">
          <a:xfrm>
            <a:off x="2381819" y="2105323"/>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&lt;.01</a:t>
            </a:r>
          </a:p>
        </p:txBody>
      </p:sp>
      <p:cxnSp>
        <p:nvCxnSpPr>
          <p:cNvPr id="61" name="Straight Connector 60">
            <a:extLst>
              <a:ext uri="{FF2B5EF4-FFF2-40B4-BE49-F238E27FC236}">
                <a16:creationId xmlns:a16="http://schemas.microsoft.com/office/drawing/2014/main" id="{CD6B7501-42E4-49FC-BE5F-4F6D4D9DD2B0}"/>
              </a:ext>
            </a:extLst>
          </p:cNvPr>
          <p:cNvCxnSpPr/>
          <p:nvPr/>
        </p:nvCxnSpPr>
        <p:spPr bwMode="auto">
          <a:xfrm>
            <a:off x="5650558" y="2520081"/>
            <a:ext cx="706106" cy="0"/>
          </a:xfrm>
          <a:prstGeom prst="line">
            <a:avLst/>
          </a:prstGeom>
          <a:noFill/>
          <a:ln w="28575" cap="flat" cmpd="sng" algn="ctr">
            <a:solidFill>
              <a:schemeClr val="bg1"/>
            </a:solidFill>
            <a:prstDash val="solid"/>
            <a:round/>
            <a:headEnd type="none" w="med" len="med"/>
            <a:tailEnd type="none" w="med" len="med"/>
          </a:ln>
          <a:effectLst/>
        </p:spPr>
      </p:cxnSp>
      <p:sp>
        <p:nvSpPr>
          <p:cNvPr id="62" name="TextBox 61">
            <a:extLst>
              <a:ext uri="{FF2B5EF4-FFF2-40B4-BE49-F238E27FC236}">
                <a16:creationId xmlns:a16="http://schemas.microsoft.com/office/drawing/2014/main" id="{F5EF7325-A6F8-43F5-A17C-36E5497C3BBE}"/>
              </a:ext>
            </a:extLst>
          </p:cNvPr>
          <p:cNvSpPr txBox="1"/>
          <p:nvPr/>
        </p:nvSpPr>
        <p:spPr bwMode="auto">
          <a:xfrm>
            <a:off x="5509996" y="2094686"/>
            <a:ext cx="8803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&lt;.001</a:t>
            </a:r>
          </a:p>
        </p:txBody>
      </p:sp>
      <p:cxnSp>
        <p:nvCxnSpPr>
          <p:cNvPr id="68" name="Straight Connector 67">
            <a:extLst>
              <a:ext uri="{FF2B5EF4-FFF2-40B4-BE49-F238E27FC236}">
                <a16:creationId xmlns:a16="http://schemas.microsoft.com/office/drawing/2014/main" id="{478BFD86-99EC-4983-B114-00FC3138E333}"/>
              </a:ext>
            </a:extLst>
          </p:cNvPr>
          <p:cNvCxnSpPr/>
          <p:nvPr/>
        </p:nvCxnSpPr>
        <p:spPr bwMode="auto">
          <a:xfrm>
            <a:off x="4020749" y="2525706"/>
            <a:ext cx="706106" cy="0"/>
          </a:xfrm>
          <a:prstGeom prst="line">
            <a:avLst/>
          </a:prstGeom>
          <a:noFill/>
          <a:ln w="28575" cap="flat" cmpd="sng" algn="ctr">
            <a:solidFill>
              <a:schemeClr val="bg1"/>
            </a:solidFill>
            <a:prstDash val="solid"/>
            <a:round/>
            <a:headEnd type="none" w="med" len="med"/>
            <a:tailEnd type="none" w="med" len="med"/>
          </a:ln>
          <a:effectLst/>
        </p:spPr>
      </p:cxnSp>
      <p:sp>
        <p:nvSpPr>
          <p:cNvPr id="69" name="TextBox 68">
            <a:extLst>
              <a:ext uri="{FF2B5EF4-FFF2-40B4-BE49-F238E27FC236}">
                <a16:creationId xmlns:a16="http://schemas.microsoft.com/office/drawing/2014/main" id="{06EEC0CD-96B9-4F0B-9246-9FF84C323CDB}"/>
              </a:ext>
            </a:extLst>
          </p:cNvPr>
          <p:cNvSpPr txBox="1"/>
          <p:nvPr/>
        </p:nvSpPr>
        <p:spPr bwMode="auto">
          <a:xfrm>
            <a:off x="3908533" y="2105323"/>
            <a:ext cx="8803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&lt;.001</a:t>
            </a:r>
          </a:p>
        </p:txBody>
      </p:sp>
      <p:cxnSp>
        <p:nvCxnSpPr>
          <p:cNvPr id="71" name="Straight Connector 70">
            <a:extLst>
              <a:ext uri="{FF2B5EF4-FFF2-40B4-BE49-F238E27FC236}">
                <a16:creationId xmlns:a16="http://schemas.microsoft.com/office/drawing/2014/main" id="{482AAE3D-F2AF-4001-BCB4-99CE925E9EE8}"/>
              </a:ext>
            </a:extLst>
          </p:cNvPr>
          <p:cNvCxnSpPr/>
          <p:nvPr/>
        </p:nvCxnSpPr>
        <p:spPr bwMode="auto">
          <a:xfrm>
            <a:off x="7225046" y="2335375"/>
            <a:ext cx="706106" cy="0"/>
          </a:xfrm>
          <a:prstGeom prst="line">
            <a:avLst/>
          </a:prstGeom>
          <a:noFill/>
          <a:ln w="28575" cap="flat" cmpd="sng" algn="ctr">
            <a:solidFill>
              <a:schemeClr val="bg1"/>
            </a:solidFill>
            <a:prstDash val="solid"/>
            <a:round/>
            <a:headEnd type="none" w="med" len="med"/>
            <a:tailEnd type="none" w="med" len="med"/>
          </a:ln>
          <a:effectLst/>
        </p:spPr>
      </p:cxnSp>
      <p:sp>
        <p:nvSpPr>
          <p:cNvPr id="74" name="TextBox 73">
            <a:extLst>
              <a:ext uri="{FF2B5EF4-FFF2-40B4-BE49-F238E27FC236}">
                <a16:creationId xmlns:a16="http://schemas.microsoft.com/office/drawing/2014/main" id="{8CCF8DD9-B350-4E2C-B301-0D6EC73867D2}"/>
              </a:ext>
            </a:extLst>
          </p:cNvPr>
          <p:cNvSpPr txBox="1"/>
          <p:nvPr/>
        </p:nvSpPr>
        <p:spPr bwMode="auto">
          <a:xfrm>
            <a:off x="7084484" y="1909980"/>
            <a:ext cx="8803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&lt;.001</a:t>
            </a:r>
          </a:p>
        </p:txBody>
      </p:sp>
      <p:sp>
        <p:nvSpPr>
          <p:cNvPr id="76" name="TextBox 75">
            <a:extLst>
              <a:ext uri="{FF2B5EF4-FFF2-40B4-BE49-F238E27FC236}">
                <a16:creationId xmlns:a16="http://schemas.microsoft.com/office/drawing/2014/main" id="{4783D3BC-41A0-4977-8FC2-5B2813785157}"/>
              </a:ext>
            </a:extLst>
          </p:cNvPr>
          <p:cNvSpPr txBox="1"/>
          <p:nvPr/>
        </p:nvSpPr>
        <p:spPr bwMode="auto">
          <a:xfrm rot="16200000">
            <a:off x="164781" y="2618568"/>
            <a:ext cx="2383656" cy="369332"/>
          </a:xfrm>
          <a:prstGeom prst="rect">
            <a:avLst/>
          </a:prstGeom>
          <a:noFill/>
          <a:ln>
            <a:noFill/>
          </a:ln>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IGA 0/1 (%)</a:t>
            </a:r>
          </a:p>
        </p:txBody>
      </p:sp>
      <p:sp>
        <p:nvSpPr>
          <p:cNvPr id="78" name="TextBox 77">
            <a:extLst>
              <a:ext uri="{FF2B5EF4-FFF2-40B4-BE49-F238E27FC236}">
                <a16:creationId xmlns:a16="http://schemas.microsoft.com/office/drawing/2014/main" id="{F0973DD6-91D1-46F8-A2C4-C938F584949E}"/>
              </a:ext>
            </a:extLst>
          </p:cNvPr>
          <p:cNvSpPr txBox="1"/>
          <p:nvPr/>
        </p:nvSpPr>
        <p:spPr bwMode="auto">
          <a:xfrm>
            <a:off x="2814425" y="1492249"/>
            <a:ext cx="1704734" cy="390686"/>
          </a:xfrm>
          <a:prstGeom prst="rect">
            <a:avLst/>
          </a:prstGeom>
          <a:noFill/>
          <a:ln>
            <a:noFill/>
          </a:ln>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ECZTRA 1</a:t>
            </a:r>
          </a:p>
        </p:txBody>
      </p:sp>
      <p:sp>
        <p:nvSpPr>
          <p:cNvPr id="80" name="TextBox 79">
            <a:extLst>
              <a:ext uri="{FF2B5EF4-FFF2-40B4-BE49-F238E27FC236}">
                <a16:creationId xmlns:a16="http://schemas.microsoft.com/office/drawing/2014/main" id="{0EC39EC5-6F28-41F9-B44B-D45DE550081C}"/>
              </a:ext>
            </a:extLst>
          </p:cNvPr>
          <p:cNvSpPr txBox="1"/>
          <p:nvPr/>
        </p:nvSpPr>
        <p:spPr bwMode="auto">
          <a:xfrm>
            <a:off x="1381996" y="3315640"/>
            <a:ext cx="664382" cy="390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sp>
        <p:nvSpPr>
          <p:cNvPr id="83" name="TextBox 82">
            <a:extLst>
              <a:ext uri="{FF2B5EF4-FFF2-40B4-BE49-F238E27FC236}">
                <a16:creationId xmlns:a16="http://schemas.microsoft.com/office/drawing/2014/main" id="{C2FCCD74-8D2F-452C-B558-80A639B09C20}"/>
              </a:ext>
            </a:extLst>
          </p:cNvPr>
          <p:cNvSpPr txBox="1"/>
          <p:nvPr/>
        </p:nvSpPr>
        <p:spPr bwMode="auto">
          <a:xfrm>
            <a:off x="1385721" y="3549265"/>
            <a:ext cx="664382" cy="390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a:t>
            </a:r>
          </a:p>
        </p:txBody>
      </p:sp>
      <p:sp>
        <p:nvSpPr>
          <p:cNvPr id="84" name="TextBox 83">
            <a:extLst>
              <a:ext uri="{FF2B5EF4-FFF2-40B4-BE49-F238E27FC236}">
                <a16:creationId xmlns:a16="http://schemas.microsoft.com/office/drawing/2014/main" id="{14CC7089-628D-4BD6-A089-C5B71B270990}"/>
              </a:ext>
            </a:extLst>
          </p:cNvPr>
          <p:cNvSpPr txBox="1"/>
          <p:nvPr/>
        </p:nvSpPr>
        <p:spPr bwMode="auto">
          <a:xfrm>
            <a:off x="1389447" y="3802490"/>
            <a:ext cx="664382" cy="390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85" name="TextBox 84">
            <a:extLst>
              <a:ext uri="{FF2B5EF4-FFF2-40B4-BE49-F238E27FC236}">
                <a16:creationId xmlns:a16="http://schemas.microsoft.com/office/drawing/2014/main" id="{18F93F11-3161-448A-80B2-59A2E872F6A5}"/>
              </a:ext>
            </a:extLst>
          </p:cNvPr>
          <p:cNvSpPr txBox="1"/>
          <p:nvPr/>
        </p:nvSpPr>
        <p:spPr bwMode="auto">
          <a:xfrm>
            <a:off x="2053809" y="3972423"/>
            <a:ext cx="999447" cy="32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14/197</a:t>
            </a:r>
          </a:p>
        </p:txBody>
      </p:sp>
      <p:grpSp>
        <p:nvGrpSpPr>
          <p:cNvPr id="86" name="Group 85">
            <a:extLst>
              <a:ext uri="{FF2B5EF4-FFF2-40B4-BE49-F238E27FC236}">
                <a16:creationId xmlns:a16="http://schemas.microsoft.com/office/drawing/2014/main" id="{41CD544A-CE0A-4F35-910A-C4605158F32D}"/>
              </a:ext>
            </a:extLst>
          </p:cNvPr>
          <p:cNvGrpSpPr/>
          <p:nvPr/>
        </p:nvGrpSpPr>
        <p:grpSpPr>
          <a:xfrm>
            <a:off x="1980321" y="1686985"/>
            <a:ext cx="101327" cy="2300841"/>
            <a:chOff x="2323900" y="1704355"/>
            <a:chExt cx="95789" cy="2175082"/>
          </a:xfrm>
        </p:grpSpPr>
        <p:grpSp>
          <p:nvGrpSpPr>
            <p:cNvPr id="133" name="Group 132">
              <a:extLst>
                <a:ext uri="{FF2B5EF4-FFF2-40B4-BE49-F238E27FC236}">
                  <a16:creationId xmlns:a16="http://schemas.microsoft.com/office/drawing/2014/main" id="{138FC8FB-DA6C-47E8-8D8D-773733128071}"/>
                </a:ext>
              </a:extLst>
            </p:cNvPr>
            <p:cNvGrpSpPr/>
            <p:nvPr/>
          </p:nvGrpSpPr>
          <p:grpSpPr>
            <a:xfrm>
              <a:off x="2323900" y="3013733"/>
              <a:ext cx="89249" cy="865704"/>
              <a:chOff x="2351645" y="1471507"/>
              <a:chExt cx="64008" cy="1939588"/>
            </a:xfrm>
          </p:grpSpPr>
          <p:cxnSp>
            <p:nvCxnSpPr>
              <p:cNvPr id="141" name="Straight Connector 140">
                <a:extLst>
                  <a:ext uri="{FF2B5EF4-FFF2-40B4-BE49-F238E27FC236}">
                    <a16:creationId xmlns:a16="http://schemas.microsoft.com/office/drawing/2014/main" id="{2395CB80-A7A6-4208-AE5F-9FC05C70F416}"/>
                  </a:ext>
                </a:extLst>
              </p:cNvPr>
              <p:cNvCxnSpPr>
                <a:cxnSpLocks/>
              </p:cNvCxnSpPr>
              <p:nvPr/>
            </p:nvCxnSpPr>
            <p:spPr bwMode="auto">
              <a:xfrm flipH="1">
                <a:off x="2351645" y="1471507"/>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42" name="Straight Connector 141">
                <a:extLst>
                  <a:ext uri="{FF2B5EF4-FFF2-40B4-BE49-F238E27FC236}">
                    <a16:creationId xmlns:a16="http://schemas.microsoft.com/office/drawing/2014/main" id="{2D8B3636-D998-44F9-9EE5-80602ED79BF1}"/>
                  </a:ext>
                </a:extLst>
              </p:cNvPr>
              <p:cNvCxnSpPr>
                <a:cxnSpLocks/>
              </p:cNvCxnSpPr>
              <p:nvPr/>
            </p:nvCxnSpPr>
            <p:spPr bwMode="auto">
              <a:xfrm flipH="1">
                <a:off x="2351645" y="195640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43" name="Straight Connector 142">
                <a:extLst>
                  <a:ext uri="{FF2B5EF4-FFF2-40B4-BE49-F238E27FC236}">
                    <a16:creationId xmlns:a16="http://schemas.microsoft.com/office/drawing/2014/main" id="{39625FE3-8CE4-4716-9213-09D0FBBBCBEC}"/>
                  </a:ext>
                </a:extLst>
              </p:cNvPr>
              <p:cNvCxnSpPr>
                <a:cxnSpLocks/>
              </p:cNvCxnSpPr>
              <p:nvPr/>
            </p:nvCxnSpPr>
            <p:spPr bwMode="auto">
              <a:xfrm flipH="1">
                <a:off x="2351645" y="244130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44" name="Straight Connector 143">
                <a:extLst>
                  <a:ext uri="{FF2B5EF4-FFF2-40B4-BE49-F238E27FC236}">
                    <a16:creationId xmlns:a16="http://schemas.microsoft.com/office/drawing/2014/main" id="{B8F6CD52-1E4F-44B1-B6A2-AF3439FEFEC4}"/>
                  </a:ext>
                </a:extLst>
              </p:cNvPr>
              <p:cNvCxnSpPr>
                <a:cxnSpLocks/>
              </p:cNvCxnSpPr>
              <p:nvPr/>
            </p:nvCxnSpPr>
            <p:spPr bwMode="auto">
              <a:xfrm flipH="1">
                <a:off x="2351645" y="2926198"/>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45" name="Straight Connector 144">
                <a:extLst>
                  <a:ext uri="{FF2B5EF4-FFF2-40B4-BE49-F238E27FC236}">
                    <a16:creationId xmlns:a16="http://schemas.microsoft.com/office/drawing/2014/main" id="{C3C45A01-CA66-45D3-9AC7-BCB0FD5D4DE0}"/>
                  </a:ext>
                </a:extLst>
              </p:cNvPr>
              <p:cNvCxnSpPr>
                <a:cxnSpLocks/>
              </p:cNvCxnSpPr>
              <p:nvPr/>
            </p:nvCxnSpPr>
            <p:spPr bwMode="auto">
              <a:xfrm flipH="1">
                <a:off x="2351645" y="3411095"/>
                <a:ext cx="64008" cy="0"/>
              </a:xfrm>
              <a:prstGeom prst="line">
                <a:avLst/>
              </a:prstGeom>
              <a:noFill/>
              <a:ln w="28575" cap="flat" cmpd="sng" algn="ctr">
                <a:solidFill>
                  <a:schemeClr val="bg1"/>
                </a:solidFill>
                <a:prstDash val="solid"/>
                <a:round/>
                <a:headEnd type="none" w="med" len="med"/>
                <a:tailEnd type="none" w="med" len="med"/>
              </a:ln>
              <a:effectLst/>
            </p:spPr>
          </p:cxnSp>
        </p:grpSp>
        <p:grpSp>
          <p:nvGrpSpPr>
            <p:cNvPr id="134" name="Group 133">
              <a:extLst>
                <a:ext uri="{FF2B5EF4-FFF2-40B4-BE49-F238E27FC236}">
                  <a16:creationId xmlns:a16="http://schemas.microsoft.com/office/drawing/2014/main" id="{8E5551E9-764B-46BD-8AC4-83E9EE0BD800}"/>
                </a:ext>
              </a:extLst>
            </p:cNvPr>
            <p:cNvGrpSpPr/>
            <p:nvPr/>
          </p:nvGrpSpPr>
          <p:grpSpPr>
            <a:xfrm>
              <a:off x="2330440" y="1927863"/>
              <a:ext cx="89249" cy="865704"/>
              <a:chOff x="2351645" y="1471507"/>
              <a:chExt cx="64008" cy="1939588"/>
            </a:xfrm>
          </p:grpSpPr>
          <p:cxnSp>
            <p:nvCxnSpPr>
              <p:cNvPr id="136" name="Straight Connector 135">
                <a:extLst>
                  <a:ext uri="{FF2B5EF4-FFF2-40B4-BE49-F238E27FC236}">
                    <a16:creationId xmlns:a16="http://schemas.microsoft.com/office/drawing/2014/main" id="{DCD1A064-9AD8-48BB-804B-A3E1D0CA9DB0}"/>
                  </a:ext>
                </a:extLst>
              </p:cNvPr>
              <p:cNvCxnSpPr>
                <a:cxnSpLocks/>
              </p:cNvCxnSpPr>
              <p:nvPr/>
            </p:nvCxnSpPr>
            <p:spPr bwMode="auto">
              <a:xfrm flipH="1">
                <a:off x="2351645" y="1471507"/>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37" name="Straight Connector 136">
                <a:extLst>
                  <a:ext uri="{FF2B5EF4-FFF2-40B4-BE49-F238E27FC236}">
                    <a16:creationId xmlns:a16="http://schemas.microsoft.com/office/drawing/2014/main" id="{71CBBA9E-9F61-4F70-8602-EE681CC3EB8D}"/>
                  </a:ext>
                </a:extLst>
              </p:cNvPr>
              <p:cNvCxnSpPr>
                <a:cxnSpLocks/>
              </p:cNvCxnSpPr>
              <p:nvPr/>
            </p:nvCxnSpPr>
            <p:spPr bwMode="auto">
              <a:xfrm flipH="1">
                <a:off x="2351645" y="195640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38" name="Straight Connector 137">
                <a:extLst>
                  <a:ext uri="{FF2B5EF4-FFF2-40B4-BE49-F238E27FC236}">
                    <a16:creationId xmlns:a16="http://schemas.microsoft.com/office/drawing/2014/main" id="{1D97CA90-4060-47B2-8EE8-A7AC9CCEFB8F}"/>
                  </a:ext>
                </a:extLst>
              </p:cNvPr>
              <p:cNvCxnSpPr>
                <a:cxnSpLocks/>
              </p:cNvCxnSpPr>
              <p:nvPr/>
            </p:nvCxnSpPr>
            <p:spPr bwMode="auto">
              <a:xfrm flipH="1">
                <a:off x="2351645" y="244130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39" name="Straight Connector 138">
                <a:extLst>
                  <a:ext uri="{FF2B5EF4-FFF2-40B4-BE49-F238E27FC236}">
                    <a16:creationId xmlns:a16="http://schemas.microsoft.com/office/drawing/2014/main" id="{9483BECB-A7CE-4D11-82A5-A7E5B2555E43}"/>
                  </a:ext>
                </a:extLst>
              </p:cNvPr>
              <p:cNvCxnSpPr>
                <a:cxnSpLocks/>
              </p:cNvCxnSpPr>
              <p:nvPr/>
            </p:nvCxnSpPr>
            <p:spPr bwMode="auto">
              <a:xfrm flipH="1">
                <a:off x="2351645" y="2926198"/>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6A022DD1-2C39-4DC2-88E3-0EF7566A13C0}"/>
                  </a:ext>
                </a:extLst>
              </p:cNvPr>
              <p:cNvCxnSpPr>
                <a:cxnSpLocks/>
              </p:cNvCxnSpPr>
              <p:nvPr/>
            </p:nvCxnSpPr>
            <p:spPr bwMode="auto">
              <a:xfrm flipH="1">
                <a:off x="2351645" y="3411095"/>
                <a:ext cx="64008" cy="0"/>
              </a:xfrm>
              <a:prstGeom prst="line">
                <a:avLst/>
              </a:prstGeom>
              <a:noFill/>
              <a:ln w="28575" cap="flat" cmpd="sng" algn="ctr">
                <a:solidFill>
                  <a:schemeClr val="bg1"/>
                </a:solidFill>
                <a:prstDash val="solid"/>
                <a:round/>
                <a:headEnd type="none" w="med" len="med"/>
                <a:tailEnd type="none" w="med" len="med"/>
              </a:ln>
              <a:effectLst/>
            </p:spPr>
          </p:cxnSp>
        </p:grpSp>
        <p:cxnSp>
          <p:nvCxnSpPr>
            <p:cNvPr id="135" name="Straight Connector 134">
              <a:extLst>
                <a:ext uri="{FF2B5EF4-FFF2-40B4-BE49-F238E27FC236}">
                  <a16:creationId xmlns:a16="http://schemas.microsoft.com/office/drawing/2014/main" id="{9E8F7344-79B4-4D5F-B2CE-D988D14284A4}"/>
                </a:ext>
              </a:extLst>
            </p:cNvPr>
            <p:cNvCxnSpPr>
              <a:cxnSpLocks/>
            </p:cNvCxnSpPr>
            <p:nvPr/>
          </p:nvCxnSpPr>
          <p:spPr bwMode="auto">
            <a:xfrm flipH="1">
              <a:off x="2330440" y="1704355"/>
              <a:ext cx="89249" cy="0"/>
            </a:xfrm>
            <a:prstGeom prst="line">
              <a:avLst/>
            </a:prstGeom>
            <a:noFill/>
            <a:ln w="28575" cap="flat" cmpd="sng" algn="ctr">
              <a:solidFill>
                <a:schemeClr val="bg1"/>
              </a:solidFill>
              <a:prstDash val="solid"/>
              <a:round/>
              <a:headEnd type="none" w="med" len="med"/>
              <a:tailEnd type="none" w="med" len="med"/>
            </a:ln>
            <a:effectLst/>
          </p:spPr>
        </p:cxnSp>
      </p:grpSp>
      <p:grpSp>
        <p:nvGrpSpPr>
          <p:cNvPr id="87" name="Group 86">
            <a:extLst>
              <a:ext uri="{FF2B5EF4-FFF2-40B4-BE49-F238E27FC236}">
                <a16:creationId xmlns:a16="http://schemas.microsoft.com/office/drawing/2014/main" id="{2744733D-B8D9-4464-AE69-A89BE29019AD}"/>
              </a:ext>
            </a:extLst>
          </p:cNvPr>
          <p:cNvGrpSpPr/>
          <p:nvPr/>
        </p:nvGrpSpPr>
        <p:grpSpPr>
          <a:xfrm rot="5400000">
            <a:off x="5213357" y="848232"/>
            <a:ext cx="89447" cy="6370237"/>
            <a:chOff x="2351645" y="1471507"/>
            <a:chExt cx="64008" cy="1939588"/>
          </a:xfrm>
        </p:grpSpPr>
        <p:cxnSp>
          <p:nvCxnSpPr>
            <p:cNvPr id="128" name="Straight Connector 127">
              <a:extLst>
                <a:ext uri="{FF2B5EF4-FFF2-40B4-BE49-F238E27FC236}">
                  <a16:creationId xmlns:a16="http://schemas.microsoft.com/office/drawing/2014/main" id="{FE560E12-F68A-44C5-94E6-6D3543B66163}"/>
                </a:ext>
              </a:extLst>
            </p:cNvPr>
            <p:cNvCxnSpPr>
              <a:cxnSpLocks/>
            </p:cNvCxnSpPr>
            <p:nvPr/>
          </p:nvCxnSpPr>
          <p:spPr bwMode="auto">
            <a:xfrm flipH="1">
              <a:off x="2351645" y="1471507"/>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29" name="Straight Connector 128">
              <a:extLst>
                <a:ext uri="{FF2B5EF4-FFF2-40B4-BE49-F238E27FC236}">
                  <a16:creationId xmlns:a16="http://schemas.microsoft.com/office/drawing/2014/main" id="{DF8E8876-782C-4D65-A226-41C90DCD3DD5}"/>
                </a:ext>
              </a:extLst>
            </p:cNvPr>
            <p:cNvCxnSpPr>
              <a:cxnSpLocks/>
            </p:cNvCxnSpPr>
            <p:nvPr/>
          </p:nvCxnSpPr>
          <p:spPr bwMode="auto">
            <a:xfrm flipH="1">
              <a:off x="2351645" y="195640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30" name="Straight Connector 129">
              <a:extLst>
                <a:ext uri="{FF2B5EF4-FFF2-40B4-BE49-F238E27FC236}">
                  <a16:creationId xmlns:a16="http://schemas.microsoft.com/office/drawing/2014/main" id="{0E8758FD-1C9F-416E-80DA-B835300E08ED}"/>
                </a:ext>
              </a:extLst>
            </p:cNvPr>
            <p:cNvCxnSpPr>
              <a:cxnSpLocks/>
            </p:cNvCxnSpPr>
            <p:nvPr/>
          </p:nvCxnSpPr>
          <p:spPr bwMode="auto">
            <a:xfrm flipH="1">
              <a:off x="2351645" y="244130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A7B94044-BE80-40D6-8797-519C6A8F9965}"/>
                </a:ext>
              </a:extLst>
            </p:cNvPr>
            <p:cNvCxnSpPr>
              <a:cxnSpLocks/>
            </p:cNvCxnSpPr>
            <p:nvPr/>
          </p:nvCxnSpPr>
          <p:spPr bwMode="auto">
            <a:xfrm flipH="1">
              <a:off x="2351645" y="2926198"/>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32" name="Straight Connector 131">
              <a:extLst>
                <a:ext uri="{FF2B5EF4-FFF2-40B4-BE49-F238E27FC236}">
                  <a16:creationId xmlns:a16="http://schemas.microsoft.com/office/drawing/2014/main" id="{BE73F37F-F46E-4122-9AA7-F5BA99BCAA7A}"/>
                </a:ext>
              </a:extLst>
            </p:cNvPr>
            <p:cNvCxnSpPr>
              <a:cxnSpLocks/>
            </p:cNvCxnSpPr>
            <p:nvPr/>
          </p:nvCxnSpPr>
          <p:spPr bwMode="auto">
            <a:xfrm flipH="1">
              <a:off x="2351645" y="3411095"/>
              <a:ext cx="64008" cy="0"/>
            </a:xfrm>
            <a:prstGeom prst="line">
              <a:avLst/>
            </a:prstGeom>
            <a:noFill/>
            <a:ln w="28575" cap="flat" cmpd="sng" algn="ctr">
              <a:solidFill>
                <a:schemeClr val="bg1"/>
              </a:solidFill>
              <a:prstDash val="solid"/>
              <a:round/>
              <a:headEnd type="none" w="med" len="med"/>
              <a:tailEnd type="none" w="med" len="med"/>
            </a:ln>
            <a:effectLst/>
          </p:spPr>
        </p:cxnSp>
      </p:grpSp>
      <p:sp>
        <p:nvSpPr>
          <p:cNvPr id="88" name="TextBox 87">
            <a:extLst>
              <a:ext uri="{FF2B5EF4-FFF2-40B4-BE49-F238E27FC236}">
                <a16:creationId xmlns:a16="http://schemas.microsoft.com/office/drawing/2014/main" id="{614F4B08-045A-4901-8C82-11701D6A82C4}"/>
              </a:ext>
            </a:extLst>
          </p:cNvPr>
          <p:cNvSpPr txBox="1"/>
          <p:nvPr/>
        </p:nvSpPr>
        <p:spPr bwMode="auto">
          <a:xfrm>
            <a:off x="5912487" y="1491961"/>
            <a:ext cx="1704734" cy="390686"/>
          </a:xfrm>
          <a:prstGeom prst="rect">
            <a:avLst/>
          </a:prstGeom>
          <a:noFill/>
          <a:ln>
            <a:noFill/>
          </a:ln>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ECZTRA 2</a:t>
            </a:r>
          </a:p>
        </p:txBody>
      </p:sp>
      <p:sp>
        <p:nvSpPr>
          <p:cNvPr id="89" name="TextBox 88">
            <a:extLst>
              <a:ext uri="{FF2B5EF4-FFF2-40B4-BE49-F238E27FC236}">
                <a16:creationId xmlns:a16="http://schemas.microsoft.com/office/drawing/2014/main" id="{CE0CBA54-720F-4225-8B8F-DF2236FB6956}"/>
              </a:ext>
            </a:extLst>
          </p:cNvPr>
          <p:cNvSpPr txBox="1"/>
          <p:nvPr/>
        </p:nvSpPr>
        <p:spPr bwMode="auto">
          <a:xfrm>
            <a:off x="2669879" y="3971898"/>
            <a:ext cx="999447" cy="32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95/601</a:t>
            </a:r>
          </a:p>
        </p:txBody>
      </p:sp>
      <p:sp>
        <p:nvSpPr>
          <p:cNvPr id="90" name="TextBox 89">
            <a:extLst>
              <a:ext uri="{FF2B5EF4-FFF2-40B4-BE49-F238E27FC236}">
                <a16:creationId xmlns:a16="http://schemas.microsoft.com/office/drawing/2014/main" id="{97CE5117-87C5-43D7-9AC8-0F8A25C53A89}"/>
              </a:ext>
            </a:extLst>
          </p:cNvPr>
          <p:cNvSpPr txBox="1"/>
          <p:nvPr/>
        </p:nvSpPr>
        <p:spPr bwMode="auto">
          <a:xfrm>
            <a:off x="1987239" y="4197448"/>
            <a:ext cx="1757261" cy="553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Primary Analysis</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(NRI)</a:t>
            </a:r>
          </a:p>
        </p:txBody>
      </p:sp>
      <p:sp>
        <p:nvSpPr>
          <p:cNvPr id="91" name="Rectangle 90">
            <a:extLst>
              <a:ext uri="{FF2B5EF4-FFF2-40B4-BE49-F238E27FC236}">
                <a16:creationId xmlns:a16="http://schemas.microsoft.com/office/drawing/2014/main" id="{A8B9427C-A15E-477B-8EA9-FFB85B1DA3CB}"/>
              </a:ext>
            </a:extLst>
          </p:cNvPr>
          <p:cNvSpPr/>
          <p:nvPr/>
        </p:nvSpPr>
        <p:spPr bwMode="auto">
          <a:xfrm>
            <a:off x="2381819" y="3661730"/>
            <a:ext cx="396901" cy="325566"/>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92" name="Rectangle 91">
            <a:extLst>
              <a:ext uri="{FF2B5EF4-FFF2-40B4-BE49-F238E27FC236}">
                <a16:creationId xmlns:a16="http://schemas.microsoft.com/office/drawing/2014/main" id="{463A7576-4F4D-4742-9E1F-3F25FBA4D6BA}"/>
              </a:ext>
            </a:extLst>
          </p:cNvPr>
          <p:cNvSpPr/>
          <p:nvPr/>
        </p:nvSpPr>
        <p:spPr bwMode="auto">
          <a:xfrm>
            <a:off x="2954917" y="3265709"/>
            <a:ext cx="396901" cy="729353"/>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94" name="TextBox 93">
            <a:extLst>
              <a:ext uri="{FF2B5EF4-FFF2-40B4-BE49-F238E27FC236}">
                <a16:creationId xmlns:a16="http://schemas.microsoft.com/office/drawing/2014/main" id="{52F7010A-EF88-4D33-A8F3-478F7C05B430}"/>
              </a:ext>
            </a:extLst>
          </p:cNvPr>
          <p:cNvSpPr txBox="1"/>
          <p:nvPr/>
        </p:nvSpPr>
        <p:spPr bwMode="auto">
          <a:xfrm>
            <a:off x="2258992" y="3367161"/>
            <a:ext cx="642553" cy="32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7.1%</a:t>
            </a:r>
          </a:p>
        </p:txBody>
      </p:sp>
      <p:sp>
        <p:nvSpPr>
          <p:cNvPr id="95" name="TextBox 94">
            <a:extLst>
              <a:ext uri="{FF2B5EF4-FFF2-40B4-BE49-F238E27FC236}">
                <a16:creationId xmlns:a16="http://schemas.microsoft.com/office/drawing/2014/main" id="{FAFB8823-A918-4F05-BC59-EEF0656F4DD1}"/>
              </a:ext>
            </a:extLst>
          </p:cNvPr>
          <p:cNvSpPr txBox="1"/>
          <p:nvPr/>
        </p:nvSpPr>
        <p:spPr bwMode="auto">
          <a:xfrm>
            <a:off x="2813540" y="2979874"/>
            <a:ext cx="706106" cy="32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15.8%</a:t>
            </a:r>
          </a:p>
        </p:txBody>
      </p:sp>
      <p:sp>
        <p:nvSpPr>
          <p:cNvPr id="96" name="TextBox 95">
            <a:extLst>
              <a:ext uri="{FF2B5EF4-FFF2-40B4-BE49-F238E27FC236}">
                <a16:creationId xmlns:a16="http://schemas.microsoft.com/office/drawing/2014/main" id="{819987AE-F9B0-499B-88F4-F8DB2077BF93}"/>
              </a:ext>
            </a:extLst>
          </p:cNvPr>
          <p:cNvSpPr txBox="1"/>
          <p:nvPr/>
        </p:nvSpPr>
        <p:spPr bwMode="auto">
          <a:xfrm>
            <a:off x="8754157" y="1527649"/>
            <a:ext cx="300445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ts val="85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Placebo</a:t>
            </a:r>
            <a:b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Tralokinumab 300 mg Q2W</a:t>
            </a:r>
          </a:p>
        </p:txBody>
      </p:sp>
      <p:sp>
        <p:nvSpPr>
          <p:cNvPr id="97" name="Rectangle 96">
            <a:extLst>
              <a:ext uri="{FF2B5EF4-FFF2-40B4-BE49-F238E27FC236}">
                <a16:creationId xmlns:a16="http://schemas.microsoft.com/office/drawing/2014/main" id="{31962DA9-63C1-4E95-BD0F-46875F1B478A}"/>
              </a:ext>
            </a:extLst>
          </p:cNvPr>
          <p:cNvSpPr/>
          <p:nvPr/>
        </p:nvSpPr>
        <p:spPr bwMode="auto">
          <a:xfrm>
            <a:off x="8631834" y="1616014"/>
            <a:ext cx="149684" cy="149684"/>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98" name="Rectangle 97">
            <a:extLst>
              <a:ext uri="{FF2B5EF4-FFF2-40B4-BE49-F238E27FC236}">
                <a16:creationId xmlns:a16="http://schemas.microsoft.com/office/drawing/2014/main" id="{CFAD6776-0E18-4EA1-9776-79FE9F6A6B20}"/>
              </a:ext>
            </a:extLst>
          </p:cNvPr>
          <p:cNvSpPr/>
          <p:nvPr/>
        </p:nvSpPr>
        <p:spPr bwMode="auto">
          <a:xfrm>
            <a:off x="8631834" y="1869847"/>
            <a:ext cx="149684" cy="149684"/>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99" name="Rectangle 98">
            <a:extLst>
              <a:ext uri="{FF2B5EF4-FFF2-40B4-BE49-F238E27FC236}">
                <a16:creationId xmlns:a16="http://schemas.microsoft.com/office/drawing/2014/main" id="{7A428DAE-98FD-406F-9281-1686BAE05AEF}"/>
              </a:ext>
            </a:extLst>
          </p:cNvPr>
          <p:cNvSpPr/>
          <p:nvPr/>
        </p:nvSpPr>
        <p:spPr bwMode="auto">
          <a:xfrm>
            <a:off x="3974376" y="3626001"/>
            <a:ext cx="396901" cy="368040"/>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00" name="Rectangle 99">
            <a:extLst>
              <a:ext uri="{FF2B5EF4-FFF2-40B4-BE49-F238E27FC236}">
                <a16:creationId xmlns:a16="http://schemas.microsoft.com/office/drawing/2014/main" id="{4310F886-F128-4FF9-A39A-63FBAD1806BA}"/>
              </a:ext>
            </a:extLst>
          </p:cNvPr>
          <p:cNvSpPr/>
          <p:nvPr/>
        </p:nvSpPr>
        <p:spPr bwMode="auto">
          <a:xfrm>
            <a:off x="4542031" y="3101898"/>
            <a:ext cx="396901" cy="869996"/>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01" name="TextBox 100">
            <a:extLst>
              <a:ext uri="{FF2B5EF4-FFF2-40B4-BE49-F238E27FC236}">
                <a16:creationId xmlns:a16="http://schemas.microsoft.com/office/drawing/2014/main" id="{1DF58A48-3543-4402-8CDA-EA3ECA586A6C}"/>
              </a:ext>
            </a:extLst>
          </p:cNvPr>
          <p:cNvSpPr txBox="1"/>
          <p:nvPr/>
        </p:nvSpPr>
        <p:spPr bwMode="auto">
          <a:xfrm>
            <a:off x="3672777" y="3979616"/>
            <a:ext cx="999447" cy="32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16/197</a:t>
            </a:r>
          </a:p>
        </p:txBody>
      </p:sp>
      <p:sp>
        <p:nvSpPr>
          <p:cNvPr id="102" name="TextBox 101">
            <a:extLst>
              <a:ext uri="{FF2B5EF4-FFF2-40B4-BE49-F238E27FC236}">
                <a16:creationId xmlns:a16="http://schemas.microsoft.com/office/drawing/2014/main" id="{AC7EED5B-44FC-462E-9E06-218D077A2531}"/>
              </a:ext>
            </a:extLst>
          </p:cNvPr>
          <p:cNvSpPr txBox="1"/>
          <p:nvPr/>
        </p:nvSpPr>
        <p:spPr bwMode="auto">
          <a:xfrm>
            <a:off x="4293599" y="3976880"/>
            <a:ext cx="999447" cy="32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115/601</a:t>
            </a:r>
          </a:p>
        </p:txBody>
      </p:sp>
      <p:sp>
        <p:nvSpPr>
          <p:cNvPr id="103" name="TextBox 102">
            <a:extLst>
              <a:ext uri="{FF2B5EF4-FFF2-40B4-BE49-F238E27FC236}">
                <a16:creationId xmlns:a16="http://schemas.microsoft.com/office/drawing/2014/main" id="{9F42D096-F01D-4DCC-AE3B-50C322E47B63}"/>
              </a:ext>
            </a:extLst>
          </p:cNvPr>
          <p:cNvSpPr txBox="1"/>
          <p:nvPr/>
        </p:nvSpPr>
        <p:spPr bwMode="auto">
          <a:xfrm>
            <a:off x="3627421" y="4216728"/>
            <a:ext cx="1712366" cy="553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Sensitivity Analysis</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(Rescue Allowed)</a:t>
            </a:r>
          </a:p>
        </p:txBody>
      </p:sp>
      <p:sp>
        <p:nvSpPr>
          <p:cNvPr id="104" name="TextBox 103">
            <a:extLst>
              <a:ext uri="{FF2B5EF4-FFF2-40B4-BE49-F238E27FC236}">
                <a16:creationId xmlns:a16="http://schemas.microsoft.com/office/drawing/2014/main" id="{49AED2FF-A2EC-482C-ABE2-FC0827411479}"/>
              </a:ext>
            </a:extLst>
          </p:cNvPr>
          <p:cNvSpPr txBox="1"/>
          <p:nvPr/>
        </p:nvSpPr>
        <p:spPr bwMode="auto">
          <a:xfrm>
            <a:off x="5258396" y="3965506"/>
            <a:ext cx="999447" cy="32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22/201</a:t>
            </a:r>
          </a:p>
        </p:txBody>
      </p:sp>
      <p:sp>
        <p:nvSpPr>
          <p:cNvPr id="105" name="TextBox 104">
            <a:extLst>
              <a:ext uri="{FF2B5EF4-FFF2-40B4-BE49-F238E27FC236}">
                <a16:creationId xmlns:a16="http://schemas.microsoft.com/office/drawing/2014/main" id="{1F39230F-979D-4121-9207-317B8ECB929F}"/>
              </a:ext>
            </a:extLst>
          </p:cNvPr>
          <p:cNvSpPr txBox="1"/>
          <p:nvPr/>
        </p:nvSpPr>
        <p:spPr bwMode="auto">
          <a:xfrm>
            <a:off x="5911439" y="3965506"/>
            <a:ext cx="999447" cy="32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131/591</a:t>
            </a:r>
          </a:p>
        </p:txBody>
      </p:sp>
      <p:sp>
        <p:nvSpPr>
          <p:cNvPr id="106" name="TextBox 105">
            <a:extLst>
              <a:ext uri="{FF2B5EF4-FFF2-40B4-BE49-F238E27FC236}">
                <a16:creationId xmlns:a16="http://schemas.microsoft.com/office/drawing/2014/main" id="{1347F727-6C08-423D-896D-9DA20A08545E}"/>
              </a:ext>
            </a:extLst>
          </p:cNvPr>
          <p:cNvSpPr txBox="1"/>
          <p:nvPr/>
        </p:nvSpPr>
        <p:spPr bwMode="auto">
          <a:xfrm>
            <a:off x="5216907" y="4221795"/>
            <a:ext cx="1757261" cy="553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Primary Analysis</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(NRI)</a:t>
            </a:r>
          </a:p>
        </p:txBody>
      </p:sp>
      <p:sp>
        <p:nvSpPr>
          <p:cNvPr id="107" name="Rectangle 106">
            <a:extLst>
              <a:ext uri="{FF2B5EF4-FFF2-40B4-BE49-F238E27FC236}">
                <a16:creationId xmlns:a16="http://schemas.microsoft.com/office/drawing/2014/main" id="{2C74E012-6A34-409A-B625-E59650C16241}"/>
              </a:ext>
            </a:extLst>
          </p:cNvPr>
          <p:cNvSpPr/>
          <p:nvPr/>
        </p:nvSpPr>
        <p:spPr bwMode="auto">
          <a:xfrm>
            <a:off x="5567517" y="3483416"/>
            <a:ext cx="396901" cy="490428"/>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08" name="Rectangle 107">
            <a:extLst>
              <a:ext uri="{FF2B5EF4-FFF2-40B4-BE49-F238E27FC236}">
                <a16:creationId xmlns:a16="http://schemas.microsoft.com/office/drawing/2014/main" id="{0ECF873E-3A16-464E-BCEC-DDBB65C9E6A3}"/>
              </a:ext>
            </a:extLst>
          </p:cNvPr>
          <p:cNvSpPr/>
          <p:nvPr/>
        </p:nvSpPr>
        <p:spPr bwMode="auto">
          <a:xfrm>
            <a:off x="6135172" y="2955536"/>
            <a:ext cx="396901" cy="1018307"/>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09" name="TextBox 108">
            <a:extLst>
              <a:ext uri="{FF2B5EF4-FFF2-40B4-BE49-F238E27FC236}">
                <a16:creationId xmlns:a16="http://schemas.microsoft.com/office/drawing/2014/main" id="{D36B3F1E-A335-4413-9A6B-865349A8C04B}"/>
              </a:ext>
            </a:extLst>
          </p:cNvPr>
          <p:cNvSpPr txBox="1"/>
          <p:nvPr/>
        </p:nvSpPr>
        <p:spPr bwMode="auto">
          <a:xfrm>
            <a:off x="3866641" y="3358428"/>
            <a:ext cx="642553" cy="32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8.1%</a:t>
            </a:r>
          </a:p>
        </p:txBody>
      </p:sp>
      <p:sp>
        <p:nvSpPr>
          <p:cNvPr id="110" name="TextBox 109">
            <a:extLst>
              <a:ext uri="{FF2B5EF4-FFF2-40B4-BE49-F238E27FC236}">
                <a16:creationId xmlns:a16="http://schemas.microsoft.com/office/drawing/2014/main" id="{39D886E4-818D-4D74-8827-A29F6FD35ACB}"/>
              </a:ext>
            </a:extLst>
          </p:cNvPr>
          <p:cNvSpPr txBox="1"/>
          <p:nvPr/>
        </p:nvSpPr>
        <p:spPr bwMode="auto">
          <a:xfrm>
            <a:off x="4402927" y="2832202"/>
            <a:ext cx="706106" cy="32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19.1%</a:t>
            </a:r>
          </a:p>
        </p:txBody>
      </p:sp>
      <p:sp>
        <p:nvSpPr>
          <p:cNvPr id="111" name="TextBox 110">
            <a:extLst>
              <a:ext uri="{FF2B5EF4-FFF2-40B4-BE49-F238E27FC236}">
                <a16:creationId xmlns:a16="http://schemas.microsoft.com/office/drawing/2014/main" id="{04F9CD8A-D690-41F3-AC4A-D9DE76DDF406}"/>
              </a:ext>
            </a:extLst>
          </p:cNvPr>
          <p:cNvSpPr txBox="1"/>
          <p:nvPr/>
        </p:nvSpPr>
        <p:spPr bwMode="auto">
          <a:xfrm>
            <a:off x="5419299" y="3204374"/>
            <a:ext cx="693335" cy="32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10.9%</a:t>
            </a:r>
          </a:p>
        </p:txBody>
      </p:sp>
      <p:sp>
        <p:nvSpPr>
          <p:cNvPr id="112" name="TextBox 111">
            <a:extLst>
              <a:ext uri="{FF2B5EF4-FFF2-40B4-BE49-F238E27FC236}">
                <a16:creationId xmlns:a16="http://schemas.microsoft.com/office/drawing/2014/main" id="{77E18FF7-D10A-4C09-B33E-8AD730A9FDB5}"/>
              </a:ext>
            </a:extLst>
          </p:cNvPr>
          <p:cNvSpPr txBox="1"/>
          <p:nvPr/>
        </p:nvSpPr>
        <p:spPr bwMode="auto">
          <a:xfrm>
            <a:off x="6003611" y="2685502"/>
            <a:ext cx="706106" cy="32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22.2%</a:t>
            </a:r>
          </a:p>
        </p:txBody>
      </p:sp>
      <p:sp>
        <p:nvSpPr>
          <p:cNvPr id="113" name="Rectangle 112">
            <a:extLst>
              <a:ext uri="{FF2B5EF4-FFF2-40B4-BE49-F238E27FC236}">
                <a16:creationId xmlns:a16="http://schemas.microsoft.com/office/drawing/2014/main" id="{6906BE7A-82F7-492E-A0D3-E3E8FADF4F36}"/>
              </a:ext>
            </a:extLst>
          </p:cNvPr>
          <p:cNvSpPr/>
          <p:nvPr/>
        </p:nvSpPr>
        <p:spPr bwMode="auto">
          <a:xfrm>
            <a:off x="7159954" y="3425604"/>
            <a:ext cx="396901" cy="561692"/>
          </a:xfrm>
          <a:prstGeom prst="rect">
            <a:avLst/>
          </a:prstGeom>
          <a:solidFill>
            <a:schemeClr val="accent3"/>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14" name="Rectangle 113">
            <a:extLst>
              <a:ext uri="{FF2B5EF4-FFF2-40B4-BE49-F238E27FC236}">
                <a16:creationId xmlns:a16="http://schemas.microsoft.com/office/drawing/2014/main" id="{3D49E06B-9FB2-4C4A-B625-7AE3B27538B7}"/>
              </a:ext>
            </a:extLst>
          </p:cNvPr>
          <p:cNvSpPr/>
          <p:nvPr/>
        </p:nvSpPr>
        <p:spPr bwMode="auto">
          <a:xfrm>
            <a:off x="7727609" y="2870676"/>
            <a:ext cx="396901" cy="1106204"/>
          </a:xfrm>
          <a:prstGeom prst="rect">
            <a:avLst/>
          </a:prstGeom>
          <a:solidFill>
            <a:schemeClr val="accent1"/>
          </a:solidFill>
          <a:ln w="0">
            <a:solidFill>
              <a:schemeClr val="bg1"/>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15" name="TextBox 114">
            <a:extLst>
              <a:ext uri="{FF2B5EF4-FFF2-40B4-BE49-F238E27FC236}">
                <a16:creationId xmlns:a16="http://schemas.microsoft.com/office/drawing/2014/main" id="{B7691385-E580-47A1-9772-CAC0C5EAF073}"/>
              </a:ext>
            </a:extLst>
          </p:cNvPr>
          <p:cNvSpPr txBox="1"/>
          <p:nvPr/>
        </p:nvSpPr>
        <p:spPr bwMode="auto">
          <a:xfrm>
            <a:off x="7011736" y="3125186"/>
            <a:ext cx="693335" cy="32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12.4%</a:t>
            </a:r>
          </a:p>
        </p:txBody>
      </p:sp>
      <p:sp>
        <p:nvSpPr>
          <p:cNvPr id="116" name="TextBox 115">
            <a:extLst>
              <a:ext uri="{FF2B5EF4-FFF2-40B4-BE49-F238E27FC236}">
                <a16:creationId xmlns:a16="http://schemas.microsoft.com/office/drawing/2014/main" id="{E38559AE-62F5-4BC9-9FDE-188A5319853B}"/>
              </a:ext>
            </a:extLst>
          </p:cNvPr>
          <p:cNvSpPr txBox="1"/>
          <p:nvPr/>
        </p:nvSpPr>
        <p:spPr bwMode="auto">
          <a:xfrm>
            <a:off x="7567765" y="2597229"/>
            <a:ext cx="70610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24.0%</a:t>
            </a:r>
          </a:p>
        </p:txBody>
      </p:sp>
      <p:sp>
        <p:nvSpPr>
          <p:cNvPr id="117" name="TextBox 116">
            <a:extLst>
              <a:ext uri="{FF2B5EF4-FFF2-40B4-BE49-F238E27FC236}">
                <a16:creationId xmlns:a16="http://schemas.microsoft.com/office/drawing/2014/main" id="{65C13341-C7B5-4ED3-8DC4-139B24839EEF}"/>
              </a:ext>
            </a:extLst>
          </p:cNvPr>
          <p:cNvSpPr txBox="1"/>
          <p:nvPr/>
        </p:nvSpPr>
        <p:spPr bwMode="auto">
          <a:xfrm>
            <a:off x="6867005" y="3965928"/>
            <a:ext cx="999447" cy="32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25/201</a:t>
            </a:r>
          </a:p>
        </p:txBody>
      </p:sp>
      <p:sp>
        <p:nvSpPr>
          <p:cNvPr id="118" name="TextBox 117">
            <a:extLst>
              <a:ext uri="{FF2B5EF4-FFF2-40B4-BE49-F238E27FC236}">
                <a16:creationId xmlns:a16="http://schemas.microsoft.com/office/drawing/2014/main" id="{10DD240E-5B37-409B-8BDB-2873B3A9B85F}"/>
              </a:ext>
            </a:extLst>
          </p:cNvPr>
          <p:cNvSpPr txBox="1"/>
          <p:nvPr/>
        </p:nvSpPr>
        <p:spPr bwMode="auto">
          <a:xfrm>
            <a:off x="7515557" y="3969263"/>
            <a:ext cx="999447" cy="325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142/591</a:t>
            </a:r>
          </a:p>
        </p:txBody>
      </p:sp>
      <p:sp>
        <p:nvSpPr>
          <p:cNvPr id="119" name="TextBox 118">
            <a:extLst>
              <a:ext uri="{FF2B5EF4-FFF2-40B4-BE49-F238E27FC236}">
                <a16:creationId xmlns:a16="http://schemas.microsoft.com/office/drawing/2014/main" id="{62C7B98D-BFCC-4604-8B42-2F0FF92F86F2}"/>
              </a:ext>
            </a:extLst>
          </p:cNvPr>
          <p:cNvSpPr txBox="1"/>
          <p:nvPr/>
        </p:nvSpPr>
        <p:spPr bwMode="auto">
          <a:xfrm>
            <a:off x="6834490" y="4209759"/>
            <a:ext cx="1712366" cy="553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Sensitivity Analysis</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(Rescue Allowed)</a:t>
            </a:r>
          </a:p>
        </p:txBody>
      </p:sp>
      <p:sp>
        <p:nvSpPr>
          <p:cNvPr id="120" name="TextBox 119">
            <a:extLst>
              <a:ext uri="{FF2B5EF4-FFF2-40B4-BE49-F238E27FC236}">
                <a16:creationId xmlns:a16="http://schemas.microsoft.com/office/drawing/2014/main" id="{EE0CD041-2D8D-4040-B2F7-36EAD06107AF}"/>
              </a:ext>
            </a:extLst>
          </p:cNvPr>
          <p:cNvSpPr txBox="1"/>
          <p:nvPr/>
        </p:nvSpPr>
        <p:spPr bwMode="auto">
          <a:xfrm>
            <a:off x="1382023" y="3104832"/>
            <a:ext cx="664382" cy="390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15</a:t>
            </a:r>
          </a:p>
        </p:txBody>
      </p:sp>
      <p:sp>
        <p:nvSpPr>
          <p:cNvPr id="121" name="TextBox 120">
            <a:extLst>
              <a:ext uri="{FF2B5EF4-FFF2-40B4-BE49-F238E27FC236}">
                <a16:creationId xmlns:a16="http://schemas.microsoft.com/office/drawing/2014/main" id="{CBF36DF5-DB06-44FB-830F-C26008EE0BD9}"/>
              </a:ext>
            </a:extLst>
          </p:cNvPr>
          <p:cNvSpPr txBox="1"/>
          <p:nvPr/>
        </p:nvSpPr>
        <p:spPr bwMode="auto">
          <a:xfrm>
            <a:off x="1392098" y="2873732"/>
            <a:ext cx="664382" cy="390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122" name="TextBox 121">
            <a:extLst>
              <a:ext uri="{FF2B5EF4-FFF2-40B4-BE49-F238E27FC236}">
                <a16:creationId xmlns:a16="http://schemas.microsoft.com/office/drawing/2014/main" id="{C17D976F-6D84-4652-A49B-36FB4FE32CEF}"/>
              </a:ext>
            </a:extLst>
          </p:cNvPr>
          <p:cNvSpPr txBox="1"/>
          <p:nvPr/>
        </p:nvSpPr>
        <p:spPr bwMode="auto">
          <a:xfrm>
            <a:off x="1393084" y="2640908"/>
            <a:ext cx="664382" cy="390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25</a:t>
            </a:r>
          </a:p>
        </p:txBody>
      </p:sp>
      <p:sp>
        <p:nvSpPr>
          <p:cNvPr id="123" name="TextBox 122">
            <a:extLst>
              <a:ext uri="{FF2B5EF4-FFF2-40B4-BE49-F238E27FC236}">
                <a16:creationId xmlns:a16="http://schemas.microsoft.com/office/drawing/2014/main" id="{4DF50377-8FC0-403B-B5B0-5BACD45FBB70}"/>
              </a:ext>
            </a:extLst>
          </p:cNvPr>
          <p:cNvSpPr txBox="1"/>
          <p:nvPr/>
        </p:nvSpPr>
        <p:spPr bwMode="auto">
          <a:xfrm>
            <a:off x="1393111" y="2430101"/>
            <a:ext cx="664382" cy="390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a:t>
            </a:r>
          </a:p>
        </p:txBody>
      </p:sp>
      <p:sp>
        <p:nvSpPr>
          <p:cNvPr id="124" name="TextBox 123">
            <a:extLst>
              <a:ext uri="{FF2B5EF4-FFF2-40B4-BE49-F238E27FC236}">
                <a16:creationId xmlns:a16="http://schemas.microsoft.com/office/drawing/2014/main" id="{255108DE-BE29-4D18-BF14-88396433C9C0}"/>
              </a:ext>
            </a:extLst>
          </p:cNvPr>
          <p:cNvSpPr txBox="1"/>
          <p:nvPr/>
        </p:nvSpPr>
        <p:spPr bwMode="auto">
          <a:xfrm>
            <a:off x="1403186" y="2199000"/>
            <a:ext cx="664382" cy="390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35</a:t>
            </a:r>
          </a:p>
        </p:txBody>
      </p:sp>
      <p:sp>
        <p:nvSpPr>
          <p:cNvPr id="125" name="TextBox 124">
            <a:extLst>
              <a:ext uri="{FF2B5EF4-FFF2-40B4-BE49-F238E27FC236}">
                <a16:creationId xmlns:a16="http://schemas.microsoft.com/office/drawing/2014/main" id="{A59E1AB7-B147-4A70-8639-0F623A7F65CB}"/>
              </a:ext>
            </a:extLst>
          </p:cNvPr>
          <p:cNvSpPr txBox="1"/>
          <p:nvPr/>
        </p:nvSpPr>
        <p:spPr bwMode="auto">
          <a:xfrm>
            <a:off x="1401705" y="1944689"/>
            <a:ext cx="664382" cy="390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126" name="TextBox 125">
            <a:extLst>
              <a:ext uri="{FF2B5EF4-FFF2-40B4-BE49-F238E27FC236}">
                <a16:creationId xmlns:a16="http://schemas.microsoft.com/office/drawing/2014/main" id="{B3705025-E6A8-4F7B-9AEB-EC02F506523F}"/>
              </a:ext>
            </a:extLst>
          </p:cNvPr>
          <p:cNvSpPr txBox="1"/>
          <p:nvPr/>
        </p:nvSpPr>
        <p:spPr bwMode="auto">
          <a:xfrm>
            <a:off x="1401732" y="1733882"/>
            <a:ext cx="664382" cy="390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45</a:t>
            </a:r>
          </a:p>
        </p:txBody>
      </p:sp>
      <p:sp>
        <p:nvSpPr>
          <p:cNvPr id="127" name="TextBox 126">
            <a:extLst>
              <a:ext uri="{FF2B5EF4-FFF2-40B4-BE49-F238E27FC236}">
                <a16:creationId xmlns:a16="http://schemas.microsoft.com/office/drawing/2014/main" id="{26ED65F8-F630-4710-B7E7-AFAABD1ACEB4}"/>
              </a:ext>
            </a:extLst>
          </p:cNvPr>
          <p:cNvSpPr txBox="1"/>
          <p:nvPr/>
        </p:nvSpPr>
        <p:spPr bwMode="auto">
          <a:xfrm>
            <a:off x="1411807" y="1502781"/>
            <a:ext cx="664382" cy="390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50</a:t>
            </a:r>
          </a:p>
        </p:txBody>
      </p:sp>
      <p:sp>
        <p:nvSpPr>
          <p:cNvPr id="93" name="Freeform: Shape 92">
            <a:extLst>
              <a:ext uri="{FF2B5EF4-FFF2-40B4-BE49-F238E27FC236}">
                <a16:creationId xmlns:a16="http://schemas.microsoft.com/office/drawing/2014/main" id="{84B584F2-3AD4-4BF1-931C-E3DBB64148F9}"/>
              </a:ext>
            </a:extLst>
          </p:cNvPr>
          <p:cNvSpPr/>
          <p:nvPr/>
        </p:nvSpPr>
        <p:spPr bwMode="auto">
          <a:xfrm>
            <a:off x="2074731" y="1686985"/>
            <a:ext cx="6370238" cy="2300841"/>
          </a:xfrm>
          <a:custGeom>
            <a:avLst/>
            <a:gdLst>
              <a:gd name="connsiteX0" fmla="*/ 0 w 6022055"/>
              <a:gd name="connsiteY0" fmla="*/ 0 h 2175082"/>
              <a:gd name="connsiteX1" fmla="*/ 0 w 6022055"/>
              <a:gd name="connsiteY1" fmla="*/ 2175082 h 2175082"/>
              <a:gd name="connsiteX2" fmla="*/ 6022055 w 6022055"/>
              <a:gd name="connsiteY2" fmla="*/ 2175082 h 2175082"/>
            </a:gdLst>
            <a:ahLst/>
            <a:cxnLst>
              <a:cxn ang="0">
                <a:pos x="connsiteX0" y="connsiteY0"/>
              </a:cxn>
              <a:cxn ang="0">
                <a:pos x="connsiteX1" y="connsiteY1"/>
              </a:cxn>
              <a:cxn ang="0">
                <a:pos x="connsiteX2" y="connsiteY2"/>
              </a:cxn>
            </a:cxnLst>
            <a:rect l="l" t="t" r="r" b="b"/>
            <a:pathLst>
              <a:path w="6022055" h="2175082">
                <a:moveTo>
                  <a:pt x="0" y="0"/>
                </a:moveTo>
                <a:lnTo>
                  <a:pt x="0" y="2175082"/>
                </a:lnTo>
                <a:lnTo>
                  <a:pt x="6022055" y="2175082"/>
                </a:lnTo>
              </a:path>
            </a:pathLst>
          </a:custGeom>
          <a:noFill/>
          <a:ln w="28575">
            <a:solidFill>
              <a:schemeClr val="bg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82" name="TextBox 81">
            <a:extLst>
              <a:ext uri="{FF2B5EF4-FFF2-40B4-BE49-F238E27FC236}">
                <a16:creationId xmlns:a16="http://schemas.microsoft.com/office/drawing/2014/main" id="{8CC8B9A2-D51A-4688-980F-8B441E9FCE63}"/>
              </a:ext>
            </a:extLst>
          </p:cNvPr>
          <p:cNvSpPr txBox="1"/>
          <p:nvPr/>
        </p:nvSpPr>
        <p:spPr bwMode="auto">
          <a:xfrm>
            <a:off x="1311560" y="4007328"/>
            <a:ext cx="99944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n/N</a:t>
            </a:r>
          </a:p>
        </p:txBody>
      </p:sp>
    </p:spTree>
    <p:extLst>
      <p:ext uri="{BB962C8B-B14F-4D97-AF65-F5344CB8AC3E}">
        <p14:creationId xmlns:p14="http://schemas.microsoft.com/office/powerpoint/2010/main" val="2321600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546831A-73CD-4F8E-9FF8-D931364866CE}"/>
              </a:ext>
            </a:extLst>
          </p:cNvPr>
          <p:cNvSpPr>
            <a:spLocks noGrp="1" noChangeArrowheads="1"/>
          </p:cNvSpPr>
          <p:nvPr>
            <p:ph type="title"/>
          </p:nvPr>
        </p:nvSpPr>
        <p:spPr/>
        <p:txBody>
          <a:bodyPr/>
          <a:lstStyle/>
          <a:p>
            <a:r>
              <a:rPr lang="en-US" altLang="en-US" dirty="0"/>
              <a:t>ECZTRA 1 and 2: Additional Endpoints and </a:t>
            </a:r>
            <a:br>
              <a:rPr lang="en-US" altLang="en-US" dirty="0"/>
            </a:br>
            <a:r>
              <a:rPr lang="en-US" altLang="en-US" dirty="0"/>
              <a:t>Adverse Events</a:t>
            </a:r>
          </a:p>
        </p:txBody>
      </p:sp>
      <p:sp>
        <p:nvSpPr>
          <p:cNvPr id="2" name="Content Placeholder 1">
            <a:extLst>
              <a:ext uri="{FF2B5EF4-FFF2-40B4-BE49-F238E27FC236}">
                <a16:creationId xmlns:a16="http://schemas.microsoft.com/office/drawing/2014/main" id="{11A073AF-88E7-3249-B530-00AAEE36CA71}"/>
              </a:ext>
            </a:extLst>
          </p:cNvPr>
          <p:cNvSpPr>
            <a:spLocks noGrp="1"/>
          </p:cNvSpPr>
          <p:nvPr>
            <p:ph idx="1"/>
          </p:nvPr>
        </p:nvSpPr>
        <p:spPr>
          <a:xfrm>
            <a:off x="604675" y="1513047"/>
            <a:ext cx="11153938" cy="4650686"/>
          </a:xfrm>
        </p:spPr>
        <p:txBody>
          <a:bodyPr/>
          <a:lstStyle/>
          <a:p>
            <a:pPr>
              <a:spcAft>
                <a:spcPts val="200"/>
              </a:spcAft>
            </a:pPr>
            <a:r>
              <a:rPr lang="en-US" sz="2400" dirty="0"/>
              <a:t>Significantly more patients in tralokinumab arms achieved improvement in worst daily Pruritus NRS ≥4 at Wk 161</a:t>
            </a:r>
          </a:p>
          <a:p>
            <a:pPr>
              <a:spcAft>
                <a:spcPts val="200"/>
              </a:spcAft>
            </a:pPr>
            <a:r>
              <a:rPr lang="en-US" sz="2400" dirty="0"/>
              <a:t>Majority of patients maintained response at Wk 52 with tralokinumab Q2W (without use of TCS)1</a:t>
            </a:r>
          </a:p>
          <a:p>
            <a:pPr>
              <a:spcAft>
                <a:spcPts val="200"/>
              </a:spcAft>
            </a:pPr>
            <a:r>
              <a:rPr lang="en-US" sz="2400" dirty="0"/>
              <a:t>Overall frequency of AEs was comparable to placebo over 52 wk1</a:t>
            </a:r>
          </a:p>
          <a:p>
            <a:pPr>
              <a:spcAft>
                <a:spcPts val="200"/>
              </a:spcAft>
            </a:pPr>
            <a:r>
              <a:rPr lang="en-US" sz="2400" dirty="0"/>
              <a:t>ECZTRA 3 evaluated the efficacy and safety of tralokinumab + TCS vs placebo + TCS for patients with moderate to severe AD for up to 32 wk2</a:t>
            </a:r>
          </a:p>
          <a:p>
            <a:pPr lvl="1">
              <a:spcAft>
                <a:spcPts val="200"/>
              </a:spcAft>
            </a:pPr>
            <a:r>
              <a:rPr lang="en-US" sz="2200" dirty="0"/>
              <a:t>More patients achieved IGA 0/1 and EASI-75 with tralokinumab + TCS vs placebo + TCS at Wk 16</a:t>
            </a:r>
          </a:p>
          <a:p>
            <a:pPr lvl="1">
              <a:spcAft>
                <a:spcPts val="200"/>
              </a:spcAft>
            </a:pPr>
            <a:r>
              <a:rPr lang="en-US" sz="2200" dirty="0"/>
              <a:t>Cumulative TCS use was lower through Wk 16 with tralokinumab + TCS vs placebo + TCS</a:t>
            </a:r>
          </a:p>
          <a:p>
            <a:pPr lvl="1">
              <a:spcAft>
                <a:spcPts val="200"/>
              </a:spcAft>
            </a:pPr>
            <a:r>
              <a:rPr lang="en-US" sz="2200" dirty="0"/>
              <a:t>Overall frequency of adverse events was comparable across treatment groups and did not increase with prolonged treatment</a:t>
            </a:r>
          </a:p>
        </p:txBody>
      </p:sp>
      <p:sp>
        <p:nvSpPr>
          <p:cNvPr id="19" name="Text Box 11">
            <a:extLst>
              <a:ext uri="{FF2B5EF4-FFF2-40B4-BE49-F238E27FC236}">
                <a16:creationId xmlns:a16="http://schemas.microsoft.com/office/drawing/2014/main" id="{53AA1B04-0B90-514E-B33D-3801A0D81EC0}"/>
              </a:ext>
            </a:extLst>
          </p:cNvPr>
          <p:cNvSpPr txBox="1">
            <a:spLocks noChangeArrowheads="1"/>
          </p:cNvSpPr>
          <p:nvPr/>
        </p:nvSpPr>
        <p:spPr bwMode="auto">
          <a:xfrm>
            <a:off x="414339" y="6385740"/>
            <a:ext cx="82836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1. Simpson. AAD 2020. 2. Silverberg AAD 2020.</a:t>
            </a:r>
          </a:p>
        </p:txBody>
      </p:sp>
    </p:spTree>
    <p:extLst>
      <p:ext uri="{BB962C8B-B14F-4D97-AF65-F5344CB8AC3E}">
        <p14:creationId xmlns:p14="http://schemas.microsoft.com/office/powerpoint/2010/main" val="3258490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392CD-84A2-4785-8456-257A1CB68ABC}"/>
              </a:ext>
            </a:extLst>
          </p:cNvPr>
          <p:cNvSpPr>
            <a:spLocks noGrp="1"/>
          </p:cNvSpPr>
          <p:nvPr>
            <p:ph type="title"/>
          </p:nvPr>
        </p:nvSpPr>
        <p:spPr/>
        <p:txBody>
          <a:bodyPr/>
          <a:lstStyle/>
          <a:p>
            <a:r>
              <a:rPr lang="en-US" altLang="en-US" dirty="0"/>
              <a:t>JADE Compare</a:t>
            </a:r>
            <a:r>
              <a:rPr lang="en-US" dirty="0"/>
              <a:t>: Study Design</a:t>
            </a:r>
          </a:p>
        </p:txBody>
      </p:sp>
      <p:sp>
        <p:nvSpPr>
          <p:cNvPr id="12" name="Rectangle 3">
            <a:extLst>
              <a:ext uri="{FF2B5EF4-FFF2-40B4-BE49-F238E27FC236}">
                <a16:creationId xmlns:a16="http://schemas.microsoft.com/office/drawing/2014/main" id="{316674CD-8799-634C-AD64-D8068F767328}"/>
              </a:ext>
            </a:extLst>
          </p:cNvPr>
          <p:cNvSpPr>
            <a:spLocks noGrp="1" noChangeArrowheads="1"/>
          </p:cNvSpPr>
          <p:nvPr>
            <p:ph idx="1"/>
          </p:nvPr>
        </p:nvSpPr>
        <p:spPr/>
        <p:txBody>
          <a:bodyPr/>
          <a:lstStyle/>
          <a:p>
            <a:r>
              <a:rPr lang="en-US" altLang="en-US" dirty="0"/>
              <a:t>Randomized, double-blind, double-dummy, multicenter phase III study </a:t>
            </a:r>
          </a:p>
        </p:txBody>
      </p:sp>
      <p:sp>
        <p:nvSpPr>
          <p:cNvPr id="25" name="Text Box 15">
            <a:extLst>
              <a:ext uri="{FF2B5EF4-FFF2-40B4-BE49-F238E27FC236}">
                <a16:creationId xmlns:a16="http://schemas.microsoft.com/office/drawing/2014/main" id="{B0FC58D1-C7BC-DD4A-A669-E8E5CA9497BB}"/>
              </a:ext>
            </a:extLst>
          </p:cNvPr>
          <p:cNvSpPr txBox="1">
            <a:spLocks noChangeArrowheads="1"/>
          </p:cNvSpPr>
          <p:nvPr/>
        </p:nvSpPr>
        <p:spPr bwMode="auto">
          <a:xfrm>
            <a:off x="434523" y="6378029"/>
            <a:ext cx="9176092"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Lio. AAAAI 2021. Abstr 106.</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29" name="Text Box 23">
            <a:extLst>
              <a:ext uri="{FF2B5EF4-FFF2-40B4-BE49-F238E27FC236}">
                <a16:creationId xmlns:a16="http://schemas.microsoft.com/office/drawing/2014/main" id="{79B95D36-4BE0-8F4B-98E7-A624BCDE6D01}"/>
              </a:ext>
            </a:extLst>
          </p:cNvPr>
          <p:cNvSpPr txBox="1">
            <a:spLocks noChangeArrowheads="1"/>
          </p:cNvSpPr>
          <p:nvPr/>
        </p:nvSpPr>
        <p:spPr bwMode="auto">
          <a:xfrm>
            <a:off x="604675" y="3141256"/>
            <a:ext cx="310407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(aged ≥18 yr)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with moderate to severe AD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(IGA ≥3; EASI ≥16; BSA ≥10%;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PP-NRS ≥4) for ≥1 yr and inadequate response or intolerance to topical medication, or requirement for systemic therapy to control AD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391)</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0" name="Rectangle 24">
            <a:extLst>
              <a:ext uri="{FF2B5EF4-FFF2-40B4-BE49-F238E27FC236}">
                <a16:creationId xmlns:a16="http://schemas.microsoft.com/office/drawing/2014/main" id="{17E7AC98-495F-1244-A017-943139713E7D}"/>
              </a:ext>
            </a:extLst>
          </p:cNvPr>
          <p:cNvSpPr>
            <a:spLocks noChangeArrowheads="1"/>
          </p:cNvSpPr>
          <p:nvPr/>
        </p:nvSpPr>
        <p:spPr bwMode="auto">
          <a:xfrm>
            <a:off x="4692815" y="3509907"/>
            <a:ext cx="2541409" cy="703263"/>
          </a:xfrm>
          <a:prstGeom prst="rect">
            <a:avLst/>
          </a:prstGeom>
          <a:solidFill>
            <a:schemeClr val="accent3"/>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Abrocitinib 200 mg QD + </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SC Placebo Q2W</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226)</a:t>
            </a:r>
          </a:p>
        </p:txBody>
      </p:sp>
      <p:sp>
        <p:nvSpPr>
          <p:cNvPr id="31" name="Rectangle 25">
            <a:extLst>
              <a:ext uri="{FF2B5EF4-FFF2-40B4-BE49-F238E27FC236}">
                <a16:creationId xmlns:a16="http://schemas.microsoft.com/office/drawing/2014/main" id="{87F804A7-C345-1C41-B435-C861B9B140F8}"/>
              </a:ext>
            </a:extLst>
          </p:cNvPr>
          <p:cNvSpPr>
            <a:spLocks noChangeArrowheads="1"/>
          </p:cNvSpPr>
          <p:nvPr/>
        </p:nvSpPr>
        <p:spPr bwMode="auto">
          <a:xfrm>
            <a:off x="4692815" y="4258460"/>
            <a:ext cx="2541409" cy="703263"/>
          </a:xfrm>
          <a:prstGeom prst="rect">
            <a:avLst/>
          </a:prstGeom>
          <a:solidFill>
            <a:schemeClr val="accent4"/>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Dupilumab 300 mg SC Q2W + </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Oral Placebo QD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242)</a:t>
            </a:r>
          </a:p>
        </p:txBody>
      </p:sp>
      <p:sp>
        <p:nvSpPr>
          <p:cNvPr id="32" name="Line 26">
            <a:extLst>
              <a:ext uri="{FF2B5EF4-FFF2-40B4-BE49-F238E27FC236}">
                <a16:creationId xmlns:a16="http://schemas.microsoft.com/office/drawing/2014/main" id="{10E01084-15EA-8246-AFE0-ED44D0AD344A}"/>
              </a:ext>
            </a:extLst>
          </p:cNvPr>
          <p:cNvSpPr>
            <a:spLocks noChangeShapeType="1"/>
          </p:cNvSpPr>
          <p:nvPr/>
        </p:nvSpPr>
        <p:spPr bwMode="auto">
          <a:xfrm>
            <a:off x="3678401" y="4718822"/>
            <a:ext cx="931863" cy="703259"/>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3" name="Line 27">
            <a:extLst>
              <a:ext uri="{FF2B5EF4-FFF2-40B4-BE49-F238E27FC236}">
                <a16:creationId xmlns:a16="http://schemas.microsoft.com/office/drawing/2014/main" id="{99594B90-873A-A14A-8A31-FF84EB7377F9}"/>
              </a:ext>
            </a:extLst>
          </p:cNvPr>
          <p:cNvSpPr>
            <a:spLocks noChangeShapeType="1"/>
          </p:cNvSpPr>
          <p:nvPr/>
        </p:nvSpPr>
        <p:spPr bwMode="auto">
          <a:xfrm flipV="1">
            <a:off x="3799053" y="3116917"/>
            <a:ext cx="812800" cy="46990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4" name="Rectangle 28">
            <a:extLst>
              <a:ext uri="{FF2B5EF4-FFF2-40B4-BE49-F238E27FC236}">
                <a16:creationId xmlns:a16="http://schemas.microsoft.com/office/drawing/2014/main" id="{FB60D7CB-4042-1D4D-901C-8F791B5FF929}"/>
              </a:ext>
            </a:extLst>
          </p:cNvPr>
          <p:cNvSpPr>
            <a:spLocks noChangeArrowheads="1"/>
          </p:cNvSpPr>
          <p:nvPr/>
        </p:nvSpPr>
        <p:spPr bwMode="auto">
          <a:xfrm>
            <a:off x="4692815" y="2764410"/>
            <a:ext cx="2541409" cy="703262"/>
          </a:xfrm>
          <a:prstGeom prst="rect">
            <a:avLst/>
          </a:prstGeom>
          <a:solidFill>
            <a:schemeClr val="accent1"/>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Abrocitinib 100 mg QD + </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SC Placebo Q2W</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238)</a:t>
            </a:r>
          </a:p>
        </p:txBody>
      </p:sp>
      <p:sp>
        <p:nvSpPr>
          <p:cNvPr id="35" name="Text Box 29">
            <a:extLst>
              <a:ext uri="{FF2B5EF4-FFF2-40B4-BE49-F238E27FC236}">
                <a16:creationId xmlns:a16="http://schemas.microsoft.com/office/drawing/2014/main" id="{1CD9E5C4-5C36-2246-9796-E9305A0761C1}"/>
              </a:ext>
            </a:extLst>
          </p:cNvPr>
          <p:cNvSpPr txBox="1">
            <a:spLocks noChangeArrowheads="1"/>
          </p:cNvSpPr>
          <p:nvPr/>
        </p:nvSpPr>
        <p:spPr bwMode="auto">
          <a:xfrm>
            <a:off x="9859033" y="3920175"/>
            <a:ext cx="186437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tabLst>
                <a:tab pos="114300" algn="l"/>
              </a:tabLst>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tabLst>
                <a:tab pos="114300" algn="l"/>
              </a:tabLst>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tabLst>
                <a:tab pos="114300" algn="l"/>
              </a:tabLst>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tabLst>
                <a:tab pos="114300" algn="l"/>
              </a:tabLst>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tabLst>
                <a:tab pos="114300" algn="l"/>
              </a:tabLst>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114300" algn="l"/>
              </a:tabLst>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114300" algn="l"/>
              </a:tabLst>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114300" algn="l"/>
              </a:tabLst>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114300" algn="l"/>
              </a:tabLst>
              <a:defRPr sz="2000">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tab pos="114300" algn="l"/>
              </a:tabLst>
              <a:defRPr/>
            </a:pPr>
            <a:r>
              <a:rPr kumimoji="0" lang="en-US" altLang="en-US" sz="160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4-wk </a:t>
            </a:r>
            <a:br>
              <a:rPr kumimoji="0" lang="en-US" altLang="en-US" sz="160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follow-up</a:t>
            </a:r>
          </a:p>
        </p:txBody>
      </p:sp>
      <p:sp>
        <p:nvSpPr>
          <p:cNvPr id="36" name="Line 30">
            <a:extLst>
              <a:ext uri="{FF2B5EF4-FFF2-40B4-BE49-F238E27FC236}">
                <a16:creationId xmlns:a16="http://schemas.microsoft.com/office/drawing/2014/main" id="{CD51BCA9-D812-214F-B084-B53F790901FD}"/>
              </a:ext>
            </a:extLst>
          </p:cNvPr>
          <p:cNvSpPr>
            <a:spLocks noChangeShapeType="1"/>
          </p:cNvSpPr>
          <p:nvPr/>
        </p:nvSpPr>
        <p:spPr bwMode="auto">
          <a:xfrm rot="16200000">
            <a:off x="10097158" y="3974437"/>
            <a:ext cx="0" cy="47625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7" name="Line 33">
            <a:extLst>
              <a:ext uri="{FF2B5EF4-FFF2-40B4-BE49-F238E27FC236}">
                <a16:creationId xmlns:a16="http://schemas.microsoft.com/office/drawing/2014/main" id="{0DD56F1B-0977-C54A-B9AD-DE88D4AF82E6}"/>
              </a:ext>
            </a:extLst>
          </p:cNvPr>
          <p:cNvSpPr>
            <a:spLocks noChangeShapeType="1"/>
          </p:cNvSpPr>
          <p:nvPr/>
        </p:nvSpPr>
        <p:spPr bwMode="auto">
          <a:xfrm flipV="1">
            <a:off x="3760953" y="3861904"/>
            <a:ext cx="849311" cy="107688"/>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8" name="Rectangle 25">
            <a:extLst>
              <a:ext uri="{FF2B5EF4-FFF2-40B4-BE49-F238E27FC236}">
                <a16:creationId xmlns:a16="http://schemas.microsoft.com/office/drawing/2014/main" id="{A3AE7146-007A-8C42-8777-CAFEA0D6ECC1}"/>
              </a:ext>
            </a:extLst>
          </p:cNvPr>
          <p:cNvSpPr>
            <a:spLocks noChangeArrowheads="1"/>
          </p:cNvSpPr>
          <p:nvPr/>
        </p:nvSpPr>
        <p:spPr bwMode="auto">
          <a:xfrm>
            <a:off x="4692815" y="5007113"/>
            <a:ext cx="2541409" cy="703263"/>
          </a:xfrm>
          <a:prstGeom prst="rect">
            <a:avLst/>
          </a:prstGeom>
          <a:solidFill>
            <a:schemeClr val="accent6"/>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Oral and SC Placebo</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131)</a:t>
            </a:r>
          </a:p>
        </p:txBody>
      </p:sp>
      <p:sp>
        <p:nvSpPr>
          <p:cNvPr id="19" name="Line 26">
            <a:extLst>
              <a:ext uri="{FF2B5EF4-FFF2-40B4-BE49-F238E27FC236}">
                <a16:creationId xmlns:a16="http://schemas.microsoft.com/office/drawing/2014/main" id="{A91400ED-AACF-0343-A37A-77358FCCC26B}"/>
              </a:ext>
            </a:extLst>
          </p:cNvPr>
          <p:cNvSpPr>
            <a:spLocks noChangeShapeType="1"/>
          </p:cNvSpPr>
          <p:nvPr/>
        </p:nvSpPr>
        <p:spPr bwMode="auto">
          <a:xfrm>
            <a:off x="3760953" y="4336204"/>
            <a:ext cx="849312" cy="29190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0" name="Rectangle 24">
            <a:extLst>
              <a:ext uri="{FF2B5EF4-FFF2-40B4-BE49-F238E27FC236}">
                <a16:creationId xmlns:a16="http://schemas.microsoft.com/office/drawing/2014/main" id="{297CAAAC-305A-604B-8D5A-2B66F3370D0A}"/>
              </a:ext>
            </a:extLst>
          </p:cNvPr>
          <p:cNvSpPr>
            <a:spLocks noChangeArrowheads="1"/>
          </p:cNvSpPr>
          <p:nvPr/>
        </p:nvSpPr>
        <p:spPr bwMode="auto">
          <a:xfrm>
            <a:off x="7281194" y="3511109"/>
            <a:ext cx="2541409" cy="703263"/>
          </a:xfrm>
          <a:prstGeom prst="rect">
            <a:avLst/>
          </a:prstGeom>
          <a:solidFill>
            <a:schemeClr val="accent3"/>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Abrocitinib 200 mg QD</a:t>
            </a:r>
          </a:p>
        </p:txBody>
      </p:sp>
      <p:sp>
        <p:nvSpPr>
          <p:cNvPr id="21" name="Rectangle 25">
            <a:extLst>
              <a:ext uri="{FF2B5EF4-FFF2-40B4-BE49-F238E27FC236}">
                <a16:creationId xmlns:a16="http://schemas.microsoft.com/office/drawing/2014/main" id="{85E7FBA3-AED4-9D4E-AFB3-A5A800A8A8C5}"/>
              </a:ext>
            </a:extLst>
          </p:cNvPr>
          <p:cNvSpPr>
            <a:spLocks noChangeArrowheads="1"/>
          </p:cNvSpPr>
          <p:nvPr/>
        </p:nvSpPr>
        <p:spPr bwMode="auto">
          <a:xfrm>
            <a:off x="7281194" y="4259662"/>
            <a:ext cx="2541409" cy="703263"/>
          </a:xfrm>
          <a:prstGeom prst="rect">
            <a:avLst/>
          </a:prstGeom>
          <a:solidFill>
            <a:schemeClr val="accent4"/>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Oral Placebo</a:t>
            </a:r>
          </a:p>
        </p:txBody>
      </p:sp>
      <p:sp>
        <p:nvSpPr>
          <p:cNvPr id="22" name="Rectangle 28">
            <a:extLst>
              <a:ext uri="{FF2B5EF4-FFF2-40B4-BE49-F238E27FC236}">
                <a16:creationId xmlns:a16="http://schemas.microsoft.com/office/drawing/2014/main" id="{B2183BA2-EF72-9D45-B2DD-0B55EE69E9A9}"/>
              </a:ext>
            </a:extLst>
          </p:cNvPr>
          <p:cNvSpPr>
            <a:spLocks noChangeArrowheads="1"/>
          </p:cNvSpPr>
          <p:nvPr/>
        </p:nvSpPr>
        <p:spPr bwMode="auto">
          <a:xfrm>
            <a:off x="7281194" y="2765612"/>
            <a:ext cx="2541409" cy="703262"/>
          </a:xfrm>
          <a:prstGeom prst="rect">
            <a:avLst/>
          </a:prstGeom>
          <a:solidFill>
            <a:schemeClr val="accent1"/>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Abrocitinib 100 mg QD</a:t>
            </a:r>
          </a:p>
        </p:txBody>
      </p:sp>
      <p:sp>
        <p:nvSpPr>
          <p:cNvPr id="23" name="Rectangle 25">
            <a:extLst>
              <a:ext uri="{FF2B5EF4-FFF2-40B4-BE49-F238E27FC236}">
                <a16:creationId xmlns:a16="http://schemas.microsoft.com/office/drawing/2014/main" id="{9EB11F0F-2112-514F-B898-0C7D3579230E}"/>
              </a:ext>
            </a:extLst>
          </p:cNvPr>
          <p:cNvSpPr>
            <a:spLocks noChangeArrowheads="1"/>
          </p:cNvSpPr>
          <p:nvPr/>
        </p:nvSpPr>
        <p:spPr bwMode="auto">
          <a:xfrm>
            <a:off x="7281194" y="5376657"/>
            <a:ext cx="2541409" cy="334921"/>
          </a:xfrm>
          <a:prstGeom prst="rect">
            <a:avLst/>
          </a:prstGeom>
          <a:solidFill>
            <a:schemeClr val="accent5"/>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Abrocitinib 100 mg QD</a:t>
            </a: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endParaRPr>
          </a:p>
        </p:txBody>
      </p:sp>
      <p:sp>
        <p:nvSpPr>
          <p:cNvPr id="24" name="Rectangle 25">
            <a:extLst>
              <a:ext uri="{FF2B5EF4-FFF2-40B4-BE49-F238E27FC236}">
                <a16:creationId xmlns:a16="http://schemas.microsoft.com/office/drawing/2014/main" id="{A7B24513-8209-1F49-ACE4-4BF120749E94}"/>
              </a:ext>
            </a:extLst>
          </p:cNvPr>
          <p:cNvSpPr>
            <a:spLocks noChangeArrowheads="1"/>
          </p:cNvSpPr>
          <p:nvPr/>
        </p:nvSpPr>
        <p:spPr bwMode="auto">
          <a:xfrm>
            <a:off x="7281193" y="5004141"/>
            <a:ext cx="2541409" cy="337851"/>
          </a:xfrm>
          <a:prstGeom prst="rect">
            <a:avLst/>
          </a:prstGeom>
          <a:solidFill>
            <a:schemeClr val="accent6"/>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Abrocitinib 100 mg QD</a:t>
            </a: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endParaRPr>
          </a:p>
        </p:txBody>
      </p:sp>
      <p:cxnSp>
        <p:nvCxnSpPr>
          <p:cNvPr id="27" name="Straight Arrow Connector 26">
            <a:extLst>
              <a:ext uri="{FF2B5EF4-FFF2-40B4-BE49-F238E27FC236}">
                <a16:creationId xmlns:a16="http://schemas.microsoft.com/office/drawing/2014/main" id="{89763F63-A132-9149-8BFD-2A33D8838DF6}"/>
              </a:ext>
            </a:extLst>
          </p:cNvPr>
          <p:cNvCxnSpPr>
            <a:cxnSpLocks/>
          </p:cNvCxnSpPr>
          <p:nvPr/>
        </p:nvCxnSpPr>
        <p:spPr bwMode="auto">
          <a:xfrm>
            <a:off x="7239062" y="2556648"/>
            <a:ext cx="0" cy="182880"/>
          </a:xfrm>
          <a:prstGeom prst="straightConnector1">
            <a:avLst/>
          </a:prstGeom>
          <a:noFill/>
          <a:ln w="28575" cap="flat" cmpd="sng" algn="ctr">
            <a:solidFill>
              <a:schemeClr val="bg1"/>
            </a:solidFill>
            <a:prstDash val="solid"/>
            <a:round/>
            <a:headEnd type="none" w="med" len="med"/>
            <a:tailEnd type="triangle"/>
          </a:ln>
          <a:effectLst/>
        </p:spPr>
      </p:cxnSp>
      <p:sp>
        <p:nvSpPr>
          <p:cNvPr id="38" name="TextBox 37">
            <a:extLst>
              <a:ext uri="{FF2B5EF4-FFF2-40B4-BE49-F238E27FC236}">
                <a16:creationId xmlns:a16="http://schemas.microsoft.com/office/drawing/2014/main" id="{624F815B-C7CB-304E-946D-DFE062C02099}"/>
              </a:ext>
            </a:extLst>
          </p:cNvPr>
          <p:cNvSpPr txBox="1"/>
          <p:nvPr/>
        </p:nvSpPr>
        <p:spPr bwMode="auto">
          <a:xfrm>
            <a:off x="6925739" y="2283410"/>
            <a:ext cx="7152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Wk 16</a:t>
            </a:r>
          </a:p>
        </p:txBody>
      </p:sp>
      <p:cxnSp>
        <p:nvCxnSpPr>
          <p:cNvPr id="39" name="Straight Arrow Connector 38">
            <a:extLst>
              <a:ext uri="{FF2B5EF4-FFF2-40B4-BE49-F238E27FC236}">
                <a16:creationId xmlns:a16="http://schemas.microsoft.com/office/drawing/2014/main" id="{4DC940FE-9DA0-8247-B0B3-F990EB23F64E}"/>
              </a:ext>
            </a:extLst>
          </p:cNvPr>
          <p:cNvCxnSpPr/>
          <p:nvPr/>
        </p:nvCxnSpPr>
        <p:spPr bwMode="auto">
          <a:xfrm>
            <a:off x="3909865" y="3001888"/>
            <a:ext cx="0" cy="399777"/>
          </a:xfrm>
          <a:prstGeom prst="straightConnector1">
            <a:avLst/>
          </a:prstGeom>
          <a:noFill/>
          <a:ln w="28575" cap="flat" cmpd="sng" algn="ctr">
            <a:solidFill>
              <a:schemeClr val="bg1"/>
            </a:solidFill>
            <a:prstDash val="solid"/>
            <a:round/>
            <a:headEnd type="none" w="med" len="med"/>
            <a:tailEnd type="triangle"/>
          </a:ln>
          <a:effectLst/>
        </p:spPr>
      </p:cxnSp>
      <p:sp>
        <p:nvSpPr>
          <p:cNvPr id="40" name="TextBox 39">
            <a:extLst>
              <a:ext uri="{FF2B5EF4-FFF2-40B4-BE49-F238E27FC236}">
                <a16:creationId xmlns:a16="http://schemas.microsoft.com/office/drawing/2014/main" id="{603AD055-3A7B-0648-8279-5CBA4F3985D3}"/>
              </a:ext>
            </a:extLst>
          </p:cNvPr>
          <p:cNvSpPr txBox="1"/>
          <p:nvPr/>
        </p:nvSpPr>
        <p:spPr bwMode="auto">
          <a:xfrm>
            <a:off x="3281168" y="2449973"/>
            <a:ext cx="125739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Randomized </a:t>
            </a:r>
            <a:b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2:2:2:1 </a:t>
            </a:r>
          </a:p>
        </p:txBody>
      </p:sp>
      <p:cxnSp>
        <p:nvCxnSpPr>
          <p:cNvPr id="41" name="Straight Arrow Connector 40">
            <a:extLst>
              <a:ext uri="{FF2B5EF4-FFF2-40B4-BE49-F238E27FC236}">
                <a16:creationId xmlns:a16="http://schemas.microsoft.com/office/drawing/2014/main" id="{3DB50693-FF8F-0145-A42F-98502370F92E}"/>
              </a:ext>
            </a:extLst>
          </p:cNvPr>
          <p:cNvCxnSpPr>
            <a:cxnSpLocks/>
          </p:cNvCxnSpPr>
          <p:nvPr/>
        </p:nvCxnSpPr>
        <p:spPr bwMode="auto">
          <a:xfrm>
            <a:off x="9858270" y="2556648"/>
            <a:ext cx="0" cy="182880"/>
          </a:xfrm>
          <a:prstGeom prst="straightConnector1">
            <a:avLst/>
          </a:prstGeom>
          <a:noFill/>
          <a:ln w="28575" cap="flat" cmpd="sng" algn="ctr">
            <a:solidFill>
              <a:schemeClr val="bg1"/>
            </a:solidFill>
            <a:prstDash val="solid"/>
            <a:round/>
            <a:headEnd type="none" w="med" len="med"/>
            <a:tailEnd type="triangle"/>
          </a:ln>
          <a:effectLst/>
        </p:spPr>
      </p:cxnSp>
      <p:sp>
        <p:nvSpPr>
          <p:cNvPr id="42" name="TextBox 41">
            <a:extLst>
              <a:ext uri="{FF2B5EF4-FFF2-40B4-BE49-F238E27FC236}">
                <a16:creationId xmlns:a16="http://schemas.microsoft.com/office/drawing/2014/main" id="{64C12147-30E8-3045-B8AC-403B219FC701}"/>
              </a:ext>
            </a:extLst>
          </p:cNvPr>
          <p:cNvSpPr txBox="1"/>
          <p:nvPr/>
        </p:nvSpPr>
        <p:spPr bwMode="auto">
          <a:xfrm>
            <a:off x="9544947" y="2283410"/>
            <a:ext cx="7152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Wk 20</a:t>
            </a:r>
          </a:p>
        </p:txBody>
      </p:sp>
    </p:spTree>
    <p:extLst>
      <p:ext uri="{BB962C8B-B14F-4D97-AF65-F5344CB8AC3E}">
        <p14:creationId xmlns:p14="http://schemas.microsoft.com/office/powerpoint/2010/main" val="1908512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Box 157">
            <a:extLst>
              <a:ext uri="{FF2B5EF4-FFF2-40B4-BE49-F238E27FC236}">
                <a16:creationId xmlns:a16="http://schemas.microsoft.com/office/drawing/2014/main" id="{EF284D20-12E7-41A2-B99A-7F12619071C3}"/>
              </a:ext>
            </a:extLst>
          </p:cNvPr>
          <p:cNvSpPr txBox="1"/>
          <p:nvPr/>
        </p:nvSpPr>
        <p:spPr bwMode="auto">
          <a:xfrm>
            <a:off x="1647883" y="5185500"/>
            <a:ext cx="43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E1471D"/>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159" name="TextBox 158">
            <a:extLst>
              <a:ext uri="{FF2B5EF4-FFF2-40B4-BE49-F238E27FC236}">
                <a16:creationId xmlns:a16="http://schemas.microsoft.com/office/drawing/2014/main" id="{19451AD4-7928-48CD-9FF8-8DA14F39F39B}"/>
              </a:ext>
            </a:extLst>
          </p:cNvPr>
          <p:cNvSpPr txBox="1"/>
          <p:nvPr/>
        </p:nvSpPr>
        <p:spPr bwMode="auto">
          <a:xfrm>
            <a:off x="1607737" y="5257931"/>
            <a:ext cx="4252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015873"/>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endParaRPr>
          </a:p>
        </p:txBody>
      </p:sp>
      <p:sp>
        <p:nvSpPr>
          <p:cNvPr id="154" name="TextBox 153">
            <a:extLst>
              <a:ext uri="{FF2B5EF4-FFF2-40B4-BE49-F238E27FC236}">
                <a16:creationId xmlns:a16="http://schemas.microsoft.com/office/drawing/2014/main" id="{8058AB0B-0E98-43D1-8819-938835BB49E5}"/>
              </a:ext>
            </a:extLst>
          </p:cNvPr>
          <p:cNvSpPr txBox="1"/>
          <p:nvPr/>
        </p:nvSpPr>
        <p:spPr bwMode="auto">
          <a:xfrm>
            <a:off x="4947652" y="3966162"/>
            <a:ext cx="3779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E1471D"/>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155" name="TextBox 154">
            <a:extLst>
              <a:ext uri="{FF2B5EF4-FFF2-40B4-BE49-F238E27FC236}">
                <a16:creationId xmlns:a16="http://schemas.microsoft.com/office/drawing/2014/main" id="{4BEEAD58-3157-45B1-B56B-E0AD7B8A2032}"/>
              </a:ext>
            </a:extLst>
          </p:cNvPr>
          <p:cNvSpPr txBox="1"/>
          <p:nvPr/>
        </p:nvSpPr>
        <p:spPr bwMode="auto">
          <a:xfrm>
            <a:off x="4006539" y="4051510"/>
            <a:ext cx="3946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E1471D"/>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172" name="TextBox 171">
            <a:extLst>
              <a:ext uri="{FF2B5EF4-FFF2-40B4-BE49-F238E27FC236}">
                <a16:creationId xmlns:a16="http://schemas.microsoft.com/office/drawing/2014/main" id="{DBC8FD52-D5CA-466A-A250-FBB794DD17E3}"/>
              </a:ext>
            </a:extLst>
          </p:cNvPr>
          <p:cNvSpPr txBox="1"/>
          <p:nvPr/>
        </p:nvSpPr>
        <p:spPr bwMode="auto">
          <a:xfrm>
            <a:off x="4254066" y="4005103"/>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46.1</a:t>
            </a:r>
          </a:p>
        </p:txBody>
      </p:sp>
      <p:sp>
        <p:nvSpPr>
          <p:cNvPr id="156" name="TextBox 155">
            <a:extLst>
              <a:ext uri="{FF2B5EF4-FFF2-40B4-BE49-F238E27FC236}">
                <a16:creationId xmlns:a16="http://schemas.microsoft.com/office/drawing/2014/main" id="{12B8D643-7FB2-4AF7-A983-FFE56BDA5F22}"/>
              </a:ext>
            </a:extLst>
          </p:cNvPr>
          <p:cNvSpPr txBox="1"/>
          <p:nvPr/>
        </p:nvSpPr>
        <p:spPr bwMode="auto">
          <a:xfrm>
            <a:off x="3097016" y="4031104"/>
            <a:ext cx="3748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E1471D"/>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171" name="TextBox 170">
            <a:extLst>
              <a:ext uri="{FF2B5EF4-FFF2-40B4-BE49-F238E27FC236}">
                <a16:creationId xmlns:a16="http://schemas.microsoft.com/office/drawing/2014/main" id="{82F36A82-6AE8-445D-860E-034C4802D955}"/>
              </a:ext>
            </a:extLst>
          </p:cNvPr>
          <p:cNvSpPr txBox="1"/>
          <p:nvPr/>
        </p:nvSpPr>
        <p:spPr bwMode="auto">
          <a:xfrm>
            <a:off x="3331059" y="3997367"/>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47.3</a:t>
            </a:r>
          </a:p>
        </p:txBody>
      </p:sp>
      <p:sp>
        <p:nvSpPr>
          <p:cNvPr id="157" name="TextBox 156">
            <a:extLst>
              <a:ext uri="{FF2B5EF4-FFF2-40B4-BE49-F238E27FC236}">
                <a16:creationId xmlns:a16="http://schemas.microsoft.com/office/drawing/2014/main" id="{00440048-DF73-485E-90A7-396057BD521C}"/>
              </a:ext>
            </a:extLst>
          </p:cNvPr>
          <p:cNvSpPr txBox="1"/>
          <p:nvPr/>
        </p:nvSpPr>
        <p:spPr bwMode="auto">
          <a:xfrm>
            <a:off x="2043193" y="4512006"/>
            <a:ext cx="5077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E1471D"/>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160" name="TextBox 159">
            <a:extLst>
              <a:ext uri="{FF2B5EF4-FFF2-40B4-BE49-F238E27FC236}">
                <a16:creationId xmlns:a16="http://schemas.microsoft.com/office/drawing/2014/main" id="{E1A7E501-EB44-47FD-A251-62E5AF1A81E1}"/>
              </a:ext>
            </a:extLst>
          </p:cNvPr>
          <p:cNvSpPr txBox="1"/>
          <p:nvPr/>
        </p:nvSpPr>
        <p:spPr bwMode="auto">
          <a:xfrm>
            <a:off x="2117701" y="4902380"/>
            <a:ext cx="43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015873"/>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endParaRPr>
          </a:p>
        </p:txBody>
      </p:sp>
      <p:sp>
        <p:nvSpPr>
          <p:cNvPr id="161" name="TextBox 160">
            <a:extLst>
              <a:ext uri="{FF2B5EF4-FFF2-40B4-BE49-F238E27FC236}">
                <a16:creationId xmlns:a16="http://schemas.microsoft.com/office/drawing/2014/main" id="{D2B8DB8F-853C-4CB8-8C06-73CD9F7D52A5}"/>
              </a:ext>
            </a:extLst>
          </p:cNvPr>
          <p:cNvSpPr txBox="1"/>
          <p:nvPr/>
        </p:nvSpPr>
        <p:spPr bwMode="auto">
          <a:xfrm>
            <a:off x="3102804" y="4560391"/>
            <a:ext cx="3197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015873"/>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endParaRPr>
          </a:p>
        </p:txBody>
      </p:sp>
      <p:sp>
        <p:nvSpPr>
          <p:cNvPr id="178" name="TextBox 177">
            <a:extLst>
              <a:ext uri="{FF2B5EF4-FFF2-40B4-BE49-F238E27FC236}">
                <a16:creationId xmlns:a16="http://schemas.microsoft.com/office/drawing/2014/main" id="{DCB2DF4F-E09F-4ACC-9403-F64767B2BFA3}"/>
              </a:ext>
            </a:extLst>
          </p:cNvPr>
          <p:cNvSpPr txBox="1"/>
          <p:nvPr/>
        </p:nvSpPr>
        <p:spPr bwMode="auto">
          <a:xfrm>
            <a:off x="5118458" y="5233436"/>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682E74"/>
                </a:solidFill>
                <a:effectLst/>
                <a:uLnTx/>
                <a:uFillTx/>
                <a:latin typeface="Calibri" panose="020F0502020204030204" pitchFamily="34" charset="0"/>
                <a:ea typeface="+mn-ea"/>
                <a:cs typeface="Arial" panose="020B0604020202020204" pitchFamily="34" charset="0"/>
              </a:rPr>
              <a:t>11.3</a:t>
            </a:r>
          </a:p>
        </p:txBody>
      </p:sp>
      <p:sp>
        <p:nvSpPr>
          <p:cNvPr id="179" name="TextBox 178">
            <a:extLst>
              <a:ext uri="{FF2B5EF4-FFF2-40B4-BE49-F238E27FC236}">
                <a16:creationId xmlns:a16="http://schemas.microsoft.com/office/drawing/2014/main" id="{71DF3A36-23CA-4B8A-A3B8-D25E0ADFD322}"/>
              </a:ext>
            </a:extLst>
          </p:cNvPr>
          <p:cNvSpPr txBox="1"/>
          <p:nvPr/>
        </p:nvSpPr>
        <p:spPr bwMode="auto">
          <a:xfrm>
            <a:off x="4194791" y="5183354"/>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682E74"/>
                </a:solidFill>
                <a:effectLst/>
                <a:uLnTx/>
                <a:uFillTx/>
                <a:latin typeface="Calibri" panose="020F0502020204030204" pitchFamily="34" charset="0"/>
                <a:ea typeface="+mn-ea"/>
                <a:cs typeface="Arial" panose="020B0604020202020204" pitchFamily="34" charset="0"/>
              </a:rPr>
              <a:t>10.1</a:t>
            </a:r>
          </a:p>
        </p:txBody>
      </p:sp>
      <p:sp>
        <p:nvSpPr>
          <p:cNvPr id="181" name="TextBox 180">
            <a:extLst>
              <a:ext uri="{FF2B5EF4-FFF2-40B4-BE49-F238E27FC236}">
                <a16:creationId xmlns:a16="http://schemas.microsoft.com/office/drawing/2014/main" id="{06E256E5-D867-472E-B7DC-47E7BEA9138D}"/>
              </a:ext>
            </a:extLst>
          </p:cNvPr>
          <p:cNvSpPr txBox="1"/>
          <p:nvPr/>
        </p:nvSpPr>
        <p:spPr bwMode="auto">
          <a:xfrm>
            <a:off x="2345046" y="5488024"/>
            <a:ext cx="4122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682E74"/>
                </a:solidFill>
                <a:effectLst/>
                <a:uLnTx/>
                <a:uFillTx/>
                <a:latin typeface="Calibri" panose="020F0502020204030204" pitchFamily="34" charset="0"/>
                <a:ea typeface="+mn-ea"/>
                <a:cs typeface="Arial" panose="020B0604020202020204" pitchFamily="34" charset="0"/>
              </a:rPr>
              <a:t>6.3</a:t>
            </a:r>
          </a:p>
        </p:txBody>
      </p:sp>
      <p:sp>
        <p:nvSpPr>
          <p:cNvPr id="365" name="TextBox 364">
            <a:extLst>
              <a:ext uri="{FF2B5EF4-FFF2-40B4-BE49-F238E27FC236}">
                <a16:creationId xmlns:a16="http://schemas.microsoft.com/office/drawing/2014/main" id="{E6341DA5-20B7-473A-A585-38CE225ADAAC}"/>
              </a:ext>
            </a:extLst>
          </p:cNvPr>
          <p:cNvSpPr txBox="1"/>
          <p:nvPr/>
        </p:nvSpPr>
        <p:spPr bwMode="auto">
          <a:xfrm>
            <a:off x="10761681" y="4773856"/>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12.6</a:t>
            </a:r>
          </a:p>
        </p:txBody>
      </p:sp>
      <p:sp>
        <p:nvSpPr>
          <p:cNvPr id="380" name="TextBox 379">
            <a:extLst>
              <a:ext uri="{FF2B5EF4-FFF2-40B4-BE49-F238E27FC236}">
                <a16:creationId xmlns:a16="http://schemas.microsoft.com/office/drawing/2014/main" id="{B8C6BB5E-C3F7-4264-B14D-AECAAA2A17F6}"/>
              </a:ext>
            </a:extLst>
          </p:cNvPr>
          <p:cNvSpPr txBox="1"/>
          <p:nvPr/>
        </p:nvSpPr>
        <p:spPr bwMode="auto">
          <a:xfrm>
            <a:off x="10540028" y="4749100"/>
            <a:ext cx="3347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015873"/>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endParaRPr>
          </a:p>
        </p:txBody>
      </p:sp>
      <p:sp>
        <p:nvSpPr>
          <p:cNvPr id="364" name="TextBox 363">
            <a:extLst>
              <a:ext uri="{FF2B5EF4-FFF2-40B4-BE49-F238E27FC236}">
                <a16:creationId xmlns:a16="http://schemas.microsoft.com/office/drawing/2014/main" id="{BC8969F3-ECCA-4F3D-87A2-FD8B4780DB3F}"/>
              </a:ext>
            </a:extLst>
          </p:cNvPr>
          <p:cNvSpPr txBox="1"/>
          <p:nvPr/>
        </p:nvSpPr>
        <p:spPr bwMode="auto">
          <a:xfrm>
            <a:off x="10793834" y="4616376"/>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14.9</a:t>
            </a:r>
          </a:p>
        </p:txBody>
      </p:sp>
      <p:sp>
        <p:nvSpPr>
          <p:cNvPr id="378" name="TextBox 377">
            <a:extLst>
              <a:ext uri="{FF2B5EF4-FFF2-40B4-BE49-F238E27FC236}">
                <a16:creationId xmlns:a16="http://schemas.microsoft.com/office/drawing/2014/main" id="{055156A8-F2FA-4A31-AE1E-DB9328316350}"/>
              </a:ext>
            </a:extLst>
          </p:cNvPr>
          <p:cNvSpPr txBox="1"/>
          <p:nvPr/>
        </p:nvSpPr>
        <p:spPr bwMode="auto">
          <a:xfrm>
            <a:off x="9533142" y="4655365"/>
            <a:ext cx="5077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E1471D"/>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367" name="TextBox 366">
            <a:extLst>
              <a:ext uri="{FF2B5EF4-FFF2-40B4-BE49-F238E27FC236}">
                <a16:creationId xmlns:a16="http://schemas.microsoft.com/office/drawing/2014/main" id="{83D7DBE2-CFFF-4157-9552-DB4649B293A5}"/>
              </a:ext>
            </a:extLst>
          </p:cNvPr>
          <p:cNvSpPr txBox="1"/>
          <p:nvPr/>
        </p:nvSpPr>
        <p:spPr bwMode="auto">
          <a:xfrm>
            <a:off x="9833020" y="5172194"/>
            <a:ext cx="4122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823B"/>
                </a:solidFill>
                <a:effectLst/>
                <a:uLnTx/>
                <a:uFillTx/>
                <a:latin typeface="Calibri" panose="020F0502020204030204" pitchFamily="34" charset="0"/>
                <a:ea typeface="+mn-ea"/>
                <a:cs typeface="Arial" panose="020B0604020202020204" pitchFamily="34" charset="0"/>
              </a:rPr>
              <a:t>8.7</a:t>
            </a:r>
          </a:p>
        </p:txBody>
      </p:sp>
      <p:sp>
        <p:nvSpPr>
          <p:cNvPr id="369" name="TextBox 368">
            <a:extLst>
              <a:ext uri="{FF2B5EF4-FFF2-40B4-BE49-F238E27FC236}">
                <a16:creationId xmlns:a16="http://schemas.microsoft.com/office/drawing/2014/main" id="{9CBBC7D0-06A6-441D-B731-A09C92959CCD}"/>
              </a:ext>
            </a:extLst>
          </p:cNvPr>
          <p:cNvSpPr txBox="1"/>
          <p:nvPr/>
        </p:nvSpPr>
        <p:spPr bwMode="auto">
          <a:xfrm>
            <a:off x="9846114" y="4862037"/>
            <a:ext cx="4122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8.9</a:t>
            </a:r>
          </a:p>
        </p:txBody>
      </p:sp>
      <p:sp>
        <p:nvSpPr>
          <p:cNvPr id="381" name="TextBox 380">
            <a:extLst>
              <a:ext uri="{FF2B5EF4-FFF2-40B4-BE49-F238E27FC236}">
                <a16:creationId xmlns:a16="http://schemas.microsoft.com/office/drawing/2014/main" id="{7C6C7B76-5174-44B4-802A-F5850079EAA6}"/>
              </a:ext>
            </a:extLst>
          </p:cNvPr>
          <p:cNvSpPr txBox="1"/>
          <p:nvPr/>
        </p:nvSpPr>
        <p:spPr bwMode="auto">
          <a:xfrm>
            <a:off x="8680403" y="5140359"/>
            <a:ext cx="3347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015873"/>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endParaRPr>
          </a:p>
        </p:txBody>
      </p:sp>
      <p:sp>
        <p:nvSpPr>
          <p:cNvPr id="375" name="TextBox 374">
            <a:extLst>
              <a:ext uri="{FF2B5EF4-FFF2-40B4-BE49-F238E27FC236}">
                <a16:creationId xmlns:a16="http://schemas.microsoft.com/office/drawing/2014/main" id="{F52E89F8-E8BA-4184-A502-AF526908DB53}"/>
              </a:ext>
            </a:extLst>
          </p:cNvPr>
          <p:cNvSpPr txBox="1"/>
          <p:nvPr/>
        </p:nvSpPr>
        <p:spPr bwMode="auto">
          <a:xfrm>
            <a:off x="8017919" y="4877766"/>
            <a:ext cx="4122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8.5</a:t>
            </a:r>
          </a:p>
        </p:txBody>
      </p:sp>
      <p:grpSp>
        <p:nvGrpSpPr>
          <p:cNvPr id="253" name="Group 252">
            <a:extLst>
              <a:ext uri="{FF2B5EF4-FFF2-40B4-BE49-F238E27FC236}">
                <a16:creationId xmlns:a16="http://schemas.microsoft.com/office/drawing/2014/main" id="{29D5C77E-C58A-4871-BC9C-B673CC941F0A}"/>
              </a:ext>
            </a:extLst>
          </p:cNvPr>
          <p:cNvGrpSpPr/>
          <p:nvPr/>
        </p:nvGrpSpPr>
        <p:grpSpPr>
          <a:xfrm>
            <a:off x="10786804" y="4478445"/>
            <a:ext cx="86740" cy="618646"/>
            <a:chOff x="5111452" y="5196177"/>
            <a:chExt cx="80843" cy="362272"/>
          </a:xfrm>
        </p:grpSpPr>
        <p:cxnSp>
          <p:nvCxnSpPr>
            <p:cNvPr id="254" name="Straight Connector 253">
              <a:extLst>
                <a:ext uri="{FF2B5EF4-FFF2-40B4-BE49-F238E27FC236}">
                  <a16:creationId xmlns:a16="http://schemas.microsoft.com/office/drawing/2014/main" id="{001F5781-189A-4FBE-9652-CCC5DD70B696}"/>
                </a:ext>
              </a:extLst>
            </p:cNvPr>
            <p:cNvCxnSpPr>
              <a:cxnSpLocks/>
            </p:cNvCxnSpPr>
            <p:nvPr/>
          </p:nvCxnSpPr>
          <p:spPr bwMode="auto">
            <a:xfrm>
              <a:off x="5111452" y="5204129"/>
              <a:ext cx="80843" cy="0"/>
            </a:xfrm>
            <a:prstGeom prst="line">
              <a:avLst/>
            </a:prstGeom>
            <a:noFill/>
            <a:ln w="28575" cap="flat" cmpd="sng" algn="ctr">
              <a:solidFill>
                <a:schemeClr val="accent3"/>
              </a:solidFill>
              <a:prstDash val="solid"/>
              <a:round/>
              <a:headEnd type="none" w="med" len="med"/>
              <a:tailEnd type="none" w="med" len="med"/>
            </a:ln>
            <a:effectLst/>
          </p:spPr>
        </p:cxnSp>
        <p:cxnSp>
          <p:nvCxnSpPr>
            <p:cNvPr id="255" name="Straight Connector 254">
              <a:extLst>
                <a:ext uri="{FF2B5EF4-FFF2-40B4-BE49-F238E27FC236}">
                  <a16:creationId xmlns:a16="http://schemas.microsoft.com/office/drawing/2014/main" id="{005E982B-210C-44CA-A454-2185CA852B4E}"/>
                </a:ext>
              </a:extLst>
            </p:cNvPr>
            <p:cNvCxnSpPr>
              <a:cxnSpLocks/>
            </p:cNvCxnSpPr>
            <p:nvPr/>
          </p:nvCxnSpPr>
          <p:spPr bwMode="auto">
            <a:xfrm flipV="1">
              <a:off x="5151873" y="5196177"/>
              <a:ext cx="0" cy="362272"/>
            </a:xfrm>
            <a:prstGeom prst="line">
              <a:avLst/>
            </a:prstGeom>
            <a:noFill/>
            <a:ln w="28575" cap="flat" cmpd="sng" algn="ctr">
              <a:solidFill>
                <a:schemeClr val="accent3"/>
              </a:solidFill>
              <a:prstDash val="solid"/>
              <a:round/>
              <a:headEnd type="none" w="med" len="med"/>
              <a:tailEnd type="none" w="med" len="med"/>
            </a:ln>
            <a:effectLst/>
          </p:spPr>
        </p:cxnSp>
        <p:cxnSp>
          <p:nvCxnSpPr>
            <p:cNvPr id="256" name="Straight Connector 255">
              <a:extLst>
                <a:ext uri="{FF2B5EF4-FFF2-40B4-BE49-F238E27FC236}">
                  <a16:creationId xmlns:a16="http://schemas.microsoft.com/office/drawing/2014/main" id="{4CEC52BC-3045-442E-B452-A796A02B3FE5}"/>
                </a:ext>
              </a:extLst>
            </p:cNvPr>
            <p:cNvCxnSpPr>
              <a:cxnSpLocks/>
            </p:cNvCxnSpPr>
            <p:nvPr/>
          </p:nvCxnSpPr>
          <p:spPr bwMode="auto">
            <a:xfrm>
              <a:off x="5111452" y="5558449"/>
              <a:ext cx="80843"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289" name="Group 288">
            <a:extLst>
              <a:ext uri="{FF2B5EF4-FFF2-40B4-BE49-F238E27FC236}">
                <a16:creationId xmlns:a16="http://schemas.microsoft.com/office/drawing/2014/main" id="{930CCA1C-0F36-4480-82C9-47487D924BC9}"/>
              </a:ext>
            </a:extLst>
          </p:cNvPr>
          <p:cNvGrpSpPr/>
          <p:nvPr/>
        </p:nvGrpSpPr>
        <p:grpSpPr>
          <a:xfrm>
            <a:off x="9853104" y="4564387"/>
            <a:ext cx="104193" cy="617205"/>
            <a:chOff x="5111452" y="5196177"/>
            <a:chExt cx="80843" cy="362272"/>
          </a:xfrm>
        </p:grpSpPr>
        <p:cxnSp>
          <p:nvCxnSpPr>
            <p:cNvPr id="290" name="Straight Connector 289">
              <a:extLst>
                <a:ext uri="{FF2B5EF4-FFF2-40B4-BE49-F238E27FC236}">
                  <a16:creationId xmlns:a16="http://schemas.microsoft.com/office/drawing/2014/main" id="{F2D049CE-4754-43DC-9CB9-EE1BCA1D065C}"/>
                </a:ext>
              </a:extLst>
            </p:cNvPr>
            <p:cNvCxnSpPr>
              <a:cxnSpLocks/>
            </p:cNvCxnSpPr>
            <p:nvPr/>
          </p:nvCxnSpPr>
          <p:spPr bwMode="auto">
            <a:xfrm>
              <a:off x="5111452" y="5204129"/>
              <a:ext cx="80843" cy="0"/>
            </a:xfrm>
            <a:prstGeom prst="line">
              <a:avLst/>
            </a:prstGeom>
            <a:noFill/>
            <a:ln w="28575" cap="flat" cmpd="sng" algn="ctr">
              <a:solidFill>
                <a:schemeClr val="accent3"/>
              </a:solidFill>
              <a:prstDash val="solid"/>
              <a:round/>
              <a:headEnd type="none" w="med" len="med"/>
              <a:tailEnd type="none" w="med" len="med"/>
            </a:ln>
            <a:effectLst/>
          </p:spPr>
        </p:cxnSp>
        <p:cxnSp>
          <p:nvCxnSpPr>
            <p:cNvPr id="291" name="Straight Connector 290">
              <a:extLst>
                <a:ext uri="{FF2B5EF4-FFF2-40B4-BE49-F238E27FC236}">
                  <a16:creationId xmlns:a16="http://schemas.microsoft.com/office/drawing/2014/main" id="{63E74CEC-DFAF-4FFE-8BB6-3379CF4D8910}"/>
                </a:ext>
              </a:extLst>
            </p:cNvPr>
            <p:cNvCxnSpPr>
              <a:cxnSpLocks/>
            </p:cNvCxnSpPr>
            <p:nvPr/>
          </p:nvCxnSpPr>
          <p:spPr bwMode="auto">
            <a:xfrm flipV="1">
              <a:off x="5151890" y="5196177"/>
              <a:ext cx="0" cy="362272"/>
            </a:xfrm>
            <a:prstGeom prst="line">
              <a:avLst/>
            </a:prstGeom>
            <a:noFill/>
            <a:ln w="28575" cap="flat" cmpd="sng" algn="ctr">
              <a:solidFill>
                <a:schemeClr val="accent3"/>
              </a:solidFill>
              <a:prstDash val="solid"/>
              <a:round/>
              <a:headEnd type="none" w="med" len="med"/>
              <a:tailEnd type="none" w="med" len="med"/>
            </a:ln>
            <a:effectLst/>
          </p:spPr>
        </p:cxnSp>
        <p:cxnSp>
          <p:nvCxnSpPr>
            <p:cNvPr id="292" name="Straight Connector 291">
              <a:extLst>
                <a:ext uri="{FF2B5EF4-FFF2-40B4-BE49-F238E27FC236}">
                  <a16:creationId xmlns:a16="http://schemas.microsoft.com/office/drawing/2014/main" id="{E97D778A-2948-4E28-BA39-7C943A725B97}"/>
                </a:ext>
              </a:extLst>
            </p:cNvPr>
            <p:cNvCxnSpPr>
              <a:cxnSpLocks/>
            </p:cNvCxnSpPr>
            <p:nvPr/>
          </p:nvCxnSpPr>
          <p:spPr bwMode="auto">
            <a:xfrm>
              <a:off x="5111452" y="5558449"/>
              <a:ext cx="80843"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293" name="Group 292">
            <a:extLst>
              <a:ext uri="{FF2B5EF4-FFF2-40B4-BE49-F238E27FC236}">
                <a16:creationId xmlns:a16="http://schemas.microsoft.com/office/drawing/2014/main" id="{558E4D50-7B6C-448A-9191-87FD9CDBFEDE}"/>
              </a:ext>
            </a:extLst>
          </p:cNvPr>
          <p:cNvGrpSpPr/>
          <p:nvPr/>
        </p:nvGrpSpPr>
        <p:grpSpPr>
          <a:xfrm>
            <a:off x="8928268" y="4624699"/>
            <a:ext cx="91772" cy="576700"/>
            <a:chOff x="5111452" y="5196177"/>
            <a:chExt cx="80843" cy="362272"/>
          </a:xfrm>
        </p:grpSpPr>
        <p:cxnSp>
          <p:nvCxnSpPr>
            <p:cNvPr id="294" name="Straight Connector 293">
              <a:extLst>
                <a:ext uri="{FF2B5EF4-FFF2-40B4-BE49-F238E27FC236}">
                  <a16:creationId xmlns:a16="http://schemas.microsoft.com/office/drawing/2014/main" id="{6648A27E-9DF6-4454-BCB1-7FFDBF9330DD}"/>
                </a:ext>
              </a:extLst>
            </p:cNvPr>
            <p:cNvCxnSpPr>
              <a:cxnSpLocks/>
            </p:cNvCxnSpPr>
            <p:nvPr/>
          </p:nvCxnSpPr>
          <p:spPr bwMode="auto">
            <a:xfrm>
              <a:off x="5111452" y="5204129"/>
              <a:ext cx="80843" cy="0"/>
            </a:xfrm>
            <a:prstGeom prst="line">
              <a:avLst/>
            </a:prstGeom>
            <a:noFill/>
            <a:ln w="28575" cap="flat" cmpd="sng" algn="ctr">
              <a:solidFill>
                <a:schemeClr val="accent3"/>
              </a:solidFill>
              <a:prstDash val="solid"/>
              <a:round/>
              <a:headEnd type="none" w="med" len="med"/>
              <a:tailEnd type="none" w="med" len="med"/>
            </a:ln>
            <a:effectLst/>
          </p:spPr>
        </p:cxnSp>
        <p:cxnSp>
          <p:nvCxnSpPr>
            <p:cNvPr id="295" name="Straight Connector 294">
              <a:extLst>
                <a:ext uri="{FF2B5EF4-FFF2-40B4-BE49-F238E27FC236}">
                  <a16:creationId xmlns:a16="http://schemas.microsoft.com/office/drawing/2014/main" id="{90ED14F2-426B-439D-9779-4F17A5B62B77}"/>
                </a:ext>
              </a:extLst>
            </p:cNvPr>
            <p:cNvCxnSpPr>
              <a:cxnSpLocks/>
            </p:cNvCxnSpPr>
            <p:nvPr/>
          </p:nvCxnSpPr>
          <p:spPr bwMode="auto">
            <a:xfrm flipV="1">
              <a:off x="5151873" y="5196177"/>
              <a:ext cx="0" cy="362272"/>
            </a:xfrm>
            <a:prstGeom prst="line">
              <a:avLst/>
            </a:prstGeom>
            <a:noFill/>
            <a:ln w="28575" cap="flat" cmpd="sng" algn="ctr">
              <a:solidFill>
                <a:schemeClr val="accent3"/>
              </a:solidFill>
              <a:prstDash val="solid"/>
              <a:round/>
              <a:headEnd type="none" w="med" len="med"/>
              <a:tailEnd type="none" w="med" len="med"/>
            </a:ln>
            <a:effectLst/>
          </p:spPr>
        </p:cxnSp>
        <p:cxnSp>
          <p:nvCxnSpPr>
            <p:cNvPr id="296" name="Straight Connector 295">
              <a:extLst>
                <a:ext uri="{FF2B5EF4-FFF2-40B4-BE49-F238E27FC236}">
                  <a16:creationId xmlns:a16="http://schemas.microsoft.com/office/drawing/2014/main" id="{8B1282EB-D9A0-488E-BDE7-7053F7AEFFCB}"/>
                </a:ext>
              </a:extLst>
            </p:cNvPr>
            <p:cNvCxnSpPr>
              <a:cxnSpLocks/>
            </p:cNvCxnSpPr>
            <p:nvPr/>
          </p:nvCxnSpPr>
          <p:spPr bwMode="auto">
            <a:xfrm>
              <a:off x="5111452" y="5558449"/>
              <a:ext cx="80843"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297" name="Group 296">
            <a:extLst>
              <a:ext uri="{FF2B5EF4-FFF2-40B4-BE49-F238E27FC236}">
                <a16:creationId xmlns:a16="http://schemas.microsoft.com/office/drawing/2014/main" id="{59BCD638-9264-42C3-88BE-6B13C79C954E}"/>
              </a:ext>
            </a:extLst>
          </p:cNvPr>
          <p:cNvGrpSpPr/>
          <p:nvPr/>
        </p:nvGrpSpPr>
        <p:grpSpPr>
          <a:xfrm>
            <a:off x="8017919" y="4950615"/>
            <a:ext cx="91770" cy="487028"/>
            <a:chOff x="5111452" y="5196177"/>
            <a:chExt cx="80843" cy="362272"/>
          </a:xfrm>
        </p:grpSpPr>
        <p:cxnSp>
          <p:nvCxnSpPr>
            <p:cNvPr id="298" name="Straight Connector 297">
              <a:extLst>
                <a:ext uri="{FF2B5EF4-FFF2-40B4-BE49-F238E27FC236}">
                  <a16:creationId xmlns:a16="http://schemas.microsoft.com/office/drawing/2014/main" id="{C749CDC5-FDED-49DD-BC10-6B72BF328342}"/>
                </a:ext>
              </a:extLst>
            </p:cNvPr>
            <p:cNvCxnSpPr>
              <a:cxnSpLocks/>
            </p:cNvCxnSpPr>
            <p:nvPr/>
          </p:nvCxnSpPr>
          <p:spPr bwMode="auto">
            <a:xfrm>
              <a:off x="5111452" y="5204129"/>
              <a:ext cx="80843" cy="0"/>
            </a:xfrm>
            <a:prstGeom prst="line">
              <a:avLst/>
            </a:prstGeom>
            <a:noFill/>
            <a:ln w="28575" cap="flat" cmpd="sng" algn="ctr">
              <a:solidFill>
                <a:schemeClr val="accent3"/>
              </a:solidFill>
              <a:prstDash val="solid"/>
              <a:round/>
              <a:headEnd type="none" w="med" len="med"/>
              <a:tailEnd type="none" w="med" len="med"/>
            </a:ln>
            <a:effectLst/>
          </p:spPr>
        </p:cxnSp>
        <p:cxnSp>
          <p:nvCxnSpPr>
            <p:cNvPr id="299" name="Straight Connector 298">
              <a:extLst>
                <a:ext uri="{FF2B5EF4-FFF2-40B4-BE49-F238E27FC236}">
                  <a16:creationId xmlns:a16="http://schemas.microsoft.com/office/drawing/2014/main" id="{1486078D-2867-467A-A158-2076B6CD96F5}"/>
                </a:ext>
              </a:extLst>
            </p:cNvPr>
            <p:cNvCxnSpPr>
              <a:cxnSpLocks/>
            </p:cNvCxnSpPr>
            <p:nvPr/>
          </p:nvCxnSpPr>
          <p:spPr bwMode="auto">
            <a:xfrm flipV="1">
              <a:off x="5151873" y="5196177"/>
              <a:ext cx="0" cy="362272"/>
            </a:xfrm>
            <a:prstGeom prst="line">
              <a:avLst/>
            </a:prstGeom>
            <a:noFill/>
            <a:ln w="28575" cap="flat" cmpd="sng" algn="ctr">
              <a:solidFill>
                <a:schemeClr val="accent3"/>
              </a:solidFill>
              <a:prstDash val="solid"/>
              <a:round/>
              <a:headEnd type="none" w="med" len="med"/>
              <a:tailEnd type="none" w="med" len="med"/>
            </a:ln>
            <a:effectLst/>
          </p:spPr>
        </p:cxnSp>
        <p:cxnSp>
          <p:nvCxnSpPr>
            <p:cNvPr id="300" name="Straight Connector 299">
              <a:extLst>
                <a:ext uri="{FF2B5EF4-FFF2-40B4-BE49-F238E27FC236}">
                  <a16:creationId xmlns:a16="http://schemas.microsoft.com/office/drawing/2014/main" id="{06DA8CFD-10CB-4709-89BF-6C270C5203E2}"/>
                </a:ext>
              </a:extLst>
            </p:cNvPr>
            <p:cNvCxnSpPr>
              <a:cxnSpLocks/>
            </p:cNvCxnSpPr>
            <p:nvPr/>
          </p:nvCxnSpPr>
          <p:spPr bwMode="auto">
            <a:xfrm>
              <a:off x="5111452" y="5558449"/>
              <a:ext cx="80843"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301" name="Group 300">
            <a:extLst>
              <a:ext uri="{FF2B5EF4-FFF2-40B4-BE49-F238E27FC236}">
                <a16:creationId xmlns:a16="http://schemas.microsoft.com/office/drawing/2014/main" id="{43867C13-A8A1-46A7-8EAD-EA90F16EAF69}"/>
              </a:ext>
            </a:extLst>
          </p:cNvPr>
          <p:cNvGrpSpPr/>
          <p:nvPr/>
        </p:nvGrpSpPr>
        <p:grpSpPr>
          <a:xfrm>
            <a:off x="7548314" y="5269268"/>
            <a:ext cx="82204" cy="348868"/>
            <a:chOff x="5111452" y="5196177"/>
            <a:chExt cx="80843" cy="362272"/>
          </a:xfrm>
        </p:grpSpPr>
        <p:cxnSp>
          <p:nvCxnSpPr>
            <p:cNvPr id="302" name="Straight Connector 301">
              <a:extLst>
                <a:ext uri="{FF2B5EF4-FFF2-40B4-BE49-F238E27FC236}">
                  <a16:creationId xmlns:a16="http://schemas.microsoft.com/office/drawing/2014/main" id="{8A22BB89-CB83-46A3-90EB-DAD1F75571C1}"/>
                </a:ext>
              </a:extLst>
            </p:cNvPr>
            <p:cNvCxnSpPr>
              <a:cxnSpLocks/>
            </p:cNvCxnSpPr>
            <p:nvPr/>
          </p:nvCxnSpPr>
          <p:spPr bwMode="auto">
            <a:xfrm>
              <a:off x="5111452" y="5204129"/>
              <a:ext cx="80843" cy="0"/>
            </a:xfrm>
            <a:prstGeom prst="line">
              <a:avLst/>
            </a:prstGeom>
            <a:noFill/>
            <a:ln w="28575" cap="flat" cmpd="sng" algn="ctr">
              <a:solidFill>
                <a:schemeClr val="accent3"/>
              </a:solidFill>
              <a:prstDash val="solid"/>
              <a:round/>
              <a:headEnd type="none" w="med" len="med"/>
              <a:tailEnd type="none" w="med" len="med"/>
            </a:ln>
            <a:effectLst/>
          </p:spPr>
        </p:cxnSp>
        <p:cxnSp>
          <p:nvCxnSpPr>
            <p:cNvPr id="303" name="Straight Connector 302">
              <a:extLst>
                <a:ext uri="{FF2B5EF4-FFF2-40B4-BE49-F238E27FC236}">
                  <a16:creationId xmlns:a16="http://schemas.microsoft.com/office/drawing/2014/main" id="{8F788385-E1D0-4DA6-9E76-FEDF8E1F28B2}"/>
                </a:ext>
              </a:extLst>
            </p:cNvPr>
            <p:cNvCxnSpPr>
              <a:cxnSpLocks/>
            </p:cNvCxnSpPr>
            <p:nvPr/>
          </p:nvCxnSpPr>
          <p:spPr bwMode="auto">
            <a:xfrm flipV="1">
              <a:off x="5151873" y="5196177"/>
              <a:ext cx="0" cy="362272"/>
            </a:xfrm>
            <a:prstGeom prst="line">
              <a:avLst/>
            </a:prstGeom>
            <a:noFill/>
            <a:ln w="28575" cap="flat" cmpd="sng" algn="ctr">
              <a:solidFill>
                <a:schemeClr val="accent3"/>
              </a:solidFill>
              <a:prstDash val="solid"/>
              <a:round/>
              <a:headEnd type="none" w="med" len="med"/>
              <a:tailEnd type="none" w="med" len="med"/>
            </a:ln>
            <a:effectLst/>
          </p:spPr>
        </p:cxnSp>
        <p:cxnSp>
          <p:nvCxnSpPr>
            <p:cNvPr id="304" name="Straight Connector 303">
              <a:extLst>
                <a:ext uri="{FF2B5EF4-FFF2-40B4-BE49-F238E27FC236}">
                  <a16:creationId xmlns:a16="http://schemas.microsoft.com/office/drawing/2014/main" id="{E0DD5C8E-B334-40B6-854F-84E056D594DF}"/>
                </a:ext>
              </a:extLst>
            </p:cNvPr>
            <p:cNvCxnSpPr>
              <a:cxnSpLocks/>
            </p:cNvCxnSpPr>
            <p:nvPr/>
          </p:nvCxnSpPr>
          <p:spPr bwMode="auto">
            <a:xfrm>
              <a:off x="5111452" y="5558449"/>
              <a:ext cx="80843"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317" name="Group 316">
            <a:extLst>
              <a:ext uri="{FF2B5EF4-FFF2-40B4-BE49-F238E27FC236}">
                <a16:creationId xmlns:a16="http://schemas.microsoft.com/office/drawing/2014/main" id="{C062FC71-AD36-4125-9B40-F6DC875204EE}"/>
              </a:ext>
            </a:extLst>
          </p:cNvPr>
          <p:cNvGrpSpPr/>
          <p:nvPr/>
        </p:nvGrpSpPr>
        <p:grpSpPr>
          <a:xfrm>
            <a:off x="7536411" y="5575297"/>
            <a:ext cx="57362" cy="179514"/>
            <a:chOff x="5111452" y="5196177"/>
            <a:chExt cx="80843" cy="362272"/>
          </a:xfrm>
        </p:grpSpPr>
        <p:cxnSp>
          <p:nvCxnSpPr>
            <p:cNvPr id="318" name="Straight Connector 317">
              <a:extLst>
                <a:ext uri="{FF2B5EF4-FFF2-40B4-BE49-F238E27FC236}">
                  <a16:creationId xmlns:a16="http://schemas.microsoft.com/office/drawing/2014/main" id="{92EDD308-D057-4D2B-A66C-2B1E7BD8FB70}"/>
                </a:ext>
              </a:extLst>
            </p:cNvPr>
            <p:cNvCxnSpPr>
              <a:cxnSpLocks/>
            </p:cNvCxnSpPr>
            <p:nvPr/>
          </p:nvCxnSpPr>
          <p:spPr bwMode="auto">
            <a:xfrm>
              <a:off x="5111452" y="5204129"/>
              <a:ext cx="80843" cy="0"/>
            </a:xfrm>
            <a:prstGeom prst="line">
              <a:avLst/>
            </a:prstGeom>
            <a:noFill/>
            <a:ln w="28575" cap="flat" cmpd="sng" algn="ctr">
              <a:solidFill>
                <a:schemeClr val="accent1"/>
              </a:solidFill>
              <a:prstDash val="solid"/>
              <a:round/>
              <a:headEnd type="none" w="med" len="med"/>
              <a:tailEnd type="none" w="med" len="med"/>
            </a:ln>
            <a:effectLst/>
          </p:spPr>
        </p:cxnSp>
        <p:cxnSp>
          <p:nvCxnSpPr>
            <p:cNvPr id="319" name="Straight Connector 318">
              <a:extLst>
                <a:ext uri="{FF2B5EF4-FFF2-40B4-BE49-F238E27FC236}">
                  <a16:creationId xmlns:a16="http://schemas.microsoft.com/office/drawing/2014/main" id="{7B0FDDDB-D25A-4792-83EC-6B59F850B98B}"/>
                </a:ext>
              </a:extLst>
            </p:cNvPr>
            <p:cNvCxnSpPr>
              <a:cxnSpLocks/>
            </p:cNvCxnSpPr>
            <p:nvPr/>
          </p:nvCxnSpPr>
          <p:spPr bwMode="auto">
            <a:xfrm flipV="1">
              <a:off x="5151873" y="5196177"/>
              <a:ext cx="0" cy="362272"/>
            </a:xfrm>
            <a:prstGeom prst="line">
              <a:avLst/>
            </a:prstGeom>
            <a:noFill/>
            <a:ln w="28575" cap="flat" cmpd="sng" algn="ctr">
              <a:solidFill>
                <a:schemeClr val="accent1"/>
              </a:solidFill>
              <a:prstDash val="solid"/>
              <a:round/>
              <a:headEnd type="none" w="med" len="med"/>
              <a:tailEnd type="none" w="med" len="med"/>
            </a:ln>
            <a:effectLst/>
          </p:spPr>
        </p:cxnSp>
        <p:cxnSp>
          <p:nvCxnSpPr>
            <p:cNvPr id="320" name="Straight Connector 319">
              <a:extLst>
                <a:ext uri="{FF2B5EF4-FFF2-40B4-BE49-F238E27FC236}">
                  <a16:creationId xmlns:a16="http://schemas.microsoft.com/office/drawing/2014/main" id="{EB4CC1DF-96BD-4DC4-A482-2A5DFC5B7CAD}"/>
                </a:ext>
              </a:extLst>
            </p:cNvPr>
            <p:cNvCxnSpPr>
              <a:cxnSpLocks/>
            </p:cNvCxnSpPr>
            <p:nvPr/>
          </p:nvCxnSpPr>
          <p:spPr bwMode="auto">
            <a:xfrm>
              <a:off x="5111452" y="5558449"/>
              <a:ext cx="80843"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266" name="Group 265">
            <a:extLst>
              <a:ext uri="{FF2B5EF4-FFF2-40B4-BE49-F238E27FC236}">
                <a16:creationId xmlns:a16="http://schemas.microsoft.com/office/drawing/2014/main" id="{B611C8EF-1802-48F9-9556-8C71A235D994}"/>
              </a:ext>
            </a:extLst>
          </p:cNvPr>
          <p:cNvGrpSpPr/>
          <p:nvPr/>
        </p:nvGrpSpPr>
        <p:grpSpPr>
          <a:xfrm>
            <a:off x="9849217" y="4935810"/>
            <a:ext cx="78645" cy="458761"/>
            <a:chOff x="5111452" y="5196177"/>
            <a:chExt cx="80843" cy="362272"/>
          </a:xfrm>
        </p:grpSpPr>
        <p:cxnSp>
          <p:nvCxnSpPr>
            <p:cNvPr id="267" name="Straight Connector 266">
              <a:extLst>
                <a:ext uri="{FF2B5EF4-FFF2-40B4-BE49-F238E27FC236}">
                  <a16:creationId xmlns:a16="http://schemas.microsoft.com/office/drawing/2014/main" id="{1875BC88-2FBC-4890-903B-5D92003714B1}"/>
                </a:ext>
              </a:extLst>
            </p:cNvPr>
            <p:cNvCxnSpPr>
              <a:cxnSpLocks/>
            </p:cNvCxnSpPr>
            <p:nvPr/>
          </p:nvCxnSpPr>
          <p:spPr bwMode="auto">
            <a:xfrm>
              <a:off x="5111452" y="5204129"/>
              <a:ext cx="80843" cy="0"/>
            </a:xfrm>
            <a:prstGeom prst="line">
              <a:avLst/>
            </a:prstGeom>
            <a:noFill/>
            <a:ln w="28575" cap="flat" cmpd="sng" algn="ctr">
              <a:solidFill>
                <a:schemeClr val="accent1"/>
              </a:solidFill>
              <a:prstDash val="solid"/>
              <a:round/>
              <a:headEnd type="none" w="med" len="med"/>
              <a:tailEnd type="none" w="med" len="med"/>
            </a:ln>
            <a:effectLst/>
          </p:spPr>
        </p:cxnSp>
        <p:cxnSp>
          <p:nvCxnSpPr>
            <p:cNvPr id="268" name="Straight Connector 267">
              <a:extLst>
                <a:ext uri="{FF2B5EF4-FFF2-40B4-BE49-F238E27FC236}">
                  <a16:creationId xmlns:a16="http://schemas.microsoft.com/office/drawing/2014/main" id="{35C8A1BF-4255-4399-B9B1-25CAB6EB2E64}"/>
                </a:ext>
              </a:extLst>
            </p:cNvPr>
            <p:cNvCxnSpPr>
              <a:cxnSpLocks/>
            </p:cNvCxnSpPr>
            <p:nvPr/>
          </p:nvCxnSpPr>
          <p:spPr bwMode="auto">
            <a:xfrm flipV="1">
              <a:off x="5151873" y="5196177"/>
              <a:ext cx="0" cy="362272"/>
            </a:xfrm>
            <a:prstGeom prst="line">
              <a:avLst/>
            </a:prstGeom>
            <a:noFill/>
            <a:ln w="28575" cap="flat" cmpd="sng" algn="ctr">
              <a:solidFill>
                <a:schemeClr val="accent1"/>
              </a:solidFill>
              <a:prstDash val="solid"/>
              <a:round/>
              <a:headEnd type="none" w="med" len="med"/>
              <a:tailEnd type="none" w="med" len="med"/>
            </a:ln>
            <a:effectLst/>
          </p:spPr>
        </p:cxnSp>
        <p:cxnSp>
          <p:nvCxnSpPr>
            <p:cNvPr id="269" name="Straight Connector 268">
              <a:extLst>
                <a:ext uri="{FF2B5EF4-FFF2-40B4-BE49-F238E27FC236}">
                  <a16:creationId xmlns:a16="http://schemas.microsoft.com/office/drawing/2014/main" id="{9F4BC65A-E910-4A15-BD15-DCD258A38F82}"/>
                </a:ext>
              </a:extLst>
            </p:cNvPr>
            <p:cNvCxnSpPr>
              <a:cxnSpLocks/>
            </p:cNvCxnSpPr>
            <p:nvPr/>
          </p:nvCxnSpPr>
          <p:spPr bwMode="auto">
            <a:xfrm>
              <a:off x="5111452" y="5558449"/>
              <a:ext cx="80843"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05" name="Group 304">
            <a:extLst>
              <a:ext uri="{FF2B5EF4-FFF2-40B4-BE49-F238E27FC236}">
                <a16:creationId xmlns:a16="http://schemas.microsoft.com/office/drawing/2014/main" id="{DD93F417-8FFB-4814-9326-03B86D64F8A6}"/>
              </a:ext>
            </a:extLst>
          </p:cNvPr>
          <p:cNvGrpSpPr/>
          <p:nvPr/>
        </p:nvGrpSpPr>
        <p:grpSpPr>
          <a:xfrm>
            <a:off x="10759814" y="4657333"/>
            <a:ext cx="86681" cy="565137"/>
            <a:chOff x="5111452" y="5196177"/>
            <a:chExt cx="80843" cy="362272"/>
          </a:xfrm>
        </p:grpSpPr>
        <p:cxnSp>
          <p:nvCxnSpPr>
            <p:cNvPr id="306" name="Straight Connector 305">
              <a:extLst>
                <a:ext uri="{FF2B5EF4-FFF2-40B4-BE49-F238E27FC236}">
                  <a16:creationId xmlns:a16="http://schemas.microsoft.com/office/drawing/2014/main" id="{81CC93D3-44EC-4370-93D7-5055ADDE152B}"/>
                </a:ext>
              </a:extLst>
            </p:cNvPr>
            <p:cNvCxnSpPr>
              <a:cxnSpLocks/>
            </p:cNvCxnSpPr>
            <p:nvPr/>
          </p:nvCxnSpPr>
          <p:spPr bwMode="auto">
            <a:xfrm>
              <a:off x="5111452" y="5204129"/>
              <a:ext cx="80843" cy="0"/>
            </a:xfrm>
            <a:prstGeom prst="line">
              <a:avLst/>
            </a:prstGeom>
            <a:noFill/>
            <a:ln w="28575" cap="flat" cmpd="sng" algn="ctr">
              <a:solidFill>
                <a:schemeClr val="accent1"/>
              </a:solidFill>
              <a:prstDash val="solid"/>
              <a:round/>
              <a:headEnd type="none" w="med" len="med"/>
              <a:tailEnd type="none" w="med" len="med"/>
            </a:ln>
            <a:effectLst/>
          </p:spPr>
        </p:cxnSp>
        <p:cxnSp>
          <p:nvCxnSpPr>
            <p:cNvPr id="307" name="Straight Connector 306">
              <a:extLst>
                <a:ext uri="{FF2B5EF4-FFF2-40B4-BE49-F238E27FC236}">
                  <a16:creationId xmlns:a16="http://schemas.microsoft.com/office/drawing/2014/main" id="{D6055597-1D91-42C5-914E-58D223DFAC97}"/>
                </a:ext>
              </a:extLst>
            </p:cNvPr>
            <p:cNvCxnSpPr>
              <a:cxnSpLocks/>
            </p:cNvCxnSpPr>
            <p:nvPr/>
          </p:nvCxnSpPr>
          <p:spPr bwMode="auto">
            <a:xfrm flipV="1">
              <a:off x="5151873" y="5196177"/>
              <a:ext cx="0" cy="362272"/>
            </a:xfrm>
            <a:prstGeom prst="line">
              <a:avLst/>
            </a:prstGeom>
            <a:noFill/>
            <a:ln w="28575" cap="flat" cmpd="sng" algn="ctr">
              <a:solidFill>
                <a:schemeClr val="accent1"/>
              </a:solidFill>
              <a:prstDash val="solid"/>
              <a:round/>
              <a:headEnd type="none" w="med" len="med"/>
              <a:tailEnd type="none" w="med" len="med"/>
            </a:ln>
            <a:effectLst/>
          </p:spPr>
        </p:cxnSp>
        <p:cxnSp>
          <p:nvCxnSpPr>
            <p:cNvPr id="308" name="Straight Connector 307">
              <a:extLst>
                <a:ext uri="{FF2B5EF4-FFF2-40B4-BE49-F238E27FC236}">
                  <a16:creationId xmlns:a16="http://schemas.microsoft.com/office/drawing/2014/main" id="{B924DDBD-EE84-4C60-9729-AF5639AC6225}"/>
                </a:ext>
              </a:extLst>
            </p:cNvPr>
            <p:cNvCxnSpPr>
              <a:cxnSpLocks/>
            </p:cNvCxnSpPr>
            <p:nvPr/>
          </p:nvCxnSpPr>
          <p:spPr bwMode="auto">
            <a:xfrm>
              <a:off x="5111452" y="5558449"/>
              <a:ext cx="80843"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09" name="Group 308">
            <a:extLst>
              <a:ext uri="{FF2B5EF4-FFF2-40B4-BE49-F238E27FC236}">
                <a16:creationId xmlns:a16="http://schemas.microsoft.com/office/drawing/2014/main" id="{00026B0A-187D-42A2-B3C4-673F7A103DA0}"/>
              </a:ext>
            </a:extLst>
          </p:cNvPr>
          <p:cNvGrpSpPr/>
          <p:nvPr/>
        </p:nvGrpSpPr>
        <p:grpSpPr>
          <a:xfrm>
            <a:off x="8916454" y="5127646"/>
            <a:ext cx="98938" cy="397800"/>
            <a:chOff x="5111452" y="5196177"/>
            <a:chExt cx="80843" cy="362272"/>
          </a:xfrm>
        </p:grpSpPr>
        <p:cxnSp>
          <p:nvCxnSpPr>
            <p:cNvPr id="310" name="Straight Connector 309">
              <a:extLst>
                <a:ext uri="{FF2B5EF4-FFF2-40B4-BE49-F238E27FC236}">
                  <a16:creationId xmlns:a16="http://schemas.microsoft.com/office/drawing/2014/main" id="{90473C79-E4EB-40A6-BAD8-1C359A3C2573}"/>
                </a:ext>
              </a:extLst>
            </p:cNvPr>
            <p:cNvCxnSpPr>
              <a:cxnSpLocks/>
            </p:cNvCxnSpPr>
            <p:nvPr/>
          </p:nvCxnSpPr>
          <p:spPr bwMode="auto">
            <a:xfrm>
              <a:off x="5111452" y="5204129"/>
              <a:ext cx="80843" cy="0"/>
            </a:xfrm>
            <a:prstGeom prst="line">
              <a:avLst/>
            </a:prstGeom>
            <a:noFill/>
            <a:ln w="28575" cap="flat" cmpd="sng" algn="ctr">
              <a:solidFill>
                <a:schemeClr val="accent1"/>
              </a:solidFill>
              <a:prstDash val="solid"/>
              <a:round/>
              <a:headEnd type="none" w="med" len="med"/>
              <a:tailEnd type="none" w="med" len="med"/>
            </a:ln>
            <a:effectLst/>
          </p:spPr>
        </p:cxnSp>
        <p:cxnSp>
          <p:nvCxnSpPr>
            <p:cNvPr id="311" name="Straight Connector 310">
              <a:extLst>
                <a:ext uri="{FF2B5EF4-FFF2-40B4-BE49-F238E27FC236}">
                  <a16:creationId xmlns:a16="http://schemas.microsoft.com/office/drawing/2014/main" id="{924F519F-85CA-4C87-9DB1-72103DFA262A}"/>
                </a:ext>
              </a:extLst>
            </p:cNvPr>
            <p:cNvCxnSpPr>
              <a:cxnSpLocks/>
            </p:cNvCxnSpPr>
            <p:nvPr/>
          </p:nvCxnSpPr>
          <p:spPr bwMode="auto">
            <a:xfrm flipV="1">
              <a:off x="5151873" y="5196177"/>
              <a:ext cx="0" cy="362272"/>
            </a:xfrm>
            <a:prstGeom prst="line">
              <a:avLst/>
            </a:prstGeom>
            <a:noFill/>
            <a:ln w="28575" cap="flat" cmpd="sng" algn="ctr">
              <a:solidFill>
                <a:schemeClr val="accent1"/>
              </a:solidFill>
              <a:prstDash val="solid"/>
              <a:round/>
              <a:headEnd type="none" w="med" len="med"/>
              <a:tailEnd type="none" w="med" len="med"/>
            </a:ln>
            <a:effectLst/>
          </p:spPr>
        </p:cxnSp>
        <p:cxnSp>
          <p:nvCxnSpPr>
            <p:cNvPr id="312" name="Straight Connector 311">
              <a:extLst>
                <a:ext uri="{FF2B5EF4-FFF2-40B4-BE49-F238E27FC236}">
                  <a16:creationId xmlns:a16="http://schemas.microsoft.com/office/drawing/2014/main" id="{95D61830-02F8-461B-BAF7-1E7ED95E15FD}"/>
                </a:ext>
              </a:extLst>
            </p:cNvPr>
            <p:cNvCxnSpPr>
              <a:cxnSpLocks/>
            </p:cNvCxnSpPr>
            <p:nvPr/>
          </p:nvCxnSpPr>
          <p:spPr bwMode="auto">
            <a:xfrm>
              <a:off x="5111452" y="5558449"/>
              <a:ext cx="80843"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313" name="Group 312">
            <a:extLst>
              <a:ext uri="{FF2B5EF4-FFF2-40B4-BE49-F238E27FC236}">
                <a16:creationId xmlns:a16="http://schemas.microsoft.com/office/drawing/2014/main" id="{97766B08-C1C0-4885-B22C-262E786800B2}"/>
              </a:ext>
            </a:extLst>
          </p:cNvPr>
          <p:cNvGrpSpPr/>
          <p:nvPr/>
        </p:nvGrpSpPr>
        <p:grpSpPr>
          <a:xfrm>
            <a:off x="7996167" y="5442743"/>
            <a:ext cx="76273" cy="254208"/>
            <a:chOff x="5111452" y="5196177"/>
            <a:chExt cx="80843" cy="362272"/>
          </a:xfrm>
        </p:grpSpPr>
        <p:cxnSp>
          <p:nvCxnSpPr>
            <p:cNvPr id="314" name="Straight Connector 313">
              <a:extLst>
                <a:ext uri="{FF2B5EF4-FFF2-40B4-BE49-F238E27FC236}">
                  <a16:creationId xmlns:a16="http://schemas.microsoft.com/office/drawing/2014/main" id="{377A575C-92BB-489B-A6B5-F3A103AF0F1B}"/>
                </a:ext>
              </a:extLst>
            </p:cNvPr>
            <p:cNvCxnSpPr>
              <a:cxnSpLocks/>
            </p:cNvCxnSpPr>
            <p:nvPr/>
          </p:nvCxnSpPr>
          <p:spPr bwMode="auto">
            <a:xfrm>
              <a:off x="5111452" y="5204129"/>
              <a:ext cx="80843" cy="0"/>
            </a:xfrm>
            <a:prstGeom prst="line">
              <a:avLst/>
            </a:prstGeom>
            <a:noFill/>
            <a:ln w="28575" cap="flat" cmpd="sng" algn="ctr">
              <a:solidFill>
                <a:schemeClr val="accent1"/>
              </a:solidFill>
              <a:prstDash val="solid"/>
              <a:round/>
              <a:headEnd type="none" w="med" len="med"/>
              <a:tailEnd type="none" w="med" len="med"/>
            </a:ln>
            <a:effectLst/>
          </p:spPr>
        </p:cxnSp>
        <p:cxnSp>
          <p:nvCxnSpPr>
            <p:cNvPr id="315" name="Straight Connector 314">
              <a:extLst>
                <a:ext uri="{FF2B5EF4-FFF2-40B4-BE49-F238E27FC236}">
                  <a16:creationId xmlns:a16="http://schemas.microsoft.com/office/drawing/2014/main" id="{CB6173BA-41D4-4945-A2D3-8366C482AD72}"/>
                </a:ext>
              </a:extLst>
            </p:cNvPr>
            <p:cNvCxnSpPr>
              <a:cxnSpLocks/>
            </p:cNvCxnSpPr>
            <p:nvPr/>
          </p:nvCxnSpPr>
          <p:spPr bwMode="auto">
            <a:xfrm flipV="1">
              <a:off x="5151873" y="5196177"/>
              <a:ext cx="0" cy="362272"/>
            </a:xfrm>
            <a:prstGeom prst="line">
              <a:avLst/>
            </a:prstGeom>
            <a:noFill/>
            <a:ln w="28575" cap="flat" cmpd="sng" algn="ctr">
              <a:solidFill>
                <a:schemeClr val="accent1"/>
              </a:solidFill>
              <a:prstDash val="solid"/>
              <a:round/>
              <a:headEnd type="none" w="med" len="med"/>
              <a:tailEnd type="none" w="med" len="med"/>
            </a:ln>
            <a:effectLst/>
          </p:spPr>
        </p:cxnSp>
        <p:cxnSp>
          <p:nvCxnSpPr>
            <p:cNvPr id="316" name="Straight Connector 315">
              <a:extLst>
                <a:ext uri="{FF2B5EF4-FFF2-40B4-BE49-F238E27FC236}">
                  <a16:creationId xmlns:a16="http://schemas.microsoft.com/office/drawing/2014/main" id="{2F13E39B-E9A7-47B9-864B-992E0656CC76}"/>
                </a:ext>
              </a:extLst>
            </p:cNvPr>
            <p:cNvCxnSpPr>
              <a:cxnSpLocks/>
            </p:cNvCxnSpPr>
            <p:nvPr/>
          </p:nvCxnSpPr>
          <p:spPr bwMode="auto">
            <a:xfrm>
              <a:off x="5111452" y="5558449"/>
              <a:ext cx="80843" cy="0"/>
            </a:xfrm>
            <a:prstGeom prst="line">
              <a:avLst/>
            </a:prstGeom>
            <a:noFill/>
            <a:ln w="28575" cap="flat" cmpd="sng" algn="ctr">
              <a:solidFill>
                <a:schemeClr val="accent1"/>
              </a:solidFill>
              <a:prstDash val="solid"/>
              <a:round/>
              <a:headEnd type="none" w="med" len="med"/>
              <a:tailEnd type="none" w="med" len="med"/>
            </a:ln>
            <a:effectLst/>
          </p:spPr>
        </p:cxnSp>
      </p:grpSp>
      <p:sp>
        <p:nvSpPr>
          <p:cNvPr id="366" name="TextBox 365">
            <a:extLst>
              <a:ext uri="{FF2B5EF4-FFF2-40B4-BE49-F238E27FC236}">
                <a16:creationId xmlns:a16="http://schemas.microsoft.com/office/drawing/2014/main" id="{D5FF6202-C164-4DB4-90CB-2A851DBD744A}"/>
              </a:ext>
            </a:extLst>
          </p:cNvPr>
          <p:cNvSpPr txBox="1"/>
          <p:nvPr/>
        </p:nvSpPr>
        <p:spPr bwMode="auto">
          <a:xfrm>
            <a:off x="10718181" y="5295384"/>
            <a:ext cx="4122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682E74"/>
                </a:solidFill>
                <a:effectLst/>
                <a:uLnTx/>
                <a:uFillTx/>
                <a:latin typeface="Calibri" panose="020F0502020204030204" pitchFamily="34" charset="0"/>
                <a:ea typeface="+mn-ea"/>
                <a:cs typeface="Arial" panose="020B0604020202020204" pitchFamily="34" charset="0"/>
              </a:rPr>
              <a:t>4.8</a:t>
            </a:r>
          </a:p>
        </p:txBody>
      </p:sp>
      <p:grpSp>
        <p:nvGrpSpPr>
          <p:cNvPr id="247" name="Group 246">
            <a:extLst>
              <a:ext uri="{FF2B5EF4-FFF2-40B4-BE49-F238E27FC236}">
                <a16:creationId xmlns:a16="http://schemas.microsoft.com/office/drawing/2014/main" id="{84FB43E2-9B3D-4AF6-BFD1-3BAAA11DAAD3}"/>
              </a:ext>
            </a:extLst>
          </p:cNvPr>
          <p:cNvGrpSpPr/>
          <p:nvPr/>
        </p:nvGrpSpPr>
        <p:grpSpPr>
          <a:xfrm>
            <a:off x="6371989" y="3006754"/>
            <a:ext cx="4599877" cy="3289661"/>
            <a:chOff x="6371989" y="3006754"/>
            <a:chExt cx="4599877" cy="3289661"/>
          </a:xfrm>
        </p:grpSpPr>
        <p:sp>
          <p:nvSpPr>
            <p:cNvPr id="215" name="TextBox 214">
              <a:extLst>
                <a:ext uri="{FF2B5EF4-FFF2-40B4-BE49-F238E27FC236}">
                  <a16:creationId xmlns:a16="http://schemas.microsoft.com/office/drawing/2014/main" id="{7E7D1816-2F1C-43C3-BE92-A0F0EC9A0EF4}"/>
                </a:ext>
              </a:extLst>
            </p:cNvPr>
            <p:cNvSpPr txBox="1"/>
            <p:nvPr/>
          </p:nvSpPr>
          <p:spPr bwMode="auto">
            <a:xfrm rot="16200000">
              <a:off x="5518902" y="4303026"/>
              <a:ext cx="20755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(95% CI), %</a:t>
              </a:r>
            </a:p>
          </p:txBody>
        </p:sp>
        <p:sp>
          <p:nvSpPr>
            <p:cNvPr id="221" name="TextBox 220">
              <a:extLst>
                <a:ext uri="{FF2B5EF4-FFF2-40B4-BE49-F238E27FC236}">
                  <a16:creationId xmlns:a16="http://schemas.microsoft.com/office/drawing/2014/main" id="{822388CC-71D5-4498-B513-A9D64EBFCEFF}"/>
                </a:ext>
              </a:extLst>
            </p:cNvPr>
            <p:cNvSpPr txBox="1"/>
            <p:nvPr/>
          </p:nvSpPr>
          <p:spPr bwMode="auto">
            <a:xfrm>
              <a:off x="8508572" y="5927083"/>
              <a:ext cx="8173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Weeks</a:t>
              </a:r>
            </a:p>
          </p:txBody>
        </p:sp>
        <p:grpSp>
          <p:nvGrpSpPr>
            <p:cNvPr id="246" name="Group 245">
              <a:extLst>
                <a:ext uri="{FF2B5EF4-FFF2-40B4-BE49-F238E27FC236}">
                  <a16:creationId xmlns:a16="http://schemas.microsoft.com/office/drawing/2014/main" id="{BF4BC5AC-79E2-48AF-8D82-8B8A0E251DA6}"/>
                </a:ext>
              </a:extLst>
            </p:cNvPr>
            <p:cNvGrpSpPr/>
            <p:nvPr/>
          </p:nvGrpSpPr>
          <p:grpSpPr>
            <a:xfrm>
              <a:off x="6609066" y="3006754"/>
              <a:ext cx="4362800" cy="3097403"/>
              <a:chOff x="6609066" y="3006754"/>
              <a:chExt cx="4362800" cy="3097403"/>
            </a:xfrm>
          </p:grpSpPr>
          <p:sp>
            <p:nvSpPr>
              <p:cNvPr id="202" name="Freeform: Shape 201">
                <a:extLst>
                  <a:ext uri="{FF2B5EF4-FFF2-40B4-BE49-F238E27FC236}">
                    <a16:creationId xmlns:a16="http://schemas.microsoft.com/office/drawing/2014/main" id="{E85618AA-3C8B-4F18-A774-52F7E867F64A}"/>
                  </a:ext>
                </a:extLst>
              </p:cNvPr>
              <p:cNvSpPr/>
              <p:nvPr/>
            </p:nvSpPr>
            <p:spPr bwMode="auto">
              <a:xfrm>
                <a:off x="7059699" y="3184312"/>
                <a:ext cx="3705308" cy="2560320"/>
              </a:xfrm>
              <a:custGeom>
                <a:avLst/>
                <a:gdLst>
                  <a:gd name="connsiteX0" fmla="*/ 0 w 3705308"/>
                  <a:gd name="connsiteY0" fmla="*/ 0 h 2560320"/>
                  <a:gd name="connsiteX1" fmla="*/ 0 w 3705308"/>
                  <a:gd name="connsiteY1" fmla="*/ 2560320 h 2560320"/>
                  <a:gd name="connsiteX2" fmla="*/ 3705308 w 3705308"/>
                  <a:gd name="connsiteY2" fmla="*/ 2560320 h 2560320"/>
                </a:gdLst>
                <a:ahLst/>
                <a:cxnLst>
                  <a:cxn ang="0">
                    <a:pos x="connsiteX0" y="connsiteY0"/>
                  </a:cxn>
                  <a:cxn ang="0">
                    <a:pos x="connsiteX1" y="connsiteY1"/>
                  </a:cxn>
                  <a:cxn ang="0">
                    <a:pos x="connsiteX2" y="connsiteY2"/>
                  </a:cxn>
                </a:cxnLst>
                <a:rect l="l" t="t" r="r" b="b"/>
                <a:pathLst>
                  <a:path w="3705308" h="2560320">
                    <a:moveTo>
                      <a:pt x="0" y="0"/>
                    </a:moveTo>
                    <a:lnTo>
                      <a:pt x="0" y="2560320"/>
                    </a:lnTo>
                    <a:lnTo>
                      <a:pt x="3705308" y="2560320"/>
                    </a:lnTo>
                  </a:path>
                </a:pathLst>
              </a:custGeom>
              <a:noFill/>
              <a:ln w="28575">
                <a:solidFill>
                  <a:schemeClr val="bg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203" name="Group 202">
                <a:extLst>
                  <a:ext uri="{FF2B5EF4-FFF2-40B4-BE49-F238E27FC236}">
                    <a16:creationId xmlns:a16="http://schemas.microsoft.com/office/drawing/2014/main" id="{4C071CF9-97A7-4C96-87FA-3891C7BF2CD6}"/>
                  </a:ext>
                </a:extLst>
              </p:cNvPr>
              <p:cNvGrpSpPr/>
              <p:nvPr/>
            </p:nvGrpSpPr>
            <p:grpSpPr>
              <a:xfrm>
                <a:off x="6970608" y="3191863"/>
                <a:ext cx="96189" cy="2559878"/>
                <a:chOff x="1333500" y="3180964"/>
                <a:chExt cx="215900" cy="2559878"/>
              </a:xfrm>
            </p:grpSpPr>
            <p:cxnSp>
              <p:nvCxnSpPr>
                <p:cNvPr id="204" name="Straight Connector 203">
                  <a:extLst>
                    <a:ext uri="{FF2B5EF4-FFF2-40B4-BE49-F238E27FC236}">
                      <a16:creationId xmlns:a16="http://schemas.microsoft.com/office/drawing/2014/main" id="{D9224D20-E5AD-48DC-B5C7-EDAFA86B1480}"/>
                    </a:ext>
                  </a:extLst>
                </p:cNvPr>
                <p:cNvCxnSpPr>
                  <a:cxnSpLocks/>
                </p:cNvCxnSpPr>
                <p:nvPr/>
              </p:nvCxnSpPr>
              <p:spPr bwMode="auto">
                <a:xfrm>
                  <a:off x="1333500" y="5740842"/>
                  <a:ext cx="215900" cy="0"/>
                </a:xfrm>
                <a:prstGeom prst="line">
                  <a:avLst/>
                </a:prstGeom>
                <a:noFill/>
                <a:ln w="28575" cap="flat" cmpd="sng" algn="ctr">
                  <a:solidFill>
                    <a:schemeClr val="bg1"/>
                  </a:solidFill>
                  <a:prstDash val="solid"/>
                  <a:round/>
                  <a:headEnd type="none" w="med" len="med"/>
                  <a:tailEnd type="none" w="med" len="med"/>
                </a:ln>
                <a:effectLst/>
              </p:spPr>
            </p:cxnSp>
            <p:cxnSp>
              <p:nvCxnSpPr>
                <p:cNvPr id="205" name="Straight Connector 204">
                  <a:extLst>
                    <a:ext uri="{FF2B5EF4-FFF2-40B4-BE49-F238E27FC236}">
                      <a16:creationId xmlns:a16="http://schemas.microsoft.com/office/drawing/2014/main" id="{6984D960-BCF3-4B12-ACB1-9FD01285B91D}"/>
                    </a:ext>
                  </a:extLst>
                </p:cNvPr>
                <p:cNvCxnSpPr>
                  <a:cxnSpLocks/>
                </p:cNvCxnSpPr>
                <p:nvPr/>
              </p:nvCxnSpPr>
              <p:spPr bwMode="auto">
                <a:xfrm>
                  <a:off x="1333500" y="5105842"/>
                  <a:ext cx="215900" cy="0"/>
                </a:xfrm>
                <a:prstGeom prst="line">
                  <a:avLst/>
                </a:prstGeom>
                <a:noFill/>
                <a:ln w="28575" cap="flat" cmpd="sng" algn="ctr">
                  <a:solidFill>
                    <a:schemeClr val="bg1"/>
                  </a:solidFill>
                  <a:prstDash val="solid"/>
                  <a:round/>
                  <a:headEnd type="none" w="med" len="med"/>
                  <a:tailEnd type="none" w="med" len="med"/>
                </a:ln>
                <a:effectLst/>
              </p:spPr>
            </p:cxnSp>
            <p:cxnSp>
              <p:nvCxnSpPr>
                <p:cNvPr id="206" name="Straight Connector 205">
                  <a:extLst>
                    <a:ext uri="{FF2B5EF4-FFF2-40B4-BE49-F238E27FC236}">
                      <a16:creationId xmlns:a16="http://schemas.microsoft.com/office/drawing/2014/main" id="{F6AD5529-7005-42EE-A153-2967C7EE4832}"/>
                    </a:ext>
                  </a:extLst>
                </p:cNvPr>
                <p:cNvCxnSpPr>
                  <a:cxnSpLocks/>
                </p:cNvCxnSpPr>
                <p:nvPr/>
              </p:nvCxnSpPr>
              <p:spPr bwMode="auto">
                <a:xfrm>
                  <a:off x="1333500" y="4464492"/>
                  <a:ext cx="215900" cy="0"/>
                </a:xfrm>
                <a:prstGeom prst="line">
                  <a:avLst/>
                </a:prstGeom>
                <a:noFill/>
                <a:ln w="28575" cap="flat" cmpd="sng" algn="ctr">
                  <a:solidFill>
                    <a:schemeClr val="bg1"/>
                  </a:solidFill>
                  <a:prstDash val="solid"/>
                  <a:round/>
                  <a:headEnd type="none" w="med" len="med"/>
                  <a:tailEnd type="none" w="med" len="med"/>
                </a:ln>
                <a:effectLst/>
              </p:spPr>
            </p:cxnSp>
            <p:cxnSp>
              <p:nvCxnSpPr>
                <p:cNvPr id="207" name="Straight Connector 206">
                  <a:extLst>
                    <a:ext uri="{FF2B5EF4-FFF2-40B4-BE49-F238E27FC236}">
                      <a16:creationId xmlns:a16="http://schemas.microsoft.com/office/drawing/2014/main" id="{81CFEEA8-65F6-4D7B-BF5E-211ADA254932}"/>
                    </a:ext>
                  </a:extLst>
                </p:cNvPr>
                <p:cNvCxnSpPr>
                  <a:cxnSpLocks/>
                </p:cNvCxnSpPr>
                <p:nvPr/>
              </p:nvCxnSpPr>
              <p:spPr bwMode="auto">
                <a:xfrm>
                  <a:off x="1333500" y="3823142"/>
                  <a:ext cx="215900" cy="0"/>
                </a:xfrm>
                <a:prstGeom prst="line">
                  <a:avLst/>
                </a:prstGeom>
                <a:noFill/>
                <a:ln w="28575" cap="flat" cmpd="sng" algn="ctr">
                  <a:solidFill>
                    <a:schemeClr val="bg1"/>
                  </a:solidFill>
                  <a:prstDash val="solid"/>
                  <a:round/>
                  <a:headEnd type="none" w="med" len="med"/>
                  <a:tailEnd type="none" w="med" len="med"/>
                </a:ln>
                <a:effectLst/>
              </p:spPr>
            </p:cxnSp>
            <p:cxnSp>
              <p:nvCxnSpPr>
                <p:cNvPr id="208" name="Straight Connector 207">
                  <a:extLst>
                    <a:ext uri="{FF2B5EF4-FFF2-40B4-BE49-F238E27FC236}">
                      <a16:creationId xmlns:a16="http://schemas.microsoft.com/office/drawing/2014/main" id="{FD14B2D1-E17F-460F-8014-A7EBB00FF096}"/>
                    </a:ext>
                  </a:extLst>
                </p:cNvPr>
                <p:cNvCxnSpPr>
                  <a:cxnSpLocks/>
                </p:cNvCxnSpPr>
                <p:nvPr/>
              </p:nvCxnSpPr>
              <p:spPr bwMode="auto">
                <a:xfrm>
                  <a:off x="1333500" y="3180964"/>
                  <a:ext cx="215900" cy="0"/>
                </a:xfrm>
                <a:prstGeom prst="line">
                  <a:avLst/>
                </a:prstGeom>
                <a:noFill/>
                <a:ln w="28575" cap="flat" cmpd="sng" algn="ctr">
                  <a:solidFill>
                    <a:schemeClr val="bg1"/>
                  </a:solidFill>
                  <a:prstDash val="solid"/>
                  <a:round/>
                  <a:headEnd type="none" w="med" len="med"/>
                  <a:tailEnd type="none" w="med" len="med"/>
                </a:ln>
                <a:effectLst/>
              </p:spPr>
            </p:cxnSp>
          </p:grpSp>
          <p:grpSp>
            <p:nvGrpSpPr>
              <p:cNvPr id="209" name="Group 208">
                <a:extLst>
                  <a:ext uri="{FF2B5EF4-FFF2-40B4-BE49-F238E27FC236}">
                    <a16:creationId xmlns:a16="http://schemas.microsoft.com/office/drawing/2014/main" id="{08150569-3B66-49FB-8A7D-8287A065B009}"/>
                  </a:ext>
                </a:extLst>
              </p:cNvPr>
              <p:cNvGrpSpPr/>
              <p:nvPr/>
            </p:nvGrpSpPr>
            <p:grpSpPr>
              <a:xfrm>
                <a:off x="6609066" y="3006754"/>
                <a:ext cx="418704" cy="2924263"/>
                <a:chOff x="1105308" y="2995855"/>
                <a:chExt cx="418704" cy="2924263"/>
              </a:xfrm>
            </p:grpSpPr>
            <p:sp>
              <p:nvSpPr>
                <p:cNvPr id="210" name="TextBox 209">
                  <a:extLst>
                    <a:ext uri="{FF2B5EF4-FFF2-40B4-BE49-F238E27FC236}">
                      <a16:creationId xmlns:a16="http://schemas.microsoft.com/office/drawing/2014/main" id="{B5FD2B1A-5744-4263-BF08-2701384C561A}"/>
                    </a:ext>
                  </a:extLst>
                </p:cNvPr>
                <p:cNvSpPr txBox="1"/>
                <p:nvPr/>
              </p:nvSpPr>
              <p:spPr bwMode="auto">
                <a:xfrm>
                  <a:off x="1222326" y="5550786"/>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211" name="TextBox 210">
                  <a:extLst>
                    <a:ext uri="{FF2B5EF4-FFF2-40B4-BE49-F238E27FC236}">
                      <a16:creationId xmlns:a16="http://schemas.microsoft.com/office/drawing/2014/main" id="{E50E1264-4777-4B6F-80D7-2F3A4E560F7C}"/>
                    </a:ext>
                  </a:extLst>
                </p:cNvPr>
                <p:cNvSpPr txBox="1"/>
                <p:nvPr/>
              </p:nvSpPr>
              <p:spPr bwMode="auto">
                <a:xfrm>
                  <a:off x="1105308" y="492105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sp>
              <p:nvSpPr>
                <p:cNvPr id="212" name="TextBox 211">
                  <a:extLst>
                    <a:ext uri="{FF2B5EF4-FFF2-40B4-BE49-F238E27FC236}">
                      <a16:creationId xmlns:a16="http://schemas.microsoft.com/office/drawing/2014/main" id="{2A9176E4-76C5-44FD-9DD9-13EDC4AB72AE}"/>
                    </a:ext>
                  </a:extLst>
                </p:cNvPr>
                <p:cNvSpPr txBox="1"/>
                <p:nvPr/>
              </p:nvSpPr>
              <p:spPr bwMode="auto">
                <a:xfrm>
                  <a:off x="1105308" y="4279220"/>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213" name="TextBox 212">
                  <a:extLst>
                    <a:ext uri="{FF2B5EF4-FFF2-40B4-BE49-F238E27FC236}">
                      <a16:creationId xmlns:a16="http://schemas.microsoft.com/office/drawing/2014/main" id="{E6B337E8-6ADB-4643-AF46-80FBF09AD409}"/>
                    </a:ext>
                  </a:extLst>
                </p:cNvPr>
                <p:cNvSpPr txBox="1"/>
                <p:nvPr/>
              </p:nvSpPr>
              <p:spPr bwMode="auto">
                <a:xfrm>
                  <a:off x="1105308" y="364446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a:t>
                  </a:r>
                </a:p>
              </p:txBody>
            </p:sp>
            <p:sp>
              <p:nvSpPr>
                <p:cNvPr id="214" name="TextBox 213">
                  <a:extLst>
                    <a:ext uri="{FF2B5EF4-FFF2-40B4-BE49-F238E27FC236}">
                      <a16:creationId xmlns:a16="http://schemas.microsoft.com/office/drawing/2014/main" id="{584C6F3A-6124-489E-8F5B-7669A9E404B8}"/>
                    </a:ext>
                  </a:extLst>
                </p:cNvPr>
                <p:cNvSpPr txBox="1"/>
                <p:nvPr/>
              </p:nvSpPr>
              <p:spPr bwMode="auto">
                <a:xfrm>
                  <a:off x="1105308" y="299585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grpSp>
          <p:grpSp>
            <p:nvGrpSpPr>
              <p:cNvPr id="224" name="Group 223">
                <a:extLst>
                  <a:ext uri="{FF2B5EF4-FFF2-40B4-BE49-F238E27FC236}">
                    <a16:creationId xmlns:a16="http://schemas.microsoft.com/office/drawing/2014/main" id="{5D8B8B50-C361-4A34-AD6B-F00D04249484}"/>
                  </a:ext>
                </a:extLst>
              </p:cNvPr>
              <p:cNvGrpSpPr/>
              <p:nvPr/>
            </p:nvGrpSpPr>
            <p:grpSpPr>
              <a:xfrm>
                <a:off x="7065940" y="5734825"/>
                <a:ext cx="3697301" cy="89825"/>
                <a:chOff x="1452936" y="5698053"/>
                <a:chExt cx="3697301" cy="301427"/>
              </a:xfrm>
            </p:grpSpPr>
            <p:cxnSp>
              <p:nvCxnSpPr>
                <p:cNvPr id="225" name="Straight Connector 224">
                  <a:extLst>
                    <a:ext uri="{FF2B5EF4-FFF2-40B4-BE49-F238E27FC236}">
                      <a16:creationId xmlns:a16="http://schemas.microsoft.com/office/drawing/2014/main" id="{9B7FB4F6-90DD-4DE2-B4AD-D897A801F2E9}"/>
                    </a:ext>
                  </a:extLst>
                </p:cNvPr>
                <p:cNvCxnSpPr>
                  <a:cxnSpLocks/>
                </p:cNvCxnSpPr>
                <p:nvPr/>
              </p:nvCxnSpPr>
              <p:spPr bwMode="auto">
                <a:xfrm flipV="1">
                  <a:off x="1452936" y="5698053"/>
                  <a:ext cx="0" cy="301427"/>
                </a:xfrm>
                <a:prstGeom prst="line">
                  <a:avLst/>
                </a:prstGeom>
                <a:noFill/>
                <a:ln w="28575" cap="flat" cmpd="sng" algn="ctr">
                  <a:solidFill>
                    <a:schemeClr val="bg1"/>
                  </a:solidFill>
                  <a:prstDash val="solid"/>
                  <a:round/>
                  <a:headEnd type="none" w="med" len="med"/>
                  <a:tailEnd type="none" w="med" len="med"/>
                </a:ln>
                <a:effectLst/>
              </p:spPr>
            </p:cxnSp>
            <p:cxnSp>
              <p:nvCxnSpPr>
                <p:cNvPr id="226" name="Straight Connector 225">
                  <a:extLst>
                    <a:ext uri="{FF2B5EF4-FFF2-40B4-BE49-F238E27FC236}">
                      <a16:creationId xmlns:a16="http://schemas.microsoft.com/office/drawing/2014/main" id="{B18DE0B6-53F4-4F98-8739-91CDFBD63E41}"/>
                    </a:ext>
                  </a:extLst>
                </p:cNvPr>
                <p:cNvCxnSpPr>
                  <a:cxnSpLocks/>
                </p:cNvCxnSpPr>
                <p:nvPr/>
              </p:nvCxnSpPr>
              <p:spPr bwMode="auto">
                <a:xfrm flipV="1">
                  <a:off x="1905056" y="5698053"/>
                  <a:ext cx="0" cy="301427"/>
                </a:xfrm>
                <a:prstGeom prst="line">
                  <a:avLst/>
                </a:prstGeom>
                <a:noFill/>
                <a:ln w="28575" cap="flat" cmpd="sng" algn="ctr">
                  <a:solidFill>
                    <a:schemeClr val="bg1"/>
                  </a:solidFill>
                  <a:prstDash val="solid"/>
                  <a:round/>
                  <a:headEnd type="none" w="med" len="med"/>
                  <a:tailEnd type="none" w="med" len="med"/>
                </a:ln>
                <a:effectLst/>
              </p:spPr>
            </p:cxnSp>
            <p:cxnSp>
              <p:nvCxnSpPr>
                <p:cNvPr id="227" name="Straight Connector 226">
                  <a:extLst>
                    <a:ext uri="{FF2B5EF4-FFF2-40B4-BE49-F238E27FC236}">
                      <a16:creationId xmlns:a16="http://schemas.microsoft.com/office/drawing/2014/main" id="{10B2B120-ED44-40A8-B7F1-6E58034134A3}"/>
                    </a:ext>
                  </a:extLst>
                </p:cNvPr>
                <p:cNvCxnSpPr>
                  <a:cxnSpLocks/>
                </p:cNvCxnSpPr>
                <p:nvPr/>
              </p:nvCxnSpPr>
              <p:spPr bwMode="auto">
                <a:xfrm flipV="1">
                  <a:off x="2372416" y="5698053"/>
                  <a:ext cx="0" cy="301427"/>
                </a:xfrm>
                <a:prstGeom prst="line">
                  <a:avLst/>
                </a:prstGeom>
                <a:noFill/>
                <a:ln w="28575" cap="flat" cmpd="sng" algn="ctr">
                  <a:solidFill>
                    <a:schemeClr val="bg1"/>
                  </a:solidFill>
                  <a:prstDash val="solid"/>
                  <a:round/>
                  <a:headEnd type="none" w="med" len="med"/>
                  <a:tailEnd type="none" w="med" len="med"/>
                </a:ln>
                <a:effectLst/>
              </p:spPr>
            </p:cxnSp>
            <p:cxnSp>
              <p:nvCxnSpPr>
                <p:cNvPr id="228" name="Straight Connector 227">
                  <a:extLst>
                    <a:ext uri="{FF2B5EF4-FFF2-40B4-BE49-F238E27FC236}">
                      <a16:creationId xmlns:a16="http://schemas.microsoft.com/office/drawing/2014/main" id="{9D7A552A-854B-4304-8C7C-4C440805AD45}"/>
                    </a:ext>
                  </a:extLst>
                </p:cNvPr>
                <p:cNvCxnSpPr>
                  <a:cxnSpLocks/>
                </p:cNvCxnSpPr>
                <p:nvPr/>
              </p:nvCxnSpPr>
              <p:spPr bwMode="auto">
                <a:xfrm flipV="1">
                  <a:off x="3297639" y="5698053"/>
                  <a:ext cx="0" cy="301427"/>
                </a:xfrm>
                <a:prstGeom prst="line">
                  <a:avLst/>
                </a:prstGeom>
                <a:noFill/>
                <a:ln w="28575" cap="flat" cmpd="sng" algn="ctr">
                  <a:solidFill>
                    <a:schemeClr val="bg1"/>
                  </a:solidFill>
                  <a:prstDash val="solid"/>
                  <a:round/>
                  <a:headEnd type="none" w="med" len="med"/>
                  <a:tailEnd type="none" w="med" len="med"/>
                </a:ln>
                <a:effectLst/>
              </p:spPr>
            </p:cxnSp>
            <p:cxnSp>
              <p:nvCxnSpPr>
                <p:cNvPr id="229" name="Straight Connector 228">
                  <a:extLst>
                    <a:ext uri="{FF2B5EF4-FFF2-40B4-BE49-F238E27FC236}">
                      <a16:creationId xmlns:a16="http://schemas.microsoft.com/office/drawing/2014/main" id="{BA35BDB8-1977-406E-843B-099464D413D9}"/>
                    </a:ext>
                  </a:extLst>
                </p:cNvPr>
                <p:cNvCxnSpPr>
                  <a:cxnSpLocks/>
                </p:cNvCxnSpPr>
                <p:nvPr/>
              </p:nvCxnSpPr>
              <p:spPr bwMode="auto">
                <a:xfrm flipV="1">
                  <a:off x="4227279" y="5698053"/>
                  <a:ext cx="0" cy="301427"/>
                </a:xfrm>
                <a:prstGeom prst="line">
                  <a:avLst/>
                </a:prstGeom>
                <a:noFill/>
                <a:ln w="28575" cap="flat" cmpd="sng" algn="ctr">
                  <a:solidFill>
                    <a:schemeClr val="bg1"/>
                  </a:solidFill>
                  <a:prstDash val="solid"/>
                  <a:round/>
                  <a:headEnd type="none" w="med" len="med"/>
                  <a:tailEnd type="none" w="med" len="med"/>
                </a:ln>
                <a:effectLst/>
              </p:spPr>
            </p:cxnSp>
            <p:cxnSp>
              <p:nvCxnSpPr>
                <p:cNvPr id="230" name="Straight Connector 229">
                  <a:extLst>
                    <a:ext uri="{FF2B5EF4-FFF2-40B4-BE49-F238E27FC236}">
                      <a16:creationId xmlns:a16="http://schemas.microsoft.com/office/drawing/2014/main" id="{1280600E-CB97-432B-98B8-02350C2984C5}"/>
                    </a:ext>
                  </a:extLst>
                </p:cNvPr>
                <p:cNvCxnSpPr>
                  <a:cxnSpLocks/>
                </p:cNvCxnSpPr>
                <p:nvPr/>
              </p:nvCxnSpPr>
              <p:spPr bwMode="auto">
                <a:xfrm flipV="1">
                  <a:off x="5150237" y="5698053"/>
                  <a:ext cx="0" cy="301427"/>
                </a:xfrm>
                <a:prstGeom prst="line">
                  <a:avLst/>
                </a:prstGeom>
                <a:noFill/>
                <a:ln w="28575" cap="flat" cmpd="sng" algn="ctr">
                  <a:solidFill>
                    <a:schemeClr val="bg1"/>
                  </a:solidFill>
                  <a:prstDash val="solid"/>
                  <a:round/>
                  <a:headEnd type="none" w="med" len="med"/>
                  <a:tailEnd type="none" w="med" len="med"/>
                </a:ln>
                <a:effectLst/>
              </p:spPr>
            </p:cxnSp>
          </p:grpSp>
          <p:grpSp>
            <p:nvGrpSpPr>
              <p:cNvPr id="239" name="Group 238">
                <a:extLst>
                  <a:ext uri="{FF2B5EF4-FFF2-40B4-BE49-F238E27FC236}">
                    <a16:creationId xmlns:a16="http://schemas.microsoft.com/office/drawing/2014/main" id="{012A969A-A790-46E5-8380-6FAC434D6493}"/>
                  </a:ext>
                </a:extLst>
              </p:cNvPr>
              <p:cNvGrpSpPr/>
              <p:nvPr/>
            </p:nvGrpSpPr>
            <p:grpSpPr>
              <a:xfrm>
                <a:off x="6916523" y="5734825"/>
                <a:ext cx="4055343" cy="369332"/>
                <a:chOff x="1304246" y="5717929"/>
                <a:chExt cx="4055343" cy="369332"/>
              </a:xfrm>
            </p:grpSpPr>
            <p:sp>
              <p:nvSpPr>
                <p:cNvPr id="240" name="TextBox 239">
                  <a:extLst>
                    <a:ext uri="{FF2B5EF4-FFF2-40B4-BE49-F238E27FC236}">
                      <a16:creationId xmlns:a16="http://schemas.microsoft.com/office/drawing/2014/main" id="{2B7C1E22-E441-4E9F-B491-331EC11CD786}"/>
                    </a:ext>
                  </a:extLst>
                </p:cNvPr>
                <p:cNvSpPr txBox="1"/>
                <p:nvPr/>
              </p:nvSpPr>
              <p:spPr bwMode="auto">
                <a:xfrm>
                  <a:off x="3144531" y="571792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a:t>
                  </a:r>
                </a:p>
              </p:txBody>
            </p:sp>
            <p:sp>
              <p:nvSpPr>
                <p:cNvPr id="241" name="TextBox 240">
                  <a:extLst>
                    <a:ext uri="{FF2B5EF4-FFF2-40B4-BE49-F238E27FC236}">
                      <a16:creationId xmlns:a16="http://schemas.microsoft.com/office/drawing/2014/main" id="{1500C22F-00C5-4E71-ADCE-656E6BE33D1D}"/>
                    </a:ext>
                  </a:extLst>
                </p:cNvPr>
                <p:cNvSpPr txBox="1"/>
                <p:nvPr/>
              </p:nvSpPr>
              <p:spPr bwMode="auto">
                <a:xfrm>
                  <a:off x="1304246" y="571792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242" name="TextBox 241">
                  <a:extLst>
                    <a:ext uri="{FF2B5EF4-FFF2-40B4-BE49-F238E27FC236}">
                      <a16:creationId xmlns:a16="http://schemas.microsoft.com/office/drawing/2014/main" id="{CC4FE282-7206-4FB1-ADFE-FAD939914A40}"/>
                    </a:ext>
                  </a:extLst>
                </p:cNvPr>
                <p:cNvSpPr txBox="1"/>
                <p:nvPr/>
              </p:nvSpPr>
              <p:spPr bwMode="auto">
                <a:xfrm>
                  <a:off x="1755828" y="571792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a:t>
                  </a:r>
                </a:p>
              </p:txBody>
            </p:sp>
            <p:sp>
              <p:nvSpPr>
                <p:cNvPr id="243" name="TextBox 242">
                  <a:extLst>
                    <a:ext uri="{FF2B5EF4-FFF2-40B4-BE49-F238E27FC236}">
                      <a16:creationId xmlns:a16="http://schemas.microsoft.com/office/drawing/2014/main" id="{CD7A9CE7-781D-48C4-870C-4B88FF5776E2}"/>
                    </a:ext>
                  </a:extLst>
                </p:cNvPr>
                <p:cNvSpPr txBox="1"/>
                <p:nvPr/>
              </p:nvSpPr>
              <p:spPr bwMode="auto">
                <a:xfrm>
                  <a:off x="2223839" y="571792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a:t>
                  </a:r>
                </a:p>
              </p:txBody>
            </p:sp>
            <p:sp>
              <p:nvSpPr>
                <p:cNvPr id="244" name="TextBox 243">
                  <a:extLst>
                    <a:ext uri="{FF2B5EF4-FFF2-40B4-BE49-F238E27FC236}">
                      <a16:creationId xmlns:a16="http://schemas.microsoft.com/office/drawing/2014/main" id="{2DA53AD9-4AF4-4C72-8EA2-A1FF1425D5DA}"/>
                    </a:ext>
                  </a:extLst>
                </p:cNvPr>
                <p:cNvSpPr txBox="1"/>
                <p:nvPr/>
              </p:nvSpPr>
              <p:spPr bwMode="auto">
                <a:xfrm>
                  <a:off x="4017927" y="571792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245" name="TextBox 244">
                  <a:extLst>
                    <a:ext uri="{FF2B5EF4-FFF2-40B4-BE49-F238E27FC236}">
                      <a16:creationId xmlns:a16="http://schemas.microsoft.com/office/drawing/2014/main" id="{97E7EF9E-E56D-4A9A-88CF-EA7F2FF3F4FA}"/>
                    </a:ext>
                  </a:extLst>
                </p:cNvPr>
                <p:cNvSpPr txBox="1"/>
                <p:nvPr/>
              </p:nvSpPr>
              <p:spPr bwMode="auto">
                <a:xfrm>
                  <a:off x="4940885" y="571792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16</a:t>
                  </a:r>
                </a:p>
              </p:txBody>
            </p:sp>
          </p:grpSp>
        </p:grpSp>
      </p:grpSp>
      <p:grpSp>
        <p:nvGrpSpPr>
          <p:cNvPr id="337" name="Group 336">
            <a:extLst>
              <a:ext uri="{FF2B5EF4-FFF2-40B4-BE49-F238E27FC236}">
                <a16:creationId xmlns:a16="http://schemas.microsoft.com/office/drawing/2014/main" id="{9A084212-5B07-44BB-9CCE-103860745CCF}"/>
              </a:ext>
            </a:extLst>
          </p:cNvPr>
          <p:cNvGrpSpPr/>
          <p:nvPr/>
        </p:nvGrpSpPr>
        <p:grpSpPr>
          <a:xfrm>
            <a:off x="7485842" y="5622995"/>
            <a:ext cx="82204" cy="125426"/>
            <a:chOff x="5111452" y="5196177"/>
            <a:chExt cx="80843" cy="362272"/>
          </a:xfrm>
        </p:grpSpPr>
        <p:cxnSp>
          <p:nvCxnSpPr>
            <p:cNvPr id="338" name="Straight Connector 337">
              <a:extLst>
                <a:ext uri="{FF2B5EF4-FFF2-40B4-BE49-F238E27FC236}">
                  <a16:creationId xmlns:a16="http://schemas.microsoft.com/office/drawing/2014/main" id="{21E704CA-C63E-4014-A9AC-F319101412DF}"/>
                </a:ext>
              </a:extLst>
            </p:cNvPr>
            <p:cNvCxnSpPr>
              <a:cxnSpLocks/>
            </p:cNvCxnSpPr>
            <p:nvPr/>
          </p:nvCxnSpPr>
          <p:spPr bwMode="auto">
            <a:xfrm>
              <a:off x="5111452" y="5204129"/>
              <a:ext cx="80843" cy="0"/>
            </a:xfrm>
            <a:prstGeom prst="line">
              <a:avLst/>
            </a:prstGeom>
            <a:noFill/>
            <a:ln w="28575" cap="flat" cmpd="sng" algn="ctr">
              <a:solidFill>
                <a:schemeClr val="accent4"/>
              </a:solidFill>
              <a:prstDash val="solid"/>
              <a:round/>
              <a:headEnd type="none" w="med" len="med"/>
              <a:tailEnd type="none" w="med" len="med"/>
            </a:ln>
            <a:effectLst/>
          </p:spPr>
        </p:cxnSp>
        <p:cxnSp>
          <p:nvCxnSpPr>
            <p:cNvPr id="339" name="Straight Connector 338">
              <a:extLst>
                <a:ext uri="{FF2B5EF4-FFF2-40B4-BE49-F238E27FC236}">
                  <a16:creationId xmlns:a16="http://schemas.microsoft.com/office/drawing/2014/main" id="{81936ECE-65E6-44BD-A3DF-EAE7560C1099}"/>
                </a:ext>
              </a:extLst>
            </p:cNvPr>
            <p:cNvCxnSpPr>
              <a:cxnSpLocks/>
            </p:cNvCxnSpPr>
            <p:nvPr/>
          </p:nvCxnSpPr>
          <p:spPr bwMode="auto">
            <a:xfrm flipV="1">
              <a:off x="5151873" y="5196177"/>
              <a:ext cx="0" cy="362272"/>
            </a:xfrm>
            <a:prstGeom prst="line">
              <a:avLst/>
            </a:prstGeom>
            <a:noFill/>
            <a:ln w="28575" cap="flat" cmpd="sng" algn="ctr">
              <a:solidFill>
                <a:schemeClr val="accent4"/>
              </a:solidFill>
              <a:prstDash val="solid"/>
              <a:round/>
              <a:headEnd type="none" w="med" len="med"/>
              <a:tailEnd type="none" w="med" len="med"/>
            </a:ln>
            <a:effectLst/>
          </p:spPr>
        </p:cxnSp>
        <p:cxnSp>
          <p:nvCxnSpPr>
            <p:cNvPr id="340" name="Straight Connector 339">
              <a:extLst>
                <a:ext uri="{FF2B5EF4-FFF2-40B4-BE49-F238E27FC236}">
                  <a16:creationId xmlns:a16="http://schemas.microsoft.com/office/drawing/2014/main" id="{C316974D-F7D0-47C6-8FB5-64A4148B3088}"/>
                </a:ext>
              </a:extLst>
            </p:cNvPr>
            <p:cNvCxnSpPr>
              <a:cxnSpLocks/>
            </p:cNvCxnSpPr>
            <p:nvPr/>
          </p:nvCxnSpPr>
          <p:spPr bwMode="auto">
            <a:xfrm>
              <a:off x="5111452" y="5558449"/>
              <a:ext cx="80843"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333" name="Group 332">
            <a:extLst>
              <a:ext uri="{FF2B5EF4-FFF2-40B4-BE49-F238E27FC236}">
                <a16:creationId xmlns:a16="http://schemas.microsoft.com/office/drawing/2014/main" id="{72824FBD-4D60-4F56-83CE-53073BCC7222}"/>
              </a:ext>
            </a:extLst>
          </p:cNvPr>
          <p:cNvGrpSpPr/>
          <p:nvPr/>
        </p:nvGrpSpPr>
        <p:grpSpPr>
          <a:xfrm>
            <a:off x="7947567" y="5447989"/>
            <a:ext cx="89683" cy="254208"/>
            <a:chOff x="5111452" y="5196177"/>
            <a:chExt cx="80843" cy="362272"/>
          </a:xfrm>
        </p:grpSpPr>
        <p:cxnSp>
          <p:nvCxnSpPr>
            <p:cNvPr id="334" name="Straight Connector 333">
              <a:extLst>
                <a:ext uri="{FF2B5EF4-FFF2-40B4-BE49-F238E27FC236}">
                  <a16:creationId xmlns:a16="http://schemas.microsoft.com/office/drawing/2014/main" id="{CCFA13C0-E91E-422E-BD61-0E0A87B3B899}"/>
                </a:ext>
              </a:extLst>
            </p:cNvPr>
            <p:cNvCxnSpPr>
              <a:cxnSpLocks/>
            </p:cNvCxnSpPr>
            <p:nvPr/>
          </p:nvCxnSpPr>
          <p:spPr bwMode="auto">
            <a:xfrm>
              <a:off x="5111452" y="5204129"/>
              <a:ext cx="80843" cy="0"/>
            </a:xfrm>
            <a:prstGeom prst="line">
              <a:avLst/>
            </a:prstGeom>
            <a:noFill/>
            <a:ln w="28575" cap="flat" cmpd="sng" algn="ctr">
              <a:solidFill>
                <a:schemeClr val="accent4"/>
              </a:solidFill>
              <a:prstDash val="solid"/>
              <a:round/>
              <a:headEnd type="none" w="med" len="med"/>
              <a:tailEnd type="none" w="med" len="med"/>
            </a:ln>
            <a:effectLst/>
          </p:spPr>
        </p:cxnSp>
        <p:cxnSp>
          <p:nvCxnSpPr>
            <p:cNvPr id="335" name="Straight Connector 334">
              <a:extLst>
                <a:ext uri="{FF2B5EF4-FFF2-40B4-BE49-F238E27FC236}">
                  <a16:creationId xmlns:a16="http://schemas.microsoft.com/office/drawing/2014/main" id="{E5F8E82C-B603-4EE2-BFF4-AAE3C839F1F5}"/>
                </a:ext>
              </a:extLst>
            </p:cNvPr>
            <p:cNvCxnSpPr>
              <a:cxnSpLocks/>
            </p:cNvCxnSpPr>
            <p:nvPr/>
          </p:nvCxnSpPr>
          <p:spPr bwMode="auto">
            <a:xfrm flipV="1">
              <a:off x="5151873" y="5196177"/>
              <a:ext cx="0" cy="362272"/>
            </a:xfrm>
            <a:prstGeom prst="line">
              <a:avLst/>
            </a:prstGeom>
            <a:noFill/>
            <a:ln w="28575" cap="flat" cmpd="sng" algn="ctr">
              <a:solidFill>
                <a:schemeClr val="accent4"/>
              </a:solidFill>
              <a:prstDash val="solid"/>
              <a:round/>
              <a:headEnd type="none" w="med" len="med"/>
              <a:tailEnd type="none" w="med" len="med"/>
            </a:ln>
            <a:effectLst/>
          </p:spPr>
        </p:cxnSp>
        <p:cxnSp>
          <p:nvCxnSpPr>
            <p:cNvPr id="336" name="Straight Connector 335">
              <a:extLst>
                <a:ext uri="{FF2B5EF4-FFF2-40B4-BE49-F238E27FC236}">
                  <a16:creationId xmlns:a16="http://schemas.microsoft.com/office/drawing/2014/main" id="{94B8D2F7-8F41-4966-9E26-6D43E89D82D2}"/>
                </a:ext>
              </a:extLst>
            </p:cNvPr>
            <p:cNvCxnSpPr>
              <a:cxnSpLocks/>
            </p:cNvCxnSpPr>
            <p:nvPr/>
          </p:nvCxnSpPr>
          <p:spPr bwMode="auto">
            <a:xfrm>
              <a:off x="5111452" y="5558449"/>
              <a:ext cx="80843"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321" name="Group 320">
            <a:extLst>
              <a:ext uri="{FF2B5EF4-FFF2-40B4-BE49-F238E27FC236}">
                <a16:creationId xmlns:a16="http://schemas.microsoft.com/office/drawing/2014/main" id="{2B5DC892-2B8C-443D-A660-2D60EFFB8A90}"/>
              </a:ext>
            </a:extLst>
          </p:cNvPr>
          <p:cNvGrpSpPr/>
          <p:nvPr/>
        </p:nvGrpSpPr>
        <p:grpSpPr>
          <a:xfrm>
            <a:off x="10732402" y="5147978"/>
            <a:ext cx="101611" cy="381274"/>
            <a:chOff x="5111452" y="5196177"/>
            <a:chExt cx="80843" cy="362272"/>
          </a:xfrm>
        </p:grpSpPr>
        <p:cxnSp>
          <p:nvCxnSpPr>
            <p:cNvPr id="322" name="Straight Connector 321">
              <a:extLst>
                <a:ext uri="{FF2B5EF4-FFF2-40B4-BE49-F238E27FC236}">
                  <a16:creationId xmlns:a16="http://schemas.microsoft.com/office/drawing/2014/main" id="{04295A8F-AA7B-402B-96D5-44722C20A44C}"/>
                </a:ext>
              </a:extLst>
            </p:cNvPr>
            <p:cNvCxnSpPr>
              <a:cxnSpLocks/>
            </p:cNvCxnSpPr>
            <p:nvPr/>
          </p:nvCxnSpPr>
          <p:spPr bwMode="auto">
            <a:xfrm>
              <a:off x="5111452" y="5204129"/>
              <a:ext cx="80843" cy="0"/>
            </a:xfrm>
            <a:prstGeom prst="line">
              <a:avLst/>
            </a:prstGeom>
            <a:noFill/>
            <a:ln w="28575" cap="flat" cmpd="sng" algn="ctr">
              <a:solidFill>
                <a:schemeClr val="accent4"/>
              </a:solidFill>
              <a:prstDash val="solid"/>
              <a:round/>
              <a:headEnd type="none" w="med" len="med"/>
              <a:tailEnd type="none" w="med" len="med"/>
            </a:ln>
            <a:effectLst/>
          </p:spPr>
        </p:cxnSp>
        <p:cxnSp>
          <p:nvCxnSpPr>
            <p:cNvPr id="323" name="Straight Connector 322">
              <a:extLst>
                <a:ext uri="{FF2B5EF4-FFF2-40B4-BE49-F238E27FC236}">
                  <a16:creationId xmlns:a16="http://schemas.microsoft.com/office/drawing/2014/main" id="{EDEC75CB-D299-402A-84C8-458487D7B1EB}"/>
                </a:ext>
              </a:extLst>
            </p:cNvPr>
            <p:cNvCxnSpPr>
              <a:cxnSpLocks/>
            </p:cNvCxnSpPr>
            <p:nvPr/>
          </p:nvCxnSpPr>
          <p:spPr bwMode="auto">
            <a:xfrm flipV="1">
              <a:off x="5151873" y="5196177"/>
              <a:ext cx="0" cy="362272"/>
            </a:xfrm>
            <a:prstGeom prst="line">
              <a:avLst/>
            </a:prstGeom>
            <a:noFill/>
            <a:ln w="28575" cap="flat" cmpd="sng" algn="ctr">
              <a:solidFill>
                <a:schemeClr val="accent4"/>
              </a:solidFill>
              <a:prstDash val="solid"/>
              <a:round/>
              <a:headEnd type="none" w="med" len="med"/>
              <a:tailEnd type="none" w="med" len="med"/>
            </a:ln>
            <a:effectLst/>
          </p:spPr>
        </p:cxnSp>
        <p:cxnSp>
          <p:nvCxnSpPr>
            <p:cNvPr id="324" name="Straight Connector 323">
              <a:extLst>
                <a:ext uri="{FF2B5EF4-FFF2-40B4-BE49-F238E27FC236}">
                  <a16:creationId xmlns:a16="http://schemas.microsoft.com/office/drawing/2014/main" id="{DCC17CB1-906F-4C3A-902E-697D55BBF18A}"/>
                </a:ext>
              </a:extLst>
            </p:cNvPr>
            <p:cNvCxnSpPr>
              <a:cxnSpLocks/>
            </p:cNvCxnSpPr>
            <p:nvPr/>
          </p:nvCxnSpPr>
          <p:spPr bwMode="auto">
            <a:xfrm>
              <a:off x="5111452" y="5558449"/>
              <a:ext cx="80843"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325" name="Group 324">
            <a:extLst>
              <a:ext uri="{FF2B5EF4-FFF2-40B4-BE49-F238E27FC236}">
                <a16:creationId xmlns:a16="http://schemas.microsoft.com/office/drawing/2014/main" id="{31F99044-C261-40A4-9DA9-BAE8C773C568}"/>
              </a:ext>
            </a:extLst>
          </p:cNvPr>
          <p:cNvGrpSpPr/>
          <p:nvPr/>
        </p:nvGrpSpPr>
        <p:grpSpPr>
          <a:xfrm>
            <a:off x="9822318" y="4966749"/>
            <a:ext cx="105542" cy="452393"/>
            <a:chOff x="5111452" y="5196177"/>
            <a:chExt cx="80843" cy="362272"/>
          </a:xfrm>
        </p:grpSpPr>
        <p:cxnSp>
          <p:nvCxnSpPr>
            <p:cNvPr id="326" name="Straight Connector 325">
              <a:extLst>
                <a:ext uri="{FF2B5EF4-FFF2-40B4-BE49-F238E27FC236}">
                  <a16:creationId xmlns:a16="http://schemas.microsoft.com/office/drawing/2014/main" id="{BFB0EF74-3F50-4207-ACEE-930E8866B898}"/>
                </a:ext>
              </a:extLst>
            </p:cNvPr>
            <p:cNvCxnSpPr>
              <a:cxnSpLocks/>
            </p:cNvCxnSpPr>
            <p:nvPr/>
          </p:nvCxnSpPr>
          <p:spPr bwMode="auto">
            <a:xfrm>
              <a:off x="5111452" y="5204129"/>
              <a:ext cx="80843" cy="0"/>
            </a:xfrm>
            <a:prstGeom prst="line">
              <a:avLst/>
            </a:prstGeom>
            <a:noFill/>
            <a:ln w="28575" cap="flat" cmpd="sng" algn="ctr">
              <a:solidFill>
                <a:schemeClr val="accent4"/>
              </a:solidFill>
              <a:prstDash val="solid"/>
              <a:round/>
              <a:headEnd type="none" w="med" len="med"/>
              <a:tailEnd type="none" w="med" len="med"/>
            </a:ln>
            <a:effectLst/>
          </p:spPr>
        </p:cxnSp>
        <p:cxnSp>
          <p:nvCxnSpPr>
            <p:cNvPr id="327" name="Straight Connector 326">
              <a:extLst>
                <a:ext uri="{FF2B5EF4-FFF2-40B4-BE49-F238E27FC236}">
                  <a16:creationId xmlns:a16="http://schemas.microsoft.com/office/drawing/2014/main" id="{532B96B9-5620-45BB-8DA3-4B76AA555D0C}"/>
                </a:ext>
              </a:extLst>
            </p:cNvPr>
            <p:cNvCxnSpPr>
              <a:cxnSpLocks/>
            </p:cNvCxnSpPr>
            <p:nvPr/>
          </p:nvCxnSpPr>
          <p:spPr bwMode="auto">
            <a:xfrm flipV="1">
              <a:off x="5151873" y="5196177"/>
              <a:ext cx="0" cy="362272"/>
            </a:xfrm>
            <a:prstGeom prst="line">
              <a:avLst/>
            </a:prstGeom>
            <a:noFill/>
            <a:ln w="28575" cap="flat" cmpd="sng" algn="ctr">
              <a:solidFill>
                <a:schemeClr val="accent4"/>
              </a:solidFill>
              <a:prstDash val="solid"/>
              <a:round/>
              <a:headEnd type="none" w="med" len="med"/>
              <a:tailEnd type="none" w="med" len="med"/>
            </a:ln>
            <a:effectLst/>
          </p:spPr>
        </p:cxnSp>
        <p:cxnSp>
          <p:nvCxnSpPr>
            <p:cNvPr id="328" name="Straight Connector 327">
              <a:extLst>
                <a:ext uri="{FF2B5EF4-FFF2-40B4-BE49-F238E27FC236}">
                  <a16:creationId xmlns:a16="http://schemas.microsoft.com/office/drawing/2014/main" id="{2E0B5B8B-1227-4E7E-B6C0-2134A063C3EA}"/>
                </a:ext>
              </a:extLst>
            </p:cNvPr>
            <p:cNvCxnSpPr>
              <a:cxnSpLocks/>
            </p:cNvCxnSpPr>
            <p:nvPr/>
          </p:nvCxnSpPr>
          <p:spPr bwMode="auto">
            <a:xfrm>
              <a:off x="5111452" y="5558449"/>
              <a:ext cx="80843"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329" name="Group 328">
            <a:extLst>
              <a:ext uri="{FF2B5EF4-FFF2-40B4-BE49-F238E27FC236}">
                <a16:creationId xmlns:a16="http://schemas.microsoft.com/office/drawing/2014/main" id="{7DD97F46-3C87-4D5D-A251-4276A7DB8FA7}"/>
              </a:ext>
            </a:extLst>
          </p:cNvPr>
          <p:cNvGrpSpPr/>
          <p:nvPr/>
        </p:nvGrpSpPr>
        <p:grpSpPr>
          <a:xfrm>
            <a:off x="8897129" y="5458609"/>
            <a:ext cx="89683" cy="254208"/>
            <a:chOff x="5111452" y="5196177"/>
            <a:chExt cx="80843" cy="362272"/>
          </a:xfrm>
        </p:grpSpPr>
        <p:cxnSp>
          <p:nvCxnSpPr>
            <p:cNvPr id="330" name="Straight Connector 329">
              <a:extLst>
                <a:ext uri="{FF2B5EF4-FFF2-40B4-BE49-F238E27FC236}">
                  <a16:creationId xmlns:a16="http://schemas.microsoft.com/office/drawing/2014/main" id="{3745DF5D-7C30-48C4-887A-DA014DFEC2A0}"/>
                </a:ext>
              </a:extLst>
            </p:cNvPr>
            <p:cNvCxnSpPr>
              <a:cxnSpLocks/>
            </p:cNvCxnSpPr>
            <p:nvPr/>
          </p:nvCxnSpPr>
          <p:spPr bwMode="auto">
            <a:xfrm>
              <a:off x="5111452" y="5204129"/>
              <a:ext cx="80843" cy="0"/>
            </a:xfrm>
            <a:prstGeom prst="line">
              <a:avLst/>
            </a:prstGeom>
            <a:noFill/>
            <a:ln w="28575" cap="flat" cmpd="sng" algn="ctr">
              <a:solidFill>
                <a:schemeClr val="accent4"/>
              </a:solidFill>
              <a:prstDash val="solid"/>
              <a:round/>
              <a:headEnd type="none" w="med" len="med"/>
              <a:tailEnd type="none" w="med" len="med"/>
            </a:ln>
            <a:effectLst/>
          </p:spPr>
        </p:cxnSp>
        <p:cxnSp>
          <p:nvCxnSpPr>
            <p:cNvPr id="331" name="Straight Connector 330">
              <a:extLst>
                <a:ext uri="{FF2B5EF4-FFF2-40B4-BE49-F238E27FC236}">
                  <a16:creationId xmlns:a16="http://schemas.microsoft.com/office/drawing/2014/main" id="{6AEFA5FC-733F-437D-AB63-5B99440DD167}"/>
                </a:ext>
              </a:extLst>
            </p:cNvPr>
            <p:cNvCxnSpPr>
              <a:cxnSpLocks/>
            </p:cNvCxnSpPr>
            <p:nvPr/>
          </p:nvCxnSpPr>
          <p:spPr bwMode="auto">
            <a:xfrm flipV="1">
              <a:off x="5151873" y="5196177"/>
              <a:ext cx="0" cy="362272"/>
            </a:xfrm>
            <a:prstGeom prst="line">
              <a:avLst/>
            </a:prstGeom>
            <a:noFill/>
            <a:ln w="28575" cap="flat" cmpd="sng" algn="ctr">
              <a:solidFill>
                <a:schemeClr val="accent4"/>
              </a:solidFill>
              <a:prstDash val="solid"/>
              <a:round/>
              <a:headEnd type="none" w="med" len="med"/>
              <a:tailEnd type="none" w="med" len="med"/>
            </a:ln>
            <a:effectLst/>
          </p:spPr>
        </p:cxnSp>
        <p:cxnSp>
          <p:nvCxnSpPr>
            <p:cNvPr id="332" name="Straight Connector 331">
              <a:extLst>
                <a:ext uri="{FF2B5EF4-FFF2-40B4-BE49-F238E27FC236}">
                  <a16:creationId xmlns:a16="http://schemas.microsoft.com/office/drawing/2014/main" id="{577DCF5D-DE58-4B75-B0F0-4D53B24171AE}"/>
                </a:ext>
              </a:extLst>
            </p:cNvPr>
            <p:cNvCxnSpPr>
              <a:cxnSpLocks/>
            </p:cNvCxnSpPr>
            <p:nvPr/>
          </p:nvCxnSpPr>
          <p:spPr bwMode="auto">
            <a:xfrm>
              <a:off x="5111452" y="5558449"/>
              <a:ext cx="80843" cy="0"/>
            </a:xfrm>
            <a:prstGeom prst="line">
              <a:avLst/>
            </a:prstGeom>
            <a:noFill/>
            <a:ln w="28575" cap="flat" cmpd="sng" algn="ctr">
              <a:solidFill>
                <a:schemeClr val="accent4"/>
              </a:solidFill>
              <a:prstDash val="solid"/>
              <a:round/>
              <a:headEnd type="none" w="med" len="med"/>
              <a:tailEnd type="none" w="med" len="med"/>
            </a:ln>
            <a:effectLst/>
          </p:spPr>
        </p:cxnSp>
      </p:grpSp>
      <p:sp>
        <p:nvSpPr>
          <p:cNvPr id="361" name="TextBox 360">
            <a:extLst>
              <a:ext uri="{FF2B5EF4-FFF2-40B4-BE49-F238E27FC236}">
                <a16:creationId xmlns:a16="http://schemas.microsoft.com/office/drawing/2014/main" id="{6AF1558E-18E0-4D8B-A8D7-BFED680203A8}"/>
              </a:ext>
            </a:extLst>
          </p:cNvPr>
          <p:cNvSpPr txBox="1"/>
          <p:nvPr/>
        </p:nvSpPr>
        <p:spPr bwMode="auto">
          <a:xfrm>
            <a:off x="8742995" y="4717610"/>
            <a:ext cx="3154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E1471D"/>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376" name="TextBox 375">
            <a:extLst>
              <a:ext uri="{FF2B5EF4-FFF2-40B4-BE49-F238E27FC236}">
                <a16:creationId xmlns:a16="http://schemas.microsoft.com/office/drawing/2014/main" id="{8BE195F8-5978-4E24-AA8C-5969B4A9D310}"/>
              </a:ext>
            </a:extLst>
          </p:cNvPr>
          <p:cNvSpPr txBox="1"/>
          <p:nvPr/>
        </p:nvSpPr>
        <p:spPr bwMode="auto">
          <a:xfrm>
            <a:off x="7700978" y="4920382"/>
            <a:ext cx="5077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E1471D"/>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377" name="TextBox 376">
            <a:extLst>
              <a:ext uri="{FF2B5EF4-FFF2-40B4-BE49-F238E27FC236}">
                <a16:creationId xmlns:a16="http://schemas.microsoft.com/office/drawing/2014/main" id="{BA5BD39E-2E98-4523-848F-1F7BDC7802E6}"/>
              </a:ext>
            </a:extLst>
          </p:cNvPr>
          <p:cNvSpPr txBox="1"/>
          <p:nvPr/>
        </p:nvSpPr>
        <p:spPr bwMode="auto">
          <a:xfrm>
            <a:off x="7222150" y="5194627"/>
            <a:ext cx="5077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E1471D"/>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379" name="TextBox 378">
            <a:extLst>
              <a:ext uri="{FF2B5EF4-FFF2-40B4-BE49-F238E27FC236}">
                <a16:creationId xmlns:a16="http://schemas.microsoft.com/office/drawing/2014/main" id="{EEA9B810-AF5A-4989-A299-475D135CC3AD}"/>
              </a:ext>
            </a:extLst>
          </p:cNvPr>
          <p:cNvSpPr txBox="1"/>
          <p:nvPr/>
        </p:nvSpPr>
        <p:spPr bwMode="auto">
          <a:xfrm>
            <a:off x="10442483" y="4576755"/>
            <a:ext cx="5077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E1471D"/>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373" name="TextBox 372">
            <a:extLst>
              <a:ext uri="{FF2B5EF4-FFF2-40B4-BE49-F238E27FC236}">
                <a16:creationId xmlns:a16="http://schemas.microsoft.com/office/drawing/2014/main" id="{F9B543CA-3420-484B-8FF1-5E9333EBCAE6}"/>
              </a:ext>
            </a:extLst>
          </p:cNvPr>
          <p:cNvSpPr txBox="1"/>
          <p:nvPr/>
        </p:nvSpPr>
        <p:spPr bwMode="auto">
          <a:xfrm>
            <a:off x="9859185" y="4601573"/>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13.7</a:t>
            </a:r>
          </a:p>
        </p:txBody>
      </p:sp>
      <p:sp>
        <p:nvSpPr>
          <p:cNvPr id="374" name="TextBox 373">
            <a:extLst>
              <a:ext uri="{FF2B5EF4-FFF2-40B4-BE49-F238E27FC236}">
                <a16:creationId xmlns:a16="http://schemas.microsoft.com/office/drawing/2014/main" id="{F4211FD3-EBFF-4548-A592-C1330B9B299B}"/>
              </a:ext>
            </a:extLst>
          </p:cNvPr>
          <p:cNvSpPr txBox="1"/>
          <p:nvPr/>
        </p:nvSpPr>
        <p:spPr bwMode="auto">
          <a:xfrm>
            <a:off x="8927072" y="4661303"/>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12.9</a:t>
            </a:r>
          </a:p>
        </p:txBody>
      </p:sp>
      <p:sp>
        <p:nvSpPr>
          <p:cNvPr id="363" name="TextBox 362">
            <a:extLst>
              <a:ext uri="{FF2B5EF4-FFF2-40B4-BE49-F238E27FC236}">
                <a16:creationId xmlns:a16="http://schemas.microsoft.com/office/drawing/2014/main" id="{4F35C82D-71C0-476D-B4E5-CF11EDC397F9}"/>
              </a:ext>
            </a:extLst>
          </p:cNvPr>
          <p:cNvSpPr txBox="1"/>
          <p:nvPr/>
        </p:nvSpPr>
        <p:spPr bwMode="auto">
          <a:xfrm>
            <a:off x="10759172" y="5158888"/>
            <a:ext cx="4122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823B"/>
                </a:solidFill>
                <a:effectLst/>
                <a:uLnTx/>
                <a:uFillTx/>
                <a:latin typeface="Calibri" panose="020F0502020204030204" pitchFamily="34" charset="0"/>
                <a:ea typeface="+mn-ea"/>
                <a:cs typeface="Arial" panose="020B0604020202020204" pitchFamily="34" charset="0"/>
              </a:rPr>
              <a:t>6.5</a:t>
            </a:r>
          </a:p>
        </p:txBody>
      </p:sp>
      <p:sp>
        <p:nvSpPr>
          <p:cNvPr id="368" name="TextBox 367">
            <a:extLst>
              <a:ext uri="{FF2B5EF4-FFF2-40B4-BE49-F238E27FC236}">
                <a16:creationId xmlns:a16="http://schemas.microsoft.com/office/drawing/2014/main" id="{E6BD0C14-4FCA-4EA9-AD72-C5C3B8EF36C2}"/>
              </a:ext>
            </a:extLst>
          </p:cNvPr>
          <p:cNvSpPr txBox="1"/>
          <p:nvPr/>
        </p:nvSpPr>
        <p:spPr bwMode="auto">
          <a:xfrm>
            <a:off x="8967241" y="5434851"/>
            <a:ext cx="4122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823B"/>
                </a:solidFill>
                <a:effectLst/>
                <a:uLnTx/>
                <a:uFillTx/>
                <a:latin typeface="Calibri" panose="020F0502020204030204" pitchFamily="34" charset="0"/>
                <a:ea typeface="+mn-ea"/>
                <a:cs typeface="Arial" panose="020B0604020202020204" pitchFamily="34" charset="0"/>
              </a:rPr>
              <a:t>2.5</a:t>
            </a:r>
          </a:p>
        </p:txBody>
      </p:sp>
      <p:sp>
        <p:nvSpPr>
          <p:cNvPr id="362" name="TextBox 361">
            <a:extLst>
              <a:ext uri="{FF2B5EF4-FFF2-40B4-BE49-F238E27FC236}">
                <a16:creationId xmlns:a16="http://schemas.microsoft.com/office/drawing/2014/main" id="{623274F4-8544-4D4F-B920-343D9CB207E7}"/>
              </a:ext>
            </a:extLst>
          </p:cNvPr>
          <p:cNvSpPr txBox="1"/>
          <p:nvPr/>
        </p:nvSpPr>
        <p:spPr bwMode="auto">
          <a:xfrm>
            <a:off x="9612737" y="4963266"/>
            <a:ext cx="3347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015873"/>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endParaRPr>
          </a:p>
        </p:txBody>
      </p:sp>
      <p:sp>
        <p:nvSpPr>
          <p:cNvPr id="370" name="TextBox 369">
            <a:extLst>
              <a:ext uri="{FF2B5EF4-FFF2-40B4-BE49-F238E27FC236}">
                <a16:creationId xmlns:a16="http://schemas.microsoft.com/office/drawing/2014/main" id="{51D5ACE2-6678-4FA8-B853-2BDDBE3CE169}"/>
              </a:ext>
            </a:extLst>
          </p:cNvPr>
          <p:cNvSpPr txBox="1"/>
          <p:nvPr/>
        </p:nvSpPr>
        <p:spPr bwMode="auto">
          <a:xfrm>
            <a:off x="8952329" y="5049957"/>
            <a:ext cx="4122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6.5</a:t>
            </a:r>
          </a:p>
        </p:txBody>
      </p:sp>
      <p:sp>
        <p:nvSpPr>
          <p:cNvPr id="371" name="TextBox 370">
            <a:extLst>
              <a:ext uri="{FF2B5EF4-FFF2-40B4-BE49-F238E27FC236}">
                <a16:creationId xmlns:a16="http://schemas.microsoft.com/office/drawing/2014/main" id="{24FB4573-0F0C-415F-8EE9-1E8EC431454A}"/>
              </a:ext>
            </a:extLst>
          </p:cNvPr>
          <p:cNvSpPr txBox="1"/>
          <p:nvPr/>
        </p:nvSpPr>
        <p:spPr bwMode="auto">
          <a:xfrm>
            <a:off x="8011451" y="5269808"/>
            <a:ext cx="4122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2.6</a:t>
            </a:r>
          </a:p>
        </p:txBody>
      </p:sp>
      <p:sp>
        <p:nvSpPr>
          <p:cNvPr id="3" name="Freeform: Shape 2">
            <a:extLst>
              <a:ext uri="{FF2B5EF4-FFF2-40B4-BE49-F238E27FC236}">
                <a16:creationId xmlns:a16="http://schemas.microsoft.com/office/drawing/2014/main" id="{CC3B0965-26C7-493B-B5D6-4D1335218015}"/>
              </a:ext>
            </a:extLst>
          </p:cNvPr>
          <p:cNvSpPr/>
          <p:nvPr/>
        </p:nvSpPr>
        <p:spPr bwMode="auto">
          <a:xfrm>
            <a:off x="1455089" y="3180522"/>
            <a:ext cx="3705308" cy="2560320"/>
          </a:xfrm>
          <a:custGeom>
            <a:avLst/>
            <a:gdLst>
              <a:gd name="connsiteX0" fmla="*/ 0 w 3705308"/>
              <a:gd name="connsiteY0" fmla="*/ 0 h 2560320"/>
              <a:gd name="connsiteX1" fmla="*/ 0 w 3705308"/>
              <a:gd name="connsiteY1" fmla="*/ 2560320 h 2560320"/>
              <a:gd name="connsiteX2" fmla="*/ 3705308 w 3705308"/>
              <a:gd name="connsiteY2" fmla="*/ 2560320 h 2560320"/>
            </a:gdLst>
            <a:ahLst/>
            <a:cxnLst>
              <a:cxn ang="0">
                <a:pos x="connsiteX0" y="connsiteY0"/>
              </a:cxn>
              <a:cxn ang="0">
                <a:pos x="connsiteX1" y="connsiteY1"/>
              </a:cxn>
              <a:cxn ang="0">
                <a:pos x="connsiteX2" y="connsiteY2"/>
              </a:cxn>
            </a:cxnLst>
            <a:rect l="l" t="t" r="r" b="b"/>
            <a:pathLst>
              <a:path w="3705308" h="2560320">
                <a:moveTo>
                  <a:pt x="0" y="0"/>
                </a:moveTo>
                <a:lnTo>
                  <a:pt x="0" y="2560320"/>
                </a:lnTo>
                <a:lnTo>
                  <a:pt x="3705308" y="2560320"/>
                </a:lnTo>
              </a:path>
            </a:pathLst>
          </a:custGeom>
          <a:noFill/>
          <a:ln w="28575">
            <a:solidFill>
              <a:schemeClr val="bg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90" name="Group 89">
            <a:extLst>
              <a:ext uri="{FF2B5EF4-FFF2-40B4-BE49-F238E27FC236}">
                <a16:creationId xmlns:a16="http://schemas.microsoft.com/office/drawing/2014/main" id="{01F2E08F-D9D9-4455-AC28-3D845FC3FE43}"/>
              </a:ext>
            </a:extLst>
          </p:cNvPr>
          <p:cNvGrpSpPr/>
          <p:nvPr/>
        </p:nvGrpSpPr>
        <p:grpSpPr>
          <a:xfrm>
            <a:off x="5172318" y="3961069"/>
            <a:ext cx="86740" cy="429286"/>
            <a:chOff x="5111452" y="5196177"/>
            <a:chExt cx="80843" cy="362272"/>
          </a:xfrm>
        </p:grpSpPr>
        <p:cxnSp>
          <p:nvCxnSpPr>
            <p:cNvPr id="91" name="Straight Connector 90">
              <a:extLst>
                <a:ext uri="{FF2B5EF4-FFF2-40B4-BE49-F238E27FC236}">
                  <a16:creationId xmlns:a16="http://schemas.microsoft.com/office/drawing/2014/main" id="{1991C9E9-E372-4E9B-9363-12E3D85E92FD}"/>
                </a:ext>
              </a:extLst>
            </p:cNvPr>
            <p:cNvCxnSpPr>
              <a:cxnSpLocks/>
            </p:cNvCxnSpPr>
            <p:nvPr/>
          </p:nvCxnSpPr>
          <p:spPr bwMode="auto">
            <a:xfrm>
              <a:off x="5111452" y="5204129"/>
              <a:ext cx="80843" cy="0"/>
            </a:xfrm>
            <a:prstGeom prst="line">
              <a:avLst/>
            </a:prstGeom>
            <a:noFill/>
            <a:ln w="28575" cap="flat" cmpd="sng" algn="ctr">
              <a:solidFill>
                <a:schemeClr val="accent3"/>
              </a:solidFill>
              <a:prstDash val="solid"/>
              <a:round/>
              <a:headEnd type="none" w="med" len="med"/>
              <a:tailEnd type="none" w="med" len="med"/>
            </a:ln>
            <a:effectLst/>
          </p:spPr>
        </p:cxnSp>
        <p:cxnSp>
          <p:nvCxnSpPr>
            <p:cNvPr id="92" name="Straight Connector 91">
              <a:extLst>
                <a:ext uri="{FF2B5EF4-FFF2-40B4-BE49-F238E27FC236}">
                  <a16:creationId xmlns:a16="http://schemas.microsoft.com/office/drawing/2014/main" id="{15369647-4E52-4FD7-BB9C-C02CC5A50BD6}"/>
                </a:ext>
              </a:extLst>
            </p:cNvPr>
            <p:cNvCxnSpPr>
              <a:cxnSpLocks/>
            </p:cNvCxnSpPr>
            <p:nvPr/>
          </p:nvCxnSpPr>
          <p:spPr bwMode="auto">
            <a:xfrm flipV="1">
              <a:off x="5151873" y="5196177"/>
              <a:ext cx="0" cy="362272"/>
            </a:xfrm>
            <a:prstGeom prst="line">
              <a:avLst/>
            </a:prstGeom>
            <a:noFill/>
            <a:ln w="28575" cap="flat" cmpd="sng" algn="ctr">
              <a:solidFill>
                <a:schemeClr val="accent3"/>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CBF09E1D-9BCE-47C7-B5C1-89D5D796BCB9}"/>
                </a:ext>
              </a:extLst>
            </p:cNvPr>
            <p:cNvCxnSpPr>
              <a:cxnSpLocks/>
            </p:cNvCxnSpPr>
            <p:nvPr/>
          </p:nvCxnSpPr>
          <p:spPr bwMode="auto">
            <a:xfrm>
              <a:off x="5111452" y="5558449"/>
              <a:ext cx="80843"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94" name="Group 93">
            <a:extLst>
              <a:ext uri="{FF2B5EF4-FFF2-40B4-BE49-F238E27FC236}">
                <a16:creationId xmlns:a16="http://schemas.microsoft.com/office/drawing/2014/main" id="{266424C5-11E8-4513-AD47-BE55A76DB3A6}"/>
              </a:ext>
            </a:extLst>
          </p:cNvPr>
          <p:cNvGrpSpPr/>
          <p:nvPr/>
        </p:nvGrpSpPr>
        <p:grpSpPr>
          <a:xfrm>
            <a:off x="4253316" y="4048704"/>
            <a:ext cx="86740" cy="429286"/>
            <a:chOff x="5111452" y="5196177"/>
            <a:chExt cx="80843" cy="362272"/>
          </a:xfrm>
        </p:grpSpPr>
        <p:cxnSp>
          <p:nvCxnSpPr>
            <p:cNvPr id="95" name="Straight Connector 94">
              <a:extLst>
                <a:ext uri="{FF2B5EF4-FFF2-40B4-BE49-F238E27FC236}">
                  <a16:creationId xmlns:a16="http://schemas.microsoft.com/office/drawing/2014/main" id="{C4710B69-30EB-4EAA-BC90-C75D497F58EC}"/>
                </a:ext>
              </a:extLst>
            </p:cNvPr>
            <p:cNvCxnSpPr>
              <a:cxnSpLocks/>
            </p:cNvCxnSpPr>
            <p:nvPr/>
          </p:nvCxnSpPr>
          <p:spPr bwMode="auto">
            <a:xfrm>
              <a:off x="5111452" y="5204129"/>
              <a:ext cx="80843" cy="0"/>
            </a:xfrm>
            <a:prstGeom prst="line">
              <a:avLst/>
            </a:prstGeom>
            <a:noFill/>
            <a:ln w="28575" cap="flat" cmpd="sng" algn="ctr">
              <a:solidFill>
                <a:schemeClr val="accent3"/>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FB086C46-9817-4184-8360-6320FBD92B11}"/>
                </a:ext>
              </a:extLst>
            </p:cNvPr>
            <p:cNvCxnSpPr>
              <a:cxnSpLocks/>
            </p:cNvCxnSpPr>
            <p:nvPr/>
          </p:nvCxnSpPr>
          <p:spPr bwMode="auto">
            <a:xfrm flipV="1">
              <a:off x="5151873" y="5196177"/>
              <a:ext cx="0" cy="362272"/>
            </a:xfrm>
            <a:prstGeom prst="line">
              <a:avLst/>
            </a:prstGeom>
            <a:noFill/>
            <a:ln w="28575" cap="flat" cmpd="sng" algn="ctr">
              <a:solidFill>
                <a:schemeClr val="accent3"/>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406A07C3-5D87-4DF2-9ABD-56412788F2F8}"/>
                </a:ext>
              </a:extLst>
            </p:cNvPr>
            <p:cNvCxnSpPr>
              <a:cxnSpLocks/>
            </p:cNvCxnSpPr>
            <p:nvPr/>
          </p:nvCxnSpPr>
          <p:spPr bwMode="auto">
            <a:xfrm>
              <a:off x="5111452" y="5558449"/>
              <a:ext cx="80843"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98" name="Group 97">
            <a:extLst>
              <a:ext uri="{FF2B5EF4-FFF2-40B4-BE49-F238E27FC236}">
                <a16:creationId xmlns:a16="http://schemas.microsoft.com/office/drawing/2014/main" id="{1EC9B0D7-27B3-4512-B0C2-6B081EADA6BC}"/>
              </a:ext>
            </a:extLst>
          </p:cNvPr>
          <p:cNvGrpSpPr/>
          <p:nvPr/>
        </p:nvGrpSpPr>
        <p:grpSpPr>
          <a:xfrm>
            <a:off x="3326961" y="4021481"/>
            <a:ext cx="83057" cy="409005"/>
            <a:chOff x="5111452" y="5196177"/>
            <a:chExt cx="80843" cy="362272"/>
          </a:xfrm>
        </p:grpSpPr>
        <p:cxnSp>
          <p:nvCxnSpPr>
            <p:cNvPr id="99" name="Straight Connector 98">
              <a:extLst>
                <a:ext uri="{FF2B5EF4-FFF2-40B4-BE49-F238E27FC236}">
                  <a16:creationId xmlns:a16="http://schemas.microsoft.com/office/drawing/2014/main" id="{A5633BF0-2DC4-4D6A-9216-6BA2892DE2DA}"/>
                </a:ext>
              </a:extLst>
            </p:cNvPr>
            <p:cNvCxnSpPr>
              <a:cxnSpLocks/>
            </p:cNvCxnSpPr>
            <p:nvPr/>
          </p:nvCxnSpPr>
          <p:spPr bwMode="auto">
            <a:xfrm>
              <a:off x="5111452" y="5204129"/>
              <a:ext cx="80843" cy="0"/>
            </a:xfrm>
            <a:prstGeom prst="line">
              <a:avLst/>
            </a:prstGeom>
            <a:noFill/>
            <a:ln w="28575" cap="flat" cmpd="sng" algn="ctr">
              <a:solidFill>
                <a:schemeClr val="accent3"/>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973C2F4F-FC16-4761-8DF7-F428185D8C14}"/>
                </a:ext>
              </a:extLst>
            </p:cNvPr>
            <p:cNvCxnSpPr>
              <a:cxnSpLocks/>
            </p:cNvCxnSpPr>
            <p:nvPr/>
          </p:nvCxnSpPr>
          <p:spPr bwMode="auto">
            <a:xfrm flipV="1">
              <a:off x="5151873" y="5196177"/>
              <a:ext cx="0" cy="362272"/>
            </a:xfrm>
            <a:prstGeom prst="line">
              <a:avLst/>
            </a:prstGeom>
            <a:noFill/>
            <a:ln w="28575" cap="flat" cmpd="sng" algn="ctr">
              <a:solidFill>
                <a:schemeClr val="accent3"/>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7463D5F3-5546-4239-9166-1850E5E967C2}"/>
                </a:ext>
              </a:extLst>
            </p:cNvPr>
            <p:cNvCxnSpPr>
              <a:cxnSpLocks/>
            </p:cNvCxnSpPr>
            <p:nvPr/>
          </p:nvCxnSpPr>
          <p:spPr bwMode="auto">
            <a:xfrm>
              <a:off x="5111452" y="5558449"/>
              <a:ext cx="80843"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102" name="Group 101">
            <a:extLst>
              <a:ext uri="{FF2B5EF4-FFF2-40B4-BE49-F238E27FC236}">
                <a16:creationId xmlns:a16="http://schemas.microsoft.com/office/drawing/2014/main" id="{38E7BD59-E419-48D0-A243-0FC0FE931194}"/>
              </a:ext>
            </a:extLst>
          </p:cNvPr>
          <p:cNvGrpSpPr/>
          <p:nvPr/>
        </p:nvGrpSpPr>
        <p:grpSpPr>
          <a:xfrm>
            <a:off x="2401526" y="4510161"/>
            <a:ext cx="83057" cy="409005"/>
            <a:chOff x="5111452" y="5196177"/>
            <a:chExt cx="80843" cy="362272"/>
          </a:xfrm>
        </p:grpSpPr>
        <p:cxnSp>
          <p:nvCxnSpPr>
            <p:cNvPr id="103" name="Straight Connector 102">
              <a:extLst>
                <a:ext uri="{FF2B5EF4-FFF2-40B4-BE49-F238E27FC236}">
                  <a16:creationId xmlns:a16="http://schemas.microsoft.com/office/drawing/2014/main" id="{1EE8F59B-4E5A-4995-8FBD-D8215F674F9A}"/>
                </a:ext>
              </a:extLst>
            </p:cNvPr>
            <p:cNvCxnSpPr>
              <a:cxnSpLocks/>
            </p:cNvCxnSpPr>
            <p:nvPr/>
          </p:nvCxnSpPr>
          <p:spPr bwMode="auto">
            <a:xfrm>
              <a:off x="5111452" y="5204129"/>
              <a:ext cx="80843" cy="0"/>
            </a:xfrm>
            <a:prstGeom prst="line">
              <a:avLst/>
            </a:prstGeom>
            <a:noFill/>
            <a:ln w="28575" cap="flat" cmpd="sng" algn="ctr">
              <a:solidFill>
                <a:schemeClr val="accent3"/>
              </a:solidFill>
              <a:prstDash val="solid"/>
              <a:round/>
              <a:headEnd type="none" w="med" len="med"/>
              <a:tailEnd type="none" w="med" len="med"/>
            </a:ln>
            <a:effectLst/>
          </p:spPr>
        </p:cxnSp>
        <p:cxnSp>
          <p:nvCxnSpPr>
            <p:cNvPr id="104" name="Straight Connector 103">
              <a:extLst>
                <a:ext uri="{FF2B5EF4-FFF2-40B4-BE49-F238E27FC236}">
                  <a16:creationId xmlns:a16="http://schemas.microsoft.com/office/drawing/2014/main" id="{96B55D47-2EEC-4090-AA7F-B9892058A502}"/>
                </a:ext>
              </a:extLst>
            </p:cNvPr>
            <p:cNvCxnSpPr>
              <a:cxnSpLocks/>
            </p:cNvCxnSpPr>
            <p:nvPr/>
          </p:nvCxnSpPr>
          <p:spPr bwMode="auto">
            <a:xfrm flipV="1">
              <a:off x="5151873" y="5196177"/>
              <a:ext cx="0" cy="362272"/>
            </a:xfrm>
            <a:prstGeom prst="line">
              <a:avLst/>
            </a:prstGeom>
            <a:noFill/>
            <a:ln w="28575" cap="flat" cmpd="sng" algn="ctr">
              <a:solidFill>
                <a:schemeClr val="accent3"/>
              </a:solidFill>
              <a:prstDash val="solid"/>
              <a:round/>
              <a:headEnd type="none" w="med" len="med"/>
              <a:tailEnd type="none" w="med" len="med"/>
            </a:ln>
            <a:effectLst/>
          </p:spPr>
        </p:cxnSp>
        <p:cxnSp>
          <p:nvCxnSpPr>
            <p:cNvPr id="105" name="Straight Connector 104">
              <a:extLst>
                <a:ext uri="{FF2B5EF4-FFF2-40B4-BE49-F238E27FC236}">
                  <a16:creationId xmlns:a16="http://schemas.microsoft.com/office/drawing/2014/main" id="{FF24C649-523C-4660-B2CC-D4FA06E924CE}"/>
                </a:ext>
              </a:extLst>
            </p:cNvPr>
            <p:cNvCxnSpPr>
              <a:cxnSpLocks/>
            </p:cNvCxnSpPr>
            <p:nvPr/>
          </p:nvCxnSpPr>
          <p:spPr bwMode="auto">
            <a:xfrm>
              <a:off x="5111452" y="5558449"/>
              <a:ext cx="80843" cy="0"/>
            </a:xfrm>
            <a:prstGeom prst="line">
              <a:avLst/>
            </a:prstGeom>
            <a:noFill/>
            <a:ln w="28575" cap="flat" cmpd="sng" algn="ctr">
              <a:solidFill>
                <a:schemeClr val="accent3"/>
              </a:solidFill>
              <a:prstDash val="solid"/>
              <a:round/>
              <a:headEnd type="none" w="med" len="med"/>
              <a:tailEnd type="none" w="med" len="med"/>
            </a:ln>
            <a:effectLst/>
          </p:spPr>
        </p:cxnSp>
      </p:grpSp>
      <p:sp>
        <p:nvSpPr>
          <p:cNvPr id="170" name="TextBox 169">
            <a:extLst>
              <a:ext uri="{FF2B5EF4-FFF2-40B4-BE49-F238E27FC236}">
                <a16:creationId xmlns:a16="http://schemas.microsoft.com/office/drawing/2014/main" id="{93F4378A-05EB-4663-91B5-75EBA1EA81A1}"/>
              </a:ext>
            </a:extLst>
          </p:cNvPr>
          <p:cNvSpPr txBox="1"/>
          <p:nvPr/>
        </p:nvSpPr>
        <p:spPr bwMode="auto">
          <a:xfrm>
            <a:off x="2408366" y="4609975"/>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32.3</a:t>
            </a:r>
          </a:p>
        </p:txBody>
      </p:sp>
      <p:sp>
        <p:nvSpPr>
          <p:cNvPr id="173" name="TextBox 172">
            <a:extLst>
              <a:ext uri="{FF2B5EF4-FFF2-40B4-BE49-F238E27FC236}">
                <a16:creationId xmlns:a16="http://schemas.microsoft.com/office/drawing/2014/main" id="{E2CF13B8-0F07-4B50-B031-992F05F1A2BC}"/>
              </a:ext>
            </a:extLst>
          </p:cNvPr>
          <p:cNvSpPr txBox="1"/>
          <p:nvPr/>
        </p:nvSpPr>
        <p:spPr bwMode="auto">
          <a:xfrm>
            <a:off x="5183351" y="4010995"/>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48.9</a:t>
            </a:r>
          </a:p>
        </p:txBody>
      </p:sp>
      <p:sp>
        <p:nvSpPr>
          <p:cNvPr id="174" name="TextBox 173">
            <a:extLst>
              <a:ext uri="{FF2B5EF4-FFF2-40B4-BE49-F238E27FC236}">
                <a16:creationId xmlns:a16="http://schemas.microsoft.com/office/drawing/2014/main" id="{4C28CE41-D431-4EC8-884E-DF26D217DD44}"/>
              </a:ext>
            </a:extLst>
          </p:cNvPr>
          <p:cNvSpPr txBox="1"/>
          <p:nvPr/>
        </p:nvSpPr>
        <p:spPr bwMode="auto">
          <a:xfrm>
            <a:off x="5156287" y="4291591"/>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823B"/>
                </a:solidFill>
                <a:effectLst/>
                <a:uLnTx/>
                <a:uFillTx/>
                <a:latin typeface="Calibri" panose="020F0502020204030204" pitchFamily="34" charset="0"/>
                <a:ea typeface="+mn-ea"/>
                <a:cs typeface="Arial" panose="020B0604020202020204" pitchFamily="34" charset="0"/>
              </a:rPr>
              <a:t>38.8</a:t>
            </a:r>
          </a:p>
        </p:txBody>
      </p:sp>
      <p:sp>
        <p:nvSpPr>
          <p:cNvPr id="175" name="TextBox 174">
            <a:extLst>
              <a:ext uri="{FF2B5EF4-FFF2-40B4-BE49-F238E27FC236}">
                <a16:creationId xmlns:a16="http://schemas.microsoft.com/office/drawing/2014/main" id="{7A1C69DA-E34C-4DF8-869B-AC72437FE6D1}"/>
              </a:ext>
            </a:extLst>
          </p:cNvPr>
          <p:cNvSpPr txBox="1"/>
          <p:nvPr/>
        </p:nvSpPr>
        <p:spPr bwMode="auto">
          <a:xfrm>
            <a:off x="4251431" y="4555857"/>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823B"/>
                </a:solidFill>
                <a:effectLst/>
                <a:uLnTx/>
                <a:uFillTx/>
                <a:latin typeface="Calibri" panose="020F0502020204030204" pitchFamily="34" charset="0"/>
                <a:ea typeface="+mn-ea"/>
                <a:cs typeface="Arial" panose="020B0604020202020204" pitchFamily="34" charset="0"/>
              </a:rPr>
              <a:t>34.9</a:t>
            </a:r>
          </a:p>
        </p:txBody>
      </p:sp>
      <p:sp>
        <p:nvSpPr>
          <p:cNvPr id="176" name="TextBox 175">
            <a:extLst>
              <a:ext uri="{FF2B5EF4-FFF2-40B4-BE49-F238E27FC236}">
                <a16:creationId xmlns:a16="http://schemas.microsoft.com/office/drawing/2014/main" id="{FE9F7C66-F81F-4464-AD12-59DFEF6A47FD}"/>
              </a:ext>
            </a:extLst>
          </p:cNvPr>
          <p:cNvSpPr txBox="1"/>
          <p:nvPr/>
        </p:nvSpPr>
        <p:spPr bwMode="auto">
          <a:xfrm>
            <a:off x="3293439" y="4893621"/>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823B"/>
                </a:solidFill>
                <a:effectLst/>
                <a:uLnTx/>
                <a:uFillTx/>
                <a:latin typeface="Calibri" panose="020F0502020204030204" pitchFamily="34" charset="0"/>
                <a:ea typeface="+mn-ea"/>
                <a:cs typeface="Arial" panose="020B0604020202020204" pitchFamily="34" charset="0"/>
              </a:rPr>
              <a:t>24.3</a:t>
            </a:r>
          </a:p>
        </p:txBody>
      </p:sp>
      <p:sp>
        <p:nvSpPr>
          <p:cNvPr id="177" name="TextBox 176">
            <a:extLst>
              <a:ext uri="{FF2B5EF4-FFF2-40B4-BE49-F238E27FC236}">
                <a16:creationId xmlns:a16="http://schemas.microsoft.com/office/drawing/2014/main" id="{EF9E13B8-6C6C-43BC-A01B-CDE9B3AEC155}"/>
              </a:ext>
            </a:extLst>
          </p:cNvPr>
          <p:cNvSpPr txBox="1"/>
          <p:nvPr/>
        </p:nvSpPr>
        <p:spPr bwMode="auto">
          <a:xfrm>
            <a:off x="2361983" y="5263293"/>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823B"/>
                </a:solidFill>
                <a:effectLst/>
                <a:uLnTx/>
                <a:uFillTx/>
                <a:latin typeface="Calibri" panose="020F0502020204030204" pitchFamily="34" charset="0"/>
                <a:ea typeface="+mn-ea"/>
                <a:cs typeface="Arial" panose="020B0604020202020204" pitchFamily="34" charset="0"/>
              </a:rPr>
              <a:t>12.2</a:t>
            </a:r>
          </a:p>
        </p:txBody>
      </p:sp>
      <p:sp>
        <p:nvSpPr>
          <p:cNvPr id="162" name="TextBox 161">
            <a:extLst>
              <a:ext uri="{FF2B5EF4-FFF2-40B4-BE49-F238E27FC236}">
                <a16:creationId xmlns:a16="http://schemas.microsoft.com/office/drawing/2014/main" id="{26C6F912-9B2A-4DA2-BBCE-66B980051139}"/>
              </a:ext>
            </a:extLst>
          </p:cNvPr>
          <p:cNvSpPr txBox="1"/>
          <p:nvPr/>
        </p:nvSpPr>
        <p:spPr bwMode="auto">
          <a:xfrm>
            <a:off x="3986851" y="4400436"/>
            <a:ext cx="3776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015873"/>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endParaRPr>
          </a:p>
        </p:txBody>
      </p:sp>
      <p:sp>
        <p:nvSpPr>
          <p:cNvPr id="163" name="TextBox 162">
            <a:extLst>
              <a:ext uri="{FF2B5EF4-FFF2-40B4-BE49-F238E27FC236}">
                <a16:creationId xmlns:a16="http://schemas.microsoft.com/office/drawing/2014/main" id="{39F3A3B4-69DA-45EE-9F3B-DF9BC60D0D18}"/>
              </a:ext>
            </a:extLst>
          </p:cNvPr>
          <p:cNvSpPr txBox="1"/>
          <p:nvPr/>
        </p:nvSpPr>
        <p:spPr bwMode="auto">
          <a:xfrm>
            <a:off x="4947392" y="4488230"/>
            <a:ext cx="3246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30000" noProof="0" dirty="0">
                <a:ln>
                  <a:noFill/>
                </a:ln>
                <a:solidFill>
                  <a:srgbClr val="015873"/>
                </a:solidFill>
                <a:effectLst/>
                <a:uLnTx/>
                <a:uFillTx/>
                <a:latin typeface="Calibri" panose="020F0502020204030204" pitchFamily="34" charset="0"/>
                <a:ea typeface="+mn-ea"/>
                <a:cs typeface="Arial" panose="020B0604020202020204" pitchFamily="34" charset="0"/>
              </a:rPr>
              <a:t>†</a:t>
            </a:r>
            <a:endParaRPr kumimoji="0" lang="en-US" sz="1800" b="1"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endParaRPr>
          </a:p>
        </p:txBody>
      </p:sp>
      <p:sp>
        <p:nvSpPr>
          <p:cNvPr id="164" name="TextBox 163">
            <a:extLst>
              <a:ext uri="{FF2B5EF4-FFF2-40B4-BE49-F238E27FC236}">
                <a16:creationId xmlns:a16="http://schemas.microsoft.com/office/drawing/2014/main" id="{A067BDFC-5817-49A7-897C-C1364F8AEE5E}"/>
              </a:ext>
            </a:extLst>
          </p:cNvPr>
          <p:cNvSpPr txBox="1"/>
          <p:nvPr/>
        </p:nvSpPr>
        <p:spPr bwMode="auto">
          <a:xfrm>
            <a:off x="5164895" y="4433310"/>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38.8</a:t>
            </a:r>
          </a:p>
        </p:txBody>
      </p:sp>
      <p:sp>
        <p:nvSpPr>
          <p:cNvPr id="167" name="TextBox 166">
            <a:extLst>
              <a:ext uri="{FF2B5EF4-FFF2-40B4-BE49-F238E27FC236}">
                <a16:creationId xmlns:a16="http://schemas.microsoft.com/office/drawing/2014/main" id="{E2759915-46F0-4D98-B8EE-A3F5E548842F}"/>
              </a:ext>
            </a:extLst>
          </p:cNvPr>
          <p:cNvSpPr txBox="1"/>
          <p:nvPr/>
        </p:nvSpPr>
        <p:spPr bwMode="auto">
          <a:xfrm>
            <a:off x="4265704" y="4315661"/>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36.6</a:t>
            </a:r>
          </a:p>
        </p:txBody>
      </p:sp>
      <p:sp>
        <p:nvSpPr>
          <p:cNvPr id="168" name="TextBox 167">
            <a:extLst>
              <a:ext uri="{FF2B5EF4-FFF2-40B4-BE49-F238E27FC236}">
                <a16:creationId xmlns:a16="http://schemas.microsoft.com/office/drawing/2014/main" id="{B5013ECF-0868-43AE-AB3D-4C6C58D21156}"/>
              </a:ext>
            </a:extLst>
          </p:cNvPr>
          <p:cNvSpPr txBox="1"/>
          <p:nvPr/>
        </p:nvSpPr>
        <p:spPr bwMode="auto">
          <a:xfrm>
            <a:off x="3308596" y="4471581"/>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30.6</a:t>
            </a:r>
          </a:p>
        </p:txBody>
      </p:sp>
      <p:sp>
        <p:nvSpPr>
          <p:cNvPr id="169" name="TextBox 168">
            <a:extLst>
              <a:ext uri="{FF2B5EF4-FFF2-40B4-BE49-F238E27FC236}">
                <a16:creationId xmlns:a16="http://schemas.microsoft.com/office/drawing/2014/main" id="{870A7FC2-BF0A-440A-A2F0-A73FCE0D70ED}"/>
              </a:ext>
            </a:extLst>
          </p:cNvPr>
          <p:cNvSpPr txBox="1"/>
          <p:nvPr/>
        </p:nvSpPr>
        <p:spPr bwMode="auto">
          <a:xfrm>
            <a:off x="2406536" y="4737441"/>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20.2</a:t>
            </a:r>
          </a:p>
        </p:txBody>
      </p:sp>
      <p:sp>
        <p:nvSpPr>
          <p:cNvPr id="251" name="Freeform: Shape 250">
            <a:extLst>
              <a:ext uri="{FF2B5EF4-FFF2-40B4-BE49-F238E27FC236}">
                <a16:creationId xmlns:a16="http://schemas.microsoft.com/office/drawing/2014/main" id="{628BA19E-224E-4253-AA74-E92075672FB1}"/>
              </a:ext>
            </a:extLst>
          </p:cNvPr>
          <p:cNvSpPr/>
          <p:nvPr/>
        </p:nvSpPr>
        <p:spPr bwMode="auto">
          <a:xfrm>
            <a:off x="7055893" y="4794913"/>
            <a:ext cx="3789528" cy="968991"/>
          </a:xfrm>
          <a:custGeom>
            <a:avLst/>
            <a:gdLst>
              <a:gd name="connsiteX0" fmla="*/ 3789528 w 3789528"/>
              <a:gd name="connsiteY0" fmla="*/ 0 h 968991"/>
              <a:gd name="connsiteX1" fmla="*/ 2843283 w 3789528"/>
              <a:gd name="connsiteY1" fmla="*/ 72788 h 968991"/>
              <a:gd name="connsiteX2" fmla="*/ 1928883 w 3789528"/>
              <a:gd name="connsiteY2" fmla="*/ 127380 h 968991"/>
              <a:gd name="connsiteX3" fmla="*/ 1000835 w 3789528"/>
              <a:gd name="connsiteY3" fmla="*/ 404884 h 968991"/>
              <a:gd name="connsiteX4" fmla="*/ 532262 w 3789528"/>
              <a:gd name="connsiteY4" fmla="*/ 673290 h 968991"/>
              <a:gd name="connsiteX5" fmla="*/ 0 w 3789528"/>
              <a:gd name="connsiteY5" fmla="*/ 968991 h 96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89528" h="968991">
                <a:moveTo>
                  <a:pt x="3789528" y="0"/>
                </a:moveTo>
                <a:lnTo>
                  <a:pt x="2843283" y="72788"/>
                </a:lnTo>
                <a:lnTo>
                  <a:pt x="1928883" y="127380"/>
                </a:lnTo>
                <a:lnTo>
                  <a:pt x="1000835" y="404884"/>
                </a:lnTo>
                <a:lnTo>
                  <a:pt x="532262" y="673290"/>
                </a:lnTo>
                <a:lnTo>
                  <a:pt x="0" y="968991"/>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50" name="Freeform: Shape 249">
            <a:extLst>
              <a:ext uri="{FF2B5EF4-FFF2-40B4-BE49-F238E27FC236}">
                <a16:creationId xmlns:a16="http://schemas.microsoft.com/office/drawing/2014/main" id="{E773980C-ECC8-4C8C-B305-38D16919AEB8}"/>
              </a:ext>
            </a:extLst>
          </p:cNvPr>
          <p:cNvSpPr/>
          <p:nvPr/>
        </p:nvSpPr>
        <p:spPr bwMode="auto">
          <a:xfrm>
            <a:off x="7055893" y="4940490"/>
            <a:ext cx="3748585" cy="805217"/>
          </a:xfrm>
          <a:custGeom>
            <a:avLst/>
            <a:gdLst>
              <a:gd name="connsiteX0" fmla="*/ 3748585 w 3748585"/>
              <a:gd name="connsiteY0" fmla="*/ 0 h 805217"/>
              <a:gd name="connsiteX1" fmla="*/ 2825086 w 3748585"/>
              <a:gd name="connsiteY1" fmla="*/ 241110 h 805217"/>
              <a:gd name="connsiteX2" fmla="*/ 1906137 w 3748585"/>
              <a:gd name="connsiteY2" fmla="*/ 395785 h 805217"/>
              <a:gd name="connsiteX3" fmla="*/ 982638 w 3748585"/>
              <a:gd name="connsiteY3" fmla="*/ 641444 h 805217"/>
              <a:gd name="connsiteX4" fmla="*/ 0 w 3748585"/>
              <a:gd name="connsiteY4" fmla="*/ 805217 h 8052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8585" h="805217">
                <a:moveTo>
                  <a:pt x="3748585" y="0"/>
                </a:moveTo>
                <a:lnTo>
                  <a:pt x="2825086" y="241110"/>
                </a:lnTo>
                <a:lnTo>
                  <a:pt x="1906137" y="395785"/>
                </a:lnTo>
                <a:lnTo>
                  <a:pt x="982638" y="641444"/>
                </a:lnTo>
                <a:lnTo>
                  <a:pt x="0" y="805217"/>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49" name="Freeform: Shape 248">
            <a:extLst>
              <a:ext uri="{FF2B5EF4-FFF2-40B4-BE49-F238E27FC236}">
                <a16:creationId xmlns:a16="http://schemas.microsoft.com/office/drawing/2014/main" id="{AF4C667C-FF90-472D-97D5-F2EC70E6A807}"/>
              </a:ext>
            </a:extLst>
          </p:cNvPr>
          <p:cNvSpPr/>
          <p:nvPr/>
        </p:nvSpPr>
        <p:spPr bwMode="auto">
          <a:xfrm>
            <a:off x="7051343" y="5186149"/>
            <a:ext cx="3762233" cy="564108"/>
          </a:xfrm>
          <a:custGeom>
            <a:avLst/>
            <a:gdLst>
              <a:gd name="connsiteX0" fmla="*/ 3762233 w 3762233"/>
              <a:gd name="connsiteY0" fmla="*/ 150126 h 564108"/>
              <a:gd name="connsiteX1" fmla="*/ 2815988 w 3762233"/>
              <a:gd name="connsiteY1" fmla="*/ 0 h 564108"/>
              <a:gd name="connsiteX2" fmla="*/ 1874293 w 3762233"/>
              <a:gd name="connsiteY2" fmla="*/ 413982 h 564108"/>
              <a:gd name="connsiteX3" fmla="*/ 987188 w 3762233"/>
              <a:gd name="connsiteY3" fmla="*/ 400335 h 564108"/>
              <a:gd name="connsiteX4" fmla="*/ 514066 w 3762233"/>
              <a:gd name="connsiteY4" fmla="*/ 509517 h 564108"/>
              <a:gd name="connsiteX5" fmla="*/ 0 w 3762233"/>
              <a:gd name="connsiteY5" fmla="*/ 564108 h 564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62233" h="564108">
                <a:moveTo>
                  <a:pt x="3762233" y="150126"/>
                </a:moveTo>
                <a:lnTo>
                  <a:pt x="2815988" y="0"/>
                </a:lnTo>
                <a:lnTo>
                  <a:pt x="1874293" y="413982"/>
                </a:lnTo>
                <a:lnTo>
                  <a:pt x="987188" y="400335"/>
                </a:lnTo>
                <a:lnTo>
                  <a:pt x="514066" y="509517"/>
                </a:lnTo>
                <a:lnTo>
                  <a:pt x="0" y="564108"/>
                </a:lnTo>
              </a:path>
            </a:pathLst>
          </a:custGeom>
          <a:noFill/>
          <a:ln w="28575">
            <a:solidFill>
              <a:schemeClr val="accent4"/>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48" name="Freeform: Shape 247">
            <a:extLst>
              <a:ext uri="{FF2B5EF4-FFF2-40B4-BE49-F238E27FC236}">
                <a16:creationId xmlns:a16="http://schemas.microsoft.com/office/drawing/2014/main" id="{58461CA8-B70D-4922-8060-EC771DDC96FE}"/>
              </a:ext>
            </a:extLst>
          </p:cNvPr>
          <p:cNvSpPr/>
          <p:nvPr/>
        </p:nvSpPr>
        <p:spPr bwMode="auto">
          <a:xfrm>
            <a:off x="7069540" y="5445457"/>
            <a:ext cx="3684896" cy="295701"/>
          </a:xfrm>
          <a:custGeom>
            <a:avLst/>
            <a:gdLst>
              <a:gd name="connsiteX0" fmla="*/ 0 w 3684896"/>
              <a:gd name="connsiteY0" fmla="*/ 295701 h 295701"/>
              <a:gd name="connsiteX1" fmla="*/ 909851 w 3684896"/>
              <a:gd name="connsiteY1" fmla="*/ 295701 h 295701"/>
              <a:gd name="connsiteX2" fmla="*/ 1833350 w 3684896"/>
              <a:gd name="connsiteY2" fmla="*/ 263856 h 295701"/>
              <a:gd name="connsiteX3" fmla="*/ 2775045 w 3684896"/>
              <a:gd name="connsiteY3" fmla="*/ 154674 h 295701"/>
              <a:gd name="connsiteX4" fmla="*/ 3684896 w 3684896"/>
              <a:gd name="connsiteY4" fmla="*/ 0 h 2957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84896" h="295701">
                <a:moveTo>
                  <a:pt x="0" y="295701"/>
                </a:moveTo>
                <a:lnTo>
                  <a:pt x="909851" y="295701"/>
                </a:lnTo>
                <a:lnTo>
                  <a:pt x="1833350" y="263856"/>
                </a:lnTo>
                <a:lnTo>
                  <a:pt x="2775045" y="154674"/>
                </a:lnTo>
                <a:lnTo>
                  <a:pt x="3684896" y="0"/>
                </a:lnTo>
              </a:path>
            </a:pathLst>
          </a:custGeom>
          <a:noFill/>
          <a:ln w="28575">
            <a:solidFill>
              <a:schemeClr val="accent6"/>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5" name="Freeform: Shape 44">
            <a:extLst>
              <a:ext uri="{FF2B5EF4-FFF2-40B4-BE49-F238E27FC236}">
                <a16:creationId xmlns:a16="http://schemas.microsoft.com/office/drawing/2014/main" id="{338DD2E9-AC6F-406A-98FE-5056B1168114}"/>
              </a:ext>
            </a:extLst>
          </p:cNvPr>
          <p:cNvSpPr/>
          <p:nvPr/>
        </p:nvSpPr>
        <p:spPr bwMode="auto">
          <a:xfrm>
            <a:off x="1452880" y="4185920"/>
            <a:ext cx="3769360" cy="1574800"/>
          </a:xfrm>
          <a:custGeom>
            <a:avLst/>
            <a:gdLst>
              <a:gd name="connsiteX0" fmla="*/ 3769360 w 3769360"/>
              <a:gd name="connsiteY0" fmla="*/ 0 h 1574800"/>
              <a:gd name="connsiteX1" fmla="*/ 2844800 w 3769360"/>
              <a:gd name="connsiteY1" fmla="*/ 91440 h 1574800"/>
              <a:gd name="connsiteX2" fmla="*/ 1920240 w 3769360"/>
              <a:gd name="connsiteY2" fmla="*/ 60960 h 1574800"/>
              <a:gd name="connsiteX3" fmla="*/ 995680 w 3769360"/>
              <a:gd name="connsiteY3" fmla="*/ 533400 h 1574800"/>
              <a:gd name="connsiteX4" fmla="*/ 528320 w 3769360"/>
              <a:gd name="connsiteY4" fmla="*/ 1193800 h 1574800"/>
              <a:gd name="connsiteX5" fmla="*/ 0 w 3769360"/>
              <a:gd name="connsiteY5" fmla="*/ 1574800 h 157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69360" h="1574800">
                <a:moveTo>
                  <a:pt x="3769360" y="0"/>
                </a:moveTo>
                <a:lnTo>
                  <a:pt x="2844800" y="91440"/>
                </a:lnTo>
                <a:lnTo>
                  <a:pt x="1920240" y="60960"/>
                </a:lnTo>
                <a:lnTo>
                  <a:pt x="995680" y="533400"/>
                </a:lnTo>
                <a:lnTo>
                  <a:pt x="528320" y="1193800"/>
                </a:lnTo>
                <a:lnTo>
                  <a:pt x="0" y="1574800"/>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4" name="Freeform: Shape 43">
            <a:extLst>
              <a:ext uri="{FF2B5EF4-FFF2-40B4-BE49-F238E27FC236}">
                <a16:creationId xmlns:a16="http://schemas.microsoft.com/office/drawing/2014/main" id="{8E99CF34-02D3-4431-83D4-265D21F7EFD0}"/>
              </a:ext>
            </a:extLst>
          </p:cNvPr>
          <p:cNvSpPr/>
          <p:nvPr/>
        </p:nvSpPr>
        <p:spPr bwMode="auto">
          <a:xfrm>
            <a:off x="1452880" y="4536440"/>
            <a:ext cx="3769360" cy="1229360"/>
          </a:xfrm>
          <a:custGeom>
            <a:avLst/>
            <a:gdLst>
              <a:gd name="connsiteX0" fmla="*/ 3769360 w 3769360"/>
              <a:gd name="connsiteY0" fmla="*/ 0 h 1214120"/>
              <a:gd name="connsiteX1" fmla="*/ 2814320 w 3769360"/>
              <a:gd name="connsiteY1" fmla="*/ 25400 h 1214120"/>
              <a:gd name="connsiteX2" fmla="*/ 1905000 w 3769360"/>
              <a:gd name="connsiteY2" fmla="*/ 228600 h 1214120"/>
              <a:gd name="connsiteX3" fmla="*/ 955040 w 3769360"/>
              <a:gd name="connsiteY3" fmla="*/ 558800 h 1214120"/>
              <a:gd name="connsiteX4" fmla="*/ 497840 w 3769360"/>
              <a:gd name="connsiteY4" fmla="*/ 934720 h 1214120"/>
              <a:gd name="connsiteX5" fmla="*/ 0 w 3769360"/>
              <a:gd name="connsiteY5" fmla="*/ 1214120 h 1214120"/>
              <a:gd name="connsiteX0" fmla="*/ 3769360 w 3769360"/>
              <a:gd name="connsiteY0" fmla="*/ 0 h 1229360"/>
              <a:gd name="connsiteX1" fmla="*/ 2814320 w 3769360"/>
              <a:gd name="connsiteY1" fmla="*/ 40640 h 1229360"/>
              <a:gd name="connsiteX2" fmla="*/ 1905000 w 3769360"/>
              <a:gd name="connsiteY2" fmla="*/ 243840 h 1229360"/>
              <a:gd name="connsiteX3" fmla="*/ 955040 w 3769360"/>
              <a:gd name="connsiteY3" fmla="*/ 574040 h 1229360"/>
              <a:gd name="connsiteX4" fmla="*/ 497840 w 3769360"/>
              <a:gd name="connsiteY4" fmla="*/ 949960 h 1229360"/>
              <a:gd name="connsiteX5" fmla="*/ 0 w 3769360"/>
              <a:gd name="connsiteY5" fmla="*/ 1229360 h 122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69360" h="1229360">
                <a:moveTo>
                  <a:pt x="3769360" y="0"/>
                </a:moveTo>
                <a:lnTo>
                  <a:pt x="2814320" y="40640"/>
                </a:lnTo>
                <a:lnTo>
                  <a:pt x="1905000" y="243840"/>
                </a:lnTo>
                <a:lnTo>
                  <a:pt x="955040" y="574040"/>
                </a:lnTo>
                <a:lnTo>
                  <a:pt x="497840" y="949960"/>
                </a:lnTo>
                <a:lnTo>
                  <a:pt x="0" y="1229360"/>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3" name="Freeform: Shape 42">
            <a:extLst>
              <a:ext uri="{FF2B5EF4-FFF2-40B4-BE49-F238E27FC236}">
                <a16:creationId xmlns:a16="http://schemas.microsoft.com/office/drawing/2014/main" id="{4587FB08-14CB-4BEE-904C-0C2462B650F9}"/>
              </a:ext>
            </a:extLst>
          </p:cNvPr>
          <p:cNvSpPr/>
          <p:nvPr/>
        </p:nvSpPr>
        <p:spPr bwMode="auto">
          <a:xfrm>
            <a:off x="1447800" y="4516120"/>
            <a:ext cx="3728720" cy="1249680"/>
          </a:xfrm>
          <a:custGeom>
            <a:avLst/>
            <a:gdLst>
              <a:gd name="connsiteX0" fmla="*/ 3728720 w 3728720"/>
              <a:gd name="connsiteY0" fmla="*/ 0 h 1249680"/>
              <a:gd name="connsiteX1" fmla="*/ 2804160 w 3728720"/>
              <a:gd name="connsiteY1" fmla="*/ 121920 h 1249680"/>
              <a:gd name="connsiteX2" fmla="*/ 1864360 w 3728720"/>
              <a:gd name="connsiteY2" fmla="*/ 467360 h 1249680"/>
              <a:gd name="connsiteX3" fmla="*/ 939800 w 3728720"/>
              <a:gd name="connsiteY3" fmla="*/ 853440 h 1249680"/>
              <a:gd name="connsiteX4" fmla="*/ 462280 w 3728720"/>
              <a:gd name="connsiteY4" fmla="*/ 1153160 h 1249680"/>
              <a:gd name="connsiteX5" fmla="*/ 0 w 3728720"/>
              <a:gd name="connsiteY5" fmla="*/ 1249680 h 1249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28720" h="1249680">
                <a:moveTo>
                  <a:pt x="3728720" y="0"/>
                </a:moveTo>
                <a:lnTo>
                  <a:pt x="2804160" y="121920"/>
                </a:lnTo>
                <a:lnTo>
                  <a:pt x="1864360" y="467360"/>
                </a:lnTo>
                <a:lnTo>
                  <a:pt x="939800" y="853440"/>
                </a:lnTo>
                <a:lnTo>
                  <a:pt x="462280" y="1153160"/>
                </a:lnTo>
                <a:lnTo>
                  <a:pt x="0" y="1249680"/>
                </a:lnTo>
              </a:path>
            </a:pathLst>
          </a:custGeom>
          <a:noFill/>
          <a:ln w="28575">
            <a:solidFill>
              <a:schemeClr val="accent4"/>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2" name="Freeform: Shape 41">
            <a:extLst>
              <a:ext uri="{FF2B5EF4-FFF2-40B4-BE49-F238E27FC236}">
                <a16:creationId xmlns:a16="http://schemas.microsoft.com/office/drawing/2014/main" id="{242922A2-660E-49C5-AE1E-6AC191557EAA}"/>
              </a:ext>
            </a:extLst>
          </p:cNvPr>
          <p:cNvSpPr/>
          <p:nvPr/>
        </p:nvSpPr>
        <p:spPr bwMode="auto">
          <a:xfrm>
            <a:off x="1442720" y="5400040"/>
            <a:ext cx="3728720" cy="365760"/>
          </a:xfrm>
          <a:custGeom>
            <a:avLst/>
            <a:gdLst>
              <a:gd name="connsiteX0" fmla="*/ 0 w 3728720"/>
              <a:gd name="connsiteY0" fmla="*/ 365760 h 365760"/>
              <a:gd name="connsiteX1" fmla="*/ 497840 w 3728720"/>
              <a:gd name="connsiteY1" fmla="*/ 274320 h 365760"/>
              <a:gd name="connsiteX2" fmla="*/ 934720 w 3728720"/>
              <a:gd name="connsiteY2" fmla="*/ 157480 h 365760"/>
              <a:gd name="connsiteX3" fmla="*/ 1849120 w 3728720"/>
              <a:gd name="connsiteY3" fmla="*/ 106680 h 365760"/>
              <a:gd name="connsiteX4" fmla="*/ 2773680 w 3728720"/>
              <a:gd name="connsiteY4" fmla="*/ 25400 h 365760"/>
              <a:gd name="connsiteX5" fmla="*/ 3728720 w 3728720"/>
              <a:gd name="connsiteY5" fmla="*/ 0 h 36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28720" h="365760">
                <a:moveTo>
                  <a:pt x="0" y="365760"/>
                </a:moveTo>
                <a:lnTo>
                  <a:pt x="497840" y="274320"/>
                </a:lnTo>
                <a:lnTo>
                  <a:pt x="934720" y="157480"/>
                </a:lnTo>
                <a:lnTo>
                  <a:pt x="1849120" y="106680"/>
                </a:lnTo>
                <a:lnTo>
                  <a:pt x="2773680" y="25400"/>
                </a:lnTo>
                <a:lnTo>
                  <a:pt x="3728720" y="0"/>
                </a:lnTo>
              </a:path>
            </a:pathLst>
          </a:custGeom>
          <a:noFill/>
          <a:ln w="28575">
            <a:solidFill>
              <a:schemeClr val="accent6"/>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 name="Title 1">
            <a:extLst>
              <a:ext uri="{FF2B5EF4-FFF2-40B4-BE49-F238E27FC236}">
                <a16:creationId xmlns:a16="http://schemas.microsoft.com/office/drawing/2014/main" id="{9186B544-743C-443D-AE0E-25F41CF2A945}"/>
              </a:ext>
            </a:extLst>
          </p:cNvPr>
          <p:cNvSpPr>
            <a:spLocks noGrp="1"/>
          </p:cNvSpPr>
          <p:nvPr>
            <p:ph type="title"/>
          </p:nvPr>
        </p:nvSpPr>
        <p:spPr/>
        <p:txBody>
          <a:bodyPr/>
          <a:lstStyle/>
          <a:p>
            <a:r>
              <a:rPr lang="en-US" altLang="en-US" dirty="0"/>
              <a:t>JADE COMPARE</a:t>
            </a:r>
            <a:r>
              <a:rPr lang="en-US" dirty="0"/>
              <a:t>: EASI-90 and IGA Score 0</a:t>
            </a:r>
          </a:p>
        </p:txBody>
      </p:sp>
      <p:sp>
        <p:nvSpPr>
          <p:cNvPr id="14" name="Content Placeholder 2">
            <a:extLst>
              <a:ext uri="{FF2B5EF4-FFF2-40B4-BE49-F238E27FC236}">
                <a16:creationId xmlns:a16="http://schemas.microsoft.com/office/drawing/2014/main" id="{E99A6DE0-C8BC-C14B-BA79-950CCA76BAF3}"/>
              </a:ext>
            </a:extLst>
          </p:cNvPr>
          <p:cNvSpPr>
            <a:spLocks noGrp="1"/>
          </p:cNvSpPr>
          <p:nvPr>
            <p:ph idx="1"/>
          </p:nvPr>
        </p:nvSpPr>
        <p:spPr/>
        <p:txBody>
          <a:bodyPr/>
          <a:lstStyle/>
          <a:p>
            <a:r>
              <a:rPr lang="en-US" sz="1800" dirty="0"/>
              <a:t>Significantly more patients achieved EASI-90 with abrocitinib 200 mg and 100 mg vs placebo at all time points</a:t>
            </a:r>
          </a:p>
          <a:p>
            <a:r>
              <a:rPr lang="en-US" sz="1800" dirty="0"/>
              <a:t>Significantly more patients achieved IGA 0 with abrocitinib 200 mg vs placebo at all timepoints and at Wk 8, 12, and 16 with abrocitinib 100 mg vs placebo </a:t>
            </a:r>
          </a:p>
        </p:txBody>
      </p:sp>
      <p:sp>
        <p:nvSpPr>
          <p:cNvPr id="12" name="Text Box 15">
            <a:extLst>
              <a:ext uri="{FF2B5EF4-FFF2-40B4-BE49-F238E27FC236}">
                <a16:creationId xmlns:a16="http://schemas.microsoft.com/office/drawing/2014/main" id="{C2795F9E-DA7A-5C4C-9EFE-7B56B8674D7F}"/>
              </a:ext>
            </a:extLst>
          </p:cNvPr>
          <p:cNvSpPr txBox="1">
            <a:spLocks noChangeArrowheads="1"/>
          </p:cNvSpPr>
          <p:nvPr/>
        </p:nvSpPr>
        <p:spPr bwMode="auto">
          <a:xfrm>
            <a:off x="423637" y="6370078"/>
            <a:ext cx="9176092"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Lio</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AAAAI 2021. </a:t>
            </a:r>
            <a:r>
              <a:rPr kumimoji="0" lang="en-US" altLang="en-US" sz="1200" b="0" i="0" u="none" strike="noStrike" kern="1200" cap="none" spc="-1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Abstr</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106. Reproduced with permission. Reich. J Allergy Clin Immunol </a:t>
            </a:r>
            <a:r>
              <a:rPr kumimoji="0" lang="en-US" altLang="en-US" sz="1200" b="0" i="0" u="none" strike="noStrike" kern="1200" cap="none" spc="-1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Pract</a:t>
            </a:r>
            <a:r>
              <a:rPr lang="en-US" altLang="en-US" sz="1200" b="0" spc="-10" dirty="0">
                <a:solidFill>
                  <a:srgbClr val="455560"/>
                </a:solidFill>
                <a:latin typeface="Calibri" panose="020F0502020204030204" pitchFamily="34" charset="0"/>
              </a:rPr>
              <a:t>. </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2022;S2213.</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11" name="TextBox 10">
            <a:extLst>
              <a:ext uri="{FF2B5EF4-FFF2-40B4-BE49-F238E27FC236}">
                <a16:creationId xmlns:a16="http://schemas.microsoft.com/office/drawing/2014/main" id="{F0977188-82F0-E74F-BC4C-1E68979D3C4E}"/>
              </a:ext>
            </a:extLst>
          </p:cNvPr>
          <p:cNvSpPr txBox="1"/>
          <p:nvPr/>
        </p:nvSpPr>
        <p:spPr bwMode="auto">
          <a:xfrm>
            <a:off x="437516" y="6193215"/>
            <a:ext cx="105889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t>
            </a: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&lt; .05 vs placebo. </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Arial" panose="020B0604020202020204" pitchFamily="34" charset="0"/>
              </a:rPr>
              <a:t>†</a:t>
            </a: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 &lt;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.0001</a:t>
            </a: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vs placebo.</a:t>
            </a:r>
          </a:p>
        </p:txBody>
      </p:sp>
      <p:grpSp>
        <p:nvGrpSpPr>
          <p:cNvPr id="7" name="Group 6">
            <a:extLst>
              <a:ext uri="{FF2B5EF4-FFF2-40B4-BE49-F238E27FC236}">
                <a16:creationId xmlns:a16="http://schemas.microsoft.com/office/drawing/2014/main" id="{9A94F055-340D-480A-BB40-0C3E11177EAD}"/>
              </a:ext>
            </a:extLst>
          </p:cNvPr>
          <p:cNvGrpSpPr/>
          <p:nvPr/>
        </p:nvGrpSpPr>
        <p:grpSpPr>
          <a:xfrm>
            <a:off x="1358900" y="3180964"/>
            <a:ext cx="96189" cy="2559878"/>
            <a:chOff x="1333500" y="3180964"/>
            <a:chExt cx="215900" cy="2559878"/>
          </a:xfrm>
        </p:grpSpPr>
        <p:cxnSp>
          <p:nvCxnSpPr>
            <p:cNvPr id="6" name="Straight Connector 5">
              <a:extLst>
                <a:ext uri="{FF2B5EF4-FFF2-40B4-BE49-F238E27FC236}">
                  <a16:creationId xmlns:a16="http://schemas.microsoft.com/office/drawing/2014/main" id="{C7AF81CA-B439-45C6-9D53-0DF16F9C814F}"/>
                </a:ext>
              </a:extLst>
            </p:cNvPr>
            <p:cNvCxnSpPr>
              <a:cxnSpLocks/>
            </p:cNvCxnSpPr>
            <p:nvPr/>
          </p:nvCxnSpPr>
          <p:spPr bwMode="auto">
            <a:xfrm>
              <a:off x="1333500" y="5740842"/>
              <a:ext cx="215900" cy="0"/>
            </a:xfrm>
            <a:prstGeom prst="line">
              <a:avLst/>
            </a:prstGeom>
            <a:noFill/>
            <a:ln w="28575" cap="flat" cmpd="sng" algn="ctr">
              <a:solidFill>
                <a:schemeClr val="bg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DAD3C194-C945-48DA-BE48-146F69ACE34A}"/>
                </a:ext>
              </a:extLst>
            </p:cNvPr>
            <p:cNvCxnSpPr>
              <a:cxnSpLocks/>
            </p:cNvCxnSpPr>
            <p:nvPr/>
          </p:nvCxnSpPr>
          <p:spPr bwMode="auto">
            <a:xfrm>
              <a:off x="1333500" y="5105842"/>
              <a:ext cx="215900" cy="0"/>
            </a:xfrm>
            <a:prstGeom prst="line">
              <a:avLst/>
            </a:prstGeom>
            <a:noFill/>
            <a:ln w="28575" cap="flat" cmpd="sng" algn="ctr">
              <a:solidFill>
                <a:schemeClr val="bg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8A96AA4A-9857-4A0D-9115-2E3DB60B94AE}"/>
                </a:ext>
              </a:extLst>
            </p:cNvPr>
            <p:cNvCxnSpPr>
              <a:cxnSpLocks/>
            </p:cNvCxnSpPr>
            <p:nvPr/>
          </p:nvCxnSpPr>
          <p:spPr bwMode="auto">
            <a:xfrm>
              <a:off x="1333500" y="4464492"/>
              <a:ext cx="215900" cy="0"/>
            </a:xfrm>
            <a:prstGeom prst="line">
              <a:avLst/>
            </a:prstGeom>
            <a:noFill/>
            <a:ln w="28575" cap="flat" cmpd="sng" algn="ctr">
              <a:solidFill>
                <a:schemeClr val="bg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9253A561-A4AF-4383-8801-E386C9ACDD2F}"/>
                </a:ext>
              </a:extLst>
            </p:cNvPr>
            <p:cNvCxnSpPr>
              <a:cxnSpLocks/>
            </p:cNvCxnSpPr>
            <p:nvPr/>
          </p:nvCxnSpPr>
          <p:spPr bwMode="auto">
            <a:xfrm>
              <a:off x="1333500" y="3823142"/>
              <a:ext cx="215900" cy="0"/>
            </a:xfrm>
            <a:prstGeom prst="line">
              <a:avLst/>
            </a:prstGeom>
            <a:noFill/>
            <a:ln w="28575" cap="flat" cmpd="sng" algn="ctr">
              <a:solidFill>
                <a:schemeClr val="bg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926BA9A4-83BC-4AE0-8527-E1F3D02D7269}"/>
                </a:ext>
              </a:extLst>
            </p:cNvPr>
            <p:cNvCxnSpPr>
              <a:cxnSpLocks/>
            </p:cNvCxnSpPr>
            <p:nvPr/>
          </p:nvCxnSpPr>
          <p:spPr bwMode="auto">
            <a:xfrm>
              <a:off x="1333500" y="3180964"/>
              <a:ext cx="215900" cy="0"/>
            </a:xfrm>
            <a:prstGeom prst="line">
              <a:avLst/>
            </a:prstGeom>
            <a:noFill/>
            <a:ln w="28575" cap="flat" cmpd="sng" algn="ctr">
              <a:solidFill>
                <a:schemeClr val="bg1"/>
              </a:solidFill>
              <a:prstDash val="solid"/>
              <a:round/>
              <a:headEnd type="none" w="med" len="med"/>
              <a:tailEnd type="none" w="med" len="med"/>
            </a:ln>
            <a:effectLst/>
          </p:spPr>
        </p:cxnSp>
      </p:grpSp>
      <p:grpSp>
        <p:nvGrpSpPr>
          <p:cNvPr id="23" name="Group 22">
            <a:extLst>
              <a:ext uri="{FF2B5EF4-FFF2-40B4-BE49-F238E27FC236}">
                <a16:creationId xmlns:a16="http://schemas.microsoft.com/office/drawing/2014/main" id="{90B0BDDA-2D41-429C-8179-4EB5F16AA5B6}"/>
              </a:ext>
            </a:extLst>
          </p:cNvPr>
          <p:cNvGrpSpPr/>
          <p:nvPr/>
        </p:nvGrpSpPr>
        <p:grpSpPr>
          <a:xfrm>
            <a:off x="997358" y="2995855"/>
            <a:ext cx="418704" cy="2924263"/>
            <a:chOff x="1105308" y="2995855"/>
            <a:chExt cx="418704" cy="2924263"/>
          </a:xfrm>
        </p:grpSpPr>
        <p:sp>
          <p:nvSpPr>
            <p:cNvPr id="18" name="TextBox 17">
              <a:extLst>
                <a:ext uri="{FF2B5EF4-FFF2-40B4-BE49-F238E27FC236}">
                  <a16:creationId xmlns:a16="http://schemas.microsoft.com/office/drawing/2014/main" id="{C1CEA6B0-E01E-440C-9EC4-D9487453D849}"/>
                </a:ext>
              </a:extLst>
            </p:cNvPr>
            <p:cNvSpPr txBox="1"/>
            <p:nvPr/>
          </p:nvSpPr>
          <p:spPr bwMode="auto">
            <a:xfrm>
              <a:off x="1222326" y="5550786"/>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19" name="TextBox 18">
              <a:extLst>
                <a:ext uri="{FF2B5EF4-FFF2-40B4-BE49-F238E27FC236}">
                  <a16:creationId xmlns:a16="http://schemas.microsoft.com/office/drawing/2014/main" id="{316D1224-A238-4EE4-9EBA-1D3AAD59D3F0}"/>
                </a:ext>
              </a:extLst>
            </p:cNvPr>
            <p:cNvSpPr txBox="1"/>
            <p:nvPr/>
          </p:nvSpPr>
          <p:spPr bwMode="auto">
            <a:xfrm>
              <a:off x="1105308" y="492105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20" name="TextBox 19">
              <a:extLst>
                <a:ext uri="{FF2B5EF4-FFF2-40B4-BE49-F238E27FC236}">
                  <a16:creationId xmlns:a16="http://schemas.microsoft.com/office/drawing/2014/main" id="{1BD43F40-7723-4329-85CC-C29C284744D2}"/>
                </a:ext>
              </a:extLst>
            </p:cNvPr>
            <p:cNvSpPr txBox="1"/>
            <p:nvPr/>
          </p:nvSpPr>
          <p:spPr bwMode="auto">
            <a:xfrm>
              <a:off x="1105308" y="4279220"/>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21" name="TextBox 20">
              <a:extLst>
                <a:ext uri="{FF2B5EF4-FFF2-40B4-BE49-F238E27FC236}">
                  <a16:creationId xmlns:a16="http://schemas.microsoft.com/office/drawing/2014/main" id="{C25753E5-0B9C-49C3-B327-A09A2A6D0FCC}"/>
                </a:ext>
              </a:extLst>
            </p:cNvPr>
            <p:cNvSpPr txBox="1"/>
            <p:nvPr/>
          </p:nvSpPr>
          <p:spPr bwMode="auto">
            <a:xfrm>
              <a:off x="1105308" y="3644467"/>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22" name="TextBox 21">
              <a:extLst>
                <a:ext uri="{FF2B5EF4-FFF2-40B4-BE49-F238E27FC236}">
                  <a16:creationId xmlns:a16="http://schemas.microsoft.com/office/drawing/2014/main" id="{F808816F-FCF2-4471-80A7-65195AF04C38}"/>
                </a:ext>
              </a:extLst>
            </p:cNvPr>
            <p:cNvSpPr txBox="1"/>
            <p:nvPr/>
          </p:nvSpPr>
          <p:spPr bwMode="auto">
            <a:xfrm>
              <a:off x="1105308" y="2995855"/>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80</a:t>
              </a:r>
            </a:p>
          </p:txBody>
        </p:sp>
      </p:grpSp>
      <p:grpSp>
        <p:nvGrpSpPr>
          <p:cNvPr id="32" name="Group 31">
            <a:extLst>
              <a:ext uri="{FF2B5EF4-FFF2-40B4-BE49-F238E27FC236}">
                <a16:creationId xmlns:a16="http://schemas.microsoft.com/office/drawing/2014/main" id="{BAD1549E-F596-48AB-8E13-4C5339842A84}"/>
              </a:ext>
            </a:extLst>
          </p:cNvPr>
          <p:cNvGrpSpPr/>
          <p:nvPr/>
        </p:nvGrpSpPr>
        <p:grpSpPr>
          <a:xfrm>
            <a:off x="1452936" y="5728533"/>
            <a:ext cx="3697301" cy="89825"/>
            <a:chOff x="1452936" y="5698053"/>
            <a:chExt cx="3697301" cy="301427"/>
          </a:xfrm>
        </p:grpSpPr>
        <p:cxnSp>
          <p:nvCxnSpPr>
            <p:cNvPr id="25" name="Straight Connector 24">
              <a:extLst>
                <a:ext uri="{FF2B5EF4-FFF2-40B4-BE49-F238E27FC236}">
                  <a16:creationId xmlns:a16="http://schemas.microsoft.com/office/drawing/2014/main" id="{EB5EFB1D-17CE-4779-8827-AFDCD6700F80}"/>
                </a:ext>
              </a:extLst>
            </p:cNvPr>
            <p:cNvCxnSpPr>
              <a:cxnSpLocks/>
            </p:cNvCxnSpPr>
            <p:nvPr/>
          </p:nvCxnSpPr>
          <p:spPr bwMode="auto">
            <a:xfrm flipV="1">
              <a:off x="1452936" y="5698053"/>
              <a:ext cx="0" cy="301427"/>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C56251B8-C110-4179-8E45-5B7A7DABB823}"/>
                </a:ext>
              </a:extLst>
            </p:cNvPr>
            <p:cNvCxnSpPr>
              <a:cxnSpLocks/>
            </p:cNvCxnSpPr>
            <p:nvPr/>
          </p:nvCxnSpPr>
          <p:spPr bwMode="auto">
            <a:xfrm flipV="1">
              <a:off x="1905056" y="5698053"/>
              <a:ext cx="0" cy="301427"/>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315C84AA-84FF-432D-8A83-E3E1550CE826}"/>
                </a:ext>
              </a:extLst>
            </p:cNvPr>
            <p:cNvCxnSpPr>
              <a:cxnSpLocks/>
            </p:cNvCxnSpPr>
            <p:nvPr/>
          </p:nvCxnSpPr>
          <p:spPr bwMode="auto">
            <a:xfrm flipV="1">
              <a:off x="2372416" y="5698053"/>
              <a:ext cx="0" cy="301427"/>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A240D7F0-5228-400F-806E-57A8034A4341}"/>
                </a:ext>
              </a:extLst>
            </p:cNvPr>
            <p:cNvCxnSpPr>
              <a:cxnSpLocks/>
            </p:cNvCxnSpPr>
            <p:nvPr/>
          </p:nvCxnSpPr>
          <p:spPr bwMode="auto">
            <a:xfrm flipV="1">
              <a:off x="3297639" y="5698053"/>
              <a:ext cx="0" cy="301427"/>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50784F1E-8CE9-4CCF-A784-708E50A8354C}"/>
                </a:ext>
              </a:extLst>
            </p:cNvPr>
            <p:cNvCxnSpPr>
              <a:cxnSpLocks/>
            </p:cNvCxnSpPr>
            <p:nvPr/>
          </p:nvCxnSpPr>
          <p:spPr bwMode="auto">
            <a:xfrm flipV="1">
              <a:off x="4227279" y="5698053"/>
              <a:ext cx="0" cy="301427"/>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12EBDD78-F641-4E54-B356-ADA578B20E6A}"/>
                </a:ext>
              </a:extLst>
            </p:cNvPr>
            <p:cNvCxnSpPr>
              <a:cxnSpLocks/>
            </p:cNvCxnSpPr>
            <p:nvPr/>
          </p:nvCxnSpPr>
          <p:spPr bwMode="auto">
            <a:xfrm flipV="1">
              <a:off x="5150237" y="5698053"/>
              <a:ext cx="0" cy="301427"/>
            </a:xfrm>
            <a:prstGeom prst="line">
              <a:avLst/>
            </a:prstGeom>
            <a:noFill/>
            <a:ln w="28575" cap="flat" cmpd="sng" algn="ctr">
              <a:solidFill>
                <a:schemeClr val="bg1"/>
              </a:solidFill>
              <a:prstDash val="solid"/>
              <a:round/>
              <a:headEnd type="none" w="med" len="med"/>
              <a:tailEnd type="none" w="med" len="med"/>
            </a:ln>
            <a:effectLst/>
          </p:spPr>
        </p:cxnSp>
      </p:grpSp>
      <p:sp>
        <p:nvSpPr>
          <p:cNvPr id="39" name="TextBox 38">
            <a:extLst>
              <a:ext uri="{FF2B5EF4-FFF2-40B4-BE49-F238E27FC236}">
                <a16:creationId xmlns:a16="http://schemas.microsoft.com/office/drawing/2014/main" id="{84DFDDE1-8DD2-4A66-85C7-CB96194F3856}"/>
              </a:ext>
            </a:extLst>
          </p:cNvPr>
          <p:cNvSpPr txBox="1"/>
          <p:nvPr/>
        </p:nvSpPr>
        <p:spPr bwMode="auto">
          <a:xfrm rot="16200000">
            <a:off x="-92806" y="4292127"/>
            <a:ext cx="20755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(95% CI), %</a:t>
            </a:r>
          </a:p>
        </p:txBody>
      </p:sp>
      <p:grpSp>
        <p:nvGrpSpPr>
          <p:cNvPr id="223" name="Group 222">
            <a:extLst>
              <a:ext uri="{FF2B5EF4-FFF2-40B4-BE49-F238E27FC236}">
                <a16:creationId xmlns:a16="http://schemas.microsoft.com/office/drawing/2014/main" id="{2F8DEB8E-3504-43F9-81E6-431F1BE4EA85}"/>
              </a:ext>
            </a:extLst>
          </p:cNvPr>
          <p:cNvGrpSpPr/>
          <p:nvPr/>
        </p:nvGrpSpPr>
        <p:grpSpPr>
          <a:xfrm>
            <a:off x="1304246" y="5729658"/>
            <a:ext cx="4055343" cy="369332"/>
            <a:chOff x="1304246" y="5717929"/>
            <a:chExt cx="4055343" cy="369332"/>
          </a:xfrm>
        </p:grpSpPr>
        <p:sp>
          <p:nvSpPr>
            <p:cNvPr id="36" name="TextBox 35">
              <a:extLst>
                <a:ext uri="{FF2B5EF4-FFF2-40B4-BE49-F238E27FC236}">
                  <a16:creationId xmlns:a16="http://schemas.microsoft.com/office/drawing/2014/main" id="{628906E5-50D5-4C85-AEDD-CD88E274E0C7}"/>
                </a:ext>
              </a:extLst>
            </p:cNvPr>
            <p:cNvSpPr txBox="1"/>
            <p:nvPr/>
          </p:nvSpPr>
          <p:spPr bwMode="auto">
            <a:xfrm>
              <a:off x="3144531" y="571792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a:t>
              </a:r>
            </a:p>
          </p:txBody>
        </p:sp>
        <p:sp>
          <p:nvSpPr>
            <p:cNvPr id="33" name="TextBox 32">
              <a:extLst>
                <a:ext uri="{FF2B5EF4-FFF2-40B4-BE49-F238E27FC236}">
                  <a16:creationId xmlns:a16="http://schemas.microsoft.com/office/drawing/2014/main" id="{B8011176-B398-4154-A3BF-75711921F60B}"/>
                </a:ext>
              </a:extLst>
            </p:cNvPr>
            <p:cNvSpPr txBox="1"/>
            <p:nvPr/>
          </p:nvSpPr>
          <p:spPr bwMode="auto">
            <a:xfrm>
              <a:off x="1304246" y="571792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34" name="TextBox 33">
              <a:extLst>
                <a:ext uri="{FF2B5EF4-FFF2-40B4-BE49-F238E27FC236}">
                  <a16:creationId xmlns:a16="http://schemas.microsoft.com/office/drawing/2014/main" id="{00089E0A-4195-4E51-8725-C8E0F8ECE2FC}"/>
                </a:ext>
              </a:extLst>
            </p:cNvPr>
            <p:cNvSpPr txBox="1"/>
            <p:nvPr/>
          </p:nvSpPr>
          <p:spPr bwMode="auto">
            <a:xfrm>
              <a:off x="1755828" y="571792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a:t>
              </a:r>
            </a:p>
          </p:txBody>
        </p:sp>
        <p:sp>
          <p:nvSpPr>
            <p:cNvPr id="35" name="TextBox 34">
              <a:extLst>
                <a:ext uri="{FF2B5EF4-FFF2-40B4-BE49-F238E27FC236}">
                  <a16:creationId xmlns:a16="http://schemas.microsoft.com/office/drawing/2014/main" id="{EFAF2C1D-2866-4585-9D88-1CFB78FA093E}"/>
                </a:ext>
              </a:extLst>
            </p:cNvPr>
            <p:cNvSpPr txBox="1"/>
            <p:nvPr/>
          </p:nvSpPr>
          <p:spPr bwMode="auto">
            <a:xfrm>
              <a:off x="2223839" y="5717929"/>
              <a:ext cx="301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a:t>
              </a:r>
            </a:p>
          </p:txBody>
        </p:sp>
        <p:sp>
          <p:nvSpPr>
            <p:cNvPr id="37" name="TextBox 36">
              <a:extLst>
                <a:ext uri="{FF2B5EF4-FFF2-40B4-BE49-F238E27FC236}">
                  <a16:creationId xmlns:a16="http://schemas.microsoft.com/office/drawing/2014/main" id="{94491F56-0797-4321-B167-C5063CDD9172}"/>
                </a:ext>
              </a:extLst>
            </p:cNvPr>
            <p:cNvSpPr txBox="1"/>
            <p:nvPr/>
          </p:nvSpPr>
          <p:spPr bwMode="auto">
            <a:xfrm>
              <a:off x="4017927" y="571792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38" name="TextBox 37">
              <a:extLst>
                <a:ext uri="{FF2B5EF4-FFF2-40B4-BE49-F238E27FC236}">
                  <a16:creationId xmlns:a16="http://schemas.microsoft.com/office/drawing/2014/main" id="{2EB8D021-5260-4345-925B-98556576A364}"/>
                </a:ext>
              </a:extLst>
            </p:cNvPr>
            <p:cNvSpPr txBox="1"/>
            <p:nvPr/>
          </p:nvSpPr>
          <p:spPr bwMode="auto">
            <a:xfrm>
              <a:off x="4940885" y="5717929"/>
              <a:ext cx="4187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16</a:t>
              </a:r>
            </a:p>
          </p:txBody>
        </p:sp>
      </p:grpSp>
      <p:sp>
        <p:nvSpPr>
          <p:cNvPr id="40" name="TextBox 39">
            <a:extLst>
              <a:ext uri="{FF2B5EF4-FFF2-40B4-BE49-F238E27FC236}">
                <a16:creationId xmlns:a16="http://schemas.microsoft.com/office/drawing/2014/main" id="{BEB6FFFE-4241-468D-908A-96020DF432BB}"/>
              </a:ext>
            </a:extLst>
          </p:cNvPr>
          <p:cNvSpPr txBox="1"/>
          <p:nvPr/>
        </p:nvSpPr>
        <p:spPr bwMode="auto">
          <a:xfrm>
            <a:off x="2886704" y="5926679"/>
            <a:ext cx="8173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Weeks</a:t>
            </a:r>
          </a:p>
        </p:txBody>
      </p:sp>
      <p:sp>
        <p:nvSpPr>
          <p:cNvPr id="41" name="TextBox 40">
            <a:extLst>
              <a:ext uri="{FF2B5EF4-FFF2-40B4-BE49-F238E27FC236}">
                <a16:creationId xmlns:a16="http://schemas.microsoft.com/office/drawing/2014/main" id="{4C54751C-87FA-4328-8D86-6AF468C30986}"/>
              </a:ext>
            </a:extLst>
          </p:cNvPr>
          <p:cNvSpPr txBox="1"/>
          <p:nvPr/>
        </p:nvSpPr>
        <p:spPr bwMode="auto">
          <a:xfrm>
            <a:off x="2453355" y="3083638"/>
            <a:ext cx="18712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EASI-90 Response</a:t>
            </a:r>
          </a:p>
        </p:txBody>
      </p:sp>
      <p:sp>
        <p:nvSpPr>
          <p:cNvPr id="46" name="Isosceles Triangle 45">
            <a:extLst>
              <a:ext uri="{FF2B5EF4-FFF2-40B4-BE49-F238E27FC236}">
                <a16:creationId xmlns:a16="http://schemas.microsoft.com/office/drawing/2014/main" id="{4672B609-127E-4FED-9CB7-174CBDEC94E1}"/>
              </a:ext>
            </a:extLst>
          </p:cNvPr>
          <p:cNvSpPr/>
          <p:nvPr/>
        </p:nvSpPr>
        <p:spPr bwMode="auto">
          <a:xfrm>
            <a:off x="5113089" y="5357734"/>
            <a:ext cx="88302" cy="76122"/>
          </a:xfrm>
          <a:prstGeom prst="triangle">
            <a:avLst/>
          </a:prstGeom>
          <a:solidFill>
            <a:schemeClr val="accent6"/>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7" name="Isosceles Triangle 46">
            <a:extLst>
              <a:ext uri="{FF2B5EF4-FFF2-40B4-BE49-F238E27FC236}">
                <a16:creationId xmlns:a16="http://schemas.microsoft.com/office/drawing/2014/main" id="{2D3CBB30-DF1E-46C0-9B20-7D0F1828AF35}"/>
              </a:ext>
            </a:extLst>
          </p:cNvPr>
          <p:cNvSpPr/>
          <p:nvPr/>
        </p:nvSpPr>
        <p:spPr bwMode="auto">
          <a:xfrm>
            <a:off x="4174030" y="5383523"/>
            <a:ext cx="88302" cy="76122"/>
          </a:xfrm>
          <a:prstGeom prst="triangle">
            <a:avLst/>
          </a:prstGeom>
          <a:solidFill>
            <a:schemeClr val="accent6"/>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8" name="Isosceles Triangle 47">
            <a:extLst>
              <a:ext uri="{FF2B5EF4-FFF2-40B4-BE49-F238E27FC236}">
                <a16:creationId xmlns:a16="http://schemas.microsoft.com/office/drawing/2014/main" id="{8D555797-6934-4756-9798-E65D737155EB}"/>
              </a:ext>
            </a:extLst>
          </p:cNvPr>
          <p:cNvSpPr/>
          <p:nvPr/>
        </p:nvSpPr>
        <p:spPr bwMode="auto">
          <a:xfrm>
            <a:off x="3258380" y="5456648"/>
            <a:ext cx="88302" cy="76122"/>
          </a:xfrm>
          <a:prstGeom prst="triangle">
            <a:avLst/>
          </a:prstGeom>
          <a:solidFill>
            <a:schemeClr val="accent6"/>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9" name="Isosceles Triangle 48">
            <a:extLst>
              <a:ext uri="{FF2B5EF4-FFF2-40B4-BE49-F238E27FC236}">
                <a16:creationId xmlns:a16="http://schemas.microsoft.com/office/drawing/2014/main" id="{3E924868-88BB-45B4-9AD2-FAE49246ACF9}"/>
              </a:ext>
            </a:extLst>
          </p:cNvPr>
          <p:cNvSpPr/>
          <p:nvPr/>
        </p:nvSpPr>
        <p:spPr bwMode="auto">
          <a:xfrm>
            <a:off x="2332814" y="5520388"/>
            <a:ext cx="88302" cy="76122"/>
          </a:xfrm>
          <a:prstGeom prst="triangle">
            <a:avLst/>
          </a:prstGeom>
          <a:solidFill>
            <a:schemeClr val="accent6"/>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51" name="Oval 50">
            <a:extLst>
              <a:ext uri="{FF2B5EF4-FFF2-40B4-BE49-F238E27FC236}">
                <a16:creationId xmlns:a16="http://schemas.microsoft.com/office/drawing/2014/main" id="{AC1F5353-68AE-48DD-AF17-F409C6A895F5}"/>
              </a:ext>
            </a:extLst>
          </p:cNvPr>
          <p:cNvSpPr/>
          <p:nvPr/>
        </p:nvSpPr>
        <p:spPr bwMode="auto">
          <a:xfrm>
            <a:off x="5153360" y="4483882"/>
            <a:ext cx="52558" cy="52558"/>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54" name="Oval 53">
            <a:extLst>
              <a:ext uri="{FF2B5EF4-FFF2-40B4-BE49-F238E27FC236}">
                <a16:creationId xmlns:a16="http://schemas.microsoft.com/office/drawing/2014/main" id="{5C5368C8-BC3F-4E6D-B6DF-4C450C9573D0}"/>
              </a:ext>
            </a:extLst>
          </p:cNvPr>
          <p:cNvSpPr/>
          <p:nvPr/>
        </p:nvSpPr>
        <p:spPr bwMode="auto">
          <a:xfrm>
            <a:off x="4227279" y="4622273"/>
            <a:ext cx="52558" cy="52558"/>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55" name="Oval 54">
            <a:extLst>
              <a:ext uri="{FF2B5EF4-FFF2-40B4-BE49-F238E27FC236}">
                <a16:creationId xmlns:a16="http://schemas.microsoft.com/office/drawing/2014/main" id="{54D1E6A0-BCE2-482E-8B8D-1C46D61626BD}"/>
              </a:ext>
            </a:extLst>
          </p:cNvPr>
          <p:cNvSpPr/>
          <p:nvPr/>
        </p:nvSpPr>
        <p:spPr bwMode="auto">
          <a:xfrm>
            <a:off x="3296068" y="4946031"/>
            <a:ext cx="52558" cy="52558"/>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56" name="Oval 55">
            <a:extLst>
              <a:ext uri="{FF2B5EF4-FFF2-40B4-BE49-F238E27FC236}">
                <a16:creationId xmlns:a16="http://schemas.microsoft.com/office/drawing/2014/main" id="{01E3694B-EE0E-450D-ABAD-6F35DCE3E27F}"/>
              </a:ext>
            </a:extLst>
          </p:cNvPr>
          <p:cNvSpPr/>
          <p:nvPr/>
        </p:nvSpPr>
        <p:spPr bwMode="auto">
          <a:xfrm>
            <a:off x="2361296" y="5348024"/>
            <a:ext cx="52558" cy="52558"/>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57" name="Oval 56">
            <a:extLst>
              <a:ext uri="{FF2B5EF4-FFF2-40B4-BE49-F238E27FC236}">
                <a16:creationId xmlns:a16="http://schemas.microsoft.com/office/drawing/2014/main" id="{5329C0C1-A90A-4BD5-96AE-A4083C1C917D}"/>
              </a:ext>
            </a:extLst>
          </p:cNvPr>
          <p:cNvSpPr/>
          <p:nvPr/>
        </p:nvSpPr>
        <p:spPr bwMode="auto">
          <a:xfrm>
            <a:off x="1913547" y="5628019"/>
            <a:ext cx="52558" cy="52558"/>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50" name="Isosceles Triangle 49">
            <a:extLst>
              <a:ext uri="{FF2B5EF4-FFF2-40B4-BE49-F238E27FC236}">
                <a16:creationId xmlns:a16="http://schemas.microsoft.com/office/drawing/2014/main" id="{50636F81-7A55-40BB-95EE-7D9158C8BDB2}"/>
              </a:ext>
            </a:extLst>
          </p:cNvPr>
          <p:cNvSpPr/>
          <p:nvPr/>
        </p:nvSpPr>
        <p:spPr bwMode="auto">
          <a:xfrm>
            <a:off x="1873161" y="5634913"/>
            <a:ext cx="88302" cy="76122"/>
          </a:xfrm>
          <a:prstGeom prst="triangle">
            <a:avLst/>
          </a:prstGeom>
          <a:solidFill>
            <a:schemeClr val="accent6"/>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58" name="Oval 57">
            <a:extLst>
              <a:ext uri="{FF2B5EF4-FFF2-40B4-BE49-F238E27FC236}">
                <a16:creationId xmlns:a16="http://schemas.microsoft.com/office/drawing/2014/main" id="{70A34694-955F-4FE3-AC77-BD61C40AFDA9}"/>
              </a:ext>
            </a:extLst>
          </p:cNvPr>
          <p:cNvSpPr/>
          <p:nvPr/>
        </p:nvSpPr>
        <p:spPr bwMode="auto">
          <a:xfrm>
            <a:off x="5178672" y="4519251"/>
            <a:ext cx="52558" cy="52558"/>
          </a:xfrm>
          <a:prstGeom prst="ellipse">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59" name="Oval 58">
            <a:extLst>
              <a:ext uri="{FF2B5EF4-FFF2-40B4-BE49-F238E27FC236}">
                <a16:creationId xmlns:a16="http://schemas.microsoft.com/office/drawing/2014/main" id="{1D5E4DC3-438D-46AA-9118-219B5FA598E2}"/>
              </a:ext>
            </a:extLst>
          </p:cNvPr>
          <p:cNvSpPr/>
          <p:nvPr/>
        </p:nvSpPr>
        <p:spPr bwMode="auto">
          <a:xfrm>
            <a:off x="4252552" y="4553169"/>
            <a:ext cx="52558" cy="52558"/>
          </a:xfrm>
          <a:prstGeom prst="ellipse">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0" name="Oval 59">
            <a:extLst>
              <a:ext uri="{FF2B5EF4-FFF2-40B4-BE49-F238E27FC236}">
                <a16:creationId xmlns:a16="http://schemas.microsoft.com/office/drawing/2014/main" id="{656C33B6-DFDC-4FD4-AB84-9E980AF6EAD5}"/>
              </a:ext>
            </a:extLst>
          </p:cNvPr>
          <p:cNvSpPr/>
          <p:nvPr/>
        </p:nvSpPr>
        <p:spPr bwMode="auto">
          <a:xfrm>
            <a:off x="3326323" y="4752606"/>
            <a:ext cx="52558" cy="52558"/>
          </a:xfrm>
          <a:prstGeom prst="ellipse">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1" name="Oval 60">
            <a:extLst>
              <a:ext uri="{FF2B5EF4-FFF2-40B4-BE49-F238E27FC236}">
                <a16:creationId xmlns:a16="http://schemas.microsoft.com/office/drawing/2014/main" id="{EFA105EE-08B2-4795-9DCB-CB36DD59B69B}"/>
              </a:ext>
            </a:extLst>
          </p:cNvPr>
          <p:cNvSpPr/>
          <p:nvPr/>
        </p:nvSpPr>
        <p:spPr bwMode="auto">
          <a:xfrm>
            <a:off x="2390861" y="5080299"/>
            <a:ext cx="52558" cy="52558"/>
          </a:xfrm>
          <a:prstGeom prst="ellipse">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2" name="Oval 61">
            <a:extLst>
              <a:ext uri="{FF2B5EF4-FFF2-40B4-BE49-F238E27FC236}">
                <a16:creationId xmlns:a16="http://schemas.microsoft.com/office/drawing/2014/main" id="{1098B568-7532-4E24-86B9-4946064934FE}"/>
              </a:ext>
            </a:extLst>
          </p:cNvPr>
          <p:cNvSpPr/>
          <p:nvPr/>
        </p:nvSpPr>
        <p:spPr bwMode="auto">
          <a:xfrm>
            <a:off x="1923647" y="5462268"/>
            <a:ext cx="52558" cy="52558"/>
          </a:xfrm>
          <a:prstGeom prst="ellipse">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nvGrpSpPr>
          <p:cNvPr id="196" name="Group 195">
            <a:extLst>
              <a:ext uri="{FF2B5EF4-FFF2-40B4-BE49-F238E27FC236}">
                <a16:creationId xmlns:a16="http://schemas.microsoft.com/office/drawing/2014/main" id="{A0E062C2-2119-3EE2-490D-55C3A3B3AD51}"/>
              </a:ext>
            </a:extLst>
          </p:cNvPr>
          <p:cNvGrpSpPr/>
          <p:nvPr/>
        </p:nvGrpSpPr>
        <p:grpSpPr>
          <a:xfrm>
            <a:off x="2421806" y="4163476"/>
            <a:ext cx="2819424" cy="582063"/>
            <a:chOff x="2421806" y="4163476"/>
            <a:chExt cx="2819424" cy="582063"/>
          </a:xfrm>
        </p:grpSpPr>
        <p:sp>
          <p:nvSpPr>
            <p:cNvPr id="63" name="Rectangle 62">
              <a:extLst>
                <a:ext uri="{FF2B5EF4-FFF2-40B4-BE49-F238E27FC236}">
                  <a16:creationId xmlns:a16="http://schemas.microsoft.com/office/drawing/2014/main" id="{910E8514-070E-4B43-935D-34D58C1CA040}"/>
                </a:ext>
              </a:extLst>
            </p:cNvPr>
            <p:cNvSpPr/>
            <p:nvPr/>
          </p:nvSpPr>
          <p:spPr bwMode="auto">
            <a:xfrm>
              <a:off x="5193932" y="4163476"/>
              <a:ext cx="47298" cy="47298"/>
            </a:xfrm>
            <a:prstGeom prst="rect">
              <a:avLst/>
            </a:prstGeom>
            <a:solidFill>
              <a:schemeClr val="accent3"/>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4" name="Rectangle 63">
              <a:extLst>
                <a:ext uri="{FF2B5EF4-FFF2-40B4-BE49-F238E27FC236}">
                  <a16:creationId xmlns:a16="http://schemas.microsoft.com/office/drawing/2014/main" id="{F04CC29B-0A8C-4E99-9FD7-20EF7BFCA92E}"/>
                </a:ext>
              </a:extLst>
            </p:cNvPr>
            <p:cNvSpPr/>
            <p:nvPr/>
          </p:nvSpPr>
          <p:spPr bwMode="auto">
            <a:xfrm>
              <a:off x="4273731" y="4259509"/>
              <a:ext cx="47298" cy="47298"/>
            </a:xfrm>
            <a:prstGeom prst="rect">
              <a:avLst/>
            </a:prstGeom>
            <a:solidFill>
              <a:schemeClr val="accent3"/>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5" name="Rectangle 64">
              <a:extLst>
                <a:ext uri="{FF2B5EF4-FFF2-40B4-BE49-F238E27FC236}">
                  <a16:creationId xmlns:a16="http://schemas.microsoft.com/office/drawing/2014/main" id="{095167A4-A26E-4584-97EE-0053EA2A981A}"/>
                </a:ext>
              </a:extLst>
            </p:cNvPr>
            <p:cNvSpPr/>
            <p:nvPr/>
          </p:nvSpPr>
          <p:spPr bwMode="auto">
            <a:xfrm>
              <a:off x="3346682" y="4229579"/>
              <a:ext cx="47298" cy="47298"/>
            </a:xfrm>
            <a:prstGeom prst="rect">
              <a:avLst/>
            </a:prstGeom>
            <a:solidFill>
              <a:schemeClr val="accent3"/>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6" name="Rectangle 65">
              <a:extLst>
                <a:ext uri="{FF2B5EF4-FFF2-40B4-BE49-F238E27FC236}">
                  <a16:creationId xmlns:a16="http://schemas.microsoft.com/office/drawing/2014/main" id="{CD1AFACA-120C-4DFC-979C-7B0B0C283DE7}"/>
                </a:ext>
              </a:extLst>
            </p:cNvPr>
            <p:cNvSpPr/>
            <p:nvPr/>
          </p:nvSpPr>
          <p:spPr bwMode="auto">
            <a:xfrm>
              <a:off x="2421806" y="4698241"/>
              <a:ext cx="47298" cy="47298"/>
            </a:xfrm>
            <a:prstGeom prst="rect">
              <a:avLst/>
            </a:prstGeom>
            <a:solidFill>
              <a:schemeClr val="accent3"/>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67" name="Rectangle 66">
            <a:extLst>
              <a:ext uri="{FF2B5EF4-FFF2-40B4-BE49-F238E27FC236}">
                <a16:creationId xmlns:a16="http://schemas.microsoft.com/office/drawing/2014/main" id="{A9FAADBC-616E-4845-86CC-3A858102EAD8}"/>
              </a:ext>
            </a:extLst>
          </p:cNvPr>
          <p:cNvSpPr/>
          <p:nvPr/>
        </p:nvSpPr>
        <p:spPr bwMode="auto">
          <a:xfrm>
            <a:off x="1954177" y="5358402"/>
            <a:ext cx="47298" cy="47298"/>
          </a:xfrm>
          <a:prstGeom prst="rect">
            <a:avLst/>
          </a:prstGeom>
          <a:solidFill>
            <a:schemeClr val="accent3"/>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nvGrpSpPr>
          <p:cNvPr id="106" name="Group 105">
            <a:extLst>
              <a:ext uri="{FF2B5EF4-FFF2-40B4-BE49-F238E27FC236}">
                <a16:creationId xmlns:a16="http://schemas.microsoft.com/office/drawing/2014/main" id="{8AB73F1B-BEC3-435A-8FA0-652DE9F6AE3F}"/>
              </a:ext>
            </a:extLst>
          </p:cNvPr>
          <p:cNvGrpSpPr/>
          <p:nvPr/>
        </p:nvGrpSpPr>
        <p:grpSpPr>
          <a:xfrm>
            <a:off x="1933502" y="5257931"/>
            <a:ext cx="88089" cy="271320"/>
            <a:chOff x="5111452" y="5196177"/>
            <a:chExt cx="80843" cy="362272"/>
          </a:xfrm>
        </p:grpSpPr>
        <p:cxnSp>
          <p:nvCxnSpPr>
            <p:cNvPr id="107" name="Straight Connector 106">
              <a:extLst>
                <a:ext uri="{FF2B5EF4-FFF2-40B4-BE49-F238E27FC236}">
                  <a16:creationId xmlns:a16="http://schemas.microsoft.com/office/drawing/2014/main" id="{68501EE9-A491-4143-B1A7-BCA468D139E1}"/>
                </a:ext>
              </a:extLst>
            </p:cNvPr>
            <p:cNvCxnSpPr>
              <a:cxnSpLocks/>
            </p:cNvCxnSpPr>
            <p:nvPr/>
          </p:nvCxnSpPr>
          <p:spPr bwMode="auto">
            <a:xfrm>
              <a:off x="5111452" y="5204129"/>
              <a:ext cx="80843" cy="0"/>
            </a:xfrm>
            <a:prstGeom prst="line">
              <a:avLst/>
            </a:prstGeom>
            <a:noFill/>
            <a:ln w="28575" cap="flat" cmpd="sng" algn="ctr">
              <a:solidFill>
                <a:schemeClr val="accent3"/>
              </a:solidFill>
              <a:prstDash val="solid"/>
              <a:round/>
              <a:headEnd type="none" w="med" len="med"/>
              <a:tailEnd type="none" w="med" len="med"/>
            </a:ln>
            <a:effectLst/>
          </p:spPr>
        </p:cxnSp>
        <p:cxnSp>
          <p:nvCxnSpPr>
            <p:cNvPr id="108" name="Straight Connector 107">
              <a:extLst>
                <a:ext uri="{FF2B5EF4-FFF2-40B4-BE49-F238E27FC236}">
                  <a16:creationId xmlns:a16="http://schemas.microsoft.com/office/drawing/2014/main" id="{3008E859-00D3-4B03-9FC4-F2341ACDD53B}"/>
                </a:ext>
              </a:extLst>
            </p:cNvPr>
            <p:cNvCxnSpPr>
              <a:cxnSpLocks/>
            </p:cNvCxnSpPr>
            <p:nvPr/>
          </p:nvCxnSpPr>
          <p:spPr bwMode="auto">
            <a:xfrm flipV="1">
              <a:off x="5151873" y="5196177"/>
              <a:ext cx="0" cy="362272"/>
            </a:xfrm>
            <a:prstGeom prst="line">
              <a:avLst/>
            </a:prstGeom>
            <a:noFill/>
            <a:ln w="28575" cap="flat" cmpd="sng" algn="ctr">
              <a:solidFill>
                <a:schemeClr val="accent3"/>
              </a:solidFill>
              <a:prstDash val="solid"/>
              <a:round/>
              <a:headEnd type="none" w="med" len="med"/>
              <a:tailEnd type="none" w="med" len="med"/>
            </a:ln>
            <a:effectLst/>
          </p:spPr>
        </p:cxnSp>
        <p:cxnSp>
          <p:nvCxnSpPr>
            <p:cNvPr id="109" name="Straight Connector 108">
              <a:extLst>
                <a:ext uri="{FF2B5EF4-FFF2-40B4-BE49-F238E27FC236}">
                  <a16:creationId xmlns:a16="http://schemas.microsoft.com/office/drawing/2014/main" id="{E0C78B81-0885-4A2C-B9F8-7C7FA3D0CFF6}"/>
                </a:ext>
              </a:extLst>
            </p:cNvPr>
            <p:cNvCxnSpPr>
              <a:cxnSpLocks/>
            </p:cNvCxnSpPr>
            <p:nvPr/>
          </p:nvCxnSpPr>
          <p:spPr bwMode="auto">
            <a:xfrm>
              <a:off x="5111452" y="5558449"/>
              <a:ext cx="80843" cy="0"/>
            </a:xfrm>
            <a:prstGeom prst="line">
              <a:avLst/>
            </a:prstGeom>
            <a:noFill/>
            <a:ln w="28575" cap="flat" cmpd="sng" algn="ctr">
              <a:solidFill>
                <a:schemeClr val="accent3"/>
              </a:solidFill>
              <a:prstDash val="solid"/>
              <a:round/>
              <a:headEnd type="none" w="med" len="med"/>
              <a:tailEnd type="none" w="med" len="med"/>
            </a:ln>
            <a:effectLst/>
          </p:spPr>
        </p:cxnSp>
      </p:grpSp>
      <p:grpSp>
        <p:nvGrpSpPr>
          <p:cNvPr id="110" name="Group 109">
            <a:extLst>
              <a:ext uri="{FF2B5EF4-FFF2-40B4-BE49-F238E27FC236}">
                <a16:creationId xmlns:a16="http://schemas.microsoft.com/office/drawing/2014/main" id="{488AC9B8-594A-48F6-BE95-2B766EAD7F2F}"/>
              </a:ext>
            </a:extLst>
          </p:cNvPr>
          <p:cNvGrpSpPr/>
          <p:nvPr/>
        </p:nvGrpSpPr>
        <p:grpSpPr>
          <a:xfrm>
            <a:off x="1917042" y="5379633"/>
            <a:ext cx="69473" cy="225724"/>
            <a:chOff x="5111452" y="5196177"/>
            <a:chExt cx="80843" cy="362272"/>
          </a:xfrm>
        </p:grpSpPr>
        <p:cxnSp>
          <p:nvCxnSpPr>
            <p:cNvPr id="111" name="Straight Connector 110">
              <a:extLst>
                <a:ext uri="{FF2B5EF4-FFF2-40B4-BE49-F238E27FC236}">
                  <a16:creationId xmlns:a16="http://schemas.microsoft.com/office/drawing/2014/main" id="{AC495ACD-4BF1-4FB6-B18D-DCB470886D70}"/>
                </a:ext>
              </a:extLst>
            </p:cNvPr>
            <p:cNvCxnSpPr>
              <a:cxnSpLocks/>
            </p:cNvCxnSpPr>
            <p:nvPr/>
          </p:nvCxnSpPr>
          <p:spPr bwMode="auto">
            <a:xfrm>
              <a:off x="5111452" y="5204129"/>
              <a:ext cx="80843" cy="0"/>
            </a:xfrm>
            <a:prstGeom prst="line">
              <a:avLst/>
            </a:prstGeom>
            <a:noFill/>
            <a:ln w="28575" cap="flat" cmpd="sng" algn="ctr">
              <a:solidFill>
                <a:schemeClr val="accent1"/>
              </a:solidFill>
              <a:prstDash val="solid"/>
              <a:round/>
              <a:headEnd type="none" w="med" len="med"/>
              <a:tailEnd type="none" w="med" len="med"/>
            </a:ln>
            <a:effectLst/>
          </p:spPr>
        </p:cxnSp>
        <p:cxnSp>
          <p:nvCxnSpPr>
            <p:cNvPr id="112" name="Straight Connector 111">
              <a:extLst>
                <a:ext uri="{FF2B5EF4-FFF2-40B4-BE49-F238E27FC236}">
                  <a16:creationId xmlns:a16="http://schemas.microsoft.com/office/drawing/2014/main" id="{A8C87856-FFB9-452F-B4FA-71D522FE3F17}"/>
                </a:ext>
              </a:extLst>
            </p:cNvPr>
            <p:cNvCxnSpPr>
              <a:cxnSpLocks/>
            </p:cNvCxnSpPr>
            <p:nvPr/>
          </p:nvCxnSpPr>
          <p:spPr bwMode="auto">
            <a:xfrm flipV="1">
              <a:off x="5151873" y="5196177"/>
              <a:ext cx="0" cy="362272"/>
            </a:xfrm>
            <a:prstGeom prst="line">
              <a:avLst/>
            </a:prstGeom>
            <a:noFill/>
            <a:ln w="28575" cap="flat" cmpd="sng" algn="ctr">
              <a:solidFill>
                <a:schemeClr val="accent1"/>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6505B805-602E-4C57-887B-D96032AC576B}"/>
                </a:ext>
              </a:extLst>
            </p:cNvPr>
            <p:cNvCxnSpPr>
              <a:cxnSpLocks/>
            </p:cNvCxnSpPr>
            <p:nvPr/>
          </p:nvCxnSpPr>
          <p:spPr bwMode="auto">
            <a:xfrm>
              <a:off x="5111452" y="5558449"/>
              <a:ext cx="80843"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114" name="Group 113">
            <a:extLst>
              <a:ext uri="{FF2B5EF4-FFF2-40B4-BE49-F238E27FC236}">
                <a16:creationId xmlns:a16="http://schemas.microsoft.com/office/drawing/2014/main" id="{FD8D68EE-82A9-4FE2-B840-E5CF9297A676}"/>
              </a:ext>
            </a:extLst>
          </p:cNvPr>
          <p:cNvGrpSpPr/>
          <p:nvPr/>
        </p:nvGrpSpPr>
        <p:grpSpPr>
          <a:xfrm>
            <a:off x="2374474" y="4938481"/>
            <a:ext cx="80843" cy="332498"/>
            <a:chOff x="5111452" y="5196177"/>
            <a:chExt cx="80843" cy="362272"/>
          </a:xfrm>
        </p:grpSpPr>
        <p:cxnSp>
          <p:nvCxnSpPr>
            <p:cNvPr id="115" name="Straight Connector 114">
              <a:extLst>
                <a:ext uri="{FF2B5EF4-FFF2-40B4-BE49-F238E27FC236}">
                  <a16:creationId xmlns:a16="http://schemas.microsoft.com/office/drawing/2014/main" id="{973AC1DB-A743-4883-B700-982970EA9796}"/>
                </a:ext>
              </a:extLst>
            </p:cNvPr>
            <p:cNvCxnSpPr>
              <a:cxnSpLocks/>
            </p:cNvCxnSpPr>
            <p:nvPr/>
          </p:nvCxnSpPr>
          <p:spPr bwMode="auto">
            <a:xfrm>
              <a:off x="5111452" y="5204129"/>
              <a:ext cx="80843" cy="0"/>
            </a:xfrm>
            <a:prstGeom prst="line">
              <a:avLst/>
            </a:prstGeom>
            <a:noFill/>
            <a:ln w="28575" cap="flat" cmpd="sng" algn="ctr">
              <a:solidFill>
                <a:schemeClr val="accent1"/>
              </a:solidFill>
              <a:prstDash val="solid"/>
              <a:round/>
              <a:headEnd type="none" w="med" len="med"/>
              <a:tailEnd type="none" w="med" len="med"/>
            </a:ln>
            <a:effectLst/>
          </p:spPr>
        </p:cxnSp>
        <p:cxnSp>
          <p:nvCxnSpPr>
            <p:cNvPr id="116" name="Straight Connector 115">
              <a:extLst>
                <a:ext uri="{FF2B5EF4-FFF2-40B4-BE49-F238E27FC236}">
                  <a16:creationId xmlns:a16="http://schemas.microsoft.com/office/drawing/2014/main" id="{71E1722A-80D3-4C8E-A29F-B460D1039160}"/>
                </a:ext>
              </a:extLst>
            </p:cNvPr>
            <p:cNvCxnSpPr>
              <a:cxnSpLocks/>
            </p:cNvCxnSpPr>
            <p:nvPr/>
          </p:nvCxnSpPr>
          <p:spPr bwMode="auto">
            <a:xfrm flipV="1">
              <a:off x="5151873" y="5196177"/>
              <a:ext cx="0" cy="362272"/>
            </a:xfrm>
            <a:prstGeom prst="line">
              <a:avLst/>
            </a:prstGeom>
            <a:noFill/>
            <a:ln w="28575" cap="flat" cmpd="sng" algn="ctr">
              <a:solidFill>
                <a:schemeClr val="accent1"/>
              </a:solidFill>
              <a:prstDash val="solid"/>
              <a:round/>
              <a:headEnd type="none" w="med" len="med"/>
              <a:tailEnd type="none" w="med" len="med"/>
            </a:ln>
            <a:effectLst/>
          </p:spPr>
        </p:cxnSp>
        <p:cxnSp>
          <p:nvCxnSpPr>
            <p:cNvPr id="117" name="Straight Connector 116">
              <a:extLst>
                <a:ext uri="{FF2B5EF4-FFF2-40B4-BE49-F238E27FC236}">
                  <a16:creationId xmlns:a16="http://schemas.microsoft.com/office/drawing/2014/main" id="{C0D997C7-101D-4FFB-93E4-48493CAA7BA4}"/>
                </a:ext>
              </a:extLst>
            </p:cNvPr>
            <p:cNvCxnSpPr>
              <a:cxnSpLocks/>
            </p:cNvCxnSpPr>
            <p:nvPr/>
          </p:nvCxnSpPr>
          <p:spPr bwMode="auto">
            <a:xfrm>
              <a:off x="5111452" y="5558449"/>
              <a:ext cx="80843"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118" name="Group 117">
            <a:extLst>
              <a:ext uri="{FF2B5EF4-FFF2-40B4-BE49-F238E27FC236}">
                <a16:creationId xmlns:a16="http://schemas.microsoft.com/office/drawing/2014/main" id="{8A5DB9D7-4C2B-45EF-8311-F65CD1CF1D87}"/>
              </a:ext>
            </a:extLst>
          </p:cNvPr>
          <p:cNvGrpSpPr/>
          <p:nvPr/>
        </p:nvGrpSpPr>
        <p:grpSpPr>
          <a:xfrm>
            <a:off x="3314084" y="4575325"/>
            <a:ext cx="87724" cy="369811"/>
            <a:chOff x="5111452" y="5196177"/>
            <a:chExt cx="80843" cy="362272"/>
          </a:xfrm>
        </p:grpSpPr>
        <p:cxnSp>
          <p:nvCxnSpPr>
            <p:cNvPr id="119" name="Straight Connector 118">
              <a:extLst>
                <a:ext uri="{FF2B5EF4-FFF2-40B4-BE49-F238E27FC236}">
                  <a16:creationId xmlns:a16="http://schemas.microsoft.com/office/drawing/2014/main" id="{22360DA2-1952-43E1-A7F6-B3537B9E05FF}"/>
                </a:ext>
              </a:extLst>
            </p:cNvPr>
            <p:cNvCxnSpPr>
              <a:cxnSpLocks/>
            </p:cNvCxnSpPr>
            <p:nvPr/>
          </p:nvCxnSpPr>
          <p:spPr bwMode="auto">
            <a:xfrm>
              <a:off x="5111452" y="5204129"/>
              <a:ext cx="80843" cy="0"/>
            </a:xfrm>
            <a:prstGeom prst="line">
              <a:avLst/>
            </a:prstGeom>
            <a:noFill/>
            <a:ln w="28575" cap="flat" cmpd="sng" algn="ctr">
              <a:solidFill>
                <a:schemeClr val="accent1"/>
              </a:solidFill>
              <a:prstDash val="solid"/>
              <a:round/>
              <a:headEnd type="none" w="med" len="med"/>
              <a:tailEnd type="none" w="med" len="med"/>
            </a:ln>
            <a:effectLst/>
          </p:spPr>
        </p:cxnSp>
        <p:cxnSp>
          <p:nvCxnSpPr>
            <p:cNvPr id="120" name="Straight Connector 119">
              <a:extLst>
                <a:ext uri="{FF2B5EF4-FFF2-40B4-BE49-F238E27FC236}">
                  <a16:creationId xmlns:a16="http://schemas.microsoft.com/office/drawing/2014/main" id="{8FF30C6D-FCA2-4F20-A48B-08F0D8DF97CF}"/>
                </a:ext>
              </a:extLst>
            </p:cNvPr>
            <p:cNvCxnSpPr>
              <a:cxnSpLocks/>
            </p:cNvCxnSpPr>
            <p:nvPr/>
          </p:nvCxnSpPr>
          <p:spPr bwMode="auto">
            <a:xfrm flipV="1">
              <a:off x="5151873" y="5196177"/>
              <a:ext cx="0" cy="362272"/>
            </a:xfrm>
            <a:prstGeom prst="line">
              <a:avLst/>
            </a:prstGeom>
            <a:noFill/>
            <a:ln w="28575" cap="flat" cmpd="sng" algn="ctr">
              <a:solidFill>
                <a:schemeClr val="accent1"/>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979076CE-2CAD-45FE-9042-C6FDD84C3D67}"/>
                </a:ext>
              </a:extLst>
            </p:cNvPr>
            <p:cNvCxnSpPr>
              <a:cxnSpLocks/>
            </p:cNvCxnSpPr>
            <p:nvPr/>
          </p:nvCxnSpPr>
          <p:spPr bwMode="auto">
            <a:xfrm>
              <a:off x="5111452" y="5558449"/>
              <a:ext cx="80843"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122" name="Group 121">
            <a:extLst>
              <a:ext uri="{FF2B5EF4-FFF2-40B4-BE49-F238E27FC236}">
                <a16:creationId xmlns:a16="http://schemas.microsoft.com/office/drawing/2014/main" id="{444A04D6-2C74-4B30-AE6F-3523EB7502E7}"/>
              </a:ext>
            </a:extLst>
          </p:cNvPr>
          <p:cNvGrpSpPr/>
          <p:nvPr/>
        </p:nvGrpSpPr>
        <p:grpSpPr>
          <a:xfrm>
            <a:off x="4228256" y="4376017"/>
            <a:ext cx="99693" cy="407316"/>
            <a:chOff x="5111452" y="5196177"/>
            <a:chExt cx="80843" cy="362272"/>
          </a:xfrm>
        </p:grpSpPr>
        <p:cxnSp>
          <p:nvCxnSpPr>
            <p:cNvPr id="123" name="Straight Connector 122">
              <a:extLst>
                <a:ext uri="{FF2B5EF4-FFF2-40B4-BE49-F238E27FC236}">
                  <a16:creationId xmlns:a16="http://schemas.microsoft.com/office/drawing/2014/main" id="{E43EE947-2FAF-4B52-9A50-8E48853B90F1}"/>
                </a:ext>
              </a:extLst>
            </p:cNvPr>
            <p:cNvCxnSpPr>
              <a:cxnSpLocks/>
            </p:cNvCxnSpPr>
            <p:nvPr/>
          </p:nvCxnSpPr>
          <p:spPr bwMode="auto">
            <a:xfrm>
              <a:off x="5111452" y="5204129"/>
              <a:ext cx="80843" cy="0"/>
            </a:xfrm>
            <a:prstGeom prst="line">
              <a:avLst/>
            </a:prstGeom>
            <a:noFill/>
            <a:ln w="28575" cap="flat" cmpd="sng" algn="ctr">
              <a:solidFill>
                <a:schemeClr val="accent1"/>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1D532C1B-8842-40E0-8918-379320686F66}"/>
                </a:ext>
              </a:extLst>
            </p:cNvPr>
            <p:cNvCxnSpPr>
              <a:cxnSpLocks/>
            </p:cNvCxnSpPr>
            <p:nvPr/>
          </p:nvCxnSpPr>
          <p:spPr bwMode="auto">
            <a:xfrm flipV="1">
              <a:off x="5151873" y="5196177"/>
              <a:ext cx="0" cy="362272"/>
            </a:xfrm>
            <a:prstGeom prst="line">
              <a:avLst/>
            </a:prstGeom>
            <a:noFill/>
            <a:ln w="28575" cap="flat" cmpd="sng" algn="ctr">
              <a:solidFill>
                <a:schemeClr val="accent1"/>
              </a:solidFill>
              <a:prstDash val="solid"/>
              <a:round/>
              <a:headEnd type="none" w="med" len="med"/>
              <a:tailEnd type="none" w="med" len="med"/>
            </a:ln>
            <a:effectLst/>
          </p:spPr>
        </p:cxnSp>
        <p:cxnSp>
          <p:nvCxnSpPr>
            <p:cNvPr id="125" name="Straight Connector 124">
              <a:extLst>
                <a:ext uri="{FF2B5EF4-FFF2-40B4-BE49-F238E27FC236}">
                  <a16:creationId xmlns:a16="http://schemas.microsoft.com/office/drawing/2014/main" id="{41E9B4A1-F744-40D6-9587-06F6387A538C}"/>
                </a:ext>
              </a:extLst>
            </p:cNvPr>
            <p:cNvCxnSpPr>
              <a:cxnSpLocks/>
            </p:cNvCxnSpPr>
            <p:nvPr/>
          </p:nvCxnSpPr>
          <p:spPr bwMode="auto">
            <a:xfrm>
              <a:off x="5111452" y="5558449"/>
              <a:ext cx="80843" cy="0"/>
            </a:xfrm>
            <a:prstGeom prst="line">
              <a:avLst/>
            </a:prstGeom>
            <a:noFill/>
            <a:ln w="28575" cap="flat" cmpd="sng" algn="ctr">
              <a:solidFill>
                <a:schemeClr val="accent1"/>
              </a:solidFill>
              <a:prstDash val="solid"/>
              <a:round/>
              <a:headEnd type="none" w="med" len="med"/>
              <a:tailEnd type="none" w="med" len="med"/>
            </a:ln>
            <a:effectLst/>
          </p:spPr>
        </p:cxnSp>
      </p:grpSp>
      <p:grpSp>
        <p:nvGrpSpPr>
          <p:cNvPr id="130" name="Group 129">
            <a:extLst>
              <a:ext uri="{FF2B5EF4-FFF2-40B4-BE49-F238E27FC236}">
                <a16:creationId xmlns:a16="http://schemas.microsoft.com/office/drawing/2014/main" id="{C98514AE-7938-4097-BC82-D04CA2BBB032}"/>
              </a:ext>
            </a:extLst>
          </p:cNvPr>
          <p:cNvGrpSpPr/>
          <p:nvPr/>
        </p:nvGrpSpPr>
        <p:grpSpPr>
          <a:xfrm>
            <a:off x="5139783" y="4309866"/>
            <a:ext cx="69445" cy="388373"/>
            <a:chOff x="5111452" y="5196177"/>
            <a:chExt cx="80843" cy="362272"/>
          </a:xfrm>
        </p:grpSpPr>
        <p:cxnSp>
          <p:nvCxnSpPr>
            <p:cNvPr id="131" name="Straight Connector 130">
              <a:extLst>
                <a:ext uri="{FF2B5EF4-FFF2-40B4-BE49-F238E27FC236}">
                  <a16:creationId xmlns:a16="http://schemas.microsoft.com/office/drawing/2014/main" id="{1F069F0A-ED15-4630-95A6-E5644A0C9994}"/>
                </a:ext>
              </a:extLst>
            </p:cNvPr>
            <p:cNvCxnSpPr>
              <a:cxnSpLocks/>
            </p:cNvCxnSpPr>
            <p:nvPr/>
          </p:nvCxnSpPr>
          <p:spPr bwMode="auto">
            <a:xfrm>
              <a:off x="5111452" y="5204129"/>
              <a:ext cx="80843" cy="0"/>
            </a:xfrm>
            <a:prstGeom prst="line">
              <a:avLst/>
            </a:prstGeom>
            <a:noFill/>
            <a:ln w="28575" cap="flat" cmpd="sng" algn="ctr">
              <a:solidFill>
                <a:schemeClr val="accent4"/>
              </a:solidFill>
              <a:prstDash val="solid"/>
              <a:round/>
              <a:headEnd type="none" w="med" len="med"/>
              <a:tailEnd type="none" w="med" len="med"/>
            </a:ln>
            <a:effectLst/>
          </p:spPr>
        </p:cxnSp>
        <p:cxnSp>
          <p:nvCxnSpPr>
            <p:cNvPr id="132" name="Straight Connector 131">
              <a:extLst>
                <a:ext uri="{FF2B5EF4-FFF2-40B4-BE49-F238E27FC236}">
                  <a16:creationId xmlns:a16="http://schemas.microsoft.com/office/drawing/2014/main" id="{CC396A8A-EC9D-492A-A7AC-CE4739772017}"/>
                </a:ext>
              </a:extLst>
            </p:cNvPr>
            <p:cNvCxnSpPr>
              <a:cxnSpLocks/>
            </p:cNvCxnSpPr>
            <p:nvPr/>
          </p:nvCxnSpPr>
          <p:spPr bwMode="auto">
            <a:xfrm flipV="1">
              <a:off x="5151873" y="5196177"/>
              <a:ext cx="0" cy="362272"/>
            </a:xfrm>
            <a:prstGeom prst="line">
              <a:avLst/>
            </a:prstGeom>
            <a:noFill/>
            <a:ln w="28575" cap="flat" cmpd="sng" algn="ctr">
              <a:solidFill>
                <a:schemeClr val="accent4"/>
              </a:solidFill>
              <a:prstDash val="solid"/>
              <a:round/>
              <a:headEnd type="none" w="med" len="med"/>
              <a:tailEnd type="none" w="med" len="med"/>
            </a:ln>
            <a:effectLst/>
          </p:spPr>
        </p:cxnSp>
        <p:cxnSp>
          <p:nvCxnSpPr>
            <p:cNvPr id="133" name="Straight Connector 132">
              <a:extLst>
                <a:ext uri="{FF2B5EF4-FFF2-40B4-BE49-F238E27FC236}">
                  <a16:creationId xmlns:a16="http://schemas.microsoft.com/office/drawing/2014/main" id="{0EBC0613-5D3D-4118-A30E-F2F3451DC2AE}"/>
                </a:ext>
              </a:extLst>
            </p:cNvPr>
            <p:cNvCxnSpPr>
              <a:cxnSpLocks/>
            </p:cNvCxnSpPr>
            <p:nvPr/>
          </p:nvCxnSpPr>
          <p:spPr bwMode="auto">
            <a:xfrm>
              <a:off x="5111452" y="5558449"/>
              <a:ext cx="80843"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134" name="Group 133">
            <a:extLst>
              <a:ext uri="{FF2B5EF4-FFF2-40B4-BE49-F238E27FC236}">
                <a16:creationId xmlns:a16="http://schemas.microsoft.com/office/drawing/2014/main" id="{5925BA54-16D6-4BF7-A489-52A2CA93BA2D}"/>
              </a:ext>
            </a:extLst>
          </p:cNvPr>
          <p:cNvGrpSpPr/>
          <p:nvPr/>
        </p:nvGrpSpPr>
        <p:grpSpPr>
          <a:xfrm>
            <a:off x="4218687" y="4441475"/>
            <a:ext cx="69445" cy="388373"/>
            <a:chOff x="5111452" y="5196177"/>
            <a:chExt cx="80843" cy="362272"/>
          </a:xfrm>
        </p:grpSpPr>
        <p:cxnSp>
          <p:nvCxnSpPr>
            <p:cNvPr id="135" name="Straight Connector 134">
              <a:extLst>
                <a:ext uri="{FF2B5EF4-FFF2-40B4-BE49-F238E27FC236}">
                  <a16:creationId xmlns:a16="http://schemas.microsoft.com/office/drawing/2014/main" id="{9F06B451-4D47-4678-ADDE-DA0EAEED9999}"/>
                </a:ext>
              </a:extLst>
            </p:cNvPr>
            <p:cNvCxnSpPr>
              <a:cxnSpLocks/>
            </p:cNvCxnSpPr>
            <p:nvPr/>
          </p:nvCxnSpPr>
          <p:spPr bwMode="auto">
            <a:xfrm>
              <a:off x="5111452" y="5204129"/>
              <a:ext cx="80843" cy="0"/>
            </a:xfrm>
            <a:prstGeom prst="line">
              <a:avLst/>
            </a:prstGeom>
            <a:noFill/>
            <a:ln w="28575" cap="flat" cmpd="sng" algn="ctr">
              <a:solidFill>
                <a:schemeClr val="accent4"/>
              </a:solidFill>
              <a:prstDash val="solid"/>
              <a:round/>
              <a:headEnd type="none" w="med" len="med"/>
              <a:tailEnd type="none" w="med" len="med"/>
            </a:ln>
            <a:effectLst/>
          </p:spPr>
        </p:cxnSp>
        <p:cxnSp>
          <p:nvCxnSpPr>
            <p:cNvPr id="136" name="Straight Connector 135">
              <a:extLst>
                <a:ext uri="{FF2B5EF4-FFF2-40B4-BE49-F238E27FC236}">
                  <a16:creationId xmlns:a16="http://schemas.microsoft.com/office/drawing/2014/main" id="{D8595768-3DE0-4782-B655-58AAAB9B3E32}"/>
                </a:ext>
              </a:extLst>
            </p:cNvPr>
            <p:cNvCxnSpPr>
              <a:cxnSpLocks/>
            </p:cNvCxnSpPr>
            <p:nvPr/>
          </p:nvCxnSpPr>
          <p:spPr bwMode="auto">
            <a:xfrm flipV="1">
              <a:off x="5151873" y="5196177"/>
              <a:ext cx="0" cy="362272"/>
            </a:xfrm>
            <a:prstGeom prst="line">
              <a:avLst/>
            </a:prstGeom>
            <a:noFill/>
            <a:ln w="28575" cap="flat" cmpd="sng" algn="ctr">
              <a:solidFill>
                <a:schemeClr val="accent4"/>
              </a:solidFill>
              <a:prstDash val="solid"/>
              <a:round/>
              <a:headEnd type="none" w="med" len="med"/>
              <a:tailEnd type="none" w="med" len="med"/>
            </a:ln>
            <a:effectLst/>
          </p:spPr>
        </p:cxnSp>
        <p:cxnSp>
          <p:nvCxnSpPr>
            <p:cNvPr id="137" name="Straight Connector 136">
              <a:extLst>
                <a:ext uri="{FF2B5EF4-FFF2-40B4-BE49-F238E27FC236}">
                  <a16:creationId xmlns:a16="http://schemas.microsoft.com/office/drawing/2014/main" id="{150B53D2-A356-42D1-9435-5C1E1B24422E}"/>
                </a:ext>
              </a:extLst>
            </p:cNvPr>
            <p:cNvCxnSpPr>
              <a:cxnSpLocks/>
            </p:cNvCxnSpPr>
            <p:nvPr/>
          </p:nvCxnSpPr>
          <p:spPr bwMode="auto">
            <a:xfrm>
              <a:off x="5111452" y="5558449"/>
              <a:ext cx="80843"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138" name="Group 137">
            <a:extLst>
              <a:ext uri="{FF2B5EF4-FFF2-40B4-BE49-F238E27FC236}">
                <a16:creationId xmlns:a16="http://schemas.microsoft.com/office/drawing/2014/main" id="{18D9C7CD-C481-4B05-81B9-7E63D3BFA580}"/>
              </a:ext>
            </a:extLst>
          </p:cNvPr>
          <p:cNvGrpSpPr/>
          <p:nvPr/>
        </p:nvGrpSpPr>
        <p:grpSpPr>
          <a:xfrm>
            <a:off x="3288451" y="4762616"/>
            <a:ext cx="69445" cy="388373"/>
            <a:chOff x="5111452" y="5196177"/>
            <a:chExt cx="80843" cy="362272"/>
          </a:xfrm>
        </p:grpSpPr>
        <p:cxnSp>
          <p:nvCxnSpPr>
            <p:cNvPr id="139" name="Straight Connector 138">
              <a:extLst>
                <a:ext uri="{FF2B5EF4-FFF2-40B4-BE49-F238E27FC236}">
                  <a16:creationId xmlns:a16="http://schemas.microsoft.com/office/drawing/2014/main" id="{32DCA58B-3799-4B15-A0E7-E4ECA33A3B0F}"/>
                </a:ext>
              </a:extLst>
            </p:cNvPr>
            <p:cNvCxnSpPr>
              <a:cxnSpLocks/>
            </p:cNvCxnSpPr>
            <p:nvPr/>
          </p:nvCxnSpPr>
          <p:spPr bwMode="auto">
            <a:xfrm>
              <a:off x="5111452" y="5204129"/>
              <a:ext cx="80843" cy="0"/>
            </a:xfrm>
            <a:prstGeom prst="line">
              <a:avLst/>
            </a:prstGeom>
            <a:noFill/>
            <a:ln w="28575" cap="flat" cmpd="sng" algn="ctr">
              <a:solidFill>
                <a:schemeClr val="accent4"/>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439E8FB1-5B25-479C-A479-DC298DAE36E8}"/>
                </a:ext>
              </a:extLst>
            </p:cNvPr>
            <p:cNvCxnSpPr>
              <a:cxnSpLocks/>
            </p:cNvCxnSpPr>
            <p:nvPr/>
          </p:nvCxnSpPr>
          <p:spPr bwMode="auto">
            <a:xfrm flipV="1">
              <a:off x="5151873" y="5196177"/>
              <a:ext cx="0" cy="362272"/>
            </a:xfrm>
            <a:prstGeom prst="line">
              <a:avLst/>
            </a:prstGeom>
            <a:noFill/>
            <a:ln w="28575" cap="flat" cmpd="sng" algn="ctr">
              <a:solidFill>
                <a:schemeClr val="accent4"/>
              </a:solidFill>
              <a:prstDash val="solid"/>
              <a:round/>
              <a:headEnd type="none" w="med" len="med"/>
              <a:tailEnd type="none" w="med" len="med"/>
            </a:ln>
            <a:effectLst/>
          </p:spPr>
        </p:cxnSp>
        <p:cxnSp>
          <p:nvCxnSpPr>
            <p:cNvPr id="141" name="Straight Connector 140">
              <a:extLst>
                <a:ext uri="{FF2B5EF4-FFF2-40B4-BE49-F238E27FC236}">
                  <a16:creationId xmlns:a16="http://schemas.microsoft.com/office/drawing/2014/main" id="{80802771-FF6F-4805-A0C9-466FFB8F98A6}"/>
                </a:ext>
              </a:extLst>
            </p:cNvPr>
            <p:cNvCxnSpPr>
              <a:cxnSpLocks/>
            </p:cNvCxnSpPr>
            <p:nvPr/>
          </p:nvCxnSpPr>
          <p:spPr bwMode="auto">
            <a:xfrm>
              <a:off x="5111452" y="5558449"/>
              <a:ext cx="80843"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146" name="Group 145">
            <a:extLst>
              <a:ext uri="{FF2B5EF4-FFF2-40B4-BE49-F238E27FC236}">
                <a16:creationId xmlns:a16="http://schemas.microsoft.com/office/drawing/2014/main" id="{61485E8C-6B2F-4EB5-8D8F-AC60A8F0D20A}"/>
              </a:ext>
            </a:extLst>
          </p:cNvPr>
          <p:cNvGrpSpPr/>
          <p:nvPr/>
        </p:nvGrpSpPr>
        <p:grpSpPr>
          <a:xfrm>
            <a:off x="2342711" y="5245719"/>
            <a:ext cx="88089" cy="258913"/>
            <a:chOff x="5111452" y="5196177"/>
            <a:chExt cx="80843" cy="362272"/>
          </a:xfrm>
        </p:grpSpPr>
        <p:cxnSp>
          <p:nvCxnSpPr>
            <p:cNvPr id="147" name="Straight Connector 146">
              <a:extLst>
                <a:ext uri="{FF2B5EF4-FFF2-40B4-BE49-F238E27FC236}">
                  <a16:creationId xmlns:a16="http://schemas.microsoft.com/office/drawing/2014/main" id="{4C3FF49B-7CE1-4AC6-8E3A-128E79DE9AD8}"/>
                </a:ext>
              </a:extLst>
            </p:cNvPr>
            <p:cNvCxnSpPr>
              <a:cxnSpLocks/>
            </p:cNvCxnSpPr>
            <p:nvPr/>
          </p:nvCxnSpPr>
          <p:spPr bwMode="auto">
            <a:xfrm>
              <a:off x="5111452" y="5204129"/>
              <a:ext cx="80843" cy="0"/>
            </a:xfrm>
            <a:prstGeom prst="line">
              <a:avLst/>
            </a:prstGeom>
            <a:noFill/>
            <a:ln w="28575" cap="flat" cmpd="sng" algn="ctr">
              <a:solidFill>
                <a:schemeClr val="accent4"/>
              </a:solidFill>
              <a:prstDash val="solid"/>
              <a:round/>
              <a:headEnd type="none" w="med" len="med"/>
              <a:tailEnd type="none" w="med" len="med"/>
            </a:ln>
            <a:effectLst/>
          </p:spPr>
        </p:cxnSp>
        <p:cxnSp>
          <p:nvCxnSpPr>
            <p:cNvPr id="148" name="Straight Connector 147">
              <a:extLst>
                <a:ext uri="{FF2B5EF4-FFF2-40B4-BE49-F238E27FC236}">
                  <a16:creationId xmlns:a16="http://schemas.microsoft.com/office/drawing/2014/main" id="{601D269E-6364-42C2-AD48-236A91289730}"/>
                </a:ext>
              </a:extLst>
            </p:cNvPr>
            <p:cNvCxnSpPr>
              <a:cxnSpLocks/>
            </p:cNvCxnSpPr>
            <p:nvPr/>
          </p:nvCxnSpPr>
          <p:spPr bwMode="auto">
            <a:xfrm flipV="1">
              <a:off x="5151873" y="5196177"/>
              <a:ext cx="0" cy="362272"/>
            </a:xfrm>
            <a:prstGeom prst="line">
              <a:avLst/>
            </a:prstGeom>
            <a:noFill/>
            <a:ln w="28575" cap="flat" cmpd="sng" algn="ctr">
              <a:solidFill>
                <a:schemeClr val="accent4"/>
              </a:solidFill>
              <a:prstDash val="solid"/>
              <a:round/>
              <a:headEnd type="none" w="med" len="med"/>
              <a:tailEnd type="none" w="med" len="med"/>
            </a:ln>
            <a:effectLst/>
          </p:spPr>
        </p:cxnSp>
        <p:cxnSp>
          <p:nvCxnSpPr>
            <p:cNvPr id="149" name="Straight Connector 148">
              <a:extLst>
                <a:ext uri="{FF2B5EF4-FFF2-40B4-BE49-F238E27FC236}">
                  <a16:creationId xmlns:a16="http://schemas.microsoft.com/office/drawing/2014/main" id="{2DC3020B-86D3-4BF4-BA31-EA4274A04E83}"/>
                </a:ext>
              </a:extLst>
            </p:cNvPr>
            <p:cNvCxnSpPr>
              <a:cxnSpLocks/>
            </p:cNvCxnSpPr>
            <p:nvPr/>
          </p:nvCxnSpPr>
          <p:spPr bwMode="auto">
            <a:xfrm>
              <a:off x="5111452" y="5558449"/>
              <a:ext cx="80843" cy="0"/>
            </a:xfrm>
            <a:prstGeom prst="line">
              <a:avLst/>
            </a:prstGeom>
            <a:noFill/>
            <a:ln w="28575" cap="flat" cmpd="sng" algn="ctr">
              <a:solidFill>
                <a:schemeClr val="accent4"/>
              </a:solidFill>
              <a:prstDash val="solid"/>
              <a:round/>
              <a:headEnd type="none" w="med" len="med"/>
              <a:tailEnd type="none" w="med" len="med"/>
            </a:ln>
            <a:effectLst/>
          </p:spPr>
        </p:cxnSp>
      </p:grpSp>
      <p:grpSp>
        <p:nvGrpSpPr>
          <p:cNvPr id="150" name="Group 149">
            <a:extLst>
              <a:ext uri="{FF2B5EF4-FFF2-40B4-BE49-F238E27FC236}">
                <a16:creationId xmlns:a16="http://schemas.microsoft.com/office/drawing/2014/main" id="{AFA6E75C-A603-427C-8445-7B0A4BD92E2F}"/>
              </a:ext>
            </a:extLst>
          </p:cNvPr>
          <p:cNvGrpSpPr/>
          <p:nvPr/>
        </p:nvGrpSpPr>
        <p:grpSpPr>
          <a:xfrm>
            <a:off x="1902916" y="5594088"/>
            <a:ext cx="70121" cy="146157"/>
            <a:chOff x="5111452" y="5196177"/>
            <a:chExt cx="80843" cy="362272"/>
          </a:xfrm>
        </p:grpSpPr>
        <p:cxnSp>
          <p:nvCxnSpPr>
            <p:cNvPr id="151" name="Straight Connector 150">
              <a:extLst>
                <a:ext uri="{FF2B5EF4-FFF2-40B4-BE49-F238E27FC236}">
                  <a16:creationId xmlns:a16="http://schemas.microsoft.com/office/drawing/2014/main" id="{A951F500-3679-4E19-97DF-0D08DB05921F}"/>
                </a:ext>
              </a:extLst>
            </p:cNvPr>
            <p:cNvCxnSpPr>
              <a:cxnSpLocks/>
            </p:cNvCxnSpPr>
            <p:nvPr/>
          </p:nvCxnSpPr>
          <p:spPr bwMode="auto">
            <a:xfrm>
              <a:off x="5111452" y="5204129"/>
              <a:ext cx="80843" cy="0"/>
            </a:xfrm>
            <a:prstGeom prst="line">
              <a:avLst/>
            </a:prstGeom>
            <a:noFill/>
            <a:ln w="28575" cap="flat" cmpd="sng" algn="ctr">
              <a:solidFill>
                <a:schemeClr val="accent4"/>
              </a:solidFill>
              <a:prstDash val="solid"/>
              <a:round/>
              <a:headEnd type="none" w="med" len="med"/>
              <a:tailEnd type="none" w="med" len="med"/>
            </a:ln>
            <a:effectLst/>
          </p:spPr>
        </p:cxnSp>
        <p:cxnSp>
          <p:nvCxnSpPr>
            <p:cNvPr id="152" name="Straight Connector 151">
              <a:extLst>
                <a:ext uri="{FF2B5EF4-FFF2-40B4-BE49-F238E27FC236}">
                  <a16:creationId xmlns:a16="http://schemas.microsoft.com/office/drawing/2014/main" id="{E0200EBF-45DE-495D-9E52-39B0D1D137D6}"/>
                </a:ext>
              </a:extLst>
            </p:cNvPr>
            <p:cNvCxnSpPr>
              <a:cxnSpLocks/>
            </p:cNvCxnSpPr>
            <p:nvPr/>
          </p:nvCxnSpPr>
          <p:spPr bwMode="auto">
            <a:xfrm flipV="1">
              <a:off x="5151873" y="5196177"/>
              <a:ext cx="0" cy="362272"/>
            </a:xfrm>
            <a:prstGeom prst="line">
              <a:avLst/>
            </a:prstGeom>
            <a:noFill/>
            <a:ln w="28575" cap="flat" cmpd="sng" algn="ctr">
              <a:solidFill>
                <a:schemeClr val="accent4"/>
              </a:solidFill>
              <a:prstDash val="solid"/>
              <a:round/>
              <a:headEnd type="none" w="med" len="med"/>
              <a:tailEnd type="none" w="med" len="med"/>
            </a:ln>
            <a:effectLst/>
          </p:spPr>
        </p:cxnSp>
        <p:cxnSp>
          <p:nvCxnSpPr>
            <p:cNvPr id="153" name="Straight Connector 152">
              <a:extLst>
                <a:ext uri="{FF2B5EF4-FFF2-40B4-BE49-F238E27FC236}">
                  <a16:creationId xmlns:a16="http://schemas.microsoft.com/office/drawing/2014/main" id="{1A49E927-1B54-4664-ABEE-3D01DB131FA9}"/>
                </a:ext>
              </a:extLst>
            </p:cNvPr>
            <p:cNvCxnSpPr>
              <a:cxnSpLocks/>
            </p:cNvCxnSpPr>
            <p:nvPr/>
          </p:nvCxnSpPr>
          <p:spPr bwMode="auto">
            <a:xfrm>
              <a:off x="5111452" y="5558449"/>
              <a:ext cx="80843" cy="0"/>
            </a:xfrm>
            <a:prstGeom prst="line">
              <a:avLst/>
            </a:prstGeom>
            <a:noFill/>
            <a:ln w="28575" cap="flat" cmpd="sng" algn="ctr">
              <a:solidFill>
                <a:schemeClr val="accent4"/>
              </a:solidFill>
              <a:prstDash val="solid"/>
              <a:round/>
              <a:headEnd type="none" w="med" len="med"/>
              <a:tailEnd type="none" w="med" len="med"/>
            </a:ln>
            <a:effectLst/>
          </p:spPr>
        </p:cxnSp>
      </p:grpSp>
      <p:sp>
        <p:nvSpPr>
          <p:cNvPr id="180" name="TextBox 179">
            <a:extLst>
              <a:ext uri="{FF2B5EF4-FFF2-40B4-BE49-F238E27FC236}">
                <a16:creationId xmlns:a16="http://schemas.microsoft.com/office/drawing/2014/main" id="{8D82ED3D-C735-4060-B7D2-0B0DFCF391CF}"/>
              </a:ext>
            </a:extLst>
          </p:cNvPr>
          <p:cNvSpPr txBox="1"/>
          <p:nvPr/>
        </p:nvSpPr>
        <p:spPr bwMode="auto">
          <a:xfrm>
            <a:off x="3322719" y="5237427"/>
            <a:ext cx="4122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682E74"/>
                </a:solidFill>
                <a:effectLst/>
                <a:uLnTx/>
                <a:uFillTx/>
                <a:latin typeface="Calibri" panose="020F0502020204030204" pitchFamily="34" charset="0"/>
                <a:ea typeface="+mn-ea"/>
                <a:cs typeface="Arial" panose="020B0604020202020204" pitchFamily="34" charset="0"/>
              </a:rPr>
              <a:t>7.8</a:t>
            </a:r>
          </a:p>
        </p:txBody>
      </p:sp>
      <p:sp>
        <p:nvSpPr>
          <p:cNvPr id="201" name="TextBox 200">
            <a:extLst>
              <a:ext uri="{FF2B5EF4-FFF2-40B4-BE49-F238E27FC236}">
                <a16:creationId xmlns:a16="http://schemas.microsoft.com/office/drawing/2014/main" id="{6A035C12-9E7F-4DE1-AE36-CB525BBE07DA}"/>
              </a:ext>
            </a:extLst>
          </p:cNvPr>
          <p:cNvSpPr txBox="1"/>
          <p:nvPr/>
        </p:nvSpPr>
        <p:spPr bwMode="auto">
          <a:xfrm>
            <a:off x="8301928" y="3083638"/>
            <a:ext cx="16656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IGA 0 Response</a:t>
            </a:r>
          </a:p>
        </p:txBody>
      </p:sp>
      <p:sp>
        <p:nvSpPr>
          <p:cNvPr id="252" name="Rectangle 251">
            <a:extLst>
              <a:ext uri="{FF2B5EF4-FFF2-40B4-BE49-F238E27FC236}">
                <a16:creationId xmlns:a16="http://schemas.microsoft.com/office/drawing/2014/main" id="{EE078819-1DB1-4F5E-A46E-883594170E60}"/>
              </a:ext>
            </a:extLst>
          </p:cNvPr>
          <p:cNvSpPr/>
          <p:nvPr/>
        </p:nvSpPr>
        <p:spPr bwMode="auto">
          <a:xfrm>
            <a:off x="8039286" y="5161577"/>
            <a:ext cx="52651" cy="52651"/>
          </a:xfrm>
          <a:prstGeom prst="rect">
            <a:avLst/>
          </a:prstGeom>
          <a:solidFill>
            <a:schemeClr val="accent3"/>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70" name="Rectangle 269">
            <a:extLst>
              <a:ext uri="{FF2B5EF4-FFF2-40B4-BE49-F238E27FC236}">
                <a16:creationId xmlns:a16="http://schemas.microsoft.com/office/drawing/2014/main" id="{801E81AC-D25C-4316-ADBD-C804EC2CFCC3}"/>
              </a:ext>
            </a:extLst>
          </p:cNvPr>
          <p:cNvSpPr/>
          <p:nvPr/>
        </p:nvSpPr>
        <p:spPr bwMode="auto">
          <a:xfrm>
            <a:off x="7567509" y="5438187"/>
            <a:ext cx="52651" cy="52651"/>
          </a:xfrm>
          <a:prstGeom prst="rect">
            <a:avLst/>
          </a:prstGeom>
          <a:solidFill>
            <a:schemeClr val="accent3"/>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71" name="Rectangle 270">
            <a:extLst>
              <a:ext uri="{FF2B5EF4-FFF2-40B4-BE49-F238E27FC236}">
                <a16:creationId xmlns:a16="http://schemas.microsoft.com/office/drawing/2014/main" id="{60352093-C141-4788-AFE8-CFD80E3559AF}"/>
              </a:ext>
            </a:extLst>
          </p:cNvPr>
          <p:cNvSpPr/>
          <p:nvPr/>
        </p:nvSpPr>
        <p:spPr bwMode="auto">
          <a:xfrm>
            <a:off x="8950657" y="4898409"/>
            <a:ext cx="52651" cy="52651"/>
          </a:xfrm>
          <a:prstGeom prst="rect">
            <a:avLst/>
          </a:prstGeom>
          <a:solidFill>
            <a:schemeClr val="accent3"/>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72" name="Rectangle 271">
            <a:extLst>
              <a:ext uri="{FF2B5EF4-FFF2-40B4-BE49-F238E27FC236}">
                <a16:creationId xmlns:a16="http://schemas.microsoft.com/office/drawing/2014/main" id="{DF4E0698-995E-417B-882D-6C48015699C3}"/>
              </a:ext>
            </a:extLst>
          </p:cNvPr>
          <p:cNvSpPr/>
          <p:nvPr/>
        </p:nvSpPr>
        <p:spPr bwMode="auto">
          <a:xfrm>
            <a:off x="9878308" y="4848031"/>
            <a:ext cx="52651" cy="52651"/>
          </a:xfrm>
          <a:prstGeom prst="rect">
            <a:avLst/>
          </a:prstGeom>
          <a:solidFill>
            <a:schemeClr val="accent3"/>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73" name="Rectangle 272">
            <a:extLst>
              <a:ext uri="{FF2B5EF4-FFF2-40B4-BE49-F238E27FC236}">
                <a16:creationId xmlns:a16="http://schemas.microsoft.com/office/drawing/2014/main" id="{CA9F6F3D-8FCE-40B2-88F8-DBFEBBA3D4E2}"/>
              </a:ext>
            </a:extLst>
          </p:cNvPr>
          <p:cNvSpPr/>
          <p:nvPr/>
        </p:nvSpPr>
        <p:spPr bwMode="auto">
          <a:xfrm>
            <a:off x="10800502" y="4769245"/>
            <a:ext cx="52651" cy="52651"/>
          </a:xfrm>
          <a:prstGeom prst="rect">
            <a:avLst/>
          </a:prstGeom>
          <a:solidFill>
            <a:schemeClr val="accent3"/>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74" name="Oval 273">
            <a:extLst>
              <a:ext uri="{FF2B5EF4-FFF2-40B4-BE49-F238E27FC236}">
                <a16:creationId xmlns:a16="http://schemas.microsoft.com/office/drawing/2014/main" id="{B74E84B0-B75C-45F7-95C3-878332A76600}"/>
              </a:ext>
            </a:extLst>
          </p:cNvPr>
          <p:cNvSpPr/>
          <p:nvPr/>
        </p:nvSpPr>
        <p:spPr bwMode="auto">
          <a:xfrm>
            <a:off x="10770191" y="4924648"/>
            <a:ext cx="52651" cy="52651"/>
          </a:xfrm>
          <a:prstGeom prst="ellipse">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75" name="Oval 274">
            <a:extLst>
              <a:ext uri="{FF2B5EF4-FFF2-40B4-BE49-F238E27FC236}">
                <a16:creationId xmlns:a16="http://schemas.microsoft.com/office/drawing/2014/main" id="{081CF3C8-124F-49F3-8861-A2151F1A8DF5}"/>
              </a:ext>
            </a:extLst>
          </p:cNvPr>
          <p:cNvSpPr/>
          <p:nvPr/>
        </p:nvSpPr>
        <p:spPr bwMode="auto">
          <a:xfrm>
            <a:off x="9851982" y="5157028"/>
            <a:ext cx="52651" cy="52651"/>
          </a:xfrm>
          <a:prstGeom prst="ellipse">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76" name="Oval 275">
            <a:extLst>
              <a:ext uri="{FF2B5EF4-FFF2-40B4-BE49-F238E27FC236}">
                <a16:creationId xmlns:a16="http://schemas.microsoft.com/office/drawing/2014/main" id="{D455E16F-4937-434B-A28A-DC99A2C82800}"/>
              </a:ext>
            </a:extLst>
          </p:cNvPr>
          <p:cNvSpPr/>
          <p:nvPr/>
        </p:nvSpPr>
        <p:spPr bwMode="auto">
          <a:xfrm>
            <a:off x="8930185" y="5309618"/>
            <a:ext cx="52651" cy="52651"/>
          </a:xfrm>
          <a:prstGeom prst="ellipse">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77" name="Oval 276">
            <a:extLst>
              <a:ext uri="{FF2B5EF4-FFF2-40B4-BE49-F238E27FC236}">
                <a16:creationId xmlns:a16="http://schemas.microsoft.com/office/drawing/2014/main" id="{DB470541-B6C7-41E3-BDB7-23CD12760901}"/>
              </a:ext>
            </a:extLst>
          </p:cNvPr>
          <p:cNvSpPr/>
          <p:nvPr/>
        </p:nvSpPr>
        <p:spPr bwMode="auto">
          <a:xfrm>
            <a:off x="8005620" y="5555103"/>
            <a:ext cx="52651" cy="52651"/>
          </a:xfrm>
          <a:prstGeom prst="ellipse">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78" name="Oval 277">
            <a:extLst>
              <a:ext uri="{FF2B5EF4-FFF2-40B4-BE49-F238E27FC236}">
                <a16:creationId xmlns:a16="http://schemas.microsoft.com/office/drawing/2014/main" id="{0FF4ACD7-E87C-4A5B-ABF4-91F5BEDE5DC1}"/>
              </a:ext>
            </a:extLst>
          </p:cNvPr>
          <p:cNvSpPr/>
          <p:nvPr/>
        </p:nvSpPr>
        <p:spPr bwMode="auto">
          <a:xfrm>
            <a:off x="7541320" y="5630654"/>
            <a:ext cx="52651" cy="52651"/>
          </a:xfrm>
          <a:prstGeom prst="ellipse">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79" name="Oval 278">
            <a:extLst>
              <a:ext uri="{FF2B5EF4-FFF2-40B4-BE49-F238E27FC236}">
                <a16:creationId xmlns:a16="http://schemas.microsoft.com/office/drawing/2014/main" id="{81A7E0E8-DD0D-40F6-9E91-C10162DEEDD7}"/>
              </a:ext>
            </a:extLst>
          </p:cNvPr>
          <p:cNvSpPr/>
          <p:nvPr/>
        </p:nvSpPr>
        <p:spPr bwMode="auto">
          <a:xfrm>
            <a:off x="10757766" y="5313700"/>
            <a:ext cx="52651" cy="52651"/>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80" name="Oval 279">
            <a:extLst>
              <a:ext uri="{FF2B5EF4-FFF2-40B4-BE49-F238E27FC236}">
                <a16:creationId xmlns:a16="http://schemas.microsoft.com/office/drawing/2014/main" id="{FE992B45-EFF5-4C4F-9BE4-E2AE2222825C}"/>
              </a:ext>
            </a:extLst>
          </p:cNvPr>
          <p:cNvSpPr/>
          <p:nvPr/>
        </p:nvSpPr>
        <p:spPr bwMode="auto">
          <a:xfrm>
            <a:off x="8916307" y="5568926"/>
            <a:ext cx="52651" cy="52651"/>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81" name="Oval 280">
            <a:extLst>
              <a:ext uri="{FF2B5EF4-FFF2-40B4-BE49-F238E27FC236}">
                <a16:creationId xmlns:a16="http://schemas.microsoft.com/office/drawing/2014/main" id="{83E9E32B-339B-40FD-8D52-C17813353EB7}"/>
              </a:ext>
            </a:extLst>
          </p:cNvPr>
          <p:cNvSpPr/>
          <p:nvPr/>
        </p:nvSpPr>
        <p:spPr bwMode="auto">
          <a:xfrm>
            <a:off x="9838617" y="5169820"/>
            <a:ext cx="52651" cy="52651"/>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82" name="Oval 281">
            <a:extLst>
              <a:ext uri="{FF2B5EF4-FFF2-40B4-BE49-F238E27FC236}">
                <a16:creationId xmlns:a16="http://schemas.microsoft.com/office/drawing/2014/main" id="{F3D53808-B070-44F7-8279-DDF575A0B802}"/>
              </a:ext>
            </a:extLst>
          </p:cNvPr>
          <p:cNvSpPr/>
          <p:nvPr/>
        </p:nvSpPr>
        <p:spPr bwMode="auto">
          <a:xfrm>
            <a:off x="7970324" y="5568191"/>
            <a:ext cx="52651" cy="52651"/>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83" name="Oval 282">
            <a:extLst>
              <a:ext uri="{FF2B5EF4-FFF2-40B4-BE49-F238E27FC236}">
                <a16:creationId xmlns:a16="http://schemas.microsoft.com/office/drawing/2014/main" id="{E0388D16-A948-4B7E-BEE5-E4784D4CA687}"/>
              </a:ext>
            </a:extLst>
          </p:cNvPr>
          <p:cNvSpPr/>
          <p:nvPr/>
        </p:nvSpPr>
        <p:spPr bwMode="auto">
          <a:xfrm>
            <a:off x="7505825" y="5679056"/>
            <a:ext cx="52651" cy="52651"/>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84" name="Isosceles Triangle 283">
            <a:extLst>
              <a:ext uri="{FF2B5EF4-FFF2-40B4-BE49-F238E27FC236}">
                <a16:creationId xmlns:a16="http://schemas.microsoft.com/office/drawing/2014/main" id="{C777E08C-9AF7-4DC0-A0A3-D5C4F6C4ECC7}"/>
              </a:ext>
            </a:extLst>
          </p:cNvPr>
          <p:cNvSpPr/>
          <p:nvPr/>
        </p:nvSpPr>
        <p:spPr bwMode="auto">
          <a:xfrm>
            <a:off x="10716976" y="5420089"/>
            <a:ext cx="60216" cy="51910"/>
          </a:xfrm>
          <a:prstGeom prst="triangle">
            <a:avLst/>
          </a:prstGeom>
          <a:solidFill>
            <a:schemeClr val="accent6"/>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85" name="Isosceles Triangle 284">
            <a:extLst>
              <a:ext uri="{FF2B5EF4-FFF2-40B4-BE49-F238E27FC236}">
                <a16:creationId xmlns:a16="http://schemas.microsoft.com/office/drawing/2014/main" id="{4465BAD2-037E-45B4-BE72-BEF6853A762B}"/>
              </a:ext>
            </a:extLst>
          </p:cNvPr>
          <p:cNvSpPr/>
          <p:nvPr/>
        </p:nvSpPr>
        <p:spPr bwMode="auto">
          <a:xfrm>
            <a:off x="9808509" y="5583003"/>
            <a:ext cx="60216" cy="51910"/>
          </a:xfrm>
          <a:prstGeom prst="triangle">
            <a:avLst/>
          </a:prstGeom>
          <a:solidFill>
            <a:schemeClr val="accent6"/>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86" name="Isosceles Triangle 285">
            <a:extLst>
              <a:ext uri="{FF2B5EF4-FFF2-40B4-BE49-F238E27FC236}">
                <a16:creationId xmlns:a16="http://schemas.microsoft.com/office/drawing/2014/main" id="{D0EB2481-4E27-41DC-959D-9CB51BC8ED83}"/>
              </a:ext>
            </a:extLst>
          </p:cNvPr>
          <p:cNvSpPr/>
          <p:nvPr/>
        </p:nvSpPr>
        <p:spPr bwMode="auto">
          <a:xfrm>
            <a:off x="8877543" y="5679216"/>
            <a:ext cx="60216" cy="51910"/>
          </a:xfrm>
          <a:prstGeom prst="triangle">
            <a:avLst/>
          </a:prstGeom>
          <a:solidFill>
            <a:schemeClr val="accent6"/>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87" name="Isosceles Triangle 286">
            <a:extLst>
              <a:ext uri="{FF2B5EF4-FFF2-40B4-BE49-F238E27FC236}">
                <a16:creationId xmlns:a16="http://schemas.microsoft.com/office/drawing/2014/main" id="{CD586171-73DF-4C7A-8BD0-FA426C50458A}"/>
              </a:ext>
            </a:extLst>
          </p:cNvPr>
          <p:cNvSpPr/>
          <p:nvPr/>
        </p:nvSpPr>
        <p:spPr bwMode="auto">
          <a:xfrm>
            <a:off x="7949144" y="5724364"/>
            <a:ext cx="60216" cy="51910"/>
          </a:xfrm>
          <a:prstGeom prst="triangle">
            <a:avLst/>
          </a:prstGeom>
          <a:solidFill>
            <a:schemeClr val="accent6"/>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88" name="Isosceles Triangle 287">
            <a:extLst>
              <a:ext uri="{FF2B5EF4-FFF2-40B4-BE49-F238E27FC236}">
                <a16:creationId xmlns:a16="http://schemas.microsoft.com/office/drawing/2014/main" id="{9A733751-4BD9-4EA7-80AC-F9ED80401E45}"/>
              </a:ext>
            </a:extLst>
          </p:cNvPr>
          <p:cNvSpPr/>
          <p:nvPr/>
        </p:nvSpPr>
        <p:spPr bwMode="auto">
          <a:xfrm>
            <a:off x="7498463" y="5728235"/>
            <a:ext cx="60216" cy="51910"/>
          </a:xfrm>
          <a:prstGeom prst="triangle">
            <a:avLst/>
          </a:prstGeom>
          <a:solidFill>
            <a:schemeClr val="accent6"/>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nvGrpSpPr>
          <p:cNvPr id="341" name="Group 340">
            <a:extLst>
              <a:ext uri="{FF2B5EF4-FFF2-40B4-BE49-F238E27FC236}">
                <a16:creationId xmlns:a16="http://schemas.microsoft.com/office/drawing/2014/main" id="{224D6838-D074-4DAA-8A61-4F52E7C94A47}"/>
              </a:ext>
            </a:extLst>
          </p:cNvPr>
          <p:cNvGrpSpPr/>
          <p:nvPr/>
        </p:nvGrpSpPr>
        <p:grpSpPr>
          <a:xfrm>
            <a:off x="10702092" y="5192693"/>
            <a:ext cx="81983" cy="481383"/>
            <a:chOff x="5111452" y="5196177"/>
            <a:chExt cx="80843" cy="362272"/>
          </a:xfrm>
        </p:grpSpPr>
        <p:cxnSp>
          <p:nvCxnSpPr>
            <p:cNvPr id="342" name="Straight Connector 341">
              <a:extLst>
                <a:ext uri="{FF2B5EF4-FFF2-40B4-BE49-F238E27FC236}">
                  <a16:creationId xmlns:a16="http://schemas.microsoft.com/office/drawing/2014/main" id="{FA1E7A5C-CAF8-4781-AABC-1C14B360F2D5}"/>
                </a:ext>
              </a:extLst>
            </p:cNvPr>
            <p:cNvCxnSpPr>
              <a:cxnSpLocks/>
            </p:cNvCxnSpPr>
            <p:nvPr/>
          </p:nvCxnSpPr>
          <p:spPr bwMode="auto">
            <a:xfrm>
              <a:off x="5111452" y="5204129"/>
              <a:ext cx="80843" cy="0"/>
            </a:xfrm>
            <a:prstGeom prst="line">
              <a:avLst/>
            </a:prstGeom>
            <a:noFill/>
            <a:ln w="28575" cap="flat" cmpd="sng" algn="ctr">
              <a:solidFill>
                <a:schemeClr val="accent6"/>
              </a:solidFill>
              <a:prstDash val="solid"/>
              <a:round/>
              <a:headEnd type="none" w="med" len="med"/>
              <a:tailEnd type="none" w="med" len="med"/>
            </a:ln>
            <a:effectLst/>
          </p:spPr>
        </p:cxnSp>
        <p:cxnSp>
          <p:nvCxnSpPr>
            <p:cNvPr id="343" name="Straight Connector 342">
              <a:extLst>
                <a:ext uri="{FF2B5EF4-FFF2-40B4-BE49-F238E27FC236}">
                  <a16:creationId xmlns:a16="http://schemas.microsoft.com/office/drawing/2014/main" id="{D993C75C-89A9-4E17-9784-4050080D3827}"/>
                </a:ext>
              </a:extLst>
            </p:cNvPr>
            <p:cNvCxnSpPr>
              <a:cxnSpLocks/>
            </p:cNvCxnSpPr>
            <p:nvPr/>
          </p:nvCxnSpPr>
          <p:spPr bwMode="auto">
            <a:xfrm flipV="1">
              <a:off x="5151873" y="5196177"/>
              <a:ext cx="0" cy="362272"/>
            </a:xfrm>
            <a:prstGeom prst="line">
              <a:avLst/>
            </a:prstGeom>
            <a:noFill/>
            <a:ln w="28575" cap="flat" cmpd="sng" algn="ctr">
              <a:solidFill>
                <a:schemeClr val="accent6"/>
              </a:solidFill>
              <a:prstDash val="solid"/>
              <a:round/>
              <a:headEnd type="none" w="med" len="med"/>
              <a:tailEnd type="none" w="med" len="med"/>
            </a:ln>
            <a:effectLst/>
          </p:spPr>
        </p:cxnSp>
        <p:cxnSp>
          <p:nvCxnSpPr>
            <p:cNvPr id="344" name="Straight Connector 343">
              <a:extLst>
                <a:ext uri="{FF2B5EF4-FFF2-40B4-BE49-F238E27FC236}">
                  <a16:creationId xmlns:a16="http://schemas.microsoft.com/office/drawing/2014/main" id="{5FC8DD5B-506F-46F1-8234-088CF0A6DC03}"/>
                </a:ext>
              </a:extLst>
            </p:cNvPr>
            <p:cNvCxnSpPr>
              <a:cxnSpLocks/>
            </p:cNvCxnSpPr>
            <p:nvPr/>
          </p:nvCxnSpPr>
          <p:spPr bwMode="auto">
            <a:xfrm>
              <a:off x="5111452" y="5558449"/>
              <a:ext cx="80843" cy="0"/>
            </a:xfrm>
            <a:prstGeom prst="line">
              <a:avLst/>
            </a:prstGeom>
            <a:noFill/>
            <a:ln w="28575" cap="flat" cmpd="sng" algn="ctr">
              <a:solidFill>
                <a:schemeClr val="accent6"/>
              </a:solidFill>
              <a:prstDash val="solid"/>
              <a:round/>
              <a:headEnd type="none" w="med" len="med"/>
              <a:tailEnd type="none" w="med" len="med"/>
            </a:ln>
            <a:effectLst/>
          </p:spPr>
        </p:cxnSp>
      </p:grpSp>
      <p:grpSp>
        <p:nvGrpSpPr>
          <p:cNvPr id="345" name="Group 344">
            <a:extLst>
              <a:ext uri="{FF2B5EF4-FFF2-40B4-BE49-F238E27FC236}">
                <a16:creationId xmlns:a16="http://schemas.microsoft.com/office/drawing/2014/main" id="{743E59FB-4541-4B94-A5FF-A6FDC4FF13B5}"/>
              </a:ext>
            </a:extLst>
          </p:cNvPr>
          <p:cNvGrpSpPr/>
          <p:nvPr/>
        </p:nvGrpSpPr>
        <p:grpSpPr>
          <a:xfrm>
            <a:off x="9804681" y="5448912"/>
            <a:ext cx="67631" cy="296788"/>
            <a:chOff x="5111452" y="5196177"/>
            <a:chExt cx="80843" cy="362272"/>
          </a:xfrm>
        </p:grpSpPr>
        <p:cxnSp>
          <p:nvCxnSpPr>
            <p:cNvPr id="346" name="Straight Connector 345">
              <a:extLst>
                <a:ext uri="{FF2B5EF4-FFF2-40B4-BE49-F238E27FC236}">
                  <a16:creationId xmlns:a16="http://schemas.microsoft.com/office/drawing/2014/main" id="{4CD53DD2-8A8B-4D7F-A490-7A813AB9C38E}"/>
                </a:ext>
              </a:extLst>
            </p:cNvPr>
            <p:cNvCxnSpPr>
              <a:cxnSpLocks/>
            </p:cNvCxnSpPr>
            <p:nvPr/>
          </p:nvCxnSpPr>
          <p:spPr bwMode="auto">
            <a:xfrm>
              <a:off x="5111452" y="5204129"/>
              <a:ext cx="80843" cy="0"/>
            </a:xfrm>
            <a:prstGeom prst="line">
              <a:avLst/>
            </a:prstGeom>
            <a:noFill/>
            <a:ln w="28575" cap="flat" cmpd="sng" algn="ctr">
              <a:solidFill>
                <a:schemeClr val="accent6"/>
              </a:solidFill>
              <a:prstDash val="solid"/>
              <a:round/>
              <a:headEnd type="none" w="med" len="med"/>
              <a:tailEnd type="none" w="med" len="med"/>
            </a:ln>
            <a:effectLst/>
          </p:spPr>
        </p:cxnSp>
        <p:cxnSp>
          <p:nvCxnSpPr>
            <p:cNvPr id="347" name="Straight Connector 346">
              <a:extLst>
                <a:ext uri="{FF2B5EF4-FFF2-40B4-BE49-F238E27FC236}">
                  <a16:creationId xmlns:a16="http://schemas.microsoft.com/office/drawing/2014/main" id="{817D5465-9D98-42D6-9B69-54355FCB4A69}"/>
                </a:ext>
              </a:extLst>
            </p:cNvPr>
            <p:cNvCxnSpPr>
              <a:cxnSpLocks/>
            </p:cNvCxnSpPr>
            <p:nvPr/>
          </p:nvCxnSpPr>
          <p:spPr bwMode="auto">
            <a:xfrm flipV="1">
              <a:off x="5151873" y="5196177"/>
              <a:ext cx="0" cy="362272"/>
            </a:xfrm>
            <a:prstGeom prst="line">
              <a:avLst/>
            </a:prstGeom>
            <a:noFill/>
            <a:ln w="28575" cap="flat" cmpd="sng" algn="ctr">
              <a:solidFill>
                <a:schemeClr val="accent6"/>
              </a:solidFill>
              <a:prstDash val="solid"/>
              <a:round/>
              <a:headEnd type="none" w="med" len="med"/>
              <a:tailEnd type="none" w="med" len="med"/>
            </a:ln>
            <a:effectLst/>
          </p:spPr>
        </p:cxnSp>
        <p:cxnSp>
          <p:nvCxnSpPr>
            <p:cNvPr id="348" name="Straight Connector 347">
              <a:extLst>
                <a:ext uri="{FF2B5EF4-FFF2-40B4-BE49-F238E27FC236}">
                  <a16:creationId xmlns:a16="http://schemas.microsoft.com/office/drawing/2014/main" id="{4095F690-D1E3-4438-AD16-219FA7E0AC2A}"/>
                </a:ext>
              </a:extLst>
            </p:cNvPr>
            <p:cNvCxnSpPr>
              <a:cxnSpLocks/>
            </p:cNvCxnSpPr>
            <p:nvPr/>
          </p:nvCxnSpPr>
          <p:spPr bwMode="auto">
            <a:xfrm>
              <a:off x="5111452" y="5558449"/>
              <a:ext cx="80843" cy="0"/>
            </a:xfrm>
            <a:prstGeom prst="line">
              <a:avLst/>
            </a:prstGeom>
            <a:noFill/>
            <a:ln w="28575" cap="flat" cmpd="sng" algn="ctr">
              <a:solidFill>
                <a:schemeClr val="accent6"/>
              </a:solidFill>
              <a:prstDash val="solid"/>
              <a:round/>
              <a:headEnd type="none" w="med" len="med"/>
              <a:tailEnd type="none" w="med" len="med"/>
            </a:ln>
            <a:effectLst/>
          </p:spPr>
        </p:cxnSp>
      </p:grpSp>
      <p:grpSp>
        <p:nvGrpSpPr>
          <p:cNvPr id="349" name="Group 348">
            <a:extLst>
              <a:ext uri="{FF2B5EF4-FFF2-40B4-BE49-F238E27FC236}">
                <a16:creationId xmlns:a16="http://schemas.microsoft.com/office/drawing/2014/main" id="{026DF406-7E58-4E04-9A79-C15FCACD147D}"/>
              </a:ext>
            </a:extLst>
          </p:cNvPr>
          <p:cNvGrpSpPr/>
          <p:nvPr/>
        </p:nvGrpSpPr>
        <p:grpSpPr>
          <a:xfrm>
            <a:off x="8870162" y="5559778"/>
            <a:ext cx="78468" cy="184577"/>
            <a:chOff x="5111452" y="5196177"/>
            <a:chExt cx="80843" cy="362272"/>
          </a:xfrm>
        </p:grpSpPr>
        <p:cxnSp>
          <p:nvCxnSpPr>
            <p:cNvPr id="350" name="Straight Connector 349">
              <a:extLst>
                <a:ext uri="{FF2B5EF4-FFF2-40B4-BE49-F238E27FC236}">
                  <a16:creationId xmlns:a16="http://schemas.microsoft.com/office/drawing/2014/main" id="{F5CB209A-5F39-4AEC-9E62-01A8FC74EAD7}"/>
                </a:ext>
              </a:extLst>
            </p:cNvPr>
            <p:cNvCxnSpPr>
              <a:cxnSpLocks/>
            </p:cNvCxnSpPr>
            <p:nvPr/>
          </p:nvCxnSpPr>
          <p:spPr bwMode="auto">
            <a:xfrm>
              <a:off x="5111452" y="5204129"/>
              <a:ext cx="80843" cy="0"/>
            </a:xfrm>
            <a:prstGeom prst="line">
              <a:avLst/>
            </a:prstGeom>
            <a:noFill/>
            <a:ln w="28575" cap="flat" cmpd="sng" algn="ctr">
              <a:solidFill>
                <a:schemeClr val="accent6"/>
              </a:solidFill>
              <a:prstDash val="solid"/>
              <a:round/>
              <a:headEnd type="none" w="med" len="med"/>
              <a:tailEnd type="none" w="med" len="med"/>
            </a:ln>
            <a:effectLst/>
          </p:spPr>
        </p:cxnSp>
        <p:cxnSp>
          <p:nvCxnSpPr>
            <p:cNvPr id="351" name="Straight Connector 350">
              <a:extLst>
                <a:ext uri="{FF2B5EF4-FFF2-40B4-BE49-F238E27FC236}">
                  <a16:creationId xmlns:a16="http://schemas.microsoft.com/office/drawing/2014/main" id="{C0644110-0040-452C-A946-9D265785A6E5}"/>
                </a:ext>
              </a:extLst>
            </p:cNvPr>
            <p:cNvCxnSpPr>
              <a:cxnSpLocks/>
            </p:cNvCxnSpPr>
            <p:nvPr/>
          </p:nvCxnSpPr>
          <p:spPr bwMode="auto">
            <a:xfrm flipV="1">
              <a:off x="5151873" y="5196177"/>
              <a:ext cx="0" cy="362272"/>
            </a:xfrm>
            <a:prstGeom prst="line">
              <a:avLst/>
            </a:prstGeom>
            <a:noFill/>
            <a:ln w="28575" cap="flat" cmpd="sng" algn="ctr">
              <a:solidFill>
                <a:schemeClr val="accent6"/>
              </a:solidFill>
              <a:prstDash val="solid"/>
              <a:round/>
              <a:headEnd type="none" w="med" len="med"/>
              <a:tailEnd type="none" w="med" len="med"/>
            </a:ln>
            <a:effectLst/>
          </p:spPr>
        </p:cxnSp>
        <p:cxnSp>
          <p:nvCxnSpPr>
            <p:cNvPr id="352" name="Straight Connector 351">
              <a:extLst>
                <a:ext uri="{FF2B5EF4-FFF2-40B4-BE49-F238E27FC236}">
                  <a16:creationId xmlns:a16="http://schemas.microsoft.com/office/drawing/2014/main" id="{918ED592-1B76-47F8-8D72-29FE3DE338BA}"/>
                </a:ext>
              </a:extLst>
            </p:cNvPr>
            <p:cNvCxnSpPr>
              <a:cxnSpLocks/>
            </p:cNvCxnSpPr>
            <p:nvPr/>
          </p:nvCxnSpPr>
          <p:spPr bwMode="auto">
            <a:xfrm>
              <a:off x="5111452" y="5558449"/>
              <a:ext cx="80843" cy="0"/>
            </a:xfrm>
            <a:prstGeom prst="line">
              <a:avLst/>
            </a:prstGeom>
            <a:noFill/>
            <a:ln w="28575" cap="flat" cmpd="sng" algn="ctr">
              <a:solidFill>
                <a:schemeClr val="accent6"/>
              </a:solidFill>
              <a:prstDash val="solid"/>
              <a:round/>
              <a:headEnd type="none" w="med" len="med"/>
              <a:tailEnd type="none" w="med" len="med"/>
            </a:ln>
            <a:effectLst/>
          </p:spPr>
        </p:cxnSp>
      </p:grpSp>
      <p:grpSp>
        <p:nvGrpSpPr>
          <p:cNvPr id="353" name="Group 352">
            <a:extLst>
              <a:ext uri="{FF2B5EF4-FFF2-40B4-BE49-F238E27FC236}">
                <a16:creationId xmlns:a16="http://schemas.microsoft.com/office/drawing/2014/main" id="{2BACF196-B014-4D5D-A6A1-71EB203044F1}"/>
              </a:ext>
            </a:extLst>
          </p:cNvPr>
          <p:cNvGrpSpPr/>
          <p:nvPr/>
        </p:nvGrpSpPr>
        <p:grpSpPr>
          <a:xfrm>
            <a:off x="7927773" y="5572765"/>
            <a:ext cx="101699" cy="197514"/>
            <a:chOff x="5111452" y="5196177"/>
            <a:chExt cx="80843" cy="362272"/>
          </a:xfrm>
        </p:grpSpPr>
        <p:cxnSp>
          <p:nvCxnSpPr>
            <p:cNvPr id="354" name="Straight Connector 353">
              <a:extLst>
                <a:ext uri="{FF2B5EF4-FFF2-40B4-BE49-F238E27FC236}">
                  <a16:creationId xmlns:a16="http://schemas.microsoft.com/office/drawing/2014/main" id="{DCDBA341-1202-4E9F-84B4-69A89E6D3906}"/>
                </a:ext>
              </a:extLst>
            </p:cNvPr>
            <p:cNvCxnSpPr>
              <a:cxnSpLocks/>
            </p:cNvCxnSpPr>
            <p:nvPr/>
          </p:nvCxnSpPr>
          <p:spPr bwMode="auto">
            <a:xfrm>
              <a:off x="5111452" y="5204129"/>
              <a:ext cx="80843" cy="0"/>
            </a:xfrm>
            <a:prstGeom prst="line">
              <a:avLst/>
            </a:prstGeom>
            <a:noFill/>
            <a:ln w="28575" cap="flat" cmpd="sng" algn="ctr">
              <a:solidFill>
                <a:schemeClr val="accent6"/>
              </a:solidFill>
              <a:prstDash val="solid"/>
              <a:round/>
              <a:headEnd type="none" w="med" len="med"/>
              <a:tailEnd type="none" w="med" len="med"/>
            </a:ln>
            <a:effectLst/>
          </p:spPr>
        </p:cxnSp>
        <p:cxnSp>
          <p:nvCxnSpPr>
            <p:cNvPr id="355" name="Straight Connector 354">
              <a:extLst>
                <a:ext uri="{FF2B5EF4-FFF2-40B4-BE49-F238E27FC236}">
                  <a16:creationId xmlns:a16="http://schemas.microsoft.com/office/drawing/2014/main" id="{C8BF2B27-3E4E-4321-AC6D-59969C4F7214}"/>
                </a:ext>
              </a:extLst>
            </p:cNvPr>
            <p:cNvCxnSpPr>
              <a:cxnSpLocks/>
            </p:cNvCxnSpPr>
            <p:nvPr/>
          </p:nvCxnSpPr>
          <p:spPr bwMode="auto">
            <a:xfrm flipV="1">
              <a:off x="5151873" y="5196177"/>
              <a:ext cx="0" cy="362272"/>
            </a:xfrm>
            <a:prstGeom prst="line">
              <a:avLst/>
            </a:prstGeom>
            <a:noFill/>
            <a:ln w="28575" cap="flat" cmpd="sng" algn="ctr">
              <a:solidFill>
                <a:schemeClr val="accent6"/>
              </a:solidFill>
              <a:prstDash val="solid"/>
              <a:round/>
              <a:headEnd type="none" w="med" len="med"/>
              <a:tailEnd type="none" w="med" len="med"/>
            </a:ln>
            <a:effectLst/>
          </p:spPr>
        </p:cxnSp>
        <p:cxnSp>
          <p:nvCxnSpPr>
            <p:cNvPr id="356" name="Straight Connector 355">
              <a:extLst>
                <a:ext uri="{FF2B5EF4-FFF2-40B4-BE49-F238E27FC236}">
                  <a16:creationId xmlns:a16="http://schemas.microsoft.com/office/drawing/2014/main" id="{338EBE22-5CD5-4072-B2B0-CB56FF9C7269}"/>
                </a:ext>
              </a:extLst>
            </p:cNvPr>
            <p:cNvCxnSpPr>
              <a:cxnSpLocks/>
            </p:cNvCxnSpPr>
            <p:nvPr/>
          </p:nvCxnSpPr>
          <p:spPr bwMode="auto">
            <a:xfrm>
              <a:off x="5111452" y="5558449"/>
              <a:ext cx="80843" cy="0"/>
            </a:xfrm>
            <a:prstGeom prst="line">
              <a:avLst/>
            </a:prstGeom>
            <a:noFill/>
            <a:ln w="28575" cap="flat" cmpd="sng" algn="ctr">
              <a:solidFill>
                <a:schemeClr val="accent6"/>
              </a:solidFill>
              <a:prstDash val="solid"/>
              <a:round/>
              <a:headEnd type="none" w="med" len="med"/>
              <a:tailEnd type="none" w="med" len="med"/>
            </a:ln>
            <a:effectLst/>
          </p:spPr>
        </p:cxnSp>
      </p:grpSp>
      <p:sp>
        <p:nvSpPr>
          <p:cNvPr id="386" name="Rectangle 385">
            <a:extLst>
              <a:ext uri="{FF2B5EF4-FFF2-40B4-BE49-F238E27FC236}">
                <a16:creationId xmlns:a16="http://schemas.microsoft.com/office/drawing/2014/main" id="{63040155-D878-4860-A4BC-5F82468CC403}"/>
              </a:ext>
            </a:extLst>
          </p:cNvPr>
          <p:cNvSpPr/>
          <p:nvPr/>
        </p:nvSpPr>
        <p:spPr bwMode="auto">
          <a:xfrm>
            <a:off x="7058001" y="5709923"/>
            <a:ext cx="54782" cy="54782"/>
          </a:xfrm>
          <a:prstGeom prst="rect">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87" name="Oval 386">
            <a:extLst>
              <a:ext uri="{FF2B5EF4-FFF2-40B4-BE49-F238E27FC236}">
                <a16:creationId xmlns:a16="http://schemas.microsoft.com/office/drawing/2014/main" id="{A3BA49F0-0F93-43A5-9B9A-1CDD5A34C0F0}"/>
              </a:ext>
            </a:extLst>
          </p:cNvPr>
          <p:cNvSpPr/>
          <p:nvPr/>
        </p:nvSpPr>
        <p:spPr bwMode="auto">
          <a:xfrm>
            <a:off x="7076437" y="5718362"/>
            <a:ext cx="68722" cy="68722"/>
          </a:xfrm>
          <a:prstGeom prst="ellipse">
            <a:avLst/>
          </a:prstGeom>
          <a:solidFill>
            <a:schemeClr val="accent3"/>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88" name="Oval 387">
            <a:extLst>
              <a:ext uri="{FF2B5EF4-FFF2-40B4-BE49-F238E27FC236}">
                <a16:creationId xmlns:a16="http://schemas.microsoft.com/office/drawing/2014/main" id="{702946A1-1BA2-41D0-B3A7-04CD64DF7A03}"/>
              </a:ext>
            </a:extLst>
          </p:cNvPr>
          <p:cNvSpPr/>
          <p:nvPr/>
        </p:nvSpPr>
        <p:spPr bwMode="auto">
          <a:xfrm>
            <a:off x="7040766" y="5717279"/>
            <a:ext cx="68722" cy="68722"/>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89" name="Isosceles Triangle 388">
            <a:extLst>
              <a:ext uri="{FF2B5EF4-FFF2-40B4-BE49-F238E27FC236}">
                <a16:creationId xmlns:a16="http://schemas.microsoft.com/office/drawing/2014/main" id="{B2720FB2-DA47-4362-9D77-8CF7AAC2DCA1}"/>
              </a:ext>
            </a:extLst>
          </p:cNvPr>
          <p:cNvSpPr/>
          <p:nvPr/>
        </p:nvSpPr>
        <p:spPr bwMode="auto">
          <a:xfrm>
            <a:off x="7043813" y="5711839"/>
            <a:ext cx="65166" cy="56178"/>
          </a:xfrm>
          <a:prstGeom prst="triangle">
            <a:avLst/>
          </a:prstGeom>
          <a:solidFill>
            <a:schemeClr val="accent6"/>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90" name="Rectangle 389">
            <a:extLst>
              <a:ext uri="{FF2B5EF4-FFF2-40B4-BE49-F238E27FC236}">
                <a16:creationId xmlns:a16="http://schemas.microsoft.com/office/drawing/2014/main" id="{9607DCC6-44CD-4EEF-A5F0-09568D52ED6D}"/>
              </a:ext>
            </a:extLst>
          </p:cNvPr>
          <p:cNvSpPr/>
          <p:nvPr/>
        </p:nvSpPr>
        <p:spPr bwMode="auto">
          <a:xfrm>
            <a:off x="1448358" y="5710523"/>
            <a:ext cx="54782" cy="54782"/>
          </a:xfrm>
          <a:prstGeom prst="rect">
            <a:avLst/>
          </a:prstGeom>
          <a:solidFill>
            <a:schemeClr val="accent6"/>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91" name="Oval 390">
            <a:extLst>
              <a:ext uri="{FF2B5EF4-FFF2-40B4-BE49-F238E27FC236}">
                <a16:creationId xmlns:a16="http://schemas.microsoft.com/office/drawing/2014/main" id="{A2EE6D81-AA21-4AC5-A318-DA724D0691A3}"/>
              </a:ext>
            </a:extLst>
          </p:cNvPr>
          <p:cNvSpPr/>
          <p:nvPr/>
        </p:nvSpPr>
        <p:spPr bwMode="auto">
          <a:xfrm>
            <a:off x="1439833" y="5696765"/>
            <a:ext cx="68722" cy="68722"/>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92" name="Oval 391">
            <a:extLst>
              <a:ext uri="{FF2B5EF4-FFF2-40B4-BE49-F238E27FC236}">
                <a16:creationId xmlns:a16="http://schemas.microsoft.com/office/drawing/2014/main" id="{F8102986-BFC8-4AF2-979D-11020EDC6B37}"/>
              </a:ext>
            </a:extLst>
          </p:cNvPr>
          <p:cNvSpPr/>
          <p:nvPr/>
        </p:nvSpPr>
        <p:spPr bwMode="auto">
          <a:xfrm>
            <a:off x="1450518" y="5696765"/>
            <a:ext cx="68722" cy="68722"/>
          </a:xfrm>
          <a:prstGeom prst="ellipse">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93" name="Isosceles Triangle 392">
            <a:extLst>
              <a:ext uri="{FF2B5EF4-FFF2-40B4-BE49-F238E27FC236}">
                <a16:creationId xmlns:a16="http://schemas.microsoft.com/office/drawing/2014/main" id="{3AFA8CB3-2823-4556-A5C7-7E30C68AD5B6}"/>
              </a:ext>
            </a:extLst>
          </p:cNvPr>
          <p:cNvSpPr/>
          <p:nvPr/>
        </p:nvSpPr>
        <p:spPr bwMode="auto">
          <a:xfrm>
            <a:off x="1452971" y="5709686"/>
            <a:ext cx="65166" cy="56178"/>
          </a:xfrm>
          <a:prstGeom prst="triangle">
            <a:avLst/>
          </a:prstGeom>
          <a:solidFill>
            <a:schemeClr val="accent6"/>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nvGrpSpPr>
          <p:cNvPr id="413" name="Group 412">
            <a:extLst>
              <a:ext uri="{FF2B5EF4-FFF2-40B4-BE49-F238E27FC236}">
                <a16:creationId xmlns:a16="http://schemas.microsoft.com/office/drawing/2014/main" id="{C939B028-113A-4B27-AFAB-B2681C4CC0DA}"/>
              </a:ext>
            </a:extLst>
          </p:cNvPr>
          <p:cNvGrpSpPr/>
          <p:nvPr/>
        </p:nvGrpSpPr>
        <p:grpSpPr>
          <a:xfrm>
            <a:off x="1941397" y="2581506"/>
            <a:ext cx="8309207" cy="338554"/>
            <a:chOff x="2181202" y="2626541"/>
            <a:chExt cx="8309207" cy="338554"/>
          </a:xfrm>
        </p:grpSpPr>
        <p:grpSp>
          <p:nvGrpSpPr>
            <p:cNvPr id="414" name="Group 413">
              <a:extLst>
                <a:ext uri="{FF2B5EF4-FFF2-40B4-BE49-F238E27FC236}">
                  <a16:creationId xmlns:a16="http://schemas.microsoft.com/office/drawing/2014/main" id="{98A49BD4-B3F3-43A1-83CE-A2F86163D4CD}"/>
                </a:ext>
              </a:extLst>
            </p:cNvPr>
            <p:cNvGrpSpPr/>
            <p:nvPr/>
          </p:nvGrpSpPr>
          <p:grpSpPr>
            <a:xfrm>
              <a:off x="2181202" y="2762607"/>
              <a:ext cx="191214" cy="95603"/>
              <a:chOff x="2150295" y="2819887"/>
              <a:chExt cx="191214" cy="95603"/>
            </a:xfrm>
          </p:grpSpPr>
          <p:cxnSp>
            <p:nvCxnSpPr>
              <p:cNvPr id="428" name="Straight Connector 427">
                <a:extLst>
                  <a:ext uri="{FF2B5EF4-FFF2-40B4-BE49-F238E27FC236}">
                    <a16:creationId xmlns:a16="http://schemas.microsoft.com/office/drawing/2014/main" id="{AEC9376F-DFCC-4996-A34C-DFB031C15981}"/>
                  </a:ext>
                </a:extLst>
              </p:cNvPr>
              <p:cNvCxnSpPr>
                <a:cxnSpLocks/>
              </p:cNvCxnSpPr>
              <p:nvPr/>
            </p:nvCxnSpPr>
            <p:spPr bwMode="auto">
              <a:xfrm>
                <a:off x="2150295" y="2867689"/>
                <a:ext cx="191214" cy="0"/>
              </a:xfrm>
              <a:prstGeom prst="line">
                <a:avLst/>
              </a:prstGeom>
              <a:noFill/>
              <a:ln w="28575" cap="flat" cmpd="sng" algn="ctr">
                <a:solidFill>
                  <a:schemeClr val="accent6"/>
                </a:solidFill>
                <a:prstDash val="solid"/>
                <a:round/>
                <a:headEnd type="none" w="med" len="med"/>
                <a:tailEnd type="none" w="med" len="med"/>
              </a:ln>
              <a:effectLst/>
            </p:spPr>
          </p:cxnSp>
          <p:sp>
            <p:nvSpPr>
              <p:cNvPr id="429" name="Isosceles Triangle 428">
                <a:extLst>
                  <a:ext uri="{FF2B5EF4-FFF2-40B4-BE49-F238E27FC236}">
                    <a16:creationId xmlns:a16="http://schemas.microsoft.com/office/drawing/2014/main" id="{1C18F149-1651-4035-9B5B-7350D7C99EE0}"/>
                  </a:ext>
                </a:extLst>
              </p:cNvPr>
              <p:cNvSpPr/>
              <p:nvPr/>
            </p:nvSpPr>
            <p:spPr bwMode="auto">
              <a:xfrm>
                <a:off x="2190453" y="2819887"/>
                <a:ext cx="110899" cy="95603"/>
              </a:xfrm>
              <a:prstGeom prst="triangle">
                <a:avLst/>
              </a:prstGeom>
              <a:solidFill>
                <a:schemeClr val="accent6"/>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grpSp>
          <p:nvGrpSpPr>
            <p:cNvPr id="415" name="Group 414">
              <a:extLst>
                <a:ext uri="{FF2B5EF4-FFF2-40B4-BE49-F238E27FC236}">
                  <a16:creationId xmlns:a16="http://schemas.microsoft.com/office/drawing/2014/main" id="{99D1B1BF-07DA-4377-924C-CCFFC7F92F27}"/>
                </a:ext>
              </a:extLst>
            </p:cNvPr>
            <p:cNvGrpSpPr/>
            <p:nvPr/>
          </p:nvGrpSpPr>
          <p:grpSpPr>
            <a:xfrm>
              <a:off x="3512830" y="2754423"/>
              <a:ext cx="191214" cy="95601"/>
              <a:chOff x="3509280" y="2676746"/>
              <a:chExt cx="191214" cy="95601"/>
            </a:xfrm>
          </p:grpSpPr>
          <p:cxnSp>
            <p:nvCxnSpPr>
              <p:cNvPr id="426" name="Straight Connector 425">
                <a:extLst>
                  <a:ext uri="{FF2B5EF4-FFF2-40B4-BE49-F238E27FC236}">
                    <a16:creationId xmlns:a16="http://schemas.microsoft.com/office/drawing/2014/main" id="{40B21CE5-995C-493E-BFBA-C146FAD35839}"/>
                  </a:ext>
                </a:extLst>
              </p:cNvPr>
              <p:cNvCxnSpPr>
                <a:cxnSpLocks/>
              </p:cNvCxnSpPr>
              <p:nvPr/>
            </p:nvCxnSpPr>
            <p:spPr bwMode="auto">
              <a:xfrm>
                <a:off x="3509280" y="2724546"/>
                <a:ext cx="191214" cy="0"/>
              </a:xfrm>
              <a:prstGeom prst="line">
                <a:avLst/>
              </a:prstGeom>
              <a:noFill/>
              <a:ln w="28575" cap="flat" cmpd="sng" algn="ctr">
                <a:solidFill>
                  <a:schemeClr val="accent1"/>
                </a:solidFill>
                <a:prstDash val="solid"/>
                <a:round/>
                <a:headEnd type="none" w="med" len="med"/>
                <a:tailEnd type="none" w="med" len="med"/>
              </a:ln>
              <a:effectLst/>
            </p:spPr>
          </p:cxnSp>
          <p:sp>
            <p:nvSpPr>
              <p:cNvPr id="427" name="Oval 426">
                <a:extLst>
                  <a:ext uri="{FF2B5EF4-FFF2-40B4-BE49-F238E27FC236}">
                    <a16:creationId xmlns:a16="http://schemas.microsoft.com/office/drawing/2014/main" id="{3EBB5B97-0D20-45AF-8A61-E0D506B95CCC}"/>
                  </a:ext>
                </a:extLst>
              </p:cNvPr>
              <p:cNvSpPr/>
              <p:nvPr/>
            </p:nvSpPr>
            <p:spPr bwMode="auto">
              <a:xfrm>
                <a:off x="3557087" y="2676746"/>
                <a:ext cx="95601" cy="95601"/>
              </a:xfrm>
              <a:prstGeom prst="ellipse">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grpSp>
          <p:nvGrpSpPr>
            <p:cNvPr id="416" name="Group 415">
              <a:extLst>
                <a:ext uri="{FF2B5EF4-FFF2-40B4-BE49-F238E27FC236}">
                  <a16:creationId xmlns:a16="http://schemas.microsoft.com/office/drawing/2014/main" id="{538B1190-82A3-4BF9-A3E7-02EC3B196338}"/>
                </a:ext>
              </a:extLst>
            </p:cNvPr>
            <p:cNvGrpSpPr/>
            <p:nvPr/>
          </p:nvGrpSpPr>
          <p:grpSpPr>
            <a:xfrm>
              <a:off x="8115300" y="2755075"/>
              <a:ext cx="191214" cy="95601"/>
              <a:chOff x="8115300" y="2656391"/>
              <a:chExt cx="191214" cy="95601"/>
            </a:xfrm>
          </p:grpSpPr>
          <p:cxnSp>
            <p:nvCxnSpPr>
              <p:cNvPr id="424" name="Straight Connector 423">
                <a:extLst>
                  <a:ext uri="{FF2B5EF4-FFF2-40B4-BE49-F238E27FC236}">
                    <a16:creationId xmlns:a16="http://schemas.microsoft.com/office/drawing/2014/main" id="{62E0E341-6C49-4A01-B1A8-D47E0BEDA739}"/>
                  </a:ext>
                </a:extLst>
              </p:cNvPr>
              <p:cNvCxnSpPr>
                <a:cxnSpLocks/>
              </p:cNvCxnSpPr>
              <p:nvPr/>
            </p:nvCxnSpPr>
            <p:spPr bwMode="auto">
              <a:xfrm>
                <a:off x="8115300" y="2704657"/>
                <a:ext cx="191214" cy="0"/>
              </a:xfrm>
              <a:prstGeom prst="line">
                <a:avLst/>
              </a:prstGeom>
              <a:noFill/>
              <a:ln w="28575" cap="flat" cmpd="sng" algn="ctr">
                <a:solidFill>
                  <a:schemeClr val="accent4"/>
                </a:solidFill>
                <a:prstDash val="solid"/>
                <a:round/>
                <a:headEnd type="none" w="med" len="med"/>
                <a:tailEnd type="none" w="med" len="med"/>
              </a:ln>
              <a:effectLst/>
            </p:spPr>
          </p:cxnSp>
          <p:sp>
            <p:nvSpPr>
              <p:cNvPr id="425" name="Oval 424">
                <a:extLst>
                  <a:ext uri="{FF2B5EF4-FFF2-40B4-BE49-F238E27FC236}">
                    <a16:creationId xmlns:a16="http://schemas.microsoft.com/office/drawing/2014/main" id="{31D0676B-6190-496C-A817-0F40EBD50CEA}"/>
                  </a:ext>
                </a:extLst>
              </p:cNvPr>
              <p:cNvSpPr/>
              <p:nvPr/>
            </p:nvSpPr>
            <p:spPr bwMode="auto">
              <a:xfrm>
                <a:off x="8163107" y="2656391"/>
                <a:ext cx="95601" cy="95601"/>
              </a:xfrm>
              <a:prstGeom prst="ellipse">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grpSp>
          <p:nvGrpSpPr>
            <p:cNvPr id="417" name="Group 416">
              <a:extLst>
                <a:ext uri="{FF2B5EF4-FFF2-40B4-BE49-F238E27FC236}">
                  <a16:creationId xmlns:a16="http://schemas.microsoft.com/office/drawing/2014/main" id="{16673A92-BC24-4381-B60C-DF7DF0B0CA57}"/>
                </a:ext>
              </a:extLst>
            </p:cNvPr>
            <p:cNvGrpSpPr/>
            <p:nvPr/>
          </p:nvGrpSpPr>
          <p:grpSpPr>
            <a:xfrm>
              <a:off x="5827312" y="2764355"/>
              <a:ext cx="191214" cy="75736"/>
              <a:chOff x="5788192" y="2665671"/>
              <a:chExt cx="191214" cy="75736"/>
            </a:xfrm>
          </p:grpSpPr>
          <p:cxnSp>
            <p:nvCxnSpPr>
              <p:cNvPr id="422" name="Straight Connector 421">
                <a:extLst>
                  <a:ext uri="{FF2B5EF4-FFF2-40B4-BE49-F238E27FC236}">
                    <a16:creationId xmlns:a16="http://schemas.microsoft.com/office/drawing/2014/main" id="{14ADC864-4995-4850-A378-0628D360DCB8}"/>
                  </a:ext>
                </a:extLst>
              </p:cNvPr>
              <p:cNvCxnSpPr>
                <a:cxnSpLocks/>
              </p:cNvCxnSpPr>
              <p:nvPr/>
            </p:nvCxnSpPr>
            <p:spPr bwMode="auto">
              <a:xfrm>
                <a:off x="5788192" y="2704657"/>
                <a:ext cx="191214" cy="0"/>
              </a:xfrm>
              <a:prstGeom prst="line">
                <a:avLst/>
              </a:prstGeom>
              <a:noFill/>
              <a:ln w="28575" cap="flat" cmpd="sng" algn="ctr">
                <a:solidFill>
                  <a:schemeClr val="accent3"/>
                </a:solidFill>
                <a:prstDash val="solid"/>
                <a:round/>
                <a:headEnd type="none" w="med" len="med"/>
                <a:tailEnd type="none" w="med" len="med"/>
              </a:ln>
              <a:effectLst/>
            </p:spPr>
          </p:cxnSp>
          <p:sp>
            <p:nvSpPr>
              <p:cNvPr id="423" name="Rectangle 422">
                <a:extLst>
                  <a:ext uri="{FF2B5EF4-FFF2-40B4-BE49-F238E27FC236}">
                    <a16:creationId xmlns:a16="http://schemas.microsoft.com/office/drawing/2014/main" id="{A6B55915-49AC-4643-8E0C-E46B3E5C7958}"/>
                  </a:ext>
                </a:extLst>
              </p:cNvPr>
              <p:cNvSpPr/>
              <p:nvPr/>
            </p:nvSpPr>
            <p:spPr bwMode="auto">
              <a:xfrm>
                <a:off x="5845931" y="2665671"/>
                <a:ext cx="75736" cy="75736"/>
              </a:xfrm>
              <a:prstGeom prst="rect">
                <a:avLst/>
              </a:prstGeom>
              <a:solidFill>
                <a:schemeClr val="accent3"/>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418" name="TextBox 417">
              <a:extLst>
                <a:ext uri="{FF2B5EF4-FFF2-40B4-BE49-F238E27FC236}">
                  <a16:creationId xmlns:a16="http://schemas.microsoft.com/office/drawing/2014/main" id="{9DF289EB-06B7-4F90-8760-0F9FC06A6519}"/>
                </a:ext>
              </a:extLst>
            </p:cNvPr>
            <p:cNvSpPr txBox="1"/>
            <p:nvPr/>
          </p:nvSpPr>
          <p:spPr bwMode="auto">
            <a:xfrm>
              <a:off x="2317339" y="2626541"/>
              <a:ext cx="8402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Placebo</a:t>
              </a:r>
            </a:p>
          </p:txBody>
        </p:sp>
        <p:sp>
          <p:nvSpPr>
            <p:cNvPr id="419" name="TextBox 418">
              <a:extLst>
                <a:ext uri="{FF2B5EF4-FFF2-40B4-BE49-F238E27FC236}">
                  <a16:creationId xmlns:a16="http://schemas.microsoft.com/office/drawing/2014/main" id="{326A1B64-EE93-4AA1-8E08-71C7584CD1A0}"/>
                </a:ext>
              </a:extLst>
            </p:cNvPr>
            <p:cNvSpPr txBox="1"/>
            <p:nvPr/>
          </p:nvSpPr>
          <p:spPr bwMode="auto">
            <a:xfrm>
              <a:off x="3655711" y="2626541"/>
              <a:ext cx="207447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Arial" panose="020B0604020202020204" pitchFamily="34" charset="0"/>
                </a:rPr>
                <a:t>Abrocitinib</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100 mg QD</a:t>
              </a:r>
            </a:p>
          </p:txBody>
        </p:sp>
        <p:sp>
          <p:nvSpPr>
            <p:cNvPr id="420" name="TextBox 419">
              <a:extLst>
                <a:ext uri="{FF2B5EF4-FFF2-40B4-BE49-F238E27FC236}">
                  <a16:creationId xmlns:a16="http://schemas.microsoft.com/office/drawing/2014/main" id="{7BD3A220-8955-4CCA-9091-CAF06203416C}"/>
                </a:ext>
              </a:extLst>
            </p:cNvPr>
            <p:cNvSpPr txBox="1"/>
            <p:nvPr/>
          </p:nvSpPr>
          <p:spPr bwMode="auto">
            <a:xfrm>
              <a:off x="5957467" y="2626541"/>
              <a:ext cx="207447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Arial" panose="020B0604020202020204" pitchFamily="34" charset="0"/>
                </a:rPr>
                <a:t>Abrocitinib</a:t>
              </a: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200 mg QD</a:t>
              </a:r>
            </a:p>
          </p:txBody>
        </p:sp>
        <p:sp>
          <p:nvSpPr>
            <p:cNvPr id="421" name="TextBox 420">
              <a:extLst>
                <a:ext uri="{FF2B5EF4-FFF2-40B4-BE49-F238E27FC236}">
                  <a16:creationId xmlns:a16="http://schemas.microsoft.com/office/drawing/2014/main" id="{84B4F807-252D-4699-8142-ABC3FF27C0F8}"/>
                </a:ext>
              </a:extLst>
            </p:cNvPr>
            <p:cNvSpPr txBox="1"/>
            <p:nvPr/>
          </p:nvSpPr>
          <p:spPr bwMode="auto">
            <a:xfrm>
              <a:off x="8258708" y="2626541"/>
              <a:ext cx="223170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Dupilumab 300 mg Q2W</a:t>
              </a:r>
            </a:p>
          </p:txBody>
        </p:sp>
      </p:grpSp>
      <p:grpSp>
        <p:nvGrpSpPr>
          <p:cNvPr id="4" name="Group 3">
            <a:extLst>
              <a:ext uri="{FF2B5EF4-FFF2-40B4-BE49-F238E27FC236}">
                <a16:creationId xmlns:a16="http://schemas.microsoft.com/office/drawing/2014/main" id="{07B2F0BE-114B-7E80-E1BE-F5D9E2153F0F}"/>
              </a:ext>
            </a:extLst>
          </p:cNvPr>
          <p:cNvGrpSpPr/>
          <p:nvPr/>
        </p:nvGrpSpPr>
        <p:grpSpPr>
          <a:xfrm>
            <a:off x="7480536" y="5572764"/>
            <a:ext cx="88182" cy="182971"/>
            <a:chOff x="5111452" y="5196177"/>
            <a:chExt cx="80843" cy="362272"/>
          </a:xfrm>
        </p:grpSpPr>
        <p:cxnSp>
          <p:nvCxnSpPr>
            <p:cNvPr id="5" name="Straight Connector 4">
              <a:extLst>
                <a:ext uri="{FF2B5EF4-FFF2-40B4-BE49-F238E27FC236}">
                  <a16:creationId xmlns:a16="http://schemas.microsoft.com/office/drawing/2014/main" id="{29C6DA92-D90B-497D-7C42-4E52F8875E6E}"/>
                </a:ext>
              </a:extLst>
            </p:cNvPr>
            <p:cNvCxnSpPr>
              <a:cxnSpLocks/>
            </p:cNvCxnSpPr>
            <p:nvPr/>
          </p:nvCxnSpPr>
          <p:spPr bwMode="auto">
            <a:xfrm>
              <a:off x="5111452" y="5204129"/>
              <a:ext cx="80843" cy="0"/>
            </a:xfrm>
            <a:prstGeom prst="line">
              <a:avLst/>
            </a:prstGeom>
            <a:noFill/>
            <a:ln w="28575" cap="flat" cmpd="sng" algn="ctr">
              <a:solidFill>
                <a:schemeClr val="accent6"/>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35739D7B-1F96-7AB1-A1D1-65DB73BB5D08}"/>
                </a:ext>
              </a:extLst>
            </p:cNvPr>
            <p:cNvCxnSpPr>
              <a:cxnSpLocks/>
            </p:cNvCxnSpPr>
            <p:nvPr/>
          </p:nvCxnSpPr>
          <p:spPr bwMode="auto">
            <a:xfrm flipV="1">
              <a:off x="5151873" y="5196177"/>
              <a:ext cx="0" cy="362272"/>
            </a:xfrm>
            <a:prstGeom prst="line">
              <a:avLst/>
            </a:prstGeom>
            <a:noFill/>
            <a:ln w="28575" cap="flat" cmpd="sng" algn="ctr">
              <a:solidFill>
                <a:schemeClr val="accent6"/>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6EF3DAF4-07D5-FDA4-A1D8-23BDB7FBC68A}"/>
                </a:ext>
              </a:extLst>
            </p:cNvPr>
            <p:cNvCxnSpPr>
              <a:cxnSpLocks/>
            </p:cNvCxnSpPr>
            <p:nvPr/>
          </p:nvCxnSpPr>
          <p:spPr bwMode="auto">
            <a:xfrm>
              <a:off x="5111452" y="5558449"/>
              <a:ext cx="80843" cy="0"/>
            </a:xfrm>
            <a:prstGeom prst="line">
              <a:avLst/>
            </a:prstGeom>
            <a:noFill/>
            <a:ln w="28575" cap="flat" cmpd="sng" algn="ctr">
              <a:solidFill>
                <a:schemeClr val="accent6"/>
              </a:solidFill>
              <a:prstDash val="solid"/>
              <a:round/>
              <a:headEnd type="none" w="med" len="med"/>
              <a:tailEnd type="none" w="med" len="med"/>
            </a:ln>
            <a:effectLst/>
          </p:spPr>
        </p:cxnSp>
      </p:grpSp>
      <p:grpSp>
        <p:nvGrpSpPr>
          <p:cNvPr id="52" name="Group 51">
            <a:extLst>
              <a:ext uri="{FF2B5EF4-FFF2-40B4-BE49-F238E27FC236}">
                <a16:creationId xmlns:a16="http://schemas.microsoft.com/office/drawing/2014/main" id="{0A4229A4-56FD-7917-8F10-5417C4DAC1DB}"/>
              </a:ext>
            </a:extLst>
          </p:cNvPr>
          <p:cNvGrpSpPr/>
          <p:nvPr/>
        </p:nvGrpSpPr>
        <p:grpSpPr>
          <a:xfrm>
            <a:off x="1860871" y="5596510"/>
            <a:ext cx="81775" cy="145224"/>
            <a:chOff x="5111452" y="5196177"/>
            <a:chExt cx="80843" cy="362272"/>
          </a:xfrm>
        </p:grpSpPr>
        <p:cxnSp>
          <p:nvCxnSpPr>
            <p:cNvPr id="53" name="Straight Connector 52">
              <a:extLst>
                <a:ext uri="{FF2B5EF4-FFF2-40B4-BE49-F238E27FC236}">
                  <a16:creationId xmlns:a16="http://schemas.microsoft.com/office/drawing/2014/main" id="{494DCE13-1398-F724-0BBC-42657332E680}"/>
                </a:ext>
              </a:extLst>
            </p:cNvPr>
            <p:cNvCxnSpPr>
              <a:cxnSpLocks/>
            </p:cNvCxnSpPr>
            <p:nvPr/>
          </p:nvCxnSpPr>
          <p:spPr bwMode="auto">
            <a:xfrm>
              <a:off x="5111452" y="5204129"/>
              <a:ext cx="80843" cy="0"/>
            </a:xfrm>
            <a:prstGeom prst="line">
              <a:avLst/>
            </a:prstGeom>
            <a:noFill/>
            <a:ln w="28575" cap="flat" cmpd="sng" algn="ctr">
              <a:solidFill>
                <a:schemeClr val="accent6"/>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FB46B2DA-AD91-7633-A3D5-9CD734F9CC8D}"/>
                </a:ext>
              </a:extLst>
            </p:cNvPr>
            <p:cNvCxnSpPr>
              <a:cxnSpLocks/>
            </p:cNvCxnSpPr>
            <p:nvPr/>
          </p:nvCxnSpPr>
          <p:spPr bwMode="auto">
            <a:xfrm flipV="1">
              <a:off x="5151873" y="5196177"/>
              <a:ext cx="0" cy="362272"/>
            </a:xfrm>
            <a:prstGeom prst="line">
              <a:avLst/>
            </a:prstGeom>
            <a:noFill/>
            <a:ln w="28575" cap="flat" cmpd="sng" algn="ctr">
              <a:solidFill>
                <a:schemeClr val="accent6"/>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EC2CEE6F-0611-5E2D-6841-4083E32AB64C}"/>
                </a:ext>
              </a:extLst>
            </p:cNvPr>
            <p:cNvCxnSpPr>
              <a:cxnSpLocks/>
            </p:cNvCxnSpPr>
            <p:nvPr/>
          </p:nvCxnSpPr>
          <p:spPr bwMode="auto">
            <a:xfrm>
              <a:off x="5111452" y="5558449"/>
              <a:ext cx="80843" cy="0"/>
            </a:xfrm>
            <a:prstGeom prst="line">
              <a:avLst/>
            </a:prstGeom>
            <a:noFill/>
            <a:ln w="28575" cap="flat" cmpd="sng" algn="ctr">
              <a:solidFill>
                <a:schemeClr val="accent6"/>
              </a:solidFill>
              <a:prstDash val="solid"/>
              <a:round/>
              <a:headEnd type="none" w="med" len="med"/>
              <a:tailEnd type="none" w="med" len="med"/>
            </a:ln>
            <a:effectLst/>
          </p:spPr>
        </p:cxnSp>
      </p:grpSp>
      <p:grpSp>
        <p:nvGrpSpPr>
          <p:cNvPr id="142" name="Group 141">
            <a:extLst>
              <a:ext uri="{FF2B5EF4-FFF2-40B4-BE49-F238E27FC236}">
                <a16:creationId xmlns:a16="http://schemas.microsoft.com/office/drawing/2014/main" id="{C63E08D5-70BF-9F01-19BE-4EE3B0297F2C}"/>
              </a:ext>
            </a:extLst>
          </p:cNvPr>
          <p:cNvGrpSpPr/>
          <p:nvPr/>
        </p:nvGrpSpPr>
        <p:grpSpPr>
          <a:xfrm>
            <a:off x="2331830" y="5432819"/>
            <a:ext cx="82761" cy="244569"/>
            <a:chOff x="5111452" y="5196177"/>
            <a:chExt cx="80843" cy="362272"/>
          </a:xfrm>
        </p:grpSpPr>
        <p:cxnSp>
          <p:nvCxnSpPr>
            <p:cNvPr id="143" name="Straight Connector 142">
              <a:extLst>
                <a:ext uri="{FF2B5EF4-FFF2-40B4-BE49-F238E27FC236}">
                  <a16:creationId xmlns:a16="http://schemas.microsoft.com/office/drawing/2014/main" id="{6577BFDD-1ECF-D7B8-DE7F-ECD9551E5D8E}"/>
                </a:ext>
              </a:extLst>
            </p:cNvPr>
            <p:cNvCxnSpPr>
              <a:cxnSpLocks/>
            </p:cNvCxnSpPr>
            <p:nvPr/>
          </p:nvCxnSpPr>
          <p:spPr bwMode="auto">
            <a:xfrm>
              <a:off x="5111452" y="5204129"/>
              <a:ext cx="80843" cy="0"/>
            </a:xfrm>
            <a:prstGeom prst="line">
              <a:avLst/>
            </a:prstGeom>
            <a:noFill/>
            <a:ln w="28575" cap="flat" cmpd="sng" algn="ctr">
              <a:solidFill>
                <a:schemeClr val="accent6"/>
              </a:solidFill>
              <a:prstDash val="solid"/>
              <a:round/>
              <a:headEnd type="none" w="med" len="med"/>
              <a:tailEnd type="none" w="med" len="med"/>
            </a:ln>
            <a:effectLst/>
          </p:spPr>
        </p:cxnSp>
        <p:cxnSp>
          <p:nvCxnSpPr>
            <p:cNvPr id="144" name="Straight Connector 143">
              <a:extLst>
                <a:ext uri="{FF2B5EF4-FFF2-40B4-BE49-F238E27FC236}">
                  <a16:creationId xmlns:a16="http://schemas.microsoft.com/office/drawing/2014/main" id="{92156061-BE6A-1117-F5FD-607A5F1F1E57}"/>
                </a:ext>
              </a:extLst>
            </p:cNvPr>
            <p:cNvCxnSpPr>
              <a:cxnSpLocks/>
            </p:cNvCxnSpPr>
            <p:nvPr/>
          </p:nvCxnSpPr>
          <p:spPr bwMode="auto">
            <a:xfrm flipV="1">
              <a:off x="5151873" y="5196177"/>
              <a:ext cx="0" cy="362272"/>
            </a:xfrm>
            <a:prstGeom prst="line">
              <a:avLst/>
            </a:prstGeom>
            <a:noFill/>
            <a:ln w="28575" cap="flat" cmpd="sng" algn="ctr">
              <a:solidFill>
                <a:schemeClr val="accent6"/>
              </a:solidFill>
              <a:prstDash val="solid"/>
              <a:round/>
              <a:headEnd type="none" w="med" len="med"/>
              <a:tailEnd type="none" w="med" len="med"/>
            </a:ln>
            <a:effectLst/>
          </p:spPr>
        </p:cxnSp>
        <p:cxnSp>
          <p:nvCxnSpPr>
            <p:cNvPr id="145" name="Straight Connector 144">
              <a:extLst>
                <a:ext uri="{FF2B5EF4-FFF2-40B4-BE49-F238E27FC236}">
                  <a16:creationId xmlns:a16="http://schemas.microsoft.com/office/drawing/2014/main" id="{00775D92-73D9-BBA5-7DA1-088D4F1EB0E7}"/>
                </a:ext>
              </a:extLst>
            </p:cNvPr>
            <p:cNvCxnSpPr>
              <a:cxnSpLocks/>
            </p:cNvCxnSpPr>
            <p:nvPr/>
          </p:nvCxnSpPr>
          <p:spPr bwMode="auto">
            <a:xfrm>
              <a:off x="5111452" y="5558449"/>
              <a:ext cx="80843" cy="0"/>
            </a:xfrm>
            <a:prstGeom prst="line">
              <a:avLst/>
            </a:prstGeom>
            <a:noFill/>
            <a:ln w="28575" cap="flat" cmpd="sng" algn="ctr">
              <a:solidFill>
                <a:schemeClr val="accent6"/>
              </a:solidFill>
              <a:prstDash val="solid"/>
              <a:round/>
              <a:headEnd type="none" w="med" len="med"/>
              <a:tailEnd type="none" w="med" len="med"/>
            </a:ln>
            <a:effectLst/>
          </p:spPr>
        </p:cxnSp>
      </p:grpSp>
      <p:grpSp>
        <p:nvGrpSpPr>
          <p:cNvPr id="165" name="Group 164">
            <a:extLst>
              <a:ext uri="{FF2B5EF4-FFF2-40B4-BE49-F238E27FC236}">
                <a16:creationId xmlns:a16="http://schemas.microsoft.com/office/drawing/2014/main" id="{1D4E7648-CE1E-51F6-6D7A-54B60DF9204D}"/>
              </a:ext>
            </a:extLst>
          </p:cNvPr>
          <p:cNvGrpSpPr/>
          <p:nvPr/>
        </p:nvGrpSpPr>
        <p:grpSpPr>
          <a:xfrm>
            <a:off x="3250640" y="5357734"/>
            <a:ext cx="96037" cy="280050"/>
            <a:chOff x="5111452" y="5196177"/>
            <a:chExt cx="80843" cy="362272"/>
          </a:xfrm>
        </p:grpSpPr>
        <p:cxnSp>
          <p:nvCxnSpPr>
            <p:cNvPr id="166" name="Straight Connector 165">
              <a:extLst>
                <a:ext uri="{FF2B5EF4-FFF2-40B4-BE49-F238E27FC236}">
                  <a16:creationId xmlns:a16="http://schemas.microsoft.com/office/drawing/2014/main" id="{2B0C8C3D-74EE-BBBF-66FD-9B9EE2B47139}"/>
                </a:ext>
              </a:extLst>
            </p:cNvPr>
            <p:cNvCxnSpPr>
              <a:cxnSpLocks/>
            </p:cNvCxnSpPr>
            <p:nvPr/>
          </p:nvCxnSpPr>
          <p:spPr bwMode="auto">
            <a:xfrm>
              <a:off x="5111452" y="5204129"/>
              <a:ext cx="80843" cy="0"/>
            </a:xfrm>
            <a:prstGeom prst="line">
              <a:avLst/>
            </a:prstGeom>
            <a:noFill/>
            <a:ln w="28575" cap="flat" cmpd="sng" algn="ctr">
              <a:solidFill>
                <a:schemeClr val="accent6"/>
              </a:solidFill>
              <a:prstDash val="solid"/>
              <a:round/>
              <a:headEnd type="none" w="med" len="med"/>
              <a:tailEnd type="none" w="med" len="med"/>
            </a:ln>
            <a:effectLst/>
          </p:spPr>
        </p:cxnSp>
        <p:cxnSp>
          <p:nvCxnSpPr>
            <p:cNvPr id="182" name="Straight Connector 181">
              <a:extLst>
                <a:ext uri="{FF2B5EF4-FFF2-40B4-BE49-F238E27FC236}">
                  <a16:creationId xmlns:a16="http://schemas.microsoft.com/office/drawing/2014/main" id="{964B51FA-5D7A-E4D9-D325-1910173336AA}"/>
                </a:ext>
              </a:extLst>
            </p:cNvPr>
            <p:cNvCxnSpPr>
              <a:cxnSpLocks/>
            </p:cNvCxnSpPr>
            <p:nvPr/>
          </p:nvCxnSpPr>
          <p:spPr bwMode="auto">
            <a:xfrm flipV="1">
              <a:off x="5151873" y="5196177"/>
              <a:ext cx="0" cy="362272"/>
            </a:xfrm>
            <a:prstGeom prst="line">
              <a:avLst/>
            </a:prstGeom>
            <a:noFill/>
            <a:ln w="28575" cap="flat" cmpd="sng" algn="ctr">
              <a:solidFill>
                <a:schemeClr val="accent6"/>
              </a:solidFill>
              <a:prstDash val="solid"/>
              <a:round/>
              <a:headEnd type="none" w="med" len="med"/>
              <a:tailEnd type="none" w="med" len="med"/>
            </a:ln>
            <a:effectLst/>
          </p:spPr>
        </p:cxnSp>
        <p:cxnSp>
          <p:nvCxnSpPr>
            <p:cNvPr id="183" name="Straight Connector 182">
              <a:extLst>
                <a:ext uri="{FF2B5EF4-FFF2-40B4-BE49-F238E27FC236}">
                  <a16:creationId xmlns:a16="http://schemas.microsoft.com/office/drawing/2014/main" id="{3BFC0A38-BD99-10C3-5BD4-47E36451DFC1}"/>
                </a:ext>
              </a:extLst>
            </p:cNvPr>
            <p:cNvCxnSpPr>
              <a:cxnSpLocks/>
            </p:cNvCxnSpPr>
            <p:nvPr/>
          </p:nvCxnSpPr>
          <p:spPr bwMode="auto">
            <a:xfrm>
              <a:off x="5111452" y="5558449"/>
              <a:ext cx="80843" cy="0"/>
            </a:xfrm>
            <a:prstGeom prst="line">
              <a:avLst/>
            </a:prstGeom>
            <a:noFill/>
            <a:ln w="28575" cap="flat" cmpd="sng" algn="ctr">
              <a:solidFill>
                <a:schemeClr val="accent6"/>
              </a:solidFill>
              <a:prstDash val="solid"/>
              <a:round/>
              <a:headEnd type="none" w="med" len="med"/>
              <a:tailEnd type="none" w="med" len="med"/>
            </a:ln>
            <a:effectLst/>
          </p:spPr>
        </p:cxnSp>
      </p:grpSp>
      <p:grpSp>
        <p:nvGrpSpPr>
          <p:cNvPr id="184" name="Group 183">
            <a:extLst>
              <a:ext uri="{FF2B5EF4-FFF2-40B4-BE49-F238E27FC236}">
                <a16:creationId xmlns:a16="http://schemas.microsoft.com/office/drawing/2014/main" id="{0472001D-E090-2EE7-81C1-F5E0F7A00E0D}"/>
              </a:ext>
            </a:extLst>
          </p:cNvPr>
          <p:cNvGrpSpPr/>
          <p:nvPr/>
        </p:nvGrpSpPr>
        <p:grpSpPr>
          <a:xfrm>
            <a:off x="4172696" y="5240448"/>
            <a:ext cx="80843" cy="362272"/>
            <a:chOff x="5111452" y="5196177"/>
            <a:chExt cx="80843" cy="362272"/>
          </a:xfrm>
        </p:grpSpPr>
        <p:cxnSp>
          <p:nvCxnSpPr>
            <p:cNvPr id="185" name="Straight Connector 184">
              <a:extLst>
                <a:ext uri="{FF2B5EF4-FFF2-40B4-BE49-F238E27FC236}">
                  <a16:creationId xmlns:a16="http://schemas.microsoft.com/office/drawing/2014/main" id="{D5055ED3-B07D-51BA-4C98-E58931BD5345}"/>
                </a:ext>
              </a:extLst>
            </p:cNvPr>
            <p:cNvCxnSpPr>
              <a:cxnSpLocks/>
            </p:cNvCxnSpPr>
            <p:nvPr/>
          </p:nvCxnSpPr>
          <p:spPr bwMode="auto">
            <a:xfrm>
              <a:off x="5111452" y="5204129"/>
              <a:ext cx="80843" cy="0"/>
            </a:xfrm>
            <a:prstGeom prst="line">
              <a:avLst/>
            </a:prstGeom>
            <a:noFill/>
            <a:ln w="28575" cap="flat" cmpd="sng" algn="ctr">
              <a:solidFill>
                <a:schemeClr val="accent6"/>
              </a:solidFill>
              <a:prstDash val="solid"/>
              <a:round/>
              <a:headEnd type="none" w="med" len="med"/>
              <a:tailEnd type="none" w="med" len="med"/>
            </a:ln>
            <a:effectLst/>
          </p:spPr>
        </p:cxnSp>
        <p:cxnSp>
          <p:nvCxnSpPr>
            <p:cNvPr id="186" name="Straight Connector 185">
              <a:extLst>
                <a:ext uri="{FF2B5EF4-FFF2-40B4-BE49-F238E27FC236}">
                  <a16:creationId xmlns:a16="http://schemas.microsoft.com/office/drawing/2014/main" id="{09CEC3DA-8558-F410-0373-D5AE85A568DF}"/>
                </a:ext>
              </a:extLst>
            </p:cNvPr>
            <p:cNvCxnSpPr>
              <a:cxnSpLocks/>
            </p:cNvCxnSpPr>
            <p:nvPr/>
          </p:nvCxnSpPr>
          <p:spPr bwMode="auto">
            <a:xfrm flipV="1">
              <a:off x="5151873" y="5196177"/>
              <a:ext cx="0" cy="362272"/>
            </a:xfrm>
            <a:prstGeom prst="line">
              <a:avLst/>
            </a:prstGeom>
            <a:noFill/>
            <a:ln w="28575" cap="flat" cmpd="sng" algn="ctr">
              <a:solidFill>
                <a:schemeClr val="accent6"/>
              </a:solidFill>
              <a:prstDash val="solid"/>
              <a:round/>
              <a:headEnd type="none" w="med" len="med"/>
              <a:tailEnd type="none" w="med" len="med"/>
            </a:ln>
            <a:effectLst/>
          </p:spPr>
        </p:cxnSp>
        <p:cxnSp>
          <p:nvCxnSpPr>
            <p:cNvPr id="187" name="Straight Connector 186">
              <a:extLst>
                <a:ext uri="{FF2B5EF4-FFF2-40B4-BE49-F238E27FC236}">
                  <a16:creationId xmlns:a16="http://schemas.microsoft.com/office/drawing/2014/main" id="{D861BA48-40DA-9873-DB5E-8B4F726E65B2}"/>
                </a:ext>
              </a:extLst>
            </p:cNvPr>
            <p:cNvCxnSpPr>
              <a:cxnSpLocks/>
            </p:cNvCxnSpPr>
            <p:nvPr/>
          </p:nvCxnSpPr>
          <p:spPr bwMode="auto">
            <a:xfrm>
              <a:off x="5111452" y="5558449"/>
              <a:ext cx="80843" cy="0"/>
            </a:xfrm>
            <a:prstGeom prst="line">
              <a:avLst/>
            </a:prstGeom>
            <a:noFill/>
            <a:ln w="28575" cap="flat" cmpd="sng" algn="ctr">
              <a:solidFill>
                <a:schemeClr val="accent6"/>
              </a:solidFill>
              <a:prstDash val="solid"/>
              <a:round/>
              <a:headEnd type="none" w="med" len="med"/>
              <a:tailEnd type="none" w="med" len="med"/>
            </a:ln>
            <a:effectLst/>
          </p:spPr>
        </p:cxnSp>
      </p:grpSp>
      <p:grpSp>
        <p:nvGrpSpPr>
          <p:cNvPr id="188" name="Group 187">
            <a:extLst>
              <a:ext uri="{FF2B5EF4-FFF2-40B4-BE49-F238E27FC236}">
                <a16:creationId xmlns:a16="http://schemas.microsoft.com/office/drawing/2014/main" id="{667758C3-149D-F3F9-B09B-748C5D0271E9}"/>
              </a:ext>
            </a:extLst>
          </p:cNvPr>
          <p:cNvGrpSpPr/>
          <p:nvPr/>
        </p:nvGrpSpPr>
        <p:grpSpPr>
          <a:xfrm>
            <a:off x="5111452" y="5196177"/>
            <a:ext cx="80843" cy="362272"/>
            <a:chOff x="5111452" y="5196177"/>
            <a:chExt cx="80843" cy="362272"/>
          </a:xfrm>
        </p:grpSpPr>
        <p:cxnSp>
          <p:nvCxnSpPr>
            <p:cNvPr id="189" name="Straight Connector 188">
              <a:extLst>
                <a:ext uri="{FF2B5EF4-FFF2-40B4-BE49-F238E27FC236}">
                  <a16:creationId xmlns:a16="http://schemas.microsoft.com/office/drawing/2014/main" id="{1DFBF247-227D-8EB3-5F20-FD039DE99243}"/>
                </a:ext>
              </a:extLst>
            </p:cNvPr>
            <p:cNvCxnSpPr>
              <a:cxnSpLocks/>
            </p:cNvCxnSpPr>
            <p:nvPr/>
          </p:nvCxnSpPr>
          <p:spPr bwMode="auto">
            <a:xfrm>
              <a:off x="5111452" y="5204129"/>
              <a:ext cx="80843" cy="0"/>
            </a:xfrm>
            <a:prstGeom prst="line">
              <a:avLst/>
            </a:prstGeom>
            <a:noFill/>
            <a:ln w="28575" cap="flat" cmpd="sng" algn="ctr">
              <a:solidFill>
                <a:schemeClr val="accent6"/>
              </a:solidFill>
              <a:prstDash val="solid"/>
              <a:round/>
              <a:headEnd type="none" w="med" len="med"/>
              <a:tailEnd type="none" w="med" len="med"/>
            </a:ln>
            <a:effectLst/>
          </p:spPr>
        </p:cxnSp>
        <p:cxnSp>
          <p:nvCxnSpPr>
            <p:cNvPr id="190" name="Straight Connector 189">
              <a:extLst>
                <a:ext uri="{FF2B5EF4-FFF2-40B4-BE49-F238E27FC236}">
                  <a16:creationId xmlns:a16="http://schemas.microsoft.com/office/drawing/2014/main" id="{AB04EB54-DD82-2548-BBA9-634C1AFABD32}"/>
                </a:ext>
              </a:extLst>
            </p:cNvPr>
            <p:cNvCxnSpPr>
              <a:cxnSpLocks/>
            </p:cNvCxnSpPr>
            <p:nvPr/>
          </p:nvCxnSpPr>
          <p:spPr bwMode="auto">
            <a:xfrm flipV="1">
              <a:off x="5151873" y="5196177"/>
              <a:ext cx="0" cy="362272"/>
            </a:xfrm>
            <a:prstGeom prst="line">
              <a:avLst/>
            </a:prstGeom>
            <a:noFill/>
            <a:ln w="28575" cap="flat" cmpd="sng" algn="ctr">
              <a:solidFill>
                <a:schemeClr val="accent6"/>
              </a:solidFill>
              <a:prstDash val="solid"/>
              <a:round/>
              <a:headEnd type="none" w="med" len="med"/>
              <a:tailEnd type="none" w="med" len="med"/>
            </a:ln>
            <a:effectLst/>
          </p:spPr>
        </p:cxnSp>
        <p:cxnSp>
          <p:nvCxnSpPr>
            <p:cNvPr id="191" name="Straight Connector 190">
              <a:extLst>
                <a:ext uri="{FF2B5EF4-FFF2-40B4-BE49-F238E27FC236}">
                  <a16:creationId xmlns:a16="http://schemas.microsoft.com/office/drawing/2014/main" id="{E149AC24-7875-20F5-44D1-262F5BA7A5F0}"/>
                </a:ext>
              </a:extLst>
            </p:cNvPr>
            <p:cNvCxnSpPr>
              <a:cxnSpLocks/>
            </p:cNvCxnSpPr>
            <p:nvPr/>
          </p:nvCxnSpPr>
          <p:spPr bwMode="auto">
            <a:xfrm>
              <a:off x="5111452" y="5558449"/>
              <a:ext cx="80843" cy="0"/>
            </a:xfrm>
            <a:prstGeom prst="line">
              <a:avLst/>
            </a:prstGeom>
            <a:noFill/>
            <a:ln w="28575" cap="flat" cmpd="sng" algn="ctr">
              <a:solidFill>
                <a:schemeClr val="accent6"/>
              </a:solidFill>
              <a:prstDash val="solid"/>
              <a:round/>
              <a:headEnd type="none" w="med" len="med"/>
              <a:tailEnd type="none" w="med" len="med"/>
            </a:ln>
            <a:effectLst/>
          </p:spPr>
        </p:cxnSp>
      </p:grpSp>
      <p:grpSp>
        <p:nvGrpSpPr>
          <p:cNvPr id="192" name="Group 191">
            <a:extLst>
              <a:ext uri="{FF2B5EF4-FFF2-40B4-BE49-F238E27FC236}">
                <a16:creationId xmlns:a16="http://schemas.microsoft.com/office/drawing/2014/main" id="{F0799DA6-BB5B-2AC9-25D1-B085869EAE27}"/>
              </a:ext>
            </a:extLst>
          </p:cNvPr>
          <p:cNvGrpSpPr/>
          <p:nvPr/>
        </p:nvGrpSpPr>
        <p:grpSpPr>
          <a:xfrm>
            <a:off x="5156940" y="4336713"/>
            <a:ext cx="97259" cy="407312"/>
            <a:chOff x="5111452" y="5196177"/>
            <a:chExt cx="80843" cy="362272"/>
          </a:xfrm>
        </p:grpSpPr>
        <p:cxnSp>
          <p:nvCxnSpPr>
            <p:cNvPr id="193" name="Straight Connector 192">
              <a:extLst>
                <a:ext uri="{FF2B5EF4-FFF2-40B4-BE49-F238E27FC236}">
                  <a16:creationId xmlns:a16="http://schemas.microsoft.com/office/drawing/2014/main" id="{97C6A75C-B933-D430-D5C9-0AEC9B316339}"/>
                </a:ext>
              </a:extLst>
            </p:cNvPr>
            <p:cNvCxnSpPr>
              <a:cxnSpLocks/>
            </p:cNvCxnSpPr>
            <p:nvPr/>
          </p:nvCxnSpPr>
          <p:spPr bwMode="auto">
            <a:xfrm>
              <a:off x="5111452" y="5204129"/>
              <a:ext cx="80843" cy="0"/>
            </a:xfrm>
            <a:prstGeom prst="line">
              <a:avLst/>
            </a:prstGeom>
            <a:noFill/>
            <a:ln w="28575" cap="flat" cmpd="sng" algn="ctr">
              <a:solidFill>
                <a:schemeClr val="accent1"/>
              </a:solidFill>
              <a:prstDash val="solid"/>
              <a:round/>
              <a:headEnd type="none" w="med" len="med"/>
              <a:tailEnd type="none" w="med" len="med"/>
            </a:ln>
            <a:effectLst/>
          </p:spPr>
        </p:cxnSp>
        <p:cxnSp>
          <p:nvCxnSpPr>
            <p:cNvPr id="194" name="Straight Connector 193">
              <a:extLst>
                <a:ext uri="{FF2B5EF4-FFF2-40B4-BE49-F238E27FC236}">
                  <a16:creationId xmlns:a16="http://schemas.microsoft.com/office/drawing/2014/main" id="{32DA4ACC-BBB4-2E4E-AFB4-B3780BE317C5}"/>
                </a:ext>
              </a:extLst>
            </p:cNvPr>
            <p:cNvCxnSpPr>
              <a:cxnSpLocks/>
            </p:cNvCxnSpPr>
            <p:nvPr/>
          </p:nvCxnSpPr>
          <p:spPr bwMode="auto">
            <a:xfrm flipV="1">
              <a:off x="5151873" y="5196177"/>
              <a:ext cx="0" cy="362272"/>
            </a:xfrm>
            <a:prstGeom prst="line">
              <a:avLst/>
            </a:prstGeom>
            <a:noFill/>
            <a:ln w="28575" cap="flat" cmpd="sng" algn="ctr">
              <a:solidFill>
                <a:schemeClr val="accent1"/>
              </a:solidFill>
              <a:prstDash val="solid"/>
              <a:round/>
              <a:headEnd type="none" w="med" len="med"/>
              <a:tailEnd type="none" w="med" len="med"/>
            </a:ln>
            <a:effectLst/>
          </p:spPr>
        </p:cxnSp>
        <p:cxnSp>
          <p:nvCxnSpPr>
            <p:cNvPr id="195" name="Straight Connector 194">
              <a:extLst>
                <a:ext uri="{FF2B5EF4-FFF2-40B4-BE49-F238E27FC236}">
                  <a16:creationId xmlns:a16="http://schemas.microsoft.com/office/drawing/2014/main" id="{56F6BF51-C4AC-441B-C4A1-4EF8CB8B5D64}"/>
                </a:ext>
              </a:extLst>
            </p:cNvPr>
            <p:cNvCxnSpPr>
              <a:cxnSpLocks/>
            </p:cNvCxnSpPr>
            <p:nvPr/>
          </p:nvCxnSpPr>
          <p:spPr bwMode="auto">
            <a:xfrm>
              <a:off x="5111452" y="5558449"/>
              <a:ext cx="80843" cy="0"/>
            </a:xfrm>
            <a:prstGeom prst="line">
              <a:avLst/>
            </a:prstGeom>
            <a:noFill/>
            <a:ln w="28575" cap="flat" cmpd="sng" algn="ctr">
              <a:solidFill>
                <a:schemeClr val="accent1"/>
              </a:solidFill>
              <a:prstDash val="solid"/>
              <a:round/>
              <a:headEnd type="none" w="med" len="med"/>
              <a:tailEnd type="none" w="med" len="med"/>
            </a:ln>
            <a:effectLst/>
          </p:spPr>
        </p:cxnSp>
      </p:grpSp>
    </p:spTree>
    <p:extLst>
      <p:ext uri="{BB962C8B-B14F-4D97-AF65-F5344CB8AC3E}">
        <p14:creationId xmlns:p14="http://schemas.microsoft.com/office/powerpoint/2010/main" val="3686002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C8D99-AB85-67B9-BC7E-C58D6A7C7C14}"/>
              </a:ext>
            </a:extLst>
          </p:cNvPr>
          <p:cNvSpPr>
            <a:spLocks noGrp="1"/>
          </p:cNvSpPr>
          <p:nvPr>
            <p:ph type="title"/>
          </p:nvPr>
        </p:nvSpPr>
        <p:spPr/>
        <p:txBody>
          <a:bodyPr/>
          <a:lstStyle/>
          <a:p>
            <a:r>
              <a:rPr lang="en-US" dirty="0"/>
              <a:t>Comparing Newer Systemic Therapies: </a:t>
            </a:r>
            <a:br>
              <a:rPr lang="en-US" dirty="0"/>
            </a:br>
            <a:r>
              <a:rPr lang="en-US" dirty="0"/>
              <a:t>Network Meta-Analysis </a:t>
            </a:r>
          </a:p>
        </p:txBody>
      </p:sp>
      <p:sp>
        <p:nvSpPr>
          <p:cNvPr id="4" name="Footer Placeholder 4">
            <a:extLst>
              <a:ext uri="{FF2B5EF4-FFF2-40B4-BE49-F238E27FC236}">
                <a16:creationId xmlns:a16="http://schemas.microsoft.com/office/drawing/2014/main" id="{43BE2042-38FD-2183-3177-EB16BA7DE7FC}"/>
              </a:ext>
            </a:extLst>
          </p:cNvPr>
          <p:cNvSpPr txBox="1">
            <a:spLocks/>
          </p:cNvSpPr>
          <p:nvPr/>
        </p:nvSpPr>
        <p:spPr>
          <a:xfrm>
            <a:off x="430347" y="6366193"/>
            <a:ext cx="9948863" cy="166687"/>
          </a:xfrm>
          <a:prstGeom prst="rect">
            <a:avLst/>
          </a:prstGeom>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Silverberg. Dermatol </a:t>
            </a:r>
            <a:r>
              <a:rPr kumimoji="0" 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Calibri" panose="020F0502020204030204" pitchFamily="34" charset="0"/>
              </a:rPr>
              <a:t>Ther</a:t>
            </a: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 (</a:t>
            </a:r>
            <a:r>
              <a:rPr kumimoji="0" 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Calibri" panose="020F0502020204030204" pitchFamily="34" charset="0"/>
              </a:rPr>
              <a:t>Heidelb</a:t>
            </a: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 2022;12:1181. </a:t>
            </a:r>
          </a:p>
        </p:txBody>
      </p:sp>
      <p:sp>
        <p:nvSpPr>
          <p:cNvPr id="3" name="Content Placeholder 7">
            <a:extLst>
              <a:ext uri="{FF2B5EF4-FFF2-40B4-BE49-F238E27FC236}">
                <a16:creationId xmlns:a16="http://schemas.microsoft.com/office/drawing/2014/main" id="{884E3F99-3DF3-BF15-8900-7AA6639765F4}"/>
              </a:ext>
            </a:extLst>
          </p:cNvPr>
          <p:cNvSpPr txBox="1">
            <a:spLocks/>
          </p:cNvSpPr>
          <p:nvPr/>
        </p:nvSpPr>
        <p:spPr bwMode="auto">
          <a:xfrm>
            <a:off x="604674" y="1523627"/>
            <a:ext cx="10877529" cy="427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alt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NMA assessing efficacy of targeted monotherapy for moderate to severe atopic dermatitis </a:t>
            </a: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5" name="TextBox 4">
            <a:extLst>
              <a:ext uri="{FF2B5EF4-FFF2-40B4-BE49-F238E27FC236}">
                <a16:creationId xmlns:a16="http://schemas.microsoft.com/office/drawing/2014/main" id="{5F980C6D-865F-4716-35DE-7C2F1B330764}"/>
              </a:ext>
            </a:extLst>
          </p:cNvPr>
          <p:cNvSpPr txBox="1"/>
          <p:nvPr/>
        </p:nvSpPr>
        <p:spPr bwMode="auto">
          <a:xfrm>
            <a:off x="1422399" y="2743201"/>
            <a:ext cx="9080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EASI-75</a:t>
            </a:r>
          </a:p>
        </p:txBody>
      </p:sp>
      <p:sp>
        <p:nvSpPr>
          <p:cNvPr id="6" name="TextBox 5">
            <a:extLst>
              <a:ext uri="{FF2B5EF4-FFF2-40B4-BE49-F238E27FC236}">
                <a16:creationId xmlns:a16="http://schemas.microsoft.com/office/drawing/2014/main" id="{D7850023-3F2F-8046-A516-5A3B0982140C}"/>
              </a:ext>
            </a:extLst>
          </p:cNvPr>
          <p:cNvSpPr txBox="1"/>
          <p:nvPr/>
        </p:nvSpPr>
        <p:spPr bwMode="auto">
          <a:xfrm>
            <a:off x="1422399" y="4695057"/>
            <a:ext cx="9080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EASI-90</a:t>
            </a:r>
          </a:p>
        </p:txBody>
      </p:sp>
      <p:grpSp>
        <p:nvGrpSpPr>
          <p:cNvPr id="16" name="Group 15">
            <a:extLst>
              <a:ext uri="{FF2B5EF4-FFF2-40B4-BE49-F238E27FC236}">
                <a16:creationId xmlns:a16="http://schemas.microsoft.com/office/drawing/2014/main" id="{3CA6D60B-064F-6AED-C5BD-F6DEACC3DD79}"/>
              </a:ext>
            </a:extLst>
          </p:cNvPr>
          <p:cNvGrpSpPr/>
          <p:nvPr/>
        </p:nvGrpSpPr>
        <p:grpSpPr>
          <a:xfrm>
            <a:off x="2266804" y="5975128"/>
            <a:ext cx="8118998" cy="369332"/>
            <a:chOff x="2266804" y="5915859"/>
            <a:chExt cx="8118998" cy="369332"/>
          </a:xfrm>
        </p:grpSpPr>
        <p:sp>
          <p:nvSpPr>
            <p:cNvPr id="7" name="TextBox 6">
              <a:extLst>
                <a:ext uri="{FF2B5EF4-FFF2-40B4-BE49-F238E27FC236}">
                  <a16:creationId xmlns:a16="http://schemas.microsoft.com/office/drawing/2014/main" id="{7AB767FA-7FD8-0D69-E8D2-A729DC0DBCC5}"/>
                </a:ext>
              </a:extLst>
            </p:cNvPr>
            <p:cNvSpPr txBox="1"/>
            <p:nvPr/>
          </p:nvSpPr>
          <p:spPr bwMode="auto">
            <a:xfrm>
              <a:off x="2266804" y="5915859"/>
              <a:ext cx="47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9" name="TextBox 8">
              <a:extLst>
                <a:ext uri="{FF2B5EF4-FFF2-40B4-BE49-F238E27FC236}">
                  <a16:creationId xmlns:a16="http://schemas.microsoft.com/office/drawing/2014/main" id="{E0AC3396-D098-9038-1D6B-60A68A3D0CDA}"/>
                </a:ext>
              </a:extLst>
            </p:cNvPr>
            <p:cNvSpPr txBox="1"/>
            <p:nvPr/>
          </p:nvSpPr>
          <p:spPr bwMode="auto">
            <a:xfrm>
              <a:off x="3290466" y="5915859"/>
              <a:ext cx="5838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sp>
          <p:nvSpPr>
            <p:cNvPr id="10" name="TextBox 9">
              <a:extLst>
                <a:ext uri="{FF2B5EF4-FFF2-40B4-BE49-F238E27FC236}">
                  <a16:creationId xmlns:a16="http://schemas.microsoft.com/office/drawing/2014/main" id="{296D7AE9-D1A9-7AD1-AAE6-E7936ADB989E}"/>
                </a:ext>
              </a:extLst>
            </p:cNvPr>
            <p:cNvSpPr txBox="1"/>
            <p:nvPr/>
          </p:nvSpPr>
          <p:spPr bwMode="auto">
            <a:xfrm>
              <a:off x="4380817" y="5915859"/>
              <a:ext cx="5838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11" name="TextBox 10">
              <a:extLst>
                <a:ext uri="{FF2B5EF4-FFF2-40B4-BE49-F238E27FC236}">
                  <a16:creationId xmlns:a16="http://schemas.microsoft.com/office/drawing/2014/main" id="{7BE51386-DB22-5AA0-63EA-F2F3586809AC}"/>
                </a:ext>
              </a:extLst>
            </p:cNvPr>
            <p:cNvSpPr txBox="1"/>
            <p:nvPr/>
          </p:nvSpPr>
          <p:spPr bwMode="auto">
            <a:xfrm>
              <a:off x="5459624" y="5915859"/>
              <a:ext cx="5838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a:t>
              </a:r>
            </a:p>
          </p:txBody>
        </p:sp>
        <p:sp>
          <p:nvSpPr>
            <p:cNvPr id="12" name="TextBox 11">
              <a:extLst>
                <a:ext uri="{FF2B5EF4-FFF2-40B4-BE49-F238E27FC236}">
                  <a16:creationId xmlns:a16="http://schemas.microsoft.com/office/drawing/2014/main" id="{A22A5AC1-B581-6738-8D6F-1D0A79762498}"/>
                </a:ext>
              </a:extLst>
            </p:cNvPr>
            <p:cNvSpPr txBox="1"/>
            <p:nvPr/>
          </p:nvSpPr>
          <p:spPr bwMode="auto">
            <a:xfrm>
              <a:off x="6546300" y="5915859"/>
              <a:ext cx="5838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13" name="TextBox 12">
              <a:extLst>
                <a:ext uri="{FF2B5EF4-FFF2-40B4-BE49-F238E27FC236}">
                  <a16:creationId xmlns:a16="http://schemas.microsoft.com/office/drawing/2014/main" id="{CE0E435B-BD86-0140-6D40-75A6208EEFD0}"/>
                </a:ext>
              </a:extLst>
            </p:cNvPr>
            <p:cNvSpPr txBox="1"/>
            <p:nvPr/>
          </p:nvSpPr>
          <p:spPr bwMode="auto">
            <a:xfrm>
              <a:off x="7625107" y="5915859"/>
              <a:ext cx="5838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50%</a:t>
              </a:r>
            </a:p>
          </p:txBody>
        </p:sp>
        <p:sp>
          <p:nvSpPr>
            <p:cNvPr id="14" name="TextBox 13">
              <a:extLst>
                <a:ext uri="{FF2B5EF4-FFF2-40B4-BE49-F238E27FC236}">
                  <a16:creationId xmlns:a16="http://schemas.microsoft.com/office/drawing/2014/main" id="{42D4DE1D-583B-B556-DB8E-51AB1BE913D2}"/>
                </a:ext>
              </a:extLst>
            </p:cNvPr>
            <p:cNvSpPr txBox="1"/>
            <p:nvPr/>
          </p:nvSpPr>
          <p:spPr bwMode="auto">
            <a:xfrm>
              <a:off x="8723181" y="5915859"/>
              <a:ext cx="5838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15" name="TextBox 14">
              <a:extLst>
                <a:ext uri="{FF2B5EF4-FFF2-40B4-BE49-F238E27FC236}">
                  <a16:creationId xmlns:a16="http://schemas.microsoft.com/office/drawing/2014/main" id="{A4E7DCA5-169E-E5F2-C508-E50657E1D13A}"/>
                </a:ext>
              </a:extLst>
            </p:cNvPr>
            <p:cNvSpPr txBox="1"/>
            <p:nvPr/>
          </p:nvSpPr>
          <p:spPr bwMode="auto">
            <a:xfrm>
              <a:off x="9801988" y="5915859"/>
              <a:ext cx="5838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70%</a:t>
              </a:r>
            </a:p>
          </p:txBody>
        </p:sp>
      </p:grpSp>
      <p:sp>
        <p:nvSpPr>
          <p:cNvPr id="17" name="Freeform: Shape 16">
            <a:extLst>
              <a:ext uri="{FF2B5EF4-FFF2-40B4-BE49-F238E27FC236}">
                <a16:creationId xmlns:a16="http://schemas.microsoft.com/office/drawing/2014/main" id="{DB24B88B-C5DD-28D7-3742-FE4D19FC91B6}"/>
              </a:ext>
            </a:extLst>
          </p:cNvPr>
          <p:cNvSpPr/>
          <p:nvPr/>
        </p:nvSpPr>
        <p:spPr bwMode="auto">
          <a:xfrm>
            <a:off x="2497667" y="1955800"/>
            <a:ext cx="7594600" cy="3996267"/>
          </a:xfrm>
          <a:custGeom>
            <a:avLst/>
            <a:gdLst>
              <a:gd name="connsiteX0" fmla="*/ 0 w 7653866"/>
              <a:gd name="connsiteY0" fmla="*/ 0 h 3996267"/>
              <a:gd name="connsiteX1" fmla="*/ 0 w 7653866"/>
              <a:gd name="connsiteY1" fmla="*/ 3996267 h 3996267"/>
              <a:gd name="connsiteX2" fmla="*/ 7653866 w 7653866"/>
              <a:gd name="connsiteY2" fmla="*/ 3996267 h 3996267"/>
            </a:gdLst>
            <a:ahLst/>
            <a:cxnLst>
              <a:cxn ang="0">
                <a:pos x="connsiteX0" y="connsiteY0"/>
              </a:cxn>
              <a:cxn ang="0">
                <a:pos x="connsiteX1" y="connsiteY1"/>
              </a:cxn>
              <a:cxn ang="0">
                <a:pos x="connsiteX2" y="connsiteY2"/>
              </a:cxn>
            </a:cxnLst>
            <a:rect l="l" t="t" r="r" b="b"/>
            <a:pathLst>
              <a:path w="7653866" h="3996267">
                <a:moveTo>
                  <a:pt x="0" y="0"/>
                </a:moveTo>
                <a:lnTo>
                  <a:pt x="0" y="3996267"/>
                </a:lnTo>
                <a:lnTo>
                  <a:pt x="7653866" y="3996267"/>
                </a:lnTo>
              </a:path>
            </a:pathLst>
          </a:custGeom>
          <a:noFill/>
          <a:ln w="28575">
            <a:solidFill>
              <a:schemeClr val="bg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27" name="Group 26">
            <a:extLst>
              <a:ext uri="{FF2B5EF4-FFF2-40B4-BE49-F238E27FC236}">
                <a16:creationId xmlns:a16="http://schemas.microsoft.com/office/drawing/2014/main" id="{5BF7B2BE-2EA8-132A-9C16-0EFD11786956}"/>
              </a:ext>
            </a:extLst>
          </p:cNvPr>
          <p:cNvGrpSpPr/>
          <p:nvPr/>
        </p:nvGrpSpPr>
        <p:grpSpPr>
          <a:xfrm>
            <a:off x="2497667" y="5952067"/>
            <a:ext cx="7586133" cy="81650"/>
            <a:chOff x="2497667" y="4522663"/>
            <a:chExt cx="7586133" cy="1511054"/>
          </a:xfrm>
        </p:grpSpPr>
        <p:cxnSp>
          <p:nvCxnSpPr>
            <p:cNvPr id="19" name="Straight Connector 18">
              <a:extLst>
                <a:ext uri="{FF2B5EF4-FFF2-40B4-BE49-F238E27FC236}">
                  <a16:creationId xmlns:a16="http://schemas.microsoft.com/office/drawing/2014/main" id="{5C1887F9-1219-045D-170D-43296DCC68EB}"/>
                </a:ext>
              </a:extLst>
            </p:cNvPr>
            <p:cNvCxnSpPr>
              <a:cxnSpLocks/>
            </p:cNvCxnSpPr>
            <p:nvPr/>
          </p:nvCxnSpPr>
          <p:spPr bwMode="auto">
            <a:xfrm>
              <a:off x="2497667" y="4522663"/>
              <a:ext cx="0" cy="1511054"/>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97D71DEB-FE5E-EF2E-AB0C-58C666F3289C}"/>
                </a:ext>
              </a:extLst>
            </p:cNvPr>
            <p:cNvCxnSpPr>
              <a:cxnSpLocks/>
            </p:cNvCxnSpPr>
            <p:nvPr/>
          </p:nvCxnSpPr>
          <p:spPr bwMode="auto">
            <a:xfrm>
              <a:off x="3581400" y="4522663"/>
              <a:ext cx="0" cy="1511054"/>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30C18F46-0CAF-8AB9-DAAC-0BFA2EDBF28E}"/>
                </a:ext>
              </a:extLst>
            </p:cNvPr>
            <p:cNvCxnSpPr>
              <a:cxnSpLocks/>
            </p:cNvCxnSpPr>
            <p:nvPr/>
          </p:nvCxnSpPr>
          <p:spPr bwMode="auto">
            <a:xfrm>
              <a:off x="4656667" y="4522663"/>
              <a:ext cx="0" cy="1511054"/>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F3709EF1-AD53-8E0A-10AC-909FD2784E53}"/>
                </a:ext>
              </a:extLst>
            </p:cNvPr>
            <p:cNvCxnSpPr>
              <a:cxnSpLocks/>
            </p:cNvCxnSpPr>
            <p:nvPr/>
          </p:nvCxnSpPr>
          <p:spPr bwMode="auto">
            <a:xfrm>
              <a:off x="5740400" y="4522663"/>
              <a:ext cx="0" cy="1511054"/>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4345151F-ADE0-EB8B-58B4-10C18CB98BB4}"/>
                </a:ext>
              </a:extLst>
            </p:cNvPr>
            <p:cNvCxnSpPr>
              <a:cxnSpLocks/>
            </p:cNvCxnSpPr>
            <p:nvPr/>
          </p:nvCxnSpPr>
          <p:spPr bwMode="auto">
            <a:xfrm>
              <a:off x="6841067" y="4522663"/>
              <a:ext cx="0" cy="1511054"/>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A3E02C08-6AB7-7AA8-62A7-C8E7CC399843}"/>
                </a:ext>
              </a:extLst>
            </p:cNvPr>
            <p:cNvCxnSpPr>
              <a:cxnSpLocks/>
            </p:cNvCxnSpPr>
            <p:nvPr/>
          </p:nvCxnSpPr>
          <p:spPr bwMode="auto">
            <a:xfrm>
              <a:off x="7924800" y="4522663"/>
              <a:ext cx="0" cy="1511054"/>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92A7F766-3D7E-A2E2-B88C-9795C09792AB}"/>
                </a:ext>
              </a:extLst>
            </p:cNvPr>
            <p:cNvCxnSpPr>
              <a:cxnSpLocks/>
            </p:cNvCxnSpPr>
            <p:nvPr/>
          </p:nvCxnSpPr>
          <p:spPr bwMode="auto">
            <a:xfrm>
              <a:off x="9000067" y="4522663"/>
              <a:ext cx="0" cy="1511054"/>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896EFDAA-3EFF-C706-C477-75C4AB34F1B5}"/>
                </a:ext>
              </a:extLst>
            </p:cNvPr>
            <p:cNvCxnSpPr>
              <a:cxnSpLocks/>
            </p:cNvCxnSpPr>
            <p:nvPr/>
          </p:nvCxnSpPr>
          <p:spPr bwMode="auto">
            <a:xfrm>
              <a:off x="10083800" y="4522663"/>
              <a:ext cx="0" cy="1511054"/>
            </a:xfrm>
            <a:prstGeom prst="line">
              <a:avLst/>
            </a:prstGeom>
            <a:noFill/>
            <a:ln w="28575" cap="flat" cmpd="sng" algn="ctr">
              <a:solidFill>
                <a:schemeClr val="bg1"/>
              </a:solidFill>
              <a:prstDash val="solid"/>
              <a:round/>
              <a:headEnd type="none" w="med" len="med"/>
              <a:tailEnd type="none" w="med" len="med"/>
            </a:ln>
            <a:effectLst/>
          </p:spPr>
        </p:cxnSp>
      </p:grpSp>
      <p:sp>
        <p:nvSpPr>
          <p:cNvPr id="28" name="Rectangle 27">
            <a:extLst>
              <a:ext uri="{FF2B5EF4-FFF2-40B4-BE49-F238E27FC236}">
                <a16:creationId xmlns:a16="http://schemas.microsoft.com/office/drawing/2014/main" id="{EEF6FBED-2C0D-4525-3B6C-BBEC92E43C64}"/>
              </a:ext>
            </a:extLst>
          </p:cNvPr>
          <p:cNvSpPr/>
          <p:nvPr/>
        </p:nvSpPr>
        <p:spPr bwMode="auto">
          <a:xfrm>
            <a:off x="2497667" y="2042160"/>
            <a:ext cx="7687733" cy="210019"/>
          </a:xfrm>
          <a:prstGeom prst="rect">
            <a:avLst/>
          </a:prstGeom>
          <a:solidFill>
            <a:schemeClr val="accent3"/>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Upadacitinib 30 mg</a:t>
            </a:r>
          </a:p>
        </p:txBody>
      </p:sp>
      <p:sp>
        <p:nvSpPr>
          <p:cNvPr id="29" name="Rectangle 28">
            <a:extLst>
              <a:ext uri="{FF2B5EF4-FFF2-40B4-BE49-F238E27FC236}">
                <a16:creationId xmlns:a16="http://schemas.microsoft.com/office/drawing/2014/main" id="{7A306301-F480-8E93-21DD-E408B99031E4}"/>
              </a:ext>
            </a:extLst>
          </p:cNvPr>
          <p:cNvSpPr/>
          <p:nvPr/>
        </p:nvSpPr>
        <p:spPr bwMode="auto">
          <a:xfrm>
            <a:off x="2497667" y="2253164"/>
            <a:ext cx="6813973" cy="210019"/>
          </a:xfrm>
          <a:prstGeom prst="rect">
            <a:avLst/>
          </a:prstGeom>
          <a:solidFill>
            <a:schemeClr val="accent2"/>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err="1">
                <a:ln>
                  <a:noFill/>
                </a:ln>
                <a:solidFill>
                  <a:srgbClr val="FFFFFF"/>
                </a:solidFill>
                <a:effectLst/>
                <a:uLnTx/>
                <a:uFillTx/>
                <a:latin typeface="Calibri" panose="020F0502020204030204" pitchFamily="34" charset="0"/>
                <a:ea typeface="+mn-ea"/>
                <a:cs typeface="Arial" panose="020B0604020202020204" pitchFamily="34" charset="0"/>
              </a:rPr>
              <a:t>Abrocitinib</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 200 mg</a:t>
            </a:r>
          </a:p>
        </p:txBody>
      </p:sp>
      <p:sp>
        <p:nvSpPr>
          <p:cNvPr id="30" name="Rectangle 29">
            <a:extLst>
              <a:ext uri="{FF2B5EF4-FFF2-40B4-BE49-F238E27FC236}">
                <a16:creationId xmlns:a16="http://schemas.microsoft.com/office/drawing/2014/main" id="{5F5C0DD8-D0D3-60A9-1679-0F6FF57239F1}"/>
              </a:ext>
            </a:extLst>
          </p:cNvPr>
          <p:cNvSpPr/>
          <p:nvPr/>
        </p:nvSpPr>
        <p:spPr bwMode="auto">
          <a:xfrm>
            <a:off x="2497667" y="2464168"/>
            <a:ext cx="6295813" cy="210019"/>
          </a:xfrm>
          <a:prstGeom prst="rect">
            <a:avLst/>
          </a:prstGeom>
          <a:solidFill>
            <a:schemeClr val="accent3">
              <a:lumMod val="60000"/>
              <a:lumOff val="40000"/>
            </a:schemeClr>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Upadacitinib 15 mg</a:t>
            </a:r>
          </a:p>
        </p:txBody>
      </p:sp>
      <p:sp>
        <p:nvSpPr>
          <p:cNvPr id="31" name="Rectangle 30">
            <a:extLst>
              <a:ext uri="{FF2B5EF4-FFF2-40B4-BE49-F238E27FC236}">
                <a16:creationId xmlns:a16="http://schemas.microsoft.com/office/drawing/2014/main" id="{00713015-CA8A-DCAD-3EB3-7AB060DDDDA9}"/>
              </a:ext>
            </a:extLst>
          </p:cNvPr>
          <p:cNvSpPr/>
          <p:nvPr/>
        </p:nvSpPr>
        <p:spPr bwMode="auto">
          <a:xfrm>
            <a:off x="2497667" y="2675172"/>
            <a:ext cx="4715933" cy="210019"/>
          </a:xfrm>
          <a:prstGeom prst="rect">
            <a:avLst/>
          </a:prstGeom>
          <a:solidFill>
            <a:schemeClr val="tx2"/>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Dupilumab 300 mg</a:t>
            </a:r>
          </a:p>
        </p:txBody>
      </p:sp>
      <p:sp>
        <p:nvSpPr>
          <p:cNvPr id="32" name="Rectangle 31">
            <a:extLst>
              <a:ext uri="{FF2B5EF4-FFF2-40B4-BE49-F238E27FC236}">
                <a16:creationId xmlns:a16="http://schemas.microsoft.com/office/drawing/2014/main" id="{19BB52F8-5ADE-D1CF-9A05-48780BE364EF}"/>
              </a:ext>
            </a:extLst>
          </p:cNvPr>
          <p:cNvSpPr/>
          <p:nvPr/>
        </p:nvSpPr>
        <p:spPr bwMode="auto">
          <a:xfrm>
            <a:off x="2497667" y="2886176"/>
            <a:ext cx="4665133" cy="210019"/>
          </a:xfrm>
          <a:prstGeom prst="rect">
            <a:avLst/>
          </a:prstGeom>
          <a:solidFill>
            <a:schemeClr val="accent1"/>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err="1">
                <a:ln>
                  <a:noFill/>
                </a:ln>
                <a:solidFill>
                  <a:srgbClr val="FFFFFF"/>
                </a:solidFill>
                <a:effectLst/>
                <a:uLnTx/>
                <a:uFillTx/>
                <a:latin typeface="Calibri" panose="020F0502020204030204" pitchFamily="34" charset="0"/>
                <a:ea typeface="+mn-ea"/>
                <a:cs typeface="Arial" panose="020B0604020202020204" pitchFamily="34" charset="0"/>
              </a:rPr>
              <a:t>Abrocitinib</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 100 mg</a:t>
            </a:r>
          </a:p>
        </p:txBody>
      </p:sp>
      <p:sp>
        <p:nvSpPr>
          <p:cNvPr id="33" name="Rectangle 32">
            <a:extLst>
              <a:ext uri="{FF2B5EF4-FFF2-40B4-BE49-F238E27FC236}">
                <a16:creationId xmlns:a16="http://schemas.microsoft.com/office/drawing/2014/main" id="{0DAA505E-13CC-F7C7-D920-F5B7339DE2B1}"/>
              </a:ext>
            </a:extLst>
          </p:cNvPr>
          <p:cNvSpPr/>
          <p:nvPr/>
        </p:nvSpPr>
        <p:spPr bwMode="auto">
          <a:xfrm>
            <a:off x="2497667" y="3097180"/>
            <a:ext cx="3705013" cy="210019"/>
          </a:xfrm>
          <a:prstGeom prst="rect">
            <a:avLst/>
          </a:prstGeom>
          <a:solidFill>
            <a:schemeClr val="accent6"/>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err="1">
                <a:ln>
                  <a:noFill/>
                </a:ln>
                <a:solidFill>
                  <a:srgbClr val="FFFFFF"/>
                </a:solidFill>
                <a:effectLst/>
                <a:uLnTx/>
                <a:uFillTx/>
                <a:latin typeface="Calibri" panose="020F0502020204030204" pitchFamily="34" charset="0"/>
                <a:ea typeface="+mn-ea"/>
                <a:cs typeface="Arial" panose="020B0604020202020204" pitchFamily="34" charset="0"/>
              </a:rPr>
              <a:t>Barictinib</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 4 mg</a:t>
            </a:r>
          </a:p>
        </p:txBody>
      </p:sp>
      <p:sp>
        <p:nvSpPr>
          <p:cNvPr id="34" name="Rectangle 33">
            <a:extLst>
              <a:ext uri="{FF2B5EF4-FFF2-40B4-BE49-F238E27FC236}">
                <a16:creationId xmlns:a16="http://schemas.microsoft.com/office/drawing/2014/main" id="{46A206FB-B757-64D5-EB7C-B205B45902EF}"/>
              </a:ext>
            </a:extLst>
          </p:cNvPr>
          <p:cNvSpPr/>
          <p:nvPr/>
        </p:nvSpPr>
        <p:spPr bwMode="auto">
          <a:xfrm>
            <a:off x="2497667" y="3308184"/>
            <a:ext cx="3217333" cy="210019"/>
          </a:xfrm>
          <a:prstGeom prst="rect">
            <a:avLst/>
          </a:prstGeom>
          <a:solidFill>
            <a:schemeClr val="accent6">
              <a:lumMod val="60000"/>
              <a:lumOff val="40000"/>
            </a:schemeClr>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err="1">
                <a:ln>
                  <a:noFill/>
                </a:ln>
                <a:solidFill>
                  <a:srgbClr val="FFFFFF"/>
                </a:solidFill>
                <a:effectLst/>
                <a:uLnTx/>
                <a:uFillTx/>
                <a:latin typeface="Calibri" panose="020F0502020204030204" pitchFamily="34" charset="0"/>
                <a:ea typeface="+mn-ea"/>
                <a:cs typeface="Arial" panose="020B0604020202020204" pitchFamily="34" charset="0"/>
              </a:rPr>
              <a:t>Barictinib</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 2 mg</a:t>
            </a:r>
          </a:p>
        </p:txBody>
      </p:sp>
      <p:sp>
        <p:nvSpPr>
          <p:cNvPr id="35" name="Rectangle 34">
            <a:extLst>
              <a:ext uri="{FF2B5EF4-FFF2-40B4-BE49-F238E27FC236}">
                <a16:creationId xmlns:a16="http://schemas.microsoft.com/office/drawing/2014/main" id="{6CFEABD9-A589-831F-7BA4-9E62D5C5811F}"/>
              </a:ext>
            </a:extLst>
          </p:cNvPr>
          <p:cNvSpPr/>
          <p:nvPr/>
        </p:nvSpPr>
        <p:spPr bwMode="auto">
          <a:xfrm>
            <a:off x="2497667" y="3519188"/>
            <a:ext cx="3009053" cy="210019"/>
          </a:xfrm>
          <a:prstGeom prst="rect">
            <a:avLst/>
          </a:prstGeom>
          <a:solidFill>
            <a:schemeClr val="accent5"/>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Tralokinumab 300 mg</a:t>
            </a:r>
          </a:p>
        </p:txBody>
      </p:sp>
      <p:sp>
        <p:nvSpPr>
          <p:cNvPr id="36" name="Rectangle 35">
            <a:extLst>
              <a:ext uri="{FF2B5EF4-FFF2-40B4-BE49-F238E27FC236}">
                <a16:creationId xmlns:a16="http://schemas.microsoft.com/office/drawing/2014/main" id="{1E7AEAC4-1CD7-9484-77A4-C32E09325A51}"/>
              </a:ext>
            </a:extLst>
          </p:cNvPr>
          <p:cNvSpPr/>
          <p:nvPr/>
        </p:nvSpPr>
        <p:spPr bwMode="auto">
          <a:xfrm>
            <a:off x="2497667" y="3730190"/>
            <a:ext cx="1225973" cy="210019"/>
          </a:xfrm>
          <a:prstGeom prst="rect">
            <a:avLst/>
          </a:prstGeom>
          <a:solidFill>
            <a:schemeClr val="accent4"/>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Placebo</a:t>
            </a:r>
          </a:p>
        </p:txBody>
      </p:sp>
      <p:sp>
        <p:nvSpPr>
          <p:cNvPr id="37" name="Rectangle 36">
            <a:extLst>
              <a:ext uri="{FF2B5EF4-FFF2-40B4-BE49-F238E27FC236}">
                <a16:creationId xmlns:a16="http://schemas.microsoft.com/office/drawing/2014/main" id="{9CB5E35E-1026-B948-4484-873E63ECC1B2}"/>
              </a:ext>
            </a:extLst>
          </p:cNvPr>
          <p:cNvSpPr/>
          <p:nvPr/>
        </p:nvSpPr>
        <p:spPr bwMode="auto">
          <a:xfrm>
            <a:off x="2497667" y="4028588"/>
            <a:ext cx="6082453" cy="210019"/>
          </a:xfrm>
          <a:prstGeom prst="rect">
            <a:avLst/>
          </a:prstGeom>
          <a:solidFill>
            <a:schemeClr val="accent3"/>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Upadacitinib 30 mg</a:t>
            </a:r>
          </a:p>
        </p:txBody>
      </p:sp>
      <p:sp>
        <p:nvSpPr>
          <p:cNvPr id="38" name="Rectangle 37">
            <a:extLst>
              <a:ext uri="{FF2B5EF4-FFF2-40B4-BE49-F238E27FC236}">
                <a16:creationId xmlns:a16="http://schemas.microsoft.com/office/drawing/2014/main" id="{C0E825EC-0C98-8EE5-FD0E-CE3C56E35050}"/>
              </a:ext>
            </a:extLst>
          </p:cNvPr>
          <p:cNvSpPr/>
          <p:nvPr/>
        </p:nvSpPr>
        <p:spPr bwMode="auto">
          <a:xfrm>
            <a:off x="2497667" y="4244245"/>
            <a:ext cx="4660053" cy="210019"/>
          </a:xfrm>
          <a:prstGeom prst="rect">
            <a:avLst/>
          </a:prstGeom>
          <a:solidFill>
            <a:schemeClr val="accent2"/>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err="1">
                <a:ln>
                  <a:noFill/>
                </a:ln>
                <a:solidFill>
                  <a:srgbClr val="FFFFFF"/>
                </a:solidFill>
                <a:effectLst/>
                <a:uLnTx/>
                <a:uFillTx/>
                <a:latin typeface="Calibri" panose="020F0502020204030204" pitchFamily="34" charset="0"/>
                <a:ea typeface="+mn-ea"/>
                <a:cs typeface="Arial" panose="020B0604020202020204" pitchFamily="34" charset="0"/>
              </a:rPr>
              <a:t>Abrocitinib</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 200 mg</a:t>
            </a:r>
          </a:p>
        </p:txBody>
      </p:sp>
      <p:sp>
        <p:nvSpPr>
          <p:cNvPr id="39" name="Rectangle 38">
            <a:extLst>
              <a:ext uri="{FF2B5EF4-FFF2-40B4-BE49-F238E27FC236}">
                <a16:creationId xmlns:a16="http://schemas.microsoft.com/office/drawing/2014/main" id="{AB511168-13D7-5390-92A5-C1EA969A5591}"/>
              </a:ext>
            </a:extLst>
          </p:cNvPr>
          <p:cNvSpPr/>
          <p:nvPr/>
        </p:nvSpPr>
        <p:spPr bwMode="auto">
          <a:xfrm>
            <a:off x="2497667" y="4450594"/>
            <a:ext cx="4502573" cy="210019"/>
          </a:xfrm>
          <a:prstGeom prst="rect">
            <a:avLst/>
          </a:prstGeom>
          <a:solidFill>
            <a:schemeClr val="accent3">
              <a:lumMod val="60000"/>
              <a:lumOff val="40000"/>
            </a:schemeClr>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Upadacitinib 15 mg</a:t>
            </a:r>
          </a:p>
        </p:txBody>
      </p:sp>
      <p:sp>
        <p:nvSpPr>
          <p:cNvPr id="40" name="Rectangle 39">
            <a:extLst>
              <a:ext uri="{FF2B5EF4-FFF2-40B4-BE49-F238E27FC236}">
                <a16:creationId xmlns:a16="http://schemas.microsoft.com/office/drawing/2014/main" id="{66FDA315-91E8-FC4F-546F-8D49EDBBCBF4}"/>
              </a:ext>
            </a:extLst>
          </p:cNvPr>
          <p:cNvSpPr/>
          <p:nvPr/>
        </p:nvSpPr>
        <p:spPr bwMode="auto">
          <a:xfrm>
            <a:off x="2497667" y="4660613"/>
            <a:ext cx="2775373" cy="210019"/>
          </a:xfrm>
          <a:prstGeom prst="rect">
            <a:avLst/>
          </a:prstGeom>
          <a:solidFill>
            <a:schemeClr val="tx2"/>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Dupilumab 300 mg</a:t>
            </a:r>
          </a:p>
        </p:txBody>
      </p:sp>
      <p:sp>
        <p:nvSpPr>
          <p:cNvPr id="41" name="Rectangle 40">
            <a:extLst>
              <a:ext uri="{FF2B5EF4-FFF2-40B4-BE49-F238E27FC236}">
                <a16:creationId xmlns:a16="http://schemas.microsoft.com/office/drawing/2014/main" id="{40F63BA3-A6CA-FE5A-CA5A-5162FF71FC46}"/>
              </a:ext>
            </a:extLst>
          </p:cNvPr>
          <p:cNvSpPr/>
          <p:nvPr/>
        </p:nvSpPr>
        <p:spPr bwMode="auto">
          <a:xfrm>
            <a:off x="2497667" y="4875019"/>
            <a:ext cx="2704253" cy="210019"/>
          </a:xfrm>
          <a:prstGeom prst="rect">
            <a:avLst/>
          </a:prstGeom>
          <a:solidFill>
            <a:schemeClr val="accent1"/>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err="1">
                <a:ln>
                  <a:noFill/>
                </a:ln>
                <a:solidFill>
                  <a:srgbClr val="FFFFFF"/>
                </a:solidFill>
                <a:effectLst/>
                <a:uLnTx/>
                <a:uFillTx/>
                <a:latin typeface="Calibri" panose="020F0502020204030204" pitchFamily="34" charset="0"/>
                <a:ea typeface="+mn-ea"/>
                <a:cs typeface="Arial" panose="020B0604020202020204" pitchFamily="34" charset="0"/>
              </a:rPr>
              <a:t>Abrocitinib</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 100 mg</a:t>
            </a:r>
          </a:p>
        </p:txBody>
      </p:sp>
      <p:sp>
        <p:nvSpPr>
          <p:cNvPr id="42" name="Rectangle 41">
            <a:extLst>
              <a:ext uri="{FF2B5EF4-FFF2-40B4-BE49-F238E27FC236}">
                <a16:creationId xmlns:a16="http://schemas.microsoft.com/office/drawing/2014/main" id="{6B3BDF7B-6905-40BE-B752-6D649F8A7FA9}"/>
              </a:ext>
            </a:extLst>
          </p:cNvPr>
          <p:cNvSpPr/>
          <p:nvPr/>
        </p:nvSpPr>
        <p:spPr bwMode="auto">
          <a:xfrm>
            <a:off x="2497667" y="5083606"/>
            <a:ext cx="2531533" cy="210019"/>
          </a:xfrm>
          <a:prstGeom prst="rect">
            <a:avLst/>
          </a:prstGeom>
          <a:solidFill>
            <a:schemeClr val="accent6"/>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err="1">
                <a:ln>
                  <a:noFill/>
                </a:ln>
                <a:solidFill>
                  <a:srgbClr val="FFFFFF"/>
                </a:solidFill>
                <a:effectLst/>
                <a:uLnTx/>
                <a:uFillTx/>
                <a:latin typeface="Calibri" panose="020F0502020204030204" pitchFamily="34" charset="0"/>
                <a:ea typeface="+mn-ea"/>
                <a:cs typeface="Arial" panose="020B0604020202020204" pitchFamily="34" charset="0"/>
              </a:rPr>
              <a:t>Barictinib</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 4 mg</a:t>
            </a:r>
          </a:p>
        </p:txBody>
      </p:sp>
      <p:sp>
        <p:nvSpPr>
          <p:cNvPr id="43" name="Rectangle 42">
            <a:extLst>
              <a:ext uri="{FF2B5EF4-FFF2-40B4-BE49-F238E27FC236}">
                <a16:creationId xmlns:a16="http://schemas.microsoft.com/office/drawing/2014/main" id="{2DD421BF-C002-9FBE-6D51-EB864F961062}"/>
              </a:ext>
            </a:extLst>
          </p:cNvPr>
          <p:cNvSpPr/>
          <p:nvPr/>
        </p:nvSpPr>
        <p:spPr bwMode="auto">
          <a:xfrm>
            <a:off x="2497667" y="5282021"/>
            <a:ext cx="1952413" cy="210019"/>
          </a:xfrm>
          <a:prstGeom prst="rect">
            <a:avLst/>
          </a:prstGeom>
          <a:solidFill>
            <a:schemeClr val="accent5"/>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Tralokinumab 300 mg</a:t>
            </a:r>
          </a:p>
        </p:txBody>
      </p:sp>
      <p:sp>
        <p:nvSpPr>
          <p:cNvPr id="44" name="Rectangle 43">
            <a:extLst>
              <a:ext uri="{FF2B5EF4-FFF2-40B4-BE49-F238E27FC236}">
                <a16:creationId xmlns:a16="http://schemas.microsoft.com/office/drawing/2014/main" id="{81A49028-6202-076A-7640-E9FB219D4562}"/>
              </a:ext>
            </a:extLst>
          </p:cNvPr>
          <p:cNvSpPr/>
          <p:nvPr/>
        </p:nvSpPr>
        <p:spPr bwMode="auto">
          <a:xfrm>
            <a:off x="2497667" y="5499164"/>
            <a:ext cx="1952413" cy="210019"/>
          </a:xfrm>
          <a:prstGeom prst="rect">
            <a:avLst/>
          </a:prstGeom>
          <a:solidFill>
            <a:schemeClr val="accent6">
              <a:lumMod val="60000"/>
              <a:lumOff val="40000"/>
            </a:schemeClr>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r>
              <a:rPr kumimoji="0" lang="en-US" sz="1400" b="0" i="0" u="none" strike="noStrike" kern="1200" cap="none" spc="0" normalizeH="0" baseline="0" noProof="0" dirty="0" err="1">
                <a:ln>
                  <a:noFill/>
                </a:ln>
                <a:solidFill>
                  <a:srgbClr val="FFFFFF"/>
                </a:solidFill>
                <a:effectLst/>
                <a:uLnTx/>
                <a:uFillTx/>
                <a:latin typeface="Calibri" panose="020F0502020204030204" pitchFamily="34" charset="0"/>
                <a:ea typeface="+mn-ea"/>
                <a:cs typeface="Arial" panose="020B0604020202020204" pitchFamily="34" charset="0"/>
              </a:rPr>
              <a:t>Barictinib</a:t>
            </a:r>
            <a:r>
              <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 2 mg</a:t>
            </a:r>
          </a:p>
        </p:txBody>
      </p:sp>
      <p:sp>
        <p:nvSpPr>
          <p:cNvPr id="45" name="Rectangle 44">
            <a:extLst>
              <a:ext uri="{FF2B5EF4-FFF2-40B4-BE49-F238E27FC236}">
                <a16:creationId xmlns:a16="http://schemas.microsoft.com/office/drawing/2014/main" id="{14713793-3DB9-8554-3EB6-A4532BDAE644}"/>
              </a:ext>
            </a:extLst>
          </p:cNvPr>
          <p:cNvSpPr/>
          <p:nvPr/>
        </p:nvSpPr>
        <p:spPr bwMode="auto">
          <a:xfrm>
            <a:off x="2497667" y="5707751"/>
            <a:ext cx="560493" cy="210019"/>
          </a:xfrm>
          <a:prstGeom prst="rect">
            <a:avLst/>
          </a:prstGeom>
          <a:solidFill>
            <a:schemeClr val="accent4"/>
          </a:solidFill>
          <a:ln w="0">
            <a:noFill/>
            <a:miter lim="800000"/>
            <a:headEnd/>
            <a:tailEnd/>
          </a:ln>
        </p:spPr>
        <p:txBody>
          <a:bodyPr rtlCol="0" anchor="ctr"/>
          <a:lstStyle/>
          <a:p>
            <a:pPr marL="0" marR="0" lvl="0" indent="0" algn="l"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4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6" name="TextBox 45">
            <a:extLst>
              <a:ext uri="{FF2B5EF4-FFF2-40B4-BE49-F238E27FC236}">
                <a16:creationId xmlns:a16="http://schemas.microsoft.com/office/drawing/2014/main" id="{7822E141-958C-E9AF-C69F-C667534465CF}"/>
              </a:ext>
            </a:extLst>
          </p:cNvPr>
          <p:cNvSpPr txBox="1"/>
          <p:nvPr/>
        </p:nvSpPr>
        <p:spPr bwMode="auto">
          <a:xfrm>
            <a:off x="2490895" y="5654973"/>
            <a:ext cx="76014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Placebo</a:t>
            </a:r>
          </a:p>
        </p:txBody>
      </p:sp>
    </p:spTree>
    <p:extLst>
      <p:ext uri="{BB962C8B-B14F-4D97-AF65-F5344CB8AC3E}">
        <p14:creationId xmlns:p14="http://schemas.microsoft.com/office/powerpoint/2010/main" val="1547113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C8D99-AB85-67B9-BC7E-C58D6A7C7C14}"/>
              </a:ext>
            </a:extLst>
          </p:cNvPr>
          <p:cNvSpPr>
            <a:spLocks noGrp="1"/>
          </p:cNvSpPr>
          <p:nvPr>
            <p:ph type="title"/>
          </p:nvPr>
        </p:nvSpPr>
        <p:spPr/>
        <p:txBody>
          <a:bodyPr/>
          <a:lstStyle/>
          <a:p>
            <a:r>
              <a:rPr lang="en-US" dirty="0"/>
              <a:t>Comparing Newer Systemic Therapies: </a:t>
            </a:r>
            <a:br>
              <a:rPr lang="en-US" dirty="0"/>
            </a:br>
            <a:r>
              <a:rPr lang="en-US" dirty="0"/>
              <a:t>Network Meta-analysis </a:t>
            </a:r>
          </a:p>
        </p:txBody>
      </p:sp>
      <p:sp>
        <p:nvSpPr>
          <p:cNvPr id="4" name="Footer Placeholder 4">
            <a:extLst>
              <a:ext uri="{FF2B5EF4-FFF2-40B4-BE49-F238E27FC236}">
                <a16:creationId xmlns:a16="http://schemas.microsoft.com/office/drawing/2014/main" id="{43BE2042-38FD-2183-3177-EB16BA7DE7FC}"/>
              </a:ext>
            </a:extLst>
          </p:cNvPr>
          <p:cNvSpPr txBox="1">
            <a:spLocks/>
          </p:cNvSpPr>
          <p:nvPr/>
        </p:nvSpPr>
        <p:spPr>
          <a:xfrm>
            <a:off x="419463" y="6376985"/>
            <a:ext cx="9948863" cy="166687"/>
          </a:xfrm>
          <a:prstGeom prst="rect">
            <a:avLst/>
          </a:prstGeom>
        </p:spPr>
        <p:txBody>
          <a:bodyPr/>
          <a:ls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a:r>
              <a:rPr lang="en-US" sz="1200" b="0" dirty="0">
                <a:solidFill>
                  <a:schemeClr val="bg2"/>
                </a:solidFill>
                <a:latin typeface="+mn-lt"/>
              </a:rPr>
              <a:t>Silverberg. Dermatol Ther (Heidelb). 2022;12:1181. </a:t>
            </a:r>
          </a:p>
        </p:txBody>
      </p:sp>
      <p:graphicFrame>
        <p:nvGraphicFramePr>
          <p:cNvPr id="9" name="Group 32">
            <a:extLst>
              <a:ext uri="{FF2B5EF4-FFF2-40B4-BE49-F238E27FC236}">
                <a16:creationId xmlns:a16="http://schemas.microsoft.com/office/drawing/2014/main" id="{1D5BAD40-7B83-4478-AD47-0FF102B18E5A}"/>
              </a:ext>
            </a:extLst>
          </p:cNvPr>
          <p:cNvGraphicFramePr>
            <a:graphicFrameLocks noGrp="1"/>
          </p:cNvGraphicFramePr>
          <p:nvPr>
            <p:extLst>
              <p:ext uri="{D42A27DB-BD31-4B8C-83A1-F6EECF244321}">
                <p14:modId xmlns:p14="http://schemas.microsoft.com/office/powerpoint/2010/main" val="972459696"/>
              </p:ext>
            </p:extLst>
          </p:nvPr>
        </p:nvGraphicFramePr>
        <p:xfrm>
          <a:off x="714783" y="1391172"/>
          <a:ext cx="10762433" cy="4819128"/>
        </p:xfrm>
        <a:graphic>
          <a:graphicData uri="http://schemas.openxmlformats.org/drawingml/2006/table">
            <a:tbl>
              <a:tblPr/>
              <a:tblGrid>
                <a:gridCol w="2325853">
                  <a:extLst>
                    <a:ext uri="{9D8B030D-6E8A-4147-A177-3AD203B41FA5}">
                      <a16:colId xmlns:a16="http://schemas.microsoft.com/office/drawing/2014/main" val="1046629117"/>
                    </a:ext>
                  </a:extLst>
                </a:gridCol>
                <a:gridCol w="2109145">
                  <a:extLst>
                    <a:ext uri="{9D8B030D-6E8A-4147-A177-3AD203B41FA5}">
                      <a16:colId xmlns:a16="http://schemas.microsoft.com/office/drawing/2014/main" val="3964777695"/>
                    </a:ext>
                  </a:extLst>
                </a:gridCol>
                <a:gridCol w="2109145">
                  <a:extLst>
                    <a:ext uri="{9D8B030D-6E8A-4147-A177-3AD203B41FA5}">
                      <a16:colId xmlns:a16="http://schemas.microsoft.com/office/drawing/2014/main" val="1348152798"/>
                    </a:ext>
                  </a:extLst>
                </a:gridCol>
                <a:gridCol w="2109145">
                  <a:extLst>
                    <a:ext uri="{9D8B030D-6E8A-4147-A177-3AD203B41FA5}">
                      <a16:colId xmlns:a16="http://schemas.microsoft.com/office/drawing/2014/main" val="4164083400"/>
                    </a:ext>
                  </a:extLst>
                </a:gridCol>
                <a:gridCol w="2109145">
                  <a:extLst>
                    <a:ext uri="{9D8B030D-6E8A-4147-A177-3AD203B41FA5}">
                      <a16:colId xmlns:a16="http://schemas.microsoft.com/office/drawing/2014/main" val="4199035412"/>
                    </a:ext>
                  </a:extLst>
                </a:gridCol>
              </a:tblGrid>
              <a:tr h="205070">
                <a:tc>
                  <a:txBody>
                    <a:bodyPr/>
                    <a:lstStyle/>
                    <a:p>
                      <a:pPr marL="0" marR="0" lvl="0" indent="0" algn="l" defTabSz="914400" rtl="0" eaLnBrk="1" fontAlgn="base" latinLnBrk="0" hangingPunct="1">
                        <a:lnSpc>
                          <a:spcPct val="9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Outcome/Treatment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9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90000"/>
                        </a:lnSpc>
                        <a:spcBef>
                          <a:spcPct val="35000"/>
                        </a:spcBef>
                        <a:spcAft>
                          <a:spcPct val="2500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OR vs PBO</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90000"/>
                        </a:lnSpc>
                        <a:spcBef>
                          <a:spcPct val="35000"/>
                        </a:spcBef>
                        <a:spcAft>
                          <a:spcPct val="2500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NNT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90000"/>
                        </a:lnSpc>
                        <a:spcBef>
                          <a:spcPct val="35000"/>
                        </a:spcBef>
                        <a:spcAft>
                          <a:spcPct val="25000"/>
                        </a:spcAft>
                        <a:buClr>
                          <a:schemeClr val="accent2"/>
                        </a:buClr>
                        <a:buSzTx/>
                        <a:buFont typeface="Wingdings" pitchFamily="2" charset="2"/>
                        <a:buNone/>
                        <a:tabLst/>
                        <a:defRPr/>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Response Rate,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4121208469"/>
                  </a:ext>
                </a:extLst>
              </a:tr>
              <a:tr h="205070">
                <a:tc gridSpan="5">
                  <a:txBody>
                    <a:bodyPr/>
                    <a:lstStyle/>
                    <a:p>
                      <a:pPr>
                        <a:lnSpc>
                          <a:spcPct val="90000"/>
                        </a:lnSpc>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EASI-75</a:t>
                      </a:r>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3">
                        <a:lumMod val="60000"/>
                        <a:lumOff val="40000"/>
                      </a:schemeClr>
                    </a:solidFill>
                  </a:tcPr>
                </a:tc>
                <a:tc hMerge="1">
                  <a:txBody>
                    <a:bodyPr/>
                    <a:lstStyle/>
                    <a:p>
                      <a:endParaRPr lang="en-US"/>
                    </a:p>
                  </a:txBody>
                  <a:tcPr/>
                </a:tc>
                <a:tc hMerge="1">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hMerge="1">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hMerge="1">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205070">
                <a:tc>
                  <a:txBody>
                    <a:bodyPr/>
                    <a:lstStyle/>
                    <a:p>
                      <a:pPr marL="0" marR="0" lvl="0" indent="0" algn="l"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Abrocitinib 100 mg</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314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5.93 (3.49-10.72)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3.2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43.0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205070">
                <a:tc>
                  <a:txBody>
                    <a:bodyPr/>
                    <a:lstStyle/>
                    <a:p>
                      <a:pPr marL="0" marR="0" lvl="0" indent="0" algn="l"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Abrocitinib 200 mg</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309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13.27 (7.80-24.05)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2.0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62.9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205070">
                <a:tc>
                  <a:txBody>
                    <a:bodyPr/>
                    <a:lstStyle/>
                    <a:p>
                      <a:pPr marL="0" marR="0" lvl="0" indent="0" algn="l"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Dupilumab 300 mg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457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6.05 (4.38-8.44)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3.1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43.5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39369825"/>
                  </a:ext>
                </a:extLst>
              </a:tr>
              <a:tr h="205070">
                <a:tc>
                  <a:txBody>
                    <a:bodyPr/>
                    <a:lstStyle/>
                    <a:p>
                      <a:pPr marL="0" marR="0" lvl="0" indent="0" algn="l"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Tralokinumab 300 mg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1196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3.02 (2.19-4.24)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6.1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27.8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807931138"/>
                  </a:ext>
                </a:extLst>
              </a:tr>
              <a:tr h="205070">
                <a:tc>
                  <a:txBody>
                    <a:bodyPr/>
                    <a:lstStyle/>
                    <a:p>
                      <a:pPr marL="0" marR="0" lvl="0" indent="0" algn="l"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Upadacitinib 15 mg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557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10.89 (8.16-14.71)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2.1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58.1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212391749"/>
                  </a:ext>
                </a:extLst>
              </a:tr>
              <a:tr h="205070">
                <a:tc>
                  <a:txBody>
                    <a:bodyPr/>
                    <a:lstStyle/>
                    <a:p>
                      <a:pPr marL="0" marR="0" lvl="0" indent="0" algn="l"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Upadacitinib 30 mg</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567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19.08 (14.14-26.02)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1.7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70.8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954864099"/>
                  </a:ext>
                </a:extLst>
              </a:tr>
              <a:tr h="205070">
                <a:tc>
                  <a:txBody>
                    <a:bodyPr/>
                    <a:lstStyle/>
                    <a:p>
                      <a:pPr marL="0" marR="0" lvl="0" indent="0" algn="l"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Placebo</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2214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11.3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563907964"/>
                  </a:ext>
                </a:extLst>
              </a:tr>
              <a:tr h="205070">
                <a:tc gridSpan="5">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EASI-90</a:t>
                      </a:r>
                      <a:endParaRPr kumimoji="0" lang="en-US" sz="1800" b="0" i="0" u="none" strike="noStrike" kern="1200" cap="none" spc="0" normalizeH="0" baseline="0" noProof="0" dirty="0">
                        <a:ln>
                          <a:noFill/>
                        </a:ln>
                        <a:solidFill>
                          <a:srgbClr val="FFFFFF"/>
                        </a:solidFill>
                        <a:effectLst/>
                        <a:uLnTx/>
                        <a:uFillTx/>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en-US"/>
                    </a:p>
                  </a:txBody>
                  <a:tcPr/>
                </a:tc>
                <a:tc hMerge="1">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hMerge="1">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768726528"/>
                  </a:ext>
                </a:extLst>
              </a:tr>
              <a:tr h="205070">
                <a:tc>
                  <a:txBody>
                    <a:bodyPr/>
                    <a:lstStyle/>
                    <a:p>
                      <a:pPr marL="0" marR="0" lvl="0" indent="0" algn="l"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Abrocitinib 100 mg</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314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5.98 (2.84-14.92)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5.1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24.9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485217167"/>
                  </a:ext>
                </a:extLst>
              </a:tr>
              <a:tr h="205070">
                <a:tc>
                  <a:txBody>
                    <a:bodyPr/>
                    <a:lstStyle/>
                    <a:p>
                      <a:pPr marL="0" marR="0" lvl="0" indent="0" algn="l"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Abrocitinib 200 mg</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309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13.49 (6.51-33.31)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2.7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42.8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341324798"/>
                  </a:ext>
                </a:extLst>
              </a:tr>
              <a:tr h="205070">
                <a:tc>
                  <a:txBody>
                    <a:bodyPr/>
                    <a:lstStyle/>
                    <a:p>
                      <a:pPr marL="0" marR="0" lvl="0" indent="0" algn="l"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Dupilumab 300 mg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457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6.20 (4.19-9.41)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5.0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25.5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98836118"/>
                  </a:ext>
                </a:extLst>
              </a:tr>
              <a:tr h="205070">
                <a:tc>
                  <a:txBody>
                    <a:bodyPr/>
                    <a:lstStyle/>
                    <a:p>
                      <a:pPr marL="0" marR="0" lvl="0" indent="0" algn="l"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Tralokinumab 300 mg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1196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3.99 (2.51-6.73)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7.9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18.1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367676531"/>
                  </a:ext>
                </a:extLst>
              </a:tr>
              <a:tr h="205070">
                <a:tc>
                  <a:txBody>
                    <a:bodyPr/>
                    <a:lstStyle/>
                    <a:p>
                      <a:pPr marL="0" marR="0" lvl="0" indent="0" algn="l"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Upadacitinib 15 mg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557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12.84 (8.93-18.85)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2.8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41.4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842877587"/>
                  </a:ext>
                </a:extLst>
              </a:tr>
              <a:tr h="205070">
                <a:tc>
                  <a:txBody>
                    <a:bodyPr/>
                    <a:lstStyle/>
                    <a:p>
                      <a:pPr marL="0" marR="0" lvl="0" indent="0" algn="l"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Upadacitinib 30 mg</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567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23.17 (16.07-34.06)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2.0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56.1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4277895329"/>
                  </a:ext>
                </a:extLst>
              </a:tr>
              <a:tr h="205070">
                <a:tc>
                  <a:txBody>
                    <a:bodyPr/>
                    <a:lstStyle/>
                    <a:p>
                      <a:pPr marL="0" marR="0" lvl="0" indent="0" algn="l"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Placebo</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2214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9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5.2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110619605"/>
                  </a:ext>
                </a:extLst>
              </a:tr>
            </a:tbl>
          </a:graphicData>
        </a:graphic>
      </p:graphicFrame>
    </p:spTree>
    <p:extLst>
      <p:ext uri="{BB962C8B-B14F-4D97-AF65-F5344CB8AC3E}">
        <p14:creationId xmlns:p14="http://schemas.microsoft.com/office/powerpoint/2010/main" val="971750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a:extLst>
              <a:ext uri="{FF2B5EF4-FFF2-40B4-BE49-F238E27FC236}">
                <a16:creationId xmlns:a16="http://schemas.microsoft.com/office/drawing/2014/main" id="{627830F4-E071-4AE8-8343-0B4C4AA4AAAE}"/>
              </a:ext>
            </a:extLst>
          </p:cNvPr>
          <p:cNvSpPr>
            <a:spLocks noGrp="1" noChangeArrowheads="1"/>
          </p:cNvSpPr>
          <p:nvPr>
            <p:ph idx="1"/>
          </p:nvPr>
        </p:nvSpPr>
        <p:spPr/>
        <p:txBody>
          <a:bodyPr/>
          <a:lstStyle/>
          <a:p>
            <a:pPr marL="346075" indent="-346075">
              <a:buSzPct val="100000"/>
              <a:defRPr/>
            </a:pPr>
            <a:r>
              <a:rPr lang="en-US" altLang="en-US" dirty="0"/>
              <a:t>Please feel free to use, update, and share some or all of these slides in your noncommercial presentations to colleagues or patients</a:t>
            </a:r>
          </a:p>
          <a:p>
            <a:pPr eaLnBrk="1" hangingPunct="1">
              <a:defRPr/>
            </a:pPr>
            <a:r>
              <a:rPr lang="en-US" altLang="en-US" dirty="0"/>
              <a:t>When using our slides, please retain the source attribution:</a:t>
            </a:r>
            <a:br>
              <a:rPr lang="en-US" altLang="en-US" dirty="0"/>
            </a:br>
            <a:br>
              <a:rPr lang="en-US" altLang="en-US" dirty="0"/>
            </a:br>
            <a:endParaRPr lang="en-US" altLang="en-US" dirty="0"/>
          </a:p>
          <a:p>
            <a:pPr eaLnBrk="1" hangingPunct="1">
              <a:defRPr/>
            </a:pPr>
            <a:endParaRPr lang="en-US" altLang="en-US" sz="2000" dirty="0"/>
          </a:p>
          <a:p>
            <a:pPr eaLnBrk="1" hangingPunct="1">
              <a:defRPr/>
            </a:pPr>
            <a:r>
              <a:rPr lang="en-GB" dirty="0"/>
              <a:t>These slides may not be published, posted online, or used in commercial presentations without permission. </a:t>
            </a:r>
            <a:r>
              <a:rPr lang="en-US" dirty="0"/>
              <a:t>Please contact </a:t>
            </a:r>
            <a:r>
              <a:rPr lang="en-US" dirty="0">
                <a:hlinkClick r:id="rId3"/>
              </a:rPr>
              <a:t>permissions@clinicaloptions.com</a:t>
            </a:r>
            <a:r>
              <a:rPr lang="en-US" dirty="0"/>
              <a:t> for details</a:t>
            </a:r>
          </a:p>
        </p:txBody>
      </p:sp>
      <p:sp>
        <p:nvSpPr>
          <p:cNvPr id="36866" name="Rectangle 2">
            <a:extLst>
              <a:ext uri="{FF2B5EF4-FFF2-40B4-BE49-F238E27FC236}">
                <a16:creationId xmlns:a16="http://schemas.microsoft.com/office/drawing/2014/main" id="{FE1ADE93-F242-493E-A0A5-BCE8366B9801}"/>
              </a:ext>
            </a:extLst>
          </p:cNvPr>
          <p:cNvSpPr>
            <a:spLocks noGrp="1" noChangeArrowheads="1"/>
          </p:cNvSpPr>
          <p:nvPr>
            <p:ph type="title"/>
          </p:nvPr>
        </p:nvSpPr>
        <p:spPr/>
        <p:txBody>
          <a:bodyPr/>
          <a:lstStyle/>
          <a:p>
            <a:pPr eaLnBrk="1" hangingPunct="1"/>
            <a:r>
              <a:rPr lang="en-US" altLang="en-US"/>
              <a:t>About These Slides</a:t>
            </a:r>
          </a:p>
        </p:txBody>
      </p:sp>
      <p:grpSp>
        <p:nvGrpSpPr>
          <p:cNvPr id="7" name="Group 6">
            <a:extLst>
              <a:ext uri="{FF2B5EF4-FFF2-40B4-BE49-F238E27FC236}">
                <a16:creationId xmlns:a16="http://schemas.microsoft.com/office/drawing/2014/main" id="{DEEE8DF7-8D46-45D6-B009-BAE2BC98BCD0}"/>
              </a:ext>
            </a:extLst>
          </p:cNvPr>
          <p:cNvGrpSpPr/>
          <p:nvPr/>
        </p:nvGrpSpPr>
        <p:grpSpPr>
          <a:xfrm>
            <a:off x="4156075" y="3333382"/>
            <a:ext cx="3479671" cy="612835"/>
            <a:chOff x="4156075" y="3803650"/>
            <a:chExt cx="3479671" cy="612835"/>
          </a:xfrm>
        </p:grpSpPr>
        <p:pic>
          <p:nvPicPr>
            <p:cNvPr id="8" name="Picture 9">
              <a:extLst>
                <a:ext uri="{FF2B5EF4-FFF2-40B4-BE49-F238E27FC236}">
                  <a16:creationId xmlns:a16="http://schemas.microsoft.com/office/drawing/2014/main" id="{DBB0433C-BFEB-4886-81EA-9B9647F68C9B}"/>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714131" y="3803650"/>
              <a:ext cx="793750"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 name="Rectangle 7">
              <a:extLst>
                <a:ext uri="{FF2B5EF4-FFF2-40B4-BE49-F238E27FC236}">
                  <a16:creationId xmlns:a16="http://schemas.microsoft.com/office/drawing/2014/main" id="{7A461AF3-35F7-4400-ABFE-FB7268368A0C}"/>
                </a:ext>
              </a:extLst>
            </p:cNvPr>
            <p:cNvSpPr>
              <a:spLocks noChangeArrowheads="1"/>
            </p:cNvSpPr>
            <p:nvPr/>
          </p:nvSpPr>
          <p:spPr bwMode="auto">
            <a:xfrm>
              <a:off x="4156075" y="4016375"/>
              <a:ext cx="34796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2000" b="0" dirty="0">
                  <a:solidFill>
                    <a:schemeClr val="bg2"/>
                  </a:solidFill>
                  <a:latin typeface="Calibri" panose="020F0502020204030204" pitchFamily="34" charset="0"/>
                </a:rPr>
                <a:t>Slide credit: </a:t>
              </a:r>
              <a:r>
                <a:rPr lang="en-US" altLang="en-US" sz="2000" b="0" dirty="0">
                  <a:solidFill>
                    <a:schemeClr val="bg2"/>
                  </a:solidFill>
                  <a:latin typeface="Calibri" panose="020F0502020204030204" pitchFamily="34" charset="0"/>
                  <a:hlinkClick r:id="rId5"/>
                </a:rPr>
                <a:t>clinicaloptions.com</a:t>
              </a:r>
              <a:endParaRPr lang="en-US" altLang="en-US" sz="20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1619800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383A8F-27C1-B7B4-33B1-0BF950AD6B70}"/>
              </a:ext>
            </a:extLst>
          </p:cNvPr>
          <p:cNvSpPr>
            <a:spLocks noGrp="1"/>
          </p:cNvSpPr>
          <p:nvPr>
            <p:ph type="title"/>
          </p:nvPr>
        </p:nvSpPr>
        <p:spPr/>
        <p:txBody>
          <a:bodyPr/>
          <a:lstStyle/>
          <a:p>
            <a:r>
              <a:rPr lang="en-US" sz="4000" dirty="0"/>
              <a:t>Co-management, Educational Interventions and Aids, and Shared Decision-Making</a:t>
            </a:r>
            <a:endParaRPr lang="en-US" dirty="0"/>
          </a:p>
        </p:txBody>
      </p:sp>
      <p:sp>
        <p:nvSpPr>
          <p:cNvPr id="5" name="Footer Placeholder 4">
            <a:extLst>
              <a:ext uri="{FF2B5EF4-FFF2-40B4-BE49-F238E27FC236}">
                <a16:creationId xmlns:a16="http://schemas.microsoft.com/office/drawing/2014/main" id="{064A9720-6C02-49E9-AD91-FC27062457B0}"/>
              </a:ext>
            </a:extLst>
          </p:cNvPr>
          <p:cNvSpPr>
            <a:spLocks noGrp="1"/>
          </p:cNvSpPr>
          <p:nvPr>
            <p:ph type="ftr" sz="quarter" idx="4294967295"/>
          </p:nvPr>
        </p:nvSpPr>
        <p:spPr>
          <a:xfrm>
            <a:off x="424314" y="6188074"/>
            <a:ext cx="9426575" cy="365125"/>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Bass. J Clin Med. 2015;4:231. Eichenfield. Pediatrics. 2015;136:554. O’Toole. J Cutan Med Surg. 2013;17:276. </a:t>
            </a:r>
            <a:br>
              <a:rPr kumimoji="0" lang="en-US" sz="12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br>
            <a:r>
              <a:rPr kumimoji="0" lang="en-US" sz="12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Sidbury. J Am Acad Dermatol. 2014;71:1218. Stalder. Allergy. 2017;71:1713.</a:t>
            </a:r>
          </a:p>
        </p:txBody>
      </p:sp>
      <p:graphicFrame>
        <p:nvGraphicFramePr>
          <p:cNvPr id="8" name="Diagram 7">
            <a:extLst>
              <a:ext uri="{FF2B5EF4-FFF2-40B4-BE49-F238E27FC236}">
                <a16:creationId xmlns:a16="http://schemas.microsoft.com/office/drawing/2014/main" id="{4A745A6B-8E91-4BFF-823C-4AC016378F5D}"/>
              </a:ext>
            </a:extLst>
          </p:cNvPr>
          <p:cNvGraphicFramePr/>
          <p:nvPr>
            <p:extLst>
              <p:ext uri="{D42A27DB-BD31-4B8C-83A1-F6EECF244321}">
                <p14:modId xmlns:p14="http://schemas.microsoft.com/office/powerpoint/2010/main" val="1832223955"/>
              </p:ext>
            </p:extLst>
          </p:nvPr>
        </p:nvGraphicFramePr>
        <p:xfrm>
          <a:off x="1008411" y="1809213"/>
          <a:ext cx="10251377" cy="39713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759200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B5E1A-07A5-4BB5-915A-649D58F4C507}"/>
              </a:ext>
            </a:extLst>
          </p:cNvPr>
          <p:cNvSpPr>
            <a:spLocks noGrp="1"/>
          </p:cNvSpPr>
          <p:nvPr>
            <p:ph type="title"/>
          </p:nvPr>
        </p:nvSpPr>
        <p:spPr/>
        <p:txBody>
          <a:bodyPr/>
          <a:lstStyle/>
          <a:p>
            <a:r>
              <a:rPr lang="en-US" dirty="0"/>
              <a:t>Faculty Discussion: Key Takeaways for Managing AD in Adults</a:t>
            </a:r>
          </a:p>
        </p:txBody>
      </p:sp>
      <p:sp>
        <p:nvSpPr>
          <p:cNvPr id="3" name="Content Placeholder 2">
            <a:extLst>
              <a:ext uri="{FF2B5EF4-FFF2-40B4-BE49-F238E27FC236}">
                <a16:creationId xmlns:a16="http://schemas.microsoft.com/office/drawing/2014/main" id="{308B9127-13EF-4C31-9417-1FD174BA83FC}"/>
              </a:ext>
            </a:extLst>
          </p:cNvPr>
          <p:cNvSpPr>
            <a:spLocks noGrp="1"/>
          </p:cNvSpPr>
          <p:nvPr>
            <p:ph idx="1"/>
          </p:nvPr>
        </p:nvSpPr>
        <p:spPr/>
        <p:txBody>
          <a:bodyPr/>
          <a:lstStyle/>
          <a:p>
            <a:r>
              <a:rPr lang="en-US" dirty="0"/>
              <a:t>Diagnostic considerations</a:t>
            </a:r>
          </a:p>
          <a:p>
            <a:r>
              <a:rPr lang="en-US" dirty="0"/>
              <a:t>Engaging patients and caregivers in optimizing: </a:t>
            </a:r>
          </a:p>
          <a:p>
            <a:pPr lvl="1"/>
            <a:r>
              <a:rPr lang="en-US" dirty="0"/>
              <a:t>Basic management</a:t>
            </a:r>
          </a:p>
          <a:p>
            <a:pPr lvl="1"/>
            <a:r>
              <a:rPr lang="en-US" dirty="0"/>
              <a:t>Adherence</a:t>
            </a:r>
          </a:p>
          <a:p>
            <a:pPr lvl="1"/>
            <a:r>
              <a:rPr lang="en-US" dirty="0"/>
              <a:t>Monitoring </a:t>
            </a:r>
          </a:p>
          <a:p>
            <a:pPr lvl="1"/>
            <a:r>
              <a:rPr lang="en-US" dirty="0"/>
              <a:t>Systemic therapies </a:t>
            </a:r>
          </a:p>
          <a:p>
            <a:r>
              <a:rPr lang="en-US" dirty="0"/>
              <a:t>Avoiding therapeutic barriers</a:t>
            </a:r>
          </a:p>
          <a:p>
            <a:r>
              <a:rPr lang="en-US" dirty="0"/>
              <a:t>Assessing for common comorbidities</a:t>
            </a:r>
          </a:p>
        </p:txBody>
      </p:sp>
      <p:pic>
        <p:nvPicPr>
          <p:cNvPr id="5" name="Picture 4">
            <a:extLst>
              <a:ext uri="{FF2B5EF4-FFF2-40B4-BE49-F238E27FC236}">
                <a16:creationId xmlns:a16="http://schemas.microsoft.com/office/drawing/2014/main" id="{0CE64659-5F79-4D9C-91A8-881BE2866A02}"/>
              </a:ext>
            </a:extLst>
          </p:cNvPr>
          <p:cNvPicPr>
            <a:picLocks noChangeAspect="1"/>
          </p:cNvPicPr>
          <p:nvPr/>
        </p:nvPicPr>
        <p:blipFill>
          <a:blip r:embed="rId3"/>
          <a:stretch>
            <a:fillRect/>
          </a:stretch>
        </p:blipFill>
        <p:spPr>
          <a:xfrm>
            <a:off x="8638534" y="3755319"/>
            <a:ext cx="2843669" cy="2441140"/>
          </a:xfrm>
          <a:prstGeom prst="rect">
            <a:avLst/>
          </a:prstGeom>
        </p:spPr>
      </p:pic>
    </p:spTree>
    <p:extLst>
      <p:ext uri="{BB962C8B-B14F-4D97-AF65-F5344CB8AC3E}">
        <p14:creationId xmlns:p14="http://schemas.microsoft.com/office/powerpoint/2010/main" val="3062952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DA93788-E77D-4CCE-84A4-6D74E9ED9D9E}"/>
              </a:ext>
            </a:extLst>
          </p:cNvPr>
          <p:cNvSpPr>
            <a:spLocks noGrp="1"/>
          </p:cNvSpPr>
          <p:nvPr>
            <p:ph sz="quarter" idx="4294967295"/>
          </p:nvPr>
        </p:nvSpPr>
        <p:spPr>
          <a:xfrm>
            <a:off x="514351" y="4856674"/>
            <a:ext cx="11283950" cy="1155939"/>
          </a:xfrm>
        </p:spPr>
        <p:txBody>
          <a:bodyPr/>
          <a:lstStyle/>
          <a:p>
            <a:pPr marL="0" indent="0">
              <a:buNone/>
            </a:pPr>
            <a:r>
              <a:rPr lang="en-US" sz="2400" b="1" dirty="0">
                <a:solidFill>
                  <a:srgbClr val="00823B"/>
                </a:solidFill>
                <a:hlinkClick r:id="rId3"/>
              </a:rPr>
              <a:t>clinicaloptions.com</a:t>
            </a:r>
            <a:endParaRPr lang="en-US" sz="2400" b="1" u="sng" dirty="0">
              <a:solidFill>
                <a:srgbClr val="E1471D"/>
              </a:solidFill>
            </a:endParaRPr>
          </a:p>
        </p:txBody>
      </p:sp>
      <p:sp>
        <p:nvSpPr>
          <p:cNvPr id="62467" name="Rectangle 10">
            <a:extLst>
              <a:ext uri="{FF2B5EF4-FFF2-40B4-BE49-F238E27FC236}">
                <a16:creationId xmlns:a16="http://schemas.microsoft.com/office/drawing/2014/main" id="{285A5094-ED29-4796-B20E-3FBFE4F25619}"/>
              </a:ext>
            </a:extLst>
          </p:cNvPr>
          <p:cNvSpPr>
            <a:spLocks noGrp="1" noChangeArrowheads="1"/>
          </p:cNvSpPr>
          <p:nvPr>
            <p:ph type="title"/>
          </p:nvPr>
        </p:nvSpPr>
        <p:spPr bwMode="gray"/>
        <p:txBody>
          <a:bodyPr/>
          <a:lstStyle/>
          <a:p>
            <a:pPr eaLnBrk="1" hangingPunct="1"/>
            <a:r>
              <a:rPr lang="en-US" altLang="en-US" sz="4000" dirty="0"/>
              <a:t>Go Online for More CCO </a:t>
            </a:r>
            <a:br>
              <a:rPr lang="en-US" altLang="en-US" sz="4000" dirty="0"/>
            </a:br>
            <a:r>
              <a:rPr lang="en-US" altLang="en-US" sz="4000" dirty="0"/>
              <a:t>Coverage of Atopic Dermatitis!</a:t>
            </a:r>
          </a:p>
        </p:txBody>
      </p:sp>
      <p:sp>
        <p:nvSpPr>
          <p:cNvPr id="39940" name="Rectangle 2">
            <a:extLst>
              <a:ext uri="{FF2B5EF4-FFF2-40B4-BE49-F238E27FC236}">
                <a16:creationId xmlns:a16="http://schemas.microsoft.com/office/drawing/2014/main" id="{8082EA74-AD3C-40A0-A143-D2201E93795E}"/>
              </a:ext>
            </a:extLst>
          </p:cNvPr>
          <p:cNvSpPr>
            <a:spLocks noGrp="1" noChangeArrowheads="1"/>
          </p:cNvSpPr>
          <p:nvPr>
            <p:ph sz="quarter" idx="10"/>
          </p:nvPr>
        </p:nvSpPr>
        <p:spPr/>
        <p:txBody>
          <a:bodyPr rtlCol="0">
            <a:normAutofit/>
          </a:bodyPr>
          <a:lstStyle/>
          <a:p>
            <a:pPr eaLnBrk="1" hangingPunct="1">
              <a:buClr>
                <a:schemeClr val="accent6"/>
              </a:buClr>
              <a:defRPr/>
            </a:pPr>
            <a:r>
              <a:rPr lang="en-US" sz="2200" dirty="0">
                <a:solidFill>
                  <a:srgbClr val="E1471D"/>
                </a:solidFill>
              </a:rPr>
              <a:t>Capsule Summaries </a:t>
            </a:r>
            <a:r>
              <a:rPr lang="en-US" sz="2200" b="0" dirty="0"/>
              <a:t>of all the key data</a:t>
            </a:r>
          </a:p>
          <a:p>
            <a:pPr>
              <a:buClr>
                <a:schemeClr val="tx2">
                  <a:lumMod val="20000"/>
                  <a:lumOff val="80000"/>
                </a:schemeClr>
              </a:buClr>
              <a:defRPr/>
            </a:pPr>
            <a:r>
              <a:rPr lang="en-US" sz="2200" dirty="0">
                <a:solidFill>
                  <a:srgbClr val="E1471D"/>
                </a:solidFill>
              </a:rPr>
              <a:t>Additional CME/CE-certified slideset </a:t>
            </a:r>
            <a:r>
              <a:rPr lang="en-US" sz="2200" b="0" dirty="0"/>
              <a:t>on AD with expert faculty commentary on all the key studies</a:t>
            </a:r>
          </a:p>
        </p:txBody>
      </p:sp>
      <p:sp>
        <p:nvSpPr>
          <p:cNvPr id="62469" name="Rectangle 3">
            <a:extLst>
              <a:ext uri="{FF2B5EF4-FFF2-40B4-BE49-F238E27FC236}">
                <a16:creationId xmlns:a16="http://schemas.microsoft.com/office/drawing/2014/main" id="{F01699E0-D838-46BF-8D24-733C506774A8}"/>
              </a:ext>
            </a:extLst>
          </p:cNvPr>
          <p:cNvSpPr>
            <a:spLocks noChangeArrowheads="1"/>
          </p:cNvSpPr>
          <p:nvPr/>
        </p:nvSpPr>
        <p:spPr bwMode="auto">
          <a:xfrm>
            <a:off x="7091363" y="6346826"/>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FontTx/>
              <a:buNone/>
            </a:pPr>
            <a:endParaRPr lang="en-GB" altLang="en-US" sz="2400" b="0" dirty="0">
              <a:solidFill>
                <a:schemeClr val="tx1"/>
              </a:solidFill>
              <a:latin typeface="Times"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58DFBB6-CC88-48B6-9C93-D0B82C392AEF}"/>
              </a:ext>
            </a:extLst>
          </p:cNvPr>
          <p:cNvSpPr>
            <a:spLocks noGrp="1" noChangeArrowheads="1"/>
          </p:cNvSpPr>
          <p:nvPr>
            <p:ph type="title"/>
          </p:nvPr>
        </p:nvSpPr>
        <p:spPr/>
        <p:txBody>
          <a:bodyPr/>
          <a:lstStyle/>
          <a:p>
            <a:pPr eaLnBrk="1" hangingPunct="1"/>
            <a:r>
              <a:rPr lang="en-US" altLang="en-US" dirty="0"/>
              <a:t>Faculty</a:t>
            </a:r>
          </a:p>
        </p:txBody>
      </p:sp>
      <p:sp>
        <p:nvSpPr>
          <p:cNvPr id="38915" name="Rectangle 3">
            <a:extLst>
              <a:ext uri="{FF2B5EF4-FFF2-40B4-BE49-F238E27FC236}">
                <a16:creationId xmlns:a16="http://schemas.microsoft.com/office/drawing/2014/main" id="{EA720D22-EB1C-493A-8B56-A0FAB8B53180}"/>
              </a:ext>
            </a:extLst>
          </p:cNvPr>
          <p:cNvSpPr>
            <a:spLocks noGrp="1" noChangeArrowheads="1"/>
          </p:cNvSpPr>
          <p:nvPr>
            <p:ph idx="1"/>
          </p:nvPr>
        </p:nvSpPr>
        <p:spPr/>
        <p:txBody>
          <a:bodyPr/>
          <a:lstStyle/>
          <a:p>
            <a:pPr marL="0" indent="0">
              <a:buNone/>
            </a:pPr>
            <a:r>
              <a:rPr lang="en-US" altLang="en-US" b="1" dirty="0">
                <a:solidFill>
                  <a:srgbClr val="E1471D"/>
                </a:solidFill>
              </a:rPr>
              <a:t>Robert Sidbury, MD, MPH</a:t>
            </a:r>
            <a:br>
              <a:rPr lang="en-US" altLang="en-US" sz="2600" b="1" dirty="0">
                <a:solidFill>
                  <a:schemeClr val="hlink"/>
                </a:solidFill>
              </a:rPr>
            </a:br>
            <a:r>
              <a:rPr lang="en-US" altLang="en-US" sz="2600" i="1" dirty="0">
                <a:solidFill>
                  <a:srgbClr val="333333"/>
                </a:solidFill>
                <a:cs typeface="Calibri" panose="020F0502020204030204" pitchFamily="34" charset="0"/>
              </a:rPr>
              <a:t>P</a:t>
            </a:r>
            <a:r>
              <a:rPr lang="en-US" sz="2600" i="1" dirty="0">
                <a:solidFill>
                  <a:srgbClr val="333333"/>
                </a:solidFill>
                <a:cs typeface="Calibri" panose="020F0502020204030204" pitchFamily="34" charset="0"/>
              </a:rPr>
              <a:t>rofessor, </a:t>
            </a:r>
            <a:r>
              <a:rPr lang="en-US" sz="2600" dirty="0">
                <a:solidFill>
                  <a:srgbClr val="333333"/>
                </a:solidFill>
                <a:cs typeface="Calibri" panose="020F0502020204030204" pitchFamily="34" charset="0"/>
              </a:rPr>
              <a:t>Department of Pediatrics</a:t>
            </a:r>
            <a:br>
              <a:rPr lang="en-US" sz="2600" dirty="0">
                <a:cs typeface="Calibri" panose="020F0502020204030204" pitchFamily="34" charset="0"/>
              </a:rPr>
            </a:br>
            <a:r>
              <a:rPr lang="en-US" sz="2600" i="1" dirty="0">
                <a:solidFill>
                  <a:srgbClr val="333333"/>
                </a:solidFill>
                <a:cs typeface="Calibri" panose="020F0502020204030204" pitchFamily="34" charset="0"/>
              </a:rPr>
              <a:t>Chief, </a:t>
            </a:r>
            <a:r>
              <a:rPr lang="en-US" sz="2600" dirty="0">
                <a:solidFill>
                  <a:srgbClr val="333333"/>
                </a:solidFill>
                <a:cs typeface="Calibri" panose="020F0502020204030204" pitchFamily="34" charset="0"/>
              </a:rPr>
              <a:t>Division of Dermatology </a:t>
            </a:r>
            <a:br>
              <a:rPr lang="en-US" sz="2600" dirty="0">
                <a:solidFill>
                  <a:srgbClr val="333333"/>
                </a:solidFill>
                <a:cs typeface="Calibri" panose="020F0502020204030204" pitchFamily="34" charset="0"/>
              </a:rPr>
            </a:br>
            <a:r>
              <a:rPr lang="en-US" sz="2600" dirty="0">
                <a:solidFill>
                  <a:srgbClr val="333333"/>
                </a:solidFill>
                <a:cs typeface="Calibri" panose="020F0502020204030204" pitchFamily="34" charset="0"/>
              </a:rPr>
              <a:t>Seattle Children’s Hospital</a:t>
            </a:r>
            <a:br>
              <a:rPr lang="en-US" sz="2600" dirty="0">
                <a:cs typeface="Calibri" panose="020F0502020204030204" pitchFamily="34" charset="0"/>
              </a:rPr>
            </a:br>
            <a:r>
              <a:rPr lang="en-US" sz="2600" dirty="0">
                <a:solidFill>
                  <a:srgbClr val="333333"/>
                </a:solidFill>
                <a:cs typeface="Calibri" panose="020F0502020204030204" pitchFamily="34" charset="0"/>
              </a:rPr>
              <a:t>University of Washington School of Medicine</a:t>
            </a:r>
            <a:br>
              <a:rPr lang="en-US" sz="2600" dirty="0">
                <a:cs typeface="Calibri" panose="020F0502020204030204" pitchFamily="34" charset="0"/>
              </a:rPr>
            </a:br>
            <a:r>
              <a:rPr lang="en-US" sz="2600" dirty="0">
                <a:cs typeface="Calibri" panose="020F0502020204030204" pitchFamily="34" charset="0"/>
              </a:rPr>
              <a:t>Seattle, </a:t>
            </a:r>
            <a:r>
              <a:rPr lang="en-US" sz="2600" dirty="0">
                <a:solidFill>
                  <a:srgbClr val="333333"/>
                </a:solidFill>
                <a:cs typeface="Calibri" panose="020F0502020204030204" pitchFamily="34" charset="0"/>
              </a:rPr>
              <a:t>Washington</a:t>
            </a:r>
            <a:endParaRPr lang="en-US" altLang="en-US" sz="2600" b="1" dirty="0">
              <a:solidFill>
                <a:srgbClr val="E1471D"/>
              </a:solidFill>
            </a:endParaRPr>
          </a:p>
          <a:p>
            <a:pPr marL="0" indent="0">
              <a:buNone/>
            </a:pPr>
            <a:r>
              <a:rPr lang="en-US" altLang="en-US" b="1" dirty="0">
                <a:solidFill>
                  <a:srgbClr val="E1471D"/>
                </a:solidFill>
              </a:rPr>
              <a:t>Jonathan Silverberg, MD, PHD, MPH</a:t>
            </a:r>
            <a:br>
              <a:rPr lang="en-US" altLang="en-US" sz="2600" b="1" dirty="0">
                <a:solidFill>
                  <a:schemeClr val="hlink"/>
                </a:solidFill>
              </a:rPr>
            </a:br>
            <a:r>
              <a:rPr lang="en-US" sz="2600" b="0" i="1" dirty="0">
                <a:solidFill>
                  <a:srgbClr val="333333"/>
                </a:solidFill>
                <a:effectLst/>
                <a:cs typeface="Calibri" panose="020F0502020204030204" pitchFamily="34" charset="0"/>
              </a:rPr>
              <a:t>Professor, </a:t>
            </a:r>
            <a:r>
              <a:rPr lang="en-US" sz="2600" b="0" i="0" dirty="0">
                <a:solidFill>
                  <a:srgbClr val="333333"/>
                </a:solidFill>
                <a:effectLst/>
                <a:cs typeface="Calibri" panose="020F0502020204030204" pitchFamily="34" charset="0"/>
              </a:rPr>
              <a:t>Dermatology</a:t>
            </a:r>
            <a:br>
              <a:rPr lang="en-US" sz="2600" dirty="0">
                <a:cs typeface="Calibri" panose="020F0502020204030204" pitchFamily="34" charset="0"/>
              </a:rPr>
            </a:br>
            <a:r>
              <a:rPr lang="en-US" sz="2600" b="0" i="1" dirty="0">
                <a:solidFill>
                  <a:srgbClr val="333333"/>
                </a:solidFill>
                <a:effectLst/>
                <a:cs typeface="Calibri" panose="020F0502020204030204" pitchFamily="34" charset="0"/>
              </a:rPr>
              <a:t>Director of Clinical Research</a:t>
            </a:r>
            <a:br>
              <a:rPr lang="en-US" sz="2600" b="0" i="1" dirty="0">
                <a:solidFill>
                  <a:srgbClr val="333333"/>
                </a:solidFill>
                <a:effectLst/>
                <a:cs typeface="Calibri" panose="020F0502020204030204" pitchFamily="34" charset="0"/>
              </a:rPr>
            </a:br>
            <a:r>
              <a:rPr lang="en-US" sz="2600" b="0" i="1" dirty="0">
                <a:solidFill>
                  <a:srgbClr val="333333"/>
                </a:solidFill>
                <a:effectLst/>
                <a:cs typeface="Calibri" panose="020F0502020204030204" pitchFamily="34" charset="0"/>
              </a:rPr>
              <a:t>Director of Patch Testing</a:t>
            </a:r>
            <a:br>
              <a:rPr lang="en-US" sz="2600" dirty="0">
                <a:cs typeface="Calibri" panose="020F0502020204030204" pitchFamily="34" charset="0"/>
              </a:rPr>
            </a:br>
            <a:r>
              <a:rPr lang="en-US" sz="2600" b="0" i="0" dirty="0">
                <a:solidFill>
                  <a:srgbClr val="333333"/>
                </a:solidFill>
                <a:effectLst/>
                <a:cs typeface="Calibri" panose="020F0502020204030204" pitchFamily="34" charset="0"/>
              </a:rPr>
              <a:t>George Washington University School of Medicine and Health Sciences</a:t>
            </a:r>
            <a:br>
              <a:rPr lang="en-US" sz="2600" dirty="0">
                <a:cs typeface="Calibri" panose="020F0502020204030204" pitchFamily="34" charset="0"/>
              </a:rPr>
            </a:br>
            <a:r>
              <a:rPr lang="en-US" sz="2600" b="0" i="0" dirty="0">
                <a:solidFill>
                  <a:srgbClr val="333333"/>
                </a:solidFill>
                <a:effectLst/>
                <a:cs typeface="Calibri" panose="020F0502020204030204" pitchFamily="34" charset="0"/>
              </a:rPr>
              <a:t>Washington, DC</a:t>
            </a:r>
          </a:p>
          <a:p>
            <a:pPr marL="0" indent="0">
              <a:buNone/>
            </a:pPr>
            <a:endParaRPr lang="en-US" sz="2600" b="0" i="0" dirty="0">
              <a:solidFill>
                <a:srgbClr val="333333"/>
              </a:solidFill>
              <a:effectLst/>
              <a:cs typeface="Calibri" panose="020F0502020204030204" pitchFamily="34" charset="0"/>
            </a:endParaRPr>
          </a:p>
          <a:p>
            <a:pPr marL="0" indent="0">
              <a:buNone/>
            </a:pPr>
            <a:endParaRPr lang="en-US" altLang="en-US" sz="2600" dirty="0">
              <a:cs typeface="Calibri" panose="020F0502020204030204" pitchFamily="34" charset="0"/>
            </a:endParaRPr>
          </a:p>
        </p:txBody>
      </p:sp>
    </p:spTree>
    <p:extLst>
      <p:ext uri="{BB962C8B-B14F-4D97-AF65-F5344CB8AC3E}">
        <p14:creationId xmlns:p14="http://schemas.microsoft.com/office/powerpoint/2010/main" val="2743248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CB128BB2-2BA5-4041-9793-F58D2DFB98E0}"/>
              </a:ext>
            </a:extLst>
          </p:cNvPr>
          <p:cNvSpPr>
            <a:spLocks noGrp="1" noChangeArrowheads="1"/>
          </p:cNvSpPr>
          <p:nvPr>
            <p:ph type="title"/>
          </p:nvPr>
        </p:nvSpPr>
        <p:spPr/>
        <p:txBody>
          <a:bodyPr/>
          <a:lstStyle/>
          <a:p>
            <a:pPr eaLnBrk="1" hangingPunct="1"/>
            <a:r>
              <a:rPr lang="en-US" altLang="en-US" dirty="0"/>
              <a:t>Faculty Disclosures</a:t>
            </a:r>
          </a:p>
        </p:txBody>
      </p:sp>
      <p:sp>
        <p:nvSpPr>
          <p:cNvPr id="29699" name="Rectangle 3">
            <a:extLst>
              <a:ext uri="{FF2B5EF4-FFF2-40B4-BE49-F238E27FC236}">
                <a16:creationId xmlns:a16="http://schemas.microsoft.com/office/drawing/2014/main" id="{7D52C64A-4927-4244-A7E7-691A8181C3E6}"/>
              </a:ext>
            </a:extLst>
          </p:cNvPr>
          <p:cNvSpPr>
            <a:spLocks noGrp="1" noChangeArrowheads="1"/>
          </p:cNvSpPr>
          <p:nvPr>
            <p:ph idx="1"/>
          </p:nvPr>
        </p:nvSpPr>
        <p:spPr>
          <a:xfrm>
            <a:off x="604675" y="1513047"/>
            <a:ext cx="11153938" cy="4208245"/>
          </a:xfrm>
        </p:spPr>
        <p:txBody>
          <a:bodyPr rtlCol="0">
            <a:noAutofit/>
          </a:bodyPr>
          <a:lstStyle/>
          <a:p>
            <a:pPr marL="0" indent="0">
              <a:buClr>
                <a:schemeClr val="accent6"/>
              </a:buClr>
              <a:buNone/>
              <a:defRPr/>
            </a:pPr>
            <a:r>
              <a:rPr lang="en-US" sz="2600" b="1" dirty="0">
                <a:solidFill>
                  <a:srgbClr val="E1471D"/>
                </a:solidFill>
              </a:rPr>
              <a:t>Robert </a:t>
            </a:r>
            <a:r>
              <a:rPr lang="en-US" sz="2600" b="1" dirty="0" err="1">
                <a:solidFill>
                  <a:srgbClr val="E1471D"/>
                </a:solidFill>
              </a:rPr>
              <a:t>Sidbury</a:t>
            </a:r>
            <a:r>
              <a:rPr lang="en-US" sz="2600" b="1" dirty="0">
                <a:solidFill>
                  <a:srgbClr val="E1471D"/>
                </a:solidFill>
              </a:rPr>
              <a:t>, MD, MPH: </a:t>
            </a:r>
            <a:r>
              <a:rPr lang="en-US" sz="2600" i="1" dirty="0"/>
              <a:t>consultant/advisor/speaker: </a:t>
            </a:r>
            <a:r>
              <a:rPr lang="en-US" sz="2600" dirty="0"/>
              <a:t>Beiersdorf, Leo, Lilly, </a:t>
            </a:r>
            <a:r>
              <a:rPr lang="en-US" sz="2600" dirty="0" err="1"/>
              <a:t>Micreos</a:t>
            </a:r>
            <a:r>
              <a:rPr lang="en-US" sz="2600" dirty="0"/>
              <a:t>; </a:t>
            </a:r>
            <a:r>
              <a:rPr lang="en-US" sz="2600" i="1" dirty="0"/>
              <a:t>researcher</a:t>
            </a:r>
            <a:r>
              <a:rPr lang="en-US" sz="2600" dirty="0"/>
              <a:t>: Castle, Galderma, Pfizer, Regeneron, UCB.</a:t>
            </a:r>
          </a:p>
          <a:p>
            <a:pPr marL="0" indent="0">
              <a:buClr>
                <a:schemeClr val="accent6"/>
              </a:buClr>
              <a:buNone/>
              <a:defRPr/>
            </a:pPr>
            <a:r>
              <a:rPr lang="en-US" sz="2600" b="1" dirty="0">
                <a:solidFill>
                  <a:srgbClr val="E1471D"/>
                </a:solidFill>
              </a:rPr>
              <a:t>Jonathan I. Silverberg, MD, PHD, MPH: </a:t>
            </a:r>
            <a:r>
              <a:rPr lang="en-US" sz="2600" i="1" dirty="0"/>
              <a:t>consultant/advisor: </a:t>
            </a:r>
            <a:r>
              <a:rPr lang="en-US" sz="2600" dirty="0"/>
              <a:t>AbbVie, </a:t>
            </a:r>
            <a:r>
              <a:rPr lang="en-US" sz="2600" dirty="0" err="1"/>
              <a:t>Aobiome</a:t>
            </a:r>
            <a:r>
              <a:rPr lang="en-US" sz="2600" dirty="0"/>
              <a:t>, </a:t>
            </a:r>
            <a:r>
              <a:rPr lang="en-US" sz="2600" dirty="0" err="1"/>
              <a:t>Arcutis</a:t>
            </a:r>
            <a:r>
              <a:rPr lang="en-US" sz="2600" dirty="0"/>
              <a:t>, Amgen, Arena, Asana, Aslan, </a:t>
            </a:r>
            <a:r>
              <a:rPr lang="en-US" sz="2600" dirty="0" err="1"/>
              <a:t>BioMX</a:t>
            </a:r>
            <a:r>
              <a:rPr lang="en-US" sz="2600" dirty="0"/>
              <a:t>, </a:t>
            </a:r>
            <a:r>
              <a:rPr lang="en-US" sz="2600" dirty="0" err="1"/>
              <a:t>Biosion</a:t>
            </a:r>
            <a:r>
              <a:rPr lang="en-US" sz="2600" dirty="0"/>
              <a:t>, </a:t>
            </a:r>
            <a:r>
              <a:rPr lang="en-US" sz="2600" dirty="0" err="1"/>
              <a:t>Bodewell</a:t>
            </a:r>
            <a:r>
              <a:rPr lang="en-US" sz="2600" dirty="0"/>
              <a:t>, Boehringer Ingelheim, Cara, Castle Biosciences, Celgene, Connect Biopharma, </a:t>
            </a:r>
            <a:r>
              <a:rPr lang="en-US" sz="2600" dirty="0" err="1"/>
              <a:t>Dermavant</a:t>
            </a:r>
            <a:r>
              <a:rPr lang="en-US" sz="2600" dirty="0"/>
              <a:t>, </a:t>
            </a:r>
            <a:r>
              <a:rPr lang="en-US" sz="2600" dirty="0" err="1"/>
              <a:t>Dermira</a:t>
            </a:r>
            <a:r>
              <a:rPr lang="en-US" sz="2600" dirty="0"/>
              <a:t>, </a:t>
            </a:r>
            <a:r>
              <a:rPr lang="en-US" sz="2600" dirty="0" err="1"/>
              <a:t>Dermtech</a:t>
            </a:r>
            <a:r>
              <a:rPr lang="en-US" sz="2600" dirty="0"/>
              <a:t>, Galderma, GlaxoSmithKline, Incyte, </a:t>
            </a:r>
            <a:r>
              <a:rPr lang="en-US" sz="2600" dirty="0" err="1"/>
              <a:t>Kiniksa</a:t>
            </a:r>
            <a:r>
              <a:rPr lang="en-US" sz="2600" dirty="0"/>
              <a:t>, Leo, Lilly, Menlo, Novartis, Optum, Pfizer, RAPT, Regeneron, Sanofi, </a:t>
            </a:r>
            <a:r>
              <a:rPr lang="en-US" sz="2600" dirty="0" err="1"/>
              <a:t>Shaperon</a:t>
            </a:r>
            <a:r>
              <a:rPr lang="en-US" sz="2600" dirty="0"/>
              <a:t>, Union.</a:t>
            </a:r>
          </a:p>
          <a:p>
            <a:pPr marL="0" indent="0">
              <a:buClr>
                <a:schemeClr val="accent6"/>
              </a:buClr>
              <a:buNone/>
              <a:defRPr/>
            </a:pPr>
            <a:endParaRPr lang="en-US" sz="2600" dirty="0"/>
          </a:p>
        </p:txBody>
      </p:sp>
    </p:spTree>
    <p:extLst>
      <p:ext uri="{BB962C8B-B14F-4D97-AF65-F5344CB8AC3E}">
        <p14:creationId xmlns:p14="http://schemas.microsoft.com/office/powerpoint/2010/main" val="87988798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a:extLst>
              <a:ext uri="{FF2B5EF4-FFF2-40B4-BE49-F238E27FC236}">
                <a16:creationId xmlns:a16="http://schemas.microsoft.com/office/drawing/2014/main" id="{67970A3E-CAAC-4220-8DA6-611A0CD201C9}"/>
              </a:ext>
            </a:extLst>
          </p:cNvPr>
          <p:cNvSpPr>
            <a:spLocks noGrp="1"/>
          </p:cNvSpPr>
          <p:nvPr>
            <p:ph type="title"/>
          </p:nvPr>
        </p:nvSpPr>
        <p:spPr/>
        <p:txBody>
          <a:bodyPr/>
          <a:lstStyle/>
          <a:p>
            <a:r>
              <a:rPr lang="en-US" altLang="en-US" dirty="0"/>
              <a:t>Management of Moderate to Severe </a:t>
            </a:r>
            <a:br>
              <a:rPr lang="en-US" altLang="en-US" dirty="0"/>
            </a:br>
            <a:r>
              <a:rPr lang="en-US" altLang="en-US" dirty="0"/>
              <a:t>Atopic Dermatitis in Adults</a:t>
            </a:r>
          </a:p>
        </p:txBody>
      </p:sp>
    </p:spTree>
    <p:extLst>
      <p:ext uri="{BB962C8B-B14F-4D97-AF65-F5344CB8AC3E}">
        <p14:creationId xmlns:p14="http://schemas.microsoft.com/office/powerpoint/2010/main" val="1363984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D3FF71-F31D-F442-9050-AFA4F3560D0D}"/>
              </a:ext>
            </a:extLst>
          </p:cNvPr>
          <p:cNvSpPr>
            <a:spLocks noGrp="1"/>
          </p:cNvSpPr>
          <p:nvPr>
            <p:ph type="title"/>
          </p:nvPr>
        </p:nvSpPr>
        <p:spPr/>
        <p:txBody>
          <a:bodyPr/>
          <a:lstStyle/>
          <a:p>
            <a:r>
              <a:rPr lang="en-US" dirty="0"/>
              <a:t>Case Study: Cassandra, 49 Yr of Age</a:t>
            </a:r>
          </a:p>
        </p:txBody>
      </p:sp>
      <p:sp>
        <p:nvSpPr>
          <p:cNvPr id="8" name="Slide Number Placeholder 1">
            <a:extLst>
              <a:ext uri="{FF2B5EF4-FFF2-40B4-BE49-F238E27FC236}">
                <a16:creationId xmlns:a16="http://schemas.microsoft.com/office/drawing/2014/main" id="{B67F22C6-368C-4D05-DDC9-B99B5E3BDB1D}"/>
              </a:ext>
            </a:extLst>
          </p:cNvPr>
          <p:cNvSpPr>
            <a:spLocks noGrp="1"/>
          </p:cNvSpPr>
          <p:nvPr>
            <p:ph type="sldNum" sz="quarter" idx="4294967295"/>
          </p:nvPr>
        </p:nvSpPr>
        <p:spPr>
          <a:xfrm>
            <a:off x="11807825" y="6456363"/>
            <a:ext cx="384175" cy="306387"/>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F6FD55ED-C146-A04E-8FEA-5836CC2AC664}" type="slidenum">
              <a:rPr kumimoji="0" lang="en-US" sz="1800" b="1"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6</a:t>
            </a:fld>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aphicFrame>
        <p:nvGraphicFramePr>
          <p:cNvPr id="7" name="Content Placeholder 4">
            <a:extLst>
              <a:ext uri="{FF2B5EF4-FFF2-40B4-BE49-F238E27FC236}">
                <a16:creationId xmlns:a16="http://schemas.microsoft.com/office/drawing/2014/main" id="{074F9CC6-E2E9-CA48-B5CF-CBD9485E7B4A}"/>
              </a:ext>
            </a:extLst>
          </p:cNvPr>
          <p:cNvGraphicFramePr>
            <a:graphicFrameLocks/>
          </p:cNvGraphicFramePr>
          <p:nvPr>
            <p:extLst>
              <p:ext uri="{D42A27DB-BD31-4B8C-83A1-F6EECF244321}">
                <p14:modId xmlns:p14="http://schemas.microsoft.com/office/powerpoint/2010/main" val="231142509"/>
              </p:ext>
            </p:extLst>
          </p:nvPr>
        </p:nvGraphicFramePr>
        <p:xfrm>
          <a:off x="719139" y="1600200"/>
          <a:ext cx="10787062" cy="3659289"/>
        </p:xfrm>
        <a:graphic>
          <a:graphicData uri="http://schemas.openxmlformats.org/drawingml/2006/table">
            <a:tbl>
              <a:tblPr firstRow="1" bandRow="1">
                <a:effectLst/>
                <a:tableStyleId>{5C22544A-7EE6-4342-B048-85BDC9FD1C3A}</a:tableStyleId>
              </a:tblPr>
              <a:tblGrid>
                <a:gridCol w="1616978">
                  <a:extLst>
                    <a:ext uri="{9D8B030D-6E8A-4147-A177-3AD203B41FA5}">
                      <a16:colId xmlns:a16="http://schemas.microsoft.com/office/drawing/2014/main" val="20000"/>
                    </a:ext>
                  </a:extLst>
                </a:gridCol>
                <a:gridCol w="9170084">
                  <a:extLst>
                    <a:ext uri="{9D8B030D-6E8A-4147-A177-3AD203B41FA5}">
                      <a16:colId xmlns:a16="http://schemas.microsoft.com/office/drawing/2014/main" val="20001"/>
                    </a:ext>
                  </a:extLst>
                </a:gridCol>
              </a:tblGrid>
              <a:tr h="7756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latin typeface="Calibri" panose="020F0502020204030204" pitchFamily="34" charset="0"/>
                          <a:cs typeface="Calibri" panose="020F0502020204030204" pitchFamily="34" charset="0"/>
                        </a:rPr>
                        <a:t>Chief </a:t>
                      </a:r>
                      <a:br>
                        <a:rPr lang="en-US" sz="2000" b="1" dirty="0">
                          <a:solidFill>
                            <a:schemeClr val="tx1"/>
                          </a:solidFill>
                          <a:latin typeface="Calibri" panose="020F0502020204030204" pitchFamily="34" charset="0"/>
                          <a:cs typeface="Calibri" panose="020F0502020204030204" pitchFamily="34" charset="0"/>
                        </a:rPr>
                      </a:br>
                      <a:r>
                        <a:rPr lang="en-US" sz="2000" b="1" dirty="0">
                          <a:solidFill>
                            <a:schemeClr val="tx1"/>
                          </a:solidFill>
                          <a:latin typeface="Calibri" panose="020F0502020204030204" pitchFamily="34" charset="0"/>
                          <a:cs typeface="Calibri" panose="020F0502020204030204" pitchFamily="34" charset="0"/>
                        </a:rPr>
                        <a:t>Complaint</a:t>
                      </a:r>
                      <a:endParaRPr lang="en-US" sz="2000" b="0" dirty="0">
                        <a:solidFill>
                          <a:schemeClr val="tx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471D"/>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dirty="0">
                          <a:solidFill>
                            <a:schemeClr val="bg1"/>
                          </a:solidFill>
                          <a:latin typeface="Calibri" panose="020F0502020204030204" pitchFamily="34" charset="0"/>
                          <a:cs typeface="Calibri" panose="020F0502020204030204" pitchFamily="34" charset="0"/>
                        </a:rPr>
                        <a:t>Diagnosed in childhood</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dirty="0">
                          <a:solidFill>
                            <a:schemeClr val="bg1"/>
                          </a:solidFill>
                          <a:latin typeface="Calibri" panose="020F0502020204030204" pitchFamily="34" charset="0"/>
                          <a:cs typeface="Calibri" panose="020F0502020204030204" pitchFamily="34" charset="0"/>
                        </a:rPr>
                        <a:t>Full body itching, redness, and scaliness from the age of 21</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dirty="0">
                          <a:solidFill>
                            <a:schemeClr val="bg1"/>
                          </a:solidFill>
                          <a:latin typeface="Calibri" panose="020F0502020204030204" pitchFamily="34" charset="0"/>
                          <a:cs typeface="Calibri" panose="020F0502020204030204" pitchFamily="34" charset="0"/>
                        </a:rPr>
                        <a:t>Has been to multiple physicians, including primary care and dermatologists who </a:t>
                      </a:r>
                      <a:br>
                        <a:rPr lang="en-US" sz="2000" b="0" dirty="0">
                          <a:solidFill>
                            <a:schemeClr val="bg1"/>
                          </a:solidFill>
                          <a:latin typeface="Calibri" panose="020F0502020204030204" pitchFamily="34" charset="0"/>
                          <a:cs typeface="Calibri" panose="020F0502020204030204" pitchFamily="34" charset="0"/>
                        </a:rPr>
                      </a:br>
                      <a:r>
                        <a:rPr lang="en-US" sz="2000" b="0" dirty="0">
                          <a:solidFill>
                            <a:schemeClr val="bg1"/>
                          </a:solidFill>
                          <a:latin typeface="Calibri" panose="020F0502020204030204" pitchFamily="34" charset="0"/>
                          <a:cs typeface="Calibri" panose="020F0502020204030204" pitchFamily="34" charset="0"/>
                        </a:rPr>
                        <a:t>told her the symptoms were “all in her head” </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10002"/>
                  </a:ext>
                </a:extLst>
              </a:tr>
              <a:tr h="10380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latin typeface="Calibri" panose="020F0502020204030204" pitchFamily="34" charset="0"/>
                          <a:cs typeface="Calibri" panose="020F0502020204030204" pitchFamily="34" charset="0"/>
                        </a:rPr>
                        <a:t>History</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dirty="0">
                          <a:solidFill>
                            <a:schemeClr val="bg1"/>
                          </a:solidFill>
                          <a:latin typeface="Calibri" panose="020F0502020204030204" pitchFamily="34" charset="0"/>
                          <a:cs typeface="Calibri" panose="020F0502020204030204" pitchFamily="34" charset="0"/>
                        </a:rPr>
                        <a:t>AD diagnosed in early childhood, remitted between ages 15 and 18</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dirty="0">
                          <a:solidFill>
                            <a:schemeClr val="bg1"/>
                          </a:solidFill>
                          <a:latin typeface="Calibri" panose="020F0502020204030204" pitchFamily="34" charset="0"/>
                          <a:cs typeface="Calibri" panose="020F0502020204030204" pitchFamily="34" charset="0"/>
                        </a:rPr>
                        <a:t>Obesity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dirty="0">
                          <a:solidFill>
                            <a:schemeClr val="bg1"/>
                          </a:solidFill>
                          <a:latin typeface="Calibri" panose="020F0502020204030204" pitchFamily="34" charset="0"/>
                          <a:cs typeface="Calibri" panose="020F0502020204030204" pitchFamily="34" charset="0"/>
                        </a:rPr>
                        <a:t>High blood pressure recently</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0003"/>
                  </a:ext>
                </a:extLst>
              </a:tr>
              <a:tr h="9249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latin typeface="Calibri" panose="020F0502020204030204" pitchFamily="34" charset="0"/>
                          <a:cs typeface="Calibri" panose="020F0502020204030204" pitchFamily="34" charset="0"/>
                        </a:rPr>
                        <a:t>Social</a:t>
                      </a:r>
                      <a:br>
                        <a:rPr lang="en-US" sz="2000" b="1" dirty="0">
                          <a:solidFill>
                            <a:schemeClr val="tx1"/>
                          </a:solidFill>
                          <a:latin typeface="Calibri" panose="020F0502020204030204" pitchFamily="34" charset="0"/>
                          <a:cs typeface="Calibri" panose="020F0502020204030204" pitchFamily="34" charset="0"/>
                        </a:rPr>
                      </a:br>
                      <a:r>
                        <a:rPr lang="en-US" sz="2000" b="1" dirty="0">
                          <a:solidFill>
                            <a:schemeClr val="tx1"/>
                          </a:solidFill>
                          <a:latin typeface="Calibri" panose="020F0502020204030204" pitchFamily="34" charset="0"/>
                          <a:cs typeface="Calibri" panose="020F0502020204030204" pitchFamily="34" charset="0"/>
                        </a:rPr>
                        <a:t>History</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471D"/>
                    </a:solidFill>
                  </a:tcPr>
                </a:tc>
                <a:tc>
                  <a:txBody>
                    <a:bodyPr/>
                    <a:lstStyle/>
                    <a:p>
                      <a:pPr marL="342900" lvl="0" indent="-342900">
                        <a:buFont typeface="Wingdings" panose="05000000000000000000" pitchFamily="2" charset="2"/>
                        <a:buChar char="§"/>
                      </a:pPr>
                      <a:r>
                        <a:rPr lang="en-US" sz="2000" i="0" kern="1200" dirty="0">
                          <a:solidFill>
                            <a:schemeClr val="bg1"/>
                          </a:solidFill>
                          <a:latin typeface="Calibri" panose="020F0502020204030204" pitchFamily="34" charset="0"/>
                          <a:ea typeface="+mn-ea"/>
                          <a:cs typeface="Calibri" panose="020F0502020204030204" pitchFamily="34" charset="0"/>
                        </a:rPr>
                        <a:t>Has missed many days of work; when at work, difficulty concentrating and was </a:t>
                      </a:r>
                      <a:br>
                        <a:rPr lang="en-US" sz="2000" i="0" kern="1200" dirty="0">
                          <a:solidFill>
                            <a:schemeClr val="bg1"/>
                          </a:solidFill>
                          <a:latin typeface="Calibri" panose="020F0502020204030204" pitchFamily="34" charset="0"/>
                          <a:ea typeface="+mn-ea"/>
                          <a:cs typeface="Calibri" panose="020F0502020204030204" pitchFamily="34" charset="0"/>
                        </a:rPr>
                      </a:br>
                      <a:r>
                        <a:rPr lang="en-US" sz="2000" i="0" kern="1200" dirty="0">
                          <a:solidFill>
                            <a:schemeClr val="bg1"/>
                          </a:solidFill>
                          <a:latin typeface="Calibri" panose="020F0502020204030204" pitchFamily="34" charset="0"/>
                          <a:ea typeface="+mn-ea"/>
                          <a:cs typeface="Calibri" panose="020F0502020204030204" pitchFamily="34" charset="0"/>
                        </a:rPr>
                        <a:t>making a lot of mistakes</a:t>
                      </a:r>
                    </a:p>
                    <a:p>
                      <a:pPr marL="342900" lvl="0" indent="-342900">
                        <a:buFont typeface="Wingdings" panose="05000000000000000000" pitchFamily="2" charset="2"/>
                        <a:buChar char="§"/>
                      </a:pPr>
                      <a:r>
                        <a:rPr lang="en-US" sz="2000" i="0" kern="1200" dirty="0">
                          <a:solidFill>
                            <a:schemeClr val="bg1"/>
                          </a:solidFill>
                          <a:latin typeface="Calibri" panose="020F0502020204030204" pitchFamily="34" charset="0"/>
                          <a:ea typeface="+mn-ea"/>
                          <a:cs typeface="Calibri" panose="020F0502020204030204" pitchFamily="34" charset="0"/>
                        </a:rPr>
                        <a:t>Former smoker, occasional alcohol, no drugs</a:t>
                      </a:r>
                    </a:p>
                    <a:p>
                      <a:pPr marL="342900" lvl="0" indent="-342900">
                        <a:buFont typeface="Wingdings" panose="05000000000000000000" pitchFamily="2" charset="2"/>
                        <a:buChar char="§"/>
                      </a:pPr>
                      <a:r>
                        <a:rPr lang="en-US" sz="2000" i="0" kern="1200" dirty="0">
                          <a:solidFill>
                            <a:schemeClr val="bg1"/>
                          </a:solidFill>
                          <a:latin typeface="Calibri" panose="020F0502020204030204" pitchFamily="34" charset="0"/>
                          <a:ea typeface="+mn-ea"/>
                          <a:cs typeface="Calibri" panose="020F0502020204030204" pitchFamily="34" charset="0"/>
                        </a:rPr>
                        <a:t>Unable to exercise due to fatigue and increased flares from sweating </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1163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D3FF71-F31D-F442-9050-AFA4F3560D0D}"/>
              </a:ext>
            </a:extLst>
          </p:cNvPr>
          <p:cNvSpPr>
            <a:spLocks noGrp="1"/>
          </p:cNvSpPr>
          <p:nvPr>
            <p:ph type="title"/>
          </p:nvPr>
        </p:nvSpPr>
        <p:spPr/>
        <p:txBody>
          <a:bodyPr/>
          <a:lstStyle/>
          <a:p>
            <a:r>
              <a:rPr lang="en-US" sz="4000" dirty="0"/>
              <a:t>Case Study: Cassandra</a:t>
            </a:r>
            <a:endParaRPr lang="en-US" dirty="0"/>
          </a:p>
        </p:txBody>
      </p:sp>
      <p:sp>
        <p:nvSpPr>
          <p:cNvPr id="8" name="Slide Number Placeholder 1">
            <a:extLst>
              <a:ext uri="{FF2B5EF4-FFF2-40B4-BE49-F238E27FC236}">
                <a16:creationId xmlns:a16="http://schemas.microsoft.com/office/drawing/2014/main" id="{B67F22C6-368C-4D05-DDC9-B99B5E3BDB1D}"/>
              </a:ext>
            </a:extLst>
          </p:cNvPr>
          <p:cNvSpPr>
            <a:spLocks noGrp="1"/>
          </p:cNvSpPr>
          <p:nvPr>
            <p:ph type="sldNum" sz="quarter" idx="4294967295"/>
          </p:nvPr>
        </p:nvSpPr>
        <p:spPr>
          <a:xfrm>
            <a:off x="11807825" y="6456363"/>
            <a:ext cx="384175" cy="306387"/>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F6FD55ED-C146-A04E-8FEA-5836CC2AC664}" type="slidenum">
              <a:rPr kumimoji="0" lang="en-US" sz="1800" b="1"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7</a:t>
            </a:fld>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aphicFrame>
        <p:nvGraphicFramePr>
          <p:cNvPr id="7" name="Content Placeholder 4">
            <a:extLst>
              <a:ext uri="{FF2B5EF4-FFF2-40B4-BE49-F238E27FC236}">
                <a16:creationId xmlns:a16="http://schemas.microsoft.com/office/drawing/2014/main" id="{074F9CC6-E2E9-CA48-B5CF-CBD9485E7B4A}"/>
              </a:ext>
            </a:extLst>
          </p:cNvPr>
          <p:cNvGraphicFramePr>
            <a:graphicFrameLocks/>
          </p:cNvGraphicFramePr>
          <p:nvPr>
            <p:extLst>
              <p:ext uri="{D42A27DB-BD31-4B8C-83A1-F6EECF244321}">
                <p14:modId xmlns:p14="http://schemas.microsoft.com/office/powerpoint/2010/main" val="666256142"/>
              </p:ext>
            </p:extLst>
          </p:nvPr>
        </p:nvGraphicFramePr>
        <p:xfrm>
          <a:off x="719139" y="1600200"/>
          <a:ext cx="10787062" cy="3322320"/>
        </p:xfrm>
        <a:graphic>
          <a:graphicData uri="http://schemas.openxmlformats.org/drawingml/2006/table">
            <a:tbl>
              <a:tblPr firstRow="1" bandRow="1">
                <a:effectLst/>
                <a:tableStyleId>{5C22544A-7EE6-4342-B048-85BDC9FD1C3A}</a:tableStyleId>
              </a:tblPr>
              <a:tblGrid>
                <a:gridCol w="1616978">
                  <a:extLst>
                    <a:ext uri="{9D8B030D-6E8A-4147-A177-3AD203B41FA5}">
                      <a16:colId xmlns:a16="http://schemas.microsoft.com/office/drawing/2014/main" val="20000"/>
                    </a:ext>
                  </a:extLst>
                </a:gridCol>
                <a:gridCol w="9170084">
                  <a:extLst>
                    <a:ext uri="{9D8B030D-6E8A-4147-A177-3AD203B41FA5}">
                      <a16:colId xmlns:a16="http://schemas.microsoft.com/office/drawing/2014/main" val="20001"/>
                    </a:ext>
                  </a:extLst>
                </a:gridCol>
              </a:tblGrid>
              <a:tr h="2932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latin typeface="Calibri" panose="020F0502020204030204" pitchFamily="34" charset="0"/>
                          <a:cs typeface="Calibri" panose="020F0502020204030204" pitchFamily="34" charset="0"/>
                        </a:rPr>
                        <a:t>Family History</a:t>
                      </a:r>
                    </a:p>
                  </a:txBody>
                  <a:tcPr marL="88477" marR="8847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471D"/>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dirty="0">
                          <a:solidFill>
                            <a:schemeClr val="bg1"/>
                          </a:solidFill>
                          <a:latin typeface="Calibri" panose="020F0502020204030204" pitchFamily="34" charset="0"/>
                          <a:cs typeface="Calibri" panose="020F0502020204030204" pitchFamily="34" charset="0"/>
                        </a:rPr>
                        <a:t>Multiple first- and second-degree relatives with AD or allergic disease</a:t>
                      </a:r>
                    </a:p>
                  </a:txBody>
                  <a:tcPr marL="88477" marR="8847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273532880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latin typeface="Calibri" panose="020F0502020204030204" pitchFamily="34" charset="0"/>
                          <a:cs typeface="Calibri" panose="020F0502020204030204" pitchFamily="34" charset="0"/>
                        </a:rPr>
                        <a:t>Review of Systems</a:t>
                      </a:r>
                      <a:endParaRPr lang="en-US" sz="2000" b="0" dirty="0">
                        <a:solidFill>
                          <a:schemeClr val="tx1"/>
                        </a:solidFill>
                        <a:latin typeface="Calibri" panose="020F0502020204030204" pitchFamily="34" charset="0"/>
                        <a:cs typeface="Calibri" panose="020F0502020204030204" pitchFamily="34" charset="0"/>
                      </a:endParaRPr>
                    </a:p>
                  </a:txBody>
                  <a:tcPr marL="88477" marR="8847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dirty="0">
                          <a:solidFill>
                            <a:schemeClr val="bg1"/>
                          </a:solidFill>
                          <a:latin typeface="Calibri" panose="020F0502020204030204" pitchFamily="34" charset="0"/>
                          <a:cs typeface="Calibri" panose="020F0502020204030204" pitchFamily="34" charset="0"/>
                        </a:rPr>
                        <a:t>Depressed mood</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dirty="0">
                          <a:solidFill>
                            <a:schemeClr val="bg1"/>
                          </a:solidFill>
                          <a:latin typeface="Calibri" panose="020F0502020204030204" pitchFamily="34" charset="0"/>
                          <a:cs typeface="Calibri" panose="020F0502020204030204" pitchFamily="34" charset="0"/>
                        </a:rPr>
                        <a:t>Difficulty sleeping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dirty="0">
                          <a:solidFill>
                            <a:schemeClr val="bg1"/>
                          </a:solidFill>
                          <a:latin typeface="Calibri" panose="020F0502020204030204" pitchFamily="34" charset="0"/>
                          <a:cs typeface="Calibri" panose="020F0502020204030204" pitchFamily="34" charset="0"/>
                        </a:rPr>
                        <a:t>Occasional wheezing </a:t>
                      </a:r>
                    </a:p>
                  </a:txBody>
                  <a:tcPr marL="88477" marR="8847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0002"/>
                  </a:ext>
                </a:extLst>
              </a:tr>
              <a:tr h="14574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latin typeface="Calibri" panose="020F0502020204030204" pitchFamily="34" charset="0"/>
                          <a:cs typeface="Calibri" panose="020F0502020204030204" pitchFamily="34" charset="0"/>
                        </a:rPr>
                        <a:t>Physical Examination </a:t>
                      </a:r>
                    </a:p>
                  </a:txBody>
                  <a:tcPr marL="88477" marR="8847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1471D"/>
                    </a:solid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dirty="0">
                          <a:solidFill>
                            <a:schemeClr val="bg1"/>
                          </a:solidFill>
                          <a:latin typeface="Calibri" panose="020F0502020204030204" pitchFamily="34" charset="0"/>
                          <a:cs typeface="Calibri" panose="020F0502020204030204" pitchFamily="34" charset="0"/>
                        </a:rPr>
                        <a:t>Generalized xerosis (dry skin)</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dirty="0">
                          <a:solidFill>
                            <a:schemeClr val="bg1"/>
                          </a:solidFill>
                          <a:latin typeface="Calibri" panose="020F0502020204030204" pitchFamily="34" charset="0"/>
                          <a:cs typeface="Calibri" panose="020F0502020204030204" pitchFamily="34" charset="0"/>
                        </a:rPr>
                        <a:t>Erythematous/hyperpigmented plaques with follicular prominence (&gt;99% BSA) and hyperpigmented patches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dirty="0">
                          <a:solidFill>
                            <a:schemeClr val="bg1"/>
                          </a:solidFill>
                          <a:latin typeface="Calibri" panose="020F0502020204030204" pitchFamily="34" charset="0"/>
                          <a:cs typeface="Calibri" panose="020F0502020204030204" pitchFamily="34" charset="0"/>
                        </a:rPr>
                        <a:t>Flexural lichenification, eyelid dermatitis, cheilitis (inflammation of the lips), mild ichthyosis on the anterior shins</a:t>
                      </a:r>
                    </a:p>
                  </a:txBody>
                  <a:tcPr marL="88477" marR="8847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DCDC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05504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2FE9C2-BDB5-F0EA-D85E-0591D7F6852A}"/>
              </a:ext>
            </a:extLst>
          </p:cNvPr>
          <p:cNvSpPr>
            <a:spLocks noGrp="1"/>
          </p:cNvSpPr>
          <p:nvPr>
            <p:ph type="title"/>
          </p:nvPr>
        </p:nvSpPr>
        <p:spPr/>
        <p:txBody>
          <a:bodyPr/>
          <a:lstStyle/>
          <a:p>
            <a:r>
              <a:rPr lang="en-US" dirty="0"/>
              <a:t>Case 3: Cassandra </a:t>
            </a:r>
          </a:p>
        </p:txBody>
      </p:sp>
      <p:sp>
        <p:nvSpPr>
          <p:cNvPr id="4" name="Content Placeholder 3">
            <a:extLst>
              <a:ext uri="{FF2B5EF4-FFF2-40B4-BE49-F238E27FC236}">
                <a16:creationId xmlns:a16="http://schemas.microsoft.com/office/drawing/2014/main" id="{BC06D1E3-EB24-A857-499F-C0634E4F6F07}"/>
              </a:ext>
            </a:extLst>
          </p:cNvPr>
          <p:cNvSpPr>
            <a:spLocks noGrp="1"/>
          </p:cNvSpPr>
          <p:nvPr>
            <p:ph idx="1"/>
          </p:nvPr>
        </p:nvSpPr>
        <p:spPr/>
        <p:txBody>
          <a:bodyPr>
            <a:normAutofit/>
          </a:bodyPr>
          <a:lstStyle/>
          <a:p>
            <a:r>
              <a:rPr lang="en-US" dirty="0"/>
              <a:t>AD therapy: </a:t>
            </a:r>
          </a:p>
          <a:p>
            <a:pPr lvl="1"/>
            <a:r>
              <a:rPr lang="en-US" dirty="0"/>
              <a:t>Remained symptomatic despite optimized nonpharmacologic and use of several topical therapies over the years </a:t>
            </a:r>
          </a:p>
          <a:p>
            <a:pPr lvl="1"/>
            <a:r>
              <a:rPr lang="en-US" dirty="0"/>
              <a:t>Started dupilumab 3 yr ago with excellent response initially; developed conjunctivitis </a:t>
            </a:r>
          </a:p>
          <a:p>
            <a:pPr lvl="1"/>
            <a:r>
              <a:rPr lang="en-US" dirty="0"/>
              <a:t>Switched to tralokinumab with inadequate response </a:t>
            </a:r>
          </a:p>
          <a:p>
            <a:endParaRPr lang="en-US" dirty="0"/>
          </a:p>
        </p:txBody>
      </p:sp>
      <p:sp>
        <p:nvSpPr>
          <p:cNvPr id="6" name="Slide Number Placeholder 8">
            <a:extLst>
              <a:ext uri="{FF2B5EF4-FFF2-40B4-BE49-F238E27FC236}">
                <a16:creationId xmlns:a16="http://schemas.microsoft.com/office/drawing/2014/main" id="{9F2A99DC-02D0-8148-187E-7E0D31032032}"/>
              </a:ext>
            </a:extLst>
          </p:cNvPr>
          <p:cNvSpPr>
            <a:spLocks noGrp="1"/>
          </p:cNvSpPr>
          <p:nvPr>
            <p:ph type="sldNum" sz="quarter" idx="4294967295"/>
          </p:nvPr>
        </p:nvSpPr>
        <p:spPr>
          <a:xfrm>
            <a:off x="11807825" y="6456363"/>
            <a:ext cx="384175" cy="306387"/>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F6FD55ED-C146-A04E-8FEA-5836CC2AC664}" type="slidenum">
              <a:rPr kumimoji="0" lang="en-US" sz="1800" b="1"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8</a:t>
            </a:fld>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 name="Rectangle: Rounded Corners 1">
            <a:extLst>
              <a:ext uri="{FF2B5EF4-FFF2-40B4-BE49-F238E27FC236}">
                <a16:creationId xmlns:a16="http://schemas.microsoft.com/office/drawing/2014/main" id="{A4211130-EB1B-26C7-C3D7-A7F0962D0865}"/>
              </a:ext>
            </a:extLst>
          </p:cNvPr>
          <p:cNvSpPr/>
          <p:nvPr/>
        </p:nvSpPr>
        <p:spPr>
          <a:xfrm>
            <a:off x="1859191" y="5184935"/>
            <a:ext cx="8368496" cy="769414"/>
          </a:xfrm>
          <a:prstGeom prst="roundRect">
            <a:avLst/>
          </a:prstGeom>
          <a:solidFill>
            <a:srgbClr val="E1471D"/>
          </a:solidFill>
          <a:ln>
            <a:solidFill>
              <a:srgbClr val="E147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a:ea typeface="+mn-ea"/>
                <a:cs typeface="+mn-cs"/>
              </a:rPr>
              <a:t>What is the next best step for Cassandra? </a:t>
            </a:r>
          </a:p>
        </p:txBody>
      </p:sp>
    </p:spTree>
    <p:extLst>
      <p:ext uri="{BB962C8B-B14F-4D97-AF65-F5344CB8AC3E}">
        <p14:creationId xmlns:p14="http://schemas.microsoft.com/office/powerpoint/2010/main" val="1792923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77C74F-D22E-F542-9D8E-4F1617054960}"/>
              </a:ext>
            </a:extLst>
          </p:cNvPr>
          <p:cNvSpPr>
            <a:spLocks noGrp="1"/>
          </p:cNvSpPr>
          <p:nvPr>
            <p:ph type="title"/>
          </p:nvPr>
        </p:nvSpPr>
        <p:spPr/>
        <p:txBody>
          <a:bodyPr/>
          <a:lstStyle/>
          <a:p>
            <a:r>
              <a:rPr lang="en-US" dirty="0"/>
              <a:t>AD Step-care Management</a:t>
            </a:r>
          </a:p>
        </p:txBody>
      </p:sp>
      <p:sp>
        <p:nvSpPr>
          <p:cNvPr id="6" name="Footer Placeholder 1">
            <a:extLst>
              <a:ext uri="{FF2B5EF4-FFF2-40B4-BE49-F238E27FC236}">
                <a16:creationId xmlns:a16="http://schemas.microsoft.com/office/drawing/2014/main" id="{6FA71990-F053-9A40-BEC4-4113572E1A32}"/>
              </a:ext>
            </a:extLst>
          </p:cNvPr>
          <p:cNvSpPr>
            <a:spLocks noGrp="1"/>
          </p:cNvSpPr>
          <p:nvPr>
            <p:ph type="ftr" sz="quarter" idx="4294967295"/>
          </p:nvPr>
        </p:nvSpPr>
        <p:spPr>
          <a:xfrm>
            <a:off x="424544" y="5999163"/>
            <a:ext cx="9948863" cy="166687"/>
          </a:xfrm>
          <a:prstGeom prst="rect">
            <a:avLst/>
          </a:prstGeom>
        </p:spPr>
        <p:txBody>
          <a:bodyPr/>
          <a:lstStyle/>
          <a:p>
            <a:pPr defTabSz="457200" eaLnBrk="1" fontAlgn="auto" hangingPunct="1">
              <a:spcBef>
                <a:spcPts val="0"/>
              </a:spcBef>
              <a:spcAft>
                <a:spcPts val="0"/>
              </a:spcAft>
              <a:defRPr/>
            </a:pP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a:t>
            </a: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itchFamily="34" charset="0"/>
              </a:rPr>
              <a:t>Not FDA approved for AD.</a:t>
            </a:r>
            <a:b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itchFamily="34" charset="0"/>
              </a:rPr>
            </a:b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itchFamily="34" charset="0"/>
              </a:rPr>
              <a:t>JAK = Janus kinase; PDE = p</a:t>
            </a: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hosphodiesterase.</a:t>
            </a:r>
            <a:b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itchFamily="34" charset="0"/>
              </a:rPr>
            </a:br>
            <a:r>
              <a:rPr kumimoji="0" lang="en-US" sz="1200" b="0" i="0" u="none" strike="noStrike" kern="1200" cap="none" spc="0" normalizeH="0" baseline="0" noProof="0" dirty="0" err="1">
                <a:ln>
                  <a:noFill/>
                </a:ln>
                <a:solidFill>
                  <a:schemeClr val="bg2"/>
                </a:solidFill>
                <a:effectLst/>
                <a:uLnTx/>
                <a:uFillTx/>
                <a:latin typeface="Calibri" panose="020F0502020204030204" pitchFamily="34" charset="0"/>
                <a:ea typeface="+mn-ea"/>
                <a:cs typeface="Arial" pitchFamily="34" charset="0"/>
              </a:rPr>
              <a:t>Chovatiya</a:t>
            </a:r>
            <a:r>
              <a:rPr kumimoji="0" lang="en-US" sz="1200" b="0" i="0" u="none" strike="noStrike" kern="1200" cap="none" spc="0" normalizeH="0" baseline="0" noProof="0" dirty="0">
                <a:ln>
                  <a:noFill/>
                </a:ln>
                <a:solidFill>
                  <a:schemeClr val="bg2"/>
                </a:solidFill>
                <a:effectLst/>
                <a:uLnTx/>
                <a:uFillTx/>
                <a:latin typeface="Calibri" panose="020F0502020204030204" pitchFamily="34" charset="0"/>
                <a:ea typeface="+mn-ea"/>
                <a:cs typeface="Arial" pitchFamily="34" charset="0"/>
              </a:rPr>
              <a:t>. Dermatitis. 2022;33:S17.</a:t>
            </a:r>
          </a:p>
        </p:txBody>
      </p:sp>
      <p:sp>
        <p:nvSpPr>
          <p:cNvPr id="10" name="Oval 9">
            <a:extLst>
              <a:ext uri="{FF2B5EF4-FFF2-40B4-BE49-F238E27FC236}">
                <a16:creationId xmlns:a16="http://schemas.microsoft.com/office/drawing/2014/main" id="{D7D24C53-E67C-0557-FA71-46CC385CE8AC}"/>
              </a:ext>
            </a:extLst>
          </p:cNvPr>
          <p:cNvSpPr/>
          <p:nvPr/>
        </p:nvSpPr>
        <p:spPr>
          <a:xfrm>
            <a:off x="297906" y="1601792"/>
            <a:ext cx="486383" cy="272374"/>
          </a:xfrm>
          <a:prstGeom prst="ellips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alibri" panose="020F0502020204030204"/>
                <a:ea typeface="+mn-ea"/>
                <a:cs typeface="+mn-cs"/>
              </a:rPr>
              <a:t>OR</a:t>
            </a:r>
          </a:p>
        </p:txBody>
      </p:sp>
      <p:sp>
        <p:nvSpPr>
          <p:cNvPr id="12" name="Rectangle 11">
            <a:extLst>
              <a:ext uri="{FF2B5EF4-FFF2-40B4-BE49-F238E27FC236}">
                <a16:creationId xmlns:a16="http://schemas.microsoft.com/office/drawing/2014/main" id="{45F339B3-FAE2-4FC7-7273-79B352DBEADA}"/>
              </a:ext>
            </a:extLst>
          </p:cNvPr>
          <p:cNvSpPr/>
          <p:nvPr/>
        </p:nvSpPr>
        <p:spPr>
          <a:xfrm>
            <a:off x="3923128" y="1690650"/>
            <a:ext cx="3771943" cy="27237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alibri" panose="020F0502020204030204"/>
                <a:ea typeface="+mn-ea"/>
                <a:cs typeface="+mn-cs"/>
              </a:rPr>
              <a:t>Step-up therapy</a:t>
            </a:r>
          </a:p>
        </p:txBody>
      </p:sp>
      <p:sp>
        <p:nvSpPr>
          <p:cNvPr id="13" name="Rectangle 12">
            <a:extLst>
              <a:ext uri="{FF2B5EF4-FFF2-40B4-BE49-F238E27FC236}">
                <a16:creationId xmlns:a16="http://schemas.microsoft.com/office/drawing/2014/main" id="{CA0BA292-DC5C-776B-2A98-88C90118D177}"/>
              </a:ext>
            </a:extLst>
          </p:cNvPr>
          <p:cNvSpPr/>
          <p:nvPr/>
        </p:nvSpPr>
        <p:spPr>
          <a:xfrm>
            <a:off x="8270203" y="1600200"/>
            <a:ext cx="3228448" cy="2723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alibri" panose="020F0502020204030204"/>
                <a:ea typeface="+mn-ea"/>
                <a:cs typeface="+mn-cs"/>
              </a:rPr>
              <a:t>Step-up therapy</a:t>
            </a:r>
          </a:p>
        </p:txBody>
      </p:sp>
      <p:sp>
        <p:nvSpPr>
          <p:cNvPr id="14" name="TextBox 13">
            <a:extLst>
              <a:ext uri="{FF2B5EF4-FFF2-40B4-BE49-F238E27FC236}">
                <a16:creationId xmlns:a16="http://schemas.microsoft.com/office/drawing/2014/main" id="{1FA1715E-71E7-7C89-478D-8C6BBCCD70B3}"/>
              </a:ext>
            </a:extLst>
          </p:cNvPr>
          <p:cNvSpPr txBox="1"/>
          <p:nvPr/>
        </p:nvSpPr>
        <p:spPr>
          <a:xfrm>
            <a:off x="700217" y="2232748"/>
            <a:ext cx="2781034" cy="270843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Basic Management</a:t>
            </a:r>
            <a:br>
              <a:rPr kumimoji="0" lang="en-US" sz="16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br>
            <a:r>
              <a:rPr kumimoji="0" lang="en-US" sz="1600" b="0" i="0" u="none" strike="noStrike" kern="1200" cap="none" spc="0" normalizeH="0" baseline="0" noProof="0" dirty="0">
                <a:ln>
                  <a:noFill/>
                </a:ln>
                <a:solidFill>
                  <a:srgbClr val="015873"/>
                </a:solidFill>
                <a:effectLst/>
                <a:uLnTx/>
                <a:uFillTx/>
                <a:latin typeface="Calibri" panose="020F0502020204030204"/>
                <a:ea typeface="+mn-ea"/>
                <a:cs typeface="Arial" panose="020B0604020202020204" pitchFamily="34" charset="0"/>
              </a:rPr>
              <a:t>All AD severities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669933"/>
              </a:solidFill>
              <a:effectLst/>
              <a:uLnTx/>
              <a:uFillTx/>
              <a:latin typeface="Calibri" panose="020F050202020403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Emollients: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Liberal and frequent use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Bathing: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Warm daily baths or showers using non-soap cleansers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Trigger avoidance: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Patient-centered approach to avoidance of common and/or proven allergens and irritants</a:t>
            </a:r>
          </a:p>
        </p:txBody>
      </p:sp>
      <p:cxnSp>
        <p:nvCxnSpPr>
          <p:cNvPr id="16" name="Straight Connector 15">
            <a:extLst>
              <a:ext uri="{FF2B5EF4-FFF2-40B4-BE49-F238E27FC236}">
                <a16:creationId xmlns:a16="http://schemas.microsoft.com/office/drawing/2014/main" id="{4DF8B97E-F30E-BDE2-3536-BEBAFE035680}"/>
              </a:ext>
            </a:extLst>
          </p:cNvPr>
          <p:cNvCxnSpPr>
            <a:cxnSpLocks/>
          </p:cNvCxnSpPr>
          <p:nvPr/>
        </p:nvCxnSpPr>
        <p:spPr>
          <a:xfrm>
            <a:off x="696526" y="2064028"/>
            <a:ext cx="0" cy="34044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801124E3-2C31-A4C9-44FE-B986564187A3}"/>
              </a:ext>
            </a:extLst>
          </p:cNvPr>
          <p:cNvSpPr/>
          <p:nvPr/>
        </p:nvSpPr>
        <p:spPr>
          <a:xfrm>
            <a:off x="680758" y="5204030"/>
            <a:ext cx="2911663" cy="272374"/>
          </a:xfrm>
          <a:prstGeom prst="rect">
            <a:avLst/>
          </a:prstGeom>
          <a:solidFill>
            <a:schemeClr val="accent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Maintain</a:t>
            </a: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 basic management as needed</a:t>
            </a:r>
          </a:p>
        </p:txBody>
      </p:sp>
      <p:sp>
        <p:nvSpPr>
          <p:cNvPr id="18" name="TextBox 17">
            <a:extLst>
              <a:ext uri="{FF2B5EF4-FFF2-40B4-BE49-F238E27FC236}">
                <a16:creationId xmlns:a16="http://schemas.microsoft.com/office/drawing/2014/main" id="{AF96EF7B-4B72-8AD5-1861-9D1375508834}"/>
              </a:ext>
            </a:extLst>
          </p:cNvPr>
          <p:cNvSpPr txBox="1"/>
          <p:nvPr/>
        </p:nvSpPr>
        <p:spPr>
          <a:xfrm>
            <a:off x="3923130" y="2242317"/>
            <a:ext cx="3685986" cy="272382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Prescription topical therapy</a:t>
            </a:r>
            <a:br>
              <a:rPr kumimoji="0" lang="en-US" sz="16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br>
            <a:r>
              <a:rPr kumimoji="0" lang="en-US" sz="1600" b="0" i="0" u="none" strike="noStrike" kern="1200" cap="none" spc="0" normalizeH="0" baseline="0" noProof="0" dirty="0">
                <a:ln>
                  <a:noFill/>
                </a:ln>
                <a:solidFill>
                  <a:srgbClr val="E1471D"/>
                </a:solidFill>
                <a:effectLst/>
                <a:uLnTx/>
                <a:uFillTx/>
                <a:latin typeface="Calibri" panose="020F0502020204030204"/>
                <a:ea typeface="+mn-ea"/>
                <a:cs typeface="Arial" panose="020B0604020202020204" pitchFamily="34" charset="0"/>
              </a:rPr>
              <a:t>All AD severities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669933"/>
              </a:solidFill>
              <a:effectLst/>
              <a:uLnTx/>
              <a:uFillTx/>
              <a:latin typeface="Calibri" panose="020F050202020403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Corticosteroids: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Range of potencies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Calcineurin inhibitors: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Tacrolimus, </a:t>
            </a:r>
            <a:r>
              <a:rPr kumimoji="0" lang="en-US"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Pimecrolimus</a:t>
            </a:r>
            <a:endPar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PDE-4 inhibitors: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Crisaborole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JAK inhibitors: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Ruxolitinib</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0" i="1"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Reactive: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1-2x/day during flare and for up to 1 week beyond clearance of flare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0" i="1"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Proactive: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1-3x/week between flares</a:t>
            </a:r>
          </a:p>
        </p:txBody>
      </p:sp>
      <p:cxnSp>
        <p:nvCxnSpPr>
          <p:cNvPr id="19" name="Straight Connector 18">
            <a:extLst>
              <a:ext uri="{FF2B5EF4-FFF2-40B4-BE49-F238E27FC236}">
                <a16:creationId xmlns:a16="http://schemas.microsoft.com/office/drawing/2014/main" id="{75E9DE9A-B908-D1DE-0CCB-6AF6DEF82382}"/>
              </a:ext>
            </a:extLst>
          </p:cNvPr>
          <p:cNvCxnSpPr>
            <a:cxnSpLocks/>
          </p:cNvCxnSpPr>
          <p:nvPr/>
        </p:nvCxnSpPr>
        <p:spPr>
          <a:xfrm>
            <a:off x="3941273" y="1819463"/>
            <a:ext cx="0" cy="392762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6ED05992-225F-A632-CA5C-84FC247C073D}"/>
              </a:ext>
            </a:extLst>
          </p:cNvPr>
          <p:cNvSpPr/>
          <p:nvPr/>
        </p:nvSpPr>
        <p:spPr>
          <a:xfrm>
            <a:off x="680757" y="1946101"/>
            <a:ext cx="7014309" cy="272374"/>
          </a:xfrm>
          <a:prstGeom prst="rect">
            <a:avLst/>
          </a:prstGeom>
          <a:gradFill>
            <a:gsLst>
              <a:gs pos="100000">
                <a:schemeClr val="accent3"/>
              </a:gs>
              <a:gs pos="57000">
                <a:srgbClr val="3F8A84"/>
              </a:gs>
              <a:gs pos="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a:ea typeface="+mn-ea"/>
                <a:cs typeface="+mn-cs"/>
              </a:rPr>
              <a:t>Choose management approaches based on shared-decision making</a:t>
            </a:r>
          </a:p>
        </p:txBody>
      </p:sp>
      <p:sp>
        <p:nvSpPr>
          <p:cNvPr id="21" name="Rectangle 20">
            <a:extLst>
              <a:ext uri="{FF2B5EF4-FFF2-40B4-BE49-F238E27FC236}">
                <a16:creationId xmlns:a16="http://schemas.microsoft.com/office/drawing/2014/main" id="{FEAEE110-A29B-FB49-0822-353BDECBE953}"/>
              </a:ext>
            </a:extLst>
          </p:cNvPr>
          <p:cNvSpPr/>
          <p:nvPr/>
        </p:nvSpPr>
        <p:spPr>
          <a:xfrm>
            <a:off x="3943629" y="4966109"/>
            <a:ext cx="3781670" cy="27237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alibri" panose="020F0502020204030204"/>
                <a:ea typeface="+mn-ea"/>
                <a:cs typeface="+mn-cs"/>
              </a:rPr>
              <a:t>Step-down therapy</a:t>
            </a:r>
          </a:p>
        </p:txBody>
      </p:sp>
      <p:sp>
        <p:nvSpPr>
          <p:cNvPr id="23" name="Rectangle 22">
            <a:extLst>
              <a:ext uri="{FF2B5EF4-FFF2-40B4-BE49-F238E27FC236}">
                <a16:creationId xmlns:a16="http://schemas.microsoft.com/office/drawing/2014/main" id="{26470CF6-21C5-262F-90F8-01C78F467538}"/>
              </a:ext>
            </a:extLst>
          </p:cNvPr>
          <p:cNvSpPr/>
          <p:nvPr/>
        </p:nvSpPr>
        <p:spPr>
          <a:xfrm>
            <a:off x="3943629" y="5225790"/>
            <a:ext cx="3781671" cy="528675"/>
          </a:xfrm>
          <a:prstGeom prst="rect">
            <a:avLst/>
          </a:prstGeom>
          <a:solidFill>
            <a:schemeClr val="accent3">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Maintain</a:t>
            </a: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 prescription topical therapy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Reduce/discontinue </a:t>
            </a: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lower-step therapies</a:t>
            </a:r>
          </a:p>
        </p:txBody>
      </p:sp>
      <p:cxnSp>
        <p:nvCxnSpPr>
          <p:cNvPr id="26" name="Elbow Connector 25">
            <a:extLst>
              <a:ext uri="{FF2B5EF4-FFF2-40B4-BE49-F238E27FC236}">
                <a16:creationId xmlns:a16="http://schemas.microsoft.com/office/drawing/2014/main" id="{0F40BEFD-B39B-17B1-0692-A9E03BB8A09B}"/>
              </a:ext>
            </a:extLst>
          </p:cNvPr>
          <p:cNvCxnSpPr>
            <a:cxnSpLocks/>
            <a:stCxn id="10" idx="4"/>
          </p:cNvCxnSpPr>
          <p:nvPr/>
        </p:nvCxnSpPr>
        <p:spPr>
          <a:xfrm rot="16200000" flipH="1">
            <a:off x="490954" y="1924310"/>
            <a:ext cx="239949" cy="139660"/>
          </a:xfrm>
          <a:prstGeom prst="bentConnector2">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2B692830-CE62-B3A7-9A91-4586EDE85217}"/>
              </a:ext>
            </a:extLst>
          </p:cNvPr>
          <p:cNvCxnSpPr>
            <a:cxnSpLocks/>
            <a:stCxn id="10" idx="6"/>
          </p:cNvCxnSpPr>
          <p:nvPr/>
        </p:nvCxnSpPr>
        <p:spPr>
          <a:xfrm flipV="1">
            <a:off x="784289" y="1736387"/>
            <a:ext cx="3149610" cy="1592"/>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3F978685-4347-05ED-83E4-6A37C1C6CB35}"/>
              </a:ext>
            </a:extLst>
          </p:cNvPr>
          <p:cNvSpPr txBox="1"/>
          <p:nvPr/>
        </p:nvSpPr>
        <p:spPr>
          <a:xfrm>
            <a:off x="8296619" y="1878846"/>
            <a:ext cx="3068064" cy="286232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Systemic or phototherapy</a:t>
            </a:r>
            <a:br>
              <a:rPr kumimoji="0" lang="en-US" sz="16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br>
            <a:r>
              <a:rPr kumimoji="0" lang="en-US" sz="1600" b="0" i="0" u="none" strike="noStrike" kern="1200" cap="none" spc="0" normalizeH="0" baseline="0" noProof="0" dirty="0">
                <a:ln>
                  <a:noFill/>
                </a:ln>
                <a:solidFill>
                  <a:srgbClr val="00823B"/>
                </a:solidFill>
                <a:effectLst/>
                <a:uLnTx/>
                <a:uFillTx/>
                <a:latin typeface="Calibri" panose="020F0502020204030204"/>
                <a:ea typeface="+mn-ea"/>
                <a:cs typeface="Arial" panose="020B0604020202020204" pitchFamily="34" charset="0"/>
              </a:rPr>
              <a:t>Moderate-severe AD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669933"/>
              </a:solidFill>
              <a:effectLst/>
              <a:uLnTx/>
              <a:uFillTx/>
              <a:latin typeface="Calibri" panose="020F050202020403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Phototherapy: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NBUVB,* UVA1*</a:t>
            </a:r>
            <a:endParaRPr kumimoji="0" lang="en-US" sz="1400" b="0" i="0" u="none" strike="noStrike" kern="1200" cap="none" spc="0" normalizeH="0" baseline="3000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Biologics: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Dupilumab, Tralokinumab</a:t>
            </a:r>
            <a:endParaRPr kumimoji="0" lang="en-US" sz="1400" b="0" i="0" u="none" strike="noStrike" kern="1200" cap="none" spc="0" normalizeH="0" baseline="3000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Oral systemic immunomodulators: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Abrocitinib, Baricitinib,* </a:t>
            </a:r>
            <a:r>
              <a:rPr kumimoji="0" lang="en-US"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Upadactinib</a:t>
            </a:r>
            <a:endPar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Azathioprine,* Corticosteroids,* Cyclosporine,* Methotrexate,* Mycophenolate mofetil,* Tacrolimus*</a:t>
            </a:r>
            <a:endParaRPr kumimoji="0" lang="en-US" sz="1400" b="0" i="0" u="none" strike="noStrike" kern="1200" cap="none" spc="0" normalizeH="0" baseline="3000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Hospitalization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for wet therapy</a:t>
            </a:r>
          </a:p>
        </p:txBody>
      </p:sp>
      <p:sp>
        <p:nvSpPr>
          <p:cNvPr id="32" name="Rectangle 31">
            <a:extLst>
              <a:ext uri="{FF2B5EF4-FFF2-40B4-BE49-F238E27FC236}">
                <a16:creationId xmlns:a16="http://schemas.microsoft.com/office/drawing/2014/main" id="{A8A01651-3CAE-F123-6CD2-CA3073F6BE46}"/>
              </a:ext>
            </a:extLst>
          </p:cNvPr>
          <p:cNvSpPr/>
          <p:nvPr/>
        </p:nvSpPr>
        <p:spPr>
          <a:xfrm>
            <a:off x="8296619" y="5042891"/>
            <a:ext cx="3228448" cy="272374"/>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alibri" panose="020F0502020204030204"/>
                <a:ea typeface="+mn-ea"/>
                <a:cs typeface="+mn-cs"/>
              </a:rPr>
              <a:t>Step-down therapy</a:t>
            </a:r>
          </a:p>
        </p:txBody>
      </p:sp>
      <p:sp>
        <p:nvSpPr>
          <p:cNvPr id="33" name="Rectangle 32">
            <a:extLst>
              <a:ext uri="{FF2B5EF4-FFF2-40B4-BE49-F238E27FC236}">
                <a16:creationId xmlns:a16="http://schemas.microsoft.com/office/drawing/2014/main" id="{A57B3EB4-B428-CA76-01C2-90649D2C256C}"/>
              </a:ext>
            </a:extLst>
          </p:cNvPr>
          <p:cNvSpPr/>
          <p:nvPr/>
        </p:nvSpPr>
        <p:spPr>
          <a:xfrm>
            <a:off x="8296620" y="5312300"/>
            <a:ext cx="3228448" cy="528675"/>
          </a:xfrm>
          <a:prstGeom prst="rect">
            <a:avLst/>
          </a:prstGeom>
          <a:solidFill>
            <a:schemeClr val="accent2">
              <a:lumMod val="60000"/>
              <a:lumOff val="40000"/>
              <a:alpha val="50196"/>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Maintain</a:t>
            </a: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 systemic or phototherapy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Reduce/discontinue </a:t>
            </a: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lower-step therapies</a:t>
            </a:r>
          </a:p>
        </p:txBody>
      </p:sp>
      <p:sp>
        <p:nvSpPr>
          <p:cNvPr id="34" name="Freeform 33">
            <a:extLst>
              <a:ext uri="{FF2B5EF4-FFF2-40B4-BE49-F238E27FC236}">
                <a16:creationId xmlns:a16="http://schemas.microsoft.com/office/drawing/2014/main" id="{010DDB95-C9FE-FD7D-1D01-BF75A9C39858}"/>
              </a:ext>
            </a:extLst>
          </p:cNvPr>
          <p:cNvSpPr/>
          <p:nvPr/>
        </p:nvSpPr>
        <p:spPr>
          <a:xfrm>
            <a:off x="11508579" y="5160294"/>
            <a:ext cx="335772" cy="455282"/>
          </a:xfrm>
          <a:custGeom>
            <a:avLst/>
            <a:gdLst>
              <a:gd name="connsiteX0" fmla="*/ 0 w 437744"/>
              <a:gd name="connsiteY0" fmla="*/ 0 h 778213"/>
              <a:gd name="connsiteX1" fmla="*/ 437744 w 437744"/>
              <a:gd name="connsiteY1" fmla="*/ 0 h 778213"/>
              <a:gd name="connsiteX2" fmla="*/ 437744 w 437744"/>
              <a:gd name="connsiteY2" fmla="*/ 778213 h 778213"/>
              <a:gd name="connsiteX3" fmla="*/ 0 w 437744"/>
              <a:gd name="connsiteY3" fmla="*/ 778213 h 778213"/>
            </a:gdLst>
            <a:ahLst/>
            <a:cxnLst>
              <a:cxn ang="0">
                <a:pos x="connsiteX0" y="connsiteY0"/>
              </a:cxn>
              <a:cxn ang="0">
                <a:pos x="connsiteX1" y="connsiteY1"/>
              </a:cxn>
              <a:cxn ang="0">
                <a:pos x="connsiteX2" y="connsiteY2"/>
              </a:cxn>
              <a:cxn ang="0">
                <a:pos x="connsiteX3" y="connsiteY3"/>
              </a:cxn>
            </a:cxnLst>
            <a:rect l="l" t="t" r="r" b="b"/>
            <a:pathLst>
              <a:path w="437744" h="778213">
                <a:moveTo>
                  <a:pt x="0" y="0"/>
                </a:moveTo>
                <a:lnTo>
                  <a:pt x="437744" y="0"/>
                </a:lnTo>
                <a:lnTo>
                  <a:pt x="437744" y="778213"/>
                </a:lnTo>
                <a:lnTo>
                  <a:pt x="0" y="778213"/>
                </a:lnTo>
              </a:path>
            </a:pathLst>
          </a:custGeom>
          <a:noFill/>
          <a:ln w="28575">
            <a:solidFill>
              <a:schemeClr val="bg1"/>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5" name="Oval 34">
            <a:extLst>
              <a:ext uri="{FF2B5EF4-FFF2-40B4-BE49-F238E27FC236}">
                <a16:creationId xmlns:a16="http://schemas.microsoft.com/office/drawing/2014/main" id="{CE62B31D-C306-3CE5-B095-3B1F9EBEC17E}"/>
              </a:ext>
            </a:extLst>
          </p:cNvPr>
          <p:cNvSpPr/>
          <p:nvPr/>
        </p:nvSpPr>
        <p:spPr>
          <a:xfrm>
            <a:off x="11606583" y="5251748"/>
            <a:ext cx="486383" cy="272374"/>
          </a:xfrm>
          <a:prstGeom prst="ellips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alibri" panose="020F0502020204030204"/>
                <a:ea typeface="+mn-ea"/>
                <a:cs typeface="+mn-cs"/>
              </a:rPr>
              <a:t>OR</a:t>
            </a:r>
          </a:p>
        </p:txBody>
      </p:sp>
      <p:cxnSp>
        <p:nvCxnSpPr>
          <p:cNvPr id="36" name="Straight Connector 35">
            <a:extLst>
              <a:ext uri="{FF2B5EF4-FFF2-40B4-BE49-F238E27FC236}">
                <a16:creationId xmlns:a16="http://schemas.microsoft.com/office/drawing/2014/main" id="{A924C5A6-19C9-75B4-701F-8F6B9896FB8A}"/>
              </a:ext>
            </a:extLst>
          </p:cNvPr>
          <p:cNvCxnSpPr>
            <a:cxnSpLocks/>
          </p:cNvCxnSpPr>
          <p:nvPr/>
        </p:nvCxnSpPr>
        <p:spPr>
          <a:xfrm>
            <a:off x="8278911" y="1766232"/>
            <a:ext cx="0" cy="4074743"/>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37" name="Freeform 33">
            <a:extLst>
              <a:ext uri="{FF2B5EF4-FFF2-40B4-BE49-F238E27FC236}">
                <a16:creationId xmlns:a16="http://schemas.microsoft.com/office/drawing/2014/main" id="{D1D4F946-402C-5044-9D57-A7857B7DCF0C}"/>
              </a:ext>
            </a:extLst>
          </p:cNvPr>
          <p:cNvSpPr/>
          <p:nvPr/>
        </p:nvSpPr>
        <p:spPr>
          <a:xfrm>
            <a:off x="7708810" y="5091569"/>
            <a:ext cx="313927" cy="455282"/>
          </a:xfrm>
          <a:custGeom>
            <a:avLst/>
            <a:gdLst>
              <a:gd name="connsiteX0" fmla="*/ 0 w 437744"/>
              <a:gd name="connsiteY0" fmla="*/ 0 h 778213"/>
              <a:gd name="connsiteX1" fmla="*/ 437744 w 437744"/>
              <a:gd name="connsiteY1" fmla="*/ 0 h 778213"/>
              <a:gd name="connsiteX2" fmla="*/ 437744 w 437744"/>
              <a:gd name="connsiteY2" fmla="*/ 778213 h 778213"/>
              <a:gd name="connsiteX3" fmla="*/ 0 w 437744"/>
              <a:gd name="connsiteY3" fmla="*/ 778213 h 778213"/>
            </a:gdLst>
            <a:ahLst/>
            <a:cxnLst>
              <a:cxn ang="0">
                <a:pos x="connsiteX0" y="connsiteY0"/>
              </a:cxn>
              <a:cxn ang="0">
                <a:pos x="connsiteX1" y="connsiteY1"/>
              </a:cxn>
              <a:cxn ang="0">
                <a:pos x="connsiteX2" y="connsiteY2"/>
              </a:cxn>
              <a:cxn ang="0">
                <a:pos x="connsiteX3" y="connsiteY3"/>
              </a:cxn>
            </a:cxnLst>
            <a:rect l="l" t="t" r="r" b="b"/>
            <a:pathLst>
              <a:path w="437744" h="778213">
                <a:moveTo>
                  <a:pt x="0" y="0"/>
                </a:moveTo>
                <a:lnTo>
                  <a:pt x="437744" y="0"/>
                </a:lnTo>
                <a:lnTo>
                  <a:pt x="437744" y="778213"/>
                </a:lnTo>
                <a:lnTo>
                  <a:pt x="0" y="778213"/>
                </a:lnTo>
              </a:path>
            </a:pathLst>
          </a:custGeom>
          <a:noFill/>
          <a:ln w="28575">
            <a:solidFill>
              <a:schemeClr val="bg1"/>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8" name="Oval 37">
            <a:extLst>
              <a:ext uri="{FF2B5EF4-FFF2-40B4-BE49-F238E27FC236}">
                <a16:creationId xmlns:a16="http://schemas.microsoft.com/office/drawing/2014/main" id="{91E0CE6F-B8F1-78F2-8B66-C9436C73BD33}"/>
              </a:ext>
            </a:extLst>
          </p:cNvPr>
          <p:cNvSpPr/>
          <p:nvPr/>
        </p:nvSpPr>
        <p:spPr>
          <a:xfrm>
            <a:off x="7754560" y="5183023"/>
            <a:ext cx="486383" cy="272374"/>
          </a:xfrm>
          <a:prstGeom prst="ellips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alibri" panose="020F0502020204030204"/>
                <a:ea typeface="+mn-ea"/>
                <a:cs typeface="+mn-cs"/>
              </a:rPr>
              <a:t>OR</a:t>
            </a:r>
          </a:p>
        </p:txBody>
      </p:sp>
    </p:spTree>
    <p:extLst>
      <p:ext uri="{BB962C8B-B14F-4D97-AF65-F5344CB8AC3E}">
        <p14:creationId xmlns:p14="http://schemas.microsoft.com/office/powerpoint/2010/main" val="25605959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3 - &amp;quot;Title-Arial-36-Bold-Yellow. Title may continue on 2 lines keep text at 36pt&amp;quot;&quot;/&gt;&lt;property id=&quot;20307&quot; value=&quot;257&quot;/&gt;&lt;/object&gt;&lt;object type=&quot;3&quot; unique_id=&quot;10006&quot;&gt;&lt;property id=&quot;20148&quot; value=&quot;5&quot;/&gt;&lt;property id=&quot;20300&quot; value=&quot;Slide 4 - &amp;quot;Text and Margin Consistency&amp;quot;&quot;/&gt;&lt;property id=&quot;20307&quot; value=&quot;267&quot;/&gt;&lt;/object&gt;&lt;object type=&quot;3&quot; unique_id=&quot;10007&quot;&gt;&lt;property id=&quot;20148&quot; value=&quot;5&quot;/&gt;&lt;property id=&quot;20300&quot; value=&quot;Slide 5 - &amp;quot;Transition Title &amp;#x0D;&amp;#x0A;for next topic of discussion &amp;#x0D;&amp;#x0A;or can be used as closer slide &amp;#x0D;&amp;#x0A;(ie: Q&amp;amp;A)&amp;#x0D;&amp;#x0A;(Arial-40-Bold-White-Cent&quot;/&gt;&lt;property id=&quot;20307&quot; value=&quot;261&quot;/&gt;&lt;/object&gt;&lt;object type=&quot;3&quot; unique_id=&quot;10008&quot;&gt;&lt;property id=&quot;20148&quot; value=&quot;5&quot;/&gt;&lt;property id=&quot;20300&quot; value=&quot;Slide 6 - &amp;quot;RGB Pallet&amp;quot;&quot;/&gt;&lt;property id=&quot;20307&quot; value=&quot;258&quot;/&gt;&lt;/object&gt;&lt;object type=&quot;3&quot; unique_id=&quot;10009&quot;&gt;&lt;property id=&quot;20148&quot; value=&quot;5&quot;/&gt;&lt;property id=&quot;20300&quot; value=&quot;Slide 7 - &amp;quot;Example Graph&amp;quot;&quot;/&gt;&lt;property id=&quot;20307&quot; value=&quot;286&quot;/&gt;&lt;/object&gt;&lt;object type=&quot;3&quot; unique_id=&quot;10010&quot;&gt;&lt;property id=&quot;20148&quot; value=&quot;5&quot;/&gt;&lt;property id=&quot;20300&quot; value=&quot;Slide 8 - &amp;quot;Example Graph and Text&amp;quot;&quot;/&gt;&lt;property id=&quot;20307&quot; value=&quot;288&quot;/&gt;&lt;/object&gt;&lt;object type=&quot;3&quot; unique_id=&quot;10011&quot;&gt;&lt;property id=&quot;20148&quot; value=&quot;5&quot;/&gt;&lt;property id=&quot;20300&quot; value=&quot;Slide 9 - &amp;quot;Example Line Graph&amp;quot;&quot;/&gt;&lt;property id=&quot;20307&quot; value=&quot;287&quot;/&gt;&lt;/object&gt;&lt;object type=&quot;3&quot; unique_id=&quot;10012&quot;&gt;&lt;property id=&quot;20148&quot; value=&quot;5&quot;/&gt;&lt;property id=&quot;20300&quot; value=&quot;Slide 10 - &amp;quot;Example Line Graph with Data Values&amp;quot;&quot;/&gt;&lt;property id=&quot;20307&quot; value=&quot;292&quot;/&gt;&lt;/object&gt;&lt;object type=&quot;3&quot; unique_id=&quot;10013&quot;&gt;&lt;property id=&quot;20148&quot; value=&quot;5&quot;/&gt;&lt;property id=&quot;20300&quot; value=&quot;Slide 11 - &amp;quot;Example Line Graph with Color &amp;#x0D;&amp;#x0A;Data Values&amp;quot;&quot;/&gt;&lt;property id=&quot;20307&quot; value=&quot;309&quot;/&gt;&lt;/object&gt;&lt;object type=&quot;3&quot; unique_id=&quot;10014&quot;&gt;&lt;property id=&quot;20148&quot; value=&quot;5&quot;/&gt;&lt;property id=&quot;20300&quot; value=&quot;Slide 12 - &amp;quot;Example Schematic&amp;quot;&quot;/&gt;&lt;property id=&quot;20307&quot; value=&quot;262&quot;/&gt;&lt;/object&gt;&lt;object type=&quot;3&quot; unique_id=&quot;10015&quot;&gt;&lt;property id=&quot;20148&quot; value=&quot;5&quot;/&gt;&lt;property id=&quot;20300&quot; value=&quot;Slide 13 - &amp;quot;Example Schematic Continued&amp;quot;&quot;/&gt;&lt;property id=&quot;20307&quot; value=&quot;263&quot;/&gt;&lt;/object&gt;&lt;object type=&quot;3&quot; unique_id=&quot;10016&quot;&gt;&lt;property id=&quot;20148&quot; value=&quot;5&quot;/&gt;&lt;property id=&quot;20300&quot; value=&quot;Slide 14 - &amp;quot;Example Tables&amp;quot;&quot;/&gt;&lt;property id=&quot;20307&quot; value=&quot;311&quot;/&gt;&lt;/object&gt;&lt;object type=&quot;3&quot; unique_id=&quot;10017&quot;&gt;&lt;property id=&quot;20148&quot; value=&quot;5&quot;/&gt;&lt;property id=&quot;20300&quot; value=&quot;Slide 15 - &amp;quot;Example Tables Continued&amp;quot;&quot;/&gt;&lt;property id=&quot;20307&quot; value=&quot;312&quot;/&gt;&lt;/object&gt;&lt;object type=&quot;3&quot; unique_id=&quot;10018&quot;&gt;&lt;property id=&quot;20148&quot; value=&quot;5&quot;/&gt;&lt;property id=&quot;20300&quot; value=&quot;Slide 16 - &amp;quot;Example Tables Continued&amp;quot;&quot;/&gt;&lt;property id=&quot;20307&quot; value=&quot;313&quot;/&gt;&lt;/object&gt;&lt;object type=&quot;3&quot; unique_id=&quot;10019&quot;&gt;&lt;property id=&quot;20148&quot; value=&quot;5&quot;/&gt;&lt;property id=&quot;20300&quot; value=&quot;Slide 17 - &amp;quot;Example Tables Continued&amp;quot;&quot;/&gt;&lt;property id=&quot;20307&quot; value=&quot;314&quot;/&gt;&lt;/object&gt;&lt;object type=&quot;3&quot; unique_id=&quot;10020&quot;&gt;&lt;property id=&quot;20148&quot; value=&quot;5&quot;/&gt;&lt;property id=&quot;20300&quot; value=&quot;Slide 21 - &amp;quot;Additional Formatting Notes&amp;quot;&quot;/&gt;&lt;property id=&quot;20307&quot; value=&quot;270&quot;/&gt;&lt;/object&gt;&lt;object type=&quot;3&quot; unique_id=&quot;10021&quot;&gt;&lt;property id=&quot;20148&quot; value=&quot;5&quot;/&gt;&lt;property id=&quot;20300&quot; value=&quot;Slide 22 - &amp;quot;“Polish Stage” Notes&amp;quot;&quot;/&gt;&lt;property id=&quot;20307&quot; value=&quot;272&quot;/&gt;&lt;/object&gt;&lt;object type=&quot;3&quot; unique_id=&quot;10022&quot;&gt;&lt;property id=&quot;20148&quot; value=&quot;5&quot;/&gt;&lt;property id=&quot;20300&quot; value=&quot;Slide 23 - &amp;quot;For Black and White Print Slides&amp;quot;&quot;/&gt;&lt;property id=&quot;20307&quot; value=&quot;290&quot;/&gt;&lt;/object&gt;&lt;object type=&quot;3&quot; unique_id=&quot;10023&quot;&gt;&lt;property id=&quot;20148&quot; value=&quot;5&quot;/&gt;&lt;property id=&quot;20300&quot; value=&quot;Slide 24 - &amp;quot;For Black and White Print Slides&amp;quot;&quot;/&gt;&lt;property id=&quot;20307&quot; value=&quot;291&quot;/&gt;&lt;/object&gt;&lt;object type=&quot;3&quot; unique_id=&quot;10024&quot;&gt;&lt;property id=&quot;20148&quot; value=&quot;5&quot;/&gt;&lt;property id=&quot;20300&quot; value=&quot;Slide 25 - &amp;quot;CME Slides for Designer and Editorial Reference…&amp;quot;&quot;/&gt;&lt;property id=&quot;20307&quot; value=&quot;273&quot;/&gt;&lt;/object&gt;&lt;object type=&quot;3&quot; unique_id=&quot;10025&quot;&gt;&lt;property id=&quot;20148&quot; value=&quot;5&quot;/&gt;&lt;property id=&quot;20300&quot; value=&quot;Slide 26 - &amp;quot;About These Slides&amp;quot;&quot;/&gt;&lt;property id=&quot;20307&quot; value=&quot;308&quot;/&gt;&lt;/object&gt;&lt;object type=&quot;3&quot; unique_id=&quot;10026&quot;&gt;&lt;property id=&quot;20148&quot; value=&quot;5&quot;/&gt;&lt;property id=&quot;20300&quot; value=&quot;Slide 27 - &amp;quot;Faculty&amp;quot;&quot;/&gt;&lt;property id=&quot;20307&quot; value=&quot;294&quot;/&gt;&lt;/object&gt;&lt;object type=&quot;3&quot; unique_id=&quot;10027&quot;&gt;&lt;property id=&quot;20148&quot; value=&quot;5&quot;/&gt;&lt;property id=&quot;20300&quot; value=&quot;Slide 28 - &amp;quot;Disclosure of Conflicts of Interest&amp;quot;&quot;/&gt;&lt;property id=&quot;20307&quot; value=&quot;295&quot;/&gt;&lt;/object&gt;&lt;object type=&quot;3&quot; unique_id=&quot;10028&quot;&gt;&lt;property id=&quot;20148&quot; value=&quot;5&quot;/&gt;&lt;property id=&quot;20300&quot; value=&quot;Slide 29 - &amp;quot;Disclosures&amp;quot;&quot;/&gt;&lt;property id=&quot;20307&quot; value=&quot;296&quot;/&gt;&lt;/object&gt;&lt;object type=&quot;3&quot; unique_id=&quot;10029&quot;&gt;&lt;property id=&quot;20148&quot; value=&quot;5&quot;/&gt;&lt;property id=&quot;20300&quot; value=&quot;Slide 30 - &amp;quot;Disclosure of Unlabeled Use&amp;quot;&quot;/&gt;&lt;property id=&quot;20307&quot; value=&quot;297&quot;/&gt;&lt;/object&gt;&lt;object type=&quot;3&quot; unique_id=&quot;10030&quot;&gt;&lt;property id=&quot;20148&quot; value=&quot;5&quot;/&gt;&lt;property id=&quot;20300&quot; value=&quot;Slide 31&quot;/&gt;&lt;property id=&quot;20307&quot; value=&quot;298&quot;/&gt;&lt;/object&gt;&lt;object type=&quot;3&quot; unique_id=&quot;10031&quot;&gt;&lt;property id=&quot;20148&quot; value=&quot;5&quot;/&gt;&lt;property id=&quot;20300&quot; value=&quot;Slide 32 - &amp;quot;Physician Continuing Medical Education&amp;quot;&quot;/&gt;&lt;property id=&quot;20307&quot; value=&quot;299&quot;/&gt;&lt;/object&gt;&lt;object type=&quot;3&quot; unique_id=&quot;10032&quot;&gt;&lt;property id=&quot;20148&quot; value=&quot;5&quot;/&gt;&lt;property id=&quot;20300&quot; value=&quot;Slide 33 - &amp;quot;Pharmacist Continuing Education&amp;quot;&quot;/&gt;&lt;property id=&quot;20307&quot; value=&quot;300&quot;/&gt;&lt;/object&gt;&lt;object type=&quot;3&quot; unique_id=&quot;10033&quot;&gt;&lt;property id=&quot;20148&quot; value=&quot;5&quot;/&gt;&lt;property id=&quot;20300&quot; value=&quot;Slide 34 - &amp;quot;Nursing Continuing Education&amp;quot;&quot;/&gt;&lt;property id=&quot;20307&quot; value=&quot;301&quot;/&gt;&lt;/object&gt;&lt;object type=&quot;3&quot; unique_id=&quot;10034&quot;&gt;&lt;property id=&quot;20148&quot; value=&quot;5&quot;/&gt;&lt;property id=&quot;20300&quot; value=&quot;Slide 35 - &amp;quot;Please review the following important &amp;#x0D;&amp;#x0A;CME information in your handout&amp;quot;&quot;/&gt;&lt;property id=&quot;20307&quot; value=&quot;310&quot;/&gt;&lt;/object&gt;&lt;object type=&quot;3&quot; unique_id=&quot;10036&quot;&gt;&lt;property id=&quot;20148&quot; value=&quot;5&quot;/&gt;&lt;property id=&quot;20300&quot; value=&quot;Slide 37 - &amp;quot;Instructions for Credit&amp;quot;&quot;/&gt;&lt;property id=&quot;20307&quot; value=&quot;303&quot;/&gt;&lt;/object&gt;&lt;object type=&quot;3&quot; unique_id=&quot;10037&quot;&gt;&lt;property id=&quot;20148&quot; value=&quot;5&quot;/&gt;&lt;property id=&quot;20300&quot; value=&quot;Slide 38 - &amp;quot;Now Take the Test . . .&amp;quot;&quot;/&gt;&lt;property id=&quot;20307&quot; value=&quot;304&quot;/&gt;&lt;/object&gt;&lt;object type=&quot;3&quot; unique_id=&quot;10040&quot;&gt;&lt;property id=&quot;20148&quot; value=&quot;5&quot;/&gt;&lt;property id=&quot;20300&quot; value=&quot;Slide 39 - &amp;quot;General Information&amp;quot;&quot;/&gt;&lt;property id=&quot;20307&quot; value=&quot;315&quot;/&gt;&lt;/object&gt;&lt;object type=&quot;3&quot; unique_id=&quot;10041&quot;&gt;&lt;property id=&quot;20148&quot; value=&quot;5&quot;/&gt;&lt;property id=&quot;20300&quot; value=&quot;Slide 40 - &amp;quot;Please review the slide notes &amp;#x0D;&amp;#x0A;for analysis of each study &amp;#x0D;&amp;#x0A;by expert faculty &amp;lt;Insert Name, MD&amp;gt;, &amp;#x0D;&amp;#x0A;and &amp;lt;Insert Name,&quot;/&gt;&lt;property id=&quot;20307&quot; value=&quot;316&quot;/&gt;&lt;/object&gt;&lt;object type=&quot;3&quot; unique_id=&quot;10042&quot;&gt;&lt;property id=&quot;20148&quot; value=&quot;5&quot;/&gt;&lt;property id=&quot;20300&quot; value=&quot;Slide 41 - &amp;quot;Promo Slide Reference&amp;#x0D;&amp;#x0A;(Placed as the last slide in a slideset, &amp;#x0D;&amp;#x0A;if requested)&amp;quot;&quot;/&gt;&lt;property id=&quot;20307&quot; value=&quot;307&quot;/&gt;&lt;/object&gt;&lt;object type=&quot;3&quot; unique_id=&quot;12121&quot;&gt;&lt;property id=&quot;20148&quot; value=&quot;5&quot;/&gt;&lt;property id=&quot;20300&quot; value=&quot;Slide 36 - &amp;quot;Disclaimer&amp;quot;&quot;/&gt;&lt;property id=&quot;20307&quot; value=&quot;317&quot;/&gt;&lt;/object&gt;&lt;object type=&quot;3&quot; unique_id=&quot;12122&quot;&gt;&lt;property id=&quot;20148&quot; value=&quot;5&quot;/&gt;&lt;property id=&quot;20300&quot; value=&quot;Slide 1 - &amp;quot;Title of the program and will possibly take &amp;#x0D;&amp;#x0A;up three lines. It is presented in Arial-39-Bold-White.&amp;quot;&quot;/&gt;&lt;property id=&quot;20307&quot; value=&quot;321&quot;/&gt;&lt;/object&gt;&lt;object type=&quot;3&quot; unique_id=&quot;12123&quot;&gt;&lt;property id=&quot;20148&quot; value=&quot;5&quot;/&gt;&lt;property id=&quot;20300&quot; value=&quot;Slide 2 - &amp;quot;Title of the program and will possibly take up three lines. It is presented in Arial-39-Bold-White.&amp;quot;&quot;/&gt;&lt;property id=&quot;20307&quot; value=&quot;322&quot;/&gt;&lt;/object&gt;&lt;object type=&quot;3&quot; unique_id=&quot;12124&quot;&gt;&lt;property id=&quot;20148&quot; value=&quot;5&quot;/&gt;&lt;property id=&quot;20300&quot; value=&quot;Slide 18 - &amp;quot;Outcomes Analysis: What Did You Learn?&amp;quot;&quot;/&gt;&lt;property id=&quot;20307&quot; value=&quot;324&quot;/&gt;&lt;/object&gt;&lt;object type=&quot;3&quot; unique_id=&quot;12125&quot;&gt;&lt;property id=&quot;20148&quot; value=&quot;5&quot;/&gt;&lt;property id=&quot;20300&quot; value=&quot;Slide 19 - &amp;quot;Outcomes Questions&amp;quot;&quot;/&gt;&lt;property id=&quot;20307&quot; value=&quot;320&quot;/&gt;&lt;/object&gt;&lt;object type=&quot;3&quot; unique_id=&quot;12126&quot;&gt;&lt;property id=&quot;20148&quot; value=&quot;5&quot;/&gt;&lt;property id=&quot;20300&quot; value=&quot;Slide 20 - &amp;quot;How many patients with XXX do you provide care for in a typical week?&amp;quot;&quot;/&gt;&lt;property id=&quot;20307&quot; value=&quot;323&quot;/&gt;&lt;/object&gt;&lt;object type=&quot;3&quot; unique_id=&quot;12127&quot;&gt;&lt;property id=&quot;20148&quot; value=&quot;5&quot;/&gt;&lt;property id=&quot;20300&quot; value=&quot;Slide 42 - &amp;quot;Go Online for More CCO &amp;#x0D;&amp;#x0A;Coverage of XXXXXXXXXXXX!&amp;quot;&quot;/&gt;&lt;property id=&quot;20307&quot; value=&quot;318&quot;/&gt;&lt;/objec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KPI_HAS_CHART" val="false"/>
</p:tagLst>
</file>

<file path=ppt/tags/tag3.xml><?xml version="1.0" encoding="utf-8"?>
<p:tagLst xmlns:a="http://schemas.openxmlformats.org/drawingml/2006/main" xmlns:r="http://schemas.openxmlformats.org/officeDocument/2006/relationships" xmlns:p="http://schemas.openxmlformats.org/presentationml/2006/main">
  <p:tag name="KPI_HAS_CHART" val="false"/>
</p:tagLst>
</file>

<file path=ppt/theme/theme1.xml><?xml version="1.0" encoding="utf-8"?>
<a:theme xmlns:a="http://schemas.openxmlformats.org/drawingml/2006/main" name="2022_CCO_Template">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C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96640e0f-7d8d-4157-9952-ecb74b0df098">25U6J5S3HDTT-1053110356-2</_dlc_DocId>
    <_dlc_DocIdUrl xmlns="96640e0f-7d8d-4157-9952-ecb74b0df098">
      <Url>https://intranet.clinicaloptions.com/mews/immunology/IMM_2022_WC_Hot_Topics_in_Atopic_Derm_(PRP5210)/VM3/_layouts/15/DocIdRedir.aspx?ID=25U6J5S3HDTT-1053110356-2</Url>
      <Description>25U6J5S3HDTT-1053110356-2</Description>
    </_dlc_DocIdUrl>
    <Document_x0020_Category xmlns="395adcd2-e113-4820-86ae-799e3397e925">VM Slides - Downloadable</Document_x0020_Category>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29131DE7760F304F9F2B0A5A54610031" ma:contentTypeVersion="1" ma:contentTypeDescription="Create a new document." ma:contentTypeScope="" ma:versionID="e2dabe4b281cd49d4494f1660438b5d5">
  <xsd:schema xmlns:xsd="http://www.w3.org/2001/XMLSchema" xmlns:xs="http://www.w3.org/2001/XMLSchema" xmlns:p="http://schemas.microsoft.com/office/2006/metadata/properties" xmlns:ns2="96640e0f-7d8d-4157-9952-ecb74b0df098" xmlns:ns3="395adcd2-e113-4820-86ae-799e3397e925" targetNamespace="http://schemas.microsoft.com/office/2006/metadata/properties" ma:root="true" ma:fieldsID="b48f4104f133c5e7d11bf1a8efdf556c" ns2:_="" ns3:_="">
    <xsd:import namespace="96640e0f-7d8d-4157-9952-ecb74b0df098"/>
    <xsd:import namespace="395adcd2-e113-4820-86ae-799e3397e925"/>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640e0f-7d8d-4157-9952-ecb74b0df09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95adcd2-e113-4820-86ae-799e3397e925"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enumeration value="Video Module"/>
          <xsd:enumeration value="VM Slides - Downloadable"/>
          <xsd:enumeration value="AV Recording"/>
          <xsd:enumeration value="Permissions"/>
          <xsd:enumeration value="Outcomes - Questions"/>
          <xsd:enumeration value="Frontmatter Template (CMS template)"/>
          <xsd:enumeration value="Slide Des Req - Full Redraw"/>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18F4D2-3653-4F4F-B917-116198900D9C}">
  <ds:schemaRefs>
    <ds:schemaRef ds:uri="http://schemas.microsoft.com/sharepoint/v3/contenttype/forms"/>
  </ds:schemaRefs>
</ds:datastoreItem>
</file>

<file path=customXml/itemProps2.xml><?xml version="1.0" encoding="utf-8"?>
<ds:datastoreItem xmlns:ds="http://schemas.openxmlformats.org/officeDocument/2006/customXml" ds:itemID="{65E151B5-E2EE-4BEC-82C3-105A302A3BE7}">
  <ds:schemaRefs>
    <ds:schemaRef ds:uri="http://schemas.microsoft.com/office/2006/metadata/longProperties"/>
  </ds:schemaRefs>
</ds:datastoreItem>
</file>

<file path=customXml/itemProps3.xml><?xml version="1.0" encoding="utf-8"?>
<ds:datastoreItem xmlns:ds="http://schemas.openxmlformats.org/officeDocument/2006/customXml" ds:itemID="{E862ADD0-FA3D-4B69-A2AD-95BEB33D6DEF}">
  <ds:schemaRefs>
    <ds:schemaRef ds:uri="http://schemas.microsoft.com/sharepoint/events"/>
  </ds:schemaRefs>
</ds:datastoreItem>
</file>

<file path=customXml/itemProps4.xml><?xml version="1.0" encoding="utf-8"?>
<ds:datastoreItem xmlns:ds="http://schemas.openxmlformats.org/officeDocument/2006/customXml" ds:itemID="{5BA55BC3-5A03-47C2-8EC3-D964C3B5E779}">
  <ds:schemaRefs>
    <ds:schemaRef ds:uri="http://www.w3.org/XML/1998/namespace"/>
    <ds:schemaRef ds:uri="http://schemas.openxmlformats.org/package/2006/metadata/core-properties"/>
    <ds:schemaRef ds:uri="http://purl.org/dc/terms/"/>
    <ds:schemaRef ds:uri="http://purl.org/dc/elements/1.1/"/>
    <ds:schemaRef ds:uri="http://schemas.microsoft.com/office/2006/metadata/properties"/>
    <ds:schemaRef ds:uri="http://purl.org/dc/dcmitype/"/>
    <ds:schemaRef ds:uri="395adcd2-e113-4820-86ae-799e3397e925"/>
    <ds:schemaRef ds:uri="http://schemas.microsoft.com/office/2006/documentManagement/types"/>
    <ds:schemaRef ds:uri="http://schemas.microsoft.com/office/infopath/2007/PartnerControls"/>
    <ds:schemaRef ds:uri="96640e0f-7d8d-4157-9952-ecb74b0df098"/>
  </ds:schemaRefs>
</ds:datastoreItem>
</file>

<file path=customXml/itemProps5.xml><?xml version="1.0" encoding="utf-8"?>
<ds:datastoreItem xmlns:ds="http://schemas.openxmlformats.org/officeDocument/2006/customXml" ds:itemID="{D3506411-ECAE-4BB8-B739-0D86B677AA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640e0f-7d8d-4157-9952-ecb74b0df098"/>
    <ds:schemaRef ds:uri="395adcd2-e113-4820-86ae-799e3397e9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2110</TotalTime>
  <Words>3054</Words>
  <Application>Microsoft Office PowerPoint</Application>
  <PresentationFormat>Widescreen</PresentationFormat>
  <Paragraphs>563</Paragraphs>
  <Slides>22</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Times</vt:lpstr>
      <vt:lpstr>Times New Roman</vt:lpstr>
      <vt:lpstr>Wingdings</vt:lpstr>
      <vt:lpstr>2022_CCO_Template</vt:lpstr>
      <vt:lpstr>Optimal Management of Moderate to  Severe Atopic Dermatitis: Infants, Adults,  and Everyone in Between!</vt:lpstr>
      <vt:lpstr>About These Slides</vt:lpstr>
      <vt:lpstr>Faculty</vt:lpstr>
      <vt:lpstr>Faculty Disclosures</vt:lpstr>
      <vt:lpstr>Management of Moderate to Severe  Atopic Dermatitis in Adults</vt:lpstr>
      <vt:lpstr>Case Study: Cassandra, 49 Yr of Age</vt:lpstr>
      <vt:lpstr>Case Study: Cassandra</vt:lpstr>
      <vt:lpstr>Case 3: Cassandra </vt:lpstr>
      <vt:lpstr>AD Step-care Management</vt:lpstr>
      <vt:lpstr>Case 3: Considerations for Newer Therapies for Cassandra </vt:lpstr>
      <vt:lpstr>LIBERTY AD CHRONOS: Dupilumab Efficacy in Adults</vt:lpstr>
      <vt:lpstr>LIBERTY AD OLE: Safety of Dupilumab in Adults for up to 4 Yr</vt:lpstr>
      <vt:lpstr>ECZTRA 1 and 2: Efficacy and Safety of Tralokinumab in Adult Patients With Moderate to Severe AD</vt:lpstr>
      <vt:lpstr>ECZTRA 1 and 2: IGA 0 or 1 Response Rates at Wk 16</vt:lpstr>
      <vt:lpstr>ECZTRA 1 and 2: Additional Endpoints and  Adverse Events</vt:lpstr>
      <vt:lpstr>JADE Compare: Study Design</vt:lpstr>
      <vt:lpstr>JADE COMPARE: EASI-90 and IGA Score 0</vt:lpstr>
      <vt:lpstr>Comparing Newer Systemic Therapies:  Network Meta-Analysis </vt:lpstr>
      <vt:lpstr>Comparing Newer Systemic Therapies:  Network Meta-analysis </vt:lpstr>
      <vt:lpstr>Co-management, Educational Interventions and Aids, and Shared Decision-Making</vt:lpstr>
      <vt:lpstr>Faculty Discussion: Key Takeaways for Managing AD in Adults</vt:lpstr>
      <vt:lpstr>Go Online for More CCO  Coverage of Atopic Dermatitis!</vt:lpstr>
    </vt:vector>
  </TitlesOfParts>
  <Company>Preferred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Optimal Management of Moderate to Severe Atopic Dermatitis</dc:title>
  <dc:creator>Preferred User</dc:creator>
  <cp:lastModifiedBy>vwenzel@clinicaloptions.com</cp:lastModifiedBy>
  <cp:revision>99</cp:revision>
  <cp:lastPrinted>2016-09-26T20:21:49Z</cp:lastPrinted>
  <dcterms:created xsi:type="dcterms:W3CDTF">2005-05-27T15:08:01Z</dcterms:created>
  <dcterms:modified xsi:type="dcterms:W3CDTF">2023-01-12T21:29:08Z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gs">
    <vt:lpwstr/>
  </property>
  <property fmtid="{D5CDD505-2E9C-101B-9397-08002B2CF9AE}" pid="3" name="display_urn:schemas-microsoft-com:office:office#Editor">
    <vt:lpwstr>Melanie Couton</vt:lpwstr>
  </property>
  <property fmtid="{D5CDD505-2E9C-101B-9397-08002B2CF9AE}" pid="4" name="display_urn:schemas-microsoft-com:office:office#Author">
    <vt:lpwstr>Melanie Couton</vt:lpwstr>
  </property>
  <property fmtid="{D5CDD505-2E9C-101B-9397-08002B2CF9AE}" pid="5" name="_dlc_DocId">
    <vt:lpwstr>56M7VY3CDVN5-387186687-1</vt:lpwstr>
  </property>
  <property fmtid="{D5CDD505-2E9C-101B-9397-08002B2CF9AE}" pid="6" name="_dlc_DocIdItemGuid">
    <vt:lpwstr>0a115ab1-0a0b-49c9-b50a-051e31cb6239</vt:lpwstr>
  </property>
  <property fmtid="{D5CDD505-2E9C-101B-9397-08002B2CF9AE}" pid="7" name="_dlc_DocIdUrl">
    <vt:lpwstr>https://intranet.clinicaloptions.com/mews/oncology/ASH_ALL_Satellite-TU_2016/Template/_layouts/15/DocIdRedir.aspx?ID=56M7VY3CDVN5-387186687-1, 56M7VY3CDVN5-387186687-1</vt:lpwstr>
  </property>
  <property fmtid="{D5CDD505-2E9C-101B-9397-08002B2CF9AE}" pid="8" name="ContentTypeId">
    <vt:lpwstr>0x01010029131DE7760F304F9F2B0A5A54610031</vt:lpwstr>
  </property>
  <property fmtid="{D5CDD505-2E9C-101B-9397-08002B2CF9AE}" pid="9" name="MediaServiceImageTags">
    <vt:lpwstr/>
  </property>
</Properties>
</file>