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4" r:id="rId6"/>
  </p:sldMasterIdLst>
  <p:notesMasterIdLst>
    <p:notesMasterId r:id="rId62"/>
  </p:notesMasterIdLst>
  <p:handoutMasterIdLst>
    <p:handoutMasterId r:id="rId63"/>
  </p:handoutMasterIdLst>
  <p:sldIdLst>
    <p:sldId id="321" r:id="rId7"/>
    <p:sldId id="545" r:id="rId8"/>
    <p:sldId id="2146849581" r:id="rId9"/>
    <p:sldId id="544" r:id="rId10"/>
    <p:sldId id="2140756966" r:id="rId11"/>
    <p:sldId id="2146849584" r:id="rId12"/>
    <p:sldId id="2146849585" r:id="rId13"/>
    <p:sldId id="2146849586" r:id="rId14"/>
    <p:sldId id="2140757080" r:id="rId15"/>
    <p:sldId id="1993218984" r:id="rId16"/>
    <p:sldId id="268" r:id="rId17"/>
    <p:sldId id="2096976085" r:id="rId18"/>
    <p:sldId id="2140756954" r:id="rId19"/>
    <p:sldId id="2140756955" r:id="rId20"/>
    <p:sldId id="2140756891" r:id="rId21"/>
    <p:sldId id="1993218967" r:id="rId22"/>
    <p:sldId id="2140756909" r:id="rId23"/>
    <p:sldId id="2140756945" r:id="rId24"/>
    <p:sldId id="2140756967" r:id="rId25"/>
    <p:sldId id="2140757058" r:id="rId26"/>
    <p:sldId id="2140756870" r:id="rId27"/>
    <p:sldId id="1993218972" r:id="rId28"/>
    <p:sldId id="1993218978" r:id="rId29"/>
    <p:sldId id="2146849575" r:id="rId30"/>
    <p:sldId id="2096976148" r:id="rId31"/>
    <p:sldId id="4387" r:id="rId32"/>
    <p:sldId id="4365" r:id="rId33"/>
    <p:sldId id="1993219079" r:id="rId34"/>
    <p:sldId id="2146849587" r:id="rId35"/>
    <p:sldId id="2140756934" r:id="rId36"/>
    <p:sldId id="2146849588" r:id="rId37"/>
    <p:sldId id="2146849619" r:id="rId38"/>
    <p:sldId id="2146849620" r:id="rId39"/>
    <p:sldId id="2146849622" r:id="rId40"/>
    <p:sldId id="2146849623" r:id="rId41"/>
    <p:sldId id="2146849624" r:id="rId42"/>
    <p:sldId id="2146849625" r:id="rId43"/>
    <p:sldId id="2146849626" r:id="rId44"/>
    <p:sldId id="2146849589" r:id="rId45"/>
    <p:sldId id="2146849592" r:id="rId46"/>
    <p:sldId id="2146849593" r:id="rId47"/>
    <p:sldId id="2146849594" r:id="rId48"/>
    <p:sldId id="2146849595" r:id="rId49"/>
    <p:sldId id="2146849596" r:id="rId50"/>
    <p:sldId id="2146849597" r:id="rId51"/>
    <p:sldId id="2096976078" r:id="rId52"/>
    <p:sldId id="2146849598" r:id="rId53"/>
    <p:sldId id="2146849599" r:id="rId54"/>
    <p:sldId id="2146849600" r:id="rId55"/>
    <p:sldId id="2146849601" r:id="rId56"/>
    <p:sldId id="2146849602" r:id="rId57"/>
    <p:sldId id="2146849603" r:id="rId58"/>
    <p:sldId id="2146849604" r:id="rId59"/>
    <p:sldId id="2146849616" r:id="rId60"/>
    <p:sldId id="2146849617" r:id="rId61"/>
  </p:sldIdLst>
  <p:sldSz cx="12192000" cy="6858000"/>
  <p:notesSz cx="7315200" cy="9601200"/>
  <p:custDataLst>
    <p:tags r:id="rId64"/>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052BFCA-1A67-40B5-8192-5DEB5E754135}">
          <p14:sldIdLst>
            <p14:sldId id="321"/>
            <p14:sldId id="545"/>
            <p14:sldId id="2146849581"/>
            <p14:sldId id="544"/>
            <p14:sldId id="2140756966"/>
            <p14:sldId id="2146849584"/>
            <p14:sldId id="2146849585"/>
            <p14:sldId id="2146849586"/>
            <p14:sldId id="2140757080"/>
            <p14:sldId id="1993218984"/>
            <p14:sldId id="268"/>
            <p14:sldId id="2096976085"/>
            <p14:sldId id="2140756954"/>
            <p14:sldId id="2140756955"/>
            <p14:sldId id="2140756891"/>
            <p14:sldId id="1993218967"/>
            <p14:sldId id="2140756909"/>
            <p14:sldId id="2140756945"/>
            <p14:sldId id="2140756967"/>
            <p14:sldId id="2140757058"/>
            <p14:sldId id="2140756870"/>
            <p14:sldId id="1993218972"/>
            <p14:sldId id="1993218978"/>
            <p14:sldId id="2146849575"/>
            <p14:sldId id="2096976148"/>
            <p14:sldId id="4387"/>
            <p14:sldId id="4365"/>
            <p14:sldId id="1993219079"/>
            <p14:sldId id="2146849587"/>
            <p14:sldId id="2140756934"/>
            <p14:sldId id="2146849588"/>
            <p14:sldId id="2146849619"/>
            <p14:sldId id="2146849620"/>
            <p14:sldId id="2146849622"/>
            <p14:sldId id="2146849623"/>
            <p14:sldId id="2146849624"/>
            <p14:sldId id="2146849625"/>
            <p14:sldId id="2146849626"/>
            <p14:sldId id="2146849589"/>
            <p14:sldId id="2146849592"/>
            <p14:sldId id="2146849593"/>
            <p14:sldId id="2146849594"/>
            <p14:sldId id="2146849595"/>
            <p14:sldId id="2146849596"/>
            <p14:sldId id="2146849597"/>
            <p14:sldId id="2096976078"/>
            <p14:sldId id="2146849598"/>
            <p14:sldId id="2146849599"/>
            <p14:sldId id="2146849600"/>
            <p14:sldId id="2146849601"/>
            <p14:sldId id="2146849602"/>
            <p14:sldId id="2146849603"/>
            <p14:sldId id="2146849604"/>
            <p14:sldId id="2146849616"/>
            <p14:sldId id="2146849617"/>
          </p14:sldIdLst>
        </p14:section>
      </p14:sectionLst>
    </p:ex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64" userDrawn="1">
          <p15:clr>
            <a:srgbClr val="A4A3A4"/>
          </p15:clr>
        </p15:guide>
        <p15:guide id="6" orient="horz" pos="3912" userDrawn="1">
          <p15:clr>
            <a:srgbClr val="A4A3A4"/>
          </p15:clr>
        </p15:guide>
        <p15:guide id="7" orient="horz" userDrawn="1">
          <p15:clr>
            <a:srgbClr val="A4A3A4"/>
          </p15:clr>
        </p15:guide>
        <p15:guide id="8" pos="329" userDrawn="1">
          <p15:clr>
            <a:srgbClr val="A4A3A4"/>
          </p15:clr>
        </p15:guide>
        <p15:guide id="9" pos="7416" userDrawn="1">
          <p15:clr>
            <a:srgbClr val="A4A3A4"/>
          </p15:clr>
        </p15:guide>
        <p15:guide id="10" pos="3840" userDrawn="1">
          <p15:clr>
            <a:srgbClr val="A4A3A4"/>
          </p15:clr>
        </p15:guide>
        <p15:guide id="11" pos="453" userDrawn="1">
          <p15:clr>
            <a:srgbClr val="A4A3A4"/>
          </p15:clr>
        </p15:guide>
        <p15:guide id="13" pos="724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Gross" initials="TG" lastIdx="4" clrIdx="6"/>
  <p:cmAuthor id="2" name="Melanie Couton" initials="MAC" lastIdx="4" clrIdx="3"/>
  <p:cmAuthor id="3" name="ralfieri" initials="ra" lastIdx="2" clrIdx="8"/>
  <p:cmAuthor id="4" name="Megan Capel" initials="MC" lastIdx="12" clrIdx="0"/>
  <p:cmAuthor id="5" name="Andrew Bowser" initials="AB" lastIdx="8" clrIdx="2"/>
  <p:cmAuthor id="6" name="mcalloway" initials="mc" lastIdx="2" clrIdx="4"/>
  <p:cmAuthor id="7" name="agoldman" initials="a" lastIdx="4" clrIdx="9"/>
  <p:cmAuthor id="8" name="Devin Overbey" initials="DO" lastIdx="6" clrIdx="7"/>
  <p:cmAuthor id="9" name="Erik Brady" initials="EB" lastIdx="3" clrIdx="5"/>
  <p:cmAuthor id="10" name=" " initials="MAC" lastIdx="22" clrIdx="1"/>
  <p:cmAuthor id="11" name="alison.heintz@gmail.com" initials="a" lastIdx="3" clrIdx="10">
    <p:extLst>
      <p:ext uri="{19B8F6BF-5375-455C-9EA6-DF929625EA0E}">
        <p15:presenceInfo xmlns:p15="http://schemas.microsoft.com/office/powerpoint/2012/main" userId="1e1cc34837a9f52c" providerId="Windows Live"/>
      </p:ext>
    </p:extLst>
  </p:cmAuthor>
  <p:cmAuthor id="12" name="Sophia Kelley" initials="SK" lastIdx="1" clrIdx="11">
    <p:extLst>
      <p:ext uri="{19B8F6BF-5375-455C-9EA6-DF929625EA0E}">
        <p15:presenceInfo xmlns:p15="http://schemas.microsoft.com/office/powerpoint/2012/main" userId="S::skelley@clinicaloptions.com::16bcb5eb-2eda-4b05-8f8e-003f962fc12c" providerId="AD"/>
      </p:ext>
    </p:extLst>
  </p:cmAuthor>
  <p:cmAuthor id="13" name="LT Fowler" initials="LF" lastIdx="8" clrIdx="12">
    <p:extLst>
      <p:ext uri="{19B8F6BF-5375-455C-9EA6-DF929625EA0E}">
        <p15:presenceInfo xmlns:p15="http://schemas.microsoft.com/office/powerpoint/2012/main" userId="S::lfowler@practicingclinicians.com::bdc4c4d6-9ded-467c-b80c-330a0ea8ffe4" providerId="AD"/>
      </p:ext>
    </p:extLst>
  </p:cmAuthor>
  <p:cmAuthor id="14" name="Nicole Mitchell" initials="NM" lastIdx="12" clrIdx="13">
    <p:extLst>
      <p:ext uri="{19B8F6BF-5375-455C-9EA6-DF929625EA0E}">
        <p15:presenceInfo xmlns:p15="http://schemas.microsoft.com/office/powerpoint/2012/main" userId="S::nmitchell@practicingclinicians.com::e6112baa-5d07-499c-8da8-7bdc6749eb49" providerId="AD"/>
      </p:ext>
    </p:extLst>
  </p:cmAuthor>
  <p:cmAuthor id="15" name="Kim Nealy" initials="KN" lastIdx="15" clrIdx="14">
    <p:extLst>
      <p:ext uri="{19B8F6BF-5375-455C-9EA6-DF929625EA0E}">
        <p15:presenceInfo xmlns:p15="http://schemas.microsoft.com/office/powerpoint/2012/main" userId="S::knealy@clinicaloptions.com::3ad6f23f-5cca-413d-8b4a-3603710adf7e" providerId="AD"/>
      </p:ext>
    </p:extLst>
  </p:cmAuthor>
  <p:cmAuthor id="16" name="CLINICALOPTIONS\knealy" initials="C" lastIdx="59" clrIdx="15">
    <p:extLst>
      <p:ext uri="{19B8F6BF-5375-455C-9EA6-DF929625EA0E}">
        <p15:presenceInfo xmlns:p15="http://schemas.microsoft.com/office/powerpoint/2012/main" userId="CLINICALOPTIONS\knealy" providerId="None"/>
      </p:ext>
    </p:extLst>
  </p:cmAuthor>
  <p:cmAuthor id="17" name="Bruce Sands" initials="BS" lastIdx="1" clrIdx="16">
    <p:extLst>
      <p:ext uri="{19B8F6BF-5375-455C-9EA6-DF929625EA0E}">
        <p15:presenceInfo xmlns:p15="http://schemas.microsoft.com/office/powerpoint/2012/main" userId="5841fcaae6b4fc5e" providerId="Windows Live"/>
      </p:ext>
    </p:extLst>
  </p:cmAuthor>
  <p:cmAuthor id="18" name="clinicaloptions\rcohen" initials="c" lastIdx="5" clrIdx="17">
    <p:extLst>
      <p:ext uri="{19B8F6BF-5375-455C-9EA6-DF929625EA0E}">
        <p15:presenceInfo xmlns:p15="http://schemas.microsoft.com/office/powerpoint/2012/main" userId="clinicaloptions\rcohen" providerId="None"/>
      </p:ext>
    </p:extLst>
  </p:cmAuthor>
  <p:cmAuthor id="19" name="Ramya Moorthy" initials="RM" lastIdx="21" clrIdx="18">
    <p:extLst>
      <p:ext uri="{19B8F6BF-5375-455C-9EA6-DF929625EA0E}">
        <p15:presenceInfo xmlns:p15="http://schemas.microsoft.com/office/powerpoint/2012/main" userId="S::Ramya.Moorthy@extentia.com::99ca4ff7-edd9-4259-9b9b-c765c454ea60" providerId="AD"/>
      </p:ext>
    </p:extLst>
  </p:cmAuthor>
  <p:cmAuthor id="20" name="Jennifer Eimers" initials="JE" lastIdx="3" clrIdx="19">
    <p:extLst>
      <p:ext uri="{19B8F6BF-5375-455C-9EA6-DF929625EA0E}">
        <p15:presenceInfo xmlns:p15="http://schemas.microsoft.com/office/powerpoint/2012/main" userId="S::jeimers@clinicaloptions.com::e496f3f7-6a48-4339-9b0c-9f426a43f948" providerId="AD"/>
      </p:ext>
    </p:extLst>
  </p:cmAuthor>
  <p:cmAuthor id="21" name="Christy Seals" initials="CS" lastIdx="2" clrIdx="20">
    <p:extLst>
      <p:ext uri="{19B8F6BF-5375-455C-9EA6-DF929625EA0E}">
        <p15:presenceInfo xmlns:p15="http://schemas.microsoft.com/office/powerpoint/2012/main" userId="S::cseals@clinicaloptions.com::0852e532-1f9e-4bbf-9b56-be19a9543a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71D"/>
    <a:srgbClr val="013763"/>
    <a:srgbClr val="682E74"/>
    <a:srgbClr val="609140"/>
    <a:srgbClr val="00823B"/>
    <a:srgbClr val="015873"/>
    <a:srgbClr val="046376"/>
    <a:srgbClr val="033453"/>
    <a:srgbClr val="006264"/>
    <a:srgbClr val="FDB3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4799" autoAdjust="0"/>
  </p:normalViewPr>
  <p:slideViewPr>
    <p:cSldViewPr snapToGrid="0">
      <p:cViewPr varScale="1">
        <p:scale>
          <a:sx n="73" d="100"/>
          <a:sy n="73" d="100"/>
        </p:scale>
        <p:origin x="1152" y="53"/>
      </p:cViewPr>
      <p:guideLst>
        <p:guide orient="horz" pos="4128"/>
        <p:guide orient="horz" pos="1008"/>
        <p:guide orient="horz" pos="4032"/>
        <p:guide orient="horz" pos="151"/>
        <p:guide orient="horz" pos="264"/>
        <p:guide orient="horz" pos="3912"/>
        <p:guide orient="horz"/>
        <p:guide pos="329"/>
        <p:guide pos="7416"/>
        <p:guide pos="3840"/>
        <p:guide pos="453"/>
        <p:guide pos="7248"/>
      </p:guideLst>
    </p:cSldViewPr>
  </p:slideViewPr>
  <p:notesTextViewPr>
    <p:cViewPr>
      <p:scale>
        <a:sx n="125" d="100"/>
        <a:sy n="125" d="100"/>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F77FF-C3E2-4EEE-BACD-9EECAE21433A}"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US"/>
        </a:p>
      </dgm:t>
    </dgm:pt>
    <dgm:pt modelId="{804A5DF8-D6C5-47F6-8C0D-FCAE52C494A1}">
      <dgm:prSet phldrT="[Text]"/>
      <dgm:spPr>
        <a:solidFill>
          <a:schemeClr val="tx2"/>
        </a:solidFill>
        <a:ln>
          <a:noFill/>
        </a:ln>
        <a:scene3d>
          <a:camera prst="orthographicFront"/>
          <a:lightRig rig="threePt" dir="t">
            <a:rot lat="0" lon="0" rev="7500000"/>
          </a:lightRig>
        </a:scene3d>
        <a:sp3d prstMaterial="plastic"/>
      </dgm:spPr>
      <dgm:t>
        <a:bodyPr/>
        <a:lstStyle/>
        <a:p>
          <a:pPr>
            <a:buNone/>
          </a:pPr>
          <a:r>
            <a:rPr lang="en-US" dirty="0">
              <a:solidFill>
                <a:schemeClr val="bg1"/>
              </a:solidFill>
              <a:latin typeface="Calibri" panose="020F0502020204030204" pitchFamily="34" charset="0"/>
            </a:rPr>
            <a:t>Early Diagnosis</a:t>
          </a:r>
        </a:p>
      </dgm:t>
    </dgm:pt>
    <dgm:pt modelId="{7D54DB80-1AE9-40B1-B5E2-971D48ED169F}" type="parTrans" cxnId="{B1892EA9-6CD3-4A6D-9014-0EEED78C0EE2}">
      <dgm:prSet/>
      <dgm:spPr/>
      <dgm:t>
        <a:bodyPr/>
        <a:lstStyle/>
        <a:p>
          <a:endParaRPr lang="en-US">
            <a:latin typeface="Calibri" panose="020F0502020204030204" pitchFamily="34" charset="0"/>
          </a:endParaRPr>
        </a:p>
      </dgm:t>
    </dgm:pt>
    <dgm:pt modelId="{AB09DAAC-53FA-4BA7-AC19-14EAAE97D155}" type="sibTrans" cxnId="{B1892EA9-6CD3-4A6D-9014-0EEED78C0EE2}">
      <dgm:prSet/>
      <dgm:spPr/>
      <dgm:t>
        <a:bodyPr/>
        <a:lstStyle/>
        <a:p>
          <a:endParaRPr lang="en-US">
            <a:latin typeface="Calibri" panose="020F0502020204030204" pitchFamily="34" charset="0"/>
          </a:endParaRPr>
        </a:p>
      </dgm:t>
    </dgm:pt>
    <dgm:pt modelId="{5CE75799-80D6-4722-B074-17983E3369F7}">
      <dgm:prSet phldrT="[Text]"/>
      <dgm:spPr>
        <a:solidFill>
          <a:schemeClr val="tx2"/>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solidFill>
                <a:schemeClr val="bg1"/>
              </a:solidFill>
              <a:latin typeface="Calibri" panose="020F0502020204030204" pitchFamily="34" charset="0"/>
            </a:rPr>
            <a:t>Distinction between disease activity and disease severity</a:t>
          </a:r>
        </a:p>
      </dgm:t>
    </dgm:pt>
    <dgm:pt modelId="{4168DE77-CF62-46CE-B598-9766C2AE703A}" type="parTrans" cxnId="{19436800-5E67-4B28-99A3-2D3F48BBC388}">
      <dgm:prSet/>
      <dgm:spPr/>
      <dgm:t>
        <a:bodyPr/>
        <a:lstStyle/>
        <a:p>
          <a:endParaRPr lang="en-US">
            <a:latin typeface="Calibri" panose="020F0502020204030204" pitchFamily="34" charset="0"/>
          </a:endParaRPr>
        </a:p>
      </dgm:t>
    </dgm:pt>
    <dgm:pt modelId="{7FFF7F78-7674-4ACA-8BA9-E29157AAFD13}" type="sibTrans" cxnId="{19436800-5E67-4B28-99A3-2D3F48BBC388}">
      <dgm:prSet/>
      <dgm:spPr/>
      <dgm:t>
        <a:bodyPr/>
        <a:lstStyle/>
        <a:p>
          <a:endParaRPr lang="en-US">
            <a:latin typeface="Calibri" panose="020F0502020204030204" pitchFamily="34" charset="0"/>
          </a:endParaRPr>
        </a:p>
      </dgm:t>
    </dgm:pt>
    <dgm:pt modelId="{6ECC53D9-52E7-4E72-AB54-D0FDAADF4184}">
      <dgm:prSet phldrT="[Text]"/>
      <dgm:spPr>
        <a:solidFill>
          <a:schemeClr val="accent2"/>
        </a:solidFill>
        <a:ln>
          <a:noFill/>
        </a:ln>
        <a:scene3d>
          <a:camera prst="orthographicFront"/>
          <a:lightRig rig="threePt" dir="t">
            <a:rot lat="0" lon="0" rev="7500000"/>
          </a:lightRig>
        </a:scene3d>
        <a:sp3d prstMaterial="plastic"/>
      </dgm:spPr>
      <dgm:t>
        <a:bodyPr/>
        <a:lstStyle/>
        <a:p>
          <a:pPr>
            <a:buNone/>
          </a:pPr>
          <a:r>
            <a:rPr lang="en-US" dirty="0">
              <a:latin typeface="Calibri" panose="020F0502020204030204" pitchFamily="34" charset="0"/>
            </a:rPr>
            <a:t>Rapid Induction of Remission</a:t>
          </a:r>
        </a:p>
      </dgm:t>
    </dgm:pt>
    <dgm:pt modelId="{28F40B80-E976-4BFF-BFF0-190A57DFD444}" type="parTrans" cxnId="{0AFC1256-AC3E-4E5F-9A98-791A44A6B079}">
      <dgm:prSet/>
      <dgm:spPr/>
      <dgm:t>
        <a:bodyPr/>
        <a:lstStyle/>
        <a:p>
          <a:endParaRPr lang="en-US">
            <a:latin typeface="Calibri" panose="020F0502020204030204" pitchFamily="34" charset="0"/>
          </a:endParaRPr>
        </a:p>
      </dgm:t>
    </dgm:pt>
    <dgm:pt modelId="{EB2D33CF-21B3-4283-ABCE-7D76561FFFD0}" type="sibTrans" cxnId="{0AFC1256-AC3E-4E5F-9A98-791A44A6B079}">
      <dgm:prSet/>
      <dgm:spPr/>
      <dgm:t>
        <a:bodyPr/>
        <a:lstStyle/>
        <a:p>
          <a:endParaRPr lang="en-US">
            <a:latin typeface="Calibri" panose="020F0502020204030204" pitchFamily="34" charset="0"/>
          </a:endParaRPr>
        </a:p>
      </dgm:t>
    </dgm:pt>
    <dgm:pt modelId="{D4E609BC-36AB-4352-822E-C7F7617F8230}">
      <dgm:prSet phldrT="[Text]"/>
      <dgm:spPr>
        <a:solidFill>
          <a:schemeClr val="accent2"/>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Clinical and objective</a:t>
          </a:r>
        </a:p>
      </dgm:t>
    </dgm:pt>
    <dgm:pt modelId="{05080BC2-0870-4A92-87E9-42088ACFC4B0}" type="parTrans" cxnId="{2A9343AB-4801-4E0B-B8F3-FD7299E6176C}">
      <dgm:prSet/>
      <dgm:spPr/>
      <dgm:t>
        <a:bodyPr/>
        <a:lstStyle/>
        <a:p>
          <a:endParaRPr lang="en-US">
            <a:latin typeface="Calibri" panose="020F0502020204030204" pitchFamily="34" charset="0"/>
          </a:endParaRPr>
        </a:p>
      </dgm:t>
    </dgm:pt>
    <dgm:pt modelId="{F39406CB-643B-4EA4-9E71-76B295F1E5E0}" type="sibTrans" cxnId="{2A9343AB-4801-4E0B-B8F3-FD7299E6176C}">
      <dgm:prSet/>
      <dgm:spPr/>
      <dgm:t>
        <a:bodyPr/>
        <a:lstStyle/>
        <a:p>
          <a:endParaRPr lang="en-US">
            <a:latin typeface="Calibri" panose="020F0502020204030204" pitchFamily="34" charset="0"/>
          </a:endParaRPr>
        </a:p>
      </dgm:t>
    </dgm:pt>
    <dgm:pt modelId="{A2422CAA-C74D-4E11-A3FF-E2F49C6FBF40}">
      <dgm:prSet phldrT="[Text]"/>
      <dgm:spPr>
        <a:solidFill>
          <a:schemeClr val="accent2"/>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Mucosal healing</a:t>
          </a:r>
        </a:p>
      </dgm:t>
    </dgm:pt>
    <dgm:pt modelId="{E157ED07-AEC7-4066-B7B4-4E6BBA1F4C51}" type="parTrans" cxnId="{AB2BC55D-C69B-4A5B-A7DC-3D828EB374DA}">
      <dgm:prSet/>
      <dgm:spPr/>
      <dgm:t>
        <a:bodyPr/>
        <a:lstStyle/>
        <a:p>
          <a:endParaRPr lang="en-US">
            <a:latin typeface="Calibri" panose="020F0502020204030204" pitchFamily="34" charset="0"/>
          </a:endParaRPr>
        </a:p>
      </dgm:t>
    </dgm:pt>
    <dgm:pt modelId="{D25E636E-F48C-4ACB-817E-AF65A9C3730C}" type="sibTrans" cxnId="{AB2BC55D-C69B-4A5B-A7DC-3D828EB374DA}">
      <dgm:prSet/>
      <dgm:spPr/>
      <dgm:t>
        <a:bodyPr/>
        <a:lstStyle/>
        <a:p>
          <a:endParaRPr lang="en-US">
            <a:latin typeface="Calibri" panose="020F0502020204030204" pitchFamily="34" charset="0"/>
          </a:endParaRPr>
        </a:p>
      </dgm:t>
    </dgm:pt>
    <dgm:pt modelId="{B9C07636-488C-4E50-8A13-75DBD74602C0}">
      <dgm:prSet phldrT="[Text]"/>
      <dgm:spPr>
        <a:solidFill>
          <a:schemeClr val="accent1"/>
        </a:solidFill>
        <a:ln>
          <a:noFill/>
        </a:ln>
        <a:scene3d>
          <a:camera prst="orthographicFront"/>
          <a:lightRig rig="threePt" dir="t">
            <a:rot lat="0" lon="0" rev="7500000"/>
          </a:lightRig>
        </a:scene3d>
        <a:sp3d prstMaterial="plastic"/>
      </dgm:spPr>
      <dgm:t>
        <a:bodyPr/>
        <a:lstStyle/>
        <a:p>
          <a:pPr>
            <a:buNone/>
          </a:pPr>
          <a:r>
            <a:rPr lang="en-US" dirty="0">
              <a:latin typeface="Calibri" panose="020F0502020204030204" pitchFamily="34" charset="0"/>
            </a:rPr>
            <a:t>Stable, Sustained Maintenance</a:t>
          </a:r>
        </a:p>
      </dgm:t>
    </dgm:pt>
    <dgm:pt modelId="{62847AEE-BAD8-4529-BF68-2649EA082772}" type="parTrans" cxnId="{AFF13F94-07F5-4208-BB2A-907ED9DAF6A5}">
      <dgm:prSet/>
      <dgm:spPr/>
      <dgm:t>
        <a:bodyPr/>
        <a:lstStyle/>
        <a:p>
          <a:endParaRPr lang="en-US">
            <a:latin typeface="Calibri" panose="020F0502020204030204" pitchFamily="34" charset="0"/>
          </a:endParaRPr>
        </a:p>
      </dgm:t>
    </dgm:pt>
    <dgm:pt modelId="{DFC7C1B2-FEC5-44A6-8236-3C16346B6849}" type="sibTrans" cxnId="{AFF13F94-07F5-4208-BB2A-907ED9DAF6A5}">
      <dgm:prSet/>
      <dgm:spPr/>
      <dgm:t>
        <a:bodyPr/>
        <a:lstStyle/>
        <a:p>
          <a:endParaRPr lang="en-US">
            <a:latin typeface="Calibri" panose="020F0502020204030204" pitchFamily="34" charset="0"/>
          </a:endParaRPr>
        </a:p>
      </dgm:t>
    </dgm:pt>
    <dgm:pt modelId="{CDDE8B62-03DD-45EF-AE8C-07B259AA15B8}">
      <dgm:prSet phldrT="[Text]"/>
      <dgm:spPr>
        <a:solidFill>
          <a:schemeClr val="accent1"/>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Prevention </a:t>
          </a:r>
          <a:br>
            <a:rPr lang="en-US" dirty="0">
              <a:latin typeface="Calibri" panose="020F0502020204030204" pitchFamily="34" charset="0"/>
            </a:rPr>
          </a:br>
          <a:r>
            <a:rPr lang="en-US" dirty="0">
              <a:latin typeface="Calibri" panose="020F0502020204030204" pitchFamily="34" charset="0"/>
            </a:rPr>
            <a:t>of relapse</a:t>
          </a:r>
        </a:p>
      </dgm:t>
    </dgm:pt>
    <dgm:pt modelId="{F0FDDA0B-DD80-4532-A481-90CE4AEDD5F8}" type="parTrans" cxnId="{C088C69D-E718-4770-9DF0-8D1538EBB101}">
      <dgm:prSet/>
      <dgm:spPr/>
      <dgm:t>
        <a:bodyPr/>
        <a:lstStyle/>
        <a:p>
          <a:endParaRPr lang="en-US">
            <a:latin typeface="Calibri" panose="020F0502020204030204" pitchFamily="34" charset="0"/>
          </a:endParaRPr>
        </a:p>
      </dgm:t>
    </dgm:pt>
    <dgm:pt modelId="{2FB3E778-DF2D-4AE5-9344-CCBA2F10F65F}" type="sibTrans" cxnId="{C088C69D-E718-4770-9DF0-8D1538EBB101}">
      <dgm:prSet/>
      <dgm:spPr/>
      <dgm:t>
        <a:bodyPr/>
        <a:lstStyle/>
        <a:p>
          <a:endParaRPr lang="en-US">
            <a:latin typeface="Calibri" panose="020F0502020204030204" pitchFamily="34" charset="0"/>
          </a:endParaRPr>
        </a:p>
      </dgm:t>
    </dgm:pt>
    <dgm:pt modelId="{89934579-97D1-4482-911E-28FF7E80C26C}">
      <dgm:prSet phldrT="[Text]"/>
      <dgm:spPr>
        <a:solidFill>
          <a:schemeClr val="accent1"/>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Maintenance </a:t>
          </a:r>
          <a:br>
            <a:rPr lang="en-US" dirty="0">
              <a:latin typeface="Calibri" panose="020F0502020204030204" pitchFamily="34" charset="0"/>
            </a:rPr>
          </a:br>
          <a:r>
            <a:rPr lang="en-US" dirty="0">
              <a:latin typeface="Calibri" panose="020F0502020204030204" pitchFamily="34" charset="0"/>
            </a:rPr>
            <a:t>of mucosal healing</a:t>
          </a:r>
        </a:p>
      </dgm:t>
    </dgm:pt>
    <dgm:pt modelId="{FBD61EC1-61C6-4560-9510-D3CC5F5ECC3A}" type="parTrans" cxnId="{676E6CFF-84AC-475C-B915-768BDF326F3E}">
      <dgm:prSet/>
      <dgm:spPr/>
      <dgm:t>
        <a:bodyPr/>
        <a:lstStyle/>
        <a:p>
          <a:endParaRPr lang="en-US">
            <a:latin typeface="Calibri" panose="020F0502020204030204" pitchFamily="34" charset="0"/>
          </a:endParaRPr>
        </a:p>
      </dgm:t>
    </dgm:pt>
    <dgm:pt modelId="{B661DAD4-9D80-4A1A-9437-16787112979C}" type="sibTrans" cxnId="{676E6CFF-84AC-475C-B915-768BDF326F3E}">
      <dgm:prSet/>
      <dgm:spPr/>
      <dgm:t>
        <a:bodyPr/>
        <a:lstStyle/>
        <a:p>
          <a:endParaRPr lang="en-US">
            <a:latin typeface="Calibri" panose="020F0502020204030204" pitchFamily="34" charset="0"/>
          </a:endParaRPr>
        </a:p>
      </dgm:t>
    </dgm:pt>
    <dgm:pt modelId="{03C14500-2DF7-4A29-A3F1-02766650EA3F}">
      <dgm:prSet phldrT="[Text]"/>
      <dgm:spPr>
        <a:solidFill>
          <a:schemeClr val="accent3"/>
        </a:solidFill>
        <a:ln>
          <a:noFill/>
        </a:ln>
        <a:scene3d>
          <a:camera prst="orthographicFront"/>
          <a:lightRig rig="threePt" dir="t">
            <a:rot lat="0" lon="0" rev="7500000"/>
          </a:lightRig>
        </a:scene3d>
        <a:sp3d prstMaterial="plastic"/>
      </dgm:spPr>
      <dgm:t>
        <a:bodyPr/>
        <a:lstStyle/>
        <a:p>
          <a:pPr>
            <a:buNone/>
          </a:pPr>
          <a:r>
            <a:rPr lang="en-US" dirty="0">
              <a:latin typeface="Calibri" panose="020F0502020204030204" pitchFamily="34" charset="0"/>
            </a:rPr>
            <a:t>Prevention of Disease/Drug Complications</a:t>
          </a:r>
        </a:p>
      </dgm:t>
    </dgm:pt>
    <dgm:pt modelId="{E4EC9E3C-19FA-4DEE-8B13-CBFF7FC63512}" type="parTrans" cxnId="{31736684-CC37-4C30-9FDD-11D8C58A7617}">
      <dgm:prSet/>
      <dgm:spPr/>
      <dgm:t>
        <a:bodyPr/>
        <a:lstStyle/>
        <a:p>
          <a:endParaRPr lang="en-US">
            <a:latin typeface="Calibri" panose="020F0502020204030204" pitchFamily="34" charset="0"/>
          </a:endParaRPr>
        </a:p>
      </dgm:t>
    </dgm:pt>
    <dgm:pt modelId="{16DF9133-0B86-4FB1-8BF0-848646A8F780}" type="sibTrans" cxnId="{31736684-CC37-4C30-9FDD-11D8C58A7617}">
      <dgm:prSet/>
      <dgm:spPr/>
      <dgm:t>
        <a:bodyPr/>
        <a:lstStyle/>
        <a:p>
          <a:endParaRPr lang="en-US">
            <a:latin typeface="Calibri" panose="020F0502020204030204" pitchFamily="34" charset="0"/>
          </a:endParaRPr>
        </a:p>
      </dgm:t>
    </dgm:pt>
    <dgm:pt modelId="{69DC1100-960F-47FA-AFB0-5D268E0376C4}">
      <dgm:prSet phldrT="[Text]"/>
      <dgm:spPr>
        <a:solidFill>
          <a:schemeClr val="accent3"/>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Vaccination, cancer prevention, monitoring</a:t>
          </a:r>
        </a:p>
      </dgm:t>
    </dgm:pt>
    <dgm:pt modelId="{5CC73B23-6AD8-422D-B654-A790D8AE72B6}" type="parTrans" cxnId="{AD401B1A-1376-478E-9487-815CC75F6981}">
      <dgm:prSet/>
      <dgm:spPr/>
      <dgm:t>
        <a:bodyPr/>
        <a:lstStyle/>
        <a:p>
          <a:endParaRPr lang="en-US">
            <a:latin typeface="Calibri" panose="020F0502020204030204" pitchFamily="34" charset="0"/>
          </a:endParaRPr>
        </a:p>
      </dgm:t>
    </dgm:pt>
    <dgm:pt modelId="{342FC5FB-F154-45D4-9210-CE6158A49C17}" type="sibTrans" cxnId="{AD401B1A-1376-478E-9487-815CC75F6981}">
      <dgm:prSet/>
      <dgm:spPr/>
      <dgm:t>
        <a:bodyPr/>
        <a:lstStyle/>
        <a:p>
          <a:endParaRPr lang="en-US">
            <a:latin typeface="Calibri" panose="020F0502020204030204" pitchFamily="34" charset="0"/>
          </a:endParaRPr>
        </a:p>
      </dgm:t>
    </dgm:pt>
    <dgm:pt modelId="{DC6B7863-4023-4143-9ECF-BA49FE7A501A}">
      <dgm:prSet phldrT="[Text]"/>
      <dgm:spPr>
        <a:solidFill>
          <a:schemeClr val="accent3"/>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Decreased hospitalizations and surgery</a:t>
          </a:r>
        </a:p>
      </dgm:t>
    </dgm:pt>
    <dgm:pt modelId="{16F450D5-BC20-438E-9722-5FC133F3388F}" type="parTrans" cxnId="{EF0FD528-9005-4109-A3A2-AE84DBEABB16}">
      <dgm:prSet/>
      <dgm:spPr/>
      <dgm:t>
        <a:bodyPr/>
        <a:lstStyle/>
        <a:p>
          <a:endParaRPr lang="en-US">
            <a:latin typeface="Calibri" panose="020F0502020204030204" pitchFamily="34" charset="0"/>
          </a:endParaRPr>
        </a:p>
      </dgm:t>
    </dgm:pt>
    <dgm:pt modelId="{99354768-5F7F-41EC-AAEF-977A723498B3}" type="sibTrans" cxnId="{EF0FD528-9005-4109-A3A2-AE84DBEABB16}">
      <dgm:prSet/>
      <dgm:spPr/>
      <dgm:t>
        <a:bodyPr/>
        <a:lstStyle/>
        <a:p>
          <a:endParaRPr lang="en-US">
            <a:latin typeface="Calibri" panose="020F0502020204030204" pitchFamily="34" charset="0"/>
          </a:endParaRPr>
        </a:p>
      </dgm:t>
    </dgm:pt>
    <dgm:pt modelId="{405D5B6B-D658-4E2C-B328-09DF5474D476}">
      <dgm:prSet phldrT="[Text]"/>
      <dgm:spPr>
        <a:solidFill>
          <a:srgbClr val="7030A0"/>
        </a:solidFill>
        <a:ln>
          <a:noFill/>
        </a:ln>
        <a:scene3d>
          <a:camera prst="orthographicFront"/>
          <a:lightRig rig="threePt" dir="t">
            <a:rot lat="0" lon="0" rev="7500000"/>
          </a:lightRig>
        </a:scene3d>
        <a:sp3d prstMaterial="plastic"/>
      </dgm:spPr>
      <dgm:t>
        <a:bodyPr/>
        <a:lstStyle/>
        <a:p>
          <a:pPr>
            <a:buNone/>
          </a:pPr>
          <a:r>
            <a:rPr lang="en-US" dirty="0">
              <a:latin typeface="Calibri" panose="020F0502020204030204" pitchFamily="34" charset="0"/>
            </a:rPr>
            <a:t>Manage Psychosocial Comorbidities</a:t>
          </a:r>
        </a:p>
      </dgm:t>
    </dgm:pt>
    <dgm:pt modelId="{51F905FC-3C0C-40E9-9C84-753A10D94048}" type="parTrans" cxnId="{14C4FA37-572D-4DCD-B9D1-E6BE01086570}">
      <dgm:prSet/>
      <dgm:spPr/>
      <dgm:t>
        <a:bodyPr/>
        <a:lstStyle/>
        <a:p>
          <a:endParaRPr lang="en-US">
            <a:latin typeface="Calibri" panose="020F0502020204030204" pitchFamily="34" charset="0"/>
          </a:endParaRPr>
        </a:p>
      </dgm:t>
    </dgm:pt>
    <dgm:pt modelId="{73FDCD52-84FB-4756-B74D-60DE7A73FEDD}" type="sibTrans" cxnId="{14C4FA37-572D-4DCD-B9D1-E6BE01086570}">
      <dgm:prSet/>
      <dgm:spPr/>
      <dgm:t>
        <a:bodyPr/>
        <a:lstStyle/>
        <a:p>
          <a:endParaRPr lang="en-US">
            <a:latin typeface="Calibri" panose="020F0502020204030204" pitchFamily="34" charset="0"/>
          </a:endParaRPr>
        </a:p>
      </dgm:t>
    </dgm:pt>
    <dgm:pt modelId="{72E83D9E-F47A-4C93-85A7-8D41716DA90A}">
      <dgm:prSet phldrT="[Text]"/>
      <dgm:spPr>
        <a:solidFill>
          <a:srgbClr val="7030A0"/>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Depression</a:t>
          </a:r>
        </a:p>
      </dgm:t>
    </dgm:pt>
    <dgm:pt modelId="{4FB38D63-4859-4CA5-99A2-09F1815ED71A}" type="parTrans" cxnId="{7C9F1F9E-3975-4D1E-8BE7-AB7FDF25AC62}">
      <dgm:prSet/>
      <dgm:spPr/>
      <dgm:t>
        <a:bodyPr/>
        <a:lstStyle/>
        <a:p>
          <a:endParaRPr lang="en-US">
            <a:latin typeface="Calibri" panose="020F0502020204030204" pitchFamily="34" charset="0"/>
          </a:endParaRPr>
        </a:p>
      </dgm:t>
    </dgm:pt>
    <dgm:pt modelId="{A67329FE-98F2-4A04-AF37-930870AC01BF}" type="sibTrans" cxnId="{7C9F1F9E-3975-4D1E-8BE7-AB7FDF25AC62}">
      <dgm:prSet/>
      <dgm:spPr/>
      <dgm:t>
        <a:bodyPr/>
        <a:lstStyle/>
        <a:p>
          <a:endParaRPr lang="en-US">
            <a:latin typeface="Calibri" panose="020F0502020204030204" pitchFamily="34" charset="0"/>
          </a:endParaRPr>
        </a:p>
      </dgm:t>
    </dgm:pt>
    <dgm:pt modelId="{B5F0EBEB-0303-4B2A-BEA9-EBDFFA017B0C}">
      <dgm:prSet phldrT="[Text]"/>
      <dgm:spPr>
        <a:solidFill>
          <a:srgbClr val="7030A0"/>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Anxiety</a:t>
          </a:r>
        </a:p>
      </dgm:t>
    </dgm:pt>
    <dgm:pt modelId="{16B236FA-E9E8-4CD4-BA7C-7AD8BA3C6DF2}" type="parTrans" cxnId="{5241225E-1BB3-475D-8E54-B0BB464E0ABF}">
      <dgm:prSet/>
      <dgm:spPr/>
      <dgm:t>
        <a:bodyPr/>
        <a:lstStyle/>
        <a:p>
          <a:endParaRPr lang="en-US">
            <a:latin typeface="Calibri" panose="020F0502020204030204" pitchFamily="34" charset="0"/>
          </a:endParaRPr>
        </a:p>
      </dgm:t>
    </dgm:pt>
    <dgm:pt modelId="{4EA2B406-DB3A-4585-AA50-DC33B858E109}" type="sibTrans" cxnId="{5241225E-1BB3-475D-8E54-B0BB464E0ABF}">
      <dgm:prSet/>
      <dgm:spPr/>
      <dgm:t>
        <a:bodyPr/>
        <a:lstStyle/>
        <a:p>
          <a:endParaRPr lang="en-US">
            <a:latin typeface="Calibri" panose="020F0502020204030204" pitchFamily="34" charset="0"/>
          </a:endParaRPr>
        </a:p>
      </dgm:t>
    </dgm:pt>
    <dgm:pt modelId="{D0DC8E43-6379-42B2-A5E3-3F95BEAF1C93}">
      <dgm:prSet phldrT="[Text]"/>
      <dgm:spPr>
        <a:solidFill>
          <a:srgbClr val="7030A0"/>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Sexual dysfunction</a:t>
          </a:r>
        </a:p>
      </dgm:t>
    </dgm:pt>
    <dgm:pt modelId="{6A92C31D-BDF6-4B51-9BC8-9F804AE4A3E6}" type="parTrans" cxnId="{53329CDC-580A-45E2-9E66-C2B004AC0F2F}">
      <dgm:prSet/>
      <dgm:spPr/>
      <dgm:t>
        <a:bodyPr/>
        <a:lstStyle/>
        <a:p>
          <a:endParaRPr lang="en-US">
            <a:latin typeface="Calibri" panose="020F0502020204030204" pitchFamily="34" charset="0"/>
          </a:endParaRPr>
        </a:p>
      </dgm:t>
    </dgm:pt>
    <dgm:pt modelId="{A5A634BE-6FC7-48EE-9225-883E04A136B5}" type="sibTrans" cxnId="{53329CDC-580A-45E2-9E66-C2B004AC0F2F}">
      <dgm:prSet/>
      <dgm:spPr/>
      <dgm:t>
        <a:bodyPr/>
        <a:lstStyle/>
        <a:p>
          <a:endParaRPr lang="en-US">
            <a:latin typeface="Calibri" panose="020F0502020204030204" pitchFamily="34" charset="0"/>
          </a:endParaRPr>
        </a:p>
      </dgm:t>
    </dgm:pt>
    <dgm:pt modelId="{6C16074B-4717-4057-A0B9-B38DEE9B42DD}">
      <dgm:prSet phldrT="[Text]"/>
      <dgm:spPr>
        <a:solidFill>
          <a:schemeClr val="accent6"/>
        </a:solidFill>
        <a:ln>
          <a:noFill/>
        </a:ln>
        <a:scene3d>
          <a:camera prst="orthographicFront"/>
          <a:lightRig rig="threePt" dir="t">
            <a:rot lat="0" lon="0" rev="7500000"/>
          </a:lightRig>
        </a:scene3d>
        <a:sp3d prstMaterial="plastic"/>
      </dgm:spPr>
      <dgm:t>
        <a:bodyPr/>
        <a:lstStyle/>
        <a:p>
          <a:pPr>
            <a:buNone/>
          </a:pPr>
          <a:r>
            <a:rPr lang="en-US" dirty="0">
              <a:latin typeface="Calibri" panose="020F0502020204030204" pitchFamily="34" charset="0"/>
            </a:rPr>
            <a:t>Cost-Effective Care</a:t>
          </a:r>
        </a:p>
      </dgm:t>
    </dgm:pt>
    <dgm:pt modelId="{4218C182-6891-46E7-9154-5174A4C6D4D9}" type="parTrans" cxnId="{E71C5456-9A4F-451A-9D50-FA6DA5D99D95}">
      <dgm:prSet/>
      <dgm:spPr/>
      <dgm:t>
        <a:bodyPr/>
        <a:lstStyle/>
        <a:p>
          <a:endParaRPr lang="en-US">
            <a:latin typeface="Calibri" panose="020F0502020204030204" pitchFamily="34" charset="0"/>
          </a:endParaRPr>
        </a:p>
      </dgm:t>
    </dgm:pt>
    <dgm:pt modelId="{254A8216-51CC-4BED-B736-54A389A65EF6}" type="sibTrans" cxnId="{E71C5456-9A4F-451A-9D50-FA6DA5D99D95}">
      <dgm:prSet/>
      <dgm:spPr/>
      <dgm:t>
        <a:bodyPr/>
        <a:lstStyle/>
        <a:p>
          <a:endParaRPr lang="en-US">
            <a:latin typeface="Calibri" panose="020F0502020204030204" pitchFamily="34" charset="0"/>
          </a:endParaRPr>
        </a:p>
      </dgm:t>
    </dgm:pt>
    <dgm:pt modelId="{AA76D8E8-C4FD-447E-89E3-9AE5D4731C9E}">
      <dgm:prSet phldrT="[Text]"/>
      <dgm:spPr>
        <a:solidFill>
          <a:schemeClr val="accent6"/>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Improved adherence</a:t>
          </a:r>
        </a:p>
      </dgm:t>
    </dgm:pt>
    <dgm:pt modelId="{A6C50E7E-0031-48E5-89BD-942A6EF5C4DF}" type="parTrans" cxnId="{34CD29EB-812F-4553-A5D3-05189C778D63}">
      <dgm:prSet/>
      <dgm:spPr/>
      <dgm:t>
        <a:bodyPr/>
        <a:lstStyle/>
        <a:p>
          <a:endParaRPr lang="en-US">
            <a:latin typeface="Calibri" panose="020F0502020204030204" pitchFamily="34" charset="0"/>
          </a:endParaRPr>
        </a:p>
      </dgm:t>
    </dgm:pt>
    <dgm:pt modelId="{A00EC87E-DA9E-48D7-B512-E333ABB23463}" type="sibTrans" cxnId="{34CD29EB-812F-4553-A5D3-05189C778D63}">
      <dgm:prSet/>
      <dgm:spPr/>
      <dgm:t>
        <a:bodyPr/>
        <a:lstStyle/>
        <a:p>
          <a:endParaRPr lang="en-US">
            <a:latin typeface="Calibri" panose="020F0502020204030204" pitchFamily="34" charset="0"/>
          </a:endParaRPr>
        </a:p>
      </dgm:t>
    </dgm:pt>
    <dgm:pt modelId="{429CA5BB-B3C2-4AB1-BDEC-C701204A9C98}">
      <dgm:prSet phldrT="[Text]"/>
      <dgm:spPr>
        <a:solidFill>
          <a:schemeClr val="accent6"/>
        </a:solidFill>
        <a:ln>
          <a:noFill/>
        </a:ln>
        <a:scene3d>
          <a:camera prst="orthographicFront"/>
          <a:lightRig rig="threePt" dir="t">
            <a:rot lat="0" lon="0" rev="7500000"/>
          </a:lightRig>
        </a:scene3d>
        <a:sp3d prstMaterial="plastic"/>
      </dgm:spPr>
      <dgm:t>
        <a:bodyPr/>
        <a:lstStyle/>
        <a:p>
          <a:pPr>
            <a:buFont typeface="Arial" panose="020B0604020202020204" pitchFamily="34" charset="0"/>
            <a:buChar char="•"/>
          </a:pPr>
          <a:r>
            <a:rPr lang="en-US" dirty="0">
              <a:latin typeface="Calibri" panose="020F0502020204030204" pitchFamily="34" charset="0"/>
            </a:rPr>
            <a:t>Effective, durable therapy</a:t>
          </a:r>
        </a:p>
      </dgm:t>
    </dgm:pt>
    <dgm:pt modelId="{9C37C712-B203-4821-9435-5E0797F551C8}" type="parTrans" cxnId="{06E64DF5-53C8-4ED4-A13A-44DBBBB7500F}">
      <dgm:prSet/>
      <dgm:spPr/>
      <dgm:t>
        <a:bodyPr/>
        <a:lstStyle/>
        <a:p>
          <a:endParaRPr lang="en-US"/>
        </a:p>
      </dgm:t>
    </dgm:pt>
    <dgm:pt modelId="{45048E98-DA34-4D7B-B582-EA9CB0392AAA}" type="sibTrans" cxnId="{06E64DF5-53C8-4ED4-A13A-44DBBBB7500F}">
      <dgm:prSet/>
      <dgm:spPr/>
      <dgm:t>
        <a:bodyPr/>
        <a:lstStyle/>
        <a:p>
          <a:endParaRPr lang="en-US"/>
        </a:p>
      </dgm:t>
    </dgm:pt>
    <dgm:pt modelId="{0AA7AB22-8669-4FA7-8385-903168339E14}" type="pres">
      <dgm:prSet presAssocID="{9BDF77FF-C3E2-4EEE-BACD-9EECAE21433A}" presName="Name0" presStyleCnt="0">
        <dgm:presLayoutVars>
          <dgm:dir/>
          <dgm:resizeHandles val="exact"/>
        </dgm:presLayoutVars>
      </dgm:prSet>
      <dgm:spPr/>
    </dgm:pt>
    <dgm:pt modelId="{950A3D40-5DA0-4328-A531-CD88649B68AA}" type="pres">
      <dgm:prSet presAssocID="{804A5DF8-D6C5-47F6-8C0D-FCAE52C494A1}" presName="node" presStyleLbl="node1" presStyleIdx="0" presStyleCnt="6">
        <dgm:presLayoutVars>
          <dgm:bulletEnabled val="1"/>
        </dgm:presLayoutVars>
      </dgm:prSet>
      <dgm:spPr/>
    </dgm:pt>
    <dgm:pt modelId="{BA0EB314-4B9B-40D9-A699-E86E8C08AF00}" type="pres">
      <dgm:prSet presAssocID="{AB09DAAC-53FA-4BA7-AC19-14EAAE97D155}" presName="sibTrans" presStyleCnt="0"/>
      <dgm:spPr/>
    </dgm:pt>
    <dgm:pt modelId="{8859DFBA-9EF8-447F-BD75-179F77603CDC}" type="pres">
      <dgm:prSet presAssocID="{6ECC53D9-52E7-4E72-AB54-D0FDAADF4184}" presName="node" presStyleLbl="node1" presStyleIdx="1" presStyleCnt="6">
        <dgm:presLayoutVars>
          <dgm:bulletEnabled val="1"/>
        </dgm:presLayoutVars>
      </dgm:prSet>
      <dgm:spPr/>
    </dgm:pt>
    <dgm:pt modelId="{12EF12B9-0760-42A0-A719-06914095037A}" type="pres">
      <dgm:prSet presAssocID="{EB2D33CF-21B3-4283-ABCE-7D76561FFFD0}" presName="sibTrans" presStyleCnt="0"/>
      <dgm:spPr/>
    </dgm:pt>
    <dgm:pt modelId="{BE4C3161-7CD4-4CE5-8BF7-021A14C8C5C0}" type="pres">
      <dgm:prSet presAssocID="{B9C07636-488C-4E50-8A13-75DBD74602C0}" presName="node" presStyleLbl="node1" presStyleIdx="2" presStyleCnt="6">
        <dgm:presLayoutVars>
          <dgm:bulletEnabled val="1"/>
        </dgm:presLayoutVars>
      </dgm:prSet>
      <dgm:spPr/>
    </dgm:pt>
    <dgm:pt modelId="{225FA608-CEBD-49C6-B2CD-99D160435A1D}" type="pres">
      <dgm:prSet presAssocID="{DFC7C1B2-FEC5-44A6-8236-3C16346B6849}" presName="sibTrans" presStyleCnt="0"/>
      <dgm:spPr/>
    </dgm:pt>
    <dgm:pt modelId="{EE887A53-AFE9-46F0-B547-2BB168A68339}" type="pres">
      <dgm:prSet presAssocID="{03C14500-2DF7-4A29-A3F1-02766650EA3F}" presName="node" presStyleLbl="node1" presStyleIdx="3" presStyleCnt="6">
        <dgm:presLayoutVars>
          <dgm:bulletEnabled val="1"/>
        </dgm:presLayoutVars>
      </dgm:prSet>
      <dgm:spPr/>
    </dgm:pt>
    <dgm:pt modelId="{F94B8D1B-4964-4494-B84E-DE068BA1E20D}" type="pres">
      <dgm:prSet presAssocID="{16DF9133-0B86-4FB1-8BF0-848646A8F780}" presName="sibTrans" presStyleCnt="0"/>
      <dgm:spPr/>
    </dgm:pt>
    <dgm:pt modelId="{66C334DE-25E5-4E7E-BC94-36FE1FB48DB4}" type="pres">
      <dgm:prSet presAssocID="{405D5B6B-D658-4E2C-B328-09DF5474D476}" presName="node" presStyleLbl="node1" presStyleIdx="4" presStyleCnt="6" custLinFactNeighborY="277">
        <dgm:presLayoutVars>
          <dgm:bulletEnabled val="1"/>
        </dgm:presLayoutVars>
      </dgm:prSet>
      <dgm:spPr/>
    </dgm:pt>
    <dgm:pt modelId="{E692B963-6FD4-45FA-82FB-7C2B75BAFC11}" type="pres">
      <dgm:prSet presAssocID="{73FDCD52-84FB-4756-B74D-60DE7A73FEDD}" presName="sibTrans" presStyleCnt="0"/>
      <dgm:spPr/>
    </dgm:pt>
    <dgm:pt modelId="{B4663E80-891F-4AC1-B715-2CF8EF52A005}" type="pres">
      <dgm:prSet presAssocID="{6C16074B-4717-4057-A0B9-B38DEE9B42DD}" presName="node" presStyleLbl="node1" presStyleIdx="5" presStyleCnt="6">
        <dgm:presLayoutVars>
          <dgm:bulletEnabled val="1"/>
        </dgm:presLayoutVars>
      </dgm:prSet>
      <dgm:spPr/>
    </dgm:pt>
  </dgm:ptLst>
  <dgm:cxnLst>
    <dgm:cxn modelId="{19436800-5E67-4B28-99A3-2D3F48BBC388}" srcId="{804A5DF8-D6C5-47F6-8C0D-FCAE52C494A1}" destId="{5CE75799-80D6-4722-B074-17983E3369F7}" srcOrd="0" destOrd="0" parTransId="{4168DE77-CF62-46CE-B598-9766C2AE703A}" sibTransId="{7FFF7F78-7674-4ACA-8BA9-E29157AAFD13}"/>
    <dgm:cxn modelId="{5DED4006-0CB4-44CD-A9B9-58548C8F25BD}" type="presOf" srcId="{6ECC53D9-52E7-4E72-AB54-D0FDAADF4184}" destId="{8859DFBA-9EF8-447F-BD75-179F77603CDC}" srcOrd="0" destOrd="0" presId="urn:microsoft.com/office/officeart/2005/8/layout/hList6"/>
    <dgm:cxn modelId="{A1CEE110-A1D8-4267-9286-E2FD6F6B2E26}" type="presOf" srcId="{5CE75799-80D6-4722-B074-17983E3369F7}" destId="{950A3D40-5DA0-4328-A531-CD88649B68AA}" srcOrd="0" destOrd="1" presId="urn:microsoft.com/office/officeart/2005/8/layout/hList6"/>
    <dgm:cxn modelId="{AD401B1A-1376-478E-9487-815CC75F6981}" srcId="{03C14500-2DF7-4A29-A3F1-02766650EA3F}" destId="{69DC1100-960F-47FA-AFB0-5D268E0376C4}" srcOrd="0" destOrd="0" parTransId="{5CC73B23-6AD8-422D-B654-A790D8AE72B6}" sibTransId="{342FC5FB-F154-45D4-9210-CE6158A49C17}"/>
    <dgm:cxn modelId="{E6C9371E-E4C5-48C5-86AD-DA51C17CA8D7}" type="presOf" srcId="{D4E609BC-36AB-4352-822E-C7F7617F8230}" destId="{8859DFBA-9EF8-447F-BD75-179F77603CDC}" srcOrd="0" destOrd="1" presId="urn:microsoft.com/office/officeart/2005/8/layout/hList6"/>
    <dgm:cxn modelId="{EF0FD528-9005-4109-A3A2-AE84DBEABB16}" srcId="{03C14500-2DF7-4A29-A3F1-02766650EA3F}" destId="{DC6B7863-4023-4143-9ECF-BA49FE7A501A}" srcOrd="1" destOrd="0" parTransId="{16F450D5-BC20-438E-9722-5FC133F3388F}" sibTransId="{99354768-5F7F-41EC-AAEF-977A723498B3}"/>
    <dgm:cxn modelId="{1B107C2A-D454-4B98-89D5-C32E5964641A}" type="presOf" srcId="{A2422CAA-C74D-4E11-A3FF-E2F49C6FBF40}" destId="{8859DFBA-9EF8-447F-BD75-179F77603CDC}" srcOrd="0" destOrd="2" presId="urn:microsoft.com/office/officeart/2005/8/layout/hList6"/>
    <dgm:cxn modelId="{9F9FA32A-CC79-40A9-88F2-489ABBFDE2BD}" type="presOf" srcId="{AA76D8E8-C4FD-447E-89E3-9AE5D4731C9E}" destId="{B4663E80-891F-4AC1-B715-2CF8EF52A005}" srcOrd="0" destOrd="1" presId="urn:microsoft.com/office/officeart/2005/8/layout/hList6"/>
    <dgm:cxn modelId="{C3C6122B-599C-4228-B493-D68F1F4FD983}" type="presOf" srcId="{DC6B7863-4023-4143-9ECF-BA49FE7A501A}" destId="{EE887A53-AFE9-46F0-B547-2BB168A68339}" srcOrd="0" destOrd="2" presId="urn:microsoft.com/office/officeart/2005/8/layout/hList6"/>
    <dgm:cxn modelId="{14C4FA37-572D-4DCD-B9D1-E6BE01086570}" srcId="{9BDF77FF-C3E2-4EEE-BACD-9EECAE21433A}" destId="{405D5B6B-D658-4E2C-B328-09DF5474D476}" srcOrd="4" destOrd="0" parTransId="{51F905FC-3C0C-40E9-9C84-753A10D94048}" sibTransId="{73FDCD52-84FB-4756-B74D-60DE7A73FEDD}"/>
    <dgm:cxn modelId="{AB2BC55D-C69B-4A5B-A7DC-3D828EB374DA}" srcId="{6ECC53D9-52E7-4E72-AB54-D0FDAADF4184}" destId="{A2422CAA-C74D-4E11-A3FF-E2F49C6FBF40}" srcOrd="1" destOrd="0" parTransId="{E157ED07-AEC7-4066-B7B4-4E6BBA1F4C51}" sibTransId="{D25E636E-F48C-4ACB-817E-AF65A9C3730C}"/>
    <dgm:cxn modelId="{5241225E-1BB3-475D-8E54-B0BB464E0ABF}" srcId="{405D5B6B-D658-4E2C-B328-09DF5474D476}" destId="{B5F0EBEB-0303-4B2A-BEA9-EBDFFA017B0C}" srcOrd="1" destOrd="0" parTransId="{16B236FA-E9E8-4CD4-BA7C-7AD8BA3C6DF2}" sibTransId="{4EA2B406-DB3A-4585-AA50-DC33B858E109}"/>
    <dgm:cxn modelId="{5BCFB360-7AE5-4CD1-B571-A78508D25122}" type="presOf" srcId="{B9C07636-488C-4E50-8A13-75DBD74602C0}" destId="{BE4C3161-7CD4-4CE5-8BF7-021A14C8C5C0}" srcOrd="0" destOrd="0" presId="urn:microsoft.com/office/officeart/2005/8/layout/hList6"/>
    <dgm:cxn modelId="{E3CA4E6B-FB6F-4955-AC45-B7F8E695A47A}" type="presOf" srcId="{B5F0EBEB-0303-4B2A-BEA9-EBDFFA017B0C}" destId="{66C334DE-25E5-4E7E-BC94-36FE1FB48DB4}" srcOrd="0" destOrd="2" presId="urn:microsoft.com/office/officeart/2005/8/layout/hList6"/>
    <dgm:cxn modelId="{C6434F74-ED7E-4CDB-A9A4-E795C0BAF7B3}" type="presOf" srcId="{405D5B6B-D658-4E2C-B328-09DF5474D476}" destId="{66C334DE-25E5-4E7E-BC94-36FE1FB48DB4}" srcOrd="0" destOrd="0" presId="urn:microsoft.com/office/officeart/2005/8/layout/hList6"/>
    <dgm:cxn modelId="{0AFC1256-AC3E-4E5F-9A98-791A44A6B079}" srcId="{9BDF77FF-C3E2-4EEE-BACD-9EECAE21433A}" destId="{6ECC53D9-52E7-4E72-AB54-D0FDAADF4184}" srcOrd="1" destOrd="0" parTransId="{28F40B80-E976-4BFF-BFF0-190A57DFD444}" sibTransId="{EB2D33CF-21B3-4283-ABCE-7D76561FFFD0}"/>
    <dgm:cxn modelId="{E71C5456-9A4F-451A-9D50-FA6DA5D99D95}" srcId="{9BDF77FF-C3E2-4EEE-BACD-9EECAE21433A}" destId="{6C16074B-4717-4057-A0B9-B38DEE9B42DD}" srcOrd="5" destOrd="0" parTransId="{4218C182-6891-46E7-9154-5174A4C6D4D9}" sibTransId="{254A8216-51CC-4BED-B736-54A389A65EF6}"/>
    <dgm:cxn modelId="{31736684-CC37-4C30-9FDD-11D8C58A7617}" srcId="{9BDF77FF-C3E2-4EEE-BACD-9EECAE21433A}" destId="{03C14500-2DF7-4A29-A3F1-02766650EA3F}" srcOrd="3" destOrd="0" parTransId="{E4EC9E3C-19FA-4DEE-8B13-CBFF7FC63512}" sibTransId="{16DF9133-0B86-4FB1-8BF0-848646A8F780}"/>
    <dgm:cxn modelId="{5E61F493-CDA5-4698-84F8-DFE10E4CBDC1}" type="presOf" srcId="{CDDE8B62-03DD-45EF-AE8C-07B259AA15B8}" destId="{BE4C3161-7CD4-4CE5-8BF7-021A14C8C5C0}" srcOrd="0" destOrd="1" presId="urn:microsoft.com/office/officeart/2005/8/layout/hList6"/>
    <dgm:cxn modelId="{AFF13F94-07F5-4208-BB2A-907ED9DAF6A5}" srcId="{9BDF77FF-C3E2-4EEE-BACD-9EECAE21433A}" destId="{B9C07636-488C-4E50-8A13-75DBD74602C0}" srcOrd="2" destOrd="0" parTransId="{62847AEE-BAD8-4529-BF68-2649EA082772}" sibTransId="{DFC7C1B2-FEC5-44A6-8236-3C16346B6849}"/>
    <dgm:cxn modelId="{9E566497-F0AE-46CF-9A35-13EB6C9CE58D}" type="presOf" srcId="{6C16074B-4717-4057-A0B9-B38DEE9B42DD}" destId="{B4663E80-891F-4AC1-B715-2CF8EF52A005}" srcOrd="0" destOrd="0" presId="urn:microsoft.com/office/officeart/2005/8/layout/hList6"/>
    <dgm:cxn modelId="{700BA798-1980-4D1A-BD75-5D3A15BE8D37}" type="presOf" srcId="{9BDF77FF-C3E2-4EEE-BACD-9EECAE21433A}" destId="{0AA7AB22-8669-4FA7-8385-903168339E14}" srcOrd="0" destOrd="0" presId="urn:microsoft.com/office/officeart/2005/8/layout/hList6"/>
    <dgm:cxn modelId="{C088C69D-E718-4770-9DF0-8D1538EBB101}" srcId="{B9C07636-488C-4E50-8A13-75DBD74602C0}" destId="{CDDE8B62-03DD-45EF-AE8C-07B259AA15B8}" srcOrd="0" destOrd="0" parTransId="{F0FDDA0B-DD80-4532-A481-90CE4AEDD5F8}" sibTransId="{2FB3E778-DF2D-4AE5-9344-CCBA2F10F65F}"/>
    <dgm:cxn modelId="{7C9F1F9E-3975-4D1E-8BE7-AB7FDF25AC62}" srcId="{405D5B6B-D658-4E2C-B328-09DF5474D476}" destId="{72E83D9E-F47A-4C93-85A7-8D41716DA90A}" srcOrd="0" destOrd="0" parTransId="{4FB38D63-4859-4CA5-99A2-09F1815ED71A}" sibTransId="{A67329FE-98F2-4A04-AF37-930870AC01BF}"/>
    <dgm:cxn modelId="{88CE929F-8D9A-4EDA-B825-927CC100ECEB}" type="presOf" srcId="{69DC1100-960F-47FA-AFB0-5D268E0376C4}" destId="{EE887A53-AFE9-46F0-B547-2BB168A68339}" srcOrd="0" destOrd="1" presId="urn:microsoft.com/office/officeart/2005/8/layout/hList6"/>
    <dgm:cxn modelId="{E0E84CA6-0A49-4D1E-8CE5-177B81EF2F0E}" type="presOf" srcId="{D0DC8E43-6379-42B2-A5E3-3F95BEAF1C93}" destId="{66C334DE-25E5-4E7E-BC94-36FE1FB48DB4}" srcOrd="0" destOrd="3" presId="urn:microsoft.com/office/officeart/2005/8/layout/hList6"/>
    <dgm:cxn modelId="{4AD9C7A6-B995-4C9C-A6E5-8C92DCE5169B}" type="presOf" srcId="{72E83D9E-F47A-4C93-85A7-8D41716DA90A}" destId="{66C334DE-25E5-4E7E-BC94-36FE1FB48DB4}" srcOrd="0" destOrd="1" presId="urn:microsoft.com/office/officeart/2005/8/layout/hList6"/>
    <dgm:cxn modelId="{84381AA9-035F-4CD0-BF6D-E82A1100D833}" type="presOf" srcId="{03C14500-2DF7-4A29-A3F1-02766650EA3F}" destId="{EE887A53-AFE9-46F0-B547-2BB168A68339}" srcOrd="0" destOrd="0" presId="urn:microsoft.com/office/officeart/2005/8/layout/hList6"/>
    <dgm:cxn modelId="{B1892EA9-6CD3-4A6D-9014-0EEED78C0EE2}" srcId="{9BDF77FF-C3E2-4EEE-BACD-9EECAE21433A}" destId="{804A5DF8-D6C5-47F6-8C0D-FCAE52C494A1}" srcOrd="0" destOrd="0" parTransId="{7D54DB80-1AE9-40B1-B5E2-971D48ED169F}" sibTransId="{AB09DAAC-53FA-4BA7-AC19-14EAAE97D155}"/>
    <dgm:cxn modelId="{2A9343AB-4801-4E0B-B8F3-FD7299E6176C}" srcId="{6ECC53D9-52E7-4E72-AB54-D0FDAADF4184}" destId="{D4E609BC-36AB-4352-822E-C7F7617F8230}" srcOrd="0" destOrd="0" parTransId="{05080BC2-0870-4A92-87E9-42088ACFC4B0}" sibTransId="{F39406CB-643B-4EA4-9E71-76B295F1E5E0}"/>
    <dgm:cxn modelId="{D48E3CCA-99FA-4D67-ACE4-271D29154D96}" type="presOf" srcId="{429CA5BB-B3C2-4AB1-BDEC-C701204A9C98}" destId="{B4663E80-891F-4AC1-B715-2CF8EF52A005}" srcOrd="0" destOrd="2" presId="urn:microsoft.com/office/officeart/2005/8/layout/hList6"/>
    <dgm:cxn modelId="{53329CDC-580A-45E2-9E66-C2B004AC0F2F}" srcId="{405D5B6B-D658-4E2C-B328-09DF5474D476}" destId="{D0DC8E43-6379-42B2-A5E3-3F95BEAF1C93}" srcOrd="2" destOrd="0" parTransId="{6A92C31D-BDF6-4B51-9BC8-9F804AE4A3E6}" sibTransId="{A5A634BE-6FC7-48EE-9225-883E04A136B5}"/>
    <dgm:cxn modelId="{6F5C98DE-9A07-4659-BD49-F69CD47FDF47}" type="presOf" srcId="{804A5DF8-D6C5-47F6-8C0D-FCAE52C494A1}" destId="{950A3D40-5DA0-4328-A531-CD88649B68AA}" srcOrd="0" destOrd="0" presId="urn:microsoft.com/office/officeart/2005/8/layout/hList6"/>
    <dgm:cxn modelId="{34CD29EB-812F-4553-A5D3-05189C778D63}" srcId="{6C16074B-4717-4057-A0B9-B38DEE9B42DD}" destId="{AA76D8E8-C4FD-447E-89E3-9AE5D4731C9E}" srcOrd="0" destOrd="0" parTransId="{A6C50E7E-0031-48E5-89BD-942A6EF5C4DF}" sibTransId="{A00EC87E-DA9E-48D7-B512-E333ABB23463}"/>
    <dgm:cxn modelId="{B0617EF4-FFE8-47BC-939E-9AB69C731731}" type="presOf" srcId="{89934579-97D1-4482-911E-28FF7E80C26C}" destId="{BE4C3161-7CD4-4CE5-8BF7-021A14C8C5C0}" srcOrd="0" destOrd="2" presId="urn:microsoft.com/office/officeart/2005/8/layout/hList6"/>
    <dgm:cxn modelId="{06E64DF5-53C8-4ED4-A13A-44DBBBB7500F}" srcId="{6C16074B-4717-4057-A0B9-B38DEE9B42DD}" destId="{429CA5BB-B3C2-4AB1-BDEC-C701204A9C98}" srcOrd="1" destOrd="0" parTransId="{9C37C712-B203-4821-9435-5E0797F551C8}" sibTransId="{45048E98-DA34-4D7B-B582-EA9CB0392AAA}"/>
    <dgm:cxn modelId="{676E6CFF-84AC-475C-B915-768BDF326F3E}" srcId="{B9C07636-488C-4E50-8A13-75DBD74602C0}" destId="{89934579-97D1-4482-911E-28FF7E80C26C}" srcOrd="1" destOrd="0" parTransId="{FBD61EC1-61C6-4560-9510-D3CC5F5ECC3A}" sibTransId="{B661DAD4-9D80-4A1A-9437-16787112979C}"/>
    <dgm:cxn modelId="{2C388CCA-22B7-4BB5-B0A1-DD7E23E49851}" type="presParOf" srcId="{0AA7AB22-8669-4FA7-8385-903168339E14}" destId="{950A3D40-5DA0-4328-A531-CD88649B68AA}" srcOrd="0" destOrd="0" presId="urn:microsoft.com/office/officeart/2005/8/layout/hList6"/>
    <dgm:cxn modelId="{EF919EF1-C26D-4937-A074-3E184DF065B5}" type="presParOf" srcId="{0AA7AB22-8669-4FA7-8385-903168339E14}" destId="{BA0EB314-4B9B-40D9-A699-E86E8C08AF00}" srcOrd="1" destOrd="0" presId="urn:microsoft.com/office/officeart/2005/8/layout/hList6"/>
    <dgm:cxn modelId="{FBEBE056-3C6C-465F-96E2-8CA65F4B37D4}" type="presParOf" srcId="{0AA7AB22-8669-4FA7-8385-903168339E14}" destId="{8859DFBA-9EF8-447F-BD75-179F77603CDC}" srcOrd="2" destOrd="0" presId="urn:microsoft.com/office/officeart/2005/8/layout/hList6"/>
    <dgm:cxn modelId="{5E91DA73-DE00-4E13-9F39-781ABE18AFB8}" type="presParOf" srcId="{0AA7AB22-8669-4FA7-8385-903168339E14}" destId="{12EF12B9-0760-42A0-A719-06914095037A}" srcOrd="3" destOrd="0" presId="urn:microsoft.com/office/officeart/2005/8/layout/hList6"/>
    <dgm:cxn modelId="{13DE413A-5765-4891-89A5-026122F566D8}" type="presParOf" srcId="{0AA7AB22-8669-4FA7-8385-903168339E14}" destId="{BE4C3161-7CD4-4CE5-8BF7-021A14C8C5C0}" srcOrd="4" destOrd="0" presId="urn:microsoft.com/office/officeart/2005/8/layout/hList6"/>
    <dgm:cxn modelId="{2C1BA962-4A5C-42D2-8D6A-352283EBECB7}" type="presParOf" srcId="{0AA7AB22-8669-4FA7-8385-903168339E14}" destId="{225FA608-CEBD-49C6-B2CD-99D160435A1D}" srcOrd="5" destOrd="0" presId="urn:microsoft.com/office/officeart/2005/8/layout/hList6"/>
    <dgm:cxn modelId="{CEEEF666-12C7-484F-86BB-200E318EA650}" type="presParOf" srcId="{0AA7AB22-8669-4FA7-8385-903168339E14}" destId="{EE887A53-AFE9-46F0-B547-2BB168A68339}" srcOrd="6" destOrd="0" presId="urn:microsoft.com/office/officeart/2005/8/layout/hList6"/>
    <dgm:cxn modelId="{FE8B158A-D0DD-4ADD-9FB9-E94E0A30BA0B}" type="presParOf" srcId="{0AA7AB22-8669-4FA7-8385-903168339E14}" destId="{F94B8D1B-4964-4494-B84E-DE068BA1E20D}" srcOrd="7" destOrd="0" presId="urn:microsoft.com/office/officeart/2005/8/layout/hList6"/>
    <dgm:cxn modelId="{513F1B9E-DE2C-4626-9FB0-5ED5C89ADADE}" type="presParOf" srcId="{0AA7AB22-8669-4FA7-8385-903168339E14}" destId="{66C334DE-25E5-4E7E-BC94-36FE1FB48DB4}" srcOrd="8" destOrd="0" presId="urn:microsoft.com/office/officeart/2005/8/layout/hList6"/>
    <dgm:cxn modelId="{969EE92B-BE34-4F55-A463-D259ED726587}" type="presParOf" srcId="{0AA7AB22-8669-4FA7-8385-903168339E14}" destId="{E692B963-6FD4-45FA-82FB-7C2B75BAFC11}" srcOrd="9" destOrd="0" presId="urn:microsoft.com/office/officeart/2005/8/layout/hList6"/>
    <dgm:cxn modelId="{0FCB7EB0-4E15-4C43-A202-1E736174F3D9}" type="presParOf" srcId="{0AA7AB22-8669-4FA7-8385-903168339E14}" destId="{B4663E80-891F-4AC1-B715-2CF8EF52A005}" srcOrd="10" destOrd="0" presId="urn:microsoft.com/office/officeart/2005/8/layout/hList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02581-C30E-481D-8605-9F65F86620C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B796C11-25F8-43D3-90F0-478B6FDF1159}">
      <dgm:prSet phldrT="[Text]" custT="1"/>
      <dgm:spPr>
        <a:solidFill>
          <a:schemeClr val="tx2"/>
        </a:solidFill>
      </dgm:spPr>
      <dgm:t>
        <a:bodyPr/>
        <a:lstStyle/>
        <a:p>
          <a:r>
            <a:rPr lang="en-US" sz="1600" dirty="0">
              <a:solidFill>
                <a:schemeClr val="bg1"/>
              </a:solidFill>
              <a:latin typeface="Calibri" panose="020F0502020204030204" pitchFamily="34" charset="0"/>
              <a:cs typeface="Calibri" panose="020F0502020204030204" pitchFamily="34" charset="0"/>
            </a:rPr>
            <a:t>Prednisone burst and taper</a:t>
          </a:r>
        </a:p>
      </dgm:t>
    </dgm:pt>
    <dgm:pt modelId="{A59202A8-A89A-4017-B312-3C80D0D4099C}" type="parTrans" cxnId="{3BA50A72-6896-4347-91F1-8DE9DC9BF43B}">
      <dgm:prSet/>
      <dgm:spPr/>
      <dgm:t>
        <a:bodyPr/>
        <a:lstStyle/>
        <a:p>
          <a:endParaRPr lang="en-US" sz="1600">
            <a:latin typeface="Calibri" panose="020F0502020204030204" pitchFamily="34" charset="0"/>
            <a:cs typeface="Calibri" panose="020F0502020204030204" pitchFamily="34" charset="0"/>
          </a:endParaRPr>
        </a:p>
      </dgm:t>
    </dgm:pt>
    <dgm:pt modelId="{667D1173-3D49-473B-BDF2-2A36030A929B}" type="sibTrans" cxnId="{3BA50A72-6896-4347-91F1-8DE9DC9BF43B}">
      <dgm:prSet/>
      <dgm:spPr/>
      <dgm:t>
        <a:bodyPr/>
        <a:lstStyle/>
        <a:p>
          <a:endParaRPr lang="en-US" sz="1600">
            <a:latin typeface="Calibri" panose="020F0502020204030204" pitchFamily="34" charset="0"/>
            <a:cs typeface="Calibri" panose="020F0502020204030204" pitchFamily="34" charset="0"/>
          </a:endParaRPr>
        </a:p>
      </dgm:t>
    </dgm:pt>
    <dgm:pt modelId="{92434CB8-F1B8-497B-9858-87377FC129DB}">
      <dgm:prSet phldrT="[Text]" custT="1"/>
      <dgm:spPr>
        <a:solidFill>
          <a:schemeClr val="tx1">
            <a:lumMod val="95000"/>
          </a:schemeClr>
        </a:solidFill>
      </dgm:spPr>
      <dgm:t>
        <a:bodyPr/>
        <a:lstStyle/>
        <a:p>
          <a:r>
            <a:rPr lang="en-US" sz="1600" dirty="0">
              <a:solidFill>
                <a:schemeClr val="bg1"/>
              </a:solidFill>
              <a:latin typeface="Calibri" panose="020F0502020204030204" pitchFamily="34" charset="0"/>
              <a:cs typeface="Calibri" panose="020F0502020204030204" pitchFamily="34" charset="0"/>
            </a:rPr>
            <a:t>Escalation driven by CDAI, </a:t>
          </a:r>
          <a:r>
            <a:rPr lang="en-US" sz="1600" b="1" dirty="0">
              <a:solidFill>
                <a:schemeClr val="bg1"/>
              </a:solidFill>
              <a:latin typeface="Calibri" panose="020F0502020204030204" pitchFamily="34" charset="0"/>
              <a:cs typeface="Calibri" panose="020F0502020204030204" pitchFamily="34" charset="0"/>
            </a:rPr>
            <a:t>fecal calprotectin, CRP, </a:t>
          </a:r>
          <a:r>
            <a:rPr lang="en-US" sz="1600" dirty="0">
              <a:solidFill>
                <a:schemeClr val="bg1"/>
              </a:solidFill>
              <a:latin typeface="Calibri" panose="020F0502020204030204" pitchFamily="34" charset="0"/>
              <a:cs typeface="Calibri" panose="020F0502020204030204" pitchFamily="34" charset="0"/>
            </a:rPr>
            <a:t>and prednisone use</a:t>
          </a:r>
        </a:p>
      </dgm:t>
    </dgm:pt>
    <dgm:pt modelId="{B78AA4B8-7178-4939-BF2F-64C88682CB3C}" type="parTrans" cxnId="{C69050D8-8AE7-4045-84E3-A1A163B6811C}">
      <dgm:prSet/>
      <dgm:spPr/>
      <dgm:t>
        <a:bodyPr/>
        <a:lstStyle/>
        <a:p>
          <a:endParaRPr lang="en-US" sz="1600">
            <a:latin typeface="Calibri" panose="020F0502020204030204" pitchFamily="34" charset="0"/>
            <a:cs typeface="Calibri" panose="020F0502020204030204" pitchFamily="34" charset="0"/>
          </a:endParaRPr>
        </a:p>
      </dgm:t>
    </dgm:pt>
    <dgm:pt modelId="{1680A7C7-EEFF-45C7-A058-903ECE6760CF}" type="sibTrans" cxnId="{C69050D8-8AE7-4045-84E3-A1A163B6811C}">
      <dgm:prSet/>
      <dgm:spPr/>
      <dgm:t>
        <a:bodyPr/>
        <a:lstStyle/>
        <a:p>
          <a:endParaRPr lang="en-US" sz="1600">
            <a:latin typeface="Calibri" panose="020F0502020204030204" pitchFamily="34" charset="0"/>
            <a:cs typeface="Calibri" panose="020F0502020204030204" pitchFamily="34" charset="0"/>
          </a:endParaRPr>
        </a:p>
      </dgm:t>
    </dgm:pt>
    <dgm:pt modelId="{774D4783-7B79-4DEB-9809-B33541F78A66}">
      <dgm:prSet phldrT="[Text]" custT="1"/>
      <dgm:spPr>
        <a:solidFill>
          <a:schemeClr val="tx1">
            <a:lumMod val="95000"/>
          </a:schemeClr>
        </a:solidFill>
      </dgm:spPr>
      <dgm:t>
        <a:bodyPr/>
        <a:lstStyle/>
        <a:p>
          <a:r>
            <a:rPr lang="en-US" sz="1600" dirty="0">
              <a:solidFill>
                <a:schemeClr val="bg1"/>
              </a:solidFill>
              <a:latin typeface="Calibri" panose="020F0502020204030204" pitchFamily="34" charset="0"/>
              <a:cs typeface="Calibri" panose="020F0502020204030204" pitchFamily="34" charset="0"/>
            </a:rPr>
            <a:t>No adalimumab</a:t>
          </a:r>
        </a:p>
      </dgm:t>
    </dgm:pt>
    <dgm:pt modelId="{A8CCFFFC-FEBC-45A6-A75F-367710247102}" type="parTrans" cxnId="{15F48BBE-4ACA-4592-AE13-3D202EC13915}">
      <dgm:prSet/>
      <dgm:spPr/>
      <dgm:t>
        <a:bodyPr/>
        <a:lstStyle/>
        <a:p>
          <a:endParaRPr lang="en-US" sz="1600">
            <a:latin typeface="Calibri" panose="020F0502020204030204" pitchFamily="34" charset="0"/>
            <a:cs typeface="Calibri" panose="020F0502020204030204" pitchFamily="34" charset="0"/>
          </a:endParaRPr>
        </a:p>
      </dgm:t>
    </dgm:pt>
    <dgm:pt modelId="{8E88DDEF-4A6D-4985-BE90-926459E54624}" type="sibTrans" cxnId="{15F48BBE-4ACA-4592-AE13-3D202EC13915}">
      <dgm:prSet/>
      <dgm:spPr/>
      <dgm:t>
        <a:bodyPr/>
        <a:lstStyle/>
        <a:p>
          <a:endParaRPr lang="en-US" sz="1600">
            <a:latin typeface="Calibri" panose="020F0502020204030204" pitchFamily="34" charset="0"/>
            <a:cs typeface="Calibri" panose="020F0502020204030204" pitchFamily="34" charset="0"/>
          </a:endParaRPr>
        </a:p>
      </dgm:t>
    </dgm:pt>
    <dgm:pt modelId="{82811998-B48E-4FB1-AFA4-AF20EAABB9DF}">
      <dgm:prSet phldrT="[Text]" custT="1"/>
      <dgm:spPr>
        <a:solidFill>
          <a:schemeClr val="tx1">
            <a:lumMod val="95000"/>
          </a:schemeClr>
        </a:solidFill>
      </dgm:spPr>
      <dgm:t>
        <a:bodyPr/>
        <a:lstStyle/>
        <a:p>
          <a:r>
            <a:rPr lang="en-US" sz="1600" dirty="0">
              <a:solidFill>
                <a:schemeClr val="bg1"/>
              </a:solidFill>
              <a:latin typeface="Calibri" panose="020F0502020204030204" pitchFamily="34" charset="0"/>
              <a:cs typeface="Calibri" panose="020F0502020204030204" pitchFamily="34" charset="0"/>
            </a:rPr>
            <a:t>Adalimumab 160 </a:t>
          </a:r>
          <a:r>
            <a:rPr lang="en-US" sz="1600" dirty="0">
              <a:solidFill>
                <a:schemeClr val="bg1"/>
              </a:solidFill>
              <a:latin typeface="Calibri" panose="020F0502020204030204" pitchFamily="34" charset="0"/>
              <a:cs typeface="Calibri" panose="020F0502020204030204" pitchFamily="34" charset="0"/>
              <a:sym typeface="Wingdings" panose="05000000000000000000" pitchFamily="2" charset="2"/>
            </a:rPr>
            <a:t> </a:t>
          </a:r>
          <a:r>
            <a:rPr lang="en-US" sz="1600" dirty="0">
              <a:solidFill>
                <a:schemeClr val="bg1"/>
              </a:solidFill>
              <a:latin typeface="Calibri" panose="020F0502020204030204" pitchFamily="34" charset="0"/>
              <a:cs typeface="Calibri" panose="020F0502020204030204" pitchFamily="34" charset="0"/>
            </a:rPr>
            <a:t>80 </a:t>
          </a:r>
          <a:r>
            <a:rPr lang="en-US" sz="1600" dirty="0">
              <a:solidFill>
                <a:schemeClr val="bg1"/>
              </a:solidFill>
              <a:latin typeface="Calibri" panose="020F0502020204030204" pitchFamily="34" charset="0"/>
              <a:cs typeface="Calibri" panose="020F0502020204030204" pitchFamily="34" charset="0"/>
              <a:sym typeface="Wingdings" panose="05000000000000000000" pitchFamily="2" charset="2"/>
            </a:rPr>
            <a:t></a:t>
          </a:r>
          <a:r>
            <a:rPr lang="en-US" sz="1600" dirty="0">
              <a:solidFill>
                <a:schemeClr val="bg1"/>
              </a:solidFill>
              <a:latin typeface="Calibri" panose="020F0502020204030204" pitchFamily="34" charset="0"/>
              <a:cs typeface="Calibri" panose="020F0502020204030204" pitchFamily="34" charset="0"/>
            </a:rPr>
            <a:t> 40 QOW</a:t>
          </a:r>
        </a:p>
      </dgm:t>
    </dgm:pt>
    <dgm:pt modelId="{ABD6E95B-EFEE-4C08-9A16-BA33E0CB5073}" type="parTrans" cxnId="{1533A57C-70FD-4BD1-828E-5D6D292F7AC0}">
      <dgm:prSet/>
      <dgm:spPr/>
      <dgm:t>
        <a:bodyPr/>
        <a:lstStyle/>
        <a:p>
          <a:endParaRPr lang="en-US" sz="1600">
            <a:latin typeface="Calibri" panose="020F0502020204030204" pitchFamily="34" charset="0"/>
            <a:cs typeface="Calibri" panose="020F0502020204030204" pitchFamily="34" charset="0"/>
          </a:endParaRPr>
        </a:p>
      </dgm:t>
    </dgm:pt>
    <dgm:pt modelId="{0B4886ED-A210-4C5B-8B6F-B7BEBCBAD8CB}" type="sibTrans" cxnId="{1533A57C-70FD-4BD1-828E-5D6D292F7AC0}">
      <dgm:prSet/>
      <dgm:spPr/>
      <dgm:t>
        <a:bodyPr/>
        <a:lstStyle/>
        <a:p>
          <a:endParaRPr lang="en-US" sz="1600">
            <a:latin typeface="Calibri" panose="020F0502020204030204" pitchFamily="34" charset="0"/>
            <a:cs typeface="Calibri" panose="020F0502020204030204" pitchFamily="34" charset="0"/>
          </a:endParaRPr>
        </a:p>
      </dgm:t>
    </dgm:pt>
    <dgm:pt modelId="{E2005721-627E-4612-91ED-10CB1E4C39A9}">
      <dgm:prSet phldrT="[Text]" custT="1"/>
      <dgm:spPr>
        <a:solidFill>
          <a:schemeClr val="tx1">
            <a:lumMod val="95000"/>
          </a:schemeClr>
        </a:solidFill>
      </dgm:spPr>
      <dgm:t>
        <a:bodyPr/>
        <a:lstStyle/>
        <a:p>
          <a:r>
            <a:rPr lang="en-US" sz="1600" dirty="0">
              <a:solidFill>
                <a:schemeClr val="bg1"/>
              </a:solidFill>
              <a:latin typeface="Calibri" panose="020F0502020204030204" pitchFamily="34" charset="0"/>
              <a:cs typeface="Calibri" panose="020F0502020204030204" pitchFamily="34" charset="0"/>
            </a:rPr>
            <a:t>Adalimumab 40 QW</a:t>
          </a:r>
        </a:p>
      </dgm:t>
    </dgm:pt>
    <dgm:pt modelId="{38DE7DD5-CC55-411C-BC06-A6FE64512F9D}" type="parTrans" cxnId="{1F99BB54-933D-4E00-A16B-2803E1CC2206}">
      <dgm:prSet/>
      <dgm:spPr/>
      <dgm:t>
        <a:bodyPr/>
        <a:lstStyle/>
        <a:p>
          <a:endParaRPr lang="en-US" sz="1600">
            <a:latin typeface="Calibri" panose="020F0502020204030204" pitchFamily="34" charset="0"/>
            <a:cs typeface="Calibri" panose="020F0502020204030204" pitchFamily="34" charset="0"/>
          </a:endParaRPr>
        </a:p>
      </dgm:t>
    </dgm:pt>
    <dgm:pt modelId="{2221063C-A308-46CD-8529-2A718B216FC5}" type="sibTrans" cxnId="{1F99BB54-933D-4E00-A16B-2803E1CC2206}">
      <dgm:prSet/>
      <dgm:spPr/>
      <dgm:t>
        <a:bodyPr/>
        <a:lstStyle/>
        <a:p>
          <a:endParaRPr lang="en-US" sz="1600">
            <a:latin typeface="Calibri" panose="020F0502020204030204" pitchFamily="34" charset="0"/>
            <a:cs typeface="Calibri" panose="020F0502020204030204" pitchFamily="34" charset="0"/>
          </a:endParaRPr>
        </a:p>
      </dgm:t>
    </dgm:pt>
    <dgm:pt modelId="{07F4D620-F06E-4582-ADC7-28601870684C}">
      <dgm:prSet phldrT="[Text]" custT="1"/>
      <dgm:spPr>
        <a:solidFill>
          <a:schemeClr val="tx1">
            <a:lumMod val="95000"/>
          </a:schemeClr>
        </a:solidFill>
      </dgm:spPr>
      <dgm:t>
        <a:bodyPr/>
        <a:lstStyle/>
        <a:p>
          <a:r>
            <a:rPr lang="en-US" sz="1600" dirty="0">
              <a:solidFill>
                <a:schemeClr val="bg1"/>
              </a:solidFill>
              <a:latin typeface="Calibri" panose="020F0502020204030204" pitchFamily="34" charset="0"/>
              <a:cs typeface="Calibri" panose="020F0502020204030204" pitchFamily="34" charset="0"/>
            </a:rPr>
            <a:t>Adalimumab </a:t>
          </a:r>
          <a:br>
            <a:rPr lang="en-US"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40 QW + AZA</a:t>
          </a:r>
        </a:p>
      </dgm:t>
    </dgm:pt>
    <dgm:pt modelId="{6E248F34-3363-47C5-9C25-2ADAA772C513}" type="parTrans" cxnId="{37F08720-B3A9-4FF5-8AEB-8559F086A8A8}">
      <dgm:prSet/>
      <dgm:spPr/>
      <dgm:t>
        <a:bodyPr/>
        <a:lstStyle/>
        <a:p>
          <a:endParaRPr lang="en-US" sz="1600">
            <a:latin typeface="Calibri" panose="020F0502020204030204" pitchFamily="34" charset="0"/>
            <a:cs typeface="Calibri" panose="020F0502020204030204" pitchFamily="34" charset="0"/>
          </a:endParaRPr>
        </a:p>
      </dgm:t>
    </dgm:pt>
    <dgm:pt modelId="{AA6419A1-0330-423F-A1E3-E03955D5BE26}" type="sibTrans" cxnId="{37F08720-B3A9-4FF5-8AEB-8559F086A8A8}">
      <dgm:prSet/>
      <dgm:spPr/>
      <dgm:t>
        <a:bodyPr/>
        <a:lstStyle/>
        <a:p>
          <a:endParaRPr lang="en-US" sz="1600">
            <a:latin typeface="Calibri" panose="020F0502020204030204" pitchFamily="34" charset="0"/>
            <a:cs typeface="Calibri" panose="020F0502020204030204" pitchFamily="34" charset="0"/>
          </a:endParaRPr>
        </a:p>
      </dgm:t>
    </dgm:pt>
    <dgm:pt modelId="{5DE9BED2-2FD6-478F-B7F4-B31B7AB48133}">
      <dgm:prSet phldrT="[Text]" custT="1"/>
      <dgm:spPr>
        <a:solidFill>
          <a:srgbClr val="E1471D"/>
        </a:solidFill>
      </dgm:spPr>
      <dgm:t>
        <a:bodyPr/>
        <a:lstStyle/>
        <a:p>
          <a:r>
            <a:rPr lang="en-US" sz="1600" dirty="0">
              <a:latin typeface="Calibri" panose="020F0502020204030204" pitchFamily="34" charset="0"/>
              <a:cs typeface="Calibri" panose="020F0502020204030204" pitchFamily="34" charset="0"/>
            </a:rPr>
            <a:t>Tight Control</a:t>
          </a:r>
        </a:p>
      </dgm:t>
    </dgm:pt>
    <dgm:pt modelId="{AD26DC73-7F98-40ED-8417-EC3D55BF88A1}" type="parTrans" cxnId="{358133F2-9274-4298-86D5-7B850F0A4C07}">
      <dgm:prSet/>
      <dgm:spPr/>
      <dgm:t>
        <a:bodyPr/>
        <a:lstStyle/>
        <a:p>
          <a:endParaRPr lang="en-US" sz="1600">
            <a:latin typeface="Calibri" panose="020F0502020204030204" pitchFamily="34" charset="0"/>
            <a:cs typeface="Calibri" panose="020F0502020204030204" pitchFamily="34" charset="0"/>
          </a:endParaRPr>
        </a:p>
      </dgm:t>
    </dgm:pt>
    <dgm:pt modelId="{E7C9F30E-18D3-4805-A2A1-D6F7E0F70035}" type="sibTrans" cxnId="{358133F2-9274-4298-86D5-7B850F0A4C07}">
      <dgm:prSet/>
      <dgm:spPr/>
      <dgm:t>
        <a:bodyPr/>
        <a:lstStyle/>
        <a:p>
          <a:endParaRPr lang="en-US" sz="1600">
            <a:latin typeface="Calibri" panose="020F0502020204030204" pitchFamily="34" charset="0"/>
            <a:cs typeface="Calibri" panose="020F0502020204030204" pitchFamily="34" charset="0"/>
          </a:endParaRPr>
        </a:p>
      </dgm:t>
    </dgm:pt>
    <dgm:pt modelId="{B52F7314-DA35-485E-8355-D032BA61D249}">
      <dgm:prSet phldrT="[Text]" custT="1"/>
      <dgm:spPr>
        <a:solidFill>
          <a:schemeClr val="tx2"/>
        </a:solidFill>
      </dgm:spPr>
      <dgm:t>
        <a:bodyPr/>
        <a:lstStyle/>
        <a:p>
          <a:r>
            <a:rPr lang="en-US" sz="1600" dirty="0">
              <a:solidFill>
                <a:schemeClr val="bg1"/>
              </a:solidFill>
              <a:latin typeface="Calibri" panose="020F0502020204030204" pitchFamily="34" charset="0"/>
              <a:cs typeface="Calibri" panose="020F0502020204030204" pitchFamily="34" charset="0"/>
            </a:rPr>
            <a:t>Prednisone burst and taper</a:t>
          </a:r>
        </a:p>
      </dgm:t>
    </dgm:pt>
    <dgm:pt modelId="{03DF42FD-EA52-4706-89CC-D34AF162C638}" type="parTrans" cxnId="{96A41349-91E1-403F-A027-096E8F38CBED}">
      <dgm:prSet/>
      <dgm:spPr/>
      <dgm:t>
        <a:bodyPr/>
        <a:lstStyle/>
        <a:p>
          <a:endParaRPr lang="en-US" sz="1600">
            <a:latin typeface="Calibri" panose="020F0502020204030204" pitchFamily="34" charset="0"/>
            <a:cs typeface="Calibri" panose="020F0502020204030204" pitchFamily="34" charset="0"/>
          </a:endParaRPr>
        </a:p>
      </dgm:t>
    </dgm:pt>
    <dgm:pt modelId="{F0B4666C-85B9-45FA-9790-2D9531A70A83}" type="sibTrans" cxnId="{96A41349-91E1-403F-A027-096E8F38CBED}">
      <dgm:prSet/>
      <dgm:spPr/>
      <dgm:t>
        <a:bodyPr/>
        <a:lstStyle/>
        <a:p>
          <a:endParaRPr lang="en-US" sz="1600">
            <a:latin typeface="Calibri" panose="020F0502020204030204" pitchFamily="34" charset="0"/>
            <a:cs typeface="Calibri" panose="020F0502020204030204" pitchFamily="34" charset="0"/>
          </a:endParaRPr>
        </a:p>
      </dgm:t>
    </dgm:pt>
    <dgm:pt modelId="{C24C70F8-D684-4BBE-BE24-E0732799EC05}">
      <dgm:prSet phldrT="[Text]" custT="1"/>
      <dgm:spPr>
        <a:solidFill>
          <a:srgbClr val="E1471D"/>
        </a:solidFill>
      </dgm:spPr>
      <dgm:t>
        <a:bodyPr/>
        <a:lstStyle/>
        <a:p>
          <a:r>
            <a:rPr lang="en-US" sz="1600" dirty="0">
              <a:latin typeface="Calibri" panose="020F0502020204030204" pitchFamily="34" charset="0"/>
              <a:cs typeface="Calibri" panose="020F0502020204030204" pitchFamily="34" charset="0"/>
            </a:rPr>
            <a:t>Clinical Management</a:t>
          </a:r>
        </a:p>
      </dgm:t>
    </dgm:pt>
    <dgm:pt modelId="{6AB056BF-3ED8-461D-B99E-3EDD06E25969}" type="parTrans" cxnId="{343C96E2-4E3D-4F94-B4E0-71ECC14E887C}">
      <dgm:prSet/>
      <dgm:spPr/>
      <dgm:t>
        <a:bodyPr/>
        <a:lstStyle/>
        <a:p>
          <a:endParaRPr lang="en-US" sz="1600">
            <a:latin typeface="Calibri" panose="020F0502020204030204" pitchFamily="34" charset="0"/>
            <a:cs typeface="Calibri" panose="020F0502020204030204" pitchFamily="34" charset="0"/>
          </a:endParaRPr>
        </a:p>
      </dgm:t>
    </dgm:pt>
    <dgm:pt modelId="{197E827C-4C33-43DF-B1D9-87DA3BF8E3B8}" type="sibTrans" cxnId="{343C96E2-4E3D-4F94-B4E0-71ECC14E887C}">
      <dgm:prSet/>
      <dgm:spPr/>
      <dgm:t>
        <a:bodyPr/>
        <a:lstStyle/>
        <a:p>
          <a:endParaRPr lang="en-US" sz="1600">
            <a:latin typeface="Calibri" panose="020F0502020204030204" pitchFamily="34" charset="0"/>
            <a:cs typeface="Calibri" panose="020F0502020204030204" pitchFamily="34" charset="0"/>
          </a:endParaRPr>
        </a:p>
      </dgm:t>
    </dgm:pt>
    <dgm:pt modelId="{EEC287DC-ECA7-4769-B046-11B1DDB8B993}" type="pres">
      <dgm:prSet presAssocID="{36D02581-C30E-481D-8605-9F65F86620C5}" presName="Name0" presStyleCnt="0">
        <dgm:presLayoutVars>
          <dgm:chPref val="3"/>
          <dgm:dir/>
          <dgm:animLvl val="lvl"/>
          <dgm:resizeHandles/>
        </dgm:presLayoutVars>
      </dgm:prSet>
      <dgm:spPr/>
    </dgm:pt>
    <dgm:pt modelId="{D380073A-2D88-4D83-822B-39CA640EE482}" type="pres">
      <dgm:prSet presAssocID="{C24C70F8-D684-4BBE-BE24-E0732799EC05}" presName="horFlow" presStyleCnt="0"/>
      <dgm:spPr/>
    </dgm:pt>
    <dgm:pt modelId="{F0C22712-5194-4AD0-BD2A-E4EDF2727BDC}" type="pres">
      <dgm:prSet presAssocID="{C24C70F8-D684-4BBE-BE24-E0732799EC05}" presName="bigChev" presStyleLbl="node1" presStyleIdx="0" presStyleCnt="2" custScaleX="109254"/>
      <dgm:spPr/>
    </dgm:pt>
    <dgm:pt modelId="{0D478BAC-F772-4E9F-89B9-8129F9CDEF42}" type="pres">
      <dgm:prSet presAssocID="{A59202A8-A89A-4017-B312-3C80D0D4099C}" presName="parTrans" presStyleCnt="0"/>
      <dgm:spPr/>
    </dgm:pt>
    <dgm:pt modelId="{4CDA9AAB-BD63-4751-ACD7-B94A6EA069E5}" type="pres">
      <dgm:prSet presAssocID="{5B796C11-25F8-43D3-90F0-478B6FDF1159}" presName="node" presStyleLbl="alignAccFollowNode1" presStyleIdx="0" presStyleCnt="7" custScaleX="135513">
        <dgm:presLayoutVars>
          <dgm:bulletEnabled val="1"/>
        </dgm:presLayoutVars>
      </dgm:prSet>
      <dgm:spPr/>
    </dgm:pt>
    <dgm:pt modelId="{3794DE0E-D94D-4B70-854E-680FA3D020B0}" type="pres">
      <dgm:prSet presAssocID="{667D1173-3D49-473B-BDF2-2A36030A929B}" presName="sibTrans" presStyleCnt="0"/>
      <dgm:spPr/>
    </dgm:pt>
    <dgm:pt modelId="{76D7D712-660A-4B56-8FA7-DDB12FB0383D}" type="pres">
      <dgm:prSet presAssocID="{774D4783-7B79-4DEB-9809-B33541F78A66}" presName="node" presStyleLbl="alignAccFollowNode1" presStyleIdx="1" presStyleCnt="7" custScaleX="113683">
        <dgm:presLayoutVars>
          <dgm:bulletEnabled val="1"/>
        </dgm:presLayoutVars>
      </dgm:prSet>
      <dgm:spPr/>
    </dgm:pt>
    <dgm:pt modelId="{B805BE92-B96A-4EB9-B179-178141D55A8F}" type="pres">
      <dgm:prSet presAssocID="{8E88DDEF-4A6D-4985-BE90-926459E54624}" presName="sibTrans" presStyleCnt="0"/>
      <dgm:spPr/>
    </dgm:pt>
    <dgm:pt modelId="{4C28AB74-144F-4F48-B6E8-5E2914AF0CDD}" type="pres">
      <dgm:prSet presAssocID="{82811998-B48E-4FB1-AFA4-AF20EAABB9DF}" presName="node" presStyleLbl="alignAccFollowNode1" presStyleIdx="2" presStyleCnt="7" custScaleX="165979">
        <dgm:presLayoutVars>
          <dgm:bulletEnabled val="1"/>
        </dgm:presLayoutVars>
      </dgm:prSet>
      <dgm:spPr/>
    </dgm:pt>
    <dgm:pt modelId="{9F086D98-7B8F-47FF-8285-75067D58C08D}" type="pres">
      <dgm:prSet presAssocID="{0B4886ED-A210-4C5B-8B6F-B7BEBCBAD8CB}" presName="sibTrans" presStyleCnt="0"/>
      <dgm:spPr/>
    </dgm:pt>
    <dgm:pt modelId="{E74206A8-24CD-470B-AB26-E884B462F1BE}" type="pres">
      <dgm:prSet presAssocID="{E2005721-627E-4612-91ED-10CB1E4C39A9}" presName="node" presStyleLbl="alignAccFollowNode1" presStyleIdx="3" presStyleCnt="7" custScaleX="114484">
        <dgm:presLayoutVars>
          <dgm:bulletEnabled val="1"/>
        </dgm:presLayoutVars>
      </dgm:prSet>
      <dgm:spPr/>
    </dgm:pt>
    <dgm:pt modelId="{7B4156A3-70AE-47A4-A5B9-33C4BEA15518}" type="pres">
      <dgm:prSet presAssocID="{2221063C-A308-46CD-8529-2A718B216FC5}" presName="sibTrans" presStyleCnt="0"/>
      <dgm:spPr/>
    </dgm:pt>
    <dgm:pt modelId="{84A0108C-B9CA-48F6-9A3B-11967399C9A0}" type="pres">
      <dgm:prSet presAssocID="{07F4D620-F06E-4582-ADC7-28601870684C}" presName="node" presStyleLbl="alignAccFollowNode1" presStyleIdx="4" presStyleCnt="7" custScaleX="129542">
        <dgm:presLayoutVars>
          <dgm:bulletEnabled val="1"/>
        </dgm:presLayoutVars>
      </dgm:prSet>
      <dgm:spPr/>
    </dgm:pt>
    <dgm:pt modelId="{D56C5E0A-46D4-44C6-9D3A-019A6C0712C2}" type="pres">
      <dgm:prSet presAssocID="{C24C70F8-D684-4BBE-BE24-E0732799EC05}" presName="vSp" presStyleCnt="0"/>
      <dgm:spPr/>
    </dgm:pt>
    <dgm:pt modelId="{6B1C5AA1-9C67-4723-8156-ABCDAAF4EB70}" type="pres">
      <dgm:prSet presAssocID="{5DE9BED2-2FD6-478F-B7F4-B31B7AB48133}" presName="horFlow" presStyleCnt="0"/>
      <dgm:spPr/>
    </dgm:pt>
    <dgm:pt modelId="{2DF0A932-6303-4CCC-BBFE-14C9C3BEE26F}" type="pres">
      <dgm:prSet presAssocID="{5DE9BED2-2FD6-478F-B7F4-B31B7AB48133}" presName="bigChev" presStyleLbl="node1" presStyleIdx="1" presStyleCnt="2" custScaleX="111177"/>
      <dgm:spPr/>
    </dgm:pt>
    <dgm:pt modelId="{894F2665-7C35-4DC5-8D51-90DD0BEC1F8C}" type="pres">
      <dgm:prSet presAssocID="{03DF42FD-EA52-4706-89CC-D34AF162C638}" presName="parTrans" presStyleCnt="0"/>
      <dgm:spPr/>
    </dgm:pt>
    <dgm:pt modelId="{4FAB13E3-C735-463A-929F-CCFD39214276}" type="pres">
      <dgm:prSet presAssocID="{B52F7314-DA35-485E-8355-D032BA61D249}" presName="node" presStyleLbl="alignAccFollowNode1" presStyleIdx="5" presStyleCnt="7" custScaleX="139269">
        <dgm:presLayoutVars>
          <dgm:bulletEnabled val="1"/>
        </dgm:presLayoutVars>
      </dgm:prSet>
      <dgm:spPr/>
    </dgm:pt>
    <dgm:pt modelId="{907BDD83-88DC-4C15-92A2-5C03D682BD20}" type="pres">
      <dgm:prSet presAssocID="{F0B4666C-85B9-45FA-9790-2D9531A70A83}" presName="sibTrans" presStyleCnt="0"/>
      <dgm:spPr/>
    </dgm:pt>
    <dgm:pt modelId="{2F6FB2C2-FE60-4CDC-8171-05CB40A9B53C}" type="pres">
      <dgm:prSet presAssocID="{92434CB8-F1B8-497B-9858-87377FC129DB}" presName="node" presStyleLbl="alignAccFollowNode1" presStyleIdx="6" presStyleCnt="7" custScaleX="480809">
        <dgm:presLayoutVars>
          <dgm:bulletEnabled val="1"/>
        </dgm:presLayoutVars>
      </dgm:prSet>
      <dgm:spPr/>
    </dgm:pt>
  </dgm:ptLst>
  <dgm:cxnLst>
    <dgm:cxn modelId="{37F08720-B3A9-4FF5-8AEB-8559F086A8A8}" srcId="{C24C70F8-D684-4BBE-BE24-E0732799EC05}" destId="{07F4D620-F06E-4582-ADC7-28601870684C}" srcOrd="4" destOrd="0" parTransId="{6E248F34-3363-47C5-9C25-2ADAA772C513}" sibTransId="{AA6419A1-0330-423F-A1E3-E03955D5BE26}"/>
    <dgm:cxn modelId="{12FA7C32-B4E7-4F8F-950E-95111CA4A84B}" type="presOf" srcId="{5DE9BED2-2FD6-478F-B7F4-B31B7AB48133}" destId="{2DF0A932-6303-4CCC-BBFE-14C9C3BEE26F}" srcOrd="0" destOrd="0" presId="urn:microsoft.com/office/officeart/2005/8/layout/lProcess3"/>
    <dgm:cxn modelId="{1815AB66-2441-4422-B38F-DD84126E032A}" type="presOf" srcId="{07F4D620-F06E-4582-ADC7-28601870684C}" destId="{84A0108C-B9CA-48F6-9A3B-11967399C9A0}" srcOrd="0" destOrd="0" presId="urn:microsoft.com/office/officeart/2005/8/layout/lProcess3"/>
    <dgm:cxn modelId="{96A41349-91E1-403F-A027-096E8F38CBED}" srcId="{5DE9BED2-2FD6-478F-B7F4-B31B7AB48133}" destId="{B52F7314-DA35-485E-8355-D032BA61D249}" srcOrd="0" destOrd="0" parTransId="{03DF42FD-EA52-4706-89CC-D34AF162C638}" sibTransId="{F0B4666C-85B9-45FA-9790-2D9531A70A83}"/>
    <dgm:cxn modelId="{9557514A-801E-46CF-A148-D5021AA3635D}" type="presOf" srcId="{E2005721-627E-4612-91ED-10CB1E4C39A9}" destId="{E74206A8-24CD-470B-AB26-E884B462F1BE}" srcOrd="0" destOrd="0" presId="urn:microsoft.com/office/officeart/2005/8/layout/lProcess3"/>
    <dgm:cxn modelId="{3BA50A72-6896-4347-91F1-8DE9DC9BF43B}" srcId="{C24C70F8-D684-4BBE-BE24-E0732799EC05}" destId="{5B796C11-25F8-43D3-90F0-478B6FDF1159}" srcOrd="0" destOrd="0" parTransId="{A59202A8-A89A-4017-B312-3C80D0D4099C}" sibTransId="{667D1173-3D49-473B-BDF2-2A36030A929B}"/>
    <dgm:cxn modelId="{1F99BB54-933D-4E00-A16B-2803E1CC2206}" srcId="{C24C70F8-D684-4BBE-BE24-E0732799EC05}" destId="{E2005721-627E-4612-91ED-10CB1E4C39A9}" srcOrd="3" destOrd="0" parTransId="{38DE7DD5-CC55-411C-BC06-A6FE64512F9D}" sibTransId="{2221063C-A308-46CD-8529-2A718B216FC5}"/>
    <dgm:cxn modelId="{87878D75-17B6-43D1-9E57-F709C80DBC43}" type="presOf" srcId="{C24C70F8-D684-4BBE-BE24-E0732799EC05}" destId="{F0C22712-5194-4AD0-BD2A-E4EDF2727BDC}" srcOrd="0" destOrd="0" presId="urn:microsoft.com/office/officeart/2005/8/layout/lProcess3"/>
    <dgm:cxn modelId="{1533A57C-70FD-4BD1-828E-5D6D292F7AC0}" srcId="{C24C70F8-D684-4BBE-BE24-E0732799EC05}" destId="{82811998-B48E-4FB1-AFA4-AF20EAABB9DF}" srcOrd="2" destOrd="0" parTransId="{ABD6E95B-EFEE-4C08-9A16-BA33E0CB5073}" sibTransId="{0B4886ED-A210-4C5B-8B6F-B7BEBCBAD8CB}"/>
    <dgm:cxn modelId="{E50A1295-0A65-4748-B222-D90EBF0B1669}" type="presOf" srcId="{92434CB8-F1B8-497B-9858-87377FC129DB}" destId="{2F6FB2C2-FE60-4CDC-8171-05CB40A9B53C}" srcOrd="0" destOrd="0" presId="urn:microsoft.com/office/officeart/2005/8/layout/lProcess3"/>
    <dgm:cxn modelId="{DECC2CB9-A581-44C9-928A-086B8B7E6198}" type="presOf" srcId="{36D02581-C30E-481D-8605-9F65F86620C5}" destId="{EEC287DC-ECA7-4769-B046-11B1DDB8B993}" srcOrd="0" destOrd="0" presId="urn:microsoft.com/office/officeart/2005/8/layout/lProcess3"/>
    <dgm:cxn modelId="{521E4BBA-6DCA-4D55-9B36-6E39C26AEA45}" type="presOf" srcId="{82811998-B48E-4FB1-AFA4-AF20EAABB9DF}" destId="{4C28AB74-144F-4F48-B6E8-5E2914AF0CDD}" srcOrd="0" destOrd="0" presId="urn:microsoft.com/office/officeart/2005/8/layout/lProcess3"/>
    <dgm:cxn modelId="{15F48BBE-4ACA-4592-AE13-3D202EC13915}" srcId="{C24C70F8-D684-4BBE-BE24-E0732799EC05}" destId="{774D4783-7B79-4DEB-9809-B33541F78A66}" srcOrd="1" destOrd="0" parTransId="{A8CCFFFC-FEBC-45A6-A75F-367710247102}" sibTransId="{8E88DDEF-4A6D-4985-BE90-926459E54624}"/>
    <dgm:cxn modelId="{05F724C2-B0FF-439B-8799-D005468EEC79}" type="presOf" srcId="{5B796C11-25F8-43D3-90F0-478B6FDF1159}" destId="{4CDA9AAB-BD63-4751-ACD7-B94A6EA069E5}" srcOrd="0" destOrd="0" presId="urn:microsoft.com/office/officeart/2005/8/layout/lProcess3"/>
    <dgm:cxn modelId="{88B459D0-514A-463D-84A9-E6C71A1D6CF3}" type="presOf" srcId="{774D4783-7B79-4DEB-9809-B33541F78A66}" destId="{76D7D712-660A-4B56-8FA7-DDB12FB0383D}" srcOrd="0" destOrd="0" presId="urn:microsoft.com/office/officeart/2005/8/layout/lProcess3"/>
    <dgm:cxn modelId="{C69050D8-8AE7-4045-84E3-A1A163B6811C}" srcId="{5DE9BED2-2FD6-478F-B7F4-B31B7AB48133}" destId="{92434CB8-F1B8-497B-9858-87377FC129DB}" srcOrd="1" destOrd="0" parTransId="{B78AA4B8-7178-4939-BF2F-64C88682CB3C}" sibTransId="{1680A7C7-EEFF-45C7-A058-903ECE6760CF}"/>
    <dgm:cxn modelId="{FF4BA7DC-2213-4000-87CB-2D28EEB891F7}" type="presOf" srcId="{B52F7314-DA35-485E-8355-D032BA61D249}" destId="{4FAB13E3-C735-463A-929F-CCFD39214276}" srcOrd="0" destOrd="0" presId="urn:microsoft.com/office/officeart/2005/8/layout/lProcess3"/>
    <dgm:cxn modelId="{343C96E2-4E3D-4F94-B4E0-71ECC14E887C}" srcId="{36D02581-C30E-481D-8605-9F65F86620C5}" destId="{C24C70F8-D684-4BBE-BE24-E0732799EC05}" srcOrd="0" destOrd="0" parTransId="{6AB056BF-3ED8-461D-B99E-3EDD06E25969}" sibTransId="{197E827C-4C33-43DF-B1D9-87DA3BF8E3B8}"/>
    <dgm:cxn modelId="{358133F2-9274-4298-86D5-7B850F0A4C07}" srcId="{36D02581-C30E-481D-8605-9F65F86620C5}" destId="{5DE9BED2-2FD6-478F-B7F4-B31B7AB48133}" srcOrd="1" destOrd="0" parTransId="{AD26DC73-7F98-40ED-8417-EC3D55BF88A1}" sibTransId="{E7C9F30E-18D3-4805-A2A1-D6F7E0F70035}"/>
    <dgm:cxn modelId="{DFC4BDE2-9CC2-4A0F-BFB7-A8FE0B67CF51}" type="presParOf" srcId="{EEC287DC-ECA7-4769-B046-11B1DDB8B993}" destId="{D380073A-2D88-4D83-822B-39CA640EE482}" srcOrd="0" destOrd="0" presId="urn:microsoft.com/office/officeart/2005/8/layout/lProcess3"/>
    <dgm:cxn modelId="{8DB5AD1F-9707-4766-9CC1-36F99D32C039}" type="presParOf" srcId="{D380073A-2D88-4D83-822B-39CA640EE482}" destId="{F0C22712-5194-4AD0-BD2A-E4EDF2727BDC}" srcOrd="0" destOrd="0" presId="urn:microsoft.com/office/officeart/2005/8/layout/lProcess3"/>
    <dgm:cxn modelId="{E59662C0-E82F-48C1-9FC8-6483D9A6E76B}" type="presParOf" srcId="{D380073A-2D88-4D83-822B-39CA640EE482}" destId="{0D478BAC-F772-4E9F-89B9-8129F9CDEF42}" srcOrd="1" destOrd="0" presId="urn:microsoft.com/office/officeart/2005/8/layout/lProcess3"/>
    <dgm:cxn modelId="{6FEBE8E5-AC7E-40EE-A452-682E3595631B}" type="presParOf" srcId="{D380073A-2D88-4D83-822B-39CA640EE482}" destId="{4CDA9AAB-BD63-4751-ACD7-B94A6EA069E5}" srcOrd="2" destOrd="0" presId="urn:microsoft.com/office/officeart/2005/8/layout/lProcess3"/>
    <dgm:cxn modelId="{491751E4-2B38-4299-8AB7-B2B78F44AFFB}" type="presParOf" srcId="{D380073A-2D88-4D83-822B-39CA640EE482}" destId="{3794DE0E-D94D-4B70-854E-680FA3D020B0}" srcOrd="3" destOrd="0" presId="urn:microsoft.com/office/officeart/2005/8/layout/lProcess3"/>
    <dgm:cxn modelId="{AD8ED7EF-264C-4AD0-8EAD-5727D85DBB59}" type="presParOf" srcId="{D380073A-2D88-4D83-822B-39CA640EE482}" destId="{76D7D712-660A-4B56-8FA7-DDB12FB0383D}" srcOrd="4" destOrd="0" presId="urn:microsoft.com/office/officeart/2005/8/layout/lProcess3"/>
    <dgm:cxn modelId="{DC1EA1F2-92FD-48AE-B1D1-317C780E271D}" type="presParOf" srcId="{D380073A-2D88-4D83-822B-39CA640EE482}" destId="{B805BE92-B96A-4EB9-B179-178141D55A8F}" srcOrd="5" destOrd="0" presId="urn:microsoft.com/office/officeart/2005/8/layout/lProcess3"/>
    <dgm:cxn modelId="{445EE4C3-4B5A-4D72-9865-99EB532F3958}" type="presParOf" srcId="{D380073A-2D88-4D83-822B-39CA640EE482}" destId="{4C28AB74-144F-4F48-B6E8-5E2914AF0CDD}" srcOrd="6" destOrd="0" presId="urn:microsoft.com/office/officeart/2005/8/layout/lProcess3"/>
    <dgm:cxn modelId="{277A4D1B-E0D5-4E3C-8A8C-AB0C40D96BD9}" type="presParOf" srcId="{D380073A-2D88-4D83-822B-39CA640EE482}" destId="{9F086D98-7B8F-47FF-8285-75067D58C08D}" srcOrd="7" destOrd="0" presId="urn:microsoft.com/office/officeart/2005/8/layout/lProcess3"/>
    <dgm:cxn modelId="{A8E6FD2C-69C8-4B91-8809-B4E5B4945679}" type="presParOf" srcId="{D380073A-2D88-4D83-822B-39CA640EE482}" destId="{E74206A8-24CD-470B-AB26-E884B462F1BE}" srcOrd="8" destOrd="0" presId="urn:microsoft.com/office/officeart/2005/8/layout/lProcess3"/>
    <dgm:cxn modelId="{32CAE3FB-3535-4E85-A62C-3157771980D9}" type="presParOf" srcId="{D380073A-2D88-4D83-822B-39CA640EE482}" destId="{7B4156A3-70AE-47A4-A5B9-33C4BEA15518}" srcOrd="9" destOrd="0" presId="urn:microsoft.com/office/officeart/2005/8/layout/lProcess3"/>
    <dgm:cxn modelId="{29CFA68F-63D5-4B8F-8183-C5D8BB330DFD}" type="presParOf" srcId="{D380073A-2D88-4D83-822B-39CA640EE482}" destId="{84A0108C-B9CA-48F6-9A3B-11967399C9A0}" srcOrd="10" destOrd="0" presId="urn:microsoft.com/office/officeart/2005/8/layout/lProcess3"/>
    <dgm:cxn modelId="{07E95F9B-5F96-46CC-AA0A-A4402430A2C7}" type="presParOf" srcId="{EEC287DC-ECA7-4769-B046-11B1DDB8B993}" destId="{D56C5E0A-46D4-44C6-9D3A-019A6C0712C2}" srcOrd="1" destOrd="0" presId="urn:microsoft.com/office/officeart/2005/8/layout/lProcess3"/>
    <dgm:cxn modelId="{02F4B6E7-293E-4EC8-85DC-6537D1A31D1D}" type="presParOf" srcId="{EEC287DC-ECA7-4769-B046-11B1DDB8B993}" destId="{6B1C5AA1-9C67-4723-8156-ABCDAAF4EB70}" srcOrd="2" destOrd="0" presId="urn:microsoft.com/office/officeart/2005/8/layout/lProcess3"/>
    <dgm:cxn modelId="{965ADFA5-D0EA-4E29-976F-B2C09A66066F}" type="presParOf" srcId="{6B1C5AA1-9C67-4723-8156-ABCDAAF4EB70}" destId="{2DF0A932-6303-4CCC-BBFE-14C9C3BEE26F}" srcOrd="0" destOrd="0" presId="urn:microsoft.com/office/officeart/2005/8/layout/lProcess3"/>
    <dgm:cxn modelId="{90655D17-B48E-4986-9C45-06D9D73BFC6F}" type="presParOf" srcId="{6B1C5AA1-9C67-4723-8156-ABCDAAF4EB70}" destId="{894F2665-7C35-4DC5-8D51-90DD0BEC1F8C}" srcOrd="1" destOrd="0" presId="urn:microsoft.com/office/officeart/2005/8/layout/lProcess3"/>
    <dgm:cxn modelId="{BAEC2C54-0762-445F-8DC0-662C88D61401}" type="presParOf" srcId="{6B1C5AA1-9C67-4723-8156-ABCDAAF4EB70}" destId="{4FAB13E3-C735-463A-929F-CCFD39214276}" srcOrd="2" destOrd="0" presId="urn:microsoft.com/office/officeart/2005/8/layout/lProcess3"/>
    <dgm:cxn modelId="{856023B2-8595-4FA9-87D2-06AC4F9CAED8}" type="presParOf" srcId="{6B1C5AA1-9C67-4723-8156-ABCDAAF4EB70}" destId="{907BDD83-88DC-4C15-92A2-5C03D682BD20}" srcOrd="3" destOrd="0" presId="urn:microsoft.com/office/officeart/2005/8/layout/lProcess3"/>
    <dgm:cxn modelId="{CCD1FBA3-F995-4910-B1E5-E0CEAD0695B0}" type="presParOf" srcId="{6B1C5AA1-9C67-4723-8156-ABCDAAF4EB70}" destId="{2F6FB2C2-FE60-4CDC-8171-05CB40A9B53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9B275-ABFF-4858-AF4F-6A7D64DF90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2A490C9-BF45-4C62-83A3-4E9C5D5E3B85}">
      <dgm:prSet phldrT="[Text]" custT="1"/>
      <dgm:spPr>
        <a:solidFill>
          <a:schemeClr val="accent2">
            <a:lumMod val="20000"/>
            <a:lumOff val="80000"/>
          </a:schemeClr>
        </a:solidFill>
      </dgm:spPr>
      <dgm:t>
        <a:bodyPr/>
        <a:lstStyle/>
        <a:p>
          <a:r>
            <a:rPr lang="en-US" sz="4000" b="1" dirty="0"/>
            <a:t>Reactive</a:t>
          </a:r>
          <a:endParaRPr lang="en-US" sz="6000" b="1" dirty="0"/>
        </a:p>
      </dgm:t>
    </dgm:pt>
    <dgm:pt modelId="{9263245B-2FA4-4C84-9BF8-0334638D6F3D}" type="parTrans" cxnId="{D20A0150-C166-4EF3-80B6-DB7762B31075}">
      <dgm:prSet/>
      <dgm:spPr/>
      <dgm:t>
        <a:bodyPr/>
        <a:lstStyle/>
        <a:p>
          <a:endParaRPr lang="en-US"/>
        </a:p>
      </dgm:t>
    </dgm:pt>
    <dgm:pt modelId="{4F73C605-1518-4B2D-8E90-D2489D6E5ECC}" type="sibTrans" cxnId="{D20A0150-C166-4EF3-80B6-DB7762B31075}">
      <dgm:prSet/>
      <dgm:spPr/>
      <dgm:t>
        <a:bodyPr/>
        <a:lstStyle/>
        <a:p>
          <a:endParaRPr lang="en-US"/>
        </a:p>
      </dgm:t>
    </dgm:pt>
    <dgm:pt modelId="{E561BD88-42AB-4EE1-B3BE-7857E6EB12F5}">
      <dgm:prSet phldrT="[Text]" custT="1"/>
      <dgm:spPr/>
      <dgm:t>
        <a:bodyPr/>
        <a:lstStyle/>
        <a:p>
          <a:r>
            <a:rPr lang="en-US" sz="1800" dirty="0">
              <a:latin typeface="+mn-lt"/>
            </a:rPr>
            <a:t>Rationalizes and better directs the management of PNR and SLR to biologics</a:t>
          </a:r>
        </a:p>
      </dgm:t>
    </dgm:pt>
    <dgm:pt modelId="{ED74A4C2-EB5F-4B35-B279-FD6480BE7E70}" type="parTrans" cxnId="{F1C1493B-5A90-4A33-A5EF-943F9385B434}">
      <dgm:prSet/>
      <dgm:spPr/>
      <dgm:t>
        <a:bodyPr/>
        <a:lstStyle/>
        <a:p>
          <a:endParaRPr lang="en-US"/>
        </a:p>
      </dgm:t>
    </dgm:pt>
    <dgm:pt modelId="{CB79F199-EA33-4915-9162-36FA5699FE4F}" type="sibTrans" cxnId="{F1C1493B-5A90-4A33-A5EF-943F9385B434}">
      <dgm:prSet/>
      <dgm:spPr/>
      <dgm:t>
        <a:bodyPr/>
        <a:lstStyle/>
        <a:p>
          <a:endParaRPr lang="en-US"/>
        </a:p>
      </dgm:t>
    </dgm:pt>
    <dgm:pt modelId="{2371CBE0-B8F2-4568-8509-6E7C8949B934}">
      <dgm:prSet phldrT="[Text]" custT="1"/>
      <dgm:spPr/>
      <dgm:t>
        <a:bodyPr/>
        <a:lstStyle/>
        <a:p>
          <a:pPr>
            <a:buClrTx/>
            <a:buSzTx/>
            <a:buFontTx/>
            <a:buNone/>
          </a:pPr>
          <a: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More cost-effective than empiric </a:t>
          </a:r>
          <a:b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anti-TNF therapy optimization</a:t>
          </a:r>
          <a:endParaRPr lang="en-US" sz="1800" b="0" dirty="0">
            <a:latin typeface="+mn-lt"/>
          </a:endParaRPr>
        </a:p>
      </dgm:t>
    </dgm:pt>
    <dgm:pt modelId="{8784B278-06BB-486B-9A6E-B12410A1F727}" type="parTrans" cxnId="{07566C91-AEEA-4C6C-9975-C7C499FF62AE}">
      <dgm:prSet/>
      <dgm:spPr/>
      <dgm:t>
        <a:bodyPr/>
        <a:lstStyle/>
        <a:p>
          <a:endParaRPr lang="en-US"/>
        </a:p>
      </dgm:t>
    </dgm:pt>
    <dgm:pt modelId="{8C9D34BE-49E3-43C9-BB3B-DA9A1341A3D5}" type="sibTrans" cxnId="{07566C91-AEEA-4C6C-9975-C7C499FF62AE}">
      <dgm:prSet/>
      <dgm:spPr/>
      <dgm:t>
        <a:bodyPr/>
        <a:lstStyle/>
        <a:p>
          <a:endParaRPr lang="en-US"/>
        </a:p>
      </dgm:t>
    </dgm:pt>
    <dgm:pt modelId="{845EA8E8-78A3-4207-9A44-92EE618226F0}">
      <dgm:prSet phldrT="[Text]" custT="1"/>
      <dgm:spPr>
        <a:solidFill>
          <a:schemeClr val="accent2">
            <a:lumMod val="20000"/>
            <a:lumOff val="80000"/>
          </a:schemeClr>
        </a:solidFill>
      </dgm:spPr>
      <dgm:t>
        <a:bodyPr/>
        <a:lstStyle/>
        <a:p>
          <a:r>
            <a:rPr lang="en-US" sz="4000" b="1" dirty="0"/>
            <a:t>Proactive</a:t>
          </a:r>
        </a:p>
      </dgm:t>
    </dgm:pt>
    <dgm:pt modelId="{6055E2B3-E1F6-43B7-8CDF-E6C915F0B6F5}" type="parTrans" cxnId="{912E94FC-4681-4220-8E9D-D86A0261C6E2}">
      <dgm:prSet/>
      <dgm:spPr/>
      <dgm:t>
        <a:bodyPr/>
        <a:lstStyle/>
        <a:p>
          <a:endParaRPr lang="en-US"/>
        </a:p>
      </dgm:t>
    </dgm:pt>
    <dgm:pt modelId="{290FD989-EDE4-4738-BB96-0FF4BE3F417B}" type="sibTrans" cxnId="{912E94FC-4681-4220-8E9D-D86A0261C6E2}">
      <dgm:prSet/>
      <dgm:spPr/>
      <dgm:t>
        <a:bodyPr/>
        <a:lstStyle/>
        <a:p>
          <a:endParaRPr lang="en-US"/>
        </a:p>
      </dgm:t>
    </dgm:pt>
    <dgm:pt modelId="{0461115B-384F-47F1-891C-BB5CA4DDAB96}">
      <dgm:prSet phldrT="[Text]" custT="1"/>
      <dgm:spPr/>
      <dgm:t>
        <a:bodyPr/>
        <a:lstStyle/>
        <a:p>
          <a:pPr>
            <a:buClrTx/>
            <a:buSzTx/>
            <a:buFontTx/>
            <a:buNone/>
          </a:pPr>
          <a:r>
            <a:rPr kumimoji="0" lang="en-GB"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Associated with better therapeutic outcomes compared with empiric optimization and/or reactive TDM of anti-TNF therapy </a:t>
          </a:r>
          <a:endParaRPr lang="en-US" sz="1800" b="0" dirty="0">
            <a:latin typeface="+mn-lt"/>
          </a:endParaRPr>
        </a:p>
      </dgm:t>
    </dgm:pt>
    <dgm:pt modelId="{342ABCF7-FB03-4209-B32C-F6880C25FA46}" type="parTrans" cxnId="{43FA11A5-BE29-4FEB-AA4B-C9C04F05CDA3}">
      <dgm:prSet/>
      <dgm:spPr/>
      <dgm:t>
        <a:bodyPr/>
        <a:lstStyle/>
        <a:p>
          <a:endParaRPr lang="en-US"/>
        </a:p>
      </dgm:t>
    </dgm:pt>
    <dgm:pt modelId="{7D0BF9B0-5391-4DD0-85D3-F27499916866}" type="sibTrans" cxnId="{43FA11A5-BE29-4FEB-AA4B-C9C04F05CDA3}">
      <dgm:prSet/>
      <dgm:spPr/>
      <dgm:t>
        <a:bodyPr/>
        <a:lstStyle/>
        <a:p>
          <a:endParaRPr lang="en-US"/>
        </a:p>
      </dgm:t>
    </dgm:pt>
    <dgm:pt modelId="{56C1051F-0688-4007-8628-AA7A3A1BE38C}">
      <dgm:prSet phldrT="[Text]" custT="1"/>
      <dgm:spPr/>
      <dgm:t>
        <a:bodyPr/>
        <a:lstStyle/>
        <a:p>
          <a:pPr>
            <a:buClrTx/>
            <a:buSzTx/>
            <a:buFontTx/>
            <a:buNone/>
          </a:pPr>
          <a:r>
            <a:rPr kumimoji="0" lang="en-GB"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Can optimize monotherapy instead of combination therapy with an immunomodulator </a:t>
          </a:r>
          <a:endParaRPr lang="en-US" sz="1800" b="0" dirty="0">
            <a:latin typeface="+mn-lt"/>
          </a:endParaRPr>
        </a:p>
      </dgm:t>
    </dgm:pt>
    <dgm:pt modelId="{8F7C8691-2CF3-48E8-9E2A-F1E84E4D2A63}" type="parTrans" cxnId="{F1145E00-F1AC-4D8A-B013-C3080207762E}">
      <dgm:prSet/>
      <dgm:spPr/>
      <dgm:t>
        <a:bodyPr/>
        <a:lstStyle/>
        <a:p>
          <a:endParaRPr lang="en-US"/>
        </a:p>
      </dgm:t>
    </dgm:pt>
    <dgm:pt modelId="{CBB89EEB-9D2D-43EF-AC86-953A74758C29}" type="sibTrans" cxnId="{F1145E00-F1AC-4D8A-B013-C3080207762E}">
      <dgm:prSet/>
      <dgm:spPr/>
      <dgm:t>
        <a:bodyPr/>
        <a:lstStyle/>
        <a:p>
          <a:endParaRPr lang="en-US"/>
        </a:p>
      </dgm:t>
    </dgm:pt>
    <dgm:pt modelId="{79B3BA88-0F03-49F5-B467-34A532C4DD74}">
      <dgm:prSet phldrT="[Text]" custT="1"/>
      <dgm:spPr/>
      <dgm:t>
        <a:bodyPr/>
        <a:lstStyle/>
        <a:p>
          <a:pPr>
            <a:buClrTx/>
            <a:buSzTx/>
            <a:buFontTx/>
            <a:buNone/>
          </a:pPr>
          <a: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Associated with better therapeutic outcomes</a:t>
          </a:r>
          <a:b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compared with empiric </a:t>
          </a:r>
          <a:b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anti-TNF therapy optimization</a:t>
          </a:r>
          <a:endParaRPr lang="en-US" sz="1800" b="0" dirty="0">
            <a:latin typeface="+mn-lt"/>
          </a:endParaRPr>
        </a:p>
      </dgm:t>
    </dgm:pt>
    <dgm:pt modelId="{5ADCB594-3EF8-40DA-B0AB-54F2C0B802AB}" type="parTrans" cxnId="{A90CC8E6-583A-4F6F-BD9F-AF2AFDD4ACA6}">
      <dgm:prSet/>
      <dgm:spPr/>
      <dgm:t>
        <a:bodyPr/>
        <a:lstStyle/>
        <a:p>
          <a:endParaRPr lang="en-US"/>
        </a:p>
      </dgm:t>
    </dgm:pt>
    <dgm:pt modelId="{B2E2EBE2-41C8-42BE-962F-0C6F08C36B55}" type="sibTrans" cxnId="{A90CC8E6-583A-4F6F-BD9F-AF2AFDD4ACA6}">
      <dgm:prSet/>
      <dgm:spPr/>
      <dgm:t>
        <a:bodyPr/>
        <a:lstStyle/>
        <a:p>
          <a:endParaRPr lang="en-US"/>
        </a:p>
      </dgm:t>
    </dgm:pt>
    <dgm:pt modelId="{87D2498B-397D-4946-835E-05FC878DCB2B}">
      <dgm:prSet phldrT="[Text]" custT="1"/>
      <dgm:spPr/>
      <dgm:t>
        <a:bodyPr/>
        <a:lstStyle/>
        <a:p>
          <a:pPr>
            <a:buClrTx/>
            <a:buSzTx/>
            <a:buFontTx/>
            <a:buNone/>
          </a:pPr>
          <a:r>
            <a:rPr kumimoji="0" lang="en-GB" sz="1800" b="0" i="0" u="none" strike="noStrike"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Infliximab de-escalation or discontinuation</a:t>
          </a:r>
          <a:r>
            <a:rPr lang="en-US" sz="1800" b="0" dirty="0">
              <a:effectLst/>
              <a:latin typeface="Calibri" panose="020F0502020204030204" pitchFamily="34" charset="0"/>
              <a:ea typeface="Times" panose="02020603050405020304" pitchFamily="18" charset="0"/>
              <a:cs typeface="Calibri" panose="020F0502020204030204" pitchFamily="34" charset="0"/>
            </a:rPr>
            <a:t> </a:t>
          </a:r>
          <a:r>
            <a:rPr kumimoji="0" lang="en-GB" sz="1800" b="0" i="0" u="none" strike="noStrike"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when in clinical remission</a:t>
          </a:r>
          <a:endParaRPr lang="en-US" sz="1800" b="0" dirty="0">
            <a:latin typeface="+mn-lt"/>
          </a:endParaRPr>
        </a:p>
      </dgm:t>
    </dgm:pt>
    <dgm:pt modelId="{BA46FE67-59A5-4DC5-92EA-A07421BA7E9A}" type="parTrans" cxnId="{F4B9C819-6536-4B77-904F-4B9E7203B921}">
      <dgm:prSet/>
      <dgm:spPr/>
      <dgm:t>
        <a:bodyPr/>
        <a:lstStyle/>
        <a:p>
          <a:endParaRPr lang="en-US"/>
        </a:p>
      </dgm:t>
    </dgm:pt>
    <dgm:pt modelId="{B199CEFF-8B05-4B7B-9F0F-3BC764FEF5EE}" type="sibTrans" cxnId="{F4B9C819-6536-4B77-904F-4B9E7203B921}">
      <dgm:prSet/>
      <dgm:spPr/>
      <dgm:t>
        <a:bodyPr/>
        <a:lstStyle/>
        <a:p>
          <a:endParaRPr lang="en-US"/>
        </a:p>
      </dgm:t>
    </dgm:pt>
    <dgm:pt modelId="{D4DCDBB9-64C3-4433-A598-29C47502366C}" type="pres">
      <dgm:prSet presAssocID="{C779B275-ABFF-4858-AF4F-6A7D64DF9035}" presName="theList" presStyleCnt="0">
        <dgm:presLayoutVars>
          <dgm:dir/>
          <dgm:animLvl val="lvl"/>
          <dgm:resizeHandles val="exact"/>
        </dgm:presLayoutVars>
      </dgm:prSet>
      <dgm:spPr/>
    </dgm:pt>
    <dgm:pt modelId="{497B820A-4556-4985-9D76-9D5945C6295B}" type="pres">
      <dgm:prSet presAssocID="{E2A490C9-BF45-4C62-83A3-4E9C5D5E3B85}" presName="compNode" presStyleCnt="0"/>
      <dgm:spPr/>
    </dgm:pt>
    <dgm:pt modelId="{B5DA08E5-3906-4A22-B585-1DB9E6C02258}" type="pres">
      <dgm:prSet presAssocID="{E2A490C9-BF45-4C62-83A3-4E9C5D5E3B85}" presName="aNode" presStyleLbl="bgShp" presStyleIdx="0" presStyleCnt="2"/>
      <dgm:spPr/>
    </dgm:pt>
    <dgm:pt modelId="{67B1D4C0-A1AC-49AB-A5E8-0009D309CBAF}" type="pres">
      <dgm:prSet presAssocID="{E2A490C9-BF45-4C62-83A3-4E9C5D5E3B85}" presName="textNode" presStyleLbl="bgShp" presStyleIdx="0" presStyleCnt="2"/>
      <dgm:spPr/>
    </dgm:pt>
    <dgm:pt modelId="{2596B31E-8215-4666-9F30-8A5B0E2A822F}" type="pres">
      <dgm:prSet presAssocID="{E2A490C9-BF45-4C62-83A3-4E9C5D5E3B85}" presName="compChildNode" presStyleCnt="0"/>
      <dgm:spPr/>
    </dgm:pt>
    <dgm:pt modelId="{2BAF4B1B-554A-431F-AE3C-6E49B4A9995A}" type="pres">
      <dgm:prSet presAssocID="{E2A490C9-BF45-4C62-83A3-4E9C5D5E3B85}" presName="theInnerList" presStyleCnt="0"/>
      <dgm:spPr/>
    </dgm:pt>
    <dgm:pt modelId="{2E1C2615-5C4B-43B1-99BC-57495DAA199F}" type="pres">
      <dgm:prSet presAssocID="{E561BD88-42AB-4EE1-B3BE-7857E6EB12F5}" presName="childNode" presStyleLbl="node1" presStyleIdx="0" presStyleCnt="6" custScaleX="109334" custLinFactNeighborX="260" custLinFactNeighborY="-85176">
        <dgm:presLayoutVars>
          <dgm:bulletEnabled val="1"/>
        </dgm:presLayoutVars>
      </dgm:prSet>
      <dgm:spPr/>
    </dgm:pt>
    <dgm:pt modelId="{42A18069-96BB-43ED-B1D1-5B307812B3C4}" type="pres">
      <dgm:prSet presAssocID="{E561BD88-42AB-4EE1-B3BE-7857E6EB12F5}" presName="aSpace2" presStyleCnt="0"/>
      <dgm:spPr/>
    </dgm:pt>
    <dgm:pt modelId="{25C81F38-CC4C-4A02-A4AA-748514223B3E}" type="pres">
      <dgm:prSet presAssocID="{2371CBE0-B8F2-4568-8509-6E7C8949B934}" presName="childNode" presStyleLbl="node1" presStyleIdx="1" presStyleCnt="6" custScaleX="109334" custLinFactNeighborX="260" custLinFactNeighborY="-85176">
        <dgm:presLayoutVars>
          <dgm:bulletEnabled val="1"/>
        </dgm:presLayoutVars>
      </dgm:prSet>
      <dgm:spPr/>
    </dgm:pt>
    <dgm:pt modelId="{09CFC4E3-C756-4889-9374-F548AB086A13}" type="pres">
      <dgm:prSet presAssocID="{2371CBE0-B8F2-4568-8509-6E7C8949B934}" presName="aSpace2" presStyleCnt="0"/>
      <dgm:spPr/>
    </dgm:pt>
    <dgm:pt modelId="{4E8BED45-D9E6-4EA8-ABCA-5ACCCBC7ACD9}" type="pres">
      <dgm:prSet presAssocID="{79B3BA88-0F03-49F5-B467-34A532C4DD74}" presName="childNode" presStyleLbl="node1" presStyleIdx="2" presStyleCnt="6" custScaleX="109334" custLinFactNeighborX="260" custLinFactNeighborY="-85176">
        <dgm:presLayoutVars>
          <dgm:bulletEnabled val="1"/>
        </dgm:presLayoutVars>
      </dgm:prSet>
      <dgm:spPr/>
    </dgm:pt>
    <dgm:pt modelId="{2CF8A727-4309-4C5E-8E9D-420E5B878084}" type="pres">
      <dgm:prSet presAssocID="{E2A490C9-BF45-4C62-83A3-4E9C5D5E3B85}" presName="aSpace" presStyleCnt="0"/>
      <dgm:spPr/>
    </dgm:pt>
    <dgm:pt modelId="{56F7D897-EEE6-4A92-A9C7-084A0A452BF1}" type="pres">
      <dgm:prSet presAssocID="{845EA8E8-78A3-4207-9A44-92EE618226F0}" presName="compNode" presStyleCnt="0"/>
      <dgm:spPr/>
    </dgm:pt>
    <dgm:pt modelId="{6B29DB8C-F439-4FB7-81A7-D14C28B8E804}" type="pres">
      <dgm:prSet presAssocID="{845EA8E8-78A3-4207-9A44-92EE618226F0}" presName="aNode" presStyleLbl="bgShp" presStyleIdx="1" presStyleCnt="2"/>
      <dgm:spPr/>
    </dgm:pt>
    <dgm:pt modelId="{04CC9392-63EF-4ED5-B14D-864C05EC0361}" type="pres">
      <dgm:prSet presAssocID="{845EA8E8-78A3-4207-9A44-92EE618226F0}" presName="textNode" presStyleLbl="bgShp" presStyleIdx="1" presStyleCnt="2"/>
      <dgm:spPr/>
    </dgm:pt>
    <dgm:pt modelId="{EBA65A46-539B-412D-A3E0-29174C90EC76}" type="pres">
      <dgm:prSet presAssocID="{845EA8E8-78A3-4207-9A44-92EE618226F0}" presName="compChildNode" presStyleCnt="0"/>
      <dgm:spPr/>
    </dgm:pt>
    <dgm:pt modelId="{440AF127-E290-413D-B4EE-596C7D1E7890}" type="pres">
      <dgm:prSet presAssocID="{845EA8E8-78A3-4207-9A44-92EE618226F0}" presName="theInnerList" presStyleCnt="0"/>
      <dgm:spPr/>
    </dgm:pt>
    <dgm:pt modelId="{4191ACF9-7292-4D14-930D-7878A1A7006A}" type="pres">
      <dgm:prSet presAssocID="{0461115B-384F-47F1-891C-BB5CA4DDAB96}" presName="childNode" presStyleLbl="node1" presStyleIdx="3" presStyleCnt="6" custScaleX="108209" custLinFactNeighborX="-260" custLinFactNeighborY="-97138">
        <dgm:presLayoutVars>
          <dgm:bulletEnabled val="1"/>
        </dgm:presLayoutVars>
      </dgm:prSet>
      <dgm:spPr/>
    </dgm:pt>
    <dgm:pt modelId="{7C6A0E0B-478D-456C-9514-C87DAE8D7551}" type="pres">
      <dgm:prSet presAssocID="{0461115B-384F-47F1-891C-BB5CA4DDAB96}" presName="aSpace2" presStyleCnt="0"/>
      <dgm:spPr/>
    </dgm:pt>
    <dgm:pt modelId="{05397090-0BF0-45F9-9DC6-16B2BF0201EA}" type="pres">
      <dgm:prSet presAssocID="{56C1051F-0688-4007-8628-AA7A3A1BE38C}" presName="childNode" presStyleLbl="node1" presStyleIdx="4" presStyleCnt="6" custScaleX="108209" custLinFactNeighborX="-260" custLinFactNeighborY="-97138">
        <dgm:presLayoutVars>
          <dgm:bulletEnabled val="1"/>
        </dgm:presLayoutVars>
      </dgm:prSet>
      <dgm:spPr/>
    </dgm:pt>
    <dgm:pt modelId="{0BA17BD4-8E28-4879-BC37-AE70F5B261ED}" type="pres">
      <dgm:prSet presAssocID="{56C1051F-0688-4007-8628-AA7A3A1BE38C}" presName="aSpace2" presStyleCnt="0"/>
      <dgm:spPr/>
    </dgm:pt>
    <dgm:pt modelId="{A6938EE3-217A-4598-9F90-C10D552A4C42}" type="pres">
      <dgm:prSet presAssocID="{87D2498B-397D-4946-835E-05FC878DCB2B}" presName="childNode" presStyleLbl="node1" presStyleIdx="5" presStyleCnt="6" custScaleX="108209" custLinFactNeighborX="-260" custLinFactNeighborY="-97138">
        <dgm:presLayoutVars>
          <dgm:bulletEnabled val="1"/>
        </dgm:presLayoutVars>
      </dgm:prSet>
      <dgm:spPr/>
    </dgm:pt>
  </dgm:ptLst>
  <dgm:cxnLst>
    <dgm:cxn modelId="{F1145E00-F1AC-4D8A-B013-C3080207762E}" srcId="{845EA8E8-78A3-4207-9A44-92EE618226F0}" destId="{56C1051F-0688-4007-8628-AA7A3A1BE38C}" srcOrd="1" destOrd="0" parTransId="{8F7C8691-2CF3-48E8-9E2A-F1E84E4D2A63}" sibTransId="{CBB89EEB-9D2D-43EF-AC86-953A74758C29}"/>
    <dgm:cxn modelId="{7B1BD416-B666-4B92-B1F4-2D0F8C000111}" type="presOf" srcId="{87D2498B-397D-4946-835E-05FC878DCB2B}" destId="{A6938EE3-217A-4598-9F90-C10D552A4C42}" srcOrd="0" destOrd="0" presId="urn:microsoft.com/office/officeart/2005/8/layout/lProcess2"/>
    <dgm:cxn modelId="{F4B9C819-6536-4B77-904F-4B9E7203B921}" srcId="{845EA8E8-78A3-4207-9A44-92EE618226F0}" destId="{87D2498B-397D-4946-835E-05FC878DCB2B}" srcOrd="2" destOrd="0" parTransId="{BA46FE67-59A5-4DC5-92EA-A07421BA7E9A}" sibTransId="{B199CEFF-8B05-4B7B-9F0F-3BC764FEF5EE}"/>
    <dgm:cxn modelId="{DE20F325-188B-4D27-9ADF-D5A9572A998E}" type="presOf" srcId="{E2A490C9-BF45-4C62-83A3-4E9C5D5E3B85}" destId="{B5DA08E5-3906-4A22-B585-1DB9E6C02258}" srcOrd="0" destOrd="0" presId="urn:microsoft.com/office/officeart/2005/8/layout/lProcess2"/>
    <dgm:cxn modelId="{DA1AB035-19DF-41DF-BFC9-74D2516C632C}" type="presOf" srcId="{0461115B-384F-47F1-891C-BB5CA4DDAB96}" destId="{4191ACF9-7292-4D14-930D-7878A1A7006A}" srcOrd="0" destOrd="0" presId="urn:microsoft.com/office/officeart/2005/8/layout/lProcess2"/>
    <dgm:cxn modelId="{F1C1493B-5A90-4A33-A5EF-943F9385B434}" srcId="{E2A490C9-BF45-4C62-83A3-4E9C5D5E3B85}" destId="{E561BD88-42AB-4EE1-B3BE-7857E6EB12F5}" srcOrd="0" destOrd="0" parTransId="{ED74A4C2-EB5F-4B35-B279-FD6480BE7E70}" sibTransId="{CB79F199-EA33-4915-9162-36FA5699FE4F}"/>
    <dgm:cxn modelId="{35D60546-6535-4283-8A37-934660D7DEE1}" type="presOf" srcId="{C779B275-ABFF-4858-AF4F-6A7D64DF9035}" destId="{D4DCDBB9-64C3-4433-A598-29C47502366C}" srcOrd="0" destOrd="0" presId="urn:microsoft.com/office/officeart/2005/8/layout/lProcess2"/>
    <dgm:cxn modelId="{3E3AE847-9E9C-468F-A513-CBE55495CE4F}" type="presOf" srcId="{845EA8E8-78A3-4207-9A44-92EE618226F0}" destId="{04CC9392-63EF-4ED5-B14D-864C05EC0361}" srcOrd="1" destOrd="0" presId="urn:microsoft.com/office/officeart/2005/8/layout/lProcess2"/>
    <dgm:cxn modelId="{D20A0150-C166-4EF3-80B6-DB7762B31075}" srcId="{C779B275-ABFF-4858-AF4F-6A7D64DF9035}" destId="{E2A490C9-BF45-4C62-83A3-4E9C5D5E3B85}" srcOrd="0" destOrd="0" parTransId="{9263245B-2FA4-4C84-9BF8-0334638D6F3D}" sibTransId="{4F73C605-1518-4B2D-8E90-D2489D6E5ECC}"/>
    <dgm:cxn modelId="{25B5EE87-A988-4113-B638-F78A951F1578}" type="presOf" srcId="{56C1051F-0688-4007-8628-AA7A3A1BE38C}" destId="{05397090-0BF0-45F9-9DC6-16B2BF0201EA}" srcOrd="0" destOrd="0" presId="urn:microsoft.com/office/officeart/2005/8/layout/lProcess2"/>
    <dgm:cxn modelId="{07566C91-AEEA-4C6C-9975-C7C499FF62AE}" srcId="{E2A490C9-BF45-4C62-83A3-4E9C5D5E3B85}" destId="{2371CBE0-B8F2-4568-8509-6E7C8949B934}" srcOrd="1" destOrd="0" parTransId="{8784B278-06BB-486B-9A6E-B12410A1F727}" sibTransId="{8C9D34BE-49E3-43C9-BB3B-DA9A1341A3D5}"/>
    <dgm:cxn modelId="{43FA11A5-BE29-4FEB-AA4B-C9C04F05CDA3}" srcId="{845EA8E8-78A3-4207-9A44-92EE618226F0}" destId="{0461115B-384F-47F1-891C-BB5CA4DDAB96}" srcOrd="0" destOrd="0" parTransId="{342ABCF7-FB03-4209-B32C-F6880C25FA46}" sibTransId="{7D0BF9B0-5391-4DD0-85D3-F27499916866}"/>
    <dgm:cxn modelId="{18EBE7B2-4D0D-4FED-B109-91ABDD3ECA63}" type="presOf" srcId="{2371CBE0-B8F2-4568-8509-6E7C8949B934}" destId="{25C81F38-CC4C-4A02-A4AA-748514223B3E}" srcOrd="0" destOrd="0" presId="urn:microsoft.com/office/officeart/2005/8/layout/lProcess2"/>
    <dgm:cxn modelId="{45DAAEB7-574F-4BC1-A243-F17481CA8AE2}" type="presOf" srcId="{79B3BA88-0F03-49F5-B467-34A532C4DD74}" destId="{4E8BED45-D9E6-4EA8-ABCA-5ACCCBC7ACD9}" srcOrd="0" destOrd="0" presId="urn:microsoft.com/office/officeart/2005/8/layout/lProcess2"/>
    <dgm:cxn modelId="{99A3AFCD-2B52-456A-ABFC-D2C84CDF48AE}" type="presOf" srcId="{E2A490C9-BF45-4C62-83A3-4E9C5D5E3B85}" destId="{67B1D4C0-A1AC-49AB-A5E8-0009D309CBAF}" srcOrd="1" destOrd="0" presId="urn:microsoft.com/office/officeart/2005/8/layout/lProcess2"/>
    <dgm:cxn modelId="{B0513ED2-3818-4A72-95EF-4751C04D65B4}" type="presOf" srcId="{E561BD88-42AB-4EE1-B3BE-7857E6EB12F5}" destId="{2E1C2615-5C4B-43B1-99BC-57495DAA199F}" srcOrd="0" destOrd="0" presId="urn:microsoft.com/office/officeart/2005/8/layout/lProcess2"/>
    <dgm:cxn modelId="{404087D2-41D5-4BC2-B984-D3096635AE49}" type="presOf" srcId="{845EA8E8-78A3-4207-9A44-92EE618226F0}" destId="{6B29DB8C-F439-4FB7-81A7-D14C28B8E804}" srcOrd="0" destOrd="0" presId="urn:microsoft.com/office/officeart/2005/8/layout/lProcess2"/>
    <dgm:cxn modelId="{A90CC8E6-583A-4F6F-BD9F-AF2AFDD4ACA6}" srcId="{E2A490C9-BF45-4C62-83A3-4E9C5D5E3B85}" destId="{79B3BA88-0F03-49F5-B467-34A532C4DD74}" srcOrd="2" destOrd="0" parTransId="{5ADCB594-3EF8-40DA-B0AB-54F2C0B802AB}" sibTransId="{B2E2EBE2-41C8-42BE-962F-0C6F08C36B55}"/>
    <dgm:cxn modelId="{912E94FC-4681-4220-8E9D-D86A0261C6E2}" srcId="{C779B275-ABFF-4858-AF4F-6A7D64DF9035}" destId="{845EA8E8-78A3-4207-9A44-92EE618226F0}" srcOrd="1" destOrd="0" parTransId="{6055E2B3-E1F6-43B7-8CDF-E6C915F0B6F5}" sibTransId="{290FD989-EDE4-4738-BB96-0FF4BE3F417B}"/>
    <dgm:cxn modelId="{5FB19721-E121-4EAB-BCEA-BCF49AD6F0B9}" type="presParOf" srcId="{D4DCDBB9-64C3-4433-A598-29C47502366C}" destId="{497B820A-4556-4985-9D76-9D5945C6295B}" srcOrd="0" destOrd="0" presId="urn:microsoft.com/office/officeart/2005/8/layout/lProcess2"/>
    <dgm:cxn modelId="{AE83B0CC-BEB6-49F2-B219-04991C255A42}" type="presParOf" srcId="{497B820A-4556-4985-9D76-9D5945C6295B}" destId="{B5DA08E5-3906-4A22-B585-1DB9E6C02258}" srcOrd="0" destOrd="0" presId="urn:microsoft.com/office/officeart/2005/8/layout/lProcess2"/>
    <dgm:cxn modelId="{22229FC1-D99D-41E1-A332-66470AFBD6A8}" type="presParOf" srcId="{497B820A-4556-4985-9D76-9D5945C6295B}" destId="{67B1D4C0-A1AC-49AB-A5E8-0009D309CBAF}" srcOrd="1" destOrd="0" presId="urn:microsoft.com/office/officeart/2005/8/layout/lProcess2"/>
    <dgm:cxn modelId="{5359F2B6-9FBB-47E5-88D4-A3E0BC891132}" type="presParOf" srcId="{497B820A-4556-4985-9D76-9D5945C6295B}" destId="{2596B31E-8215-4666-9F30-8A5B0E2A822F}" srcOrd="2" destOrd="0" presId="urn:microsoft.com/office/officeart/2005/8/layout/lProcess2"/>
    <dgm:cxn modelId="{F88AF85B-15FC-4413-9210-DF9C4025EFFA}" type="presParOf" srcId="{2596B31E-8215-4666-9F30-8A5B0E2A822F}" destId="{2BAF4B1B-554A-431F-AE3C-6E49B4A9995A}" srcOrd="0" destOrd="0" presId="urn:microsoft.com/office/officeart/2005/8/layout/lProcess2"/>
    <dgm:cxn modelId="{4F369AE5-722E-4893-9846-190C593041E0}" type="presParOf" srcId="{2BAF4B1B-554A-431F-AE3C-6E49B4A9995A}" destId="{2E1C2615-5C4B-43B1-99BC-57495DAA199F}" srcOrd="0" destOrd="0" presId="urn:microsoft.com/office/officeart/2005/8/layout/lProcess2"/>
    <dgm:cxn modelId="{5435E0FC-5106-429D-A4F9-98DDD6A4454C}" type="presParOf" srcId="{2BAF4B1B-554A-431F-AE3C-6E49B4A9995A}" destId="{42A18069-96BB-43ED-B1D1-5B307812B3C4}" srcOrd="1" destOrd="0" presId="urn:microsoft.com/office/officeart/2005/8/layout/lProcess2"/>
    <dgm:cxn modelId="{B8105277-4436-483A-8CF2-1191846414C0}" type="presParOf" srcId="{2BAF4B1B-554A-431F-AE3C-6E49B4A9995A}" destId="{25C81F38-CC4C-4A02-A4AA-748514223B3E}" srcOrd="2" destOrd="0" presId="urn:microsoft.com/office/officeart/2005/8/layout/lProcess2"/>
    <dgm:cxn modelId="{C5515E5A-81BD-462E-A8C1-814271678231}" type="presParOf" srcId="{2BAF4B1B-554A-431F-AE3C-6E49B4A9995A}" destId="{09CFC4E3-C756-4889-9374-F548AB086A13}" srcOrd="3" destOrd="0" presId="urn:microsoft.com/office/officeart/2005/8/layout/lProcess2"/>
    <dgm:cxn modelId="{5D44183F-13EC-406D-B94A-E8FCCF587229}" type="presParOf" srcId="{2BAF4B1B-554A-431F-AE3C-6E49B4A9995A}" destId="{4E8BED45-D9E6-4EA8-ABCA-5ACCCBC7ACD9}" srcOrd="4" destOrd="0" presId="urn:microsoft.com/office/officeart/2005/8/layout/lProcess2"/>
    <dgm:cxn modelId="{4F1AA4B1-B994-455E-91CB-9C66095CF4F5}" type="presParOf" srcId="{D4DCDBB9-64C3-4433-A598-29C47502366C}" destId="{2CF8A727-4309-4C5E-8E9D-420E5B878084}" srcOrd="1" destOrd="0" presId="urn:microsoft.com/office/officeart/2005/8/layout/lProcess2"/>
    <dgm:cxn modelId="{89829EC9-2054-414A-8EEE-F68832AB2C20}" type="presParOf" srcId="{D4DCDBB9-64C3-4433-A598-29C47502366C}" destId="{56F7D897-EEE6-4A92-A9C7-084A0A452BF1}" srcOrd="2" destOrd="0" presId="urn:microsoft.com/office/officeart/2005/8/layout/lProcess2"/>
    <dgm:cxn modelId="{D990E8E2-9C6E-4447-9925-99BA4828DF59}" type="presParOf" srcId="{56F7D897-EEE6-4A92-A9C7-084A0A452BF1}" destId="{6B29DB8C-F439-4FB7-81A7-D14C28B8E804}" srcOrd="0" destOrd="0" presId="urn:microsoft.com/office/officeart/2005/8/layout/lProcess2"/>
    <dgm:cxn modelId="{8C942142-7917-4E2F-863B-5FA20B587392}" type="presParOf" srcId="{56F7D897-EEE6-4A92-A9C7-084A0A452BF1}" destId="{04CC9392-63EF-4ED5-B14D-864C05EC0361}" srcOrd="1" destOrd="0" presId="urn:microsoft.com/office/officeart/2005/8/layout/lProcess2"/>
    <dgm:cxn modelId="{CB0CA286-92FC-4E07-8AEB-BF52F3B85C61}" type="presParOf" srcId="{56F7D897-EEE6-4A92-A9C7-084A0A452BF1}" destId="{EBA65A46-539B-412D-A3E0-29174C90EC76}" srcOrd="2" destOrd="0" presId="urn:microsoft.com/office/officeart/2005/8/layout/lProcess2"/>
    <dgm:cxn modelId="{72DB4EF3-E5F3-4B66-9084-DBAD6476F01A}" type="presParOf" srcId="{EBA65A46-539B-412D-A3E0-29174C90EC76}" destId="{440AF127-E290-413D-B4EE-596C7D1E7890}" srcOrd="0" destOrd="0" presId="urn:microsoft.com/office/officeart/2005/8/layout/lProcess2"/>
    <dgm:cxn modelId="{DDDD382E-D8B9-4A35-AAC2-B52E7CDDCABC}" type="presParOf" srcId="{440AF127-E290-413D-B4EE-596C7D1E7890}" destId="{4191ACF9-7292-4D14-930D-7878A1A7006A}" srcOrd="0" destOrd="0" presId="urn:microsoft.com/office/officeart/2005/8/layout/lProcess2"/>
    <dgm:cxn modelId="{8C056843-50C8-4E67-AE91-0B6957D1BD25}" type="presParOf" srcId="{440AF127-E290-413D-B4EE-596C7D1E7890}" destId="{7C6A0E0B-478D-456C-9514-C87DAE8D7551}" srcOrd="1" destOrd="0" presId="urn:microsoft.com/office/officeart/2005/8/layout/lProcess2"/>
    <dgm:cxn modelId="{22596BCD-81DF-4CFB-A242-B79045AB18E8}" type="presParOf" srcId="{440AF127-E290-413D-B4EE-596C7D1E7890}" destId="{05397090-0BF0-45F9-9DC6-16B2BF0201EA}" srcOrd="2" destOrd="0" presId="urn:microsoft.com/office/officeart/2005/8/layout/lProcess2"/>
    <dgm:cxn modelId="{8F222918-6C4E-4BB1-9CC9-4412FCA696EB}" type="presParOf" srcId="{440AF127-E290-413D-B4EE-596C7D1E7890}" destId="{0BA17BD4-8E28-4879-BC37-AE70F5B261ED}" srcOrd="3" destOrd="0" presId="urn:microsoft.com/office/officeart/2005/8/layout/lProcess2"/>
    <dgm:cxn modelId="{8F7EFE52-DA1E-4EF7-9F93-1011CE3C45BF}" type="presParOf" srcId="{440AF127-E290-413D-B4EE-596C7D1E7890}" destId="{A6938EE3-217A-4598-9F90-C10D552A4C4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A3D40-5DA0-4328-A531-CD88649B68AA}">
      <dsp:nvSpPr>
        <dsp:cNvPr id="0" name=""/>
        <dsp:cNvSpPr/>
      </dsp:nvSpPr>
      <dsp:spPr>
        <a:xfrm rot="16200000">
          <a:off x="-1468907" y="1473223"/>
          <a:ext cx="4651375" cy="1704928"/>
        </a:xfrm>
        <a:prstGeom prst="flowChartManualOperation">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latin typeface="Calibri" panose="020F0502020204030204" pitchFamily="34" charset="0"/>
            </a:rPr>
            <a:t>Early Diagnosis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solidFill>
                <a:schemeClr val="bg1"/>
              </a:solidFill>
              <a:latin typeface="Calibri" panose="020F0502020204030204" pitchFamily="34" charset="0"/>
            </a:rPr>
            <a:t>Distinction between disease activity and disease severity</a:t>
          </a:r>
        </a:p>
      </dsp:txBody>
      <dsp:txXfrm rot="5400000">
        <a:off x="4316" y="930275"/>
        <a:ext cx="1704928" cy="2790825"/>
      </dsp:txXfrm>
    </dsp:sp>
    <dsp:sp modelId="{8859DFBA-9EF8-447F-BD75-179F77603CDC}">
      <dsp:nvSpPr>
        <dsp:cNvPr id="0" name=""/>
        <dsp:cNvSpPr/>
      </dsp:nvSpPr>
      <dsp:spPr>
        <a:xfrm rot="16200000">
          <a:off x="363890" y="1473223"/>
          <a:ext cx="4651375" cy="1704928"/>
        </a:xfrm>
        <a:prstGeom prst="flowChartManualOperation">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rPr>
            <a:t>Rapid Induction of Remission</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Clinical and objective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Mucosal healing</a:t>
          </a:r>
        </a:p>
      </dsp:txBody>
      <dsp:txXfrm rot="5400000">
        <a:off x="1837113" y="930275"/>
        <a:ext cx="1704928" cy="2790825"/>
      </dsp:txXfrm>
    </dsp:sp>
    <dsp:sp modelId="{BE4C3161-7CD4-4CE5-8BF7-021A14C8C5C0}">
      <dsp:nvSpPr>
        <dsp:cNvPr id="0" name=""/>
        <dsp:cNvSpPr/>
      </dsp:nvSpPr>
      <dsp:spPr>
        <a:xfrm rot="16200000">
          <a:off x="2196688" y="1473223"/>
          <a:ext cx="4651375" cy="1704928"/>
        </a:xfrm>
        <a:prstGeom prst="flowChartManualOperation">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rPr>
            <a:t>Stable, Sustained Maintenance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Prevention </a:t>
          </a:r>
          <a:br>
            <a:rPr lang="en-US" sz="1500" kern="1200" dirty="0">
              <a:latin typeface="Calibri" panose="020F0502020204030204" pitchFamily="34" charset="0"/>
            </a:rPr>
          </a:br>
          <a:r>
            <a:rPr lang="en-US" sz="1500" kern="1200" dirty="0">
              <a:latin typeface="Calibri" panose="020F0502020204030204" pitchFamily="34" charset="0"/>
            </a:rPr>
            <a:t>of relapse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Maintenance </a:t>
          </a:r>
          <a:br>
            <a:rPr lang="en-US" sz="1500" kern="1200" dirty="0">
              <a:latin typeface="Calibri" panose="020F0502020204030204" pitchFamily="34" charset="0"/>
            </a:rPr>
          </a:br>
          <a:r>
            <a:rPr lang="en-US" sz="1500" kern="1200" dirty="0">
              <a:latin typeface="Calibri" panose="020F0502020204030204" pitchFamily="34" charset="0"/>
            </a:rPr>
            <a:t>of mucosal healing</a:t>
          </a:r>
        </a:p>
      </dsp:txBody>
      <dsp:txXfrm rot="5400000">
        <a:off x="3669911" y="930275"/>
        <a:ext cx="1704928" cy="2790825"/>
      </dsp:txXfrm>
    </dsp:sp>
    <dsp:sp modelId="{EE887A53-AFE9-46F0-B547-2BB168A68339}">
      <dsp:nvSpPr>
        <dsp:cNvPr id="0" name=""/>
        <dsp:cNvSpPr/>
      </dsp:nvSpPr>
      <dsp:spPr>
        <a:xfrm rot="16200000">
          <a:off x="4029486" y="1473223"/>
          <a:ext cx="4651375" cy="1704928"/>
        </a:xfrm>
        <a:prstGeom prst="flowChartManualOperation">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rPr>
            <a:t>Prevention of Disease/Drug Complications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Vaccination, cancer prevention, monitoring</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Decreased hospitalizations and surgery</a:t>
          </a:r>
        </a:p>
      </dsp:txBody>
      <dsp:txXfrm rot="5400000">
        <a:off x="5502709" y="930275"/>
        <a:ext cx="1704928" cy="2790825"/>
      </dsp:txXfrm>
    </dsp:sp>
    <dsp:sp modelId="{66C334DE-25E5-4E7E-BC94-36FE1FB48DB4}">
      <dsp:nvSpPr>
        <dsp:cNvPr id="0" name=""/>
        <dsp:cNvSpPr/>
      </dsp:nvSpPr>
      <dsp:spPr>
        <a:xfrm rot="16200000">
          <a:off x="5862284" y="1473223"/>
          <a:ext cx="4651375" cy="1704928"/>
        </a:xfrm>
        <a:prstGeom prst="flowChartManualOperation">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rPr>
            <a:t>Manage Psychosocial Comorbidities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Depression</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Anxiety</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Sexual dysfunction</a:t>
          </a:r>
        </a:p>
      </dsp:txBody>
      <dsp:txXfrm rot="5400000">
        <a:off x="7335507" y="930275"/>
        <a:ext cx="1704928" cy="2790825"/>
      </dsp:txXfrm>
    </dsp:sp>
    <dsp:sp modelId="{B4663E80-891F-4AC1-B715-2CF8EF52A005}">
      <dsp:nvSpPr>
        <dsp:cNvPr id="0" name=""/>
        <dsp:cNvSpPr/>
      </dsp:nvSpPr>
      <dsp:spPr>
        <a:xfrm rot="16200000">
          <a:off x="7695082" y="1473223"/>
          <a:ext cx="4651375" cy="1704928"/>
        </a:xfrm>
        <a:prstGeom prst="flowChartManualOperation">
          <a:avLst/>
        </a:prstGeom>
        <a:solidFill>
          <a:schemeClr val="accent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0650" tIns="0" rIns="120475" bIns="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rPr>
            <a:t>Cost-Effective Care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Improved adherence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latin typeface="Calibri" panose="020F0502020204030204" pitchFamily="34" charset="0"/>
            </a:rPr>
            <a:t>Effective, durable therapy</a:t>
          </a:r>
        </a:p>
      </dsp:txBody>
      <dsp:txXfrm rot="5400000">
        <a:off x="9168305" y="930275"/>
        <a:ext cx="1704928" cy="2790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22712-5194-4AD0-BD2A-E4EDF2727BDC}">
      <dsp:nvSpPr>
        <dsp:cNvPr id="0" name=""/>
        <dsp:cNvSpPr/>
      </dsp:nvSpPr>
      <dsp:spPr>
        <a:xfrm>
          <a:off x="2229" y="110596"/>
          <a:ext cx="1974929" cy="723059"/>
        </a:xfrm>
        <a:prstGeom prst="chevron">
          <a:avLst/>
        </a:prstGeom>
        <a:solidFill>
          <a:srgbClr val="E147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Clinical Management</a:t>
          </a:r>
        </a:p>
      </dsp:txBody>
      <dsp:txXfrm>
        <a:off x="363759" y="110596"/>
        <a:ext cx="1251870" cy="723059"/>
      </dsp:txXfrm>
    </dsp:sp>
    <dsp:sp modelId="{4CDA9AAB-BD63-4751-ACD7-B94A6EA069E5}">
      <dsp:nvSpPr>
        <dsp:cNvPr id="0" name=""/>
        <dsp:cNvSpPr/>
      </dsp:nvSpPr>
      <dsp:spPr>
        <a:xfrm>
          <a:off x="1742165" y="172056"/>
          <a:ext cx="2033168" cy="600139"/>
        </a:xfrm>
        <a:prstGeom prst="chevron">
          <a:avLst/>
        </a:prstGeom>
        <a:solidFill>
          <a:schemeClr val="tx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Prednisone burst and taper</a:t>
          </a:r>
        </a:p>
      </dsp:txBody>
      <dsp:txXfrm>
        <a:off x="2042235" y="172056"/>
        <a:ext cx="1433029" cy="600139"/>
      </dsp:txXfrm>
    </dsp:sp>
    <dsp:sp modelId="{76D7D712-660A-4B56-8FA7-DDB12FB0383D}">
      <dsp:nvSpPr>
        <dsp:cNvPr id="0" name=""/>
        <dsp:cNvSpPr/>
      </dsp:nvSpPr>
      <dsp:spPr>
        <a:xfrm>
          <a:off x="3565284" y="172056"/>
          <a:ext cx="1705642" cy="600139"/>
        </a:xfrm>
        <a:prstGeom prst="chevron">
          <a:avLst/>
        </a:prstGeom>
        <a:solidFill>
          <a:schemeClr val="tx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No adalimumab</a:t>
          </a:r>
        </a:p>
      </dsp:txBody>
      <dsp:txXfrm>
        <a:off x="3865354" y="172056"/>
        <a:ext cx="1105503" cy="600139"/>
      </dsp:txXfrm>
    </dsp:sp>
    <dsp:sp modelId="{4C28AB74-144F-4F48-B6E8-5E2914AF0CDD}">
      <dsp:nvSpPr>
        <dsp:cNvPr id="0" name=""/>
        <dsp:cNvSpPr/>
      </dsp:nvSpPr>
      <dsp:spPr>
        <a:xfrm>
          <a:off x="5060878" y="172056"/>
          <a:ext cx="2490265" cy="600139"/>
        </a:xfrm>
        <a:prstGeom prst="chevron">
          <a:avLst/>
        </a:prstGeom>
        <a:solidFill>
          <a:schemeClr val="tx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Adalimumab 160 </a:t>
          </a:r>
          <a:r>
            <a:rPr lang="en-US" sz="1600" kern="1200" dirty="0">
              <a:solidFill>
                <a:schemeClr val="bg1"/>
              </a:solidFill>
              <a:latin typeface="Calibri" panose="020F0502020204030204" pitchFamily="34" charset="0"/>
              <a:cs typeface="Calibri" panose="020F0502020204030204" pitchFamily="34" charset="0"/>
              <a:sym typeface="Wingdings" panose="05000000000000000000" pitchFamily="2" charset="2"/>
            </a:rPr>
            <a:t> </a:t>
          </a:r>
          <a:r>
            <a:rPr lang="en-US" sz="1600" kern="1200" dirty="0">
              <a:solidFill>
                <a:schemeClr val="bg1"/>
              </a:solidFill>
              <a:latin typeface="Calibri" panose="020F0502020204030204" pitchFamily="34" charset="0"/>
              <a:cs typeface="Calibri" panose="020F0502020204030204" pitchFamily="34" charset="0"/>
            </a:rPr>
            <a:t>80 </a:t>
          </a:r>
          <a:r>
            <a:rPr lang="en-US" sz="1600" kern="1200" dirty="0">
              <a:solidFill>
                <a:schemeClr val="bg1"/>
              </a:solidFill>
              <a:latin typeface="Calibri" panose="020F0502020204030204" pitchFamily="34" charset="0"/>
              <a:cs typeface="Calibri" panose="020F0502020204030204" pitchFamily="34" charset="0"/>
              <a:sym typeface="Wingdings" panose="05000000000000000000" pitchFamily="2" charset="2"/>
            </a:rPr>
            <a:t></a:t>
          </a:r>
          <a:r>
            <a:rPr lang="en-US" sz="1600" kern="1200" dirty="0">
              <a:solidFill>
                <a:schemeClr val="bg1"/>
              </a:solidFill>
              <a:latin typeface="Calibri" panose="020F0502020204030204" pitchFamily="34" charset="0"/>
              <a:cs typeface="Calibri" panose="020F0502020204030204" pitchFamily="34" charset="0"/>
            </a:rPr>
            <a:t> 40 QOW</a:t>
          </a:r>
        </a:p>
      </dsp:txBody>
      <dsp:txXfrm>
        <a:off x="5360948" y="172056"/>
        <a:ext cx="1890126" cy="600139"/>
      </dsp:txXfrm>
    </dsp:sp>
    <dsp:sp modelId="{E74206A8-24CD-470B-AB26-E884B462F1BE}">
      <dsp:nvSpPr>
        <dsp:cNvPr id="0" name=""/>
        <dsp:cNvSpPr/>
      </dsp:nvSpPr>
      <dsp:spPr>
        <a:xfrm>
          <a:off x="7341094" y="172056"/>
          <a:ext cx="1717660" cy="600139"/>
        </a:xfrm>
        <a:prstGeom prst="chevron">
          <a:avLst/>
        </a:prstGeom>
        <a:solidFill>
          <a:schemeClr val="tx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Adalimumab 40 QW</a:t>
          </a:r>
        </a:p>
      </dsp:txBody>
      <dsp:txXfrm>
        <a:off x="7641164" y="172056"/>
        <a:ext cx="1117521" cy="600139"/>
      </dsp:txXfrm>
    </dsp:sp>
    <dsp:sp modelId="{84A0108C-B9CA-48F6-9A3B-11967399C9A0}">
      <dsp:nvSpPr>
        <dsp:cNvPr id="0" name=""/>
        <dsp:cNvSpPr/>
      </dsp:nvSpPr>
      <dsp:spPr>
        <a:xfrm>
          <a:off x="8848705" y="172056"/>
          <a:ext cx="1943582" cy="600139"/>
        </a:xfrm>
        <a:prstGeom prst="chevron">
          <a:avLst/>
        </a:prstGeom>
        <a:solidFill>
          <a:schemeClr val="tx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Adalimumab </a:t>
          </a:r>
          <a:br>
            <a:rPr lang="en-US" sz="1600" kern="1200" dirty="0">
              <a:solidFill>
                <a:schemeClr val="bg1"/>
              </a:solidFill>
              <a:latin typeface="Calibri" panose="020F0502020204030204" pitchFamily="34" charset="0"/>
              <a:cs typeface="Calibri" panose="020F0502020204030204" pitchFamily="34" charset="0"/>
            </a:rPr>
          </a:br>
          <a:r>
            <a:rPr lang="en-US" sz="1600" kern="1200" dirty="0">
              <a:solidFill>
                <a:schemeClr val="bg1"/>
              </a:solidFill>
              <a:latin typeface="Calibri" panose="020F0502020204030204" pitchFamily="34" charset="0"/>
              <a:cs typeface="Calibri" panose="020F0502020204030204" pitchFamily="34" charset="0"/>
            </a:rPr>
            <a:t>40 QW + AZA</a:t>
          </a:r>
        </a:p>
      </dsp:txBody>
      <dsp:txXfrm>
        <a:off x="9148775" y="172056"/>
        <a:ext cx="1343443" cy="600139"/>
      </dsp:txXfrm>
    </dsp:sp>
    <dsp:sp modelId="{2DF0A932-6303-4CCC-BBFE-14C9C3BEE26F}">
      <dsp:nvSpPr>
        <dsp:cNvPr id="0" name=""/>
        <dsp:cNvSpPr/>
      </dsp:nvSpPr>
      <dsp:spPr>
        <a:xfrm>
          <a:off x="2229" y="934884"/>
          <a:ext cx="2009691" cy="723059"/>
        </a:xfrm>
        <a:prstGeom prst="chevron">
          <a:avLst/>
        </a:prstGeom>
        <a:solidFill>
          <a:srgbClr val="E147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Tight Control</a:t>
          </a:r>
        </a:p>
      </dsp:txBody>
      <dsp:txXfrm>
        <a:off x="363759" y="934884"/>
        <a:ext cx="1286632" cy="723059"/>
      </dsp:txXfrm>
    </dsp:sp>
    <dsp:sp modelId="{4FAB13E3-C735-463A-929F-CCFD39214276}">
      <dsp:nvSpPr>
        <dsp:cNvPr id="0" name=""/>
        <dsp:cNvSpPr/>
      </dsp:nvSpPr>
      <dsp:spPr>
        <a:xfrm>
          <a:off x="1776926" y="996344"/>
          <a:ext cx="2089521" cy="600139"/>
        </a:xfrm>
        <a:prstGeom prst="chevron">
          <a:avLst/>
        </a:prstGeom>
        <a:solidFill>
          <a:schemeClr val="tx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Prednisone burst and taper</a:t>
          </a:r>
        </a:p>
      </dsp:txBody>
      <dsp:txXfrm>
        <a:off x="2076996" y="996344"/>
        <a:ext cx="1489382" cy="600139"/>
      </dsp:txXfrm>
    </dsp:sp>
    <dsp:sp modelId="{2F6FB2C2-FE60-4CDC-8171-05CB40A9B53C}">
      <dsp:nvSpPr>
        <dsp:cNvPr id="0" name=""/>
        <dsp:cNvSpPr/>
      </dsp:nvSpPr>
      <dsp:spPr>
        <a:xfrm>
          <a:off x="3656398" y="996344"/>
          <a:ext cx="7213815" cy="600139"/>
        </a:xfrm>
        <a:prstGeom prst="chevron">
          <a:avLst/>
        </a:prstGeom>
        <a:solidFill>
          <a:schemeClr val="tx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panose="020F0502020204030204" pitchFamily="34" charset="0"/>
              <a:cs typeface="Calibri" panose="020F0502020204030204" pitchFamily="34" charset="0"/>
            </a:rPr>
            <a:t>Escalation driven by CDAI, </a:t>
          </a:r>
          <a:r>
            <a:rPr lang="en-US" sz="1600" b="1" kern="1200" dirty="0">
              <a:solidFill>
                <a:schemeClr val="bg1"/>
              </a:solidFill>
              <a:latin typeface="Calibri" panose="020F0502020204030204" pitchFamily="34" charset="0"/>
              <a:cs typeface="Calibri" panose="020F0502020204030204" pitchFamily="34" charset="0"/>
            </a:rPr>
            <a:t>fecal calprotectin, CRP, </a:t>
          </a:r>
          <a:r>
            <a:rPr lang="en-US" sz="1600" kern="1200" dirty="0">
              <a:solidFill>
                <a:schemeClr val="bg1"/>
              </a:solidFill>
              <a:latin typeface="Calibri" panose="020F0502020204030204" pitchFamily="34" charset="0"/>
              <a:cs typeface="Calibri" panose="020F0502020204030204" pitchFamily="34" charset="0"/>
            </a:rPr>
            <a:t>and prednisone use</a:t>
          </a:r>
        </a:p>
      </dsp:txBody>
      <dsp:txXfrm>
        <a:off x="3956468" y="996344"/>
        <a:ext cx="6613676" cy="600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A08E5-3906-4A22-B585-1DB9E6C02258}">
      <dsp:nvSpPr>
        <dsp:cNvPr id="0" name=""/>
        <dsp:cNvSpPr/>
      </dsp:nvSpPr>
      <dsp:spPr>
        <a:xfrm>
          <a:off x="5444" y="0"/>
          <a:ext cx="5236945" cy="4651375"/>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Reactive</a:t>
          </a:r>
          <a:endParaRPr lang="en-US" sz="6000" b="1" kern="1200" dirty="0"/>
        </a:p>
      </dsp:txBody>
      <dsp:txXfrm>
        <a:off x="5444" y="0"/>
        <a:ext cx="5236945" cy="1395412"/>
      </dsp:txXfrm>
    </dsp:sp>
    <dsp:sp modelId="{2E1C2615-5C4B-43B1-99BC-57495DAA199F}">
      <dsp:nvSpPr>
        <dsp:cNvPr id="0" name=""/>
        <dsp:cNvSpPr/>
      </dsp:nvSpPr>
      <dsp:spPr>
        <a:xfrm>
          <a:off x="344504" y="1276064"/>
          <a:ext cx="4580609"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Rationalizes and better directs the management of PNR and SLR to biologics</a:t>
          </a:r>
        </a:p>
      </dsp:txBody>
      <dsp:txXfrm>
        <a:off x="371269" y="1302829"/>
        <a:ext cx="4527079" cy="860278"/>
      </dsp:txXfrm>
    </dsp:sp>
    <dsp:sp modelId="{25C81F38-CC4C-4A02-A4AA-748514223B3E}">
      <dsp:nvSpPr>
        <dsp:cNvPr id="0" name=""/>
        <dsp:cNvSpPr/>
      </dsp:nvSpPr>
      <dsp:spPr>
        <a:xfrm>
          <a:off x="344504" y="2330459"/>
          <a:ext cx="4580609"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ClrTx/>
            <a:buSzTx/>
            <a:buFontTx/>
            <a:buNone/>
          </a:pPr>
          <a: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More cost-effective than empiric </a:t>
          </a:r>
          <a:b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anti-TNF therapy optimization</a:t>
          </a:r>
          <a:endParaRPr lang="en-US" sz="1800" b="0" kern="1200" dirty="0">
            <a:latin typeface="+mn-lt"/>
          </a:endParaRPr>
        </a:p>
      </dsp:txBody>
      <dsp:txXfrm>
        <a:off x="371269" y="2357224"/>
        <a:ext cx="4527079" cy="860278"/>
      </dsp:txXfrm>
    </dsp:sp>
    <dsp:sp modelId="{4E8BED45-D9E6-4EA8-ABCA-5ACCCBC7ACD9}">
      <dsp:nvSpPr>
        <dsp:cNvPr id="0" name=""/>
        <dsp:cNvSpPr/>
      </dsp:nvSpPr>
      <dsp:spPr>
        <a:xfrm>
          <a:off x="344504" y="3384854"/>
          <a:ext cx="4580609"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ClrTx/>
            <a:buSzTx/>
            <a:buFontTx/>
            <a:buNone/>
          </a:pPr>
          <a: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Associated with better therapeutic outcomes</a:t>
          </a:r>
          <a:b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compared with empiric </a:t>
          </a:r>
          <a:b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br>
          <a:r>
            <a:rPr kumimoji="0" lang="en-CA"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anti-TNF therapy optimization</a:t>
          </a:r>
          <a:endParaRPr lang="en-US" sz="1800" b="0" kern="1200" dirty="0">
            <a:latin typeface="+mn-lt"/>
          </a:endParaRPr>
        </a:p>
      </dsp:txBody>
      <dsp:txXfrm>
        <a:off x="371269" y="3411619"/>
        <a:ext cx="4527079" cy="860278"/>
      </dsp:txXfrm>
    </dsp:sp>
    <dsp:sp modelId="{6B29DB8C-F439-4FB7-81A7-D14C28B8E804}">
      <dsp:nvSpPr>
        <dsp:cNvPr id="0" name=""/>
        <dsp:cNvSpPr/>
      </dsp:nvSpPr>
      <dsp:spPr>
        <a:xfrm>
          <a:off x="5635160" y="0"/>
          <a:ext cx="5236945" cy="4651375"/>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Proactive</a:t>
          </a:r>
        </a:p>
      </dsp:txBody>
      <dsp:txXfrm>
        <a:off x="5635160" y="0"/>
        <a:ext cx="5236945" cy="1395412"/>
      </dsp:txXfrm>
    </dsp:sp>
    <dsp:sp modelId="{4191ACF9-7292-4D14-930D-7878A1A7006A}">
      <dsp:nvSpPr>
        <dsp:cNvPr id="0" name=""/>
        <dsp:cNvSpPr/>
      </dsp:nvSpPr>
      <dsp:spPr>
        <a:xfrm>
          <a:off x="5976001" y="1259247"/>
          <a:ext cx="4533477"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ClrTx/>
            <a:buSzTx/>
            <a:buFontTx/>
            <a:buNone/>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Associated with better therapeutic outcomes compared with empiric optimization and/or reactive TDM of anti-TNF therapy </a:t>
          </a:r>
          <a:endParaRPr lang="en-US" sz="1800" b="0" kern="1200" dirty="0">
            <a:latin typeface="+mn-lt"/>
          </a:endParaRPr>
        </a:p>
      </dsp:txBody>
      <dsp:txXfrm>
        <a:off x="6002766" y="1286012"/>
        <a:ext cx="4479947" cy="860278"/>
      </dsp:txXfrm>
    </dsp:sp>
    <dsp:sp modelId="{05397090-0BF0-45F9-9DC6-16B2BF0201EA}">
      <dsp:nvSpPr>
        <dsp:cNvPr id="0" name=""/>
        <dsp:cNvSpPr/>
      </dsp:nvSpPr>
      <dsp:spPr>
        <a:xfrm>
          <a:off x="5976001" y="2313642"/>
          <a:ext cx="4533477"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ClrTx/>
            <a:buSzTx/>
            <a:buFontTx/>
            <a:buNone/>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Verdana" panose="020B0604030504040204" pitchFamily="34" charset="0"/>
            </a:rPr>
            <a:t>Can optimize monotherapy instead of combination therapy with an immunomodulator </a:t>
          </a:r>
          <a:endParaRPr lang="en-US" sz="1800" b="0" kern="1200" dirty="0">
            <a:latin typeface="+mn-lt"/>
          </a:endParaRPr>
        </a:p>
      </dsp:txBody>
      <dsp:txXfrm>
        <a:off x="6002766" y="2340407"/>
        <a:ext cx="4479947" cy="860278"/>
      </dsp:txXfrm>
    </dsp:sp>
    <dsp:sp modelId="{A6938EE3-217A-4598-9F90-C10D552A4C42}">
      <dsp:nvSpPr>
        <dsp:cNvPr id="0" name=""/>
        <dsp:cNvSpPr/>
      </dsp:nvSpPr>
      <dsp:spPr>
        <a:xfrm>
          <a:off x="5976001" y="3368037"/>
          <a:ext cx="4533477" cy="913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ClrTx/>
            <a:buSzTx/>
            <a:buFontTx/>
            <a:buNone/>
          </a:pPr>
          <a:r>
            <a:rPr kumimoji="0" lang="en-GB" sz="18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Infliximab de-escalation or discontinuation</a:t>
          </a:r>
          <a:r>
            <a:rPr lang="en-US" sz="1800" b="0" kern="1200" dirty="0">
              <a:effectLst/>
              <a:latin typeface="Calibri" panose="020F0502020204030204" pitchFamily="34" charset="0"/>
              <a:ea typeface="Times" panose="02020603050405020304" pitchFamily="18" charset="0"/>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when in clinical remission</a:t>
          </a:r>
          <a:endParaRPr lang="en-US" sz="1800" b="0" kern="1200" dirty="0">
            <a:latin typeface="+mn-lt"/>
          </a:endParaRPr>
        </a:p>
      </dsp:txBody>
      <dsp:txXfrm>
        <a:off x="6002766" y="3394802"/>
        <a:ext cx="4479947" cy="86027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IBD, inflammatory bowel disease.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a:t>
            </a:fld>
            <a:endParaRPr lang="en-US" altLang="en-US" dirty="0"/>
          </a:p>
        </p:txBody>
      </p:sp>
    </p:spTree>
    <p:extLst>
      <p:ext uri="{BB962C8B-B14F-4D97-AF65-F5344CB8AC3E}">
        <p14:creationId xmlns:p14="http://schemas.microsoft.com/office/powerpoint/2010/main" val="74803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a:t>CD, Crohn’s disease.</a:t>
            </a:r>
          </a:p>
        </p:txBody>
      </p:sp>
      <p:sp>
        <p:nvSpPr>
          <p:cNvPr id="4" name="Slide Number Placeholder 3"/>
          <p:cNvSpPr>
            <a:spLocks noGrp="1"/>
          </p:cNvSpPr>
          <p:nvPr>
            <p:ph type="sldNum" sz="quarter" idx="5"/>
          </p:nvPr>
        </p:nvSpPr>
        <p:spPr/>
        <p:txBody>
          <a:bodyPr/>
          <a:lstStyle/>
          <a:p>
            <a:fld id="{80AA5D73-21BB-4A2C-A09C-7B16A03C7CD3}" type="slidenum">
              <a:rPr lang="en-US" smtClean="0"/>
              <a:pPr/>
              <a:t>11</a:t>
            </a:fld>
            <a:endParaRPr lang="en-US" dirty="0"/>
          </a:p>
        </p:txBody>
      </p:sp>
    </p:spTree>
    <p:extLst>
      <p:ext uri="{BB962C8B-B14F-4D97-AF65-F5344CB8AC3E}">
        <p14:creationId xmlns:p14="http://schemas.microsoft.com/office/powerpoint/2010/main" val="402269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888888"/>
                </a:solidFill>
                <a:effectLst/>
                <a:latin typeface="Times New Roman" panose="02020603050405020304" pitchFamily="18" charset="0"/>
              </a:rPr>
              <a:t>UC, ulcerative colitis.</a:t>
            </a:r>
          </a:p>
          <a:p>
            <a:endParaRPr lang="en-US" b="0" i="0" dirty="0">
              <a:solidFill>
                <a:srgbClr val="888888"/>
              </a:solidFill>
              <a:effectLst/>
              <a:latin typeface="Times New Roman" panose="02020603050405020304" pitchFamily="18" charset="0"/>
            </a:endParaRPr>
          </a:p>
          <a:p>
            <a:r>
              <a:rPr lang="en-US" b="0" i="0" dirty="0">
                <a:solidFill>
                  <a:srgbClr val="888888"/>
                </a:solidFill>
                <a:effectLst/>
                <a:latin typeface="Times New Roman" panose="02020603050405020304" pitchFamily="18" charset="0"/>
              </a:rPr>
              <a:t>Endoscopic image of Mayo endoscopic subscore (MES). (</a:t>
            </a:r>
            <a:r>
              <a:rPr lang="en-US" b="1" i="0" dirty="0">
                <a:solidFill>
                  <a:srgbClr val="888888"/>
                </a:solidFill>
                <a:effectLst/>
                <a:latin typeface="Times New Roman" panose="02020603050405020304" pitchFamily="18" charset="0"/>
              </a:rPr>
              <a:t>A</a:t>
            </a:r>
            <a:r>
              <a:rPr lang="en-US" b="0" i="0" dirty="0">
                <a:solidFill>
                  <a:srgbClr val="888888"/>
                </a:solidFill>
                <a:effectLst/>
                <a:latin typeface="Times New Roman" panose="02020603050405020304" pitchFamily="18" charset="0"/>
              </a:rPr>
              <a:t>) Endoscopic image of MES 0 (no friability and granularity and intact vascular pattern). (</a:t>
            </a:r>
            <a:r>
              <a:rPr lang="en-US" b="1" i="0" dirty="0">
                <a:solidFill>
                  <a:srgbClr val="888888"/>
                </a:solidFill>
                <a:effectLst/>
                <a:latin typeface="Times New Roman" panose="02020603050405020304" pitchFamily="18" charset="0"/>
              </a:rPr>
              <a:t>B</a:t>
            </a:r>
            <a:r>
              <a:rPr lang="en-US" b="0" i="0" dirty="0">
                <a:solidFill>
                  <a:srgbClr val="888888"/>
                </a:solidFill>
                <a:effectLst/>
                <a:latin typeface="Times New Roman" panose="02020603050405020304" pitchFamily="18" charset="0"/>
              </a:rPr>
              <a:t>) Endoscopic image of MES 1 (mild erythema or decreased vascular pattern). (</a:t>
            </a:r>
            <a:r>
              <a:rPr lang="en-US" b="1" i="0" dirty="0">
                <a:solidFill>
                  <a:srgbClr val="888888"/>
                </a:solidFill>
                <a:effectLst/>
                <a:latin typeface="Times New Roman" panose="02020603050405020304" pitchFamily="18" charset="0"/>
              </a:rPr>
              <a:t>C</a:t>
            </a:r>
            <a:r>
              <a:rPr lang="en-US" b="0" i="0" dirty="0">
                <a:solidFill>
                  <a:srgbClr val="888888"/>
                </a:solidFill>
                <a:effectLst/>
                <a:latin typeface="Times New Roman" panose="02020603050405020304" pitchFamily="18" charset="0"/>
              </a:rPr>
              <a:t>) Endoscopic image of MES 2 (marked erythema, absent vascular pattern, friability, and erosions). (</a:t>
            </a:r>
            <a:r>
              <a:rPr lang="en-US" b="1" i="0" dirty="0">
                <a:solidFill>
                  <a:srgbClr val="888888"/>
                </a:solidFill>
                <a:effectLst/>
                <a:latin typeface="Times New Roman" panose="02020603050405020304" pitchFamily="18" charset="0"/>
              </a:rPr>
              <a:t>D</a:t>
            </a:r>
            <a:r>
              <a:rPr lang="en-US" b="0" i="0" dirty="0">
                <a:solidFill>
                  <a:srgbClr val="888888"/>
                </a:solidFill>
                <a:effectLst/>
                <a:latin typeface="Times New Roman" panose="02020603050405020304" pitchFamily="18" charset="0"/>
              </a:rPr>
              <a:t>) Endoscopic image of MES 3 (spontaneous bleeding and ulceration).</a:t>
            </a:r>
            <a:endParaRPr lang="en-US"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12</a:t>
            </a:fld>
            <a:endParaRPr lang="en-US" dirty="0"/>
          </a:p>
        </p:txBody>
      </p:sp>
    </p:spTree>
    <p:extLst>
      <p:ext uri="{BB962C8B-B14F-4D97-AF65-F5344CB8AC3E}">
        <p14:creationId xmlns:p14="http://schemas.microsoft.com/office/powerpoint/2010/main" val="20069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CD, Crohn’s disease.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13</a:t>
            </a:fld>
            <a:endParaRPr lang="en-US" altLang="en-US" dirty="0"/>
          </a:p>
        </p:txBody>
      </p:sp>
    </p:spTree>
    <p:extLst>
      <p:ext uri="{BB962C8B-B14F-4D97-AF65-F5344CB8AC3E}">
        <p14:creationId xmlns:p14="http://schemas.microsoft.com/office/powerpoint/2010/main" val="349473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i="1" spc="-10" dirty="0">
                <a:solidFill>
                  <a:schemeClr val="bg1"/>
                </a:solidFill>
                <a:latin typeface="Calibri" panose="020F0502020204030204" pitchFamily="34" charset="0"/>
                <a:cs typeface="Calibri" panose="020F0502020204030204" pitchFamily="34" charset="0"/>
              </a:rPr>
              <a:t>CRP, C-reactive protein; UC, ulcerative colitis</a:t>
            </a:r>
            <a:r>
              <a:rPr lang="en-US" altLang="en-US" sz="1200" b="0" i="1" spc="0" dirty="0">
                <a:solidFill>
                  <a:schemeClr val="tx1"/>
                </a:solidFill>
                <a:latin typeface="Arial" charset="0"/>
                <a:cs typeface="+mn-cs"/>
              </a:rPr>
              <a:t>; </a:t>
            </a:r>
            <a:r>
              <a:rPr lang="en-US" altLang="en-US" sz="1200" b="0" i="1" spc="-10" dirty="0">
                <a:solidFill>
                  <a:schemeClr val="bg1"/>
                </a:solidFill>
                <a:latin typeface="Calibri" panose="020F0502020204030204" pitchFamily="34" charset="0"/>
                <a:cs typeface="Calibri" panose="020F0502020204030204" pitchFamily="34" charset="0"/>
              </a:rPr>
              <a:t>UCEIS, Ulcerative Colitis Endoscopic Index of Severity.</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14</a:t>
            </a:fld>
            <a:endParaRPr lang="en-US" altLang="en-US" dirty="0"/>
          </a:p>
        </p:txBody>
      </p:sp>
    </p:spTree>
    <p:extLst>
      <p:ext uri="{BB962C8B-B14F-4D97-AF65-F5344CB8AC3E}">
        <p14:creationId xmlns:p14="http://schemas.microsoft.com/office/powerpoint/2010/main" val="186986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latin typeface="+mn-lt"/>
                <a:ea typeface="+mn-ea"/>
                <a:cs typeface="+mn-cs"/>
              </a:rPr>
              <a:t>CD, Crohn’s disease; CDAI, Crohn’s Disease Activity Index; CDEIS, Crohn’s Disease Endoscopic Index of Severity; CRP, C-reactive protein; IBD, inflammatory bowel disease; UC, ulcerative colitis.</a:t>
            </a:r>
          </a:p>
        </p:txBody>
      </p:sp>
      <p:sp>
        <p:nvSpPr>
          <p:cNvPr id="4" name="Slide Number Placeholder 3"/>
          <p:cNvSpPr>
            <a:spLocks noGrp="1"/>
          </p:cNvSpPr>
          <p:nvPr>
            <p:ph type="sldNum" sz="quarter" idx="5"/>
          </p:nvPr>
        </p:nvSpPr>
        <p:spPr/>
        <p:txBody>
          <a:bodyPr/>
          <a:lstStyle/>
          <a:p>
            <a:fld id="{ACF31AEC-7403-D04A-9651-418A41A2750A}" type="slidenum">
              <a:rPr lang="en-US" smtClean="0"/>
              <a:t>16</a:t>
            </a:fld>
            <a:endParaRPr lang="en-US" dirty="0"/>
          </a:p>
        </p:txBody>
      </p:sp>
    </p:spTree>
    <p:extLst>
      <p:ext uri="{BB962C8B-B14F-4D97-AF65-F5344CB8AC3E}">
        <p14:creationId xmlns:p14="http://schemas.microsoft.com/office/powerpoint/2010/main" val="253753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mn-lt"/>
            </a:endParaRPr>
          </a:p>
        </p:txBody>
      </p:sp>
      <p:sp>
        <p:nvSpPr>
          <p:cNvPr id="4" name="Slide Number Placeholder 3"/>
          <p:cNvSpPr>
            <a:spLocks noGrp="1"/>
          </p:cNvSpPr>
          <p:nvPr>
            <p:ph type="sldNum" sz="quarter" idx="5"/>
          </p:nvPr>
        </p:nvSpPr>
        <p:spPr/>
        <p:txBody>
          <a:bodyPr/>
          <a:lstStyle/>
          <a:p>
            <a:fld id="{ACF31AEC-7403-D04A-9651-418A41A2750A}" type="slidenum">
              <a:rPr lang="en-US" smtClean="0"/>
              <a:t>17</a:t>
            </a:fld>
            <a:endParaRPr lang="en-US" dirty="0"/>
          </a:p>
        </p:txBody>
      </p:sp>
    </p:spTree>
    <p:extLst>
      <p:ext uri="{BB962C8B-B14F-4D97-AF65-F5344CB8AC3E}">
        <p14:creationId xmlns:p14="http://schemas.microsoft.com/office/powerpoint/2010/main" val="129707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dirty="0">
                <a:solidFill>
                  <a:schemeClr val="bg1"/>
                </a:solidFill>
                <a:latin typeface="Calibri" panose="020F0502020204030204" pitchFamily="34" charset="0"/>
                <a:cs typeface="Calibri" panose="020F0502020204030204" pitchFamily="34" charset="0"/>
              </a:rPr>
              <a:t>CD, Crohn’s disease; EIM, extraintestinal manifestation; IBD, inflammatory bowel disease; TDM, therapeutic drug monitoring.</a:t>
            </a:r>
          </a:p>
          <a:p>
            <a:endParaRPr lang="en-US" i="1" dirty="0"/>
          </a:p>
        </p:txBody>
      </p:sp>
      <p:sp>
        <p:nvSpPr>
          <p:cNvPr id="4" name="Slide Number Placeholder 3"/>
          <p:cNvSpPr>
            <a:spLocks noGrp="1"/>
          </p:cNvSpPr>
          <p:nvPr>
            <p:ph type="sldNum" sz="quarter" idx="5"/>
          </p:nvPr>
        </p:nvSpPr>
        <p:spPr/>
        <p:txBody>
          <a:bodyPr/>
          <a:lstStyle/>
          <a:p>
            <a:fld id="{9C1EFBFB-A9DC-434D-BB66-465105E5CC3B}" type="slidenum">
              <a:rPr lang="en-US" smtClean="0"/>
              <a:pPr/>
              <a:t>18</a:t>
            </a:fld>
            <a:endParaRPr lang="en-US" dirty="0"/>
          </a:p>
        </p:txBody>
      </p:sp>
    </p:spTree>
    <p:extLst>
      <p:ext uri="{BB962C8B-B14F-4D97-AF65-F5344CB8AC3E}">
        <p14:creationId xmlns:p14="http://schemas.microsoft.com/office/powerpoint/2010/main" val="270031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a:solidFill>
                  <a:schemeClr val="tx2"/>
                </a:solidFill>
                <a:ea typeface="MS PGothic" pitchFamily="34" charset="-128"/>
              </a:rPr>
              <a:t>6-MP, 6-mercaptopurine; AZA, azathioprine; IBD, inflammatory bowel disease; CD, Crohn’s disease; UC, ulcerative colitis.</a:t>
            </a:r>
            <a:br>
              <a:rPr lang="en-US" altLang="en-US" i="1" dirty="0">
                <a:solidFill>
                  <a:schemeClr val="tx2"/>
                </a:solidFill>
                <a:ea typeface="MS PGothic" pitchFamily="34" charset="-128"/>
              </a:rPr>
            </a:br>
            <a:endParaRPr lang="en-US" i="1"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20</a:t>
            </a:fld>
            <a:endParaRPr lang="en-US" dirty="0"/>
          </a:p>
        </p:txBody>
      </p:sp>
    </p:spTree>
    <p:extLst>
      <p:ext uri="{BB962C8B-B14F-4D97-AF65-F5344CB8AC3E}">
        <p14:creationId xmlns:p14="http://schemas.microsoft.com/office/powerpoint/2010/main" val="348706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chemeClr val="bg1"/>
                </a:solidFill>
                <a:latin typeface="+mn-lt"/>
                <a:cs typeface="Calibri" panose="020F0502020204030204" pitchFamily="34" charset="0"/>
              </a:rPr>
              <a:t>CD, Crohn’s disease; IL, interleukin; UC, ulcerative colitis.</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21</a:t>
            </a:fld>
            <a:endParaRPr lang="en-US" altLang="en-US" dirty="0"/>
          </a:p>
        </p:txBody>
      </p:sp>
    </p:spTree>
    <p:extLst>
      <p:ext uri="{BB962C8B-B14F-4D97-AF65-F5344CB8AC3E}">
        <p14:creationId xmlns:p14="http://schemas.microsoft.com/office/powerpoint/2010/main" val="34088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AZA, </a:t>
            </a:r>
            <a:r>
              <a:rPr lang="en-US" b="0" i="1" dirty="0">
                <a:solidFill>
                  <a:srgbClr val="4D5156"/>
                </a:solidFill>
                <a:effectLst/>
                <a:latin typeface="Roboto"/>
              </a:rPr>
              <a:t>azathioprine; </a:t>
            </a:r>
            <a:r>
              <a:rPr lang="en-US" i="1" dirty="0"/>
              <a:t>IS, immunosuppressant; Rx, prescription.</a:t>
            </a:r>
          </a:p>
        </p:txBody>
      </p:sp>
      <p:sp>
        <p:nvSpPr>
          <p:cNvPr id="4" name="Slide Number Placeholder 3"/>
          <p:cNvSpPr>
            <a:spLocks noGrp="1"/>
          </p:cNvSpPr>
          <p:nvPr>
            <p:ph type="sldNum" sz="quarter" idx="5"/>
          </p:nvPr>
        </p:nvSpPr>
        <p:spPr/>
        <p:txBody>
          <a:bodyPr/>
          <a:lstStyle/>
          <a:p>
            <a:fld id="{ACF31AEC-7403-D04A-9651-418A41A2750A}" type="slidenum">
              <a:rPr lang="en-US" smtClean="0"/>
              <a:t>22</a:t>
            </a:fld>
            <a:endParaRPr lang="en-US" dirty="0"/>
          </a:p>
        </p:txBody>
      </p:sp>
    </p:spTree>
    <p:extLst>
      <p:ext uri="{BB962C8B-B14F-4D97-AF65-F5344CB8AC3E}">
        <p14:creationId xmlns:p14="http://schemas.microsoft.com/office/powerpoint/2010/main" val="194178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IBD, inflammatory bowel disease.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a:t>
            </a:fld>
            <a:endParaRPr lang="en-US" altLang="en-US" dirty="0"/>
          </a:p>
        </p:txBody>
      </p:sp>
    </p:spTree>
    <p:extLst>
      <p:ext uri="{BB962C8B-B14F-4D97-AF65-F5344CB8AC3E}">
        <p14:creationId xmlns:p14="http://schemas.microsoft.com/office/powerpoint/2010/main" val="165166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1" dirty="0"/>
              <a:t>Severe disease: high structural damage, inflammatory burden, and impact on QoL</a:t>
            </a:r>
          </a:p>
          <a:p>
            <a:endParaRPr lang="en-US" i="1" dirty="0"/>
          </a:p>
        </p:txBody>
      </p:sp>
      <p:sp>
        <p:nvSpPr>
          <p:cNvPr id="4" name="Slide Number Placeholder 3"/>
          <p:cNvSpPr>
            <a:spLocks noGrp="1"/>
          </p:cNvSpPr>
          <p:nvPr>
            <p:ph type="sldNum" sz="quarter" idx="5"/>
          </p:nvPr>
        </p:nvSpPr>
        <p:spPr/>
        <p:txBody>
          <a:bodyPr/>
          <a:lstStyle/>
          <a:p>
            <a:fld id="{ACF31AEC-7403-D04A-9651-418A41A2750A}" type="slidenum">
              <a:rPr lang="en-US" smtClean="0"/>
              <a:t>23</a:t>
            </a:fld>
            <a:endParaRPr lang="en-US" dirty="0"/>
          </a:p>
        </p:txBody>
      </p:sp>
    </p:spTree>
    <p:extLst>
      <p:ext uri="{BB962C8B-B14F-4D97-AF65-F5344CB8AC3E}">
        <p14:creationId xmlns:p14="http://schemas.microsoft.com/office/powerpoint/2010/main" val="241517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GI, gastrointestinal; UC, ulcerative colitis.</a:t>
            </a:r>
          </a:p>
        </p:txBody>
      </p:sp>
      <p:sp>
        <p:nvSpPr>
          <p:cNvPr id="4" name="Slide Number Placeholder 3"/>
          <p:cNvSpPr>
            <a:spLocks noGrp="1"/>
          </p:cNvSpPr>
          <p:nvPr>
            <p:ph type="sldNum" sz="quarter" idx="10"/>
          </p:nvPr>
        </p:nvSpPr>
        <p:spPr/>
        <p:txBody>
          <a:bodyPr/>
          <a:lstStyle/>
          <a:p>
            <a:fld id="{80AA5D73-21BB-4A2C-A09C-7B16A03C7CD3}" type="slidenum">
              <a:rPr lang="en-US" smtClean="0"/>
              <a:pPr/>
              <a:t>24</a:t>
            </a:fld>
            <a:endParaRPr lang="en-US" dirty="0"/>
          </a:p>
        </p:txBody>
      </p:sp>
    </p:spTree>
    <p:extLst>
      <p:ext uri="{BB962C8B-B14F-4D97-AF65-F5344CB8AC3E}">
        <p14:creationId xmlns:p14="http://schemas.microsoft.com/office/powerpoint/2010/main" val="3826286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AGA, </a:t>
            </a:r>
            <a:r>
              <a:rPr lang="en-IN" b="0" i="1" u="none" strike="noStrike" dirty="0">
                <a:solidFill>
                  <a:srgbClr val="727272"/>
                </a:solidFill>
                <a:effectLst/>
                <a:latin typeface="Helvetica" panose="020B0604020202020204" pitchFamily="34" charset="0"/>
              </a:rPr>
              <a:t>American Gastroenterological Association; 5-ASA, 5-aminosalicylates; MMX, multimatrix.</a:t>
            </a:r>
            <a:endParaRPr lang="en-US" i="1" dirty="0"/>
          </a:p>
        </p:txBody>
      </p:sp>
      <p:sp>
        <p:nvSpPr>
          <p:cNvPr id="4" name="Slide Number Placeholder 3"/>
          <p:cNvSpPr>
            <a:spLocks noGrp="1"/>
          </p:cNvSpPr>
          <p:nvPr>
            <p:ph type="sldNum" sz="quarter" idx="5"/>
          </p:nvPr>
        </p:nvSpPr>
        <p:spPr/>
        <p:txBody>
          <a:bodyPr/>
          <a:lstStyle/>
          <a:p>
            <a:fld id="{ACF31AEC-7403-D04A-9651-418A41A2750A}" type="slidenum">
              <a:rPr lang="en-US" smtClean="0"/>
              <a:t>25</a:t>
            </a:fld>
            <a:endParaRPr lang="en-US" dirty="0"/>
          </a:p>
        </p:txBody>
      </p:sp>
    </p:spTree>
    <p:extLst>
      <p:ext uri="{BB962C8B-B14F-4D97-AF65-F5344CB8AC3E}">
        <p14:creationId xmlns:p14="http://schemas.microsoft.com/office/powerpoint/2010/main" val="315881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latin typeface="Segoe UI" panose="020B0502040204020203" pitchFamily="34" charset="0"/>
              </a:rPr>
              <a:t>AGA, American Gastroenterological Association; UC, ulcerative colitis.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Calibri" panose="020F0502020204030204" pitchFamily="34" charset="0"/>
              </a:rPr>
              <a:t>AGA suggests </a:t>
            </a:r>
            <a:r>
              <a:rPr lang="en-US" sz="1800" b="1" dirty="0">
                <a:cs typeface="Calibri" panose="020F0502020204030204" pitchFamily="34" charset="0"/>
              </a:rPr>
              <a:t>early use of biologic agents </a:t>
            </a:r>
            <a:r>
              <a:rPr lang="en-US" sz="1800" dirty="0">
                <a:cs typeface="Calibri" panose="020F0502020204030204" pitchFamily="34" charset="0"/>
              </a:rPr>
              <a:t>(with or without immunomodulator therapy) </a:t>
            </a:r>
            <a:r>
              <a:rPr lang="en-US" sz="1800" b="1" dirty="0">
                <a:cs typeface="Calibri" panose="020F0502020204030204" pitchFamily="34" charset="0"/>
              </a:rPr>
              <a:t>rather than gradual step-up </a:t>
            </a:r>
            <a:r>
              <a:rPr lang="en-US" sz="1800" dirty="0">
                <a:cs typeface="Calibri" panose="020F0502020204030204" pitchFamily="34" charset="0"/>
              </a:rPr>
              <a:t>after failure of 5-ASA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86032-DEE1-461B-8093-392F43B76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08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444A36A-EDB6-4022-BCD0-43EF6E9F2B4C}"/>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5DAE5D78-1502-49BF-8839-7B5F2877F9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t>IBD, inflammatory bowel disease; UC, ulcerative colitis.</a:t>
            </a:r>
          </a:p>
        </p:txBody>
      </p:sp>
      <p:sp>
        <p:nvSpPr>
          <p:cNvPr id="36868" name="Slide Number Placeholder 3">
            <a:extLst>
              <a:ext uri="{FF2B5EF4-FFF2-40B4-BE49-F238E27FC236}">
                <a16:creationId xmlns:a16="http://schemas.microsoft.com/office/drawing/2014/main" id="{F191C5C4-2E22-4BB7-A9D7-0F1C21A72C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7DF62A-DCEF-4823-9939-B2DC6605CA0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2004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1" u="none" strike="noStrike" kern="1200" cap="none" spc="0" normalizeH="0" baseline="0" noProof="0" dirty="0">
                <a:ln>
                  <a:noFill/>
                </a:ln>
                <a:solidFill>
                  <a:srgbClr val="1A2B58"/>
                </a:solidFill>
                <a:effectLst/>
                <a:uLnTx/>
                <a:uFillTx/>
                <a:latin typeface="Arial" panose="020B0604020202020204" pitchFamily="34" charset="0"/>
                <a:ea typeface="+mn-ea"/>
                <a:cs typeface="Arial" panose="020B0604020202020204" pitchFamily="34" charset="0"/>
              </a:rPr>
              <a:t>6-MP, 6-mercaptopurine; AE, adverse event; </a:t>
            </a:r>
            <a:r>
              <a:rPr lang="en-US" i="1" dirty="0"/>
              <a:t>AZA, </a:t>
            </a:r>
            <a:r>
              <a:rPr lang="en-US" b="0" i="1" dirty="0">
                <a:solidFill>
                  <a:srgbClr val="4D5156"/>
                </a:solidFill>
                <a:effectLst/>
                <a:latin typeface="Roboto"/>
              </a:rPr>
              <a:t>azathioprine; </a:t>
            </a:r>
            <a:r>
              <a:rPr kumimoji="0" lang="en-US" altLang="en-US" sz="1200" b="0" i="1" u="none" strike="noStrike" kern="1200" cap="none" spc="0" normalizeH="0" baseline="0" noProof="0" dirty="0">
                <a:ln>
                  <a:noFill/>
                </a:ln>
                <a:solidFill>
                  <a:srgbClr val="1A2B58"/>
                </a:solidFill>
                <a:effectLst/>
                <a:uLnTx/>
                <a:uFillTx/>
                <a:latin typeface="Arial" panose="020B0604020202020204" pitchFamily="34" charset="0"/>
                <a:ea typeface="+mn-ea"/>
                <a:cs typeface="Arial" panose="020B0604020202020204" pitchFamily="34" charset="0"/>
              </a:rPr>
              <a:t>NMSC, nonmelanoma skin cancer.</a:t>
            </a:r>
            <a:endParaRPr lang="en-US" i="1"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28</a:t>
            </a:fld>
            <a:endParaRPr lang="en-US" dirty="0"/>
          </a:p>
        </p:txBody>
      </p:sp>
    </p:spTree>
    <p:extLst>
      <p:ext uri="{BB962C8B-B14F-4D97-AF65-F5344CB8AC3E}">
        <p14:creationId xmlns:p14="http://schemas.microsoft.com/office/powerpoint/2010/main" val="2002275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latin typeface="Calibri" panose="020F0502020204030204" pitchFamily="34" charset="0"/>
                <a:cs typeface="Calibri" panose="020F0502020204030204" pitchFamily="34" charset="0"/>
              </a:rPr>
              <a:t>MACE, major adverse cardiovascular events; TNF, tumor necrosis factor; URI, upper respiratory tract infections. </a:t>
            </a:r>
            <a:endParaRPr lang="en-US" i="1"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29</a:t>
            </a:fld>
            <a:endParaRPr lang="en-US"/>
          </a:p>
        </p:txBody>
      </p:sp>
    </p:spTree>
    <p:extLst>
      <p:ext uri="{BB962C8B-B14F-4D97-AF65-F5344CB8AC3E}">
        <p14:creationId xmlns:p14="http://schemas.microsoft.com/office/powerpoint/2010/main" val="7403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CD, Crohn’s disease; IBD, inflammatory bowel disease; IFX, infliximab; s/p, status post; UC, ulcerative colitis.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Goal - summary slide, will get into more specifics in different/respective modules</a:t>
            </a:r>
            <a:endParaRPr lang="en-US" sz="18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99438625-78E5-4395-BEFC-5D3C5789B712}" type="slidenum">
              <a:rPr lang="en-US" smtClean="0"/>
              <a:t>30</a:t>
            </a:fld>
            <a:endParaRPr lang="en-US" dirty="0"/>
          </a:p>
        </p:txBody>
      </p:sp>
    </p:spTree>
    <p:extLst>
      <p:ext uri="{BB962C8B-B14F-4D97-AF65-F5344CB8AC3E}">
        <p14:creationId xmlns:p14="http://schemas.microsoft.com/office/powerpoint/2010/main" val="3657674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IBD, inflammatory bowel disease.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31</a:t>
            </a:fld>
            <a:endParaRPr lang="en-US" altLang="en-US" dirty="0"/>
          </a:p>
        </p:txBody>
      </p:sp>
    </p:spTree>
    <p:extLst>
      <p:ext uri="{BB962C8B-B14F-4D97-AF65-F5344CB8AC3E}">
        <p14:creationId xmlns:p14="http://schemas.microsoft.com/office/powerpoint/2010/main" val="3234263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IBD, inflammatory bowel disease.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32</a:t>
            </a:fld>
            <a:endParaRPr lang="en-US" altLang="en-US" dirty="0"/>
          </a:p>
        </p:txBody>
      </p:sp>
    </p:spTree>
    <p:extLst>
      <p:ext uri="{BB962C8B-B14F-4D97-AF65-F5344CB8AC3E}">
        <p14:creationId xmlns:p14="http://schemas.microsoft.com/office/powerpoint/2010/main" val="82405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AF30B11-B7C5-4E9C-AF82-16E89F5AB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A9CD1-378D-4C9F-981C-DD7277607FD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Rectangle 2">
            <a:extLst>
              <a:ext uri="{FF2B5EF4-FFF2-40B4-BE49-F238E27FC236}">
                <a16:creationId xmlns:a16="http://schemas.microsoft.com/office/drawing/2014/main" id="{506BD754-E9FF-4408-A6CB-AAAEAE4EC093}"/>
              </a:ext>
            </a:extLst>
          </p:cNvPr>
          <p:cNvSpPr>
            <a:spLocks noGrp="1" noRot="1" noChangeAspect="1" noChangeArrowheads="1" noTextEdit="1"/>
          </p:cNvSpPr>
          <p:nvPr>
            <p:ph type="sldImg"/>
          </p:nvPr>
        </p:nvSpPr>
        <p:spPr>
          <a:xfrm>
            <a:off x="457200" y="720725"/>
            <a:ext cx="6400800" cy="3600450"/>
          </a:xfrm>
          <a:ln/>
        </p:spPr>
      </p:sp>
      <p:sp>
        <p:nvSpPr>
          <p:cNvPr id="44036" name="Rectangle 3">
            <a:extLst>
              <a:ext uri="{FF2B5EF4-FFF2-40B4-BE49-F238E27FC236}">
                <a16:creationId xmlns:a16="http://schemas.microsoft.com/office/drawing/2014/main" id="{2FC876EC-1F6F-462C-B502-B2110DCD3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4940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CD, Crohn's disease; CRP, C-reactive protein; QoL, quality of life; UC, ulcerative colitis.</a:t>
            </a:r>
          </a:p>
          <a:p>
            <a:endParaRPr lang="en-US" dirty="0">
              <a:cs typeface="Calibri"/>
            </a:endParaRPr>
          </a:p>
          <a:p>
            <a:r>
              <a:rPr lang="en-US" dirty="0">
                <a:cs typeface="Calibri"/>
              </a:rPr>
              <a:t>Change therapy if Treatment target not reached within expected time frame</a:t>
            </a:r>
          </a:p>
        </p:txBody>
      </p:sp>
      <p:sp>
        <p:nvSpPr>
          <p:cNvPr id="4" name="Slide Number Placeholder 3"/>
          <p:cNvSpPr>
            <a:spLocks noGrp="1"/>
          </p:cNvSpPr>
          <p:nvPr>
            <p:ph type="sldNum" sz="quarter" idx="5"/>
          </p:nvPr>
        </p:nvSpPr>
        <p:spPr/>
        <p:txBody>
          <a:bodyPr/>
          <a:lstStyle/>
          <a:p>
            <a:fld id="{37EC6735-B43F-2D48-AC16-0F17E13A25F0}" type="slidenum">
              <a:rPr lang="en-US" smtClean="0"/>
              <a:t>35</a:t>
            </a:fld>
            <a:endParaRPr lang="en-US" dirty="0"/>
          </a:p>
        </p:txBody>
      </p:sp>
    </p:spTree>
    <p:extLst>
      <p:ext uri="{BB962C8B-B14F-4D97-AF65-F5344CB8AC3E}">
        <p14:creationId xmlns:p14="http://schemas.microsoft.com/office/powerpoint/2010/main" val="1697868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1" dirty="0">
                <a:solidFill>
                  <a:schemeClr val="tx2"/>
                </a:solidFill>
              </a:rPr>
              <a:t>CD, Crohn's disease; CRP, C-reactive protein; PRO, patient-reported outcomes. </a:t>
            </a:r>
          </a:p>
          <a:p>
            <a:pPr marL="0" indent="0">
              <a:buFont typeface="Arial" panose="020B0604020202020204" pitchFamily="34" charset="0"/>
              <a:buNone/>
            </a:pPr>
            <a:endParaRPr lang="en-GB" i="0" dirty="0">
              <a:solidFill>
                <a:schemeClr val="tx2"/>
              </a:solidFill>
            </a:endParaRPr>
          </a:p>
          <a:p>
            <a:pPr marL="0" indent="0">
              <a:buFont typeface="Arial" panose="020B0604020202020204" pitchFamily="34" charset="0"/>
              <a:buNone/>
            </a:pPr>
            <a:r>
              <a:rPr lang="en-GB" i="0" dirty="0">
                <a:solidFill>
                  <a:schemeClr val="tx2"/>
                </a:solidFill>
              </a:rPr>
              <a:t>STRIDE (Selecting Therapeutic Targets in IBD) was </a:t>
            </a:r>
            <a:r>
              <a:rPr lang="en-GB" dirty="0">
                <a:solidFill>
                  <a:schemeClr val="tx2"/>
                </a:solidFill>
              </a:rPr>
              <a:t>a consensus</a:t>
            </a:r>
            <a:r>
              <a:rPr lang="en-GB" baseline="0" dirty="0">
                <a:solidFill>
                  <a:schemeClr val="tx2"/>
                </a:solidFill>
              </a:rPr>
              <a:t> </a:t>
            </a:r>
            <a:r>
              <a:rPr lang="en-GB" dirty="0">
                <a:solidFill>
                  <a:schemeClr val="tx2"/>
                </a:solidFill>
              </a:rPr>
              <a:t>programme by the IOIBD to evaluate potential treatment targets for IBD for use in a T2T strategy.</a:t>
            </a:r>
            <a:r>
              <a:rPr lang="en-GB" baseline="0" dirty="0">
                <a:solidFill>
                  <a:schemeClr val="tx2"/>
                </a:solidFill>
              </a:rPr>
              <a:t> </a:t>
            </a:r>
            <a:r>
              <a:rPr lang="en-GB" dirty="0">
                <a:solidFill>
                  <a:schemeClr val="tx2"/>
                </a:solidFill>
              </a:rPr>
              <a:t>An international group of IBD specialists developed 12 recommendations for treating to target in Crohn's disease and</a:t>
            </a:r>
            <a:r>
              <a:rPr lang="en-GB" baseline="0" dirty="0">
                <a:solidFill>
                  <a:schemeClr val="tx2"/>
                </a:solidFill>
              </a:rPr>
              <a:t> ulcerative colitis </a:t>
            </a:r>
            <a:r>
              <a:rPr lang="en-GB" baseline="0" dirty="0">
                <a:solidFill>
                  <a:schemeClr val="tx2"/>
                </a:solidFill>
                <a:latin typeface="Calibri"/>
                <a:cs typeface="Calibri"/>
              </a:rPr>
              <a:t>─</a:t>
            </a:r>
            <a:r>
              <a:rPr lang="en-GB" baseline="0" dirty="0">
                <a:solidFill>
                  <a:schemeClr val="tx2"/>
                </a:solidFill>
              </a:rPr>
              <a:t> including treatment targets for each condition </a:t>
            </a:r>
            <a:r>
              <a:rPr lang="en-GB" baseline="0" dirty="0">
                <a:solidFill>
                  <a:schemeClr val="tx2"/>
                </a:solidFill>
                <a:latin typeface="Calibri"/>
                <a:cs typeface="Calibri"/>
              </a:rPr>
              <a:t>─</a:t>
            </a:r>
            <a:r>
              <a:rPr lang="en-GB" baseline="0" dirty="0">
                <a:solidFill>
                  <a:schemeClr val="tx2"/>
                </a:solidFill>
              </a:rPr>
              <a:t> </a:t>
            </a:r>
            <a:r>
              <a:rPr lang="en-GB" dirty="0">
                <a:solidFill>
                  <a:schemeClr val="tx2"/>
                </a:solidFill>
              </a:rPr>
              <a:t>based on systematic literature review and expert opinion. </a:t>
            </a:r>
          </a:p>
          <a:p>
            <a:pPr marL="0" indent="0">
              <a:buFont typeface="Arial" panose="020B0604020202020204" pitchFamily="34" charset="0"/>
              <a:buNone/>
            </a:pPr>
            <a:r>
              <a:rPr lang="en-GB" dirty="0">
                <a:solidFill>
                  <a:schemeClr val="tx2"/>
                </a:solidFill>
              </a:rPr>
              <a:t>As</a:t>
            </a:r>
            <a:r>
              <a:rPr lang="en-GB" baseline="0" dirty="0">
                <a:solidFill>
                  <a:schemeClr val="tx2"/>
                </a:solidFill>
              </a:rPr>
              <a:t> shown in this slide, t</a:t>
            </a:r>
            <a:r>
              <a:rPr lang="en-GB" dirty="0">
                <a:solidFill>
                  <a:schemeClr val="tx2"/>
                </a:solidFill>
              </a:rPr>
              <a:t>he composite treatment target recommended</a:t>
            </a:r>
            <a:r>
              <a:rPr lang="en-GB" baseline="0" dirty="0">
                <a:solidFill>
                  <a:schemeClr val="tx2"/>
                </a:solidFill>
              </a:rPr>
              <a:t> for Crohn's disease was clinical/PRO remission plus endoscopic remission, </a:t>
            </a:r>
            <a:r>
              <a:rPr lang="en-GB" sz="1200" dirty="0"/>
              <a:t>acknowledging the importance of measuring the patient experience as well as biological manifestations.</a:t>
            </a:r>
            <a:r>
              <a:rPr lang="en-GB" sz="1200" baseline="0" dirty="0"/>
              <a:t> The focus on both </a:t>
            </a:r>
            <a:r>
              <a:rPr lang="en-GB" sz="1200" dirty="0"/>
              <a:t>symptomatic and endoscopic remission is consistent with evolving regulatory guidance for the conduct of clinical trials.</a:t>
            </a:r>
            <a:r>
              <a:rPr lang="en-GB" sz="1200" baseline="30000" dirty="0"/>
              <a:t>*</a:t>
            </a:r>
          </a:p>
          <a:p>
            <a:r>
              <a:rPr lang="en-GB" dirty="0"/>
              <a:t>Biomarkers</a:t>
            </a:r>
            <a:r>
              <a:rPr lang="en-GB" baseline="0" dirty="0"/>
              <a:t> were considered to be adjunctive measures of inflammation to facilitate patient monitoring (and prompt further endoscopic or radiologic evaluation), rather than treatment targets. </a:t>
            </a:r>
            <a:r>
              <a:rPr lang="en-GB" dirty="0"/>
              <a:t>Histologic</a:t>
            </a:r>
            <a:r>
              <a:rPr lang="en-GB" baseline="0" dirty="0"/>
              <a:t> healing was also not recommended as a treatment target in clinical practice, because of insufficient evidence. </a:t>
            </a:r>
          </a:p>
          <a:p>
            <a:endParaRPr lang="en-GB" baseline="0" dirty="0"/>
          </a:p>
          <a:p>
            <a:r>
              <a:rPr lang="en-GB" sz="1000" baseline="30000" dirty="0"/>
              <a:t>*</a:t>
            </a:r>
            <a:r>
              <a:rPr lang="en-GB" sz="1000" baseline="0" dirty="0"/>
              <a:t>F</a:t>
            </a:r>
            <a:r>
              <a:rPr lang="en-GB" sz="1000" dirty="0"/>
              <a:t>DA 2016, https://www.fda.gov/downloads/Drugs/GuidanceComplianceRegulatoryInformation/Guidances/UCM515143.pdf; 2. EMA 2016 http://www.ema.europa.eu/docs/en_GB/document_library/Scientific_guideline/2016/07/WC500211431.pdf.</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36</a:t>
            </a:fld>
            <a:endParaRPr lang="en-US" altLang="en-US" dirty="0"/>
          </a:p>
        </p:txBody>
      </p:sp>
    </p:spTree>
    <p:extLst>
      <p:ext uri="{BB962C8B-B14F-4D97-AF65-F5344CB8AC3E}">
        <p14:creationId xmlns:p14="http://schemas.microsoft.com/office/powerpoint/2010/main" val="2019083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solidFill>
                  <a:schemeClr val="tx2"/>
                </a:solidFill>
              </a:rPr>
              <a:t>CD, Crohn's disease; CRP, C-reactive protein; PRO, patient-reported outcomes; QoL, quality of life.</a:t>
            </a:r>
          </a:p>
          <a:p>
            <a:pPr marL="0" indent="0">
              <a:buFont typeface="Arial" panose="020B0604020202020204" pitchFamily="34" charset="0"/>
              <a:buNone/>
            </a:pPr>
            <a:endParaRPr lang="en-GB" i="0" dirty="0">
              <a:solidFill>
                <a:schemeClr val="tx2"/>
              </a:solidFill>
            </a:endParaRPr>
          </a:p>
          <a:p>
            <a:pPr marL="0" indent="0">
              <a:buFont typeface="Arial" panose="020B0604020202020204" pitchFamily="34" charset="0"/>
              <a:buNone/>
            </a:pPr>
            <a:r>
              <a:rPr lang="en-GB" i="0" dirty="0">
                <a:solidFill>
                  <a:schemeClr val="tx2"/>
                </a:solidFill>
              </a:rPr>
              <a:t>STRIDE (Selecting Therapeutic Targets in IBD) was </a:t>
            </a:r>
            <a:r>
              <a:rPr lang="en-GB" dirty="0">
                <a:solidFill>
                  <a:schemeClr val="tx2"/>
                </a:solidFill>
              </a:rPr>
              <a:t>a consensus</a:t>
            </a:r>
            <a:r>
              <a:rPr lang="en-GB" baseline="0" dirty="0">
                <a:solidFill>
                  <a:schemeClr val="tx2"/>
                </a:solidFill>
              </a:rPr>
              <a:t> </a:t>
            </a:r>
            <a:r>
              <a:rPr lang="en-GB" dirty="0">
                <a:solidFill>
                  <a:schemeClr val="tx2"/>
                </a:solidFill>
              </a:rPr>
              <a:t>programme by the IOIBD to evaluate potential treatment targets for IBD for use in a T2T strategy.</a:t>
            </a:r>
            <a:r>
              <a:rPr lang="en-GB" baseline="0" dirty="0">
                <a:solidFill>
                  <a:schemeClr val="tx2"/>
                </a:solidFill>
              </a:rPr>
              <a:t> </a:t>
            </a:r>
            <a:r>
              <a:rPr lang="en-GB" dirty="0">
                <a:solidFill>
                  <a:schemeClr val="tx2"/>
                </a:solidFill>
              </a:rPr>
              <a:t>An international group of IBD specialists developed 12 recommendations for treating to target in Crohn's disease and</a:t>
            </a:r>
            <a:r>
              <a:rPr lang="en-GB" baseline="0" dirty="0">
                <a:solidFill>
                  <a:schemeClr val="tx2"/>
                </a:solidFill>
              </a:rPr>
              <a:t> ulcerative colitis </a:t>
            </a:r>
            <a:r>
              <a:rPr lang="en-GB" baseline="0" dirty="0">
                <a:solidFill>
                  <a:schemeClr val="tx2"/>
                </a:solidFill>
                <a:latin typeface="Calibri"/>
                <a:cs typeface="Calibri"/>
              </a:rPr>
              <a:t>─</a:t>
            </a:r>
            <a:r>
              <a:rPr lang="en-GB" baseline="0" dirty="0">
                <a:solidFill>
                  <a:schemeClr val="tx2"/>
                </a:solidFill>
              </a:rPr>
              <a:t> including treatment targets for each condition </a:t>
            </a:r>
            <a:r>
              <a:rPr lang="en-GB" baseline="0" dirty="0">
                <a:solidFill>
                  <a:schemeClr val="tx2"/>
                </a:solidFill>
                <a:latin typeface="Calibri"/>
                <a:cs typeface="Calibri"/>
              </a:rPr>
              <a:t>─</a:t>
            </a:r>
            <a:r>
              <a:rPr lang="en-GB" baseline="0" dirty="0">
                <a:solidFill>
                  <a:schemeClr val="tx2"/>
                </a:solidFill>
              </a:rPr>
              <a:t> </a:t>
            </a:r>
            <a:r>
              <a:rPr lang="en-GB" dirty="0">
                <a:solidFill>
                  <a:schemeClr val="tx2"/>
                </a:solidFill>
              </a:rPr>
              <a:t>based on systematic literature review and expert opinion. </a:t>
            </a:r>
          </a:p>
          <a:p>
            <a:pPr marL="0" indent="0">
              <a:buFont typeface="Arial" panose="020B0604020202020204" pitchFamily="34" charset="0"/>
              <a:buNone/>
            </a:pPr>
            <a:r>
              <a:rPr lang="en-GB" dirty="0">
                <a:solidFill>
                  <a:schemeClr val="tx2"/>
                </a:solidFill>
              </a:rPr>
              <a:t>As</a:t>
            </a:r>
            <a:r>
              <a:rPr lang="en-GB" baseline="0" dirty="0">
                <a:solidFill>
                  <a:schemeClr val="tx2"/>
                </a:solidFill>
              </a:rPr>
              <a:t> shown in this slide, t</a:t>
            </a:r>
            <a:r>
              <a:rPr lang="en-GB" dirty="0">
                <a:solidFill>
                  <a:schemeClr val="tx2"/>
                </a:solidFill>
              </a:rPr>
              <a:t>he composite treatment target recommended</a:t>
            </a:r>
            <a:r>
              <a:rPr lang="en-GB" baseline="0" dirty="0">
                <a:solidFill>
                  <a:schemeClr val="tx2"/>
                </a:solidFill>
              </a:rPr>
              <a:t> for Crohn's disease was clinical/PRO remission plus endoscopic remission, </a:t>
            </a:r>
            <a:r>
              <a:rPr lang="en-GB" sz="1200" dirty="0"/>
              <a:t>acknowledging the importance of measuring the patient experience as well as biological manifestations.</a:t>
            </a:r>
            <a:r>
              <a:rPr lang="en-GB" sz="1200" baseline="0" dirty="0"/>
              <a:t> The focus on both </a:t>
            </a:r>
            <a:r>
              <a:rPr lang="en-GB" sz="1200" dirty="0"/>
              <a:t>symptomatic and endoscopic remission is consistent with evolving regulatory guidance for the conduct of clinical trials.</a:t>
            </a:r>
            <a:r>
              <a:rPr lang="en-GB" sz="1200" baseline="30000" dirty="0"/>
              <a:t>*</a:t>
            </a:r>
          </a:p>
          <a:p>
            <a:r>
              <a:rPr lang="en-GB" dirty="0"/>
              <a:t>Biomarkers</a:t>
            </a:r>
            <a:r>
              <a:rPr lang="en-GB" baseline="0" dirty="0"/>
              <a:t> were considered to be adjunctive measures of inflammation to facilitate patient monitoring (and prompt further endoscopic or radiologic evaluation), rather than treatment targets. </a:t>
            </a:r>
            <a:r>
              <a:rPr lang="en-GB" dirty="0"/>
              <a:t>Histologic</a:t>
            </a:r>
            <a:r>
              <a:rPr lang="en-GB" baseline="0" dirty="0"/>
              <a:t> healing was also not recommended as a treatment target in clinical practice, because of insufficient evidence. </a:t>
            </a:r>
          </a:p>
          <a:p>
            <a:endParaRPr lang="en-GB" baseline="0" dirty="0"/>
          </a:p>
          <a:p>
            <a:r>
              <a:rPr lang="en-GB" sz="1000" baseline="30000" dirty="0"/>
              <a:t>*</a:t>
            </a:r>
            <a:r>
              <a:rPr lang="en-GB" sz="1000" baseline="0" dirty="0"/>
              <a:t>F</a:t>
            </a:r>
            <a:r>
              <a:rPr lang="en-GB" sz="1000" dirty="0"/>
              <a:t>DA 2016, https://www.fda.gov/downloads/Drugs/GuidanceComplianceRegulatoryInformation/Guidances/UCM515143.pdf; 2. EMA 2016 http://www.ema.europa.eu/docs/en_GB/document_library/Scientific_guideline/2016/07/WC500211431.pdf.</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37</a:t>
            </a:fld>
            <a:endParaRPr lang="en-US" altLang="en-US" dirty="0"/>
          </a:p>
        </p:txBody>
      </p:sp>
    </p:spTree>
    <p:extLst>
      <p:ext uri="{BB962C8B-B14F-4D97-AF65-F5344CB8AC3E}">
        <p14:creationId xmlns:p14="http://schemas.microsoft.com/office/powerpoint/2010/main" val="3876086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kern="1200" dirty="0">
                <a:solidFill>
                  <a:schemeClr val="tx1"/>
                </a:solidFill>
                <a:latin typeface="+mn-lt"/>
                <a:ea typeface="+mn-ea"/>
                <a:cs typeface="+mn-cs"/>
              </a:rPr>
              <a:t>AZA, azathioprine; CDAI, </a:t>
            </a:r>
            <a:r>
              <a:rPr lang="en-US" b="0" i="1" dirty="0">
                <a:solidFill>
                  <a:srgbClr val="5F6368"/>
                </a:solidFill>
                <a:effectLst/>
                <a:latin typeface="Roboto" panose="02000000000000000000" pitchFamily="2" charset="0"/>
              </a:rPr>
              <a:t>Clinical Disease Activity Index; </a:t>
            </a:r>
            <a:r>
              <a:rPr lang="en-US" sz="1200" i="1" kern="1200" dirty="0">
                <a:solidFill>
                  <a:schemeClr val="tx1"/>
                </a:solidFill>
                <a:latin typeface="+mn-lt"/>
                <a:ea typeface="+mn-ea"/>
                <a:cs typeface="+mn-cs"/>
              </a:rPr>
              <a:t>CDEIS, Crohn's Disease Endoscopic Index of Severity; CRP, C-reactive protein.</a:t>
            </a:r>
            <a:endParaRPr lang="en-US" dirty="0"/>
          </a:p>
          <a:p>
            <a:pPr marL="228600" indent="-228600">
              <a:buAutoNum type="arabicPeriod"/>
            </a:pPr>
            <a:endParaRPr lang="en-US" dirty="0"/>
          </a:p>
          <a:p>
            <a:pPr marL="228600" indent="-228600">
              <a:buAutoNum type="arabicPeriod"/>
            </a:pPr>
            <a:r>
              <a:rPr lang="en-US" dirty="0"/>
              <a:t>Clinical Management: week -1: </a:t>
            </a:r>
            <a:r>
              <a:rPr lang="en-US" sz="1200" dirty="0">
                <a:solidFill>
                  <a:schemeClr val="bg1"/>
                </a:solidFill>
              </a:rPr>
              <a:t>CDAI decrease of &lt;70 points compared with baseline or CDAI &gt;200; weeks 11, 23, 35: CDAI decrease</a:t>
            </a:r>
            <a:r>
              <a:rPr lang="en-US" sz="1200" baseline="0" dirty="0">
                <a:solidFill>
                  <a:schemeClr val="bg1"/>
                </a:solidFill>
              </a:rPr>
              <a:t> of &lt;100 points compared with baseline or CDAI ≥200, </a:t>
            </a:r>
            <a:r>
              <a:rPr lang="en-US" sz="1200" dirty="0">
                <a:solidFill>
                  <a:schemeClr val="bg1"/>
                </a:solidFill>
              </a:rPr>
              <a:t>Prednisone use</a:t>
            </a:r>
            <a:endParaRPr lang="en-US" dirty="0"/>
          </a:p>
          <a:p>
            <a:pPr marL="228600" indent="-228600">
              <a:buAutoNum type="arabicPeriod"/>
            </a:pPr>
            <a:r>
              <a:rPr lang="en-US" dirty="0"/>
              <a:t>Tight control group: </a:t>
            </a:r>
            <a:r>
              <a:rPr lang="en-US" sz="1200" dirty="0">
                <a:solidFill>
                  <a:schemeClr val="bg1"/>
                </a:solidFill>
              </a:rPr>
              <a:t>CDAI ≥150, CRP ≥5 mg/L, Fecal calprotectin ≥250 µg/g, Prednisone</a:t>
            </a:r>
            <a:r>
              <a:rPr lang="en-US" sz="1200" baseline="0" dirty="0">
                <a:solidFill>
                  <a:schemeClr val="bg1"/>
                </a:solidFill>
              </a:rPr>
              <a:t> use</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38</a:t>
            </a:fld>
            <a:endParaRPr lang="en-US" altLang="en-US" dirty="0"/>
          </a:p>
        </p:txBody>
      </p:sp>
    </p:spTree>
    <p:extLst>
      <p:ext uri="{BB962C8B-B14F-4D97-AF65-F5344CB8AC3E}">
        <p14:creationId xmlns:p14="http://schemas.microsoft.com/office/powerpoint/2010/main" val="1587940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PNR, primary nonresponse; SLR, secondary loss of response; TDM, therapeutic drug monitoring.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12D52-0BF7-4EB9-B61F-5EF2CDB31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55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DC76F74-8413-4CCD-BF37-FA9190C7A48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402315C-01B8-4465-9BA6-DB173BC811A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0" lang="en-US" altLang="en-US" sz="1200" b="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PNR, primary nonresponse; </a:t>
            </a:r>
            <a:r>
              <a:rPr kumimoji="0" lang="en-GB" altLang="en-US" sz="1200" b="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SLR, secondary loss of response; </a:t>
            </a:r>
            <a:r>
              <a:rPr lang="en-GB" altLang="en-US" i="1" dirty="0">
                <a:latin typeface="Arial" panose="020B0604020202020204" pitchFamily="34" charset="0"/>
              </a:rPr>
              <a:t>TDM, therapeutic drug monitoring; TNF, tumor necrosis factor.</a:t>
            </a:r>
          </a:p>
          <a:p>
            <a:pPr algn="l"/>
            <a:endParaRPr lang="en-GB" altLang="en-US" i="1"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Rationalizes and better directs the ma</a:t>
            </a: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nagement </a:t>
            </a: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of PNR and SLR to biologics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Seow. Gut. 2010;59:49.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Roblin. Am J Gastroenterol. 2014;109:1250.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Yanai. Clin Gastroenterol Hepatol. 2015;13:522.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Restellini. Inflamm Bowel Dis. 2018;24:2165.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Roblin. Gut. 2020;69:1206.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More cost-effective than empiric anti-TNF therapy  optimization</a:t>
            </a:r>
            <a:endParaRPr kumimoji="0" lang="da-DK" sz="8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Velayos. Clin Gastroenterol Hepatol. 2013;11:654.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Steenholdt. Gut. 2014;63:919.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Roblin. J Mark Access Health Policy. 2015;3.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Martelli. J Gastroenterol. 2017;52:19.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Guidi. J Crohns Colitis. 2018;12:1079.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Yao. Inflamm Bow Dis. 2020;izaa073.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Associated with better therapeutic outcomes</a:t>
            </a:r>
            <a:b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b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compared with empiric </a:t>
            </a:r>
            <a:b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br>
            <a:r>
              <a:rPr kumimoji="0" lang="en-CA"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anti-TNF therapy optimization</a:t>
            </a:r>
            <a:endParaRPr kumimoji="0" lang="en-GB" sz="8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Billiet. Aliment Pharmacol Ther. 2016;44:673.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Kelly. Inflamm Bowel Dis. 2017;23:1202.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Kamperidis. Frontline Gastroenterol. 2019;10:330.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Proactive: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Optimized monotherapy instead of combination therapy with an immunomodulator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Lega. Inflamm Bowel Dis. 2019;25:134.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Drobne. Aliment Pharmacol Ther. 2019;49:880.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Associated with better therapeutic outcomes compared with empiric optimization and/or reactive TDM of anti-TNF therapy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Vaughn</a:t>
            </a:r>
            <a:r>
              <a:rPr kumimoji="0" lang="nl-NL"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NL"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Inflamm</a:t>
            </a:r>
            <a:r>
              <a:rPr kumimoji="0" lang="nl-NL"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NL"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Bowel</a:t>
            </a:r>
            <a:r>
              <a:rPr kumimoji="0" lang="nl-NL"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Dis. 2014;20:1996.</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Vande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Casteele</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Gastroenterology</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2015;148:1320.</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Papamichael</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Clin</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Gastroenterol</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Hepatol</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2017;5:1580. </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Papamichael</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J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Crohns</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Colitis. 2019;13:976.</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Assa</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a:t>
            </a:r>
            <a:r>
              <a:rPr kumimoji="0" lang="nl-BE" altLang="en-US" sz="800" b="0" i="0" u="none" strike="noStrike" kern="1200" cap="none" spc="0" normalizeH="0" baseline="0" noProof="0" dirty="0" err="1">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Gstroenterology</a:t>
            </a:r>
            <a:r>
              <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 2019;157:985.</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fr-FR"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Sanchez-Hernandez. Br J Clin Pract. 2020;86:1165.</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fr-FR"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Lyles. Inflamm Bowel Dis. 2020;izaa102.</a:t>
            </a:r>
          </a:p>
          <a:p>
            <a:pPr marL="0" marR="0" lvl="0" indent="0" algn="l"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fr-FR"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rPr>
              <a:t>Syed. Crohns Colitis 360. 2020;2:otaa050. </a:t>
            </a:r>
            <a:endParaRPr kumimoji="0" lang="nl-BE" altLang="en-US" sz="800" b="0" i="0" u="none" strike="noStrike" kern="1200" cap="none" spc="0" normalizeH="0" baseline="0" noProof="0" dirty="0">
              <a:ln>
                <a:noFill/>
              </a:ln>
              <a:solidFill>
                <a:schemeClr val="bg1"/>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Infliximab de-escalation</a:t>
            </a:r>
            <a:r>
              <a:rPr kumimoji="0" lang="en-GB" sz="800" b="1" i="0" u="none" strike="noStrike" kern="1200" cap="none" spc="0" normalizeH="0" baseline="3000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t>
            </a: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 or discontinuation</a:t>
            </a:r>
            <a:r>
              <a:rPr lang="en-US" sz="800" b="1" baseline="30000" dirty="0">
                <a:effectLst/>
                <a:latin typeface="Calibri" panose="020F0502020204030204" pitchFamily="34" charset="0"/>
                <a:ea typeface="Times" panose="02020603050405020304" pitchFamily="18" charset="0"/>
                <a:cs typeface="Calibri" panose="020F0502020204030204" pitchFamily="34" charset="0"/>
              </a:rPr>
              <a:t>†</a:t>
            </a:r>
            <a:r>
              <a:rPr lang="en-US" sz="800" b="1" dirty="0">
                <a:effectLst/>
                <a:latin typeface="Calibri" panose="020F0502020204030204" pitchFamily="34" charset="0"/>
                <a:ea typeface="Times" panose="02020603050405020304" pitchFamily="18" charset="0"/>
                <a:cs typeface="Calibri" panose="020F0502020204030204" pitchFamily="34" charset="0"/>
              </a:rPr>
              <a:t> </a:t>
            </a: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when in </a:t>
            </a:r>
            <a:b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br>
            <a:r>
              <a:rPr kumimoji="0" lang="en-GB" sz="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clinical remission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aseline="30000" dirty="0">
                <a:solidFill>
                  <a:schemeClr val="bg1"/>
                </a:solidFill>
                <a:effectLst/>
                <a:latin typeface="Calibri" panose="020F0502020204030204" pitchFamily="34" charset="0"/>
                <a:ea typeface="Times" panose="02020603050405020304" pitchFamily="18" charset="0"/>
                <a:cs typeface="Calibri" panose="020F0502020204030204" pitchFamily="34" charset="0"/>
              </a:rPr>
              <a:t>†</a:t>
            </a: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Louis. Gastroenterology. 2012;142:63.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aseline="30000" dirty="0">
                <a:solidFill>
                  <a:schemeClr val="bg1"/>
                </a:solidFill>
                <a:effectLst/>
                <a:latin typeface="Calibri" panose="020F0502020204030204" pitchFamily="34" charset="0"/>
                <a:ea typeface="Times" panose="02020603050405020304" pitchFamily="18" charset="0"/>
                <a:cs typeface="Calibri" panose="020F0502020204030204" pitchFamily="34" charset="0"/>
              </a:rPr>
              <a:t>†</a:t>
            </a: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Papamichael. Clin Gastroenterol Hepatol. 2015:13:1103.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*Drobne. Clin Gastroenterol Hepatol. 2015;13:514.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aseline="30000" dirty="0">
                <a:solidFill>
                  <a:schemeClr val="bg1"/>
                </a:solidFill>
                <a:effectLst/>
                <a:latin typeface="Calibri" panose="020F0502020204030204" pitchFamily="34" charset="0"/>
                <a:ea typeface="Times" panose="02020603050405020304" pitchFamily="18" charset="0"/>
                <a:cs typeface="Calibri" panose="020F0502020204030204" pitchFamily="34" charset="0"/>
              </a:rPr>
              <a:t>†</a:t>
            </a: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Ben-horin. Aliment Pharmacol Ther. 2015;42:356.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*Amiot. Clin Res Hepatol Gastroenterol. 2016;40:90.</a:t>
            </a:r>
          </a:p>
          <a:p>
            <a:pPr lvl="0" algn="l" defTabSz="457200">
              <a:defRPr/>
            </a:pPr>
            <a:r>
              <a:rPr lang="en-US" sz="800" baseline="30000" dirty="0">
                <a:solidFill>
                  <a:schemeClr val="bg1"/>
                </a:solidFill>
                <a:effectLst/>
                <a:latin typeface="Calibri" panose="020F0502020204030204" pitchFamily="34" charset="0"/>
                <a:ea typeface="Times" panose="02020603050405020304" pitchFamily="18" charset="0"/>
                <a:cs typeface="Calibri" panose="020F0502020204030204" pitchFamily="34" charset="0"/>
              </a:rPr>
              <a:t>†</a:t>
            </a:r>
            <a:r>
              <a:rPr lang="en-GB" sz="800" dirty="0">
                <a:solidFill>
                  <a:prstClr val="black"/>
                </a:solidFill>
                <a:latin typeface="Calibri" panose="020F0502020204030204"/>
                <a:ea typeface="Verdana" panose="020B0604030504040204" pitchFamily="34" charset="0"/>
                <a:cs typeface="Verdana" panose="020B0604030504040204" pitchFamily="34" charset="0"/>
              </a:rPr>
              <a:t>Kang. J Crohn’s Colitis. 2018;12:644.</a:t>
            </a:r>
          </a:p>
          <a:p>
            <a:pPr lvl="0" algn="l" defTabSz="457200">
              <a:defRPr/>
            </a:pPr>
            <a:r>
              <a:rPr lang="en-GB" sz="800" dirty="0">
                <a:solidFill>
                  <a:prstClr val="black"/>
                </a:solidFill>
                <a:latin typeface="Calibri" panose="020F0502020204030204"/>
                <a:ea typeface="Verdana" panose="020B0604030504040204" pitchFamily="34" charset="0"/>
                <a:cs typeface="Verdana" panose="020B0604030504040204" pitchFamily="34" charset="0"/>
              </a:rPr>
              <a:t>*Lucidarme. Alimet Pharmacol Ther. 2019;49:147.</a:t>
            </a:r>
          </a:p>
          <a:p>
            <a:pPr lvl="0" algn="l" defTabSz="457200">
              <a:defRPr/>
            </a:pPr>
            <a:r>
              <a:rPr lang="en-GB" sz="800" dirty="0">
                <a:solidFill>
                  <a:prstClr val="black"/>
                </a:solidFill>
                <a:latin typeface="Calibri" panose="020F0502020204030204"/>
                <a:ea typeface="Verdana" panose="020B0604030504040204" pitchFamily="34" charset="0"/>
                <a:cs typeface="Verdana" panose="020B0604030504040204" pitchFamily="34" charset="0"/>
              </a:rPr>
              <a:t>*Petitcollin. Clin Pharmacol Ther. 2019;106:605.</a:t>
            </a:r>
          </a:p>
          <a:p>
            <a:pPr lvl="0" algn="l" defTabSz="457200">
              <a:defRPr/>
            </a:pPr>
            <a:r>
              <a:rPr lang="en-US" sz="800" baseline="30000" dirty="0">
                <a:solidFill>
                  <a:schemeClr val="bg1"/>
                </a:solidFill>
                <a:effectLst/>
                <a:latin typeface="Calibri" panose="020F0502020204030204" pitchFamily="34" charset="0"/>
                <a:ea typeface="Times" panose="02020603050405020304" pitchFamily="18" charset="0"/>
                <a:cs typeface="Calibri" panose="020F0502020204030204" pitchFamily="34" charset="0"/>
              </a:rPr>
              <a:t>†</a:t>
            </a:r>
            <a:r>
              <a:rPr lang="en-GB" sz="800" dirty="0">
                <a:solidFill>
                  <a:prstClr val="black"/>
                </a:solidFill>
                <a:latin typeface="Calibri" panose="020F0502020204030204"/>
                <a:ea typeface="Verdana" panose="020B0604030504040204" pitchFamily="34" charset="0"/>
                <a:cs typeface="Verdana" panose="020B0604030504040204" pitchFamily="34" charset="0"/>
              </a:rPr>
              <a:t>Bots. Scand J Gastroenterol. 2019;54:281.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altLang="en-US" i="1"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5E8442F6-CD1D-48D2-BE3E-DE983BD46FE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8A9CDA-17A8-40E0-9BEF-0A81EBBB2CEF}"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1790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ADA, adalimumab; CD, Crohn's disease; CZP, certolizumab pegol; IBD, inflammatory bowel disease; IFX, infliximab; PNR, primary nonresponse; SLR, secondary loss of response; TNF, tumor necrosis factor.</a:t>
            </a:r>
          </a:p>
          <a:p>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12D52-0BF7-4EB9-B61F-5EF2CDB31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77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IBD, inflammatory bowel disease; PK, pharmacokinetic; PNR, primary nonresponse; SLR, secondary loss of response.</a:t>
            </a:r>
          </a:p>
        </p:txBody>
      </p:sp>
      <p:sp>
        <p:nvSpPr>
          <p:cNvPr id="4" name="Slide Number Placeholder 3"/>
          <p:cNvSpPr>
            <a:spLocks noGrp="1"/>
          </p:cNvSpPr>
          <p:nvPr>
            <p:ph type="sldNum" sz="quarter" idx="5"/>
          </p:nvPr>
        </p:nvSpPr>
        <p:spPr/>
        <p:txBody>
          <a:bodyPr/>
          <a:lstStyle/>
          <a:p>
            <a:fld id="{2F112D52-0BF7-4EB9-B61F-5EF2CDB31B72}" type="slidenum">
              <a:rPr lang="en-US" smtClean="0"/>
              <a:t>43</a:t>
            </a:fld>
            <a:endParaRPr lang="en-US" dirty="0"/>
          </a:p>
        </p:txBody>
      </p:sp>
    </p:spTree>
    <p:extLst>
      <p:ext uri="{BB962C8B-B14F-4D97-AF65-F5344CB8AC3E}">
        <p14:creationId xmlns:p14="http://schemas.microsoft.com/office/powerpoint/2010/main" val="1465965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CRP, C-reactive protein; TNF, tumor necrosis factor.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52AC8-9125-F944-B277-9DF66797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49849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ADAb, antidrug antibody; AGA, American Gastroenterology Association; IBD, inflammatory bowel disease; TNF, tumor necrosis factor.</a:t>
            </a:r>
          </a:p>
          <a:p>
            <a:endParaRPr lang="en-US" i="1" dirty="0"/>
          </a:p>
        </p:txBody>
      </p:sp>
      <p:sp>
        <p:nvSpPr>
          <p:cNvPr id="4" name="Slide Number Placeholder 3"/>
          <p:cNvSpPr>
            <a:spLocks noGrp="1"/>
          </p:cNvSpPr>
          <p:nvPr>
            <p:ph type="sldNum" sz="quarter" idx="5"/>
          </p:nvPr>
        </p:nvSpPr>
        <p:spPr/>
        <p:txBody>
          <a:bodyPr/>
          <a:lstStyle/>
          <a:p>
            <a:fld id="{2F112D52-0BF7-4EB9-B61F-5EF2CDB31B72}" type="slidenum">
              <a:rPr lang="en-US" smtClean="0"/>
              <a:t>45</a:t>
            </a:fld>
            <a:endParaRPr lang="en-US" dirty="0"/>
          </a:p>
        </p:txBody>
      </p:sp>
    </p:spTree>
    <p:extLst>
      <p:ext uri="{BB962C8B-B14F-4D97-AF65-F5344CB8AC3E}">
        <p14:creationId xmlns:p14="http://schemas.microsoft.com/office/powerpoint/2010/main" val="373976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IBD, inflammatory bowel disease.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a:t>
            </a:fld>
            <a:endParaRPr lang="en-US" altLang="en-US" dirty="0"/>
          </a:p>
        </p:txBody>
      </p:sp>
    </p:spTree>
    <p:extLst>
      <p:ext uri="{BB962C8B-B14F-4D97-AF65-F5344CB8AC3E}">
        <p14:creationId xmlns:p14="http://schemas.microsoft.com/office/powerpoint/2010/main" val="1727285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IMM, immunosuppressive; LoR, loss of response; </a:t>
            </a:r>
            <a:r>
              <a:rPr kumimoji="0" lang="en-US" altLang="en-US" sz="1200" b="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PNR, primary nonresponse; QoL, quality of life; </a:t>
            </a:r>
            <a:r>
              <a:rPr lang="en-US" i="1" dirty="0"/>
              <a:t>TDM, therapeutic drug monitoring; TNF, tumor necrosis factor.</a:t>
            </a:r>
          </a:p>
        </p:txBody>
      </p:sp>
      <p:sp>
        <p:nvSpPr>
          <p:cNvPr id="4" name="Slide Number Placeholder 3"/>
          <p:cNvSpPr>
            <a:spLocks noGrp="1"/>
          </p:cNvSpPr>
          <p:nvPr>
            <p:ph type="sldNum" sz="quarter" idx="5"/>
          </p:nvPr>
        </p:nvSpPr>
        <p:spPr/>
        <p:txBody>
          <a:bodyPr/>
          <a:lstStyle/>
          <a:p>
            <a:fld id="{2F112D52-0BF7-4EB9-B61F-5EF2CDB31B72}" type="slidenum">
              <a:rPr lang="en-US" smtClean="0"/>
              <a:t>46</a:t>
            </a:fld>
            <a:endParaRPr lang="en-US" dirty="0"/>
          </a:p>
        </p:txBody>
      </p:sp>
    </p:spTree>
    <p:extLst>
      <p:ext uri="{BB962C8B-B14F-4D97-AF65-F5344CB8AC3E}">
        <p14:creationId xmlns:p14="http://schemas.microsoft.com/office/powerpoint/2010/main" val="1750278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dirty="0"/>
              <a:t>CRP, C-reactive protein; </a:t>
            </a:r>
            <a:r>
              <a:rPr lang="en-US" i="1" dirty="0"/>
              <a:t>MRE, </a:t>
            </a:r>
            <a:r>
              <a:rPr lang="en-US" b="0" i="1" dirty="0">
                <a:solidFill>
                  <a:srgbClr val="4D5156"/>
                </a:solidFill>
                <a:effectLst/>
                <a:latin typeface="Roboto" panose="02000000000000000000" pitchFamily="2" charset="0"/>
              </a:rPr>
              <a:t>magnetic resonance enterography.</a:t>
            </a:r>
            <a:endParaRPr lang="en-US" dirty="0"/>
          </a:p>
          <a:p>
            <a:pPr>
              <a:spcBef>
                <a:spcPts val="600"/>
              </a:spcBef>
              <a:spcAft>
                <a:spcPts val="600"/>
              </a:spcAft>
            </a:pPr>
            <a:endParaRPr lang="en-US" dirty="0"/>
          </a:p>
          <a:p>
            <a:pPr>
              <a:spcBef>
                <a:spcPts val="600"/>
              </a:spcBef>
              <a:spcAft>
                <a:spcPts val="600"/>
              </a:spcAft>
            </a:pPr>
            <a:r>
              <a:rPr lang="en-US" dirty="0"/>
              <a:t>Goal here: </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latin typeface="Calibri" panose="020F0502020204030204" pitchFamily="34" charset="0"/>
              </a:rPr>
              <a:t>How do you assess her lab results? Insufficient dose on her infliximab, no anti-drug antibodies contributing </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solidFill>
                  <a:schemeClr val="tx1"/>
                </a:solidFill>
                <a:latin typeface="Calibri" panose="020F0502020204030204" pitchFamily="34" charset="0"/>
              </a:rPr>
              <a:t>Factors that could have contributed: albumin being low, high CRP</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solidFill>
                  <a:schemeClr val="tx1"/>
                </a:solidFill>
                <a:latin typeface="Calibri" panose="020F0502020204030204" pitchFamily="34" charset="0"/>
              </a:rPr>
              <a:t>Options: increase dose or decrease interval; could consider adding an immunomodulator?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47</a:t>
            </a:fld>
            <a:endParaRPr lang="en-US" altLang="en-US" dirty="0"/>
          </a:p>
        </p:txBody>
      </p:sp>
    </p:spTree>
    <p:extLst>
      <p:ext uri="{BB962C8B-B14F-4D97-AF65-F5344CB8AC3E}">
        <p14:creationId xmlns:p14="http://schemas.microsoft.com/office/powerpoint/2010/main" val="716034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bg1"/>
                </a:solidFill>
              </a:rPr>
              <a:t>Above these levels low chance (approx. 10%) for further improvement</a:t>
            </a:r>
          </a:p>
          <a:p>
            <a:endParaRPr lang="en-US" dirty="0"/>
          </a:p>
        </p:txBody>
      </p:sp>
      <p:sp>
        <p:nvSpPr>
          <p:cNvPr id="4" name="Slide Number Placeholder 3"/>
          <p:cNvSpPr>
            <a:spLocks noGrp="1"/>
          </p:cNvSpPr>
          <p:nvPr>
            <p:ph type="sldNum" sz="quarter" idx="5"/>
          </p:nvPr>
        </p:nvSpPr>
        <p:spPr/>
        <p:txBody>
          <a:bodyPr/>
          <a:lstStyle/>
          <a:p>
            <a:fld id="{DB386032-DEE1-461B-8093-392F43B76102}" type="slidenum">
              <a:rPr lang="en-US" smtClean="0"/>
              <a:t>48</a:t>
            </a:fld>
            <a:endParaRPr lang="en-US" dirty="0"/>
          </a:p>
        </p:txBody>
      </p:sp>
    </p:spTree>
    <p:extLst>
      <p:ext uri="{BB962C8B-B14F-4D97-AF65-F5344CB8AC3E}">
        <p14:creationId xmlns:p14="http://schemas.microsoft.com/office/powerpoint/2010/main" val="455108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AVA, anti-vedolizumab antibody; CD, Crohn's disease; TDM, therapeutic drug monitoring; TNF, tumor necrosis factor; UC, ulcerative colitis; UST, ustekinumab; VDZ, vedolizumab.</a:t>
            </a:r>
          </a:p>
        </p:txBody>
      </p:sp>
      <p:sp>
        <p:nvSpPr>
          <p:cNvPr id="4" name="Slide Number Placeholder 3"/>
          <p:cNvSpPr>
            <a:spLocks noGrp="1"/>
          </p:cNvSpPr>
          <p:nvPr>
            <p:ph type="sldNum" sz="quarter" idx="5"/>
          </p:nvPr>
        </p:nvSpPr>
        <p:spPr/>
        <p:txBody>
          <a:bodyPr/>
          <a:lstStyle/>
          <a:p>
            <a:fld id="{2F112D52-0BF7-4EB9-B61F-5EF2CDB31B72}" type="slidenum">
              <a:rPr lang="en-US" smtClean="0"/>
              <a:t>49</a:t>
            </a:fld>
            <a:endParaRPr lang="en-US" dirty="0"/>
          </a:p>
        </p:txBody>
      </p:sp>
    </p:spTree>
    <p:extLst>
      <p:ext uri="{BB962C8B-B14F-4D97-AF65-F5344CB8AC3E}">
        <p14:creationId xmlns:p14="http://schemas.microsoft.com/office/powerpoint/2010/main" val="129103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AVA, anti-vedolizumab antibody; CD, Crohn's disease; TDM, therapeutic drug monitoring; TNF, tumor necrosis factor; UC, ulcerative colitis; UST, ustekinumab; VDZ, vedolizumab.</a:t>
            </a:r>
          </a:p>
        </p:txBody>
      </p:sp>
      <p:sp>
        <p:nvSpPr>
          <p:cNvPr id="4" name="Slide Number Placeholder 3"/>
          <p:cNvSpPr>
            <a:spLocks noGrp="1"/>
          </p:cNvSpPr>
          <p:nvPr>
            <p:ph type="sldNum" sz="quarter" idx="5"/>
          </p:nvPr>
        </p:nvSpPr>
        <p:spPr/>
        <p:txBody>
          <a:bodyPr/>
          <a:lstStyle/>
          <a:p>
            <a:fld id="{2F112D52-0BF7-4EB9-B61F-5EF2CDB31B72}" type="slidenum">
              <a:rPr lang="en-US" smtClean="0"/>
              <a:t>50</a:t>
            </a:fld>
            <a:endParaRPr lang="en-US" dirty="0"/>
          </a:p>
        </p:txBody>
      </p:sp>
    </p:spTree>
    <p:extLst>
      <p:ext uri="{BB962C8B-B14F-4D97-AF65-F5344CB8AC3E}">
        <p14:creationId xmlns:p14="http://schemas.microsoft.com/office/powerpoint/2010/main" val="916847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ADA, antidrug antibodies; AVA, anti-vedolizumab antibody; TNF, tumor necrosis factor; UST, ustekinumab; VDZ, vedolizumab.</a:t>
            </a:r>
          </a:p>
          <a:p>
            <a:endParaRPr lang="en-US" i="1" dirty="0"/>
          </a:p>
          <a:p>
            <a:endParaRPr lang="en-US" i="1" dirty="0"/>
          </a:p>
        </p:txBody>
      </p:sp>
      <p:sp>
        <p:nvSpPr>
          <p:cNvPr id="4" name="Slide Number Placeholder 3"/>
          <p:cNvSpPr>
            <a:spLocks noGrp="1"/>
          </p:cNvSpPr>
          <p:nvPr>
            <p:ph type="sldNum" sz="quarter" idx="5"/>
          </p:nvPr>
        </p:nvSpPr>
        <p:spPr/>
        <p:txBody>
          <a:bodyPr/>
          <a:lstStyle/>
          <a:p>
            <a:fld id="{2F112D52-0BF7-4EB9-B61F-5EF2CDB31B72}" type="slidenum">
              <a:rPr lang="en-US" smtClean="0"/>
              <a:t>51</a:t>
            </a:fld>
            <a:endParaRPr lang="en-US" dirty="0"/>
          </a:p>
        </p:txBody>
      </p:sp>
    </p:spTree>
    <p:extLst>
      <p:ext uri="{BB962C8B-B14F-4D97-AF65-F5344CB8AC3E}">
        <p14:creationId xmlns:p14="http://schemas.microsoft.com/office/powerpoint/2010/main" val="3766080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CD, Crohn's disease; CRP, C-reactive protein; IBD, inflammatory bowel disease; IQR, interquartile range; UC, ulcerative colitis.</a:t>
            </a:r>
          </a:p>
        </p:txBody>
      </p:sp>
      <p:sp>
        <p:nvSpPr>
          <p:cNvPr id="4" name="Slide Number Placeholder 3"/>
          <p:cNvSpPr>
            <a:spLocks noGrp="1"/>
          </p:cNvSpPr>
          <p:nvPr>
            <p:ph type="sldNum" sz="quarter" idx="5"/>
          </p:nvPr>
        </p:nvSpPr>
        <p:spPr/>
        <p:txBody>
          <a:bodyPr/>
          <a:lstStyle/>
          <a:p>
            <a:fld id="{2F112D52-0BF7-4EB9-B61F-5EF2CDB31B72}" type="slidenum">
              <a:rPr lang="en-US" smtClean="0"/>
              <a:t>52</a:t>
            </a:fld>
            <a:endParaRPr lang="en-US" dirty="0"/>
          </a:p>
        </p:txBody>
      </p:sp>
    </p:spTree>
    <p:extLst>
      <p:ext uri="{BB962C8B-B14F-4D97-AF65-F5344CB8AC3E}">
        <p14:creationId xmlns:p14="http://schemas.microsoft.com/office/powerpoint/2010/main" val="2746054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TDM, therapeutic drug monitoring; TNF, tumor necrosis factor.</a:t>
            </a:r>
          </a:p>
        </p:txBody>
      </p:sp>
      <p:sp>
        <p:nvSpPr>
          <p:cNvPr id="4" name="Slide Number Placeholder 3"/>
          <p:cNvSpPr>
            <a:spLocks noGrp="1"/>
          </p:cNvSpPr>
          <p:nvPr>
            <p:ph type="sldNum" sz="quarter" idx="5"/>
          </p:nvPr>
        </p:nvSpPr>
        <p:spPr/>
        <p:txBody>
          <a:bodyPr/>
          <a:lstStyle/>
          <a:p>
            <a:fld id="{2F112D52-0BF7-4EB9-B61F-5EF2CDB31B72}" type="slidenum">
              <a:rPr lang="en-US" smtClean="0"/>
              <a:t>53</a:t>
            </a:fld>
            <a:endParaRPr lang="en-US" dirty="0"/>
          </a:p>
        </p:txBody>
      </p:sp>
    </p:spTree>
    <p:extLst>
      <p:ext uri="{BB962C8B-B14F-4D97-AF65-F5344CB8AC3E}">
        <p14:creationId xmlns:p14="http://schemas.microsoft.com/office/powerpoint/2010/main" val="4070003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93E11-97E1-4AFF-B992-260501D5E438}" type="slidenum">
              <a:rPr lang="en-US" altLang="en-US" smtClean="0"/>
              <a:pPr>
                <a:spcBef>
                  <a:spcPct val="0"/>
                </a:spcBef>
              </a:pPr>
              <a:t>54</a:t>
            </a:fld>
            <a:endParaRPr lang="en-US" altLang="en-US" dirty="0"/>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218741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93E11-97E1-4AFF-B992-260501D5E438}" type="slidenum">
              <a:rPr lang="en-US" altLang="en-US" smtClean="0"/>
              <a:pPr>
                <a:spcBef>
                  <a:spcPct val="0"/>
                </a:spcBef>
              </a:pPr>
              <a:t>55</a:t>
            </a:fld>
            <a:endParaRPr lang="en-US" altLang="en-US" dirty="0"/>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42256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IBD, inflammatory bowel disease.</a:t>
            </a:r>
          </a:p>
          <a:p>
            <a:endParaRPr lang="en-US"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6</a:t>
            </a:fld>
            <a:endParaRPr lang="en-US" dirty="0"/>
          </a:p>
        </p:txBody>
      </p:sp>
    </p:spTree>
    <p:extLst>
      <p:ext uri="{BB962C8B-B14F-4D97-AF65-F5344CB8AC3E}">
        <p14:creationId xmlns:p14="http://schemas.microsoft.com/office/powerpoint/2010/main" val="172133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i="1" dirty="0"/>
              <a:t>IBD, inflammatory bowel disease. </a:t>
            </a:r>
            <a:br>
              <a:rPr lang="en-US" altLang="en-US" sz="800" b="0" i="1" dirty="0">
                <a:solidFill>
                  <a:schemeClr val="bg1"/>
                </a:solidFill>
                <a:latin typeface="Calibri" panose="020F0502020204030204" pitchFamily="34" charset="0"/>
                <a:cs typeface="Arial" panose="020B0604020202020204" pitchFamily="34" charset="0"/>
              </a:rPr>
            </a:br>
            <a:endParaRPr lang="en-US" sz="800" i="1" dirty="0">
              <a:latin typeface="Arial" panose="020B0604020202020204" pitchFamily="34" charset="0"/>
              <a:cs typeface="Arial" panose="020B0604020202020204" pitchFamily="34" charset="0"/>
            </a:endParaRPr>
          </a:p>
          <a:p>
            <a:endParaRPr lang="en-US" sz="8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F112D52-0BF7-4EB9-B61F-5EF2CDB31B72}" type="slidenum">
              <a:rPr lang="en-US" smtClean="0"/>
              <a:t>7</a:t>
            </a:fld>
            <a:endParaRPr lang="en-US" dirty="0"/>
          </a:p>
        </p:txBody>
      </p:sp>
    </p:spTree>
    <p:extLst>
      <p:ext uri="{BB962C8B-B14F-4D97-AF65-F5344CB8AC3E}">
        <p14:creationId xmlns:p14="http://schemas.microsoft.com/office/powerpoint/2010/main" val="216639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GI, gastrointestinal.</a:t>
            </a:r>
          </a:p>
        </p:txBody>
      </p:sp>
      <p:sp>
        <p:nvSpPr>
          <p:cNvPr id="4" name="Slide Number Placeholder 3"/>
          <p:cNvSpPr>
            <a:spLocks noGrp="1"/>
          </p:cNvSpPr>
          <p:nvPr>
            <p:ph type="sldNum" sz="quarter" idx="10"/>
          </p:nvPr>
        </p:nvSpPr>
        <p:spPr/>
        <p:txBody>
          <a:bodyPr/>
          <a:lstStyle/>
          <a:p>
            <a:fld id="{80AA5D73-21BB-4A2C-A09C-7B16A03C7CD3}" type="slidenum">
              <a:rPr lang="en-US" smtClean="0"/>
              <a:pPr/>
              <a:t>8</a:t>
            </a:fld>
            <a:endParaRPr lang="en-US" dirty="0"/>
          </a:p>
        </p:txBody>
      </p:sp>
    </p:spTree>
    <p:extLst>
      <p:ext uri="{BB962C8B-B14F-4D97-AF65-F5344CB8AC3E}">
        <p14:creationId xmlns:p14="http://schemas.microsoft.com/office/powerpoint/2010/main" val="164477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rgbClr val="000000"/>
                </a:solidFill>
                <a:latin typeface="Calibri" panose="020F0502020204030204" pitchFamily="34" charset="0"/>
                <a:cs typeface="Calibri" panose="020F0502020204030204" pitchFamily="34" charset="0"/>
              </a:rPr>
              <a:t>AGA, American Gastroenterological Association; CRP, C-reactive protein; ESR, erythrocytic sedimentation rate; IBD, inflammatory bowel disease; IgA, immunoglobulin A; tTG-IgA, </a:t>
            </a:r>
            <a:r>
              <a:rPr lang="en-US" sz="1200" b="0" i="1" dirty="0">
                <a:effectLst/>
                <a:latin typeface="Calibri" panose="020F0502020204030204" pitchFamily="34" charset="0"/>
                <a:ea typeface="Calibri" panose="020F0502020204030204" pitchFamily="34" charset="0"/>
              </a:rPr>
              <a:t>tissue transglutaminase type 2 immunoglobulin A. </a:t>
            </a:r>
            <a:endParaRPr lang="en-US" sz="1200" b="0" i="1" dirty="0"/>
          </a:p>
        </p:txBody>
      </p:sp>
      <p:sp>
        <p:nvSpPr>
          <p:cNvPr id="4" name="Slide Number Placeholder 3"/>
          <p:cNvSpPr>
            <a:spLocks noGrp="1"/>
          </p:cNvSpPr>
          <p:nvPr>
            <p:ph type="sldNum" sz="quarter" idx="5"/>
          </p:nvPr>
        </p:nvSpPr>
        <p:spPr/>
        <p:txBody>
          <a:bodyPr/>
          <a:lstStyle/>
          <a:p>
            <a:fld id="{80AA5D73-21BB-4A2C-A09C-7B16A03C7CD3}" type="slidenum">
              <a:rPr lang="en-US" smtClean="0"/>
              <a:pPr/>
              <a:t>9</a:t>
            </a:fld>
            <a:endParaRPr lang="en-US" dirty="0"/>
          </a:p>
        </p:txBody>
      </p:sp>
    </p:spTree>
    <p:extLst>
      <p:ext uri="{BB962C8B-B14F-4D97-AF65-F5344CB8AC3E}">
        <p14:creationId xmlns:p14="http://schemas.microsoft.com/office/powerpoint/2010/main" val="30991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IBD, inflammatory bowel disease.</a:t>
            </a:r>
          </a:p>
        </p:txBody>
      </p:sp>
      <p:sp>
        <p:nvSpPr>
          <p:cNvPr id="4" name="Slide Number Placeholder 3"/>
          <p:cNvSpPr>
            <a:spLocks noGrp="1"/>
          </p:cNvSpPr>
          <p:nvPr>
            <p:ph type="sldNum" sz="quarter" idx="10"/>
          </p:nvPr>
        </p:nvSpPr>
        <p:spPr/>
        <p:txBody>
          <a:bodyPr/>
          <a:lstStyle/>
          <a:p>
            <a:fld id="{80AA5D73-21BB-4A2C-A09C-7B16A03C7CD3}" type="slidenum">
              <a:rPr lang="en-US" smtClean="0"/>
              <a:pPr/>
              <a:t>10</a:t>
            </a:fld>
            <a:endParaRPr lang="en-US" dirty="0"/>
          </a:p>
        </p:txBody>
      </p:sp>
    </p:spTree>
    <p:extLst>
      <p:ext uri="{BB962C8B-B14F-4D97-AF65-F5344CB8AC3E}">
        <p14:creationId xmlns:p14="http://schemas.microsoft.com/office/powerpoint/2010/main" val="261852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789014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099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92D95F-EEC4-46AD-8EA4-3A7AAF1443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81693" y="5709920"/>
            <a:ext cx="3107288" cy="768323"/>
          </a:xfrm>
          <a:prstGeom prst="rect">
            <a:avLst/>
          </a:prstGeom>
        </p:spPr>
      </p:pic>
    </p:spTree>
    <p:extLst>
      <p:ext uri="{BB962C8B-B14F-4D97-AF65-F5344CB8AC3E}">
        <p14:creationId xmlns:p14="http://schemas.microsoft.com/office/powerpoint/2010/main" val="31117007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9282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6723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055454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377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FDD855-7AA5-B5E2-20B4-F530D8902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81693" y="5709920"/>
            <a:ext cx="3107288" cy="768323"/>
          </a:xfrm>
          <a:prstGeom prst="rect">
            <a:avLst/>
          </a:prstGeom>
        </p:spPr>
      </p:pic>
    </p:spTree>
    <p:extLst>
      <p:ext uri="{BB962C8B-B14F-4D97-AF65-F5344CB8AC3E}">
        <p14:creationId xmlns:p14="http://schemas.microsoft.com/office/powerpoint/2010/main" val="23305802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12330"/>
      </p:ext>
    </p:extLst>
  </p:cSld>
  <p:clrMap bg1="dk2" tx1="lt1" bg2="dk1" tx2="lt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www.clinicaloptions.com/" TargetMode="External"/><Relationship Id="rId4" Type="http://schemas.openxmlformats.org/officeDocument/2006/relationships/image" Target="../media/image7.png"/><Relationship Id="rId9"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linicaloptions.com/"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linicaloptions.com/"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linicalopt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clinicaloptions.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www.clinicaloptions.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clinicaloptions.com/"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http://www.clinicaloptions.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www.clinicaloptions.com/immunology?q&amp;sortBy&amp;sortOrder=asc&amp;page=1"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hyperlink" Target="https://practicingclinicians.com/CE-CME/gastroenterolog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linicaloptions.com/" TargetMode="Externa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www.clinicaloption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ctrTitle"/>
          </p:nvPr>
        </p:nvSpPr>
        <p:spPr>
          <a:xfrm>
            <a:off x="609599" y="1600200"/>
            <a:ext cx="11163301" cy="2057400"/>
          </a:xfrm>
        </p:spPr>
        <p:txBody>
          <a:bodyPr>
            <a:noAutofit/>
          </a:bodyPr>
          <a:lstStyle/>
          <a:p>
            <a:r>
              <a:rPr lang="en-US" dirty="0">
                <a:solidFill>
                  <a:schemeClr val="bg2"/>
                </a:solidFill>
              </a:rPr>
              <a:t>IBD Resource Center for Primary Care </a:t>
            </a:r>
            <a:br>
              <a:rPr lang="en-US" dirty="0">
                <a:solidFill>
                  <a:schemeClr val="bg2"/>
                </a:solidFill>
              </a:rPr>
            </a:br>
            <a:r>
              <a:rPr lang="en-US" dirty="0">
                <a:solidFill>
                  <a:schemeClr val="bg2"/>
                </a:solidFill>
              </a:rPr>
              <a:t>and Gastroenterology Professionals: </a:t>
            </a:r>
            <a:br>
              <a:rPr lang="en-US" dirty="0">
                <a:solidFill>
                  <a:schemeClr val="bg2"/>
                </a:solidFill>
              </a:rPr>
            </a:br>
            <a:r>
              <a:rPr lang="en-US" dirty="0">
                <a:solidFill>
                  <a:schemeClr val="bg2"/>
                </a:solidFill>
              </a:rPr>
              <a:t>Your One-Stop Shop for Managing IBD</a:t>
            </a:r>
            <a:endParaRPr lang="en-US" altLang="en-US" dirty="0">
              <a:solidFill>
                <a:schemeClr val="bg2"/>
              </a:solidFill>
            </a:endParaRPr>
          </a:p>
        </p:txBody>
      </p:sp>
      <p:sp>
        <p:nvSpPr>
          <p:cNvPr id="9" name="Text Box 21">
            <a:extLst>
              <a:ext uri="{FF2B5EF4-FFF2-40B4-BE49-F238E27FC236}">
                <a16:creationId xmlns:a16="http://schemas.microsoft.com/office/drawing/2014/main" id="{29C97272-D98D-4B80-A5DE-809F0B118B50}"/>
              </a:ext>
            </a:extLst>
          </p:cNvPr>
          <p:cNvSpPr txBox="1">
            <a:spLocks noChangeArrowheads="1"/>
          </p:cNvSpPr>
          <p:nvPr/>
        </p:nvSpPr>
        <p:spPr bwMode="auto">
          <a:xfrm>
            <a:off x="432918" y="6187389"/>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buNone/>
            </a:pPr>
            <a:r>
              <a:rPr lang="en-US" sz="1200" b="0" dirty="0">
                <a:solidFill>
                  <a:schemeClr val="bg1"/>
                </a:solidFill>
                <a:latin typeface="Calibri" panose="020F0502020204030204" pitchFamily="34" charset="0"/>
              </a:rPr>
              <a:t>This educational activity is supported by educational grants from Amgen Inc; Ferring Pharmaceuticals, Inc; and Takeda Pharmaceuticals U.S.A, Inc.</a:t>
            </a:r>
          </a:p>
        </p:txBody>
      </p:sp>
      <p:pic>
        <p:nvPicPr>
          <p:cNvPr id="11" name="Picture 10">
            <a:extLst>
              <a:ext uri="{FF2B5EF4-FFF2-40B4-BE49-F238E27FC236}">
                <a16:creationId xmlns:a16="http://schemas.microsoft.com/office/drawing/2014/main" id="{BCCCEB08-72C9-4AF0-9EE1-296FD6042132}"/>
              </a:ext>
            </a:extLst>
          </p:cNvPr>
          <p:cNvPicPr>
            <a:picLocks noChangeAspect="1"/>
          </p:cNvPicPr>
          <p:nvPr/>
        </p:nvPicPr>
        <p:blipFill>
          <a:blip r:embed="rId3"/>
          <a:stretch>
            <a:fillRect/>
          </a:stretch>
        </p:blipFill>
        <p:spPr>
          <a:xfrm>
            <a:off x="721210" y="234380"/>
            <a:ext cx="3991276" cy="986902"/>
          </a:xfrm>
          <a:prstGeom prst="rect">
            <a:avLst/>
          </a:prstGeom>
        </p:spPr>
      </p:pic>
      <p:pic>
        <p:nvPicPr>
          <p:cNvPr id="3" name="Picture 2">
            <a:extLst>
              <a:ext uri="{FF2B5EF4-FFF2-40B4-BE49-F238E27FC236}">
                <a16:creationId xmlns:a16="http://schemas.microsoft.com/office/drawing/2014/main" id="{FFBF2224-E5BB-ABF1-6F5C-C2373BE9A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18" y="55713"/>
            <a:ext cx="2341560" cy="870664"/>
          </a:xfrm>
          <a:prstGeom prst="rect">
            <a:avLst/>
          </a:prstGeom>
        </p:spPr>
      </p:pic>
      <p:pic>
        <p:nvPicPr>
          <p:cNvPr id="4" name="Picture 3">
            <a:extLst>
              <a:ext uri="{FF2B5EF4-FFF2-40B4-BE49-F238E27FC236}">
                <a16:creationId xmlns:a16="http://schemas.microsoft.com/office/drawing/2014/main" id="{F31CAD3F-7D36-4D43-BE99-1B73058A3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221" y="234380"/>
            <a:ext cx="1737958" cy="651734"/>
          </a:xfrm>
          <a:prstGeom prst="rect">
            <a:avLst/>
          </a:prstGeom>
        </p:spPr>
      </p:pic>
      <p:sp>
        <p:nvSpPr>
          <p:cNvPr id="7" name="TextBox 6">
            <a:extLst>
              <a:ext uri="{FF2B5EF4-FFF2-40B4-BE49-F238E27FC236}">
                <a16:creationId xmlns:a16="http://schemas.microsoft.com/office/drawing/2014/main" id="{F9F3C0C4-DD36-A9BA-FD33-794FCB28FD13}"/>
              </a:ext>
            </a:extLst>
          </p:cNvPr>
          <p:cNvSpPr txBox="1"/>
          <p:nvPr/>
        </p:nvSpPr>
        <p:spPr bwMode="auto">
          <a:xfrm>
            <a:off x="432918" y="5685263"/>
            <a:ext cx="4042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en-US" sz="1200" b="0" dirty="0">
                <a:solidFill>
                  <a:schemeClr val="bg1"/>
                </a:solidFill>
                <a:latin typeface="Calibri" panose="020F0502020204030204" pitchFamily="34" charset="0"/>
              </a:rPr>
              <a:t>Produced in partnership with Practicing Clinicians Exchange and Clinical Care Options,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Study (cont’d): Initial Workup</a:t>
            </a:r>
          </a:p>
        </p:txBody>
      </p:sp>
      <p:sp>
        <p:nvSpPr>
          <p:cNvPr id="4" name="Content Placeholder 3">
            <a:extLst>
              <a:ext uri="{FF2B5EF4-FFF2-40B4-BE49-F238E27FC236}">
                <a16:creationId xmlns:a16="http://schemas.microsoft.com/office/drawing/2014/main" id="{A8B06156-442D-9F03-2088-E3F6BC4ADE1C}"/>
              </a:ext>
            </a:extLst>
          </p:cNvPr>
          <p:cNvSpPr>
            <a:spLocks noGrp="1"/>
          </p:cNvSpPr>
          <p:nvPr>
            <p:ph idx="1"/>
          </p:nvPr>
        </p:nvSpPr>
        <p:spPr/>
        <p:txBody>
          <a:bodyPr/>
          <a:lstStyle/>
          <a:p>
            <a:pPr lvl="0" indent="-347472"/>
            <a:r>
              <a:rPr lang="en-US" dirty="0"/>
              <a:t>Kate’s fecal calprotectin level is 326 </a:t>
            </a:r>
            <a:r>
              <a:rPr lang="el-GR" dirty="0"/>
              <a:t>μ</a:t>
            </a:r>
            <a:r>
              <a:rPr lang="en-US" dirty="0"/>
              <a:t>g/g (normal &lt;250 </a:t>
            </a:r>
            <a:r>
              <a:rPr lang="el-GR" dirty="0"/>
              <a:t>μ</a:t>
            </a:r>
            <a:r>
              <a:rPr lang="en-US" dirty="0"/>
              <a:t>g/g)</a:t>
            </a:r>
          </a:p>
          <a:p>
            <a:pPr lvl="0" indent="-347472"/>
            <a:r>
              <a:rPr lang="en-US" dirty="0"/>
              <a:t>Tests for </a:t>
            </a:r>
            <a:r>
              <a:rPr lang="en-US" i="1" dirty="0"/>
              <a:t>Giardia</a:t>
            </a:r>
            <a:r>
              <a:rPr lang="en-US" dirty="0"/>
              <a:t>, celiac disease, and bile acid diarrhea are negative</a:t>
            </a:r>
          </a:p>
          <a:p>
            <a:pPr lvl="0" indent="-347472"/>
            <a:r>
              <a:rPr lang="en-US" dirty="0"/>
              <a:t>What are next steps in diagnostic process if you suspect IBD? </a:t>
            </a:r>
          </a:p>
          <a:p>
            <a:endParaRPr lang="en-US" dirty="0"/>
          </a:p>
        </p:txBody>
      </p:sp>
    </p:spTree>
    <p:custDataLst>
      <p:tags r:id="rId1"/>
    </p:custDataLst>
    <p:extLst>
      <p:ext uri="{BB962C8B-B14F-4D97-AF65-F5344CB8AC3E}">
        <p14:creationId xmlns:p14="http://schemas.microsoft.com/office/powerpoint/2010/main" val="115658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72423" y="1392571"/>
            <a:ext cx="3608990" cy="4674870"/>
            <a:chOff x="4637088" y="418346"/>
            <a:chExt cx="3419475" cy="4496901"/>
          </a:xfrm>
        </p:grpSpPr>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l="1814" r="63272"/>
            <a:stretch>
              <a:fillRect/>
            </a:stretch>
          </p:blipFill>
          <p:spPr bwMode="auto">
            <a:xfrm>
              <a:off x="4684713" y="418346"/>
              <a:ext cx="1590675"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088" y="1936750"/>
              <a:ext cx="1703387" cy="146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cstate="email">
              <a:extLst>
                <a:ext uri="{28A0092B-C50C-407E-A947-70E740481C1C}">
                  <a14:useLocalDpi xmlns:a14="http://schemas.microsoft.com/office/drawing/2010/main" val="0"/>
                </a:ext>
              </a:extLst>
            </a:blip>
            <a:srcRect l="6763" r="7329"/>
            <a:stretch>
              <a:fillRect/>
            </a:stretch>
          </p:blipFill>
          <p:spPr bwMode="auto">
            <a:xfrm>
              <a:off x="6465888" y="418347"/>
              <a:ext cx="1590675" cy="1477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65888" y="1936749"/>
              <a:ext cx="1590675" cy="1400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65888" y="3403600"/>
              <a:ext cx="1590675" cy="1511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84713" y="3403600"/>
              <a:ext cx="1655762" cy="151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6D5BB6E1-750F-4006-A4EC-4D82414FCE11}"/>
              </a:ext>
            </a:extLst>
          </p:cNvPr>
          <p:cNvPicPr>
            <a:picLocks noChangeAspect="1"/>
          </p:cNvPicPr>
          <p:nvPr/>
        </p:nvPicPr>
        <p:blipFill>
          <a:blip r:embed="rId9" cstate="print"/>
          <a:stretch>
            <a:fillRect/>
          </a:stretch>
        </p:blipFill>
        <p:spPr>
          <a:xfrm>
            <a:off x="431800" y="2650279"/>
            <a:ext cx="3563717" cy="2803081"/>
          </a:xfrm>
          <a:prstGeom prst="rect">
            <a:avLst/>
          </a:prstGeom>
        </p:spPr>
      </p:pic>
      <p:sp>
        <p:nvSpPr>
          <p:cNvPr id="2" name="Title 1">
            <a:extLst>
              <a:ext uri="{FF2B5EF4-FFF2-40B4-BE49-F238E27FC236}">
                <a16:creationId xmlns:a16="http://schemas.microsoft.com/office/drawing/2014/main" id="{3C5E20D8-3F3C-6F4A-B5A7-EDB1D4A534FF}"/>
              </a:ext>
            </a:extLst>
          </p:cNvPr>
          <p:cNvSpPr>
            <a:spLocks noGrp="1"/>
          </p:cNvSpPr>
          <p:nvPr>
            <p:ph type="title"/>
          </p:nvPr>
        </p:nvSpPr>
        <p:spPr/>
        <p:txBody>
          <a:bodyPr/>
          <a:lstStyle/>
          <a:p>
            <a:r>
              <a:rPr lang="en-US" dirty="0"/>
              <a:t>Crohn’s Disease Endoscopic Characteristics</a:t>
            </a:r>
          </a:p>
        </p:txBody>
      </p:sp>
      <p:graphicFrame>
        <p:nvGraphicFramePr>
          <p:cNvPr id="5" name="Table 4"/>
          <p:cNvGraphicFramePr>
            <a:graphicFrameLocks noGrp="1"/>
          </p:cNvGraphicFramePr>
          <p:nvPr>
            <p:extLst>
              <p:ext uri="{D42A27DB-BD31-4B8C-83A1-F6EECF244321}">
                <p14:modId xmlns:p14="http://schemas.microsoft.com/office/powerpoint/2010/main" val="1270022688"/>
              </p:ext>
            </p:extLst>
          </p:nvPr>
        </p:nvGraphicFramePr>
        <p:xfrm>
          <a:off x="4240700" y="2202061"/>
          <a:ext cx="3757002" cy="3566196"/>
        </p:xfrm>
        <a:graphic>
          <a:graphicData uri="http://schemas.openxmlformats.org/drawingml/2006/table">
            <a:tbl>
              <a:tblPr>
                <a:effectLst/>
              </a:tblPr>
              <a:tblGrid>
                <a:gridCol w="375700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anose="020F0502020204030204" pitchFamily="34" charset="0"/>
                          <a:ea typeface="ＭＳ Ｐゴシック" charset="0"/>
                          <a:cs typeface="Calibri" panose="020F0502020204030204" pitchFamily="34" charset="0"/>
                        </a:rPr>
                        <a:t>CD</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Cobblestoning</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Serpiginous ulcerations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Aphthoid ulcerations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Segmental involvement</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Healthy mucosa intercalated with diseased mucosa </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Stenosis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Fistulas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Rectal sparing (typically)</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96035880-1B44-4DEB-890F-8533ADB744DC}"/>
              </a:ext>
            </a:extLst>
          </p:cNvPr>
          <p:cNvSpPr txBox="1"/>
          <p:nvPr/>
        </p:nvSpPr>
        <p:spPr>
          <a:xfrm>
            <a:off x="422730" y="6371457"/>
            <a:ext cx="5786995" cy="276999"/>
          </a:xfrm>
          <a:prstGeom prst="rect">
            <a:avLst/>
          </a:prstGeom>
          <a:noFill/>
        </p:spPr>
        <p:txBody>
          <a:bodyPr wrap="square" rtlCol="0">
            <a:spAutoFit/>
          </a:bodyPr>
          <a:lstStyle/>
          <a:p>
            <a:r>
              <a:rPr lang="en-US" sz="1200" b="0" dirty="0">
                <a:solidFill>
                  <a:schemeClr val="bg2"/>
                </a:solidFill>
                <a:latin typeface="Calibri" panose="020F0502020204030204" pitchFamily="34" charset="0"/>
                <a:cs typeface="Calibri" panose="020F0502020204030204" pitchFamily="34" charset="0"/>
              </a:rPr>
              <a:t>Images courtesy of Dr Jerome Wayne. Lee. Clin Endosc. 2016;49:370. </a:t>
            </a:r>
          </a:p>
        </p:txBody>
      </p:sp>
      <p:sp>
        <p:nvSpPr>
          <p:cNvPr id="13" name="Rectangle: Rounded Corners 12">
            <a:extLst>
              <a:ext uri="{FF2B5EF4-FFF2-40B4-BE49-F238E27FC236}">
                <a16:creationId xmlns:a16="http://schemas.microsoft.com/office/drawing/2014/main" id="{4D6A136B-DC7C-71A0-F421-A2E73E8ED6CE}"/>
              </a:ext>
            </a:extLst>
          </p:cNvPr>
          <p:cNvSpPr/>
          <p:nvPr/>
        </p:nvSpPr>
        <p:spPr bwMode="auto">
          <a:xfrm>
            <a:off x="475925" y="1789083"/>
            <a:ext cx="3563717" cy="413552"/>
          </a:xfrm>
          <a:prstGeom prst="roundRect">
            <a:avLst/>
          </a:prstGeom>
          <a:solidFill>
            <a:schemeClr val="accent1"/>
          </a:solidFill>
          <a:ln w="0">
            <a:noFill/>
            <a:miter lim="800000"/>
            <a:headEnd/>
            <a:tailEnd/>
          </a:ln>
        </p:spPr>
        <p:txBody>
          <a:bodyPr rtlCol="0" anchor="ctr"/>
          <a:lstStyle/>
          <a:p>
            <a:pPr marL="0" indent="0" algn="ctr" defTabSz="685800" fontAlgn="auto">
              <a:lnSpc>
                <a:spcPct val="100000"/>
              </a:lnSpc>
              <a:spcBef>
                <a:spcPts val="0"/>
              </a:spcBef>
              <a:spcAft>
                <a:spcPts val="0"/>
              </a:spcAft>
              <a:buSzTx/>
              <a:buNone/>
            </a:pPr>
            <a:r>
              <a:rPr lang="en-US" sz="2000" b="1" dirty="0">
                <a:latin typeface="Calibri" panose="020F0502020204030204" pitchFamily="34" charset="0"/>
                <a:cs typeface="Calibri" panose="020F0502020204030204" pitchFamily="34" charset="0"/>
              </a:rPr>
              <a:t>Goal for Endoscopic Healing</a:t>
            </a:r>
          </a:p>
        </p:txBody>
      </p:sp>
      <p:sp>
        <p:nvSpPr>
          <p:cNvPr id="20" name="Rectangle 8">
            <a:extLst>
              <a:ext uri="{FF2B5EF4-FFF2-40B4-BE49-F238E27FC236}">
                <a16:creationId xmlns:a16="http://schemas.microsoft.com/office/drawing/2014/main" id="{D7474E24-6FBB-ED2E-A659-440FDA16F1FC}"/>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10"/>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50155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A8084-1D6C-4D2E-83B2-E52A58797C76}"/>
              </a:ext>
            </a:extLst>
          </p:cNvPr>
          <p:cNvSpPr>
            <a:spLocks noGrp="1"/>
          </p:cNvSpPr>
          <p:nvPr>
            <p:ph type="title"/>
          </p:nvPr>
        </p:nvSpPr>
        <p:spPr/>
        <p:txBody>
          <a:bodyPr/>
          <a:lstStyle/>
          <a:p>
            <a:r>
              <a:rPr lang="en-US" dirty="0"/>
              <a:t>Ulcerative Colitis Endoscopic Characteristics </a:t>
            </a:r>
          </a:p>
        </p:txBody>
      </p:sp>
      <p:graphicFrame>
        <p:nvGraphicFramePr>
          <p:cNvPr id="5" name="Table 4">
            <a:extLst>
              <a:ext uri="{FF2B5EF4-FFF2-40B4-BE49-F238E27FC236}">
                <a16:creationId xmlns:a16="http://schemas.microsoft.com/office/drawing/2014/main" id="{B1970E90-31AE-48C9-A673-AB0CABC58D03}"/>
              </a:ext>
            </a:extLst>
          </p:cNvPr>
          <p:cNvGraphicFramePr>
            <a:graphicFrameLocks noGrp="1"/>
          </p:cNvGraphicFramePr>
          <p:nvPr>
            <p:extLst>
              <p:ext uri="{D42A27DB-BD31-4B8C-83A1-F6EECF244321}">
                <p14:modId xmlns:p14="http://schemas.microsoft.com/office/powerpoint/2010/main" val="619829586"/>
              </p:ext>
            </p:extLst>
          </p:nvPr>
        </p:nvGraphicFramePr>
        <p:xfrm>
          <a:off x="719138" y="1598888"/>
          <a:ext cx="4078364" cy="4023404"/>
        </p:xfrm>
        <a:graphic>
          <a:graphicData uri="http://schemas.openxmlformats.org/drawingml/2006/table">
            <a:tbl>
              <a:tblPr>
                <a:effectLst/>
              </a:tblPr>
              <a:tblGrid>
                <a:gridCol w="4078364">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anose="020F0502020204030204" pitchFamily="34" charset="0"/>
                          <a:ea typeface="ＭＳ Ｐゴシック" charset="0"/>
                          <a:cs typeface="Calibri" panose="020F0502020204030204" pitchFamily="34" charset="0"/>
                        </a:rPr>
                        <a:t>UC</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Diffuse inflammation</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Rectal origin, proximal progression</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Edematous mucosa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Erythema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Loss of vascular markings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35355767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Mucosal friability </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24321723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Erosions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15654848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Ulceration</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53927927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Spontaneous bleeding</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CECE"/>
                    </a:solidFill>
                  </a:tcPr>
                </a:tc>
                <a:extLst>
                  <a:ext uri="{0D108BD9-81ED-4DB2-BD59-A6C34878D82A}">
                    <a16:rowId xmlns:a16="http://schemas.microsoft.com/office/drawing/2014/main" val="412192676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Pseudopolyps</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566580255"/>
                  </a:ext>
                </a:extLst>
              </a:tr>
            </a:tbl>
          </a:graphicData>
        </a:graphic>
      </p:graphicFrame>
      <p:sp>
        <p:nvSpPr>
          <p:cNvPr id="2" name="Footer Placeholder 1">
            <a:extLst>
              <a:ext uri="{FF2B5EF4-FFF2-40B4-BE49-F238E27FC236}">
                <a16:creationId xmlns:a16="http://schemas.microsoft.com/office/drawing/2014/main" id="{6A32E2BD-3F72-75C9-B2CD-0CE017361E82}"/>
              </a:ext>
            </a:extLst>
          </p:cNvPr>
          <p:cNvSpPr txBox="1">
            <a:spLocks/>
          </p:cNvSpPr>
          <p:nvPr/>
        </p:nvSpPr>
        <p:spPr>
          <a:xfrm>
            <a:off x="521954" y="6236759"/>
            <a:ext cx="9132894" cy="369332"/>
          </a:xfrm>
          <a:prstGeom prst="rect">
            <a:avLst/>
          </a:prstGeom>
        </p:spPr>
        <p:txBody>
          <a:bodyPr wrap="square"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b="0" dirty="0">
                <a:solidFill>
                  <a:schemeClr val="bg2"/>
                </a:solidFill>
                <a:latin typeface="Calibri" panose="020F0502020204030204" pitchFamily="34" charset="0"/>
                <a:cs typeface="Calibri" panose="020F0502020204030204" pitchFamily="34" charset="0"/>
              </a:rPr>
              <a:t>Takenaka. Sci Rep. 2019;9:17751. To view a copy of this license, </a:t>
            </a:r>
            <a:br>
              <a:rPr lang="en-US" b="0" dirty="0">
                <a:solidFill>
                  <a:schemeClr val="bg2"/>
                </a:solidFill>
                <a:latin typeface="Calibri" panose="020F0502020204030204" pitchFamily="34" charset="0"/>
                <a:cs typeface="Calibri" panose="020F0502020204030204" pitchFamily="34" charset="0"/>
              </a:rPr>
            </a:br>
            <a:r>
              <a:rPr lang="en-US" b="0" dirty="0">
                <a:solidFill>
                  <a:schemeClr val="bg2"/>
                </a:solidFill>
                <a:latin typeface="Calibri" panose="020F0502020204030204" pitchFamily="34" charset="0"/>
                <a:cs typeface="Calibri" panose="020F0502020204030204" pitchFamily="34" charset="0"/>
              </a:rPr>
              <a:t>visit </a:t>
            </a:r>
            <a:r>
              <a:rPr lang="en-US" b="0" dirty="0">
                <a:solidFill>
                  <a:srgbClr val="000000"/>
                </a:solidFill>
                <a:latin typeface="Calibri" panose="020F0502020204030204" pitchFamily="34" charset="0"/>
                <a:cs typeface="Calibri" panose="020F0502020204030204" pitchFamily="34" charset="0"/>
                <a:hlinkClick r:id="rId3"/>
              </a:rPr>
              <a:t>http://creativecommons.org/licenses/by/4.0/</a:t>
            </a:r>
            <a:r>
              <a:rPr lang="en-US" b="0" dirty="0">
                <a:solidFill>
                  <a:srgbClr val="000000"/>
                </a:solidFill>
                <a:latin typeface="Calibri" panose="020F0502020204030204" pitchFamily="34" charset="0"/>
                <a:cs typeface="Calibri" panose="020F0502020204030204" pitchFamily="34" charset="0"/>
              </a:rPr>
              <a:t>. </a:t>
            </a:r>
            <a:r>
              <a:rPr lang="en-US" b="0" dirty="0">
                <a:solidFill>
                  <a:schemeClr val="bg2"/>
                </a:solidFill>
                <a:latin typeface="Calibri" panose="020F0502020204030204" pitchFamily="34" charset="0"/>
                <a:cs typeface="Calibri" panose="020F0502020204030204" pitchFamily="34" charset="0"/>
              </a:rPr>
              <a:t>Lee. Clin Endosc. 2016;49:370.   </a:t>
            </a:r>
          </a:p>
        </p:txBody>
      </p:sp>
      <p:pic>
        <p:nvPicPr>
          <p:cNvPr id="4" name="Picture 2">
            <a:extLst>
              <a:ext uri="{FF2B5EF4-FFF2-40B4-BE49-F238E27FC236}">
                <a16:creationId xmlns:a16="http://schemas.microsoft.com/office/drawing/2014/main" id="{0C26BB75-1E7B-8AFE-5C63-95B2DCF9A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399" y="1610731"/>
            <a:ext cx="5230189" cy="45449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03CD941A-3D82-F163-EBE7-C277B7939A40}"/>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5"/>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83076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093D-49BE-2D49-A174-5AD4261CF56E}"/>
              </a:ext>
            </a:extLst>
          </p:cNvPr>
          <p:cNvSpPr>
            <a:spLocks noGrp="1"/>
          </p:cNvSpPr>
          <p:nvPr>
            <p:ph type="title"/>
          </p:nvPr>
        </p:nvSpPr>
        <p:spPr/>
        <p:txBody>
          <a:bodyPr>
            <a:normAutofit/>
          </a:bodyPr>
          <a:lstStyle/>
          <a:p>
            <a:r>
              <a:rPr lang="en-US" b="1" dirty="0">
                <a:cs typeface="Calibri" panose="020F0502020204030204" pitchFamily="34" charset="0"/>
              </a:rPr>
              <a:t>Risk Stratification CD</a:t>
            </a:r>
            <a:endParaRPr lang="en-US" dirty="0">
              <a:cs typeface="Calibri" panose="020F0502020204030204" pitchFamily="34" charset="0"/>
            </a:endParaRPr>
          </a:p>
        </p:txBody>
      </p:sp>
      <p:sp>
        <p:nvSpPr>
          <p:cNvPr id="9" name="TextBox 8">
            <a:extLst>
              <a:ext uri="{FF2B5EF4-FFF2-40B4-BE49-F238E27FC236}">
                <a16:creationId xmlns:a16="http://schemas.microsoft.com/office/drawing/2014/main" id="{0CC9E742-DCC5-0244-B806-6A2623AC4901}"/>
              </a:ext>
            </a:extLst>
          </p:cNvPr>
          <p:cNvSpPr txBox="1"/>
          <p:nvPr/>
        </p:nvSpPr>
        <p:spPr>
          <a:xfrm>
            <a:off x="420378" y="6372987"/>
            <a:ext cx="8771467" cy="276999"/>
          </a:xfrm>
          <a:prstGeom prst="rect">
            <a:avLst/>
          </a:prstGeom>
          <a:noFill/>
        </p:spPr>
        <p:txBody>
          <a:bodyPr wrap="square" rtlCol="0">
            <a:spAutoFit/>
          </a:bodyPr>
          <a:lstStyle/>
          <a:p>
            <a:r>
              <a:rPr lang="en-US" sz="1200" b="0" dirty="0">
                <a:solidFill>
                  <a:schemeClr val="bg2"/>
                </a:solidFill>
                <a:latin typeface="Calibri" panose="020F0502020204030204" pitchFamily="34" charset="0"/>
                <a:cs typeface="Calibri" panose="020F0502020204030204" pitchFamily="34" charset="0"/>
              </a:rPr>
              <a:t>Sandborn. Gastroenterology. 2014;147:702.</a:t>
            </a:r>
          </a:p>
        </p:txBody>
      </p:sp>
      <p:grpSp>
        <p:nvGrpSpPr>
          <p:cNvPr id="3" name="Group 2">
            <a:extLst>
              <a:ext uri="{FF2B5EF4-FFF2-40B4-BE49-F238E27FC236}">
                <a16:creationId xmlns:a16="http://schemas.microsoft.com/office/drawing/2014/main" id="{99E3EAD9-EF0E-F243-8EBA-E1FBCEF69AB7}"/>
              </a:ext>
            </a:extLst>
          </p:cNvPr>
          <p:cNvGrpSpPr/>
          <p:nvPr/>
        </p:nvGrpSpPr>
        <p:grpSpPr>
          <a:xfrm>
            <a:off x="722299" y="1944363"/>
            <a:ext cx="10787063" cy="1028699"/>
            <a:chOff x="380999" y="1675667"/>
            <a:chExt cx="8437961" cy="771525"/>
          </a:xfrm>
        </p:grpSpPr>
        <p:sp>
          <p:nvSpPr>
            <p:cNvPr id="11" name="Rectangle 10">
              <a:extLst>
                <a:ext uri="{FF2B5EF4-FFF2-40B4-BE49-F238E27FC236}">
                  <a16:creationId xmlns:a16="http://schemas.microsoft.com/office/drawing/2014/main" id="{156FC21B-7B63-3740-B1BF-464F367B0398}"/>
                </a:ext>
              </a:extLst>
            </p:cNvPr>
            <p:cNvSpPr/>
            <p:nvPr/>
          </p:nvSpPr>
          <p:spPr>
            <a:xfrm>
              <a:off x="380999" y="1675667"/>
              <a:ext cx="8437961" cy="771525"/>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53FD13A9-7034-2644-9B9D-F738BA1D68B3}"/>
                </a:ext>
              </a:extLst>
            </p:cNvPr>
            <p:cNvSpPr/>
            <p:nvPr/>
          </p:nvSpPr>
          <p:spPr>
            <a:xfrm>
              <a:off x="460703" y="1795972"/>
              <a:ext cx="1640675" cy="530915"/>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Low Risk </a:t>
              </a:r>
              <a:r>
                <a:rPr lang="en-US" sz="2000" dirty="0">
                  <a:latin typeface="Calibri" panose="020F0502020204030204" pitchFamily="34" charset="0"/>
                  <a:cs typeface="Calibri" panose="020F0502020204030204" pitchFamily="34" charset="0"/>
                </a:rPr>
                <a:t>for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Rapid Progression</a:t>
              </a:r>
              <a:endParaRPr lang="en-US" sz="2000" baseline="300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A236BDEE-CF01-734D-9869-7795930F0210}"/>
                </a:ext>
              </a:extLst>
            </p:cNvPr>
            <p:cNvSpPr/>
            <p:nvPr/>
          </p:nvSpPr>
          <p:spPr>
            <a:xfrm>
              <a:off x="6988977" y="1795972"/>
              <a:ext cx="1640674" cy="530915"/>
            </a:xfrm>
            <a:prstGeom prst="rect">
              <a:avLst/>
            </a:prstGeom>
          </p:spPr>
          <p:txBody>
            <a:bodyPr wrap="none">
              <a:spAutoFit/>
            </a:bodyPr>
            <a:lstStyle/>
            <a:p>
              <a:pPr algn="r"/>
              <a:r>
                <a:rPr lang="en-US" sz="2000" dirty="0">
                  <a:latin typeface="Calibri" panose="020F0502020204030204" pitchFamily="34" charset="0"/>
                  <a:cs typeface="Calibri" panose="020F0502020204030204" pitchFamily="34" charset="0"/>
                </a:rPr>
                <a:t>High Risk for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Rapid Progression</a:t>
              </a:r>
              <a:endParaRPr lang="en-US" sz="2000" baseline="300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3FB3021C-7B85-CA43-9AB8-CADE742B6552}"/>
                </a:ext>
              </a:extLst>
            </p:cNvPr>
            <p:cNvSpPr/>
            <p:nvPr/>
          </p:nvSpPr>
          <p:spPr>
            <a:xfrm>
              <a:off x="460701" y="2036804"/>
              <a:ext cx="138548" cy="212895"/>
            </a:xfrm>
            <a:prstGeom prst="rect">
              <a:avLst/>
            </a:prstGeom>
          </p:spPr>
          <p:txBody>
            <a:bodyPr wrap="none">
              <a:spAutoFit/>
            </a:bodyPr>
            <a:lstStyle/>
            <a:p>
              <a:endParaRPr lang="en-US" sz="1867" baseline="30000" dirty="0">
                <a:solidFill>
                  <a:schemeClr val="bg1"/>
                </a:solidFill>
                <a:latin typeface="Calibri" panose="020F0502020204030204" pitchFamily="34" charset="0"/>
                <a:cs typeface="Calibri" panose="020F0502020204030204" pitchFamily="34" charset="0"/>
              </a:endParaRPr>
            </a:p>
          </p:txBody>
        </p:sp>
      </p:grpSp>
      <p:graphicFrame>
        <p:nvGraphicFramePr>
          <p:cNvPr id="14" name="Table 4">
            <a:extLst>
              <a:ext uri="{FF2B5EF4-FFF2-40B4-BE49-F238E27FC236}">
                <a16:creationId xmlns:a16="http://schemas.microsoft.com/office/drawing/2014/main" id="{042A0FCE-9563-7358-7742-B651A3ECEA01}"/>
              </a:ext>
            </a:extLst>
          </p:cNvPr>
          <p:cNvGraphicFramePr>
            <a:graphicFrameLocks noGrp="1"/>
          </p:cNvGraphicFramePr>
          <p:nvPr>
            <p:extLst>
              <p:ext uri="{D42A27DB-BD31-4B8C-83A1-F6EECF244321}">
                <p14:modId xmlns:p14="http://schemas.microsoft.com/office/powerpoint/2010/main" val="1881420052"/>
              </p:ext>
            </p:extLst>
          </p:nvPr>
        </p:nvGraphicFramePr>
        <p:xfrm>
          <a:off x="722299" y="2997381"/>
          <a:ext cx="10720386" cy="3170548"/>
        </p:xfrm>
        <a:graphic>
          <a:graphicData uri="http://schemas.openxmlformats.org/drawingml/2006/table">
            <a:tbl>
              <a:tblPr firstRow="1" bandRow="1">
                <a:tableStyleId>{93296810-A885-4BE3-A3E7-6D5BEEA58F35}</a:tableStyleId>
              </a:tblPr>
              <a:tblGrid>
                <a:gridCol w="3573462">
                  <a:extLst>
                    <a:ext uri="{9D8B030D-6E8A-4147-A177-3AD203B41FA5}">
                      <a16:colId xmlns:a16="http://schemas.microsoft.com/office/drawing/2014/main" val="4288283410"/>
                    </a:ext>
                  </a:extLst>
                </a:gridCol>
                <a:gridCol w="3573462">
                  <a:extLst>
                    <a:ext uri="{9D8B030D-6E8A-4147-A177-3AD203B41FA5}">
                      <a16:colId xmlns:a16="http://schemas.microsoft.com/office/drawing/2014/main" val="2453969532"/>
                    </a:ext>
                  </a:extLst>
                </a:gridCol>
                <a:gridCol w="3573462">
                  <a:extLst>
                    <a:ext uri="{9D8B030D-6E8A-4147-A177-3AD203B41FA5}">
                      <a16:colId xmlns:a16="http://schemas.microsoft.com/office/drawing/2014/main" val="3219128340"/>
                    </a:ext>
                  </a:extLst>
                </a:gridCol>
              </a:tblGrid>
              <a:tr h="442117">
                <a:tc>
                  <a:txBody>
                    <a:bodyPr/>
                    <a:lstStyle/>
                    <a:p>
                      <a:r>
                        <a:rPr lang="en-US" sz="2000" b="0" dirty="0">
                          <a:solidFill>
                            <a:schemeClr val="bg1"/>
                          </a:solidFill>
                          <a:latin typeface="Calibri" panose="020F0502020204030204" pitchFamily="34" charset="0"/>
                          <a:cs typeface="Calibri" panose="020F0502020204030204" pitchFamily="34" charset="0"/>
                        </a:rPr>
                        <a:t>&gt;30 yr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Age at diagnosis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&lt;30 yr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88921761"/>
                  </a:ext>
                </a:extLst>
              </a:tr>
              <a:tr h="442117">
                <a:tc>
                  <a:txBody>
                    <a:bodyPr/>
                    <a:lstStyle/>
                    <a:p>
                      <a:r>
                        <a:rPr lang="en-US" sz="2000" b="0" dirty="0">
                          <a:solidFill>
                            <a:schemeClr val="bg1"/>
                          </a:solidFill>
                          <a:latin typeface="Calibri" panose="020F0502020204030204" pitchFamily="34" charset="0"/>
                          <a:cs typeface="Calibri" panose="020F0502020204030204" pitchFamily="34" charset="0"/>
                        </a:rPr>
                        <a:t>Limited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Anatomic involvement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Extensive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52218545"/>
                  </a:ext>
                </a:extLst>
              </a:tr>
              <a:tr h="442117">
                <a:tc>
                  <a:txBody>
                    <a:bodyPr/>
                    <a:lstStyle/>
                    <a:p>
                      <a:r>
                        <a:rPr lang="en-US" sz="2000" b="0" dirty="0">
                          <a:solidFill>
                            <a:schemeClr val="bg1"/>
                          </a:solidFill>
                          <a:latin typeface="Calibri" panose="020F0502020204030204" pitchFamily="34" charset="0"/>
                          <a:cs typeface="Calibri" panose="020F0502020204030204" pitchFamily="34" charset="0"/>
                        </a:rPr>
                        <a:t>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Perianal and/or </a:t>
                      </a:r>
                      <a:br>
                        <a:rPr lang="en-US" sz="2000" b="1" dirty="0">
                          <a:solidFill>
                            <a:schemeClr val="bg1"/>
                          </a:solidFill>
                          <a:latin typeface="Calibri" panose="020F0502020204030204" pitchFamily="34" charset="0"/>
                          <a:cs typeface="Calibri" panose="020F0502020204030204" pitchFamily="34" charset="0"/>
                        </a:rPr>
                      </a:br>
                      <a:r>
                        <a:rPr lang="en-US" sz="2000" b="1" dirty="0">
                          <a:solidFill>
                            <a:schemeClr val="bg1"/>
                          </a:solidFill>
                          <a:latin typeface="Calibri" panose="020F0502020204030204" pitchFamily="34" charset="0"/>
                          <a:cs typeface="Calibri" panose="020F0502020204030204" pitchFamily="34" charset="0"/>
                        </a:rPr>
                        <a:t>severe rectal disease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47916944"/>
                  </a:ext>
                </a:extLst>
              </a:tr>
              <a:tr h="442117">
                <a:tc>
                  <a:txBody>
                    <a:bodyPr/>
                    <a:lstStyle/>
                    <a:p>
                      <a:r>
                        <a:rPr lang="en-US" sz="2000" b="0" dirty="0">
                          <a:solidFill>
                            <a:schemeClr val="bg1"/>
                          </a:solidFill>
                          <a:latin typeface="Calibri" panose="020F0502020204030204" pitchFamily="34" charset="0"/>
                          <a:cs typeface="Calibri" panose="020F0502020204030204" pitchFamily="34" charset="0"/>
                        </a:rPr>
                        <a:t>Superficial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Ulcers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267695"/>
                  </a:ext>
                </a:extLst>
              </a:tr>
              <a:tr h="442117">
                <a:tc>
                  <a:txBody>
                    <a:bodyPr/>
                    <a:lstStyle/>
                    <a:p>
                      <a:r>
                        <a:rPr lang="en-US" sz="2000" b="0" dirty="0">
                          <a:solidFill>
                            <a:schemeClr val="bg1"/>
                          </a:solidFill>
                          <a:latin typeface="Calibri" panose="020F0502020204030204" pitchFamily="34" charset="0"/>
                          <a:cs typeface="Calibri" panose="020F0502020204030204" pitchFamily="34" charset="0"/>
                        </a:rPr>
                        <a:t>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Prior surgical resection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0125180"/>
                  </a:ext>
                </a:extLst>
              </a:tr>
              <a:tr h="442117">
                <a:tc>
                  <a:txBody>
                    <a:bodyPr/>
                    <a:lstStyle/>
                    <a:p>
                      <a:r>
                        <a:rPr lang="en-US" sz="2000" b="0" dirty="0">
                          <a:solidFill>
                            <a:schemeClr val="bg1"/>
                          </a:solidFill>
                          <a:latin typeface="Calibri" panose="020F0502020204030204" pitchFamily="34" charset="0"/>
                          <a:cs typeface="Calibri" panose="020F0502020204030204" pitchFamily="34" charset="0"/>
                        </a:rPr>
                        <a:t>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Stricturing and/or </a:t>
                      </a:r>
                      <a:br>
                        <a:rPr lang="en-US" sz="2000" b="1" dirty="0">
                          <a:solidFill>
                            <a:schemeClr val="bg1"/>
                          </a:solidFill>
                          <a:latin typeface="Calibri" panose="020F0502020204030204" pitchFamily="34" charset="0"/>
                          <a:cs typeface="Calibri" panose="020F0502020204030204" pitchFamily="34" charset="0"/>
                        </a:rPr>
                      </a:br>
                      <a:r>
                        <a:rPr lang="en-US" sz="2000" b="1" dirty="0">
                          <a:solidFill>
                            <a:schemeClr val="bg1"/>
                          </a:solidFill>
                          <a:latin typeface="Calibri" panose="020F0502020204030204" pitchFamily="34" charset="0"/>
                          <a:cs typeface="Calibri" panose="020F0502020204030204" pitchFamily="34" charset="0"/>
                        </a:rPr>
                        <a:t>penetrating behavior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en-US" sz="2000" b="0" dirty="0">
                          <a:solidFill>
                            <a:schemeClr val="bg1"/>
                          </a:solidFill>
                          <a:latin typeface="Calibri" panose="020F0502020204030204" pitchFamily="34" charset="0"/>
                          <a:cs typeface="Calibri" panose="020F0502020204030204" pitchFamily="34" charset="0"/>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35236255"/>
                  </a:ext>
                </a:extLst>
              </a:tr>
            </a:tbl>
          </a:graphicData>
        </a:graphic>
      </p:graphicFrame>
      <p:grpSp>
        <p:nvGrpSpPr>
          <p:cNvPr id="7" name="Group 6">
            <a:extLst>
              <a:ext uri="{FF2B5EF4-FFF2-40B4-BE49-F238E27FC236}">
                <a16:creationId xmlns:a16="http://schemas.microsoft.com/office/drawing/2014/main" id="{8D448AAB-B5CA-60A8-FA08-123A0DF57AB8}"/>
              </a:ext>
            </a:extLst>
          </p:cNvPr>
          <p:cNvGrpSpPr/>
          <p:nvPr/>
        </p:nvGrpSpPr>
        <p:grpSpPr>
          <a:xfrm>
            <a:off x="5102276" y="1116423"/>
            <a:ext cx="1872093" cy="1845333"/>
            <a:chOff x="4831589" y="1032445"/>
            <a:chExt cx="2731967" cy="2692916"/>
          </a:xfrm>
        </p:grpSpPr>
        <p:pic>
          <p:nvPicPr>
            <p:cNvPr id="18" name="Picture 17">
              <a:extLst>
                <a:ext uri="{FF2B5EF4-FFF2-40B4-BE49-F238E27FC236}">
                  <a16:creationId xmlns:a16="http://schemas.microsoft.com/office/drawing/2014/main" id="{AB227FE4-FB54-E7E4-363F-4B5B858FFF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31589" y="1032445"/>
              <a:ext cx="2731967" cy="2692916"/>
            </a:xfrm>
            <a:prstGeom prst="rect">
              <a:avLst/>
            </a:prstGeom>
            <a:ln>
              <a:noFill/>
            </a:ln>
          </p:spPr>
        </p:pic>
        <p:sp>
          <p:nvSpPr>
            <p:cNvPr id="19" name="Oval 18">
              <a:extLst>
                <a:ext uri="{FF2B5EF4-FFF2-40B4-BE49-F238E27FC236}">
                  <a16:creationId xmlns:a16="http://schemas.microsoft.com/office/drawing/2014/main" id="{EB5CD154-BDB2-9A24-80EB-7DC1441F4119}"/>
                </a:ext>
              </a:extLst>
            </p:cNvPr>
            <p:cNvSpPr/>
            <p:nvPr/>
          </p:nvSpPr>
          <p:spPr>
            <a:xfrm>
              <a:off x="4883694" y="1065814"/>
              <a:ext cx="2656037" cy="2602524"/>
            </a:xfrm>
            <a:prstGeom prst="ellipse">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
        <p:nvSpPr>
          <p:cNvPr id="16" name="Rectangle 8">
            <a:extLst>
              <a:ext uri="{FF2B5EF4-FFF2-40B4-BE49-F238E27FC236}">
                <a16:creationId xmlns:a16="http://schemas.microsoft.com/office/drawing/2014/main" id="{AB1F51E1-3EAC-0697-5951-AE0E4DD24C7B}"/>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4"/>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58967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271B500-0B6C-F208-1BB8-037EF877D082}"/>
              </a:ext>
            </a:extLst>
          </p:cNvPr>
          <p:cNvGrpSpPr/>
          <p:nvPr/>
        </p:nvGrpSpPr>
        <p:grpSpPr>
          <a:xfrm>
            <a:off x="718668" y="1968248"/>
            <a:ext cx="10787062" cy="1028699"/>
            <a:chOff x="380999" y="1675667"/>
            <a:chExt cx="8437961" cy="771525"/>
          </a:xfrm>
        </p:grpSpPr>
        <p:sp>
          <p:nvSpPr>
            <p:cNvPr id="22" name="Rectangle 21">
              <a:extLst>
                <a:ext uri="{FF2B5EF4-FFF2-40B4-BE49-F238E27FC236}">
                  <a16:creationId xmlns:a16="http://schemas.microsoft.com/office/drawing/2014/main" id="{DB8E2073-498D-2D2F-0818-E69C12068F2F}"/>
                </a:ext>
              </a:extLst>
            </p:cNvPr>
            <p:cNvSpPr/>
            <p:nvPr/>
          </p:nvSpPr>
          <p:spPr>
            <a:xfrm>
              <a:off x="380999" y="1675667"/>
              <a:ext cx="8437961" cy="771525"/>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DD355856-D1B7-7DEA-5BA2-04AE7A616404}"/>
                </a:ext>
              </a:extLst>
            </p:cNvPr>
            <p:cNvSpPr/>
            <p:nvPr/>
          </p:nvSpPr>
          <p:spPr>
            <a:xfrm>
              <a:off x="460703" y="1795972"/>
              <a:ext cx="1640675" cy="530915"/>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Low Risk </a:t>
              </a:r>
              <a:r>
                <a:rPr lang="en-US" sz="2000" dirty="0">
                  <a:latin typeface="Calibri" panose="020F0502020204030204" pitchFamily="34" charset="0"/>
                  <a:cs typeface="Calibri" panose="020F0502020204030204" pitchFamily="34" charset="0"/>
                </a:rPr>
                <a:t>for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Rapid Progression</a:t>
              </a:r>
              <a:endParaRPr lang="en-US" sz="2000" baseline="300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725EE07-BF18-4B78-B265-7ED201EB1A81}"/>
                </a:ext>
              </a:extLst>
            </p:cNvPr>
            <p:cNvSpPr/>
            <p:nvPr/>
          </p:nvSpPr>
          <p:spPr>
            <a:xfrm>
              <a:off x="6988975" y="1795972"/>
              <a:ext cx="1640675" cy="530915"/>
            </a:xfrm>
            <a:prstGeom prst="rect">
              <a:avLst/>
            </a:prstGeom>
          </p:spPr>
          <p:txBody>
            <a:bodyPr wrap="none">
              <a:spAutoFit/>
            </a:bodyPr>
            <a:lstStyle/>
            <a:p>
              <a:pPr algn="r"/>
              <a:r>
                <a:rPr lang="en-US" sz="2000" dirty="0">
                  <a:latin typeface="Calibri" panose="020F0502020204030204" pitchFamily="34" charset="0"/>
                  <a:cs typeface="Calibri" panose="020F0502020204030204" pitchFamily="34" charset="0"/>
                </a:rPr>
                <a:t>High Risk for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Rapid Progression</a:t>
              </a:r>
              <a:endParaRPr lang="en-US" sz="2000" baseline="30000"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446DEBB-C183-C2AC-3049-F5C7AF7CF69C}"/>
                </a:ext>
              </a:extLst>
            </p:cNvPr>
            <p:cNvSpPr/>
            <p:nvPr/>
          </p:nvSpPr>
          <p:spPr>
            <a:xfrm>
              <a:off x="460701" y="2036804"/>
              <a:ext cx="138548" cy="212895"/>
            </a:xfrm>
            <a:prstGeom prst="rect">
              <a:avLst/>
            </a:prstGeom>
          </p:spPr>
          <p:txBody>
            <a:bodyPr wrap="none">
              <a:spAutoFit/>
            </a:bodyPr>
            <a:lstStyle/>
            <a:p>
              <a:endParaRPr lang="en-US" sz="1867" baseline="30000" dirty="0">
                <a:solidFill>
                  <a:schemeClr val="bg1"/>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6166E16-A210-C734-0F60-399F26F0C7E6}"/>
              </a:ext>
            </a:extLst>
          </p:cNvPr>
          <p:cNvGrpSpPr/>
          <p:nvPr/>
        </p:nvGrpSpPr>
        <p:grpSpPr>
          <a:xfrm>
            <a:off x="5250066" y="1141520"/>
            <a:ext cx="1843014" cy="1852514"/>
            <a:chOff x="5191161" y="983610"/>
            <a:chExt cx="1843014" cy="1852514"/>
          </a:xfrm>
        </p:grpSpPr>
        <p:pic>
          <p:nvPicPr>
            <p:cNvPr id="18" name="Picture 17">
              <a:extLst>
                <a:ext uri="{FF2B5EF4-FFF2-40B4-BE49-F238E27FC236}">
                  <a16:creationId xmlns:a16="http://schemas.microsoft.com/office/drawing/2014/main" id="{37AB4419-B839-6850-E96D-2524AD7875A5}"/>
                </a:ext>
              </a:extLst>
            </p:cNvPr>
            <p:cNvPicPr>
              <a:picLocks/>
            </p:cNvPicPr>
            <p:nvPr/>
          </p:nvPicPr>
          <p:blipFill>
            <a:blip r:embed="rId3"/>
            <a:stretch>
              <a:fillRect/>
            </a:stretch>
          </p:blipFill>
          <p:spPr>
            <a:xfrm>
              <a:off x="5214113" y="983610"/>
              <a:ext cx="1820062" cy="1820062"/>
            </a:xfrm>
            <a:prstGeom prst="ellipse">
              <a:avLst/>
            </a:prstGeom>
            <a:ln w="63500" cap="rnd">
              <a:noFill/>
            </a:ln>
            <a:effectLst/>
          </p:spPr>
        </p:pic>
        <p:sp>
          <p:nvSpPr>
            <p:cNvPr id="3" name="Oval 2">
              <a:extLst>
                <a:ext uri="{FF2B5EF4-FFF2-40B4-BE49-F238E27FC236}">
                  <a16:creationId xmlns:a16="http://schemas.microsoft.com/office/drawing/2014/main" id="{DD312D49-B59D-F378-5D1A-DA71E3EBF7C7}"/>
                </a:ext>
              </a:extLst>
            </p:cNvPr>
            <p:cNvSpPr/>
            <p:nvPr/>
          </p:nvSpPr>
          <p:spPr bwMode="auto">
            <a:xfrm>
              <a:off x="5191161" y="993110"/>
              <a:ext cx="1843014" cy="1843014"/>
            </a:xfrm>
            <a:prstGeom prst="ellipse">
              <a:avLst/>
            </a:prstGeom>
            <a:noFill/>
            <a:ln w="762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 name="Title 1">
            <a:extLst>
              <a:ext uri="{FF2B5EF4-FFF2-40B4-BE49-F238E27FC236}">
                <a16:creationId xmlns:a16="http://schemas.microsoft.com/office/drawing/2014/main" id="{122C093D-49BE-2D49-A174-5AD4261CF56E}"/>
              </a:ext>
            </a:extLst>
          </p:cNvPr>
          <p:cNvSpPr>
            <a:spLocks noGrp="1"/>
          </p:cNvSpPr>
          <p:nvPr>
            <p:ph type="title"/>
          </p:nvPr>
        </p:nvSpPr>
        <p:spPr/>
        <p:txBody>
          <a:bodyPr>
            <a:normAutofit/>
          </a:bodyPr>
          <a:lstStyle/>
          <a:p>
            <a:r>
              <a:rPr lang="en-US" b="1" dirty="0"/>
              <a:t>Risk Stratification UC</a:t>
            </a:r>
            <a:endParaRPr lang="en-US" dirty="0"/>
          </a:p>
        </p:txBody>
      </p:sp>
      <p:sp>
        <p:nvSpPr>
          <p:cNvPr id="16" name="Text Box 15">
            <a:extLst>
              <a:ext uri="{FF2B5EF4-FFF2-40B4-BE49-F238E27FC236}">
                <a16:creationId xmlns:a16="http://schemas.microsoft.com/office/drawing/2014/main" id="{58FDF7F4-15A9-E6BD-6BB9-D08DC988C39D}"/>
              </a:ext>
            </a:extLst>
          </p:cNvPr>
          <p:cNvSpPr txBox="1">
            <a:spLocks noChangeArrowheads="1"/>
          </p:cNvSpPr>
          <p:nvPr/>
        </p:nvSpPr>
        <p:spPr bwMode="auto">
          <a:xfrm>
            <a:off x="414983" y="6194400"/>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br>
              <a:rPr lang="en-US" altLang="en-US" sz="1200" b="0" spc="-10" dirty="0">
                <a:solidFill>
                  <a:schemeClr val="bg2"/>
                </a:solidFill>
                <a:latin typeface="Calibri" panose="020F0502020204030204" pitchFamily="34" charset="0"/>
                <a:cs typeface="Calibri" panose="020F0502020204030204" pitchFamily="34" charset="0"/>
              </a:rPr>
            </a:br>
            <a:r>
              <a:rPr lang="en-US" altLang="en-US" sz="1200" b="0" spc="-10" dirty="0">
                <a:solidFill>
                  <a:schemeClr val="bg2"/>
                </a:solidFill>
                <a:latin typeface="Calibri" panose="020F0502020204030204" pitchFamily="34" charset="0"/>
                <a:cs typeface="Calibri" panose="020F0502020204030204" pitchFamily="34" charset="0"/>
              </a:rPr>
              <a:t>Rubin. Am J Gastroenterol. 2019;114:384. </a:t>
            </a:r>
          </a:p>
        </p:txBody>
      </p:sp>
      <p:graphicFrame>
        <p:nvGraphicFramePr>
          <p:cNvPr id="4" name="Table 4">
            <a:extLst>
              <a:ext uri="{FF2B5EF4-FFF2-40B4-BE49-F238E27FC236}">
                <a16:creationId xmlns:a16="http://schemas.microsoft.com/office/drawing/2014/main" id="{D6EE105B-D89E-F7B5-47DD-3E7B0282EFF8}"/>
              </a:ext>
            </a:extLst>
          </p:cNvPr>
          <p:cNvGraphicFramePr>
            <a:graphicFrameLocks noGrp="1"/>
          </p:cNvGraphicFramePr>
          <p:nvPr>
            <p:extLst>
              <p:ext uri="{D42A27DB-BD31-4B8C-83A1-F6EECF244321}">
                <p14:modId xmlns:p14="http://schemas.microsoft.com/office/powerpoint/2010/main" val="1323967250"/>
              </p:ext>
            </p:extLst>
          </p:nvPr>
        </p:nvGraphicFramePr>
        <p:xfrm>
          <a:off x="718668" y="3212557"/>
          <a:ext cx="10787061" cy="2834640"/>
        </p:xfrm>
        <a:graphic>
          <a:graphicData uri="http://schemas.openxmlformats.org/drawingml/2006/table">
            <a:tbl>
              <a:tblPr firstRow="1" bandRow="1">
                <a:tableStyleId>{93296810-A885-4BE3-A3E7-6D5BEEA58F35}</a:tableStyleId>
              </a:tblPr>
              <a:tblGrid>
                <a:gridCol w="3595687">
                  <a:extLst>
                    <a:ext uri="{9D8B030D-6E8A-4147-A177-3AD203B41FA5}">
                      <a16:colId xmlns:a16="http://schemas.microsoft.com/office/drawing/2014/main" val="4288283410"/>
                    </a:ext>
                  </a:extLst>
                </a:gridCol>
                <a:gridCol w="3595687">
                  <a:extLst>
                    <a:ext uri="{9D8B030D-6E8A-4147-A177-3AD203B41FA5}">
                      <a16:colId xmlns:a16="http://schemas.microsoft.com/office/drawing/2014/main" val="2453969532"/>
                    </a:ext>
                  </a:extLst>
                </a:gridCol>
                <a:gridCol w="3595687">
                  <a:extLst>
                    <a:ext uri="{9D8B030D-6E8A-4147-A177-3AD203B41FA5}">
                      <a16:colId xmlns:a16="http://schemas.microsoft.com/office/drawing/2014/main" val="3219128340"/>
                    </a:ext>
                  </a:extLst>
                </a:gridCol>
              </a:tblGrid>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&gt;40 yr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Age at diagnosis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&lt;40 yr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88921761"/>
                  </a:ext>
                </a:extLst>
              </a:tr>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Proctitis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Anatomic extent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Extensive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52218545"/>
                  </a:ext>
                </a:extLst>
              </a:tr>
              <a:tr h="437269">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Mayo 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Endoscopy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Mayo 3</a:t>
                      </a:r>
                    </a:p>
                    <a:p>
                      <a:pPr algn="r">
                        <a:lnSpc>
                          <a:spcPct val="90000"/>
                        </a:lnSpc>
                      </a:pPr>
                      <a:r>
                        <a:rPr lang="en-US" sz="2000" b="0" dirty="0">
                          <a:solidFill>
                            <a:schemeClr val="bg1"/>
                          </a:solidFill>
                          <a:latin typeface="Calibri" panose="020F0502020204030204" pitchFamily="34" charset="0"/>
                          <a:cs typeface="Calibri" panose="020F0502020204030204" pitchFamily="34" charset="0"/>
                        </a:rPr>
                        <a:t>UCEIS ≥7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47916944"/>
                  </a:ext>
                </a:extLst>
              </a:tr>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Superficial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Ulcers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267695"/>
                  </a:ext>
                </a:extLst>
              </a:tr>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Albumin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0125180"/>
                  </a:ext>
                </a:extLst>
              </a:tr>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Normal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CRP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Elevated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35236255"/>
                  </a:ext>
                </a:extLst>
              </a:tr>
              <a:tr h="302031">
                <a:tc>
                  <a:txBody>
                    <a:bodyPr/>
                    <a:lstStyle/>
                    <a:p>
                      <a:pPr>
                        <a:lnSpc>
                          <a:spcPct val="90000"/>
                        </a:lnSpc>
                      </a:pPr>
                      <a:r>
                        <a:rPr lang="en-US" sz="2000" b="0" dirty="0">
                          <a:solidFill>
                            <a:schemeClr val="bg1"/>
                          </a:solidFill>
                          <a:latin typeface="Calibri" panose="020F0502020204030204" pitchFamily="34" charset="0"/>
                          <a:cs typeface="Calibri" panose="020F0502020204030204" pitchFamily="34" charset="0"/>
                        </a:rPr>
                        <a:t>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lnSpc>
                          <a:spcPct val="90000"/>
                        </a:lnSpc>
                      </a:pPr>
                      <a:r>
                        <a:rPr lang="en-US" sz="2000" b="1" dirty="0">
                          <a:solidFill>
                            <a:schemeClr val="bg1"/>
                          </a:solidFill>
                          <a:latin typeface="Calibri" panose="020F0502020204030204" pitchFamily="34" charset="0"/>
                          <a:cs typeface="Calibri" panose="020F0502020204030204" pitchFamily="34" charset="0"/>
                        </a:rPr>
                        <a:t>Hospitalization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lnSpc>
                          <a:spcPct val="90000"/>
                        </a:lnSpc>
                      </a:pPr>
                      <a:r>
                        <a:rPr lang="en-US" sz="2000" b="0" dirty="0">
                          <a:solidFill>
                            <a:schemeClr val="bg1"/>
                          </a:solidFill>
                          <a:latin typeface="Calibri" panose="020F0502020204030204" pitchFamily="34" charset="0"/>
                          <a:cs typeface="Calibri" panose="020F0502020204030204" pitchFamily="34" charset="0"/>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39161989"/>
                  </a:ext>
                </a:extLst>
              </a:tr>
            </a:tbl>
          </a:graphicData>
        </a:graphic>
      </p:graphicFrame>
      <p:sp>
        <p:nvSpPr>
          <p:cNvPr id="12" name="Rectangle 8">
            <a:extLst>
              <a:ext uri="{FF2B5EF4-FFF2-40B4-BE49-F238E27FC236}">
                <a16:creationId xmlns:a16="http://schemas.microsoft.com/office/drawing/2014/main" id="{979A9B94-6ED2-A5AE-9D76-87AB4E5F1889}"/>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4"/>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17891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2C332-B2F1-D04B-F58F-45EC56307FEA}"/>
              </a:ext>
            </a:extLst>
          </p:cNvPr>
          <p:cNvSpPr>
            <a:spLocks noGrp="1"/>
          </p:cNvSpPr>
          <p:nvPr>
            <p:ph type="title"/>
          </p:nvPr>
        </p:nvSpPr>
        <p:spPr/>
        <p:txBody>
          <a:bodyPr/>
          <a:lstStyle/>
          <a:p>
            <a:r>
              <a:rPr lang="en-US" dirty="0"/>
              <a:t>Choosing and Individualizing Treatment</a:t>
            </a:r>
          </a:p>
        </p:txBody>
      </p:sp>
    </p:spTree>
    <p:extLst>
      <p:ext uri="{BB962C8B-B14F-4D97-AF65-F5344CB8AC3E}">
        <p14:creationId xmlns:p14="http://schemas.microsoft.com/office/powerpoint/2010/main" val="16805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9108-B69D-41DC-B30A-935582A7B867}"/>
              </a:ext>
            </a:extLst>
          </p:cNvPr>
          <p:cNvSpPr>
            <a:spLocks noGrp="1"/>
          </p:cNvSpPr>
          <p:nvPr>
            <p:ph type="title"/>
          </p:nvPr>
        </p:nvSpPr>
        <p:spPr/>
        <p:txBody>
          <a:bodyPr/>
          <a:lstStyle/>
          <a:p>
            <a:r>
              <a:rPr lang="en-US" sz="3600" dirty="0">
                <a:cs typeface="Calibri" panose="020F0502020204030204" pitchFamily="34" charset="0"/>
              </a:rPr>
              <a:t>Why Is Early Treatment Important in IBD?</a:t>
            </a:r>
            <a:endParaRPr lang="en-US" dirty="0">
              <a:cs typeface="Calibri" panose="020F0502020204030204" pitchFamily="34" charset="0"/>
            </a:endParaRPr>
          </a:p>
        </p:txBody>
      </p:sp>
      <p:sp>
        <p:nvSpPr>
          <p:cNvPr id="57" name="Content Placeholder 56">
            <a:extLst>
              <a:ext uri="{FF2B5EF4-FFF2-40B4-BE49-F238E27FC236}">
                <a16:creationId xmlns:a16="http://schemas.microsoft.com/office/drawing/2014/main" id="{B0B7451E-5E38-45C9-9FC3-A149D7F90130}"/>
              </a:ext>
            </a:extLst>
          </p:cNvPr>
          <p:cNvSpPr>
            <a:spLocks noGrp="1"/>
          </p:cNvSpPr>
          <p:nvPr>
            <p:ph idx="1"/>
          </p:nvPr>
        </p:nvSpPr>
        <p:spPr>
          <a:xfrm>
            <a:off x="604675" y="5243786"/>
            <a:ext cx="10877529" cy="809070"/>
          </a:xfrm>
        </p:spPr>
        <p:txBody>
          <a:bodyPr/>
          <a:lstStyle/>
          <a:p>
            <a:r>
              <a:rPr lang="en-US" sz="2000" dirty="0"/>
              <a:t>Similar principles hypothesized in UC but not as clear</a:t>
            </a:r>
          </a:p>
          <a:p>
            <a:r>
              <a:rPr lang="en-US" sz="2000" dirty="0"/>
              <a:t>Still, effective treatment needed in UC and CD to provide adequate control of symptoms and mucosal inflammation (treat-to-target approach)</a:t>
            </a:r>
          </a:p>
        </p:txBody>
      </p:sp>
      <p:sp>
        <p:nvSpPr>
          <p:cNvPr id="32" name="Rectangle 31">
            <a:extLst>
              <a:ext uri="{FF2B5EF4-FFF2-40B4-BE49-F238E27FC236}">
                <a16:creationId xmlns:a16="http://schemas.microsoft.com/office/drawing/2014/main" id="{35CCC61E-CA76-44E0-9843-41F40527BF78}"/>
              </a:ext>
            </a:extLst>
          </p:cNvPr>
          <p:cNvSpPr/>
          <p:nvPr/>
        </p:nvSpPr>
        <p:spPr>
          <a:xfrm>
            <a:off x="6425884" y="1522100"/>
            <a:ext cx="4991416" cy="639581"/>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Theoretical Impact of Early Effective Treatment on Disease Progression</a:t>
            </a:r>
          </a:p>
        </p:txBody>
      </p:sp>
      <p:sp>
        <p:nvSpPr>
          <p:cNvPr id="34" name="Rectangle 33">
            <a:extLst>
              <a:ext uri="{FF2B5EF4-FFF2-40B4-BE49-F238E27FC236}">
                <a16:creationId xmlns:a16="http://schemas.microsoft.com/office/drawing/2014/main" id="{07A1719F-A577-47CE-9DCC-6921CD3168A7}"/>
              </a:ext>
            </a:extLst>
          </p:cNvPr>
          <p:cNvSpPr/>
          <p:nvPr/>
        </p:nvSpPr>
        <p:spPr>
          <a:xfrm>
            <a:off x="713161" y="1522100"/>
            <a:ext cx="4954768" cy="639581"/>
          </a:xfrm>
          <a:prstGeom prst="rect">
            <a:avLst/>
          </a:prstGeom>
          <a:no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Natural Course of CD</a:t>
            </a:r>
          </a:p>
        </p:txBody>
      </p:sp>
      <p:pic>
        <p:nvPicPr>
          <p:cNvPr id="35" name="Picture 34">
            <a:extLst>
              <a:ext uri="{FF2B5EF4-FFF2-40B4-BE49-F238E27FC236}">
                <a16:creationId xmlns:a16="http://schemas.microsoft.com/office/drawing/2014/main" id="{2CA9F226-6EF3-4CD4-BCFD-2FAF0F5B38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2245" y="2133098"/>
            <a:ext cx="5146556" cy="2332033"/>
          </a:xfrm>
          <a:prstGeom prst="rect">
            <a:avLst/>
          </a:prstGeom>
        </p:spPr>
      </p:pic>
      <p:pic>
        <p:nvPicPr>
          <p:cNvPr id="36" name="Picture 35">
            <a:extLst>
              <a:ext uri="{FF2B5EF4-FFF2-40B4-BE49-F238E27FC236}">
                <a16:creationId xmlns:a16="http://schemas.microsoft.com/office/drawing/2014/main" id="{30909EC3-943F-4D7F-B8C9-0D4BB6EA79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6146" y="2152601"/>
            <a:ext cx="5148532" cy="2332928"/>
          </a:xfrm>
          <a:prstGeom prst="rect">
            <a:avLst/>
          </a:prstGeom>
        </p:spPr>
      </p:pic>
      <p:sp>
        <p:nvSpPr>
          <p:cNvPr id="37" name="TextBox 36">
            <a:extLst>
              <a:ext uri="{FF2B5EF4-FFF2-40B4-BE49-F238E27FC236}">
                <a16:creationId xmlns:a16="http://schemas.microsoft.com/office/drawing/2014/main" id="{D5D0A6C1-DBB6-4ED7-806D-AA5D05645073}"/>
              </a:ext>
            </a:extLst>
          </p:cNvPr>
          <p:cNvSpPr txBox="1"/>
          <p:nvPr/>
        </p:nvSpPr>
        <p:spPr>
          <a:xfrm>
            <a:off x="387459" y="4478796"/>
            <a:ext cx="1339021" cy="505523"/>
          </a:xfrm>
          <a:prstGeom prst="rect">
            <a:avLst/>
          </a:prstGeom>
          <a:noFill/>
        </p:spPr>
        <p:txBody>
          <a:bodyPr wrap="none" rtlCol="0">
            <a:spAutoFit/>
          </a:bodyPr>
          <a:lstStyle/>
          <a:p>
            <a:pPr algn="ctr">
              <a:lnSpc>
                <a:spcPts val="1620"/>
              </a:lnSpc>
            </a:pPr>
            <a:r>
              <a:rPr lang="en-US" sz="1600" dirty="0">
                <a:solidFill>
                  <a:srgbClr val="000000"/>
                </a:solidFill>
                <a:latin typeface="Calibri" panose="020F0502020204030204" pitchFamily="34" charset="0"/>
                <a:cs typeface="Calibri" panose="020F0502020204030204" pitchFamily="34" charset="0"/>
              </a:rPr>
              <a:t>Subclinical</a:t>
            </a:r>
          </a:p>
          <a:p>
            <a:pPr algn="ctr">
              <a:lnSpc>
                <a:spcPts val="1620"/>
              </a:lnSpc>
            </a:pPr>
            <a:r>
              <a:rPr lang="en-US" sz="1600" dirty="0">
                <a:solidFill>
                  <a:srgbClr val="000000"/>
                </a:solidFill>
                <a:latin typeface="Calibri" panose="020F0502020204030204" pitchFamily="34" charset="0"/>
                <a:cs typeface="Calibri" panose="020F0502020204030204" pitchFamily="34" charset="0"/>
              </a:rPr>
              <a:t>Inflammation</a:t>
            </a:r>
            <a:endParaRPr lang="en-US" sz="1500" dirty="0">
              <a:solidFill>
                <a:srgbClr val="000000"/>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C80CED8F-6284-4EBD-9BCC-C70C621D7618}"/>
              </a:ext>
            </a:extLst>
          </p:cNvPr>
          <p:cNvSpPr txBox="1"/>
          <p:nvPr/>
        </p:nvSpPr>
        <p:spPr>
          <a:xfrm>
            <a:off x="1540516" y="4859928"/>
            <a:ext cx="974947"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Diagnosis</a:t>
            </a:r>
            <a:endParaRPr lang="en-US" sz="1500" dirty="0">
              <a:solidFill>
                <a:srgbClr val="000000"/>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7804708F-38C8-4206-B41B-FB7B4944FBCC}"/>
              </a:ext>
            </a:extLst>
          </p:cNvPr>
          <p:cNvSpPr txBox="1"/>
          <p:nvPr/>
        </p:nvSpPr>
        <p:spPr>
          <a:xfrm>
            <a:off x="2219648" y="4468195"/>
            <a:ext cx="1299266"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Early Disease</a:t>
            </a:r>
            <a:endParaRPr lang="en-US" sz="1500" dirty="0">
              <a:solidFill>
                <a:srgbClr val="000000"/>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D31153D-35B0-436B-829A-4C6D459FF014}"/>
              </a:ext>
            </a:extLst>
          </p:cNvPr>
          <p:cNvSpPr txBox="1"/>
          <p:nvPr/>
        </p:nvSpPr>
        <p:spPr>
          <a:xfrm rot="16200000">
            <a:off x="-275587" y="3009767"/>
            <a:ext cx="1703736" cy="338554"/>
          </a:xfrm>
          <a:prstGeom prst="rect">
            <a:avLst/>
          </a:prstGeom>
          <a:noFill/>
        </p:spPr>
        <p:txBody>
          <a:bodyPr wrap="none" rtlCol="0">
            <a:spAutoFit/>
          </a:bodyPr>
          <a:lstStyle/>
          <a:p>
            <a:r>
              <a:rPr lang="en-US" sz="1600" b="1" dirty="0">
                <a:solidFill>
                  <a:schemeClr val="accent3"/>
                </a:solidFill>
                <a:latin typeface="Calibri" panose="020F0502020204030204" pitchFamily="34" charset="0"/>
                <a:cs typeface="Calibri" panose="020F0502020204030204" pitchFamily="34" charset="0"/>
              </a:rPr>
              <a:t>Digestive Damage</a:t>
            </a:r>
            <a:endParaRPr lang="en-US" sz="1500" b="1" dirty="0">
              <a:solidFill>
                <a:schemeClr val="accent3"/>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26B8B849-F77E-49ED-A5C1-F701355D5DDC}"/>
              </a:ext>
            </a:extLst>
          </p:cNvPr>
          <p:cNvSpPr txBox="1"/>
          <p:nvPr/>
        </p:nvSpPr>
        <p:spPr>
          <a:xfrm rot="5400000">
            <a:off x="4861849" y="3198401"/>
            <a:ext cx="2145844" cy="338554"/>
          </a:xfrm>
          <a:prstGeom prst="rect">
            <a:avLst/>
          </a:prstGeom>
          <a:noFill/>
        </p:spPr>
        <p:txBody>
          <a:bodyPr wrap="none" rtlCol="0">
            <a:spAutoFit/>
          </a:bodyPr>
          <a:lstStyle/>
          <a:p>
            <a:r>
              <a:rPr lang="en-US" sz="1600" b="1" dirty="0">
                <a:solidFill>
                  <a:schemeClr val="accent1"/>
                </a:solidFill>
                <a:latin typeface="Calibri" panose="020F0502020204030204" pitchFamily="34" charset="0"/>
                <a:cs typeface="Calibri" panose="020F0502020204030204" pitchFamily="34" charset="0"/>
              </a:rPr>
              <a:t>Inflammatory Activity*</a:t>
            </a:r>
            <a:endParaRPr lang="en-US" sz="1600" b="1" baseline="30000" dirty="0">
              <a:solidFill>
                <a:schemeClr val="accent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96660D9F-41DC-4C8A-821F-238FAD111256}"/>
              </a:ext>
            </a:extLst>
          </p:cNvPr>
          <p:cNvSpPr txBox="1"/>
          <p:nvPr/>
        </p:nvSpPr>
        <p:spPr>
          <a:xfrm>
            <a:off x="2624604" y="3476726"/>
            <a:ext cx="901722" cy="338554"/>
          </a:xfrm>
          <a:prstGeom prst="rect">
            <a:avLst/>
          </a:prstGeom>
          <a:noFill/>
        </p:spPr>
        <p:txBody>
          <a:bodyPr wrap="none" rtlCol="0">
            <a:spAutoFit/>
          </a:bodyPr>
          <a:lstStyle/>
          <a:p>
            <a:r>
              <a:rPr lang="en-US" sz="1600" b="0" dirty="0">
                <a:solidFill>
                  <a:srgbClr val="000000"/>
                </a:solidFill>
                <a:latin typeface="Calibri" panose="020F0502020204030204" pitchFamily="34" charset="0"/>
                <a:cs typeface="Calibri" panose="020F0502020204030204" pitchFamily="34" charset="0"/>
              </a:rPr>
              <a:t>Stricture</a:t>
            </a:r>
            <a:endParaRPr lang="en-US" sz="1500" b="0" dirty="0">
              <a:solidFill>
                <a:srgbClr val="000000"/>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4FDA37A0-4AAF-4A38-A29B-1DA65A40C166}"/>
              </a:ext>
            </a:extLst>
          </p:cNvPr>
          <p:cNvSpPr txBox="1"/>
          <p:nvPr/>
        </p:nvSpPr>
        <p:spPr>
          <a:xfrm>
            <a:off x="3703470" y="3027885"/>
            <a:ext cx="818429" cy="584775"/>
          </a:xfrm>
          <a:prstGeom prst="rect">
            <a:avLst/>
          </a:prstGeom>
          <a:noFill/>
        </p:spPr>
        <p:txBody>
          <a:bodyPr wrap="none" rtlCol="0">
            <a:spAutoFit/>
          </a:bodyPr>
          <a:lstStyle/>
          <a:p>
            <a:pPr algn="r"/>
            <a:r>
              <a:rPr lang="en-US" sz="1600" b="0" dirty="0">
                <a:solidFill>
                  <a:srgbClr val="000000"/>
                </a:solidFill>
                <a:latin typeface="Calibri" panose="020F0502020204030204" pitchFamily="34" charset="0"/>
                <a:cs typeface="Calibri" panose="020F0502020204030204" pitchFamily="34" charset="0"/>
              </a:rPr>
              <a:t>Fistula/</a:t>
            </a:r>
          </a:p>
          <a:p>
            <a:pPr algn="r"/>
            <a:r>
              <a:rPr lang="en-US" sz="1600" b="0" dirty="0">
                <a:solidFill>
                  <a:srgbClr val="000000"/>
                </a:solidFill>
                <a:latin typeface="Calibri" panose="020F0502020204030204" pitchFamily="34" charset="0"/>
                <a:cs typeface="Calibri" panose="020F0502020204030204" pitchFamily="34" charset="0"/>
              </a:rPr>
              <a:t>abscess</a:t>
            </a:r>
            <a:endParaRPr lang="en-US" sz="1500" b="0" dirty="0">
              <a:solidFill>
                <a:srgbClr val="000000"/>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0E59122D-E541-4F32-8F42-F620195110A8}"/>
              </a:ext>
            </a:extLst>
          </p:cNvPr>
          <p:cNvSpPr txBox="1"/>
          <p:nvPr/>
        </p:nvSpPr>
        <p:spPr>
          <a:xfrm>
            <a:off x="4161220" y="2737204"/>
            <a:ext cx="819135" cy="338554"/>
          </a:xfrm>
          <a:prstGeom prst="rect">
            <a:avLst/>
          </a:prstGeom>
          <a:noFill/>
        </p:spPr>
        <p:txBody>
          <a:bodyPr wrap="none" rtlCol="0">
            <a:spAutoFit/>
          </a:bodyPr>
          <a:lstStyle/>
          <a:p>
            <a:r>
              <a:rPr lang="en-US" sz="1600" b="0" dirty="0">
                <a:solidFill>
                  <a:srgbClr val="000000"/>
                </a:solidFill>
                <a:latin typeface="Calibri" panose="020F0502020204030204" pitchFamily="34" charset="0"/>
                <a:cs typeface="Calibri" panose="020F0502020204030204" pitchFamily="34" charset="0"/>
              </a:rPr>
              <a:t>Surgery</a:t>
            </a:r>
            <a:endParaRPr lang="en-US" sz="1500" b="0" dirty="0">
              <a:solidFill>
                <a:srgbClr val="000000"/>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22B2F64-2F5C-4B2C-9DE5-49FB534A79A0}"/>
              </a:ext>
            </a:extLst>
          </p:cNvPr>
          <p:cNvSpPr txBox="1"/>
          <p:nvPr/>
        </p:nvSpPr>
        <p:spPr>
          <a:xfrm>
            <a:off x="4766207" y="2412908"/>
            <a:ext cx="901722" cy="338554"/>
          </a:xfrm>
          <a:prstGeom prst="rect">
            <a:avLst/>
          </a:prstGeom>
          <a:noFill/>
        </p:spPr>
        <p:txBody>
          <a:bodyPr wrap="none" rtlCol="0">
            <a:spAutoFit/>
          </a:bodyPr>
          <a:lstStyle/>
          <a:p>
            <a:r>
              <a:rPr lang="en-US" sz="1600" b="0" dirty="0">
                <a:solidFill>
                  <a:srgbClr val="000000"/>
                </a:solidFill>
                <a:latin typeface="Calibri" panose="020F0502020204030204" pitchFamily="34" charset="0"/>
                <a:cs typeface="Calibri" panose="020F0502020204030204" pitchFamily="34" charset="0"/>
              </a:rPr>
              <a:t>Stricture</a:t>
            </a:r>
            <a:endParaRPr lang="en-US" sz="1500" b="0" dirty="0">
              <a:solidFill>
                <a:srgbClr val="000000"/>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060083D-D781-4A39-A3E9-A484177198A5}"/>
              </a:ext>
            </a:extLst>
          </p:cNvPr>
          <p:cNvSpPr txBox="1"/>
          <p:nvPr/>
        </p:nvSpPr>
        <p:spPr>
          <a:xfrm>
            <a:off x="4037184" y="4484512"/>
            <a:ext cx="1236621"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Late Disease</a:t>
            </a:r>
            <a:endParaRPr lang="en-US" sz="1500" dirty="0">
              <a:solidFill>
                <a:srgbClr val="000000"/>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78936562-D2E8-4FEC-9F5A-5E055D7F5582}"/>
              </a:ext>
            </a:extLst>
          </p:cNvPr>
          <p:cNvSpPr txBox="1"/>
          <p:nvPr/>
        </p:nvSpPr>
        <p:spPr>
          <a:xfrm>
            <a:off x="1853220" y="2340665"/>
            <a:ext cx="1673308" cy="584775"/>
          </a:xfrm>
          <a:prstGeom prst="rect">
            <a:avLst/>
          </a:prstGeom>
          <a:noFill/>
        </p:spPr>
        <p:txBody>
          <a:bodyPr wrap="square" rtlCol="0">
            <a:spAutoFit/>
          </a:bodyPr>
          <a:lstStyle/>
          <a:p>
            <a:pPr algn="ctr"/>
            <a:r>
              <a:rPr lang="en-US" sz="1600" b="0" dirty="0">
                <a:solidFill>
                  <a:srgbClr val="000000"/>
                </a:solidFill>
                <a:latin typeface="Calibri" panose="020F0502020204030204" pitchFamily="34" charset="0"/>
                <a:cs typeface="Calibri" panose="020F0502020204030204" pitchFamily="34" charset="0"/>
              </a:rPr>
              <a:t>Window of opportunity</a:t>
            </a:r>
            <a:endParaRPr lang="en-US" sz="1500" b="0" dirty="0">
              <a:solidFill>
                <a:srgbClr val="000000"/>
              </a:solidFill>
              <a:latin typeface="Calibri" panose="020F0502020204030204" pitchFamily="34" charset="0"/>
              <a:cs typeface="Calibri" panose="020F0502020204030204" pitchFamily="34" charset="0"/>
            </a:endParaRPr>
          </a:p>
        </p:txBody>
      </p:sp>
      <p:sp>
        <p:nvSpPr>
          <p:cNvPr id="48" name="Down Arrow 2">
            <a:extLst>
              <a:ext uri="{FF2B5EF4-FFF2-40B4-BE49-F238E27FC236}">
                <a16:creationId xmlns:a16="http://schemas.microsoft.com/office/drawing/2014/main" id="{82D0C899-0D8A-4942-8366-F30BCA0B8400}"/>
              </a:ext>
            </a:extLst>
          </p:cNvPr>
          <p:cNvSpPr/>
          <p:nvPr/>
        </p:nvSpPr>
        <p:spPr>
          <a:xfrm>
            <a:off x="1855345" y="4559741"/>
            <a:ext cx="413469" cy="402865"/>
          </a:xfrm>
          <a:prstGeom prst="downArrow">
            <a:avLst/>
          </a:prstGeom>
          <a:solidFill>
            <a:schemeClr val="accent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E29F069F-9D45-4D68-A85A-5C02CD0F289B}"/>
              </a:ext>
            </a:extLst>
          </p:cNvPr>
          <p:cNvSpPr txBox="1"/>
          <p:nvPr/>
        </p:nvSpPr>
        <p:spPr>
          <a:xfrm>
            <a:off x="6184402" y="4412003"/>
            <a:ext cx="1339021" cy="505523"/>
          </a:xfrm>
          <a:prstGeom prst="rect">
            <a:avLst/>
          </a:prstGeom>
          <a:noFill/>
        </p:spPr>
        <p:txBody>
          <a:bodyPr wrap="none" rtlCol="0">
            <a:spAutoFit/>
          </a:bodyPr>
          <a:lstStyle/>
          <a:p>
            <a:pPr algn="ctr">
              <a:lnSpc>
                <a:spcPts val="1620"/>
              </a:lnSpc>
            </a:pPr>
            <a:r>
              <a:rPr lang="en-US" sz="1600" dirty="0">
                <a:solidFill>
                  <a:srgbClr val="000000"/>
                </a:solidFill>
                <a:latin typeface="Calibri" panose="020F0502020204030204" pitchFamily="34" charset="0"/>
                <a:cs typeface="Calibri" panose="020F0502020204030204" pitchFamily="34" charset="0"/>
              </a:rPr>
              <a:t>Subclinical</a:t>
            </a:r>
          </a:p>
          <a:p>
            <a:pPr algn="ctr">
              <a:lnSpc>
                <a:spcPts val="1620"/>
              </a:lnSpc>
            </a:pPr>
            <a:r>
              <a:rPr lang="en-US" sz="1600" dirty="0">
                <a:solidFill>
                  <a:srgbClr val="000000"/>
                </a:solidFill>
                <a:latin typeface="Calibri" panose="020F0502020204030204" pitchFamily="34" charset="0"/>
                <a:cs typeface="Calibri" panose="020F0502020204030204" pitchFamily="34" charset="0"/>
              </a:rPr>
              <a:t>Inflammation</a:t>
            </a:r>
            <a:endParaRPr lang="en-US" sz="1500" dirty="0">
              <a:solidFill>
                <a:srgbClr val="000000"/>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E876FC2E-2ADD-452F-8088-AD44A8E64F2C}"/>
              </a:ext>
            </a:extLst>
          </p:cNvPr>
          <p:cNvSpPr txBox="1"/>
          <p:nvPr/>
        </p:nvSpPr>
        <p:spPr>
          <a:xfrm>
            <a:off x="7295052" y="4814340"/>
            <a:ext cx="974947"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Diagnosis</a:t>
            </a:r>
            <a:endParaRPr lang="en-US" sz="1500" dirty="0">
              <a:solidFill>
                <a:srgbClr val="000000"/>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9C78A463-1186-4BDE-87F3-1B3D0816899F}"/>
              </a:ext>
            </a:extLst>
          </p:cNvPr>
          <p:cNvSpPr txBox="1"/>
          <p:nvPr/>
        </p:nvSpPr>
        <p:spPr>
          <a:xfrm>
            <a:off x="8016591" y="4401402"/>
            <a:ext cx="1299266"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Early Disease</a:t>
            </a:r>
            <a:endParaRPr lang="en-US" sz="1500" dirty="0">
              <a:solidFill>
                <a:srgbClr val="000000"/>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8725C444-B805-4DA7-9FBA-B575FBD1B54C}"/>
              </a:ext>
            </a:extLst>
          </p:cNvPr>
          <p:cNvSpPr txBox="1"/>
          <p:nvPr/>
        </p:nvSpPr>
        <p:spPr>
          <a:xfrm rot="16200000">
            <a:off x="5404739" y="3038389"/>
            <a:ext cx="1703736" cy="338554"/>
          </a:xfrm>
          <a:prstGeom prst="rect">
            <a:avLst/>
          </a:prstGeom>
          <a:noFill/>
        </p:spPr>
        <p:txBody>
          <a:bodyPr wrap="none" rtlCol="0">
            <a:spAutoFit/>
          </a:bodyPr>
          <a:lstStyle/>
          <a:p>
            <a:r>
              <a:rPr lang="en-US" sz="1600" b="1" dirty="0">
                <a:solidFill>
                  <a:schemeClr val="accent3"/>
                </a:solidFill>
                <a:latin typeface="Calibri" panose="020F0502020204030204" pitchFamily="34" charset="0"/>
                <a:cs typeface="Calibri" panose="020F0502020204030204" pitchFamily="34" charset="0"/>
              </a:rPr>
              <a:t>Digestive Damage</a:t>
            </a:r>
            <a:endParaRPr lang="en-US" sz="1500" b="1" dirty="0">
              <a:solidFill>
                <a:schemeClr val="accent3"/>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CF09D691-224F-4620-9F70-3946F84174DC}"/>
              </a:ext>
            </a:extLst>
          </p:cNvPr>
          <p:cNvSpPr txBox="1"/>
          <p:nvPr/>
        </p:nvSpPr>
        <p:spPr>
          <a:xfrm>
            <a:off x="9834127" y="4417719"/>
            <a:ext cx="1236621" cy="338554"/>
          </a:xfrm>
          <a:prstGeom prst="rect">
            <a:avLst/>
          </a:prstGeom>
          <a:noFill/>
        </p:spPr>
        <p:txBody>
          <a:bodyPr wrap="none" rtlCol="0">
            <a:spAutoFit/>
          </a:bodyPr>
          <a:lstStyle/>
          <a:p>
            <a:r>
              <a:rPr lang="en-US" sz="1600" dirty="0">
                <a:solidFill>
                  <a:srgbClr val="000000"/>
                </a:solidFill>
                <a:latin typeface="Calibri" panose="020F0502020204030204" pitchFamily="34" charset="0"/>
                <a:cs typeface="Calibri" panose="020F0502020204030204" pitchFamily="34" charset="0"/>
              </a:rPr>
              <a:t>Late Disease</a:t>
            </a:r>
            <a:endParaRPr lang="en-US" sz="1500" dirty="0">
              <a:solidFill>
                <a:srgbClr val="000000"/>
              </a:solidFill>
              <a:latin typeface="Calibri" panose="020F0502020204030204" pitchFamily="34" charset="0"/>
              <a:cs typeface="Calibri" panose="020F0502020204030204" pitchFamily="34" charset="0"/>
            </a:endParaRPr>
          </a:p>
        </p:txBody>
      </p:sp>
      <p:sp>
        <p:nvSpPr>
          <p:cNvPr id="54" name="Down Arrow 33">
            <a:extLst>
              <a:ext uri="{FF2B5EF4-FFF2-40B4-BE49-F238E27FC236}">
                <a16:creationId xmlns:a16="http://schemas.microsoft.com/office/drawing/2014/main" id="{3C675465-FCB5-4340-A07E-B824DE383F64}"/>
              </a:ext>
            </a:extLst>
          </p:cNvPr>
          <p:cNvSpPr/>
          <p:nvPr/>
        </p:nvSpPr>
        <p:spPr>
          <a:xfrm>
            <a:off x="7652288" y="4492948"/>
            <a:ext cx="413469" cy="402865"/>
          </a:xfrm>
          <a:prstGeom prst="downArrow">
            <a:avLst/>
          </a:prstGeom>
          <a:solidFill>
            <a:schemeClr val="accent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D34A9F21-6323-4CED-9924-AF82F399A238}"/>
              </a:ext>
            </a:extLst>
          </p:cNvPr>
          <p:cNvSpPr txBox="1"/>
          <p:nvPr/>
        </p:nvSpPr>
        <p:spPr>
          <a:xfrm rot="5400000">
            <a:off x="10546049" y="3133115"/>
            <a:ext cx="2145844" cy="338554"/>
          </a:xfrm>
          <a:prstGeom prst="rect">
            <a:avLst/>
          </a:prstGeom>
          <a:noFill/>
        </p:spPr>
        <p:txBody>
          <a:bodyPr wrap="none" rtlCol="0">
            <a:spAutoFit/>
          </a:bodyPr>
          <a:lstStyle/>
          <a:p>
            <a:r>
              <a:rPr lang="en-US" sz="1600" b="1" dirty="0">
                <a:solidFill>
                  <a:schemeClr val="accent1"/>
                </a:solidFill>
                <a:latin typeface="Calibri" panose="020F0502020204030204" pitchFamily="34" charset="0"/>
                <a:cs typeface="Calibri" panose="020F0502020204030204" pitchFamily="34" charset="0"/>
              </a:rPr>
              <a:t>Inflammatory Activity*</a:t>
            </a:r>
            <a:endParaRPr lang="en-US" sz="1600" b="1" baseline="30000" dirty="0">
              <a:solidFill>
                <a:schemeClr val="accent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999F938B-7FA5-4D38-A15C-2A1719CF3809}"/>
              </a:ext>
            </a:extLst>
          </p:cNvPr>
          <p:cNvSpPr txBox="1"/>
          <p:nvPr/>
        </p:nvSpPr>
        <p:spPr>
          <a:xfrm>
            <a:off x="6825202" y="2921990"/>
            <a:ext cx="2320013" cy="584775"/>
          </a:xfrm>
          <a:prstGeom prst="rect">
            <a:avLst/>
          </a:prstGeom>
          <a:noFill/>
        </p:spPr>
        <p:txBody>
          <a:bodyPr wrap="square" rtlCol="0">
            <a:spAutoFit/>
          </a:bodyPr>
          <a:lstStyle/>
          <a:p>
            <a:pPr algn="ctr"/>
            <a:r>
              <a:rPr lang="en-US" sz="1600" b="0" dirty="0">
                <a:solidFill>
                  <a:srgbClr val="000000"/>
                </a:solidFill>
                <a:latin typeface="Calibri" panose="020F0502020204030204" pitchFamily="34" charset="0"/>
                <a:cs typeface="Calibri" panose="020F0502020204030204" pitchFamily="34" charset="0"/>
              </a:rPr>
              <a:t>Tight control and monitoring</a:t>
            </a:r>
            <a:endParaRPr lang="en-US" sz="1500" b="0" dirty="0">
              <a:solidFill>
                <a:srgbClr val="000000"/>
              </a:solidFill>
              <a:latin typeface="Calibri" panose="020F0502020204030204" pitchFamily="34" charset="0"/>
              <a:cs typeface="Calibri" panose="020F0502020204030204" pitchFamily="34" charset="0"/>
            </a:endParaRPr>
          </a:p>
        </p:txBody>
      </p:sp>
      <p:sp>
        <p:nvSpPr>
          <p:cNvPr id="58" name="Text Box 15">
            <a:extLst>
              <a:ext uri="{FF2B5EF4-FFF2-40B4-BE49-F238E27FC236}">
                <a16:creationId xmlns:a16="http://schemas.microsoft.com/office/drawing/2014/main" id="{E614BAFF-CB3A-499D-8CEF-9B69DAC3DC4E}"/>
              </a:ext>
            </a:extLst>
          </p:cNvPr>
          <p:cNvSpPr txBox="1">
            <a:spLocks noChangeArrowheads="1"/>
          </p:cNvSpPr>
          <p:nvPr/>
        </p:nvSpPr>
        <p:spPr bwMode="auto">
          <a:xfrm>
            <a:off x="412751" y="63867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Colombel. Gastroenterology. 2017;152:351. Pariente</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 Inflamm Bowel Dis. 2011;17:1415. </a:t>
            </a:r>
          </a:p>
        </p:txBody>
      </p:sp>
      <p:sp>
        <p:nvSpPr>
          <p:cNvPr id="62" name="TextBox 61">
            <a:extLst>
              <a:ext uri="{FF2B5EF4-FFF2-40B4-BE49-F238E27FC236}">
                <a16:creationId xmlns:a16="http://schemas.microsoft.com/office/drawing/2014/main" id="{D4ACC8BD-1CD1-4836-82C5-CE27F031044E}"/>
              </a:ext>
            </a:extLst>
          </p:cNvPr>
          <p:cNvSpPr txBox="1"/>
          <p:nvPr/>
        </p:nvSpPr>
        <p:spPr bwMode="auto">
          <a:xfrm>
            <a:off x="8596491" y="4885607"/>
            <a:ext cx="2982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*Assessed by CDAI, CDEIS, and/or CRP.</a:t>
            </a:r>
          </a:p>
        </p:txBody>
      </p:sp>
      <p:sp>
        <p:nvSpPr>
          <p:cNvPr id="9" name="Rectangle 8">
            <a:extLst>
              <a:ext uri="{FF2B5EF4-FFF2-40B4-BE49-F238E27FC236}">
                <a16:creationId xmlns:a16="http://schemas.microsoft.com/office/drawing/2014/main" id="{104139A1-61DC-9F59-8416-C88D0CB0CAEB}"/>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5"/>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46159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A249-C4E0-4DB5-8E08-BB2F171E4CA5}"/>
              </a:ext>
            </a:extLst>
          </p:cNvPr>
          <p:cNvSpPr>
            <a:spLocks noGrp="1"/>
          </p:cNvSpPr>
          <p:nvPr>
            <p:ph type="title"/>
          </p:nvPr>
        </p:nvSpPr>
        <p:spPr/>
        <p:txBody>
          <a:bodyPr/>
          <a:lstStyle/>
          <a:p>
            <a:r>
              <a:rPr lang="en-US" sz="3600" dirty="0"/>
              <a:t>Guiding Principles of Selection of Early Therapy</a:t>
            </a:r>
            <a:endParaRPr lang="en-US" dirty="0"/>
          </a:p>
        </p:txBody>
      </p:sp>
      <p:sp>
        <p:nvSpPr>
          <p:cNvPr id="3" name="Content Placeholder 2">
            <a:extLst>
              <a:ext uri="{FF2B5EF4-FFF2-40B4-BE49-F238E27FC236}">
                <a16:creationId xmlns:a16="http://schemas.microsoft.com/office/drawing/2014/main" id="{45BE3B49-BD76-49A1-8439-AF490684CEFF}"/>
              </a:ext>
            </a:extLst>
          </p:cNvPr>
          <p:cNvSpPr>
            <a:spLocks noGrp="1"/>
          </p:cNvSpPr>
          <p:nvPr>
            <p:ph idx="1"/>
          </p:nvPr>
        </p:nvSpPr>
        <p:spPr/>
        <p:txBody>
          <a:bodyPr/>
          <a:lstStyle/>
          <a:p>
            <a:r>
              <a:rPr lang="en-US" sz="2400" dirty="0"/>
              <a:t>Evolving perspectives on evaluating disease in relation to therapeutic needs</a:t>
            </a:r>
          </a:p>
          <a:p>
            <a:endParaRPr lang="en-US" sz="2400" dirty="0"/>
          </a:p>
          <a:p>
            <a:endParaRPr lang="en-US" sz="2400" dirty="0"/>
          </a:p>
          <a:p>
            <a:endParaRPr lang="en-US" sz="2400" dirty="0"/>
          </a:p>
          <a:p>
            <a:endParaRPr lang="en-US" sz="2400" dirty="0"/>
          </a:p>
          <a:p>
            <a:endParaRPr lang="en-US" sz="2400" dirty="0"/>
          </a:p>
          <a:p>
            <a:r>
              <a:rPr lang="en-US" sz="2400" dirty="0"/>
              <a:t>Personalize according to patient preferences (risk–benefit preferences, convenience), comorbidities, demographic factors, prior treatments</a:t>
            </a:r>
            <a:endParaRPr lang="en-US" sz="1800" dirty="0"/>
          </a:p>
          <a:p>
            <a:endParaRPr lang="en-US" sz="2400" dirty="0"/>
          </a:p>
          <a:p>
            <a:endParaRPr lang="en-US" sz="2400" dirty="0"/>
          </a:p>
        </p:txBody>
      </p:sp>
      <p:graphicFrame>
        <p:nvGraphicFramePr>
          <p:cNvPr id="4" name="Group 3">
            <a:extLst>
              <a:ext uri="{FF2B5EF4-FFF2-40B4-BE49-F238E27FC236}">
                <a16:creationId xmlns:a16="http://schemas.microsoft.com/office/drawing/2014/main" id="{63E11C4E-F9BD-42D7-8093-C25934016DEC}"/>
              </a:ext>
            </a:extLst>
          </p:cNvPr>
          <p:cNvGraphicFramePr>
            <a:graphicFrameLocks/>
          </p:cNvGraphicFramePr>
          <p:nvPr>
            <p:extLst>
              <p:ext uri="{D42A27DB-BD31-4B8C-83A1-F6EECF244321}">
                <p14:modId xmlns:p14="http://schemas.microsoft.com/office/powerpoint/2010/main" val="2956558676"/>
              </p:ext>
            </p:extLst>
          </p:nvPr>
        </p:nvGraphicFramePr>
        <p:xfrm>
          <a:off x="723900" y="2070534"/>
          <a:ext cx="10782300" cy="2473556"/>
        </p:xfrm>
        <a:graphic>
          <a:graphicData uri="http://schemas.openxmlformats.org/drawingml/2006/table">
            <a:tbl>
              <a:tblPr/>
              <a:tblGrid>
                <a:gridCol w="5372217">
                  <a:extLst>
                    <a:ext uri="{9D8B030D-6E8A-4147-A177-3AD203B41FA5}">
                      <a16:colId xmlns:a16="http://schemas.microsoft.com/office/drawing/2014/main" val="20000"/>
                    </a:ext>
                  </a:extLst>
                </a:gridCol>
                <a:gridCol w="5410083">
                  <a:extLst>
                    <a:ext uri="{9D8B030D-6E8A-4147-A177-3AD203B41FA5}">
                      <a16:colId xmlns:a16="http://schemas.microsoft.com/office/drawing/2014/main" val="20001"/>
                    </a:ext>
                  </a:extLst>
                </a:gridCol>
              </a:tblGrid>
              <a:tr h="268049">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Disease Activity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Disease Severity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07730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1" i="0" u="none" strike="noStrike" cap="none" normalizeH="0" baseline="0" dirty="0">
                          <a:ln>
                            <a:noFill/>
                          </a:ln>
                          <a:solidFill>
                            <a:schemeClr val="bg1"/>
                          </a:solidFill>
                          <a:effectLst/>
                          <a:latin typeface="Calibri" panose="020F0502020204030204" pitchFamily="34" charset="0"/>
                        </a:rPr>
                        <a:t>Snapshot</a:t>
                      </a:r>
                      <a:r>
                        <a:rPr kumimoji="0" lang="en-US" sz="2000" b="0" i="0" u="none" strike="noStrike" cap="none" normalizeH="0" baseline="0" dirty="0">
                          <a:ln>
                            <a:noFill/>
                          </a:ln>
                          <a:solidFill>
                            <a:schemeClr val="bg1"/>
                          </a:solidFill>
                          <a:effectLst/>
                          <a:latin typeface="Calibri" panose="020F0502020204030204" pitchFamily="34" charset="0"/>
                        </a:rPr>
                        <a:t> of symptoms, perhaps also objective measures, that patient is experiencing now (eg, mild, moderate, </a:t>
                      </a:r>
                      <a:br>
                        <a:rPr kumimoji="0" lang="en-US" sz="2000" b="0" i="0" u="none" strike="noStrike" cap="none" normalizeH="0" baseline="0" dirty="0">
                          <a:ln>
                            <a:noFill/>
                          </a:ln>
                          <a:solidFill>
                            <a:schemeClr val="bg1"/>
                          </a:solidFill>
                          <a:effectLst/>
                          <a:latin typeface="Calibri" panose="020F0502020204030204" pitchFamily="34" charset="0"/>
                        </a:rPr>
                      </a:br>
                      <a:r>
                        <a:rPr kumimoji="0" lang="en-US" sz="2000" b="0" i="0" u="none" strike="noStrike" cap="none" normalizeH="0" baseline="0" dirty="0">
                          <a:ln>
                            <a:noFill/>
                          </a:ln>
                          <a:solidFill>
                            <a:schemeClr val="bg1"/>
                          </a:solidFill>
                          <a:effectLst/>
                          <a:latin typeface="Calibri" panose="020F0502020204030204" pitchFamily="34" charset="0"/>
                        </a:rPr>
                        <a:t>or severe; mild to moderate; or moderate </a:t>
                      </a:r>
                      <a:br>
                        <a:rPr kumimoji="0" lang="en-US" sz="2000" b="0" i="0" u="none" strike="noStrike" cap="none" normalizeH="0" baseline="0" dirty="0">
                          <a:ln>
                            <a:noFill/>
                          </a:ln>
                          <a:solidFill>
                            <a:schemeClr val="bg1"/>
                          </a:solidFill>
                          <a:effectLst/>
                          <a:latin typeface="Calibri" panose="020F0502020204030204" pitchFamily="34" charset="0"/>
                        </a:rPr>
                      </a:br>
                      <a:r>
                        <a:rPr kumimoji="0" lang="en-US" sz="2000" b="0" i="0" u="none" strike="noStrike" cap="none" normalizeH="0" baseline="0" dirty="0">
                          <a:ln>
                            <a:noFill/>
                          </a:ln>
                          <a:solidFill>
                            <a:schemeClr val="bg1"/>
                          </a:solidFill>
                          <a:effectLst/>
                          <a:latin typeface="Calibri" panose="020F0502020204030204" pitchFamily="34" charset="0"/>
                        </a:rPr>
                        <a:t>to severe)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dirty="0">
                          <a:ln>
                            <a:noFill/>
                          </a:ln>
                          <a:solidFill>
                            <a:schemeClr val="bg1"/>
                          </a:solidFill>
                          <a:effectLst/>
                          <a:latin typeface="Calibri" panose="020F0502020204030204" pitchFamily="34" charset="0"/>
                        </a:rPr>
                        <a:t>Not suﬃcient to guide selection of therapy</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Newer concept, reflecting entire course of disease: </a:t>
                      </a:r>
                      <a:r>
                        <a:rPr kumimoji="0" lang="en-US" sz="2000" b="1" i="0" u="none" strike="noStrike" cap="none" normalizeH="0" baseline="0" dirty="0">
                          <a:ln>
                            <a:noFill/>
                          </a:ln>
                          <a:solidFill>
                            <a:schemeClr val="bg2">
                              <a:lumMod val="10000"/>
                            </a:schemeClr>
                          </a:solidFill>
                          <a:effectLst/>
                          <a:latin typeface="Calibri" panose="020F0502020204030204" pitchFamily="34" charset="0"/>
                        </a:rPr>
                        <a:t>“the movie”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Range of variables that includes not only symptoms, but also objective findings, past treatment experience, surgery, biomarkers, functional aspects</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5" name="Text Box 15">
            <a:extLst>
              <a:ext uri="{FF2B5EF4-FFF2-40B4-BE49-F238E27FC236}">
                <a16:creationId xmlns:a16="http://schemas.microsoft.com/office/drawing/2014/main" id="{694DAAAD-D6B5-41A8-9E80-3D416B730396}"/>
              </a:ext>
            </a:extLst>
          </p:cNvPr>
          <p:cNvSpPr txBox="1">
            <a:spLocks noChangeArrowheads="1"/>
          </p:cNvSpPr>
          <p:nvPr/>
        </p:nvSpPr>
        <p:spPr bwMode="auto">
          <a:xfrm>
            <a:off x="412751" y="637748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Peyrin-Biroulet. Clin Gastroenterol Hepatol. 2016;14:348.</a:t>
            </a:r>
          </a:p>
        </p:txBody>
      </p:sp>
      <p:sp>
        <p:nvSpPr>
          <p:cNvPr id="12" name="Rectangle 8">
            <a:extLst>
              <a:ext uri="{FF2B5EF4-FFF2-40B4-BE49-F238E27FC236}">
                <a16:creationId xmlns:a16="http://schemas.microsoft.com/office/drawing/2014/main" id="{C09A608E-C380-899F-1EEC-9CAE8DC18F29}"/>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40364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40">
            <a:extLst>
              <a:ext uri="{FF2B5EF4-FFF2-40B4-BE49-F238E27FC236}">
                <a16:creationId xmlns:a16="http://schemas.microsoft.com/office/drawing/2014/main" id="{713B38D6-847E-4C43-A8DD-9C297F458004}"/>
              </a:ext>
            </a:extLst>
          </p:cNvPr>
          <p:cNvSpPr>
            <a:spLocks noChangeArrowheads="1"/>
          </p:cNvSpPr>
          <p:nvPr/>
        </p:nvSpPr>
        <p:spPr bwMode="auto">
          <a:xfrm>
            <a:off x="3920019" y="3262077"/>
            <a:ext cx="2065601" cy="2691873"/>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solidFill>
            <a:schemeClr val="accent4"/>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15" name="Freeform 41">
            <a:extLst>
              <a:ext uri="{FF2B5EF4-FFF2-40B4-BE49-F238E27FC236}">
                <a16:creationId xmlns:a16="http://schemas.microsoft.com/office/drawing/2014/main" id="{21475413-02C1-FE49-88F3-AC73766993FF}"/>
              </a:ext>
            </a:extLst>
          </p:cNvPr>
          <p:cNvSpPr>
            <a:spLocks noChangeArrowheads="1"/>
          </p:cNvSpPr>
          <p:nvPr/>
        </p:nvSpPr>
        <p:spPr bwMode="auto">
          <a:xfrm>
            <a:off x="5395057" y="3882857"/>
            <a:ext cx="2689126" cy="2073842"/>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solidFill>
            <a:schemeClr val="accent3"/>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16" name="Freeform 42">
            <a:extLst>
              <a:ext uri="{FF2B5EF4-FFF2-40B4-BE49-F238E27FC236}">
                <a16:creationId xmlns:a16="http://schemas.microsoft.com/office/drawing/2014/main" id="{ED21D77B-347C-AC4F-A045-97F55DDE282D}"/>
              </a:ext>
            </a:extLst>
          </p:cNvPr>
          <p:cNvSpPr>
            <a:spLocks noChangeArrowheads="1"/>
          </p:cNvSpPr>
          <p:nvPr/>
        </p:nvSpPr>
        <p:spPr bwMode="auto">
          <a:xfrm>
            <a:off x="6013090" y="1789789"/>
            <a:ext cx="2071095" cy="2686379"/>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solidFill>
            <a:schemeClr val="accent1"/>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17" name="Freeform 43">
            <a:extLst>
              <a:ext uri="{FF2B5EF4-FFF2-40B4-BE49-F238E27FC236}">
                <a16:creationId xmlns:a16="http://schemas.microsoft.com/office/drawing/2014/main" id="{8ACEA026-9A2B-3D49-9376-24F830B761FA}"/>
              </a:ext>
            </a:extLst>
          </p:cNvPr>
          <p:cNvSpPr>
            <a:spLocks noChangeArrowheads="1"/>
          </p:cNvSpPr>
          <p:nvPr/>
        </p:nvSpPr>
        <p:spPr bwMode="auto">
          <a:xfrm>
            <a:off x="3920019" y="1789787"/>
            <a:ext cx="2680886" cy="2065600"/>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solidFill>
            <a:schemeClr val="accent5"/>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0" name="Freeform 47">
            <a:extLst>
              <a:ext uri="{FF2B5EF4-FFF2-40B4-BE49-F238E27FC236}">
                <a16:creationId xmlns:a16="http://schemas.microsoft.com/office/drawing/2014/main" id="{22730BDC-626C-D14C-9669-F3796786AB36}"/>
              </a:ext>
            </a:extLst>
          </p:cNvPr>
          <p:cNvSpPr>
            <a:spLocks noChangeArrowheads="1"/>
          </p:cNvSpPr>
          <p:nvPr/>
        </p:nvSpPr>
        <p:spPr bwMode="auto">
          <a:xfrm>
            <a:off x="4768927" y="4608013"/>
            <a:ext cx="541123" cy="541122"/>
          </a:xfrm>
          <a:custGeom>
            <a:avLst/>
            <a:gdLst>
              <a:gd name="T0" fmla="*/ 591 w 868"/>
              <a:gd name="T1" fmla="*/ 473 h 868"/>
              <a:gd name="T2" fmla="*/ 552 w 868"/>
              <a:gd name="T3" fmla="*/ 433 h 868"/>
              <a:gd name="T4" fmla="*/ 591 w 868"/>
              <a:gd name="T5" fmla="*/ 394 h 868"/>
              <a:gd name="T6" fmla="*/ 630 w 868"/>
              <a:gd name="T7" fmla="*/ 433 h 868"/>
              <a:gd name="T8" fmla="*/ 729 w 868"/>
              <a:gd name="T9" fmla="*/ 413 h 868"/>
              <a:gd name="T10" fmla="*/ 667 w 868"/>
              <a:gd name="T11" fmla="*/ 413 h 868"/>
              <a:gd name="T12" fmla="*/ 591 w 868"/>
              <a:gd name="T13" fmla="*/ 355 h 868"/>
              <a:gd name="T14" fmla="*/ 138 w 868"/>
              <a:gd name="T15" fmla="*/ 413 h 868"/>
              <a:gd name="T16" fmla="*/ 118 w 868"/>
              <a:gd name="T17" fmla="*/ 433 h 868"/>
              <a:gd name="T18" fmla="*/ 138 w 868"/>
              <a:gd name="T19" fmla="*/ 453 h 868"/>
              <a:gd name="T20" fmla="*/ 515 w 868"/>
              <a:gd name="T21" fmla="*/ 453 h 868"/>
              <a:gd name="T22" fmla="*/ 591 w 868"/>
              <a:gd name="T23" fmla="*/ 512 h 868"/>
              <a:gd name="T24" fmla="*/ 729 w 868"/>
              <a:gd name="T25" fmla="*/ 453 h 868"/>
              <a:gd name="T26" fmla="*/ 749 w 868"/>
              <a:gd name="T27" fmla="*/ 433 h 868"/>
              <a:gd name="T28" fmla="*/ 729 w 868"/>
              <a:gd name="T29" fmla="*/ 413 h 868"/>
              <a:gd name="T30" fmla="*/ 315 w 868"/>
              <a:gd name="T31" fmla="*/ 256 h 868"/>
              <a:gd name="T32" fmla="*/ 276 w 868"/>
              <a:gd name="T33" fmla="*/ 216 h 868"/>
              <a:gd name="T34" fmla="*/ 315 w 868"/>
              <a:gd name="T35" fmla="*/ 177 h 868"/>
              <a:gd name="T36" fmla="*/ 355 w 868"/>
              <a:gd name="T37" fmla="*/ 216 h 868"/>
              <a:gd name="T38" fmla="*/ 729 w 868"/>
              <a:gd name="T39" fmla="*/ 197 h 868"/>
              <a:gd name="T40" fmla="*/ 391 w 868"/>
              <a:gd name="T41" fmla="*/ 197 h 868"/>
              <a:gd name="T42" fmla="*/ 315 w 868"/>
              <a:gd name="T43" fmla="*/ 138 h 868"/>
              <a:gd name="T44" fmla="*/ 138 w 868"/>
              <a:gd name="T45" fmla="*/ 197 h 868"/>
              <a:gd name="T46" fmla="*/ 118 w 868"/>
              <a:gd name="T47" fmla="*/ 216 h 868"/>
              <a:gd name="T48" fmla="*/ 138 w 868"/>
              <a:gd name="T49" fmla="*/ 236 h 868"/>
              <a:gd name="T50" fmla="*/ 239 w 868"/>
              <a:gd name="T51" fmla="*/ 236 h 868"/>
              <a:gd name="T52" fmla="*/ 315 w 868"/>
              <a:gd name="T53" fmla="*/ 295 h 868"/>
              <a:gd name="T54" fmla="*/ 729 w 868"/>
              <a:gd name="T55" fmla="*/ 236 h 868"/>
              <a:gd name="T56" fmla="*/ 749 w 868"/>
              <a:gd name="T57" fmla="*/ 216 h 868"/>
              <a:gd name="T58" fmla="*/ 729 w 868"/>
              <a:gd name="T59" fmla="*/ 197 h 868"/>
              <a:gd name="T60" fmla="*/ 827 w 868"/>
              <a:gd name="T61" fmla="*/ 788 h 868"/>
              <a:gd name="T62" fmla="*/ 79 w 868"/>
              <a:gd name="T63" fmla="*/ 827 h 868"/>
              <a:gd name="T64" fmla="*/ 40 w 868"/>
              <a:gd name="T65" fmla="*/ 788 h 868"/>
              <a:gd name="T66" fmla="*/ 40 w 868"/>
              <a:gd name="T67" fmla="*/ 79 h 868"/>
              <a:gd name="T68" fmla="*/ 788 w 868"/>
              <a:gd name="T69" fmla="*/ 39 h 868"/>
              <a:gd name="T70" fmla="*/ 827 w 868"/>
              <a:gd name="T71" fmla="*/ 79 h 868"/>
              <a:gd name="T72" fmla="*/ 788 w 868"/>
              <a:gd name="T73" fmla="*/ 0 h 868"/>
              <a:gd name="T74" fmla="*/ 79 w 868"/>
              <a:gd name="T75" fmla="*/ 0 h 868"/>
              <a:gd name="T76" fmla="*/ 0 w 868"/>
              <a:gd name="T77" fmla="*/ 788 h 868"/>
              <a:gd name="T78" fmla="*/ 79 w 868"/>
              <a:gd name="T79" fmla="*/ 867 h 868"/>
              <a:gd name="T80" fmla="*/ 788 w 868"/>
              <a:gd name="T81" fmla="*/ 867 h 868"/>
              <a:gd name="T82" fmla="*/ 867 w 868"/>
              <a:gd name="T83" fmla="*/ 79 h 868"/>
              <a:gd name="T84" fmla="*/ 788 w 868"/>
              <a:gd name="T85" fmla="*/ 0 h 868"/>
              <a:gd name="T86" fmla="*/ 394 w 868"/>
              <a:gd name="T87" fmla="*/ 689 h 868"/>
              <a:gd name="T88" fmla="*/ 355 w 868"/>
              <a:gd name="T89" fmla="*/ 650 h 868"/>
              <a:gd name="T90" fmla="*/ 394 w 868"/>
              <a:gd name="T91" fmla="*/ 611 h 868"/>
              <a:gd name="T92" fmla="*/ 434 w 868"/>
              <a:gd name="T93" fmla="*/ 650 h 868"/>
              <a:gd name="T94" fmla="*/ 729 w 868"/>
              <a:gd name="T95" fmla="*/ 630 h 868"/>
              <a:gd name="T96" fmla="*/ 470 w 868"/>
              <a:gd name="T97" fmla="*/ 630 h 868"/>
              <a:gd name="T98" fmla="*/ 394 w 868"/>
              <a:gd name="T99" fmla="*/ 571 h 868"/>
              <a:gd name="T100" fmla="*/ 138 w 868"/>
              <a:gd name="T101" fmla="*/ 630 h 868"/>
              <a:gd name="T102" fmla="*/ 118 w 868"/>
              <a:gd name="T103" fmla="*/ 650 h 868"/>
              <a:gd name="T104" fmla="*/ 138 w 868"/>
              <a:gd name="T105" fmla="*/ 669 h 868"/>
              <a:gd name="T106" fmla="*/ 318 w 868"/>
              <a:gd name="T107" fmla="*/ 669 h 868"/>
              <a:gd name="T108" fmla="*/ 394 w 868"/>
              <a:gd name="T109" fmla="*/ 729 h 868"/>
              <a:gd name="T110" fmla="*/ 729 w 868"/>
              <a:gd name="T111" fmla="*/ 669 h 868"/>
              <a:gd name="T112" fmla="*/ 749 w 868"/>
              <a:gd name="T113" fmla="*/ 650 h 868"/>
              <a:gd name="T114" fmla="*/ 729 w 868"/>
              <a:gd name="T115" fmla="*/ 63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591" y="473"/>
                </a:moveTo>
                <a:lnTo>
                  <a:pt x="591" y="473"/>
                </a:lnTo>
                <a:cubicBezTo>
                  <a:pt x="569" y="473"/>
                  <a:pt x="552" y="455"/>
                  <a:pt x="552" y="433"/>
                </a:cubicBezTo>
                <a:lnTo>
                  <a:pt x="552" y="433"/>
                </a:lnTo>
                <a:cubicBezTo>
                  <a:pt x="552" y="411"/>
                  <a:pt x="569" y="394"/>
                  <a:pt x="591" y="394"/>
                </a:cubicBezTo>
                <a:lnTo>
                  <a:pt x="591" y="394"/>
                </a:lnTo>
                <a:cubicBezTo>
                  <a:pt x="613" y="394"/>
                  <a:pt x="630" y="411"/>
                  <a:pt x="630" y="433"/>
                </a:cubicBezTo>
                <a:lnTo>
                  <a:pt x="630" y="433"/>
                </a:lnTo>
                <a:cubicBezTo>
                  <a:pt x="630" y="455"/>
                  <a:pt x="613" y="473"/>
                  <a:pt x="591" y="473"/>
                </a:cubicBezTo>
                <a:close/>
                <a:moveTo>
                  <a:pt x="729" y="413"/>
                </a:moveTo>
                <a:lnTo>
                  <a:pt x="667" y="413"/>
                </a:lnTo>
                <a:lnTo>
                  <a:pt x="667" y="413"/>
                </a:lnTo>
                <a:cubicBezTo>
                  <a:pt x="658" y="380"/>
                  <a:pt x="628" y="355"/>
                  <a:pt x="591" y="355"/>
                </a:cubicBezTo>
                <a:lnTo>
                  <a:pt x="591" y="355"/>
                </a:lnTo>
                <a:cubicBezTo>
                  <a:pt x="555" y="355"/>
                  <a:pt x="524" y="380"/>
                  <a:pt x="515" y="413"/>
                </a:cubicBezTo>
                <a:lnTo>
                  <a:pt x="138" y="413"/>
                </a:lnTo>
                <a:lnTo>
                  <a:pt x="138" y="413"/>
                </a:lnTo>
                <a:cubicBezTo>
                  <a:pt x="127" y="413"/>
                  <a:pt x="118" y="422"/>
                  <a:pt x="118" y="433"/>
                </a:cubicBezTo>
                <a:lnTo>
                  <a:pt x="118" y="433"/>
                </a:lnTo>
                <a:cubicBezTo>
                  <a:pt x="118" y="444"/>
                  <a:pt x="127" y="453"/>
                  <a:pt x="138" y="453"/>
                </a:cubicBezTo>
                <a:lnTo>
                  <a:pt x="515" y="453"/>
                </a:lnTo>
                <a:lnTo>
                  <a:pt x="515" y="453"/>
                </a:lnTo>
                <a:cubicBezTo>
                  <a:pt x="524" y="487"/>
                  <a:pt x="555" y="512"/>
                  <a:pt x="591" y="512"/>
                </a:cubicBezTo>
                <a:lnTo>
                  <a:pt x="591" y="512"/>
                </a:lnTo>
                <a:cubicBezTo>
                  <a:pt x="628" y="512"/>
                  <a:pt x="658" y="487"/>
                  <a:pt x="667" y="453"/>
                </a:cubicBezTo>
                <a:lnTo>
                  <a:pt x="729" y="453"/>
                </a:lnTo>
                <a:lnTo>
                  <a:pt x="729" y="453"/>
                </a:lnTo>
                <a:cubicBezTo>
                  <a:pt x="740" y="453"/>
                  <a:pt x="749" y="444"/>
                  <a:pt x="749" y="433"/>
                </a:cubicBezTo>
                <a:lnTo>
                  <a:pt x="749" y="433"/>
                </a:lnTo>
                <a:cubicBezTo>
                  <a:pt x="749" y="422"/>
                  <a:pt x="740" y="413"/>
                  <a:pt x="729" y="413"/>
                </a:cubicBezTo>
                <a:close/>
                <a:moveTo>
                  <a:pt x="315" y="256"/>
                </a:moveTo>
                <a:lnTo>
                  <a:pt x="315" y="256"/>
                </a:lnTo>
                <a:cubicBezTo>
                  <a:pt x="294" y="256"/>
                  <a:pt x="276" y="238"/>
                  <a:pt x="276" y="216"/>
                </a:cubicBezTo>
                <a:lnTo>
                  <a:pt x="276" y="216"/>
                </a:lnTo>
                <a:cubicBezTo>
                  <a:pt x="276" y="195"/>
                  <a:pt x="294" y="177"/>
                  <a:pt x="315" y="177"/>
                </a:cubicBezTo>
                <a:lnTo>
                  <a:pt x="315" y="177"/>
                </a:lnTo>
                <a:cubicBezTo>
                  <a:pt x="337" y="177"/>
                  <a:pt x="355" y="195"/>
                  <a:pt x="355" y="216"/>
                </a:cubicBezTo>
                <a:lnTo>
                  <a:pt x="355" y="216"/>
                </a:lnTo>
                <a:cubicBezTo>
                  <a:pt x="355" y="238"/>
                  <a:pt x="337" y="256"/>
                  <a:pt x="315" y="256"/>
                </a:cubicBezTo>
                <a:close/>
                <a:moveTo>
                  <a:pt x="729" y="197"/>
                </a:moveTo>
                <a:lnTo>
                  <a:pt x="391" y="197"/>
                </a:lnTo>
                <a:lnTo>
                  <a:pt x="391" y="197"/>
                </a:lnTo>
                <a:cubicBezTo>
                  <a:pt x="383" y="163"/>
                  <a:pt x="352" y="138"/>
                  <a:pt x="315" y="138"/>
                </a:cubicBezTo>
                <a:lnTo>
                  <a:pt x="315" y="138"/>
                </a:lnTo>
                <a:cubicBezTo>
                  <a:pt x="279" y="138"/>
                  <a:pt x="248" y="163"/>
                  <a:pt x="239" y="197"/>
                </a:cubicBezTo>
                <a:lnTo>
                  <a:pt x="138" y="197"/>
                </a:lnTo>
                <a:lnTo>
                  <a:pt x="138" y="197"/>
                </a:lnTo>
                <a:cubicBezTo>
                  <a:pt x="127" y="197"/>
                  <a:pt x="118" y="205"/>
                  <a:pt x="118" y="216"/>
                </a:cubicBezTo>
                <a:lnTo>
                  <a:pt x="118" y="216"/>
                </a:lnTo>
                <a:cubicBezTo>
                  <a:pt x="118" y="227"/>
                  <a:pt x="127" y="236"/>
                  <a:pt x="138" y="236"/>
                </a:cubicBezTo>
                <a:lnTo>
                  <a:pt x="239" y="236"/>
                </a:lnTo>
                <a:lnTo>
                  <a:pt x="239" y="236"/>
                </a:lnTo>
                <a:cubicBezTo>
                  <a:pt x="248" y="270"/>
                  <a:pt x="279" y="295"/>
                  <a:pt x="315" y="295"/>
                </a:cubicBezTo>
                <a:lnTo>
                  <a:pt x="315" y="295"/>
                </a:lnTo>
                <a:cubicBezTo>
                  <a:pt x="352" y="295"/>
                  <a:pt x="383" y="270"/>
                  <a:pt x="391" y="236"/>
                </a:cubicBezTo>
                <a:lnTo>
                  <a:pt x="729" y="236"/>
                </a:lnTo>
                <a:lnTo>
                  <a:pt x="729" y="236"/>
                </a:lnTo>
                <a:cubicBezTo>
                  <a:pt x="740" y="236"/>
                  <a:pt x="749" y="227"/>
                  <a:pt x="749" y="216"/>
                </a:cubicBezTo>
                <a:lnTo>
                  <a:pt x="749" y="216"/>
                </a:lnTo>
                <a:cubicBezTo>
                  <a:pt x="749" y="205"/>
                  <a:pt x="740" y="197"/>
                  <a:pt x="729" y="197"/>
                </a:cubicBezTo>
                <a:close/>
                <a:moveTo>
                  <a:pt x="827" y="788"/>
                </a:moveTo>
                <a:lnTo>
                  <a:pt x="827" y="788"/>
                </a:lnTo>
                <a:cubicBezTo>
                  <a:pt x="827" y="810"/>
                  <a:pt x="810" y="827"/>
                  <a:pt x="788" y="827"/>
                </a:cubicBezTo>
                <a:lnTo>
                  <a:pt x="79" y="827"/>
                </a:lnTo>
                <a:lnTo>
                  <a:pt x="79" y="827"/>
                </a:lnTo>
                <a:cubicBezTo>
                  <a:pt x="57" y="827"/>
                  <a:pt x="40" y="810"/>
                  <a:pt x="40" y="788"/>
                </a:cubicBezTo>
                <a:lnTo>
                  <a:pt x="40" y="79"/>
                </a:lnTo>
                <a:lnTo>
                  <a:pt x="40" y="79"/>
                </a:lnTo>
                <a:cubicBezTo>
                  <a:pt x="40" y="57"/>
                  <a:pt x="57" y="39"/>
                  <a:pt x="79" y="39"/>
                </a:cubicBezTo>
                <a:lnTo>
                  <a:pt x="788" y="39"/>
                </a:lnTo>
                <a:lnTo>
                  <a:pt x="788" y="39"/>
                </a:lnTo>
                <a:cubicBezTo>
                  <a:pt x="810" y="39"/>
                  <a:pt x="827" y="57"/>
                  <a:pt x="827" y="79"/>
                </a:cubicBezTo>
                <a:lnTo>
                  <a:pt x="827" y="788"/>
                </a:lnTo>
                <a:close/>
                <a:moveTo>
                  <a:pt x="788" y="0"/>
                </a:moveTo>
                <a:lnTo>
                  <a:pt x="79" y="0"/>
                </a:lnTo>
                <a:lnTo>
                  <a:pt x="79" y="0"/>
                </a:lnTo>
                <a:cubicBezTo>
                  <a:pt x="36" y="0"/>
                  <a:pt x="0" y="35"/>
                  <a:pt x="0" y="79"/>
                </a:cubicBezTo>
                <a:lnTo>
                  <a:pt x="0" y="788"/>
                </a:lnTo>
                <a:lnTo>
                  <a:pt x="0" y="788"/>
                </a:lnTo>
                <a:cubicBezTo>
                  <a:pt x="0" y="832"/>
                  <a:pt x="36" y="867"/>
                  <a:pt x="79" y="867"/>
                </a:cubicBezTo>
                <a:lnTo>
                  <a:pt x="788" y="867"/>
                </a:lnTo>
                <a:lnTo>
                  <a:pt x="788" y="867"/>
                </a:lnTo>
                <a:cubicBezTo>
                  <a:pt x="832" y="867"/>
                  <a:pt x="867" y="832"/>
                  <a:pt x="867" y="788"/>
                </a:cubicBezTo>
                <a:lnTo>
                  <a:pt x="867" y="79"/>
                </a:lnTo>
                <a:lnTo>
                  <a:pt x="867" y="79"/>
                </a:lnTo>
                <a:cubicBezTo>
                  <a:pt x="867" y="35"/>
                  <a:pt x="832" y="0"/>
                  <a:pt x="788" y="0"/>
                </a:cubicBezTo>
                <a:close/>
                <a:moveTo>
                  <a:pt x="394" y="689"/>
                </a:moveTo>
                <a:lnTo>
                  <a:pt x="394" y="689"/>
                </a:lnTo>
                <a:cubicBezTo>
                  <a:pt x="372" y="689"/>
                  <a:pt x="355" y="672"/>
                  <a:pt x="355" y="650"/>
                </a:cubicBezTo>
                <a:lnTo>
                  <a:pt x="355" y="650"/>
                </a:lnTo>
                <a:cubicBezTo>
                  <a:pt x="355" y="628"/>
                  <a:pt x="372" y="611"/>
                  <a:pt x="394" y="611"/>
                </a:cubicBezTo>
                <a:lnTo>
                  <a:pt x="394" y="611"/>
                </a:lnTo>
                <a:cubicBezTo>
                  <a:pt x="416" y="611"/>
                  <a:pt x="434" y="628"/>
                  <a:pt x="434" y="650"/>
                </a:cubicBezTo>
                <a:lnTo>
                  <a:pt x="434" y="650"/>
                </a:lnTo>
                <a:cubicBezTo>
                  <a:pt x="434" y="672"/>
                  <a:pt x="416" y="689"/>
                  <a:pt x="394" y="689"/>
                </a:cubicBezTo>
                <a:close/>
                <a:moveTo>
                  <a:pt x="729" y="630"/>
                </a:moveTo>
                <a:lnTo>
                  <a:pt x="470" y="630"/>
                </a:lnTo>
                <a:lnTo>
                  <a:pt x="470" y="630"/>
                </a:lnTo>
                <a:cubicBezTo>
                  <a:pt x="462" y="596"/>
                  <a:pt x="431" y="571"/>
                  <a:pt x="394" y="571"/>
                </a:cubicBezTo>
                <a:lnTo>
                  <a:pt x="394" y="571"/>
                </a:lnTo>
                <a:cubicBezTo>
                  <a:pt x="358" y="571"/>
                  <a:pt x="327" y="596"/>
                  <a:pt x="318" y="630"/>
                </a:cubicBezTo>
                <a:lnTo>
                  <a:pt x="138" y="630"/>
                </a:lnTo>
                <a:lnTo>
                  <a:pt x="138" y="630"/>
                </a:lnTo>
                <a:cubicBezTo>
                  <a:pt x="127" y="630"/>
                  <a:pt x="118" y="639"/>
                  <a:pt x="118" y="650"/>
                </a:cubicBezTo>
                <a:lnTo>
                  <a:pt x="118" y="650"/>
                </a:lnTo>
                <a:cubicBezTo>
                  <a:pt x="118" y="661"/>
                  <a:pt x="127" y="669"/>
                  <a:pt x="138" y="669"/>
                </a:cubicBezTo>
                <a:lnTo>
                  <a:pt x="318" y="669"/>
                </a:lnTo>
                <a:lnTo>
                  <a:pt x="318" y="669"/>
                </a:lnTo>
                <a:cubicBezTo>
                  <a:pt x="327" y="704"/>
                  <a:pt x="358" y="729"/>
                  <a:pt x="394" y="729"/>
                </a:cubicBezTo>
                <a:lnTo>
                  <a:pt x="394" y="729"/>
                </a:lnTo>
                <a:cubicBezTo>
                  <a:pt x="431" y="729"/>
                  <a:pt x="462" y="704"/>
                  <a:pt x="470" y="669"/>
                </a:cubicBezTo>
                <a:lnTo>
                  <a:pt x="729" y="669"/>
                </a:lnTo>
                <a:lnTo>
                  <a:pt x="729" y="669"/>
                </a:lnTo>
                <a:cubicBezTo>
                  <a:pt x="740" y="669"/>
                  <a:pt x="749" y="661"/>
                  <a:pt x="749" y="650"/>
                </a:cubicBezTo>
                <a:lnTo>
                  <a:pt x="749" y="650"/>
                </a:lnTo>
                <a:cubicBezTo>
                  <a:pt x="749" y="639"/>
                  <a:pt x="740" y="630"/>
                  <a:pt x="729" y="630"/>
                </a:cubicBezTo>
                <a:close/>
              </a:path>
            </a:pathLst>
          </a:custGeom>
          <a:solidFill>
            <a:schemeClr val="tx1"/>
          </a:solidFill>
          <a:ln>
            <a:solidFill>
              <a:schemeClr val="tx1"/>
            </a:solid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1" name="Freeform 48">
            <a:extLst>
              <a:ext uri="{FF2B5EF4-FFF2-40B4-BE49-F238E27FC236}">
                <a16:creationId xmlns:a16="http://schemas.microsoft.com/office/drawing/2014/main" id="{B4BC10A0-3DF7-4F45-8A8A-309375DE8FF3}"/>
              </a:ext>
            </a:extLst>
          </p:cNvPr>
          <p:cNvSpPr>
            <a:spLocks noChangeArrowheads="1"/>
          </p:cNvSpPr>
          <p:nvPr/>
        </p:nvSpPr>
        <p:spPr bwMode="auto">
          <a:xfrm>
            <a:off x="3392634" y="2786746"/>
            <a:ext cx="1205850" cy="27468"/>
          </a:xfrm>
          <a:custGeom>
            <a:avLst/>
            <a:gdLst>
              <a:gd name="T0" fmla="*/ 1937 w 1938"/>
              <a:gd name="T1" fmla="*/ 41 h 42"/>
              <a:gd name="T2" fmla="*/ 0 w 1938"/>
              <a:gd name="T3" fmla="*/ 41 h 42"/>
              <a:gd name="T4" fmla="*/ 0 w 1938"/>
              <a:gd name="T5" fmla="*/ 0 h 42"/>
              <a:gd name="T6" fmla="*/ 1937 w 1938"/>
              <a:gd name="T7" fmla="*/ 0 h 42"/>
              <a:gd name="T8" fmla="*/ 1937 w 1938"/>
              <a:gd name="T9" fmla="*/ 41 h 42"/>
            </a:gdLst>
            <a:ahLst/>
            <a:cxnLst>
              <a:cxn ang="0">
                <a:pos x="T0" y="T1"/>
              </a:cxn>
              <a:cxn ang="0">
                <a:pos x="T2" y="T3"/>
              </a:cxn>
              <a:cxn ang="0">
                <a:pos x="T4" y="T5"/>
              </a:cxn>
              <a:cxn ang="0">
                <a:pos x="T6" y="T7"/>
              </a:cxn>
              <a:cxn ang="0">
                <a:pos x="T8" y="T9"/>
              </a:cxn>
            </a:cxnLst>
            <a:rect l="0" t="0" r="r" b="b"/>
            <a:pathLst>
              <a:path w="1938" h="42">
                <a:moveTo>
                  <a:pt x="1937" y="41"/>
                </a:moveTo>
                <a:lnTo>
                  <a:pt x="0" y="41"/>
                </a:lnTo>
                <a:lnTo>
                  <a:pt x="0" y="0"/>
                </a:lnTo>
                <a:lnTo>
                  <a:pt x="1937" y="0"/>
                </a:lnTo>
                <a:lnTo>
                  <a:pt x="1937" y="41"/>
                </a:lnTo>
              </a:path>
            </a:pathLst>
          </a:custGeom>
          <a:solidFill>
            <a:schemeClr val="accent5"/>
          </a:solidFill>
          <a:ln>
            <a:solidFill>
              <a:schemeClr val="accent5"/>
            </a:solid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2" name="Freeform 49">
            <a:extLst>
              <a:ext uri="{FF2B5EF4-FFF2-40B4-BE49-F238E27FC236}">
                <a16:creationId xmlns:a16="http://schemas.microsoft.com/office/drawing/2014/main" id="{92D8A11A-80CC-E04F-ACBC-B20301E6B0FD}"/>
              </a:ext>
            </a:extLst>
          </p:cNvPr>
          <p:cNvSpPr>
            <a:spLocks noChangeArrowheads="1"/>
          </p:cNvSpPr>
          <p:nvPr/>
        </p:nvSpPr>
        <p:spPr bwMode="auto">
          <a:xfrm>
            <a:off x="3318469" y="2723567"/>
            <a:ext cx="153822" cy="153822"/>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5"/>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3" name="Freeform 50">
            <a:extLst>
              <a:ext uri="{FF2B5EF4-FFF2-40B4-BE49-F238E27FC236}">
                <a16:creationId xmlns:a16="http://schemas.microsoft.com/office/drawing/2014/main" id="{AF66B05F-EE35-5C46-8F33-7B75C628CFD5}"/>
              </a:ext>
            </a:extLst>
          </p:cNvPr>
          <p:cNvSpPr>
            <a:spLocks noChangeArrowheads="1"/>
          </p:cNvSpPr>
          <p:nvPr/>
        </p:nvSpPr>
        <p:spPr bwMode="auto">
          <a:xfrm>
            <a:off x="7348039" y="2786746"/>
            <a:ext cx="1205850" cy="27468"/>
          </a:xfrm>
          <a:custGeom>
            <a:avLst/>
            <a:gdLst>
              <a:gd name="T0" fmla="*/ 1934 w 1935"/>
              <a:gd name="T1" fmla="*/ 41 h 42"/>
              <a:gd name="T2" fmla="*/ 0 w 1935"/>
              <a:gd name="T3" fmla="*/ 41 h 42"/>
              <a:gd name="T4" fmla="*/ 0 w 1935"/>
              <a:gd name="T5" fmla="*/ 0 h 42"/>
              <a:gd name="T6" fmla="*/ 1934 w 1935"/>
              <a:gd name="T7" fmla="*/ 0 h 42"/>
              <a:gd name="T8" fmla="*/ 1934 w 1935"/>
              <a:gd name="T9" fmla="*/ 41 h 42"/>
            </a:gdLst>
            <a:ahLst/>
            <a:cxnLst>
              <a:cxn ang="0">
                <a:pos x="T0" y="T1"/>
              </a:cxn>
              <a:cxn ang="0">
                <a:pos x="T2" y="T3"/>
              </a:cxn>
              <a:cxn ang="0">
                <a:pos x="T4" y="T5"/>
              </a:cxn>
              <a:cxn ang="0">
                <a:pos x="T6" y="T7"/>
              </a:cxn>
              <a:cxn ang="0">
                <a:pos x="T8" y="T9"/>
              </a:cxn>
            </a:cxnLst>
            <a:rect l="0" t="0" r="r" b="b"/>
            <a:pathLst>
              <a:path w="1935" h="42">
                <a:moveTo>
                  <a:pt x="1934" y="41"/>
                </a:moveTo>
                <a:lnTo>
                  <a:pt x="0" y="41"/>
                </a:lnTo>
                <a:lnTo>
                  <a:pt x="0" y="0"/>
                </a:lnTo>
                <a:lnTo>
                  <a:pt x="1934" y="0"/>
                </a:lnTo>
                <a:lnTo>
                  <a:pt x="1934" y="41"/>
                </a:lnTo>
              </a:path>
            </a:pathLst>
          </a:custGeom>
          <a:solidFill>
            <a:schemeClr val="accent1"/>
          </a:solidFill>
          <a:ln>
            <a:solidFill>
              <a:schemeClr val="accent1"/>
            </a:solid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4" name="Freeform 51">
            <a:extLst>
              <a:ext uri="{FF2B5EF4-FFF2-40B4-BE49-F238E27FC236}">
                <a16:creationId xmlns:a16="http://schemas.microsoft.com/office/drawing/2014/main" id="{6F6FF661-726E-0B4D-8CB5-682C30206E98}"/>
              </a:ext>
            </a:extLst>
          </p:cNvPr>
          <p:cNvSpPr>
            <a:spLocks noChangeArrowheads="1"/>
          </p:cNvSpPr>
          <p:nvPr/>
        </p:nvSpPr>
        <p:spPr bwMode="auto">
          <a:xfrm>
            <a:off x="8518178" y="2723567"/>
            <a:ext cx="153822" cy="153822"/>
          </a:xfrm>
          <a:custGeom>
            <a:avLst/>
            <a:gdLst>
              <a:gd name="T0" fmla="*/ 244 w 245"/>
              <a:gd name="T1" fmla="*/ 123 h 246"/>
              <a:gd name="T2" fmla="*/ 244 w 245"/>
              <a:gd name="T3" fmla="*/ 123 h 246"/>
              <a:gd name="T4" fmla="*/ 122 w 245"/>
              <a:gd name="T5" fmla="*/ 0 h 246"/>
              <a:gd name="T6" fmla="*/ 122 w 245"/>
              <a:gd name="T7" fmla="*/ 0 h 246"/>
              <a:gd name="T8" fmla="*/ 0 w 245"/>
              <a:gd name="T9" fmla="*/ 123 h 246"/>
              <a:gd name="T10" fmla="*/ 0 w 245"/>
              <a:gd name="T11" fmla="*/ 123 h 246"/>
              <a:gd name="T12" fmla="*/ 122 w 245"/>
              <a:gd name="T13" fmla="*/ 245 h 246"/>
              <a:gd name="T14" fmla="*/ 122 w 245"/>
              <a:gd name="T15" fmla="*/ 245 h 246"/>
              <a:gd name="T16" fmla="*/ 244 w 245"/>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6">
                <a:moveTo>
                  <a:pt x="244" y="123"/>
                </a:moveTo>
                <a:lnTo>
                  <a:pt x="244" y="123"/>
                </a:lnTo>
                <a:cubicBezTo>
                  <a:pt x="244" y="55"/>
                  <a:pt x="190" y="0"/>
                  <a:pt x="122" y="0"/>
                </a:cubicBezTo>
                <a:lnTo>
                  <a:pt x="122" y="0"/>
                </a:lnTo>
                <a:cubicBezTo>
                  <a:pt x="54" y="0"/>
                  <a:pt x="0" y="55"/>
                  <a:pt x="0" y="123"/>
                </a:cubicBezTo>
                <a:lnTo>
                  <a:pt x="0" y="123"/>
                </a:lnTo>
                <a:cubicBezTo>
                  <a:pt x="0" y="190"/>
                  <a:pt x="54" y="245"/>
                  <a:pt x="122" y="245"/>
                </a:cubicBezTo>
                <a:lnTo>
                  <a:pt x="122" y="245"/>
                </a:lnTo>
                <a:cubicBezTo>
                  <a:pt x="190" y="245"/>
                  <a:pt x="244" y="190"/>
                  <a:pt x="244" y="123"/>
                </a:cubicBezTo>
              </a:path>
            </a:pathLst>
          </a:custGeom>
          <a:solidFill>
            <a:schemeClr val="accent1"/>
          </a:solidFill>
          <a:ln>
            <a:solidFill>
              <a:schemeClr val="accent1"/>
            </a:solid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5" name="Freeform 52">
            <a:extLst>
              <a:ext uri="{FF2B5EF4-FFF2-40B4-BE49-F238E27FC236}">
                <a16:creationId xmlns:a16="http://schemas.microsoft.com/office/drawing/2014/main" id="{BF94FFD3-6D4C-8543-9A7F-E263C11EE1C1}"/>
              </a:ext>
            </a:extLst>
          </p:cNvPr>
          <p:cNvSpPr>
            <a:spLocks noChangeArrowheads="1"/>
          </p:cNvSpPr>
          <p:nvPr/>
        </p:nvSpPr>
        <p:spPr bwMode="auto">
          <a:xfrm>
            <a:off x="3395379" y="4844105"/>
            <a:ext cx="822960" cy="27468"/>
          </a:xfrm>
          <a:custGeom>
            <a:avLst/>
            <a:gdLst>
              <a:gd name="T0" fmla="*/ 0 w 967"/>
              <a:gd name="T1" fmla="*/ 0 h 42"/>
              <a:gd name="T2" fmla="*/ 966 w 967"/>
              <a:gd name="T3" fmla="*/ 0 h 42"/>
              <a:gd name="T4" fmla="*/ 966 w 967"/>
              <a:gd name="T5" fmla="*/ 41 h 42"/>
              <a:gd name="T6" fmla="*/ 0 w 967"/>
              <a:gd name="T7" fmla="*/ 41 h 42"/>
              <a:gd name="T8" fmla="*/ 0 w 967"/>
              <a:gd name="T9" fmla="*/ 0 h 42"/>
            </a:gdLst>
            <a:ahLst/>
            <a:cxnLst>
              <a:cxn ang="0">
                <a:pos x="T0" y="T1"/>
              </a:cxn>
              <a:cxn ang="0">
                <a:pos x="T2" y="T3"/>
              </a:cxn>
              <a:cxn ang="0">
                <a:pos x="T4" y="T5"/>
              </a:cxn>
              <a:cxn ang="0">
                <a:pos x="T6" y="T7"/>
              </a:cxn>
              <a:cxn ang="0">
                <a:pos x="T8" y="T9"/>
              </a:cxn>
            </a:cxnLst>
            <a:rect l="0" t="0" r="r" b="b"/>
            <a:pathLst>
              <a:path w="967" h="42">
                <a:moveTo>
                  <a:pt x="0" y="0"/>
                </a:moveTo>
                <a:lnTo>
                  <a:pt x="966" y="0"/>
                </a:lnTo>
                <a:lnTo>
                  <a:pt x="966" y="41"/>
                </a:lnTo>
                <a:lnTo>
                  <a:pt x="0" y="41"/>
                </a:lnTo>
                <a:lnTo>
                  <a:pt x="0" y="0"/>
                </a:lnTo>
              </a:path>
            </a:pathLst>
          </a:custGeom>
          <a:solidFill>
            <a:schemeClr val="accent4"/>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6" name="Freeform 53">
            <a:extLst>
              <a:ext uri="{FF2B5EF4-FFF2-40B4-BE49-F238E27FC236}">
                <a16:creationId xmlns:a16="http://schemas.microsoft.com/office/drawing/2014/main" id="{53B9B643-D9D4-2049-A0B6-B68E479A25B6}"/>
              </a:ext>
            </a:extLst>
          </p:cNvPr>
          <p:cNvSpPr>
            <a:spLocks noChangeArrowheads="1"/>
          </p:cNvSpPr>
          <p:nvPr/>
        </p:nvSpPr>
        <p:spPr bwMode="auto">
          <a:xfrm>
            <a:off x="3310228" y="4780928"/>
            <a:ext cx="153822" cy="153822"/>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4"/>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7" name="Freeform 54">
            <a:extLst>
              <a:ext uri="{FF2B5EF4-FFF2-40B4-BE49-F238E27FC236}">
                <a16:creationId xmlns:a16="http://schemas.microsoft.com/office/drawing/2014/main" id="{D7941A32-A785-A54E-B749-93B561B83277}"/>
              </a:ext>
            </a:extLst>
          </p:cNvPr>
          <p:cNvSpPr>
            <a:spLocks noChangeArrowheads="1"/>
          </p:cNvSpPr>
          <p:nvPr/>
        </p:nvSpPr>
        <p:spPr bwMode="auto">
          <a:xfrm>
            <a:off x="7762505" y="4857840"/>
            <a:ext cx="777240" cy="24721"/>
          </a:xfrm>
          <a:custGeom>
            <a:avLst/>
            <a:gdLst>
              <a:gd name="T0" fmla="*/ 966 w 967"/>
              <a:gd name="T1" fmla="*/ 40 h 41"/>
              <a:gd name="T2" fmla="*/ 0 w 967"/>
              <a:gd name="T3" fmla="*/ 40 h 41"/>
              <a:gd name="T4" fmla="*/ 0 w 967"/>
              <a:gd name="T5" fmla="*/ 0 h 41"/>
              <a:gd name="T6" fmla="*/ 966 w 967"/>
              <a:gd name="T7" fmla="*/ 0 h 41"/>
              <a:gd name="T8" fmla="*/ 966 w 967"/>
              <a:gd name="T9" fmla="*/ 40 h 41"/>
            </a:gdLst>
            <a:ahLst/>
            <a:cxnLst>
              <a:cxn ang="0">
                <a:pos x="T0" y="T1"/>
              </a:cxn>
              <a:cxn ang="0">
                <a:pos x="T2" y="T3"/>
              </a:cxn>
              <a:cxn ang="0">
                <a:pos x="T4" y="T5"/>
              </a:cxn>
              <a:cxn ang="0">
                <a:pos x="T6" y="T7"/>
              </a:cxn>
              <a:cxn ang="0">
                <a:pos x="T8" y="T9"/>
              </a:cxn>
            </a:cxnLst>
            <a:rect l="0" t="0" r="r" b="b"/>
            <a:pathLst>
              <a:path w="967" h="41">
                <a:moveTo>
                  <a:pt x="966" y="40"/>
                </a:moveTo>
                <a:lnTo>
                  <a:pt x="0" y="40"/>
                </a:lnTo>
                <a:lnTo>
                  <a:pt x="0" y="0"/>
                </a:lnTo>
                <a:lnTo>
                  <a:pt x="966" y="0"/>
                </a:lnTo>
                <a:lnTo>
                  <a:pt x="966" y="40"/>
                </a:lnTo>
              </a:path>
            </a:pathLst>
          </a:custGeom>
          <a:solidFill>
            <a:schemeClr val="accent3"/>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28" name="Freeform 55">
            <a:extLst>
              <a:ext uri="{FF2B5EF4-FFF2-40B4-BE49-F238E27FC236}">
                <a16:creationId xmlns:a16="http://schemas.microsoft.com/office/drawing/2014/main" id="{67CDCC39-5DA5-7143-8850-F048315CA220}"/>
              </a:ext>
            </a:extLst>
          </p:cNvPr>
          <p:cNvSpPr>
            <a:spLocks noChangeArrowheads="1"/>
          </p:cNvSpPr>
          <p:nvPr/>
        </p:nvSpPr>
        <p:spPr bwMode="auto">
          <a:xfrm>
            <a:off x="8515432" y="4791915"/>
            <a:ext cx="153822" cy="153822"/>
          </a:xfrm>
          <a:custGeom>
            <a:avLst/>
            <a:gdLst>
              <a:gd name="T0" fmla="*/ 245 w 246"/>
              <a:gd name="T1" fmla="*/ 123 h 246"/>
              <a:gd name="T2" fmla="*/ 245 w 246"/>
              <a:gd name="T3" fmla="*/ 123 h 246"/>
              <a:gd name="T4" fmla="*/ 123 w 246"/>
              <a:gd name="T5" fmla="*/ 0 h 246"/>
              <a:gd name="T6" fmla="*/ 123 w 246"/>
              <a:gd name="T7" fmla="*/ 0 h 246"/>
              <a:gd name="T8" fmla="*/ 0 w 246"/>
              <a:gd name="T9" fmla="*/ 123 h 246"/>
              <a:gd name="T10" fmla="*/ 0 w 246"/>
              <a:gd name="T11" fmla="*/ 123 h 246"/>
              <a:gd name="T12" fmla="*/ 123 w 246"/>
              <a:gd name="T13" fmla="*/ 245 h 246"/>
              <a:gd name="T14" fmla="*/ 123 w 246"/>
              <a:gd name="T15" fmla="*/ 245 h 246"/>
              <a:gd name="T16" fmla="*/ 245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245" y="123"/>
                </a:moveTo>
                <a:lnTo>
                  <a:pt x="245" y="123"/>
                </a:lnTo>
                <a:cubicBezTo>
                  <a:pt x="245" y="55"/>
                  <a:pt x="191" y="0"/>
                  <a:pt x="123" y="0"/>
                </a:cubicBezTo>
                <a:lnTo>
                  <a:pt x="123" y="0"/>
                </a:lnTo>
                <a:cubicBezTo>
                  <a:pt x="55" y="0"/>
                  <a:pt x="0" y="55"/>
                  <a:pt x="0" y="123"/>
                </a:cubicBezTo>
                <a:lnTo>
                  <a:pt x="0" y="123"/>
                </a:lnTo>
                <a:cubicBezTo>
                  <a:pt x="0" y="191"/>
                  <a:pt x="55" y="245"/>
                  <a:pt x="123" y="245"/>
                </a:cubicBezTo>
                <a:lnTo>
                  <a:pt x="123" y="245"/>
                </a:lnTo>
                <a:cubicBezTo>
                  <a:pt x="191" y="245"/>
                  <a:pt x="245" y="191"/>
                  <a:pt x="245" y="123"/>
                </a:cubicBezTo>
              </a:path>
            </a:pathLst>
          </a:custGeom>
          <a:solidFill>
            <a:schemeClr val="accent3"/>
          </a:solidFill>
          <a:ln>
            <a:noFill/>
          </a:ln>
          <a:effectLst/>
        </p:spPr>
        <p:txBody>
          <a:bodyPr wrap="none" anchor="ctr"/>
          <a:lstStyle/>
          <a:p>
            <a:endParaRPr lang="en-US" sz="3265" dirty="0">
              <a:solidFill>
                <a:schemeClr val="bg1"/>
              </a:solidFill>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686BB5F-39A4-0844-8863-D93C9C9DCFE1}"/>
              </a:ext>
            </a:extLst>
          </p:cNvPr>
          <p:cNvSpPr>
            <a:spLocks noChangeArrowheads="1"/>
          </p:cNvSpPr>
          <p:nvPr/>
        </p:nvSpPr>
        <p:spPr bwMode="auto">
          <a:xfrm>
            <a:off x="6690428" y="4616275"/>
            <a:ext cx="572634" cy="571338"/>
          </a:xfrm>
          <a:custGeom>
            <a:avLst/>
            <a:gdLst>
              <a:gd name="connsiteX0" fmla="*/ 859523 w 1145268"/>
              <a:gd name="connsiteY0" fmla="*/ 190908 h 1142676"/>
              <a:gd name="connsiteX1" fmla="*/ 816606 w 1145268"/>
              <a:gd name="connsiteY1" fmla="*/ 215867 h 1142676"/>
              <a:gd name="connsiteX2" fmla="*/ 780841 w 1145268"/>
              <a:gd name="connsiteY2" fmla="*/ 201605 h 1142676"/>
              <a:gd name="connsiteX3" fmla="*/ 755806 w 1145268"/>
              <a:gd name="connsiteY3" fmla="*/ 233694 h 1142676"/>
              <a:gd name="connsiteX4" fmla="*/ 723618 w 1145268"/>
              <a:gd name="connsiteY4" fmla="*/ 240825 h 1142676"/>
              <a:gd name="connsiteX5" fmla="*/ 680700 w 1145268"/>
              <a:gd name="connsiteY5" fmla="*/ 265783 h 1142676"/>
              <a:gd name="connsiteX6" fmla="*/ 655665 w 1145268"/>
              <a:gd name="connsiteY6" fmla="*/ 276479 h 1142676"/>
              <a:gd name="connsiteX7" fmla="*/ 619901 w 1145268"/>
              <a:gd name="connsiteY7" fmla="*/ 308568 h 1142676"/>
              <a:gd name="connsiteX8" fmla="*/ 576983 w 1145268"/>
              <a:gd name="connsiteY8" fmla="*/ 305003 h 1142676"/>
              <a:gd name="connsiteX9" fmla="*/ 541219 w 1145268"/>
              <a:gd name="connsiteY9" fmla="*/ 319264 h 1142676"/>
              <a:gd name="connsiteX10" fmla="*/ 509031 w 1145268"/>
              <a:gd name="connsiteY10" fmla="*/ 308568 h 1142676"/>
              <a:gd name="connsiteX11" fmla="*/ 466113 w 1145268"/>
              <a:gd name="connsiteY11" fmla="*/ 305003 h 1142676"/>
              <a:gd name="connsiteX12" fmla="*/ 441078 w 1145268"/>
              <a:gd name="connsiteY12" fmla="*/ 276479 h 1142676"/>
              <a:gd name="connsiteX13" fmla="*/ 408890 w 1145268"/>
              <a:gd name="connsiteY13" fmla="*/ 276479 h 1142676"/>
              <a:gd name="connsiteX14" fmla="*/ 387431 w 1145268"/>
              <a:gd name="connsiteY14" fmla="*/ 244390 h 1142676"/>
              <a:gd name="connsiteX15" fmla="*/ 358820 w 1145268"/>
              <a:gd name="connsiteY15" fmla="*/ 237259 h 1142676"/>
              <a:gd name="connsiteX16" fmla="*/ 348091 w 1145268"/>
              <a:gd name="connsiteY16" fmla="*/ 219432 h 1142676"/>
              <a:gd name="connsiteX17" fmla="*/ 280138 w 1145268"/>
              <a:gd name="connsiteY17" fmla="*/ 222997 h 1142676"/>
              <a:gd name="connsiteX18" fmla="*/ 247950 w 1145268"/>
              <a:gd name="connsiteY18" fmla="*/ 247956 h 1142676"/>
              <a:gd name="connsiteX19" fmla="*/ 212185 w 1145268"/>
              <a:gd name="connsiteY19" fmla="*/ 297872 h 1142676"/>
              <a:gd name="connsiteX20" fmla="*/ 201456 w 1145268"/>
              <a:gd name="connsiteY20" fmla="*/ 383442 h 1142676"/>
              <a:gd name="connsiteX21" fmla="*/ 212185 w 1145268"/>
              <a:gd name="connsiteY21" fmla="*/ 411966 h 1142676"/>
              <a:gd name="connsiteX22" fmla="*/ 212185 w 1145268"/>
              <a:gd name="connsiteY22" fmla="*/ 429793 h 1142676"/>
              <a:gd name="connsiteX23" fmla="*/ 212185 w 1145268"/>
              <a:gd name="connsiteY23" fmla="*/ 490406 h 1142676"/>
              <a:gd name="connsiteX24" fmla="*/ 208609 w 1145268"/>
              <a:gd name="connsiteY24" fmla="*/ 533191 h 1142676"/>
              <a:gd name="connsiteX25" fmla="*/ 197880 w 1145268"/>
              <a:gd name="connsiteY25" fmla="*/ 579542 h 1142676"/>
              <a:gd name="connsiteX26" fmla="*/ 201456 w 1145268"/>
              <a:gd name="connsiteY26" fmla="*/ 618761 h 1142676"/>
              <a:gd name="connsiteX27" fmla="*/ 194303 w 1145268"/>
              <a:gd name="connsiteY27" fmla="*/ 650850 h 1142676"/>
              <a:gd name="connsiteX28" fmla="*/ 212185 w 1145268"/>
              <a:gd name="connsiteY28" fmla="*/ 707898 h 1142676"/>
              <a:gd name="connsiteX29" fmla="*/ 247950 w 1145268"/>
              <a:gd name="connsiteY29" fmla="*/ 782772 h 1142676"/>
              <a:gd name="connsiteX30" fmla="*/ 305173 w 1145268"/>
              <a:gd name="connsiteY30" fmla="*/ 779206 h 1142676"/>
              <a:gd name="connsiteX31" fmla="*/ 326632 w 1145268"/>
              <a:gd name="connsiteY31" fmla="*/ 832688 h 1142676"/>
              <a:gd name="connsiteX32" fmla="*/ 369549 w 1145268"/>
              <a:gd name="connsiteY32" fmla="*/ 875473 h 1142676"/>
              <a:gd name="connsiteX33" fmla="*/ 387431 w 1145268"/>
              <a:gd name="connsiteY33" fmla="*/ 850515 h 1142676"/>
              <a:gd name="connsiteX34" fmla="*/ 344514 w 1145268"/>
              <a:gd name="connsiteY34" fmla="*/ 811295 h 1142676"/>
              <a:gd name="connsiteX35" fmla="*/ 326632 w 1145268"/>
              <a:gd name="connsiteY35" fmla="*/ 764945 h 1142676"/>
              <a:gd name="connsiteX36" fmla="*/ 362396 w 1145268"/>
              <a:gd name="connsiteY36" fmla="*/ 715028 h 1142676"/>
              <a:gd name="connsiteX37" fmla="*/ 348091 w 1145268"/>
              <a:gd name="connsiteY37" fmla="*/ 640154 h 1142676"/>
              <a:gd name="connsiteX38" fmla="*/ 319479 w 1145268"/>
              <a:gd name="connsiteY38" fmla="*/ 615196 h 1142676"/>
              <a:gd name="connsiteX39" fmla="*/ 323055 w 1145268"/>
              <a:gd name="connsiteY39" fmla="*/ 558149 h 1142676"/>
              <a:gd name="connsiteX40" fmla="*/ 308750 w 1145268"/>
              <a:gd name="connsiteY40" fmla="*/ 533191 h 1142676"/>
              <a:gd name="connsiteX41" fmla="*/ 323055 w 1145268"/>
              <a:gd name="connsiteY41" fmla="*/ 479709 h 1142676"/>
              <a:gd name="connsiteX42" fmla="*/ 298020 w 1145268"/>
              <a:gd name="connsiteY42" fmla="*/ 426228 h 1142676"/>
              <a:gd name="connsiteX43" fmla="*/ 323055 w 1145268"/>
              <a:gd name="connsiteY43" fmla="*/ 379877 h 1142676"/>
              <a:gd name="connsiteX44" fmla="*/ 323055 w 1145268"/>
              <a:gd name="connsiteY44" fmla="*/ 344222 h 1142676"/>
              <a:gd name="connsiteX45" fmla="*/ 355243 w 1145268"/>
              <a:gd name="connsiteY45" fmla="*/ 347788 h 1142676"/>
              <a:gd name="connsiteX46" fmla="*/ 387431 w 1145268"/>
              <a:gd name="connsiteY46" fmla="*/ 390573 h 1142676"/>
              <a:gd name="connsiteX47" fmla="*/ 430349 w 1145268"/>
              <a:gd name="connsiteY47" fmla="*/ 376311 h 1142676"/>
              <a:gd name="connsiteX48" fmla="*/ 483996 w 1145268"/>
              <a:gd name="connsiteY48" fmla="*/ 404835 h 1142676"/>
              <a:gd name="connsiteX49" fmla="*/ 544795 w 1145268"/>
              <a:gd name="connsiteY49" fmla="*/ 390573 h 1142676"/>
              <a:gd name="connsiteX50" fmla="*/ 605595 w 1145268"/>
              <a:gd name="connsiteY50" fmla="*/ 411966 h 1142676"/>
              <a:gd name="connsiteX51" fmla="*/ 644936 w 1145268"/>
              <a:gd name="connsiteY51" fmla="*/ 379877 h 1142676"/>
              <a:gd name="connsiteX52" fmla="*/ 695006 w 1145268"/>
              <a:gd name="connsiteY52" fmla="*/ 383442 h 1142676"/>
              <a:gd name="connsiteX53" fmla="*/ 727194 w 1145268"/>
              <a:gd name="connsiteY53" fmla="*/ 358484 h 1142676"/>
              <a:gd name="connsiteX54" fmla="*/ 770112 w 1145268"/>
              <a:gd name="connsiteY54" fmla="*/ 354919 h 1142676"/>
              <a:gd name="connsiteX55" fmla="*/ 820182 w 1145268"/>
              <a:gd name="connsiteY55" fmla="*/ 326395 h 1142676"/>
              <a:gd name="connsiteX56" fmla="*/ 816606 w 1145268"/>
              <a:gd name="connsiteY56" fmla="*/ 411966 h 1142676"/>
              <a:gd name="connsiteX57" fmla="*/ 830911 w 1145268"/>
              <a:gd name="connsiteY57" fmla="*/ 465447 h 1142676"/>
              <a:gd name="connsiteX58" fmla="*/ 805876 w 1145268"/>
              <a:gd name="connsiteY58" fmla="*/ 518929 h 1142676"/>
              <a:gd name="connsiteX59" fmla="*/ 820182 w 1145268"/>
              <a:gd name="connsiteY59" fmla="*/ 586673 h 1142676"/>
              <a:gd name="connsiteX60" fmla="*/ 813029 w 1145268"/>
              <a:gd name="connsiteY60" fmla="*/ 618761 h 1142676"/>
              <a:gd name="connsiteX61" fmla="*/ 820182 w 1145268"/>
              <a:gd name="connsiteY61" fmla="*/ 672243 h 1142676"/>
              <a:gd name="connsiteX62" fmla="*/ 809453 w 1145268"/>
              <a:gd name="connsiteY62" fmla="*/ 700767 h 1142676"/>
              <a:gd name="connsiteX63" fmla="*/ 809453 w 1145268"/>
              <a:gd name="connsiteY63" fmla="*/ 736421 h 1142676"/>
              <a:gd name="connsiteX64" fmla="*/ 791570 w 1145268"/>
              <a:gd name="connsiteY64" fmla="*/ 754248 h 1142676"/>
              <a:gd name="connsiteX65" fmla="*/ 787994 w 1145268"/>
              <a:gd name="connsiteY65" fmla="*/ 779206 h 1142676"/>
              <a:gd name="connsiteX66" fmla="*/ 755806 w 1145268"/>
              <a:gd name="connsiteY66" fmla="*/ 811295 h 1142676"/>
              <a:gd name="connsiteX67" fmla="*/ 716465 w 1145268"/>
              <a:gd name="connsiteY67" fmla="*/ 789903 h 1142676"/>
              <a:gd name="connsiteX68" fmla="*/ 680700 w 1145268"/>
              <a:gd name="connsiteY68" fmla="*/ 804165 h 1142676"/>
              <a:gd name="connsiteX69" fmla="*/ 623477 w 1145268"/>
              <a:gd name="connsiteY69" fmla="*/ 768510 h 1142676"/>
              <a:gd name="connsiteX70" fmla="*/ 534066 w 1145268"/>
              <a:gd name="connsiteY70" fmla="*/ 782772 h 1142676"/>
              <a:gd name="connsiteX71" fmla="*/ 487572 w 1145268"/>
              <a:gd name="connsiteY71" fmla="*/ 868342 h 1142676"/>
              <a:gd name="connsiteX72" fmla="*/ 519760 w 1145268"/>
              <a:gd name="connsiteY72" fmla="*/ 975306 h 1142676"/>
              <a:gd name="connsiteX73" fmla="*/ 526913 w 1145268"/>
              <a:gd name="connsiteY73" fmla="*/ 1028787 h 1142676"/>
              <a:gd name="connsiteX74" fmla="*/ 573407 w 1145268"/>
              <a:gd name="connsiteY74" fmla="*/ 1021656 h 1142676"/>
              <a:gd name="connsiteX75" fmla="*/ 609171 w 1145268"/>
              <a:gd name="connsiteY75" fmla="*/ 1025222 h 1142676"/>
              <a:gd name="connsiteX76" fmla="*/ 634207 w 1145268"/>
              <a:gd name="connsiteY76" fmla="*/ 953913 h 1142676"/>
              <a:gd name="connsiteX77" fmla="*/ 655665 w 1145268"/>
              <a:gd name="connsiteY77" fmla="*/ 886170 h 1142676"/>
              <a:gd name="connsiteX78" fmla="*/ 680700 w 1145268"/>
              <a:gd name="connsiteY78" fmla="*/ 911128 h 1142676"/>
              <a:gd name="connsiteX79" fmla="*/ 741500 w 1145268"/>
              <a:gd name="connsiteY79" fmla="*/ 921824 h 1142676"/>
              <a:gd name="connsiteX80" fmla="*/ 830911 w 1145268"/>
              <a:gd name="connsiteY80" fmla="*/ 921824 h 1142676"/>
              <a:gd name="connsiteX81" fmla="*/ 880982 w 1145268"/>
              <a:gd name="connsiteY81" fmla="*/ 882604 h 1142676"/>
              <a:gd name="connsiteX82" fmla="*/ 906017 w 1145268"/>
              <a:gd name="connsiteY82" fmla="*/ 793468 h 1142676"/>
              <a:gd name="connsiteX83" fmla="*/ 931052 w 1145268"/>
              <a:gd name="connsiteY83" fmla="*/ 700767 h 1142676"/>
              <a:gd name="connsiteX84" fmla="*/ 923899 w 1145268"/>
              <a:gd name="connsiteY84" fmla="*/ 633023 h 1142676"/>
              <a:gd name="connsiteX85" fmla="*/ 931052 w 1145268"/>
              <a:gd name="connsiteY85" fmla="*/ 575976 h 1142676"/>
              <a:gd name="connsiteX86" fmla="*/ 934628 w 1145268"/>
              <a:gd name="connsiteY86" fmla="*/ 526060 h 1142676"/>
              <a:gd name="connsiteX87" fmla="*/ 927476 w 1145268"/>
              <a:gd name="connsiteY87" fmla="*/ 497536 h 1142676"/>
              <a:gd name="connsiteX88" fmla="*/ 941781 w 1145268"/>
              <a:gd name="connsiteY88" fmla="*/ 465447 h 1142676"/>
              <a:gd name="connsiteX89" fmla="*/ 931052 w 1145268"/>
              <a:gd name="connsiteY89" fmla="*/ 429793 h 1142676"/>
              <a:gd name="connsiteX90" fmla="*/ 941781 w 1145268"/>
              <a:gd name="connsiteY90" fmla="*/ 408400 h 1142676"/>
              <a:gd name="connsiteX91" fmla="*/ 916746 w 1145268"/>
              <a:gd name="connsiteY91" fmla="*/ 376311 h 1142676"/>
              <a:gd name="connsiteX92" fmla="*/ 931052 w 1145268"/>
              <a:gd name="connsiteY92" fmla="*/ 329961 h 1142676"/>
              <a:gd name="connsiteX93" fmla="*/ 906017 w 1145268"/>
              <a:gd name="connsiteY93" fmla="*/ 294306 h 1142676"/>
              <a:gd name="connsiteX94" fmla="*/ 920323 w 1145268"/>
              <a:gd name="connsiteY94" fmla="*/ 244390 h 1142676"/>
              <a:gd name="connsiteX95" fmla="*/ 859523 w 1145268"/>
              <a:gd name="connsiteY95" fmla="*/ 190908 h 1142676"/>
              <a:gd name="connsiteX96" fmla="*/ 572634 w 1145268"/>
              <a:gd name="connsiteY96" fmla="*/ 0 h 1142676"/>
              <a:gd name="connsiteX97" fmla="*/ 1145268 w 1145268"/>
              <a:gd name="connsiteY97" fmla="*/ 571338 h 1142676"/>
              <a:gd name="connsiteX98" fmla="*/ 572634 w 1145268"/>
              <a:gd name="connsiteY98" fmla="*/ 1142676 h 1142676"/>
              <a:gd name="connsiteX99" fmla="*/ 0 w 1145268"/>
              <a:gd name="connsiteY99" fmla="*/ 571338 h 1142676"/>
              <a:gd name="connsiteX100" fmla="*/ 572634 w 1145268"/>
              <a:gd name="connsiteY100"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145268" h="1142676">
                <a:moveTo>
                  <a:pt x="859523" y="190908"/>
                </a:moveTo>
                <a:cubicBezTo>
                  <a:pt x="823758" y="187343"/>
                  <a:pt x="816606" y="215867"/>
                  <a:pt x="816606" y="215867"/>
                </a:cubicBezTo>
                <a:cubicBezTo>
                  <a:pt x="816606" y="215867"/>
                  <a:pt x="798723" y="190908"/>
                  <a:pt x="780841" y="201605"/>
                </a:cubicBezTo>
                <a:cubicBezTo>
                  <a:pt x="759382" y="215867"/>
                  <a:pt x="755806" y="233694"/>
                  <a:pt x="755806" y="233694"/>
                </a:cubicBezTo>
                <a:cubicBezTo>
                  <a:pt x="755806" y="233694"/>
                  <a:pt x="737924" y="219432"/>
                  <a:pt x="723618" y="240825"/>
                </a:cubicBezTo>
                <a:cubicBezTo>
                  <a:pt x="705736" y="262217"/>
                  <a:pt x="680700" y="265783"/>
                  <a:pt x="680700" y="265783"/>
                </a:cubicBezTo>
                <a:cubicBezTo>
                  <a:pt x="680700" y="265783"/>
                  <a:pt x="680700" y="265783"/>
                  <a:pt x="655665" y="276479"/>
                </a:cubicBezTo>
                <a:cubicBezTo>
                  <a:pt x="630630" y="290741"/>
                  <a:pt x="619901" y="308568"/>
                  <a:pt x="619901" y="308568"/>
                </a:cubicBezTo>
                <a:cubicBezTo>
                  <a:pt x="619901" y="308568"/>
                  <a:pt x="598442" y="305003"/>
                  <a:pt x="576983" y="305003"/>
                </a:cubicBezTo>
                <a:cubicBezTo>
                  <a:pt x="555525" y="305003"/>
                  <a:pt x="541219" y="319264"/>
                  <a:pt x="541219" y="319264"/>
                </a:cubicBezTo>
                <a:cubicBezTo>
                  <a:pt x="541219" y="319264"/>
                  <a:pt x="523337" y="308568"/>
                  <a:pt x="509031" y="308568"/>
                </a:cubicBezTo>
                <a:cubicBezTo>
                  <a:pt x="491149" y="308568"/>
                  <a:pt x="466113" y="305003"/>
                  <a:pt x="466113" y="305003"/>
                </a:cubicBezTo>
                <a:cubicBezTo>
                  <a:pt x="466113" y="305003"/>
                  <a:pt x="462537" y="287175"/>
                  <a:pt x="441078" y="276479"/>
                </a:cubicBezTo>
                <a:cubicBezTo>
                  <a:pt x="419620" y="269348"/>
                  <a:pt x="408890" y="276479"/>
                  <a:pt x="408890" y="276479"/>
                </a:cubicBezTo>
                <a:cubicBezTo>
                  <a:pt x="408890" y="276479"/>
                  <a:pt x="405314" y="255086"/>
                  <a:pt x="387431" y="244390"/>
                </a:cubicBezTo>
                <a:cubicBezTo>
                  <a:pt x="373126" y="233694"/>
                  <a:pt x="358820" y="237259"/>
                  <a:pt x="358820" y="237259"/>
                </a:cubicBezTo>
                <a:cubicBezTo>
                  <a:pt x="358820" y="237259"/>
                  <a:pt x="358820" y="237259"/>
                  <a:pt x="348091" y="219432"/>
                </a:cubicBezTo>
                <a:cubicBezTo>
                  <a:pt x="348091" y="219432"/>
                  <a:pt x="319479" y="215867"/>
                  <a:pt x="280138" y="222997"/>
                </a:cubicBezTo>
                <a:cubicBezTo>
                  <a:pt x="244373" y="233694"/>
                  <a:pt x="247950" y="247956"/>
                  <a:pt x="247950" y="247956"/>
                </a:cubicBezTo>
                <a:cubicBezTo>
                  <a:pt x="247950" y="247956"/>
                  <a:pt x="233644" y="251521"/>
                  <a:pt x="212185" y="297872"/>
                </a:cubicBezTo>
                <a:cubicBezTo>
                  <a:pt x="190727" y="344222"/>
                  <a:pt x="208609" y="358484"/>
                  <a:pt x="201456" y="383442"/>
                </a:cubicBezTo>
                <a:cubicBezTo>
                  <a:pt x="197880" y="408400"/>
                  <a:pt x="212185" y="411966"/>
                  <a:pt x="212185" y="411966"/>
                </a:cubicBezTo>
                <a:cubicBezTo>
                  <a:pt x="212185" y="411966"/>
                  <a:pt x="212185" y="411966"/>
                  <a:pt x="212185" y="429793"/>
                </a:cubicBezTo>
                <a:cubicBezTo>
                  <a:pt x="212185" y="444055"/>
                  <a:pt x="219338" y="469013"/>
                  <a:pt x="212185" y="490406"/>
                </a:cubicBezTo>
                <a:cubicBezTo>
                  <a:pt x="201456" y="511798"/>
                  <a:pt x="201456" y="508233"/>
                  <a:pt x="208609" y="533191"/>
                </a:cubicBezTo>
                <a:cubicBezTo>
                  <a:pt x="212185" y="558149"/>
                  <a:pt x="201456" y="565280"/>
                  <a:pt x="197880" y="579542"/>
                </a:cubicBezTo>
                <a:cubicBezTo>
                  <a:pt x="194303" y="597369"/>
                  <a:pt x="201456" y="618761"/>
                  <a:pt x="201456" y="618761"/>
                </a:cubicBezTo>
                <a:cubicBezTo>
                  <a:pt x="201456" y="618761"/>
                  <a:pt x="201456" y="618761"/>
                  <a:pt x="194303" y="650850"/>
                </a:cubicBezTo>
                <a:cubicBezTo>
                  <a:pt x="187150" y="682939"/>
                  <a:pt x="212185" y="707898"/>
                  <a:pt x="212185" y="707898"/>
                </a:cubicBezTo>
                <a:cubicBezTo>
                  <a:pt x="212185" y="707898"/>
                  <a:pt x="215762" y="757814"/>
                  <a:pt x="247950" y="782772"/>
                </a:cubicBezTo>
                <a:cubicBezTo>
                  <a:pt x="280138" y="807730"/>
                  <a:pt x="305173" y="779206"/>
                  <a:pt x="305173" y="779206"/>
                </a:cubicBezTo>
                <a:cubicBezTo>
                  <a:pt x="305173" y="779206"/>
                  <a:pt x="315902" y="811295"/>
                  <a:pt x="326632" y="832688"/>
                </a:cubicBezTo>
                <a:cubicBezTo>
                  <a:pt x="337361" y="850515"/>
                  <a:pt x="369549" y="875473"/>
                  <a:pt x="369549" y="875473"/>
                </a:cubicBezTo>
                <a:cubicBezTo>
                  <a:pt x="398161" y="875473"/>
                  <a:pt x="383855" y="868342"/>
                  <a:pt x="387431" y="850515"/>
                </a:cubicBezTo>
                <a:cubicBezTo>
                  <a:pt x="391008" y="836253"/>
                  <a:pt x="355243" y="821992"/>
                  <a:pt x="344514" y="811295"/>
                </a:cubicBezTo>
                <a:cubicBezTo>
                  <a:pt x="330208" y="797034"/>
                  <a:pt x="326632" y="764945"/>
                  <a:pt x="326632" y="764945"/>
                </a:cubicBezTo>
                <a:cubicBezTo>
                  <a:pt x="326632" y="764945"/>
                  <a:pt x="351667" y="739987"/>
                  <a:pt x="362396" y="715028"/>
                </a:cubicBezTo>
                <a:cubicBezTo>
                  <a:pt x="376702" y="693636"/>
                  <a:pt x="358820" y="672243"/>
                  <a:pt x="348091" y="640154"/>
                </a:cubicBezTo>
                <a:cubicBezTo>
                  <a:pt x="333785" y="604500"/>
                  <a:pt x="319479" y="615196"/>
                  <a:pt x="319479" y="615196"/>
                </a:cubicBezTo>
                <a:cubicBezTo>
                  <a:pt x="319479" y="615196"/>
                  <a:pt x="326632" y="579542"/>
                  <a:pt x="323055" y="558149"/>
                </a:cubicBezTo>
                <a:cubicBezTo>
                  <a:pt x="319479" y="533191"/>
                  <a:pt x="308750" y="533191"/>
                  <a:pt x="308750" y="533191"/>
                </a:cubicBezTo>
                <a:cubicBezTo>
                  <a:pt x="308750" y="533191"/>
                  <a:pt x="319479" y="493971"/>
                  <a:pt x="323055" y="479709"/>
                </a:cubicBezTo>
                <a:cubicBezTo>
                  <a:pt x="326632" y="461882"/>
                  <a:pt x="298020" y="426228"/>
                  <a:pt x="298020" y="426228"/>
                </a:cubicBezTo>
                <a:cubicBezTo>
                  <a:pt x="298020" y="426228"/>
                  <a:pt x="308750" y="397704"/>
                  <a:pt x="323055" y="379877"/>
                </a:cubicBezTo>
                <a:cubicBezTo>
                  <a:pt x="333785" y="362050"/>
                  <a:pt x="323055" y="344222"/>
                  <a:pt x="323055" y="344222"/>
                </a:cubicBezTo>
                <a:cubicBezTo>
                  <a:pt x="323055" y="344222"/>
                  <a:pt x="323055" y="344222"/>
                  <a:pt x="355243" y="347788"/>
                </a:cubicBezTo>
                <a:cubicBezTo>
                  <a:pt x="355243" y="347788"/>
                  <a:pt x="369549" y="383442"/>
                  <a:pt x="387431" y="390573"/>
                </a:cubicBezTo>
                <a:cubicBezTo>
                  <a:pt x="408890" y="401270"/>
                  <a:pt x="430349" y="376311"/>
                  <a:pt x="430349" y="376311"/>
                </a:cubicBezTo>
                <a:cubicBezTo>
                  <a:pt x="430349" y="376311"/>
                  <a:pt x="451808" y="404835"/>
                  <a:pt x="483996" y="404835"/>
                </a:cubicBezTo>
                <a:cubicBezTo>
                  <a:pt x="516184" y="404835"/>
                  <a:pt x="544795" y="390573"/>
                  <a:pt x="544795" y="390573"/>
                </a:cubicBezTo>
                <a:cubicBezTo>
                  <a:pt x="544795" y="390573"/>
                  <a:pt x="576983" y="411966"/>
                  <a:pt x="605595" y="411966"/>
                </a:cubicBezTo>
                <a:cubicBezTo>
                  <a:pt x="634207" y="411966"/>
                  <a:pt x="644936" y="379877"/>
                  <a:pt x="644936" y="379877"/>
                </a:cubicBezTo>
                <a:cubicBezTo>
                  <a:pt x="644936" y="379877"/>
                  <a:pt x="677124" y="387008"/>
                  <a:pt x="695006" y="383442"/>
                </a:cubicBezTo>
                <a:cubicBezTo>
                  <a:pt x="709312" y="379877"/>
                  <a:pt x="727194" y="358484"/>
                  <a:pt x="727194" y="358484"/>
                </a:cubicBezTo>
                <a:cubicBezTo>
                  <a:pt x="727194" y="358484"/>
                  <a:pt x="741500" y="369181"/>
                  <a:pt x="770112" y="354919"/>
                </a:cubicBezTo>
                <a:cubicBezTo>
                  <a:pt x="798723" y="344222"/>
                  <a:pt x="820182" y="326395"/>
                  <a:pt x="820182" y="326395"/>
                </a:cubicBezTo>
                <a:cubicBezTo>
                  <a:pt x="820182" y="326395"/>
                  <a:pt x="809453" y="387008"/>
                  <a:pt x="816606" y="411966"/>
                </a:cubicBezTo>
                <a:cubicBezTo>
                  <a:pt x="823758" y="436924"/>
                  <a:pt x="830911" y="465447"/>
                  <a:pt x="830911" y="465447"/>
                </a:cubicBezTo>
                <a:cubicBezTo>
                  <a:pt x="830911" y="465447"/>
                  <a:pt x="809453" y="490406"/>
                  <a:pt x="805876" y="518929"/>
                </a:cubicBezTo>
                <a:cubicBezTo>
                  <a:pt x="798723" y="547453"/>
                  <a:pt x="820182" y="586673"/>
                  <a:pt x="820182" y="586673"/>
                </a:cubicBezTo>
                <a:cubicBezTo>
                  <a:pt x="820182" y="586673"/>
                  <a:pt x="820182" y="586673"/>
                  <a:pt x="813029" y="618761"/>
                </a:cubicBezTo>
                <a:cubicBezTo>
                  <a:pt x="805876" y="650850"/>
                  <a:pt x="820182" y="672243"/>
                  <a:pt x="820182" y="672243"/>
                </a:cubicBezTo>
                <a:cubicBezTo>
                  <a:pt x="820182" y="672243"/>
                  <a:pt x="820182" y="672243"/>
                  <a:pt x="809453" y="700767"/>
                </a:cubicBezTo>
                <a:cubicBezTo>
                  <a:pt x="795147" y="729290"/>
                  <a:pt x="809453" y="736421"/>
                  <a:pt x="809453" y="736421"/>
                </a:cubicBezTo>
                <a:cubicBezTo>
                  <a:pt x="809453" y="736421"/>
                  <a:pt x="809453" y="736421"/>
                  <a:pt x="791570" y="754248"/>
                </a:cubicBezTo>
                <a:cubicBezTo>
                  <a:pt x="777265" y="768510"/>
                  <a:pt x="787994" y="779206"/>
                  <a:pt x="787994" y="779206"/>
                </a:cubicBezTo>
                <a:cubicBezTo>
                  <a:pt x="787994" y="779206"/>
                  <a:pt x="787994" y="779206"/>
                  <a:pt x="755806" y="811295"/>
                </a:cubicBezTo>
                <a:cubicBezTo>
                  <a:pt x="755806" y="811295"/>
                  <a:pt x="737924" y="789903"/>
                  <a:pt x="716465" y="789903"/>
                </a:cubicBezTo>
                <a:cubicBezTo>
                  <a:pt x="698583" y="789903"/>
                  <a:pt x="680700" y="804165"/>
                  <a:pt x="680700" y="804165"/>
                </a:cubicBezTo>
                <a:cubicBezTo>
                  <a:pt x="680700" y="804165"/>
                  <a:pt x="648512" y="782772"/>
                  <a:pt x="623477" y="768510"/>
                </a:cubicBezTo>
                <a:cubicBezTo>
                  <a:pt x="598442" y="757814"/>
                  <a:pt x="569830" y="761379"/>
                  <a:pt x="534066" y="782772"/>
                </a:cubicBezTo>
                <a:cubicBezTo>
                  <a:pt x="494725" y="804165"/>
                  <a:pt x="491149" y="829123"/>
                  <a:pt x="487572" y="868342"/>
                </a:cubicBezTo>
                <a:cubicBezTo>
                  <a:pt x="483996" y="911128"/>
                  <a:pt x="512607" y="957479"/>
                  <a:pt x="519760" y="975306"/>
                </a:cubicBezTo>
                <a:cubicBezTo>
                  <a:pt x="526913" y="993133"/>
                  <a:pt x="516184" y="1007395"/>
                  <a:pt x="526913" y="1028787"/>
                </a:cubicBezTo>
                <a:cubicBezTo>
                  <a:pt x="541219" y="1050180"/>
                  <a:pt x="573407" y="1021656"/>
                  <a:pt x="573407" y="1021656"/>
                </a:cubicBezTo>
                <a:cubicBezTo>
                  <a:pt x="573407" y="1021656"/>
                  <a:pt x="594866" y="1032353"/>
                  <a:pt x="609171" y="1025222"/>
                </a:cubicBezTo>
                <a:cubicBezTo>
                  <a:pt x="627054" y="1018091"/>
                  <a:pt x="619901" y="982437"/>
                  <a:pt x="634207" y="953913"/>
                </a:cubicBezTo>
                <a:cubicBezTo>
                  <a:pt x="652089" y="925389"/>
                  <a:pt x="644936" y="903997"/>
                  <a:pt x="655665" y="886170"/>
                </a:cubicBezTo>
                <a:cubicBezTo>
                  <a:pt x="669971" y="864777"/>
                  <a:pt x="677124" y="893301"/>
                  <a:pt x="680700" y="911128"/>
                </a:cubicBezTo>
                <a:cubicBezTo>
                  <a:pt x="684277" y="925389"/>
                  <a:pt x="716465" y="932520"/>
                  <a:pt x="741500" y="921824"/>
                </a:cubicBezTo>
                <a:cubicBezTo>
                  <a:pt x="766535" y="911128"/>
                  <a:pt x="795147" y="921824"/>
                  <a:pt x="830911" y="921824"/>
                </a:cubicBezTo>
                <a:cubicBezTo>
                  <a:pt x="863099" y="921824"/>
                  <a:pt x="859523" y="921824"/>
                  <a:pt x="880982" y="882604"/>
                </a:cubicBezTo>
                <a:cubicBezTo>
                  <a:pt x="906017" y="839819"/>
                  <a:pt x="895287" y="818426"/>
                  <a:pt x="906017" y="793468"/>
                </a:cubicBezTo>
                <a:cubicBezTo>
                  <a:pt x="920323" y="768510"/>
                  <a:pt x="934628" y="736421"/>
                  <a:pt x="931052" y="700767"/>
                </a:cubicBezTo>
                <a:cubicBezTo>
                  <a:pt x="927476" y="661547"/>
                  <a:pt x="927476" y="654416"/>
                  <a:pt x="923899" y="633023"/>
                </a:cubicBezTo>
                <a:cubicBezTo>
                  <a:pt x="920323" y="615196"/>
                  <a:pt x="934628" y="604500"/>
                  <a:pt x="931052" y="575976"/>
                </a:cubicBezTo>
                <a:cubicBezTo>
                  <a:pt x="927476" y="547453"/>
                  <a:pt x="923899" y="547453"/>
                  <a:pt x="934628" y="526060"/>
                </a:cubicBezTo>
                <a:cubicBezTo>
                  <a:pt x="948934" y="508233"/>
                  <a:pt x="927476" y="497536"/>
                  <a:pt x="927476" y="497536"/>
                </a:cubicBezTo>
                <a:cubicBezTo>
                  <a:pt x="927476" y="497536"/>
                  <a:pt x="931052" y="483275"/>
                  <a:pt x="941781" y="465447"/>
                </a:cubicBezTo>
                <a:cubicBezTo>
                  <a:pt x="948934" y="451186"/>
                  <a:pt x="931052" y="429793"/>
                  <a:pt x="931052" y="429793"/>
                </a:cubicBezTo>
                <a:cubicBezTo>
                  <a:pt x="931052" y="429793"/>
                  <a:pt x="931052" y="429793"/>
                  <a:pt x="941781" y="408400"/>
                </a:cubicBezTo>
                <a:cubicBezTo>
                  <a:pt x="948934" y="387008"/>
                  <a:pt x="916746" y="376311"/>
                  <a:pt x="916746" y="376311"/>
                </a:cubicBezTo>
                <a:cubicBezTo>
                  <a:pt x="916746" y="376311"/>
                  <a:pt x="931052" y="354919"/>
                  <a:pt x="931052" y="329961"/>
                </a:cubicBezTo>
                <a:cubicBezTo>
                  <a:pt x="931052" y="305003"/>
                  <a:pt x="906017" y="294306"/>
                  <a:pt x="906017" y="294306"/>
                </a:cubicBezTo>
                <a:cubicBezTo>
                  <a:pt x="906017" y="294306"/>
                  <a:pt x="920323" y="269348"/>
                  <a:pt x="920323" y="244390"/>
                </a:cubicBezTo>
                <a:cubicBezTo>
                  <a:pt x="920323" y="219432"/>
                  <a:pt x="891711" y="194474"/>
                  <a:pt x="859523" y="190908"/>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tx1"/>
            </a:solidFill>
          </a:ln>
        </p:spPr>
        <p:txBody>
          <a:bodyPr vert="horz" wrap="square" lIns="91416" tIns="45708" rIns="91416" bIns="45708" numCol="1" anchor="t" anchorCtr="0" compatLnSpc="1">
            <a:prstTxWarp prst="textNoShape">
              <a:avLst/>
            </a:prstTxWarp>
            <a:noAutofit/>
          </a:bodyPr>
          <a:lstStyle/>
          <a:p>
            <a:endParaRPr lang="en-US" sz="1400" dirty="0">
              <a:solidFill>
                <a:schemeClr val="bg1"/>
              </a:solidFill>
              <a:latin typeface="Calibri" panose="020F0502020204030204" pitchFamily="34" charset="0"/>
              <a:cs typeface="Calibri" panose="020F0502020204030204" pitchFamily="34" charset="0"/>
            </a:endParaRPr>
          </a:p>
        </p:txBody>
      </p:sp>
      <p:sp>
        <p:nvSpPr>
          <p:cNvPr id="33" name="Freeform 1047">
            <a:extLst>
              <a:ext uri="{FF2B5EF4-FFF2-40B4-BE49-F238E27FC236}">
                <a16:creationId xmlns:a16="http://schemas.microsoft.com/office/drawing/2014/main" id="{2320A7A9-4B38-7640-AA12-55BF85B92A82}"/>
              </a:ext>
            </a:extLst>
          </p:cNvPr>
          <p:cNvSpPr>
            <a:spLocks noChangeAspect="1" noChangeArrowheads="1"/>
          </p:cNvSpPr>
          <p:nvPr/>
        </p:nvSpPr>
        <p:spPr bwMode="auto">
          <a:xfrm>
            <a:off x="6678251" y="2509112"/>
            <a:ext cx="737955" cy="733453"/>
          </a:xfrm>
          <a:custGeom>
            <a:avLst/>
            <a:gdLst>
              <a:gd name="T0" fmla="*/ 27038288 w 286977"/>
              <a:gd name="T1" fmla="*/ 29579457 h 285393"/>
              <a:gd name="T2" fmla="*/ 26474045 w 286977"/>
              <a:gd name="T3" fmla="*/ 33671231 h 285393"/>
              <a:gd name="T4" fmla="*/ 25953430 w 286977"/>
              <a:gd name="T5" fmla="*/ 29579457 h 285393"/>
              <a:gd name="T6" fmla="*/ 7454788 w 286977"/>
              <a:gd name="T7" fmla="*/ 29031137 h 285393"/>
              <a:gd name="T8" fmla="*/ 8041878 w 286977"/>
              <a:gd name="T9" fmla="*/ 33165139 h 285393"/>
              <a:gd name="T10" fmla="*/ 6958494 w 286977"/>
              <a:gd name="T11" fmla="*/ 33165139 h 285393"/>
              <a:gd name="T12" fmla="*/ 7454788 w 286977"/>
              <a:gd name="T13" fmla="*/ 29031137 h 285393"/>
              <a:gd name="T14" fmla="*/ 17832743 w 286977"/>
              <a:gd name="T15" fmla="*/ 22772465 h 285393"/>
              <a:gd name="T16" fmla="*/ 23605836 w 286977"/>
              <a:gd name="T17" fmla="*/ 21415392 h 285393"/>
              <a:gd name="T18" fmla="*/ 12187799 w 286977"/>
              <a:gd name="T19" fmla="*/ 20185562 h 285393"/>
              <a:gd name="T20" fmla="*/ 13085643 w 286977"/>
              <a:gd name="T21" fmla="*/ 25486617 h 285393"/>
              <a:gd name="T22" fmla="*/ 12187799 w 286977"/>
              <a:gd name="T23" fmla="*/ 20185562 h 285393"/>
              <a:gd name="T24" fmla="*/ 13085643 w 286977"/>
              <a:gd name="T25" fmla="*/ 18574110 h 285393"/>
              <a:gd name="T26" fmla="*/ 16977402 w 286977"/>
              <a:gd name="T27" fmla="*/ 22093951 h 285393"/>
              <a:gd name="T28" fmla="*/ 20868879 w 286977"/>
              <a:gd name="T29" fmla="*/ 18574110 h 285393"/>
              <a:gd name="T30" fmla="*/ 16977402 w 286977"/>
              <a:gd name="T31" fmla="*/ 18404467 h 285393"/>
              <a:gd name="T32" fmla="*/ 19714351 w 286977"/>
              <a:gd name="T33" fmla="*/ 4537326 h 285393"/>
              <a:gd name="T34" fmla="*/ 19372119 w 286977"/>
              <a:gd name="T35" fmla="*/ 6191445 h 285393"/>
              <a:gd name="T36" fmla="*/ 10263284 w 286977"/>
              <a:gd name="T37" fmla="*/ 5258498 h 285393"/>
              <a:gd name="T38" fmla="*/ 16977402 w 286977"/>
              <a:gd name="T39" fmla="*/ 17386748 h 285393"/>
              <a:gd name="T40" fmla="*/ 23392000 w 286977"/>
              <a:gd name="T41" fmla="*/ 4580167 h 285393"/>
              <a:gd name="T42" fmla="*/ 21168367 w 286977"/>
              <a:gd name="T43" fmla="*/ 5428212 h 285393"/>
              <a:gd name="T44" fmla="*/ 16977402 w 286977"/>
              <a:gd name="T45" fmla="*/ 1059968 h 285393"/>
              <a:gd name="T46" fmla="*/ 18687938 w 286977"/>
              <a:gd name="T47" fmla="*/ 5300658 h 285393"/>
              <a:gd name="T48" fmla="*/ 18944548 w 286977"/>
              <a:gd name="T49" fmla="*/ 3180527 h 285393"/>
              <a:gd name="T50" fmla="*/ 21510409 w 286977"/>
              <a:gd name="T51" fmla="*/ 4410335 h 285393"/>
              <a:gd name="T52" fmla="*/ 16977402 w 286977"/>
              <a:gd name="T53" fmla="*/ 1059968 h 285393"/>
              <a:gd name="T54" fmla="*/ 25316373 w 286977"/>
              <a:gd name="T55" fmla="*/ 8481260 h 285393"/>
              <a:gd name="T56" fmla="*/ 21895085 w 286977"/>
              <a:gd name="T57" fmla="*/ 18277397 h 285393"/>
              <a:gd name="T58" fmla="*/ 28994270 w 286977"/>
              <a:gd name="T59" fmla="*/ 21372918 h 285393"/>
              <a:gd name="T60" fmla="*/ 33997408 w 286977"/>
              <a:gd name="T61" fmla="*/ 33162133 h 285393"/>
              <a:gd name="T62" fmla="*/ 32928550 w 286977"/>
              <a:gd name="T63" fmla="*/ 33162133 h 285393"/>
              <a:gd name="T64" fmla="*/ 28780365 w 286977"/>
              <a:gd name="T65" fmla="*/ 22390782 h 285393"/>
              <a:gd name="T66" fmla="*/ 21382196 w 286977"/>
              <a:gd name="T67" fmla="*/ 26504231 h 285393"/>
              <a:gd name="T68" fmla="*/ 20997259 w 286977"/>
              <a:gd name="T69" fmla="*/ 26716297 h 285393"/>
              <a:gd name="T70" fmla="*/ 17490445 w 286977"/>
              <a:gd name="T71" fmla="*/ 23832660 h 285393"/>
              <a:gd name="T72" fmla="*/ 16977402 w 286977"/>
              <a:gd name="T73" fmla="*/ 33670970 h 285393"/>
              <a:gd name="T74" fmla="*/ 16464034 w 286977"/>
              <a:gd name="T75" fmla="*/ 23832660 h 285393"/>
              <a:gd name="T76" fmla="*/ 12957577 w 286977"/>
              <a:gd name="T77" fmla="*/ 26716297 h 285393"/>
              <a:gd name="T78" fmla="*/ 12529837 w 286977"/>
              <a:gd name="T79" fmla="*/ 26504231 h 285393"/>
              <a:gd name="T80" fmla="*/ 5174420 w 286977"/>
              <a:gd name="T81" fmla="*/ 22390782 h 285393"/>
              <a:gd name="T82" fmla="*/ 1026338 w 286977"/>
              <a:gd name="T83" fmla="*/ 33162133 h 285393"/>
              <a:gd name="T84" fmla="*/ 0 w 286977"/>
              <a:gd name="T85" fmla="*/ 33162133 h 285393"/>
              <a:gd name="T86" fmla="*/ 5003152 w 286977"/>
              <a:gd name="T87" fmla="*/ 21372918 h 285393"/>
              <a:gd name="T88" fmla="*/ 12059562 w 286977"/>
              <a:gd name="T89" fmla="*/ 18277397 h 285393"/>
              <a:gd name="T90" fmla="*/ 8681051 w 286977"/>
              <a:gd name="T91" fmla="*/ 8481260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tx1"/>
          </a:solidFill>
          <a:ln>
            <a:solidFill>
              <a:schemeClr val="tx1"/>
            </a:solidFill>
          </a:ln>
          <a:effectLst/>
        </p:spPr>
        <p:txBody>
          <a:bodyPr anchor="ctr"/>
          <a:lstStyle/>
          <a:p>
            <a:endParaRPr lang="en-US" dirty="0">
              <a:solidFill>
                <a:schemeClr val="bg1"/>
              </a:solidFill>
              <a:latin typeface="Calibri" panose="020F0502020204030204" pitchFamily="34" charset="0"/>
              <a:cs typeface="Calibri" panose="020F0502020204030204" pitchFamily="34" charset="0"/>
            </a:endParaRPr>
          </a:p>
        </p:txBody>
      </p:sp>
      <p:sp>
        <p:nvSpPr>
          <p:cNvPr id="35" name="Freeform 412">
            <a:extLst>
              <a:ext uri="{FF2B5EF4-FFF2-40B4-BE49-F238E27FC236}">
                <a16:creationId xmlns:a16="http://schemas.microsoft.com/office/drawing/2014/main" id="{06283037-85FA-654D-AB9C-FCF80487E157}"/>
              </a:ext>
            </a:extLst>
          </p:cNvPr>
          <p:cNvSpPr>
            <a:spLocks noChangeArrowheads="1"/>
          </p:cNvSpPr>
          <p:nvPr/>
        </p:nvSpPr>
        <p:spPr bwMode="auto">
          <a:xfrm>
            <a:off x="4826127" y="2525048"/>
            <a:ext cx="664407" cy="622550"/>
          </a:xfrm>
          <a:custGeom>
            <a:avLst/>
            <a:gdLst>
              <a:gd name="T0" fmla="*/ 283960 w 309203"/>
              <a:gd name="T1" fmla="*/ 139627 h 309203"/>
              <a:gd name="T2" fmla="*/ 114476 w 309203"/>
              <a:gd name="T3" fmla="*/ 260597 h 309203"/>
              <a:gd name="T4" fmla="*/ 196333 w 309203"/>
              <a:gd name="T5" fmla="*/ 300561 h 309203"/>
              <a:gd name="T6" fmla="*/ 300549 w 309203"/>
              <a:gd name="T7" fmla="*/ 196151 h 309203"/>
              <a:gd name="T8" fmla="*/ 283960 w 309203"/>
              <a:gd name="T9" fmla="*/ 139627 h 309203"/>
              <a:gd name="T10" fmla="*/ 195461 w 309203"/>
              <a:gd name="T11" fmla="*/ 111383 h 309203"/>
              <a:gd name="T12" fmla="*/ 200132 w 309203"/>
              <a:gd name="T13" fmla="*/ 116081 h 309203"/>
              <a:gd name="T14" fmla="*/ 195461 w 309203"/>
              <a:gd name="T15" fmla="*/ 120779 h 309203"/>
              <a:gd name="T16" fmla="*/ 179652 w 309203"/>
              <a:gd name="T17" fmla="*/ 122226 h 309203"/>
              <a:gd name="T18" fmla="*/ 120367 w 309203"/>
              <a:gd name="T19" fmla="*/ 195948 h 309203"/>
              <a:gd name="T20" fmla="*/ 122163 w 309203"/>
              <a:gd name="T21" fmla="*/ 211849 h 309203"/>
              <a:gd name="T22" fmla="*/ 118571 w 309203"/>
              <a:gd name="T23" fmla="*/ 217270 h 309203"/>
              <a:gd name="T24" fmla="*/ 117492 w 309203"/>
              <a:gd name="T25" fmla="*/ 217631 h 309203"/>
              <a:gd name="T26" fmla="*/ 113181 w 309203"/>
              <a:gd name="T27" fmla="*/ 213655 h 309203"/>
              <a:gd name="T28" fmla="*/ 111384 w 309203"/>
              <a:gd name="T29" fmla="*/ 195948 h 309203"/>
              <a:gd name="T30" fmla="*/ 177856 w 309203"/>
              <a:gd name="T31" fmla="*/ 113190 h 309203"/>
              <a:gd name="T32" fmla="*/ 195461 w 309203"/>
              <a:gd name="T33" fmla="*/ 111383 h 309203"/>
              <a:gd name="T34" fmla="*/ 196333 w 309203"/>
              <a:gd name="T35" fmla="*/ 92103 h 309203"/>
              <a:gd name="T36" fmla="*/ 92118 w 309203"/>
              <a:gd name="T37" fmla="*/ 196151 h 309203"/>
              <a:gd name="T38" fmla="*/ 108705 w 309203"/>
              <a:gd name="T39" fmla="*/ 253036 h 309203"/>
              <a:gd name="T40" fmla="*/ 278552 w 309203"/>
              <a:gd name="T41" fmla="*/ 132066 h 309203"/>
              <a:gd name="T42" fmla="*/ 196333 w 309203"/>
              <a:gd name="T43" fmla="*/ 92103 h 309203"/>
              <a:gd name="T44" fmla="*/ 196333 w 309203"/>
              <a:gd name="T45" fmla="*/ 82742 h 309203"/>
              <a:gd name="T46" fmla="*/ 288648 w 309203"/>
              <a:gd name="T47" fmla="*/ 129906 h 309203"/>
              <a:gd name="T48" fmla="*/ 288648 w 309203"/>
              <a:gd name="T49" fmla="*/ 130625 h 309203"/>
              <a:gd name="T50" fmla="*/ 289009 w 309203"/>
              <a:gd name="T51" fmla="*/ 130625 h 309203"/>
              <a:gd name="T52" fmla="*/ 309923 w 309203"/>
              <a:gd name="T53" fmla="*/ 196151 h 309203"/>
              <a:gd name="T54" fmla="*/ 196333 w 309203"/>
              <a:gd name="T55" fmla="*/ 309921 h 309203"/>
              <a:gd name="T56" fmla="*/ 104018 w 309203"/>
              <a:gd name="T57" fmla="*/ 262397 h 309203"/>
              <a:gd name="T58" fmla="*/ 103657 w 309203"/>
              <a:gd name="T59" fmla="*/ 262397 h 309203"/>
              <a:gd name="T60" fmla="*/ 103657 w 309203"/>
              <a:gd name="T61" fmla="*/ 262038 h 309203"/>
              <a:gd name="T62" fmla="*/ 82742 w 309203"/>
              <a:gd name="T63" fmla="*/ 196151 h 309203"/>
              <a:gd name="T64" fmla="*/ 196333 w 309203"/>
              <a:gd name="T65" fmla="*/ 82742 h 309203"/>
              <a:gd name="T66" fmla="*/ 57895 w 309203"/>
              <a:gd name="T67" fmla="*/ 30951 h 309203"/>
              <a:gd name="T68" fmla="*/ 64139 w 309203"/>
              <a:gd name="T69" fmla="*/ 33823 h 309203"/>
              <a:gd name="T70" fmla="*/ 61200 w 309203"/>
              <a:gd name="T71" fmla="*/ 39928 h 309203"/>
              <a:gd name="T72" fmla="*/ 36599 w 309203"/>
              <a:gd name="T73" fmla="*/ 74764 h 309203"/>
              <a:gd name="T74" fmla="*/ 36599 w 309203"/>
              <a:gd name="T75" fmla="*/ 128274 h 309203"/>
              <a:gd name="T76" fmla="*/ 31824 w 309203"/>
              <a:gd name="T77" fmla="*/ 133301 h 309203"/>
              <a:gd name="T78" fmla="*/ 27050 w 309203"/>
              <a:gd name="T79" fmla="*/ 128274 h 309203"/>
              <a:gd name="T80" fmla="*/ 27050 w 309203"/>
              <a:gd name="T81" fmla="*/ 74764 h 309203"/>
              <a:gd name="T82" fmla="*/ 57895 w 309203"/>
              <a:gd name="T83" fmla="*/ 30951 h 309203"/>
              <a:gd name="T84" fmla="*/ 75582 w 309203"/>
              <a:gd name="T85" fmla="*/ 0 h 309203"/>
              <a:gd name="T86" fmla="*/ 150802 w 309203"/>
              <a:gd name="T87" fmla="*/ 74958 h 309203"/>
              <a:gd name="T88" fmla="*/ 146102 w 309203"/>
              <a:gd name="T89" fmla="*/ 79642 h 309203"/>
              <a:gd name="T90" fmla="*/ 141763 w 309203"/>
              <a:gd name="T91" fmla="*/ 74958 h 309203"/>
              <a:gd name="T92" fmla="*/ 75582 w 309203"/>
              <a:gd name="T93" fmla="*/ 9370 h 309203"/>
              <a:gd name="T94" fmla="*/ 9763 w 309203"/>
              <a:gd name="T95" fmla="*/ 74958 h 309203"/>
              <a:gd name="T96" fmla="*/ 9763 w 309203"/>
              <a:gd name="T97" fmla="*/ 150275 h 309203"/>
              <a:gd name="T98" fmla="*/ 70880 w 309203"/>
              <a:gd name="T99" fmla="*/ 150275 h 309203"/>
              <a:gd name="T100" fmla="*/ 75582 w 309203"/>
              <a:gd name="T101" fmla="*/ 154960 h 309203"/>
              <a:gd name="T102" fmla="*/ 70880 w 309203"/>
              <a:gd name="T103" fmla="*/ 159645 h 309203"/>
              <a:gd name="T104" fmla="*/ 9763 w 309203"/>
              <a:gd name="T105" fmla="*/ 159645 h 309203"/>
              <a:gd name="T106" fmla="*/ 9763 w 309203"/>
              <a:gd name="T107" fmla="*/ 234603 h 309203"/>
              <a:gd name="T108" fmla="*/ 75582 w 309203"/>
              <a:gd name="T109" fmla="*/ 300552 h 309203"/>
              <a:gd name="T110" fmla="*/ 108130 w 309203"/>
              <a:gd name="T111" fmla="*/ 291903 h 309203"/>
              <a:gd name="T112" fmla="*/ 114639 w 309203"/>
              <a:gd name="T113" fmla="*/ 293704 h 309203"/>
              <a:gd name="T114" fmla="*/ 112831 w 309203"/>
              <a:gd name="T115" fmla="*/ 300191 h 309203"/>
              <a:gd name="T116" fmla="*/ 75582 w 309203"/>
              <a:gd name="T117" fmla="*/ 309921 h 309203"/>
              <a:gd name="T118" fmla="*/ 0 w 309203"/>
              <a:gd name="T119" fmla="*/ 234603 h 309203"/>
              <a:gd name="T120" fmla="*/ 0 w 309203"/>
              <a:gd name="T121" fmla="*/ 74958 h 309203"/>
              <a:gd name="T122" fmla="*/ 75582 w 309203"/>
              <a:gd name="T123" fmla="*/ 0 h 309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9203" h="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tx1"/>
          </a:solidFill>
          <a:ln>
            <a:solidFill>
              <a:schemeClr val="tx1"/>
            </a:solidFill>
          </a:ln>
          <a:effectLst/>
        </p:spPr>
        <p:txBody>
          <a:bodyPr anchor="ctr"/>
          <a:lstStyle/>
          <a:p>
            <a:endParaRPr lang="en-US" sz="900"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46A2DB7-75FC-4A44-A05C-3465D2FD26AE}"/>
              </a:ext>
            </a:extLst>
          </p:cNvPr>
          <p:cNvSpPr txBox="1"/>
          <p:nvPr/>
        </p:nvSpPr>
        <p:spPr>
          <a:xfrm>
            <a:off x="879691" y="1563220"/>
            <a:ext cx="960519" cy="356316"/>
          </a:xfrm>
          <a:prstGeom prst="rect">
            <a:avLst/>
          </a:prstGeom>
          <a:noFill/>
        </p:spPr>
        <p:txBody>
          <a:bodyPr wrap="none" rtlCol="0" anchor="t">
            <a:spAutoFit/>
          </a:bodyPr>
          <a:lstStyle/>
          <a:p>
            <a:pPr algn="ctr">
              <a:lnSpc>
                <a:spcPts val="1920"/>
              </a:lnSpc>
            </a:pPr>
            <a:r>
              <a:rPr lang="en-US" sz="2400" b="1" spc="25" dirty="0">
                <a:solidFill>
                  <a:schemeClr val="bg1"/>
                </a:solidFill>
                <a:latin typeface="Calibri" panose="020F0502020204030204" pitchFamily="34" charset="0"/>
                <a:ea typeface="Source Sans Pro" panose="020B0503030403020204" pitchFamily="34" charset="0"/>
                <a:cs typeface="Calibri" panose="020F0502020204030204" pitchFamily="34" charset="0"/>
              </a:rPr>
              <a:t>DRUG</a:t>
            </a:r>
          </a:p>
        </p:txBody>
      </p:sp>
      <p:sp>
        <p:nvSpPr>
          <p:cNvPr id="6" name="TextBox 5">
            <a:extLst>
              <a:ext uri="{FF2B5EF4-FFF2-40B4-BE49-F238E27FC236}">
                <a16:creationId xmlns:a16="http://schemas.microsoft.com/office/drawing/2014/main" id="{A9BF23A4-79DA-0B4E-A285-34868607429C}"/>
              </a:ext>
            </a:extLst>
          </p:cNvPr>
          <p:cNvSpPr txBox="1"/>
          <p:nvPr/>
        </p:nvSpPr>
        <p:spPr>
          <a:xfrm>
            <a:off x="839160" y="2299530"/>
            <a:ext cx="2778656" cy="1246495"/>
          </a:xfrm>
          <a:prstGeom prst="rect">
            <a:avLst/>
          </a:prstGeom>
          <a:noFill/>
        </p:spPr>
        <p:txBody>
          <a:bodyPr wrap="square" rtlCol="0" anchor="t">
            <a:spAutoFit/>
          </a:bodyPr>
          <a:lstStyle/>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Indication</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Rapidity of onset</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Durability</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Pharmacokinetics/TDM</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Combination vs monotherapy</a:t>
            </a:r>
          </a:p>
        </p:txBody>
      </p:sp>
      <p:sp>
        <p:nvSpPr>
          <p:cNvPr id="7" name="TextBox 6">
            <a:extLst>
              <a:ext uri="{FF2B5EF4-FFF2-40B4-BE49-F238E27FC236}">
                <a16:creationId xmlns:a16="http://schemas.microsoft.com/office/drawing/2014/main" id="{E81C25E6-A9FD-754A-8AEF-1D795F64C04E}"/>
              </a:ext>
            </a:extLst>
          </p:cNvPr>
          <p:cNvSpPr txBox="1"/>
          <p:nvPr/>
        </p:nvSpPr>
        <p:spPr>
          <a:xfrm>
            <a:off x="843340" y="1970152"/>
            <a:ext cx="975267" cy="374461"/>
          </a:xfrm>
          <a:prstGeom prst="rect">
            <a:avLst/>
          </a:prstGeom>
          <a:noFill/>
        </p:spPr>
        <p:txBody>
          <a:bodyPr wrap="none" rtlCol="0" anchor="b">
            <a:spAutoFit/>
          </a:bodyPr>
          <a:lstStyle/>
          <a:p>
            <a:pPr algn="r">
              <a:lnSpc>
                <a:spcPts val="2160"/>
              </a:lnSpc>
            </a:pPr>
            <a:r>
              <a:rPr lang="en-US" sz="2000" b="1" spc="-15" dirty="0">
                <a:solidFill>
                  <a:schemeClr val="accent5"/>
                </a:solidFill>
                <a:latin typeface="Calibri" panose="020F0502020204030204" pitchFamily="34" charset="0"/>
                <a:ea typeface="Source Sans Pro" panose="020B0503030403020204" pitchFamily="34" charset="0"/>
                <a:cs typeface="Calibri" panose="020F0502020204030204" pitchFamily="34" charset="0"/>
              </a:rPr>
              <a:t>Efficacy</a:t>
            </a:r>
          </a:p>
        </p:txBody>
      </p:sp>
      <p:sp>
        <p:nvSpPr>
          <p:cNvPr id="8" name="TextBox 7">
            <a:extLst>
              <a:ext uri="{FF2B5EF4-FFF2-40B4-BE49-F238E27FC236}">
                <a16:creationId xmlns:a16="http://schemas.microsoft.com/office/drawing/2014/main" id="{F5A42767-98A5-CA42-BC3F-CB38C5A2074E}"/>
              </a:ext>
            </a:extLst>
          </p:cNvPr>
          <p:cNvSpPr txBox="1"/>
          <p:nvPr/>
        </p:nvSpPr>
        <p:spPr>
          <a:xfrm>
            <a:off x="839160" y="4786345"/>
            <a:ext cx="2527063" cy="1246495"/>
          </a:xfrm>
          <a:prstGeom prst="rect">
            <a:avLst/>
          </a:prstGeom>
          <a:noFill/>
        </p:spPr>
        <p:txBody>
          <a:bodyPr wrap="square" rtlCol="0" anchor="t">
            <a:spAutoFit/>
          </a:bodyPr>
          <a:lstStyle/>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Infection</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Cancer</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Specific concerns by </a:t>
            </a:r>
            <a:b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b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agent or mechanism</a:t>
            </a:r>
          </a:p>
          <a:p>
            <a:pPr>
              <a:lnSpc>
                <a:spcPts val="1800"/>
              </a:lnSpc>
            </a:pPr>
            <a:endPar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D019AB5-9714-064C-BAA5-E2DB5B3CE5CC}"/>
              </a:ext>
            </a:extLst>
          </p:cNvPr>
          <p:cNvSpPr txBox="1"/>
          <p:nvPr/>
        </p:nvSpPr>
        <p:spPr>
          <a:xfrm>
            <a:off x="839160" y="4431066"/>
            <a:ext cx="835613" cy="374461"/>
          </a:xfrm>
          <a:prstGeom prst="rect">
            <a:avLst/>
          </a:prstGeom>
          <a:noFill/>
        </p:spPr>
        <p:txBody>
          <a:bodyPr wrap="none" rtlCol="0" anchor="b">
            <a:spAutoFit/>
          </a:bodyPr>
          <a:lstStyle/>
          <a:p>
            <a:pPr algn="r">
              <a:lnSpc>
                <a:spcPts val="2160"/>
              </a:lnSpc>
            </a:pPr>
            <a:r>
              <a:rPr lang="en-US" sz="2000" b="1" spc="-15" dirty="0">
                <a:solidFill>
                  <a:schemeClr val="accent4"/>
                </a:solidFill>
                <a:latin typeface="Calibri" panose="020F0502020204030204" pitchFamily="34" charset="0"/>
                <a:ea typeface="Source Sans Pro" panose="020B0503030403020204" pitchFamily="34" charset="0"/>
                <a:cs typeface="Calibri" panose="020F0502020204030204" pitchFamily="34" charset="0"/>
              </a:rPr>
              <a:t>Safety</a:t>
            </a:r>
          </a:p>
        </p:txBody>
      </p:sp>
      <p:sp>
        <p:nvSpPr>
          <p:cNvPr id="10" name="TextBox 9">
            <a:extLst>
              <a:ext uri="{FF2B5EF4-FFF2-40B4-BE49-F238E27FC236}">
                <a16:creationId xmlns:a16="http://schemas.microsoft.com/office/drawing/2014/main" id="{9C23E5FA-F039-8E48-9C17-46740E70FA4F}"/>
              </a:ext>
            </a:extLst>
          </p:cNvPr>
          <p:cNvSpPr txBox="1"/>
          <p:nvPr/>
        </p:nvSpPr>
        <p:spPr>
          <a:xfrm>
            <a:off x="8938944" y="2532257"/>
            <a:ext cx="2231033" cy="784830"/>
          </a:xfrm>
          <a:prstGeom prst="rect">
            <a:avLst/>
          </a:prstGeom>
          <a:noFill/>
        </p:spPr>
        <p:txBody>
          <a:bodyPr wrap="square" rtlCol="0" anchor="t">
            <a:spAutoFit/>
          </a:bodyPr>
          <a:lstStyle/>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Ages, stages, comorbidities, and preferences</a:t>
            </a:r>
          </a:p>
        </p:txBody>
      </p:sp>
      <p:sp>
        <p:nvSpPr>
          <p:cNvPr id="11" name="TextBox 10">
            <a:extLst>
              <a:ext uri="{FF2B5EF4-FFF2-40B4-BE49-F238E27FC236}">
                <a16:creationId xmlns:a16="http://schemas.microsoft.com/office/drawing/2014/main" id="{0D2E0C99-29E3-EF41-8251-EC08E6C67FA3}"/>
              </a:ext>
            </a:extLst>
          </p:cNvPr>
          <p:cNvSpPr txBox="1"/>
          <p:nvPr/>
        </p:nvSpPr>
        <p:spPr>
          <a:xfrm>
            <a:off x="8934418" y="1929887"/>
            <a:ext cx="2233945" cy="656590"/>
          </a:xfrm>
          <a:prstGeom prst="rect">
            <a:avLst/>
          </a:prstGeom>
          <a:noFill/>
        </p:spPr>
        <p:txBody>
          <a:bodyPr wrap="square" rtlCol="0" anchor="b">
            <a:spAutoFit/>
          </a:bodyPr>
          <a:lstStyle/>
          <a:p>
            <a:pPr>
              <a:lnSpc>
                <a:spcPts val="2160"/>
              </a:lnSpc>
            </a:pPr>
            <a:r>
              <a:rPr lang="en-US" sz="2000" b="1" spc="-15"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Individual Characteristics</a:t>
            </a:r>
          </a:p>
        </p:txBody>
      </p:sp>
      <p:sp>
        <p:nvSpPr>
          <p:cNvPr id="12" name="TextBox 11">
            <a:extLst>
              <a:ext uri="{FF2B5EF4-FFF2-40B4-BE49-F238E27FC236}">
                <a16:creationId xmlns:a16="http://schemas.microsoft.com/office/drawing/2014/main" id="{F7012EEA-AD55-B541-8F11-C8C78350AE1D}"/>
              </a:ext>
            </a:extLst>
          </p:cNvPr>
          <p:cNvSpPr txBox="1"/>
          <p:nvPr/>
        </p:nvSpPr>
        <p:spPr>
          <a:xfrm>
            <a:off x="8938944" y="4448174"/>
            <a:ext cx="2915504" cy="1246495"/>
          </a:xfrm>
          <a:prstGeom prst="rect">
            <a:avLst/>
          </a:prstGeom>
          <a:noFill/>
        </p:spPr>
        <p:txBody>
          <a:bodyPr wrap="square" rtlCol="0" anchor="t">
            <a:spAutoFit/>
          </a:bodyPr>
          <a:lstStyle/>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CD extent</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Disease behavior/complication</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Disease severity</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Early vs late</a:t>
            </a:r>
          </a:p>
          <a:p>
            <a:pPr>
              <a:lnSpc>
                <a:spcPts val="1800"/>
              </a:lnSpc>
            </a:pPr>
            <a:r>
              <a:rPr lang="en-US" sz="1600" b="0"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EIMs</a:t>
            </a:r>
          </a:p>
        </p:txBody>
      </p:sp>
      <p:sp>
        <p:nvSpPr>
          <p:cNvPr id="13" name="TextBox 12">
            <a:extLst>
              <a:ext uri="{FF2B5EF4-FFF2-40B4-BE49-F238E27FC236}">
                <a16:creationId xmlns:a16="http://schemas.microsoft.com/office/drawing/2014/main" id="{FD78F39B-DA7C-2445-B99D-872BCAF9BBC9}"/>
              </a:ext>
            </a:extLst>
          </p:cNvPr>
          <p:cNvSpPr txBox="1"/>
          <p:nvPr/>
        </p:nvSpPr>
        <p:spPr>
          <a:xfrm>
            <a:off x="8934418" y="3811797"/>
            <a:ext cx="1705467" cy="656590"/>
          </a:xfrm>
          <a:prstGeom prst="rect">
            <a:avLst/>
          </a:prstGeom>
          <a:noFill/>
        </p:spPr>
        <p:txBody>
          <a:bodyPr wrap="none" rtlCol="0" anchor="b">
            <a:spAutoFit/>
          </a:bodyPr>
          <a:lstStyle/>
          <a:p>
            <a:pPr>
              <a:lnSpc>
                <a:spcPts val="2160"/>
              </a:lnSpc>
            </a:pPr>
            <a:r>
              <a:rPr lang="en-US" sz="2000" b="1" spc="-15" dirty="0">
                <a:solidFill>
                  <a:schemeClr val="accent3"/>
                </a:solidFill>
                <a:latin typeface="Calibri" panose="020F0502020204030204" pitchFamily="34" charset="0"/>
                <a:ea typeface="Source Sans Pro" panose="020B0503030403020204" pitchFamily="34" charset="0"/>
                <a:cs typeface="Calibri" panose="020F0502020204030204" pitchFamily="34" charset="0"/>
              </a:rPr>
              <a:t>Disease </a:t>
            </a:r>
          </a:p>
          <a:p>
            <a:pPr>
              <a:lnSpc>
                <a:spcPts val="2160"/>
              </a:lnSpc>
            </a:pPr>
            <a:r>
              <a:rPr lang="en-US" sz="2000" b="1" spc="-15" dirty="0">
                <a:solidFill>
                  <a:schemeClr val="accent3"/>
                </a:solidFill>
                <a:latin typeface="Calibri" panose="020F0502020204030204" pitchFamily="34" charset="0"/>
                <a:ea typeface="Source Sans Pro" panose="020B0503030403020204" pitchFamily="34" charset="0"/>
                <a:cs typeface="Calibri" panose="020F0502020204030204" pitchFamily="34" charset="0"/>
              </a:rPr>
              <a:t>Characteristics</a:t>
            </a:r>
          </a:p>
        </p:txBody>
      </p:sp>
      <p:sp>
        <p:nvSpPr>
          <p:cNvPr id="34" name="TextBox 33">
            <a:extLst>
              <a:ext uri="{FF2B5EF4-FFF2-40B4-BE49-F238E27FC236}">
                <a16:creationId xmlns:a16="http://schemas.microsoft.com/office/drawing/2014/main" id="{F72D326F-8804-4F47-8C2A-7BEA11A1B6B0}"/>
              </a:ext>
            </a:extLst>
          </p:cNvPr>
          <p:cNvSpPr txBox="1"/>
          <p:nvPr/>
        </p:nvSpPr>
        <p:spPr>
          <a:xfrm>
            <a:off x="8890062" y="1562364"/>
            <a:ext cx="1250599" cy="356316"/>
          </a:xfrm>
          <a:prstGeom prst="rect">
            <a:avLst/>
          </a:prstGeom>
          <a:noFill/>
        </p:spPr>
        <p:txBody>
          <a:bodyPr wrap="none" rtlCol="0" anchor="t">
            <a:spAutoFit/>
          </a:bodyPr>
          <a:lstStyle/>
          <a:p>
            <a:pPr algn="ctr">
              <a:lnSpc>
                <a:spcPts val="1920"/>
              </a:lnSpc>
            </a:pPr>
            <a:r>
              <a:rPr lang="en-US" sz="2400" b="1" spc="25" dirty="0">
                <a:solidFill>
                  <a:schemeClr val="bg1"/>
                </a:solidFill>
                <a:latin typeface="Calibri" panose="020F0502020204030204" pitchFamily="34" charset="0"/>
                <a:ea typeface="Source Sans Pro" panose="020B0503030403020204" pitchFamily="34" charset="0"/>
                <a:cs typeface="Calibri" panose="020F0502020204030204" pitchFamily="34" charset="0"/>
              </a:rPr>
              <a:t>PATIENT</a:t>
            </a:r>
          </a:p>
        </p:txBody>
      </p:sp>
      <p:sp>
        <p:nvSpPr>
          <p:cNvPr id="2" name="Rectangle 1">
            <a:extLst>
              <a:ext uri="{FF2B5EF4-FFF2-40B4-BE49-F238E27FC236}">
                <a16:creationId xmlns:a16="http://schemas.microsoft.com/office/drawing/2014/main" id="{44A6E46F-E029-0F4A-9080-4D004F72B563}"/>
              </a:ext>
            </a:extLst>
          </p:cNvPr>
          <p:cNvSpPr/>
          <p:nvPr/>
        </p:nvSpPr>
        <p:spPr>
          <a:xfrm>
            <a:off x="820248" y="3433336"/>
            <a:ext cx="2308837" cy="323165"/>
          </a:xfrm>
          <a:prstGeom prst="rect">
            <a:avLst/>
          </a:prstGeom>
        </p:spPr>
        <p:txBody>
          <a:bodyPr wrap="none">
            <a:spAutoFit/>
          </a:bodyPr>
          <a:lstStyle/>
          <a:p>
            <a:pPr algn="r">
              <a:lnSpc>
                <a:spcPts val="1800"/>
              </a:lnSpc>
            </a:pPr>
            <a:r>
              <a:rPr lang="en-US" sz="1600" b="1"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Positioning and sequence</a:t>
            </a:r>
          </a:p>
        </p:txBody>
      </p:sp>
      <p:sp>
        <p:nvSpPr>
          <p:cNvPr id="3" name="Rectangle 2">
            <a:extLst>
              <a:ext uri="{FF2B5EF4-FFF2-40B4-BE49-F238E27FC236}">
                <a16:creationId xmlns:a16="http://schemas.microsoft.com/office/drawing/2014/main" id="{3373B614-218B-454A-80CC-C952794BECAC}"/>
              </a:ext>
            </a:extLst>
          </p:cNvPr>
          <p:cNvSpPr/>
          <p:nvPr/>
        </p:nvSpPr>
        <p:spPr>
          <a:xfrm>
            <a:off x="8918557" y="5607501"/>
            <a:ext cx="2689127" cy="553998"/>
          </a:xfrm>
          <a:prstGeom prst="rect">
            <a:avLst/>
          </a:prstGeom>
        </p:spPr>
        <p:txBody>
          <a:bodyPr wrap="square">
            <a:spAutoFit/>
          </a:bodyPr>
          <a:lstStyle/>
          <a:p>
            <a:pPr>
              <a:lnSpc>
                <a:spcPts val="1800"/>
              </a:lnSpc>
            </a:pPr>
            <a:r>
              <a:rPr lang="en-US" sz="1600" b="1" spc="-15" dirty="0">
                <a:solidFill>
                  <a:schemeClr val="bg1"/>
                </a:solidFill>
                <a:latin typeface="Calibri" panose="020F0502020204030204" pitchFamily="34" charset="0"/>
                <a:ea typeface="Source Sans Pro" panose="020B0503030403020204" pitchFamily="34" charset="0"/>
                <a:cs typeface="Calibri" panose="020F0502020204030204" pitchFamily="34" charset="0"/>
              </a:rPr>
              <a:t>Prior treatment success or failure</a:t>
            </a:r>
          </a:p>
        </p:txBody>
      </p:sp>
      <p:sp>
        <p:nvSpPr>
          <p:cNvPr id="19" name="Title 18">
            <a:extLst>
              <a:ext uri="{FF2B5EF4-FFF2-40B4-BE49-F238E27FC236}">
                <a16:creationId xmlns:a16="http://schemas.microsoft.com/office/drawing/2014/main" id="{40B2346C-099A-40C4-9E9D-78FEA6E460B0}"/>
              </a:ext>
            </a:extLst>
          </p:cNvPr>
          <p:cNvSpPr>
            <a:spLocks noGrp="1"/>
          </p:cNvSpPr>
          <p:nvPr>
            <p:ph type="title"/>
          </p:nvPr>
        </p:nvSpPr>
        <p:spPr/>
        <p:txBody>
          <a:bodyPr>
            <a:normAutofit/>
          </a:bodyPr>
          <a:lstStyle/>
          <a:p>
            <a:r>
              <a:rPr lang="en-US" dirty="0">
                <a:cs typeface="Calibri" panose="020F0502020204030204" pitchFamily="34" charset="0"/>
              </a:rPr>
              <a:t>Pieces of Therapy Choice Puzzle in IBD</a:t>
            </a:r>
          </a:p>
        </p:txBody>
      </p:sp>
      <p:sp>
        <p:nvSpPr>
          <p:cNvPr id="36" name="Footer Placeholder 3">
            <a:extLst>
              <a:ext uri="{FF2B5EF4-FFF2-40B4-BE49-F238E27FC236}">
                <a16:creationId xmlns:a16="http://schemas.microsoft.com/office/drawing/2014/main" id="{24ED869F-0305-43A2-AFC6-62788949E8EE}"/>
              </a:ext>
            </a:extLst>
          </p:cNvPr>
          <p:cNvSpPr txBox="1">
            <a:spLocks/>
          </p:cNvSpPr>
          <p:nvPr/>
        </p:nvSpPr>
        <p:spPr>
          <a:xfrm>
            <a:off x="290481" y="6374701"/>
            <a:ext cx="9678835" cy="277562"/>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endParaRPr lang="en-US" sz="1400" b="0" dirty="0">
              <a:solidFill>
                <a:schemeClr val="bg1"/>
              </a:solidFill>
              <a:latin typeface="Calibri" panose="020F0502020204030204" pitchFamily="34" charset="0"/>
              <a:cs typeface="Calibri" panose="020F0502020204030204" pitchFamily="34" charset="0"/>
            </a:endParaRPr>
          </a:p>
        </p:txBody>
      </p:sp>
      <p:sp>
        <p:nvSpPr>
          <p:cNvPr id="38" name="Rectangle 8">
            <a:extLst>
              <a:ext uri="{FF2B5EF4-FFF2-40B4-BE49-F238E27FC236}">
                <a16:creationId xmlns:a16="http://schemas.microsoft.com/office/drawing/2014/main" id="{CC1A8460-2908-27A2-7868-567773383A84}"/>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48715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3">
            <a:extLst>
              <a:ext uri="{FF2B5EF4-FFF2-40B4-BE49-F238E27FC236}">
                <a16:creationId xmlns:a16="http://schemas.microsoft.com/office/drawing/2014/main" id="{50205DBE-F9E3-43EA-99D6-8F9B12C24A52}"/>
              </a:ext>
            </a:extLst>
          </p:cNvPr>
          <p:cNvSpPr>
            <a:spLocks noGrp="1" noChangeArrowheads="1"/>
          </p:cNvSpPr>
          <p:nvPr>
            <p:ph type="title"/>
          </p:nvPr>
        </p:nvSpPr>
        <p:spPr/>
        <p:txBody>
          <a:bodyPr/>
          <a:lstStyle/>
          <a:p>
            <a:pPr eaLnBrk="1" hangingPunct="1"/>
            <a:r>
              <a:rPr lang="en-US" altLang="en-US" dirty="0"/>
              <a:t>Features of Small Molecules vs Biologics</a:t>
            </a:r>
          </a:p>
        </p:txBody>
      </p:sp>
      <p:graphicFrame>
        <p:nvGraphicFramePr>
          <p:cNvPr id="7" name="Group 155">
            <a:extLst>
              <a:ext uri="{FF2B5EF4-FFF2-40B4-BE49-F238E27FC236}">
                <a16:creationId xmlns:a16="http://schemas.microsoft.com/office/drawing/2014/main" id="{22CC8E44-9F62-40DF-A4E1-8617979206F3}"/>
              </a:ext>
            </a:extLst>
          </p:cNvPr>
          <p:cNvGraphicFramePr>
            <a:graphicFrameLocks/>
          </p:cNvGraphicFramePr>
          <p:nvPr>
            <p:extLst>
              <p:ext uri="{D42A27DB-BD31-4B8C-83A1-F6EECF244321}">
                <p14:modId xmlns:p14="http://schemas.microsoft.com/office/powerpoint/2010/main" val="2202882548"/>
              </p:ext>
            </p:extLst>
          </p:nvPr>
        </p:nvGraphicFramePr>
        <p:xfrm>
          <a:off x="727076" y="1604964"/>
          <a:ext cx="10755127" cy="4031106"/>
        </p:xfrm>
        <a:graphic>
          <a:graphicData uri="http://schemas.openxmlformats.org/drawingml/2006/table">
            <a:tbl>
              <a:tblPr/>
              <a:tblGrid>
                <a:gridCol w="4158689">
                  <a:extLst>
                    <a:ext uri="{9D8B030D-6E8A-4147-A177-3AD203B41FA5}">
                      <a16:colId xmlns:a16="http://schemas.microsoft.com/office/drawing/2014/main" val="20000"/>
                    </a:ext>
                  </a:extLst>
                </a:gridCol>
                <a:gridCol w="2868706">
                  <a:extLst>
                    <a:ext uri="{9D8B030D-6E8A-4147-A177-3AD203B41FA5}">
                      <a16:colId xmlns:a16="http://schemas.microsoft.com/office/drawing/2014/main" val="20001"/>
                    </a:ext>
                  </a:extLst>
                </a:gridCol>
                <a:gridCol w="3727732">
                  <a:extLst>
                    <a:ext uri="{9D8B030D-6E8A-4147-A177-3AD203B41FA5}">
                      <a16:colId xmlns:a16="http://schemas.microsoft.com/office/drawing/2014/main" val="20002"/>
                    </a:ext>
                  </a:extLst>
                </a:gridCol>
              </a:tblGrid>
              <a:tr h="1992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Small Molecules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2000" b="1" dirty="0"/>
                        <a:t>Feature</a:t>
                      </a:r>
                      <a:endParaRPr lang="en-US" b="1" dirty="0"/>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kumimoji="0" lang="en-US" sz="2000" b="1" i="0" u="none" strike="noStrike" cap="none" normalizeH="0" baseline="0" dirty="0">
                          <a:ln>
                            <a:noFill/>
                          </a:ln>
                          <a:solidFill>
                            <a:schemeClr val="tx1"/>
                          </a:solidFill>
                          <a:effectLst/>
                          <a:latin typeface="Calibri" panose="020F0502020204030204" pitchFamily="34" charset="0"/>
                        </a:rPr>
                        <a:t>Biologics</a:t>
                      </a:r>
                      <a:endParaRPr lang="en-US" dirty="0"/>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Small (single molecule)</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Molecular weight</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Large (mixture)</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Simple, well defined</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Structure</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Complex, heterogeneous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10289">
                <a:tc>
                  <a:txBody>
                    <a:bodyPr/>
                    <a:lstStyle/>
                    <a:p>
                      <a:pPr algn="l"/>
                      <a:r>
                        <a:rPr lang="en-US" sz="1800" dirty="0">
                          <a:solidFill>
                            <a:schemeClr val="bg1"/>
                          </a:solidFill>
                          <a:latin typeface="Calibri" panose="020F0502020204030204" pitchFamily="34" charset="0"/>
                          <a:cs typeface="Calibri" panose="020F0502020204030204" pitchFamily="34" charset="0"/>
                        </a:rPr>
                        <a:t>Stable at range of temperatures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Thermostability</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Prone to denaturing in </a:t>
                      </a:r>
                    </a:p>
                    <a:p>
                      <a:pPr algn="ctr"/>
                      <a:r>
                        <a:rPr lang="en-US" sz="1800" dirty="0">
                          <a:solidFill>
                            <a:schemeClr val="bg1"/>
                          </a:solidFill>
                          <a:latin typeface="Calibri" panose="020F0502020204030204" pitchFamily="34" charset="0"/>
                          <a:cs typeface="Calibri" panose="020F0502020204030204" pitchFamily="34" charset="0"/>
                        </a:rPr>
                        <a:t>extreme temperatures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By chemical synthesis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Production</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In a living cell culture</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777348186"/>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Cheaper (in theory)</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Cost of production</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More expensive (in theory)</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044376629"/>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Nonimmunogenic</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Immunogenicity</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Potentially immunogenic</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849375151"/>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Oral (mostly), depending on absorption</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Route of administration</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Parenteral</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51246315"/>
                  </a:ext>
                </a:extLst>
              </a:tr>
              <a:tr h="172383">
                <a:tc>
                  <a:txBody>
                    <a:bodyPr/>
                    <a:lstStyle/>
                    <a:p>
                      <a:pPr algn="l"/>
                      <a:r>
                        <a:rPr lang="en-US" sz="1800" dirty="0">
                          <a:solidFill>
                            <a:schemeClr val="bg1"/>
                          </a:solidFill>
                          <a:latin typeface="Calibri" panose="020F0502020204030204" pitchFamily="34" charset="0"/>
                          <a:cs typeface="Calibri" panose="020F0502020204030204" pitchFamily="34" charset="0"/>
                        </a:rPr>
                        <a:t>Potentially problematic</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Drug–drug interactions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Not likely</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388885615"/>
                  </a:ext>
                </a:extLst>
              </a:tr>
              <a:tr h="310289">
                <a:tc>
                  <a:txBody>
                    <a:bodyPr/>
                    <a:lstStyle/>
                    <a:p>
                      <a:pPr algn="l"/>
                      <a:r>
                        <a:rPr lang="en-US" sz="1800" dirty="0">
                          <a:solidFill>
                            <a:schemeClr val="bg1"/>
                          </a:solidFill>
                          <a:latin typeface="Calibri" panose="020F0502020204030204" pitchFamily="34" charset="0"/>
                          <a:cs typeface="Calibri" panose="020F0502020204030204" pitchFamily="34" charset="0"/>
                        </a:rPr>
                        <a:t>Potential for both off-target and </a:t>
                      </a:r>
                    </a:p>
                    <a:p>
                      <a:pPr algn="l"/>
                      <a:r>
                        <a:rPr lang="en-US" sz="1800" dirty="0">
                          <a:solidFill>
                            <a:schemeClr val="bg1"/>
                          </a:solidFill>
                          <a:latin typeface="Calibri" panose="020F0502020204030204" pitchFamily="34" charset="0"/>
                          <a:cs typeface="Calibri" panose="020F0502020204030204" pitchFamily="34" charset="0"/>
                        </a:rPr>
                        <a:t>on-target adverse events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Adverse events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Adverse events likely to be </a:t>
                      </a:r>
                      <a:br>
                        <a:rPr lang="en-US" sz="1800" dirty="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on-target effects</a:t>
                      </a:r>
                    </a:p>
                  </a:txBody>
                  <a:tcPr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62470295"/>
                  </a:ext>
                </a:extLst>
              </a:tr>
            </a:tbl>
          </a:graphicData>
        </a:graphic>
      </p:graphicFrame>
      <p:sp>
        <p:nvSpPr>
          <p:cNvPr id="9" name="Rectangle 8">
            <a:extLst>
              <a:ext uri="{FF2B5EF4-FFF2-40B4-BE49-F238E27FC236}">
                <a16:creationId xmlns:a16="http://schemas.microsoft.com/office/drawing/2014/main" id="{3B67CBF1-B59C-44F0-5C8A-709804FFD0E0}"/>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2"/>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5441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48D8B0D-7164-77B7-94C0-B02173A93261}"/>
              </a:ext>
            </a:extLst>
          </p:cNvPr>
          <p:cNvSpPr>
            <a:spLocks noGrp="1"/>
          </p:cNvSpPr>
          <p:nvPr>
            <p:ph type="subTitle" idx="1"/>
          </p:nvPr>
        </p:nvSpPr>
        <p:spPr/>
        <p:txBody>
          <a:bodyPr/>
          <a:lstStyle/>
          <a:p>
            <a:pPr eaLnBrk="1" hangingPunct="1">
              <a:spcBef>
                <a:spcPct val="0"/>
              </a:spcBef>
              <a:spcAft>
                <a:spcPct val="0"/>
              </a:spcAft>
            </a:pPr>
            <a:r>
              <a:rPr lang="en-US" altLang="en-US" dirty="0"/>
              <a:t>Bruce E. Sands, MD, MS</a:t>
            </a:r>
          </a:p>
          <a:p>
            <a:pPr eaLnBrk="1" hangingPunct="1">
              <a:spcBef>
                <a:spcPct val="0"/>
              </a:spcBef>
              <a:spcAft>
                <a:spcPct val="0"/>
              </a:spcAft>
            </a:pPr>
            <a:r>
              <a:rPr lang="en-US" altLang="en-US" sz="1600" b="0" i="1" dirty="0"/>
              <a:t>Dr. Burrill B. Crohn Professor of Medicine</a:t>
            </a:r>
          </a:p>
          <a:p>
            <a:pPr>
              <a:spcBef>
                <a:spcPct val="0"/>
              </a:spcBef>
              <a:spcAft>
                <a:spcPct val="0"/>
              </a:spcAft>
            </a:pPr>
            <a:r>
              <a:rPr lang="en-US" altLang="en-US" sz="1600" b="0" i="1" dirty="0"/>
              <a:t>Chief, </a:t>
            </a:r>
            <a:r>
              <a:rPr lang="en-US" altLang="en-US" sz="1600" b="0" kern="0" dirty="0"/>
              <a:t>Dr. Henry D. Janowitz Division of Gastroenterology</a:t>
            </a:r>
          </a:p>
          <a:p>
            <a:pPr>
              <a:spcBef>
                <a:spcPts val="0"/>
              </a:spcBef>
              <a:spcAft>
                <a:spcPct val="0"/>
              </a:spcAft>
            </a:pPr>
            <a:r>
              <a:rPr lang="en-US" altLang="en-US" sz="1600" b="0" kern="0" dirty="0"/>
              <a:t>Mount Sinai Hospital</a:t>
            </a:r>
          </a:p>
          <a:p>
            <a:pPr>
              <a:spcBef>
                <a:spcPts val="0"/>
              </a:spcBef>
              <a:spcAft>
                <a:spcPct val="0"/>
              </a:spcAft>
            </a:pPr>
            <a:r>
              <a:rPr lang="en-US" altLang="en-US" sz="1600" b="0" i="1" kern="0" dirty="0"/>
              <a:t>Chief, </a:t>
            </a:r>
            <a:r>
              <a:rPr lang="en-US" altLang="en-US" sz="1600" b="0" kern="0" dirty="0"/>
              <a:t>Division of Gastroenterology</a:t>
            </a:r>
          </a:p>
          <a:p>
            <a:pPr>
              <a:spcBef>
                <a:spcPts val="0"/>
              </a:spcBef>
              <a:spcAft>
                <a:spcPct val="0"/>
              </a:spcAft>
            </a:pPr>
            <a:r>
              <a:rPr lang="en-US" altLang="en-US" sz="1600" b="0" kern="0" dirty="0"/>
              <a:t>Mount Sinai Health System</a:t>
            </a:r>
          </a:p>
          <a:p>
            <a:pPr>
              <a:spcBef>
                <a:spcPts val="0"/>
              </a:spcBef>
              <a:spcAft>
                <a:spcPct val="0"/>
              </a:spcAft>
            </a:pPr>
            <a:r>
              <a:rPr lang="en-US" altLang="en-US" sz="1600" b="0" i="1" kern="0" dirty="0"/>
              <a:t>Director, </a:t>
            </a:r>
            <a:r>
              <a:rPr lang="en-US" altLang="en-US" sz="1600" b="0" kern="0" dirty="0"/>
              <a:t>Digestive Disease Institute</a:t>
            </a:r>
          </a:p>
          <a:p>
            <a:pPr>
              <a:spcBef>
                <a:spcPts val="0"/>
              </a:spcBef>
              <a:spcAft>
                <a:spcPct val="0"/>
              </a:spcAft>
            </a:pPr>
            <a:r>
              <a:rPr lang="en-US" altLang="en-US" sz="1600" b="0" kern="0" dirty="0"/>
              <a:t>Icahn School of Medicine at Mount Sinai</a:t>
            </a:r>
          </a:p>
          <a:p>
            <a:pPr>
              <a:spcBef>
                <a:spcPts val="0"/>
              </a:spcBef>
              <a:spcAft>
                <a:spcPct val="0"/>
              </a:spcAft>
            </a:pPr>
            <a:r>
              <a:rPr lang="en-US" altLang="en-US" sz="1600" b="0" kern="0" dirty="0"/>
              <a:t>New York, New York</a:t>
            </a:r>
          </a:p>
          <a:p>
            <a:endParaRPr lang="en-US" dirty="0"/>
          </a:p>
        </p:txBody>
      </p:sp>
      <p:sp>
        <p:nvSpPr>
          <p:cNvPr id="4" name="Title 3">
            <a:extLst>
              <a:ext uri="{FF2B5EF4-FFF2-40B4-BE49-F238E27FC236}">
                <a16:creationId xmlns:a16="http://schemas.microsoft.com/office/drawing/2014/main" id="{9723C9D3-0875-BD26-C6B6-13DDAA2D4383}"/>
              </a:ext>
            </a:extLst>
          </p:cNvPr>
          <p:cNvSpPr>
            <a:spLocks noGrp="1"/>
          </p:cNvSpPr>
          <p:nvPr>
            <p:ph type="ctrTitle"/>
          </p:nvPr>
        </p:nvSpPr>
        <p:spPr/>
        <p:txBody>
          <a:bodyPr/>
          <a:lstStyle/>
          <a:p>
            <a:r>
              <a:rPr lang="en-US" dirty="0"/>
              <a:t>Diagnosis, Management, and Monitoring of IBD: Early Diagnosis and Individualizing Therapy</a:t>
            </a:r>
          </a:p>
        </p:txBody>
      </p:sp>
      <p:pic>
        <p:nvPicPr>
          <p:cNvPr id="6" name="Picture 5">
            <a:extLst>
              <a:ext uri="{FF2B5EF4-FFF2-40B4-BE49-F238E27FC236}">
                <a16:creationId xmlns:a16="http://schemas.microsoft.com/office/drawing/2014/main" id="{0527DB57-6519-1907-3985-097213928BC2}"/>
              </a:ext>
            </a:extLst>
          </p:cNvPr>
          <p:cNvPicPr>
            <a:picLocks noChangeAspect="1"/>
          </p:cNvPicPr>
          <p:nvPr/>
        </p:nvPicPr>
        <p:blipFill>
          <a:blip r:embed="rId3"/>
          <a:stretch>
            <a:fillRect/>
          </a:stretch>
        </p:blipFill>
        <p:spPr>
          <a:xfrm>
            <a:off x="721210" y="234380"/>
            <a:ext cx="3991276" cy="986902"/>
          </a:xfrm>
          <a:prstGeom prst="rect">
            <a:avLst/>
          </a:prstGeom>
        </p:spPr>
      </p:pic>
      <p:pic>
        <p:nvPicPr>
          <p:cNvPr id="7" name="Picture 6">
            <a:extLst>
              <a:ext uri="{FF2B5EF4-FFF2-40B4-BE49-F238E27FC236}">
                <a16:creationId xmlns:a16="http://schemas.microsoft.com/office/drawing/2014/main" id="{5362E545-CF73-40D3-08EE-39E2A10A4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18" y="55713"/>
            <a:ext cx="2341560" cy="870664"/>
          </a:xfrm>
          <a:prstGeom prst="rect">
            <a:avLst/>
          </a:prstGeom>
        </p:spPr>
      </p:pic>
      <p:pic>
        <p:nvPicPr>
          <p:cNvPr id="8" name="Picture 7">
            <a:extLst>
              <a:ext uri="{FF2B5EF4-FFF2-40B4-BE49-F238E27FC236}">
                <a16:creationId xmlns:a16="http://schemas.microsoft.com/office/drawing/2014/main" id="{025B779E-5522-5014-1D20-E509569A9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221" y="234380"/>
            <a:ext cx="1737958" cy="651734"/>
          </a:xfrm>
          <a:prstGeom prst="rect">
            <a:avLst/>
          </a:prstGeom>
        </p:spPr>
      </p:pic>
    </p:spTree>
    <p:extLst>
      <p:ext uri="{BB962C8B-B14F-4D97-AF65-F5344CB8AC3E}">
        <p14:creationId xmlns:p14="http://schemas.microsoft.com/office/powerpoint/2010/main" val="43623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A9A8-1BC8-4F37-B293-5B4F08E948A3}"/>
              </a:ext>
            </a:extLst>
          </p:cNvPr>
          <p:cNvSpPr>
            <a:spLocks noGrp="1"/>
          </p:cNvSpPr>
          <p:nvPr>
            <p:ph type="title"/>
          </p:nvPr>
        </p:nvSpPr>
        <p:spPr/>
        <p:txBody>
          <a:bodyPr/>
          <a:lstStyle/>
          <a:p>
            <a:r>
              <a:rPr lang="en-US" dirty="0"/>
              <a:t>Agents for IBD </a:t>
            </a:r>
          </a:p>
        </p:txBody>
      </p:sp>
      <p:sp>
        <p:nvSpPr>
          <p:cNvPr id="5" name="Footer Placeholder 1">
            <a:extLst>
              <a:ext uri="{FF2B5EF4-FFF2-40B4-BE49-F238E27FC236}">
                <a16:creationId xmlns:a16="http://schemas.microsoft.com/office/drawing/2014/main" id="{41D3FD10-4283-452F-97C5-54E529BB890C}"/>
              </a:ext>
            </a:extLst>
          </p:cNvPr>
          <p:cNvSpPr txBox="1">
            <a:spLocks/>
          </p:cNvSpPr>
          <p:nvPr/>
        </p:nvSpPr>
        <p:spPr>
          <a:xfrm>
            <a:off x="499002" y="6252515"/>
            <a:ext cx="5893089" cy="369332"/>
          </a:xfrm>
          <a:prstGeom prst="rect">
            <a:avLst/>
          </a:prstGeom>
        </p:spPr>
        <p:txBody>
          <a:bodyPr wrap="square"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0"/>
              </a:spcBef>
            </a:pPr>
            <a:r>
              <a:rPr lang="en-US" b="0" dirty="0">
                <a:solidFill>
                  <a:schemeClr val="bg2"/>
                </a:solidFill>
                <a:latin typeface="Calibri" panose="020F0502020204030204" pitchFamily="34" charset="0"/>
                <a:cs typeface="Calibri" panose="020F0502020204030204" pitchFamily="34" charset="0"/>
              </a:rPr>
              <a:t>Feuerstein. Gastroenterology. 2020;158:1450. Feuerstein. Gastroenterology. 2021;160:2496. Ko. Gastroenterology. 2019;156:748.  </a:t>
            </a:r>
          </a:p>
        </p:txBody>
      </p:sp>
      <p:graphicFrame>
        <p:nvGraphicFramePr>
          <p:cNvPr id="6" name="Group 155">
            <a:extLst>
              <a:ext uri="{FF2B5EF4-FFF2-40B4-BE49-F238E27FC236}">
                <a16:creationId xmlns:a16="http://schemas.microsoft.com/office/drawing/2014/main" id="{C00E9803-CFF1-BFF0-D07F-09DCFC9151DE}"/>
              </a:ext>
            </a:extLst>
          </p:cNvPr>
          <p:cNvGraphicFramePr>
            <a:graphicFrameLocks/>
          </p:cNvGraphicFramePr>
          <p:nvPr>
            <p:extLst>
              <p:ext uri="{D42A27DB-BD31-4B8C-83A1-F6EECF244321}">
                <p14:modId xmlns:p14="http://schemas.microsoft.com/office/powerpoint/2010/main" val="3810518673"/>
              </p:ext>
            </p:extLst>
          </p:nvPr>
        </p:nvGraphicFramePr>
        <p:xfrm>
          <a:off x="719138" y="1607748"/>
          <a:ext cx="10791507" cy="3566160"/>
        </p:xfrm>
        <a:graphic>
          <a:graphicData uri="http://schemas.openxmlformats.org/drawingml/2006/table">
            <a:tbl>
              <a:tblPr/>
              <a:tblGrid>
                <a:gridCol w="2569643">
                  <a:extLst>
                    <a:ext uri="{9D8B030D-6E8A-4147-A177-3AD203B41FA5}">
                      <a16:colId xmlns:a16="http://schemas.microsoft.com/office/drawing/2014/main" val="20000"/>
                    </a:ext>
                  </a:extLst>
                </a:gridCol>
                <a:gridCol w="2258170">
                  <a:extLst>
                    <a:ext uri="{9D8B030D-6E8A-4147-A177-3AD203B41FA5}">
                      <a16:colId xmlns:a16="http://schemas.microsoft.com/office/drawing/2014/main" val="4048765867"/>
                    </a:ext>
                  </a:extLst>
                </a:gridCol>
                <a:gridCol w="3082580">
                  <a:extLst>
                    <a:ext uri="{9D8B030D-6E8A-4147-A177-3AD203B41FA5}">
                      <a16:colId xmlns:a16="http://schemas.microsoft.com/office/drawing/2014/main" val="1429736348"/>
                    </a:ext>
                  </a:extLst>
                </a:gridCol>
                <a:gridCol w="2881114">
                  <a:extLst>
                    <a:ext uri="{9D8B030D-6E8A-4147-A177-3AD203B41FA5}">
                      <a16:colId xmlns:a16="http://schemas.microsoft.com/office/drawing/2014/main" val="3454718212"/>
                    </a:ext>
                  </a:extLst>
                </a:gridCol>
              </a:tblGrid>
              <a:tr h="329361">
                <a:tc>
                  <a:txBody>
                    <a:bodyPr/>
                    <a:lstStyle/>
                    <a:p>
                      <a:pPr algn="l"/>
                      <a:r>
                        <a:rPr lang="en-US" sz="1800" b="1" dirty="0">
                          <a:solidFill>
                            <a:schemeClr val="tx1"/>
                          </a:solidFill>
                          <a:latin typeface="Calibri" panose="020F0502020204030204" pitchFamily="34" charset="0"/>
                          <a:cs typeface="Calibri" panose="020F0502020204030204" pitchFamily="34" charset="0"/>
                        </a:rPr>
                        <a:t>Class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Examples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CD</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UC</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329361">
                <a:tc rowSpan="2">
                  <a:txBody>
                    <a:bodyPr/>
                    <a:lstStyle/>
                    <a:p>
                      <a:pPr algn="l"/>
                      <a:r>
                        <a:rPr lang="en-US" sz="1800" dirty="0">
                          <a:solidFill>
                            <a:srgbClr val="000000"/>
                          </a:solidFill>
                          <a:latin typeface="Calibri" panose="020F0502020204030204" pitchFamily="34" charset="0"/>
                          <a:cs typeface="Calibri" panose="020F0502020204030204" pitchFamily="34" charset="0"/>
                        </a:rPr>
                        <a:t>Corticosteroids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Budesonide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cs typeface="Calibri" panose="020F0502020204030204" pitchFamily="34" charset="0"/>
                        </a:rPr>
                        <a:t>Induction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cs typeface="Calibri" panose="020F0502020204030204" pitchFamily="34" charset="0"/>
                        </a:rPr>
                        <a:t>Induction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529590415"/>
                  </a:ext>
                </a:extLst>
              </a:tr>
              <a:tr h="329361">
                <a:tc vMerge="1">
                  <a:txBody>
                    <a:bodyPr/>
                    <a:lstStyle/>
                    <a:p>
                      <a:pPr algn="ctr"/>
                      <a:endParaRPr lang="en-US" sz="1600" dirty="0">
                        <a:solidFill>
                          <a:schemeClr val="accent6"/>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Prednisone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cs typeface="Calibri" panose="020F0502020204030204" pitchFamily="34" charset="0"/>
                        </a:rPr>
                        <a:t>Induction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cs typeface="Calibri" panose="020F0502020204030204" pitchFamily="34" charset="0"/>
                        </a:rPr>
                        <a:t>Induction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91686307"/>
                  </a:ext>
                </a:extLst>
              </a:tr>
              <a:tr h="329361">
                <a:tc rowSpan="2">
                  <a:txBody>
                    <a:bodyPr/>
                    <a:lstStyle/>
                    <a:p>
                      <a:pPr algn="l"/>
                      <a:r>
                        <a:rPr lang="en-US" sz="1800" dirty="0">
                          <a:solidFill>
                            <a:srgbClr val="000000"/>
                          </a:solidFill>
                          <a:latin typeface="Calibri" panose="020F0502020204030204" pitchFamily="34" charset="0"/>
                          <a:cs typeface="Calibri" panose="020F0502020204030204" pitchFamily="34" charset="0"/>
                        </a:rPr>
                        <a:t>Aminosalicylates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Mesalamine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Limited evidence of efficacy</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44569419"/>
                  </a:ext>
                </a:extLst>
              </a:tr>
              <a:tr h="329361">
                <a:tc vMerge="1">
                  <a:txBody>
                    <a:bodyPr/>
                    <a:lstStyle/>
                    <a:p>
                      <a:pPr algn="l"/>
                      <a:endParaRPr lang="en-US" sz="1600" dirty="0">
                        <a:solidFill>
                          <a:srgbClr val="000000"/>
                        </a:solidFill>
                        <a:latin typeface="Calibri" panose="020F0502020204030204" pitchFamily="34" charset="0"/>
                        <a:cs typeface="Calibri" panose="020F050202020403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Sulfasalazine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Limited evidence of efficacy</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Limited evidence of efficacy</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823245964"/>
                  </a:ext>
                </a:extLst>
              </a:tr>
              <a:tr h="329361">
                <a:tc gridSpan="4">
                  <a:txBody>
                    <a:bodyPr/>
                    <a:lstStyle/>
                    <a:p>
                      <a:pPr algn="l"/>
                      <a:r>
                        <a:rPr lang="en-US" sz="1800" b="1" dirty="0">
                          <a:solidFill>
                            <a:srgbClr val="000000"/>
                          </a:solidFill>
                          <a:latin typeface="Calibri" panose="020F0502020204030204" pitchFamily="34" charset="0"/>
                          <a:cs typeface="Calibri" panose="020F0502020204030204" pitchFamily="34" charset="0"/>
                        </a:rPr>
                        <a:t>Immunomodulators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pPr algn="ctr"/>
                      <a:endParaRPr lang="en-US" sz="1600" dirty="0">
                        <a:solidFill>
                          <a:schemeClr val="accent6"/>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a:endParaRPr lang="en-US" sz="1600" dirty="0">
                        <a:solidFill>
                          <a:schemeClr val="accent6"/>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834441040"/>
                  </a:ext>
                </a:extLst>
              </a:tr>
              <a:tr h="329361">
                <a:tc rowSpan="2">
                  <a:txBody>
                    <a:bodyPr/>
                    <a:lstStyle/>
                    <a:p>
                      <a:pPr algn="l"/>
                      <a:r>
                        <a:rPr lang="en-US" sz="1800" dirty="0">
                          <a:solidFill>
                            <a:srgbClr val="000000"/>
                          </a:solidFill>
                          <a:latin typeface="Calibri" panose="020F0502020204030204" pitchFamily="34" charset="0"/>
                          <a:cs typeface="Calibri" panose="020F0502020204030204" pitchFamily="34" charset="0"/>
                        </a:rPr>
                        <a:t>Thiopurines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AZA</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85152637"/>
                  </a:ext>
                </a:extLst>
              </a:tr>
              <a:tr h="329361">
                <a:tc vMerge="1">
                  <a:txBody>
                    <a:bodyPr/>
                    <a:lstStyle/>
                    <a:p>
                      <a:pPr algn="l"/>
                      <a:endParaRPr lang="en-US" sz="1600" dirty="0">
                        <a:solidFill>
                          <a:srgbClr val="000000"/>
                        </a:solidFill>
                        <a:latin typeface="Calibri" panose="020F0502020204030204" pitchFamily="34" charset="0"/>
                        <a:cs typeface="Calibri" panose="020F050202020403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6-MP</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049117122"/>
                  </a:ext>
                </a:extLst>
              </a:tr>
              <a:tr h="329361">
                <a:tc>
                  <a:txBody>
                    <a:bodyPr/>
                    <a:lstStyle/>
                    <a:p>
                      <a:pPr algn="l"/>
                      <a:r>
                        <a:rPr lang="en-US" sz="1800" dirty="0">
                          <a:solidFill>
                            <a:srgbClr val="000000"/>
                          </a:solidFill>
                          <a:latin typeface="Calibri" panose="020F0502020204030204" pitchFamily="34" charset="0"/>
                          <a:cs typeface="Calibri" panose="020F0502020204030204" pitchFamily="34" charset="0"/>
                        </a:rPr>
                        <a:t>Immunosuppressive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Methotrexate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Limited benefit (alone)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No benefit (alone)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96392164"/>
                  </a:ext>
                </a:extLst>
              </a:tr>
            </a:tbl>
          </a:graphicData>
        </a:graphic>
      </p:graphicFrame>
      <p:sp>
        <p:nvSpPr>
          <p:cNvPr id="3" name="Rectangle: Rounded Corners 2">
            <a:extLst>
              <a:ext uri="{FF2B5EF4-FFF2-40B4-BE49-F238E27FC236}">
                <a16:creationId xmlns:a16="http://schemas.microsoft.com/office/drawing/2014/main" id="{9E895DA3-39D6-4ABB-D8BE-EF19E322E85A}"/>
              </a:ext>
            </a:extLst>
          </p:cNvPr>
          <p:cNvSpPr/>
          <p:nvPr/>
        </p:nvSpPr>
        <p:spPr bwMode="auto">
          <a:xfrm>
            <a:off x="955378" y="5305475"/>
            <a:ext cx="10281244" cy="553999"/>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000" dirty="0">
                <a:latin typeface="Calibri" panose="020F0502020204030204" pitchFamily="34" charset="0"/>
              </a:rPr>
              <a:t>Immunomodulators also are used as adjunct therapy with TNF inhibitors</a:t>
            </a:r>
            <a:endParaRPr lang="en-US" sz="2000" dirty="0">
              <a:solidFill>
                <a:schemeClr val="tx1"/>
              </a:solidFill>
              <a:latin typeface="Calibri" panose="020F0502020204030204" pitchFamily="34" charset="0"/>
            </a:endParaRPr>
          </a:p>
        </p:txBody>
      </p:sp>
      <p:sp>
        <p:nvSpPr>
          <p:cNvPr id="13" name="Rectangle 8">
            <a:extLst>
              <a:ext uri="{FF2B5EF4-FFF2-40B4-BE49-F238E27FC236}">
                <a16:creationId xmlns:a16="http://schemas.microsoft.com/office/drawing/2014/main" id="{E79F8006-3109-0F6E-66B5-47280979BE17}"/>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35645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FF034-DD8A-4C3E-AE23-FEF1C8353AB7}"/>
              </a:ext>
            </a:extLst>
          </p:cNvPr>
          <p:cNvSpPr>
            <a:spLocks noGrp="1"/>
          </p:cNvSpPr>
          <p:nvPr>
            <p:ph type="title"/>
          </p:nvPr>
        </p:nvSpPr>
        <p:spPr/>
        <p:txBody>
          <a:bodyPr/>
          <a:lstStyle/>
          <a:p>
            <a:r>
              <a:rPr lang="en-US" sz="3600" dirty="0"/>
              <a:t>Biologic and Small-Molecule Therapy Options</a:t>
            </a:r>
            <a:endParaRPr lang="en-US" dirty="0"/>
          </a:p>
        </p:txBody>
      </p:sp>
      <p:graphicFrame>
        <p:nvGraphicFramePr>
          <p:cNvPr id="4" name="Group 155">
            <a:extLst>
              <a:ext uri="{FF2B5EF4-FFF2-40B4-BE49-F238E27FC236}">
                <a16:creationId xmlns:a16="http://schemas.microsoft.com/office/drawing/2014/main" id="{B371A1DB-062A-4224-AF6D-F6DB6B0349E5}"/>
              </a:ext>
            </a:extLst>
          </p:cNvPr>
          <p:cNvGraphicFramePr>
            <a:graphicFrameLocks/>
          </p:cNvGraphicFramePr>
          <p:nvPr>
            <p:extLst>
              <p:ext uri="{D42A27DB-BD31-4B8C-83A1-F6EECF244321}">
                <p14:modId xmlns:p14="http://schemas.microsoft.com/office/powerpoint/2010/main" val="884433684"/>
              </p:ext>
            </p:extLst>
          </p:nvPr>
        </p:nvGraphicFramePr>
        <p:xfrm>
          <a:off x="714152" y="1441593"/>
          <a:ext cx="10763636" cy="4754880"/>
        </p:xfrm>
        <a:graphic>
          <a:graphicData uri="http://schemas.openxmlformats.org/drawingml/2006/table">
            <a:tbl>
              <a:tblPr/>
              <a:tblGrid>
                <a:gridCol w="2981720">
                  <a:extLst>
                    <a:ext uri="{9D8B030D-6E8A-4147-A177-3AD203B41FA5}">
                      <a16:colId xmlns:a16="http://schemas.microsoft.com/office/drawing/2014/main" val="20000"/>
                    </a:ext>
                  </a:extLst>
                </a:gridCol>
                <a:gridCol w="2652480">
                  <a:extLst>
                    <a:ext uri="{9D8B030D-6E8A-4147-A177-3AD203B41FA5}">
                      <a16:colId xmlns:a16="http://schemas.microsoft.com/office/drawing/2014/main" val="1550860112"/>
                    </a:ext>
                  </a:extLst>
                </a:gridCol>
                <a:gridCol w="2564718">
                  <a:extLst>
                    <a:ext uri="{9D8B030D-6E8A-4147-A177-3AD203B41FA5}">
                      <a16:colId xmlns:a16="http://schemas.microsoft.com/office/drawing/2014/main" val="2042287642"/>
                    </a:ext>
                  </a:extLst>
                </a:gridCol>
                <a:gridCol w="2564718">
                  <a:extLst>
                    <a:ext uri="{9D8B030D-6E8A-4147-A177-3AD203B41FA5}">
                      <a16:colId xmlns:a16="http://schemas.microsoft.com/office/drawing/2014/main" val="1551356964"/>
                    </a:ext>
                  </a:extLst>
                </a:gridCol>
              </a:tblGrid>
              <a:tr h="215721">
                <a:tc>
                  <a:txBody>
                    <a:bodyPr/>
                    <a:lstStyle/>
                    <a:p>
                      <a:pPr algn="l"/>
                      <a:r>
                        <a:rPr lang="en-US" sz="1600" b="1" dirty="0">
                          <a:solidFill>
                            <a:schemeClr val="tx1"/>
                          </a:solidFill>
                          <a:latin typeface="Calibri" panose="020F0502020204030204" pitchFamily="34" charset="0"/>
                          <a:cs typeface="Calibri" panose="020F0502020204030204" pitchFamily="34" charset="0"/>
                        </a:rPr>
                        <a:t>Class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600" b="1" dirty="0">
                          <a:solidFill>
                            <a:schemeClr val="tx1"/>
                          </a:solidFill>
                          <a:latin typeface="Calibri" panose="020F0502020204030204" pitchFamily="34" charset="0"/>
                          <a:cs typeface="Calibri" panose="020F0502020204030204" pitchFamily="34" charset="0"/>
                        </a:rPr>
                        <a:t>Examples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600" b="1" dirty="0">
                          <a:solidFill>
                            <a:schemeClr val="tx1"/>
                          </a:solidFill>
                          <a:latin typeface="Calibri" panose="020F0502020204030204" pitchFamily="34" charset="0"/>
                          <a:cs typeface="Calibri" panose="020F0502020204030204" pitchFamily="34" charset="0"/>
                        </a:rPr>
                        <a:t>CD</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600" b="1" dirty="0">
                          <a:solidFill>
                            <a:schemeClr val="tx1"/>
                          </a:solidFill>
                          <a:latin typeface="Calibri" panose="020F0502020204030204" pitchFamily="34" charset="0"/>
                          <a:cs typeface="Calibri" panose="020F0502020204030204" pitchFamily="34" charset="0"/>
                        </a:rPr>
                        <a:t>UC</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215721">
                <a:tc gridSpan="4">
                  <a:txBody>
                    <a:bodyPr/>
                    <a:lstStyle/>
                    <a:p>
                      <a:pPr algn="l"/>
                      <a:r>
                        <a:rPr lang="en-US" sz="1600" b="1" dirty="0">
                          <a:solidFill>
                            <a:schemeClr val="bg1"/>
                          </a:solidFill>
                          <a:latin typeface="Calibri" panose="020F0502020204030204" pitchFamily="34" charset="0"/>
                          <a:cs typeface="Calibri" panose="020F0502020204030204" pitchFamily="34" charset="0"/>
                        </a:rPr>
                        <a:t>Biologic Agents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lnL w="12700" cmpd="sng">
                      <a:noFill/>
                      <a:prstDash val="solid"/>
                    </a:lnL>
                    <a:lnT w="12700" cmpd="sng">
                      <a:noFill/>
                      <a:prstDash val="solid"/>
                    </a:lnT>
                  </a:tcPr>
                </a:tc>
                <a:tc hMerge="1">
                  <a:txBody>
                    <a:bodyPr/>
                    <a:lstStyle/>
                    <a:p>
                      <a:pPr algn="ctr"/>
                      <a:endParaRPr lang="en-US" sz="14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85875854"/>
                  </a:ext>
                </a:extLst>
              </a:tr>
              <a:tr h="215721">
                <a:tc rowSpan="4">
                  <a:txBody>
                    <a:bodyPr/>
                    <a:lstStyle/>
                    <a:p>
                      <a:pPr algn="l"/>
                      <a:r>
                        <a:rPr lang="en-US" sz="1600" dirty="0">
                          <a:solidFill>
                            <a:schemeClr val="bg1"/>
                          </a:solidFill>
                          <a:latin typeface="Calibri" panose="020F0502020204030204" pitchFamily="34" charset="0"/>
                          <a:cs typeface="Calibri" panose="020F0502020204030204" pitchFamily="34" charset="0"/>
                        </a:rPr>
                        <a:t>TNF inhibitors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Adalimumab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96120922"/>
                  </a:ext>
                </a:extLst>
              </a:tr>
              <a:tr h="215721">
                <a:tc vMerge="1">
                  <a:txBody>
                    <a:bodyPr/>
                    <a:lstStyle/>
                    <a:p>
                      <a:endParaRPr lang="en-US" sz="16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Certolizumab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884198408"/>
                  </a:ext>
                </a:extLst>
              </a:tr>
              <a:tr h="215721">
                <a:tc vMerge="1">
                  <a:txBody>
                    <a:bodyPr/>
                    <a:lstStyle/>
                    <a:p>
                      <a:endParaRPr lang="en-US" sz="16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Golimumab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497982505"/>
                  </a:ext>
                </a:extLst>
              </a:tr>
              <a:tr h="215721">
                <a:tc vMerge="1">
                  <a:txBody>
                    <a:bodyPr/>
                    <a:lstStyle/>
                    <a:p>
                      <a:endParaRPr lang="en-US" sz="16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Infliximab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431902538"/>
                  </a:ext>
                </a:extLst>
              </a:tr>
              <a:tr h="2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dirty="0">
                          <a:solidFill>
                            <a:schemeClr val="bg1"/>
                          </a:solidFill>
                          <a:latin typeface="Calibri" panose="020F0502020204030204" pitchFamily="34" charset="0"/>
                          <a:cs typeface="Calibri" panose="020F0502020204030204" pitchFamily="34" charset="0"/>
                        </a:rPr>
                        <a:t>α4β7 </a:t>
                      </a:r>
                      <a:r>
                        <a:rPr lang="en-US" sz="1600" dirty="0">
                          <a:solidFill>
                            <a:schemeClr val="bg1"/>
                          </a:solidFill>
                          <a:latin typeface="Calibri" panose="020F0502020204030204" pitchFamily="34" charset="0"/>
                          <a:cs typeface="Calibri" panose="020F0502020204030204" pitchFamily="34" charset="0"/>
                        </a:rPr>
                        <a:t>integrin inhibitor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Vedolizumab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529590415"/>
                  </a:ext>
                </a:extLst>
              </a:tr>
              <a:tr h="215721">
                <a:tc>
                  <a:txBody>
                    <a:bodyPr/>
                    <a:lstStyle/>
                    <a:p>
                      <a:pPr algn="l"/>
                      <a:r>
                        <a:rPr lang="en-US" sz="1600" dirty="0">
                          <a:solidFill>
                            <a:schemeClr val="bg1"/>
                          </a:solidFill>
                          <a:latin typeface="Calibri" panose="020F0502020204030204" pitchFamily="34" charset="0"/>
                          <a:cs typeface="Calibri" panose="020F0502020204030204" pitchFamily="34" charset="0"/>
                        </a:rPr>
                        <a:t>IL-12/23 inhibitor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Ustekinumab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44569419"/>
                  </a:ext>
                </a:extLst>
              </a:tr>
              <a:tr h="215721">
                <a:tc>
                  <a:txBody>
                    <a:bodyPr/>
                    <a:lstStyle/>
                    <a:p>
                      <a:pPr algn="l"/>
                      <a:r>
                        <a:rPr lang="en-US" sz="1600" dirty="0">
                          <a:solidFill>
                            <a:schemeClr val="bg1"/>
                          </a:solidFill>
                          <a:latin typeface="Calibri" panose="020F0502020204030204" pitchFamily="34" charset="0"/>
                          <a:cs typeface="Calibri" panose="020F0502020204030204" pitchFamily="34" charset="0"/>
                        </a:rPr>
                        <a:t>IL-23 inhibitor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Risankizumab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30066752"/>
                  </a:ext>
                </a:extLst>
              </a:tr>
              <a:tr h="215721">
                <a:tc gridSpan="4">
                  <a:txBody>
                    <a:bodyPr/>
                    <a:lstStyle/>
                    <a:p>
                      <a:pPr algn="l"/>
                      <a:r>
                        <a:rPr lang="en-US" sz="1600" b="1" dirty="0">
                          <a:solidFill>
                            <a:schemeClr val="bg1"/>
                          </a:solidFill>
                          <a:latin typeface="Calibri" panose="020F0502020204030204" pitchFamily="34" charset="0"/>
                          <a:cs typeface="Calibri" panose="020F0502020204030204" pitchFamily="34" charset="0"/>
                        </a:rPr>
                        <a:t>Small-Molecule Agents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algn="ctr"/>
                      <a:endParaRPr lang="en-US" sz="14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algn="ctr"/>
                      <a:endParaRPr lang="en-US" sz="14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761204432"/>
                  </a:ext>
                </a:extLst>
              </a:tr>
              <a:tr h="215721">
                <a:tc>
                  <a:txBody>
                    <a:bodyPr/>
                    <a:lstStyle/>
                    <a:p>
                      <a:pPr algn="l"/>
                      <a:r>
                        <a:rPr lang="en-US" sz="1600" dirty="0">
                          <a:solidFill>
                            <a:schemeClr val="bg1"/>
                          </a:solidFill>
                          <a:latin typeface="Calibri" panose="020F0502020204030204" pitchFamily="34" charset="0"/>
                          <a:cs typeface="Calibri" panose="020F0502020204030204" pitchFamily="34" charset="0"/>
                        </a:rPr>
                        <a:t>S1P modulator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Ozanimod </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872896329"/>
                  </a:ext>
                </a:extLst>
              </a:tr>
              <a:tr h="215721">
                <a:tc rowSpan="2">
                  <a:txBody>
                    <a:bodyPr/>
                    <a:lstStyle/>
                    <a:p>
                      <a:pPr algn="l"/>
                      <a:r>
                        <a:rPr lang="en-US" sz="1600" dirty="0">
                          <a:solidFill>
                            <a:schemeClr val="bg1"/>
                          </a:solidFill>
                          <a:latin typeface="Calibri" panose="020F0502020204030204" pitchFamily="34" charset="0"/>
                          <a:cs typeface="Calibri" panose="020F0502020204030204" pitchFamily="34" charset="0"/>
                        </a:rPr>
                        <a:t>JAK inhibitors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Tofacitinib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935114417"/>
                  </a:ext>
                </a:extLst>
              </a:tr>
              <a:tr h="215721">
                <a:tc vMerge="1">
                  <a:txBody>
                    <a:bodyPr/>
                    <a:lstStyle/>
                    <a:p>
                      <a:pPr algn="ctr"/>
                      <a:endParaRPr lang="en-US" sz="1400"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Upadacitinib</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Induction/maintenance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57669588"/>
                  </a:ext>
                </a:extLst>
              </a:tr>
            </a:tbl>
          </a:graphicData>
        </a:graphic>
      </p:graphicFrame>
      <p:sp>
        <p:nvSpPr>
          <p:cNvPr id="5" name="TextBox 4">
            <a:extLst>
              <a:ext uri="{FF2B5EF4-FFF2-40B4-BE49-F238E27FC236}">
                <a16:creationId xmlns:a16="http://schemas.microsoft.com/office/drawing/2014/main" id="{050ADF3F-0669-45EE-A0CA-0CA4D0C87C0E}"/>
              </a:ext>
            </a:extLst>
          </p:cNvPr>
          <p:cNvSpPr txBox="1"/>
          <p:nvPr/>
        </p:nvSpPr>
        <p:spPr>
          <a:xfrm>
            <a:off x="433542" y="6194740"/>
            <a:ext cx="8690767" cy="461665"/>
          </a:xfrm>
          <a:prstGeom prst="rect">
            <a:avLst/>
          </a:prstGeom>
          <a:noFill/>
        </p:spPr>
        <p:txBody>
          <a:bodyPr wrap="square" rtlCol="0">
            <a:spAutoFit/>
          </a:bodyPr>
          <a:lstStyle/>
          <a:p>
            <a:r>
              <a:rPr lang="en-US" sz="1200" b="0" dirty="0">
                <a:solidFill>
                  <a:schemeClr val="bg2"/>
                </a:solidFill>
                <a:latin typeface="Calibri" panose="020F0502020204030204" pitchFamily="34" charset="0"/>
                <a:cs typeface="Calibri" panose="020F0502020204030204" pitchFamily="34" charset="0"/>
              </a:rPr>
              <a:t>Feuerstein. Gastroenterology. 2020;158:1450. Feuerstein. Gastroenterology. 2021;160:2496. </a:t>
            </a:r>
            <a:br>
              <a:rPr lang="en-US" sz="1200" b="0" dirty="0">
                <a:solidFill>
                  <a:schemeClr val="bg2"/>
                </a:solidFill>
                <a:latin typeface="Calibri" panose="020F0502020204030204" pitchFamily="34" charset="0"/>
                <a:cs typeface="Calibri" panose="020F0502020204030204" pitchFamily="34" charset="0"/>
              </a:rPr>
            </a:br>
            <a:r>
              <a:rPr lang="en-US" sz="1200" b="0" dirty="0">
                <a:solidFill>
                  <a:schemeClr val="bg2"/>
                </a:solidFill>
                <a:latin typeface="Calibri" panose="020F0502020204030204" pitchFamily="34" charset="0"/>
                <a:cs typeface="Calibri" panose="020F0502020204030204" pitchFamily="34" charset="0"/>
              </a:rPr>
              <a:t>Ko. Gastroenterology. 2019;156:748. Risankizumab PI. accessdata.fda.gov/scripts/cder/daf/.</a:t>
            </a:r>
          </a:p>
        </p:txBody>
      </p:sp>
      <p:sp>
        <p:nvSpPr>
          <p:cNvPr id="11" name="Rectangle 8">
            <a:extLst>
              <a:ext uri="{FF2B5EF4-FFF2-40B4-BE49-F238E27FC236}">
                <a16:creationId xmlns:a16="http://schemas.microsoft.com/office/drawing/2014/main" id="{F4388BAE-E697-11E4-B782-B8F20B2166F1}"/>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37142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293B1A-4E69-48C9-81FA-8FD95EE6A72B}"/>
              </a:ext>
            </a:extLst>
          </p:cNvPr>
          <p:cNvSpPr>
            <a:spLocks noGrp="1"/>
          </p:cNvSpPr>
          <p:nvPr>
            <p:ph type="title"/>
          </p:nvPr>
        </p:nvSpPr>
        <p:spPr/>
        <p:txBody>
          <a:bodyPr/>
          <a:lstStyle/>
          <a:p>
            <a:r>
              <a:rPr lang="en-US" altLang="en-US" dirty="0"/>
              <a:t>Guideline-Directed Therapy: </a:t>
            </a:r>
            <a:br>
              <a:rPr lang="en-US" altLang="en-US" dirty="0"/>
            </a:br>
            <a:r>
              <a:rPr lang="en-US" altLang="en-US" dirty="0"/>
              <a:t>Initial Treatment of Crohn’s</a:t>
            </a:r>
            <a:r>
              <a:rPr lang="en-US" altLang="ja-JP" dirty="0"/>
              <a:t> Disease</a:t>
            </a:r>
            <a:endParaRPr lang="en-US" dirty="0"/>
          </a:p>
        </p:txBody>
      </p:sp>
      <p:sp>
        <p:nvSpPr>
          <p:cNvPr id="6" name="Rounded Rectangle 4">
            <a:extLst>
              <a:ext uri="{FF2B5EF4-FFF2-40B4-BE49-F238E27FC236}">
                <a16:creationId xmlns:a16="http://schemas.microsoft.com/office/drawing/2014/main" id="{03154A83-375F-4F06-B3F6-B0CCE806B22A}"/>
              </a:ext>
            </a:extLst>
          </p:cNvPr>
          <p:cNvSpPr/>
          <p:nvPr/>
        </p:nvSpPr>
        <p:spPr>
          <a:xfrm>
            <a:off x="972014" y="2255790"/>
            <a:ext cx="3363254" cy="1933400"/>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defRPr/>
            </a:pPr>
            <a:r>
              <a:rPr lang="en-US" sz="1600" b="0" dirty="0">
                <a:solidFill>
                  <a:schemeClr val="bg1"/>
                </a:solidFill>
                <a:latin typeface="Calibri" panose="020F0502020204030204" pitchFamily="34" charset="0"/>
                <a:cs typeface="Calibri" panose="020F0502020204030204" pitchFamily="34" charset="0"/>
              </a:rPr>
              <a:t>Ileum and/or proximal colon, </a:t>
            </a:r>
            <a:br>
              <a:rPr lang="en-US" sz="1600" b="0" dirty="0">
                <a:solidFill>
                  <a:schemeClr val="bg1"/>
                </a:solidFill>
                <a:latin typeface="Calibri" panose="020F0502020204030204" pitchFamily="34" charset="0"/>
                <a:cs typeface="Calibri" panose="020F0502020204030204" pitchFamily="34" charset="0"/>
              </a:rPr>
            </a:br>
            <a:r>
              <a:rPr lang="en-US" sz="1600" b="0" dirty="0">
                <a:solidFill>
                  <a:schemeClr val="bg1"/>
                </a:solidFill>
                <a:latin typeface="Calibri" panose="020F0502020204030204" pitchFamily="34" charset="0"/>
                <a:cs typeface="Calibri" panose="020F0502020204030204" pitchFamily="34" charset="0"/>
              </a:rPr>
              <a:t>none to minimal symptoms</a:t>
            </a:r>
          </a:p>
          <a:p>
            <a:pPr>
              <a:lnSpc>
                <a:spcPct val="90000"/>
              </a:lnSpc>
              <a:defRPr/>
            </a:pPr>
            <a:endParaRPr lang="en-US" sz="1600" b="0" dirty="0">
              <a:solidFill>
                <a:schemeClr val="bg1"/>
              </a:solidFill>
              <a:latin typeface="Calibri" panose="020F0502020204030204" pitchFamily="34" charset="0"/>
              <a:cs typeface="Calibri" panose="020F0502020204030204" pitchFamily="34" charset="0"/>
            </a:endParaRPr>
          </a:p>
          <a:p>
            <a:pPr>
              <a:lnSpc>
                <a:spcPct val="90000"/>
              </a:lnSpc>
              <a:defRPr/>
            </a:pPr>
            <a:r>
              <a:rPr lang="en-US" sz="1600" b="0" dirty="0">
                <a:solidFill>
                  <a:schemeClr val="bg1"/>
                </a:solidFill>
                <a:latin typeface="Calibri" panose="020F0502020204030204" pitchFamily="34" charset="0"/>
                <a:cs typeface="Calibri" panose="020F0502020204030204" pitchFamily="34" charset="0"/>
              </a:rPr>
              <a:t>Options</a:t>
            </a:r>
          </a:p>
          <a:p>
            <a:pPr marL="285750" indent="-285750">
              <a:lnSpc>
                <a:spcPct val="90000"/>
              </a:lnSpc>
              <a:spcAft>
                <a:spcPts val="300"/>
              </a:spcAft>
              <a:buFont typeface="Wingdings" panose="05000000000000000000" pitchFamily="2" charset="2"/>
              <a:buChar char="§"/>
              <a:defRPr/>
            </a:pPr>
            <a:r>
              <a:rPr lang="en-US" sz="1600" b="0" dirty="0">
                <a:solidFill>
                  <a:schemeClr val="bg1"/>
                </a:solidFill>
                <a:latin typeface="Calibri" panose="020F0502020204030204" pitchFamily="34" charset="0"/>
                <a:cs typeface="Calibri" panose="020F0502020204030204" pitchFamily="34" charset="0"/>
              </a:rPr>
              <a:t>Budesonide 9 mg/day with </a:t>
            </a:r>
            <a:br>
              <a:rPr lang="en-US" sz="1600" b="0" dirty="0">
                <a:solidFill>
                  <a:schemeClr val="bg1"/>
                </a:solidFill>
                <a:latin typeface="Calibri" panose="020F0502020204030204" pitchFamily="34" charset="0"/>
                <a:cs typeface="Calibri" panose="020F0502020204030204" pitchFamily="34" charset="0"/>
              </a:rPr>
            </a:br>
            <a:r>
              <a:rPr lang="en-US" sz="1600" b="0" dirty="0">
                <a:solidFill>
                  <a:schemeClr val="bg1"/>
                </a:solidFill>
                <a:latin typeface="Calibri" panose="020F0502020204030204" pitchFamily="34" charset="0"/>
                <a:cs typeface="Calibri" panose="020F0502020204030204" pitchFamily="34" charset="0"/>
              </a:rPr>
              <a:t>or without AZA</a:t>
            </a:r>
          </a:p>
          <a:p>
            <a:pPr marL="285750" indent="-285750">
              <a:lnSpc>
                <a:spcPct val="90000"/>
              </a:lnSpc>
              <a:spcAft>
                <a:spcPts val="300"/>
              </a:spcAft>
              <a:buFont typeface="Wingdings" panose="05000000000000000000" pitchFamily="2" charset="2"/>
              <a:buChar char="§"/>
              <a:defRPr/>
            </a:pPr>
            <a:r>
              <a:rPr lang="en-US" sz="1600" b="0" dirty="0">
                <a:solidFill>
                  <a:schemeClr val="bg1"/>
                </a:solidFill>
                <a:latin typeface="Calibri" panose="020F0502020204030204" pitchFamily="34" charset="0"/>
                <a:cs typeface="Calibri" panose="020F0502020204030204" pitchFamily="34" charset="0"/>
              </a:rPr>
              <a:t>Tapering course of prednisone with or without AZA</a:t>
            </a:r>
          </a:p>
        </p:txBody>
      </p:sp>
      <p:sp>
        <p:nvSpPr>
          <p:cNvPr id="7" name="Rounded Rectangle 6">
            <a:extLst>
              <a:ext uri="{FF2B5EF4-FFF2-40B4-BE49-F238E27FC236}">
                <a16:creationId xmlns:a16="http://schemas.microsoft.com/office/drawing/2014/main" id="{A4CEEB02-1467-469E-8576-8D71AC056551}"/>
              </a:ext>
            </a:extLst>
          </p:cNvPr>
          <p:cNvSpPr/>
          <p:nvPr/>
        </p:nvSpPr>
        <p:spPr>
          <a:xfrm>
            <a:off x="972016" y="4242183"/>
            <a:ext cx="3363250" cy="1418313"/>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defRPr/>
            </a:pPr>
            <a:r>
              <a:rPr lang="en-US" sz="1600" b="0" dirty="0">
                <a:solidFill>
                  <a:schemeClr val="bg1"/>
                </a:solidFill>
                <a:latin typeface="Calibri" panose="020F0502020204030204" pitchFamily="34" charset="0"/>
                <a:cs typeface="Calibri" panose="020F0502020204030204" pitchFamily="34" charset="0"/>
              </a:rPr>
              <a:t>Diffuse or left colon, </a:t>
            </a:r>
            <a:br>
              <a:rPr lang="en-US" sz="1600" b="0" dirty="0">
                <a:solidFill>
                  <a:schemeClr val="bg1"/>
                </a:solidFill>
                <a:latin typeface="Calibri" panose="020F0502020204030204" pitchFamily="34" charset="0"/>
                <a:cs typeface="Calibri" panose="020F0502020204030204" pitchFamily="34" charset="0"/>
              </a:rPr>
            </a:br>
            <a:r>
              <a:rPr lang="en-US" sz="1600" b="0" dirty="0">
                <a:solidFill>
                  <a:schemeClr val="bg1"/>
                </a:solidFill>
                <a:latin typeface="Calibri" panose="020F0502020204030204" pitchFamily="34" charset="0"/>
                <a:cs typeface="Calibri" panose="020F0502020204030204" pitchFamily="34" charset="0"/>
              </a:rPr>
              <a:t>none to minimal symptoms</a:t>
            </a:r>
          </a:p>
          <a:p>
            <a:pPr>
              <a:lnSpc>
                <a:spcPct val="90000"/>
              </a:lnSpc>
              <a:defRPr/>
            </a:pPr>
            <a:endParaRPr lang="en-US" sz="1600" b="0" dirty="0">
              <a:solidFill>
                <a:schemeClr val="bg1"/>
              </a:solidFill>
              <a:latin typeface="Calibri" panose="020F0502020204030204" pitchFamily="34" charset="0"/>
              <a:cs typeface="Calibri" panose="020F0502020204030204" pitchFamily="34" charset="0"/>
            </a:endParaRPr>
          </a:p>
          <a:p>
            <a:pPr>
              <a:lnSpc>
                <a:spcPct val="90000"/>
              </a:lnSpc>
              <a:defRPr/>
            </a:pPr>
            <a:r>
              <a:rPr lang="en-US" sz="1600" b="0" dirty="0">
                <a:solidFill>
                  <a:schemeClr val="bg1"/>
                </a:solidFill>
                <a:latin typeface="Calibri" panose="020F0502020204030204" pitchFamily="34" charset="0"/>
                <a:cs typeface="Calibri" panose="020F0502020204030204" pitchFamily="34" charset="0"/>
              </a:rPr>
              <a:t>Options</a:t>
            </a:r>
          </a:p>
          <a:p>
            <a:pPr marL="285750" indent="-285750">
              <a:lnSpc>
                <a:spcPct val="90000"/>
              </a:lnSpc>
              <a:spcAft>
                <a:spcPts val="300"/>
              </a:spcAft>
              <a:buFont typeface="Wingdings" panose="05000000000000000000" pitchFamily="2" charset="2"/>
              <a:buChar char="§"/>
              <a:defRPr/>
            </a:pPr>
            <a:r>
              <a:rPr lang="en-US" sz="1600" b="0" dirty="0">
                <a:solidFill>
                  <a:schemeClr val="bg1"/>
                </a:solidFill>
                <a:latin typeface="Calibri" panose="020F0502020204030204" pitchFamily="34" charset="0"/>
                <a:cs typeface="Calibri" panose="020F0502020204030204" pitchFamily="34" charset="0"/>
              </a:rPr>
              <a:t>Tapering course of prednisone with or without AZA</a:t>
            </a:r>
          </a:p>
        </p:txBody>
      </p:sp>
      <p:sp>
        <p:nvSpPr>
          <p:cNvPr id="11" name="Rounded Rectangle 2">
            <a:extLst>
              <a:ext uri="{FF2B5EF4-FFF2-40B4-BE49-F238E27FC236}">
                <a16:creationId xmlns:a16="http://schemas.microsoft.com/office/drawing/2014/main" id="{2F1D222A-D21E-4F6D-850D-53DCA905C82B}"/>
              </a:ext>
            </a:extLst>
          </p:cNvPr>
          <p:cNvSpPr/>
          <p:nvPr/>
        </p:nvSpPr>
        <p:spPr>
          <a:xfrm>
            <a:off x="977241" y="1612246"/>
            <a:ext cx="3364992" cy="590551"/>
          </a:xfrm>
          <a:prstGeom prst="rect">
            <a:avLst/>
          </a:prstGeom>
          <a:solidFill>
            <a:srgbClr val="E147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latin typeface="Calibri" panose="020F0502020204030204" pitchFamily="34" charset="0"/>
                <a:cs typeface="Calibri" panose="020F0502020204030204" pitchFamily="34" charset="0"/>
              </a:rPr>
              <a:t>Low-Risk Patient</a:t>
            </a:r>
          </a:p>
        </p:txBody>
      </p:sp>
      <p:sp>
        <p:nvSpPr>
          <p:cNvPr id="13" name="Rounded Rectangle 8">
            <a:extLst>
              <a:ext uri="{FF2B5EF4-FFF2-40B4-BE49-F238E27FC236}">
                <a16:creationId xmlns:a16="http://schemas.microsoft.com/office/drawing/2014/main" id="{621A4654-EFBF-487F-B9FC-C43E2ACB6405}"/>
              </a:ext>
            </a:extLst>
          </p:cNvPr>
          <p:cNvSpPr/>
          <p:nvPr/>
        </p:nvSpPr>
        <p:spPr>
          <a:xfrm>
            <a:off x="8118641" y="1612293"/>
            <a:ext cx="3364992" cy="590551"/>
          </a:xfrm>
          <a:prstGeom prst="rect">
            <a:avLst/>
          </a:prstGeom>
          <a:solidFill>
            <a:srgbClr val="01376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latin typeface="Calibri" panose="020F0502020204030204" pitchFamily="34" charset="0"/>
                <a:cs typeface="Calibri" panose="020F0502020204030204" pitchFamily="34" charset="0"/>
              </a:rPr>
              <a:t>Moderate-/High-Risk Patient</a:t>
            </a:r>
          </a:p>
        </p:txBody>
      </p:sp>
      <p:sp>
        <p:nvSpPr>
          <p:cNvPr id="15" name="Rounded Rectangle 10">
            <a:extLst>
              <a:ext uri="{FF2B5EF4-FFF2-40B4-BE49-F238E27FC236}">
                <a16:creationId xmlns:a16="http://schemas.microsoft.com/office/drawing/2014/main" id="{A72BAAF4-95E0-4F4A-ACBB-3B38E8C3FA1F}"/>
              </a:ext>
            </a:extLst>
          </p:cNvPr>
          <p:cNvSpPr/>
          <p:nvPr/>
        </p:nvSpPr>
        <p:spPr>
          <a:xfrm>
            <a:off x="8112687" y="2437052"/>
            <a:ext cx="3364992" cy="245899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90000"/>
              </a:lnSpc>
              <a:spcAft>
                <a:spcPts val="151"/>
              </a:spcAft>
              <a:defRPr/>
            </a:pPr>
            <a:r>
              <a:rPr lang="en-US" sz="1600" b="1" dirty="0">
                <a:solidFill>
                  <a:srgbClr val="61468B">
                    <a:lumMod val="75000"/>
                  </a:srgbClr>
                </a:solidFill>
                <a:latin typeface="Calibri" panose="020F0502020204030204" pitchFamily="34" charset="0"/>
                <a:cs typeface="Calibri" panose="020F0502020204030204" pitchFamily="34" charset="0"/>
              </a:rPr>
              <a:t>Options</a:t>
            </a:r>
          </a:p>
          <a:p>
            <a:pPr marL="285750" indent="-285750">
              <a:lnSpc>
                <a:spcPct val="90000"/>
              </a:lnSpc>
              <a:spcAft>
                <a:spcPts val="300"/>
              </a:spcAft>
              <a:buFont typeface="Wingdings" panose="05000000000000000000" pitchFamily="2" charset="2"/>
              <a:buChar char="§"/>
              <a:defRPr/>
            </a:pPr>
            <a:r>
              <a:rPr lang="en-US" sz="1600" b="0" dirty="0">
                <a:solidFill>
                  <a:srgbClr val="342640"/>
                </a:solidFill>
                <a:latin typeface="Calibri" panose="020F0502020204030204" pitchFamily="34" charset="0"/>
                <a:cs typeface="Calibri" panose="020F0502020204030204" pitchFamily="34" charset="0"/>
              </a:rPr>
              <a:t>Anti–TNF-</a:t>
            </a:r>
            <a:r>
              <a:rPr lang="el-GR" sz="1600" b="0" dirty="0">
                <a:solidFill>
                  <a:srgbClr val="342640"/>
                </a:solidFill>
                <a:latin typeface="Calibri" panose="020F0502020204030204" pitchFamily="34" charset="0"/>
                <a:cs typeface="Calibri" panose="020F0502020204030204" pitchFamily="34" charset="0"/>
              </a:rPr>
              <a:t>α</a:t>
            </a:r>
            <a:r>
              <a:rPr lang="en-US" sz="1600" b="0" dirty="0">
                <a:solidFill>
                  <a:srgbClr val="342640"/>
                </a:solidFill>
                <a:latin typeface="Calibri" panose="020F0502020204030204" pitchFamily="34" charset="0"/>
                <a:cs typeface="Calibri" panose="020F0502020204030204" pitchFamily="34" charset="0"/>
              </a:rPr>
              <a:t> monotherapy over </a:t>
            </a:r>
            <a:br>
              <a:rPr lang="en-US" sz="1600" b="0" dirty="0">
                <a:solidFill>
                  <a:srgbClr val="342640"/>
                </a:solidFill>
                <a:latin typeface="Calibri" panose="020F0502020204030204" pitchFamily="34" charset="0"/>
                <a:cs typeface="Calibri" panose="020F0502020204030204" pitchFamily="34" charset="0"/>
              </a:rPr>
            </a:br>
            <a:r>
              <a:rPr lang="en-US" sz="1600" b="0" dirty="0">
                <a:solidFill>
                  <a:srgbClr val="342640"/>
                </a:solidFill>
                <a:latin typeface="Calibri" panose="020F0502020204030204" pitchFamily="34" charset="0"/>
                <a:cs typeface="Calibri" panose="020F0502020204030204" pitchFamily="34" charset="0"/>
              </a:rPr>
              <a:t>no therapy or thiopurine monotherapy</a:t>
            </a:r>
          </a:p>
          <a:p>
            <a:pPr marL="285750" indent="-285750">
              <a:lnSpc>
                <a:spcPct val="90000"/>
              </a:lnSpc>
              <a:spcAft>
                <a:spcPts val="300"/>
              </a:spcAft>
              <a:buFont typeface="Wingdings" panose="05000000000000000000" pitchFamily="2" charset="2"/>
              <a:buChar char="§"/>
              <a:defRPr/>
            </a:pPr>
            <a:r>
              <a:rPr lang="en-US" sz="1600" b="0" dirty="0">
                <a:solidFill>
                  <a:srgbClr val="342640"/>
                </a:solidFill>
                <a:latin typeface="Calibri" panose="020F0502020204030204" pitchFamily="34" charset="0"/>
                <a:cs typeface="Calibri" panose="020F0502020204030204" pitchFamily="34" charset="0"/>
              </a:rPr>
              <a:t>Anti–TNF-</a:t>
            </a:r>
            <a:r>
              <a:rPr lang="el-GR" sz="1600" b="0" dirty="0">
                <a:solidFill>
                  <a:srgbClr val="342640"/>
                </a:solidFill>
                <a:latin typeface="Calibri" panose="020F0502020204030204" pitchFamily="34" charset="0"/>
                <a:cs typeface="Calibri" panose="020F0502020204030204" pitchFamily="34" charset="0"/>
              </a:rPr>
              <a:t>α</a:t>
            </a:r>
            <a:r>
              <a:rPr lang="en-US" sz="1600" b="0" dirty="0">
                <a:solidFill>
                  <a:srgbClr val="342640"/>
                </a:solidFill>
                <a:latin typeface="Calibri" panose="020F0502020204030204" pitchFamily="34" charset="0"/>
                <a:cs typeface="Calibri" panose="020F0502020204030204" pitchFamily="34" charset="0"/>
              </a:rPr>
              <a:t> + thiopurine over thiopurine monotherapy or </a:t>
            </a:r>
            <a:br>
              <a:rPr lang="en-US" sz="1600" b="0" dirty="0">
                <a:solidFill>
                  <a:srgbClr val="342640"/>
                </a:solidFill>
                <a:latin typeface="Calibri" panose="020F0502020204030204" pitchFamily="34" charset="0"/>
                <a:cs typeface="Calibri" panose="020F0502020204030204" pitchFamily="34" charset="0"/>
              </a:rPr>
            </a:br>
            <a:r>
              <a:rPr lang="en-US" sz="1600" b="0" dirty="0">
                <a:solidFill>
                  <a:srgbClr val="342640"/>
                </a:solidFill>
                <a:latin typeface="Calibri" panose="020F0502020204030204" pitchFamily="34" charset="0"/>
                <a:cs typeface="Calibri" panose="020F0502020204030204" pitchFamily="34" charset="0"/>
              </a:rPr>
              <a:t>anti–TNF-</a:t>
            </a:r>
            <a:r>
              <a:rPr lang="el-GR" sz="1600" b="0" dirty="0">
                <a:solidFill>
                  <a:srgbClr val="342640"/>
                </a:solidFill>
                <a:latin typeface="Calibri" panose="020F0502020204030204" pitchFamily="34" charset="0"/>
                <a:cs typeface="Calibri" panose="020F0502020204030204" pitchFamily="34" charset="0"/>
              </a:rPr>
              <a:t>α</a:t>
            </a:r>
            <a:r>
              <a:rPr lang="en-US" sz="1600" b="0" dirty="0">
                <a:solidFill>
                  <a:srgbClr val="342640"/>
                </a:solidFill>
                <a:latin typeface="Calibri" panose="020F0502020204030204" pitchFamily="34" charset="0"/>
                <a:cs typeface="Calibri" panose="020F0502020204030204" pitchFamily="34" charset="0"/>
              </a:rPr>
              <a:t> monotherapy</a:t>
            </a:r>
          </a:p>
          <a:p>
            <a:pPr marL="285750" indent="-285750">
              <a:lnSpc>
                <a:spcPct val="90000"/>
              </a:lnSpc>
              <a:spcAft>
                <a:spcPts val="300"/>
              </a:spcAft>
              <a:buFont typeface="Wingdings" panose="05000000000000000000" pitchFamily="2" charset="2"/>
              <a:buChar char="§"/>
              <a:defRPr/>
            </a:pPr>
            <a:r>
              <a:rPr lang="en-US" sz="1600" b="0" dirty="0">
                <a:solidFill>
                  <a:srgbClr val="342640"/>
                </a:solidFill>
                <a:latin typeface="Calibri" panose="020F0502020204030204" pitchFamily="34" charset="0"/>
                <a:cs typeface="Calibri" panose="020F0502020204030204" pitchFamily="34" charset="0"/>
              </a:rPr>
              <a:t>Methotrexate for patients who </a:t>
            </a:r>
            <a:br>
              <a:rPr lang="en-US" sz="1600" b="0" dirty="0">
                <a:solidFill>
                  <a:srgbClr val="342640"/>
                </a:solidFill>
                <a:latin typeface="Calibri" panose="020F0502020204030204" pitchFamily="34" charset="0"/>
                <a:cs typeface="Calibri" panose="020F0502020204030204" pitchFamily="34" charset="0"/>
              </a:rPr>
            </a:br>
            <a:r>
              <a:rPr lang="en-US" sz="1600" b="0" dirty="0">
                <a:solidFill>
                  <a:srgbClr val="342640"/>
                </a:solidFill>
                <a:latin typeface="Calibri" panose="020F0502020204030204" pitchFamily="34" charset="0"/>
                <a:cs typeface="Calibri" panose="020F0502020204030204" pitchFamily="34" charset="0"/>
              </a:rPr>
              <a:t>do not tolerate thiopurine in combination with anti–TNF-</a:t>
            </a:r>
            <a:r>
              <a:rPr lang="el-GR" sz="1600" b="0" dirty="0">
                <a:solidFill>
                  <a:srgbClr val="342640"/>
                </a:solidFill>
                <a:latin typeface="Calibri" panose="020F0502020204030204" pitchFamily="34" charset="0"/>
                <a:cs typeface="Calibri" panose="020F0502020204030204" pitchFamily="34" charset="0"/>
              </a:rPr>
              <a:t>α</a:t>
            </a:r>
            <a:r>
              <a:rPr lang="en-US" sz="1600" b="0" dirty="0">
                <a:solidFill>
                  <a:srgbClr val="342640"/>
                </a:solidFill>
                <a:latin typeface="Calibri" panose="020F0502020204030204" pitchFamily="34" charset="0"/>
                <a:cs typeface="Calibri" panose="020F0502020204030204" pitchFamily="34" charset="0"/>
              </a:rPr>
              <a:t> </a:t>
            </a:r>
          </a:p>
        </p:txBody>
      </p:sp>
      <p:cxnSp>
        <p:nvCxnSpPr>
          <p:cNvPr id="17" name="Straight Connector 16">
            <a:extLst>
              <a:ext uri="{FF2B5EF4-FFF2-40B4-BE49-F238E27FC236}">
                <a16:creationId xmlns:a16="http://schemas.microsoft.com/office/drawing/2014/main" id="{43102EED-89C8-4BA3-AF2C-D41F3AFBABB8}"/>
              </a:ext>
            </a:extLst>
          </p:cNvPr>
          <p:cNvCxnSpPr>
            <a:cxnSpLocks/>
            <a:endCxn id="15" idx="0"/>
          </p:cNvCxnSpPr>
          <p:nvPr/>
        </p:nvCxnSpPr>
        <p:spPr>
          <a:xfrm flipH="1">
            <a:off x="9795183" y="2211506"/>
            <a:ext cx="5954" cy="225546"/>
          </a:xfrm>
          <a:prstGeom prst="line">
            <a:avLst/>
          </a:prstGeom>
          <a:ln w="28575">
            <a:solidFill>
              <a:schemeClr val="bg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BFB3A48-D350-4801-ACB2-1C1AF903F312}"/>
              </a:ext>
            </a:extLst>
          </p:cNvPr>
          <p:cNvCxnSpPr>
            <a:cxnSpLocks/>
          </p:cNvCxnSpPr>
          <p:nvPr/>
        </p:nvCxnSpPr>
        <p:spPr>
          <a:xfrm>
            <a:off x="738189" y="2536258"/>
            <a:ext cx="228600" cy="0"/>
          </a:xfrm>
          <a:prstGeom prst="line">
            <a:avLst/>
          </a:prstGeom>
          <a:ln w="28575">
            <a:solidFill>
              <a:schemeClr val="bg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ABAAF13-8148-4F72-8B44-73BB2937E756}"/>
              </a:ext>
            </a:extLst>
          </p:cNvPr>
          <p:cNvSpPr txBox="1"/>
          <p:nvPr/>
        </p:nvSpPr>
        <p:spPr>
          <a:xfrm>
            <a:off x="8112687" y="5156721"/>
            <a:ext cx="3364992" cy="666912"/>
          </a:xfrm>
          <a:prstGeom prst="rect">
            <a:avLst/>
          </a:prstGeom>
          <a:noFill/>
          <a:ln w="57150">
            <a:solidFill>
              <a:schemeClr val="accent1"/>
            </a:solidFill>
          </a:ln>
        </p:spPr>
        <p:txBody>
          <a:bodyPr wrap="none" lIns="0" tIns="0" rIns="0" bIns="0" rtlCol="0" anchor="ctr">
            <a:noAutofit/>
          </a:bodyPr>
          <a:lstStyle/>
          <a:p>
            <a:pPr algn="ctr">
              <a:lnSpc>
                <a:spcPct val="90000"/>
              </a:lnSpc>
              <a:spcBef>
                <a:spcPts val="451"/>
              </a:spcBef>
            </a:pPr>
            <a:r>
              <a:rPr lang="en-US" sz="1600" spc="-37" dirty="0">
                <a:solidFill>
                  <a:schemeClr val="bg1"/>
                </a:solidFill>
                <a:latin typeface="Calibri" panose="020F0502020204030204" pitchFamily="34" charset="0"/>
                <a:cs typeface="Calibri" panose="020F0502020204030204" pitchFamily="34" charset="0"/>
              </a:rPr>
              <a:t>    </a:t>
            </a:r>
            <a:r>
              <a:rPr lang="en-US" sz="1600" b="0" spc="-37" dirty="0">
                <a:solidFill>
                  <a:schemeClr val="bg1"/>
                </a:solidFill>
                <a:latin typeface="Calibri" panose="020F0502020204030204" pitchFamily="34" charset="0"/>
                <a:cs typeface="Calibri" panose="020F0502020204030204" pitchFamily="34" charset="0"/>
              </a:rPr>
              <a:t>Ustekinumab ± IS</a:t>
            </a:r>
          </a:p>
          <a:p>
            <a:pPr algn="ctr">
              <a:lnSpc>
                <a:spcPct val="90000"/>
              </a:lnSpc>
              <a:spcBef>
                <a:spcPts val="451"/>
              </a:spcBef>
            </a:pPr>
            <a:r>
              <a:rPr lang="en-US" sz="1600" b="0" spc="-37" dirty="0">
                <a:solidFill>
                  <a:schemeClr val="bg1"/>
                </a:solidFill>
                <a:latin typeface="Calibri" panose="020F0502020204030204" pitchFamily="34" charset="0"/>
                <a:cs typeface="Calibri" panose="020F0502020204030204" pitchFamily="34" charset="0"/>
              </a:rPr>
              <a:t>   Vedolizumab ± IS</a:t>
            </a:r>
          </a:p>
        </p:txBody>
      </p:sp>
      <p:sp>
        <p:nvSpPr>
          <p:cNvPr id="21" name="Right Arrow 14">
            <a:extLst>
              <a:ext uri="{FF2B5EF4-FFF2-40B4-BE49-F238E27FC236}">
                <a16:creationId xmlns:a16="http://schemas.microsoft.com/office/drawing/2014/main" id="{4F834F48-B6A3-4AEE-8C24-82D5195ACD0A}"/>
              </a:ext>
            </a:extLst>
          </p:cNvPr>
          <p:cNvSpPr/>
          <p:nvPr/>
        </p:nvSpPr>
        <p:spPr>
          <a:xfrm>
            <a:off x="4715578" y="3231199"/>
            <a:ext cx="2974660" cy="1325563"/>
          </a:xfrm>
          <a:prstGeom prst="rightArrow">
            <a:avLst/>
          </a:prstGeom>
          <a:solidFill>
            <a:srgbClr val="682E74"/>
          </a:solidFill>
          <a:ln>
            <a:solidFill>
              <a:srgbClr val="68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If Rx failure</a:t>
            </a:r>
          </a:p>
        </p:txBody>
      </p:sp>
      <p:sp>
        <p:nvSpPr>
          <p:cNvPr id="23" name="TextBox 22">
            <a:extLst>
              <a:ext uri="{FF2B5EF4-FFF2-40B4-BE49-F238E27FC236}">
                <a16:creationId xmlns:a16="http://schemas.microsoft.com/office/drawing/2014/main" id="{99520F0E-AE67-48D1-89F2-59B84C35BF36}"/>
              </a:ext>
            </a:extLst>
          </p:cNvPr>
          <p:cNvSpPr txBox="1"/>
          <p:nvPr/>
        </p:nvSpPr>
        <p:spPr bwMode="auto">
          <a:xfrm>
            <a:off x="420563" y="6201352"/>
            <a:ext cx="886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Feuerstein. Gastroenterology. 2021;160:2496. Sandborn. Gastroenterology. 2014;147:702. </a:t>
            </a:r>
            <a:b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Lichtenstein. Am J Gastroenterol. 2018;113:481.</a:t>
            </a:r>
          </a:p>
        </p:txBody>
      </p:sp>
      <p:sp>
        <p:nvSpPr>
          <p:cNvPr id="28" name="Left Bracket 27">
            <a:extLst>
              <a:ext uri="{FF2B5EF4-FFF2-40B4-BE49-F238E27FC236}">
                <a16:creationId xmlns:a16="http://schemas.microsoft.com/office/drawing/2014/main" id="{5E4D9979-241C-4F64-A8B5-B8E8B45B404B}"/>
              </a:ext>
            </a:extLst>
          </p:cNvPr>
          <p:cNvSpPr/>
          <p:nvPr/>
        </p:nvSpPr>
        <p:spPr bwMode="auto">
          <a:xfrm>
            <a:off x="719138" y="1898860"/>
            <a:ext cx="219020" cy="2609546"/>
          </a:xfrm>
          <a:prstGeom prst="leftBracket">
            <a:avLst>
              <a:gd name="adj" fmla="val 0"/>
            </a:avLst>
          </a:prstGeom>
          <a:noFill/>
          <a:ln w="28575" cap="flat" cmpd="sng" algn="ctr">
            <a:solidFill>
              <a:schemeClr val="bg1"/>
            </a:solidFill>
            <a:prstDash val="solid"/>
            <a:round/>
            <a:headEnd type="triangle" w="med" len="med"/>
            <a:tailEnd type="none" w="med" len="med"/>
          </a:ln>
          <a:effectLst/>
        </p:spPr>
        <p:txBody>
          <a:bodyPr rtlCol="0" anchor="ctr"/>
          <a:lstStyle/>
          <a:p>
            <a:pPr algn="ctr"/>
            <a:endParaRPr lang="en-US" dirty="0"/>
          </a:p>
        </p:txBody>
      </p:sp>
      <p:sp>
        <p:nvSpPr>
          <p:cNvPr id="12" name="Rectangle 8">
            <a:extLst>
              <a:ext uri="{FF2B5EF4-FFF2-40B4-BE49-F238E27FC236}">
                <a16:creationId xmlns:a16="http://schemas.microsoft.com/office/drawing/2014/main" id="{2D497DD7-42EF-C698-F1ED-87FC9812D0AC}"/>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57517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EA064C2-5C5E-4DDB-8CF5-1DCB0FCDB970}"/>
              </a:ext>
            </a:extLst>
          </p:cNvPr>
          <p:cNvSpPr txBox="1"/>
          <p:nvPr/>
        </p:nvSpPr>
        <p:spPr>
          <a:xfrm>
            <a:off x="609760" y="2106654"/>
            <a:ext cx="5189648" cy="4283224"/>
          </a:xfrm>
          <a:prstGeom prst="rect">
            <a:avLst/>
          </a:prstGeom>
          <a:noFill/>
        </p:spPr>
        <p:txBody>
          <a:bodyPr wrap="square" rtlCol="0">
            <a:spAutoFit/>
          </a:bodyPr>
          <a:lstStyle/>
          <a:p>
            <a:pPr algn="ctr">
              <a:spcAft>
                <a:spcPts val="600"/>
              </a:spcAft>
            </a:pPr>
            <a:r>
              <a:rPr lang="en-US" sz="2000" b="0" dirty="0">
                <a:solidFill>
                  <a:schemeClr val="bg1"/>
                </a:solidFill>
                <a:latin typeface="Calibri" panose="020F0502020204030204" pitchFamily="34" charset="0"/>
                <a:cs typeface="Calibri" panose="020F0502020204030204" pitchFamily="34" charset="0"/>
              </a:rPr>
              <a:t>Infliximab or adalimumab (for most patients) in combination with thiopurine or methotrexate</a:t>
            </a:r>
          </a:p>
          <a:p>
            <a:pPr algn="ctr">
              <a:spcBef>
                <a:spcPts val="1000"/>
              </a:spcBef>
              <a:spcAft>
                <a:spcPts val="600"/>
              </a:spcAft>
            </a:pPr>
            <a:r>
              <a:rPr lang="en-US" sz="2000" b="0" dirty="0">
                <a:solidFill>
                  <a:schemeClr val="bg1"/>
                </a:solidFill>
                <a:latin typeface="Calibri" panose="020F0502020204030204" pitchFamily="34" charset="0"/>
                <a:cs typeface="Calibri" panose="020F0502020204030204" pitchFamily="34" charset="0"/>
              </a:rPr>
              <a:t>Higher inflammatory burden, higher disease severity, perianal disease, severe extraintestinal manifestations, obese:</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Infliximab &gt; adalimumab</a:t>
            </a:r>
          </a:p>
          <a:p>
            <a:pPr algn="ctr"/>
            <a:r>
              <a:rPr lang="en-US" sz="1600" b="0" dirty="0">
                <a:solidFill>
                  <a:schemeClr val="bg1"/>
                </a:solidFill>
                <a:latin typeface="Calibri" panose="020F0502020204030204" pitchFamily="34" charset="0"/>
                <a:cs typeface="Calibri" panose="020F0502020204030204" pitchFamily="34" charset="0"/>
              </a:rPr>
              <a:t>Combination therapy &gt;&gt; monotherapy</a:t>
            </a:r>
            <a:endParaRPr lang="en-US" sz="1000" b="0" dirty="0">
              <a:solidFill>
                <a:schemeClr val="bg1"/>
              </a:solidFill>
              <a:latin typeface="Calibri" panose="020F0502020204030204" pitchFamily="34" charset="0"/>
              <a:cs typeface="Calibri" panose="020F0502020204030204" pitchFamily="34" charset="0"/>
            </a:endParaRPr>
          </a:p>
          <a:p>
            <a:pPr algn="ctr"/>
            <a:endParaRPr lang="en-US" sz="900" dirty="0">
              <a:solidFill>
                <a:schemeClr val="bg1"/>
              </a:solidFill>
              <a:latin typeface="Calibri" panose="020F0502020204030204" pitchFamily="34" charset="0"/>
              <a:cs typeface="Calibri" panose="020F0502020204030204" pitchFamily="34" charset="0"/>
            </a:endParaRPr>
          </a:p>
          <a:p>
            <a:pPr algn="ctr">
              <a:spcBef>
                <a:spcPts val="600"/>
              </a:spcBef>
              <a:spcAft>
                <a:spcPts val="600"/>
              </a:spcAft>
            </a:pPr>
            <a:r>
              <a:rPr lang="en-US" sz="2000" b="0" dirty="0">
                <a:solidFill>
                  <a:schemeClr val="bg1"/>
                </a:solidFill>
                <a:latin typeface="Calibri" panose="020F0502020204030204" pitchFamily="34" charset="0"/>
                <a:cs typeface="Calibri" panose="020F0502020204030204" pitchFamily="34" charset="0"/>
              </a:rPr>
              <a:t>Significant comorbidities or contraindications </a:t>
            </a:r>
            <a:br>
              <a:rPr lang="en-US" sz="2000" b="0" dirty="0">
                <a:solidFill>
                  <a:schemeClr val="bg1"/>
                </a:solidFill>
                <a:latin typeface="Calibri" panose="020F0502020204030204" pitchFamily="34" charset="0"/>
                <a:cs typeface="Calibri" panose="020F0502020204030204" pitchFamily="34" charset="0"/>
              </a:rPr>
            </a:br>
            <a:r>
              <a:rPr lang="en-US" sz="2000" b="0" dirty="0">
                <a:solidFill>
                  <a:schemeClr val="bg1"/>
                </a:solidFill>
                <a:latin typeface="Calibri" panose="020F0502020204030204" pitchFamily="34" charset="0"/>
                <a:cs typeface="Calibri" panose="020F0502020204030204" pitchFamily="34" charset="0"/>
              </a:rPr>
              <a:t>to TNF-</a:t>
            </a:r>
            <a:r>
              <a:rPr lang="el-GR" sz="2000" b="0" dirty="0">
                <a:solidFill>
                  <a:schemeClr val="bg1"/>
                </a:solidFill>
                <a:latin typeface="Calibri" panose="020F0502020204030204" pitchFamily="34" charset="0"/>
                <a:cs typeface="Calibri" panose="020F0502020204030204" pitchFamily="34" charset="0"/>
              </a:rPr>
              <a:t>α</a:t>
            </a:r>
            <a:r>
              <a:rPr lang="en-US" sz="2000" b="0" dirty="0">
                <a:solidFill>
                  <a:schemeClr val="bg1"/>
                </a:solidFill>
                <a:latin typeface="Calibri" panose="020F0502020204030204" pitchFamily="34" charset="0"/>
                <a:cs typeface="Calibri" panose="020F0502020204030204" pitchFamily="34" charset="0"/>
              </a:rPr>
              <a:t> inhibitor:</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Ustekinumab monotherapy</a:t>
            </a:r>
          </a:p>
        </p:txBody>
      </p:sp>
      <p:sp>
        <p:nvSpPr>
          <p:cNvPr id="5" name="TextBox 4">
            <a:extLst>
              <a:ext uri="{FF2B5EF4-FFF2-40B4-BE49-F238E27FC236}">
                <a16:creationId xmlns:a16="http://schemas.microsoft.com/office/drawing/2014/main" id="{4992DE17-D6A5-448E-AE61-2589CD610B13}"/>
              </a:ext>
            </a:extLst>
          </p:cNvPr>
          <p:cNvSpPr txBox="1"/>
          <p:nvPr/>
        </p:nvSpPr>
        <p:spPr>
          <a:xfrm>
            <a:off x="6215807" y="2065400"/>
            <a:ext cx="5236056" cy="400110"/>
          </a:xfrm>
          <a:prstGeom prst="rect">
            <a:avLst/>
          </a:prstGeom>
          <a:solidFill>
            <a:schemeClr val="tx2"/>
          </a:solidFill>
          <a:ln>
            <a:solidFill>
              <a:schemeClr val="tx2"/>
            </a:solidFill>
          </a:ln>
        </p:spPr>
        <p:txBody>
          <a:bodyPr wrap="square" rtlCol="0">
            <a:spAutoFit/>
          </a:bodyPr>
          <a:lstStyle/>
          <a:p>
            <a:pPr algn="ctr"/>
            <a:r>
              <a:rPr lang="en-US" sz="2000" b="0" dirty="0">
                <a:solidFill>
                  <a:schemeClr val="bg1"/>
                </a:solidFill>
                <a:latin typeface="Calibri" panose="020F0502020204030204" pitchFamily="34" charset="0"/>
                <a:cs typeface="Calibri" panose="020F0502020204030204" pitchFamily="34" charset="0"/>
              </a:rPr>
              <a:t>Prior serious infections</a:t>
            </a:r>
          </a:p>
        </p:txBody>
      </p:sp>
      <p:sp>
        <p:nvSpPr>
          <p:cNvPr id="6" name="TextBox 5">
            <a:extLst>
              <a:ext uri="{FF2B5EF4-FFF2-40B4-BE49-F238E27FC236}">
                <a16:creationId xmlns:a16="http://schemas.microsoft.com/office/drawing/2014/main" id="{CA560FE2-2EBE-43F2-B7D3-E68D115D4263}"/>
              </a:ext>
            </a:extLst>
          </p:cNvPr>
          <p:cNvSpPr txBox="1"/>
          <p:nvPr/>
        </p:nvSpPr>
        <p:spPr>
          <a:xfrm>
            <a:off x="6213821" y="2402740"/>
            <a:ext cx="5236056" cy="400110"/>
          </a:xfrm>
          <a:prstGeom prst="rect">
            <a:avLst/>
          </a:prstGeom>
          <a:solidFill>
            <a:schemeClr val="tx2"/>
          </a:solidFill>
          <a:ln>
            <a:solidFill>
              <a:schemeClr val="tx2"/>
            </a:solidFill>
          </a:ln>
        </p:spPr>
        <p:txBody>
          <a:bodyPr wrap="square" rtlCol="0">
            <a:spAutoFit/>
          </a:bodyPr>
          <a:lstStyle/>
          <a:p>
            <a:pPr algn="ctr"/>
            <a:r>
              <a:rPr lang="en-US" sz="2000" b="0" dirty="0">
                <a:solidFill>
                  <a:schemeClr val="bg1"/>
                </a:solidFill>
                <a:latin typeface="Calibri" panose="020F0502020204030204" pitchFamily="34" charset="0"/>
                <a:cs typeface="Calibri" panose="020F0502020204030204" pitchFamily="34" charset="0"/>
              </a:rPr>
              <a:t>Prior malignancy</a:t>
            </a:r>
          </a:p>
        </p:txBody>
      </p:sp>
      <p:sp>
        <p:nvSpPr>
          <p:cNvPr id="7" name="TextBox 6">
            <a:extLst>
              <a:ext uri="{FF2B5EF4-FFF2-40B4-BE49-F238E27FC236}">
                <a16:creationId xmlns:a16="http://schemas.microsoft.com/office/drawing/2014/main" id="{3BC60E14-279F-44F7-889B-96811820D245}"/>
              </a:ext>
            </a:extLst>
          </p:cNvPr>
          <p:cNvSpPr txBox="1"/>
          <p:nvPr/>
        </p:nvSpPr>
        <p:spPr>
          <a:xfrm>
            <a:off x="6215573" y="2724147"/>
            <a:ext cx="5236056" cy="400110"/>
          </a:xfrm>
          <a:prstGeom prst="rect">
            <a:avLst/>
          </a:prstGeom>
          <a:solidFill>
            <a:schemeClr val="tx2"/>
          </a:solidFill>
          <a:ln>
            <a:solidFill>
              <a:schemeClr val="tx2"/>
            </a:solidFill>
          </a:ln>
        </p:spPr>
        <p:txBody>
          <a:bodyPr wrap="square" rtlCol="0">
            <a:spAutoFit/>
          </a:bodyPr>
          <a:lstStyle/>
          <a:p>
            <a:pPr algn="ctr"/>
            <a:r>
              <a:rPr lang="en-US" sz="2000" b="0" dirty="0">
                <a:solidFill>
                  <a:schemeClr val="bg1"/>
                </a:solidFill>
                <a:latin typeface="Calibri" panose="020F0502020204030204" pitchFamily="34" charset="0"/>
                <a:cs typeface="Calibri" panose="020F0502020204030204" pitchFamily="34" charset="0"/>
              </a:rPr>
              <a:t>Advanced age, multiple comorbidities</a:t>
            </a:r>
          </a:p>
        </p:txBody>
      </p:sp>
      <p:cxnSp>
        <p:nvCxnSpPr>
          <p:cNvPr id="26" name="Straight Arrow Connector 25">
            <a:extLst>
              <a:ext uri="{FF2B5EF4-FFF2-40B4-BE49-F238E27FC236}">
                <a16:creationId xmlns:a16="http://schemas.microsoft.com/office/drawing/2014/main" id="{505B0520-0263-4D31-A6A3-FFD245BB6AF3}"/>
              </a:ext>
            </a:extLst>
          </p:cNvPr>
          <p:cNvCxnSpPr>
            <a:cxnSpLocks/>
          </p:cNvCxnSpPr>
          <p:nvPr/>
        </p:nvCxnSpPr>
        <p:spPr>
          <a:xfrm>
            <a:off x="3156643" y="3887983"/>
            <a:ext cx="3538" cy="383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CE6FF56-A818-4B9D-8194-1F8A1FA4072B}"/>
              </a:ext>
            </a:extLst>
          </p:cNvPr>
          <p:cNvSpPr>
            <a:spLocks noGrp="1"/>
          </p:cNvSpPr>
          <p:nvPr>
            <p:ph type="title"/>
          </p:nvPr>
        </p:nvSpPr>
        <p:spPr/>
        <p:txBody>
          <a:bodyPr/>
          <a:lstStyle/>
          <a:p>
            <a:r>
              <a:rPr lang="en-US" sz="3600" dirty="0"/>
              <a:t>Proposed Algorithms for First-</a:t>
            </a:r>
            <a:r>
              <a:rPr lang="en-US" dirty="0"/>
              <a:t>line </a:t>
            </a:r>
            <a:br>
              <a:rPr lang="en-US" dirty="0"/>
            </a:br>
            <a:r>
              <a:rPr lang="en-US" dirty="0"/>
              <a:t>Therapy in </a:t>
            </a:r>
            <a:r>
              <a:rPr lang="en-US" sz="3600" dirty="0"/>
              <a:t>High-Risk Crohn’s Disease</a:t>
            </a:r>
            <a:endParaRPr lang="en-US" dirty="0"/>
          </a:p>
        </p:txBody>
      </p:sp>
      <p:sp>
        <p:nvSpPr>
          <p:cNvPr id="3" name="TextBox 2">
            <a:extLst>
              <a:ext uri="{FF2B5EF4-FFF2-40B4-BE49-F238E27FC236}">
                <a16:creationId xmlns:a16="http://schemas.microsoft.com/office/drawing/2014/main" id="{D5CECCA3-AFFA-46BC-831F-F6EF1F45DB54}"/>
              </a:ext>
            </a:extLst>
          </p:cNvPr>
          <p:cNvSpPr txBox="1"/>
          <p:nvPr/>
        </p:nvSpPr>
        <p:spPr>
          <a:xfrm>
            <a:off x="723900" y="1600805"/>
            <a:ext cx="5182570" cy="461665"/>
          </a:xfrm>
          <a:prstGeom prst="rect">
            <a:avLst/>
          </a:prstGeom>
          <a:solidFill>
            <a:srgbClr val="E1471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a:solidFill>
                  <a:schemeClr val="tx1"/>
                </a:solidFill>
                <a:latin typeface="Calibri" panose="020F0502020204030204" pitchFamily="34" charset="0"/>
                <a:cs typeface="Calibri" panose="020F0502020204030204" pitchFamily="34" charset="0"/>
              </a:rPr>
              <a:t>Severe Disease</a:t>
            </a:r>
          </a:p>
        </p:txBody>
      </p:sp>
      <p:sp>
        <p:nvSpPr>
          <p:cNvPr id="4" name="TextBox 3">
            <a:extLst>
              <a:ext uri="{FF2B5EF4-FFF2-40B4-BE49-F238E27FC236}">
                <a16:creationId xmlns:a16="http://schemas.microsoft.com/office/drawing/2014/main" id="{CF3872C5-8C67-4E7D-8993-68D868849CED}"/>
              </a:ext>
            </a:extLst>
          </p:cNvPr>
          <p:cNvSpPr txBox="1"/>
          <p:nvPr/>
        </p:nvSpPr>
        <p:spPr>
          <a:xfrm>
            <a:off x="6215807" y="1606981"/>
            <a:ext cx="5252217" cy="461665"/>
          </a:xfrm>
          <a:prstGeom prst="rect">
            <a:avLst/>
          </a:prstGeom>
          <a:solidFill>
            <a:schemeClr val="accent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tx1"/>
                </a:solidFill>
                <a:latin typeface="Calibri" panose="020F0502020204030204" pitchFamily="34" charset="0"/>
                <a:cs typeface="Calibri" panose="020F0502020204030204" pitchFamily="34" charset="0"/>
              </a:rPr>
              <a:t>Risk Averse</a:t>
            </a:r>
          </a:p>
        </p:txBody>
      </p:sp>
      <p:grpSp>
        <p:nvGrpSpPr>
          <p:cNvPr id="16" name="Group 15">
            <a:extLst>
              <a:ext uri="{FF2B5EF4-FFF2-40B4-BE49-F238E27FC236}">
                <a16:creationId xmlns:a16="http://schemas.microsoft.com/office/drawing/2014/main" id="{25560CE9-11E5-48FB-B99F-DAB373F7C375}"/>
              </a:ext>
            </a:extLst>
          </p:cNvPr>
          <p:cNvGrpSpPr/>
          <p:nvPr/>
        </p:nvGrpSpPr>
        <p:grpSpPr>
          <a:xfrm>
            <a:off x="5956904" y="4295203"/>
            <a:ext cx="5770022" cy="1430879"/>
            <a:chOff x="5956904" y="4285678"/>
            <a:chExt cx="5770022" cy="1430879"/>
          </a:xfrm>
        </p:grpSpPr>
        <p:sp>
          <p:nvSpPr>
            <p:cNvPr id="13" name="TextBox 12">
              <a:extLst>
                <a:ext uri="{FF2B5EF4-FFF2-40B4-BE49-F238E27FC236}">
                  <a16:creationId xmlns:a16="http://schemas.microsoft.com/office/drawing/2014/main" id="{1FB6D455-DAF2-4510-8D80-E719BA92A521}"/>
                </a:ext>
              </a:extLst>
            </p:cNvPr>
            <p:cNvSpPr txBox="1"/>
            <p:nvPr/>
          </p:nvSpPr>
          <p:spPr>
            <a:xfrm>
              <a:off x="8920663" y="4285678"/>
              <a:ext cx="2806263" cy="707886"/>
            </a:xfrm>
            <a:prstGeom prst="rect">
              <a:avLst/>
            </a:prstGeom>
            <a:solidFill>
              <a:schemeClr val="accent1"/>
            </a:solidFill>
            <a:ln>
              <a:solidFill>
                <a:srgbClr val="2275AF"/>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solidFill>
                    <a:schemeClr val="tx1"/>
                  </a:solidFill>
                  <a:latin typeface="Calibri" panose="020F0502020204030204" pitchFamily="34" charset="0"/>
                  <a:cs typeface="Calibri" panose="020F0502020204030204" pitchFamily="34" charset="0"/>
                </a:rPr>
                <a:t>Higher </a:t>
              </a:r>
            </a:p>
            <a:p>
              <a:pPr algn="ctr"/>
              <a:r>
                <a:rPr lang="en-US" sz="2000" b="1" dirty="0">
                  <a:solidFill>
                    <a:schemeClr val="tx1"/>
                  </a:solidFill>
                  <a:latin typeface="Calibri" panose="020F0502020204030204" pitchFamily="34" charset="0"/>
                  <a:cs typeface="Calibri" panose="020F0502020204030204" pitchFamily="34" charset="0"/>
                </a:rPr>
                <a:t>Disease Severity</a:t>
              </a:r>
            </a:p>
          </p:txBody>
        </p:sp>
        <p:sp>
          <p:nvSpPr>
            <p:cNvPr id="14" name="TextBox 13">
              <a:extLst>
                <a:ext uri="{FF2B5EF4-FFF2-40B4-BE49-F238E27FC236}">
                  <a16:creationId xmlns:a16="http://schemas.microsoft.com/office/drawing/2014/main" id="{E229221B-F277-4D59-A588-12D95CA9DD33}"/>
                </a:ext>
              </a:extLst>
            </p:cNvPr>
            <p:cNvSpPr txBox="1"/>
            <p:nvPr/>
          </p:nvSpPr>
          <p:spPr>
            <a:xfrm>
              <a:off x="5958947" y="4285678"/>
              <a:ext cx="2806263" cy="707886"/>
            </a:xfrm>
            <a:prstGeom prst="rect">
              <a:avLst/>
            </a:prstGeom>
            <a:solidFill>
              <a:schemeClr val="accent1"/>
            </a:solidFill>
            <a:ln>
              <a:solidFill>
                <a:srgbClr val="2275AF"/>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solidFill>
                    <a:schemeClr val="tx1"/>
                  </a:solidFill>
                  <a:latin typeface="Calibri" panose="020F0502020204030204" pitchFamily="34" charset="0"/>
                  <a:cs typeface="Calibri" panose="020F0502020204030204" pitchFamily="34" charset="0"/>
                </a:rPr>
                <a:t>Moderate </a:t>
              </a:r>
            </a:p>
            <a:p>
              <a:pPr algn="ctr"/>
              <a:r>
                <a:rPr lang="en-US" sz="2000" b="1" dirty="0">
                  <a:solidFill>
                    <a:schemeClr val="tx1"/>
                  </a:solidFill>
                  <a:latin typeface="Calibri" panose="020F0502020204030204" pitchFamily="34" charset="0"/>
                  <a:cs typeface="Calibri" panose="020F0502020204030204" pitchFamily="34" charset="0"/>
                </a:rPr>
                <a:t>Disease Severity</a:t>
              </a:r>
            </a:p>
          </p:txBody>
        </p:sp>
        <p:sp>
          <p:nvSpPr>
            <p:cNvPr id="17" name="TextBox 16">
              <a:extLst>
                <a:ext uri="{FF2B5EF4-FFF2-40B4-BE49-F238E27FC236}">
                  <a16:creationId xmlns:a16="http://schemas.microsoft.com/office/drawing/2014/main" id="{45D23062-BE4C-4CAA-8AE1-A14E6FDA39DA}"/>
                </a:ext>
              </a:extLst>
            </p:cNvPr>
            <p:cNvSpPr txBox="1"/>
            <p:nvPr/>
          </p:nvSpPr>
          <p:spPr>
            <a:xfrm>
              <a:off x="5956904" y="4993564"/>
              <a:ext cx="2810348" cy="707886"/>
            </a:xfrm>
            <a:prstGeom prst="rect">
              <a:avLst/>
            </a:prstGeom>
            <a:solidFill>
              <a:schemeClr val="tx2"/>
            </a:solidFill>
          </p:spPr>
          <p:txBody>
            <a:bodyPr wrap="square" rtlCol="0">
              <a:spAutoFit/>
            </a:bodyPr>
            <a:lstStyle/>
            <a:p>
              <a:pPr algn="ctr"/>
              <a:r>
                <a:rPr lang="en-US" sz="2000" b="0" dirty="0">
                  <a:solidFill>
                    <a:schemeClr val="bg1"/>
                  </a:solidFill>
                  <a:latin typeface="Calibri" panose="020F0502020204030204" pitchFamily="34" charset="0"/>
                  <a:cs typeface="Calibri" panose="020F0502020204030204" pitchFamily="34" charset="0"/>
                </a:rPr>
                <a:t>Vedolizumab monotherapy</a:t>
              </a:r>
            </a:p>
          </p:txBody>
        </p:sp>
        <p:sp>
          <p:nvSpPr>
            <p:cNvPr id="18" name="TextBox 17">
              <a:extLst>
                <a:ext uri="{FF2B5EF4-FFF2-40B4-BE49-F238E27FC236}">
                  <a16:creationId xmlns:a16="http://schemas.microsoft.com/office/drawing/2014/main" id="{A7F8C4DE-FB69-42F7-85E6-D36926A9EA8F}"/>
                </a:ext>
              </a:extLst>
            </p:cNvPr>
            <p:cNvSpPr txBox="1"/>
            <p:nvPr/>
          </p:nvSpPr>
          <p:spPr>
            <a:xfrm>
              <a:off x="8924980" y="5008671"/>
              <a:ext cx="2797628" cy="707886"/>
            </a:xfrm>
            <a:prstGeom prst="rect">
              <a:avLst/>
            </a:prstGeom>
            <a:solidFill>
              <a:schemeClr val="tx2"/>
            </a:solidFill>
          </p:spPr>
          <p:txBody>
            <a:bodyPr wrap="square" rtlCol="0">
              <a:spAutoFit/>
            </a:bodyPr>
            <a:lstStyle/>
            <a:p>
              <a:pPr algn="ctr"/>
              <a:r>
                <a:rPr lang="en-US" sz="2000" b="0" dirty="0">
                  <a:solidFill>
                    <a:schemeClr val="bg1"/>
                  </a:solidFill>
                  <a:latin typeface="Calibri" panose="020F0502020204030204" pitchFamily="34" charset="0"/>
                  <a:cs typeface="Calibri" panose="020F0502020204030204" pitchFamily="34" charset="0"/>
                </a:rPr>
                <a:t>Ustekinumab monotherapy</a:t>
              </a:r>
            </a:p>
          </p:txBody>
        </p:sp>
      </p:grpSp>
      <p:sp>
        <p:nvSpPr>
          <p:cNvPr id="32" name="TextBox 31">
            <a:extLst>
              <a:ext uri="{FF2B5EF4-FFF2-40B4-BE49-F238E27FC236}">
                <a16:creationId xmlns:a16="http://schemas.microsoft.com/office/drawing/2014/main" id="{AE9533E5-893C-4C50-89AC-560ED5B5BF55}"/>
              </a:ext>
            </a:extLst>
          </p:cNvPr>
          <p:cNvSpPr txBox="1"/>
          <p:nvPr/>
        </p:nvSpPr>
        <p:spPr bwMode="auto">
          <a:xfrm>
            <a:off x="420237" y="6378717"/>
            <a:ext cx="7875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Nguyen. Clin Gastroenterol Hepatol. 2020;18:1268.</a:t>
            </a:r>
          </a:p>
        </p:txBody>
      </p:sp>
      <p:cxnSp>
        <p:nvCxnSpPr>
          <p:cNvPr id="27" name="Straight Arrow Connector 26">
            <a:extLst>
              <a:ext uri="{FF2B5EF4-FFF2-40B4-BE49-F238E27FC236}">
                <a16:creationId xmlns:a16="http://schemas.microsoft.com/office/drawing/2014/main" id="{48349A9E-8416-4E5F-BCC7-6292D092ED69}"/>
              </a:ext>
            </a:extLst>
          </p:cNvPr>
          <p:cNvCxnSpPr>
            <a:cxnSpLocks/>
          </p:cNvCxnSpPr>
          <p:nvPr/>
        </p:nvCxnSpPr>
        <p:spPr>
          <a:xfrm>
            <a:off x="3160181" y="5576482"/>
            <a:ext cx="3538" cy="383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ket 14">
            <a:extLst>
              <a:ext uri="{FF2B5EF4-FFF2-40B4-BE49-F238E27FC236}">
                <a16:creationId xmlns:a16="http://schemas.microsoft.com/office/drawing/2014/main" id="{57A4DBD3-01E1-491B-85D1-1B48159E4FE5}"/>
              </a:ext>
            </a:extLst>
          </p:cNvPr>
          <p:cNvSpPr/>
          <p:nvPr/>
        </p:nvSpPr>
        <p:spPr bwMode="auto">
          <a:xfrm rot="5400000">
            <a:off x="8487972" y="2275964"/>
            <a:ext cx="707886" cy="3198200"/>
          </a:xfrm>
          <a:prstGeom prst="leftBracket">
            <a:avLst>
              <a:gd name="adj" fmla="val 0"/>
            </a:avLst>
          </a:prstGeom>
          <a:noFill/>
          <a:ln w="28575" cap="flat" cmpd="sng" algn="ctr">
            <a:solidFill>
              <a:schemeClr val="bg1"/>
            </a:solidFill>
            <a:prstDash val="solid"/>
            <a:round/>
            <a:headEnd type="triangle" w="med" len="med"/>
            <a:tailEnd type="triangle" w="med" len="med"/>
          </a:ln>
          <a:effectLst/>
        </p:spPr>
        <p:txBody>
          <a:bodyPr rtlCol="0" anchor="ctr"/>
          <a:lstStyle/>
          <a:p>
            <a:pPr algn="ctr"/>
            <a:endParaRPr lang="en-US" dirty="0">
              <a:solidFill>
                <a:schemeClr val="bg1"/>
              </a:solidFill>
            </a:endParaRPr>
          </a:p>
        </p:txBody>
      </p:sp>
      <p:cxnSp>
        <p:nvCxnSpPr>
          <p:cNvPr id="20" name="Straight Connector 19">
            <a:extLst>
              <a:ext uri="{FF2B5EF4-FFF2-40B4-BE49-F238E27FC236}">
                <a16:creationId xmlns:a16="http://schemas.microsoft.com/office/drawing/2014/main" id="{BD3A163E-4E0A-4B98-9451-441132208718}"/>
              </a:ext>
            </a:extLst>
          </p:cNvPr>
          <p:cNvCxnSpPr>
            <a:cxnSpLocks/>
            <a:stCxn id="15" idx="1"/>
            <a:endCxn id="7" idx="2"/>
          </p:cNvCxnSpPr>
          <p:nvPr/>
        </p:nvCxnSpPr>
        <p:spPr bwMode="auto">
          <a:xfrm flipH="1" flipV="1">
            <a:off x="8833601" y="3124257"/>
            <a:ext cx="8314" cy="396864"/>
          </a:xfrm>
          <a:prstGeom prst="line">
            <a:avLst/>
          </a:prstGeom>
          <a:noFill/>
          <a:ln w="28575" cap="flat" cmpd="sng" algn="ctr">
            <a:solidFill>
              <a:schemeClr val="bg1"/>
            </a:solidFill>
            <a:prstDash val="solid"/>
            <a:round/>
            <a:headEnd type="none" w="med" len="med"/>
            <a:tailEnd type="none" w="med" len="med"/>
          </a:ln>
          <a:effectLst/>
        </p:spPr>
      </p:cxnSp>
      <p:sp>
        <p:nvSpPr>
          <p:cNvPr id="22" name="Rectangle 8">
            <a:extLst>
              <a:ext uri="{FF2B5EF4-FFF2-40B4-BE49-F238E27FC236}">
                <a16:creationId xmlns:a16="http://schemas.microsoft.com/office/drawing/2014/main" id="{92EF4BE3-2AE7-10A3-1E92-21CC64E0FD7E}"/>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27933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E389E-2848-D0B0-4118-4536B176B19C}"/>
              </a:ext>
            </a:extLst>
          </p:cNvPr>
          <p:cNvSpPr>
            <a:spLocks noGrp="1"/>
          </p:cNvSpPr>
          <p:nvPr>
            <p:ph type="title"/>
          </p:nvPr>
        </p:nvSpPr>
        <p:spPr/>
        <p:txBody>
          <a:bodyPr/>
          <a:lstStyle/>
          <a:p>
            <a:r>
              <a:rPr lang="en-US" dirty="0"/>
              <a:t>Case Study (cont’d): What If Kate Had UC? </a:t>
            </a:r>
          </a:p>
        </p:txBody>
      </p:sp>
      <p:sp>
        <p:nvSpPr>
          <p:cNvPr id="7" name="Content Placeholder 6"/>
          <p:cNvSpPr>
            <a:spLocks noGrp="1"/>
          </p:cNvSpPr>
          <p:nvPr>
            <p:ph idx="1"/>
          </p:nvPr>
        </p:nvSpPr>
        <p:spPr/>
        <p:txBody>
          <a:bodyPr/>
          <a:lstStyle/>
          <a:p>
            <a:pPr marL="347472" indent="-347472"/>
            <a:r>
              <a:rPr lang="en-US" dirty="0"/>
              <a:t>Specialist workup reveals:</a:t>
            </a:r>
          </a:p>
          <a:p>
            <a:pPr marL="690563" lvl="1" indent="-339725"/>
            <a:r>
              <a:rPr lang="en-US" dirty="0"/>
              <a:t>Colonoscopy with biopsy </a:t>
            </a:r>
          </a:p>
          <a:p>
            <a:pPr marL="1090613" lvl="2" indent="-339725"/>
            <a:r>
              <a:rPr lang="en-US" sz="2200" dirty="0"/>
              <a:t>Continuous, symmetric inflammation from rectum to splenic flexure</a:t>
            </a:r>
          </a:p>
          <a:p>
            <a:pPr marL="1090613" lvl="2" indent="-339725"/>
            <a:r>
              <a:rPr lang="en-US" sz="2200" dirty="0"/>
              <a:t>Acute and chronic inflammation</a:t>
            </a:r>
          </a:p>
          <a:p>
            <a:pPr marL="1090613" lvl="2" indent="-339725"/>
            <a:r>
              <a:rPr lang="en-US" sz="2200" dirty="0"/>
              <a:t>Normal mucosa proximal to splenic flexure </a:t>
            </a:r>
          </a:p>
          <a:p>
            <a:pPr marL="347472" lvl="0" indent="-347472"/>
            <a:r>
              <a:rPr lang="en-US" dirty="0"/>
              <a:t>GI specialist determines that Kate has UC</a:t>
            </a:r>
          </a:p>
          <a:p>
            <a:pPr marL="347472" lvl="0" indent="-347472"/>
            <a:r>
              <a:rPr lang="en-US" dirty="0"/>
              <a:t>How does this impact therapeutic approach? </a:t>
            </a:r>
          </a:p>
        </p:txBody>
      </p:sp>
    </p:spTree>
    <p:custDataLst>
      <p:tags r:id="rId1"/>
    </p:custDataLst>
    <p:extLst>
      <p:ext uri="{BB962C8B-B14F-4D97-AF65-F5344CB8AC3E}">
        <p14:creationId xmlns:p14="http://schemas.microsoft.com/office/powerpoint/2010/main" val="163838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155D-07B7-489E-9C42-EC1975412CE5}"/>
              </a:ext>
            </a:extLst>
          </p:cNvPr>
          <p:cNvSpPr>
            <a:spLocks noGrp="1"/>
          </p:cNvSpPr>
          <p:nvPr>
            <p:ph type="title"/>
          </p:nvPr>
        </p:nvSpPr>
        <p:spPr/>
        <p:txBody>
          <a:bodyPr/>
          <a:lstStyle/>
          <a:p>
            <a:r>
              <a:rPr lang="en-US" dirty="0"/>
              <a:t>AGA Guidelines: Treatment of </a:t>
            </a:r>
            <a:br>
              <a:rPr lang="en-US" dirty="0"/>
            </a:br>
            <a:r>
              <a:rPr lang="en-US" dirty="0"/>
              <a:t>Mild to Moderate Ulcerative Colitis</a:t>
            </a:r>
          </a:p>
        </p:txBody>
      </p:sp>
      <p:graphicFrame>
        <p:nvGraphicFramePr>
          <p:cNvPr id="5" name="Group 3">
            <a:extLst>
              <a:ext uri="{FF2B5EF4-FFF2-40B4-BE49-F238E27FC236}">
                <a16:creationId xmlns:a16="http://schemas.microsoft.com/office/drawing/2014/main" id="{BF94E252-472C-4021-9966-010B0797FC1E}"/>
              </a:ext>
            </a:extLst>
          </p:cNvPr>
          <p:cNvGraphicFramePr>
            <a:graphicFrameLocks/>
          </p:cNvGraphicFramePr>
          <p:nvPr>
            <p:extLst>
              <p:ext uri="{D42A27DB-BD31-4B8C-83A1-F6EECF244321}">
                <p14:modId xmlns:p14="http://schemas.microsoft.com/office/powerpoint/2010/main" val="3003709198"/>
              </p:ext>
            </p:extLst>
          </p:nvPr>
        </p:nvGraphicFramePr>
        <p:xfrm>
          <a:off x="719137" y="1600200"/>
          <a:ext cx="6163233" cy="2377520"/>
        </p:xfrm>
        <a:graphic>
          <a:graphicData uri="http://schemas.openxmlformats.org/drawingml/2006/table">
            <a:tbl>
              <a:tblPr/>
              <a:tblGrid>
                <a:gridCol w="2424101">
                  <a:extLst>
                    <a:ext uri="{9D8B030D-6E8A-4147-A177-3AD203B41FA5}">
                      <a16:colId xmlns:a16="http://schemas.microsoft.com/office/drawing/2014/main" val="20000"/>
                    </a:ext>
                  </a:extLst>
                </a:gridCol>
                <a:gridCol w="3739132">
                  <a:extLst>
                    <a:ext uri="{9D8B030D-6E8A-4147-A177-3AD203B41FA5}">
                      <a16:colId xmlns:a16="http://schemas.microsoft.com/office/drawing/2014/main" val="2669581094"/>
                    </a:ext>
                  </a:extLst>
                </a:gridCol>
              </a:tblGrid>
              <a:tr h="160649">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Medication Choice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endParaRPr lang="en-US"/>
                    </a:p>
                  </a:txBody>
                  <a:tcPr/>
                </a:tc>
                <a:extLst>
                  <a:ext uri="{0D108BD9-81ED-4DB2-BD59-A6C34878D82A}">
                    <a16:rowId xmlns:a16="http://schemas.microsoft.com/office/drawing/2014/main" val="10001"/>
                  </a:ext>
                </a:extLst>
              </a:tr>
              <a:tr h="281130">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Standard-dose mesalamine or diazo-bonded 5-ASA &gt; </a:t>
                      </a:r>
                      <a:br>
                        <a:rPr kumimoji="0" lang="en-US" sz="1800" b="0" i="0" u="none" strike="noStrike" cap="none" normalizeH="0" baseline="0" dirty="0">
                          <a:ln>
                            <a:noFill/>
                          </a:ln>
                          <a:solidFill>
                            <a:schemeClr val="bg1"/>
                          </a:solidFill>
                          <a:effectLst/>
                          <a:latin typeface="Calibri" panose="020F0502020204030204" pitchFamily="34" charset="0"/>
                        </a:rPr>
                      </a:br>
                      <a:r>
                        <a:rPr kumimoji="0" lang="en-US" sz="1800" b="0" i="0" u="none" strike="noStrike" cap="none" normalizeH="0" baseline="0" dirty="0">
                          <a:ln>
                            <a:noFill/>
                          </a:ln>
                          <a:solidFill>
                            <a:schemeClr val="bg1"/>
                          </a:solidFill>
                          <a:effectLst/>
                          <a:latin typeface="Calibri" panose="020F0502020204030204" pitchFamily="34" charset="0"/>
                        </a:rPr>
                        <a:t>low-dose mesalamine, sulfasalazine, or no treatment</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extLst>
                  <a:ext uri="{0D108BD9-81ED-4DB2-BD59-A6C34878D82A}">
                    <a16:rowId xmlns:a16="http://schemas.microsoft.com/office/drawing/2014/main" val="10002"/>
                  </a:ext>
                </a:extLst>
              </a:tr>
              <a:tr h="281130">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Standard-dose mesalamine or diazo-bonded 5-ASA </a:t>
                      </a:r>
                      <a:br>
                        <a:rPr kumimoji="0" lang="en-US" sz="1800" b="0" i="0" u="none" strike="noStrike" cap="none" normalizeH="0" baseline="0" dirty="0">
                          <a:ln>
                            <a:noFill/>
                          </a:ln>
                          <a:solidFill>
                            <a:schemeClr val="bg1"/>
                          </a:solidFill>
                          <a:effectLst/>
                          <a:latin typeface="Calibri" panose="020F0502020204030204" pitchFamily="34" charset="0"/>
                        </a:rPr>
                      </a:br>
                      <a:r>
                        <a:rPr kumimoji="0" lang="en-US" sz="1800" b="0" i="0" u="none" strike="noStrike" cap="none" normalizeH="0" baseline="0" dirty="0">
                          <a:ln>
                            <a:noFill/>
                          </a:ln>
                          <a:solidFill>
                            <a:schemeClr val="bg1"/>
                          </a:solidFill>
                          <a:effectLst/>
                          <a:latin typeface="Calibri" panose="020F0502020204030204" pitchFamily="34" charset="0"/>
                        </a:rPr>
                        <a:t>&gt; budesonide</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extLst>
                  <a:ext uri="{0D108BD9-81ED-4DB2-BD59-A6C34878D82A}">
                    <a16:rowId xmlns:a16="http://schemas.microsoft.com/office/drawing/2014/main" val="2784817447"/>
                  </a:ext>
                </a:extLst>
              </a:tr>
              <a:tr h="160649">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chemeClr val="tx1"/>
                          </a:solidFill>
                          <a:effectLst/>
                          <a:latin typeface="Calibri" panose="020F0502020204030204" pitchFamily="34" charset="0"/>
                        </a:rPr>
                        <a:t>Suboptimal Response</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chemeClr val="tx1"/>
                          </a:solidFill>
                          <a:effectLst/>
                          <a:latin typeface="Calibri" panose="020F0502020204030204" pitchFamily="34" charset="0"/>
                        </a:rPr>
                        <a:t>Refractory to Optimized Therapy</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2566400978"/>
                  </a:ext>
                </a:extLst>
              </a:tr>
              <a:tr h="21975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Increase to high dose</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Add prednisone or budesonide MMX</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293569886"/>
                  </a:ext>
                </a:extLst>
              </a:tr>
            </a:tbl>
          </a:graphicData>
        </a:graphic>
      </p:graphicFrame>
      <p:graphicFrame>
        <p:nvGraphicFramePr>
          <p:cNvPr id="6" name="Group 3">
            <a:extLst>
              <a:ext uri="{FF2B5EF4-FFF2-40B4-BE49-F238E27FC236}">
                <a16:creationId xmlns:a16="http://schemas.microsoft.com/office/drawing/2014/main" id="{3A85301A-C715-49D2-93C8-2C718CA97FA3}"/>
              </a:ext>
            </a:extLst>
          </p:cNvPr>
          <p:cNvGraphicFramePr>
            <a:graphicFrameLocks/>
          </p:cNvGraphicFramePr>
          <p:nvPr>
            <p:extLst>
              <p:ext uri="{D42A27DB-BD31-4B8C-83A1-F6EECF244321}">
                <p14:modId xmlns:p14="http://schemas.microsoft.com/office/powerpoint/2010/main" val="802579122"/>
              </p:ext>
            </p:extLst>
          </p:nvPr>
        </p:nvGraphicFramePr>
        <p:xfrm>
          <a:off x="7076956" y="1600201"/>
          <a:ext cx="4429244" cy="1828880"/>
        </p:xfrm>
        <a:graphic>
          <a:graphicData uri="http://schemas.openxmlformats.org/drawingml/2006/table">
            <a:tbl>
              <a:tblPr/>
              <a:tblGrid>
                <a:gridCol w="2061259">
                  <a:extLst>
                    <a:ext uri="{9D8B030D-6E8A-4147-A177-3AD203B41FA5}">
                      <a16:colId xmlns:a16="http://schemas.microsoft.com/office/drawing/2014/main" val="20001"/>
                    </a:ext>
                  </a:extLst>
                </a:gridCol>
                <a:gridCol w="2367985">
                  <a:extLst>
                    <a:ext uri="{9D8B030D-6E8A-4147-A177-3AD203B41FA5}">
                      <a16:colId xmlns:a16="http://schemas.microsoft.com/office/drawing/2014/main" val="3387604681"/>
                    </a:ext>
                  </a:extLst>
                </a:gridCol>
              </a:tblGrid>
              <a:tr h="0">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Route of Administration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Proctitis </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Rectal suppositories </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Proctosigmoiditis </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Rectal enema</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448656870"/>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Extensive </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Oral + rectal therapy</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15604144"/>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Mesalamine &gt; steroid topical therapy</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dirty="0">
                        <a:ln>
                          <a:noFill/>
                        </a:ln>
                        <a:solidFill>
                          <a:schemeClr val="bg1"/>
                        </a:solidFill>
                        <a:effectLst/>
                        <a:latin typeface="Calibri" panose="020F0502020204030204" pitchFamily="34" charset="0"/>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904086238"/>
                  </a:ext>
                </a:extLst>
              </a:tr>
            </a:tbl>
          </a:graphicData>
        </a:graphic>
      </p:graphicFrame>
      <p:sp>
        <p:nvSpPr>
          <p:cNvPr id="9" name="Text Box 15">
            <a:extLst>
              <a:ext uri="{FF2B5EF4-FFF2-40B4-BE49-F238E27FC236}">
                <a16:creationId xmlns:a16="http://schemas.microsoft.com/office/drawing/2014/main" id="{6C8F6116-CEB3-4A30-9A80-6B64633ADB98}"/>
              </a:ext>
            </a:extLst>
          </p:cNvPr>
          <p:cNvSpPr txBox="1">
            <a:spLocks noChangeArrowheads="1"/>
          </p:cNvSpPr>
          <p:nvPr/>
        </p:nvSpPr>
        <p:spPr bwMode="auto">
          <a:xfrm>
            <a:off x="421784" y="6367451"/>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da-DK" sz="1200" b="0" dirty="0">
                <a:solidFill>
                  <a:schemeClr val="bg2"/>
                </a:solidFill>
                <a:latin typeface="Calibri" panose="020F0502020204030204" pitchFamily="34" charset="0"/>
                <a:cs typeface="Calibri" panose="020F0502020204030204" pitchFamily="34" charset="0"/>
              </a:rPr>
              <a:t>Ko. Gastroenterology. 2019;156:748.</a:t>
            </a:r>
          </a:p>
        </p:txBody>
      </p:sp>
      <p:graphicFrame>
        <p:nvGraphicFramePr>
          <p:cNvPr id="10" name="Group 3">
            <a:extLst>
              <a:ext uri="{FF2B5EF4-FFF2-40B4-BE49-F238E27FC236}">
                <a16:creationId xmlns:a16="http://schemas.microsoft.com/office/drawing/2014/main" id="{3A99C48F-D7E7-4AF3-8AC0-E57BE5191CF1}"/>
              </a:ext>
            </a:extLst>
          </p:cNvPr>
          <p:cNvGraphicFramePr>
            <a:graphicFrameLocks/>
          </p:cNvGraphicFramePr>
          <p:nvPr>
            <p:extLst>
              <p:ext uri="{D42A27DB-BD31-4B8C-83A1-F6EECF244321}">
                <p14:modId xmlns:p14="http://schemas.microsoft.com/office/powerpoint/2010/main" val="3400300902"/>
              </p:ext>
            </p:extLst>
          </p:nvPr>
        </p:nvGraphicFramePr>
        <p:xfrm>
          <a:off x="719138" y="4193655"/>
          <a:ext cx="10787062" cy="1554512"/>
        </p:xfrm>
        <a:graphic>
          <a:graphicData uri="http://schemas.openxmlformats.org/drawingml/2006/table">
            <a:tbl>
              <a:tblPr/>
              <a:tblGrid>
                <a:gridCol w="4097625">
                  <a:extLst>
                    <a:ext uri="{9D8B030D-6E8A-4147-A177-3AD203B41FA5}">
                      <a16:colId xmlns:a16="http://schemas.microsoft.com/office/drawing/2014/main" val="20000"/>
                    </a:ext>
                  </a:extLst>
                </a:gridCol>
                <a:gridCol w="3280108">
                  <a:extLst>
                    <a:ext uri="{9D8B030D-6E8A-4147-A177-3AD203B41FA5}">
                      <a16:colId xmlns:a16="http://schemas.microsoft.com/office/drawing/2014/main" val="2816777948"/>
                    </a:ext>
                  </a:extLst>
                </a:gridCol>
                <a:gridCol w="3409329">
                  <a:extLst>
                    <a:ext uri="{9D8B030D-6E8A-4147-A177-3AD203B41FA5}">
                      <a16:colId xmlns:a16="http://schemas.microsoft.com/office/drawing/2014/main" val="3950364514"/>
                    </a:ext>
                  </a:extLst>
                </a:gridCol>
              </a:tblGrid>
              <a:tr h="140252">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Patient Considerations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806">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Patients in remission on sulfasalazine </a:t>
                      </a:r>
                      <a:br>
                        <a:rPr kumimoji="0" lang="en-US" sz="1800" b="0" i="0" u="none" strike="noStrike" cap="none" normalizeH="0" baseline="0" dirty="0">
                          <a:ln>
                            <a:noFill/>
                          </a:ln>
                          <a:solidFill>
                            <a:schemeClr val="bg1"/>
                          </a:solidFill>
                          <a:effectLst/>
                          <a:latin typeface="Calibri" panose="020F0502020204030204" pitchFamily="34" charset="0"/>
                        </a:rPr>
                      </a:br>
                      <a:r>
                        <a:rPr kumimoji="0" lang="en-US" sz="1800" b="0" i="0" u="none" strike="noStrike" cap="none" normalizeH="0" baseline="0" dirty="0">
                          <a:ln>
                            <a:noFill/>
                          </a:ln>
                          <a:solidFill>
                            <a:schemeClr val="bg1"/>
                          </a:solidFill>
                          <a:effectLst/>
                          <a:latin typeface="Calibri" panose="020F0502020204030204" pitchFamily="34" charset="0"/>
                        </a:rPr>
                        <a:t>or with prominent arthritis may choose to remain on therapy if others are </a:t>
                      </a:r>
                      <a:br>
                        <a:rPr kumimoji="0" lang="en-US" sz="1800" b="0" i="0" u="none" strike="noStrike" cap="none" normalizeH="0" baseline="0" dirty="0">
                          <a:ln>
                            <a:noFill/>
                          </a:ln>
                          <a:solidFill>
                            <a:schemeClr val="bg1"/>
                          </a:solidFill>
                          <a:effectLst/>
                          <a:latin typeface="Calibri" panose="020F0502020204030204" pitchFamily="34" charset="0"/>
                        </a:rPr>
                      </a:br>
                      <a:r>
                        <a:rPr kumimoji="0" lang="en-US" sz="1800" b="0" i="0" u="none" strike="noStrike" cap="none" normalizeH="0" baseline="0" dirty="0">
                          <a:ln>
                            <a:noFill/>
                          </a:ln>
                          <a:solidFill>
                            <a:schemeClr val="bg1"/>
                          </a:solidFill>
                          <a:effectLst/>
                          <a:latin typeface="Calibri" panose="020F0502020204030204" pitchFamily="34" charset="0"/>
                        </a:rPr>
                        <a:t>cost prohibitive </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Use once-daily dosing with </a:t>
                      </a:r>
                      <a:br>
                        <a:rPr kumimoji="0" lang="en-US" sz="1800" b="0" i="0" u="none" strike="noStrike" cap="none" normalizeH="0" baseline="0" dirty="0">
                          <a:ln>
                            <a:noFill/>
                          </a:ln>
                          <a:solidFill>
                            <a:schemeClr val="bg1"/>
                          </a:solidFill>
                          <a:effectLst/>
                          <a:latin typeface="Calibri" panose="020F0502020204030204" pitchFamily="34" charset="0"/>
                        </a:rPr>
                      </a:br>
                      <a:r>
                        <a:rPr kumimoji="0" lang="en-US" sz="1800" b="0" i="0" u="none" strike="noStrike" cap="none" normalizeH="0" baseline="0" dirty="0">
                          <a:ln>
                            <a:noFill/>
                          </a:ln>
                          <a:solidFill>
                            <a:schemeClr val="bg1"/>
                          </a:solidFill>
                          <a:effectLst/>
                          <a:latin typeface="Calibri" panose="020F0502020204030204" pitchFamily="34" charset="0"/>
                        </a:rPr>
                        <a:t>oral mesalamine: no difference in induction outcomes</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a:ln>
                            <a:noFill/>
                          </a:ln>
                          <a:solidFill>
                            <a:schemeClr val="bg1"/>
                          </a:solidFill>
                          <a:effectLst/>
                          <a:latin typeface="Calibri" panose="020F0502020204030204" pitchFamily="34" charset="0"/>
                        </a:rPr>
                        <a:t>Patients who place higher value on convenience over efficacy may choose oral therapy</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bl>
          </a:graphicData>
        </a:graphic>
      </p:graphicFrame>
      <p:sp>
        <p:nvSpPr>
          <p:cNvPr id="13" name="Rectangle 8">
            <a:extLst>
              <a:ext uri="{FF2B5EF4-FFF2-40B4-BE49-F238E27FC236}">
                <a16:creationId xmlns:a16="http://schemas.microsoft.com/office/drawing/2014/main" id="{3272D343-C9AB-B77D-6EA9-EE0AB1A83B8A}"/>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31593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0113D6E-6487-4AA4-A672-B6779A687521}"/>
              </a:ext>
            </a:extLst>
          </p:cNvPr>
          <p:cNvSpPr>
            <a:spLocks noGrp="1"/>
          </p:cNvSpPr>
          <p:nvPr>
            <p:ph type="title"/>
          </p:nvPr>
        </p:nvSpPr>
        <p:spPr/>
        <p:txBody>
          <a:bodyPr>
            <a:noAutofit/>
          </a:bodyPr>
          <a:lstStyle/>
          <a:p>
            <a:r>
              <a:rPr lang="en-US" dirty="0">
                <a:ea typeface="Tahoma" panose="020B0604030504040204" pitchFamily="34" charset="0"/>
                <a:cs typeface="Calibri" panose="020F0502020204030204" pitchFamily="34" charset="0"/>
              </a:rPr>
              <a:t>AGA Guidelines: Induction of Remission in </a:t>
            </a:r>
            <a:br>
              <a:rPr lang="en-US" dirty="0">
                <a:ea typeface="Tahoma" panose="020B0604030504040204" pitchFamily="34" charset="0"/>
                <a:cs typeface="Calibri" panose="020F0502020204030204" pitchFamily="34" charset="0"/>
              </a:rPr>
            </a:br>
            <a:r>
              <a:rPr lang="en-US" dirty="0">
                <a:ea typeface="Tahoma" panose="020B0604030504040204" pitchFamily="34" charset="0"/>
                <a:cs typeface="Calibri" panose="020F0502020204030204" pitchFamily="34" charset="0"/>
              </a:rPr>
              <a:t>Moderate to Severe </a:t>
            </a:r>
            <a:r>
              <a:rPr lang="en-US" dirty="0">
                <a:ea typeface="Tahoma" panose="020B0604030504040204" pitchFamily="34" charset="0"/>
              </a:rPr>
              <a:t>Ulcerative Colitis</a:t>
            </a:r>
            <a:endParaRPr lang="en-US" dirty="0">
              <a:cs typeface="Calibri" panose="020F0502020204030204" pitchFamily="34" charset="0"/>
            </a:endParaRPr>
          </a:p>
        </p:txBody>
      </p:sp>
      <p:sp>
        <p:nvSpPr>
          <p:cNvPr id="25" name="Text Placeholder 7">
            <a:extLst>
              <a:ext uri="{FF2B5EF4-FFF2-40B4-BE49-F238E27FC236}">
                <a16:creationId xmlns:a16="http://schemas.microsoft.com/office/drawing/2014/main" id="{CDAE444F-0699-48D3-8808-C34F30E8B266}"/>
              </a:ext>
            </a:extLst>
          </p:cNvPr>
          <p:cNvSpPr>
            <a:spLocks noGrp="1"/>
          </p:cNvSpPr>
          <p:nvPr>
            <p:ph idx="1"/>
          </p:nvPr>
        </p:nvSpPr>
        <p:spPr/>
        <p:txBody>
          <a:bodyPr/>
          <a:lstStyle/>
          <a:p>
            <a:endParaRPr lang="en-US" sz="2400" b="1" dirty="0">
              <a:solidFill>
                <a:schemeClr val="accent3"/>
              </a:solidFill>
              <a:cs typeface="Calibri" panose="020F0502020204030204" pitchFamily="34" charset="0"/>
            </a:endParaRPr>
          </a:p>
          <a:p>
            <a:endParaRPr lang="en-US" sz="2400" b="1" dirty="0">
              <a:solidFill>
                <a:schemeClr val="accent3"/>
              </a:solidFill>
              <a:cs typeface="Calibri" panose="020F0502020204030204" pitchFamily="34" charset="0"/>
            </a:endParaRPr>
          </a:p>
          <a:p>
            <a:endParaRPr lang="en-US" sz="2400" b="1" dirty="0">
              <a:solidFill>
                <a:schemeClr val="accent3"/>
              </a:solidFill>
              <a:cs typeface="Calibri" panose="020F0502020204030204" pitchFamily="34" charset="0"/>
            </a:endParaRPr>
          </a:p>
          <a:p>
            <a:endParaRPr lang="en-US" sz="2400" b="1" dirty="0">
              <a:solidFill>
                <a:schemeClr val="accent3"/>
              </a:solidFill>
              <a:cs typeface="Calibri" panose="020F0502020204030204" pitchFamily="34" charset="0"/>
            </a:endParaRPr>
          </a:p>
          <a:p>
            <a:endParaRPr lang="en-US" sz="2400" b="1" dirty="0">
              <a:solidFill>
                <a:schemeClr val="accent3"/>
              </a:solidFill>
              <a:cs typeface="Calibri" panose="020F0502020204030204" pitchFamily="34" charset="0"/>
            </a:endParaRPr>
          </a:p>
          <a:p>
            <a:endParaRPr lang="en-US" sz="2400" b="1" dirty="0">
              <a:solidFill>
                <a:schemeClr val="accent3"/>
              </a:solidFill>
              <a:cs typeface="Calibri" panose="020F0502020204030204" pitchFamily="34" charset="0"/>
            </a:endParaRPr>
          </a:p>
        </p:txBody>
      </p:sp>
      <p:graphicFrame>
        <p:nvGraphicFramePr>
          <p:cNvPr id="26" name="Content Placeholder 6">
            <a:extLst>
              <a:ext uri="{FF2B5EF4-FFF2-40B4-BE49-F238E27FC236}">
                <a16:creationId xmlns:a16="http://schemas.microsoft.com/office/drawing/2014/main" id="{00865838-BEA4-4280-AFF3-47B5EF6393DB}"/>
              </a:ext>
            </a:extLst>
          </p:cNvPr>
          <p:cNvGraphicFramePr>
            <a:graphicFrameLocks/>
          </p:cNvGraphicFramePr>
          <p:nvPr>
            <p:extLst>
              <p:ext uri="{D42A27DB-BD31-4B8C-83A1-F6EECF244321}">
                <p14:modId xmlns:p14="http://schemas.microsoft.com/office/powerpoint/2010/main" val="276227707"/>
              </p:ext>
            </p:extLst>
          </p:nvPr>
        </p:nvGraphicFramePr>
        <p:xfrm>
          <a:off x="718505" y="1604616"/>
          <a:ext cx="10787696" cy="3566160"/>
        </p:xfrm>
        <a:graphic>
          <a:graphicData uri="http://schemas.openxmlformats.org/drawingml/2006/table">
            <a:tbl>
              <a:tblPr firstRow="1" bandRow="1">
                <a:tableStyleId>{5C22544A-7EE6-4342-B048-85BDC9FD1C3A}</a:tableStyleId>
              </a:tblPr>
              <a:tblGrid>
                <a:gridCol w="2646649">
                  <a:extLst>
                    <a:ext uri="{9D8B030D-6E8A-4147-A177-3AD203B41FA5}">
                      <a16:colId xmlns:a16="http://schemas.microsoft.com/office/drawing/2014/main" val="2254815927"/>
                    </a:ext>
                  </a:extLst>
                </a:gridCol>
                <a:gridCol w="4518480">
                  <a:extLst>
                    <a:ext uri="{9D8B030D-6E8A-4147-A177-3AD203B41FA5}">
                      <a16:colId xmlns:a16="http://schemas.microsoft.com/office/drawing/2014/main" val="1930222416"/>
                    </a:ext>
                  </a:extLst>
                </a:gridCol>
                <a:gridCol w="3622567">
                  <a:extLst>
                    <a:ext uri="{9D8B030D-6E8A-4147-A177-3AD203B41FA5}">
                      <a16:colId xmlns:a16="http://schemas.microsoft.com/office/drawing/2014/main" val="2791862979"/>
                    </a:ext>
                  </a:extLst>
                </a:gridCol>
              </a:tblGrid>
              <a:tr h="0">
                <a:tc>
                  <a:txBody>
                    <a:bodyPr/>
                    <a:lstStyle/>
                    <a:p>
                      <a:pPr algn="l"/>
                      <a:endParaRPr lang="en-US" sz="1800" b="1" dirty="0">
                        <a:solidFill>
                          <a:schemeClr val="tx1"/>
                        </a:solidFill>
                        <a:latin typeface="Calibri" panose="020F0502020204030204" pitchFamily="34" charset="0"/>
                      </a:endParaRPr>
                    </a:p>
                  </a:txBody>
                  <a:tcPr marL="144890" marR="1448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gridSpan="2">
                  <a:txBody>
                    <a:bodyPr/>
                    <a:lstStyle/>
                    <a:p>
                      <a:pPr algn="ctr"/>
                      <a:r>
                        <a:rPr lang="en-US" sz="1800" b="1" dirty="0">
                          <a:solidFill>
                            <a:schemeClr val="tx1"/>
                          </a:solidFill>
                          <a:latin typeface="Calibri" panose="020F0502020204030204" pitchFamily="34" charset="0"/>
                        </a:rPr>
                        <a:t>Recommendation</a:t>
                      </a:r>
                    </a:p>
                  </a:txBody>
                  <a:tcPr marL="144890" marR="1448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Calibri" panose="020F0502020204030204" pitchFamily="34" charset="0"/>
                      </a:endParaRPr>
                    </a:p>
                  </a:txBody>
                  <a:tcPr marL="144890" marR="1448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4073791112"/>
                  </a:ext>
                </a:extLst>
              </a:tr>
              <a:tr h="0">
                <a:tc>
                  <a:txBody>
                    <a:bodyPr/>
                    <a:lstStyle/>
                    <a:p>
                      <a:pPr algn="l"/>
                      <a:r>
                        <a:rPr lang="en-US" sz="1800" b="1" dirty="0">
                          <a:solidFill>
                            <a:schemeClr val="tx1"/>
                          </a:solidFill>
                          <a:latin typeface="Calibri" panose="020F0502020204030204" pitchFamily="34" charset="0"/>
                        </a:rPr>
                        <a:t>Recommended Therapy</a:t>
                      </a:r>
                    </a:p>
                  </a:txBody>
                  <a:tcPr marL="144890" marR="1448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latin typeface="Calibri" panose="020F0502020204030204" pitchFamily="34" charset="0"/>
                        </a:rPr>
                        <a:t>Biologic Naive</a:t>
                      </a:r>
                    </a:p>
                  </a:txBody>
                  <a:tcPr marL="144890" marR="1448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Calibri" panose="020F0502020204030204" pitchFamily="34" charset="0"/>
                        </a:rPr>
                        <a:t>Previous Infliximab (Particularly Those With Primary Nonresponse)</a:t>
                      </a:r>
                    </a:p>
                  </a:txBody>
                  <a:tcPr marL="144890" marR="1448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696845947"/>
                  </a:ext>
                </a:extLst>
              </a:tr>
              <a:tr h="0">
                <a:tc>
                  <a:txBody>
                    <a:bodyPr/>
                    <a:lstStyle/>
                    <a:p>
                      <a:pPr algn="l"/>
                      <a:r>
                        <a:rPr lang="en-US" sz="1800" dirty="0">
                          <a:solidFill>
                            <a:schemeClr val="bg1"/>
                          </a:solidFill>
                          <a:latin typeface="Calibri" panose="020F0502020204030204" pitchFamily="34" charset="0"/>
                        </a:rPr>
                        <a:t>TNF inhibitor</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b="1" i="0" u="none" strike="noStrike" kern="1200" dirty="0">
                          <a:solidFill>
                            <a:schemeClr val="bg1"/>
                          </a:solidFill>
                          <a:effectLst/>
                          <a:latin typeface="Calibri" panose="020F0502020204030204" pitchFamily="34" charset="0"/>
                          <a:ea typeface="+mn-ea"/>
                          <a:cs typeface="+mn-cs"/>
                        </a:rPr>
                        <a:t>Infliximab</a:t>
                      </a:r>
                      <a:r>
                        <a:rPr lang="en-US" sz="1800" b="0" i="0" u="none" strike="noStrike" kern="1200" dirty="0">
                          <a:solidFill>
                            <a:schemeClr val="bg1"/>
                          </a:solidFill>
                          <a:effectLst/>
                          <a:latin typeface="Calibri" panose="020F0502020204030204" pitchFamily="34" charset="0"/>
                          <a:ea typeface="+mn-ea"/>
                          <a:cs typeface="+mn-cs"/>
                        </a:rPr>
                        <a:t> preferred over adalimumab</a:t>
                      </a:r>
                      <a:br>
                        <a:rPr lang="en-US" sz="1800" b="0" i="0" u="none" strike="noStrike" kern="1200" dirty="0">
                          <a:solidFill>
                            <a:schemeClr val="bg1"/>
                          </a:solidFill>
                          <a:effectLst/>
                          <a:latin typeface="Calibri" panose="020F0502020204030204" pitchFamily="34" charset="0"/>
                          <a:ea typeface="+mn-ea"/>
                          <a:cs typeface="+mn-cs"/>
                        </a:rPr>
                      </a:br>
                      <a:r>
                        <a:rPr lang="en-US" sz="1800" b="0" i="0" u="none" strike="noStrike" kern="1200" dirty="0">
                          <a:solidFill>
                            <a:schemeClr val="bg1"/>
                          </a:solidFill>
                          <a:effectLst/>
                          <a:latin typeface="Calibri" panose="020F0502020204030204" pitchFamily="34" charset="0"/>
                          <a:ea typeface="+mn-ea"/>
                          <a:cs typeface="+mn-cs"/>
                        </a:rPr>
                        <a:t>based on relative efficacy</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endParaRPr lang="en-US" sz="1800" b="0" i="0" u="none" strike="noStrike" kern="1200" dirty="0">
                        <a:solidFill>
                          <a:schemeClr val="bg1"/>
                        </a:solidFill>
                        <a:effectLst/>
                        <a:latin typeface="Calibri" panose="020F0502020204030204" pitchFamily="34" charset="0"/>
                        <a:ea typeface="+mn-ea"/>
                        <a:cs typeface="+mn-cs"/>
                      </a:endParaRP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50974305"/>
                  </a:ext>
                </a:extLst>
              </a:tr>
              <a:tr h="0">
                <a:tc>
                  <a:txBody>
                    <a:bodyPr/>
                    <a:lstStyle/>
                    <a:p>
                      <a:pPr algn="l"/>
                      <a:r>
                        <a:rPr lang="en-US" sz="1800" dirty="0">
                          <a:solidFill>
                            <a:schemeClr val="bg1"/>
                          </a:solidFill>
                          <a:latin typeface="Calibri" panose="020F0502020204030204" pitchFamily="34" charset="0"/>
                        </a:rPr>
                        <a:t>Vedolizumab</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bg1"/>
                          </a:solidFill>
                          <a:effectLst/>
                          <a:latin typeface="Calibri" panose="020F0502020204030204" pitchFamily="34" charset="0"/>
                          <a:ea typeface="+mn-ea"/>
                          <a:cs typeface="+mn-cs"/>
                        </a:rPr>
                        <a:t>Vedolizumab</a:t>
                      </a:r>
                      <a:r>
                        <a:rPr lang="en-US" sz="1800" b="0" i="0" u="none" strike="noStrike" kern="1200" dirty="0">
                          <a:solidFill>
                            <a:schemeClr val="bg1"/>
                          </a:solidFill>
                          <a:effectLst/>
                          <a:latin typeface="Calibri" panose="020F0502020204030204" pitchFamily="34" charset="0"/>
                          <a:ea typeface="+mn-ea"/>
                          <a:cs typeface="+mn-cs"/>
                        </a:rPr>
                        <a:t> preferred over adalimumab based on relative efficacy</a:t>
                      </a:r>
                      <a:endParaRPr lang="en-US" sz="1800" dirty="0">
                        <a:solidFill>
                          <a:schemeClr val="bg1"/>
                        </a:solidFill>
                        <a:latin typeface="Calibri" panose="020F0502020204030204" pitchFamily="34" charset="0"/>
                      </a:endParaRP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Calibri" panose="020F0502020204030204" pitchFamily="34" charset="0"/>
                      </a:endParaRP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098270305"/>
                  </a:ext>
                </a:extLst>
              </a:tr>
              <a:tr h="0">
                <a:tc>
                  <a:txBody>
                    <a:bodyPr/>
                    <a:lstStyle/>
                    <a:p>
                      <a:pPr algn="l"/>
                      <a:r>
                        <a:rPr lang="en-US" sz="1800" dirty="0">
                          <a:solidFill>
                            <a:schemeClr val="bg1"/>
                          </a:solidFill>
                          <a:latin typeface="Calibri" panose="020F0502020204030204" pitchFamily="34" charset="0"/>
                        </a:rPr>
                        <a:t>Ustekinumab</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1"/>
                          </a:solidFill>
                          <a:latin typeface="Calibri" panose="020F0502020204030204" pitchFamily="34" charset="0"/>
                        </a:rPr>
                        <a:t>Effective but not ranked in guidelines</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b="1" dirty="0">
                          <a:solidFill>
                            <a:schemeClr val="bg1"/>
                          </a:solidFill>
                          <a:latin typeface="Calibri" panose="020F0502020204030204" pitchFamily="34" charset="0"/>
                        </a:rPr>
                        <a:t>Ustekinumab </a:t>
                      </a:r>
                      <a:r>
                        <a:rPr lang="en-US" sz="1800" b="0" dirty="0">
                          <a:solidFill>
                            <a:schemeClr val="bg1"/>
                          </a:solidFill>
                          <a:latin typeface="Calibri" panose="020F0502020204030204" pitchFamily="34" charset="0"/>
                        </a:rPr>
                        <a:t>preferred over adalimumab or vedolizumab</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460135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alibri" panose="020F0502020204030204" pitchFamily="34" charset="0"/>
                        </a:rPr>
                        <a:t>Tofacitinib</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Calibri" panose="020F0502020204030204" pitchFamily="34" charset="0"/>
                          <a:ea typeface="+mn-ea"/>
                          <a:cs typeface="+mn-cs"/>
                        </a:rPr>
                        <a:t>Effective but not FDA approved for TNF naive</a:t>
                      </a: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bg1"/>
                          </a:solidFill>
                          <a:effectLst/>
                          <a:latin typeface="Calibri" panose="020F0502020204030204" pitchFamily="34" charset="0"/>
                          <a:ea typeface="+mn-ea"/>
                          <a:cs typeface="+mn-cs"/>
                        </a:rPr>
                        <a:t>Tofacitinib </a:t>
                      </a:r>
                      <a:r>
                        <a:rPr lang="en-US" sz="1800" b="0" dirty="0">
                          <a:solidFill>
                            <a:schemeClr val="bg1"/>
                          </a:solidFill>
                          <a:latin typeface="Calibri" panose="020F0502020204030204" pitchFamily="34" charset="0"/>
                        </a:rPr>
                        <a:t>preferred over adalimumab or vedolizumab</a:t>
                      </a:r>
                      <a:endParaRPr lang="en-US" sz="1800" b="1" i="0" u="none" strike="noStrike" kern="1200" dirty="0">
                        <a:solidFill>
                          <a:schemeClr val="bg1"/>
                        </a:solidFill>
                        <a:effectLst/>
                        <a:latin typeface="Calibri" panose="020F0502020204030204" pitchFamily="34" charset="0"/>
                        <a:ea typeface="+mn-ea"/>
                        <a:cs typeface="+mn-cs"/>
                      </a:endParaRPr>
                    </a:p>
                  </a:txBody>
                  <a:tcPr marL="144890" marR="1448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23580930"/>
                  </a:ext>
                </a:extLst>
              </a:tr>
            </a:tbl>
          </a:graphicData>
        </a:graphic>
      </p:graphicFrame>
      <p:sp>
        <p:nvSpPr>
          <p:cNvPr id="31" name="Text Box 15">
            <a:extLst>
              <a:ext uri="{FF2B5EF4-FFF2-40B4-BE49-F238E27FC236}">
                <a16:creationId xmlns:a16="http://schemas.microsoft.com/office/drawing/2014/main" id="{BB5AF24E-23BF-45CC-8F3E-5439311C666C}"/>
              </a:ext>
            </a:extLst>
          </p:cNvPr>
          <p:cNvSpPr txBox="1">
            <a:spLocks noChangeArrowheads="1"/>
          </p:cNvSpPr>
          <p:nvPr/>
        </p:nvSpPr>
        <p:spPr bwMode="auto">
          <a:xfrm>
            <a:off x="432415" y="635941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Feuerstein. Gastroenterology. 2020;158:1450.</a:t>
            </a:r>
          </a:p>
        </p:txBody>
      </p:sp>
      <p:sp>
        <p:nvSpPr>
          <p:cNvPr id="6" name="Rectangle 8">
            <a:extLst>
              <a:ext uri="{FF2B5EF4-FFF2-40B4-BE49-F238E27FC236}">
                <a16:creationId xmlns:a16="http://schemas.microsoft.com/office/drawing/2014/main" id="{40BC483C-3294-9383-C459-C146EA30AFED}"/>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408606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71526702"/>
              </p:ext>
            </p:extLst>
          </p:nvPr>
        </p:nvGraphicFramePr>
        <p:xfrm>
          <a:off x="719138" y="1607678"/>
          <a:ext cx="10787062" cy="4389120"/>
        </p:xfrm>
        <a:graphic>
          <a:graphicData uri="http://schemas.openxmlformats.org/drawingml/2006/table">
            <a:tbl>
              <a:tblPr firstRow="1" bandRow="1">
                <a:tableStyleId>{5C22544A-7EE6-4342-B048-85BDC9FD1C3A}</a:tableStyleId>
              </a:tblPr>
              <a:tblGrid>
                <a:gridCol w="4913080">
                  <a:extLst>
                    <a:ext uri="{9D8B030D-6E8A-4147-A177-3AD203B41FA5}">
                      <a16:colId xmlns:a16="http://schemas.microsoft.com/office/drawing/2014/main" val="20000"/>
                    </a:ext>
                  </a:extLst>
                </a:gridCol>
                <a:gridCol w="5873982">
                  <a:extLst>
                    <a:ext uri="{9D8B030D-6E8A-4147-A177-3AD203B41FA5}">
                      <a16:colId xmlns:a16="http://schemas.microsoft.com/office/drawing/2014/main" val="20001"/>
                    </a:ext>
                  </a:extLst>
                </a:gridCol>
              </a:tblGrid>
              <a:tr h="230661">
                <a:tc>
                  <a:txBody>
                    <a:bodyPr/>
                    <a:lstStyle/>
                    <a:p>
                      <a:pPr algn="l"/>
                      <a:r>
                        <a:rPr lang="en-US" sz="2000" dirty="0">
                          <a:solidFill>
                            <a:schemeClr val="tx1"/>
                          </a:solidFill>
                          <a:latin typeface="Calibri" panose="020F0502020204030204" pitchFamily="34" charset="0"/>
                          <a:cs typeface="Calibri" panose="020F0502020204030204" pitchFamily="34" charset="0"/>
                        </a:rPr>
                        <a:t>Factors to Consider</a:t>
                      </a:r>
                    </a:p>
                  </a:txBody>
                  <a:tcP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E1471D"/>
                    </a:solidFill>
                  </a:tcPr>
                </a:tc>
                <a:tc>
                  <a:txBody>
                    <a:bodyPr/>
                    <a:lstStyle/>
                    <a:p>
                      <a:pPr algn="ctr"/>
                      <a:r>
                        <a:rPr lang="en-US" sz="2000" dirty="0">
                          <a:solidFill>
                            <a:schemeClr val="tx1"/>
                          </a:solidFill>
                          <a:latin typeface="Calibri" panose="020F0502020204030204" pitchFamily="34" charset="0"/>
                          <a:cs typeface="Calibri" panose="020F0502020204030204" pitchFamily="34" charset="0"/>
                        </a:rPr>
                        <a:t>Preferred Treatment</a:t>
                      </a:r>
                    </a:p>
                  </a:txBody>
                  <a:tcP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10000"/>
                  </a:ext>
                </a:extLst>
              </a:tr>
              <a:tr h="230661">
                <a:tc>
                  <a:txBody>
                    <a:bodyPr/>
                    <a:lstStyle/>
                    <a:p>
                      <a:r>
                        <a:rPr lang="en-US" sz="2000" dirty="0">
                          <a:solidFill>
                            <a:schemeClr val="bg1"/>
                          </a:solidFill>
                          <a:latin typeface="Calibri" panose="020F0502020204030204" pitchFamily="34" charset="0"/>
                          <a:cs typeface="Calibri" panose="020F0502020204030204" pitchFamily="34" charset="0"/>
                        </a:rPr>
                        <a:t>Age &gt;65 yr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Vedolizumab</a:t>
                      </a:r>
                      <a:r>
                        <a:rPr lang="en-US" sz="2000" baseline="0" dirty="0">
                          <a:solidFill>
                            <a:schemeClr val="bg1"/>
                          </a:solidFill>
                          <a:latin typeface="Calibri" panose="020F0502020204030204" pitchFamily="34" charset="0"/>
                          <a:cs typeface="Calibri" panose="020F0502020204030204" pitchFamily="34" charset="0"/>
                        </a:rPr>
                        <a:t> or ustekinumab</a:t>
                      </a:r>
                      <a:endParaRPr lang="en-US" sz="20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62957">
                <a:tc>
                  <a:txBody>
                    <a:bodyPr/>
                    <a:lstStyle/>
                    <a:p>
                      <a:r>
                        <a:rPr lang="en-US" sz="2000" dirty="0">
                          <a:solidFill>
                            <a:schemeClr val="bg1"/>
                          </a:solidFill>
                          <a:latin typeface="Calibri" panose="020F0502020204030204" pitchFamily="34" charset="0"/>
                          <a:cs typeface="Calibri" panose="020F0502020204030204" pitchFamily="34" charset="0"/>
                        </a:rPr>
                        <a:t>Inpatient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Infliximab (induction and maintenance)</a:t>
                      </a:r>
                    </a:p>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Cyclosporine induction (followed by vedolizumab, ustekinumab, or azathioprine maintenance)</a:t>
                      </a:r>
                    </a:p>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If low albumin: cyclosporine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230661">
                <a:tc>
                  <a:txBody>
                    <a:bodyPr/>
                    <a:lstStyle/>
                    <a:p>
                      <a:r>
                        <a:rPr lang="en-US" sz="2000" dirty="0">
                          <a:solidFill>
                            <a:schemeClr val="bg1"/>
                          </a:solidFill>
                          <a:latin typeface="Calibri" panose="020F0502020204030204" pitchFamily="34" charset="0"/>
                          <a:cs typeface="Calibri" panose="020F0502020204030204" pitchFamily="34" charset="0"/>
                        </a:rPr>
                        <a:t>Significant cancer history, lymphoma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Ustekinumab or vedolizumab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408093">
                <a:tc>
                  <a:txBody>
                    <a:bodyPr/>
                    <a:lstStyle/>
                    <a:p>
                      <a:r>
                        <a:rPr lang="en-US" sz="2000" dirty="0">
                          <a:solidFill>
                            <a:schemeClr val="bg1"/>
                          </a:solidFill>
                          <a:latin typeface="Calibri" panose="020F0502020204030204" pitchFamily="34" charset="0"/>
                          <a:cs typeface="Calibri" panose="020F0502020204030204" pitchFamily="34" charset="0"/>
                        </a:rPr>
                        <a:t>Pregnancy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TNF inhibitor, azathioprine, ustekinumab, or </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vedolizumab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4"/>
                  </a:ext>
                </a:extLst>
              </a:tr>
              <a:tr h="230661">
                <a:tc>
                  <a:txBody>
                    <a:bodyPr/>
                    <a:lstStyle/>
                    <a:p>
                      <a:r>
                        <a:rPr lang="en-US" sz="2000" dirty="0">
                          <a:solidFill>
                            <a:schemeClr val="bg1"/>
                          </a:solidFill>
                          <a:latin typeface="Calibri" panose="020F0502020204030204" pitchFamily="34" charset="0"/>
                          <a:cs typeface="Calibri" panose="020F0502020204030204" pitchFamily="34" charset="0"/>
                        </a:rPr>
                        <a:t>Steroid-responsive, mild/moderate disease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Thiopurine or ozanimod (UC)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230661">
                <a:tc>
                  <a:txBody>
                    <a:bodyPr/>
                    <a:lstStyle/>
                    <a:p>
                      <a:r>
                        <a:rPr lang="en-US" sz="2000" dirty="0">
                          <a:solidFill>
                            <a:schemeClr val="bg1"/>
                          </a:solidFill>
                          <a:latin typeface="Calibri" panose="020F0502020204030204" pitchFamily="34" charset="0"/>
                          <a:cs typeface="Calibri" panose="020F0502020204030204" pitchFamily="34" charset="0"/>
                        </a:rPr>
                        <a:t>Extraintestinal manifestation: arthritis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342900" indent="-342900" algn="l">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TNF inhibitor, upadacitinib (UC), or tofacitinib (UC)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6"/>
                  </a:ext>
                </a:extLst>
              </a:tr>
              <a:tr h="230661">
                <a:tc>
                  <a:txBody>
                    <a:bodyPr/>
                    <a:lstStyle/>
                    <a:p>
                      <a:r>
                        <a:rPr lang="en-US" sz="2000" dirty="0">
                          <a:solidFill>
                            <a:schemeClr val="bg1"/>
                          </a:solidFill>
                          <a:latin typeface="Calibri" panose="020F0502020204030204" pitchFamily="34" charset="0"/>
                          <a:cs typeface="Calibri" panose="020F0502020204030204" pitchFamily="34" charset="0"/>
                        </a:rPr>
                        <a:t>Previous TNF inhibitor failure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342900" indent="-342900" algn="l">
                        <a:buFont typeface="Wingdings" panose="05000000000000000000" pitchFamily="2" charset="2"/>
                        <a:buChar char="§"/>
                      </a:pPr>
                      <a:r>
                        <a:rPr lang="en-US" sz="2000" baseline="0" dirty="0">
                          <a:solidFill>
                            <a:schemeClr val="bg1"/>
                          </a:solidFill>
                          <a:latin typeface="Calibri" panose="020F0502020204030204" pitchFamily="34" charset="0"/>
                          <a:cs typeface="Calibri" panose="020F0502020204030204" pitchFamily="34" charset="0"/>
                        </a:rPr>
                        <a:t>Ustekinumab, upadacitinib </a:t>
                      </a:r>
                      <a:r>
                        <a:rPr lang="en-US" sz="2000" dirty="0">
                          <a:solidFill>
                            <a:schemeClr val="bg1"/>
                          </a:solidFill>
                          <a:latin typeface="Calibri" panose="020F0502020204030204" pitchFamily="34" charset="0"/>
                          <a:cs typeface="Calibri" panose="020F0502020204030204" pitchFamily="34" charset="0"/>
                        </a:rPr>
                        <a:t>(UC)</a:t>
                      </a:r>
                      <a:r>
                        <a:rPr lang="en-US" sz="2000" baseline="0" dirty="0">
                          <a:solidFill>
                            <a:schemeClr val="bg1"/>
                          </a:solidFill>
                          <a:latin typeface="Calibri" panose="020F0502020204030204" pitchFamily="34" charset="0"/>
                          <a:cs typeface="Calibri" panose="020F0502020204030204" pitchFamily="34" charset="0"/>
                        </a:rPr>
                        <a:t>, or t</a:t>
                      </a:r>
                      <a:r>
                        <a:rPr lang="en-US" sz="2000" dirty="0">
                          <a:solidFill>
                            <a:schemeClr val="bg1"/>
                          </a:solidFill>
                          <a:latin typeface="Calibri" panose="020F0502020204030204" pitchFamily="34" charset="0"/>
                          <a:cs typeface="Calibri" panose="020F0502020204030204" pitchFamily="34" charset="0"/>
                        </a:rPr>
                        <a:t>ofacitinib (UC)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3B296D9D-599F-45F9-9E28-F24D466623D1}"/>
              </a:ext>
            </a:extLst>
          </p:cNvPr>
          <p:cNvSpPr>
            <a:spLocks noGrp="1"/>
          </p:cNvSpPr>
          <p:nvPr>
            <p:ph type="title"/>
          </p:nvPr>
        </p:nvSpPr>
        <p:spPr/>
        <p:txBody>
          <a:bodyPr/>
          <a:lstStyle/>
          <a:p>
            <a:r>
              <a:rPr lang="en-US" altLang="en-US" noProof="0" dirty="0"/>
              <a:t>Positioning Therapies in Moderate to Severe </a:t>
            </a:r>
            <a:br>
              <a:rPr lang="en-US" altLang="en-US" noProof="0" dirty="0"/>
            </a:br>
            <a:r>
              <a:rPr lang="en-US" altLang="en-US" noProof="0" dirty="0"/>
              <a:t>IBD by Subpopulations</a:t>
            </a:r>
            <a:endParaRPr lang="en-US" dirty="0"/>
          </a:p>
        </p:txBody>
      </p:sp>
      <p:sp>
        <p:nvSpPr>
          <p:cNvPr id="10" name="Text Box 15">
            <a:extLst>
              <a:ext uri="{FF2B5EF4-FFF2-40B4-BE49-F238E27FC236}">
                <a16:creationId xmlns:a16="http://schemas.microsoft.com/office/drawing/2014/main" id="{44789348-15DF-4E46-9DE6-2396C5FFD510}"/>
              </a:ext>
            </a:extLst>
          </p:cNvPr>
          <p:cNvSpPr txBox="1">
            <a:spLocks noChangeArrowheads="1"/>
          </p:cNvSpPr>
          <p:nvPr/>
        </p:nvSpPr>
        <p:spPr bwMode="auto">
          <a:xfrm>
            <a:off x="434925" y="6378503"/>
            <a:ext cx="835024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chemeClr val="bg2"/>
                </a:solidFill>
                <a:latin typeface="Calibri" panose="020F0502020204030204" pitchFamily="34" charset="0"/>
                <a:cs typeface="Calibri" panose="020F0502020204030204" pitchFamily="34" charset="0"/>
              </a:rPr>
              <a:t>Singh. </a:t>
            </a:r>
            <a:r>
              <a:rPr lang="nl-NL" altLang="en-US" sz="1200" b="0" spc="-10" dirty="0">
                <a:solidFill>
                  <a:schemeClr val="bg2"/>
                </a:solidFill>
                <a:latin typeface="Calibri" panose="020F0502020204030204" pitchFamily="34" charset="0"/>
                <a:cs typeface="Calibri" panose="020F0502020204030204" pitchFamily="34" charset="0"/>
              </a:rPr>
              <a:t>Clin Gastroenterol Hepatol. 2020;18:2179.</a:t>
            </a:r>
            <a:endParaRPr kumimoji="0" lang="en-US" altLang="en-US" sz="1200" b="0" i="0" u="none" strike="noStrike" kern="1200" cap="none" spc="-1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p:txBody>
      </p:sp>
      <p:sp>
        <p:nvSpPr>
          <p:cNvPr id="12" name="Rectangle 8">
            <a:extLst>
              <a:ext uri="{FF2B5EF4-FFF2-40B4-BE49-F238E27FC236}">
                <a16:creationId xmlns:a16="http://schemas.microsoft.com/office/drawing/2014/main" id="{57D568AD-0B5D-82AF-4F22-E295728ED4BB}"/>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88941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8606239"/>
              </p:ext>
            </p:extLst>
          </p:nvPr>
        </p:nvGraphicFramePr>
        <p:xfrm>
          <a:off x="719138" y="1609485"/>
          <a:ext cx="10787063" cy="4114800"/>
        </p:xfrm>
        <a:graphic>
          <a:graphicData uri="http://schemas.openxmlformats.org/drawingml/2006/table">
            <a:tbl>
              <a:tblPr firstRow="1" bandRow="1">
                <a:effectLst/>
                <a:tableStyleId>{3C2FFA5D-87B4-456A-9821-1D502468CF0F}</a:tableStyleId>
              </a:tblPr>
              <a:tblGrid>
                <a:gridCol w="2375876">
                  <a:extLst>
                    <a:ext uri="{9D8B030D-6E8A-4147-A177-3AD203B41FA5}">
                      <a16:colId xmlns:a16="http://schemas.microsoft.com/office/drawing/2014/main" val="3574229185"/>
                    </a:ext>
                  </a:extLst>
                </a:gridCol>
                <a:gridCol w="4578999">
                  <a:extLst>
                    <a:ext uri="{9D8B030D-6E8A-4147-A177-3AD203B41FA5}">
                      <a16:colId xmlns:a16="http://schemas.microsoft.com/office/drawing/2014/main" val="3741709655"/>
                    </a:ext>
                  </a:extLst>
                </a:gridCol>
                <a:gridCol w="311747">
                  <a:extLst>
                    <a:ext uri="{9D8B030D-6E8A-4147-A177-3AD203B41FA5}">
                      <a16:colId xmlns:a16="http://schemas.microsoft.com/office/drawing/2014/main" val="3127026846"/>
                    </a:ext>
                  </a:extLst>
                </a:gridCol>
                <a:gridCol w="3520441">
                  <a:extLst>
                    <a:ext uri="{9D8B030D-6E8A-4147-A177-3AD203B41FA5}">
                      <a16:colId xmlns:a16="http://schemas.microsoft.com/office/drawing/2014/main" val="2923644497"/>
                    </a:ext>
                  </a:extLst>
                </a:gridCol>
              </a:tblGrid>
              <a:tr h="216047">
                <a:tc>
                  <a:txBody>
                    <a:bodyPr/>
                    <a:lstStyle/>
                    <a:p>
                      <a:pPr algn="l"/>
                      <a:r>
                        <a:rPr lang="en-US" sz="1800" b="1" dirty="0">
                          <a:solidFill>
                            <a:schemeClr val="tx1"/>
                          </a:solidFill>
                          <a:latin typeface="Calibri" panose="020F0502020204030204" pitchFamily="34" charset="0"/>
                          <a:ea typeface="Arial" charset="0"/>
                          <a:cs typeface="Calibri" panose="020F0502020204030204" pitchFamily="34" charset="0"/>
                        </a:rPr>
                        <a:t>Class/Medication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algn="ctr"/>
                      <a:r>
                        <a:rPr lang="en-US" sz="1800" b="1" dirty="0">
                          <a:solidFill>
                            <a:schemeClr val="tx1"/>
                          </a:solidFill>
                          <a:latin typeface="Calibri" panose="020F0502020204030204" pitchFamily="34" charset="0"/>
                          <a:ea typeface="Arial" charset="0"/>
                          <a:cs typeface="Calibri" panose="020F0502020204030204" pitchFamily="34" charset="0"/>
                        </a:rPr>
                        <a:t>Common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gridSpan="2">
                  <a:txBody>
                    <a:bodyPr/>
                    <a:lstStyle/>
                    <a:p>
                      <a:pPr algn="ctr"/>
                      <a:r>
                        <a:rPr lang="en-US" sz="1800" b="1" dirty="0">
                          <a:solidFill>
                            <a:schemeClr val="tx1"/>
                          </a:solidFill>
                          <a:latin typeface="Calibri" panose="020F0502020204030204" pitchFamily="34" charset="0"/>
                          <a:ea typeface="Arial" charset="0"/>
                          <a:cs typeface="Calibri" panose="020F0502020204030204" pitchFamily="34" charset="0"/>
                        </a:rPr>
                        <a:t>Rare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hMerge="1">
                  <a:txBody>
                    <a:bodyPr/>
                    <a:lstStyle/>
                    <a:p>
                      <a:pPr algn="ctr"/>
                      <a:endParaRPr lang="en-US" sz="1800" b="1" dirty="0">
                        <a:solidFill>
                          <a:schemeClr val="tx1"/>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10000"/>
                  </a:ext>
                </a:extLst>
              </a:tr>
              <a:tr h="216047">
                <a:tc>
                  <a:txBody>
                    <a:bodyPr/>
                    <a:lstStyle/>
                    <a:p>
                      <a:pPr algn="l"/>
                      <a:r>
                        <a:rPr lang="en-US" sz="1800" b="0" dirty="0">
                          <a:ln>
                            <a:noFill/>
                          </a:ln>
                          <a:solidFill>
                            <a:srgbClr val="000000"/>
                          </a:solidFill>
                          <a:latin typeface="Calibri" panose="020F0502020204030204" pitchFamily="34" charset="0"/>
                          <a:cs typeface="Calibri" panose="020F0502020204030204" pitchFamily="34" charset="0"/>
                        </a:rPr>
                        <a:t>Corticosteroids</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dirty="0">
                          <a:ln>
                            <a:noFill/>
                          </a:ln>
                          <a:solidFill>
                            <a:srgbClr val="000000"/>
                          </a:solidFill>
                          <a:latin typeface="Calibri" panose="020F0502020204030204" pitchFamily="34" charset="0"/>
                          <a:cs typeface="Calibri" panose="020F0502020204030204" pitchFamily="34" charset="0"/>
                        </a:rPr>
                        <a:t>Bone</a:t>
                      </a:r>
                      <a:r>
                        <a:rPr lang="en-US" sz="1800" b="0" baseline="0" dirty="0">
                          <a:ln>
                            <a:noFill/>
                          </a:ln>
                          <a:solidFill>
                            <a:srgbClr val="000000"/>
                          </a:solidFill>
                          <a:latin typeface="Calibri" panose="020F0502020204030204" pitchFamily="34" charset="0"/>
                          <a:cs typeface="Calibri" panose="020F0502020204030204" pitchFamily="34" charset="0"/>
                        </a:rPr>
                        <a:t> loss, c</a:t>
                      </a:r>
                      <a:r>
                        <a:rPr lang="en-US" sz="1800" b="0" dirty="0">
                          <a:ln>
                            <a:noFill/>
                          </a:ln>
                          <a:solidFill>
                            <a:srgbClr val="000000"/>
                          </a:solidFill>
                          <a:latin typeface="Calibri" panose="020F0502020204030204" pitchFamily="34" charset="0"/>
                          <a:cs typeface="Calibri" panose="020F0502020204030204" pitchFamily="34" charset="0"/>
                        </a:rPr>
                        <a:t>ataracts,</a:t>
                      </a:r>
                      <a:r>
                        <a:rPr lang="en-US" sz="1800" b="0" baseline="0" dirty="0">
                          <a:ln>
                            <a:noFill/>
                          </a:ln>
                          <a:solidFill>
                            <a:srgbClr val="000000"/>
                          </a:solidFill>
                          <a:latin typeface="Calibri" panose="020F0502020204030204" pitchFamily="34" charset="0"/>
                          <a:cs typeface="Calibri" panose="020F0502020204030204" pitchFamily="34" charset="0"/>
                        </a:rPr>
                        <a:t> diabetes, </a:t>
                      </a:r>
                      <a:br>
                        <a:rPr lang="en-US" sz="1800" b="0" baseline="0" dirty="0">
                          <a:ln>
                            <a:noFill/>
                          </a:ln>
                          <a:solidFill>
                            <a:srgbClr val="000000"/>
                          </a:solidFill>
                          <a:latin typeface="Calibri" panose="020F0502020204030204" pitchFamily="34" charset="0"/>
                          <a:cs typeface="Calibri" panose="020F0502020204030204" pitchFamily="34" charset="0"/>
                        </a:rPr>
                      </a:br>
                      <a:r>
                        <a:rPr lang="en-US" sz="1800" b="0" baseline="0" dirty="0">
                          <a:ln>
                            <a:noFill/>
                          </a:ln>
                          <a:solidFill>
                            <a:srgbClr val="000000"/>
                          </a:solidFill>
                          <a:latin typeface="Calibri" panose="020F0502020204030204" pitchFamily="34" charset="0"/>
                          <a:cs typeface="Calibri" panose="020F0502020204030204" pitchFamily="34" charset="0"/>
                        </a:rPr>
                        <a:t>glaucoma, hypertension, insomnia, </a:t>
                      </a:r>
                      <a:br>
                        <a:rPr lang="en-US" sz="1800" b="0" baseline="0" dirty="0">
                          <a:ln>
                            <a:noFill/>
                          </a:ln>
                          <a:solidFill>
                            <a:srgbClr val="000000"/>
                          </a:solidFill>
                          <a:latin typeface="Calibri" panose="020F0502020204030204" pitchFamily="34" charset="0"/>
                          <a:cs typeface="Calibri" panose="020F0502020204030204" pitchFamily="34" charset="0"/>
                        </a:rPr>
                      </a:br>
                      <a:r>
                        <a:rPr lang="en-US" sz="1800" b="0" baseline="0" dirty="0">
                          <a:ln>
                            <a:noFill/>
                          </a:ln>
                          <a:solidFill>
                            <a:srgbClr val="000000"/>
                          </a:solidFill>
                          <a:latin typeface="Calibri" panose="020F0502020204030204" pitchFamily="34" charset="0"/>
                          <a:cs typeface="Calibri" panose="020F0502020204030204" pitchFamily="34" charset="0"/>
                        </a:rPr>
                        <a:t>mood changes, opportunistic infection, osteopenia/osteoporosis, weight gain</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dirty="0">
                          <a:ln>
                            <a:noFill/>
                          </a:ln>
                          <a:solidFill>
                            <a:srgbClr val="000000"/>
                          </a:solidFill>
                          <a:latin typeface="Calibri" panose="020F0502020204030204" pitchFamily="34" charset="0"/>
                          <a:cs typeface="Calibri" panose="020F0502020204030204" pitchFamily="34" charset="0"/>
                        </a:rPr>
                        <a:t>Avascular necrosis of the hip</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3970"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3970"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27521652"/>
                  </a:ext>
                </a:extLst>
              </a:tr>
              <a:tr h="216047">
                <a:tc>
                  <a:txBody>
                    <a:bodyPr/>
                    <a:lstStyle/>
                    <a:p>
                      <a:pPr algn="l"/>
                      <a:r>
                        <a:rPr lang="en-US" sz="1800" b="0" dirty="0">
                          <a:ln>
                            <a:noFill/>
                          </a:ln>
                          <a:solidFill>
                            <a:srgbClr val="000000"/>
                          </a:solidFill>
                          <a:latin typeface="Calibri" panose="020F0502020204030204" pitchFamily="34" charset="0"/>
                          <a:cs typeface="Calibri" panose="020F0502020204030204" pitchFamily="34" charset="0"/>
                        </a:rPr>
                        <a:t>Aminosalicylates</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dirty="0">
                          <a:ln>
                            <a:noFill/>
                          </a:ln>
                          <a:solidFill>
                            <a:srgbClr val="000000"/>
                          </a:solidFill>
                          <a:latin typeface="Calibri" panose="020F0502020204030204" pitchFamily="34" charset="0"/>
                          <a:cs typeface="Calibri" panose="020F0502020204030204" pitchFamily="34" charset="0"/>
                        </a:rPr>
                        <a:t>Nausea,</a:t>
                      </a:r>
                      <a:r>
                        <a:rPr lang="en-US" sz="1800" b="0" baseline="0" dirty="0">
                          <a:ln>
                            <a:noFill/>
                          </a:ln>
                          <a:solidFill>
                            <a:srgbClr val="000000"/>
                          </a:solidFill>
                          <a:latin typeface="Calibri" panose="020F0502020204030204" pitchFamily="34" charset="0"/>
                          <a:cs typeface="Calibri" panose="020F0502020204030204" pitchFamily="34" charset="0"/>
                        </a:rPr>
                        <a:t> vomiting, headache, </a:t>
                      </a:r>
                      <a:br>
                        <a:rPr lang="en-US" sz="1800" b="0" baseline="0" dirty="0">
                          <a:ln>
                            <a:noFill/>
                          </a:ln>
                          <a:solidFill>
                            <a:srgbClr val="000000"/>
                          </a:solidFill>
                          <a:latin typeface="Calibri" panose="020F0502020204030204" pitchFamily="34" charset="0"/>
                          <a:cs typeface="Calibri" panose="020F0502020204030204" pitchFamily="34" charset="0"/>
                        </a:rPr>
                      </a:br>
                      <a:r>
                        <a:rPr lang="en-US" sz="1800" b="0" baseline="0" dirty="0">
                          <a:ln>
                            <a:noFill/>
                          </a:ln>
                          <a:solidFill>
                            <a:srgbClr val="000000"/>
                          </a:solidFill>
                          <a:latin typeface="Calibri" panose="020F0502020204030204" pitchFamily="34" charset="0"/>
                          <a:cs typeface="Calibri" panose="020F0502020204030204" pitchFamily="34" charset="0"/>
                        </a:rPr>
                        <a:t>reversible male infertility (sulfasalazine), paradoxical worsening of colitis</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gridSpan="2">
                  <a:txBody>
                    <a:bodyPr/>
                    <a:lstStyle/>
                    <a:p>
                      <a:pPr algn="ctr"/>
                      <a:r>
                        <a:rPr lang="en-US" sz="1800" b="0" dirty="0">
                          <a:ln>
                            <a:noFill/>
                          </a:ln>
                          <a:solidFill>
                            <a:srgbClr val="000000"/>
                          </a:solidFill>
                          <a:latin typeface="Calibri" panose="020F0502020204030204" pitchFamily="34" charset="0"/>
                          <a:cs typeface="Calibri" panose="020F0502020204030204" pitchFamily="34" charset="0"/>
                        </a:rPr>
                        <a:t>Interstitial nephritis, pancreatitis</a:t>
                      </a: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800" b="0" dirty="0">
                        <a:ln>
                          <a:noFill/>
                        </a:ln>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97665420"/>
                  </a:ext>
                </a:extLst>
              </a:tr>
              <a:tr h="216047">
                <a:tc gridSpan="4">
                  <a:txBody>
                    <a:bodyPr/>
                    <a:lstStyle/>
                    <a:p>
                      <a:pPr algn="l"/>
                      <a:r>
                        <a:rPr lang="en-US" sz="1800" b="1" dirty="0">
                          <a:ln>
                            <a:noFill/>
                          </a:ln>
                          <a:solidFill>
                            <a:schemeClr val="bg1"/>
                          </a:solidFill>
                          <a:latin typeface="Calibri" panose="020F0502020204030204" pitchFamily="34" charset="0"/>
                          <a:ea typeface="Arial" charset="0"/>
                          <a:cs typeface="Calibri" panose="020F0502020204030204" pitchFamily="34" charset="0"/>
                        </a:rPr>
                        <a:t>Immunomodulators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pPr algn="l"/>
                      <a:endParaRPr lang="en-US" sz="1800" b="1" dirty="0">
                        <a:ln>
                          <a:noFill/>
                        </a:ln>
                        <a:solidFill>
                          <a:schemeClr val="bg1"/>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69296815"/>
                  </a:ext>
                </a:extLst>
              </a:tr>
              <a:tr h="373172">
                <a:tc>
                  <a:txBody>
                    <a:bodyPr/>
                    <a:lstStyle/>
                    <a:p>
                      <a:pPr algn="l"/>
                      <a:r>
                        <a:rPr lang="en-US" sz="1800" b="0" dirty="0">
                          <a:solidFill>
                            <a:srgbClr val="000000"/>
                          </a:solidFill>
                          <a:latin typeface="Calibri" panose="020F0502020204030204" pitchFamily="34" charset="0"/>
                          <a:ea typeface="Arial" charset="0"/>
                          <a:cs typeface="Calibri" panose="020F0502020204030204" pitchFamily="34" charset="0"/>
                        </a:rPr>
                        <a:t>AZA/6-MP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gridSpan="2">
                  <a:txBody>
                    <a:bodyPr/>
                    <a:lstStyle/>
                    <a:p>
                      <a:pPr algn="ctr"/>
                      <a:r>
                        <a:rPr lang="en-US" sz="1800" b="0" dirty="0">
                          <a:solidFill>
                            <a:srgbClr val="000000"/>
                          </a:solidFill>
                          <a:latin typeface="Calibri" panose="020F0502020204030204" pitchFamily="34" charset="0"/>
                          <a:cs typeface="Calibri" panose="020F0502020204030204" pitchFamily="34" charset="0"/>
                        </a:rPr>
                        <a:t>Nausea,</a:t>
                      </a:r>
                      <a:r>
                        <a:rPr lang="en-US" sz="1800" b="0" baseline="0" dirty="0">
                          <a:solidFill>
                            <a:srgbClr val="000000"/>
                          </a:solidFill>
                          <a:latin typeface="Calibri" panose="020F0502020204030204" pitchFamily="34" charset="0"/>
                          <a:cs typeface="Calibri" panose="020F0502020204030204" pitchFamily="34" charset="0"/>
                        </a:rPr>
                        <a:t> vomiting, hepatotoxicity, myelotoxicity, opportunistic infection, pancreatitis</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pPr algn="ctr"/>
                      <a:r>
                        <a:rPr lang="en-US" sz="1800" b="0" dirty="0">
                          <a:solidFill>
                            <a:srgbClr val="000000"/>
                          </a:solidFill>
                          <a:latin typeface="Calibri" panose="020F0502020204030204" pitchFamily="34" charset="0"/>
                          <a:cs typeface="Calibri" panose="020F0502020204030204" pitchFamily="34" charset="0"/>
                        </a:rPr>
                        <a:t>Lymphoma, NMSC</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b="0" dirty="0">
                          <a:solidFill>
                            <a:srgbClr val="000000"/>
                          </a:solidFill>
                          <a:latin typeface="Calibri" panose="020F0502020204030204" pitchFamily="34" charset="0"/>
                          <a:cs typeface="Calibri" panose="020F0502020204030204" pitchFamily="34" charset="0"/>
                        </a:rPr>
                        <a:t>Lymphoma, NMSC</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3"/>
                  </a:ext>
                </a:extLst>
              </a:tr>
              <a:tr h="373172">
                <a:tc>
                  <a:txBody>
                    <a:bodyPr/>
                    <a:lstStyle/>
                    <a:p>
                      <a:pPr algn="l"/>
                      <a:r>
                        <a:rPr lang="en-US" sz="1800" b="0" dirty="0">
                          <a:solidFill>
                            <a:srgbClr val="000000"/>
                          </a:solidFill>
                          <a:latin typeface="Calibri" panose="020F0502020204030204" pitchFamily="34" charset="0"/>
                          <a:ea typeface="Arial" charset="0"/>
                          <a:cs typeface="Calibri" panose="020F0502020204030204" pitchFamily="34" charset="0"/>
                        </a:rPr>
                        <a:t>Methotrexate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0" dirty="0">
                          <a:solidFill>
                            <a:srgbClr val="000000"/>
                          </a:solidFill>
                          <a:latin typeface="Calibri" panose="020F0502020204030204" pitchFamily="34" charset="0"/>
                          <a:cs typeface="Calibri" panose="020F0502020204030204" pitchFamily="34" charset="0"/>
                        </a:rPr>
                        <a:t>Nausea,</a:t>
                      </a:r>
                      <a:r>
                        <a:rPr lang="en-US" sz="1800" b="0" baseline="0" dirty="0">
                          <a:solidFill>
                            <a:srgbClr val="000000"/>
                          </a:solidFill>
                          <a:latin typeface="Calibri" panose="020F0502020204030204" pitchFamily="34" charset="0"/>
                          <a:cs typeface="Calibri" panose="020F0502020204030204" pitchFamily="34" charset="0"/>
                        </a:rPr>
                        <a:t> vomiting, hepatotoxicity, </a:t>
                      </a:r>
                      <a:r>
                        <a:rPr lang="en-US" sz="1800" b="0" i="0" u="none" strike="noStrike" kern="1200" baseline="0" dirty="0">
                          <a:solidFill>
                            <a:srgbClr val="000000"/>
                          </a:solidFill>
                          <a:latin typeface="Calibri" panose="020F0502020204030204" pitchFamily="34" charset="0"/>
                          <a:ea typeface="+mn-ea"/>
                          <a:cs typeface="Calibri" panose="020F0502020204030204" pitchFamily="34" charset="0"/>
                        </a:rPr>
                        <a:t>myelotoxicity, </a:t>
                      </a:r>
                      <a:r>
                        <a:rPr lang="en-US" sz="1800" b="0" baseline="0" dirty="0">
                          <a:solidFill>
                            <a:srgbClr val="000000"/>
                          </a:solidFill>
                          <a:latin typeface="Calibri" panose="020F0502020204030204" pitchFamily="34" charset="0"/>
                          <a:cs typeface="Calibri" panose="020F0502020204030204" pitchFamily="34" charset="0"/>
                        </a:rPr>
                        <a:t>opportunistic infection, teratogenicity</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r>
                        <a:rPr lang="en-US" sz="1800" b="0" i="0" u="none" strike="noStrike" kern="1200" baseline="0" dirty="0">
                          <a:solidFill>
                            <a:srgbClr val="000000"/>
                          </a:solidFill>
                          <a:latin typeface="Calibri" panose="020F0502020204030204" pitchFamily="34" charset="0"/>
                          <a:ea typeface="+mn-ea"/>
                          <a:cs typeface="Calibri" panose="020F0502020204030204" pitchFamily="34" charset="0"/>
                        </a:rPr>
                        <a:t>Fibrosing alveolitis</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i="0" u="none" strike="noStrike" kern="1200" baseline="0" dirty="0">
                          <a:solidFill>
                            <a:srgbClr val="000000"/>
                          </a:solidFill>
                          <a:latin typeface="Calibri" panose="020F0502020204030204" pitchFamily="34" charset="0"/>
                          <a:ea typeface="+mn-ea"/>
                          <a:cs typeface="Calibri" panose="020F0502020204030204" pitchFamily="34" charset="0"/>
                        </a:rPr>
                        <a:t>Fibrosing alveolitis</a:t>
                      </a:r>
                      <a:endParaRPr lang="en-US" sz="18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bl>
          </a:graphicData>
        </a:graphic>
      </p:graphicFrame>
      <p:sp>
        <p:nvSpPr>
          <p:cNvPr id="7" name="Title 6">
            <a:extLst>
              <a:ext uri="{FF2B5EF4-FFF2-40B4-BE49-F238E27FC236}">
                <a16:creationId xmlns:a16="http://schemas.microsoft.com/office/drawing/2014/main" id="{27C09D13-3B55-9964-C1D7-9A0CBDD955CF}"/>
              </a:ext>
            </a:extLst>
          </p:cNvPr>
          <p:cNvSpPr>
            <a:spLocks noGrp="1"/>
          </p:cNvSpPr>
          <p:nvPr>
            <p:ph type="title"/>
          </p:nvPr>
        </p:nvSpPr>
        <p:spPr/>
        <p:txBody>
          <a:bodyPr/>
          <a:lstStyle/>
          <a:p>
            <a:r>
              <a:rPr lang="en-US" dirty="0"/>
              <a:t>Treatment AEs</a:t>
            </a:r>
          </a:p>
        </p:txBody>
      </p:sp>
      <p:sp>
        <p:nvSpPr>
          <p:cNvPr id="6" name="Footer Placeholder 1">
            <a:extLst>
              <a:ext uri="{FF2B5EF4-FFF2-40B4-BE49-F238E27FC236}">
                <a16:creationId xmlns:a16="http://schemas.microsoft.com/office/drawing/2014/main" id="{4F02C584-B3B8-4A16-A755-EF3FB5FB9FEC}"/>
              </a:ext>
            </a:extLst>
          </p:cNvPr>
          <p:cNvSpPr txBox="1">
            <a:spLocks/>
          </p:cNvSpPr>
          <p:nvPr/>
        </p:nvSpPr>
        <p:spPr>
          <a:xfrm>
            <a:off x="525128" y="6426498"/>
            <a:ext cx="9800701" cy="184666"/>
          </a:xfrm>
          <a:prstGeom prst="rect">
            <a:avLst/>
          </a:prstGeom>
        </p:spPr>
        <p:txBody>
          <a:bodyPr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dirty="0">
                <a:solidFill>
                  <a:schemeClr val="bg2"/>
                </a:solidFill>
                <a:latin typeface="Calibri" panose="020F0502020204030204" pitchFamily="34" charset="0"/>
                <a:cs typeface="Calibri" panose="020F0502020204030204" pitchFamily="34" charset="0"/>
              </a:rPr>
              <a:t>accessdata.fda.gov/scripts/cder/daf/.</a:t>
            </a:r>
          </a:p>
        </p:txBody>
      </p:sp>
      <p:sp>
        <p:nvSpPr>
          <p:cNvPr id="12" name="Rectangle 8">
            <a:extLst>
              <a:ext uri="{FF2B5EF4-FFF2-40B4-BE49-F238E27FC236}">
                <a16:creationId xmlns:a16="http://schemas.microsoft.com/office/drawing/2014/main" id="{3EBB3832-C834-D90F-7B5D-7513F11D3999}"/>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37021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1446899"/>
              </p:ext>
            </p:extLst>
          </p:nvPr>
        </p:nvGraphicFramePr>
        <p:xfrm>
          <a:off x="719082" y="1589827"/>
          <a:ext cx="10787118" cy="4578673"/>
        </p:xfrm>
        <a:graphic>
          <a:graphicData uri="http://schemas.openxmlformats.org/drawingml/2006/table">
            <a:tbl>
              <a:tblPr firstRow="1" bandRow="1">
                <a:effectLst/>
                <a:tableStyleId>{3C2FFA5D-87B4-456A-9821-1D502468CF0F}</a:tableStyleId>
              </a:tblPr>
              <a:tblGrid>
                <a:gridCol w="2029276">
                  <a:extLst>
                    <a:ext uri="{9D8B030D-6E8A-4147-A177-3AD203B41FA5}">
                      <a16:colId xmlns:a16="http://schemas.microsoft.com/office/drawing/2014/main" val="3574229185"/>
                    </a:ext>
                  </a:extLst>
                </a:gridCol>
                <a:gridCol w="4378921">
                  <a:extLst>
                    <a:ext uri="{9D8B030D-6E8A-4147-A177-3AD203B41FA5}">
                      <a16:colId xmlns:a16="http://schemas.microsoft.com/office/drawing/2014/main" val="3386930047"/>
                    </a:ext>
                  </a:extLst>
                </a:gridCol>
                <a:gridCol w="4378921">
                  <a:extLst>
                    <a:ext uri="{9D8B030D-6E8A-4147-A177-3AD203B41FA5}">
                      <a16:colId xmlns:a16="http://schemas.microsoft.com/office/drawing/2014/main" val="20002"/>
                    </a:ext>
                  </a:extLst>
                </a:gridCol>
              </a:tblGrid>
              <a:tr h="344664">
                <a:tc>
                  <a:txBody>
                    <a:bodyPr/>
                    <a:lstStyle/>
                    <a:p>
                      <a:pPr algn="l"/>
                      <a:r>
                        <a:rPr lang="en-US" sz="1800" b="1" dirty="0">
                          <a:solidFill>
                            <a:schemeClr val="tx1"/>
                          </a:solidFill>
                          <a:latin typeface="Calibri" panose="020F0502020204030204" pitchFamily="34" charset="0"/>
                          <a:ea typeface="Arial" charset="0"/>
                          <a:cs typeface="Calibri" panose="020F0502020204030204" pitchFamily="34" charset="0"/>
                        </a:rPr>
                        <a:t>Class/Medication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algn="ctr"/>
                      <a:r>
                        <a:rPr lang="en-US" sz="1800" b="1" dirty="0">
                          <a:solidFill>
                            <a:schemeClr val="tx1"/>
                          </a:solidFill>
                          <a:latin typeface="Calibri" panose="020F0502020204030204" pitchFamily="34" charset="0"/>
                          <a:ea typeface="Arial" charset="0"/>
                          <a:cs typeface="Calibri" panose="020F0502020204030204" pitchFamily="34" charset="0"/>
                        </a:rPr>
                        <a:t>Common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algn="ctr"/>
                      <a:r>
                        <a:rPr lang="en-US" sz="1800" b="1" dirty="0">
                          <a:solidFill>
                            <a:schemeClr val="tx1"/>
                          </a:solidFill>
                          <a:latin typeface="Calibri" panose="020F0502020204030204" pitchFamily="34" charset="0"/>
                          <a:ea typeface="Arial" charset="0"/>
                          <a:cs typeface="Calibri" panose="020F0502020204030204" pitchFamily="34" charset="0"/>
                        </a:rPr>
                        <a:t>Rare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10000"/>
                  </a:ext>
                </a:extLst>
              </a:tr>
              <a:tr h="34466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Calibri" panose="020F0502020204030204" pitchFamily="34" charset="0"/>
                          <a:ea typeface="Arial" charset="0"/>
                          <a:cs typeface="Calibri" panose="020F0502020204030204" pitchFamily="34" charset="0"/>
                        </a:rPr>
                        <a:t>Biologics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a:p>
                  </a:txBody>
                  <a:tcPr>
                    <a:lnT>
                      <a:noFill/>
                    </a:lnT>
                  </a:tcPr>
                </a:tc>
                <a:tc hMerge="1">
                  <a:txBody>
                    <a:bodyPr/>
                    <a:lstStyle/>
                    <a:p>
                      <a:pPr algn="ctr"/>
                      <a:endParaRPr lang="en-US" sz="1400" b="0" dirty="0">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3F9ED"/>
                    </a:solidFill>
                  </a:tcPr>
                </a:tc>
                <a:extLst>
                  <a:ext uri="{0D108BD9-81ED-4DB2-BD59-A6C34878D82A}">
                    <a16:rowId xmlns:a16="http://schemas.microsoft.com/office/drawing/2014/main" val="2080280881"/>
                  </a:ext>
                </a:extLst>
              </a:tr>
              <a:tr h="584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ysClr val="windowText" lastClr="000000"/>
                          </a:solidFill>
                          <a:latin typeface="Calibri" panose="020F0502020204030204" pitchFamily="34" charset="0"/>
                          <a:ea typeface="Arial" charset="0"/>
                          <a:cs typeface="Calibri" panose="020F0502020204030204" pitchFamily="34" charset="0"/>
                        </a:rPr>
                        <a:t>TNF inhibitors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Arial" charset="0"/>
                        <a:buNone/>
                        <a:tabLst/>
                      </a:pPr>
                      <a:r>
                        <a:rPr kumimoji="0" lang="en-US" altLang="en-US" sz="16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Infections, infusion/injection site reactions, psoriasiform dermatitis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Arial" charset="0"/>
                        <a:buNone/>
                        <a:tabLst/>
                      </a:pPr>
                      <a:r>
                        <a:rPr kumimoji="0" lang="en-US" altLang="en-US" sz="16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Demyelination, heart failure, serious infections, lymphoma, melanoma, lupus-like syndrome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6"/>
                  </a:ext>
                </a:extLst>
              </a:tr>
              <a:tr h="580301">
                <a:tc>
                  <a:txBody>
                    <a:bodyPr/>
                    <a:lstStyle/>
                    <a:p>
                      <a:pPr algn="l"/>
                      <a:r>
                        <a:rPr lang="en-US" sz="1600" b="0" dirty="0">
                          <a:solidFill>
                            <a:sysClr val="windowText" lastClr="000000"/>
                          </a:solidFill>
                          <a:latin typeface="Calibri" panose="020F0502020204030204" pitchFamily="34" charset="0"/>
                          <a:ea typeface="Arial" charset="0"/>
                          <a:cs typeface="Calibri" panose="020F0502020204030204" pitchFamily="34" charset="0"/>
                        </a:rPr>
                        <a:t>Vedolizumab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en-US" sz="16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Nasopharyngitis, fever, URIs, fatigue, cough, infusion-related reactions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52270496"/>
                  </a:ext>
                </a:extLst>
              </a:tr>
              <a:tr h="545717">
                <a:tc>
                  <a:txBody>
                    <a:bodyPr/>
                    <a:lstStyle/>
                    <a:p>
                      <a:pPr algn="l"/>
                      <a:r>
                        <a:rPr lang="en-US" sz="1600" b="0" dirty="0">
                          <a:solidFill>
                            <a:sysClr val="windowText" lastClr="000000"/>
                          </a:solidFill>
                          <a:latin typeface="Calibri" panose="020F0502020204030204" pitchFamily="34" charset="0"/>
                          <a:ea typeface="Arial" charset="0"/>
                          <a:cs typeface="Calibri" panose="020F0502020204030204" pitchFamily="34" charset="0"/>
                        </a:rPr>
                        <a:t>Ustekinumab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en-US" sz="16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Vomiting (induction), infections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spcAft>
                          <a:spcPts val="0"/>
                        </a:spcAft>
                        <a:buFont typeface="Arial" charset="0"/>
                        <a:buNone/>
                      </a:pPr>
                      <a:r>
                        <a:rPr lang="en-US" sz="1600" dirty="0">
                          <a:solidFill>
                            <a:sysClr val="windowText" lastClr="000000"/>
                          </a:solidFill>
                          <a:latin typeface="Calibri" panose="020F0502020204030204" pitchFamily="34" charset="0"/>
                          <a:cs typeface="Calibri" panose="020F0502020204030204" pitchFamily="34" charset="0"/>
                        </a:rPr>
                        <a:t>Malignancy, p</a:t>
                      </a:r>
                      <a:r>
                        <a:rPr lang="en-US" sz="1600" baseline="0" dirty="0">
                          <a:solidFill>
                            <a:sysClr val="windowText" lastClr="000000"/>
                          </a:solidFill>
                          <a:latin typeface="Calibri" panose="020F0502020204030204" pitchFamily="34" charset="0"/>
                          <a:cs typeface="Calibri" panose="020F0502020204030204" pitchFamily="34" charset="0"/>
                        </a:rPr>
                        <a:t>soriasis development, p</a:t>
                      </a:r>
                      <a:r>
                        <a:rPr lang="en-US" sz="1600" dirty="0">
                          <a:solidFill>
                            <a:sysClr val="windowText" lastClr="000000"/>
                          </a:solidFill>
                          <a:latin typeface="Calibri" panose="020F0502020204030204" pitchFamily="34" charset="0"/>
                          <a:cs typeface="Calibri" panose="020F0502020204030204" pitchFamily="34" charset="0"/>
                        </a:rPr>
                        <a:t>osterior reversible encephalopathy syndrome (PRES)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05810344"/>
                  </a:ext>
                </a:extLst>
              </a:tr>
              <a:tr h="197464">
                <a:tc>
                  <a:txBody>
                    <a:bodyPr/>
                    <a:lstStyle/>
                    <a:p>
                      <a:pPr algn="l"/>
                      <a:r>
                        <a:rPr lang="en-US" sz="1600" b="0" dirty="0">
                          <a:solidFill>
                            <a:sysClr val="windowText" lastClr="000000"/>
                          </a:solidFill>
                          <a:latin typeface="Calibri" panose="020F0502020204030204" pitchFamily="34" charset="0"/>
                          <a:ea typeface="Arial" charset="0"/>
                          <a:cs typeface="Calibri" panose="020F0502020204030204" pitchFamily="34" charset="0"/>
                        </a:rPr>
                        <a:t>Risankizumab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altLang="en-US" sz="1600" b="0" i="0" u="none" strike="noStrike" cap="none" normalizeH="0" baseline="0" dirty="0">
                          <a:ln>
                            <a:noFill/>
                          </a:ln>
                          <a:solidFill>
                            <a:sysClr val="windowText" lastClr="000000"/>
                          </a:solidFill>
                          <a:effectLst/>
                          <a:latin typeface="Calibri" panose="020F0502020204030204" pitchFamily="34" charset="0"/>
                          <a:cs typeface="Calibri" panose="020F0502020204030204" pitchFamily="34" charset="0"/>
                        </a:rPr>
                        <a:t>Arthralgia, headache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indent="0" algn="ctr">
                        <a:spcBef>
                          <a:spcPts val="0"/>
                        </a:spcBef>
                        <a:spcAft>
                          <a:spcPts val="0"/>
                        </a:spcAft>
                        <a:buFont typeface="Arial" charset="0"/>
                        <a:buNone/>
                      </a:pPr>
                      <a:r>
                        <a:rPr lang="en-US" sz="1600" dirty="0">
                          <a:solidFill>
                            <a:sysClr val="windowText" lastClr="000000"/>
                          </a:solidFill>
                          <a:latin typeface="Calibri" panose="020F0502020204030204" pitchFamily="34" charset="0"/>
                          <a:cs typeface="Calibri" panose="020F0502020204030204" pitchFamily="34" charset="0"/>
                        </a:rPr>
                        <a:t>Infections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35901905"/>
                  </a:ext>
                </a:extLst>
              </a:tr>
              <a:tr h="344664">
                <a:tc gridSpan="3">
                  <a:txBody>
                    <a:bodyPr/>
                    <a:lstStyle/>
                    <a:p>
                      <a:pPr algn="l"/>
                      <a:r>
                        <a:rPr lang="en-US" sz="1800" b="1" dirty="0">
                          <a:solidFill>
                            <a:schemeClr val="bg1"/>
                          </a:solidFill>
                          <a:latin typeface="Calibri" panose="020F0502020204030204" pitchFamily="34" charset="0"/>
                          <a:ea typeface="Arial" charset="0"/>
                          <a:cs typeface="Calibri" panose="020F0502020204030204" pitchFamily="34" charset="0"/>
                        </a:rPr>
                        <a:t>Small</a:t>
                      </a:r>
                      <a:r>
                        <a:rPr lang="en-US" sz="1800" b="1" dirty="0">
                          <a:solidFill>
                            <a:schemeClr val="tx1"/>
                          </a:solidFill>
                          <a:latin typeface="Calibri" panose="020F0502020204030204" pitchFamily="34" charset="0"/>
                          <a:ea typeface="Arial" charset="0"/>
                          <a:cs typeface="Calibri" panose="020F0502020204030204" pitchFamily="34" charset="0"/>
                        </a:rPr>
                        <a:t> </a:t>
                      </a:r>
                      <a:r>
                        <a:rPr lang="en-US" sz="1800" b="1" dirty="0">
                          <a:solidFill>
                            <a:schemeClr val="bg1"/>
                          </a:solidFill>
                          <a:latin typeface="Calibri" panose="020F0502020204030204" pitchFamily="34" charset="0"/>
                          <a:ea typeface="Arial" charset="0"/>
                          <a:cs typeface="Calibri" panose="020F0502020204030204" pitchFamily="34" charset="0"/>
                        </a:rPr>
                        <a:t>Molecules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82548703"/>
                  </a:ext>
                </a:extLst>
              </a:tr>
              <a:tr h="775493">
                <a:tc>
                  <a:txBody>
                    <a:bodyPr/>
                    <a:lstStyle/>
                    <a:p>
                      <a:pPr algn="l"/>
                      <a:r>
                        <a:rPr lang="en-US" sz="1600" b="0" dirty="0">
                          <a:solidFill>
                            <a:srgbClr val="000000"/>
                          </a:solidFill>
                          <a:latin typeface="Calibri" panose="020F0502020204030204" pitchFamily="34" charset="0"/>
                          <a:ea typeface="Arial" charset="0"/>
                          <a:cs typeface="Calibri" panose="020F0502020204030204" pitchFamily="34" charset="0"/>
                        </a:rPr>
                        <a:t>Ozanimod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ECE"/>
                    </a:solidFill>
                  </a:tcPr>
                </a:tc>
                <a:tc>
                  <a:txBody>
                    <a:bodyPr/>
                    <a:lstStyle/>
                    <a:p>
                      <a:pPr algn="ctr"/>
                      <a:r>
                        <a:rPr lang="en-US" sz="1600" b="0" dirty="0">
                          <a:solidFill>
                            <a:srgbClr val="000000"/>
                          </a:solidFill>
                          <a:latin typeface="Calibri" panose="020F0502020204030204" pitchFamily="34" charset="0"/>
                          <a:ea typeface="Arial" charset="0"/>
                          <a:cs typeface="Calibri" panose="020F0502020204030204" pitchFamily="34" charset="0"/>
                        </a:rPr>
                        <a:t>URIs, hepatotoxicity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ECE"/>
                    </a:solidFill>
                  </a:tcPr>
                </a:tc>
                <a:tc>
                  <a:txBody>
                    <a:bodyPr/>
                    <a:lstStyle/>
                    <a:p>
                      <a:pPr algn="ctr"/>
                      <a:r>
                        <a:rPr lang="en-US" sz="1600" dirty="0">
                          <a:solidFill>
                            <a:srgbClr val="000000"/>
                          </a:solidFill>
                          <a:latin typeface="Calibri" panose="020F0502020204030204" pitchFamily="34" charset="0"/>
                          <a:cs typeface="Calibri" panose="020F0502020204030204" pitchFamily="34" charset="0"/>
                        </a:rPr>
                        <a:t>Serious infections, reduced pulmonary function, hypertension, macular edema, bradyarrhythmia/AV conduction delays</a:t>
                      </a:r>
                      <a:endParaRPr lang="en-US" sz="16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ECE"/>
                    </a:solidFill>
                  </a:tcPr>
                </a:tc>
                <a:extLst>
                  <a:ext uri="{0D108BD9-81ED-4DB2-BD59-A6C34878D82A}">
                    <a16:rowId xmlns:a16="http://schemas.microsoft.com/office/drawing/2014/main" val="492192180"/>
                  </a:ext>
                </a:extLst>
              </a:tr>
              <a:tr h="512122">
                <a:tc>
                  <a:txBody>
                    <a:bodyPr/>
                    <a:lstStyle/>
                    <a:p>
                      <a:pPr algn="l"/>
                      <a:r>
                        <a:rPr lang="en-US" sz="1600" b="0" dirty="0">
                          <a:solidFill>
                            <a:srgbClr val="000000"/>
                          </a:solidFill>
                          <a:latin typeface="Calibri" panose="020F0502020204030204" pitchFamily="34" charset="0"/>
                          <a:ea typeface="Arial" charset="0"/>
                          <a:cs typeface="Calibri" panose="020F0502020204030204" pitchFamily="34" charset="0"/>
                        </a:rPr>
                        <a:t>Tofacitinib, upadacitinib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Nasopharyngitis, elevated cholesterol levels, increased blood creatine phosphokinase</a:t>
                      </a:r>
                      <a:endParaRPr lang="en-US" sz="16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rgbClr val="000000"/>
                          </a:solidFill>
                          <a:latin typeface="Calibri" panose="020F0502020204030204" pitchFamily="34" charset="0"/>
                          <a:cs typeface="Calibri" panose="020F0502020204030204" pitchFamily="34" charset="0"/>
                        </a:rPr>
                        <a:t>Serious infections, including herpes zoster, MACE, malignancy, mortality, thrombosis</a:t>
                      </a:r>
                      <a:endParaRPr lang="en-US" sz="1600" b="0" dirty="0">
                        <a:solidFill>
                          <a:srgbClr val="000000"/>
                        </a:solidFill>
                        <a:latin typeface="Calibri" panose="020F0502020204030204" pitchFamily="34" charset="0"/>
                        <a:ea typeface="Arial"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271941255"/>
                  </a:ext>
                </a:extLst>
              </a:tr>
            </a:tbl>
          </a:graphicData>
        </a:graphic>
      </p:graphicFrame>
      <p:sp>
        <p:nvSpPr>
          <p:cNvPr id="8" name="Title 7">
            <a:extLst>
              <a:ext uri="{FF2B5EF4-FFF2-40B4-BE49-F238E27FC236}">
                <a16:creationId xmlns:a16="http://schemas.microsoft.com/office/drawing/2014/main" id="{94DA7BFB-F356-DA38-18F9-E03B8CD2F6CB}"/>
              </a:ext>
            </a:extLst>
          </p:cNvPr>
          <p:cNvSpPr>
            <a:spLocks noGrp="1"/>
          </p:cNvSpPr>
          <p:nvPr>
            <p:ph type="title"/>
          </p:nvPr>
        </p:nvSpPr>
        <p:spPr/>
        <p:txBody>
          <a:bodyPr/>
          <a:lstStyle/>
          <a:p>
            <a:r>
              <a:rPr lang="en-US" dirty="0"/>
              <a:t>Treatment AEs</a:t>
            </a:r>
          </a:p>
        </p:txBody>
      </p:sp>
      <p:sp>
        <p:nvSpPr>
          <p:cNvPr id="5" name="Slide Number Placeholder 1">
            <a:extLst>
              <a:ext uri="{FF2B5EF4-FFF2-40B4-BE49-F238E27FC236}">
                <a16:creationId xmlns:a16="http://schemas.microsoft.com/office/drawing/2014/main" id="{FA75E8AA-91E9-B14B-9321-5D2D2943D0E8}"/>
              </a:ext>
            </a:extLst>
          </p:cNvPr>
          <p:cNvSpPr>
            <a:spLocks noGrp="1"/>
          </p:cNvSpPr>
          <p:nvPr>
            <p:ph type="sldNum" sz="quarter" idx="4294967295"/>
          </p:nvPr>
        </p:nvSpPr>
        <p:spPr>
          <a:xfrm>
            <a:off x="11807825" y="6456363"/>
            <a:ext cx="384175" cy="306387"/>
          </a:xfrm>
          <a:prstGeom prst="rect">
            <a:avLst/>
          </a:prstGeom>
        </p:spPr>
        <p:txBody>
          <a:bodyPr/>
          <a:lstStyle/>
          <a:p>
            <a:fld id="{F6FD55ED-C146-A04E-8FEA-5836CC2AC664}" type="slidenum">
              <a:rPr lang="en-US" smtClean="0"/>
              <a:pPr/>
              <a:t>29</a:t>
            </a:fld>
            <a:endParaRPr lang="en-US" dirty="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6BC74218-92F0-4860-BA67-00ABCF45C0AC}"/>
              </a:ext>
            </a:extLst>
          </p:cNvPr>
          <p:cNvSpPr txBox="1">
            <a:spLocks/>
          </p:cNvSpPr>
          <p:nvPr/>
        </p:nvSpPr>
        <p:spPr>
          <a:xfrm>
            <a:off x="418306" y="6285955"/>
            <a:ext cx="9800701" cy="369332"/>
          </a:xfrm>
          <a:prstGeom prst="rect">
            <a:avLst/>
          </a:prstGeom>
        </p:spPr>
        <p:txBody>
          <a:bodyPr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br>
              <a:rPr kumimoji="0" lang="en-US" sz="12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Kornbluth. Am J Gastroenterol. 2010;105:501. Ferrante. Lancet. 2022;399:2031. </a:t>
            </a:r>
            <a:r>
              <a:rPr lang="en-US" b="0" dirty="0">
                <a:solidFill>
                  <a:srgbClr val="000000"/>
                </a:solidFill>
                <a:latin typeface="Calibri" panose="020F0502020204030204" pitchFamily="34" charset="0"/>
                <a:cs typeface="Calibri" panose="020F0502020204030204" pitchFamily="34" charset="0"/>
              </a:rPr>
              <a:t>www.accessdata.fda.gov/scripts/cder/daf/.</a:t>
            </a:r>
          </a:p>
        </p:txBody>
      </p:sp>
      <p:sp>
        <p:nvSpPr>
          <p:cNvPr id="7" name="Rectangle 8">
            <a:extLst>
              <a:ext uri="{FF2B5EF4-FFF2-40B4-BE49-F238E27FC236}">
                <a16:creationId xmlns:a16="http://schemas.microsoft.com/office/drawing/2014/main" id="{4BCEFFD1-9DC6-3167-797C-3CD2B6E34AC6}"/>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90416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B128BB2-2BA5-4041-9793-F58D2DFB98E0}"/>
              </a:ext>
            </a:extLst>
          </p:cNvPr>
          <p:cNvSpPr>
            <a:spLocks noGrp="1" noChangeArrowheads="1"/>
          </p:cNvSpPr>
          <p:nvPr>
            <p:ph type="title"/>
          </p:nvPr>
        </p:nvSpPr>
        <p:spPr/>
        <p:txBody>
          <a:bodyPr/>
          <a:lstStyle/>
          <a:p>
            <a:pPr eaLnBrk="1" hangingPunct="1"/>
            <a:r>
              <a:rPr lang="en-US" altLang="en-US" dirty="0"/>
              <a:t>Disclosures</a:t>
            </a:r>
          </a:p>
        </p:txBody>
      </p:sp>
      <p:sp>
        <p:nvSpPr>
          <p:cNvPr id="29699" name="Rectangle 3">
            <a:extLst>
              <a:ext uri="{FF2B5EF4-FFF2-40B4-BE49-F238E27FC236}">
                <a16:creationId xmlns:a16="http://schemas.microsoft.com/office/drawing/2014/main" id="{7D52C64A-4927-4244-A7E7-691A8181C3E6}"/>
              </a:ext>
            </a:extLst>
          </p:cNvPr>
          <p:cNvSpPr>
            <a:spLocks noGrp="1" noChangeArrowheads="1"/>
          </p:cNvSpPr>
          <p:nvPr>
            <p:ph idx="1"/>
          </p:nvPr>
        </p:nvSpPr>
        <p:spPr/>
        <p:txBody>
          <a:bodyPr rtlCol="0">
            <a:noAutofit/>
          </a:bodyPr>
          <a:lstStyle/>
          <a:p>
            <a:pPr marL="0" indent="0">
              <a:buClr>
                <a:schemeClr val="accent6"/>
              </a:buClr>
              <a:buNone/>
              <a:defRPr/>
            </a:pPr>
            <a:r>
              <a:rPr lang="en-US" sz="2000" dirty="0"/>
              <a:t>The </a:t>
            </a:r>
            <a:r>
              <a:rPr lang="en-US" sz="2000" b="1" i="1" dirty="0"/>
              <a:t>faculty</a:t>
            </a:r>
            <a:r>
              <a:rPr lang="en-US" sz="2000" dirty="0"/>
              <a:t> reported the following financial relationships or relationships to products or devices they or their spouse/life partner have with commercial interests related to the content of this CME/CE activity:</a:t>
            </a:r>
            <a:endParaRPr lang="en-US" sz="2000" b="1" dirty="0">
              <a:solidFill>
                <a:srgbClr val="E1471D"/>
              </a:solidFill>
            </a:endParaRPr>
          </a:p>
          <a:p>
            <a:pPr marL="0" indent="0">
              <a:buClr>
                <a:schemeClr val="accent6"/>
              </a:buClr>
              <a:buNone/>
              <a:defRPr/>
            </a:pPr>
            <a:r>
              <a:rPr lang="en-US" sz="1800" b="1" dirty="0">
                <a:solidFill>
                  <a:srgbClr val="E1471D"/>
                </a:solidFill>
              </a:rPr>
              <a:t>Bruce E. Sands, MD, MS: </a:t>
            </a:r>
            <a:r>
              <a:rPr lang="en-US" sz="1800" i="1" dirty="0"/>
              <a:t>researcher: </a:t>
            </a:r>
            <a:r>
              <a:rPr lang="en-US" sz="1800" dirty="0"/>
              <a:t>Janssen, Theravance Biopharma R&amp;D; </a:t>
            </a:r>
            <a:r>
              <a:rPr lang="en-US" sz="1800" i="1" dirty="0"/>
              <a:t>consultant: </a:t>
            </a:r>
            <a:r>
              <a:rPr lang="en-US" sz="1800" dirty="0"/>
              <a:t>Abivax, AbbVie, Alimentiv, Amgen, Arena, Artugen Therapeutics, AstraZeneca, Bacainn Therapeutics, Boehringer Ingelheim, Boston, Bristol-Myers Squibb, Calibr, Celltrion Healthcare, ClostraBio, Enthera, Evommune, Ferring, Galapagos, Gilead Sciences, GlaxoSmithKline, GossamerBio, Immunic, Index, Innovation, Ironwood, Janssen, Kaleido, Kallyope, Lilly, MiroBio, MRM Health, Morphic Therapeutic, Pfizer, Progenity, Prometheus Biosciences, Protagonist Therapeutics, Q32 Bio, Sun Pharma, Surrozen, Takeda, Target RWE, Teva Branded Pharmaceutical Products R&amp;D, Thelium, Theravance Biopharma R&amp;D, TLL Pharma, USWM Enterprises, Ventyx Biosciences, Viela Bio; </a:t>
            </a:r>
            <a:r>
              <a:rPr lang="en-US" sz="1800" i="1" dirty="0"/>
              <a:t>ownership interest:</a:t>
            </a:r>
            <a:r>
              <a:rPr lang="en-US" sz="1800" dirty="0"/>
              <a:t> Ventyx Biosciences.</a:t>
            </a:r>
          </a:p>
          <a:p>
            <a:pPr marL="0" indent="0">
              <a:buClr>
                <a:schemeClr val="accent6"/>
              </a:buClr>
              <a:buNone/>
              <a:defRPr/>
            </a:pPr>
            <a:r>
              <a:rPr lang="en-US" sz="2000" dirty="0"/>
              <a:t>The </a:t>
            </a:r>
            <a:r>
              <a:rPr lang="en-US" sz="2000" b="1" i="1" dirty="0"/>
              <a:t>planners/managers</a:t>
            </a:r>
            <a:r>
              <a:rPr lang="en-US" sz="2000" i="1" dirty="0"/>
              <a:t> </a:t>
            </a:r>
            <a:r>
              <a:rPr lang="en-US" sz="2000" dirty="0"/>
              <a:t>reported the following relationships:</a:t>
            </a:r>
          </a:p>
          <a:p>
            <a:pPr marL="0" indent="0">
              <a:spcAft>
                <a:spcPts val="0"/>
              </a:spcAft>
              <a:buClr>
                <a:schemeClr val="accent6"/>
              </a:buClr>
              <a:buNone/>
              <a:defRPr/>
            </a:pPr>
            <a:r>
              <a:rPr lang="en-US" sz="1800" b="1" dirty="0">
                <a:solidFill>
                  <a:schemeClr val="accent3"/>
                </a:solidFill>
              </a:rPr>
              <a:t>Abigail Meyers, PA-C: </a:t>
            </a:r>
            <a:r>
              <a:rPr lang="en-US" sz="1800" i="1" dirty="0"/>
              <a:t>consultant/advisor/speaker: </a:t>
            </a:r>
            <a:r>
              <a:rPr lang="en-US" sz="1800" dirty="0"/>
              <a:t>Boston University, </a:t>
            </a:r>
            <a:r>
              <a:rPr lang="en-US" sz="1800" dirty="0" err="1"/>
              <a:t>myCME</a:t>
            </a:r>
            <a:r>
              <a:rPr lang="en-US" sz="1800" dirty="0"/>
              <a:t>.</a:t>
            </a:r>
            <a:r>
              <a:rPr lang="en-US" sz="1800" b="1" dirty="0">
                <a:solidFill>
                  <a:srgbClr val="E1471D"/>
                </a:solidFill>
              </a:rPr>
              <a:t> </a:t>
            </a:r>
          </a:p>
          <a:p>
            <a:pPr marL="0" indent="0">
              <a:spcAft>
                <a:spcPts val="0"/>
              </a:spcAft>
              <a:buClr>
                <a:schemeClr val="accent6"/>
              </a:buClr>
              <a:buNone/>
              <a:defRPr/>
            </a:pPr>
            <a:r>
              <a:rPr lang="en-US" sz="1800" b="1" dirty="0">
                <a:solidFill>
                  <a:srgbClr val="E1471D"/>
                </a:solidFill>
              </a:rPr>
              <a:t>Kim Nealy, PharmD </a:t>
            </a:r>
            <a:r>
              <a:rPr lang="en-US" sz="1800" dirty="0"/>
              <a:t>and </a:t>
            </a:r>
            <a:r>
              <a:rPr lang="en-US" sz="1800" b="1" dirty="0">
                <a:solidFill>
                  <a:srgbClr val="E1471D"/>
                </a:solidFill>
              </a:rPr>
              <a:t>Ruth Cohen Cooper, CHCP </a:t>
            </a:r>
            <a:r>
              <a:rPr lang="en-US" sz="1800" dirty="0"/>
              <a:t>have no relevant financial relationships to disclose.</a:t>
            </a:r>
          </a:p>
        </p:txBody>
      </p:sp>
    </p:spTree>
    <p:extLst>
      <p:ext uri="{BB962C8B-B14F-4D97-AF65-F5344CB8AC3E}">
        <p14:creationId xmlns:p14="http://schemas.microsoft.com/office/powerpoint/2010/main" val="10304404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rc 61">
            <a:extLst>
              <a:ext uri="{FF2B5EF4-FFF2-40B4-BE49-F238E27FC236}">
                <a16:creationId xmlns:a16="http://schemas.microsoft.com/office/drawing/2014/main" id="{502728C3-2C9C-B24E-A6A7-3194BBA109D9}"/>
              </a:ext>
            </a:extLst>
          </p:cNvPr>
          <p:cNvSpPr/>
          <p:nvPr/>
        </p:nvSpPr>
        <p:spPr>
          <a:xfrm>
            <a:off x="3661254" y="2261980"/>
            <a:ext cx="4899281" cy="4796027"/>
          </a:xfrm>
          <a:prstGeom prst="arc">
            <a:avLst>
              <a:gd name="adj1" fmla="val 9440146"/>
              <a:gd name="adj2" fmla="val 939722"/>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chemeClr val="accent1"/>
              </a:solidFill>
              <a:latin typeface="Calibri" panose="020F0502020204030204" pitchFamily="34" charset="0"/>
              <a:cs typeface="Calibri" panose="020F0502020204030204" pitchFamily="34" charset="0"/>
            </a:endParaRPr>
          </a:p>
        </p:txBody>
      </p:sp>
      <p:sp>
        <p:nvSpPr>
          <p:cNvPr id="31" name="Shape 35391">
            <a:extLst>
              <a:ext uri="{FF2B5EF4-FFF2-40B4-BE49-F238E27FC236}">
                <a16:creationId xmlns:a16="http://schemas.microsoft.com/office/drawing/2014/main" id="{057508B4-5F47-8F4E-8859-56BDA9529B9F}"/>
              </a:ext>
            </a:extLst>
          </p:cNvPr>
          <p:cNvSpPr/>
          <p:nvPr/>
        </p:nvSpPr>
        <p:spPr>
          <a:xfrm>
            <a:off x="7897944" y="3143068"/>
            <a:ext cx="793552" cy="793552"/>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5"/>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B6A722C0-FD88-A57E-9322-504A70919F83}"/>
              </a:ext>
            </a:extLst>
          </p:cNvPr>
          <p:cNvGrpSpPr/>
          <p:nvPr/>
        </p:nvGrpSpPr>
        <p:grpSpPr>
          <a:xfrm>
            <a:off x="6702666" y="2056469"/>
            <a:ext cx="793552" cy="793553"/>
            <a:chOff x="6731241" y="1856444"/>
            <a:chExt cx="793552" cy="793553"/>
          </a:xfrm>
        </p:grpSpPr>
        <p:sp>
          <p:nvSpPr>
            <p:cNvPr id="35" name="Shape 35385">
              <a:extLst>
                <a:ext uri="{FF2B5EF4-FFF2-40B4-BE49-F238E27FC236}">
                  <a16:creationId xmlns:a16="http://schemas.microsoft.com/office/drawing/2014/main" id="{37B04EBD-75FD-9B48-B6A0-6BBBA00E1409}"/>
                </a:ext>
              </a:extLst>
            </p:cNvPr>
            <p:cNvSpPr/>
            <p:nvPr/>
          </p:nvSpPr>
          <p:spPr>
            <a:xfrm>
              <a:off x="6731241" y="1856444"/>
              <a:ext cx="793552" cy="793553"/>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4"/>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sp>
          <p:nvSpPr>
            <p:cNvPr id="50" name="Freeform 412">
              <a:extLst>
                <a:ext uri="{FF2B5EF4-FFF2-40B4-BE49-F238E27FC236}">
                  <a16:creationId xmlns:a16="http://schemas.microsoft.com/office/drawing/2014/main" id="{90F1A007-0018-F043-BFA3-59E0B775D500}"/>
                </a:ext>
              </a:extLst>
            </p:cNvPr>
            <p:cNvSpPr>
              <a:spLocks noChangeArrowheads="1"/>
            </p:cNvSpPr>
            <p:nvPr/>
          </p:nvSpPr>
          <p:spPr bwMode="auto">
            <a:xfrm>
              <a:off x="6936178" y="2005166"/>
              <a:ext cx="426119" cy="426116"/>
            </a:xfrm>
            <a:custGeom>
              <a:avLst/>
              <a:gdLst>
                <a:gd name="T0" fmla="*/ 283960 w 309203"/>
                <a:gd name="T1" fmla="*/ 139627 h 309203"/>
                <a:gd name="T2" fmla="*/ 114476 w 309203"/>
                <a:gd name="T3" fmla="*/ 260597 h 309203"/>
                <a:gd name="T4" fmla="*/ 196333 w 309203"/>
                <a:gd name="T5" fmla="*/ 300561 h 309203"/>
                <a:gd name="T6" fmla="*/ 300549 w 309203"/>
                <a:gd name="T7" fmla="*/ 196151 h 309203"/>
                <a:gd name="T8" fmla="*/ 283960 w 309203"/>
                <a:gd name="T9" fmla="*/ 139627 h 309203"/>
                <a:gd name="T10" fmla="*/ 195461 w 309203"/>
                <a:gd name="T11" fmla="*/ 111383 h 309203"/>
                <a:gd name="T12" fmla="*/ 200132 w 309203"/>
                <a:gd name="T13" fmla="*/ 116081 h 309203"/>
                <a:gd name="T14" fmla="*/ 195461 w 309203"/>
                <a:gd name="T15" fmla="*/ 120779 h 309203"/>
                <a:gd name="T16" fmla="*/ 179652 w 309203"/>
                <a:gd name="T17" fmla="*/ 122226 h 309203"/>
                <a:gd name="T18" fmla="*/ 120367 w 309203"/>
                <a:gd name="T19" fmla="*/ 195948 h 309203"/>
                <a:gd name="T20" fmla="*/ 122163 w 309203"/>
                <a:gd name="T21" fmla="*/ 211849 h 309203"/>
                <a:gd name="T22" fmla="*/ 118571 w 309203"/>
                <a:gd name="T23" fmla="*/ 217270 h 309203"/>
                <a:gd name="T24" fmla="*/ 117492 w 309203"/>
                <a:gd name="T25" fmla="*/ 217631 h 309203"/>
                <a:gd name="T26" fmla="*/ 113181 w 309203"/>
                <a:gd name="T27" fmla="*/ 213655 h 309203"/>
                <a:gd name="T28" fmla="*/ 111384 w 309203"/>
                <a:gd name="T29" fmla="*/ 195948 h 309203"/>
                <a:gd name="T30" fmla="*/ 177856 w 309203"/>
                <a:gd name="T31" fmla="*/ 113190 h 309203"/>
                <a:gd name="T32" fmla="*/ 195461 w 309203"/>
                <a:gd name="T33" fmla="*/ 111383 h 309203"/>
                <a:gd name="T34" fmla="*/ 196333 w 309203"/>
                <a:gd name="T35" fmla="*/ 92103 h 309203"/>
                <a:gd name="T36" fmla="*/ 92118 w 309203"/>
                <a:gd name="T37" fmla="*/ 196151 h 309203"/>
                <a:gd name="T38" fmla="*/ 108705 w 309203"/>
                <a:gd name="T39" fmla="*/ 253036 h 309203"/>
                <a:gd name="T40" fmla="*/ 278552 w 309203"/>
                <a:gd name="T41" fmla="*/ 132066 h 309203"/>
                <a:gd name="T42" fmla="*/ 196333 w 309203"/>
                <a:gd name="T43" fmla="*/ 92103 h 309203"/>
                <a:gd name="T44" fmla="*/ 196333 w 309203"/>
                <a:gd name="T45" fmla="*/ 82742 h 309203"/>
                <a:gd name="T46" fmla="*/ 288648 w 309203"/>
                <a:gd name="T47" fmla="*/ 129906 h 309203"/>
                <a:gd name="T48" fmla="*/ 288648 w 309203"/>
                <a:gd name="T49" fmla="*/ 130625 h 309203"/>
                <a:gd name="T50" fmla="*/ 289009 w 309203"/>
                <a:gd name="T51" fmla="*/ 130625 h 309203"/>
                <a:gd name="T52" fmla="*/ 309923 w 309203"/>
                <a:gd name="T53" fmla="*/ 196151 h 309203"/>
                <a:gd name="T54" fmla="*/ 196333 w 309203"/>
                <a:gd name="T55" fmla="*/ 309921 h 309203"/>
                <a:gd name="T56" fmla="*/ 104018 w 309203"/>
                <a:gd name="T57" fmla="*/ 262397 h 309203"/>
                <a:gd name="T58" fmla="*/ 103657 w 309203"/>
                <a:gd name="T59" fmla="*/ 262397 h 309203"/>
                <a:gd name="T60" fmla="*/ 103657 w 309203"/>
                <a:gd name="T61" fmla="*/ 262038 h 309203"/>
                <a:gd name="T62" fmla="*/ 82742 w 309203"/>
                <a:gd name="T63" fmla="*/ 196151 h 309203"/>
                <a:gd name="T64" fmla="*/ 196333 w 309203"/>
                <a:gd name="T65" fmla="*/ 82742 h 309203"/>
                <a:gd name="T66" fmla="*/ 57895 w 309203"/>
                <a:gd name="T67" fmla="*/ 30951 h 309203"/>
                <a:gd name="T68" fmla="*/ 64139 w 309203"/>
                <a:gd name="T69" fmla="*/ 33823 h 309203"/>
                <a:gd name="T70" fmla="*/ 61200 w 309203"/>
                <a:gd name="T71" fmla="*/ 39928 h 309203"/>
                <a:gd name="T72" fmla="*/ 36599 w 309203"/>
                <a:gd name="T73" fmla="*/ 74764 h 309203"/>
                <a:gd name="T74" fmla="*/ 36599 w 309203"/>
                <a:gd name="T75" fmla="*/ 128274 h 309203"/>
                <a:gd name="T76" fmla="*/ 31824 w 309203"/>
                <a:gd name="T77" fmla="*/ 133301 h 309203"/>
                <a:gd name="T78" fmla="*/ 27050 w 309203"/>
                <a:gd name="T79" fmla="*/ 128274 h 309203"/>
                <a:gd name="T80" fmla="*/ 27050 w 309203"/>
                <a:gd name="T81" fmla="*/ 74764 h 309203"/>
                <a:gd name="T82" fmla="*/ 57895 w 309203"/>
                <a:gd name="T83" fmla="*/ 30951 h 309203"/>
                <a:gd name="T84" fmla="*/ 75582 w 309203"/>
                <a:gd name="T85" fmla="*/ 0 h 309203"/>
                <a:gd name="T86" fmla="*/ 150802 w 309203"/>
                <a:gd name="T87" fmla="*/ 74958 h 309203"/>
                <a:gd name="T88" fmla="*/ 146102 w 309203"/>
                <a:gd name="T89" fmla="*/ 79642 h 309203"/>
                <a:gd name="T90" fmla="*/ 141763 w 309203"/>
                <a:gd name="T91" fmla="*/ 74958 h 309203"/>
                <a:gd name="T92" fmla="*/ 75582 w 309203"/>
                <a:gd name="T93" fmla="*/ 9370 h 309203"/>
                <a:gd name="T94" fmla="*/ 9763 w 309203"/>
                <a:gd name="T95" fmla="*/ 74958 h 309203"/>
                <a:gd name="T96" fmla="*/ 9763 w 309203"/>
                <a:gd name="T97" fmla="*/ 150275 h 309203"/>
                <a:gd name="T98" fmla="*/ 70880 w 309203"/>
                <a:gd name="T99" fmla="*/ 150275 h 309203"/>
                <a:gd name="T100" fmla="*/ 75582 w 309203"/>
                <a:gd name="T101" fmla="*/ 154960 h 309203"/>
                <a:gd name="T102" fmla="*/ 70880 w 309203"/>
                <a:gd name="T103" fmla="*/ 159645 h 309203"/>
                <a:gd name="T104" fmla="*/ 9763 w 309203"/>
                <a:gd name="T105" fmla="*/ 159645 h 309203"/>
                <a:gd name="T106" fmla="*/ 9763 w 309203"/>
                <a:gd name="T107" fmla="*/ 234603 h 309203"/>
                <a:gd name="T108" fmla="*/ 75582 w 309203"/>
                <a:gd name="T109" fmla="*/ 300552 h 309203"/>
                <a:gd name="T110" fmla="*/ 108130 w 309203"/>
                <a:gd name="T111" fmla="*/ 291903 h 309203"/>
                <a:gd name="T112" fmla="*/ 114639 w 309203"/>
                <a:gd name="T113" fmla="*/ 293704 h 309203"/>
                <a:gd name="T114" fmla="*/ 112831 w 309203"/>
                <a:gd name="T115" fmla="*/ 300191 h 309203"/>
                <a:gd name="T116" fmla="*/ 75582 w 309203"/>
                <a:gd name="T117" fmla="*/ 309921 h 309203"/>
                <a:gd name="T118" fmla="*/ 0 w 309203"/>
                <a:gd name="T119" fmla="*/ 234603 h 309203"/>
                <a:gd name="T120" fmla="*/ 0 w 309203"/>
                <a:gd name="T121" fmla="*/ 74958 h 309203"/>
                <a:gd name="T122" fmla="*/ 75582 w 309203"/>
                <a:gd name="T123" fmla="*/ 0 h 309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9203" h="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tx1"/>
            </a:solidFill>
            <a:ln w="15875">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sp>
        <p:nvSpPr>
          <p:cNvPr id="51" name="Freeform 413">
            <a:extLst>
              <a:ext uri="{FF2B5EF4-FFF2-40B4-BE49-F238E27FC236}">
                <a16:creationId xmlns:a16="http://schemas.microsoft.com/office/drawing/2014/main" id="{C34EED1D-C882-304B-A962-DEA80457588B}"/>
              </a:ext>
            </a:extLst>
          </p:cNvPr>
          <p:cNvSpPr>
            <a:spLocks noChangeArrowheads="1"/>
          </p:cNvSpPr>
          <p:nvPr/>
        </p:nvSpPr>
        <p:spPr bwMode="auto">
          <a:xfrm>
            <a:off x="8081662" y="3333038"/>
            <a:ext cx="426119" cy="426116"/>
          </a:xfrm>
          <a:custGeom>
            <a:avLst/>
            <a:gdLst>
              <a:gd name="T0" fmla="*/ 57369 w 309210"/>
              <a:gd name="T1" fmla="*/ 229907 h 309202"/>
              <a:gd name="T2" fmla="*/ 53064 w 309210"/>
              <a:gd name="T3" fmla="*/ 236429 h 309202"/>
              <a:gd name="T4" fmla="*/ 51628 w 309210"/>
              <a:gd name="T5" fmla="*/ 226839 h 309202"/>
              <a:gd name="T6" fmla="*/ 79943 w 309210"/>
              <a:gd name="T7" fmla="*/ 221960 h 309202"/>
              <a:gd name="T8" fmla="*/ 75122 w 309210"/>
              <a:gd name="T9" fmla="*/ 228483 h 309202"/>
              <a:gd name="T10" fmla="*/ 74009 w 309210"/>
              <a:gd name="T11" fmla="*/ 218507 h 309202"/>
              <a:gd name="T12" fmla="*/ 122351 w 309210"/>
              <a:gd name="T13" fmla="*/ 219414 h 309202"/>
              <a:gd name="T14" fmla="*/ 168470 w 309210"/>
              <a:gd name="T15" fmla="*/ 220495 h 309202"/>
              <a:gd name="T16" fmla="*/ 96401 w 309210"/>
              <a:gd name="T17" fmla="*/ 213313 h 309202"/>
              <a:gd name="T18" fmla="*/ 98319 w 309210"/>
              <a:gd name="T19" fmla="*/ 221828 h 309202"/>
              <a:gd name="T20" fmla="*/ 97551 w 309210"/>
              <a:gd name="T21" fmla="*/ 222168 h 309202"/>
              <a:gd name="T22" fmla="*/ 96401 w 309210"/>
              <a:gd name="T23" fmla="*/ 213313 h 309202"/>
              <a:gd name="T24" fmla="*/ 128477 w 309210"/>
              <a:gd name="T25" fmla="*/ 209317 h 309202"/>
              <a:gd name="T26" fmla="*/ 185044 w 309210"/>
              <a:gd name="T27" fmla="*/ 156311 h 309202"/>
              <a:gd name="T28" fmla="*/ 200897 w 309210"/>
              <a:gd name="T29" fmla="*/ 128905 h 309202"/>
              <a:gd name="T30" fmla="*/ 200897 w 309210"/>
              <a:gd name="T31" fmla="*/ 75898 h 309202"/>
              <a:gd name="T32" fmla="*/ 211706 w 309210"/>
              <a:gd name="T33" fmla="*/ 124217 h 309202"/>
              <a:gd name="T34" fmla="*/ 200897 w 309210"/>
              <a:gd name="T35" fmla="*/ 75898 h 309202"/>
              <a:gd name="T36" fmla="*/ 284134 w 309210"/>
              <a:gd name="T37" fmla="*/ 69641 h 309202"/>
              <a:gd name="T38" fmla="*/ 296849 w 309210"/>
              <a:gd name="T39" fmla="*/ 217669 h 309202"/>
              <a:gd name="T40" fmla="*/ 290845 w 309210"/>
              <a:gd name="T41" fmla="*/ 220197 h 309202"/>
              <a:gd name="T42" fmla="*/ 300027 w 309210"/>
              <a:gd name="T43" fmla="*/ 155570 h 309202"/>
              <a:gd name="T44" fmla="*/ 277777 w 309210"/>
              <a:gd name="T45" fmla="*/ 68558 h 309202"/>
              <a:gd name="T46" fmla="*/ 205942 w 309210"/>
              <a:gd name="T47" fmla="*/ 67965 h 309202"/>
              <a:gd name="T48" fmla="*/ 242332 w 309210"/>
              <a:gd name="T49" fmla="*/ 74456 h 309202"/>
              <a:gd name="T50" fmla="*/ 230442 w 309210"/>
              <a:gd name="T51" fmla="*/ 18925 h 309202"/>
              <a:gd name="T52" fmla="*/ 217831 w 309210"/>
              <a:gd name="T53" fmla="*/ 48493 h 309202"/>
              <a:gd name="T54" fmla="*/ 258906 w 309210"/>
              <a:gd name="T55" fmla="*/ 47411 h 309202"/>
              <a:gd name="T56" fmla="*/ 266832 w 309210"/>
              <a:gd name="T57" fmla="*/ 52460 h 309202"/>
              <a:gd name="T58" fmla="*/ 240891 w 309210"/>
              <a:gd name="T59" fmla="*/ 95009 h 309202"/>
              <a:gd name="T60" fmla="*/ 214228 w 309210"/>
              <a:gd name="T61" fmla="*/ 135396 h 309202"/>
              <a:gd name="T62" fmla="*/ 210625 w 309210"/>
              <a:gd name="T63" fmla="*/ 135035 h 309202"/>
              <a:gd name="T64" fmla="*/ 194772 w 309210"/>
              <a:gd name="T65" fmla="*/ 156671 h 309202"/>
              <a:gd name="T66" fmla="*/ 281245 w 309210"/>
              <a:gd name="T67" fmla="*/ 234559 h 309202"/>
              <a:gd name="T68" fmla="*/ 281605 w 309210"/>
              <a:gd name="T69" fmla="*/ 235280 h 309202"/>
              <a:gd name="T70" fmla="*/ 283047 w 309210"/>
              <a:gd name="T71" fmla="*/ 236362 h 309202"/>
              <a:gd name="T72" fmla="*/ 283767 w 309210"/>
              <a:gd name="T73" fmla="*/ 237805 h 309202"/>
              <a:gd name="T74" fmla="*/ 284127 w 309210"/>
              <a:gd name="T75" fmla="*/ 239607 h 309202"/>
              <a:gd name="T76" fmla="*/ 283407 w 309210"/>
              <a:gd name="T77" fmla="*/ 241049 h 309202"/>
              <a:gd name="T78" fmla="*/ 283047 w 309210"/>
              <a:gd name="T79" fmla="*/ 241770 h 309202"/>
              <a:gd name="T80" fmla="*/ 26871 w 309210"/>
              <a:gd name="T81" fmla="*/ 241770 h 309202"/>
              <a:gd name="T82" fmla="*/ 34797 w 309210"/>
              <a:gd name="T83" fmla="*/ 236362 h 309202"/>
              <a:gd name="T84" fmla="*/ 272237 w 309210"/>
              <a:gd name="T85" fmla="*/ 240689 h 309202"/>
              <a:gd name="T86" fmla="*/ 175676 w 309210"/>
              <a:gd name="T87" fmla="*/ 226265 h 309202"/>
              <a:gd name="T88" fmla="*/ 87402 w 309210"/>
              <a:gd name="T89" fmla="*/ 262324 h 309202"/>
              <a:gd name="T90" fmla="*/ 176036 w 309210"/>
              <a:gd name="T91" fmla="*/ 113400 h 309202"/>
              <a:gd name="T92" fmla="*/ 171713 w 309210"/>
              <a:gd name="T93" fmla="*/ 105467 h 309202"/>
              <a:gd name="T94" fmla="*/ 207382 w 309210"/>
              <a:gd name="T95" fmla="*/ 47773 h 309202"/>
              <a:gd name="T96" fmla="*/ 230442 w 309210"/>
              <a:gd name="T97" fmla="*/ 18925 h 309202"/>
              <a:gd name="T98" fmla="*/ 203885 w 309210"/>
              <a:gd name="T99" fmla="*/ 7954 h 309202"/>
              <a:gd name="T100" fmla="*/ 201009 w 309210"/>
              <a:gd name="T101" fmla="*/ 16994 h 309202"/>
              <a:gd name="T102" fmla="*/ 9349 w 309210"/>
              <a:gd name="T103" fmla="*/ 155475 h 309202"/>
              <a:gd name="T104" fmla="*/ 19058 w 309210"/>
              <a:gd name="T105" fmla="*/ 220196 h 309202"/>
              <a:gd name="T106" fmla="*/ 12945 w 309210"/>
              <a:gd name="T107" fmla="*/ 217665 h 309202"/>
              <a:gd name="T108" fmla="*/ 154622 w 309210"/>
              <a:gd name="T109" fmla="*/ 0 h 309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9210" h="309202">
                <a:moveTo>
                  <a:pt x="51569" y="226575"/>
                </a:moveTo>
                <a:cubicBezTo>
                  <a:pt x="53719" y="225425"/>
                  <a:pt x="56587" y="226575"/>
                  <a:pt x="57304" y="229640"/>
                </a:cubicBezTo>
                <a:cubicBezTo>
                  <a:pt x="58380" y="231939"/>
                  <a:pt x="56946" y="235004"/>
                  <a:pt x="54795" y="235771"/>
                </a:cubicBezTo>
                <a:cubicBezTo>
                  <a:pt x="54078" y="235771"/>
                  <a:pt x="53719" y="236154"/>
                  <a:pt x="53003" y="236154"/>
                </a:cubicBezTo>
                <a:cubicBezTo>
                  <a:pt x="51210" y="236154"/>
                  <a:pt x="49418" y="235004"/>
                  <a:pt x="48701" y="232705"/>
                </a:cubicBezTo>
                <a:cubicBezTo>
                  <a:pt x="47625" y="230023"/>
                  <a:pt x="49059" y="227341"/>
                  <a:pt x="51569" y="226575"/>
                </a:cubicBezTo>
                <a:close/>
                <a:moveTo>
                  <a:pt x="73925" y="218253"/>
                </a:moveTo>
                <a:cubicBezTo>
                  <a:pt x="76148" y="217487"/>
                  <a:pt x="79111" y="219020"/>
                  <a:pt x="79852" y="221702"/>
                </a:cubicBezTo>
                <a:cubicBezTo>
                  <a:pt x="80593" y="224385"/>
                  <a:pt x="78741" y="227067"/>
                  <a:pt x="76148" y="227834"/>
                </a:cubicBezTo>
                <a:cubicBezTo>
                  <a:pt x="75777" y="228217"/>
                  <a:pt x="75407" y="228217"/>
                  <a:pt x="75036" y="228217"/>
                </a:cubicBezTo>
                <a:cubicBezTo>
                  <a:pt x="73184" y="228217"/>
                  <a:pt x="70962" y="226684"/>
                  <a:pt x="70221" y="224385"/>
                </a:cubicBezTo>
                <a:cubicBezTo>
                  <a:pt x="69850" y="221702"/>
                  <a:pt x="71332" y="219020"/>
                  <a:pt x="73925" y="218253"/>
                </a:cubicBezTo>
                <a:close/>
                <a:moveTo>
                  <a:pt x="170077" y="217718"/>
                </a:moveTo>
                <a:cubicBezTo>
                  <a:pt x="153882" y="216998"/>
                  <a:pt x="138047" y="217358"/>
                  <a:pt x="122211" y="219159"/>
                </a:cubicBezTo>
                <a:lnTo>
                  <a:pt x="100618" y="254095"/>
                </a:lnTo>
                <a:cubicBezTo>
                  <a:pt x="116093" y="251214"/>
                  <a:pt x="148484" y="243290"/>
                  <a:pt x="168278" y="220239"/>
                </a:cubicBezTo>
                <a:cubicBezTo>
                  <a:pt x="168638" y="219159"/>
                  <a:pt x="169357" y="218438"/>
                  <a:pt x="170077" y="217718"/>
                </a:cubicBezTo>
                <a:close/>
                <a:moveTo>
                  <a:pt x="96291" y="213065"/>
                </a:moveTo>
                <a:cubicBezTo>
                  <a:pt x="98973" y="212725"/>
                  <a:pt x="101655" y="214086"/>
                  <a:pt x="102422" y="216467"/>
                </a:cubicBezTo>
                <a:cubicBezTo>
                  <a:pt x="102805" y="218848"/>
                  <a:pt x="100889" y="221230"/>
                  <a:pt x="98207" y="221570"/>
                </a:cubicBezTo>
                <a:lnTo>
                  <a:pt x="98207" y="221910"/>
                </a:lnTo>
                <a:lnTo>
                  <a:pt x="97440" y="221910"/>
                </a:lnTo>
                <a:cubicBezTo>
                  <a:pt x="94758" y="221910"/>
                  <a:pt x="92842" y="220549"/>
                  <a:pt x="92458" y="218168"/>
                </a:cubicBezTo>
                <a:cubicBezTo>
                  <a:pt x="92075" y="215787"/>
                  <a:pt x="93608" y="213405"/>
                  <a:pt x="96291" y="213065"/>
                </a:cubicBezTo>
                <a:close/>
                <a:moveTo>
                  <a:pt x="184113" y="118671"/>
                </a:moveTo>
                <a:lnTo>
                  <a:pt x="128330" y="209074"/>
                </a:lnTo>
                <a:cubicBezTo>
                  <a:pt x="144165" y="207633"/>
                  <a:pt x="160000" y="207633"/>
                  <a:pt x="175835" y="208714"/>
                </a:cubicBezTo>
                <a:cubicBezTo>
                  <a:pt x="184113" y="193947"/>
                  <a:pt x="187352" y="176298"/>
                  <a:pt x="184833" y="156129"/>
                </a:cubicBezTo>
                <a:cubicBezTo>
                  <a:pt x="184833" y="155048"/>
                  <a:pt x="185193" y="153967"/>
                  <a:pt x="185553" y="152887"/>
                </a:cubicBezTo>
                <a:lnTo>
                  <a:pt x="200668" y="128755"/>
                </a:lnTo>
                <a:lnTo>
                  <a:pt x="184113" y="118671"/>
                </a:lnTo>
                <a:close/>
                <a:moveTo>
                  <a:pt x="200668" y="75810"/>
                </a:moveTo>
                <a:lnTo>
                  <a:pt x="181954" y="106065"/>
                </a:lnTo>
                <a:lnTo>
                  <a:pt x="211465" y="124073"/>
                </a:lnTo>
                <a:lnTo>
                  <a:pt x="230179" y="94179"/>
                </a:lnTo>
                <a:lnTo>
                  <a:pt x="200668" y="75810"/>
                </a:lnTo>
                <a:close/>
                <a:moveTo>
                  <a:pt x="277460" y="68478"/>
                </a:moveTo>
                <a:cubicBezTo>
                  <a:pt x="279577" y="66675"/>
                  <a:pt x="282399" y="67396"/>
                  <a:pt x="283810" y="69560"/>
                </a:cubicBezTo>
                <a:cubicBezTo>
                  <a:pt x="300391" y="95164"/>
                  <a:pt x="309210" y="124736"/>
                  <a:pt x="309210" y="155389"/>
                </a:cubicBezTo>
                <a:cubicBezTo>
                  <a:pt x="309210" y="177026"/>
                  <a:pt x="304624" y="197943"/>
                  <a:pt x="296510" y="217416"/>
                </a:cubicBezTo>
                <a:cubicBezTo>
                  <a:pt x="295452" y="219220"/>
                  <a:pt x="294041" y="220301"/>
                  <a:pt x="291924" y="220301"/>
                </a:cubicBezTo>
                <a:cubicBezTo>
                  <a:pt x="291572" y="220301"/>
                  <a:pt x="290866" y="220301"/>
                  <a:pt x="290513" y="219941"/>
                </a:cubicBezTo>
                <a:cubicBezTo>
                  <a:pt x="288044" y="218859"/>
                  <a:pt x="286985" y="215974"/>
                  <a:pt x="288044" y="213810"/>
                </a:cubicBezTo>
                <a:cubicBezTo>
                  <a:pt x="295805" y="195418"/>
                  <a:pt x="299685" y="175584"/>
                  <a:pt x="299685" y="155389"/>
                </a:cubicBezTo>
                <a:cubicBezTo>
                  <a:pt x="299685" y="126539"/>
                  <a:pt x="291572" y="98771"/>
                  <a:pt x="276049" y="74969"/>
                </a:cubicBezTo>
                <a:cubicBezTo>
                  <a:pt x="274638" y="72445"/>
                  <a:pt x="275344" y="69921"/>
                  <a:pt x="277460" y="68478"/>
                </a:cubicBezTo>
                <a:close/>
                <a:moveTo>
                  <a:pt x="212545" y="56721"/>
                </a:moveTo>
                <a:lnTo>
                  <a:pt x="205707" y="67886"/>
                </a:lnTo>
                <a:lnTo>
                  <a:pt x="234858" y="85895"/>
                </a:lnTo>
                <a:lnTo>
                  <a:pt x="242056" y="74369"/>
                </a:lnTo>
                <a:lnTo>
                  <a:pt x="212545" y="56721"/>
                </a:lnTo>
                <a:close/>
                <a:moveTo>
                  <a:pt x="230179" y="18903"/>
                </a:moveTo>
                <a:cubicBezTo>
                  <a:pt x="232339" y="20343"/>
                  <a:pt x="233058" y="23225"/>
                  <a:pt x="231619" y="25386"/>
                </a:cubicBezTo>
                <a:lnTo>
                  <a:pt x="217583" y="48437"/>
                </a:lnTo>
                <a:lnTo>
                  <a:pt x="246734" y="66806"/>
                </a:lnTo>
                <a:lnTo>
                  <a:pt x="258611" y="47356"/>
                </a:lnTo>
                <a:cubicBezTo>
                  <a:pt x="260050" y="45195"/>
                  <a:pt x="262930" y="44475"/>
                  <a:pt x="265089" y="45916"/>
                </a:cubicBezTo>
                <a:cubicBezTo>
                  <a:pt x="267248" y="47356"/>
                  <a:pt x="267968" y="50238"/>
                  <a:pt x="266528" y="52399"/>
                </a:cubicBezTo>
                <a:lnTo>
                  <a:pt x="252493" y="75450"/>
                </a:lnTo>
                <a:lnTo>
                  <a:pt x="240616" y="94899"/>
                </a:lnTo>
                <a:lnTo>
                  <a:pt x="216863" y="133438"/>
                </a:lnTo>
                <a:cubicBezTo>
                  <a:pt x="216143" y="134518"/>
                  <a:pt x="215064" y="134878"/>
                  <a:pt x="213984" y="135239"/>
                </a:cubicBezTo>
                <a:cubicBezTo>
                  <a:pt x="213624" y="135239"/>
                  <a:pt x="213264" y="135239"/>
                  <a:pt x="212904" y="135239"/>
                </a:cubicBezTo>
                <a:cubicBezTo>
                  <a:pt x="211825" y="135239"/>
                  <a:pt x="211105" y="135239"/>
                  <a:pt x="210385" y="134878"/>
                </a:cubicBezTo>
                <a:lnTo>
                  <a:pt x="208586" y="133438"/>
                </a:lnTo>
                <a:lnTo>
                  <a:pt x="194550" y="156489"/>
                </a:lnTo>
                <a:cubicBezTo>
                  <a:pt x="196349" y="176658"/>
                  <a:pt x="193470" y="194307"/>
                  <a:pt x="186272" y="209434"/>
                </a:cubicBezTo>
                <a:cubicBezTo>
                  <a:pt x="220102" y="212676"/>
                  <a:pt x="252853" y="221320"/>
                  <a:pt x="280924" y="234286"/>
                </a:cubicBezTo>
                <a:cubicBezTo>
                  <a:pt x="280924" y="234286"/>
                  <a:pt x="280924" y="234646"/>
                  <a:pt x="281284" y="234646"/>
                </a:cubicBezTo>
                <a:lnTo>
                  <a:pt x="281284" y="235006"/>
                </a:lnTo>
                <a:cubicBezTo>
                  <a:pt x="281644" y="235006"/>
                  <a:pt x="282004" y="235006"/>
                  <a:pt x="282004" y="235367"/>
                </a:cubicBezTo>
                <a:cubicBezTo>
                  <a:pt x="282004" y="235727"/>
                  <a:pt x="282724" y="235727"/>
                  <a:pt x="282724" y="236087"/>
                </a:cubicBezTo>
                <a:cubicBezTo>
                  <a:pt x="282724" y="236087"/>
                  <a:pt x="283084" y="236447"/>
                  <a:pt x="283084" y="236807"/>
                </a:cubicBezTo>
                <a:cubicBezTo>
                  <a:pt x="283084" y="236807"/>
                  <a:pt x="283443" y="237167"/>
                  <a:pt x="283443" y="237528"/>
                </a:cubicBezTo>
                <a:cubicBezTo>
                  <a:pt x="283443" y="237888"/>
                  <a:pt x="283803" y="237888"/>
                  <a:pt x="283803" y="238608"/>
                </a:cubicBezTo>
                <a:cubicBezTo>
                  <a:pt x="283803" y="238608"/>
                  <a:pt x="283803" y="238968"/>
                  <a:pt x="283803" y="239328"/>
                </a:cubicBezTo>
                <a:cubicBezTo>
                  <a:pt x="283803" y="239689"/>
                  <a:pt x="283443" y="240049"/>
                  <a:pt x="283443" y="240049"/>
                </a:cubicBezTo>
                <a:cubicBezTo>
                  <a:pt x="283084" y="240409"/>
                  <a:pt x="283084" y="240409"/>
                  <a:pt x="283084" y="240769"/>
                </a:cubicBezTo>
                <a:lnTo>
                  <a:pt x="283084" y="241129"/>
                </a:lnTo>
                <a:cubicBezTo>
                  <a:pt x="283084" y="241129"/>
                  <a:pt x="283084" y="241129"/>
                  <a:pt x="282724" y="241489"/>
                </a:cubicBezTo>
                <a:cubicBezTo>
                  <a:pt x="253932" y="283630"/>
                  <a:pt x="206066" y="309202"/>
                  <a:pt x="154962" y="309202"/>
                </a:cubicBezTo>
                <a:cubicBezTo>
                  <a:pt x="103497" y="309202"/>
                  <a:pt x="55631" y="283630"/>
                  <a:pt x="26840" y="241489"/>
                </a:cubicBezTo>
                <a:cubicBezTo>
                  <a:pt x="25400" y="239328"/>
                  <a:pt x="25760" y="236447"/>
                  <a:pt x="28279" y="235006"/>
                </a:cubicBezTo>
                <a:cubicBezTo>
                  <a:pt x="30079" y="233566"/>
                  <a:pt x="32958" y="233926"/>
                  <a:pt x="34757" y="236087"/>
                </a:cubicBezTo>
                <a:cubicBezTo>
                  <a:pt x="61749" y="276066"/>
                  <a:pt x="106736" y="299837"/>
                  <a:pt x="154962" y="299837"/>
                </a:cubicBezTo>
                <a:cubicBezTo>
                  <a:pt x="201028" y="299837"/>
                  <a:pt x="244215" y="277867"/>
                  <a:pt x="271927" y="240409"/>
                </a:cubicBezTo>
                <a:cubicBezTo>
                  <a:pt x="244575" y="228883"/>
                  <a:pt x="213624" y="221320"/>
                  <a:pt x="181234" y="218438"/>
                </a:cubicBezTo>
                <a:cubicBezTo>
                  <a:pt x="179075" y="221320"/>
                  <a:pt x="177635" y="223481"/>
                  <a:pt x="175476" y="226002"/>
                </a:cubicBezTo>
                <a:cubicBezTo>
                  <a:pt x="145964" y="261299"/>
                  <a:pt x="93780" y="264180"/>
                  <a:pt x="91621" y="264540"/>
                </a:cubicBezTo>
                <a:cubicBezTo>
                  <a:pt x="89821" y="264540"/>
                  <a:pt x="88382" y="263460"/>
                  <a:pt x="87302" y="262019"/>
                </a:cubicBezTo>
                <a:cubicBezTo>
                  <a:pt x="86582" y="260579"/>
                  <a:pt x="86582" y="258778"/>
                  <a:pt x="87302" y="257337"/>
                </a:cubicBezTo>
                <a:lnTo>
                  <a:pt x="175835" y="113268"/>
                </a:lnTo>
                <a:lnTo>
                  <a:pt x="172956" y="111827"/>
                </a:lnTo>
                <a:cubicBezTo>
                  <a:pt x="170797" y="110387"/>
                  <a:pt x="170077" y="107505"/>
                  <a:pt x="171517" y="105344"/>
                </a:cubicBezTo>
                <a:lnTo>
                  <a:pt x="195270" y="66806"/>
                </a:lnTo>
                <a:lnTo>
                  <a:pt x="207146" y="47717"/>
                </a:lnTo>
                <a:lnTo>
                  <a:pt x="223701" y="20704"/>
                </a:lnTo>
                <a:cubicBezTo>
                  <a:pt x="225141" y="18543"/>
                  <a:pt x="228020" y="17462"/>
                  <a:pt x="230179" y="18903"/>
                </a:cubicBezTo>
                <a:close/>
                <a:moveTo>
                  <a:pt x="154446" y="0"/>
                </a:moveTo>
                <a:cubicBezTo>
                  <a:pt x="171327" y="0"/>
                  <a:pt x="187849" y="2889"/>
                  <a:pt x="203653" y="7945"/>
                </a:cubicBezTo>
                <a:cubicBezTo>
                  <a:pt x="206167" y="9029"/>
                  <a:pt x="207604" y="11557"/>
                  <a:pt x="206527" y="14085"/>
                </a:cubicBezTo>
                <a:cubicBezTo>
                  <a:pt x="205808" y="16613"/>
                  <a:pt x="202935" y="17696"/>
                  <a:pt x="200780" y="16974"/>
                </a:cubicBezTo>
                <a:cubicBezTo>
                  <a:pt x="185694" y="11918"/>
                  <a:pt x="170250" y="9390"/>
                  <a:pt x="154446" y="9390"/>
                </a:cubicBezTo>
                <a:cubicBezTo>
                  <a:pt x="74350" y="9390"/>
                  <a:pt x="9338" y="74758"/>
                  <a:pt x="9338" y="155294"/>
                </a:cubicBezTo>
                <a:cubicBezTo>
                  <a:pt x="9338" y="175518"/>
                  <a:pt x="13289" y="195382"/>
                  <a:pt x="21191" y="213800"/>
                </a:cubicBezTo>
                <a:cubicBezTo>
                  <a:pt x="22269" y="215967"/>
                  <a:pt x="21191" y="218856"/>
                  <a:pt x="19036" y="219940"/>
                </a:cubicBezTo>
                <a:cubicBezTo>
                  <a:pt x="18318" y="220301"/>
                  <a:pt x="17599" y="220301"/>
                  <a:pt x="17240" y="220301"/>
                </a:cubicBezTo>
                <a:cubicBezTo>
                  <a:pt x="15444" y="220301"/>
                  <a:pt x="13648" y="219217"/>
                  <a:pt x="12930" y="217412"/>
                </a:cubicBezTo>
                <a:cubicBezTo>
                  <a:pt x="4310" y="197910"/>
                  <a:pt x="0" y="176963"/>
                  <a:pt x="0" y="155294"/>
                </a:cubicBezTo>
                <a:cubicBezTo>
                  <a:pt x="0" y="69702"/>
                  <a:pt x="68962" y="0"/>
                  <a:pt x="154446" y="0"/>
                </a:cubicBezTo>
                <a:close/>
              </a:path>
            </a:pathLst>
          </a:custGeom>
          <a:solidFill>
            <a:schemeClr val="tx1"/>
          </a:solidFill>
          <a:ln w="15875">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49C5471-06B1-76C2-B268-F8D67DA0B586}"/>
              </a:ext>
            </a:extLst>
          </p:cNvPr>
          <p:cNvGrpSpPr/>
          <p:nvPr/>
        </p:nvGrpSpPr>
        <p:grpSpPr>
          <a:xfrm>
            <a:off x="4631258" y="2078895"/>
            <a:ext cx="793553" cy="793553"/>
            <a:chOff x="4559820" y="1821720"/>
            <a:chExt cx="793553" cy="793553"/>
          </a:xfrm>
        </p:grpSpPr>
        <p:sp>
          <p:nvSpPr>
            <p:cNvPr id="29" name="Shape 35394">
              <a:extLst>
                <a:ext uri="{FF2B5EF4-FFF2-40B4-BE49-F238E27FC236}">
                  <a16:creationId xmlns:a16="http://schemas.microsoft.com/office/drawing/2014/main" id="{E41F9935-D7D9-E34F-9929-14E266183503}"/>
                </a:ext>
              </a:extLst>
            </p:cNvPr>
            <p:cNvSpPr/>
            <p:nvPr/>
          </p:nvSpPr>
          <p:spPr>
            <a:xfrm>
              <a:off x="4559820" y="1821720"/>
              <a:ext cx="793553" cy="793553"/>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sp>
          <p:nvSpPr>
            <p:cNvPr id="52" name="Freeform 415">
              <a:extLst>
                <a:ext uri="{FF2B5EF4-FFF2-40B4-BE49-F238E27FC236}">
                  <a16:creationId xmlns:a16="http://schemas.microsoft.com/office/drawing/2014/main" id="{691DBF36-025B-4A43-B45A-2542B04BE583}"/>
                </a:ext>
              </a:extLst>
            </p:cNvPr>
            <p:cNvSpPr>
              <a:spLocks noChangeArrowheads="1"/>
            </p:cNvSpPr>
            <p:nvPr/>
          </p:nvSpPr>
          <p:spPr bwMode="auto">
            <a:xfrm>
              <a:off x="4743537" y="2004073"/>
              <a:ext cx="426119" cy="428303"/>
            </a:xfrm>
            <a:custGeom>
              <a:avLst/>
              <a:gdLst>
                <a:gd name="T0" fmla="*/ 13818 w 310041"/>
                <a:gd name="T1" fmla="*/ 297063 h 310789"/>
                <a:gd name="T2" fmla="*/ 24943 w 310041"/>
                <a:gd name="T3" fmla="*/ 264193 h 310789"/>
                <a:gd name="T4" fmla="*/ 157405 w 310041"/>
                <a:gd name="T5" fmla="*/ 155756 h 310789"/>
                <a:gd name="T6" fmla="*/ 149304 w 310041"/>
                <a:gd name="T7" fmla="*/ 159161 h 310789"/>
                <a:gd name="T8" fmla="*/ 304525 w 310041"/>
                <a:gd name="T9" fmla="*/ 139862 h 310789"/>
                <a:gd name="T10" fmla="*/ 154815 w 310041"/>
                <a:gd name="T11" fmla="*/ 309563 h 310789"/>
                <a:gd name="T12" fmla="*/ 101193 w 310041"/>
                <a:gd name="T13" fmla="*/ 290189 h 310789"/>
                <a:gd name="T14" fmla="*/ 299846 w 310041"/>
                <a:gd name="T15" fmla="*/ 144885 h 310789"/>
                <a:gd name="T16" fmla="*/ 176144 w 310041"/>
                <a:gd name="T17" fmla="*/ 135423 h 310789"/>
                <a:gd name="T18" fmla="*/ 169117 w 310041"/>
                <a:gd name="T19" fmla="*/ 142712 h 310789"/>
                <a:gd name="T20" fmla="*/ 192452 w 310041"/>
                <a:gd name="T21" fmla="*/ 116136 h 310789"/>
                <a:gd name="T22" fmla="*/ 189282 w 310041"/>
                <a:gd name="T23" fmla="*/ 123628 h 310789"/>
                <a:gd name="T24" fmla="*/ 186112 w 310041"/>
                <a:gd name="T25" fmla="*/ 116136 h 310789"/>
                <a:gd name="T26" fmla="*/ 136783 w 310041"/>
                <a:gd name="T27" fmla="*/ 150005 h 310789"/>
                <a:gd name="T28" fmla="*/ 146561 w 310041"/>
                <a:gd name="T29" fmla="*/ 173244 h 310789"/>
                <a:gd name="T30" fmla="*/ 206675 w 310041"/>
                <a:gd name="T31" fmla="*/ 112968 h 310789"/>
                <a:gd name="T32" fmla="*/ 190062 w 310041"/>
                <a:gd name="T33" fmla="*/ 90909 h 310789"/>
                <a:gd name="T34" fmla="*/ 213555 w 310041"/>
                <a:gd name="T35" fmla="*/ 133302 h 310789"/>
                <a:gd name="T36" fmla="*/ 140042 w 310041"/>
                <a:gd name="T37" fmla="*/ 180143 h 310789"/>
                <a:gd name="T38" fmla="*/ 129902 w 310041"/>
                <a:gd name="T39" fmla="*/ 143106 h 310789"/>
                <a:gd name="T40" fmla="*/ 259705 w 310041"/>
                <a:gd name="T41" fmla="*/ 43089 h 310789"/>
                <a:gd name="T42" fmla="*/ 253581 w 310041"/>
                <a:gd name="T43" fmla="*/ 61808 h 310789"/>
                <a:gd name="T44" fmla="*/ 247096 w 310041"/>
                <a:gd name="T45" fmla="*/ 55450 h 310789"/>
                <a:gd name="T46" fmla="*/ 246185 w 310041"/>
                <a:gd name="T47" fmla="*/ 40894 h 310789"/>
                <a:gd name="T48" fmla="*/ 234407 w 310041"/>
                <a:gd name="T49" fmla="*/ 74534 h 310789"/>
                <a:gd name="T50" fmla="*/ 267599 w 310041"/>
                <a:gd name="T51" fmla="*/ 62598 h 310789"/>
                <a:gd name="T52" fmla="*/ 245827 w 310041"/>
                <a:gd name="T53" fmla="*/ 88642 h 310789"/>
                <a:gd name="T54" fmla="*/ 240831 w 310041"/>
                <a:gd name="T55" fmla="*/ 37277 h 310789"/>
                <a:gd name="T56" fmla="*/ 97445 w 310041"/>
                <a:gd name="T57" fmla="*/ 135239 h 310789"/>
                <a:gd name="T58" fmla="*/ 31405 w 310041"/>
                <a:gd name="T59" fmla="*/ 257691 h 310789"/>
                <a:gd name="T60" fmla="*/ 148411 w 310041"/>
                <a:gd name="T61" fmla="*/ 227710 h 310789"/>
                <a:gd name="T62" fmla="*/ 299155 w 310041"/>
                <a:gd name="T63" fmla="*/ 61550 h 310789"/>
                <a:gd name="T64" fmla="*/ 240383 w 310041"/>
                <a:gd name="T65" fmla="*/ 596 h 310789"/>
                <a:gd name="T66" fmla="*/ 289823 w 310041"/>
                <a:gd name="T67" fmla="*/ 110676 h 310789"/>
                <a:gd name="T68" fmla="*/ 60117 w 310041"/>
                <a:gd name="T69" fmla="*/ 285504 h 310789"/>
                <a:gd name="T70" fmla="*/ 24585 w 310041"/>
                <a:gd name="T71" fmla="*/ 311150 h 310789"/>
                <a:gd name="T72" fmla="*/ 21355 w 310041"/>
                <a:gd name="T73" fmla="*/ 254439 h 310789"/>
                <a:gd name="T74" fmla="*/ 90625 w 310041"/>
                <a:gd name="T75" fmla="*/ 128376 h 310789"/>
                <a:gd name="T76" fmla="*/ 155805 w 310041"/>
                <a:gd name="T77" fmla="*/ 0 h 310789"/>
                <a:gd name="T78" fmla="*/ 166256 w 310041"/>
                <a:gd name="T79" fmla="*/ 9703 h 310789"/>
                <a:gd name="T80" fmla="*/ 20298 w 310041"/>
                <a:gd name="T81" fmla="*/ 207732 h 310789"/>
                <a:gd name="T82" fmla="*/ 11648 w 310041"/>
                <a:gd name="T83" fmla="*/ 211326 h 3107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0041" h="310789">
                  <a:moveTo>
                    <a:pt x="24982" y="263886"/>
                  </a:moveTo>
                  <a:lnTo>
                    <a:pt x="13839" y="275071"/>
                  </a:lnTo>
                  <a:cubicBezTo>
                    <a:pt x="8087" y="281204"/>
                    <a:pt x="8087" y="290585"/>
                    <a:pt x="13839" y="296718"/>
                  </a:cubicBezTo>
                  <a:cubicBezTo>
                    <a:pt x="19950" y="302491"/>
                    <a:pt x="29296" y="302491"/>
                    <a:pt x="35407" y="296718"/>
                  </a:cubicBezTo>
                  <a:lnTo>
                    <a:pt x="46551" y="285534"/>
                  </a:lnTo>
                  <a:lnTo>
                    <a:pt x="24982" y="263886"/>
                  </a:lnTo>
                  <a:close/>
                  <a:moveTo>
                    <a:pt x="149535" y="152513"/>
                  </a:moveTo>
                  <a:cubicBezTo>
                    <a:pt x="151298" y="150812"/>
                    <a:pt x="154473" y="150812"/>
                    <a:pt x="156237" y="152513"/>
                  </a:cubicBezTo>
                  <a:cubicBezTo>
                    <a:pt x="157296" y="153534"/>
                    <a:pt x="157648" y="154554"/>
                    <a:pt x="157648" y="155575"/>
                  </a:cubicBezTo>
                  <a:cubicBezTo>
                    <a:pt x="157648" y="156935"/>
                    <a:pt x="157296" y="157956"/>
                    <a:pt x="156237" y="158976"/>
                  </a:cubicBezTo>
                  <a:cubicBezTo>
                    <a:pt x="155179" y="159657"/>
                    <a:pt x="154121" y="159997"/>
                    <a:pt x="153062" y="159997"/>
                  </a:cubicBezTo>
                  <a:cubicBezTo>
                    <a:pt x="151651" y="159997"/>
                    <a:pt x="150593" y="159657"/>
                    <a:pt x="149535" y="158976"/>
                  </a:cubicBezTo>
                  <a:cubicBezTo>
                    <a:pt x="148829" y="157956"/>
                    <a:pt x="148476" y="156935"/>
                    <a:pt x="148476" y="155575"/>
                  </a:cubicBezTo>
                  <a:cubicBezTo>
                    <a:pt x="148476" y="154554"/>
                    <a:pt x="148829" y="153534"/>
                    <a:pt x="149535" y="152513"/>
                  </a:cubicBezTo>
                  <a:close/>
                  <a:moveTo>
                    <a:pt x="304995" y="139700"/>
                  </a:moveTo>
                  <a:cubicBezTo>
                    <a:pt x="307518" y="139700"/>
                    <a:pt x="309680" y="141492"/>
                    <a:pt x="309680" y="144000"/>
                  </a:cubicBezTo>
                  <a:cubicBezTo>
                    <a:pt x="310041" y="147942"/>
                    <a:pt x="310041" y="151526"/>
                    <a:pt x="310041" y="155110"/>
                  </a:cubicBezTo>
                  <a:cubicBezTo>
                    <a:pt x="310041" y="240041"/>
                    <a:pt x="240837" y="309204"/>
                    <a:pt x="155054" y="309204"/>
                  </a:cubicBezTo>
                  <a:cubicBezTo>
                    <a:pt x="135590" y="309204"/>
                    <a:pt x="116127" y="305620"/>
                    <a:pt x="98105" y="298453"/>
                  </a:cubicBezTo>
                  <a:cubicBezTo>
                    <a:pt x="95582" y="297378"/>
                    <a:pt x="94501" y="294869"/>
                    <a:pt x="95582" y="292361"/>
                  </a:cubicBezTo>
                  <a:cubicBezTo>
                    <a:pt x="96303" y="289852"/>
                    <a:pt x="99186" y="288777"/>
                    <a:pt x="101349" y="289852"/>
                  </a:cubicBezTo>
                  <a:cubicBezTo>
                    <a:pt x="118650" y="296303"/>
                    <a:pt x="136672" y="299886"/>
                    <a:pt x="155054" y="299886"/>
                  </a:cubicBezTo>
                  <a:cubicBezTo>
                    <a:pt x="235431" y="299886"/>
                    <a:pt x="300670" y="235024"/>
                    <a:pt x="300670" y="155110"/>
                  </a:cubicBezTo>
                  <a:cubicBezTo>
                    <a:pt x="300670" y="151526"/>
                    <a:pt x="300670" y="148300"/>
                    <a:pt x="300309" y="144717"/>
                  </a:cubicBezTo>
                  <a:cubicBezTo>
                    <a:pt x="300309" y="142208"/>
                    <a:pt x="302111" y="140058"/>
                    <a:pt x="304995" y="139700"/>
                  </a:cubicBezTo>
                  <a:close/>
                  <a:moveTo>
                    <a:pt x="169378" y="135266"/>
                  </a:moveTo>
                  <a:cubicBezTo>
                    <a:pt x="171230" y="133350"/>
                    <a:pt x="174564" y="133350"/>
                    <a:pt x="176416" y="135266"/>
                  </a:cubicBezTo>
                  <a:cubicBezTo>
                    <a:pt x="178268" y="137565"/>
                    <a:pt x="178268" y="140630"/>
                    <a:pt x="176416" y="142546"/>
                  </a:cubicBezTo>
                  <a:cubicBezTo>
                    <a:pt x="175305" y="143312"/>
                    <a:pt x="174193" y="144079"/>
                    <a:pt x="172712" y="144079"/>
                  </a:cubicBezTo>
                  <a:cubicBezTo>
                    <a:pt x="171601" y="144079"/>
                    <a:pt x="170489" y="143312"/>
                    <a:pt x="169378" y="142546"/>
                  </a:cubicBezTo>
                  <a:cubicBezTo>
                    <a:pt x="167526" y="140630"/>
                    <a:pt x="167526" y="137565"/>
                    <a:pt x="169378" y="135266"/>
                  </a:cubicBezTo>
                  <a:close/>
                  <a:moveTo>
                    <a:pt x="186399" y="116001"/>
                  </a:moveTo>
                  <a:cubicBezTo>
                    <a:pt x="188163" y="114300"/>
                    <a:pt x="191338" y="114300"/>
                    <a:pt x="192749" y="116001"/>
                  </a:cubicBezTo>
                  <a:cubicBezTo>
                    <a:pt x="193808" y="116681"/>
                    <a:pt x="194160" y="118042"/>
                    <a:pt x="194160" y="119062"/>
                  </a:cubicBezTo>
                  <a:cubicBezTo>
                    <a:pt x="194160" y="120423"/>
                    <a:pt x="193808" y="121444"/>
                    <a:pt x="192749" y="122124"/>
                  </a:cubicBezTo>
                  <a:cubicBezTo>
                    <a:pt x="192044" y="122804"/>
                    <a:pt x="190633" y="123485"/>
                    <a:pt x="189574" y="123485"/>
                  </a:cubicBezTo>
                  <a:cubicBezTo>
                    <a:pt x="188516" y="123485"/>
                    <a:pt x="187105" y="122804"/>
                    <a:pt x="186399" y="122124"/>
                  </a:cubicBezTo>
                  <a:cubicBezTo>
                    <a:pt x="185694" y="121444"/>
                    <a:pt x="184988" y="120423"/>
                    <a:pt x="184988" y="119062"/>
                  </a:cubicBezTo>
                  <a:cubicBezTo>
                    <a:pt x="184988" y="118042"/>
                    <a:pt x="185694" y="116681"/>
                    <a:pt x="186399" y="116001"/>
                  </a:cubicBezTo>
                  <a:close/>
                  <a:moveTo>
                    <a:pt x="190310" y="100143"/>
                  </a:moveTo>
                  <a:cubicBezTo>
                    <a:pt x="187771" y="100143"/>
                    <a:pt x="185595" y="101231"/>
                    <a:pt x="183782" y="103045"/>
                  </a:cubicBezTo>
                  <a:lnTo>
                    <a:pt x="136994" y="149831"/>
                  </a:lnTo>
                  <a:cubicBezTo>
                    <a:pt x="135181" y="151645"/>
                    <a:pt x="134093" y="153821"/>
                    <a:pt x="134093" y="156360"/>
                  </a:cubicBezTo>
                  <a:cubicBezTo>
                    <a:pt x="134093" y="158898"/>
                    <a:pt x="135181" y="161437"/>
                    <a:pt x="136994" y="163251"/>
                  </a:cubicBezTo>
                  <a:lnTo>
                    <a:pt x="146787" y="173043"/>
                  </a:lnTo>
                  <a:cubicBezTo>
                    <a:pt x="150777" y="177033"/>
                    <a:pt x="156580" y="177033"/>
                    <a:pt x="160207" y="173043"/>
                  </a:cubicBezTo>
                  <a:lnTo>
                    <a:pt x="206994" y="126619"/>
                  </a:lnTo>
                  <a:cubicBezTo>
                    <a:pt x="210621" y="122992"/>
                    <a:pt x="210621" y="116464"/>
                    <a:pt x="206994" y="112837"/>
                  </a:cubicBezTo>
                  <a:lnTo>
                    <a:pt x="197201" y="103045"/>
                  </a:lnTo>
                  <a:cubicBezTo>
                    <a:pt x="195025" y="101231"/>
                    <a:pt x="192849" y="100143"/>
                    <a:pt x="190310" y="100143"/>
                  </a:cubicBezTo>
                  <a:close/>
                  <a:moveTo>
                    <a:pt x="190355" y="90804"/>
                  </a:moveTo>
                  <a:cubicBezTo>
                    <a:pt x="195206" y="90804"/>
                    <a:pt x="200103" y="92708"/>
                    <a:pt x="203729" y="96516"/>
                  </a:cubicBezTo>
                  <a:lnTo>
                    <a:pt x="213885" y="106309"/>
                  </a:lnTo>
                  <a:cubicBezTo>
                    <a:pt x="221139" y="113562"/>
                    <a:pt x="221139" y="125894"/>
                    <a:pt x="213885" y="133147"/>
                  </a:cubicBezTo>
                  <a:lnTo>
                    <a:pt x="167098" y="179934"/>
                  </a:lnTo>
                  <a:cubicBezTo>
                    <a:pt x="163108" y="183561"/>
                    <a:pt x="158393" y="185374"/>
                    <a:pt x="153678" y="185374"/>
                  </a:cubicBezTo>
                  <a:cubicBezTo>
                    <a:pt x="148601" y="185374"/>
                    <a:pt x="143885" y="183561"/>
                    <a:pt x="140258" y="179934"/>
                  </a:cubicBezTo>
                  <a:lnTo>
                    <a:pt x="130103" y="169779"/>
                  </a:lnTo>
                  <a:cubicBezTo>
                    <a:pt x="126476" y="166152"/>
                    <a:pt x="124663" y="161437"/>
                    <a:pt x="124663" y="156360"/>
                  </a:cubicBezTo>
                  <a:cubicBezTo>
                    <a:pt x="124663" y="151282"/>
                    <a:pt x="126476" y="146567"/>
                    <a:pt x="130103" y="142940"/>
                  </a:cubicBezTo>
                  <a:lnTo>
                    <a:pt x="177253" y="96516"/>
                  </a:lnTo>
                  <a:cubicBezTo>
                    <a:pt x="180699" y="92708"/>
                    <a:pt x="185504" y="90804"/>
                    <a:pt x="190355" y="90804"/>
                  </a:cubicBezTo>
                  <a:close/>
                  <a:moveTo>
                    <a:pt x="260106" y="43039"/>
                  </a:moveTo>
                  <a:cubicBezTo>
                    <a:pt x="261910" y="41275"/>
                    <a:pt x="264797" y="41275"/>
                    <a:pt x="266601" y="43039"/>
                  </a:cubicBezTo>
                  <a:cubicBezTo>
                    <a:pt x="268765" y="44450"/>
                    <a:pt x="268765" y="47625"/>
                    <a:pt x="266601" y="49389"/>
                  </a:cubicBezTo>
                  <a:lnTo>
                    <a:pt x="253973" y="61736"/>
                  </a:lnTo>
                  <a:cubicBezTo>
                    <a:pt x="253251" y="62794"/>
                    <a:pt x="251808" y="63147"/>
                    <a:pt x="250725" y="63147"/>
                  </a:cubicBezTo>
                  <a:cubicBezTo>
                    <a:pt x="249643" y="63147"/>
                    <a:pt x="248200" y="62794"/>
                    <a:pt x="247478" y="61736"/>
                  </a:cubicBezTo>
                  <a:cubicBezTo>
                    <a:pt x="245313" y="59972"/>
                    <a:pt x="245313" y="57150"/>
                    <a:pt x="247478" y="55386"/>
                  </a:cubicBezTo>
                  <a:lnTo>
                    <a:pt x="260106" y="43039"/>
                  </a:lnTo>
                  <a:close/>
                  <a:moveTo>
                    <a:pt x="241203" y="37234"/>
                  </a:moveTo>
                  <a:cubicBezTo>
                    <a:pt x="243705" y="36512"/>
                    <a:pt x="246207" y="38318"/>
                    <a:pt x="246565" y="40847"/>
                  </a:cubicBezTo>
                  <a:cubicBezTo>
                    <a:pt x="247280" y="43377"/>
                    <a:pt x="245850" y="46267"/>
                    <a:pt x="242990" y="46628"/>
                  </a:cubicBezTo>
                  <a:cubicBezTo>
                    <a:pt x="240131" y="46989"/>
                    <a:pt x="236914" y="48796"/>
                    <a:pt x="234769" y="50964"/>
                  </a:cubicBezTo>
                  <a:cubicBezTo>
                    <a:pt x="228335" y="57467"/>
                    <a:pt x="228335" y="67945"/>
                    <a:pt x="234769" y="74448"/>
                  </a:cubicBezTo>
                  <a:cubicBezTo>
                    <a:pt x="241203" y="80951"/>
                    <a:pt x="251569" y="80951"/>
                    <a:pt x="258003" y="74448"/>
                  </a:cubicBezTo>
                  <a:cubicBezTo>
                    <a:pt x="260148" y="72280"/>
                    <a:pt x="261578" y="69029"/>
                    <a:pt x="262293" y="66138"/>
                  </a:cubicBezTo>
                  <a:cubicBezTo>
                    <a:pt x="263008" y="63609"/>
                    <a:pt x="265152" y="61803"/>
                    <a:pt x="268012" y="62525"/>
                  </a:cubicBezTo>
                  <a:cubicBezTo>
                    <a:pt x="270514" y="62887"/>
                    <a:pt x="271944" y="65416"/>
                    <a:pt x="271586" y="67945"/>
                  </a:cubicBezTo>
                  <a:cubicBezTo>
                    <a:pt x="270514" y="72642"/>
                    <a:pt x="268012" y="77338"/>
                    <a:pt x="264437" y="80951"/>
                  </a:cubicBezTo>
                  <a:cubicBezTo>
                    <a:pt x="259433" y="86371"/>
                    <a:pt x="252999" y="88539"/>
                    <a:pt x="246207" y="88539"/>
                  </a:cubicBezTo>
                  <a:cubicBezTo>
                    <a:pt x="239773" y="88539"/>
                    <a:pt x="233339" y="86371"/>
                    <a:pt x="228335" y="80951"/>
                  </a:cubicBezTo>
                  <a:cubicBezTo>
                    <a:pt x="218326" y="70835"/>
                    <a:pt x="218326" y="54577"/>
                    <a:pt x="228335" y="44460"/>
                  </a:cubicBezTo>
                  <a:cubicBezTo>
                    <a:pt x="231909" y="40847"/>
                    <a:pt x="236556" y="38318"/>
                    <a:pt x="241203" y="37234"/>
                  </a:cubicBezTo>
                  <a:close/>
                  <a:moveTo>
                    <a:pt x="241248" y="10066"/>
                  </a:moveTo>
                  <a:cubicBezTo>
                    <a:pt x="228083" y="11058"/>
                    <a:pt x="215142" y="16741"/>
                    <a:pt x="205077" y="26843"/>
                  </a:cubicBezTo>
                  <a:lnTo>
                    <a:pt x="97595" y="135082"/>
                  </a:lnTo>
                  <a:cubicBezTo>
                    <a:pt x="90046" y="142298"/>
                    <a:pt x="85373" y="151318"/>
                    <a:pt x="82857" y="161420"/>
                  </a:cubicBezTo>
                  <a:cubicBezTo>
                    <a:pt x="74230" y="199304"/>
                    <a:pt x="56616" y="232136"/>
                    <a:pt x="32172" y="256670"/>
                  </a:cubicBezTo>
                  <a:lnTo>
                    <a:pt x="31453" y="257392"/>
                  </a:lnTo>
                  <a:lnTo>
                    <a:pt x="53021" y="278679"/>
                  </a:lnTo>
                  <a:lnTo>
                    <a:pt x="53740" y="278318"/>
                  </a:lnTo>
                  <a:cubicBezTo>
                    <a:pt x="78184" y="253784"/>
                    <a:pt x="110895" y="236465"/>
                    <a:pt x="148640" y="227446"/>
                  </a:cubicBezTo>
                  <a:cubicBezTo>
                    <a:pt x="158705" y="224920"/>
                    <a:pt x="167692" y="219869"/>
                    <a:pt x="174881" y="212653"/>
                  </a:cubicBezTo>
                  <a:lnTo>
                    <a:pt x="283801" y="103692"/>
                  </a:lnTo>
                  <a:cubicBezTo>
                    <a:pt x="294585" y="92508"/>
                    <a:pt x="300696" y="76994"/>
                    <a:pt x="299617" y="61479"/>
                  </a:cubicBezTo>
                  <a:cubicBezTo>
                    <a:pt x="298539" y="45604"/>
                    <a:pt x="291349" y="31173"/>
                    <a:pt x="278768" y="21431"/>
                  </a:cubicBezTo>
                  <a:cubicBezTo>
                    <a:pt x="267804" y="12772"/>
                    <a:pt x="254414" y="9074"/>
                    <a:pt x="241248" y="10066"/>
                  </a:cubicBezTo>
                  <a:close/>
                  <a:moveTo>
                    <a:pt x="240754" y="595"/>
                  </a:moveTo>
                  <a:cubicBezTo>
                    <a:pt x="256121" y="-577"/>
                    <a:pt x="271758" y="3752"/>
                    <a:pt x="284519" y="13854"/>
                  </a:cubicBezTo>
                  <a:cubicBezTo>
                    <a:pt x="298898" y="25400"/>
                    <a:pt x="307885" y="42357"/>
                    <a:pt x="308963" y="60758"/>
                  </a:cubicBezTo>
                  <a:cubicBezTo>
                    <a:pt x="310042" y="79158"/>
                    <a:pt x="303212" y="97198"/>
                    <a:pt x="290271" y="110548"/>
                  </a:cubicBezTo>
                  <a:lnTo>
                    <a:pt x="181711" y="219508"/>
                  </a:lnTo>
                  <a:cubicBezTo>
                    <a:pt x="173084" y="228167"/>
                    <a:pt x="162659" y="233940"/>
                    <a:pt x="150797" y="236465"/>
                  </a:cubicBezTo>
                  <a:cubicBezTo>
                    <a:pt x="114850" y="245125"/>
                    <a:pt x="83216" y="261721"/>
                    <a:pt x="60210" y="285173"/>
                  </a:cubicBezTo>
                  <a:lnTo>
                    <a:pt x="56256" y="289142"/>
                  </a:lnTo>
                  <a:lnTo>
                    <a:pt x="41877" y="303573"/>
                  </a:lnTo>
                  <a:cubicBezTo>
                    <a:pt x="37204" y="307903"/>
                    <a:pt x="30734" y="310789"/>
                    <a:pt x="24623" y="310789"/>
                  </a:cubicBezTo>
                  <a:cubicBezTo>
                    <a:pt x="18152" y="310789"/>
                    <a:pt x="12042" y="307903"/>
                    <a:pt x="7009" y="303573"/>
                  </a:cubicBezTo>
                  <a:cubicBezTo>
                    <a:pt x="-2337" y="293832"/>
                    <a:pt x="-2337" y="277957"/>
                    <a:pt x="7009" y="268576"/>
                  </a:cubicBezTo>
                  <a:lnTo>
                    <a:pt x="21388" y="254144"/>
                  </a:lnTo>
                  <a:lnTo>
                    <a:pt x="25342" y="250176"/>
                  </a:lnTo>
                  <a:cubicBezTo>
                    <a:pt x="48707" y="227085"/>
                    <a:pt x="65243" y="195335"/>
                    <a:pt x="73870" y="159255"/>
                  </a:cubicBezTo>
                  <a:cubicBezTo>
                    <a:pt x="76386" y="147349"/>
                    <a:pt x="82497" y="136886"/>
                    <a:pt x="90765" y="128227"/>
                  </a:cubicBezTo>
                  <a:lnTo>
                    <a:pt x="198606" y="20349"/>
                  </a:lnTo>
                  <a:cubicBezTo>
                    <a:pt x="210289" y="8442"/>
                    <a:pt x="225387" y="1768"/>
                    <a:pt x="240754" y="595"/>
                  </a:cubicBezTo>
                  <a:close/>
                  <a:moveTo>
                    <a:pt x="156046" y="0"/>
                  </a:moveTo>
                  <a:cubicBezTo>
                    <a:pt x="160016" y="0"/>
                    <a:pt x="163626" y="0"/>
                    <a:pt x="167596" y="359"/>
                  </a:cubicBezTo>
                  <a:cubicBezTo>
                    <a:pt x="169762" y="718"/>
                    <a:pt x="171927" y="2872"/>
                    <a:pt x="171566" y="5385"/>
                  </a:cubicBezTo>
                  <a:cubicBezTo>
                    <a:pt x="171566" y="8256"/>
                    <a:pt x="169040" y="10051"/>
                    <a:pt x="166513" y="9692"/>
                  </a:cubicBezTo>
                  <a:cubicBezTo>
                    <a:pt x="163265" y="9692"/>
                    <a:pt x="159655" y="9333"/>
                    <a:pt x="156046" y="9333"/>
                  </a:cubicBezTo>
                  <a:cubicBezTo>
                    <a:pt x="75915" y="9333"/>
                    <a:pt x="10583" y="74668"/>
                    <a:pt x="10583" y="154362"/>
                  </a:cubicBezTo>
                  <a:cubicBezTo>
                    <a:pt x="10583" y="172670"/>
                    <a:pt x="13832" y="190619"/>
                    <a:pt x="20329" y="207491"/>
                  </a:cubicBezTo>
                  <a:cubicBezTo>
                    <a:pt x="21773" y="210004"/>
                    <a:pt x="20329" y="212517"/>
                    <a:pt x="18163" y="213594"/>
                  </a:cubicBezTo>
                  <a:cubicBezTo>
                    <a:pt x="17441" y="213953"/>
                    <a:pt x="16719" y="213953"/>
                    <a:pt x="16358" y="213953"/>
                  </a:cubicBezTo>
                  <a:cubicBezTo>
                    <a:pt x="14554" y="213953"/>
                    <a:pt x="12749" y="212876"/>
                    <a:pt x="11666" y="211081"/>
                  </a:cubicBezTo>
                  <a:cubicBezTo>
                    <a:pt x="4447" y="193132"/>
                    <a:pt x="838" y="173747"/>
                    <a:pt x="838" y="154362"/>
                  </a:cubicBezTo>
                  <a:cubicBezTo>
                    <a:pt x="838" y="69283"/>
                    <a:pt x="70862" y="0"/>
                    <a:pt x="156046" y="0"/>
                  </a:cubicBezTo>
                  <a:close/>
                </a:path>
              </a:pathLst>
            </a:custGeom>
            <a:solidFill>
              <a:schemeClr val="tx1"/>
            </a:solidFill>
            <a:ln w="15875">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9EF47C31-0695-026B-B815-16343856B2A1}"/>
              </a:ext>
            </a:extLst>
          </p:cNvPr>
          <p:cNvGrpSpPr/>
          <p:nvPr/>
        </p:nvGrpSpPr>
        <p:grpSpPr>
          <a:xfrm>
            <a:off x="3537960" y="3221734"/>
            <a:ext cx="793552" cy="793553"/>
            <a:chOff x="3480810" y="3164584"/>
            <a:chExt cx="793552" cy="793553"/>
          </a:xfrm>
        </p:grpSpPr>
        <p:sp>
          <p:nvSpPr>
            <p:cNvPr id="33" name="Shape 35388">
              <a:extLst>
                <a:ext uri="{FF2B5EF4-FFF2-40B4-BE49-F238E27FC236}">
                  <a16:creationId xmlns:a16="http://schemas.microsoft.com/office/drawing/2014/main" id="{3F32B427-B5A1-5248-A773-696524BDB94D}"/>
                </a:ext>
              </a:extLst>
            </p:cNvPr>
            <p:cNvSpPr/>
            <p:nvPr/>
          </p:nvSpPr>
          <p:spPr>
            <a:xfrm>
              <a:off x="3480810" y="3164584"/>
              <a:ext cx="793552" cy="793553"/>
            </a:xfrm>
            <a:prstGeom prst="ellipse">
              <a:avLst/>
            </a:prstGeom>
            <a:solidFill>
              <a:schemeClr val="accent2"/>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sp>
          <p:nvSpPr>
            <p:cNvPr id="53" name="Freeform 414">
              <a:extLst>
                <a:ext uri="{FF2B5EF4-FFF2-40B4-BE49-F238E27FC236}">
                  <a16:creationId xmlns:a16="http://schemas.microsoft.com/office/drawing/2014/main" id="{CC71995E-9B46-AF4D-A5F2-B3AB32325412}"/>
                </a:ext>
              </a:extLst>
            </p:cNvPr>
            <p:cNvSpPr>
              <a:spLocks noChangeArrowheads="1"/>
            </p:cNvSpPr>
            <p:nvPr/>
          </p:nvSpPr>
          <p:spPr bwMode="auto">
            <a:xfrm>
              <a:off x="3642846" y="3328187"/>
              <a:ext cx="426119" cy="423932"/>
            </a:xfrm>
            <a:custGeom>
              <a:avLst/>
              <a:gdLst>
                <a:gd name="T0" fmla="*/ 204751 w 309204"/>
                <a:gd name="T1" fmla="*/ 298792 h 307622"/>
                <a:gd name="T2" fmla="*/ 204751 w 309204"/>
                <a:gd name="T3" fmla="*/ 307975 h 307622"/>
                <a:gd name="T4" fmla="*/ 90593 w 309204"/>
                <a:gd name="T5" fmla="*/ 303384 h 307622"/>
                <a:gd name="T6" fmla="*/ 141349 w 309204"/>
                <a:gd name="T7" fmla="*/ 265417 h 307622"/>
                <a:gd name="T8" fmla="*/ 280956 w 309204"/>
                <a:gd name="T9" fmla="*/ 270186 h 307622"/>
                <a:gd name="T10" fmla="*/ 141349 w 309204"/>
                <a:gd name="T11" fmla="*/ 274613 h 307622"/>
                <a:gd name="T12" fmla="*/ 141349 w 309204"/>
                <a:gd name="T13" fmla="*/ 265417 h 307622"/>
                <a:gd name="T14" fmla="*/ 242515 w 309204"/>
                <a:gd name="T15" fmla="*/ 232041 h 307622"/>
                <a:gd name="T16" fmla="*/ 242515 w 309204"/>
                <a:gd name="T17" fmla="*/ 241237 h 307622"/>
                <a:gd name="T18" fmla="*/ 63574 w 309204"/>
                <a:gd name="T19" fmla="*/ 236468 h 307622"/>
                <a:gd name="T20" fmla="*/ 283646 w 309204"/>
                <a:gd name="T21" fmla="*/ 199090 h 307622"/>
                <a:gd name="T22" fmla="*/ 283646 w 309204"/>
                <a:gd name="T23" fmla="*/ 231856 h 307622"/>
                <a:gd name="T24" fmla="*/ 283646 w 309204"/>
                <a:gd name="T25" fmla="*/ 199090 h 307622"/>
                <a:gd name="T26" fmla="*/ 9359 w 309204"/>
                <a:gd name="T27" fmla="*/ 215293 h 307622"/>
                <a:gd name="T28" fmla="*/ 42115 w 309204"/>
                <a:gd name="T29" fmla="*/ 215293 h 307622"/>
                <a:gd name="T30" fmla="*/ 43194 w 309204"/>
                <a:gd name="T31" fmla="*/ 100074 h 307622"/>
                <a:gd name="T32" fmla="*/ 266007 w 309204"/>
                <a:gd name="T33" fmla="*/ 157684 h 307622"/>
                <a:gd name="T34" fmla="*/ 110506 w 309204"/>
                <a:gd name="T35" fmla="*/ 138960 h 307622"/>
                <a:gd name="T36" fmla="*/ 108347 w 309204"/>
                <a:gd name="T37" fmla="*/ 138600 h 307622"/>
                <a:gd name="T38" fmla="*/ 43194 w 309204"/>
                <a:gd name="T39" fmla="*/ 100074 h 307622"/>
                <a:gd name="T40" fmla="*/ 275366 w 309204"/>
                <a:gd name="T41" fmla="*/ 96474 h 307622"/>
                <a:gd name="T42" fmla="*/ 283646 w 309204"/>
                <a:gd name="T43" fmla="*/ 189728 h 307622"/>
                <a:gd name="T44" fmla="*/ 291925 w 309204"/>
                <a:gd name="T45" fmla="*/ 96474 h 307622"/>
                <a:gd name="T46" fmla="*/ 282566 w 309204"/>
                <a:gd name="T47" fmla="*/ 89633 h 307622"/>
                <a:gd name="T48" fmla="*/ 114012 w 309204"/>
                <a:gd name="T49" fmla="*/ 98904 h 307622"/>
                <a:gd name="T50" fmla="*/ 111854 w 309204"/>
                <a:gd name="T51" fmla="*/ 107707 h 307622"/>
                <a:gd name="T52" fmla="*/ 63273 w 309204"/>
                <a:gd name="T53" fmla="*/ 79466 h 307622"/>
                <a:gd name="T54" fmla="*/ 68311 w 309204"/>
                <a:gd name="T55" fmla="*/ 71398 h 307622"/>
                <a:gd name="T56" fmla="*/ 17637 w 309204"/>
                <a:gd name="T57" fmla="*/ 54346 h 307622"/>
                <a:gd name="T58" fmla="*/ 25557 w 309204"/>
                <a:gd name="T59" fmla="*/ 189728 h 307622"/>
                <a:gd name="T60" fmla="*/ 33835 w 309204"/>
                <a:gd name="T61" fmla="*/ 54346 h 307622"/>
                <a:gd name="T62" fmla="*/ 24476 w 309204"/>
                <a:gd name="T63" fmla="*/ 47505 h 307622"/>
                <a:gd name="T64" fmla="*/ 26637 w 309204"/>
                <a:gd name="T65" fmla="*/ 38144 h 307622"/>
                <a:gd name="T66" fmla="*/ 43194 w 309204"/>
                <a:gd name="T67" fmla="*/ 89272 h 307622"/>
                <a:gd name="T68" fmla="*/ 266007 w 309204"/>
                <a:gd name="T69" fmla="*/ 129599 h 307622"/>
                <a:gd name="T70" fmla="*/ 282566 w 309204"/>
                <a:gd name="T71" fmla="*/ 80271 h 307622"/>
                <a:gd name="T72" fmla="*/ 301283 w 309204"/>
                <a:gd name="T73" fmla="*/ 96474 h 307622"/>
                <a:gd name="T74" fmla="*/ 309563 w 309204"/>
                <a:gd name="T75" fmla="*/ 215293 h 307622"/>
                <a:gd name="T76" fmla="*/ 257729 w 309204"/>
                <a:gd name="T77" fmla="*/ 215293 h 307622"/>
                <a:gd name="T78" fmla="*/ 266007 w 309204"/>
                <a:gd name="T79" fmla="*/ 167044 h 307622"/>
                <a:gd name="T80" fmla="*/ 43194 w 309204"/>
                <a:gd name="T81" fmla="*/ 196930 h 307622"/>
                <a:gd name="T82" fmla="*/ 25557 w 309204"/>
                <a:gd name="T83" fmla="*/ 241216 h 307622"/>
                <a:gd name="T84" fmla="*/ 8279 w 309204"/>
                <a:gd name="T85" fmla="*/ 196930 h 307622"/>
                <a:gd name="T86" fmla="*/ 24476 w 309204"/>
                <a:gd name="T87" fmla="*/ 38144 h 307622"/>
                <a:gd name="T88" fmla="*/ 196866 w 309204"/>
                <a:gd name="T89" fmla="*/ 28878 h 307622"/>
                <a:gd name="T90" fmla="*/ 215817 w 309204"/>
                <a:gd name="T91" fmla="*/ 47591 h 307622"/>
                <a:gd name="T92" fmla="*/ 215817 w 309204"/>
                <a:gd name="T93" fmla="*/ 56946 h 307622"/>
                <a:gd name="T94" fmla="*/ 196866 w 309204"/>
                <a:gd name="T95" fmla="*/ 75659 h 307622"/>
                <a:gd name="T96" fmla="*/ 187391 w 309204"/>
                <a:gd name="T97" fmla="*/ 75659 h 307622"/>
                <a:gd name="T98" fmla="*/ 168076 w 309204"/>
                <a:gd name="T99" fmla="*/ 56946 h 307622"/>
                <a:gd name="T100" fmla="*/ 168076 w 309204"/>
                <a:gd name="T101" fmla="*/ 47591 h 307622"/>
                <a:gd name="T102" fmla="*/ 187391 w 309204"/>
                <a:gd name="T103" fmla="*/ 28878 h 307622"/>
                <a:gd name="T104" fmla="*/ 152304 w 309204"/>
                <a:gd name="T105" fmla="*/ 9322 h 307622"/>
                <a:gd name="T106" fmla="*/ 147626 w 309204"/>
                <a:gd name="T107" fmla="*/ 92144 h 307622"/>
                <a:gd name="T108" fmla="*/ 230369 w 309204"/>
                <a:gd name="T109" fmla="*/ 96447 h 307622"/>
                <a:gd name="T110" fmla="*/ 235046 w 309204"/>
                <a:gd name="T111" fmla="*/ 14341 h 307622"/>
                <a:gd name="T112" fmla="*/ 152304 w 309204"/>
                <a:gd name="T113" fmla="*/ 9322 h 307622"/>
                <a:gd name="T114" fmla="*/ 230369 w 309204"/>
                <a:gd name="T115" fmla="*/ 0 h 307622"/>
                <a:gd name="T116" fmla="*/ 244399 w 309204"/>
                <a:gd name="T117" fmla="*/ 92144 h 307622"/>
                <a:gd name="T118" fmla="*/ 152304 w 309204"/>
                <a:gd name="T119" fmla="*/ 106127 h 307622"/>
                <a:gd name="T120" fmla="*/ 138273 w 309204"/>
                <a:gd name="T121" fmla="*/ 14341 h 3076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204" h="307622">
                  <a:moveTo>
                    <a:pt x="95164" y="298450"/>
                  </a:moveTo>
                  <a:lnTo>
                    <a:pt x="204514" y="298450"/>
                  </a:lnTo>
                  <a:cubicBezTo>
                    <a:pt x="207032" y="298450"/>
                    <a:pt x="209191" y="300567"/>
                    <a:pt x="209191" y="303036"/>
                  </a:cubicBezTo>
                  <a:cubicBezTo>
                    <a:pt x="209191" y="305506"/>
                    <a:pt x="207032" y="307622"/>
                    <a:pt x="204514" y="307622"/>
                  </a:cubicBezTo>
                  <a:lnTo>
                    <a:pt x="95164" y="307622"/>
                  </a:lnTo>
                  <a:cubicBezTo>
                    <a:pt x="92286" y="307622"/>
                    <a:pt x="90488" y="305506"/>
                    <a:pt x="90488" y="303036"/>
                  </a:cubicBezTo>
                  <a:cubicBezTo>
                    <a:pt x="90488" y="300567"/>
                    <a:pt x="92286" y="298450"/>
                    <a:pt x="95164" y="298450"/>
                  </a:cubicBezTo>
                  <a:close/>
                  <a:moveTo>
                    <a:pt x="141185" y="265113"/>
                  </a:moveTo>
                  <a:lnTo>
                    <a:pt x="276328" y="265113"/>
                  </a:lnTo>
                  <a:cubicBezTo>
                    <a:pt x="278837" y="265113"/>
                    <a:pt x="280630" y="267154"/>
                    <a:pt x="280630" y="269876"/>
                  </a:cubicBezTo>
                  <a:cubicBezTo>
                    <a:pt x="280630" y="272257"/>
                    <a:pt x="278837" y="274298"/>
                    <a:pt x="276328" y="274298"/>
                  </a:cubicBezTo>
                  <a:lnTo>
                    <a:pt x="141185" y="274298"/>
                  </a:lnTo>
                  <a:cubicBezTo>
                    <a:pt x="138676" y="274298"/>
                    <a:pt x="136525" y="272257"/>
                    <a:pt x="136525" y="269876"/>
                  </a:cubicBezTo>
                  <a:cubicBezTo>
                    <a:pt x="136525" y="267154"/>
                    <a:pt x="138676" y="265113"/>
                    <a:pt x="141185" y="265113"/>
                  </a:cubicBezTo>
                  <a:close/>
                  <a:moveTo>
                    <a:pt x="68555" y="231775"/>
                  </a:moveTo>
                  <a:lnTo>
                    <a:pt x="242234" y="231775"/>
                  </a:lnTo>
                  <a:cubicBezTo>
                    <a:pt x="245123" y="231775"/>
                    <a:pt x="247289" y="233816"/>
                    <a:pt x="247289" y="236197"/>
                  </a:cubicBezTo>
                  <a:cubicBezTo>
                    <a:pt x="247289" y="238919"/>
                    <a:pt x="245123" y="240960"/>
                    <a:pt x="242234" y="240960"/>
                  </a:cubicBezTo>
                  <a:lnTo>
                    <a:pt x="68555" y="240960"/>
                  </a:lnTo>
                  <a:cubicBezTo>
                    <a:pt x="65666" y="240960"/>
                    <a:pt x="63500" y="238919"/>
                    <a:pt x="63500" y="236197"/>
                  </a:cubicBezTo>
                  <a:cubicBezTo>
                    <a:pt x="63500" y="233816"/>
                    <a:pt x="65666" y="231775"/>
                    <a:pt x="68555" y="231775"/>
                  </a:cubicBezTo>
                  <a:close/>
                  <a:moveTo>
                    <a:pt x="283317" y="198862"/>
                  </a:moveTo>
                  <a:cubicBezTo>
                    <a:pt x="274328" y="198862"/>
                    <a:pt x="266778" y="206414"/>
                    <a:pt x="266778" y="215046"/>
                  </a:cubicBezTo>
                  <a:cubicBezTo>
                    <a:pt x="266778" y="224397"/>
                    <a:pt x="274328" y="231590"/>
                    <a:pt x="283317" y="231590"/>
                  </a:cubicBezTo>
                  <a:cubicBezTo>
                    <a:pt x="292305" y="231590"/>
                    <a:pt x="299496" y="224397"/>
                    <a:pt x="299496" y="215046"/>
                  </a:cubicBezTo>
                  <a:cubicBezTo>
                    <a:pt x="299496" y="206414"/>
                    <a:pt x="292305" y="198862"/>
                    <a:pt x="283317" y="198862"/>
                  </a:cubicBezTo>
                  <a:close/>
                  <a:moveTo>
                    <a:pt x="25527" y="198862"/>
                  </a:moveTo>
                  <a:cubicBezTo>
                    <a:pt x="16539" y="198862"/>
                    <a:pt x="9348" y="206414"/>
                    <a:pt x="9348" y="215046"/>
                  </a:cubicBezTo>
                  <a:cubicBezTo>
                    <a:pt x="9348" y="224397"/>
                    <a:pt x="16539" y="231590"/>
                    <a:pt x="25527" y="231590"/>
                  </a:cubicBezTo>
                  <a:cubicBezTo>
                    <a:pt x="34875" y="231590"/>
                    <a:pt x="42066" y="224397"/>
                    <a:pt x="42066" y="215046"/>
                  </a:cubicBezTo>
                  <a:cubicBezTo>
                    <a:pt x="42066" y="206414"/>
                    <a:pt x="34875" y="198862"/>
                    <a:pt x="25527" y="198862"/>
                  </a:cubicBezTo>
                  <a:close/>
                  <a:moveTo>
                    <a:pt x="43144" y="99959"/>
                  </a:moveTo>
                  <a:lnTo>
                    <a:pt x="43144" y="157503"/>
                  </a:lnTo>
                  <a:lnTo>
                    <a:pt x="265699" y="157503"/>
                  </a:lnTo>
                  <a:lnTo>
                    <a:pt x="265699" y="138801"/>
                  </a:lnTo>
                  <a:lnTo>
                    <a:pt x="110378" y="138801"/>
                  </a:lnTo>
                  <a:cubicBezTo>
                    <a:pt x="109659" y="138801"/>
                    <a:pt x="109300" y="138441"/>
                    <a:pt x="108581" y="138441"/>
                  </a:cubicBezTo>
                  <a:cubicBezTo>
                    <a:pt x="108581" y="138441"/>
                    <a:pt x="108581" y="138441"/>
                    <a:pt x="108221" y="138441"/>
                  </a:cubicBezTo>
                  <a:lnTo>
                    <a:pt x="108221" y="138082"/>
                  </a:lnTo>
                  <a:lnTo>
                    <a:pt x="43144" y="99959"/>
                  </a:lnTo>
                  <a:close/>
                  <a:moveTo>
                    <a:pt x="282238" y="89530"/>
                  </a:moveTo>
                  <a:cubicBezTo>
                    <a:pt x="278283" y="89530"/>
                    <a:pt x="275047" y="92766"/>
                    <a:pt x="275047" y="96363"/>
                  </a:cubicBezTo>
                  <a:lnTo>
                    <a:pt x="275047" y="190950"/>
                  </a:lnTo>
                  <a:cubicBezTo>
                    <a:pt x="277564" y="190230"/>
                    <a:pt x="280441" y="189511"/>
                    <a:pt x="283317" y="189511"/>
                  </a:cubicBezTo>
                  <a:cubicBezTo>
                    <a:pt x="286193" y="189511"/>
                    <a:pt x="288710" y="190230"/>
                    <a:pt x="291586" y="190950"/>
                  </a:cubicBezTo>
                  <a:lnTo>
                    <a:pt x="291586" y="96363"/>
                  </a:lnTo>
                  <a:cubicBezTo>
                    <a:pt x="291586" y="92766"/>
                    <a:pt x="288350" y="89530"/>
                    <a:pt x="284396" y="89530"/>
                  </a:cubicBezTo>
                  <a:lnTo>
                    <a:pt x="282238" y="89530"/>
                  </a:lnTo>
                  <a:close/>
                  <a:moveTo>
                    <a:pt x="68232" y="71316"/>
                  </a:moveTo>
                  <a:lnTo>
                    <a:pt x="113880" y="98791"/>
                  </a:lnTo>
                  <a:cubicBezTo>
                    <a:pt x="116396" y="99891"/>
                    <a:pt x="117115" y="102821"/>
                    <a:pt x="115678" y="105019"/>
                  </a:cubicBezTo>
                  <a:cubicBezTo>
                    <a:pt x="114959" y="106485"/>
                    <a:pt x="113162" y="107584"/>
                    <a:pt x="111724" y="107584"/>
                  </a:cubicBezTo>
                  <a:cubicBezTo>
                    <a:pt x="111005" y="107584"/>
                    <a:pt x="109927" y="107217"/>
                    <a:pt x="109567" y="106851"/>
                  </a:cubicBezTo>
                  <a:lnTo>
                    <a:pt x="63200" y="79375"/>
                  </a:lnTo>
                  <a:cubicBezTo>
                    <a:pt x="61403" y="77910"/>
                    <a:pt x="60325" y="74979"/>
                    <a:pt x="61762" y="72781"/>
                  </a:cubicBezTo>
                  <a:cubicBezTo>
                    <a:pt x="63200" y="70583"/>
                    <a:pt x="66076" y="69850"/>
                    <a:pt x="68232" y="71316"/>
                  </a:cubicBezTo>
                  <a:close/>
                  <a:moveTo>
                    <a:pt x="24448" y="47451"/>
                  </a:moveTo>
                  <a:cubicBezTo>
                    <a:pt x="20853" y="47451"/>
                    <a:pt x="17617" y="50328"/>
                    <a:pt x="17617" y="54284"/>
                  </a:cubicBezTo>
                  <a:lnTo>
                    <a:pt x="17617" y="190950"/>
                  </a:lnTo>
                  <a:cubicBezTo>
                    <a:pt x="20134" y="190230"/>
                    <a:pt x="22651" y="189511"/>
                    <a:pt x="25527" y="189511"/>
                  </a:cubicBezTo>
                  <a:cubicBezTo>
                    <a:pt x="28403" y="189511"/>
                    <a:pt x="31280" y="190230"/>
                    <a:pt x="33796" y="190950"/>
                  </a:cubicBezTo>
                  <a:lnTo>
                    <a:pt x="33796" y="54284"/>
                  </a:lnTo>
                  <a:cubicBezTo>
                    <a:pt x="33796" y="50328"/>
                    <a:pt x="30920" y="47451"/>
                    <a:pt x="26606" y="47451"/>
                  </a:cubicBezTo>
                  <a:lnTo>
                    <a:pt x="24448" y="47451"/>
                  </a:lnTo>
                  <a:close/>
                  <a:moveTo>
                    <a:pt x="24448" y="38100"/>
                  </a:moveTo>
                  <a:lnTo>
                    <a:pt x="26606" y="38100"/>
                  </a:lnTo>
                  <a:cubicBezTo>
                    <a:pt x="35954" y="38100"/>
                    <a:pt x="43144" y="45293"/>
                    <a:pt x="43144" y="54284"/>
                  </a:cubicBezTo>
                  <a:lnTo>
                    <a:pt x="43144" y="89170"/>
                  </a:lnTo>
                  <a:lnTo>
                    <a:pt x="111816" y="129450"/>
                  </a:lnTo>
                  <a:lnTo>
                    <a:pt x="265699" y="129450"/>
                  </a:lnTo>
                  <a:lnTo>
                    <a:pt x="265699" y="96363"/>
                  </a:lnTo>
                  <a:cubicBezTo>
                    <a:pt x="265699" y="87731"/>
                    <a:pt x="272890" y="80179"/>
                    <a:pt x="282238" y="80179"/>
                  </a:cubicBezTo>
                  <a:lnTo>
                    <a:pt x="284396" y="80179"/>
                  </a:lnTo>
                  <a:cubicBezTo>
                    <a:pt x="293384" y="80179"/>
                    <a:pt x="300934" y="87731"/>
                    <a:pt x="300934" y="96363"/>
                  </a:cubicBezTo>
                  <a:lnTo>
                    <a:pt x="300934" y="196704"/>
                  </a:lnTo>
                  <a:cubicBezTo>
                    <a:pt x="305968" y="201379"/>
                    <a:pt x="309204" y="207853"/>
                    <a:pt x="309204" y="215046"/>
                  </a:cubicBezTo>
                  <a:cubicBezTo>
                    <a:pt x="309204" y="229432"/>
                    <a:pt x="297339" y="240940"/>
                    <a:pt x="283317" y="240940"/>
                  </a:cubicBezTo>
                  <a:cubicBezTo>
                    <a:pt x="269295" y="240940"/>
                    <a:pt x="257430" y="229432"/>
                    <a:pt x="257430" y="215046"/>
                  </a:cubicBezTo>
                  <a:cubicBezTo>
                    <a:pt x="257430" y="207853"/>
                    <a:pt x="260666" y="201379"/>
                    <a:pt x="265699" y="196704"/>
                  </a:cubicBezTo>
                  <a:lnTo>
                    <a:pt x="265699" y="166853"/>
                  </a:lnTo>
                  <a:lnTo>
                    <a:pt x="43144" y="166853"/>
                  </a:lnTo>
                  <a:lnTo>
                    <a:pt x="43144" y="196704"/>
                  </a:lnTo>
                  <a:cubicBezTo>
                    <a:pt x="48178" y="201379"/>
                    <a:pt x="51414" y="207853"/>
                    <a:pt x="51414" y="215046"/>
                  </a:cubicBezTo>
                  <a:cubicBezTo>
                    <a:pt x="51414" y="229432"/>
                    <a:pt x="39909" y="240940"/>
                    <a:pt x="25527" y="240940"/>
                  </a:cubicBezTo>
                  <a:cubicBezTo>
                    <a:pt x="11505" y="240940"/>
                    <a:pt x="0" y="229432"/>
                    <a:pt x="0" y="215046"/>
                  </a:cubicBezTo>
                  <a:cubicBezTo>
                    <a:pt x="0" y="207853"/>
                    <a:pt x="3236" y="201379"/>
                    <a:pt x="8269" y="196704"/>
                  </a:cubicBezTo>
                  <a:lnTo>
                    <a:pt x="8269" y="54284"/>
                  </a:lnTo>
                  <a:cubicBezTo>
                    <a:pt x="8269" y="45293"/>
                    <a:pt x="15460" y="38100"/>
                    <a:pt x="24448" y="38100"/>
                  </a:cubicBezTo>
                  <a:close/>
                  <a:moveTo>
                    <a:pt x="191906" y="23813"/>
                  </a:moveTo>
                  <a:cubicBezTo>
                    <a:pt x="194454" y="23813"/>
                    <a:pt x="196638" y="26329"/>
                    <a:pt x="196638" y="28845"/>
                  </a:cubicBezTo>
                  <a:lnTo>
                    <a:pt x="196638" y="47536"/>
                  </a:lnTo>
                  <a:lnTo>
                    <a:pt x="215567" y="47536"/>
                  </a:lnTo>
                  <a:cubicBezTo>
                    <a:pt x="218115" y="47536"/>
                    <a:pt x="220299" y="49692"/>
                    <a:pt x="220299" y="52208"/>
                  </a:cubicBezTo>
                  <a:cubicBezTo>
                    <a:pt x="220299" y="54724"/>
                    <a:pt x="218115" y="56881"/>
                    <a:pt x="215567" y="56881"/>
                  </a:cubicBezTo>
                  <a:lnTo>
                    <a:pt x="196638" y="56881"/>
                  </a:lnTo>
                  <a:lnTo>
                    <a:pt x="196638" y="75572"/>
                  </a:lnTo>
                  <a:cubicBezTo>
                    <a:pt x="196638" y="78088"/>
                    <a:pt x="194454" y="80604"/>
                    <a:pt x="191906" y="80604"/>
                  </a:cubicBezTo>
                  <a:cubicBezTo>
                    <a:pt x="189358" y="80604"/>
                    <a:pt x="187174" y="78088"/>
                    <a:pt x="187174" y="75572"/>
                  </a:cubicBezTo>
                  <a:lnTo>
                    <a:pt x="187174" y="56881"/>
                  </a:lnTo>
                  <a:lnTo>
                    <a:pt x="167881" y="56881"/>
                  </a:lnTo>
                  <a:cubicBezTo>
                    <a:pt x="165333" y="56881"/>
                    <a:pt x="163513" y="54724"/>
                    <a:pt x="163513" y="52208"/>
                  </a:cubicBezTo>
                  <a:cubicBezTo>
                    <a:pt x="163513" y="49692"/>
                    <a:pt x="165333" y="47536"/>
                    <a:pt x="167881" y="47536"/>
                  </a:cubicBezTo>
                  <a:lnTo>
                    <a:pt x="187174" y="47536"/>
                  </a:lnTo>
                  <a:lnTo>
                    <a:pt x="187174" y="28845"/>
                  </a:lnTo>
                  <a:cubicBezTo>
                    <a:pt x="187174" y="26329"/>
                    <a:pt x="189358" y="23813"/>
                    <a:pt x="191906" y="23813"/>
                  </a:cubicBezTo>
                  <a:close/>
                  <a:moveTo>
                    <a:pt x="152127" y="9311"/>
                  </a:moveTo>
                  <a:cubicBezTo>
                    <a:pt x="149611" y="9311"/>
                    <a:pt x="147455" y="11460"/>
                    <a:pt x="147455" y="14325"/>
                  </a:cubicBezTo>
                  <a:lnTo>
                    <a:pt x="147455" y="92038"/>
                  </a:lnTo>
                  <a:cubicBezTo>
                    <a:pt x="147455" y="94545"/>
                    <a:pt x="149611" y="96336"/>
                    <a:pt x="152127" y="96336"/>
                  </a:cubicBezTo>
                  <a:lnTo>
                    <a:pt x="230102" y="96336"/>
                  </a:lnTo>
                  <a:cubicBezTo>
                    <a:pt x="232617" y="96336"/>
                    <a:pt x="234773" y="94545"/>
                    <a:pt x="234773" y="92038"/>
                  </a:cubicBezTo>
                  <a:lnTo>
                    <a:pt x="234773" y="14325"/>
                  </a:lnTo>
                  <a:cubicBezTo>
                    <a:pt x="234773" y="11460"/>
                    <a:pt x="232617" y="9311"/>
                    <a:pt x="230102" y="9311"/>
                  </a:cubicBezTo>
                  <a:lnTo>
                    <a:pt x="152127" y="9311"/>
                  </a:lnTo>
                  <a:close/>
                  <a:moveTo>
                    <a:pt x="152127" y="0"/>
                  </a:moveTo>
                  <a:lnTo>
                    <a:pt x="230102" y="0"/>
                  </a:lnTo>
                  <a:cubicBezTo>
                    <a:pt x="237648" y="0"/>
                    <a:pt x="244116" y="6446"/>
                    <a:pt x="244116" y="14325"/>
                  </a:cubicBezTo>
                  <a:lnTo>
                    <a:pt x="244116" y="92038"/>
                  </a:lnTo>
                  <a:cubicBezTo>
                    <a:pt x="244116" y="99559"/>
                    <a:pt x="237648" y="106005"/>
                    <a:pt x="230102" y="106005"/>
                  </a:cubicBezTo>
                  <a:lnTo>
                    <a:pt x="152127" y="106005"/>
                  </a:lnTo>
                  <a:cubicBezTo>
                    <a:pt x="144221" y="106005"/>
                    <a:pt x="138113" y="99559"/>
                    <a:pt x="138113" y="92038"/>
                  </a:cubicBezTo>
                  <a:lnTo>
                    <a:pt x="138113" y="14325"/>
                  </a:lnTo>
                  <a:cubicBezTo>
                    <a:pt x="138113" y="6446"/>
                    <a:pt x="144221" y="0"/>
                    <a:pt x="152127" y="0"/>
                  </a:cubicBezTo>
                  <a:close/>
                </a:path>
              </a:pathLst>
            </a:custGeom>
            <a:solidFill>
              <a:schemeClr val="tx1"/>
            </a:solidFill>
            <a:ln w="15875">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sp>
        <p:nvSpPr>
          <p:cNvPr id="56" name="TextBox 55">
            <a:extLst>
              <a:ext uri="{FF2B5EF4-FFF2-40B4-BE49-F238E27FC236}">
                <a16:creationId xmlns:a16="http://schemas.microsoft.com/office/drawing/2014/main" id="{61269B90-6F22-A244-A861-FBB130056B8D}"/>
              </a:ext>
            </a:extLst>
          </p:cNvPr>
          <p:cNvSpPr txBox="1"/>
          <p:nvPr/>
        </p:nvSpPr>
        <p:spPr>
          <a:xfrm>
            <a:off x="8685732" y="3128732"/>
            <a:ext cx="3215756" cy="338554"/>
          </a:xfrm>
          <a:prstGeom prst="rect">
            <a:avLst/>
          </a:prstGeom>
          <a:noFill/>
        </p:spPr>
        <p:txBody>
          <a:bodyPr wrap="square" rtlCol="0" anchor="ctr" anchorCtr="0">
            <a:spAutoFit/>
          </a:bodyPr>
          <a:lstStyle/>
          <a:p>
            <a:r>
              <a:rPr lang="en-US" sz="1600" b="1" dirty="0">
                <a:solidFill>
                  <a:srgbClr val="000000"/>
                </a:solidFill>
                <a:latin typeface="Calibri" panose="020F0502020204030204" pitchFamily="34" charset="0"/>
                <a:ea typeface="League Spartan" charset="0"/>
                <a:cs typeface="Calibri" panose="020F0502020204030204" pitchFamily="34" charset="0"/>
              </a:rPr>
              <a:t>Unfavorable Pharmacokinetics</a:t>
            </a:r>
          </a:p>
        </p:txBody>
      </p:sp>
      <p:sp>
        <p:nvSpPr>
          <p:cNvPr id="58" name="TextBox 57">
            <a:extLst>
              <a:ext uri="{FF2B5EF4-FFF2-40B4-BE49-F238E27FC236}">
                <a16:creationId xmlns:a16="http://schemas.microsoft.com/office/drawing/2014/main" id="{799389D6-8511-8C4E-8D68-761A21B5AD80}"/>
              </a:ext>
            </a:extLst>
          </p:cNvPr>
          <p:cNvSpPr txBox="1"/>
          <p:nvPr/>
        </p:nvSpPr>
        <p:spPr>
          <a:xfrm>
            <a:off x="1085850" y="3476367"/>
            <a:ext cx="1900238" cy="338554"/>
          </a:xfrm>
          <a:prstGeom prst="rect">
            <a:avLst/>
          </a:prstGeom>
          <a:noFill/>
        </p:spPr>
        <p:txBody>
          <a:bodyPr wrap="square" rtlCol="0" anchor="ctr" anchorCtr="0">
            <a:spAutoFit/>
          </a:bodyPr>
          <a:lstStyle/>
          <a:p>
            <a:r>
              <a:rPr lang="en-US" sz="1600" b="1" dirty="0">
                <a:solidFill>
                  <a:srgbClr val="000000"/>
                </a:solidFill>
                <a:latin typeface="Calibri" panose="020F0502020204030204" pitchFamily="34" charset="0"/>
                <a:ea typeface="League Spartan" charset="0"/>
                <a:cs typeface="Calibri" panose="020F0502020204030204" pitchFamily="34" charset="0"/>
              </a:rPr>
              <a:t>Failed Anti-TNF</a:t>
            </a:r>
          </a:p>
        </p:txBody>
      </p:sp>
      <p:sp>
        <p:nvSpPr>
          <p:cNvPr id="59" name="Subtitle 2">
            <a:extLst>
              <a:ext uri="{FF2B5EF4-FFF2-40B4-BE49-F238E27FC236}">
                <a16:creationId xmlns:a16="http://schemas.microsoft.com/office/drawing/2014/main" id="{FD1159C8-BF62-D749-B4CB-BD8628BDDB98}"/>
              </a:ext>
            </a:extLst>
          </p:cNvPr>
          <p:cNvSpPr txBox="1">
            <a:spLocks/>
          </p:cNvSpPr>
          <p:nvPr/>
        </p:nvSpPr>
        <p:spPr>
          <a:xfrm>
            <a:off x="1128713" y="3737356"/>
            <a:ext cx="225950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Man with long history of UC, failed IFX</a:t>
            </a:r>
          </a:p>
        </p:txBody>
      </p:sp>
      <p:sp>
        <p:nvSpPr>
          <p:cNvPr id="60" name="TextBox 59">
            <a:extLst>
              <a:ext uri="{FF2B5EF4-FFF2-40B4-BE49-F238E27FC236}">
                <a16:creationId xmlns:a16="http://schemas.microsoft.com/office/drawing/2014/main" id="{05499B2B-78E5-974C-BFFA-AE10E202418E}"/>
              </a:ext>
            </a:extLst>
          </p:cNvPr>
          <p:cNvSpPr txBox="1"/>
          <p:nvPr/>
        </p:nvSpPr>
        <p:spPr>
          <a:xfrm>
            <a:off x="7786688" y="1755539"/>
            <a:ext cx="2578107" cy="338554"/>
          </a:xfrm>
          <a:prstGeom prst="rect">
            <a:avLst/>
          </a:prstGeom>
          <a:noFill/>
        </p:spPr>
        <p:txBody>
          <a:bodyPr wrap="square" rtlCol="0" anchor="ctr" anchorCtr="0">
            <a:spAutoFit/>
          </a:bodyPr>
          <a:lstStyle/>
          <a:p>
            <a:r>
              <a:rPr lang="en-US" sz="1600" b="1" dirty="0">
                <a:solidFill>
                  <a:srgbClr val="000000"/>
                </a:solidFill>
                <a:latin typeface="Calibri" panose="020F0502020204030204" pitchFamily="34" charset="0"/>
                <a:ea typeface="League Spartan" charset="0"/>
                <a:cs typeface="Calibri" panose="020F0502020204030204" pitchFamily="34" charset="0"/>
              </a:rPr>
              <a:t>Lifestyle Considerations</a:t>
            </a:r>
          </a:p>
        </p:txBody>
      </p:sp>
      <p:sp>
        <p:nvSpPr>
          <p:cNvPr id="61" name="Subtitle 2">
            <a:extLst>
              <a:ext uri="{FF2B5EF4-FFF2-40B4-BE49-F238E27FC236}">
                <a16:creationId xmlns:a16="http://schemas.microsoft.com/office/drawing/2014/main" id="{DFA39AD3-EE24-1A49-A288-957113043EA5}"/>
              </a:ext>
            </a:extLst>
          </p:cNvPr>
          <p:cNvSpPr txBox="1">
            <a:spLocks/>
          </p:cNvSpPr>
          <p:nvPr/>
        </p:nvSpPr>
        <p:spPr>
          <a:xfrm>
            <a:off x="7846690" y="2065372"/>
            <a:ext cx="2956680" cy="4952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Businesswoman with Crohn’s ileitis </a:t>
            </a:r>
            <a:b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b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who travels often for work </a:t>
            </a:r>
          </a:p>
        </p:txBody>
      </p:sp>
      <p:sp>
        <p:nvSpPr>
          <p:cNvPr id="65" name="TextBox 64">
            <a:extLst>
              <a:ext uri="{FF2B5EF4-FFF2-40B4-BE49-F238E27FC236}">
                <a16:creationId xmlns:a16="http://schemas.microsoft.com/office/drawing/2014/main" id="{FBC4B9BF-264E-AB41-8D46-3F89C05AB166}"/>
              </a:ext>
            </a:extLst>
          </p:cNvPr>
          <p:cNvSpPr txBox="1"/>
          <p:nvPr/>
        </p:nvSpPr>
        <p:spPr>
          <a:xfrm>
            <a:off x="1071563" y="5013450"/>
            <a:ext cx="1661609" cy="338554"/>
          </a:xfrm>
          <a:prstGeom prst="rect">
            <a:avLst/>
          </a:prstGeom>
          <a:noFill/>
        </p:spPr>
        <p:txBody>
          <a:bodyPr wrap="none" rtlCol="0" anchor="ctr" anchorCtr="0">
            <a:spAutoFit/>
          </a:bodyPr>
          <a:lstStyle/>
          <a:p>
            <a:pPr algn="r"/>
            <a:r>
              <a:rPr lang="en-US" sz="1600" b="1" dirty="0">
                <a:solidFill>
                  <a:srgbClr val="000000"/>
                </a:solidFill>
                <a:latin typeface="Calibri" panose="020F0502020204030204" pitchFamily="34" charset="0"/>
                <a:ea typeface="League Spartan" charset="0"/>
                <a:cs typeface="Calibri" panose="020F0502020204030204" pitchFamily="34" charset="0"/>
              </a:rPr>
              <a:t>Newly Diagnosed</a:t>
            </a:r>
          </a:p>
        </p:txBody>
      </p:sp>
      <p:sp>
        <p:nvSpPr>
          <p:cNvPr id="66" name="Subtitle 2">
            <a:extLst>
              <a:ext uri="{FF2B5EF4-FFF2-40B4-BE49-F238E27FC236}">
                <a16:creationId xmlns:a16="http://schemas.microsoft.com/office/drawing/2014/main" id="{0DBF335C-650F-CC48-9C21-FA8C03475FA3}"/>
              </a:ext>
            </a:extLst>
          </p:cNvPr>
          <p:cNvSpPr txBox="1">
            <a:spLocks/>
          </p:cNvSpPr>
          <p:nvPr/>
        </p:nvSpPr>
        <p:spPr>
          <a:xfrm>
            <a:off x="1128713" y="5290518"/>
            <a:ext cx="2342887" cy="7260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Newly diagnosed man with moderate CD or UC with personal history of lymphoma</a:t>
            </a:r>
          </a:p>
        </p:txBody>
      </p:sp>
      <p:sp>
        <p:nvSpPr>
          <p:cNvPr id="67" name="Shape 35388">
            <a:extLst>
              <a:ext uri="{FF2B5EF4-FFF2-40B4-BE49-F238E27FC236}">
                <a16:creationId xmlns:a16="http://schemas.microsoft.com/office/drawing/2014/main" id="{CD89D1F1-F798-DB46-B1C7-5B2D19809126}"/>
              </a:ext>
            </a:extLst>
          </p:cNvPr>
          <p:cNvSpPr/>
          <p:nvPr/>
        </p:nvSpPr>
        <p:spPr>
          <a:xfrm>
            <a:off x="7766999" y="4936521"/>
            <a:ext cx="793552" cy="793553"/>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1FFA54F7-941E-1B4C-A15E-D809A9CF504F}"/>
              </a:ext>
            </a:extLst>
          </p:cNvPr>
          <p:cNvSpPr txBox="1"/>
          <p:nvPr/>
        </p:nvSpPr>
        <p:spPr>
          <a:xfrm>
            <a:off x="8564104" y="4984878"/>
            <a:ext cx="1574342" cy="338554"/>
          </a:xfrm>
          <a:prstGeom prst="rect">
            <a:avLst/>
          </a:prstGeom>
          <a:noFill/>
        </p:spPr>
        <p:txBody>
          <a:bodyPr wrap="none" rtlCol="0" anchor="ctr" anchorCtr="0">
            <a:spAutoFit/>
          </a:bodyPr>
          <a:lstStyle/>
          <a:p>
            <a:r>
              <a:rPr lang="en-US" sz="1600" b="1" dirty="0">
                <a:solidFill>
                  <a:srgbClr val="000000"/>
                </a:solidFill>
                <a:latin typeface="Calibri" panose="020F0502020204030204" pitchFamily="34" charset="0"/>
                <a:ea typeface="League Spartan" charset="0"/>
                <a:cs typeface="Calibri" panose="020F0502020204030204" pitchFamily="34" charset="0"/>
              </a:rPr>
              <a:t>Perianal Disease</a:t>
            </a:r>
          </a:p>
        </p:txBody>
      </p:sp>
      <p:sp>
        <p:nvSpPr>
          <p:cNvPr id="69" name="Subtitle 2">
            <a:extLst>
              <a:ext uri="{FF2B5EF4-FFF2-40B4-BE49-F238E27FC236}">
                <a16:creationId xmlns:a16="http://schemas.microsoft.com/office/drawing/2014/main" id="{45728904-8A07-9246-9A87-BD9E0F324073}"/>
              </a:ext>
            </a:extLst>
          </p:cNvPr>
          <p:cNvSpPr txBox="1">
            <a:spLocks/>
          </p:cNvSpPr>
          <p:nvPr/>
        </p:nvSpPr>
        <p:spPr>
          <a:xfrm>
            <a:off x="8606969" y="5290518"/>
            <a:ext cx="273996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Woman admitted with severe rectal CD with perirectal abscess s/p drainage and seton placement</a:t>
            </a:r>
          </a:p>
        </p:txBody>
      </p:sp>
      <p:sp>
        <p:nvSpPr>
          <p:cNvPr id="70" name="Freeform 421">
            <a:extLst>
              <a:ext uri="{FF2B5EF4-FFF2-40B4-BE49-F238E27FC236}">
                <a16:creationId xmlns:a16="http://schemas.microsoft.com/office/drawing/2014/main" id="{F18C0E81-0CEC-7945-A547-B93EE44DEA65}"/>
              </a:ext>
            </a:extLst>
          </p:cNvPr>
          <p:cNvSpPr>
            <a:spLocks noChangeArrowheads="1"/>
          </p:cNvSpPr>
          <p:nvPr/>
        </p:nvSpPr>
        <p:spPr bwMode="auto">
          <a:xfrm>
            <a:off x="7957298" y="5160771"/>
            <a:ext cx="415919" cy="339397"/>
          </a:xfrm>
          <a:custGeom>
            <a:avLst/>
            <a:gdLst>
              <a:gd name="T0" fmla="*/ 268235 w 309203"/>
              <a:gd name="T1" fmla="*/ 246188 h 264302"/>
              <a:gd name="T2" fmla="*/ 220918 w 309203"/>
              <a:gd name="T3" fmla="*/ 246188 h 264302"/>
              <a:gd name="T4" fmla="*/ 106547 w 309203"/>
              <a:gd name="T5" fmla="*/ 189237 h 264302"/>
              <a:gd name="T6" fmla="*/ 120945 w 309203"/>
              <a:gd name="T7" fmla="*/ 203689 h 264302"/>
              <a:gd name="T8" fmla="*/ 135330 w 309203"/>
              <a:gd name="T9" fmla="*/ 151059 h 264302"/>
              <a:gd name="T10" fmla="*/ 158333 w 309203"/>
              <a:gd name="T11" fmla="*/ 174472 h 264302"/>
              <a:gd name="T12" fmla="*/ 135330 w 309203"/>
              <a:gd name="T13" fmla="*/ 158010 h 264302"/>
              <a:gd name="T14" fmla="*/ 159273 w 309203"/>
              <a:gd name="T15" fmla="*/ 133544 h 264302"/>
              <a:gd name="T16" fmla="*/ 172602 w 309203"/>
              <a:gd name="T17" fmla="*/ 158419 h 264302"/>
              <a:gd name="T18" fmla="*/ 152428 w 309203"/>
              <a:gd name="T19" fmla="*/ 133544 h 264302"/>
              <a:gd name="T20" fmla="*/ 193355 w 309203"/>
              <a:gd name="T21" fmla="*/ 132968 h 264302"/>
              <a:gd name="T22" fmla="*/ 186957 w 309203"/>
              <a:gd name="T23" fmla="*/ 139465 h 264302"/>
              <a:gd name="T24" fmla="*/ 187754 w 309203"/>
              <a:gd name="T25" fmla="*/ 98146 h 264302"/>
              <a:gd name="T26" fmla="*/ 210810 w 309203"/>
              <a:gd name="T27" fmla="*/ 121558 h 264302"/>
              <a:gd name="T28" fmla="*/ 187754 w 309203"/>
              <a:gd name="T29" fmla="*/ 105096 h 264302"/>
              <a:gd name="T30" fmla="*/ 233611 w 309203"/>
              <a:gd name="T31" fmla="*/ 101076 h 264302"/>
              <a:gd name="T32" fmla="*/ 254488 w 309203"/>
              <a:gd name="T33" fmla="*/ 79759 h 264302"/>
              <a:gd name="T34" fmla="*/ 159820 w 309203"/>
              <a:gd name="T35" fmla="*/ 196102 h 264302"/>
              <a:gd name="T36" fmla="*/ 205534 w 309203"/>
              <a:gd name="T37" fmla="*/ 86263 h 264302"/>
              <a:gd name="T38" fmla="*/ 215613 w 309203"/>
              <a:gd name="T39" fmla="*/ 83011 h 264302"/>
              <a:gd name="T40" fmla="*/ 236131 w 309203"/>
              <a:gd name="T41" fmla="*/ 61694 h 264302"/>
              <a:gd name="T42" fmla="*/ 208774 w 309203"/>
              <a:gd name="T43" fmla="*/ 76146 h 264302"/>
              <a:gd name="T44" fmla="*/ 272486 w 309203"/>
              <a:gd name="T45" fmla="*/ 25201 h 264302"/>
              <a:gd name="T46" fmla="*/ 284005 w 309203"/>
              <a:gd name="T47" fmla="*/ 36762 h 264302"/>
              <a:gd name="T48" fmla="*/ 262048 w 309203"/>
              <a:gd name="T49" fmla="*/ 1354 h 264302"/>
              <a:gd name="T50" fmla="*/ 307762 w 309203"/>
              <a:gd name="T51" fmla="*/ 47603 h 264302"/>
              <a:gd name="T52" fmla="*/ 304883 w 309203"/>
              <a:gd name="T53" fmla="*/ 55551 h 264302"/>
              <a:gd name="T54" fmla="*/ 260968 w 309203"/>
              <a:gd name="T55" fmla="*/ 73255 h 264302"/>
              <a:gd name="T56" fmla="*/ 284725 w 309203"/>
              <a:gd name="T57" fmla="*/ 103606 h 264302"/>
              <a:gd name="T58" fmla="*/ 271407 w 309203"/>
              <a:gd name="T59" fmla="*/ 97463 h 264302"/>
              <a:gd name="T60" fmla="*/ 161260 w 309203"/>
              <a:gd name="T61" fmla="*/ 205858 h 264302"/>
              <a:gd name="T62" fmla="*/ 117706 w 309203"/>
              <a:gd name="T63" fmla="*/ 214529 h 264302"/>
              <a:gd name="T64" fmla="*/ 61552 w 309203"/>
              <a:gd name="T65" fmla="*/ 255357 h 264302"/>
              <a:gd name="T66" fmla="*/ 194736 w 309203"/>
              <a:gd name="T67" fmla="*/ 241989 h 264302"/>
              <a:gd name="T68" fmla="*/ 106547 w 309203"/>
              <a:gd name="T69" fmla="*/ 251383 h 264302"/>
              <a:gd name="T70" fmla="*/ 51113 w 309203"/>
              <a:gd name="T71" fmla="*/ 265113 h 264302"/>
              <a:gd name="T72" fmla="*/ 24476 w 309203"/>
              <a:gd name="T73" fmla="*/ 256803 h 264302"/>
              <a:gd name="T74" fmla="*/ 4319 w 309203"/>
              <a:gd name="T75" fmla="*/ 241989 h 264302"/>
              <a:gd name="T76" fmla="*/ 100427 w 309203"/>
              <a:gd name="T77" fmla="*/ 202967 h 264302"/>
              <a:gd name="T78" fmla="*/ 110506 w 309203"/>
              <a:gd name="T79" fmla="*/ 171894 h 264302"/>
              <a:gd name="T80" fmla="*/ 188256 w 309203"/>
              <a:gd name="T81" fmla="*/ 62416 h 264302"/>
              <a:gd name="T82" fmla="*/ 205894 w 309203"/>
              <a:gd name="T83" fmla="*/ 31343 h 264302"/>
              <a:gd name="T84" fmla="*/ 222453 w 309203"/>
              <a:gd name="T85" fmla="*/ 34595 h 264302"/>
              <a:gd name="T86" fmla="*/ 255568 w 309203"/>
              <a:gd name="T87" fmla="*/ 7858 h 2643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9203" h="264302">
                <a:moveTo>
                  <a:pt x="225388" y="240849"/>
                </a:moveTo>
                <a:lnTo>
                  <a:pt x="263198" y="240849"/>
                </a:lnTo>
                <a:cubicBezTo>
                  <a:pt x="266106" y="240849"/>
                  <a:pt x="267924" y="242966"/>
                  <a:pt x="267924" y="245435"/>
                </a:cubicBezTo>
                <a:cubicBezTo>
                  <a:pt x="267924" y="247905"/>
                  <a:pt x="266106" y="250021"/>
                  <a:pt x="263198" y="250021"/>
                </a:cubicBezTo>
                <a:lnTo>
                  <a:pt x="225388" y="250021"/>
                </a:lnTo>
                <a:cubicBezTo>
                  <a:pt x="222844" y="250021"/>
                  <a:pt x="220662" y="247905"/>
                  <a:pt x="220662" y="245435"/>
                </a:cubicBezTo>
                <a:cubicBezTo>
                  <a:pt x="220662" y="242966"/>
                  <a:pt x="222844" y="240849"/>
                  <a:pt x="225388" y="240849"/>
                </a:cubicBezTo>
                <a:close/>
                <a:moveTo>
                  <a:pt x="115052" y="179653"/>
                </a:moveTo>
                <a:lnTo>
                  <a:pt x="106423" y="188658"/>
                </a:lnTo>
                <a:cubicBezTo>
                  <a:pt x="104625" y="190459"/>
                  <a:pt x="104625" y="193341"/>
                  <a:pt x="106423" y="195142"/>
                </a:cubicBezTo>
                <a:lnTo>
                  <a:pt x="113973" y="203066"/>
                </a:lnTo>
                <a:cubicBezTo>
                  <a:pt x="116131" y="204867"/>
                  <a:pt x="119007" y="204867"/>
                  <a:pt x="120805" y="203066"/>
                </a:cubicBezTo>
                <a:lnTo>
                  <a:pt x="129433" y="194061"/>
                </a:lnTo>
                <a:cubicBezTo>
                  <a:pt x="124040" y="190099"/>
                  <a:pt x="119366" y="185416"/>
                  <a:pt x="115052" y="179653"/>
                </a:cubicBezTo>
                <a:close/>
                <a:moveTo>
                  <a:pt x="135173" y="150597"/>
                </a:moveTo>
                <a:cubicBezTo>
                  <a:pt x="136997" y="148774"/>
                  <a:pt x="139914" y="148774"/>
                  <a:pt x="141738" y="150597"/>
                </a:cubicBezTo>
                <a:lnTo>
                  <a:pt x="158149" y="167374"/>
                </a:lnTo>
                <a:cubicBezTo>
                  <a:pt x="159972" y="169197"/>
                  <a:pt x="159972" y="172115"/>
                  <a:pt x="158149" y="173938"/>
                </a:cubicBezTo>
                <a:cubicBezTo>
                  <a:pt x="157419" y="175032"/>
                  <a:pt x="155961" y="175397"/>
                  <a:pt x="154867" y="175397"/>
                </a:cubicBezTo>
                <a:cubicBezTo>
                  <a:pt x="153772" y="175397"/>
                  <a:pt x="152314" y="175032"/>
                  <a:pt x="151584" y="173938"/>
                </a:cubicBezTo>
                <a:lnTo>
                  <a:pt x="135173" y="157527"/>
                </a:lnTo>
                <a:cubicBezTo>
                  <a:pt x="133350" y="155339"/>
                  <a:pt x="133350" y="152421"/>
                  <a:pt x="135173" y="150597"/>
                </a:cubicBezTo>
                <a:close/>
                <a:moveTo>
                  <a:pt x="152251" y="133135"/>
                </a:moveTo>
                <a:cubicBezTo>
                  <a:pt x="154410" y="131312"/>
                  <a:pt x="157289" y="131312"/>
                  <a:pt x="159088" y="133135"/>
                </a:cubicBezTo>
                <a:lnTo>
                  <a:pt x="175281" y="149546"/>
                </a:lnTo>
                <a:cubicBezTo>
                  <a:pt x="177440" y="151734"/>
                  <a:pt x="177440" y="154652"/>
                  <a:pt x="175281" y="156475"/>
                </a:cubicBezTo>
                <a:cubicBezTo>
                  <a:pt x="174561" y="157205"/>
                  <a:pt x="173482" y="157934"/>
                  <a:pt x="172402" y="157934"/>
                </a:cubicBezTo>
                <a:cubicBezTo>
                  <a:pt x="170963" y="157934"/>
                  <a:pt x="169883" y="157205"/>
                  <a:pt x="168804" y="156475"/>
                </a:cubicBezTo>
                <a:lnTo>
                  <a:pt x="152251" y="139700"/>
                </a:lnTo>
                <a:cubicBezTo>
                  <a:pt x="150812" y="138241"/>
                  <a:pt x="150812" y="134959"/>
                  <a:pt x="152251" y="133135"/>
                </a:cubicBezTo>
                <a:close/>
                <a:moveTo>
                  <a:pt x="170405" y="116008"/>
                </a:moveTo>
                <a:cubicBezTo>
                  <a:pt x="172181" y="113849"/>
                  <a:pt x="175022" y="113849"/>
                  <a:pt x="176797" y="116008"/>
                </a:cubicBezTo>
                <a:lnTo>
                  <a:pt x="193131" y="132561"/>
                </a:lnTo>
                <a:cubicBezTo>
                  <a:pt x="194907" y="134000"/>
                  <a:pt x="194907" y="137238"/>
                  <a:pt x="193131" y="139038"/>
                </a:cubicBezTo>
                <a:cubicBezTo>
                  <a:pt x="192066" y="139757"/>
                  <a:pt x="191001" y="140477"/>
                  <a:pt x="189580" y="140477"/>
                </a:cubicBezTo>
                <a:cubicBezTo>
                  <a:pt x="188515" y="140477"/>
                  <a:pt x="187450" y="139757"/>
                  <a:pt x="186740" y="139038"/>
                </a:cubicBezTo>
                <a:lnTo>
                  <a:pt x="170405" y="122845"/>
                </a:lnTo>
                <a:cubicBezTo>
                  <a:pt x="168275" y="120686"/>
                  <a:pt x="168275" y="117807"/>
                  <a:pt x="170405" y="116008"/>
                </a:cubicBezTo>
                <a:close/>
                <a:moveTo>
                  <a:pt x="187536" y="97846"/>
                </a:moveTo>
                <a:cubicBezTo>
                  <a:pt x="189335" y="96387"/>
                  <a:pt x="192574" y="96387"/>
                  <a:pt x="194013" y="97846"/>
                </a:cubicBezTo>
                <a:lnTo>
                  <a:pt x="210566" y="114621"/>
                </a:lnTo>
                <a:cubicBezTo>
                  <a:pt x="212365" y="116445"/>
                  <a:pt x="212365" y="119727"/>
                  <a:pt x="210566" y="121186"/>
                </a:cubicBezTo>
                <a:cubicBezTo>
                  <a:pt x="209486" y="122280"/>
                  <a:pt x="208407" y="123009"/>
                  <a:pt x="207327" y="123009"/>
                </a:cubicBezTo>
                <a:cubicBezTo>
                  <a:pt x="205888" y="123009"/>
                  <a:pt x="204808" y="122280"/>
                  <a:pt x="203729" y="121186"/>
                </a:cubicBezTo>
                <a:lnTo>
                  <a:pt x="187536" y="104775"/>
                </a:lnTo>
                <a:cubicBezTo>
                  <a:pt x="185737" y="102951"/>
                  <a:pt x="185737" y="100034"/>
                  <a:pt x="187536" y="97846"/>
                </a:cubicBezTo>
                <a:close/>
                <a:moveTo>
                  <a:pt x="254193" y="79515"/>
                </a:moveTo>
                <a:lnTo>
                  <a:pt x="233340" y="100767"/>
                </a:lnTo>
                <a:lnTo>
                  <a:pt x="243767" y="111213"/>
                </a:lnTo>
                <a:lnTo>
                  <a:pt x="264620" y="90321"/>
                </a:lnTo>
                <a:lnTo>
                  <a:pt x="254193" y="79515"/>
                </a:lnTo>
                <a:close/>
                <a:moveTo>
                  <a:pt x="191274" y="71951"/>
                </a:moveTo>
                <a:lnTo>
                  <a:pt x="113614" y="149756"/>
                </a:lnTo>
                <a:cubicBezTo>
                  <a:pt x="115771" y="173529"/>
                  <a:pt x="135546" y="193701"/>
                  <a:pt x="159635" y="195502"/>
                </a:cubicBezTo>
                <a:lnTo>
                  <a:pt x="237295" y="117697"/>
                </a:lnTo>
                <a:lnTo>
                  <a:pt x="223273" y="104009"/>
                </a:lnTo>
                <a:lnTo>
                  <a:pt x="205296" y="85999"/>
                </a:lnTo>
                <a:lnTo>
                  <a:pt x="191274" y="71951"/>
                </a:lnTo>
                <a:close/>
                <a:moveTo>
                  <a:pt x="235857" y="61505"/>
                </a:moveTo>
                <a:lnTo>
                  <a:pt x="215363" y="82757"/>
                </a:lnTo>
                <a:lnTo>
                  <a:pt x="226509" y="93923"/>
                </a:lnTo>
                <a:lnTo>
                  <a:pt x="247362" y="73031"/>
                </a:lnTo>
                <a:lnTo>
                  <a:pt x="235857" y="61505"/>
                </a:lnTo>
                <a:close/>
                <a:moveTo>
                  <a:pt x="218958" y="44215"/>
                </a:moveTo>
                <a:lnTo>
                  <a:pt x="197746" y="65107"/>
                </a:lnTo>
                <a:lnTo>
                  <a:pt x="208532" y="75913"/>
                </a:lnTo>
                <a:lnTo>
                  <a:pt x="229385" y="55021"/>
                </a:lnTo>
                <a:lnTo>
                  <a:pt x="218958" y="44215"/>
                </a:lnTo>
                <a:close/>
                <a:moveTo>
                  <a:pt x="272170" y="25124"/>
                </a:moveTo>
                <a:lnTo>
                  <a:pt x="242688" y="55021"/>
                </a:lnTo>
                <a:lnTo>
                  <a:pt x="254193" y="66187"/>
                </a:lnTo>
                <a:lnTo>
                  <a:pt x="283676" y="36650"/>
                </a:lnTo>
                <a:lnTo>
                  <a:pt x="272170" y="25124"/>
                </a:lnTo>
                <a:close/>
                <a:moveTo>
                  <a:pt x="255272" y="1350"/>
                </a:moveTo>
                <a:cubicBezTo>
                  <a:pt x="256710" y="-451"/>
                  <a:pt x="259946" y="-451"/>
                  <a:pt x="261744" y="1350"/>
                </a:cubicBezTo>
                <a:lnTo>
                  <a:pt x="275766" y="15398"/>
                </a:lnTo>
                <a:lnTo>
                  <a:pt x="293743" y="33408"/>
                </a:lnTo>
                <a:lnTo>
                  <a:pt x="307405" y="47457"/>
                </a:lnTo>
                <a:cubicBezTo>
                  <a:pt x="308484" y="48177"/>
                  <a:pt x="309203" y="49618"/>
                  <a:pt x="309203" y="50698"/>
                </a:cubicBezTo>
                <a:cubicBezTo>
                  <a:pt x="309203" y="51779"/>
                  <a:pt x="308484" y="53220"/>
                  <a:pt x="307405" y="53940"/>
                </a:cubicBezTo>
                <a:cubicBezTo>
                  <a:pt x="306686" y="55021"/>
                  <a:pt x="305607" y="55381"/>
                  <a:pt x="304529" y="55381"/>
                </a:cubicBezTo>
                <a:cubicBezTo>
                  <a:pt x="303091" y="55381"/>
                  <a:pt x="302012" y="55021"/>
                  <a:pt x="300933" y="53940"/>
                </a:cubicBezTo>
                <a:lnTo>
                  <a:pt x="290507" y="43134"/>
                </a:lnTo>
                <a:lnTo>
                  <a:pt x="260665" y="73031"/>
                </a:lnTo>
                <a:lnTo>
                  <a:pt x="274687" y="87079"/>
                </a:lnTo>
                <a:lnTo>
                  <a:pt x="284395" y="96805"/>
                </a:lnTo>
                <a:cubicBezTo>
                  <a:pt x="286192" y="98606"/>
                  <a:pt x="286192" y="101848"/>
                  <a:pt x="284395" y="103289"/>
                </a:cubicBezTo>
                <a:cubicBezTo>
                  <a:pt x="283316" y="104369"/>
                  <a:pt x="282237" y="104730"/>
                  <a:pt x="281159" y="104730"/>
                </a:cubicBezTo>
                <a:cubicBezTo>
                  <a:pt x="279721" y="104730"/>
                  <a:pt x="278642" y="104369"/>
                  <a:pt x="277563" y="103289"/>
                </a:cubicBezTo>
                <a:lnTo>
                  <a:pt x="271092" y="97165"/>
                </a:lnTo>
                <a:lnTo>
                  <a:pt x="247003" y="121299"/>
                </a:lnTo>
                <a:lnTo>
                  <a:pt x="164668" y="203787"/>
                </a:lnTo>
                <a:cubicBezTo>
                  <a:pt x="163590" y="204867"/>
                  <a:pt x="162511" y="205228"/>
                  <a:pt x="161073" y="205228"/>
                </a:cubicBezTo>
                <a:cubicBezTo>
                  <a:pt x="152803" y="204867"/>
                  <a:pt x="144894" y="202706"/>
                  <a:pt x="137703" y="199104"/>
                </a:cubicBezTo>
                <a:lnTo>
                  <a:pt x="127276" y="209550"/>
                </a:lnTo>
                <a:cubicBezTo>
                  <a:pt x="124759" y="212432"/>
                  <a:pt x="121164" y="213873"/>
                  <a:pt x="117569" y="213873"/>
                </a:cubicBezTo>
                <a:cubicBezTo>
                  <a:pt x="113973" y="213873"/>
                  <a:pt x="110378" y="212432"/>
                  <a:pt x="107502" y="209550"/>
                </a:cubicBezTo>
                <a:lnTo>
                  <a:pt x="106783" y="208830"/>
                </a:lnTo>
                <a:lnTo>
                  <a:pt x="61481" y="254576"/>
                </a:lnTo>
                <a:cubicBezTo>
                  <a:pt x="68672" y="254216"/>
                  <a:pt x="75503" y="251695"/>
                  <a:pt x="81974" y="248093"/>
                </a:cubicBezTo>
                <a:cubicBezTo>
                  <a:pt x="89525" y="243410"/>
                  <a:pt x="97794" y="241249"/>
                  <a:pt x="106423" y="241249"/>
                </a:cubicBezTo>
                <a:lnTo>
                  <a:pt x="194510" y="241249"/>
                </a:lnTo>
                <a:cubicBezTo>
                  <a:pt x="197027" y="241249"/>
                  <a:pt x="199184" y="243410"/>
                  <a:pt x="199184" y="245931"/>
                </a:cubicBezTo>
                <a:cubicBezTo>
                  <a:pt x="199184" y="248453"/>
                  <a:pt x="197027" y="250614"/>
                  <a:pt x="194510" y="250614"/>
                </a:cubicBezTo>
                <a:lnTo>
                  <a:pt x="106423" y="250614"/>
                </a:lnTo>
                <a:cubicBezTo>
                  <a:pt x="99592" y="250614"/>
                  <a:pt x="92401" y="252415"/>
                  <a:pt x="86648" y="256017"/>
                </a:cubicBezTo>
                <a:cubicBezTo>
                  <a:pt x="76941" y="261780"/>
                  <a:pt x="66155" y="264302"/>
                  <a:pt x="55369" y="264302"/>
                </a:cubicBezTo>
                <a:cubicBezTo>
                  <a:pt x="53931" y="264302"/>
                  <a:pt x="52492" y="264302"/>
                  <a:pt x="51054" y="264302"/>
                </a:cubicBezTo>
                <a:cubicBezTo>
                  <a:pt x="50695" y="264302"/>
                  <a:pt x="50335" y="264302"/>
                  <a:pt x="49616" y="264302"/>
                </a:cubicBezTo>
                <a:cubicBezTo>
                  <a:pt x="48897" y="264302"/>
                  <a:pt x="48537" y="264302"/>
                  <a:pt x="47818" y="263942"/>
                </a:cubicBezTo>
                <a:cubicBezTo>
                  <a:pt x="39549" y="262861"/>
                  <a:pt x="31639" y="260340"/>
                  <a:pt x="24448" y="256017"/>
                </a:cubicBezTo>
                <a:cubicBezTo>
                  <a:pt x="18336" y="252415"/>
                  <a:pt x="11505" y="250614"/>
                  <a:pt x="4314" y="250614"/>
                </a:cubicBezTo>
                <a:cubicBezTo>
                  <a:pt x="2157" y="250614"/>
                  <a:pt x="0" y="248453"/>
                  <a:pt x="0" y="245931"/>
                </a:cubicBezTo>
                <a:cubicBezTo>
                  <a:pt x="0" y="243410"/>
                  <a:pt x="2157" y="241249"/>
                  <a:pt x="4314" y="241249"/>
                </a:cubicBezTo>
                <a:cubicBezTo>
                  <a:pt x="13303" y="241249"/>
                  <a:pt x="21572" y="243410"/>
                  <a:pt x="29122" y="248093"/>
                </a:cubicBezTo>
                <a:cubicBezTo>
                  <a:pt x="35235" y="251334"/>
                  <a:pt x="41706" y="253496"/>
                  <a:pt x="48178" y="254576"/>
                </a:cubicBezTo>
                <a:lnTo>
                  <a:pt x="100311" y="202346"/>
                </a:lnTo>
                <a:lnTo>
                  <a:pt x="99592" y="201625"/>
                </a:lnTo>
                <a:cubicBezTo>
                  <a:pt x="94199" y="196222"/>
                  <a:pt x="94199" y="187577"/>
                  <a:pt x="99592" y="182174"/>
                </a:cubicBezTo>
                <a:lnTo>
                  <a:pt x="110378" y="171368"/>
                </a:lnTo>
                <a:cubicBezTo>
                  <a:pt x="106783" y="164164"/>
                  <a:pt x="104625" y="156600"/>
                  <a:pt x="104266" y="148315"/>
                </a:cubicBezTo>
                <a:cubicBezTo>
                  <a:pt x="104266" y="146874"/>
                  <a:pt x="104625" y="145433"/>
                  <a:pt x="105344" y="144713"/>
                </a:cubicBezTo>
                <a:lnTo>
                  <a:pt x="188038" y="62225"/>
                </a:lnTo>
                <a:lnTo>
                  <a:pt x="188038" y="61865"/>
                </a:lnTo>
                <a:lnTo>
                  <a:pt x="212127" y="37731"/>
                </a:lnTo>
                <a:lnTo>
                  <a:pt x="205655" y="31247"/>
                </a:lnTo>
                <a:cubicBezTo>
                  <a:pt x="203858" y="29446"/>
                  <a:pt x="203858" y="26204"/>
                  <a:pt x="205655" y="24763"/>
                </a:cubicBezTo>
                <a:cubicBezTo>
                  <a:pt x="207453" y="22602"/>
                  <a:pt x="210329" y="22602"/>
                  <a:pt x="212127" y="24763"/>
                </a:cubicBezTo>
                <a:lnTo>
                  <a:pt x="222195" y="34489"/>
                </a:lnTo>
                <a:lnTo>
                  <a:pt x="235857" y="48537"/>
                </a:lnTo>
                <a:lnTo>
                  <a:pt x="265699" y="18640"/>
                </a:lnTo>
                <a:lnTo>
                  <a:pt x="255272" y="7834"/>
                </a:lnTo>
                <a:cubicBezTo>
                  <a:pt x="254193" y="7113"/>
                  <a:pt x="253834" y="6033"/>
                  <a:pt x="253834" y="4952"/>
                </a:cubicBezTo>
                <a:cubicBezTo>
                  <a:pt x="253834" y="3511"/>
                  <a:pt x="254193" y="2431"/>
                  <a:pt x="255272" y="1350"/>
                </a:cubicBezTo>
                <a:close/>
              </a:path>
            </a:pathLst>
          </a:custGeom>
          <a:solidFill>
            <a:schemeClr val="tx1"/>
          </a:solidFill>
          <a:ln w="12700">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42E7AC7-0603-73EF-6014-F61E2D7579DA}"/>
              </a:ext>
            </a:extLst>
          </p:cNvPr>
          <p:cNvGrpSpPr/>
          <p:nvPr/>
        </p:nvGrpSpPr>
        <p:grpSpPr>
          <a:xfrm>
            <a:off x="3597291" y="4936521"/>
            <a:ext cx="793552" cy="793553"/>
            <a:chOff x="3597291" y="4936521"/>
            <a:chExt cx="793552" cy="793553"/>
          </a:xfrm>
        </p:grpSpPr>
        <p:sp>
          <p:nvSpPr>
            <p:cNvPr id="63" name="Shape 35388">
              <a:extLst>
                <a:ext uri="{FF2B5EF4-FFF2-40B4-BE49-F238E27FC236}">
                  <a16:creationId xmlns:a16="http://schemas.microsoft.com/office/drawing/2014/main" id="{D067DE52-2E45-8C40-B57E-3AAFA6FC983E}"/>
                </a:ext>
              </a:extLst>
            </p:cNvPr>
            <p:cNvSpPr/>
            <p:nvPr/>
          </p:nvSpPr>
          <p:spPr>
            <a:xfrm>
              <a:off x="3597291" y="4936521"/>
              <a:ext cx="793552" cy="793553"/>
            </a:xfrm>
            <a:prstGeom prst="ellipse">
              <a:avLst/>
            </a:prstGeom>
            <a:solidFill>
              <a:schemeClr val="accent6"/>
            </a:solidFill>
            <a:ln w="12700" cap="flat">
              <a:noFill/>
              <a:miter lim="400000"/>
            </a:ln>
            <a:effectLst/>
          </p:spPr>
          <p:txBody>
            <a:bodyPr wrap="square" lIns="0" tIns="0" rIns="0" bIns="0" numCol="1" anchor="t">
              <a:noAutofit/>
            </a:bodyPr>
            <a:lstStyle/>
            <a:p>
              <a:endParaRPr sz="2532" dirty="0">
                <a:solidFill>
                  <a:schemeClr val="accent1"/>
                </a:solidFill>
                <a:latin typeface="Calibri" panose="020F0502020204030204" pitchFamily="34" charset="0"/>
                <a:cs typeface="Calibri" panose="020F0502020204030204" pitchFamily="34" charset="0"/>
              </a:endParaRPr>
            </a:p>
          </p:txBody>
        </p:sp>
        <p:sp>
          <p:nvSpPr>
            <p:cNvPr id="71" name="Freeform 422">
              <a:extLst>
                <a:ext uri="{FF2B5EF4-FFF2-40B4-BE49-F238E27FC236}">
                  <a16:creationId xmlns:a16="http://schemas.microsoft.com/office/drawing/2014/main" id="{7BD14D63-F810-3A4D-9B03-B97B347DBDDF}"/>
                </a:ext>
              </a:extLst>
            </p:cNvPr>
            <p:cNvSpPr>
              <a:spLocks noChangeArrowheads="1"/>
            </p:cNvSpPr>
            <p:nvPr/>
          </p:nvSpPr>
          <p:spPr bwMode="auto">
            <a:xfrm>
              <a:off x="3788652" y="5106569"/>
              <a:ext cx="415920" cy="396303"/>
            </a:xfrm>
            <a:custGeom>
              <a:avLst/>
              <a:gdLst>
                <a:gd name="T0" fmla="*/ 262065 w 309204"/>
                <a:gd name="T1" fmla="*/ 287318 h 309204"/>
                <a:gd name="T2" fmla="*/ 266833 w 309204"/>
                <a:gd name="T3" fmla="*/ 249527 h 309204"/>
                <a:gd name="T4" fmla="*/ 262242 w 309204"/>
                <a:gd name="T5" fmla="*/ 254119 h 309204"/>
                <a:gd name="T6" fmla="*/ 257120 w 309204"/>
                <a:gd name="T7" fmla="*/ 235047 h 309204"/>
                <a:gd name="T8" fmla="*/ 252529 w 309204"/>
                <a:gd name="T9" fmla="*/ 230455 h 309204"/>
                <a:gd name="T10" fmla="*/ 276370 w 309204"/>
                <a:gd name="T11" fmla="*/ 225333 h 309204"/>
                <a:gd name="T12" fmla="*/ 247761 w 309204"/>
                <a:gd name="T13" fmla="*/ 192311 h 309204"/>
                <a:gd name="T14" fmla="*/ 243170 w 309204"/>
                <a:gd name="T15" fmla="*/ 197080 h 309204"/>
                <a:gd name="T16" fmla="*/ 131027 w 309204"/>
                <a:gd name="T17" fmla="*/ 197256 h 309204"/>
                <a:gd name="T18" fmla="*/ 131027 w 309204"/>
                <a:gd name="T19" fmla="*/ 178179 h 309204"/>
                <a:gd name="T20" fmla="*/ 266833 w 309204"/>
                <a:gd name="T21" fmla="*/ 187202 h 309204"/>
                <a:gd name="T22" fmla="*/ 257297 w 309204"/>
                <a:gd name="T23" fmla="*/ 150988 h 309204"/>
                <a:gd name="T24" fmla="*/ 252706 w 309204"/>
                <a:gd name="T25" fmla="*/ 155415 h 309204"/>
                <a:gd name="T26" fmla="*/ 234833 w 309204"/>
                <a:gd name="T27" fmla="*/ 272128 h 309204"/>
                <a:gd name="T28" fmla="*/ 291240 w 309204"/>
                <a:gd name="T29" fmla="*/ 131384 h 309204"/>
                <a:gd name="T30" fmla="*/ 112490 w 309204"/>
                <a:gd name="T31" fmla="*/ 107899 h 309204"/>
                <a:gd name="T32" fmla="*/ 107899 w 309204"/>
                <a:gd name="T33" fmla="*/ 103308 h 309204"/>
                <a:gd name="T34" fmla="*/ 9692 w 309204"/>
                <a:gd name="T35" fmla="*/ 230012 h 309204"/>
                <a:gd name="T36" fmla="*/ 168720 w 309204"/>
                <a:gd name="T37" fmla="*/ 300204 h 309204"/>
                <a:gd name="T38" fmla="*/ 112360 w 309204"/>
                <a:gd name="T39" fmla="*/ 281486 h 309204"/>
                <a:gd name="T40" fmla="*/ 23692 w 309204"/>
                <a:gd name="T41" fmla="*/ 225332 h 309204"/>
                <a:gd name="T42" fmla="*/ 75026 w 309204"/>
                <a:gd name="T43" fmla="*/ 107987 h 309204"/>
                <a:gd name="T44" fmla="*/ 84360 w 309204"/>
                <a:gd name="T45" fmla="*/ 107987 h 309204"/>
                <a:gd name="T46" fmla="*/ 107694 w 309204"/>
                <a:gd name="T47" fmla="*/ 84590 h 309204"/>
                <a:gd name="T48" fmla="*/ 112360 w 309204"/>
                <a:gd name="T49" fmla="*/ 75591 h 309204"/>
                <a:gd name="T50" fmla="*/ 112360 w 309204"/>
                <a:gd name="T51" fmla="*/ 168820 h 309204"/>
                <a:gd name="T52" fmla="*/ 168720 w 309204"/>
                <a:gd name="T53" fmla="*/ 168820 h 309204"/>
                <a:gd name="T54" fmla="*/ 154360 w 309204"/>
                <a:gd name="T55" fmla="*/ 47155 h 309204"/>
                <a:gd name="T56" fmla="*/ 234833 w 309204"/>
                <a:gd name="T57" fmla="*/ 33116 h 309204"/>
                <a:gd name="T58" fmla="*/ 291240 w 309204"/>
                <a:gd name="T59" fmla="*/ 33116 h 309204"/>
                <a:gd name="T60" fmla="*/ 225493 w 309204"/>
                <a:gd name="T61" fmla="*/ 14399 h 309204"/>
                <a:gd name="T62" fmla="*/ 295552 w 309204"/>
                <a:gd name="T63" fmla="*/ 23397 h 309204"/>
                <a:gd name="T64" fmla="*/ 295552 w 309204"/>
                <a:gd name="T65" fmla="*/ 9719 h 309204"/>
                <a:gd name="T66" fmla="*/ 131027 w 309204"/>
                <a:gd name="T67" fmla="*/ 37796 h 309204"/>
                <a:gd name="T68" fmla="*/ 131027 w 309204"/>
                <a:gd name="T69" fmla="*/ 9719 h 309204"/>
                <a:gd name="T70" fmla="*/ 309563 w 309204"/>
                <a:gd name="T71" fmla="*/ 14399 h 309204"/>
                <a:gd name="T72" fmla="*/ 300222 w 309204"/>
                <a:gd name="T73" fmla="*/ 272128 h 309204"/>
                <a:gd name="T74" fmla="*/ 225493 w 309204"/>
                <a:gd name="T75" fmla="*/ 32397 h 309204"/>
                <a:gd name="T76" fmla="*/ 230163 w 309204"/>
                <a:gd name="T77" fmla="*/ 0 h 309204"/>
                <a:gd name="T78" fmla="*/ 159027 w 309204"/>
                <a:gd name="T79" fmla="*/ 5040 h 309204"/>
                <a:gd name="T80" fmla="*/ 178053 w 309204"/>
                <a:gd name="T81" fmla="*/ 173499 h 309204"/>
                <a:gd name="T82" fmla="*/ 159027 w 309204"/>
                <a:gd name="T83" fmla="*/ 201576 h 309204"/>
                <a:gd name="T84" fmla="*/ 121693 w 309204"/>
                <a:gd name="T85" fmla="*/ 201576 h 309204"/>
                <a:gd name="T86" fmla="*/ 103026 w 309204"/>
                <a:gd name="T87" fmla="*/ 173499 h 309204"/>
                <a:gd name="T88" fmla="*/ 32667 w 309204"/>
                <a:gd name="T89" fmla="*/ 178179 h 309204"/>
                <a:gd name="T90" fmla="*/ 103026 w 309204"/>
                <a:gd name="T91" fmla="*/ 276807 h 309204"/>
                <a:gd name="T92" fmla="*/ 84360 w 309204"/>
                <a:gd name="T93" fmla="*/ 248730 h 309204"/>
                <a:gd name="T94" fmla="*/ 173386 w 309204"/>
                <a:gd name="T95" fmla="*/ 244051 h 309204"/>
                <a:gd name="T96" fmla="*/ 192053 w 309204"/>
                <a:gd name="T97" fmla="*/ 253410 h 309204"/>
                <a:gd name="T98" fmla="*/ 173386 w 309204"/>
                <a:gd name="T99" fmla="*/ 309563 h 309204"/>
                <a:gd name="T100" fmla="*/ 0 w 309204"/>
                <a:gd name="T101" fmla="*/ 230012 h 309204"/>
                <a:gd name="T102" fmla="*/ 103026 w 309204"/>
                <a:gd name="T103" fmla="*/ 75591 h 309204"/>
                <a:gd name="T104" fmla="*/ 121693 w 309204"/>
                <a:gd name="T105" fmla="*/ 5040 h 309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9204" h="309204">
                  <a:moveTo>
                    <a:pt x="261761" y="277813"/>
                  </a:moveTo>
                  <a:cubicBezTo>
                    <a:pt x="264584" y="277813"/>
                    <a:pt x="266347" y="279930"/>
                    <a:pt x="266347" y="282399"/>
                  </a:cubicBezTo>
                  <a:cubicBezTo>
                    <a:pt x="266347" y="285221"/>
                    <a:pt x="264584" y="286985"/>
                    <a:pt x="261761" y="286985"/>
                  </a:cubicBezTo>
                  <a:cubicBezTo>
                    <a:pt x="259292" y="286985"/>
                    <a:pt x="257175" y="285221"/>
                    <a:pt x="257175" y="282399"/>
                  </a:cubicBezTo>
                  <a:cubicBezTo>
                    <a:pt x="257175" y="279930"/>
                    <a:pt x="259292" y="277813"/>
                    <a:pt x="261761" y="277813"/>
                  </a:cubicBezTo>
                  <a:close/>
                  <a:moveTo>
                    <a:pt x="266524" y="249238"/>
                  </a:moveTo>
                  <a:cubicBezTo>
                    <a:pt x="268994" y="249238"/>
                    <a:pt x="271110" y="251355"/>
                    <a:pt x="271110" y="253824"/>
                  </a:cubicBezTo>
                  <a:cubicBezTo>
                    <a:pt x="271110" y="256294"/>
                    <a:pt x="268994" y="258410"/>
                    <a:pt x="266524" y="258410"/>
                  </a:cubicBezTo>
                  <a:cubicBezTo>
                    <a:pt x="264055" y="258410"/>
                    <a:pt x="261938" y="256294"/>
                    <a:pt x="261938" y="253824"/>
                  </a:cubicBezTo>
                  <a:cubicBezTo>
                    <a:pt x="261938" y="251355"/>
                    <a:pt x="264055" y="249238"/>
                    <a:pt x="266524" y="249238"/>
                  </a:cubicBezTo>
                  <a:close/>
                  <a:moveTo>
                    <a:pt x="252236" y="230188"/>
                  </a:moveTo>
                  <a:cubicBezTo>
                    <a:pt x="254706" y="230188"/>
                    <a:pt x="256822" y="232305"/>
                    <a:pt x="256822" y="234774"/>
                  </a:cubicBezTo>
                  <a:cubicBezTo>
                    <a:pt x="256822" y="237244"/>
                    <a:pt x="254706" y="239360"/>
                    <a:pt x="252236" y="239360"/>
                  </a:cubicBezTo>
                  <a:cubicBezTo>
                    <a:pt x="249767" y="239360"/>
                    <a:pt x="247650" y="237244"/>
                    <a:pt x="247650" y="234774"/>
                  </a:cubicBezTo>
                  <a:cubicBezTo>
                    <a:pt x="247650" y="232305"/>
                    <a:pt x="249767" y="230188"/>
                    <a:pt x="252236" y="230188"/>
                  </a:cubicBezTo>
                  <a:close/>
                  <a:moveTo>
                    <a:pt x="276049" y="215900"/>
                  </a:moveTo>
                  <a:cubicBezTo>
                    <a:pt x="278519" y="215900"/>
                    <a:pt x="280635" y="218017"/>
                    <a:pt x="280635" y="220486"/>
                  </a:cubicBezTo>
                  <a:cubicBezTo>
                    <a:pt x="280635" y="222956"/>
                    <a:pt x="278519" y="225072"/>
                    <a:pt x="276049" y="225072"/>
                  </a:cubicBezTo>
                  <a:cubicBezTo>
                    <a:pt x="273580" y="225072"/>
                    <a:pt x="271463" y="222956"/>
                    <a:pt x="271463" y="220486"/>
                  </a:cubicBezTo>
                  <a:cubicBezTo>
                    <a:pt x="271463" y="218017"/>
                    <a:pt x="273580" y="215900"/>
                    <a:pt x="276049" y="215900"/>
                  </a:cubicBezTo>
                  <a:close/>
                  <a:moveTo>
                    <a:pt x="247474" y="192088"/>
                  </a:moveTo>
                  <a:cubicBezTo>
                    <a:pt x="249944" y="192088"/>
                    <a:pt x="252060" y="193920"/>
                    <a:pt x="252060" y="196851"/>
                  </a:cubicBezTo>
                  <a:cubicBezTo>
                    <a:pt x="252060" y="199415"/>
                    <a:pt x="249944" y="201247"/>
                    <a:pt x="247474" y="201247"/>
                  </a:cubicBezTo>
                  <a:cubicBezTo>
                    <a:pt x="245005" y="201247"/>
                    <a:pt x="242888" y="199415"/>
                    <a:pt x="242888" y="196851"/>
                  </a:cubicBezTo>
                  <a:cubicBezTo>
                    <a:pt x="242888" y="193920"/>
                    <a:pt x="245005" y="192088"/>
                    <a:pt x="247474" y="192088"/>
                  </a:cubicBezTo>
                  <a:close/>
                  <a:moveTo>
                    <a:pt x="130875" y="177972"/>
                  </a:moveTo>
                  <a:lnTo>
                    <a:pt x="130875" y="197027"/>
                  </a:lnTo>
                  <a:lnTo>
                    <a:pt x="149520" y="197027"/>
                  </a:lnTo>
                  <a:lnTo>
                    <a:pt x="149520" y="177972"/>
                  </a:lnTo>
                  <a:lnTo>
                    <a:pt x="130875" y="177972"/>
                  </a:lnTo>
                  <a:close/>
                  <a:moveTo>
                    <a:pt x="266524" y="177800"/>
                  </a:moveTo>
                  <a:cubicBezTo>
                    <a:pt x="268994" y="177800"/>
                    <a:pt x="271110" y="179841"/>
                    <a:pt x="271110" y="182563"/>
                  </a:cubicBezTo>
                  <a:cubicBezTo>
                    <a:pt x="271110" y="184944"/>
                    <a:pt x="268994" y="186985"/>
                    <a:pt x="266524" y="186985"/>
                  </a:cubicBezTo>
                  <a:cubicBezTo>
                    <a:pt x="264055" y="186985"/>
                    <a:pt x="261938" y="184944"/>
                    <a:pt x="261938" y="182563"/>
                  </a:cubicBezTo>
                  <a:cubicBezTo>
                    <a:pt x="261938" y="179841"/>
                    <a:pt x="264055" y="177800"/>
                    <a:pt x="266524" y="177800"/>
                  </a:cubicBezTo>
                  <a:close/>
                  <a:moveTo>
                    <a:pt x="256999" y="150813"/>
                  </a:moveTo>
                  <a:cubicBezTo>
                    <a:pt x="259822" y="150813"/>
                    <a:pt x="261585" y="152854"/>
                    <a:pt x="261585" y="155235"/>
                  </a:cubicBezTo>
                  <a:cubicBezTo>
                    <a:pt x="261585" y="157957"/>
                    <a:pt x="259822" y="159998"/>
                    <a:pt x="256999" y="159998"/>
                  </a:cubicBezTo>
                  <a:cubicBezTo>
                    <a:pt x="254530" y="159998"/>
                    <a:pt x="252413" y="157957"/>
                    <a:pt x="252413" y="155235"/>
                  </a:cubicBezTo>
                  <a:cubicBezTo>
                    <a:pt x="252413" y="152854"/>
                    <a:pt x="254530" y="150813"/>
                    <a:pt x="256999" y="150813"/>
                  </a:cubicBezTo>
                  <a:close/>
                  <a:moveTo>
                    <a:pt x="234561" y="131232"/>
                  </a:moveTo>
                  <a:lnTo>
                    <a:pt x="234561" y="271812"/>
                  </a:lnTo>
                  <a:cubicBezTo>
                    <a:pt x="234561" y="287272"/>
                    <a:pt x="247121" y="299856"/>
                    <a:pt x="262552" y="299856"/>
                  </a:cubicBezTo>
                  <a:cubicBezTo>
                    <a:pt x="277983" y="299856"/>
                    <a:pt x="290902" y="287272"/>
                    <a:pt x="290902" y="271812"/>
                  </a:cubicBezTo>
                  <a:lnTo>
                    <a:pt x="290902" y="131232"/>
                  </a:lnTo>
                  <a:lnTo>
                    <a:pt x="234561" y="131232"/>
                  </a:lnTo>
                  <a:close/>
                  <a:moveTo>
                    <a:pt x="107774" y="103188"/>
                  </a:moveTo>
                  <a:cubicBezTo>
                    <a:pt x="110597" y="103188"/>
                    <a:pt x="112360" y="105305"/>
                    <a:pt x="112360" y="107774"/>
                  </a:cubicBezTo>
                  <a:cubicBezTo>
                    <a:pt x="112360" y="110244"/>
                    <a:pt x="110597" y="112360"/>
                    <a:pt x="107774" y="112360"/>
                  </a:cubicBezTo>
                  <a:cubicBezTo>
                    <a:pt x="105305" y="112360"/>
                    <a:pt x="103188" y="110244"/>
                    <a:pt x="103188" y="107774"/>
                  </a:cubicBezTo>
                  <a:cubicBezTo>
                    <a:pt x="103188" y="105305"/>
                    <a:pt x="105305" y="103188"/>
                    <a:pt x="107774" y="103188"/>
                  </a:cubicBezTo>
                  <a:close/>
                  <a:moveTo>
                    <a:pt x="75298" y="103188"/>
                  </a:moveTo>
                  <a:cubicBezTo>
                    <a:pt x="38725" y="105705"/>
                    <a:pt x="9681" y="136265"/>
                    <a:pt x="9681" y="173298"/>
                  </a:cubicBezTo>
                  <a:lnTo>
                    <a:pt x="9681" y="229745"/>
                  </a:lnTo>
                  <a:cubicBezTo>
                    <a:pt x="9681" y="268576"/>
                    <a:pt x="40876" y="299856"/>
                    <a:pt x="79601" y="299856"/>
                  </a:cubicBezTo>
                  <a:lnTo>
                    <a:pt x="107569" y="299856"/>
                  </a:lnTo>
                  <a:lnTo>
                    <a:pt x="168524" y="299856"/>
                  </a:lnTo>
                  <a:lnTo>
                    <a:pt x="168524" y="253116"/>
                  </a:lnTo>
                  <a:lnTo>
                    <a:pt x="112230" y="253116"/>
                  </a:lnTo>
                  <a:lnTo>
                    <a:pt x="112230" y="281160"/>
                  </a:lnTo>
                  <a:cubicBezTo>
                    <a:pt x="112230" y="284036"/>
                    <a:pt x="110437" y="285834"/>
                    <a:pt x="107569" y="285834"/>
                  </a:cubicBezTo>
                  <a:lnTo>
                    <a:pt x="84262" y="285834"/>
                  </a:lnTo>
                  <a:cubicBezTo>
                    <a:pt x="50557" y="285834"/>
                    <a:pt x="23665" y="258509"/>
                    <a:pt x="23665" y="225071"/>
                  </a:cubicBezTo>
                  <a:lnTo>
                    <a:pt x="23665" y="177972"/>
                  </a:lnTo>
                  <a:cubicBezTo>
                    <a:pt x="23665" y="147411"/>
                    <a:pt x="46613" y="121524"/>
                    <a:pt x="76374" y="117929"/>
                  </a:cubicBezTo>
                  <a:cubicBezTo>
                    <a:pt x="75657" y="114693"/>
                    <a:pt x="74939" y="111457"/>
                    <a:pt x="74939" y="107862"/>
                  </a:cubicBezTo>
                  <a:cubicBezTo>
                    <a:pt x="74939" y="106424"/>
                    <a:pt x="75298" y="104985"/>
                    <a:pt x="75298" y="103188"/>
                  </a:cubicBezTo>
                  <a:close/>
                  <a:moveTo>
                    <a:pt x="107569" y="84492"/>
                  </a:moveTo>
                  <a:cubicBezTo>
                    <a:pt x="94660" y="84492"/>
                    <a:pt x="84262" y="94918"/>
                    <a:pt x="84262" y="107862"/>
                  </a:cubicBezTo>
                  <a:cubicBezTo>
                    <a:pt x="84262" y="120805"/>
                    <a:pt x="94660" y="131232"/>
                    <a:pt x="107569" y="131232"/>
                  </a:cubicBezTo>
                  <a:cubicBezTo>
                    <a:pt x="120477" y="131232"/>
                    <a:pt x="130875" y="120805"/>
                    <a:pt x="130875" y="107862"/>
                  </a:cubicBezTo>
                  <a:cubicBezTo>
                    <a:pt x="130875" y="94918"/>
                    <a:pt x="120477" y="84492"/>
                    <a:pt x="107569" y="84492"/>
                  </a:cubicBezTo>
                  <a:close/>
                  <a:moveTo>
                    <a:pt x="121552" y="47100"/>
                  </a:moveTo>
                  <a:cubicBezTo>
                    <a:pt x="116533" y="47100"/>
                    <a:pt x="112230" y="51055"/>
                    <a:pt x="112230" y="56448"/>
                  </a:cubicBezTo>
                  <a:lnTo>
                    <a:pt x="112230" y="75503"/>
                  </a:lnTo>
                  <a:cubicBezTo>
                    <a:pt x="128007" y="77661"/>
                    <a:pt x="140556" y="91323"/>
                    <a:pt x="140556" y="107862"/>
                  </a:cubicBezTo>
                  <a:cubicBezTo>
                    <a:pt x="140556" y="124401"/>
                    <a:pt x="128007" y="138063"/>
                    <a:pt x="112230" y="140220"/>
                  </a:cubicBezTo>
                  <a:lnTo>
                    <a:pt x="112230" y="168624"/>
                  </a:lnTo>
                  <a:lnTo>
                    <a:pt x="126214" y="168624"/>
                  </a:lnTo>
                  <a:lnTo>
                    <a:pt x="154181" y="168624"/>
                  </a:lnTo>
                  <a:lnTo>
                    <a:pt x="168524" y="168624"/>
                  </a:lnTo>
                  <a:lnTo>
                    <a:pt x="168524" y="56448"/>
                  </a:lnTo>
                  <a:cubicBezTo>
                    <a:pt x="168524" y="51055"/>
                    <a:pt x="164221" y="47100"/>
                    <a:pt x="158843" y="47100"/>
                  </a:cubicBezTo>
                  <a:lnTo>
                    <a:pt x="154181" y="47100"/>
                  </a:lnTo>
                  <a:lnTo>
                    <a:pt x="126214" y="47100"/>
                  </a:lnTo>
                  <a:lnTo>
                    <a:pt x="121552" y="47100"/>
                  </a:lnTo>
                  <a:close/>
                  <a:moveTo>
                    <a:pt x="234561" y="33078"/>
                  </a:moveTo>
                  <a:lnTo>
                    <a:pt x="234561" y="121884"/>
                  </a:lnTo>
                  <a:lnTo>
                    <a:pt x="290902" y="121884"/>
                  </a:lnTo>
                  <a:lnTo>
                    <a:pt x="290902" y="33078"/>
                  </a:lnTo>
                  <a:lnTo>
                    <a:pt x="234561" y="33078"/>
                  </a:lnTo>
                  <a:close/>
                  <a:moveTo>
                    <a:pt x="229896" y="9708"/>
                  </a:moveTo>
                  <a:cubicBezTo>
                    <a:pt x="227384" y="9708"/>
                    <a:pt x="225231" y="11505"/>
                    <a:pt x="225231" y="14382"/>
                  </a:cubicBezTo>
                  <a:lnTo>
                    <a:pt x="225231" y="18696"/>
                  </a:lnTo>
                  <a:cubicBezTo>
                    <a:pt x="225231" y="21572"/>
                    <a:pt x="227384" y="23370"/>
                    <a:pt x="229896" y="23370"/>
                  </a:cubicBezTo>
                  <a:lnTo>
                    <a:pt x="295209" y="23370"/>
                  </a:lnTo>
                  <a:cubicBezTo>
                    <a:pt x="298080" y="23370"/>
                    <a:pt x="299874" y="21572"/>
                    <a:pt x="299874" y="18696"/>
                  </a:cubicBezTo>
                  <a:lnTo>
                    <a:pt x="299874" y="14382"/>
                  </a:lnTo>
                  <a:cubicBezTo>
                    <a:pt x="299874" y="11505"/>
                    <a:pt x="298080" y="9708"/>
                    <a:pt x="295209" y="9708"/>
                  </a:cubicBezTo>
                  <a:lnTo>
                    <a:pt x="229896" y="9708"/>
                  </a:lnTo>
                  <a:close/>
                  <a:moveTo>
                    <a:pt x="130875" y="9708"/>
                  </a:moveTo>
                  <a:lnTo>
                    <a:pt x="130875" y="37752"/>
                  </a:lnTo>
                  <a:lnTo>
                    <a:pt x="149520" y="37752"/>
                  </a:lnTo>
                  <a:lnTo>
                    <a:pt x="149520" y="9708"/>
                  </a:lnTo>
                  <a:lnTo>
                    <a:pt x="130875" y="9708"/>
                  </a:lnTo>
                  <a:close/>
                  <a:moveTo>
                    <a:pt x="229896" y="0"/>
                  </a:moveTo>
                  <a:lnTo>
                    <a:pt x="295209" y="0"/>
                  </a:lnTo>
                  <a:cubicBezTo>
                    <a:pt x="303104" y="0"/>
                    <a:pt x="309204" y="6472"/>
                    <a:pt x="309204" y="14382"/>
                  </a:cubicBezTo>
                  <a:lnTo>
                    <a:pt x="309204" y="18696"/>
                  </a:lnTo>
                  <a:cubicBezTo>
                    <a:pt x="309204" y="25168"/>
                    <a:pt x="305616" y="29842"/>
                    <a:pt x="299874" y="32359"/>
                  </a:cubicBezTo>
                  <a:lnTo>
                    <a:pt x="299874" y="271812"/>
                  </a:lnTo>
                  <a:cubicBezTo>
                    <a:pt x="299874" y="292665"/>
                    <a:pt x="283007" y="309204"/>
                    <a:pt x="262552" y="309204"/>
                  </a:cubicBezTo>
                  <a:cubicBezTo>
                    <a:pt x="242097" y="309204"/>
                    <a:pt x="225231" y="292665"/>
                    <a:pt x="225231" y="271812"/>
                  </a:cubicBezTo>
                  <a:lnTo>
                    <a:pt x="225231" y="32359"/>
                  </a:lnTo>
                  <a:cubicBezTo>
                    <a:pt x="219848" y="29842"/>
                    <a:pt x="215900" y="25168"/>
                    <a:pt x="215900" y="18696"/>
                  </a:cubicBezTo>
                  <a:lnTo>
                    <a:pt x="215900" y="14382"/>
                  </a:lnTo>
                  <a:cubicBezTo>
                    <a:pt x="215900" y="6472"/>
                    <a:pt x="222001" y="0"/>
                    <a:pt x="229896" y="0"/>
                  </a:cubicBezTo>
                  <a:close/>
                  <a:moveTo>
                    <a:pt x="126214" y="0"/>
                  </a:moveTo>
                  <a:lnTo>
                    <a:pt x="154181" y="0"/>
                  </a:lnTo>
                  <a:cubicBezTo>
                    <a:pt x="156691" y="0"/>
                    <a:pt x="158843" y="2157"/>
                    <a:pt x="158843" y="5034"/>
                  </a:cubicBezTo>
                  <a:lnTo>
                    <a:pt x="158843" y="37752"/>
                  </a:lnTo>
                  <a:cubicBezTo>
                    <a:pt x="169241" y="37752"/>
                    <a:pt x="177847" y="46021"/>
                    <a:pt x="177847" y="56448"/>
                  </a:cubicBezTo>
                  <a:lnTo>
                    <a:pt x="177847" y="173298"/>
                  </a:lnTo>
                  <a:cubicBezTo>
                    <a:pt x="177847" y="175815"/>
                    <a:pt x="175695" y="177972"/>
                    <a:pt x="173185" y="177972"/>
                  </a:cubicBezTo>
                  <a:lnTo>
                    <a:pt x="158843" y="177972"/>
                  </a:lnTo>
                  <a:lnTo>
                    <a:pt x="158843" y="201342"/>
                  </a:lnTo>
                  <a:cubicBezTo>
                    <a:pt x="158843" y="204218"/>
                    <a:pt x="156691" y="206375"/>
                    <a:pt x="154181" y="206375"/>
                  </a:cubicBezTo>
                  <a:lnTo>
                    <a:pt x="126214" y="206375"/>
                  </a:lnTo>
                  <a:cubicBezTo>
                    <a:pt x="123704" y="206375"/>
                    <a:pt x="121552" y="204218"/>
                    <a:pt x="121552" y="201342"/>
                  </a:cubicBezTo>
                  <a:lnTo>
                    <a:pt x="121552" y="177972"/>
                  </a:lnTo>
                  <a:lnTo>
                    <a:pt x="107569" y="177972"/>
                  </a:lnTo>
                  <a:cubicBezTo>
                    <a:pt x="105059" y="177972"/>
                    <a:pt x="102907" y="175815"/>
                    <a:pt x="102907" y="173298"/>
                  </a:cubicBezTo>
                  <a:lnTo>
                    <a:pt x="102907" y="140220"/>
                  </a:lnTo>
                  <a:cubicBezTo>
                    <a:pt x="93943" y="139142"/>
                    <a:pt x="86055" y="134108"/>
                    <a:pt x="81035" y="126917"/>
                  </a:cubicBezTo>
                  <a:cubicBezTo>
                    <a:pt x="54143" y="128356"/>
                    <a:pt x="32629" y="151006"/>
                    <a:pt x="32629" y="177972"/>
                  </a:cubicBezTo>
                  <a:lnTo>
                    <a:pt x="32629" y="225071"/>
                  </a:lnTo>
                  <a:cubicBezTo>
                    <a:pt x="32629" y="253475"/>
                    <a:pt x="55936" y="276486"/>
                    <a:pt x="84262" y="276486"/>
                  </a:cubicBezTo>
                  <a:lnTo>
                    <a:pt x="102907" y="276486"/>
                  </a:lnTo>
                  <a:lnTo>
                    <a:pt x="102907" y="253116"/>
                  </a:lnTo>
                  <a:lnTo>
                    <a:pt x="88923" y="253116"/>
                  </a:lnTo>
                  <a:cubicBezTo>
                    <a:pt x="86413" y="253116"/>
                    <a:pt x="84262" y="250958"/>
                    <a:pt x="84262" y="248442"/>
                  </a:cubicBezTo>
                  <a:cubicBezTo>
                    <a:pt x="84262" y="245925"/>
                    <a:pt x="86413" y="243768"/>
                    <a:pt x="88923" y="243768"/>
                  </a:cubicBezTo>
                  <a:lnTo>
                    <a:pt x="107569" y="243768"/>
                  </a:lnTo>
                  <a:lnTo>
                    <a:pt x="173185" y="243768"/>
                  </a:lnTo>
                  <a:lnTo>
                    <a:pt x="191830" y="243768"/>
                  </a:lnTo>
                  <a:cubicBezTo>
                    <a:pt x="194340" y="243768"/>
                    <a:pt x="196492" y="245925"/>
                    <a:pt x="196492" y="248442"/>
                  </a:cubicBezTo>
                  <a:cubicBezTo>
                    <a:pt x="196492" y="250958"/>
                    <a:pt x="194340" y="253116"/>
                    <a:pt x="191830" y="253116"/>
                  </a:cubicBezTo>
                  <a:lnTo>
                    <a:pt x="177847" y="253116"/>
                  </a:lnTo>
                  <a:lnTo>
                    <a:pt x="177847" y="304530"/>
                  </a:lnTo>
                  <a:cubicBezTo>
                    <a:pt x="177847" y="307046"/>
                    <a:pt x="175695" y="309204"/>
                    <a:pt x="173185" y="309204"/>
                  </a:cubicBezTo>
                  <a:lnTo>
                    <a:pt x="107569" y="309204"/>
                  </a:lnTo>
                  <a:lnTo>
                    <a:pt x="79601" y="309204"/>
                  </a:lnTo>
                  <a:cubicBezTo>
                    <a:pt x="35856" y="309204"/>
                    <a:pt x="0" y="273609"/>
                    <a:pt x="0" y="229745"/>
                  </a:cubicBezTo>
                  <a:lnTo>
                    <a:pt x="0" y="173298"/>
                  </a:lnTo>
                  <a:cubicBezTo>
                    <a:pt x="0" y="130153"/>
                    <a:pt x="35139" y="94559"/>
                    <a:pt x="78167" y="93840"/>
                  </a:cubicBezTo>
                  <a:cubicBezTo>
                    <a:pt x="82828" y="84132"/>
                    <a:pt x="91792" y="77301"/>
                    <a:pt x="102907" y="75503"/>
                  </a:cubicBezTo>
                  <a:lnTo>
                    <a:pt x="102907" y="56448"/>
                  </a:lnTo>
                  <a:cubicBezTo>
                    <a:pt x="102907" y="46021"/>
                    <a:pt x="111513" y="37752"/>
                    <a:pt x="121552" y="37752"/>
                  </a:cubicBezTo>
                  <a:lnTo>
                    <a:pt x="121552" y="5034"/>
                  </a:lnTo>
                  <a:cubicBezTo>
                    <a:pt x="121552" y="2157"/>
                    <a:pt x="123704" y="0"/>
                    <a:pt x="126214" y="0"/>
                  </a:cubicBezTo>
                  <a:close/>
                </a:path>
              </a:pathLst>
            </a:custGeom>
            <a:solidFill>
              <a:schemeClr val="tx1"/>
            </a:solidFill>
            <a:ln w="15875">
              <a:solidFill>
                <a:schemeClr val="tx1"/>
              </a:solidFill>
            </a:ln>
            <a:effectLst/>
          </p:spPr>
          <p:txBody>
            <a:bodyPr anchor="ctr"/>
            <a:lstStyle/>
            <a:p>
              <a:endParaRPr lang="en-US" sz="900" dirty="0">
                <a:solidFill>
                  <a:schemeClr val="accent1"/>
                </a:solidFill>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6F630650-4E30-7A4C-9194-98617D14C765}"/>
              </a:ext>
            </a:extLst>
          </p:cNvPr>
          <p:cNvSpPr txBox="1"/>
          <p:nvPr/>
        </p:nvSpPr>
        <p:spPr>
          <a:xfrm>
            <a:off x="1128713" y="1780214"/>
            <a:ext cx="1072025" cy="338554"/>
          </a:xfrm>
          <a:prstGeom prst="rect">
            <a:avLst/>
          </a:prstGeom>
          <a:noFill/>
        </p:spPr>
        <p:txBody>
          <a:bodyPr wrap="none" rtlCol="0" anchor="ctr" anchorCtr="0">
            <a:spAutoFit/>
          </a:bodyPr>
          <a:lstStyle/>
          <a:p>
            <a:r>
              <a:rPr lang="en-US" sz="1600" b="1" dirty="0">
                <a:solidFill>
                  <a:srgbClr val="000000"/>
                </a:solidFill>
                <a:latin typeface="Calibri" panose="020F0502020204030204" pitchFamily="34" charset="0"/>
                <a:ea typeface="League Spartan" charset="0"/>
                <a:cs typeface="Calibri" panose="020F0502020204030204" pitchFamily="34" charset="0"/>
              </a:rPr>
              <a:t>Pregnancy</a:t>
            </a:r>
          </a:p>
        </p:txBody>
      </p:sp>
      <p:sp>
        <p:nvSpPr>
          <p:cNvPr id="73" name="Subtitle 2">
            <a:extLst>
              <a:ext uri="{FF2B5EF4-FFF2-40B4-BE49-F238E27FC236}">
                <a16:creationId xmlns:a16="http://schemas.microsoft.com/office/drawing/2014/main" id="{36CA3A81-086A-6E46-B127-6AB8AA9704E5}"/>
              </a:ext>
            </a:extLst>
          </p:cNvPr>
          <p:cNvSpPr txBox="1">
            <a:spLocks/>
          </p:cNvSpPr>
          <p:nvPr/>
        </p:nvSpPr>
        <p:spPr>
          <a:xfrm>
            <a:off x="1173225" y="2078895"/>
            <a:ext cx="3069796"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Young woman with steroid-dependent UC planning to start a family</a:t>
            </a:r>
          </a:p>
        </p:txBody>
      </p:sp>
      <p:sp>
        <p:nvSpPr>
          <p:cNvPr id="55" name="Freeform 1">
            <a:extLst>
              <a:ext uri="{FF2B5EF4-FFF2-40B4-BE49-F238E27FC236}">
                <a16:creationId xmlns:a16="http://schemas.microsoft.com/office/drawing/2014/main" id="{14B3C2A6-AF65-0C45-A681-445DAA4DF094}"/>
              </a:ext>
            </a:extLst>
          </p:cNvPr>
          <p:cNvSpPr>
            <a:spLocks noChangeArrowheads="1"/>
          </p:cNvSpPr>
          <p:nvPr/>
        </p:nvSpPr>
        <p:spPr bwMode="auto">
          <a:xfrm>
            <a:off x="709613" y="1814512"/>
            <a:ext cx="360617" cy="1188540"/>
          </a:xfrm>
          <a:custGeom>
            <a:avLst/>
            <a:gdLst>
              <a:gd name="T0" fmla="*/ 1445 w 1490"/>
              <a:gd name="T1" fmla="*/ 4716 h 4913"/>
              <a:gd name="T2" fmla="*/ 1444 w 1490"/>
              <a:gd name="T3" fmla="*/ 4746 h 4913"/>
              <a:gd name="T4" fmla="*/ 1439 w 1490"/>
              <a:gd name="T5" fmla="*/ 4760 h 4913"/>
              <a:gd name="T6" fmla="*/ 370 w 1490"/>
              <a:gd name="T7" fmla="*/ 855 h 4913"/>
              <a:gd name="T8" fmla="*/ 372 w 1490"/>
              <a:gd name="T9" fmla="*/ 856 h 4913"/>
              <a:gd name="T10" fmla="*/ 1440 w 1490"/>
              <a:gd name="T11" fmla="*/ 4672 h 4913"/>
              <a:gd name="T12" fmla="*/ 1361 w 1490"/>
              <a:gd name="T13" fmla="*/ 4316 h 4913"/>
              <a:gd name="T14" fmla="*/ 1213 w 1490"/>
              <a:gd name="T15" fmla="*/ 3412 h 4913"/>
              <a:gd name="T16" fmla="*/ 1148 w 1490"/>
              <a:gd name="T17" fmla="*/ 2994 h 4913"/>
              <a:gd name="T18" fmla="*/ 1071 w 1490"/>
              <a:gd name="T19" fmla="*/ 2264 h 4913"/>
              <a:gd name="T20" fmla="*/ 1064 w 1490"/>
              <a:gd name="T21" fmla="*/ 2238 h 4913"/>
              <a:gd name="T22" fmla="*/ 1058 w 1490"/>
              <a:gd name="T23" fmla="*/ 2216 h 4913"/>
              <a:gd name="T24" fmla="*/ 1010 w 1490"/>
              <a:gd name="T25" fmla="*/ 2050 h 4913"/>
              <a:gd name="T26" fmla="*/ 1042 w 1490"/>
              <a:gd name="T27" fmla="*/ 2094 h 4913"/>
              <a:gd name="T28" fmla="*/ 1064 w 1490"/>
              <a:gd name="T29" fmla="*/ 1912 h 4913"/>
              <a:gd name="T30" fmla="*/ 1047 w 1490"/>
              <a:gd name="T31" fmla="*/ 1700 h 4913"/>
              <a:gd name="T32" fmla="*/ 1128 w 1490"/>
              <a:gd name="T33" fmla="*/ 1008 h 4913"/>
              <a:gd name="T34" fmla="*/ 1043 w 1490"/>
              <a:gd name="T35" fmla="*/ 726 h 4913"/>
              <a:gd name="T36" fmla="*/ 906 w 1490"/>
              <a:gd name="T37" fmla="*/ 441 h 4913"/>
              <a:gd name="T38" fmla="*/ 813 w 1490"/>
              <a:gd name="T39" fmla="*/ 177 h 4913"/>
              <a:gd name="T40" fmla="*/ 567 w 1490"/>
              <a:gd name="T41" fmla="*/ 5 h 4913"/>
              <a:gd name="T42" fmla="*/ 411 w 1490"/>
              <a:gd name="T43" fmla="*/ 27 h 4913"/>
              <a:gd name="T44" fmla="*/ 284 w 1490"/>
              <a:gd name="T45" fmla="*/ 122 h 4913"/>
              <a:gd name="T46" fmla="*/ 263 w 1490"/>
              <a:gd name="T47" fmla="*/ 253 h 4913"/>
              <a:gd name="T48" fmla="*/ 279 w 1490"/>
              <a:gd name="T49" fmla="*/ 347 h 4913"/>
              <a:gd name="T50" fmla="*/ 282 w 1490"/>
              <a:gd name="T51" fmla="*/ 427 h 4913"/>
              <a:gd name="T52" fmla="*/ 315 w 1490"/>
              <a:gd name="T53" fmla="*/ 605 h 4913"/>
              <a:gd name="T54" fmla="*/ 275 w 1490"/>
              <a:gd name="T55" fmla="*/ 684 h 4913"/>
              <a:gd name="T56" fmla="*/ 262 w 1490"/>
              <a:gd name="T57" fmla="*/ 761 h 4913"/>
              <a:gd name="T58" fmla="*/ 51 w 1490"/>
              <a:gd name="T59" fmla="*/ 836 h 4913"/>
              <a:gd name="T60" fmla="*/ 24 w 1490"/>
              <a:gd name="T61" fmla="*/ 1254 h 4913"/>
              <a:gd name="T62" fmla="*/ 20 w 1490"/>
              <a:gd name="T63" fmla="*/ 1354 h 4913"/>
              <a:gd name="T64" fmla="*/ 9 w 1490"/>
              <a:gd name="T65" fmla="*/ 1419 h 4913"/>
              <a:gd name="T66" fmla="*/ 79 w 1490"/>
              <a:gd name="T67" fmla="*/ 1661 h 4913"/>
              <a:gd name="T68" fmla="*/ 128 w 1490"/>
              <a:gd name="T69" fmla="*/ 1683 h 4913"/>
              <a:gd name="T70" fmla="*/ 109 w 1490"/>
              <a:gd name="T71" fmla="*/ 1749 h 4913"/>
              <a:gd name="T72" fmla="*/ 68 w 1490"/>
              <a:gd name="T73" fmla="*/ 1812 h 4913"/>
              <a:gd name="T74" fmla="*/ 7 w 1490"/>
              <a:gd name="T75" fmla="*/ 1968 h 4913"/>
              <a:gd name="T76" fmla="*/ 5 w 1490"/>
              <a:gd name="T77" fmla="*/ 1995 h 4913"/>
              <a:gd name="T78" fmla="*/ 54 w 1490"/>
              <a:gd name="T79" fmla="*/ 2057 h 4913"/>
              <a:gd name="T80" fmla="*/ 122 w 1490"/>
              <a:gd name="T81" fmla="*/ 1950 h 4913"/>
              <a:gd name="T82" fmla="*/ 74 w 1490"/>
              <a:gd name="T83" fmla="*/ 2063 h 4913"/>
              <a:gd name="T84" fmla="*/ 67 w 1490"/>
              <a:gd name="T85" fmla="*/ 2086 h 4913"/>
              <a:gd name="T86" fmla="*/ 229 w 1490"/>
              <a:gd name="T87" fmla="*/ 3064 h 4913"/>
              <a:gd name="T88" fmla="*/ 301 w 1490"/>
              <a:gd name="T89" fmla="*/ 3438 h 4913"/>
              <a:gd name="T90" fmla="*/ 411 w 1490"/>
              <a:gd name="T91" fmla="*/ 4394 h 4913"/>
              <a:gd name="T92" fmla="*/ 417 w 1490"/>
              <a:gd name="T93" fmla="*/ 4519 h 4913"/>
              <a:gd name="T94" fmla="*/ 393 w 1490"/>
              <a:gd name="T95" fmla="*/ 4726 h 4913"/>
              <a:gd name="T96" fmla="*/ 371 w 1490"/>
              <a:gd name="T97" fmla="*/ 4822 h 4913"/>
              <a:gd name="T98" fmla="*/ 582 w 1490"/>
              <a:gd name="T99" fmla="*/ 4848 h 4913"/>
              <a:gd name="T100" fmla="*/ 582 w 1490"/>
              <a:gd name="T101" fmla="*/ 4688 h 4913"/>
              <a:gd name="T102" fmla="*/ 584 w 1490"/>
              <a:gd name="T103" fmla="*/ 4635 h 4913"/>
              <a:gd name="T104" fmla="*/ 585 w 1490"/>
              <a:gd name="T105" fmla="*/ 4630 h 4913"/>
              <a:gd name="T106" fmla="*/ 609 w 1490"/>
              <a:gd name="T107" fmla="*/ 4452 h 4913"/>
              <a:gd name="T108" fmla="*/ 558 w 1490"/>
              <a:gd name="T109" fmla="*/ 4340 h 4913"/>
              <a:gd name="T110" fmla="*/ 577 w 1490"/>
              <a:gd name="T111" fmla="*/ 3723 h 4913"/>
              <a:gd name="T112" fmla="*/ 781 w 1490"/>
              <a:gd name="T113" fmla="*/ 3045 h 4913"/>
              <a:gd name="T114" fmla="*/ 940 w 1490"/>
              <a:gd name="T115" fmla="*/ 3478 h 4913"/>
              <a:gd name="T116" fmla="*/ 1222 w 1490"/>
              <a:gd name="T117" fmla="*/ 4308 h 4913"/>
              <a:gd name="T118" fmla="*/ 1220 w 1490"/>
              <a:gd name="T119" fmla="*/ 4399 h 4913"/>
              <a:gd name="T120" fmla="*/ 1261 w 1490"/>
              <a:gd name="T121" fmla="*/ 4826 h 4913"/>
              <a:gd name="T122" fmla="*/ 1475 w 1490"/>
              <a:gd name="T123" fmla="*/ 4891 h 4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0" h="4913">
                <a:moveTo>
                  <a:pt x="1445" y="4716"/>
                </a:moveTo>
                <a:lnTo>
                  <a:pt x="1445" y="4716"/>
                </a:lnTo>
                <a:cubicBezTo>
                  <a:pt x="1445" y="4711"/>
                  <a:pt x="1445" y="4708"/>
                  <a:pt x="1446" y="4709"/>
                </a:cubicBezTo>
                <a:lnTo>
                  <a:pt x="1446" y="4709"/>
                </a:lnTo>
                <a:cubicBezTo>
                  <a:pt x="1445" y="4708"/>
                  <a:pt x="1445" y="4711"/>
                  <a:pt x="1445" y="4716"/>
                </a:cubicBezTo>
                <a:close/>
                <a:moveTo>
                  <a:pt x="1444" y="4746"/>
                </a:moveTo>
                <a:lnTo>
                  <a:pt x="1444" y="4746"/>
                </a:lnTo>
                <a:cubicBezTo>
                  <a:pt x="1445" y="4743"/>
                  <a:pt x="1445" y="4739"/>
                  <a:pt x="1445" y="4736"/>
                </a:cubicBezTo>
                <a:lnTo>
                  <a:pt x="1445" y="4736"/>
                </a:lnTo>
                <a:cubicBezTo>
                  <a:pt x="1445" y="4739"/>
                  <a:pt x="1445" y="4743"/>
                  <a:pt x="1444" y="4746"/>
                </a:cubicBezTo>
                <a:close/>
                <a:moveTo>
                  <a:pt x="1439" y="4760"/>
                </a:moveTo>
                <a:lnTo>
                  <a:pt x="1439" y="4760"/>
                </a:lnTo>
                <a:cubicBezTo>
                  <a:pt x="1441" y="4758"/>
                  <a:pt x="1442" y="4755"/>
                  <a:pt x="1443" y="4752"/>
                </a:cubicBezTo>
                <a:lnTo>
                  <a:pt x="1443" y="4752"/>
                </a:lnTo>
                <a:cubicBezTo>
                  <a:pt x="1442" y="4755"/>
                  <a:pt x="1441" y="4758"/>
                  <a:pt x="1439" y="4760"/>
                </a:cubicBezTo>
                <a:close/>
                <a:moveTo>
                  <a:pt x="370" y="855"/>
                </a:moveTo>
                <a:lnTo>
                  <a:pt x="369" y="854"/>
                </a:lnTo>
                <a:lnTo>
                  <a:pt x="369" y="854"/>
                </a:lnTo>
                <a:lnTo>
                  <a:pt x="369" y="854"/>
                </a:lnTo>
                <a:lnTo>
                  <a:pt x="370" y="855"/>
                </a:lnTo>
                <a:close/>
                <a:moveTo>
                  <a:pt x="371" y="855"/>
                </a:moveTo>
                <a:lnTo>
                  <a:pt x="371" y="855"/>
                </a:lnTo>
                <a:cubicBezTo>
                  <a:pt x="371" y="855"/>
                  <a:pt x="372" y="854"/>
                  <a:pt x="372" y="853"/>
                </a:cubicBezTo>
                <a:lnTo>
                  <a:pt x="372" y="853"/>
                </a:lnTo>
                <a:cubicBezTo>
                  <a:pt x="372" y="854"/>
                  <a:pt x="372" y="855"/>
                  <a:pt x="372" y="856"/>
                </a:cubicBezTo>
                <a:lnTo>
                  <a:pt x="371" y="855"/>
                </a:lnTo>
                <a:close/>
                <a:moveTo>
                  <a:pt x="1446" y="4709"/>
                </a:moveTo>
                <a:lnTo>
                  <a:pt x="1446" y="4709"/>
                </a:lnTo>
                <a:cubicBezTo>
                  <a:pt x="1445" y="4695"/>
                  <a:pt x="1442" y="4682"/>
                  <a:pt x="1440" y="4672"/>
                </a:cubicBezTo>
                <a:lnTo>
                  <a:pt x="1440" y="4672"/>
                </a:lnTo>
                <a:cubicBezTo>
                  <a:pt x="1433" y="4642"/>
                  <a:pt x="1413" y="4539"/>
                  <a:pt x="1405" y="4511"/>
                </a:cubicBezTo>
                <a:lnTo>
                  <a:pt x="1405" y="4511"/>
                </a:lnTo>
                <a:cubicBezTo>
                  <a:pt x="1398" y="4483"/>
                  <a:pt x="1385" y="4475"/>
                  <a:pt x="1385" y="4440"/>
                </a:cubicBezTo>
                <a:lnTo>
                  <a:pt x="1385" y="4440"/>
                </a:lnTo>
                <a:cubicBezTo>
                  <a:pt x="1382" y="4366"/>
                  <a:pt x="1365" y="4329"/>
                  <a:pt x="1361" y="4316"/>
                </a:cubicBezTo>
                <a:lnTo>
                  <a:pt x="1361" y="4316"/>
                </a:lnTo>
                <a:cubicBezTo>
                  <a:pt x="1355" y="4303"/>
                  <a:pt x="1357" y="4229"/>
                  <a:pt x="1357" y="4229"/>
                </a:cubicBezTo>
                <a:lnTo>
                  <a:pt x="1357" y="4229"/>
                </a:lnTo>
                <a:cubicBezTo>
                  <a:pt x="1353" y="3689"/>
                  <a:pt x="1230" y="3460"/>
                  <a:pt x="1213" y="3412"/>
                </a:cubicBezTo>
                <a:lnTo>
                  <a:pt x="1213" y="3412"/>
                </a:lnTo>
                <a:cubicBezTo>
                  <a:pt x="1200" y="3375"/>
                  <a:pt x="1193" y="3305"/>
                  <a:pt x="1171" y="3194"/>
                </a:cubicBezTo>
                <a:lnTo>
                  <a:pt x="1171" y="3194"/>
                </a:lnTo>
                <a:cubicBezTo>
                  <a:pt x="1162" y="3155"/>
                  <a:pt x="1154" y="3084"/>
                  <a:pt x="1144" y="2994"/>
                </a:cubicBezTo>
                <a:lnTo>
                  <a:pt x="1144" y="2994"/>
                </a:lnTo>
                <a:cubicBezTo>
                  <a:pt x="1145" y="2994"/>
                  <a:pt x="1146" y="2994"/>
                  <a:pt x="1148" y="2994"/>
                </a:cubicBezTo>
                <a:lnTo>
                  <a:pt x="1148" y="2994"/>
                </a:lnTo>
                <a:cubicBezTo>
                  <a:pt x="1164" y="2991"/>
                  <a:pt x="1176" y="2976"/>
                  <a:pt x="1175" y="2959"/>
                </a:cubicBezTo>
                <a:lnTo>
                  <a:pt x="1175" y="2959"/>
                </a:lnTo>
                <a:cubicBezTo>
                  <a:pt x="1168" y="2864"/>
                  <a:pt x="1142" y="2561"/>
                  <a:pt x="1071" y="2264"/>
                </a:cubicBezTo>
                <a:lnTo>
                  <a:pt x="1071" y="2264"/>
                </a:lnTo>
                <a:lnTo>
                  <a:pt x="1071" y="2264"/>
                </a:lnTo>
                <a:cubicBezTo>
                  <a:pt x="1071" y="2264"/>
                  <a:pt x="1070" y="2264"/>
                  <a:pt x="1070" y="2263"/>
                </a:cubicBezTo>
                <a:lnTo>
                  <a:pt x="1070" y="2263"/>
                </a:lnTo>
                <a:cubicBezTo>
                  <a:pt x="1068" y="2255"/>
                  <a:pt x="1066" y="2246"/>
                  <a:pt x="1064" y="2238"/>
                </a:cubicBezTo>
                <a:lnTo>
                  <a:pt x="1064" y="2238"/>
                </a:lnTo>
                <a:cubicBezTo>
                  <a:pt x="1062" y="2231"/>
                  <a:pt x="1061" y="2224"/>
                  <a:pt x="1059" y="2214"/>
                </a:cubicBezTo>
                <a:lnTo>
                  <a:pt x="1060" y="2221"/>
                </a:lnTo>
                <a:lnTo>
                  <a:pt x="1060" y="2221"/>
                </a:lnTo>
                <a:cubicBezTo>
                  <a:pt x="1059" y="2219"/>
                  <a:pt x="1059" y="2218"/>
                  <a:pt x="1058" y="2216"/>
                </a:cubicBezTo>
                <a:lnTo>
                  <a:pt x="1058" y="2216"/>
                </a:lnTo>
                <a:cubicBezTo>
                  <a:pt x="1058" y="2215"/>
                  <a:pt x="1059" y="2215"/>
                  <a:pt x="1059" y="2214"/>
                </a:cubicBezTo>
                <a:lnTo>
                  <a:pt x="1059" y="2214"/>
                </a:lnTo>
                <a:cubicBezTo>
                  <a:pt x="1059" y="2215"/>
                  <a:pt x="1058" y="2215"/>
                  <a:pt x="1058" y="2215"/>
                </a:cubicBezTo>
                <a:lnTo>
                  <a:pt x="1058" y="2215"/>
                </a:lnTo>
                <a:cubicBezTo>
                  <a:pt x="1044" y="2159"/>
                  <a:pt x="1028" y="2104"/>
                  <a:pt x="1010" y="2050"/>
                </a:cubicBezTo>
                <a:lnTo>
                  <a:pt x="1010" y="2050"/>
                </a:lnTo>
                <a:cubicBezTo>
                  <a:pt x="1010" y="2051"/>
                  <a:pt x="1010" y="2051"/>
                  <a:pt x="1010" y="2051"/>
                </a:cubicBezTo>
                <a:lnTo>
                  <a:pt x="1010" y="2051"/>
                </a:lnTo>
                <a:cubicBezTo>
                  <a:pt x="1034" y="2075"/>
                  <a:pt x="1039" y="2089"/>
                  <a:pt x="1042" y="2094"/>
                </a:cubicBezTo>
                <a:lnTo>
                  <a:pt x="1042" y="2094"/>
                </a:lnTo>
                <a:cubicBezTo>
                  <a:pt x="1046" y="2101"/>
                  <a:pt x="1060" y="2097"/>
                  <a:pt x="1070" y="2097"/>
                </a:cubicBezTo>
                <a:lnTo>
                  <a:pt x="1070" y="2097"/>
                </a:lnTo>
                <a:cubicBezTo>
                  <a:pt x="1080" y="2097"/>
                  <a:pt x="1072" y="2081"/>
                  <a:pt x="1069" y="2041"/>
                </a:cubicBezTo>
                <a:lnTo>
                  <a:pt x="1069" y="2041"/>
                </a:lnTo>
                <a:cubicBezTo>
                  <a:pt x="1065" y="2000"/>
                  <a:pt x="1052" y="1923"/>
                  <a:pt x="1064" y="1912"/>
                </a:cubicBezTo>
                <a:lnTo>
                  <a:pt x="1064" y="1912"/>
                </a:lnTo>
                <a:cubicBezTo>
                  <a:pt x="1075" y="1900"/>
                  <a:pt x="1092" y="1896"/>
                  <a:pt x="1078" y="1842"/>
                </a:cubicBezTo>
                <a:lnTo>
                  <a:pt x="1078" y="1842"/>
                </a:lnTo>
                <a:cubicBezTo>
                  <a:pt x="1064" y="1787"/>
                  <a:pt x="1045" y="1703"/>
                  <a:pt x="1047" y="1700"/>
                </a:cubicBezTo>
                <a:lnTo>
                  <a:pt x="1047" y="1700"/>
                </a:lnTo>
                <a:cubicBezTo>
                  <a:pt x="1048" y="1698"/>
                  <a:pt x="1041" y="1698"/>
                  <a:pt x="1072" y="1692"/>
                </a:cubicBezTo>
                <a:lnTo>
                  <a:pt x="1072" y="1692"/>
                </a:lnTo>
                <a:cubicBezTo>
                  <a:pt x="1104" y="1686"/>
                  <a:pt x="1111" y="1667"/>
                  <a:pt x="1111" y="1667"/>
                </a:cubicBezTo>
                <a:lnTo>
                  <a:pt x="1111" y="1667"/>
                </a:lnTo>
                <a:cubicBezTo>
                  <a:pt x="1186" y="1497"/>
                  <a:pt x="1151" y="1202"/>
                  <a:pt x="1128" y="1008"/>
                </a:cubicBezTo>
                <a:lnTo>
                  <a:pt x="1128" y="1008"/>
                </a:lnTo>
                <a:cubicBezTo>
                  <a:pt x="1104" y="815"/>
                  <a:pt x="1072" y="753"/>
                  <a:pt x="1055" y="733"/>
                </a:cubicBezTo>
                <a:lnTo>
                  <a:pt x="1055" y="733"/>
                </a:lnTo>
                <a:cubicBezTo>
                  <a:pt x="1054" y="731"/>
                  <a:pt x="1049" y="729"/>
                  <a:pt x="1043" y="726"/>
                </a:cubicBezTo>
                <a:lnTo>
                  <a:pt x="1043" y="726"/>
                </a:lnTo>
                <a:cubicBezTo>
                  <a:pt x="1029" y="689"/>
                  <a:pt x="984" y="666"/>
                  <a:pt x="967" y="629"/>
                </a:cubicBezTo>
                <a:lnTo>
                  <a:pt x="967" y="629"/>
                </a:lnTo>
                <a:cubicBezTo>
                  <a:pt x="951" y="593"/>
                  <a:pt x="964" y="550"/>
                  <a:pt x="950" y="512"/>
                </a:cubicBezTo>
                <a:lnTo>
                  <a:pt x="950" y="512"/>
                </a:lnTo>
                <a:cubicBezTo>
                  <a:pt x="940" y="486"/>
                  <a:pt x="919" y="466"/>
                  <a:pt x="906" y="441"/>
                </a:cubicBezTo>
                <a:lnTo>
                  <a:pt x="906" y="441"/>
                </a:lnTo>
                <a:cubicBezTo>
                  <a:pt x="889" y="406"/>
                  <a:pt x="891" y="366"/>
                  <a:pt x="884" y="328"/>
                </a:cubicBezTo>
                <a:lnTo>
                  <a:pt x="884" y="328"/>
                </a:lnTo>
                <a:cubicBezTo>
                  <a:pt x="873" y="273"/>
                  <a:pt x="843" y="224"/>
                  <a:pt x="813" y="177"/>
                </a:cubicBezTo>
                <a:lnTo>
                  <a:pt x="813" y="177"/>
                </a:lnTo>
                <a:cubicBezTo>
                  <a:pt x="785" y="132"/>
                  <a:pt x="778" y="105"/>
                  <a:pt x="737" y="73"/>
                </a:cubicBezTo>
                <a:lnTo>
                  <a:pt x="737" y="73"/>
                </a:lnTo>
                <a:cubicBezTo>
                  <a:pt x="709" y="57"/>
                  <a:pt x="688" y="26"/>
                  <a:pt x="672" y="17"/>
                </a:cubicBezTo>
                <a:lnTo>
                  <a:pt x="672" y="17"/>
                </a:lnTo>
                <a:cubicBezTo>
                  <a:pt x="641" y="0"/>
                  <a:pt x="603" y="2"/>
                  <a:pt x="567" y="5"/>
                </a:cubicBezTo>
                <a:lnTo>
                  <a:pt x="567" y="5"/>
                </a:lnTo>
                <a:cubicBezTo>
                  <a:pt x="538" y="7"/>
                  <a:pt x="510" y="9"/>
                  <a:pt x="482" y="11"/>
                </a:cubicBezTo>
                <a:lnTo>
                  <a:pt x="482" y="11"/>
                </a:lnTo>
                <a:cubicBezTo>
                  <a:pt x="458" y="13"/>
                  <a:pt x="432" y="15"/>
                  <a:pt x="411" y="27"/>
                </a:cubicBezTo>
                <a:lnTo>
                  <a:pt x="411" y="27"/>
                </a:lnTo>
                <a:cubicBezTo>
                  <a:pt x="401" y="33"/>
                  <a:pt x="392" y="40"/>
                  <a:pt x="382" y="47"/>
                </a:cubicBezTo>
                <a:lnTo>
                  <a:pt x="382" y="47"/>
                </a:lnTo>
                <a:cubicBezTo>
                  <a:pt x="365" y="59"/>
                  <a:pt x="345" y="67"/>
                  <a:pt x="327" y="77"/>
                </a:cubicBezTo>
                <a:lnTo>
                  <a:pt x="327" y="77"/>
                </a:lnTo>
                <a:cubicBezTo>
                  <a:pt x="309" y="88"/>
                  <a:pt x="291" y="102"/>
                  <a:pt x="284" y="122"/>
                </a:cubicBezTo>
                <a:lnTo>
                  <a:pt x="284" y="122"/>
                </a:lnTo>
                <a:cubicBezTo>
                  <a:pt x="276" y="140"/>
                  <a:pt x="278" y="161"/>
                  <a:pt x="277" y="181"/>
                </a:cubicBezTo>
                <a:lnTo>
                  <a:pt x="277" y="181"/>
                </a:lnTo>
                <a:cubicBezTo>
                  <a:pt x="269" y="205"/>
                  <a:pt x="263" y="228"/>
                  <a:pt x="263" y="253"/>
                </a:cubicBezTo>
                <a:lnTo>
                  <a:pt x="263" y="253"/>
                </a:lnTo>
                <a:cubicBezTo>
                  <a:pt x="263" y="272"/>
                  <a:pt x="270" y="317"/>
                  <a:pt x="277" y="323"/>
                </a:cubicBezTo>
                <a:lnTo>
                  <a:pt x="277" y="323"/>
                </a:lnTo>
                <a:cubicBezTo>
                  <a:pt x="278" y="324"/>
                  <a:pt x="280" y="325"/>
                  <a:pt x="281" y="325"/>
                </a:cubicBezTo>
                <a:lnTo>
                  <a:pt x="281" y="325"/>
                </a:lnTo>
                <a:cubicBezTo>
                  <a:pt x="279" y="330"/>
                  <a:pt x="278" y="337"/>
                  <a:pt x="279" y="347"/>
                </a:cubicBezTo>
                <a:lnTo>
                  <a:pt x="279" y="347"/>
                </a:lnTo>
                <a:cubicBezTo>
                  <a:pt x="282" y="366"/>
                  <a:pt x="288" y="378"/>
                  <a:pt x="295" y="393"/>
                </a:cubicBezTo>
                <a:lnTo>
                  <a:pt x="295" y="393"/>
                </a:lnTo>
                <a:cubicBezTo>
                  <a:pt x="292" y="404"/>
                  <a:pt x="285" y="416"/>
                  <a:pt x="282" y="427"/>
                </a:cubicBezTo>
                <a:lnTo>
                  <a:pt x="282" y="427"/>
                </a:lnTo>
                <a:cubicBezTo>
                  <a:pt x="272" y="457"/>
                  <a:pt x="285" y="490"/>
                  <a:pt x="301" y="518"/>
                </a:cubicBezTo>
                <a:lnTo>
                  <a:pt x="301" y="518"/>
                </a:lnTo>
                <a:cubicBezTo>
                  <a:pt x="308" y="529"/>
                  <a:pt x="315" y="540"/>
                  <a:pt x="318" y="553"/>
                </a:cubicBezTo>
                <a:lnTo>
                  <a:pt x="318" y="553"/>
                </a:lnTo>
                <a:cubicBezTo>
                  <a:pt x="322" y="570"/>
                  <a:pt x="318" y="588"/>
                  <a:pt x="315" y="605"/>
                </a:cubicBezTo>
                <a:lnTo>
                  <a:pt x="315" y="605"/>
                </a:lnTo>
                <a:cubicBezTo>
                  <a:pt x="313" y="614"/>
                  <a:pt x="311" y="621"/>
                  <a:pt x="309" y="625"/>
                </a:cubicBezTo>
                <a:lnTo>
                  <a:pt x="309" y="625"/>
                </a:lnTo>
                <a:cubicBezTo>
                  <a:pt x="303" y="638"/>
                  <a:pt x="278" y="679"/>
                  <a:pt x="275" y="684"/>
                </a:cubicBezTo>
                <a:lnTo>
                  <a:pt x="275" y="684"/>
                </a:lnTo>
                <a:cubicBezTo>
                  <a:pt x="274" y="688"/>
                  <a:pt x="275" y="689"/>
                  <a:pt x="273" y="709"/>
                </a:cubicBezTo>
                <a:lnTo>
                  <a:pt x="273" y="709"/>
                </a:lnTo>
                <a:cubicBezTo>
                  <a:pt x="271" y="723"/>
                  <a:pt x="268" y="744"/>
                  <a:pt x="265" y="761"/>
                </a:cubicBezTo>
                <a:lnTo>
                  <a:pt x="265" y="761"/>
                </a:lnTo>
                <a:cubicBezTo>
                  <a:pt x="264" y="761"/>
                  <a:pt x="262" y="761"/>
                  <a:pt x="262" y="761"/>
                </a:cubicBezTo>
                <a:lnTo>
                  <a:pt x="262" y="761"/>
                </a:lnTo>
                <a:cubicBezTo>
                  <a:pt x="262" y="761"/>
                  <a:pt x="229" y="764"/>
                  <a:pt x="201" y="771"/>
                </a:cubicBezTo>
                <a:lnTo>
                  <a:pt x="201" y="771"/>
                </a:lnTo>
                <a:cubicBezTo>
                  <a:pt x="174" y="777"/>
                  <a:pt x="63" y="830"/>
                  <a:pt x="51" y="836"/>
                </a:cubicBezTo>
                <a:lnTo>
                  <a:pt x="51" y="836"/>
                </a:lnTo>
                <a:cubicBezTo>
                  <a:pt x="40" y="842"/>
                  <a:pt x="39" y="853"/>
                  <a:pt x="38" y="869"/>
                </a:cubicBezTo>
                <a:lnTo>
                  <a:pt x="38" y="869"/>
                </a:lnTo>
                <a:cubicBezTo>
                  <a:pt x="37" y="885"/>
                  <a:pt x="31" y="1213"/>
                  <a:pt x="30" y="1222"/>
                </a:cubicBezTo>
                <a:lnTo>
                  <a:pt x="30" y="1222"/>
                </a:lnTo>
                <a:cubicBezTo>
                  <a:pt x="30" y="1231"/>
                  <a:pt x="32" y="1236"/>
                  <a:pt x="24" y="1254"/>
                </a:cubicBezTo>
                <a:lnTo>
                  <a:pt x="24" y="1254"/>
                </a:lnTo>
                <a:cubicBezTo>
                  <a:pt x="16" y="1272"/>
                  <a:pt x="21" y="1314"/>
                  <a:pt x="16" y="1322"/>
                </a:cubicBezTo>
                <a:lnTo>
                  <a:pt x="16" y="1322"/>
                </a:lnTo>
                <a:cubicBezTo>
                  <a:pt x="10" y="1330"/>
                  <a:pt x="19" y="1344"/>
                  <a:pt x="20" y="1354"/>
                </a:cubicBezTo>
                <a:lnTo>
                  <a:pt x="20" y="1354"/>
                </a:lnTo>
                <a:cubicBezTo>
                  <a:pt x="22" y="1364"/>
                  <a:pt x="19" y="1364"/>
                  <a:pt x="16" y="1370"/>
                </a:cubicBezTo>
                <a:lnTo>
                  <a:pt x="16" y="1370"/>
                </a:lnTo>
                <a:cubicBezTo>
                  <a:pt x="12" y="1375"/>
                  <a:pt x="18" y="1380"/>
                  <a:pt x="18" y="1385"/>
                </a:cubicBezTo>
                <a:lnTo>
                  <a:pt x="18" y="1385"/>
                </a:lnTo>
                <a:cubicBezTo>
                  <a:pt x="18" y="1390"/>
                  <a:pt x="14" y="1397"/>
                  <a:pt x="9" y="1419"/>
                </a:cubicBezTo>
                <a:lnTo>
                  <a:pt x="9" y="1419"/>
                </a:lnTo>
                <a:cubicBezTo>
                  <a:pt x="3" y="1441"/>
                  <a:pt x="5" y="1512"/>
                  <a:pt x="9" y="1539"/>
                </a:cubicBezTo>
                <a:lnTo>
                  <a:pt x="9" y="1539"/>
                </a:lnTo>
                <a:cubicBezTo>
                  <a:pt x="12" y="1566"/>
                  <a:pt x="59" y="1645"/>
                  <a:pt x="79" y="1661"/>
                </a:cubicBezTo>
                <a:lnTo>
                  <a:pt x="79" y="1661"/>
                </a:lnTo>
                <a:cubicBezTo>
                  <a:pt x="99" y="1677"/>
                  <a:pt x="130" y="1684"/>
                  <a:pt x="130" y="1684"/>
                </a:cubicBezTo>
                <a:lnTo>
                  <a:pt x="130" y="1684"/>
                </a:lnTo>
                <a:cubicBezTo>
                  <a:pt x="130" y="1685"/>
                  <a:pt x="130" y="1685"/>
                  <a:pt x="130" y="1685"/>
                </a:cubicBezTo>
                <a:lnTo>
                  <a:pt x="130" y="1685"/>
                </a:lnTo>
                <a:cubicBezTo>
                  <a:pt x="129" y="1684"/>
                  <a:pt x="128" y="1683"/>
                  <a:pt x="128" y="1683"/>
                </a:cubicBezTo>
                <a:lnTo>
                  <a:pt x="128" y="1683"/>
                </a:lnTo>
                <a:cubicBezTo>
                  <a:pt x="100" y="1691"/>
                  <a:pt x="120" y="1723"/>
                  <a:pt x="120" y="1723"/>
                </a:cubicBezTo>
                <a:lnTo>
                  <a:pt x="120" y="1723"/>
                </a:lnTo>
                <a:cubicBezTo>
                  <a:pt x="108" y="1727"/>
                  <a:pt x="107" y="1741"/>
                  <a:pt x="109" y="1749"/>
                </a:cubicBezTo>
                <a:lnTo>
                  <a:pt x="109" y="1749"/>
                </a:lnTo>
                <a:cubicBezTo>
                  <a:pt x="111" y="1755"/>
                  <a:pt x="117" y="1759"/>
                  <a:pt x="126" y="1764"/>
                </a:cubicBezTo>
                <a:lnTo>
                  <a:pt x="126" y="1764"/>
                </a:lnTo>
                <a:cubicBezTo>
                  <a:pt x="125" y="1767"/>
                  <a:pt x="124" y="1769"/>
                  <a:pt x="123" y="1770"/>
                </a:cubicBezTo>
                <a:lnTo>
                  <a:pt x="123" y="1770"/>
                </a:lnTo>
                <a:cubicBezTo>
                  <a:pt x="117" y="1778"/>
                  <a:pt x="98" y="1795"/>
                  <a:pt x="68" y="1812"/>
                </a:cubicBezTo>
                <a:lnTo>
                  <a:pt x="68" y="1812"/>
                </a:lnTo>
                <a:cubicBezTo>
                  <a:pt x="19" y="1839"/>
                  <a:pt x="29" y="1842"/>
                  <a:pt x="18" y="1884"/>
                </a:cubicBezTo>
                <a:lnTo>
                  <a:pt x="18" y="1884"/>
                </a:lnTo>
                <a:cubicBezTo>
                  <a:pt x="8" y="1920"/>
                  <a:pt x="9" y="1926"/>
                  <a:pt x="7" y="1968"/>
                </a:cubicBezTo>
                <a:lnTo>
                  <a:pt x="7" y="1968"/>
                </a:lnTo>
                <a:lnTo>
                  <a:pt x="7" y="1968"/>
                </a:lnTo>
                <a:lnTo>
                  <a:pt x="7" y="1968"/>
                </a:lnTo>
                <a:lnTo>
                  <a:pt x="7" y="1969"/>
                </a:lnTo>
                <a:lnTo>
                  <a:pt x="7" y="1969"/>
                </a:lnTo>
                <a:cubicBezTo>
                  <a:pt x="7" y="1976"/>
                  <a:pt x="6" y="1984"/>
                  <a:pt x="5" y="1995"/>
                </a:cubicBezTo>
                <a:lnTo>
                  <a:pt x="5" y="1995"/>
                </a:lnTo>
                <a:cubicBezTo>
                  <a:pt x="0" y="2064"/>
                  <a:pt x="37" y="2074"/>
                  <a:pt x="45" y="2080"/>
                </a:cubicBezTo>
                <a:lnTo>
                  <a:pt x="45" y="2080"/>
                </a:lnTo>
                <a:cubicBezTo>
                  <a:pt x="53" y="2085"/>
                  <a:pt x="50" y="2080"/>
                  <a:pt x="54" y="2057"/>
                </a:cubicBezTo>
                <a:lnTo>
                  <a:pt x="54" y="2057"/>
                </a:lnTo>
                <a:cubicBezTo>
                  <a:pt x="56" y="2046"/>
                  <a:pt x="66" y="2030"/>
                  <a:pt x="80" y="2010"/>
                </a:cubicBezTo>
                <a:lnTo>
                  <a:pt x="80" y="2010"/>
                </a:lnTo>
                <a:cubicBezTo>
                  <a:pt x="90" y="1999"/>
                  <a:pt x="99" y="1987"/>
                  <a:pt x="106" y="1974"/>
                </a:cubicBezTo>
                <a:lnTo>
                  <a:pt x="106" y="1974"/>
                </a:lnTo>
                <a:cubicBezTo>
                  <a:pt x="111" y="1967"/>
                  <a:pt x="117" y="1959"/>
                  <a:pt x="122" y="1950"/>
                </a:cubicBezTo>
                <a:lnTo>
                  <a:pt x="122" y="1950"/>
                </a:lnTo>
                <a:cubicBezTo>
                  <a:pt x="121" y="1951"/>
                  <a:pt x="121" y="1952"/>
                  <a:pt x="121" y="1953"/>
                </a:cubicBezTo>
                <a:lnTo>
                  <a:pt x="121" y="1953"/>
                </a:lnTo>
                <a:cubicBezTo>
                  <a:pt x="109" y="1972"/>
                  <a:pt x="90" y="2010"/>
                  <a:pt x="74" y="2063"/>
                </a:cubicBezTo>
                <a:lnTo>
                  <a:pt x="74" y="2063"/>
                </a:lnTo>
                <a:lnTo>
                  <a:pt x="74" y="2062"/>
                </a:lnTo>
                <a:lnTo>
                  <a:pt x="74" y="2062"/>
                </a:lnTo>
                <a:cubicBezTo>
                  <a:pt x="74" y="2062"/>
                  <a:pt x="68" y="2078"/>
                  <a:pt x="67" y="2085"/>
                </a:cubicBezTo>
                <a:lnTo>
                  <a:pt x="67" y="2085"/>
                </a:lnTo>
                <a:cubicBezTo>
                  <a:pt x="67" y="2085"/>
                  <a:pt x="67" y="2085"/>
                  <a:pt x="67" y="2086"/>
                </a:cubicBezTo>
                <a:lnTo>
                  <a:pt x="67" y="2086"/>
                </a:lnTo>
                <a:cubicBezTo>
                  <a:pt x="38" y="2190"/>
                  <a:pt x="22" y="2344"/>
                  <a:pt x="75" y="2543"/>
                </a:cubicBezTo>
                <a:lnTo>
                  <a:pt x="75" y="2543"/>
                </a:lnTo>
                <a:cubicBezTo>
                  <a:pt x="173" y="2903"/>
                  <a:pt x="215" y="2978"/>
                  <a:pt x="229" y="3064"/>
                </a:cubicBezTo>
                <a:lnTo>
                  <a:pt x="229" y="3064"/>
                </a:lnTo>
                <a:cubicBezTo>
                  <a:pt x="230" y="3074"/>
                  <a:pt x="239" y="3083"/>
                  <a:pt x="250" y="3083"/>
                </a:cubicBezTo>
                <a:lnTo>
                  <a:pt x="258" y="3083"/>
                </a:lnTo>
                <a:lnTo>
                  <a:pt x="258" y="3083"/>
                </a:lnTo>
                <a:cubicBezTo>
                  <a:pt x="269" y="3171"/>
                  <a:pt x="301" y="3388"/>
                  <a:pt x="301" y="3438"/>
                </a:cubicBezTo>
                <a:lnTo>
                  <a:pt x="301" y="3438"/>
                </a:lnTo>
                <a:cubicBezTo>
                  <a:pt x="279" y="3682"/>
                  <a:pt x="311" y="3878"/>
                  <a:pt x="318" y="3915"/>
                </a:cubicBezTo>
                <a:lnTo>
                  <a:pt x="318" y="3915"/>
                </a:lnTo>
                <a:cubicBezTo>
                  <a:pt x="325" y="3952"/>
                  <a:pt x="388" y="4238"/>
                  <a:pt x="398" y="4281"/>
                </a:cubicBezTo>
                <a:lnTo>
                  <a:pt x="398" y="4281"/>
                </a:lnTo>
                <a:cubicBezTo>
                  <a:pt x="409" y="4323"/>
                  <a:pt x="415" y="4378"/>
                  <a:pt x="411" y="4394"/>
                </a:cubicBezTo>
                <a:lnTo>
                  <a:pt x="411" y="4394"/>
                </a:lnTo>
                <a:cubicBezTo>
                  <a:pt x="406" y="4411"/>
                  <a:pt x="415" y="4452"/>
                  <a:pt x="421" y="4470"/>
                </a:cubicBezTo>
                <a:lnTo>
                  <a:pt x="421" y="4470"/>
                </a:lnTo>
                <a:cubicBezTo>
                  <a:pt x="428" y="4490"/>
                  <a:pt x="425" y="4494"/>
                  <a:pt x="417" y="4519"/>
                </a:cubicBezTo>
                <a:lnTo>
                  <a:pt x="417" y="4519"/>
                </a:lnTo>
                <a:cubicBezTo>
                  <a:pt x="410" y="4541"/>
                  <a:pt x="403" y="4678"/>
                  <a:pt x="395" y="4719"/>
                </a:cubicBezTo>
                <a:lnTo>
                  <a:pt x="395" y="4719"/>
                </a:lnTo>
                <a:cubicBezTo>
                  <a:pt x="395" y="4721"/>
                  <a:pt x="394" y="4724"/>
                  <a:pt x="393" y="4725"/>
                </a:cubicBezTo>
                <a:lnTo>
                  <a:pt x="393" y="4725"/>
                </a:lnTo>
                <a:cubicBezTo>
                  <a:pt x="393" y="4726"/>
                  <a:pt x="393" y="4726"/>
                  <a:pt x="393" y="4726"/>
                </a:cubicBezTo>
                <a:lnTo>
                  <a:pt x="393" y="4726"/>
                </a:lnTo>
                <a:cubicBezTo>
                  <a:pt x="393" y="4717"/>
                  <a:pt x="393" y="4713"/>
                  <a:pt x="389" y="4721"/>
                </a:cubicBezTo>
                <a:lnTo>
                  <a:pt x="389" y="4721"/>
                </a:lnTo>
                <a:cubicBezTo>
                  <a:pt x="389" y="4721"/>
                  <a:pt x="359" y="4795"/>
                  <a:pt x="371" y="4822"/>
                </a:cubicBezTo>
                <a:lnTo>
                  <a:pt x="371" y="4822"/>
                </a:lnTo>
                <a:cubicBezTo>
                  <a:pt x="383" y="4849"/>
                  <a:pt x="404" y="4900"/>
                  <a:pt x="407" y="4902"/>
                </a:cubicBezTo>
                <a:lnTo>
                  <a:pt x="407" y="4902"/>
                </a:lnTo>
                <a:cubicBezTo>
                  <a:pt x="411" y="4904"/>
                  <a:pt x="420" y="4910"/>
                  <a:pt x="467" y="4900"/>
                </a:cubicBezTo>
                <a:lnTo>
                  <a:pt x="467" y="4900"/>
                </a:lnTo>
                <a:cubicBezTo>
                  <a:pt x="527" y="4888"/>
                  <a:pt x="574" y="4862"/>
                  <a:pt x="582" y="4848"/>
                </a:cubicBezTo>
                <a:lnTo>
                  <a:pt x="582" y="4848"/>
                </a:lnTo>
                <a:cubicBezTo>
                  <a:pt x="591" y="4834"/>
                  <a:pt x="586" y="4748"/>
                  <a:pt x="585" y="4725"/>
                </a:cubicBezTo>
                <a:lnTo>
                  <a:pt x="585" y="4725"/>
                </a:lnTo>
                <a:cubicBezTo>
                  <a:pt x="584" y="4702"/>
                  <a:pt x="582" y="4691"/>
                  <a:pt x="582" y="4688"/>
                </a:cubicBezTo>
                <a:lnTo>
                  <a:pt x="582" y="4688"/>
                </a:lnTo>
                <a:cubicBezTo>
                  <a:pt x="581" y="4690"/>
                  <a:pt x="580" y="4699"/>
                  <a:pt x="577" y="4712"/>
                </a:cubicBezTo>
                <a:lnTo>
                  <a:pt x="577" y="4712"/>
                </a:lnTo>
                <a:cubicBezTo>
                  <a:pt x="581" y="4684"/>
                  <a:pt x="583" y="4654"/>
                  <a:pt x="584" y="4637"/>
                </a:cubicBezTo>
                <a:lnTo>
                  <a:pt x="584" y="4637"/>
                </a:lnTo>
                <a:cubicBezTo>
                  <a:pt x="584" y="4636"/>
                  <a:pt x="584" y="4635"/>
                  <a:pt x="584" y="4635"/>
                </a:cubicBezTo>
                <a:lnTo>
                  <a:pt x="584" y="4635"/>
                </a:lnTo>
                <a:cubicBezTo>
                  <a:pt x="584" y="4635"/>
                  <a:pt x="584" y="4635"/>
                  <a:pt x="584" y="4634"/>
                </a:cubicBezTo>
                <a:lnTo>
                  <a:pt x="584" y="4634"/>
                </a:lnTo>
                <a:lnTo>
                  <a:pt x="584" y="4634"/>
                </a:lnTo>
                <a:cubicBezTo>
                  <a:pt x="584" y="4633"/>
                  <a:pt x="584" y="4631"/>
                  <a:pt x="585" y="4630"/>
                </a:cubicBezTo>
                <a:lnTo>
                  <a:pt x="585" y="4630"/>
                </a:lnTo>
                <a:cubicBezTo>
                  <a:pt x="586" y="4621"/>
                  <a:pt x="588" y="4611"/>
                  <a:pt x="602" y="4561"/>
                </a:cubicBezTo>
                <a:lnTo>
                  <a:pt x="602" y="4561"/>
                </a:lnTo>
                <a:cubicBezTo>
                  <a:pt x="618" y="4503"/>
                  <a:pt x="618" y="4481"/>
                  <a:pt x="609" y="4452"/>
                </a:cubicBezTo>
                <a:lnTo>
                  <a:pt x="609" y="4452"/>
                </a:lnTo>
                <a:cubicBezTo>
                  <a:pt x="600" y="4424"/>
                  <a:pt x="583" y="4393"/>
                  <a:pt x="583" y="4393"/>
                </a:cubicBezTo>
                <a:lnTo>
                  <a:pt x="583" y="4393"/>
                </a:lnTo>
                <a:cubicBezTo>
                  <a:pt x="581" y="4391"/>
                  <a:pt x="580" y="4390"/>
                  <a:pt x="578" y="4390"/>
                </a:cubicBezTo>
                <a:lnTo>
                  <a:pt x="578" y="4390"/>
                </a:lnTo>
                <a:cubicBezTo>
                  <a:pt x="576" y="4376"/>
                  <a:pt x="566" y="4358"/>
                  <a:pt x="558" y="4340"/>
                </a:cubicBezTo>
                <a:lnTo>
                  <a:pt x="558" y="4340"/>
                </a:lnTo>
                <a:cubicBezTo>
                  <a:pt x="550" y="4320"/>
                  <a:pt x="544" y="4295"/>
                  <a:pt x="544" y="4218"/>
                </a:cubicBezTo>
                <a:lnTo>
                  <a:pt x="544" y="4218"/>
                </a:lnTo>
                <a:cubicBezTo>
                  <a:pt x="544" y="4141"/>
                  <a:pt x="576" y="3802"/>
                  <a:pt x="577" y="3723"/>
                </a:cubicBezTo>
                <a:lnTo>
                  <a:pt x="577" y="3723"/>
                </a:lnTo>
                <a:cubicBezTo>
                  <a:pt x="579" y="3644"/>
                  <a:pt x="564" y="3459"/>
                  <a:pt x="574" y="3421"/>
                </a:cubicBezTo>
                <a:lnTo>
                  <a:pt x="574" y="3421"/>
                </a:lnTo>
                <a:cubicBezTo>
                  <a:pt x="582" y="3391"/>
                  <a:pt x="593" y="3197"/>
                  <a:pt x="591" y="3066"/>
                </a:cubicBezTo>
                <a:lnTo>
                  <a:pt x="591" y="3066"/>
                </a:lnTo>
                <a:cubicBezTo>
                  <a:pt x="651" y="3061"/>
                  <a:pt x="717" y="3054"/>
                  <a:pt x="781" y="3045"/>
                </a:cubicBezTo>
                <a:lnTo>
                  <a:pt x="781" y="3045"/>
                </a:lnTo>
                <a:cubicBezTo>
                  <a:pt x="795" y="3092"/>
                  <a:pt x="806" y="3132"/>
                  <a:pt x="814" y="3158"/>
                </a:cubicBezTo>
                <a:lnTo>
                  <a:pt x="814" y="3158"/>
                </a:lnTo>
                <a:cubicBezTo>
                  <a:pt x="840" y="3250"/>
                  <a:pt x="912" y="3416"/>
                  <a:pt x="940" y="3478"/>
                </a:cubicBezTo>
                <a:lnTo>
                  <a:pt x="940" y="3478"/>
                </a:lnTo>
                <a:cubicBezTo>
                  <a:pt x="968" y="3539"/>
                  <a:pt x="986" y="3564"/>
                  <a:pt x="994" y="3603"/>
                </a:cubicBezTo>
                <a:lnTo>
                  <a:pt x="994" y="3603"/>
                </a:lnTo>
                <a:cubicBezTo>
                  <a:pt x="1019" y="3760"/>
                  <a:pt x="1077" y="3888"/>
                  <a:pt x="1127" y="4027"/>
                </a:cubicBezTo>
                <a:lnTo>
                  <a:pt x="1127" y="4027"/>
                </a:lnTo>
                <a:cubicBezTo>
                  <a:pt x="1177" y="4166"/>
                  <a:pt x="1221" y="4298"/>
                  <a:pt x="1222" y="4308"/>
                </a:cubicBezTo>
                <a:lnTo>
                  <a:pt x="1222" y="4308"/>
                </a:lnTo>
                <a:cubicBezTo>
                  <a:pt x="1223" y="4319"/>
                  <a:pt x="1221" y="4333"/>
                  <a:pt x="1221" y="4360"/>
                </a:cubicBezTo>
                <a:lnTo>
                  <a:pt x="1221" y="4360"/>
                </a:lnTo>
                <a:cubicBezTo>
                  <a:pt x="1221" y="4370"/>
                  <a:pt x="1221" y="4384"/>
                  <a:pt x="1220" y="4399"/>
                </a:cubicBezTo>
                <a:lnTo>
                  <a:pt x="1220" y="4399"/>
                </a:lnTo>
                <a:cubicBezTo>
                  <a:pt x="1220" y="4399"/>
                  <a:pt x="1191" y="4437"/>
                  <a:pt x="1195" y="4473"/>
                </a:cubicBezTo>
                <a:lnTo>
                  <a:pt x="1195" y="4473"/>
                </a:lnTo>
                <a:cubicBezTo>
                  <a:pt x="1198" y="4508"/>
                  <a:pt x="1232" y="4560"/>
                  <a:pt x="1240" y="4622"/>
                </a:cubicBezTo>
                <a:lnTo>
                  <a:pt x="1240" y="4622"/>
                </a:lnTo>
                <a:cubicBezTo>
                  <a:pt x="1249" y="4685"/>
                  <a:pt x="1251" y="4768"/>
                  <a:pt x="1261" y="4826"/>
                </a:cubicBezTo>
                <a:lnTo>
                  <a:pt x="1261" y="4826"/>
                </a:lnTo>
                <a:cubicBezTo>
                  <a:pt x="1270" y="4884"/>
                  <a:pt x="1374" y="4891"/>
                  <a:pt x="1432" y="4907"/>
                </a:cubicBezTo>
                <a:lnTo>
                  <a:pt x="1432" y="4907"/>
                </a:lnTo>
                <a:cubicBezTo>
                  <a:pt x="1448" y="4912"/>
                  <a:pt x="1468" y="4906"/>
                  <a:pt x="1475" y="4891"/>
                </a:cubicBezTo>
                <a:lnTo>
                  <a:pt x="1475" y="4891"/>
                </a:lnTo>
                <a:cubicBezTo>
                  <a:pt x="1488" y="4863"/>
                  <a:pt x="1489" y="4800"/>
                  <a:pt x="1478" y="4777"/>
                </a:cubicBezTo>
                <a:lnTo>
                  <a:pt x="1478" y="4777"/>
                </a:lnTo>
                <a:cubicBezTo>
                  <a:pt x="1465" y="4748"/>
                  <a:pt x="1449" y="4711"/>
                  <a:pt x="1446" y="4709"/>
                </a:cubicBezTo>
                <a:close/>
              </a:path>
            </a:pathLst>
          </a:custGeom>
          <a:solidFill>
            <a:schemeClr val="accent3"/>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74" name="Freeform 8">
            <a:extLst>
              <a:ext uri="{FF2B5EF4-FFF2-40B4-BE49-F238E27FC236}">
                <a16:creationId xmlns:a16="http://schemas.microsoft.com/office/drawing/2014/main" id="{2F0951C6-1A2A-9A4A-879D-428388EDE75E}"/>
              </a:ext>
            </a:extLst>
          </p:cNvPr>
          <p:cNvSpPr>
            <a:spLocks noChangeArrowheads="1"/>
          </p:cNvSpPr>
          <p:nvPr/>
        </p:nvSpPr>
        <p:spPr bwMode="auto">
          <a:xfrm>
            <a:off x="671513" y="4888200"/>
            <a:ext cx="421259" cy="1322100"/>
          </a:xfrm>
          <a:custGeom>
            <a:avLst/>
            <a:gdLst>
              <a:gd name="T0" fmla="*/ 1273 w 1718"/>
              <a:gd name="T1" fmla="*/ 2499 h 5397"/>
              <a:gd name="T2" fmla="*/ 302 w 1718"/>
              <a:gd name="T3" fmla="*/ 1887 h 5397"/>
              <a:gd name="T4" fmla="*/ 281 w 1718"/>
              <a:gd name="T5" fmla="*/ 2045 h 5397"/>
              <a:gd name="T6" fmla="*/ 272 w 1718"/>
              <a:gd name="T7" fmla="*/ 1890 h 5397"/>
              <a:gd name="T8" fmla="*/ 283 w 1718"/>
              <a:gd name="T9" fmla="*/ 1726 h 5397"/>
              <a:gd name="T10" fmla="*/ 565 w 1718"/>
              <a:gd name="T11" fmla="*/ 705 h 5397"/>
              <a:gd name="T12" fmla="*/ 1289 w 1718"/>
              <a:gd name="T13" fmla="*/ 2564 h 5397"/>
              <a:gd name="T14" fmla="*/ 1289 w 1718"/>
              <a:gd name="T15" fmla="*/ 2564 h 5397"/>
              <a:gd name="T16" fmla="*/ 1227 w 1718"/>
              <a:gd name="T17" fmla="*/ 1925 h 5397"/>
              <a:gd name="T18" fmla="*/ 1235 w 1718"/>
              <a:gd name="T19" fmla="*/ 1697 h 5397"/>
              <a:gd name="T20" fmla="*/ 1261 w 1718"/>
              <a:gd name="T21" fmla="*/ 1807 h 5397"/>
              <a:gd name="T22" fmla="*/ 1560 w 1718"/>
              <a:gd name="T23" fmla="*/ 4986 h 5397"/>
              <a:gd name="T24" fmla="*/ 1546 w 1718"/>
              <a:gd name="T25" fmla="*/ 4930 h 5397"/>
              <a:gd name="T26" fmla="*/ 1555 w 1718"/>
              <a:gd name="T27" fmla="*/ 4859 h 5397"/>
              <a:gd name="T28" fmla="*/ 1540 w 1718"/>
              <a:gd name="T29" fmla="*/ 4800 h 5397"/>
              <a:gd name="T30" fmla="*/ 1315 w 1718"/>
              <a:gd name="T31" fmla="*/ 2921 h 5397"/>
              <a:gd name="T32" fmla="*/ 1303 w 1718"/>
              <a:gd name="T33" fmla="*/ 2642 h 5397"/>
              <a:gd name="T34" fmla="*/ 1391 w 1718"/>
              <a:gd name="T35" fmla="*/ 2494 h 5397"/>
              <a:gd name="T36" fmla="*/ 1401 w 1718"/>
              <a:gd name="T37" fmla="*/ 2490 h 5397"/>
              <a:gd name="T38" fmla="*/ 1550 w 1718"/>
              <a:gd name="T39" fmla="*/ 1699 h 5397"/>
              <a:gd name="T40" fmla="*/ 1339 w 1718"/>
              <a:gd name="T41" fmla="*/ 836 h 5397"/>
              <a:gd name="T42" fmla="*/ 914 w 1718"/>
              <a:gd name="T43" fmla="*/ 689 h 5397"/>
              <a:gd name="T44" fmla="*/ 897 w 1718"/>
              <a:gd name="T45" fmla="*/ 589 h 5397"/>
              <a:gd name="T46" fmla="*/ 943 w 1718"/>
              <a:gd name="T47" fmla="*/ 451 h 5397"/>
              <a:gd name="T48" fmla="*/ 914 w 1718"/>
              <a:gd name="T49" fmla="*/ 331 h 5397"/>
              <a:gd name="T50" fmla="*/ 602 w 1718"/>
              <a:gd name="T51" fmla="*/ 20 h 5397"/>
              <a:gd name="T52" fmla="*/ 478 w 1718"/>
              <a:gd name="T53" fmla="*/ 345 h 5397"/>
              <a:gd name="T54" fmla="*/ 470 w 1718"/>
              <a:gd name="T55" fmla="*/ 469 h 5397"/>
              <a:gd name="T56" fmla="*/ 558 w 1718"/>
              <a:gd name="T57" fmla="*/ 610 h 5397"/>
              <a:gd name="T58" fmla="*/ 524 w 1718"/>
              <a:gd name="T59" fmla="*/ 751 h 5397"/>
              <a:gd name="T60" fmla="*/ 189 w 1718"/>
              <a:gd name="T61" fmla="*/ 873 h 5397"/>
              <a:gd name="T62" fmla="*/ 106 w 1718"/>
              <a:gd name="T63" fmla="*/ 2500 h 5397"/>
              <a:gd name="T64" fmla="*/ 152 w 1718"/>
              <a:gd name="T65" fmla="*/ 2506 h 5397"/>
              <a:gd name="T66" fmla="*/ 216 w 1718"/>
              <a:gd name="T67" fmla="*/ 2705 h 5397"/>
              <a:gd name="T68" fmla="*/ 376 w 1718"/>
              <a:gd name="T69" fmla="*/ 4228 h 5397"/>
              <a:gd name="T70" fmla="*/ 429 w 1718"/>
              <a:gd name="T71" fmla="*/ 4870 h 5397"/>
              <a:gd name="T72" fmla="*/ 439 w 1718"/>
              <a:gd name="T73" fmla="*/ 4917 h 5397"/>
              <a:gd name="T74" fmla="*/ 443 w 1718"/>
              <a:gd name="T75" fmla="*/ 5025 h 5397"/>
              <a:gd name="T76" fmla="*/ 366 w 1718"/>
              <a:gd name="T77" fmla="*/ 5205 h 5397"/>
              <a:gd name="T78" fmla="*/ 649 w 1718"/>
              <a:gd name="T79" fmla="*/ 5252 h 5397"/>
              <a:gd name="T80" fmla="*/ 757 w 1718"/>
              <a:gd name="T81" fmla="*/ 5135 h 5397"/>
              <a:gd name="T82" fmla="*/ 750 w 1718"/>
              <a:gd name="T83" fmla="*/ 5029 h 5397"/>
              <a:gd name="T84" fmla="*/ 761 w 1718"/>
              <a:gd name="T85" fmla="*/ 4811 h 5397"/>
              <a:gd name="T86" fmla="*/ 761 w 1718"/>
              <a:gd name="T87" fmla="*/ 4381 h 5397"/>
              <a:gd name="T88" fmla="*/ 708 w 1718"/>
              <a:gd name="T89" fmla="*/ 3582 h 5397"/>
              <a:gd name="T90" fmla="*/ 733 w 1718"/>
              <a:gd name="T91" fmla="*/ 3356 h 5397"/>
              <a:gd name="T92" fmla="*/ 743 w 1718"/>
              <a:gd name="T93" fmla="*/ 3191 h 5397"/>
              <a:gd name="T94" fmla="*/ 778 w 1718"/>
              <a:gd name="T95" fmla="*/ 2921 h 5397"/>
              <a:gd name="T96" fmla="*/ 1104 w 1718"/>
              <a:gd name="T97" fmla="*/ 4151 h 5397"/>
              <a:gd name="T98" fmla="*/ 1229 w 1718"/>
              <a:gd name="T99" fmla="*/ 4935 h 5397"/>
              <a:gd name="T100" fmla="*/ 1276 w 1718"/>
              <a:gd name="T101" fmla="*/ 5071 h 5397"/>
              <a:gd name="T102" fmla="*/ 1298 w 1718"/>
              <a:gd name="T103" fmla="*/ 5145 h 5397"/>
              <a:gd name="T104" fmla="*/ 1359 w 1718"/>
              <a:gd name="T105" fmla="*/ 5265 h 5397"/>
              <a:gd name="T106" fmla="*/ 1643 w 1718"/>
              <a:gd name="T107" fmla="*/ 5393 h 5397"/>
              <a:gd name="T108" fmla="*/ 1564 w 1718"/>
              <a:gd name="T109" fmla="*/ 5122 h 5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8" h="5397">
                <a:moveTo>
                  <a:pt x="1273" y="2499"/>
                </a:moveTo>
                <a:lnTo>
                  <a:pt x="1273" y="2499"/>
                </a:lnTo>
                <a:cubicBezTo>
                  <a:pt x="1273" y="2499"/>
                  <a:pt x="1273" y="2499"/>
                  <a:pt x="1273" y="2498"/>
                </a:cubicBezTo>
                <a:lnTo>
                  <a:pt x="1273" y="2498"/>
                </a:lnTo>
                <a:cubicBezTo>
                  <a:pt x="1273" y="2499"/>
                  <a:pt x="1273" y="2499"/>
                  <a:pt x="1273" y="2499"/>
                </a:cubicBezTo>
                <a:lnTo>
                  <a:pt x="1273" y="2499"/>
                </a:lnTo>
                <a:cubicBezTo>
                  <a:pt x="1273" y="2499"/>
                  <a:pt x="1275" y="2507"/>
                  <a:pt x="1277" y="2517"/>
                </a:cubicBezTo>
                <a:lnTo>
                  <a:pt x="1277" y="2517"/>
                </a:lnTo>
                <a:cubicBezTo>
                  <a:pt x="1276" y="2511"/>
                  <a:pt x="1274" y="2505"/>
                  <a:pt x="1273" y="2499"/>
                </a:cubicBezTo>
                <a:close/>
                <a:moveTo>
                  <a:pt x="302" y="1887"/>
                </a:moveTo>
                <a:lnTo>
                  <a:pt x="302" y="1887"/>
                </a:lnTo>
                <a:cubicBezTo>
                  <a:pt x="300" y="1905"/>
                  <a:pt x="293" y="1922"/>
                  <a:pt x="290" y="1941"/>
                </a:cubicBezTo>
                <a:lnTo>
                  <a:pt x="290" y="1941"/>
                </a:lnTo>
                <a:cubicBezTo>
                  <a:pt x="283" y="1975"/>
                  <a:pt x="288" y="2011"/>
                  <a:pt x="281" y="2045"/>
                </a:cubicBezTo>
                <a:lnTo>
                  <a:pt x="281" y="2045"/>
                </a:lnTo>
                <a:cubicBezTo>
                  <a:pt x="280" y="2049"/>
                  <a:pt x="277" y="2054"/>
                  <a:pt x="274" y="2052"/>
                </a:cubicBezTo>
                <a:lnTo>
                  <a:pt x="274" y="2052"/>
                </a:lnTo>
                <a:cubicBezTo>
                  <a:pt x="273" y="2016"/>
                  <a:pt x="272" y="1981"/>
                  <a:pt x="272" y="1945"/>
                </a:cubicBezTo>
                <a:lnTo>
                  <a:pt x="272" y="1945"/>
                </a:lnTo>
                <a:cubicBezTo>
                  <a:pt x="271" y="1926"/>
                  <a:pt x="271" y="1908"/>
                  <a:pt x="272" y="1890"/>
                </a:cubicBezTo>
                <a:lnTo>
                  <a:pt x="272" y="1890"/>
                </a:lnTo>
                <a:cubicBezTo>
                  <a:pt x="274" y="1864"/>
                  <a:pt x="281" y="1840"/>
                  <a:pt x="281" y="1814"/>
                </a:cubicBezTo>
                <a:lnTo>
                  <a:pt x="281" y="1814"/>
                </a:lnTo>
                <a:cubicBezTo>
                  <a:pt x="281" y="1784"/>
                  <a:pt x="272" y="1753"/>
                  <a:pt x="283" y="1726"/>
                </a:cubicBezTo>
                <a:lnTo>
                  <a:pt x="283" y="1726"/>
                </a:lnTo>
                <a:cubicBezTo>
                  <a:pt x="291" y="1766"/>
                  <a:pt x="297" y="1806"/>
                  <a:pt x="300" y="1846"/>
                </a:cubicBezTo>
                <a:lnTo>
                  <a:pt x="300" y="1846"/>
                </a:lnTo>
                <a:cubicBezTo>
                  <a:pt x="302" y="1860"/>
                  <a:pt x="303" y="1873"/>
                  <a:pt x="302" y="1887"/>
                </a:cubicBezTo>
                <a:close/>
                <a:moveTo>
                  <a:pt x="565" y="705"/>
                </a:moveTo>
                <a:lnTo>
                  <a:pt x="565" y="705"/>
                </a:lnTo>
                <a:cubicBezTo>
                  <a:pt x="565" y="714"/>
                  <a:pt x="565" y="722"/>
                  <a:pt x="565" y="730"/>
                </a:cubicBezTo>
                <a:lnTo>
                  <a:pt x="565" y="730"/>
                </a:lnTo>
                <a:cubicBezTo>
                  <a:pt x="563" y="719"/>
                  <a:pt x="564" y="711"/>
                  <a:pt x="565" y="705"/>
                </a:cubicBezTo>
                <a:close/>
                <a:moveTo>
                  <a:pt x="1289" y="2564"/>
                </a:moveTo>
                <a:lnTo>
                  <a:pt x="1289" y="2564"/>
                </a:lnTo>
                <a:cubicBezTo>
                  <a:pt x="1286" y="2554"/>
                  <a:pt x="1284" y="2544"/>
                  <a:pt x="1282" y="2534"/>
                </a:cubicBezTo>
                <a:lnTo>
                  <a:pt x="1282" y="2534"/>
                </a:lnTo>
                <a:cubicBezTo>
                  <a:pt x="1283" y="2539"/>
                  <a:pt x="1284" y="2544"/>
                  <a:pt x="1285" y="2548"/>
                </a:cubicBezTo>
                <a:lnTo>
                  <a:pt x="1285" y="2548"/>
                </a:lnTo>
                <a:cubicBezTo>
                  <a:pt x="1286" y="2552"/>
                  <a:pt x="1288" y="2558"/>
                  <a:pt x="1289" y="2564"/>
                </a:cubicBezTo>
                <a:close/>
                <a:moveTo>
                  <a:pt x="1261" y="1807"/>
                </a:moveTo>
                <a:lnTo>
                  <a:pt x="1261" y="1807"/>
                </a:lnTo>
                <a:cubicBezTo>
                  <a:pt x="1254" y="1838"/>
                  <a:pt x="1248" y="1868"/>
                  <a:pt x="1241" y="1898"/>
                </a:cubicBezTo>
                <a:lnTo>
                  <a:pt x="1241" y="1898"/>
                </a:lnTo>
                <a:cubicBezTo>
                  <a:pt x="1239" y="1908"/>
                  <a:pt x="1236" y="1920"/>
                  <a:pt x="1227" y="1925"/>
                </a:cubicBezTo>
                <a:lnTo>
                  <a:pt x="1227" y="1925"/>
                </a:lnTo>
                <a:cubicBezTo>
                  <a:pt x="1228" y="1846"/>
                  <a:pt x="1225" y="1767"/>
                  <a:pt x="1220" y="1688"/>
                </a:cubicBezTo>
                <a:lnTo>
                  <a:pt x="1220" y="1688"/>
                </a:lnTo>
                <a:cubicBezTo>
                  <a:pt x="1224" y="1683"/>
                  <a:pt x="1232" y="1690"/>
                  <a:pt x="1235" y="1697"/>
                </a:cubicBezTo>
                <a:lnTo>
                  <a:pt x="1235" y="1697"/>
                </a:lnTo>
                <a:cubicBezTo>
                  <a:pt x="1242" y="1712"/>
                  <a:pt x="1249" y="1727"/>
                  <a:pt x="1256" y="1743"/>
                </a:cubicBezTo>
                <a:lnTo>
                  <a:pt x="1256" y="1743"/>
                </a:lnTo>
                <a:cubicBezTo>
                  <a:pt x="1259" y="1749"/>
                  <a:pt x="1262" y="1756"/>
                  <a:pt x="1264" y="1762"/>
                </a:cubicBezTo>
                <a:lnTo>
                  <a:pt x="1264" y="1762"/>
                </a:lnTo>
                <a:cubicBezTo>
                  <a:pt x="1267" y="1777"/>
                  <a:pt x="1264" y="1792"/>
                  <a:pt x="1261" y="1807"/>
                </a:cubicBezTo>
                <a:close/>
                <a:moveTo>
                  <a:pt x="1529" y="5040"/>
                </a:moveTo>
                <a:lnTo>
                  <a:pt x="1529" y="5040"/>
                </a:lnTo>
                <a:cubicBezTo>
                  <a:pt x="1544" y="5034"/>
                  <a:pt x="1555" y="5029"/>
                  <a:pt x="1558" y="5029"/>
                </a:cubicBezTo>
                <a:lnTo>
                  <a:pt x="1558" y="5029"/>
                </a:lnTo>
                <a:cubicBezTo>
                  <a:pt x="1569" y="5029"/>
                  <a:pt x="1560" y="4991"/>
                  <a:pt x="1560" y="4986"/>
                </a:cubicBezTo>
                <a:lnTo>
                  <a:pt x="1560" y="4986"/>
                </a:lnTo>
                <a:cubicBezTo>
                  <a:pt x="1560" y="4977"/>
                  <a:pt x="1562" y="4969"/>
                  <a:pt x="1560" y="4960"/>
                </a:cubicBezTo>
                <a:lnTo>
                  <a:pt x="1560" y="4960"/>
                </a:lnTo>
                <a:cubicBezTo>
                  <a:pt x="1557" y="4950"/>
                  <a:pt x="1548" y="4942"/>
                  <a:pt x="1546" y="4930"/>
                </a:cubicBezTo>
                <a:lnTo>
                  <a:pt x="1546" y="4930"/>
                </a:lnTo>
                <a:cubicBezTo>
                  <a:pt x="1546" y="4924"/>
                  <a:pt x="1547" y="4918"/>
                  <a:pt x="1548" y="4911"/>
                </a:cubicBezTo>
                <a:lnTo>
                  <a:pt x="1548" y="4911"/>
                </a:lnTo>
                <a:cubicBezTo>
                  <a:pt x="1550" y="4902"/>
                  <a:pt x="1551" y="4892"/>
                  <a:pt x="1553" y="4882"/>
                </a:cubicBezTo>
                <a:lnTo>
                  <a:pt x="1553" y="4882"/>
                </a:lnTo>
                <a:cubicBezTo>
                  <a:pt x="1555" y="4875"/>
                  <a:pt x="1556" y="4866"/>
                  <a:pt x="1555" y="4859"/>
                </a:cubicBezTo>
                <a:lnTo>
                  <a:pt x="1555" y="4859"/>
                </a:lnTo>
                <a:cubicBezTo>
                  <a:pt x="1553" y="4849"/>
                  <a:pt x="1545" y="4844"/>
                  <a:pt x="1542" y="4835"/>
                </a:cubicBezTo>
                <a:lnTo>
                  <a:pt x="1542" y="4835"/>
                </a:lnTo>
                <a:cubicBezTo>
                  <a:pt x="1538" y="4826"/>
                  <a:pt x="1540" y="4810"/>
                  <a:pt x="1540" y="4800"/>
                </a:cubicBezTo>
                <a:lnTo>
                  <a:pt x="1540" y="4800"/>
                </a:lnTo>
                <a:cubicBezTo>
                  <a:pt x="1538" y="4776"/>
                  <a:pt x="1538" y="4750"/>
                  <a:pt x="1537" y="4725"/>
                </a:cubicBezTo>
                <a:lnTo>
                  <a:pt x="1537" y="4725"/>
                </a:lnTo>
                <a:cubicBezTo>
                  <a:pt x="1534" y="4504"/>
                  <a:pt x="1417" y="3746"/>
                  <a:pt x="1393" y="3625"/>
                </a:cubicBezTo>
                <a:lnTo>
                  <a:pt x="1393" y="3625"/>
                </a:lnTo>
                <a:cubicBezTo>
                  <a:pt x="1368" y="3504"/>
                  <a:pt x="1336" y="3218"/>
                  <a:pt x="1315" y="2921"/>
                </a:cubicBezTo>
                <a:lnTo>
                  <a:pt x="1315" y="2921"/>
                </a:lnTo>
                <a:cubicBezTo>
                  <a:pt x="1310" y="2838"/>
                  <a:pt x="1317" y="2738"/>
                  <a:pt x="1302" y="2635"/>
                </a:cubicBezTo>
                <a:lnTo>
                  <a:pt x="1302" y="2635"/>
                </a:lnTo>
                <a:cubicBezTo>
                  <a:pt x="1303" y="2640"/>
                  <a:pt x="1303" y="2642"/>
                  <a:pt x="1303" y="2642"/>
                </a:cubicBezTo>
                <a:lnTo>
                  <a:pt x="1303" y="2642"/>
                </a:lnTo>
                <a:cubicBezTo>
                  <a:pt x="1303" y="2642"/>
                  <a:pt x="1311" y="2622"/>
                  <a:pt x="1319" y="2596"/>
                </a:cubicBezTo>
                <a:lnTo>
                  <a:pt x="1319" y="2596"/>
                </a:lnTo>
                <a:cubicBezTo>
                  <a:pt x="1325" y="2577"/>
                  <a:pt x="1333" y="2513"/>
                  <a:pt x="1336" y="2483"/>
                </a:cubicBezTo>
                <a:lnTo>
                  <a:pt x="1336" y="2483"/>
                </a:lnTo>
                <a:cubicBezTo>
                  <a:pt x="1359" y="2491"/>
                  <a:pt x="1380" y="2493"/>
                  <a:pt x="1391" y="2494"/>
                </a:cubicBezTo>
                <a:lnTo>
                  <a:pt x="1391" y="2494"/>
                </a:lnTo>
                <a:cubicBezTo>
                  <a:pt x="1395" y="2494"/>
                  <a:pt x="1398" y="2493"/>
                  <a:pt x="1400" y="2490"/>
                </a:cubicBezTo>
                <a:lnTo>
                  <a:pt x="1400" y="2490"/>
                </a:lnTo>
                <a:cubicBezTo>
                  <a:pt x="1400" y="2490"/>
                  <a:pt x="1400" y="2490"/>
                  <a:pt x="1401" y="2490"/>
                </a:cubicBezTo>
                <a:lnTo>
                  <a:pt x="1401" y="2490"/>
                </a:lnTo>
                <a:cubicBezTo>
                  <a:pt x="1400" y="2490"/>
                  <a:pt x="1400" y="2490"/>
                  <a:pt x="1400" y="2490"/>
                </a:cubicBezTo>
                <a:lnTo>
                  <a:pt x="1400" y="2490"/>
                </a:lnTo>
                <a:cubicBezTo>
                  <a:pt x="1401" y="2489"/>
                  <a:pt x="1402" y="2488"/>
                  <a:pt x="1402" y="2486"/>
                </a:cubicBezTo>
                <a:lnTo>
                  <a:pt x="1402" y="2486"/>
                </a:lnTo>
                <a:cubicBezTo>
                  <a:pt x="1437" y="2376"/>
                  <a:pt x="1556" y="1719"/>
                  <a:pt x="1550" y="1699"/>
                </a:cubicBezTo>
                <a:lnTo>
                  <a:pt x="1550" y="1699"/>
                </a:lnTo>
                <a:cubicBezTo>
                  <a:pt x="1541" y="1634"/>
                  <a:pt x="1381" y="915"/>
                  <a:pt x="1369" y="870"/>
                </a:cubicBezTo>
                <a:lnTo>
                  <a:pt x="1369" y="870"/>
                </a:lnTo>
                <a:cubicBezTo>
                  <a:pt x="1357" y="826"/>
                  <a:pt x="1339" y="836"/>
                  <a:pt x="1339" y="836"/>
                </a:cubicBezTo>
                <a:lnTo>
                  <a:pt x="1339" y="836"/>
                </a:lnTo>
                <a:cubicBezTo>
                  <a:pt x="1306" y="814"/>
                  <a:pt x="1074" y="760"/>
                  <a:pt x="1041" y="754"/>
                </a:cubicBezTo>
                <a:lnTo>
                  <a:pt x="1041" y="754"/>
                </a:lnTo>
                <a:cubicBezTo>
                  <a:pt x="1008" y="748"/>
                  <a:pt x="973" y="718"/>
                  <a:pt x="948" y="699"/>
                </a:cubicBezTo>
                <a:lnTo>
                  <a:pt x="948" y="699"/>
                </a:lnTo>
                <a:cubicBezTo>
                  <a:pt x="924" y="681"/>
                  <a:pt x="914" y="689"/>
                  <a:pt x="914" y="689"/>
                </a:cubicBezTo>
                <a:lnTo>
                  <a:pt x="914" y="689"/>
                </a:lnTo>
                <a:cubicBezTo>
                  <a:pt x="906" y="681"/>
                  <a:pt x="905" y="679"/>
                  <a:pt x="901" y="685"/>
                </a:cubicBezTo>
                <a:lnTo>
                  <a:pt x="901" y="685"/>
                </a:lnTo>
                <a:cubicBezTo>
                  <a:pt x="898" y="664"/>
                  <a:pt x="895" y="592"/>
                  <a:pt x="897" y="589"/>
                </a:cubicBezTo>
                <a:lnTo>
                  <a:pt x="897" y="589"/>
                </a:lnTo>
                <a:cubicBezTo>
                  <a:pt x="897" y="589"/>
                  <a:pt x="906" y="568"/>
                  <a:pt x="909" y="557"/>
                </a:cubicBezTo>
                <a:lnTo>
                  <a:pt x="909" y="557"/>
                </a:lnTo>
                <a:cubicBezTo>
                  <a:pt x="912" y="546"/>
                  <a:pt x="914" y="485"/>
                  <a:pt x="914" y="485"/>
                </a:cubicBezTo>
                <a:lnTo>
                  <a:pt x="914" y="485"/>
                </a:lnTo>
                <a:cubicBezTo>
                  <a:pt x="914" y="485"/>
                  <a:pt x="933" y="486"/>
                  <a:pt x="943" y="451"/>
                </a:cubicBezTo>
                <a:lnTo>
                  <a:pt x="943" y="451"/>
                </a:lnTo>
                <a:cubicBezTo>
                  <a:pt x="953" y="416"/>
                  <a:pt x="947" y="422"/>
                  <a:pt x="952" y="383"/>
                </a:cubicBezTo>
                <a:lnTo>
                  <a:pt x="952" y="383"/>
                </a:lnTo>
                <a:cubicBezTo>
                  <a:pt x="957" y="345"/>
                  <a:pt x="950" y="295"/>
                  <a:pt x="914" y="331"/>
                </a:cubicBezTo>
                <a:lnTo>
                  <a:pt x="914" y="331"/>
                </a:lnTo>
                <a:cubicBezTo>
                  <a:pt x="915" y="320"/>
                  <a:pt x="917" y="301"/>
                  <a:pt x="922" y="250"/>
                </a:cubicBezTo>
                <a:lnTo>
                  <a:pt x="922" y="250"/>
                </a:lnTo>
                <a:cubicBezTo>
                  <a:pt x="930" y="161"/>
                  <a:pt x="903" y="126"/>
                  <a:pt x="847" y="71"/>
                </a:cubicBezTo>
                <a:lnTo>
                  <a:pt x="847" y="71"/>
                </a:lnTo>
                <a:cubicBezTo>
                  <a:pt x="789" y="16"/>
                  <a:pt x="670" y="0"/>
                  <a:pt x="602" y="20"/>
                </a:cubicBezTo>
                <a:lnTo>
                  <a:pt x="602" y="20"/>
                </a:lnTo>
                <a:cubicBezTo>
                  <a:pt x="534" y="41"/>
                  <a:pt x="445" y="135"/>
                  <a:pt x="440" y="186"/>
                </a:cubicBezTo>
                <a:lnTo>
                  <a:pt x="440" y="186"/>
                </a:lnTo>
                <a:cubicBezTo>
                  <a:pt x="434" y="238"/>
                  <a:pt x="470" y="330"/>
                  <a:pt x="478" y="345"/>
                </a:cubicBezTo>
                <a:lnTo>
                  <a:pt x="478" y="345"/>
                </a:lnTo>
                <a:cubicBezTo>
                  <a:pt x="479" y="349"/>
                  <a:pt x="483" y="355"/>
                  <a:pt x="487" y="361"/>
                </a:cubicBezTo>
                <a:lnTo>
                  <a:pt x="487" y="361"/>
                </a:lnTo>
                <a:cubicBezTo>
                  <a:pt x="475" y="353"/>
                  <a:pt x="461" y="351"/>
                  <a:pt x="451" y="366"/>
                </a:cubicBezTo>
                <a:lnTo>
                  <a:pt x="451" y="366"/>
                </a:lnTo>
                <a:cubicBezTo>
                  <a:pt x="432" y="398"/>
                  <a:pt x="461" y="432"/>
                  <a:pt x="470" y="469"/>
                </a:cubicBezTo>
                <a:lnTo>
                  <a:pt x="470" y="469"/>
                </a:lnTo>
                <a:cubicBezTo>
                  <a:pt x="479" y="506"/>
                  <a:pt x="508" y="526"/>
                  <a:pt x="531" y="513"/>
                </a:cubicBezTo>
                <a:lnTo>
                  <a:pt x="531" y="513"/>
                </a:lnTo>
                <a:cubicBezTo>
                  <a:pt x="531" y="513"/>
                  <a:pt x="532" y="583"/>
                  <a:pt x="558" y="610"/>
                </a:cubicBezTo>
                <a:lnTo>
                  <a:pt x="558" y="610"/>
                </a:lnTo>
                <a:cubicBezTo>
                  <a:pt x="558" y="610"/>
                  <a:pt x="564" y="653"/>
                  <a:pt x="565" y="699"/>
                </a:cubicBezTo>
                <a:lnTo>
                  <a:pt x="565" y="699"/>
                </a:lnTo>
                <a:cubicBezTo>
                  <a:pt x="565" y="699"/>
                  <a:pt x="549" y="711"/>
                  <a:pt x="536" y="738"/>
                </a:cubicBezTo>
                <a:lnTo>
                  <a:pt x="536" y="738"/>
                </a:lnTo>
                <a:cubicBezTo>
                  <a:pt x="536" y="735"/>
                  <a:pt x="532" y="738"/>
                  <a:pt x="524" y="751"/>
                </a:cubicBezTo>
                <a:lnTo>
                  <a:pt x="524" y="751"/>
                </a:lnTo>
                <a:cubicBezTo>
                  <a:pt x="524" y="751"/>
                  <a:pt x="514" y="756"/>
                  <a:pt x="493" y="763"/>
                </a:cubicBezTo>
                <a:lnTo>
                  <a:pt x="493" y="763"/>
                </a:lnTo>
                <a:cubicBezTo>
                  <a:pt x="472" y="769"/>
                  <a:pt x="210" y="859"/>
                  <a:pt x="189" y="873"/>
                </a:cubicBezTo>
                <a:lnTo>
                  <a:pt x="189" y="873"/>
                </a:lnTo>
                <a:cubicBezTo>
                  <a:pt x="189" y="873"/>
                  <a:pt x="165" y="865"/>
                  <a:pt x="157" y="903"/>
                </a:cubicBezTo>
                <a:lnTo>
                  <a:pt x="157" y="903"/>
                </a:lnTo>
                <a:cubicBezTo>
                  <a:pt x="148" y="941"/>
                  <a:pt x="9" y="1665"/>
                  <a:pt x="0" y="1743"/>
                </a:cubicBezTo>
                <a:lnTo>
                  <a:pt x="0" y="1743"/>
                </a:lnTo>
                <a:cubicBezTo>
                  <a:pt x="0" y="1743"/>
                  <a:pt x="62" y="2433"/>
                  <a:pt x="106" y="2500"/>
                </a:cubicBezTo>
                <a:lnTo>
                  <a:pt x="106" y="2500"/>
                </a:lnTo>
                <a:cubicBezTo>
                  <a:pt x="111" y="2513"/>
                  <a:pt x="137" y="2513"/>
                  <a:pt x="151" y="2507"/>
                </a:cubicBezTo>
                <a:lnTo>
                  <a:pt x="151" y="2507"/>
                </a:lnTo>
                <a:cubicBezTo>
                  <a:pt x="151" y="2507"/>
                  <a:pt x="151" y="2506"/>
                  <a:pt x="152" y="2506"/>
                </a:cubicBezTo>
                <a:lnTo>
                  <a:pt x="152" y="2506"/>
                </a:lnTo>
                <a:cubicBezTo>
                  <a:pt x="164" y="2535"/>
                  <a:pt x="188" y="2588"/>
                  <a:pt x="199" y="2601"/>
                </a:cubicBezTo>
                <a:lnTo>
                  <a:pt x="199" y="2601"/>
                </a:lnTo>
                <a:cubicBezTo>
                  <a:pt x="207" y="2609"/>
                  <a:pt x="211" y="2613"/>
                  <a:pt x="213" y="2615"/>
                </a:cubicBezTo>
                <a:lnTo>
                  <a:pt x="213" y="2615"/>
                </a:lnTo>
                <a:cubicBezTo>
                  <a:pt x="214" y="2652"/>
                  <a:pt x="216" y="2686"/>
                  <a:pt x="216" y="2705"/>
                </a:cubicBezTo>
                <a:lnTo>
                  <a:pt x="216" y="2705"/>
                </a:lnTo>
                <a:cubicBezTo>
                  <a:pt x="212" y="2839"/>
                  <a:pt x="309" y="3370"/>
                  <a:pt x="323" y="3518"/>
                </a:cubicBezTo>
                <a:lnTo>
                  <a:pt x="323" y="3518"/>
                </a:lnTo>
                <a:cubicBezTo>
                  <a:pt x="337" y="3666"/>
                  <a:pt x="365" y="4073"/>
                  <a:pt x="376" y="4228"/>
                </a:cubicBezTo>
                <a:lnTo>
                  <a:pt x="376" y="4228"/>
                </a:lnTo>
                <a:cubicBezTo>
                  <a:pt x="388" y="4404"/>
                  <a:pt x="417" y="4580"/>
                  <a:pt x="434" y="4755"/>
                </a:cubicBezTo>
                <a:lnTo>
                  <a:pt x="434" y="4755"/>
                </a:lnTo>
                <a:cubicBezTo>
                  <a:pt x="435" y="4778"/>
                  <a:pt x="446" y="4812"/>
                  <a:pt x="441" y="4834"/>
                </a:cubicBezTo>
                <a:lnTo>
                  <a:pt x="441" y="4834"/>
                </a:lnTo>
                <a:cubicBezTo>
                  <a:pt x="437" y="4849"/>
                  <a:pt x="423" y="4853"/>
                  <a:pt x="429" y="4870"/>
                </a:cubicBezTo>
                <a:lnTo>
                  <a:pt x="429" y="4870"/>
                </a:lnTo>
                <a:cubicBezTo>
                  <a:pt x="433" y="4881"/>
                  <a:pt x="448" y="4887"/>
                  <a:pt x="446" y="4901"/>
                </a:cubicBezTo>
                <a:lnTo>
                  <a:pt x="446" y="4901"/>
                </a:lnTo>
                <a:cubicBezTo>
                  <a:pt x="446" y="4907"/>
                  <a:pt x="442" y="4912"/>
                  <a:pt x="439" y="4917"/>
                </a:cubicBezTo>
                <a:lnTo>
                  <a:pt x="439" y="4917"/>
                </a:lnTo>
                <a:cubicBezTo>
                  <a:pt x="436" y="4923"/>
                  <a:pt x="434" y="4929"/>
                  <a:pt x="437" y="4934"/>
                </a:cubicBezTo>
                <a:lnTo>
                  <a:pt x="437" y="4934"/>
                </a:lnTo>
                <a:cubicBezTo>
                  <a:pt x="438" y="4937"/>
                  <a:pt x="443" y="4937"/>
                  <a:pt x="443" y="4940"/>
                </a:cubicBezTo>
                <a:lnTo>
                  <a:pt x="443" y="4940"/>
                </a:lnTo>
                <a:cubicBezTo>
                  <a:pt x="438" y="4976"/>
                  <a:pt x="441" y="5000"/>
                  <a:pt x="443" y="5025"/>
                </a:cubicBezTo>
                <a:lnTo>
                  <a:pt x="443" y="5025"/>
                </a:lnTo>
                <a:cubicBezTo>
                  <a:pt x="452" y="5031"/>
                  <a:pt x="472" y="5035"/>
                  <a:pt x="498" y="5037"/>
                </a:cubicBezTo>
                <a:lnTo>
                  <a:pt x="498" y="5037"/>
                </a:lnTo>
                <a:cubicBezTo>
                  <a:pt x="485" y="5084"/>
                  <a:pt x="433" y="5143"/>
                  <a:pt x="366" y="5205"/>
                </a:cubicBezTo>
                <a:lnTo>
                  <a:pt x="366" y="5205"/>
                </a:lnTo>
                <a:cubicBezTo>
                  <a:pt x="333" y="5236"/>
                  <a:pt x="272" y="5333"/>
                  <a:pt x="350" y="5367"/>
                </a:cubicBezTo>
                <a:lnTo>
                  <a:pt x="350" y="5367"/>
                </a:lnTo>
                <a:cubicBezTo>
                  <a:pt x="419" y="5382"/>
                  <a:pt x="548" y="5365"/>
                  <a:pt x="599" y="5332"/>
                </a:cubicBezTo>
                <a:lnTo>
                  <a:pt x="599" y="5332"/>
                </a:lnTo>
                <a:cubicBezTo>
                  <a:pt x="649" y="5299"/>
                  <a:pt x="635" y="5260"/>
                  <a:pt x="649" y="5252"/>
                </a:cubicBezTo>
                <a:lnTo>
                  <a:pt x="649" y="5252"/>
                </a:lnTo>
                <a:cubicBezTo>
                  <a:pt x="661" y="5244"/>
                  <a:pt x="757" y="5226"/>
                  <a:pt x="757" y="5202"/>
                </a:cubicBezTo>
                <a:lnTo>
                  <a:pt x="757" y="5202"/>
                </a:lnTo>
                <a:cubicBezTo>
                  <a:pt x="757" y="5179"/>
                  <a:pt x="765" y="5148"/>
                  <a:pt x="757" y="5135"/>
                </a:cubicBezTo>
                <a:lnTo>
                  <a:pt x="757" y="5135"/>
                </a:lnTo>
                <a:cubicBezTo>
                  <a:pt x="749" y="5122"/>
                  <a:pt x="758" y="5107"/>
                  <a:pt x="760" y="5082"/>
                </a:cubicBezTo>
                <a:lnTo>
                  <a:pt x="760" y="5082"/>
                </a:lnTo>
                <a:cubicBezTo>
                  <a:pt x="761" y="5070"/>
                  <a:pt x="756" y="5050"/>
                  <a:pt x="748" y="5031"/>
                </a:cubicBezTo>
                <a:lnTo>
                  <a:pt x="748" y="5031"/>
                </a:lnTo>
                <a:cubicBezTo>
                  <a:pt x="748" y="5030"/>
                  <a:pt x="749" y="5030"/>
                  <a:pt x="750" y="5029"/>
                </a:cubicBezTo>
                <a:lnTo>
                  <a:pt x="750" y="5029"/>
                </a:lnTo>
                <a:cubicBezTo>
                  <a:pt x="762" y="4977"/>
                  <a:pt x="752" y="4923"/>
                  <a:pt x="767" y="4870"/>
                </a:cubicBezTo>
                <a:lnTo>
                  <a:pt x="767" y="4870"/>
                </a:lnTo>
                <a:cubicBezTo>
                  <a:pt x="773" y="4846"/>
                  <a:pt x="764" y="4833"/>
                  <a:pt x="761" y="4811"/>
                </a:cubicBezTo>
                <a:lnTo>
                  <a:pt x="761" y="4811"/>
                </a:lnTo>
                <a:cubicBezTo>
                  <a:pt x="758" y="4791"/>
                  <a:pt x="763" y="4766"/>
                  <a:pt x="764" y="4746"/>
                </a:cubicBezTo>
                <a:lnTo>
                  <a:pt x="764" y="4746"/>
                </a:lnTo>
                <a:cubicBezTo>
                  <a:pt x="766" y="4700"/>
                  <a:pt x="767" y="4653"/>
                  <a:pt x="768" y="4607"/>
                </a:cubicBezTo>
                <a:lnTo>
                  <a:pt x="768" y="4607"/>
                </a:lnTo>
                <a:cubicBezTo>
                  <a:pt x="770" y="4532"/>
                  <a:pt x="766" y="4456"/>
                  <a:pt x="761" y="4381"/>
                </a:cubicBezTo>
                <a:lnTo>
                  <a:pt x="761" y="4381"/>
                </a:lnTo>
                <a:cubicBezTo>
                  <a:pt x="751" y="4226"/>
                  <a:pt x="705" y="3956"/>
                  <a:pt x="708" y="3870"/>
                </a:cubicBezTo>
                <a:lnTo>
                  <a:pt x="708" y="3870"/>
                </a:lnTo>
                <a:cubicBezTo>
                  <a:pt x="712" y="3784"/>
                  <a:pt x="698" y="3694"/>
                  <a:pt x="708" y="3582"/>
                </a:cubicBezTo>
                <a:lnTo>
                  <a:pt x="708" y="3582"/>
                </a:lnTo>
                <a:cubicBezTo>
                  <a:pt x="711" y="3554"/>
                  <a:pt x="716" y="3500"/>
                  <a:pt x="721" y="3434"/>
                </a:cubicBezTo>
                <a:lnTo>
                  <a:pt x="721" y="3434"/>
                </a:lnTo>
                <a:cubicBezTo>
                  <a:pt x="721" y="3434"/>
                  <a:pt x="721" y="3435"/>
                  <a:pt x="722" y="3436"/>
                </a:cubicBezTo>
                <a:lnTo>
                  <a:pt x="722" y="3436"/>
                </a:lnTo>
                <a:cubicBezTo>
                  <a:pt x="735" y="3431"/>
                  <a:pt x="732" y="3370"/>
                  <a:pt x="733" y="3356"/>
                </a:cubicBezTo>
                <a:lnTo>
                  <a:pt x="733" y="3356"/>
                </a:lnTo>
                <a:cubicBezTo>
                  <a:pt x="736" y="3323"/>
                  <a:pt x="738" y="3290"/>
                  <a:pt x="741" y="3258"/>
                </a:cubicBezTo>
                <a:lnTo>
                  <a:pt x="741" y="3258"/>
                </a:lnTo>
                <a:cubicBezTo>
                  <a:pt x="741" y="3235"/>
                  <a:pt x="742" y="3214"/>
                  <a:pt x="743" y="3191"/>
                </a:cubicBezTo>
                <a:lnTo>
                  <a:pt x="743" y="3191"/>
                </a:lnTo>
                <a:cubicBezTo>
                  <a:pt x="755" y="3073"/>
                  <a:pt x="766" y="2966"/>
                  <a:pt x="774" y="2931"/>
                </a:cubicBezTo>
                <a:lnTo>
                  <a:pt x="774" y="2931"/>
                </a:lnTo>
                <a:cubicBezTo>
                  <a:pt x="775" y="2930"/>
                  <a:pt x="776" y="2929"/>
                  <a:pt x="776" y="2927"/>
                </a:cubicBezTo>
                <a:lnTo>
                  <a:pt x="776" y="2927"/>
                </a:lnTo>
                <a:cubicBezTo>
                  <a:pt x="777" y="2925"/>
                  <a:pt x="778" y="2923"/>
                  <a:pt x="778" y="2921"/>
                </a:cubicBezTo>
                <a:lnTo>
                  <a:pt x="778" y="2921"/>
                </a:lnTo>
                <a:cubicBezTo>
                  <a:pt x="800" y="2902"/>
                  <a:pt x="927" y="3359"/>
                  <a:pt x="958" y="3521"/>
                </a:cubicBezTo>
                <a:lnTo>
                  <a:pt x="958" y="3521"/>
                </a:lnTo>
                <a:cubicBezTo>
                  <a:pt x="989" y="3687"/>
                  <a:pt x="1076" y="3944"/>
                  <a:pt x="1104" y="4151"/>
                </a:cubicBezTo>
                <a:lnTo>
                  <a:pt x="1104" y="4151"/>
                </a:lnTo>
                <a:cubicBezTo>
                  <a:pt x="1132" y="4358"/>
                  <a:pt x="1192" y="4732"/>
                  <a:pt x="1220" y="4867"/>
                </a:cubicBezTo>
                <a:lnTo>
                  <a:pt x="1220" y="4867"/>
                </a:lnTo>
                <a:cubicBezTo>
                  <a:pt x="1223" y="4879"/>
                  <a:pt x="1227" y="4892"/>
                  <a:pt x="1228" y="4904"/>
                </a:cubicBezTo>
                <a:lnTo>
                  <a:pt x="1228" y="4904"/>
                </a:lnTo>
                <a:cubicBezTo>
                  <a:pt x="1230" y="4914"/>
                  <a:pt x="1227" y="4925"/>
                  <a:pt x="1229" y="4935"/>
                </a:cubicBezTo>
                <a:lnTo>
                  <a:pt x="1229" y="4935"/>
                </a:lnTo>
                <a:cubicBezTo>
                  <a:pt x="1231" y="4943"/>
                  <a:pt x="1238" y="4949"/>
                  <a:pt x="1240" y="4957"/>
                </a:cubicBezTo>
                <a:lnTo>
                  <a:pt x="1240" y="4957"/>
                </a:lnTo>
                <a:cubicBezTo>
                  <a:pt x="1245" y="4993"/>
                  <a:pt x="1262" y="5034"/>
                  <a:pt x="1276" y="5071"/>
                </a:cubicBezTo>
                <a:lnTo>
                  <a:pt x="1276" y="5071"/>
                </a:lnTo>
                <a:cubicBezTo>
                  <a:pt x="1282" y="5072"/>
                  <a:pt x="1288" y="5073"/>
                  <a:pt x="1293" y="5075"/>
                </a:cubicBezTo>
                <a:lnTo>
                  <a:pt x="1293" y="5075"/>
                </a:lnTo>
                <a:cubicBezTo>
                  <a:pt x="1288" y="5096"/>
                  <a:pt x="1291" y="5118"/>
                  <a:pt x="1292" y="5129"/>
                </a:cubicBezTo>
                <a:lnTo>
                  <a:pt x="1292" y="5129"/>
                </a:lnTo>
                <a:cubicBezTo>
                  <a:pt x="1293" y="5145"/>
                  <a:pt x="1306" y="5138"/>
                  <a:pt x="1298" y="5145"/>
                </a:cubicBezTo>
                <a:lnTo>
                  <a:pt x="1298" y="5145"/>
                </a:lnTo>
                <a:cubicBezTo>
                  <a:pt x="1289" y="5152"/>
                  <a:pt x="1291" y="5219"/>
                  <a:pt x="1298" y="5229"/>
                </a:cubicBezTo>
                <a:lnTo>
                  <a:pt x="1298" y="5229"/>
                </a:lnTo>
                <a:cubicBezTo>
                  <a:pt x="1305" y="5239"/>
                  <a:pt x="1336" y="5257"/>
                  <a:pt x="1359" y="5265"/>
                </a:cubicBezTo>
                <a:lnTo>
                  <a:pt x="1359" y="5265"/>
                </a:lnTo>
                <a:cubicBezTo>
                  <a:pt x="1382" y="5274"/>
                  <a:pt x="1388" y="5288"/>
                  <a:pt x="1389" y="5309"/>
                </a:cubicBezTo>
                <a:lnTo>
                  <a:pt x="1389" y="5309"/>
                </a:lnTo>
                <a:cubicBezTo>
                  <a:pt x="1391" y="5329"/>
                  <a:pt x="1396" y="5334"/>
                  <a:pt x="1447" y="5365"/>
                </a:cubicBezTo>
                <a:lnTo>
                  <a:pt x="1447" y="5365"/>
                </a:lnTo>
                <a:cubicBezTo>
                  <a:pt x="1499" y="5396"/>
                  <a:pt x="1624" y="5396"/>
                  <a:pt x="1643" y="5393"/>
                </a:cubicBezTo>
                <a:lnTo>
                  <a:pt x="1643" y="5393"/>
                </a:lnTo>
                <a:cubicBezTo>
                  <a:pt x="1662" y="5390"/>
                  <a:pt x="1696" y="5394"/>
                  <a:pt x="1705" y="5340"/>
                </a:cubicBezTo>
                <a:lnTo>
                  <a:pt x="1705" y="5340"/>
                </a:lnTo>
                <a:cubicBezTo>
                  <a:pt x="1717" y="5269"/>
                  <a:pt x="1599" y="5161"/>
                  <a:pt x="1564" y="5122"/>
                </a:cubicBezTo>
                <a:lnTo>
                  <a:pt x="1564" y="5122"/>
                </a:lnTo>
                <a:cubicBezTo>
                  <a:pt x="1543" y="5101"/>
                  <a:pt x="1533" y="5065"/>
                  <a:pt x="1529" y="5040"/>
                </a:cubicBezTo>
                <a:close/>
              </a:path>
            </a:pathLst>
          </a:custGeom>
          <a:solidFill>
            <a:schemeClr val="accent6"/>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75" name="Freeform 2">
            <a:extLst>
              <a:ext uri="{FF2B5EF4-FFF2-40B4-BE49-F238E27FC236}">
                <a16:creationId xmlns:a16="http://schemas.microsoft.com/office/drawing/2014/main" id="{0886EB41-A1C9-1E4E-9ACE-16288297AFBC}"/>
              </a:ext>
            </a:extLst>
          </p:cNvPr>
          <p:cNvSpPr>
            <a:spLocks noChangeArrowheads="1"/>
          </p:cNvSpPr>
          <p:nvPr/>
        </p:nvSpPr>
        <p:spPr bwMode="auto">
          <a:xfrm>
            <a:off x="10917541" y="1600200"/>
            <a:ext cx="335011" cy="1210947"/>
          </a:xfrm>
          <a:custGeom>
            <a:avLst/>
            <a:gdLst>
              <a:gd name="T0" fmla="*/ 602 w 1383"/>
              <a:gd name="T1" fmla="*/ 711 h 5006"/>
              <a:gd name="T2" fmla="*/ 307 w 1383"/>
              <a:gd name="T3" fmla="*/ 1472 h 5006"/>
              <a:gd name="T4" fmla="*/ 319 w 1383"/>
              <a:gd name="T5" fmla="*/ 1552 h 5006"/>
              <a:gd name="T6" fmla="*/ 280 w 1383"/>
              <a:gd name="T7" fmla="*/ 1644 h 5006"/>
              <a:gd name="T8" fmla="*/ 285 w 1383"/>
              <a:gd name="T9" fmla="*/ 1582 h 5006"/>
              <a:gd name="T10" fmla="*/ 291 w 1383"/>
              <a:gd name="T11" fmla="*/ 1492 h 5006"/>
              <a:gd name="T12" fmla="*/ 1086 w 1383"/>
              <a:gd name="T13" fmla="*/ 1690 h 5006"/>
              <a:gd name="T14" fmla="*/ 1059 w 1383"/>
              <a:gd name="T15" fmla="*/ 1664 h 5006"/>
              <a:gd name="T16" fmla="*/ 1049 w 1383"/>
              <a:gd name="T17" fmla="*/ 1596 h 5006"/>
              <a:gd name="T18" fmla="*/ 1080 w 1383"/>
              <a:gd name="T19" fmla="*/ 1498 h 5006"/>
              <a:gd name="T20" fmla="*/ 1095 w 1383"/>
              <a:gd name="T21" fmla="*/ 1429 h 5006"/>
              <a:gd name="T22" fmla="*/ 1106 w 1383"/>
              <a:gd name="T23" fmla="*/ 1479 h 5006"/>
              <a:gd name="T24" fmla="*/ 1118 w 1383"/>
              <a:gd name="T25" fmla="*/ 1566 h 5006"/>
              <a:gd name="T26" fmla="*/ 896 w 1383"/>
              <a:gd name="T27" fmla="*/ 600 h 5006"/>
              <a:gd name="T28" fmla="*/ 894 w 1383"/>
              <a:gd name="T29" fmla="*/ 606 h 5006"/>
              <a:gd name="T30" fmla="*/ 1373 w 1383"/>
              <a:gd name="T31" fmla="*/ 1665 h 5006"/>
              <a:gd name="T32" fmla="*/ 1255 w 1383"/>
              <a:gd name="T33" fmla="*/ 900 h 5006"/>
              <a:gd name="T34" fmla="*/ 1058 w 1383"/>
              <a:gd name="T35" fmla="*/ 754 h 5006"/>
              <a:gd name="T36" fmla="*/ 1029 w 1383"/>
              <a:gd name="T37" fmla="*/ 549 h 5006"/>
              <a:gd name="T38" fmla="*/ 1052 w 1383"/>
              <a:gd name="T39" fmla="*/ 241 h 5006"/>
              <a:gd name="T40" fmla="*/ 802 w 1383"/>
              <a:gd name="T41" fmla="*/ 6 h 5006"/>
              <a:gd name="T42" fmla="*/ 542 w 1383"/>
              <a:gd name="T43" fmla="*/ 186 h 5006"/>
              <a:gd name="T44" fmla="*/ 567 w 1383"/>
              <a:gd name="T45" fmla="*/ 532 h 5006"/>
              <a:gd name="T46" fmla="*/ 577 w 1383"/>
              <a:gd name="T47" fmla="*/ 725 h 5006"/>
              <a:gd name="T48" fmla="*/ 216 w 1383"/>
              <a:gd name="T49" fmla="*/ 844 h 5006"/>
              <a:gd name="T50" fmla="*/ 4 w 1383"/>
              <a:gd name="T51" fmla="*/ 1609 h 5006"/>
              <a:gd name="T52" fmla="*/ 36 w 1383"/>
              <a:gd name="T53" fmla="*/ 1720 h 5006"/>
              <a:gd name="T54" fmla="*/ 238 w 1383"/>
              <a:gd name="T55" fmla="*/ 2115 h 5006"/>
              <a:gd name="T56" fmla="*/ 260 w 1383"/>
              <a:gd name="T57" fmla="*/ 2205 h 5006"/>
              <a:gd name="T58" fmla="*/ 411 w 1383"/>
              <a:gd name="T59" fmla="*/ 3352 h 5006"/>
              <a:gd name="T60" fmla="*/ 405 w 1383"/>
              <a:gd name="T61" fmla="*/ 3679 h 5006"/>
              <a:gd name="T62" fmla="*/ 501 w 1383"/>
              <a:gd name="T63" fmla="*/ 4363 h 5006"/>
              <a:gd name="T64" fmla="*/ 513 w 1383"/>
              <a:gd name="T65" fmla="*/ 4388 h 5006"/>
              <a:gd name="T66" fmla="*/ 517 w 1383"/>
              <a:gd name="T67" fmla="*/ 4574 h 5006"/>
              <a:gd name="T68" fmla="*/ 463 w 1383"/>
              <a:gd name="T69" fmla="*/ 4930 h 5006"/>
              <a:gd name="T70" fmla="*/ 671 w 1383"/>
              <a:gd name="T71" fmla="*/ 4807 h 5006"/>
              <a:gd name="T72" fmla="*/ 677 w 1383"/>
              <a:gd name="T73" fmla="*/ 4696 h 5006"/>
              <a:gd name="T74" fmla="*/ 651 w 1383"/>
              <a:gd name="T75" fmla="*/ 4412 h 5006"/>
              <a:gd name="T76" fmla="*/ 648 w 1383"/>
              <a:gd name="T77" fmla="*/ 4357 h 5006"/>
              <a:gd name="T78" fmla="*/ 698 w 1383"/>
              <a:gd name="T79" fmla="*/ 3744 h 5006"/>
              <a:gd name="T80" fmla="*/ 713 w 1383"/>
              <a:gd name="T81" fmla="*/ 3286 h 5006"/>
              <a:gd name="T82" fmla="*/ 706 w 1383"/>
              <a:gd name="T83" fmla="*/ 2894 h 5006"/>
              <a:gd name="T84" fmla="*/ 709 w 1383"/>
              <a:gd name="T85" fmla="*/ 2807 h 5006"/>
              <a:gd name="T86" fmla="*/ 726 w 1383"/>
              <a:gd name="T87" fmla="*/ 2574 h 5006"/>
              <a:gd name="T88" fmla="*/ 730 w 1383"/>
              <a:gd name="T89" fmla="*/ 3066 h 5006"/>
              <a:gd name="T90" fmla="*/ 740 w 1383"/>
              <a:gd name="T91" fmla="*/ 3823 h 5006"/>
              <a:gd name="T92" fmla="*/ 747 w 1383"/>
              <a:gd name="T93" fmla="*/ 4356 h 5006"/>
              <a:gd name="T94" fmla="*/ 719 w 1383"/>
              <a:gd name="T95" fmla="*/ 4504 h 5006"/>
              <a:gd name="T96" fmla="*/ 685 w 1383"/>
              <a:gd name="T97" fmla="*/ 4821 h 5006"/>
              <a:gd name="T98" fmla="*/ 911 w 1383"/>
              <a:gd name="T99" fmla="*/ 4890 h 5006"/>
              <a:gd name="T100" fmla="*/ 888 w 1383"/>
              <a:gd name="T101" fmla="*/ 4539 h 5006"/>
              <a:gd name="T102" fmla="*/ 914 w 1383"/>
              <a:gd name="T103" fmla="*/ 4365 h 5006"/>
              <a:gd name="T104" fmla="*/ 1019 w 1383"/>
              <a:gd name="T105" fmla="*/ 3737 h 5006"/>
              <a:gd name="T106" fmla="*/ 1005 w 1383"/>
              <a:gd name="T107" fmla="*/ 3590 h 5006"/>
              <a:gd name="T108" fmla="*/ 1195 w 1383"/>
              <a:gd name="T109" fmla="*/ 2529 h 5006"/>
              <a:gd name="T110" fmla="*/ 1156 w 1383"/>
              <a:gd name="T111" fmla="*/ 2097 h 5006"/>
              <a:gd name="T112" fmla="*/ 1210 w 1383"/>
              <a:gd name="T113" fmla="*/ 1916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3" h="5006">
                <a:moveTo>
                  <a:pt x="763" y="4355"/>
                </a:moveTo>
                <a:lnTo>
                  <a:pt x="763" y="4355"/>
                </a:lnTo>
                <a:cubicBezTo>
                  <a:pt x="759" y="4355"/>
                  <a:pt x="755" y="4355"/>
                  <a:pt x="750" y="4356"/>
                </a:cubicBezTo>
                <a:lnTo>
                  <a:pt x="750" y="4356"/>
                </a:lnTo>
                <a:cubicBezTo>
                  <a:pt x="755" y="4355"/>
                  <a:pt x="759" y="4355"/>
                  <a:pt x="763" y="4355"/>
                </a:cubicBezTo>
                <a:close/>
                <a:moveTo>
                  <a:pt x="602" y="716"/>
                </a:moveTo>
                <a:lnTo>
                  <a:pt x="602" y="716"/>
                </a:lnTo>
                <a:cubicBezTo>
                  <a:pt x="602" y="715"/>
                  <a:pt x="602" y="713"/>
                  <a:pt x="602" y="711"/>
                </a:cubicBezTo>
                <a:lnTo>
                  <a:pt x="602" y="711"/>
                </a:lnTo>
                <a:lnTo>
                  <a:pt x="602" y="711"/>
                </a:lnTo>
                <a:lnTo>
                  <a:pt x="602" y="711"/>
                </a:lnTo>
                <a:cubicBezTo>
                  <a:pt x="602" y="713"/>
                  <a:pt x="602" y="714"/>
                  <a:pt x="602" y="716"/>
                </a:cubicBezTo>
                <a:close/>
                <a:moveTo>
                  <a:pt x="307" y="1471"/>
                </a:moveTo>
                <a:lnTo>
                  <a:pt x="307" y="1471"/>
                </a:lnTo>
                <a:cubicBezTo>
                  <a:pt x="307" y="1471"/>
                  <a:pt x="307" y="1471"/>
                  <a:pt x="307" y="1472"/>
                </a:cubicBezTo>
                <a:lnTo>
                  <a:pt x="307" y="1472"/>
                </a:lnTo>
                <a:cubicBezTo>
                  <a:pt x="307" y="1473"/>
                  <a:pt x="308" y="1473"/>
                  <a:pt x="308" y="1474"/>
                </a:cubicBezTo>
                <a:lnTo>
                  <a:pt x="308" y="1474"/>
                </a:lnTo>
                <a:cubicBezTo>
                  <a:pt x="309" y="1480"/>
                  <a:pt x="312" y="1488"/>
                  <a:pt x="317" y="1500"/>
                </a:cubicBezTo>
                <a:lnTo>
                  <a:pt x="317" y="1500"/>
                </a:lnTo>
                <a:cubicBezTo>
                  <a:pt x="317" y="1500"/>
                  <a:pt x="317" y="1500"/>
                  <a:pt x="317" y="1501"/>
                </a:cubicBezTo>
                <a:lnTo>
                  <a:pt x="317" y="1501"/>
                </a:lnTo>
                <a:cubicBezTo>
                  <a:pt x="322" y="1517"/>
                  <a:pt x="320" y="1535"/>
                  <a:pt x="319" y="1552"/>
                </a:cubicBezTo>
                <a:lnTo>
                  <a:pt x="319" y="1552"/>
                </a:lnTo>
                <a:cubicBezTo>
                  <a:pt x="317" y="1582"/>
                  <a:pt x="318" y="1613"/>
                  <a:pt x="319" y="1644"/>
                </a:cubicBezTo>
                <a:lnTo>
                  <a:pt x="319" y="1644"/>
                </a:lnTo>
                <a:cubicBezTo>
                  <a:pt x="320" y="1648"/>
                  <a:pt x="320" y="1652"/>
                  <a:pt x="321" y="1657"/>
                </a:cubicBezTo>
                <a:lnTo>
                  <a:pt x="321" y="1657"/>
                </a:lnTo>
                <a:cubicBezTo>
                  <a:pt x="323" y="1665"/>
                  <a:pt x="328" y="1673"/>
                  <a:pt x="327" y="1682"/>
                </a:cubicBezTo>
                <a:lnTo>
                  <a:pt x="327" y="1682"/>
                </a:lnTo>
                <a:cubicBezTo>
                  <a:pt x="309" y="1672"/>
                  <a:pt x="296" y="1657"/>
                  <a:pt x="280" y="1644"/>
                </a:cubicBezTo>
                <a:lnTo>
                  <a:pt x="280" y="1644"/>
                </a:lnTo>
                <a:cubicBezTo>
                  <a:pt x="277" y="1642"/>
                  <a:pt x="272" y="1641"/>
                  <a:pt x="272" y="1637"/>
                </a:cubicBezTo>
                <a:lnTo>
                  <a:pt x="272" y="1637"/>
                </a:lnTo>
                <a:cubicBezTo>
                  <a:pt x="272" y="1632"/>
                  <a:pt x="274" y="1630"/>
                  <a:pt x="278" y="1627"/>
                </a:cubicBezTo>
                <a:lnTo>
                  <a:pt x="278" y="1627"/>
                </a:lnTo>
                <a:cubicBezTo>
                  <a:pt x="284" y="1622"/>
                  <a:pt x="288" y="1614"/>
                  <a:pt x="289" y="1606"/>
                </a:cubicBezTo>
                <a:lnTo>
                  <a:pt x="289" y="1606"/>
                </a:lnTo>
                <a:cubicBezTo>
                  <a:pt x="290" y="1598"/>
                  <a:pt x="288" y="1590"/>
                  <a:pt x="285" y="1582"/>
                </a:cubicBezTo>
                <a:lnTo>
                  <a:pt x="285" y="1582"/>
                </a:lnTo>
                <a:cubicBezTo>
                  <a:pt x="283" y="1578"/>
                  <a:pt x="282" y="1574"/>
                  <a:pt x="280" y="1570"/>
                </a:cubicBezTo>
                <a:lnTo>
                  <a:pt x="280" y="1570"/>
                </a:lnTo>
                <a:cubicBezTo>
                  <a:pt x="278" y="1559"/>
                  <a:pt x="283" y="1548"/>
                  <a:pt x="282" y="1537"/>
                </a:cubicBezTo>
                <a:lnTo>
                  <a:pt x="282" y="1537"/>
                </a:lnTo>
                <a:cubicBezTo>
                  <a:pt x="280" y="1532"/>
                  <a:pt x="279" y="1528"/>
                  <a:pt x="278" y="1523"/>
                </a:cubicBezTo>
                <a:lnTo>
                  <a:pt x="278" y="1523"/>
                </a:lnTo>
                <a:cubicBezTo>
                  <a:pt x="277" y="1511"/>
                  <a:pt x="285" y="1501"/>
                  <a:pt x="291" y="1492"/>
                </a:cubicBezTo>
                <a:lnTo>
                  <a:pt x="291" y="1492"/>
                </a:lnTo>
                <a:cubicBezTo>
                  <a:pt x="299" y="1479"/>
                  <a:pt x="299" y="1453"/>
                  <a:pt x="302" y="1443"/>
                </a:cubicBezTo>
                <a:lnTo>
                  <a:pt x="302" y="1443"/>
                </a:lnTo>
                <a:cubicBezTo>
                  <a:pt x="303" y="1451"/>
                  <a:pt x="305" y="1461"/>
                  <a:pt x="307" y="1471"/>
                </a:cubicBezTo>
                <a:close/>
                <a:moveTo>
                  <a:pt x="1128" y="1617"/>
                </a:moveTo>
                <a:lnTo>
                  <a:pt x="1128" y="1617"/>
                </a:lnTo>
                <a:cubicBezTo>
                  <a:pt x="1116" y="1633"/>
                  <a:pt x="1099" y="1646"/>
                  <a:pt x="1095" y="1665"/>
                </a:cubicBezTo>
                <a:lnTo>
                  <a:pt x="1095" y="1665"/>
                </a:lnTo>
                <a:cubicBezTo>
                  <a:pt x="1092" y="1674"/>
                  <a:pt x="1093" y="1683"/>
                  <a:pt x="1086" y="1690"/>
                </a:cubicBezTo>
                <a:lnTo>
                  <a:pt x="1086" y="1690"/>
                </a:lnTo>
                <a:cubicBezTo>
                  <a:pt x="1083" y="1692"/>
                  <a:pt x="1079" y="1693"/>
                  <a:pt x="1076" y="1694"/>
                </a:cubicBezTo>
                <a:lnTo>
                  <a:pt x="1076" y="1694"/>
                </a:lnTo>
                <a:cubicBezTo>
                  <a:pt x="1063" y="1699"/>
                  <a:pt x="1053" y="1708"/>
                  <a:pt x="1047" y="1720"/>
                </a:cubicBezTo>
                <a:lnTo>
                  <a:pt x="1047" y="1720"/>
                </a:lnTo>
                <a:cubicBezTo>
                  <a:pt x="1050" y="1708"/>
                  <a:pt x="1053" y="1696"/>
                  <a:pt x="1056" y="1684"/>
                </a:cubicBezTo>
                <a:lnTo>
                  <a:pt x="1056" y="1684"/>
                </a:lnTo>
                <a:cubicBezTo>
                  <a:pt x="1058" y="1677"/>
                  <a:pt x="1059" y="1671"/>
                  <a:pt x="1059" y="1664"/>
                </a:cubicBezTo>
                <a:lnTo>
                  <a:pt x="1059" y="1664"/>
                </a:lnTo>
                <a:cubicBezTo>
                  <a:pt x="1060" y="1645"/>
                  <a:pt x="1052" y="1628"/>
                  <a:pt x="1048" y="1610"/>
                </a:cubicBezTo>
                <a:lnTo>
                  <a:pt x="1048" y="1610"/>
                </a:lnTo>
                <a:cubicBezTo>
                  <a:pt x="1048" y="1609"/>
                  <a:pt x="1048" y="1606"/>
                  <a:pt x="1048" y="1604"/>
                </a:cubicBezTo>
                <a:lnTo>
                  <a:pt x="1048" y="1604"/>
                </a:lnTo>
                <a:cubicBezTo>
                  <a:pt x="1049" y="1603"/>
                  <a:pt x="1050" y="1602"/>
                  <a:pt x="1050" y="1600"/>
                </a:cubicBezTo>
                <a:lnTo>
                  <a:pt x="1050" y="1600"/>
                </a:lnTo>
                <a:cubicBezTo>
                  <a:pt x="1051" y="1599"/>
                  <a:pt x="1050" y="1598"/>
                  <a:pt x="1049" y="1596"/>
                </a:cubicBezTo>
                <a:lnTo>
                  <a:pt x="1049" y="1596"/>
                </a:lnTo>
                <a:cubicBezTo>
                  <a:pt x="1047" y="1587"/>
                  <a:pt x="1052" y="1577"/>
                  <a:pt x="1059" y="1570"/>
                </a:cubicBezTo>
                <a:lnTo>
                  <a:pt x="1059" y="1570"/>
                </a:lnTo>
                <a:cubicBezTo>
                  <a:pt x="1066" y="1562"/>
                  <a:pt x="1074" y="1556"/>
                  <a:pt x="1075" y="1546"/>
                </a:cubicBezTo>
                <a:lnTo>
                  <a:pt x="1075" y="1546"/>
                </a:lnTo>
                <a:cubicBezTo>
                  <a:pt x="1076" y="1540"/>
                  <a:pt x="1073" y="1534"/>
                  <a:pt x="1073" y="1529"/>
                </a:cubicBezTo>
                <a:lnTo>
                  <a:pt x="1073" y="1529"/>
                </a:lnTo>
                <a:cubicBezTo>
                  <a:pt x="1074" y="1518"/>
                  <a:pt x="1082" y="1508"/>
                  <a:pt x="1080" y="1498"/>
                </a:cubicBezTo>
                <a:lnTo>
                  <a:pt x="1080" y="1498"/>
                </a:lnTo>
                <a:cubicBezTo>
                  <a:pt x="1080" y="1493"/>
                  <a:pt x="1078" y="1489"/>
                  <a:pt x="1078" y="1483"/>
                </a:cubicBezTo>
                <a:lnTo>
                  <a:pt x="1078" y="1483"/>
                </a:lnTo>
                <a:cubicBezTo>
                  <a:pt x="1076" y="1478"/>
                  <a:pt x="1079" y="1471"/>
                  <a:pt x="1080" y="1466"/>
                </a:cubicBezTo>
                <a:lnTo>
                  <a:pt x="1080" y="1466"/>
                </a:lnTo>
                <a:cubicBezTo>
                  <a:pt x="1084" y="1455"/>
                  <a:pt x="1088" y="1444"/>
                  <a:pt x="1092" y="1433"/>
                </a:cubicBezTo>
                <a:lnTo>
                  <a:pt x="1092" y="1433"/>
                </a:lnTo>
                <a:cubicBezTo>
                  <a:pt x="1092" y="1431"/>
                  <a:pt x="1093" y="1429"/>
                  <a:pt x="1095" y="1429"/>
                </a:cubicBezTo>
                <a:lnTo>
                  <a:pt x="1095" y="1429"/>
                </a:lnTo>
                <a:cubicBezTo>
                  <a:pt x="1095" y="1429"/>
                  <a:pt x="1095" y="1429"/>
                  <a:pt x="1096" y="1429"/>
                </a:cubicBezTo>
                <a:lnTo>
                  <a:pt x="1096" y="1429"/>
                </a:lnTo>
                <a:cubicBezTo>
                  <a:pt x="1095" y="1437"/>
                  <a:pt x="1095" y="1445"/>
                  <a:pt x="1095" y="1453"/>
                </a:cubicBezTo>
                <a:lnTo>
                  <a:pt x="1095" y="1453"/>
                </a:lnTo>
                <a:cubicBezTo>
                  <a:pt x="1095" y="1459"/>
                  <a:pt x="1095" y="1465"/>
                  <a:pt x="1098" y="1469"/>
                </a:cubicBezTo>
                <a:lnTo>
                  <a:pt x="1098" y="1469"/>
                </a:lnTo>
                <a:cubicBezTo>
                  <a:pt x="1099" y="1473"/>
                  <a:pt x="1103" y="1476"/>
                  <a:pt x="1106" y="1479"/>
                </a:cubicBezTo>
                <a:lnTo>
                  <a:pt x="1106" y="1479"/>
                </a:lnTo>
                <a:cubicBezTo>
                  <a:pt x="1113" y="1488"/>
                  <a:pt x="1119" y="1498"/>
                  <a:pt x="1124" y="1508"/>
                </a:cubicBezTo>
                <a:lnTo>
                  <a:pt x="1124" y="1508"/>
                </a:lnTo>
                <a:cubicBezTo>
                  <a:pt x="1126" y="1511"/>
                  <a:pt x="1127" y="1514"/>
                  <a:pt x="1127" y="1519"/>
                </a:cubicBezTo>
                <a:lnTo>
                  <a:pt x="1127" y="1519"/>
                </a:lnTo>
                <a:cubicBezTo>
                  <a:pt x="1127" y="1522"/>
                  <a:pt x="1125" y="1526"/>
                  <a:pt x="1124" y="1529"/>
                </a:cubicBezTo>
                <a:lnTo>
                  <a:pt x="1124" y="1529"/>
                </a:lnTo>
                <a:cubicBezTo>
                  <a:pt x="1120" y="1541"/>
                  <a:pt x="1119" y="1554"/>
                  <a:pt x="1118" y="1566"/>
                </a:cubicBezTo>
                <a:lnTo>
                  <a:pt x="1118" y="1566"/>
                </a:lnTo>
                <a:cubicBezTo>
                  <a:pt x="1118" y="1579"/>
                  <a:pt x="1117" y="1592"/>
                  <a:pt x="1125" y="1602"/>
                </a:cubicBezTo>
                <a:lnTo>
                  <a:pt x="1125" y="1602"/>
                </a:lnTo>
                <a:cubicBezTo>
                  <a:pt x="1128" y="1605"/>
                  <a:pt x="1131" y="1609"/>
                  <a:pt x="1130" y="1612"/>
                </a:cubicBezTo>
                <a:lnTo>
                  <a:pt x="1130" y="1612"/>
                </a:lnTo>
                <a:cubicBezTo>
                  <a:pt x="1130" y="1614"/>
                  <a:pt x="1129" y="1615"/>
                  <a:pt x="1128" y="1617"/>
                </a:cubicBezTo>
                <a:close/>
                <a:moveTo>
                  <a:pt x="896" y="600"/>
                </a:moveTo>
                <a:lnTo>
                  <a:pt x="896" y="600"/>
                </a:lnTo>
                <a:lnTo>
                  <a:pt x="896" y="599"/>
                </a:lnTo>
                <a:lnTo>
                  <a:pt x="896" y="599"/>
                </a:lnTo>
                <a:lnTo>
                  <a:pt x="896" y="600"/>
                </a:lnTo>
                <a:close/>
                <a:moveTo>
                  <a:pt x="894" y="606"/>
                </a:moveTo>
                <a:lnTo>
                  <a:pt x="894" y="606"/>
                </a:lnTo>
                <a:cubicBezTo>
                  <a:pt x="894" y="605"/>
                  <a:pt x="895" y="605"/>
                  <a:pt x="895" y="604"/>
                </a:cubicBezTo>
                <a:lnTo>
                  <a:pt x="895" y="604"/>
                </a:lnTo>
                <a:cubicBezTo>
                  <a:pt x="895" y="605"/>
                  <a:pt x="894" y="605"/>
                  <a:pt x="894" y="606"/>
                </a:cubicBezTo>
                <a:close/>
                <a:moveTo>
                  <a:pt x="894" y="614"/>
                </a:moveTo>
                <a:lnTo>
                  <a:pt x="894" y="614"/>
                </a:lnTo>
                <a:cubicBezTo>
                  <a:pt x="894" y="612"/>
                  <a:pt x="894" y="611"/>
                  <a:pt x="894" y="610"/>
                </a:cubicBezTo>
                <a:lnTo>
                  <a:pt x="894" y="610"/>
                </a:lnTo>
                <a:cubicBezTo>
                  <a:pt x="894" y="611"/>
                  <a:pt x="894" y="612"/>
                  <a:pt x="894" y="614"/>
                </a:cubicBezTo>
                <a:close/>
                <a:moveTo>
                  <a:pt x="1373" y="1681"/>
                </a:moveTo>
                <a:lnTo>
                  <a:pt x="1373" y="1681"/>
                </a:lnTo>
                <a:cubicBezTo>
                  <a:pt x="1376" y="1678"/>
                  <a:pt x="1378" y="1676"/>
                  <a:pt x="1373" y="1665"/>
                </a:cubicBezTo>
                <a:lnTo>
                  <a:pt x="1373" y="1665"/>
                </a:lnTo>
                <a:cubicBezTo>
                  <a:pt x="1369" y="1654"/>
                  <a:pt x="1361" y="1649"/>
                  <a:pt x="1364" y="1640"/>
                </a:cubicBezTo>
                <a:lnTo>
                  <a:pt x="1364" y="1640"/>
                </a:lnTo>
                <a:cubicBezTo>
                  <a:pt x="1368" y="1630"/>
                  <a:pt x="1369" y="1602"/>
                  <a:pt x="1359" y="1559"/>
                </a:cubicBezTo>
                <a:lnTo>
                  <a:pt x="1359" y="1559"/>
                </a:lnTo>
                <a:cubicBezTo>
                  <a:pt x="1349" y="1515"/>
                  <a:pt x="1301" y="1203"/>
                  <a:pt x="1291" y="1077"/>
                </a:cubicBezTo>
                <a:lnTo>
                  <a:pt x="1291" y="1077"/>
                </a:lnTo>
                <a:cubicBezTo>
                  <a:pt x="1281" y="951"/>
                  <a:pt x="1259" y="905"/>
                  <a:pt x="1255" y="900"/>
                </a:cubicBezTo>
                <a:lnTo>
                  <a:pt x="1255" y="900"/>
                </a:lnTo>
                <a:cubicBezTo>
                  <a:pt x="1252" y="895"/>
                  <a:pt x="1242" y="895"/>
                  <a:pt x="1239" y="891"/>
                </a:cubicBezTo>
                <a:lnTo>
                  <a:pt x="1239" y="891"/>
                </a:lnTo>
                <a:cubicBezTo>
                  <a:pt x="1235" y="888"/>
                  <a:pt x="1210" y="872"/>
                  <a:pt x="1174" y="861"/>
                </a:cubicBezTo>
                <a:lnTo>
                  <a:pt x="1174" y="861"/>
                </a:lnTo>
                <a:cubicBezTo>
                  <a:pt x="1159" y="857"/>
                  <a:pt x="1114" y="836"/>
                  <a:pt x="1065" y="812"/>
                </a:cubicBezTo>
                <a:lnTo>
                  <a:pt x="1065" y="812"/>
                </a:lnTo>
                <a:cubicBezTo>
                  <a:pt x="1065" y="792"/>
                  <a:pt x="1062" y="774"/>
                  <a:pt x="1058" y="754"/>
                </a:cubicBezTo>
                <a:lnTo>
                  <a:pt x="1058" y="754"/>
                </a:lnTo>
                <a:cubicBezTo>
                  <a:pt x="1053" y="728"/>
                  <a:pt x="1040" y="704"/>
                  <a:pt x="1022" y="684"/>
                </a:cubicBezTo>
                <a:lnTo>
                  <a:pt x="1022" y="684"/>
                </a:lnTo>
                <a:cubicBezTo>
                  <a:pt x="996" y="654"/>
                  <a:pt x="955" y="636"/>
                  <a:pt x="918" y="621"/>
                </a:cubicBezTo>
                <a:lnTo>
                  <a:pt x="918" y="621"/>
                </a:lnTo>
                <a:cubicBezTo>
                  <a:pt x="913" y="619"/>
                  <a:pt x="909" y="612"/>
                  <a:pt x="906" y="610"/>
                </a:cubicBezTo>
                <a:lnTo>
                  <a:pt x="906" y="610"/>
                </a:lnTo>
                <a:cubicBezTo>
                  <a:pt x="942" y="584"/>
                  <a:pt x="995" y="580"/>
                  <a:pt x="1029" y="549"/>
                </a:cubicBezTo>
                <a:lnTo>
                  <a:pt x="1029" y="549"/>
                </a:lnTo>
                <a:cubicBezTo>
                  <a:pt x="1046" y="534"/>
                  <a:pt x="1056" y="512"/>
                  <a:pt x="1059" y="489"/>
                </a:cubicBezTo>
                <a:lnTo>
                  <a:pt x="1059" y="489"/>
                </a:lnTo>
                <a:cubicBezTo>
                  <a:pt x="1060" y="473"/>
                  <a:pt x="1058" y="456"/>
                  <a:pt x="1055" y="439"/>
                </a:cubicBezTo>
                <a:lnTo>
                  <a:pt x="1055" y="439"/>
                </a:lnTo>
                <a:cubicBezTo>
                  <a:pt x="1050" y="403"/>
                  <a:pt x="1049" y="366"/>
                  <a:pt x="1051" y="330"/>
                </a:cubicBezTo>
                <a:lnTo>
                  <a:pt x="1051" y="330"/>
                </a:lnTo>
                <a:cubicBezTo>
                  <a:pt x="1053" y="301"/>
                  <a:pt x="1056" y="271"/>
                  <a:pt x="1052" y="241"/>
                </a:cubicBezTo>
                <a:lnTo>
                  <a:pt x="1052" y="241"/>
                </a:lnTo>
                <a:cubicBezTo>
                  <a:pt x="1048" y="222"/>
                  <a:pt x="1042" y="203"/>
                  <a:pt x="1034" y="186"/>
                </a:cubicBezTo>
                <a:lnTo>
                  <a:pt x="1034" y="186"/>
                </a:lnTo>
                <a:cubicBezTo>
                  <a:pt x="1019" y="155"/>
                  <a:pt x="999" y="127"/>
                  <a:pt x="975" y="103"/>
                </a:cubicBezTo>
                <a:lnTo>
                  <a:pt x="975" y="103"/>
                </a:lnTo>
                <a:cubicBezTo>
                  <a:pt x="951" y="80"/>
                  <a:pt x="924" y="61"/>
                  <a:pt x="896" y="45"/>
                </a:cubicBezTo>
                <a:lnTo>
                  <a:pt x="896" y="45"/>
                </a:lnTo>
                <a:cubicBezTo>
                  <a:pt x="866" y="27"/>
                  <a:pt x="835" y="11"/>
                  <a:pt x="802" y="6"/>
                </a:cubicBezTo>
                <a:lnTo>
                  <a:pt x="802" y="6"/>
                </a:lnTo>
                <a:cubicBezTo>
                  <a:pt x="768" y="0"/>
                  <a:pt x="732" y="7"/>
                  <a:pt x="706" y="29"/>
                </a:cubicBezTo>
                <a:lnTo>
                  <a:pt x="706" y="29"/>
                </a:lnTo>
                <a:cubicBezTo>
                  <a:pt x="699" y="35"/>
                  <a:pt x="693" y="42"/>
                  <a:pt x="685" y="48"/>
                </a:cubicBezTo>
                <a:lnTo>
                  <a:pt x="685" y="48"/>
                </a:lnTo>
                <a:cubicBezTo>
                  <a:pt x="670" y="57"/>
                  <a:pt x="652" y="57"/>
                  <a:pt x="635" y="62"/>
                </a:cubicBezTo>
                <a:lnTo>
                  <a:pt x="635" y="62"/>
                </a:lnTo>
                <a:cubicBezTo>
                  <a:pt x="583" y="77"/>
                  <a:pt x="552" y="133"/>
                  <a:pt x="542" y="186"/>
                </a:cubicBezTo>
                <a:lnTo>
                  <a:pt x="542" y="186"/>
                </a:lnTo>
                <a:cubicBezTo>
                  <a:pt x="532" y="241"/>
                  <a:pt x="538" y="296"/>
                  <a:pt x="528" y="350"/>
                </a:cubicBezTo>
                <a:lnTo>
                  <a:pt x="528" y="350"/>
                </a:lnTo>
                <a:cubicBezTo>
                  <a:pt x="523" y="372"/>
                  <a:pt x="517" y="394"/>
                  <a:pt x="517" y="418"/>
                </a:cubicBezTo>
                <a:lnTo>
                  <a:pt x="517" y="418"/>
                </a:lnTo>
                <a:cubicBezTo>
                  <a:pt x="516" y="442"/>
                  <a:pt x="524" y="466"/>
                  <a:pt x="535" y="488"/>
                </a:cubicBezTo>
                <a:lnTo>
                  <a:pt x="535" y="488"/>
                </a:lnTo>
                <a:cubicBezTo>
                  <a:pt x="543" y="504"/>
                  <a:pt x="554" y="519"/>
                  <a:pt x="567" y="532"/>
                </a:cubicBezTo>
                <a:lnTo>
                  <a:pt x="567" y="532"/>
                </a:lnTo>
                <a:cubicBezTo>
                  <a:pt x="572" y="565"/>
                  <a:pt x="574" y="582"/>
                  <a:pt x="602" y="608"/>
                </a:cubicBezTo>
                <a:lnTo>
                  <a:pt x="602" y="608"/>
                </a:lnTo>
                <a:cubicBezTo>
                  <a:pt x="602" y="608"/>
                  <a:pt x="608" y="611"/>
                  <a:pt x="608" y="625"/>
                </a:cubicBezTo>
                <a:lnTo>
                  <a:pt x="608" y="625"/>
                </a:lnTo>
                <a:cubicBezTo>
                  <a:pt x="608" y="634"/>
                  <a:pt x="605" y="665"/>
                  <a:pt x="603" y="693"/>
                </a:cubicBezTo>
                <a:lnTo>
                  <a:pt x="603" y="693"/>
                </a:lnTo>
                <a:cubicBezTo>
                  <a:pt x="600" y="695"/>
                  <a:pt x="590" y="702"/>
                  <a:pt x="577" y="725"/>
                </a:cubicBezTo>
                <a:lnTo>
                  <a:pt x="577" y="725"/>
                </a:lnTo>
                <a:cubicBezTo>
                  <a:pt x="561" y="754"/>
                  <a:pt x="553" y="757"/>
                  <a:pt x="537" y="762"/>
                </a:cubicBezTo>
                <a:lnTo>
                  <a:pt x="537" y="762"/>
                </a:lnTo>
                <a:cubicBezTo>
                  <a:pt x="521" y="768"/>
                  <a:pt x="505" y="774"/>
                  <a:pt x="500" y="781"/>
                </a:cubicBezTo>
                <a:lnTo>
                  <a:pt x="500" y="781"/>
                </a:lnTo>
                <a:cubicBezTo>
                  <a:pt x="494" y="789"/>
                  <a:pt x="255" y="826"/>
                  <a:pt x="234" y="836"/>
                </a:cubicBezTo>
                <a:lnTo>
                  <a:pt x="234" y="836"/>
                </a:lnTo>
                <a:cubicBezTo>
                  <a:pt x="234" y="836"/>
                  <a:pt x="225" y="831"/>
                  <a:pt x="216" y="844"/>
                </a:cubicBezTo>
                <a:lnTo>
                  <a:pt x="216" y="844"/>
                </a:lnTo>
                <a:cubicBezTo>
                  <a:pt x="207" y="857"/>
                  <a:pt x="158" y="991"/>
                  <a:pt x="140" y="1086"/>
                </a:cubicBezTo>
                <a:lnTo>
                  <a:pt x="140" y="1086"/>
                </a:lnTo>
                <a:cubicBezTo>
                  <a:pt x="123" y="1181"/>
                  <a:pt x="30" y="1494"/>
                  <a:pt x="23" y="1538"/>
                </a:cubicBezTo>
                <a:lnTo>
                  <a:pt x="23" y="1538"/>
                </a:lnTo>
                <a:cubicBezTo>
                  <a:pt x="18" y="1563"/>
                  <a:pt x="6" y="1570"/>
                  <a:pt x="8" y="1583"/>
                </a:cubicBezTo>
                <a:lnTo>
                  <a:pt x="8" y="1583"/>
                </a:lnTo>
                <a:cubicBezTo>
                  <a:pt x="9" y="1597"/>
                  <a:pt x="6" y="1597"/>
                  <a:pt x="4" y="1609"/>
                </a:cubicBezTo>
                <a:lnTo>
                  <a:pt x="4" y="1609"/>
                </a:lnTo>
                <a:cubicBezTo>
                  <a:pt x="2" y="1620"/>
                  <a:pt x="0" y="1631"/>
                  <a:pt x="4" y="1634"/>
                </a:cubicBezTo>
                <a:lnTo>
                  <a:pt x="4" y="1634"/>
                </a:lnTo>
                <a:cubicBezTo>
                  <a:pt x="8" y="1637"/>
                  <a:pt x="2" y="1646"/>
                  <a:pt x="6" y="1655"/>
                </a:cubicBezTo>
                <a:lnTo>
                  <a:pt x="6" y="1655"/>
                </a:lnTo>
                <a:cubicBezTo>
                  <a:pt x="10" y="1665"/>
                  <a:pt x="5" y="1666"/>
                  <a:pt x="13" y="1671"/>
                </a:cubicBezTo>
                <a:lnTo>
                  <a:pt x="13" y="1671"/>
                </a:lnTo>
                <a:cubicBezTo>
                  <a:pt x="22" y="1676"/>
                  <a:pt x="18" y="1695"/>
                  <a:pt x="36" y="1720"/>
                </a:cubicBezTo>
                <a:lnTo>
                  <a:pt x="36" y="1720"/>
                </a:lnTo>
                <a:cubicBezTo>
                  <a:pt x="54" y="1742"/>
                  <a:pt x="186" y="1877"/>
                  <a:pt x="218" y="1917"/>
                </a:cubicBezTo>
                <a:lnTo>
                  <a:pt x="218" y="1917"/>
                </a:lnTo>
                <a:cubicBezTo>
                  <a:pt x="233" y="1950"/>
                  <a:pt x="263" y="1958"/>
                  <a:pt x="274" y="1963"/>
                </a:cubicBezTo>
                <a:lnTo>
                  <a:pt x="274" y="1963"/>
                </a:lnTo>
                <a:cubicBezTo>
                  <a:pt x="274" y="1963"/>
                  <a:pt x="234" y="2020"/>
                  <a:pt x="231" y="2115"/>
                </a:cubicBezTo>
                <a:lnTo>
                  <a:pt x="231" y="2115"/>
                </a:lnTo>
                <a:cubicBezTo>
                  <a:pt x="231" y="2115"/>
                  <a:pt x="232" y="2114"/>
                  <a:pt x="238" y="2115"/>
                </a:cubicBezTo>
                <a:lnTo>
                  <a:pt x="238" y="2115"/>
                </a:lnTo>
                <a:cubicBezTo>
                  <a:pt x="238" y="2115"/>
                  <a:pt x="235" y="2166"/>
                  <a:pt x="236" y="2182"/>
                </a:cubicBezTo>
                <a:lnTo>
                  <a:pt x="236" y="2182"/>
                </a:lnTo>
                <a:cubicBezTo>
                  <a:pt x="236" y="2185"/>
                  <a:pt x="238" y="2186"/>
                  <a:pt x="239" y="2189"/>
                </a:cubicBezTo>
                <a:lnTo>
                  <a:pt x="239" y="2189"/>
                </a:lnTo>
                <a:cubicBezTo>
                  <a:pt x="238" y="2188"/>
                  <a:pt x="238" y="2188"/>
                  <a:pt x="237" y="2188"/>
                </a:cubicBezTo>
                <a:lnTo>
                  <a:pt x="237" y="2188"/>
                </a:lnTo>
                <a:cubicBezTo>
                  <a:pt x="241" y="2193"/>
                  <a:pt x="249" y="2198"/>
                  <a:pt x="260" y="2205"/>
                </a:cubicBezTo>
                <a:lnTo>
                  <a:pt x="260" y="2205"/>
                </a:lnTo>
                <a:cubicBezTo>
                  <a:pt x="245" y="2287"/>
                  <a:pt x="239" y="2376"/>
                  <a:pt x="239" y="2449"/>
                </a:cubicBezTo>
                <a:lnTo>
                  <a:pt x="239" y="2449"/>
                </a:lnTo>
                <a:cubicBezTo>
                  <a:pt x="239" y="2544"/>
                  <a:pt x="260" y="2740"/>
                  <a:pt x="271" y="2787"/>
                </a:cubicBezTo>
                <a:lnTo>
                  <a:pt x="271" y="2787"/>
                </a:lnTo>
                <a:cubicBezTo>
                  <a:pt x="302" y="2913"/>
                  <a:pt x="347" y="3035"/>
                  <a:pt x="378" y="3160"/>
                </a:cubicBezTo>
                <a:lnTo>
                  <a:pt x="378" y="3160"/>
                </a:lnTo>
                <a:cubicBezTo>
                  <a:pt x="393" y="3223"/>
                  <a:pt x="406" y="3287"/>
                  <a:pt x="411" y="3352"/>
                </a:cubicBezTo>
                <a:lnTo>
                  <a:pt x="411" y="3352"/>
                </a:lnTo>
                <a:cubicBezTo>
                  <a:pt x="416" y="3416"/>
                  <a:pt x="403" y="3481"/>
                  <a:pt x="408" y="3543"/>
                </a:cubicBezTo>
                <a:lnTo>
                  <a:pt x="408" y="3543"/>
                </a:lnTo>
                <a:cubicBezTo>
                  <a:pt x="410" y="3563"/>
                  <a:pt x="415" y="3582"/>
                  <a:pt x="415" y="3600"/>
                </a:cubicBezTo>
                <a:lnTo>
                  <a:pt x="415" y="3600"/>
                </a:lnTo>
                <a:cubicBezTo>
                  <a:pt x="415" y="3611"/>
                  <a:pt x="413" y="3622"/>
                  <a:pt x="412" y="3633"/>
                </a:cubicBezTo>
                <a:lnTo>
                  <a:pt x="412" y="3633"/>
                </a:lnTo>
                <a:cubicBezTo>
                  <a:pt x="410" y="3648"/>
                  <a:pt x="406" y="3663"/>
                  <a:pt x="405" y="3679"/>
                </a:cubicBezTo>
                <a:lnTo>
                  <a:pt x="405" y="3679"/>
                </a:lnTo>
                <a:cubicBezTo>
                  <a:pt x="403" y="3730"/>
                  <a:pt x="397" y="3782"/>
                  <a:pt x="400" y="3833"/>
                </a:cubicBezTo>
                <a:lnTo>
                  <a:pt x="400" y="3833"/>
                </a:lnTo>
                <a:cubicBezTo>
                  <a:pt x="404" y="3889"/>
                  <a:pt x="410" y="3944"/>
                  <a:pt x="418" y="4000"/>
                </a:cubicBezTo>
                <a:lnTo>
                  <a:pt x="418" y="4000"/>
                </a:lnTo>
                <a:cubicBezTo>
                  <a:pt x="431" y="4111"/>
                  <a:pt x="451" y="4222"/>
                  <a:pt x="477" y="4331"/>
                </a:cubicBezTo>
                <a:lnTo>
                  <a:pt x="477" y="4331"/>
                </a:lnTo>
                <a:cubicBezTo>
                  <a:pt x="482" y="4350"/>
                  <a:pt x="480" y="4363"/>
                  <a:pt x="501" y="4363"/>
                </a:cubicBezTo>
                <a:lnTo>
                  <a:pt x="501" y="4363"/>
                </a:lnTo>
                <a:cubicBezTo>
                  <a:pt x="503" y="4363"/>
                  <a:pt x="505" y="4363"/>
                  <a:pt x="509" y="4363"/>
                </a:cubicBezTo>
                <a:lnTo>
                  <a:pt x="509" y="4363"/>
                </a:lnTo>
                <a:lnTo>
                  <a:pt x="509" y="4364"/>
                </a:lnTo>
                <a:lnTo>
                  <a:pt x="509" y="4364"/>
                </a:lnTo>
                <a:lnTo>
                  <a:pt x="509" y="4364"/>
                </a:lnTo>
                <a:lnTo>
                  <a:pt x="509" y="4364"/>
                </a:lnTo>
                <a:cubicBezTo>
                  <a:pt x="509" y="4372"/>
                  <a:pt x="512" y="4380"/>
                  <a:pt x="513" y="4388"/>
                </a:cubicBezTo>
                <a:lnTo>
                  <a:pt x="513" y="4388"/>
                </a:lnTo>
                <a:cubicBezTo>
                  <a:pt x="515" y="4395"/>
                  <a:pt x="516" y="4403"/>
                  <a:pt x="517" y="4410"/>
                </a:cubicBezTo>
                <a:lnTo>
                  <a:pt x="517" y="4410"/>
                </a:lnTo>
                <a:cubicBezTo>
                  <a:pt x="519" y="4418"/>
                  <a:pt x="521" y="4427"/>
                  <a:pt x="521" y="4435"/>
                </a:cubicBezTo>
                <a:lnTo>
                  <a:pt x="521" y="4435"/>
                </a:lnTo>
                <a:cubicBezTo>
                  <a:pt x="522" y="4464"/>
                  <a:pt x="511" y="4483"/>
                  <a:pt x="506" y="4505"/>
                </a:cubicBezTo>
                <a:lnTo>
                  <a:pt x="506" y="4505"/>
                </a:lnTo>
                <a:cubicBezTo>
                  <a:pt x="501" y="4526"/>
                  <a:pt x="521" y="4552"/>
                  <a:pt x="517" y="4574"/>
                </a:cubicBezTo>
                <a:lnTo>
                  <a:pt x="517" y="4574"/>
                </a:lnTo>
                <a:cubicBezTo>
                  <a:pt x="513" y="4595"/>
                  <a:pt x="494" y="4650"/>
                  <a:pt x="493" y="4682"/>
                </a:cubicBezTo>
                <a:lnTo>
                  <a:pt x="493" y="4682"/>
                </a:lnTo>
                <a:cubicBezTo>
                  <a:pt x="491" y="4700"/>
                  <a:pt x="487" y="4731"/>
                  <a:pt x="483" y="4764"/>
                </a:cubicBezTo>
                <a:lnTo>
                  <a:pt x="483" y="4764"/>
                </a:lnTo>
                <a:lnTo>
                  <a:pt x="483" y="4764"/>
                </a:lnTo>
                <a:cubicBezTo>
                  <a:pt x="483" y="4764"/>
                  <a:pt x="440" y="4895"/>
                  <a:pt x="463" y="4930"/>
                </a:cubicBezTo>
                <a:lnTo>
                  <a:pt x="463" y="4930"/>
                </a:lnTo>
                <a:cubicBezTo>
                  <a:pt x="485" y="4965"/>
                  <a:pt x="531" y="4992"/>
                  <a:pt x="551" y="4997"/>
                </a:cubicBezTo>
                <a:lnTo>
                  <a:pt x="551" y="4997"/>
                </a:lnTo>
                <a:cubicBezTo>
                  <a:pt x="571" y="5002"/>
                  <a:pt x="641" y="4959"/>
                  <a:pt x="660" y="4940"/>
                </a:cubicBezTo>
                <a:lnTo>
                  <a:pt x="660" y="4940"/>
                </a:lnTo>
                <a:cubicBezTo>
                  <a:pt x="679" y="4921"/>
                  <a:pt x="679" y="4894"/>
                  <a:pt x="679" y="4875"/>
                </a:cubicBezTo>
                <a:lnTo>
                  <a:pt x="679" y="4875"/>
                </a:lnTo>
                <a:cubicBezTo>
                  <a:pt x="680" y="4855"/>
                  <a:pt x="671" y="4815"/>
                  <a:pt x="671" y="4807"/>
                </a:cubicBezTo>
                <a:lnTo>
                  <a:pt x="671" y="4807"/>
                </a:lnTo>
                <a:cubicBezTo>
                  <a:pt x="671" y="4807"/>
                  <a:pt x="671" y="4807"/>
                  <a:pt x="671" y="4806"/>
                </a:cubicBezTo>
                <a:lnTo>
                  <a:pt x="671" y="4806"/>
                </a:lnTo>
                <a:cubicBezTo>
                  <a:pt x="671" y="4802"/>
                  <a:pt x="671" y="4798"/>
                  <a:pt x="671" y="4793"/>
                </a:cubicBezTo>
                <a:lnTo>
                  <a:pt x="671" y="4793"/>
                </a:lnTo>
                <a:cubicBezTo>
                  <a:pt x="672" y="4769"/>
                  <a:pt x="675" y="4731"/>
                  <a:pt x="677" y="4696"/>
                </a:cubicBezTo>
                <a:lnTo>
                  <a:pt x="677" y="4696"/>
                </a:lnTo>
                <a:lnTo>
                  <a:pt x="677" y="4696"/>
                </a:lnTo>
                <a:lnTo>
                  <a:pt x="677" y="4696"/>
                </a:lnTo>
                <a:cubicBezTo>
                  <a:pt x="679" y="4663"/>
                  <a:pt x="688" y="4583"/>
                  <a:pt x="689" y="4556"/>
                </a:cubicBezTo>
                <a:lnTo>
                  <a:pt x="689" y="4556"/>
                </a:lnTo>
                <a:cubicBezTo>
                  <a:pt x="689" y="4529"/>
                  <a:pt x="675" y="4484"/>
                  <a:pt x="675" y="4484"/>
                </a:cubicBezTo>
                <a:lnTo>
                  <a:pt x="675" y="4484"/>
                </a:lnTo>
                <a:cubicBezTo>
                  <a:pt x="674" y="4481"/>
                  <a:pt x="674" y="4479"/>
                  <a:pt x="673" y="4477"/>
                </a:cubicBezTo>
                <a:lnTo>
                  <a:pt x="673" y="4477"/>
                </a:lnTo>
                <a:cubicBezTo>
                  <a:pt x="669" y="4458"/>
                  <a:pt x="661" y="4450"/>
                  <a:pt x="651" y="4412"/>
                </a:cubicBezTo>
                <a:lnTo>
                  <a:pt x="651" y="4412"/>
                </a:lnTo>
                <a:cubicBezTo>
                  <a:pt x="648" y="4400"/>
                  <a:pt x="648" y="4387"/>
                  <a:pt x="648" y="4374"/>
                </a:cubicBezTo>
                <a:lnTo>
                  <a:pt x="648" y="4374"/>
                </a:lnTo>
                <a:cubicBezTo>
                  <a:pt x="648" y="4370"/>
                  <a:pt x="648" y="4365"/>
                  <a:pt x="648" y="4361"/>
                </a:cubicBezTo>
                <a:lnTo>
                  <a:pt x="648" y="4361"/>
                </a:lnTo>
                <a:cubicBezTo>
                  <a:pt x="648" y="4359"/>
                  <a:pt x="648" y="4358"/>
                  <a:pt x="648" y="4357"/>
                </a:cubicBezTo>
                <a:lnTo>
                  <a:pt x="648" y="4357"/>
                </a:lnTo>
                <a:lnTo>
                  <a:pt x="648" y="4357"/>
                </a:lnTo>
                <a:lnTo>
                  <a:pt x="648" y="4357"/>
                </a:lnTo>
                <a:lnTo>
                  <a:pt x="648" y="4357"/>
                </a:lnTo>
                <a:lnTo>
                  <a:pt x="648" y="4357"/>
                </a:lnTo>
                <a:cubicBezTo>
                  <a:pt x="651" y="4357"/>
                  <a:pt x="654" y="4356"/>
                  <a:pt x="655" y="4356"/>
                </a:cubicBezTo>
                <a:lnTo>
                  <a:pt x="655" y="4356"/>
                </a:lnTo>
                <a:cubicBezTo>
                  <a:pt x="665" y="4356"/>
                  <a:pt x="672" y="4348"/>
                  <a:pt x="673" y="4339"/>
                </a:cubicBezTo>
                <a:lnTo>
                  <a:pt x="673" y="4339"/>
                </a:lnTo>
                <a:cubicBezTo>
                  <a:pt x="686" y="4141"/>
                  <a:pt x="695" y="3942"/>
                  <a:pt x="698" y="3744"/>
                </a:cubicBezTo>
                <a:lnTo>
                  <a:pt x="698" y="3744"/>
                </a:lnTo>
                <a:cubicBezTo>
                  <a:pt x="699" y="3715"/>
                  <a:pt x="699" y="3687"/>
                  <a:pt x="695" y="3659"/>
                </a:cubicBezTo>
                <a:lnTo>
                  <a:pt x="695" y="3659"/>
                </a:lnTo>
                <a:cubicBezTo>
                  <a:pt x="699" y="3615"/>
                  <a:pt x="704" y="3563"/>
                  <a:pt x="707" y="3537"/>
                </a:cubicBezTo>
                <a:lnTo>
                  <a:pt x="707" y="3537"/>
                </a:lnTo>
                <a:cubicBezTo>
                  <a:pt x="711" y="3499"/>
                  <a:pt x="711" y="3385"/>
                  <a:pt x="712" y="3355"/>
                </a:cubicBezTo>
                <a:lnTo>
                  <a:pt x="712" y="3355"/>
                </a:lnTo>
                <a:cubicBezTo>
                  <a:pt x="713" y="3327"/>
                  <a:pt x="713" y="3338"/>
                  <a:pt x="713" y="3286"/>
                </a:cubicBezTo>
                <a:lnTo>
                  <a:pt x="713" y="3286"/>
                </a:lnTo>
                <a:cubicBezTo>
                  <a:pt x="713" y="3234"/>
                  <a:pt x="709" y="3102"/>
                  <a:pt x="709" y="3034"/>
                </a:cubicBezTo>
                <a:lnTo>
                  <a:pt x="709" y="3034"/>
                </a:lnTo>
                <a:cubicBezTo>
                  <a:pt x="709" y="2984"/>
                  <a:pt x="707" y="2936"/>
                  <a:pt x="706" y="2894"/>
                </a:cubicBezTo>
                <a:lnTo>
                  <a:pt x="706" y="2894"/>
                </a:lnTo>
                <a:lnTo>
                  <a:pt x="707" y="2894"/>
                </a:lnTo>
                <a:lnTo>
                  <a:pt x="707" y="2894"/>
                </a:lnTo>
                <a:lnTo>
                  <a:pt x="706" y="2894"/>
                </a:lnTo>
                <a:lnTo>
                  <a:pt x="706" y="2894"/>
                </a:lnTo>
                <a:cubicBezTo>
                  <a:pt x="706" y="2878"/>
                  <a:pt x="706" y="2863"/>
                  <a:pt x="707" y="2849"/>
                </a:cubicBezTo>
                <a:lnTo>
                  <a:pt x="707" y="2849"/>
                </a:lnTo>
                <a:cubicBezTo>
                  <a:pt x="707" y="2846"/>
                  <a:pt x="707" y="2841"/>
                  <a:pt x="707" y="2837"/>
                </a:cubicBezTo>
                <a:lnTo>
                  <a:pt x="707" y="2837"/>
                </a:lnTo>
                <a:cubicBezTo>
                  <a:pt x="707" y="2828"/>
                  <a:pt x="708" y="2821"/>
                  <a:pt x="708" y="2819"/>
                </a:cubicBezTo>
                <a:lnTo>
                  <a:pt x="708" y="2819"/>
                </a:lnTo>
                <a:cubicBezTo>
                  <a:pt x="708" y="2815"/>
                  <a:pt x="709" y="2811"/>
                  <a:pt x="709" y="2807"/>
                </a:cubicBezTo>
                <a:lnTo>
                  <a:pt x="709" y="2807"/>
                </a:lnTo>
                <a:cubicBezTo>
                  <a:pt x="711" y="2759"/>
                  <a:pt x="715" y="2697"/>
                  <a:pt x="715" y="2665"/>
                </a:cubicBezTo>
                <a:lnTo>
                  <a:pt x="715" y="2665"/>
                </a:lnTo>
                <a:cubicBezTo>
                  <a:pt x="715" y="2653"/>
                  <a:pt x="715" y="2642"/>
                  <a:pt x="715" y="2630"/>
                </a:cubicBezTo>
                <a:lnTo>
                  <a:pt x="715" y="2630"/>
                </a:lnTo>
                <a:cubicBezTo>
                  <a:pt x="717" y="2606"/>
                  <a:pt x="720" y="2581"/>
                  <a:pt x="724" y="2574"/>
                </a:cubicBezTo>
                <a:lnTo>
                  <a:pt x="724" y="2574"/>
                </a:lnTo>
                <a:cubicBezTo>
                  <a:pt x="725" y="2574"/>
                  <a:pt x="725" y="2574"/>
                  <a:pt x="726" y="2574"/>
                </a:cubicBezTo>
                <a:lnTo>
                  <a:pt x="726" y="2574"/>
                </a:lnTo>
                <a:cubicBezTo>
                  <a:pt x="727" y="2575"/>
                  <a:pt x="729" y="2578"/>
                  <a:pt x="729" y="2581"/>
                </a:cubicBezTo>
                <a:lnTo>
                  <a:pt x="729" y="2581"/>
                </a:lnTo>
                <a:cubicBezTo>
                  <a:pt x="732" y="2597"/>
                  <a:pt x="733" y="2613"/>
                  <a:pt x="733" y="2630"/>
                </a:cubicBezTo>
                <a:lnTo>
                  <a:pt x="733" y="2630"/>
                </a:lnTo>
                <a:cubicBezTo>
                  <a:pt x="733" y="2636"/>
                  <a:pt x="732" y="2643"/>
                  <a:pt x="732" y="2651"/>
                </a:cubicBezTo>
                <a:lnTo>
                  <a:pt x="732" y="2651"/>
                </a:lnTo>
                <a:cubicBezTo>
                  <a:pt x="731" y="2686"/>
                  <a:pt x="733" y="3019"/>
                  <a:pt x="730" y="3066"/>
                </a:cubicBezTo>
                <a:lnTo>
                  <a:pt x="730" y="3066"/>
                </a:lnTo>
                <a:cubicBezTo>
                  <a:pt x="727" y="3112"/>
                  <a:pt x="715" y="3411"/>
                  <a:pt x="715" y="3449"/>
                </a:cubicBezTo>
                <a:lnTo>
                  <a:pt x="715" y="3449"/>
                </a:lnTo>
                <a:cubicBezTo>
                  <a:pt x="715" y="3487"/>
                  <a:pt x="726" y="3539"/>
                  <a:pt x="730" y="3572"/>
                </a:cubicBezTo>
                <a:lnTo>
                  <a:pt x="730" y="3572"/>
                </a:lnTo>
                <a:cubicBezTo>
                  <a:pt x="731" y="3578"/>
                  <a:pt x="732" y="3586"/>
                  <a:pt x="734" y="3595"/>
                </a:cubicBezTo>
                <a:lnTo>
                  <a:pt x="733" y="3595"/>
                </a:lnTo>
                <a:lnTo>
                  <a:pt x="733" y="3595"/>
                </a:lnTo>
                <a:cubicBezTo>
                  <a:pt x="737" y="3671"/>
                  <a:pt x="739" y="3747"/>
                  <a:pt x="740" y="3823"/>
                </a:cubicBezTo>
                <a:lnTo>
                  <a:pt x="740" y="3823"/>
                </a:lnTo>
                <a:cubicBezTo>
                  <a:pt x="740" y="3865"/>
                  <a:pt x="740" y="3906"/>
                  <a:pt x="739" y="3947"/>
                </a:cubicBezTo>
                <a:lnTo>
                  <a:pt x="737" y="4342"/>
                </a:lnTo>
                <a:lnTo>
                  <a:pt x="737" y="4342"/>
                </a:lnTo>
                <a:cubicBezTo>
                  <a:pt x="737" y="4349"/>
                  <a:pt x="740" y="4353"/>
                  <a:pt x="746" y="4355"/>
                </a:cubicBezTo>
                <a:lnTo>
                  <a:pt x="746" y="4355"/>
                </a:lnTo>
                <a:lnTo>
                  <a:pt x="747" y="4356"/>
                </a:lnTo>
                <a:lnTo>
                  <a:pt x="747" y="4356"/>
                </a:lnTo>
                <a:cubicBezTo>
                  <a:pt x="748" y="4356"/>
                  <a:pt x="748" y="4356"/>
                  <a:pt x="749" y="4356"/>
                </a:cubicBezTo>
                <a:lnTo>
                  <a:pt x="749" y="4356"/>
                </a:lnTo>
                <a:cubicBezTo>
                  <a:pt x="748" y="4381"/>
                  <a:pt x="747" y="4400"/>
                  <a:pt x="747" y="4406"/>
                </a:cubicBezTo>
                <a:lnTo>
                  <a:pt x="747" y="4406"/>
                </a:lnTo>
                <a:cubicBezTo>
                  <a:pt x="743" y="4437"/>
                  <a:pt x="727" y="4449"/>
                  <a:pt x="721" y="4468"/>
                </a:cubicBezTo>
                <a:lnTo>
                  <a:pt x="721" y="4468"/>
                </a:lnTo>
                <a:cubicBezTo>
                  <a:pt x="717" y="4479"/>
                  <a:pt x="718" y="4493"/>
                  <a:pt x="719" y="4504"/>
                </a:cubicBezTo>
                <a:lnTo>
                  <a:pt x="719" y="4504"/>
                </a:lnTo>
                <a:cubicBezTo>
                  <a:pt x="719" y="4505"/>
                  <a:pt x="705" y="4532"/>
                  <a:pt x="702" y="4558"/>
                </a:cubicBezTo>
                <a:lnTo>
                  <a:pt x="702" y="4558"/>
                </a:lnTo>
                <a:cubicBezTo>
                  <a:pt x="701" y="4576"/>
                  <a:pt x="702" y="4606"/>
                  <a:pt x="703" y="4629"/>
                </a:cubicBezTo>
                <a:lnTo>
                  <a:pt x="703" y="4629"/>
                </a:lnTo>
                <a:cubicBezTo>
                  <a:pt x="701" y="4677"/>
                  <a:pt x="694" y="4757"/>
                  <a:pt x="693" y="4801"/>
                </a:cubicBezTo>
                <a:lnTo>
                  <a:pt x="693" y="4801"/>
                </a:lnTo>
                <a:cubicBezTo>
                  <a:pt x="691" y="4802"/>
                  <a:pt x="689" y="4807"/>
                  <a:pt x="685" y="4821"/>
                </a:cubicBezTo>
                <a:lnTo>
                  <a:pt x="685" y="4821"/>
                </a:lnTo>
                <a:cubicBezTo>
                  <a:pt x="676" y="4849"/>
                  <a:pt x="681" y="4907"/>
                  <a:pt x="685" y="4919"/>
                </a:cubicBezTo>
                <a:lnTo>
                  <a:pt x="685" y="4919"/>
                </a:lnTo>
                <a:cubicBezTo>
                  <a:pt x="688" y="4931"/>
                  <a:pt x="697" y="4940"/>
                  <a:pt x="729" y="4968"/>
                </a:cubicBezTo>
                <a:lnTo>
                  <a:pt x="729" y="4968"/>
                </a:lnTo>
                <a:cubicBezTo>
                  <a:pt x="762" y="4997"/>
                  <a:pt x="784" y="5005"/>
                  <a:pt x="804" y="4995"/>
                </a:cubicBezTo>
                <a:lnTo>
                  <a:pt x="804" y="4995"/>
                </a:lnTo>
                <a:cubicBezTo>
                  <a:pt x="851" y="4971"/>
                  <a:pt x="910" y="4927"/>
                  <a:pt x="911" y="4890"/>
                </a:cubicBezTo>
                <a:lnTo>
                  <a:pt x="911" y="4890"/>
                </a:lnTo>
                <a:cubicBezTo>
                  <a:pt x="911" y="4852"/>
                  <a:pt x="896" y="4753"/>
                  <a:pt x="896" y="4753"/>
                </a:cubicBezTo>
                <a:lnTo>
                  <a:pt x="896" y="4753"/>
                </a:lnTo>
                <a:cubicBezTo>
                  <a:pt x="895" y="4752"/>
                  <a:pt x="894" y="4753"/>
                  <a:pt x="894" y="4755"/>
                </a:cubicBezTo>
                <a:lnTo>
                  <a:pt x="894" y="4755"/>
                </a:lnTo>
                <a:cubicBezTo>
                  <a:pt x="898" y="4703"/>
                  <a:pt x="894" y="4648"/>
                  <a:pt x="888" y="4620"/>
                </a:cubicBezTo>
                <a:lnTo>
                  <a:pt x="888" y="4620"/>
                </a:lnTo>
                <a:cubicBezTo>
                  <a:pt x="882" y="4588"/>
                  <a:pt x="880" y="4560"/>
                  <a:pt x="888" y="4539"/>
                </a:cubicBezTo>
                <a:lnTo>
                  <a:pt x="888" y="4539"/>
                </a:lnTo>
                <a:cubicBezTo>
                  <a:pt x="897" y="4518"/>
                  <a:pt x="890" y="4475"/>
                  <a:pt x="888" y="4437"/>
                </a:cubicBezTo>
                <a:lnTo>
                  <a:pt x="888" y="4437"/>
                </a:lnTo>
                <a:cubicBezTo>
                  <a:pt x="888" y="4413"/>
                  <a:pt x="893" y="4395"/>
                  <a:pt x="901" y="4366"/>
                </a:cubicBezTo>
                <a:lnTo>
                  <a:pt x="901" y="4366"/>
                </a:lnTo>
                <a:cubicBezTo>
                  <a:pt x="901" y="4366"/>
                  <a:pt x="901" y="4366"/>
                  <a:pt x="901" y="4365"/>
                </a:cubicBezTo>
                <a:lnTo>
                  <a:pt x="901" y="4365"/>
                </a:lnTo>
                <a:cubicBezTo>
                  <a:pt x="905" y="4365"/>
                  <a:pt x="909" y="4365"/>
                  <a:pt x="914" y="4365"/>
                </a:cubicBezTo>
                <a:lnTo>
                  <a:pt x="914" y="4365"/>
                </a:lnTo>
                <a:cubicBezTo>
                  <a:pt x="927" y="4364"/>
                  <a:pt x="937" y="4361"/>
                  <a:pt x="938" y="4348"/>
                </a:cubicBezTo>
                <a:lnTo>
                  <a:pt x="938" y="4348"/>
                </a:lnTo>
                <a:cubicBezTo>
                  <a:pt x="949" y="4276"/>
                  <a:pt x="961" y="4203"/>
                  <a:pt x="978" y="4132"/>
                </a:cubicBezTo>
                <a:lnTo>
                  <a:pt x="978" y="4132"/>
                </a:lnTo>
                <a:cubicBezTo>
                  <a:pt x="994" y="4067"/>
                  <a:pt x="1002" y="4002"/>
                  <a:pt x="1017" y="3937"/>
                </a:cubicBezTo>
                <a:lnTo>
                  <a:pt x="1017" y="3937"/>
                </a:lnTo>
                <a:cubicBezTo>
                  <a:pt x="1030" y="3870"/>
                  <a:pt x="1028" y="3809"/>
                  <a:pt x="1019" y="3737"/>
                </a:cubicBezTo>
                <a:lnTo>
                  <a:pt x="1019" y="3737"/>
                </a:lnTo>
                <a:cubicBezTo>
                  <a:pt x="1019" y="3717"/>
                  <a:pt x="1008" y="3699"/>
                  <a:pt x="1008" y="3682"/>
                </a:cubicBezTo>
                <a:lnTo>
                  <a:pt x="1008" y="3682"/>
                </a:lnTo>
                <a:cubicBezTo>
                  <a:pt x="1008" y="3665"/>
                  <a:pt x="1010" y="3649"/>
                  <a:pt x="1012" y="3633"/>
                </a:cubicBezTo>
                <a:lnTo>
                  <a:pt x="1012" y="3633"/>
                </a:lnTo>
                <a:cubicBezTo>
                  <a:pt x="1014" y="3623"/>
                  <a:pt x="1017" y="3613"/>
                  <a:pt x="1013" y="3604"/>
                </a:cubicBezTo>
                <a:lnTo>
                  <a:pt x="1013" y="3604"/>
                </a:lnTo>
                <a:cubicBezTo>
                  <a:pt x="1011" y="3599"/>
                  <a:pt x="1008" y="3596"/>
                  <a:pt x="1005" y="3590"/>
                </a:cubicBezTo>
                <a:lnTo>
                  <a:pt x="1005" y="3590"/>
                </a:lnTo>
                <a:cubicBezTo>
                  <a:pt x="1002" y="3583"/>
                  <a:pt x="1003" y="3576"/>
                  <a:pt x="1003" y="3568"/>
                </a:cubicBezTo>
                <a:lnTo>
                  <a:pt x="1003" y="3568"/>
                </a:lnTo>
                <a:cubicBezTo>
                  <a:pt x="1006" y="3509"/>
                  <a:pt x="1005" y="3447"/>
                  <a:pt x="1012" y="3388"/>
                </a:cubicBezTo>
                <a:lnTo>
                  <a:pt x="1012" y="3388"/>
                </a:lnTo>
                <a:cubicBezTo>
                  <a:pt x="1018" y="3328"/>
                  <a:pt x="1037" y="3271"/>
                  <a:pt x="1042" y="3211"/>
                </a:cubicBezTo>
                <a:lnTo>
                  <a:pt x="1042" y="3211"/>
                </a:lnTo>
                <a:cubicBezTo>
                  <a:pt x="1050" y="3094"/>
                  <a:pt x="1169" y="2758"/>
                  <a:pt x="1195" y="2529"/>
                </a:cubicBezTo>
                <a:lnTo>
                  <a:pt x="1195" y="2529"/>
                </a:lnTo>
                <a:cubicBezTo>
                  <a:pt x="1209" y="2405"/>
                  <a:pt x="1187" y="2273"/>
                  <a:pt x="1163" y="2178"/>
                </a:cubicBezTo>
                <a:lnTo>
                  <a:pt x="1163" y="2178"/>
                </a:lnTo>
                <a:lnTo>
                  <a:pt x="1163" y="2178"/>
                </a:lnTo>
                <a:lnTo>
                  <a:pt x="1163" y="2178"/>
                </a:lnTo>
                <a:cubicBezTo>
                  <a:pt x="1175" y="2172"/>
                  <a:pt x="1171" y="2168"/>
                  <a:pt x="1170" y="2155"/>
                </a:cubicBezTo>
                <a:lnTo>
                  <a:pt x="1170" y="2155"/>
                </a:lnTo>
                <a:cubicBezTo>
                  <a:pt x="1168" y="2142"/>
                  <a:pt x="1155" y="2096"/>
                  <a:pt x="1156" y="2097"/>
                </a:cubicBezTo>
                <a:lnTo>
                  <a:pt x="1156" y="2097"/>
                </a:lnTo>
                <a:cubicBezTo>
                  <a:pt x="1158" y="2097"/>
                  <a:pt x="1166" y="2090"/>
                  <a:pt x="1166" y="2090"/>
                </a:cubicBezTo>
                <a:lnTo>
                  <a:pt x="1166" y="2090"/>
                </a:lnTo>
                <a:cubicBezTo>
                  <a:pt x="1166" y="2090"/>
                  <a:pt x="1169" y="2089"/>
                  <a:pt x="1160" y="2050"/>
                </a:cubicBezTo>
                <a:lnTo>
                  <a:pt x="1160" y="2050"/>
                </a:lnTo>
                <a:cubicBezTo>
                  <a:pt x="1151" y="2011"/>
                  <a:pt x="1142" y="1991"/>
                  <a:pt x="1143" y="1981"/>
                </a:cubicBezTo>
                <a:lnTo>
                  <a:pt x="1143" y="1981"/>
                </a:lnTo>
                <a:cubicBezTo>
                  <a:pt x="1144" y="1971"/>
                  <a:pt x="1159" y="1965"/>
                  <a:pt x="1210" y="1916"/>
                </a:cubicBezTo>
                <a:lnTo>
                  <a:pt x="1210" y="1916"/>
                </a:lnTo>
                <a:cubicBezTo>
                  <a:pt x="1262" y="1866"/>
                  <a:pt x="1353" y="1736"/>
                  <a:pt x="1360" y="1726"/>
                </a:cubicBezTo>
                <a:lnTo>
                  <a:pt x="1360" y="1726"/>
                </a:lnTo>
                <a:cubicBezTo>
                  <a:pt x="1367" y="1717"/>
                  <a:pt x="1362" y="1721"/>
                  <a:pt x="1372" y="1713"/>
                </a:cubicBezTo>
                <a:lnTo>
                  <a:pt x="1372" y="1713"/>
                </a:lnTo>
                <a:cubicBezTo>
                  <a:pt x="1382" y="1706"/>
                  <a:pt x="1371" y="1685"/>
                  <a:pt x="1373" y="1681"/>
                </a:cubicBezTo>
                <a:close/>
              </a:path>
            </a:pathLst>
          </a:custGeom>
          <a:solidFill>
            <a:schemeClr val="accent4"/>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77" name="Freeform 5">
            <a:extLst>
              <a:ext uri="{FF2B5EF4-FFF2-40B4-BE49-F238E27FC236}">
                <a16:creationId xmlns:a16="http://schemas.microsoft.com/office/drawing/2014/main" id="{62A370D7-572D-A447-9A84-160E3FC683F6}"/>
              </a:ext>
            </a:extLst>
          </p:cNvPr>
          <p:cNvSpPr>
            <a:spLocks noChangeArrowheads="1"/>
          </p:cNvSpPr>
          <p:nvPr/>
        </p:nvSpPr>
        <p:spPr bwMode="auto">
          <a:xfrm>
            <a:off x="608887" y="3331453"/>
            <a:ext cx="395824" cy="1322971"/>
          </a:xfrm>
          <a:custGeom>
            <a:avLst/>
            <a:gdLst>
              <a:gd name="T0" fmla="*/ 1440 w 1635"/>
              <a:gd name="T1" fmla="*/ 2500 h 5470"/>
              <a:gd name="T2" fmla="*/ 140 w 1635"/>
              <a:gd name="T3" fmla="*/ 2548 h 5470"/>
              <a:gd name="T4" fmla="*/ 257 w 1635"/>
              <a:gd name="T5" fmla="*/ 2501 h 5470"/>
              <a:gd name="T6" fmla="*/ 351 w 1635"/>
              <a:gd name="T7" fmla="*/ 1816 h 5470"/>
              <a:gd name="T8" fmla="*/ 342 w 1635"/>
              <a:gd name="T9" fmla="*/ 1998 h 5470"/>
              <a:gd name="T10" fmla="*/ 311 w 1635"/>
              <a:gd name="T11" fmla="*/ 1925 h 5470"/>
              <a:gd name="T12" fmla="*/ 317 w 1635"/>
              <a:gd name="T13" fmla="*/ 1698 h 5470"/>
              <a:gd name="T14" fmla="*/ 351 w 1635"/>
              <a:gd name="T15" fmla="*/ 1816 h 5470"/>
              <a:gd name="T16" fmla="*/ 1313 w 1635"/>
              <a:gd name="T17" fmla="*/ 1573 h 5470"/>
              <a:gd name="T18" fmla="*/ 1347 w 1635"/>
              <a:gd name="T19" fmla="*/ 1662 h 5470"/>
              <a:gd name="T20" fmla="*/ 1366 w 1635"/>
              <a:gd name="T21" fmla="*/ 1859 h 5470"/>
              <a:gd name="T22" fmla="*/ 1373 w 1635"/>
              <a:gd name="T23" fmla="*/ 1932 h 5470"/>
              <a:gd name="T24" fmla="*/ 1369 w 1635"/>
              <a:gd name="T25" fmla="*/ 2042 h 5470"/>
              <a:gd name="T26" fmla="*/ 1342 w 1635"/>
              <a:gd name="T27" fmla="*/ 2185 h 5470"/>
              <a:gd name="T28" fmla="*/ 1311 w 1635"/>
              <a:gd name="T29" fmla="*/ 1829 h 5470"/>
              <a:gd name="T30" fmla="*/ 1399 w 1635"/>
              <a:gd name="T31" fmla="*/ 2490 h 5470"/>
              <a:gd name="T32" fmla="*/ 1412 w 1635"/>
              <a:gd name="T33" fmla="*/ 2491 h 5470"/>
              <a:gd name="T34" fmla="*/ 1376 w 1635"/>
              <a:gd name="T35" fmla="*/ 2491 h 5470"/>
              <a:gd name="T36" fmla="*/ 1364 w 1635"/>
              <a:gd name="T37" fmla="*/ 2545 h 5470"/>
              <a:gd name="T38" fmla="*/ 1357 w 1635"/>
              <a:gd name="T39" fmla="*/ 2554 h 5470"/>
              <a:gd name="T40" fmla="*/ 987 w 1635"/>
              <a:gd name="T41" fmla="*/ 726 h 5470"/>
              <a:gd name="T42" fmla="*/ 944 w 1635"/>
              <a:gd name="T43" fmla="*/ 701 h 5470"/>
              <a:gd name="T44" fmla="*/ 940 w 1635"/>
              <a:gd name="T45" fmla="*/ 466 h 5470"/>
              <a:gd name="T46" fmla="*/ 944 w 1635"/>
              <a:gd name="T47" fmla="*/ 325 h 5470"/>
              <a:gd name="T48" fmla="*/ 499 w 1635"/>
              <a:gd name="T49" fmla="*/ 89 h 5470"/>
              <a:gd name="T50" fmla="*/ 515 w 1635"/>
              <a:gd name="T51" fmla="*/ 379 h 5470"/>
              <a:gd name="T52" fmla="*/ 560 w 1635"/>
              <a:gd name="T53" fmla="*/ 544 h 5470"/>
              <a:gd name="T54" fmla="*/ 594 w 1635"/>
              <a:gd name="T55" fmla="*/ 739 h 5470"/>
              <a:gd name="T56" fmla="*/ 183 w 1635"/>
              <a:gd name="T57" fmla="*/ 901 h 5470"/>
              <a:gd name="T58" fmla="*/ 0 w 1635"/>
              <a:gd name="T59" fmla="*/ 1958 h 5470"/>
              <a:gd name="T60" fmla="*/ 128 w 1635"/>
              <a:gd name="T61" fmla="*/ 2560 h 5470"/>
              <a:gd name="T62" fmla="*/ 164 w 1635"/>
              <a:gd name="T63" fmla="*/ 2607 h 5470"/>
              <a:gd name="T64" fmla="*/ 283 w 1635"/>
              <a:gd name="T65" fmla="*/ 3272 h 5470"/>
              <a:gd name="T66" fmla="*/ 225 w 1635"/>
              <a:gd name="T67" fmla="*/ 4903 h 5470"/>
              <a:gd name="T68" fmla="*/ 264 w 1635"/>
              <a:gd name="T69" fmla="*/ 5172 h 5470"/>
              <a:gd name="T70" fmla="*/ 209 w 1635"/>
              <a:gd name="T71" fmla="*/ 5342 h 5470"/>
              <a:gd name="T72" fmla="*/ 246 w 1635"/>
              <a:gd name="T73" fmla="*/ 5436 h 5470"/>
              <a:gd name="T74" fmla="*/ 495 w 1635"/>
              <a:gd name="T75" fmla="*/ 5378 h 5470"/>
              <a:gd name="T76" fmla="*/ 521 w 1635"/>
              <a:gd name="T77" fmla="*/ 5274 h 5470"/>
              <a:gd name="T78" fmla="*/ 547 w 1635"/>
              <a:gd name="T79" fmla="*/ 5153 h 5470"/>
              <a:gd name="T80" fmla="*/ 604 w 1635"/>
              <a:gd name="T81" fmla="*/ 4324 h 5470"/>
              <a:gd name="T82" fmla="*/ 719 w 1635"/>
              <a:gd name="T83" fmla="*/ 3333 h 5470"/>
              <a:gd name="T84" fmla="*/ 1007 w 1635"/>
              <a:gd name="T85" fmla="*/ 4158 h 5470"/>
              <a:gd name="T86" fmla="*/ 1000 w 1635"/>
              <a:gd name="T87" fmla="*/ 4967 h 5470"/>
              <a:gd name="T88" fmla="*/ 1053 w 1635"/>
              <a:gd name="T89" fmla="*/ 5155 h 5470"/>
              <a:gd name="T90" fmla="*/ 1049 w 1635"/>
              <a:gd name="T91" fmla="*/ 5291 h 5470"/>
              <a:gd name="T92" fmla="*/ 1094 w 1635"/>
              <a:gd name="T93" fmla="*/ 5418 h 5470"/>
              <a:gd name="T94" fmla="*/ 1377 w 1635"/>
              <a:gd name="T95" fmla="*/ 5428 h 5470"/>
              <a:gd name="T96" fmla="*/ 1300 w 1635"/>
              <a:gd name="T97" fmla="*/ 5233 h 5470"/>
              <a:gd name="T98" fmla="*/ 1307 w 1635"/>
              <a:gd name="T99" fmla="*/ 5113 h 5470"/>
              <a:gd name="T100" fmla="*/ 1379 w 1635"/>
              <a:gd name="T101" fmla="*/ 4492 h 5470"/>
              <a:gd name="T102" fmla="*/ 1372 w 1635"/>
              <a:gd name="T103" fmla="*/ 2771 h 5470"/>
              <a:gd name="T104" fmla="*/ 1492 w 1635"/>
              <a:gd name="T105" fmla="*/ 2621 h 5470"/>
              <a:gd name="T106" fmla="*/ 1509 w 1635"/>
              <a:gd name="T107" fmla="*/ 2605 h 5470"/>
              <a:gd name="T108" fmla="*/ 1547 w 1635"/>
              <a:gd name="T109" fmla="*/ 2561 h 5470"/>
              <a:gd name="T110" fmla="*/ 1447 w 1635"/>
              <a:gd name="T111" fmla="*/ 846 h 5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5" h="5470">
                <a:moveTo>
                  <a:pt x="1485" y="2538"/>
                </a:moveTo>
                <a:lnTo>
                  <a:pt x="1485" y="2538"/>
                </a:lnTo>
                <a:cubicBezTo>
                  <a:pt x="1447" y="2506"/>
                  <a:pt x="1423" y="2494"/>
                  <a:pt x="1421" y="2493"/>
                </a:cubicBezTo>
                <a:lnTo>
                  <a:pt x="1421" y="2493"/>
                </a:lnTo>
                <a:cubicBezTo>
                  <a:pt x="1428" y="2494"/>
                  <a:pt x="1434" y="2497"/>
                  <a:pt x="1440" y="2500"/>
                </a:cubicBezTo>
                <a:lnTo>
                  <a:pt x="1440" y="2500"/>
                </a:lnTo>
                <a:cubicBezTo>
                  <a:pt x="1450" y="2507"/>
                  <a:pt x="1478" y="2531"/>
                  <a:pt x="1503" y="2552"/>
                </a:cubicBezTo>
                <a:lnTo>
                  <a:pt x="1503" y="2552"/>
                </a:lnTo>
                <a:cubicBezTo>
                  <a:pt x="1498" y="2548"/>
                  <a:pt x="1493" y="2544"/>
                  <a:pt x="1485" y="2538"/>
                </a:cubicBezTo>
                <a:close/>
                <a:moveTo>
                  <a:pt x="129" y="2557"/>
                </a:moveTo>
                <a:lnTo>
                  <a:pt x="129" y="2557"/>
                </a:lnTo>
                <a:cubicBezTo>
                  <a:pt x="132" y="2555"/>
                  <a:pt x="136" y="2552"/>
                  <a:pt x="140" y="2548"/>
                </a:cubicBezTo>
                <a:lnTo>
                  <a:pt x="140" y="2548"/>
                </a:lnTo>
                <a:cubicBezTo>
                  <a:pt x="136" y="2552"/>
                  <a:pt x="133" y="2555"/>
                  <a:pt x="130" y="2558"/>
                </a:cubicBezTo>
                <a:lnTo>
                  <a:pt x="130" y="2558"/>
                </a:lnTo>
                <a:cubicBezTo>
                  <a:pt x="129" y="2558"/>
                  <a:pt x="129" y="2557"/>
                  <a:pt x="129" y="2557"/>
                </a:cubicBezTo>
                <a:close/>
                <a:moveTo>
                  <a:pt x="257" y="2501"/>
                </a:moveTo>
                <a:lnTo>
                  <a:pt x="257" y="2501"/>
                </a:lnTo>
                <a:cubicBezTo>
                  <a:pt x="240" y="2503"/>
                  <a:pt x="216" y="2508"/>
                  <a:pt x="199" y="2516"/>
                </a:cubicBezTo>
                <a:lnTo>
                  <a:pt x="199" y="2516"/>
                </a:lnTo>
                <a:cubicBezTo>
                  <a:pt x="182" y="2523"/>
                  <a:pt x="168" y="2530"/>
                  <a:pt x="156" y="2538"/>
                </a:cubicBezTo>
                <a:lnTo>
                  <a:pt x="156" y="2538"/>
                </a:lnTo>
                <a:cubicBezTo>
                  <a:pt x="183" y="2520"/>
                  <a:pt x="218" y="2502"/>
                  <a:pt x="257" y="2501"/>
                </a:cubicBezTo>
                <a:close/>
                <a:moveTo>
                  <a:pt x="351" y="1816"/>
                </a:moveTo>
                <a:lnTo>
                  <a:pt x="351" y="1816"/>
                </a:lnTo>
                <a:cubicBezTo>
                  <a:pt x="354" y="1834"/>
                  <a:pt x="356" y="1853"/>
                  <a:pt x="355" y="1871"/>
                </a:cubicBezTo>
                <a:lnTo>
                  <a:pt x="355" y="1871"/>
                </a:lnTo>
                <a:cubicBezTo>
                  <a:pt x="355" y="1890"/>
                  <a:pt x="351" y="1909"/>
                  <a:pt x="348" y="1928"/>
                </a:cubicBezTo>
                <a:lnTo>
                  <a:pt x="348" y="1928"/>
                </a:lnTo>
                <a:cubicBezTo>
                  <a:pt x="343" y="1951"/>
                  <a:pt x="348" y="1975"/>
                  <a:pt x="342" y="1998"/>
                </a:cubicBezTo>
                <a:lnTo>
                  <a:pt x="342" y="1998"/>
                </a:lnTo>
                <a:cubicBezTo>
                  <a:pt x="336" y="2024"/>
                  <a:pt x="327" y="2051"/>
                  <a:pt x="319" y="2077"/>
                </a:cubicBezTo>
                <a:lnTo>
                  <a:pt x="319" y="2077"/>
                </a:lnTo>
                <a:cubicBezTo>
                  <a:pt x="317" y="2084"/>
                  <a:pt x="314" y="2092"/>
                  <a:pt x="307" y="2093"/>
                </a:cubicBezTo>
                <a:lnTo>
                  <a:pt x="307" y="2093"/>
                </a:lnTo>
                <a:cubicBezTo>
                  <a:pt x="296" y="2038"/>
                  <a:pt x="298" y="1980"/>
                  <a:pt x="311" y="1925"/>
                </a:cubicBezTo>
                <a:lnTo>
                  <a:pt x="311" y="1925"/>
                </a:lnTo>
                <a:cubicBezTo>
                  <a:pt x="317" y="1904"/>
                  <a:pt x="324" y="1882"/>
                  <a:pt x="321" y="1859"/>
                </a:cubicBezTo>
                <a:lnTo>
                  <a:pt x="321" y="1859"/>
                </a:lnTo>
                <a:cubicBezTo>
                  <a:pt x="320" y="1846"/>
                  <a:pt x="315" y="1832"/>
                  <a:pt x="312" y="1819"/>
                </a:cubicBezTo>
                <a:lnTo>
                  <a:pt x="312" y="1819"/>
                </a:lnTo>
                <a:cubicBezTo>
                  <a:pt x="302" y="1779"/>
                  <a:pt x="310" y="1738"/>
                  <a:pt x="317" y="1698"/>
                </a:cubicBezTo>
                <a:lnTo>
                  <a:pt x="317" y="1698"/>
                </a:lnTo>
                <a:cubicBezTo>
                  <a:pt x="322" y="1672"/>
                  <a:pt x="327" y="1644"/>
                  <a:pt x="332" y="1617"/>
                </a:cubicBezTo>
                <a:lnTo>
                  <a:pt x="332" y="1617"/>
                </a:lnTo>
                <a:cubicBezTo>
                  <a:pt x="341" y="1640"/>
                  <a:pt x="344" y="1666"/>
                  <a:pt x="347" y="1690"/>
                </a:cubicBezTo>
                <a:lnTo>
                  <a:pt x="347" y="1690"/>
                </a:lnTo>
                <a:cubicBezTo>
                  <a:pt x="352" y="1732"/>
                  <a:pt x="347" y="1774"/>
                  <a:pt x="351" y="1816"/>
                </a:cubicBezTo>
                <a:close/>
                <a:moveTo>
                  <a:pt x="617" y="738"/>
                </a:moveTo>
                <a:lnTo>
                  <a:pt x="617" y="738"/>
                </a:lnTo>
                <a:cubicBezTo>
                  <a:pt x="617" y="735"/>
                  <a:pt x="617" y="732"/>
                  <a:pt x="617" y="730"/>
                </a:cubicBezTo>
                <a:lnTo>
                  <a:pt x="617" y="730"/>
                </a:lnTo>
                <a:cubicBezTo>
                  <a:pt x="617" y="734"/>
                  <a:pt x="617" y="736"/>
                  <a:pt x="617" y="738"/>
                </a:cubicBezTo>
                <a:close/>
                <a:moveTo>
                  <a:pt x="1313" y="1573"/>
                </a:moveTo>
                <a:lnTo>
                  <a:pt x="1313" y="1573"/>
                </a:lnTo>
                <a:cubicBezTo>
                  <a:pt x="1314" y="1567"/>
                  <a:pt x="1316" y="1561"/>
                  <a:pt x="1322" y="1561"/>
                </a:cubicBezTo>
                <a:lnTo>
                  <a:pt x="1322" y="1561"/>
                </a:lnTo>
                <a:cubicBezTo>
                  <a:pt x="1324" y="1560"/>
                  <a:pt x="1337" y="1599"/>
                  <a:pt x="1337" y="1602"/>
                </a:cubicBezTo>
                <a:lnTo>
                  <a:pt x="1337" y="1602"/>
                </a:lnTo>
                <a:cubicBezTo>
                  <a:pt x="1346" y="1634"/>
                  <a:pt x="1349" y="1644"/>
                  <a:pt x="1347" y="1662"/>
                </a:cubicBezTo>
                <a:lnTo>
                  <a:pt x="1347" y="1662"/>
                </a:lnTo>
                <a:cubicBezTo>
                  <a:pt x="1345" y="1705"/>
                  <a:pt x="1344" y="1729"/>
                  <a:pt x="1342" y="1773"/>
                </a:cubicBezTo>
                <a:lnTo>
                  <a:pt x="1342" y="1773"/>
                </a:lnTo>
                <a:cubicBezTo>
                  <a:pt x="1340" y="1795"/>
                  <a:pt x="1339" y="1819"/>
                  <a:pt x="1353" y="1837"/>
                </a:cubicBezTo>
                <a:lnTo>
                  <a:pt x="1353" y="1837"/>
                </a:lnTo>
                <a:cubicBezTo>
                  <a:pt x="1358" y="1844"/>
                  <a:pt x="1366" y="1851"/>
                  <a:pt x="1366" y="1859"/>
                </a:cubicBezTo>
                <a:lnTo>
                  <a:pt x="1366" y="1859"/>
                </a:lnTo>
                <a:cubicBezTo>
                  <a:pt x="1365" y="1867"/>
                  <a:pt x="1359" y="1873"/>
                  <a:pt x="1359" y="1881"/>
                </a:cubicBezTo>
                <a:lnTo>
                  <a:pt x="1359" y="1881"/>
                </a:lnTo>
                <a:cubicBezTo>
                  <a:pt x="1359" y="1887"/>
                  <a:pt x="1362" y="1891"/>
                  <a:pt x="1365" y="1896"/>
                </a:cubicBezTo>
                <a:lnTo>
                  <a:pt x="1365" y="1896"/>
                </a:lnTo>
                <a:cubicBezTo>
                  <a:pt x="1371" y="1907"/>
                  <a:pt x="1372" y="1919"/>
                  <a:pt x="1373" y="1932"/>
                </a:cubicBezTo>
                <a:lnTo>
                  <a:pt x="1373" y="1932"/>
                </a:lnTo>
                <a:cubicBezTo>
                  <a:pt x="1374" y="1950"/>
                  <a:pt x="1375" y="1969"/>
                  <a:pt x="1377" y="1988"/>
                </a:cubicBezTo>
                <a:lnTo>
                  <a:pt x="1377" y="1988"/>
                </a:lnTo>
                <a:cubicBezTo>
                  <a:pt x="1377" y="1997"/>
                  <a:pt x="1378" y="2007"/>
                  <a:pt x="1376" y="2016"/>
                </a:cubicBezTo>
                <a:lnTo>
                  <a:pt x="1376" y="2016"/>
                </a:lnTo>
                <a:cubicBezTo>
                  <a:pt x="1375" y="2025"/>
                  <a:pt x="1372" y="2033"/>
                  <a:pt x="1369" y="2042"/>
                </a:cubicBezTo>
                <a:lnTo>
                  <a:pt x="1369" y="2042"/>
                </a:lnTo>
                <a:cubicBezTo>
                  <a:pt x="1363" y="2061"/>
                  <a:pt x="1350" y="2160"/>
                  <a:pt x="1350" y="2181"/>
                </a:cubicBezTo>
                <a:lnTo>
                  <a:pt x="1350" y="2181"/>
                </a:lnTo>
                <a:cubicBezTo>
                  <a:pt x="1350" y="2185"/>
                  <a:pt x="1347" y="2191"/>
                  <a:pt x="1344" y="2188"/>
                </a:cubicBezTo>
                <a:lnTo>
                  <a:pt x="1344" y="2188"/>
                </a:lnTo>
                <a:cubicBezTo>
                  <a:pt x="1343" y="2188"/>
                  <a:pt x="1343" y="2186"/>
                  <a:pt x="1342" y="2185"/>
                </a:cubicBezTo>
                <a:lnTo>
                  <a:pt x="1342" y="2185"/>
                </a:lnTo>
                <a:cubicBezTo>
                  <a:pt x="1329" y="2111"/>
                  <a:pt x="1340" y="1959"/>
                  <a:pt x="1318" y="1887"/>
                </a:cubicBezTo>
                <a:lnTo>
                  <a:pt x="1318" y="1887"/>
                </a:lnTo>
                <a:cubicBezTo>
                  <a:pt x="1315" y="1879"/>
                  <a:pt x="1312" y="1870"/>
                  <a:pt x="1311" y="1861"/>
                </a:cubicBezTo>
                <a:lnTo>
                  <a:pt x="1311" y="1861"/>
                </a:lnTo>
                <a:cubicBezTo>
                  <a:pt x="1310" y="1851"/>
                  <a:pt x="1311" y="1839"/>
                  <a:pt x="1311" y="1829"/>
                </a:cubicBezTo>
                <a:lnTo>
                  <a:pt x="1311" y="1829"/>
                </a:lnTo>
                <a:cubicBezTo>
                  <a:pt x="1317" y="1753"/>
                  <a:pt x="1299" y="1648"/>
                  <a:pt x="1313" y="1573"/>
                </a:cubicBezTo>
                <a:close/>
                <a:moveTo>
                  <a:pt x="1402" y="2490"/>
                </a:moveTo>
                <a:lnTo>
                  <a:pt x="1402" y="2490"/>
                </a:lnTo>
                <a:cubicBezTo>
                  <a:pt x="1402" y="2490"/>
                  <a:pt x="1400" y="2490"/>
                  <a:pt x="1399" y="2490"/>
                </a:cubicBezTo>
                <a:lnTo>
                  <a:pt x="1399" y="2490"/>
                </a:lnTo>
                <a:cubicBezTo>
                  <a:pt x="1400" y="2490"/>
                  <a:pt x="1402" y="2490"/>
                  <a:pt x="1402" y="2490"/>
                </a:cubicBezTo>
                <a:close/>
                <a:moveTo>
                  <a:pt x="1412" y="2491"/>
                </a:moveTo>
                <a:lnTo>
                  <a:pt x="1412" y="2491"/>
                </a:lnTo>
                <a:cubicBezTo>
                  <a:pt x="1410" y="2491"/>
                  <a:pt x="1409" y="2490"/>
                  <a:pt x="1408" y="2490"/>
                </a:cubicBezTo>
                <a:lnTo>
                  <a:pt x="1408" y="2490"/>
                </a:lnTo>
                <a:cubicBezTo>
                  <a:pt x="1409" y="2490"/>
                  <a:pt x="1410" y="2491"/>
                  <a:pt x="1412" y="2491"/>
                </a:cubicBezTo>
                <a:close/>
                <a:moveTo>
                  <a:pt x="1421" y="2493"/>
                </a:moveTo>
                <a:lnTo>
                  <a:pt x="1421" y="2493"/>
                </a:lnTo>
                <a:cubicBezTo>
                  <a:pt x="1420" y="2493"/>
                  <a:pt x="1419" y="2492"/>
                  <a:pt x="1418" y="2492"/>
                </a:cubicBezTo>
                <a:lnTo>
                  <a:pt x="1418" y="2492"/>
                </a:lnTo>
                <a:cubicBezTo>
                  <a:pt x="1419" y="2492"/>
                  <a:pt x="1420" y="2493"/>
                  <a:pt x="1421" y="2493"/>
                </a:cubicBezTo>
                <a:close/>
                <a:moveTo>
                  <a:pt x="1376" y="2491"/>
                </a:moveTo>
                <a:lnTo>
                  <a:pt x="1376" y="2491"/>
                </a:lnTo>
                <a:cubicBezTo>
                  <a:pt x="1377" y="2490"/>
                  <a:pt x="1385" y="2489"/>
                  <a:pt x="1395" y="2490"/>
                </a:cubicBezTo>
                <a:lnTo>
                  <a:pt x="1395" y="2490"/>
                </a:lnTo>
                <a:cubicBezTo>
                  <a:pt x="1385" y="2490"/>
                  <a:pt x="1378" y="2490"/>
                  <a:pt x="1376" y="2491"/>
                </a:cubicBezTo>
                <a:close/>
                <a:moveTo>
                  <a:pt x="1364" y="2545"/>
                </a:moveTo>
                <a:lnTo>
                  <a:pt x="1364" y="2545"/>
                </a:lnTo>
                <a:lnTo>
                  <a:pt x="1364" y="2547"/>
                </a:lnTo>
                <a:lnTo>
                  <a:pt x="1364" y="2547"/>
                </a:lnTo>
                <a:cubicBezTo>
                  <a:pt x="1366" y="2547"/>
                  <a:pt x="1367" y="2547"/>
                  <a:pt x="1368" y="2547"/>
                </a:cubicBezTo>
                <a:lnTo>
                  <a:pt x="1368" y="2547"/>
                </a:lnTo>
                <a:cubicBezTo>
                  <a:pt x="1366" y="2548"/>
                  <a:pt x="1362" y="2550"/>
                  <a:pt x="1357" y="2554"/>
                </a:cubicBezTo>
                <a:lnTo>
                  <a:pt x="1357" y="2554"/>
                </a:lnTo>
                <a:cubicBezTo>
                  <a:pt x="1360" y="2550"/>
                  <a:pt x="1362" y="2547"/>
                  <a:pt x="1364" y="2545"/>
                </a:cubicBezTo>
                <a:close/>
                <a:moveTo>
                  <a:pt x="1447" y="846"/>
                </a:moveTo>
                <a:lnTo>
                  <a:pt x="1447" y="846"/>
                </a:lnTo>
                <a:cubicBezTo>
                  <a:pt x="1447" y="846"/>
                  <a:pt x="1085" y="773"/>
                  <a:pt x="1044" y="756"/>
                </a:cubicBezTo>
                <a:lnTo>
                  <a:pt x="1044" y="756"/>
                </a:lnTo>
                <a:cubicBezTo>
                  <a:pt x="1004" y="739"/>
                  <a:pt x="999" y="718"/>
                  <a:pt x="987" y="726"/>
                </a:cubicBezTo>
                <a:lnTo>
                  <a:pt x="987" y="726"/>
                </a:lnTo>
                <a:lnTo>
                  <a:pt x="987" y="726"/>
                </a:lnTo>
                <a:lnTo>
                  <a:pt x="987" y="726"/>
                </a:lnTo>
                <a:cubicBezTo>
                  <a:pt x="977" y="716"/>
                  <a:pt x="962" y="709"/>
                  <a:pt x="957" y="706"/>
                </a:cubicBezTo>
                <a:lnTo>
                  <a:pt x="957" y="706"/>
                </a:lnTo>
                <a:cubicBezTo>
                  <a:pt x="951" y="703"/>
                  <a:pt x="939" y="694"/>
                  <a:pt x="944" y="701"/>
                </a:cubicBezTo>
                <a:lnTo>
                  <a:pt x="944" y="701"/>
                </a:lnTo>
                <a:cubicBezTo>
                  <a:pt x="940" y="698"/>
                  <a:pt x="937" y="694"/>
                  <a:pt x="936" y="690"/>
                </a:cubicBezTo>
                <a:lnTo>
                  <a:pt x="936" y="690"/>
                </a:lnTo>
                <a:cubicBezTo>
                  <a:pt x="928" y="673"/>
                  <a:pt x="927" y="587"/>
                  <a:pt x="927" y="587"/>
                </a:cubicBezTo>
                <a:lnTo>
                  <a:pt x="927" y="587"/>
                </a:lnTo>
                <a:cubicBezTo>
                  <a:pt x="945" y="549"/>
                  <a:pt x="940" y="466"/>
                  <a:pt x="940" y="466"/>
                </a:cubicBezTo>
                <a:lnTo>
                  <a:pt x="940" y="466"/>
                </a:lnTo>
                <a:cubicBezTo>
                  <a:pt x="961" y="471"/>
                  <a:pt x="975" y="427"/>
                  <a:pt x="984" y="398"/>
                </a:cubicBezTo>
                <a:lnTo>
                  <a:pt x="984" y="398"/>
                </a:lnTo>
                <a:cubicBezTo>
                  <a:pt x="994" y="368"/>
                  <a:pt x="1008" y="358"/>
                  <a:pt x="993" y="329"/>
                </a:cubicBezTo>
                <a:lnTo>
                  <a:pt x="993" y="329"/>
                </a:lnTo>
                <a:cubicBezTo>
                  <a:pt x="979" y="301"/>
                  <a:pt x="944" y="325"/>
                  <a:pt x="944" y="325"/>
                </a:cubicBezTo>
                <a:lnTo>
                  <a:pt x="944" y="325"/>
                </a:lnTo>
                <a:cubicBezTo>
                  <a:pt x="947" y="286"/>
                  <a:pt x="937" y="181"/>
                  <a:pt x="918" y="118"/>
                </a:cubicBezTo>
                <a:lnTo>
                  <a:pt x="918" y="118"/>
                </a:lnTo>
                <a:cubicBezTo>
                  <a:pt x="899" y="56"/>
                  <a:pt x="743" y="2"/>
                  <a:pt x="677" y="1"/>
                </a:cubicBezTo>
                <a:lnTo>
                  <a:pt x="677" y="1"/>
                </a:lnTo>
                <a:cubicBezTo>
                  <a:pt x="612" y="0"/>
                  <a:pt x="532" y="47"/>
                  <a:pt x="499" y="89"/>
                </a:cubicBezTo>
                <a:lnTo>
                  <a:pt x="499" y="89"/>
                </a:lnTo>
                <a:cubicBezTo>
                  <a:pt x="467" y="130"/>
                  <a:pt x="466" y="140"/>
                  <a:pt x="471" y="216"/>
                </a:cubicBezTo>
                <a:lnTo>
                  <a:pt x="471" y="216"/>
                </a:lnTo>
                <a:cubicBezTo>
                  <a:pt x="476" y="287"/>
                  <a:pt x="510" y="368"/>
                  <a:pt x="515" y="379"/>
                </a:cubicBezTo>
                <a:lnTo>
                  <a:pt x="515" y="379"/>
                </a:lnTo>
                <a:lnTo>
                  <a:pt x="515" y="379"/>
                </a:lnTo>
                <a:lnTo>
                  <a:pt x="515" y="379"/>
                </a:lnTo>
                <a:lnTo>
                  <a:pt x="515" y="379"/>
                </a:lnTo>
                <a:lnTo>
                  <a:pt x="515" y="379"/>
                </a:lnTo>
                <a:cubicBezTo>
                  <a:pt x="509" y="374"/>
                  <a:pt x="485" y="365"/>
                  <a:pt x="475" y="387"/>
                </a:cubicBezTo>
                <a:lnTo>
                  <a:pt x="475" y="387"/>
                </a:lnTo>
                <a:cubicBezTo>
                  <a:pt x="448" y="458"/>
                  <a:pt x="560" y="544"/>
                  <a:pt x="560" y="544"/>
                </a:cubicBezTo>
                <a:lnTo>
                  <a:pt x="560" y="544"/>
                </a:lnTo>
                <a:cubicBezTo>
                  <a:pt x="569" y="605"/>
                  <a:pt x="604" y="619"/>
                  <a:pt x="607" y="635"/>
                </a:cubicBezTo>
                <a:lnTo>
                  <a:pt x="607" y="635"/>
                </a:lnTo>
                <a:cubicBezTo>
                  <a:pt x="609" y="648"/>
                  <a:pt x="615" y="700"/>
                  <a:pt x="616" y="725"/>
                </a:cubicBezTo>
                <a:lnTo>
                  <a:pt x="616" y="725"/>
                </a:lnTo>
                <a:cubicBezTo>
                  <a:pt x="613" y="722"/>
                  <a:pt x="605" y="728"/>
                  <a:pt x="594" y="739"/>
                </a:cubicBezTo>
                <a:lnTo>
                  <a:pt x="594" y="739"/>
                </a:lnTo>
                <a:cubicBezTo>
                  <a:pt x="590" y="738"/>
                  <a:pt x="583" y="740"/>
                  <a:pt x="574" y="748"/>
                </a:cubicBezTo>
                <a:lnTo>
                  <a:pt x="574" y="748"/>
                </a:lnTo>
                <a:cubicBezTo>
                  <a:pt x="561" y="761"/>
                  <a:pt x="542" y="768"/>
                  <a:pt x="490" y="790"/>
                </a:cubicBezTo>
                <a:lnTo>
                  <a:pt x="490" y="790"/>
                </a:lnTo>
                <a:cubicBezTo>
                  <a:pt x="438" y="813"/>
                  <a:pt x="212" y="891"/>
                  <a:pt x="183" y="901"/>
                </a:cubicBezTo>
                <a:lnTo>
                  <a:pt x="183" y="901"/>
                </a:lnTo>
                <a:cubicBezTo>
                  <a:pt x="152" y="912"/>
                  <a:pt x="154" y="886"/>
                  <a:pt x="143" y="943"/>
                </a:cubicBezTo>
                <a:lnTo>
                  <a:pt x="143" y="943"/>
                </a:lnTo>
                <a:cubicBezTo>
                  <a:pt x="133" y="1002"/>
                  <a:pt x="19" y="1774"/>
                  <a:pt x="0" y="1956"/>
                </a:cubicBezTo>
                <a:lnTo>
                  <a:pt x="0" y="1956"/>
                </a:lnTo>
                <a:cubicBezTo>
                  <a:pt x="0" y="1956"/>
                  <a:pt x="0" y="1957"/>
                  <a:pt x="0" y="1958"/>
                </a:cubicBezTo>
                <a:lnTo>
                  <a:pt x="0" y="1958"/>
                </a:lnTo>
                <a:cubicBezTo>
                  <a:pt x="4" y="1978"/>
                  <a:pt x="92" y="2567"/>
                  <a:pt x="100" y="2574"/>
                </a:cubicBezTo>
                <a:lnTo>
                  <a:pt x="100" y="2574"/>
                </a:lnTo>
                <a:cubicBezTo>
                  <a:pt x="103" y="2577"/>
                  <a:pt x="113" y="2569"/>
                  <a:pt x="128" y="2558"/>
                </a:cubicBezTo>
                <a:lnTo>
                  <a:pt x="128" y="2558"/>
                </a:lnTo>
                <a:cubicBezTo>
                  <a:pt x="128" y="2559"/>
                  <a:pt x="128" y="2559"/>
                  <a:pt x="128" y="2560"/>
                </a:cubicBezTo>
                <a:lnTo>
                  <a:pt x="128" y="2560"/>
                </a:lnTo>
                <a:cubicBezTo>
                  <a:pt x="128" y="2561"/>
                  <a:pt x="126" y="2561"/>
                  <a:pt x="126" y="2562"/>
                </a:cubicBezTo>
                <a:lnTo>
                  <a:pt x="126" y="2562"/>
                </a:lnTo>
                <a:cubicBezTo>
                  <a:pt x="126" y="2562"/>
                  <a:pt x="142" y="2620"/>
                  <a:pt x="150" y="2617"/>
                </a:cubicBezTo>
                <a:lnTo>
                  <a:pt x="150" y="2617"/>
                </a:lnTo>
                <a:cubicBezTo>
                  <a:pt x="151" y="2617"/>
                  <a:pt x="156" y="2612"/>
                  <a:pt x="164" y="2607"/>
                </a:cubicBezTo>
                <a:lnTo>
                  <a:pt x="164" y="2607"/>
                </a:lnTo>
                <a:cubicBezTo>
                  <a:pt x="169" y="2625"/>
                  <a:pt x="201" y="2735"/>
                  <a:pt x="267" y="2764"/>
                </a:cubicBezTo>
                <a:lnTo>
                  <a:pt x="267" y="2764"/>
                </a:lnTo>
                <a:cubicBezTo>
                  <a:pt x="267" y="2773"/>
                  <a:pt x="266" y="2782"/>
                  <a:pt x="266" y="2791"/>
                </a:cubicBezTo>
                <a:lnTo>
                  <a:pt x="266" y="2791"/>
                </a:lnTo>
                <a:cubicBezTo>
                  <a:pt x="257" y="2962"/>
                  <a:pt x="270" y="3042"/>
                  <a:pt x="283" y="3272"/>
                </a:cubicBezTo>
                <a:lnTo>
                  <a:pt x="283" y="3272"/>
                </a:lnTo>
                <a:cubicBezTo>
                  <a:pt x="302" y="3608"/>
                  <a:pt x="274" y="3852"/>
                  <a:pt x="262" y="3900"/>
                </a:cubicBezTo>
                <a:lnTo>
                  <a:pt x="262" y="3900"/>
                </a:lnTo>
                <a:cubicBezTo>
                  <a:pt x="250" y="3946"/>
                  <a:pt x="229" y="4439"/>
                  <a:pt x="229" y="4536"/>
                </a:cubicBezTo>
                <a:lnTo>
                  <a:pt x="229" y="4536"/>
                </a:lnTo>
                <a:cubicBezTo>
                  <a:pt x="228" y="4600"/>
                  <a:pt x="231" y="4878"/>
                  <a:pt x="225" y="4903"/>
                </a:cubicBezTo>
                <a:lnTo>
                  <a:pt x="225" y="4903"/>
                </a:lnTo>
                <a:cubicBezTo>
                  <a:pt x="219" y="4928"/>
                  <a:pt x="237" y="4985"/>
                  <a:pt x="247" y="5004"/>
                </a:cubicBezTo>
                <a:lnTo>
                  <a:pt x="247" y="5004"/>
                </a:lnTo>
                <a:cubicBezTo>
                  <a:pt x="256" y="5022"/>
                  <a:pt x="246" y="5054"/>
                  <a:pt x="249" y="5085"/>
                </a:cubicBezTo>
                <a:lnTo>
                  <a:pt x="249" y="5085"/>
                </a:lnTo>
                <a:cubicBezTo>
                  <a:pt x="252" y="5116"/>
                  <a:pt x="255" y="5178"/>
                  <a:pt x="264" y="5172"/>
                </a:cubicBezTo>
                <a:lnTo>
                  <a:pt x="264" y="5172"/>
                </a:lnTo>
                <a:cubicBezTo>
                  <a:pt x="266" y="5171"/>
                  <a:pt x="274" y="5168"/>
                  <a:pt x="285" y="5165"/>
                </a:cubicBezTo>
                <a:lnTo>
                  <a:pt x="285" y="5165"/>
                </a:lnTo>
                <a:cubicBezTo>
                  <a:pt x="285" y="5181"/>
                  <a:pt x="285" y="5204"/>
                  <a:pt x="278" y="5223"/>
                </a:cubicBezTo>
                <a:lnTo>
                  <a:pt x="278" y="5223"/>
                </a:lnTo>
                <a:cubicBezTo>
                  <a:pt x="266" y="5260"/>
                  <a:pt x="216" y="5304"/>
                  <a:pt x="209" y="5342"/>
                </a:cubicBezTo>
                <a:lnTo>
                  <a:pt x="209" y="5342"/>
                </a:lnTo>
                <a:cubicBezTo>
                  <a:pt x="203" y="5380"/>
                  <a:pt x="209" y="5387"/>
                  <a:pt x="209" y="5387"/>
                </a:cubicBezTo>
                <a:lnTo>
                  <a:pt x="209" y="5387"/>
                </a:lnTo>
                <a:cubicBezTo>
                  <a:pt x="209" y="5387"/>
                  <a:pt x="206" y="5403"/>
                  <a:pt x="207" y="5416"/>
                </a:cubicBezTo>
                <a:lnTo>
                  <a:pt x="207" y="5416"/>
                </a:lnTo>
                <a:cubicBezTo>
                  <a:pt x="208" y="5428"/>
                  <a:pt x="219" y="5430"/>
                  <a:pt x="246" y="5436"/>
                </a:cubicBezTo>
                <a:lnTo>
                  <a:pt x="246" y="5436"/>
                </a:lnTo>
                <a:cubicBezTo>
                  <a:pt x="272" y="5443"/>
                  <a:pt x="406" y="5456"/>
                  <a:pt x="476" y="5421"/>
                </a:cubicBezTo>
                <a:lnTo>
                  <a:pt x="476" y="5421"/>
                </a:lnTo>
                <a:cubicBezTo>
                  <a:pt x="476" y="5421"/>
                  <a:pt x="492" y="5410"/>
                  <a:pt x="495" y="5402"/>
                </a:cubicBezTo>
                <a:lnTo>
                  <a:pt x="495" y="5402"/>
                </a:lnTo>
                <a:cubicBezTo>
                  <a:pt x="498" y="5395"/>
                  <a:pt x="495" y="5378"/>
                  <a:pt x="495" y="5378"/>
                </a:cubicBezTo>
                <a:lnTo>
                  <a:pt x="495" y="5378"/>
                </a:lnTo>
                <a:cubicBezTo>
                  <a:pt x="495" y="5378"/>
                  <a:pt x="483" y="5367"/>
                  <a:pt x="496" y="5360"/>
                </a:cubicBezTo>
                <a:lnTo>
                  <a:pt x="496" y="5360"/>
                </a:lnTo>
                <a:cubicBezTo>
                  <a:pt x="509" y="5352"/>
                  <a:pt x="525" y="5349"/>
                  <a:pt x="526" y="5341"/>
                </a:cubicBezTo>
                <a:lnTo>
                  <a:pt x="526" y="5341"/>
                </a:lnTo>
                <a:cubicBezTo>
                  <a:pt x="527" y="5332"/>
                  <a:pt x="521" y="5274"/>
                  <a:pt x="521" y="5274"/>
                </a:cubicBezTo>
                <a:lnTo>
                  <a:pt x="521" y="5274"/>
                </a:lnTo>
                <a:cubicBezTo>
                  <a:pt x="521" y="5274"/>
                  <a:pt x="525" y="5257"/>
                  <a:pt x="526" y="5242"/>
                </a:cubicBezTo>
                <a:lnTo>
                  <a:pt x="526" y="5242"/>
                </a:lnTo>
                <a:cubicBezTo>
                  <a:pt x="528" y="5228"/>
                  <a:pt x="536" y="5180"/>
                  <a:pt x="517" y="5143"/>
                </a:cubicBezTo>
                <a:lnTo>
                  <a:pt x="517" y="5143"/>
                </a:lnTo>
                <a:cubicBezTo>
                  <a:pt x="529" y="5145"/>
                  <a:pt x="539" y="5149"/>
                  <a:pt x="547" y="5153"/>
                </a:cubicBezTo>
                <a:lnTo>
                  <a:pt x="547" y="5153"/>
                </a:lnTo>
                <a:cubicBezTo>
                  <a:pt x="547" y="5153"/>
                  <a:pt x="554" y="5156"/>
                  <a:pt x="563" y="5094"/>
                </a:cubicBezTo>
                <a:lnTo>
                  <a:pt x="563" y="5094"/>
                </a:lnTo>
                <a:cubicBezTo>
                  <a:pt x="573" y="5032"/>
                  <a:pt x="592" y="4856"/>
                  <a:pt x="579" y="4785"/>
                </a:cubicBezTo>
                <a:lnTo>
                  <a:pt x="579" y="4785"/>
                </a:lnTo>
                <a:cubicBezTo>
                  <a:pt x="566" y="4713"/>
                  <a:pt x="601" y="4495"/>
                  <a:pt x="604" y="4324"/>
                </a:cubicBezTo>
                <a:lnTo>
                  <a:pt x="604" y="4324"/>
                </a:lnTo>
                <a:cubicBezTo>
                  <a:pt x="607" y="4153"/>
                  <a:pt x="650" y="3733"/>
                  <a:pt x="678" y="3562"/>
                </a:cubicBezTo>
                <a:lnTo>
                  <a:pt x="678" y="3562"/>
                </a:lnTo>
                <a:cubicBezTo>
                  <a:pt x="684" y="3529"/>
                  <a:pt x="694" y="3469"/>
                  <a:pt x="707" y="3399"/>
                </a:cubicBezTo>
                <a:lnTo>
                  <a:pt x="707" y="3399"/>
                </a:lnTo>
                <a:cubicBezTo>
                  <a:pt x="710" y="3383"/>
                  <a:pt x="716" y="3350"/>
                  <a:pt x="719" y="3333"/>
                </a:cubicBezTo>
                <a:lnTo>
                  <a:pt x="719" y="3333"/>
                </a:lnTo>
                <a:cubicBezTo>
                  <a:pt x="758" y="3126"/>
                  <a:pt x="807" y="2875"/>
                  <a:pt x="816" y="2904"/>
                </a:cubicBezTo>
                <a:lnTo>
                  <a:pt x="816" y="2904"/>
                </a:lnTo>
                <a:cubicBezTo>
                  <a:pt x="828" y="2950"/>
                  <a:pt x="982" y="3791"/>
                  <a:pt x="993" y="3897"/>
                </a:cubicBezTo>
                <a:lnTo>
                  <a:pt x="993" y="3897"/>
                </a:lnTo>
                <a:cubicBezTo>
                  <a:pt x="1005" y="4009"/>
                  <a:pt x="997" y="4090"/>
                  <a:pt x="1007" y="4158"/>
                </a:cubicBezTo>
                <a:lnTo>
                  <a:pt x="1007" y="4158"/>
                </a:lnTo>
                <a:cubicBezTo>
                  <a:pt x="1016" y="4227"/>
                  <a:pt x="1007" y="4517"/>
                  <a:pt x="1007" y="4517"/>
                </a:cubicBezTo>
                <a:lnTo>
                  <a:pt x="1007" y="4517"/>
                </a:lnTo>
                <a:cubicBezTo>
                  <a:pt x="1012" y="4607"/>
                  <a:pt x="1015" y="4707"/>
                  <a:pt x="1011" y="4766"/>
                </a:cubicBezTo>
                <a:lnTo>
                  <a:pt x="1011" y="4766"/>
                </a:lnTo>
                <a:cubicBezTo>
                  <a:pt x="1007" y="4825"/>
                  <a:pt x="1003" y="4936"/>
                  <a:pt x="1000" y="4967"/>
                </a:cubicBezTo>
                <a:lnTo>
                  <a:pt x="1000" y="4967"/>
                </a:lnTo>
                <a:cubicBezTo>
                  <a:pt x="997" y="4998"/>
                  <a:pt x="991" y="5001"/>
                  <a:pt x="1000" y="5022"/>
                </a:cubicBezTo>
                <a:lnTo>
                  <a:pt x="1000" y="5022"/>
                </a:lnTo>
                <a:cubicBezTo>
                  <a:pt x="1010" y="5044"/>
                  <a:pt x="991" y="5128"/>
                  <a:pt x="1013" y="5153"/>
                </a:cubicBezTo>
                <a:lnTo>
                  <a:pt x="1013" y="5153"/>
                </a:lnTo>
                <a:cubicBezTo>
                  <a:pt x="1019" y="5160"/>
                  <a:pt x="1033" y="5159"/>
                  <a:pt x="1053" y="5155"/>
                </a:cubicBezTo>
                <a:lnTo>
                  <a:pt x="1053" y="5155"/>
                </a:lnTo>
                <a:cubicBezTo>
                  <a:pt x="1054" y="5159"/>
                  <a:pt x="1054" y="5163"/>
                  <a:pt x="1054" y="5165"/>
                </a:cubicBezTo>
                <a:lnTo>
                  <a:pt x="1054" y="5165"/>
                </a:lnTo>
                <a:cubicBezTo>
                  <a:pt x="1051" y="5175"/>
                  <a:pt x="1031" y="5242"/>
                  <a:pt x="1054" y="5272"/>
                </a:cubicBezTo>
                <a:lnTo>
                  <a:pt x="1054" y="5272"/>
                </a:lnTo>
                <a:cubicBezTo>
                  <a:pt x="1054" y="5272"/>
                  <a:pt x="1048" y="5279"/>
                  <a:pt x="1049" y="5291"/>
                </a:cubicBezTo>
                <a:lnTo>
                  <a:pt x="1049" y="5291"/>
                </a:lnTo>
                <a:cubicBezTo>
                  <a:pt x="1050" y="5304"/>
                  <a:pt x="1049" y="5351"/>
                  <a:pt x="1049" y="5351"/>
                </a:cubicBezTo>
                <a:lnTo>
                  <a:pt x="1049" y="5351"/>
                </a:lnTo>
                <a:cubicBezTo>
                  <a:pt x="1049" y="5351"/>
                  <a:pt x="1070" y="5361"/>
                  <a:pt x="1087" y="5371"/>
                </a:cubicBezTo>
                <a:lnTo>
                  <a:pt x="1087" y="5371"/>
                </a:lnTo>
                <a:cubicBezTo>
                  <a:pt x="1104" y="5381"/>
                  <a:pt x="1089" y="5399"/>
                  <a:pt x="1094" y="5418"/>
                </a:cubicBezTo>
                <a:lnTo>
                  <a:pt x="1094" y="5418"/>
                </a:lnTo>
                <a:cubicBezTo>
                  <a:pt x="1100" y="5436"/>
                  <a:pt x="1113" y="5438"/>
                  <a:pt x="1138" y="5444"/>
                </a:cubicBezTo>
                <a:lnTo>
                  <a:pt x="1138" y="5444"/>
                </a:lnTo>
                <a:cubicBezTo>
                  <a:pt x="1162" y="5451"/>
                  <a:pt x="1267" y="5469"/>
                  <a:pt x="1327" y="5453"/>
                </a:cubicBezTo>
                <a:lnTo>
                  <a:pt x="1327" y="5453"/>
                </a:lnTo>
                <a:cubicBezTo>
                  <a:pt x="1327" y="5453"/>
                  <a:pt x="1365" y="5442"/>
                  <a:pt x="1377" y="5428"/>
                </a:cubicBezTo>
                <a:lnTo>
                  <a:pt x="1377" y="5428"/>
                </a:lnTo>
                <a:cubicBezTo>
                  <a:pt x="1377" y="5428"/>
                  <a:pt x="1380" y="5398"/>
                  <a:pt x="1377" y="5394"/>
                </a:cubicBezTo>
                <a:lnTo>
                  <a:pt x="1377" y="5394"/>
                </a:lnTo>
                <a:cubicBezTo>
                  <a:pt x="1373" y="5390"/>
                  <a:pt x="1382" y="5372"/>
                  <a:pt x="1373" y="5349"/>
                </a:cubicBezTo>
                <a:lnTo>
                  <a:pt x="1373" y="5349"/>
                </a:lnTo>
                <a:cubicBezTo>
                  <a:pt x="1365" y="5326"/>
                  <a:pt x="1308" y="5261"/>
                  <a:pt x="1300" y="5233"/>
                </a:cubicBezTo>
                <a:lnTo>
                  <a:pt x="1300" y="5233"/>
                </a:lnTo>
                <a:cubicBezTo>
                  <a:pt x="1292" y="5208"/>
                  <a:pt x="1279" y="5205"/>
                  <a:pt x="1281" y="5171"/>
                </a:cubicBezTo>
                <a:lnTo>
                  <a:pt x="1281" y="5171"/>
                </a:lnTo>
                <a:cubicBezTo>
                  <a:pt x="1282" y="5171"/>
                  <a:pt x="1282" y="5172"/>
                  <a:pt x="1283" y="5172"/>
                </a:cubicBezTo>
                <a:lnTo>
                  <a:pt x="1283" y="5172"/>
                </a:lnTo>
                <a:cubicBezTo>
                  <a:pt x="1283" y="5172"/>
                  <a:pt x="1289" y="5172"/>
                  <a:pt x="1307" y="5113"/>
                </a:cubicBezTo>
                <a:lnTo>
                  <a:pt x="1307" y="5113"/>
                </a:lnTo>
                <a:cubicBezTo>
                  <a:pt x="1326" y="5054"/>
                  <a:pt x="1348" y="5025"/>
                  <a:pt x="1345" y="4991"/>
                </a:cubicBezTo>
                <a:lnTo>
                  <a:pt x="1345" y="4991"/>
                </a:lnTo>
                <a:cubicBezTo>
                  <a:pt x="1342" y="4957"/>
                  <a:pt x="1336" y="4844"/>
                  <a:pt x="1346" y="4813"/>
                </a:cubicBezTo>
                <a:lnTo>
                  <a:pt x="1346" y="4813"/>
                </a:lnTo>
                <a:cubicBezTo>
                  <a:pt x="1354" y="4782"/>
                  <a:pt x="1370" y="4567"/>
                  <a:pt x="1379" y="4492"/>
                </a:cubicBezTo>
                <a:lnTo>
                  <a:pt x="1379" y="4492"/>
                </a:lnTo>
                <a:cubicBezTo>
                  <a:pt x="1388" y="4417"/>
                  <a:pt x="1364" y="3890"/>
                  <a:pt x="1352" y="3730"/>
                </a:cubicBezTo>
                <a:lnTo>
                  <a:pt x="1352" y="3730"/>
                </a:lnTo>
                <a:cubicBezTo>
                  <a:pt x="1348" y="3674"/>
                  <a:pt x="1359" y="3042"/>
                  <a:pt x="1371" y="2902"/>
                </a:cubicBezTo>
                <a:lnTo>
                  <a:pt x="1371" y="2902"/>
                </a:lnTo>
                <a:cubicBezTo>
                  <a:pt x="1374" y="2870"/>
                  <a:pt x="1373" y="2823"/>
                  <a:pt x="1372" y="2771"/>
                </a:cubicBezTo>
                <a:lnTo>
                  <a:pt x="1372" y="2771"/>
                </a:lnTo>
                <a:cubicBezTo>
                  <a:pt x="1397" y="2752"/>
                  <a:pt x="1437" y="2722"/>
                  <a:pt x="1443" y="2716"/>
                </a:cubicBezTo>
                <a:lnTo>
                  <a:pt x="1443" y="2716"/>
                </a:lnTo>
                <a:cubicBezTo>
                  <a:pt x="1449" y="2709"/>
                  <a:pt x="1478" y="2627"/>
                  <a:pt x="1483" y="2615"/>
                </a:cubicBezTo>
                <a:lnTo>
                  <a:pt x="1483" y="2615"/>
                </a:lnTo>
                <a:cubicBezTo>
                  <a:pt x="1485" y="2617"/>
                  <a:pt x="1489" y="2619"/>
                  <a:pt x="1492" y="2621"/>
                </a:cubicBezTo>
                <a:lnTo>
                  <a:pt x="1492" y="2621"/>
                </a:lnTo>
                <a:cubicBezTo>
                  <a:pt x="1494" y="2622"/>
                  <a:pt x="1495" y="2624"/>
                  <a:pt x="1497" y="2624"/>
                </a:cubicBezTo>
                <a:lnTo>
                  <a:pt x="1497" y="2624"/>
                </a:lnTo>
                <a:cubicBezTo>
                  <a:pt x="1502" y="2624"/>
                  <a:pt x="1504" y="2619"/>
                  <a:pt x="1506" y="2615"/>
                </a:cubicBezTo>
                <a:lnTo>
                  <a:pt x="1506" y="2615"/>
                </a:lnTo>
                <a:cubicBezTo>
                  <a:pt x="1507" y="2612"/>
                  <a:pt x="1508" y="2609"/>
                  <a:pt x="1509" y="2605"/>
                </a:cubicBezTo>
                <a:lnTo>
                  <a:pt x="1509" y="2605"/>
                </a:lnTo>
                <a:cubicBezTo>
                  <a:pt x="1515" y="2590"/>
                  <a:pt x="1521" y="2571"/>
                  <a:pt x="1522" y="2569"/>
                </a:cubicBezTo>
                <a:lnTo>
                  <a:pt x="1522" y="2569"/>
                </a:lnTo>
                <a:cubicBezTo>
                  <a:pt x="1528" y="2574"/>
                  <a:pt x="1534" y="2579"/>
                  <a:pt x="1537" y="2582"/>
                </a:cubicBezTo>
                <a:lnTo>
                  <a:pt x="1537" y="2582"/>
                </a:lnTo>
                <a:cubicBezTo>
                  <a:pt x="1544" y="2587"/>
                  <a:pt x="1544" y="2569"/>
                  <a:pt x="1547" y="2561"/>
                </a:cubicBezTo>
                <a:lnTo>
                  <a:pt x="1547" y="2561"/>
                </a:lnTo>
                <a:cubicBezTo>
                  <a:pt x="1560" y="2528"/>
                  <a:pt x="1634" y="1926"/>
                  <a:pt x="1634" y="1903"/>
                </a:cubicBezTo>
                <a:lnTo>
                  <a:pt x="1634" y="1903"/>
                </a:lnTo>
                <a:cubicBezTo>
                  <a:pt x="1633" y="1859"/>
                  <a:pt x="1546" y="1203"/>
                  <a:pt x="1535" y="1139"/>
                </a:cubicBezTo>
                <a:lnTo>
                  <a:pt x="1535" y="1139"/>
                </a:lnTo>
                <a:cubicBezTo>
                  <a:pt x="1524" y="1077"/>
                  <a:pt x="1503" y="837"/>
                  <a:pt x="1447" y="846"/>
                </a:cubicBezTo>
                <a:close/>
              </a:path>
            </a:pathLst>
          </a:custGeom>
          <a:solidFill>
            <a:schemeClr val="accent2"/>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78" name="Freeform 1">
            <a:extLst>
              <a:ext uri="{FF2B5EF4-FFF2-40B4-BE49-F238E27FC236}">
                <a16:creationId xmlns:a16="http://schemas.microsoft.com/office/drawing/2014/main" id="{D45ED7D2-C8C5-9F4A-835B-D5E51C6730B8}"/>
              </a:ext>
            </a:extLst>
          </p:cNvPr>
          <p:cNvSpPr>
            <a:spLocks noChangeArrowheads="1"/>
          </p:cNvSpPr>
          <p:nvPr/>
        </p:nvSpPr>
        <p:spPr bwMode="auto">
          <a:xfrm>
            <a:off x="11325891" y="4998900"/>
            <a:ext cx="360617" cy="1188540"/>
          </a:xfrm>
          <a:custGeom>
            <a:avLst/>
            <a:gdLst>
              <a:gd name="T0" fmla="*/ 1445 w 1490"/>
              <a:gd name="T1" fmla="*/ 4716 h 4913"/>
              <a:gd name="T2" fmla="*/ 1444 w 1490"/>
              <a:gd name="T3" fmla="*/ 4746 h 4913"/>
              <a:gd name="T4" fmla="*/ 1439 w 1490"/>
              <a:gd name="T5" fmla="*/ 4760 h 4913"/>
              <a:gd name="T6" fmla="*/ 370 w 1490"/>
              <a:gd name="T7" fmla="*/ 855 h 4913"/>
              <a:gd name="T8" fmla="*/ 372 w 1490"/>
              <a:gd name="T9" fmla="*/ 856 h 4913"/>
              <a:gd name="T10" fmla="*/ 1440 w 1490"/>
              <a:gd name="T11" fmla="*/ 4672 h 4913"/>
              <a:gd name="T12" fmla="*/ 1361 w 1490"/>
              <a:gd name="T13" fmla="*/ 4316 h 4913"/>
              <a:gd name="T14" fmla="*/ 1213 w 1490"/>
              <a:gd name="T15" fmla="*/ 3412 h 4913"/>
              <a:gd name="T16" fmla="*/ 1148 w 1490"/>
              <a:gd name="T17" fmla="*/ 2994 h 4913"/>
              <a:gd name="T18" fmla="*/ 1071 w 1490"/>
              <a:gd name="T19" fmla="*/ 2264 h 4913"/>
              <a:gd name="T20" fmla="*/ 1064 w 1490"/>
              <a:gd name="T21" fmla="*/ 2238 h 4913"/>
              <a:gd name="T22" fmla="*/ 1058 w 1490"/>
              <a:gd name="T23" fmla="*/ 2216 h 4913"/>
              <a:gd name="T24" fmla="*/ 1010 w 1490"/>
              <a:gd name="T25" fmla="*/ 2050 h 4913"/>
              <a:gd name="T26" fmla="*/ 1042 w 1490"/>
              <a:gd name="T27" fmla="*/ 2094 h 4913"/>
              <a:gd name="T28" fmla="*/ 1064 w 1490"/>
              <a:gd name="T29" fmla="*/ 1912 h 4913"/>
              <a:gd name="T30" fmla="*/ 1047 w 1490"/>
              <a:gd name="T31" fmla="*/ 1700 h 4913"/>
              <a:gd name="T32" fmla="*/ 1128 w 1490"/>
              <a:gd name="T33" fmla="*/ 1008 h 4913"/>
              <a:gd name="T34" fmla="*/ 1043 w 1490"/>
              <a:gd name="T35" fmla="*/ 726 h 4913"/>
              <a:gd name="T36" fmla="*/ 906 w 1490"/>
              <a:gd name="T37" fmla="*/ 441 h 4913"/>
              <a:gd name="T38" fmla="*/ 813 w 1490"/>
              <a:gd name="T39" fmla="*/ 177 h 4913"/>
              <a:gd name="T40" fmla="*/ 567 w 1490"/>
              <a:gd name="T41" fmla="*/ 5 h 4913"/>
              <a:gd name="T42" fmla="*/ 411 w 1490"/>
              <a:gd name="T43" fmla="*/ 27 h 4913"/>
              <a:gd name="T44" fmla="*/ 284 w 1490"/>
              <a:gd name="T45" fmla="*/ 122 h 4913"/>
              <a:gd name="T46" fmla="*/ 263 w 1490"/>
              <a:gd name="T47" fmla="*/ 253 h 4913"/>
              <a:gd name="T48" fmla="*/ 279 w 1490"/>
              <a:gd name="T49" fmla="*/ 347 h 4913"/>
              <a:gd name="T50" fmla="*/ 282 w 1490"/>
              <a:gd name="T51" fmla="*/ 427 h 4913"/>
              <a:gd name="T52" fmla="*/ 315 w 1490"/>
              <a:gd name="T53" fmla="*/ 605 h 4913"/>
              <a:gd name="T54" fmla="*/ 275 w 1490"/>
              <a:gd name="T55" fmla="*/ 684 h 4913"/>
              <a:gd name="T56" fmla="*/ 262 w 1490"/>
              <a:gd name="T57" fmla="*/ 761 h 4913"/>
              <a:gd name="T58" fmla="*/ 51 w 1490"/>
              <a:gd name="T59" fmla="*/ 836 h 4913"/>
              <a:gd name="T60" fmla="*/ 24 w 1490"/>
              <a:gd name="T61" fmla="*/ 1254 h 4913"/>
              <a:gd name="T62" fmla="*/ 20 w 1490"/>
              <a:gd name="T63" fmla="*/ 1354 h 4913"/>
              <a:gd name="T64" fmla="*/ 9 w 1490"/>
              <a:gd name="T65" fmla="*/ 1419 h 4913"/>
              <a:gd name="T66" fmla="*/ 79 w 1490"/>
              <a:gd name="T67" fmla="*/ 1661 h 4913"/>
              <a:gd name="T68" fmla="*/ 128 w 1490"/>
              <a:gd name="T69" fmla="*/ 1683 h 4913"/>
              <a:gd name="T70" fmla="*/ 109 w 1490"/>
              <a:gd name="T71" fmla="*/ 1749 h 4913"/>
              <a:gd name="T72" fmla="*/ 68 w 1490"/>
              <a:gd name="T73" fmla="*/ 1812 h 4913"/>
              <a:gd name="T74" fmla="*/ 7 w 1490"/>
              <a:gd name="T75" fmla="*/ 1968 h 4913"/>
              <a:gd name="T76" fmla="*/ 5 w 1490"/>
              <a:gd name="T77" fmla="*/ 1995 h 4913"/>
              <a:gd name="T78" fmla="*/ 54 w 1490"/>
              <a:gd name="T79" fmla="*/ 2057 h 4913"/>
              <a:gd name="T80" fmla="*/ 122 w 1490"/>
              <a:gd name="T81" fmla="*/ 1950 h 4913"/>
              <a:gd name="T82" fmla="*/ 74 w 1490"/>
              <a:gd name="T83" fmla="*/ 2063 h 4913"/>
              <a:gd name="T84" fmla="*/ 67 w 1490"/>
              <a:gd name="T85" fmla="*/ 2086 h 4913"/>
              <a:gd name="T86" fmla="*/ 229 w 1490"/>
              <a:gd name="T87" fmla="*/ 3064 h 4913"/>
              <a:gd name="T88" fmla="*/ 301 w 1490"/>
              <a:gd name="T89" fmla="*/ 3438 h 4913"/>
              <a:gd name="T90" fmla="*/ 411 w 1490"/>
              <a:gd name="T91" fmla="*/ 4394 h 4913"/>
              <a:gd name="T92" fmla="*/ 417 w 1490"/>
              <a:gd name="T93" fmla="*/ 4519 h 4913"/>
              <a:gd name="T94" fmla="*/ 393 w 1490"/>
              <a:gd name="T95" fmla="*/ 4726 h 4913"/>
              <a:gd name="T96" fmla="*/ 371 w 1490"/>
              <a:gd name="T97" fmla="*/ 4822 h 4913"/>
              <a:gd name="T98" fmla="*/ 582 w 1490"/>
              <a:gd name="T99" fmla="*/ 4848 h 4913"/>
              <a:gd name="T100" fmla="*/ 582 w 1490"/>
              <a:gd name="T101" fmla="*/ 4688 h 4913"/>
              <a:gd name="T102" fmla="*/ 584 w 1490"/>
              <a:gd name="T103" fmla="*/ 4635 h 4913"/>
              <a:gd name="T104" fmla="*/ 585 w 1490"/>
              <a:gd name="T105" fmla="*/ 4630 h 4913"/>
              <a:gd name="T106" fmla="*/ 609 w 1490"/>
              <a:gd name="T107" fmla="*/ 4452 h 4913"/>
              <a:gd name="T108" fmla="*/ 558 w 1490"/>
              <a:gd name="T109" fmla="*/ 4340 h 4913"/>
              <a:gd name="T110" fmla="*/ 577 w 1490"/>
              <a:gd name="T111" fmla="*/ 3723 h 4913"/>
              <a:gd name="T112" fmla="*/ 781 w 1490"/>
              <a:gd name="T113" fmla="*/ 3045 h 4913"/>
              <a:gd name="T114" fmla="*/ 940 w 1490"/>
              <a:gd name="T115" fmla="*/ 3478 h 4913"/>
              <a:gd name="T116" fmla="*/ 1222 w 1490"/>
              <a:gd name="T117" fmla="*/ 4308 h 4913"/>
              <a:gd name="T118" fmla="*/ 1220 w 1490"/>
              <a:gd name="T119" fmla="*/ 4399 h 4913"/>
              <a:gd name="T120" fmla="*/ 1261 w 1490"/>
              <a:gd name="T121" fmla="*/ 4826 h 4913"/>
              <a:gd name="T122" fmla="*/ 1475 w 1490"/>
              <a:gd name="T123" fmla="*/ 4891 h 4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0" h="4913">
                <a:moveTo>
                  <a:pt x="1445" y="4716"/>
                </a:moveTo>
                <a:lnTo>
                  <a:pt x="1445" y="4716"/>
                </a:lnTo>
                <a:cubicBezTo>
                  <a:pt x="1445" y="4711"/>
                  <a:pt x="1445" y="4708"/>
                  <a:pt x="1446" y="4709"/>
                </a:cubicBezTo>
                <a:lnTo>
                  <a:pt x="1446" y="4709"/>
                </a:lnTo>
                <a:cubicBezTo>
                  <a:pt x="1445" y="4708"/>
                  <a:pt x="1445" y="4711"/>
                  <a:pt x="1445" y="4716"/>
                </a:cubicBezTo>
                <a:close/>
                <a:moveTo>
                  <a:pt x="1444" y="4746"/>
                </a:moveTo>
                <a:lnTo>
                  <a:pt x="1444" y="4746"/>
                </a:lnTo>
                <a:cubicBezTo>
                  <a:pt x="1445" y="4743"/>
                  <a:pt x="1445" y="4739"/>
                  <a:pt x="1445" y="4736"/>
                </a:cubicBezTo>
                <a:lnTo>
                  <a:pt x="1445" y="4736"/>
                </a:lnTo>
                <a:cubicBezTo>
                  <a:pt x="1445" y="4739"/>
                  <a:pt x="1445" y="4743"/>
                  <a:pt x="1444" y="4746"/>
                </a:cubicBezTo>
                <a:close/>
                <a:moveTo>
                  <a:pt x="1439" y="4760"/>
                </a:moveTo>
                <a:lnTo>
                  <a:pt x="1439" y="4760"/>
                </a:lnTo>
                <a:cubicBezTo>
                  <a:pt x="1441" y="4758"/>
                  <a:pt x="1442" y="4755"/>
                  <a:pt x="1443" y="4752"/>
                </a:cubicBezTo>
                <a:lnTo>
                  <a:pt x="1443" y="4752"/>
                </a:lnTo>
                <a:cubicBezTo>
                  <a:pt x="1442" y="4755"/>
                  <a:pt x="1441" y="4758"/>
                  <a:pt x="1439" y="4760"/>
                </a:cubicBezTo>
                <a:close/>
                <a:moveTo>
                  <a:pt x="370" y="855"/>
                </a:moveTo>
                <a:lnTo>
                  <a:pt x="369" y="854"/>
                </a:lnTo>
                <a:lnTo>
                  <a:pt x="369" y="854"/>
                </a:lnTo>
                <a:lnTo>
                  <a:pt x="369" y="854"/>
                </a:lnTo>
                <a:lnTo>
                  <a:pt x="370" y="855"/>
                </a:lnTo>
                <a:close/>
                <a:moveTo>
                  <a:pt x="371" y="855"/>
                </a:moveTo>
                <a:lnTo>
                  <a:pt x="371" y="855"/>
                </a:lnTo>
                <a:cubicBezTo>
                  <a:pt x="371" y="855"/>
                  <a:pt x="372" y="854"/>
                  <a:pt x="372" y="853"/>
                </a:cubicBezTo>
                <a:lnTo>
                  <a:pt x="372" y="853"/>
                </a:lnTo>
                <a:cubicBezTo>
                  <a:pt x="372" y="854"/>
                  <a:pt x="372" y="855"/>
                  <a:pt x="372" y="856"/>
                </a:cubicBezTo>
                <a:lnTo>
                  <a:pt x="371" y="855"/>
                </a:lnTo>
                <a:close/>
                <a:moveTo>
                  <a:pt x="1446" y="4709"/>
                </a:moveTo>
                <a:lnTo>
                  <a:pt x="1446" y="4709"/>
                </a:lnTo>
                <a:cubicBezTo>
                  <a:pt x="1445" y="4695"/>
                  <a:pt x="1442" y="4682"/>
                  <a:pt x="1440" y="4672"/>
                </a:cubicBezTo>
                <a:lnTo>
                  <a:pt x="1440" y="4672"/>
                </a:lnTo>
                <a:cubicBezTo>
                  <a:pt x="1433" y="4642"/>
                  <a:pt x="1413" y="4539"/>
                  <a:pt x="1405" y="4511"/>
                </a:cubicBezTo>
                <a:lnTo>
                  <a:pt x="1405" y="4511"/>
                </a:lnTo>
                <a:cubicBezTo>
                  <a:pt x="1398" y="4483"/>
                  <a:pt x="1385" y="4475"/>
                  <a:pt x="1385" y="4440"/>
                </a:cubicBezTo>
                <a:lnTo>
                  <a:pt x="1385" y="4440"/>
                </a:lnTo>
                <a:cubicBezTo>
                  <a:pt x="1382" y="4366"/>
                  <a:pt x="1365" y="4329"/>
                  <a:pt x="1361" y="4316"/>
                </a:cubicBezTo>
                <a:lnTo>
                  <a:pt x="1361" y="4316"/>
                </a:lnTo>
                <a:cubicBezTo>
                  <a:pt x="1355" y="4303"/>
                  <a:pt x="1357" y="4229"/>
                  <a:pt x="1357" y="4229"/>
                </a:cubicBezTo>
                <a:lnTo>
                  <a:pt x="1357" y="4229"/>
                </a:lnTo>
                <a:cubicBezTo>
                  <a:pt x="1353" y="3689"/>
                  <a:pt x="1230" y="3460"/>
                  <a:pt x="1213" y="3412"/>
                </a:cubicBezTo>
                <a:lnTo>
                  <a:pt x="1213" y="3412"/>
                </a:lnTo>
                <a:cubicBezTo>
                  <a:pt x="1200" y="3375"/>
                  <a:pt x="1193" y="3305"/>
                  <a:pt x="1171" y="3194"/>
                </a:cubicBezTo>
                <a:lnTo>
                  <a:pt x="1171" y="3194"/>
                </a:lnTo>
                <a:cubicBezTo>
                  <a:pt x="1162" y="3155"/>
                  <a:pt x="1154" y="3084"/>
                  <a:pt x="1144" y="2994"/>
                </a:cubicBezTo>
                <a:lnTo>
                  <a:pt x="1144" y="2994"/>
                </a:lnTo>
                <a:cubicBezTo>
                  <a:pt x="1145" y="2994"/>
                  <a:pt x="1146" y="2994"/>
                  <a:pt x="1148" y="2994"/>
                </a:cubicBezTo>
                <a:lnTo>
                  <a:pt x="1148" y="2994"/>
                </a:lnTo>
                <a:cubicBezTo>
                  <a:pt x="1164" y="2991"/>
                  <a:pt x="1176" y="2976"/>
                  <a:pt x="1175" y="2959"/>
                </a:cubicBezTo>
                <a:lnTo>
                  <a:pt x="1175" y="2959"/>
                </a:lnTo>
                <a:cubicBezTo>
                  <a:pt x="1168" y="2864"/>
                  <a:pt x="1142" y="2561"/>
                  <a:pt x="1071" y="2264"/>
                </a:cubicBezTo>
                <a:lnTo>
                  <a:pt x="1071" y="2264"/>
                </a:lnTo>
                <a:lnTo>
                  <a:pt x="1071" y="2264"/>
                </a:lnTo>
                <a:cubicBezTo>
                  <a:pt x="1071" y="2264"/>
                  <a:pt x="1070" y="2264"/>
                  <a:pt x="1070" y="2263"/>
                </a:cubicBezTo>
                <a:lnTo>
                  <a:pt x="1070" y="2263"/>
                </a:lnTo>
                <a:cubicBezTo>
                  <a:pt x="1068" y="2255"/>
                  <a:pt x="1066" y="2246"/>
                  <a:pt x="1064" y="2238"/>
                </a:cubicBezTo>
                <a:lnTo>
                  <a:pt x="1064" y="2238"/>
                </a:lnTo>
                <a:cubicBezTo>
                  <a:pt x="1062" y="2231"/>
                  <a:pt x="1061" y="2224"/>
                  <a:pt x="1059" y="2214"/>
                </a:cubicBezTo>
                <a:lnTo>
                  <a:pt x="1060" y="2221"/>
                </a:lnTo>
                <a:lnTo>
                  <a:pt x="1060" y="2221"/>
                </a:lnTo>
                <a:cubicBezTo>
                  <a:pt x="1059" y="2219"/>
                  <a:pt x="1059" y="2218"/>
                  <a:pt x="1058" y="2216"/>
                </a:cubicBezTo>
                <a:lnTo>
                  <a:pt x="1058" y="2216"/>
                </a:lnTo>
                <a:cubicBezTo>
                  <a:pt x="1058" y="2215"/>
                  <a:pt x="1059" y="2215"/>
                  <a:pt x="1059" y="2214"/>
                </a:cubicBezTo>
                <a:lnTo>
                  <a:pt x="1059" y="2214"/>
                </a:lnTo>
                <a:cubicBezTo>
                  <a:pt x="1059" y="2215"/>
                  <a:pt x="1058" y="2215"/>
                  <a:pt x="1058" y="2215"/>
                </a:cubicBezTo>
                <a:lnTo>
                  <a:pt x="1058" y="2215"/>
                </a:lnTo>
                <a:cubicBezTo>
                  <a:pt x="1044" y="2159"/>
                  <a:pt x="1028" y="2104"/>
                  <a:pt x="1010" y="2050"/>
                </a:cubicBezTo>
                <a:lnTo>
                  <a:pt x="1010" y="2050"/>
                </a:lnTo>
                <a:cubicBezTo>
                  <a:pt x="1010" y="2051"/>
                  <a:pt x="1010" y="2051"/>
                  <a:pt x="1010" y="2051"/>
                </a:cubicBezTo>
                <a:lnTo>
                  <a:pt x="1010" y="2051"/>
                </a:lnTo>
                <a:cubicBezTo>
                  <a:pt x="1034" y="2075"/>
                  <a:pt x="1039" y="2089"/>
                  <a:pt x="1042" y="2094"/>
                </a:cubicBezTo>
                <a:lnTo>
                  <a:pt x="1042" y="2094"/>
                </a:lnTo>
                <a:cubicBezTo>
                  <a:pt x="1046" y="2101"/>
                  <a:pt x="1060" y="2097"/>
                  <a:pt x="1070" y="2097"/>
                </a:cubicBezTo>
                <a:lnTo>
                  <a:pt x="1070" y="2097"/>
                </a:lnTo>
                <a:cubicBezTo>
                  <a:pt x="1080" y="2097"/>
                  <a:pt x="1072" y="2081"/>
                  <a:pt x="1069" y="2041"/>
                </a:cubicBezTo>
                <a:lnTo>
                  <a:pt x="1069" y="2041"/>
                </a:lnTo>
                <a:cubicBezTo>
                  <a:pt x="1065" y="2000"/>
                  <a:pt x="1052" y="1923"/>
                  <a:pt x="1064" y="1912"/>
                </a:cubicBezTo>
                <a:lnTo>
                  <a:pt x="1064" y="1912"/>
                </a:lnTo>
                <a:cubicBezTo>
                  <a:pt x="1075" y="1900"/>
                  <a:pt x="1092" y="1896"/>
                  <a:pt x="1078" y="1842"/>
                </a:cubicBezTo>
                <a:lnTo>
                  <a:pt x="1078" y="1842"/>
                </a:lnTo>
                <a:cubicBezTo>
                  <a:pt x="1064" y="1787"/>
                  <a:pt x="1045" y="1703"/>
                  <a:pt x="1047" y="1700"/>
                </a:cubicBezTo>
                <a:lnTo>
                  <a:pt x="1047" y="1700"/>
                </a:lnTo>
                <a:cubicBezTo>
                  <a:pt x="1048" y="1698"/>
                  <a:pt x="1041" y="1698"/>
                  <a:pt x="1072" y="1692"/>
                </a:cubicBezTo>
                <a:lnTo>
                  <a:pt x="1072" y="1692"/>
                </a:lnTo>
                <a:cubicBezTo>
                  <a:pt x="1104" y="1686"/>
                  <a:pt x="1111" y="1667"/>
                  <a:pt x="1111" y="1667"/>
                </a:cubicBezTo>
                <a:lnTo>
                  <a:pt x="1111" y="1667"/>
                </a:lnTo>
                <a:cubicBezTo>
                  <a:pt x="1186" y="1497"/>
                  <a:pt x="1151" y="1202"/>
                  <a:pt x="1128" y="1008"/>
                </a:cubicBezTo>
                <a:lnTo>
                  <a:pt x="1128" y="1008"/>
                </a:lnTo>
                <a:cubicBezTo>
                  <a:pt x="1104" y="815"/>
                  <a:pt x="1072" y="753"/>
                  <a:pt x="1055" y="733"/>
                </a:cubicBezTo>
                <a:lnTo>
                  <a:pt x="1055" y="733"/>
                </a:lnTo>
                <a:cubicBezTo>
                  <a:pt x="1054" y="731"/>
                  <a:pt x="1049" y="729"/>
                  <a:pt x="1043" y="726"/>
                </a:cubicBezTo>
                <a:lnTo>
                  <a:pt x="1043" y="726"/>
                </a:lnTo>
                <a:cubicBezTo>
                  <a:pt x="1029" y="689"/>
                  <a:pt x="984" y="666"/>
                  <a:pt x="967" y="629"/>
                </a:cubicBezTo>
                <a:lnTo>
                  <a:pt x="967" y="629"/>
                </a:lnTo>
                <a:cubicBezTo>
                  <a:pt x="951" y="593"/>
                  <a:pt x="964" y="550"/>
                  <a:pt x="950" y="512"/>
                </a:cubicBezTo>
                <a:lnTo>
                  <a:pt x="950" y="512"/>
                </a:lnTo>
                <a:cubicBezTo>
                  <a:pt x="940" y="486"/>
                  <a:pt x="919" y="466"/>
                  <a:pt x="906" y="441"/>
                </a:cubicBezTo>
                <a:lnTo>
                  <a:pt x="906" y="441"/>
                </a:lnTo>
                <a:cubicBezTo>
                  <a:pt x="889" y="406"/>
                  <a:pt x="891" y="366"/>
                  <a:pt x="884" y="328"/>
                </a:cubicBezTo>
                <a:lnTo>
                  <a:pt x="884" y="328"/>
                </a:lnTo>
                <a:cubicBezTo>
                  <a:pt x="873" y="273"/>
                  <a:pt x="843" y="224"/>
                  <a:pt x="813" y="177"/>
                </a:cubicBezTo>
                <a:lnTo>
                  <a:pt x="813" y="177"/>
                </a:lnTo>
                <a:cubicBezTo>
                  <a:pt x="785" y="132"/>
                  <a:pt x="778" y="105"/>
                  <a:pt x="737" y="73"/>
                </a:cubicBezTo>
                <a:lnTo>
                  <a:pt x="737" y="73"/>
                </a:lnTo>
                <a:cubicBezTo>
                  <a:pt x="709" y="57"/>
                  <a:pt x="688" y="26"/>
                  <a:pt x="672" y="17"/>
                </a:cubicBezTo>
                <a:lnTo>
                  <a:pt x="672" y="17"/>
                </a:lnTo>
                <a:cubicBezTo>
                  <a:pt x="641" y="0"/>
                  <a:pt x="603" y="2"/>
                  <a:pt x="567" y="5"/>
                </a:cubicBezTo>
                <a:lnTo>
                  <a:pt x="567" y="5"/>
                </a:lnTo>
                <a:cubicBezTo>
                  <a:pt x="538" y="7"/>
                  <a:pt x="510" y="9"/>
                  <a:pt x="482" y="11"/>
                </a:cubicBezTo>
                <a:lnTo>
                  <a:pt x="482" y="11"/>
                </a:lnTo>
                <a:cubicBezTo>
                  <a:pt x="458" y="13"/>
                  <a:pt x="432" y="15"/>
                  <a:pt x="411" y="27"/>
                </a:cubicBezTo>
                <a:lnTo>
                  <a:pt x="411" y="27"/>
                </a:lnTo>
                <a:cubicBezTo>
                  <a:pt x="401" y="33"/>
                  <a:pt x="392" y="40"/>
                  <a:pt x="382" y="47"/>
                </a:cubicBezTo>
                <a:lnTo>
                  <a:pt x="382" y="47"/>
                </a:lnTo>
                <a:cubicBezTo>
                  <a:pt x="365" y="59"/>
                  <a:pt x="345" y="67"/>
                  <a:pt x="327" y="77"/>
                </a:cubicBezTo>
                <a:lnTo>
                  <a:pt x="327" y="77"/>
                </a:lnTo>
                <a:cubicBezTo>
                  <a:pt x="309" y="88"/>
                  <a:pt x="291" y="102"/>
                  <a:pt x="284" y="122"/>
                </a:cubicBezTo>
                <a:lnTo>
                  <a:pt x="284" y="122"/>
                </a:lnTo>
                <a:cubicBezTo>
                  <a:pt x="276" y="140"/>
                  <a:pt x="278" y="161"/>
                  <a:pt x="277" y="181"/>
                </a:cubicBezTo>
                <a:lnTo>
                  <a:pt x="277" y="181"/>
                </a:lnTo>
                <a:cubicBezTo>
                  <a:pt x="269" y="205"/>
                  <a:pt x="263" y="228"/>
                  <a:pt x="263" y="253"/>
                </a:cubicBezTo>
                <a:lnTo>
                  <a:pt x="263" y="253"/>
                </a:lnTo>
                <a:cubicBezTo>
                  <a:pt x="263" y="272"/>
                  <a:pt x="270" y="317"/>
                  <a:pt x="277" y="323"/>
                </a:cubicBezTo>
                <a:lnTo>
                  <a:pt x="277" y="323"/>
                </a:lnTo>
                <a:cubicBezTo>
                  <a:pt x="278" y="324"/>
                  <a:pt x="280" y="325"/>
                  <a:pt x="281" y="325"/>
                </a:cubicBezTo>
                <a:lnTo>
                  <a:pt x="281" y="325"/>
                </a:lnTo>
                <a:cubicBezTo>
                  <a:pt x="279" y="330"/>
                  <a:pt x="278" y="337"/>
                  <a:pt x="279" y="347"/>
                </a:cubicBezTo>
                <a:lnTo>
                  <a:pt x="279" y="347"/>
                </a:lnTo>
                <a:cubicBezTo>
                  <a:pt x="282" y="366"/>
                  <a:pt x="288" y="378"/>
                  <a:pt x="295" y="393"/>
                </a:cubicBezTo>
                <a:lnTo>
                  <a:pt x="295" y="393"/>
                </a:lnTo>
                <a:cubicBezTo>
                  <a:pt x="292" y="404"/>
                  <a:pt x="285" y="416"/>
                  <a:pt x="282" y="427"/>
                </a:cubicBezTo>
                <a:lnTo>
                  <a:pt x="282" y="427"/>
                </a:lnTo>
                <a:cubicBezTo>
                  <a:pt x="272" y="457"/>
                  <a:pt x="285" y="490"/>
                  <a:pt x="301" y="518"/>
                </a:cubicBezTo>
                <a:lnTo>
                  <a:pt x="301" y="518"/>
                </a:lnTo>
                <a:cubicBezTo>
                  <a:pt x="308" y="529"/>
                  <a:pt x="315" y="540"/>
                  <a:pt x="318" y="553"/>
                </a:cubicBezTo>
                <a:lnTo>
                  <a:pt x="318" y="553"/>
                </a:lnTo>
                <a:cubicBezTo>
                  <a:pt x="322" y="570"/>
                  <a:pt x="318" y="588"/>
                  <a:pt x="315" y="605"/>
                </a:cubicBezTo>
                <a:lnTo>
                  <a:pt x="315" y="605"/>
                </a:lnTo>
                <a:cubicBezTo>
                  <a:pt x="313" y="614"/>
                  <a:pt x="311" y="621"/>
                  <a:pt x="309" y="625"/>
                </a:cubicBezTo>
                <a:lnTo>
                  <a:pt x="309" y="625"/>
                </a:lnTo>
                <a:cubicBezTo>
                  <a:pt x="303" y="638"/>
                  <a:pt x="278" y="679"/>
                  <a:pt x="275" y="684"/>
                </a:cubicBezTo>
                <a:lnTo>
                  <a:pt x="275" y="684"/>
                </a:lnTo>
                <a:cubicBezTo>
                  <a:pt x="274" y="688"/>
                  <a:pt x="275" y="689"/>
                  <a:pt x="273" y="709"/>
                </a:cubicBezTo>
                <a:lnTo>
                  <a:pt x="273" y="709"/>
                </a:lnTo>
                <a:cubicBezTo>
                  <a:pt x="271" y="723"/>
                  <a:pt x="268" y="744"/>
                  <a:pt x="265" y="761"/>
                </a:cubicBezTo>
                <a:lnTo>
                  <a:pt x="265" y="761"/>
                </a:lnTo>
                <a:cubicBezTo>
                  <a:pt x="264" y="761"/>
                  <a:pt x="262" y="761"/>
                  <a:pt x="262" y="761"/>
                </a:cubicBezTo>
                <a:lnTo>
                  <a:pt x="262" y="761"/>
                </a:lnTo>
                <a:cubicBezTo>
                  <a:pt x="262" y="761"/>
                  <a:pt x="229" y="764"/>
                  <a:pt x="201" y="771"/>
                </a:cubicBezTo>
                <a:lnTo>
                  <a:pt x="201" y="771"/>
                </a:lnTo>
                <a:cubicBezTo>
                  <a:pt x="174" y="777"/>
                  <a:pt x="63" y="830"/>
                  <a:pt x="51" y="836"/>
                </a:cubicBezTo>
                <a:lnTo>
                  <a:pt x="51" y="836"/>
                </a:lnTo>
                <a:cubicBezTo>
                  <a:pt x="40" y="842"/>
                  <a:pt x="39" y="853"/>
                  <a:pt x="38" y="869"/>
                </a:cubicBezTo>
                <a:lnTo>
                  <a:pt x="38" y="869"/>
                </a:lnTo>
                <a:cubicBezTo>
                  <a:pt x="37" y="885"/>
                  <a:pt x="31" y="1213"/>
                  <a:pt x="30" y="1222"/>
                </a:cubicBezTo>
                <a:lnTo>
                  <a:pt x="30" y="1222"/>
                </a:lnTo>
                <a:cubicBezTo>
                  <a:pt x="30" y="1231"/>
                  <a:pt x="32" y="1236"/>
                  <a:pt x="24" y="1254"/>
                </a:cubicBezTo>
                <a:lnTo>
                  <a:pt x="24" y="1254"/>
                </a:lnTo>
                <a:cubicBezTo>
                  <a:pt x="16" y="1272"/>
                  <a:pt x="21" y="1314"/>
                  <a:pt x="16" y="1322"/>
                </a:cubicBezTo>
                <a:lnTo>
                  <a:pt x="16" y="1322"/>
                </a:lnTo>
                <a:cubicBezTo>
                  <a:pt x="10" y="1330"/>
                  <a:pt x="19" y="1344"/>
                  <a:pt x="20" y="1354"/>
                </a:cubicBezTo>
                <a:lnTo>
                  <a:pt x="20" y="1354"/>
                </a:lnTo>
                <a:cubicBezTo>
                  <a:pt x="22" y="1364"/>
                  <a:pt x="19" y="1364"/>
                  <a:pt x="16" y="1370"/>
                </a:cubicBezTo>
                <a:lnTo>
                  <a:pt x="16" y="1370"/>
                </a:lnTo>
                <a:cubicBezTo>
                  <a:pt x="12" y="1375"/>
                  <a:pt x="18" y="1380"/>
                  <a:pt x="18" y="1385"/>
                </a:cubicBezTo>
                <a:lnTo>
                  <a:pt x="18" y="1385"/>
                </a:lnTo>
                <a:cubicBezTo>
                  <a:pt x="18" y="1390"/>
                  <a:pt x="14" y="1397"/>
                  <a:pt x="9" y="1419"/>
                </a:cubicBezTo>
                <a:lnTo>
                  <a:pt x="9" y="1419"/>
                </a:lnTo>
                <a:cubicBezTo>
                  <a:pt x="3" y="1441"/>
                  <a:pt x="5" y="1512"/>
                  <a:pt x="9" y="1539"/>
                </a:cubicBezTo>
                <a:lnTo>
                  <a:pt x="9" y="1539"/>
                </a:lnTo>
                <a:cubicBezTo>
                  <a:pt x="12" y="1566"/>
                  <a:pt x="59" y="1645"/>
                  <a:pt x="79" y="1661"/>
                </a:cubicBezTo>
                <a:lnTo>
                  <a:pt x="79" y="1661"/>
                </a:lnTo>
                <a:cubicBezTo>
                  <a:pt x="99" y="1677"/>
                  <a:pt x="130" y="1684"/>
                  <a:pt x="130" y="1684"/>
                </a:cubicBezTo>
                <a:lnTo>
                  <a:pt x="130" y="1684"/>
                </a:lnTo>
                <a:cubicBezTo>
                  <a:pt x="130" y="1685"/>
                  <a:pt x="130" y="1685"/>
                  <a:pt x="130" y="1685"/>
                </a:cubicBezTo>
                <a:lnTo>
                  <a:pt x="130" y="1685"/>
                </a:lnTo>
                <a:cubicBezTo>
                  <a:pt x="129" y="1684"/>
                  <a:pt x="128" y="1683"/>
                  <a:pt x="128" y="1683"/>
                </a:cubicBezTo>
                <a:lnTo>
                  <a:pt x="128" y="1683"/>
                </a:lnTo>
                <a:cubicBezTo>
                  <a:pt x="100" y="1691"/>
                  <a:pt x="120" y="1723"/>
                  <a:pt x="120" y="1723"/>
                </a:cubicBezTo>
                <a:lnTo>
                  <a:pt x="120" y="1723"/>
                </a:lnTo>
                <a:cubicBezTo>
                  <a:pt x="108" y="1727"/>
                  <a:pt x="107" y="1741"/>
                  <a:pt x="109" y="1749"/>
                </a:cubicBezTo>
                <a:lnTo>
                  <a:pt x="109" y="1749"/>
                </a:lnTo>
                <a:cubicBezTo>
                  <a:pt x="111" y="1755"/>
                  <a:pt x="117" y="1759"/>
                  <a:pt x="126" y="1764"/>
                </a:cubicBezTo>
                <a:lnTo>
                  <a:pt x="126" y="1764"/>
                </a:lnTo>
                <a:cubicBezTo>
                  <a:pt x="125" y="1767"/>
                  <a:pt x="124" y="1769"/>
                  <a:pt x="123" y="1770"/>
                </a:cubicBezTo>
                <a:lnTo>
                  <a:pt x="123" y="1770"/>
                </a:lnTo>
                <a:cubicBezTo>
                  <a:pt x="117" y="1778"/>
                  <a:pt x="98" y="1795"/>
                  <a:pt x="68" y="1812"/>
                </a:cubicBezTo>
                <a:lnTo>
                  <a:pt x="68" y="1812"/>
                </a:lnTo>
                <a:cubicBezTo>
                  <a:pt x="19" y="1839"/>
                  <a:pt x="29" y="1842"/>
                  <a:pt x="18" y="1884"/>
                </a:cubicBezTo>
                <a:lnTo>
                  <a:pt x="18" y="1884"/>
                </a:lnTo>
                <a:cubicBezTo>
                  <a:pt x="8" y="1920"/>
                  <a:pt x="9" y="1926"/>
                  <a:pt x="7" y="1968"/>
                </a:cubicBezTo>
                <a:lnTo>
                  <a:pt x="7" y="1968"/>
                </a:lnTo>
                <a:lnTo>
                  <a:pt x="7" y="1968"/>
                </a:lnTo>
                <a:lnTo>
                  <a:pt x="7" y="1968"/>
                </a:lnTo>
                <a:lnTo>
                  <a:pt x="7" y="1969"/>
                </a:lnTo>
                <a:lnTo>
                  <a:pt x="7" y="1969"/>
                </a:lnTo>
                <a:cubicBezTo>
                  <a:pt x="7" y="1976"/>
                  <a:pt x="6" y="1984"/>
                  <a:pt x="5" y="1995"/>
                </a:cubicBezTo>
                <a:lnTo>
                  <a:pt x="5" y="1995"/>
                </a:lnTo>
                <a:cubicBezTo>
                  <a:pt x="0" y="2064"/>
                  <a:pt x="37" y="2074"/>
                  <a:pt x="45" y="2080"/>
                </a:cubicBezTo>
                <a:lnTo>
                  <a:pt x="45" y="2080"/>
                </a:lnTo>
                <a:cubicBezTo>
                  <a:pt x="53" y="2085"/>
                  <a:pt x="50" y="2080"/>
                  <a:pt x="54" y="2057"/>
                </a:cubicBezTo>
                <a:lnTo>
                  <a:pt x="54" y="2057"/>
                </a:lnTo>
                <a:cubicBezTo>
                  <a:pt x="56" y="2046"/>
                  <a:pt x="66" y="2030"/>
                  <a:pt x="80" y="2010"/>
                </a:cubicBezTo>
                <a:lnTo>
                  <a:pt x="80" y="2010"/>
                </a:lnTo>
                <a:cubicBezTo>
                  <a:pt x="90" y="1999"/>
                  <a:pt x="99" y="1987"/>
                  <a:pt x="106" y="1974"/>
                </a:cubicBezTo>
                <a:lnTo>
                  <a:pt x="106" y="1974"/>
                </a:lnTo>
                <a:cubicBezTo>
                  <a:pt x="111" y="1967"/>
                  <a:pt x="117" y="1959"/>
                  <a:pt x="122" y="1950"/>
                </a:cubicBezTo>
                <a:lnTo>
                  <a:pt x="122" y="1950"/>
                </a:lnTo>
                <a:cubicBezTo>
                  <a:pt x="121" y="1951"/>
                  <a:pt x="121" y="1952"/>
                  <a:pt x="121" y="1953"/>
                </a:cubicBezTo>
                <a:lnTo>
                  <a:pt x="121" y="1953"/>
                </a:lnTo>
                <a:cubicBezTo>
                  <a:pt x="109" y="1972"/>
                  <a:pt x="90" y="2010"/>
                  <a:pt x="74" y="2063"/>
                </a:cubicBezTo>
                <a:lnTo>
                  <a:pt x="74" y="2063"/>
                </a:lnTo>
                <a:lnTo>
                  <a:pt x="74" y="2062"/>
                </a:lnTo>
                <a:lnTo>
                  <a:pt x="74" y="2062"/>
                </a:lnTo>
                <a:cubicBezTo>
                  <a:pt x="74" y="2062"/>
                  <a:pt x="68" y="2078"/>
                  <a:pt x="67" y="2085"/>
                </a:cubicBezTo>
                <a:lnTo>
                  <a:pt x="67" y="2085"/>
                </a:lnTo>
                <a:cubicBezTo>
                  <a:pt x="67" y="2085"/>
                  <a:pt x="67" y="2085"/>
                  <a:pt x="67" y="2086"/>
                </a:cubicBezTo>
                <a:lnTo>
                  <a:pt x="67" y="2086"/>
                </a:lnTo>
                <a:cubicBezTo>
                  <a:pt x="38" y="2190"/>
                  <a:pt x="22" y="2344"/>
                  <a:pt x="75" y="2543"/>
                </a:cubicBezTo>
                <a:lnTo>
                  <a:pt x="75" y="2543"/>
                </a:lnTo>
                <a:cubicBezTo>
                  <a:pt x="173" y="2903"/>
                  <a:pt x="215" y="2978"/>
                  <a:pt x="229" y="3064"/>
                </a:cubicBezTo>
                <a:lnTo>
                  <a:pt x="229" y="3064"/>
                </a:lnTo>
                <a:cubicBezTo>
                  <a:pt x="230" y="3074"/>
                  <a:pt x="239" y="3083"/>
                  <a:pt x="250" y="3083"/>
                </a:cubicBezTo>
                <a:lnTo>
                  <a:pt x="258" y="3083"/>
                </a:lnTo>
                <a:lnTo>
                  <a:pt x="258" y="3083"/>
                </a:lnTo>
                <a:cubicBezTo>
                  <a:pt x="269" y="3171"/>
                  <a:pt x="301" y="3388"/>
                  <a:pt x="301" y="3438"/>
                </a:cubicBezTo>
                <a:lnTo>
                  <a:pt x="301" y="3438"/>
                </a:lnTo>
                <a:cubicBezTo>
                  <a:pt x="279" y="3682"/>
                  <a:pt x="311" y="3878"/>
                  <a:pt x="318" y="3915"/>
                </a:cubicBezTo>
                <a:lnTo>
                  <a:pt x="318" y="3915"/>
                </a:lnTo>
                <a:cubicBezTo>
                  <a:pt x="325" y="3952"/>
                  <a:pt x="388" y="4238"/>
                  <a:pt x="398" y="4281"/>
                </a:cubicBezTo>
                <a:lnTo>
                  <a:pt x="398" y="4281"/>
                </a:lnTo>
                <a:cubicBezTo>
                  <a:pt x="409" y="4323"/>
                  <a:pt x="415" y="4378"/>
                  <a:pt x="411" y="4394"/>
                </a:cubicBezTo>
                <a:lnTo>
                  <a:pt x="411" y="4394"/>
                </a:lnTo>
                <a:cubicBezTo>
                  <a:pt x="406" y="4411"/>
                  <a:pt x="415" y="4452"/>
                  <a:pt x="421" y="4470"/>
                </a:cubicBezTo>
                <a:lnTo>
                  <a:pt x="421" y="4470"/>
                </a:lnTo>
                <a:cubicBezTo>
                  <a:pt x="428" y="4490"/>
                  <a:pt x="425" y="4494"/>
                  <a:pt x="417" y="4519"/>
                </a:cubicBezTo>
                <a:lnTo>
                  <a:pt x="417" y="4519"/>
                </a:lnTo>
                <a:cubicBezTo>
                  <a:pt x="410" y="4541"/>
                  <a:pt x="403" y="4678"/>
                  <a:pt x="395" y="4719"/>
                </a:cubicBezTo>
                <a:lnTo>
                  <a:pt x="395" y="4719"/>
                </a:lnTo>
                <a:cubicBezTo>
                  <a:pt x="395" y="4721"/>
                  <a:pt x="394" y="4724"/>
                  <a:pt x="393" y="4725"/>
                </a:cubicBezTo>
                <a:lnTo>
                  <a:pt x="393" y="4725"/>
                </a:lnTo>
                <a:cubicBezTo>
                  <a:pt x="393" y="4726"/>
                  <a:pt x="393" y="4726"/>
                  <a:pt x="393" y="4726"/>
                </a:cubicBezTo>
                <a:lnTo>
                  <a:pt x="393" y="4726"/>
                </a:lnTo>
                <a:cubicBezTo>
                  <a:pt x="393" y="4717"/>
                  <a:pt x="393" y="4713"/>
                  <a:pt x="389" y="4721"/>
                </a:cubicBezTo>
                <a:lnTo>
                  <a:pt x="389" y="4721"/>
                </a:lnTo>
                <a:cubicBezTo>
                  <a:pt x="389" y="4721"/>
                  <a:pt x="359" y="4795"/>
                  <a:pt x="371" y="4822"/>
                </a:cubicBezTo>
                <a:lnTo>
                  <a:pt x="371" y="4822"/>
                </a:lnTo>
                <a:cubicBezTo>
                  <a:pt x="383" y="4849"/>
                  <a:pt x="404" y="4900"/>
                  <a:pt x="407" y="4902"/>
                </a:cubicBezTo>
                <a:lnTo>
                  <a:pt x="407" y="4902"/>
                </a:lnTo>
                <a:cubicBezTo>
                  <a:pt x="411" y="4904"/>
                  <a:pt x="420" y="4910"/>
                  <a:pt x="467" y="4900"/>
                </a:cubicBezTo>
                <a:lnTo>
                  <a:pt x="467" y="4900"/>
                </a:lnTo>
                <a:cubicBezTo>
                  <a:pt x="527" y="4888"/>
                  <a:pt x="574" y="4862"/>
                  <a:pt x="582" y="4848"/>
                </a:cubicBezTo>
                <a:lnTo>
                  <a:pt x="582" y="4848"/>
                </a:lnTo>
                <a:cubicBezTo>
                  <a:pt x="591" y="4834"/>
                  <a:pt x="586" y="4748"/>
                  <a:pt x="585" y="4725"/>
                </a:cubicBezTo>
                <a:lnTo>
                  <a:pt x="585" y="4725"/>
                </a:lnTo>
                <a:cubicBezTo>
                  <a:pt x="584" y="4702"/>
                  <a:pt x="582" y="4691"/>
                  <a:pt x="582" y="4688"/>
                </a:cubicBezTo>
                <a:lnTo>
                  <a:pt x="582" y="4688"/>
                </a:lnTo>
                <a:cubicBezTo>
                  <a:pt x="581" y="4690"/>
                  <a:pt x="580" y="4699"/>
                  <a:pt x="577" y="4712"/>
                </a:cubicBezTo>
                <a:lnTo>
                  <a:pt x="577" y="4712"/>
                </a:lnTo>
                <a:cubicBezTo>
                  <a:pt x="581" y="4684"/>
                  <a:pt x="583" y="4654"/>
                  <a:pt x="584" y="4637"/>
                </a:cubicBezTo>
                <a:lnTo>
                  <a:pt x="584" y="4637"/>
                </a:lnTo>
                <a:cubicBezTo>
                  <a:pt x="584" y="4636"/>
                  <a:pt x="584" y="4635"/>
                  <a:pt x="584" y="4635"/>
                </a:cubicBezTo>
                <a:lnTo>
                  <a:pt x="584" y="4635"/>
                </a:lnTo>
                <a:cubicBezTo>
                  <a:pt x="584" y="4635"/>
                  <a:pt x="584" y="4635"/>
                  <a:pt x="584" y="4634"/>
                </a:cubicBezTo>
                <a:lnTo>
                  <a:pt x="584" y="4634"/>
                </a:lnTo>
                <a:lnTo>
                  <a:pt x="584" y="4634"/>
                </a:lnTo>
                <a:cubicBezTo>
                  <a:pt x="584" y="4633"/>
                  <a:pt x="584" y="4631"/>
                  <a:pt x="585" y="4630"/>
                </a:cubicBezTo>
                <a:lnTo>
                  <a:pt x="585" y="4630"/>
                </a:lnTo>
                <a:cubicBezTo>
                  <a:pt x="586" y="4621"/>
                  <a:pt x="588" y="4611"/>
                  <a:pt x="602" y="4561"/>
                </a:cubicBezTo>
                <a:lnTo>
                  <a:pt x="602" y="4561"/>
                </a:lnTo>
                <a:cubicBezTo>
                  <a:pt x="618" y="4503"/>
                  <a:pt x="618" y="4481"/>
                  <a:pt x="609" y="4452"/>
                </a:cubicBezTo>
                <a:lnTo>
                  <a:pt x="609" y="4452"/>
                </a:lnTo>
                <a:cubicBezTo>
                  <a:pt x="600" y="4424"/>
                  <a:pt x="583" y="4393"/>
                  <a:pt x="583" y="4393"/>
                </a:cubicBezTo>
                <a:lnTo>
                  <a:pt x="583" y="4393"/>
                </a:lnTo>
                <a:cubicBezTo>
                  <a:pt x="581" y="4391"/>
                  <a:pt x="580" y="4390"/>
                  <a:pt x="578" y="4390"/>
                </a:cubicBezTo>
                <a:lnTo>
                  <a:pt x="578" y="4390"/>
                </a:lnTo>
                <a:cubicBezTo>
                  <a:pt x="576" y="4376"/>
                  <a:pt x="566" y="4358"/>
                  <a:pt x="558" y="4340"/>
                </a:cubicBezTo>
                <a:lnTo>
                  <a:pt x="558" y="4340"/>
                </a:lnTo>
                <a:cubicBezTo>
                  <a:pt x="550" y="4320"/>
                  <a:pt x="544" y="4295"/>
                  <a:pt x="544" y="4218"/>
                </a:cubicBezTo>
                <a:lnTo>
                  <a:pt x="544" y="4218"/>
                </a:lnTo>
                <a:cubicBezTo>
                  <a:pt x="544" y="4141"/>
                  <a:pt x="576" y="3802"/>
                  <a:pt x="577" y="3723"/>
                </a:cubicBezTo>
                <a:lnTo>
                  <a:pt x="577" y="3723"/>
                </a:lnTo>
                <a:cubicBezTo>
                  <a:pt x="579" y="3644"/>
                  <a:pt x="564" y="3459"/>
                  <a:pt x="574" y="3421"/>
                </a:cubicBezTo>
                <a:lnTo>
                  <a:pt x="574" y="3421"/>
                </a:lnTo>
                <a:cubicBezTo>
                  <a:pt x="582" y="3391"/>
                  <a:pt x="593" y="3197"/>
                  <a:pt x="591" y="3066"/>
                </a:cubicBezTo>
                <a:lnTo>
                  <a:pt x="591" y="3066"/>
                </a:lnTo>
                <a:cubicBezTo>
                  <a:pt x="651" y="3061"/>
                  <a:pt x="717" y="3054"/>
                  <a:pt x="781" y="3045"/>
                </a:cubicBezTo>
                <a:lnTo>
                  <a:pt x="781" y="3045"/>
                </a:lnTo>
                <a:cubicBezTo>
                  <a:pt x="795" y="3092"/>
                  <a:pt x="806" y="3132"/>
                  <a:pt x="814" y="3158"/>
                </a:cubicBezTo>
                <a:lnTo>
                  <a:pt x="814" y="3158"/>
                </a:lnTo>
                <a:cubicBezTo>
                  <a:pt x="840" y="3250"/>
                  <a:pt x="912" y="3416"/>
                  <a:pt x="940" y="3478"/>
                </a:cubicBezTo>
                <a:lnTo>
                  <a:pt x="940" y="3478"/>
                </a:lnTo>
                <a:cubicBezTo>
                  <a:pt x="968" y="3539"/>
                  <a:pt x="986" y="3564"/>
                  <a:pt x="994" y="3603"/>
                </a:cubicBezTo>
                <a:lnTo>
                  <a:pt x="994" y="3603"/>
                </a:lnTo>
                <a:cubicBezTo>
                  <a:pt x="1019" y="3760"/>
                  <a:pt x="1077" y="3888"/>
                  <a:pt x="1127" y="4027"/>
                </a:cubicBezTo>
                <a:lnTo>
                  <a:pt x="1127" y="4027"/>
                </a:lnTo>
                <a:cubicBezTo>
                  <a:pt x="1177" y="4166"/>
                  <a:pt x="1221" y="4298"/>
                  <a:pt x="1222" y="4308"/>
                </a:cubicBezTo>
                <a:lnTo>
                  <a:pt x="1222" y="4308"/>
                </a:lnTo>
                <a:cubicBezTo>
                  <a:pt x="1223" y="4319"/>
                  <a:pt x="1221" y="4333"/>
                  <a:pt x="1221" y="4360"/>
                </a:cubicBezTo>
                <a:lnTo>
                  <a:pt x="1221" y="4360"/>
                </a:lnTo>
                <a:cubicBezTo>
                  <a:pt x="1221" y="4370"/>
                  <a:pt x="1221" y="4384"/>
                  <a:pt x="1220" y="4399"/>
                </a:cubicBezTo>
                <a:lnTo>
                  <a:pt x="1220" y="4399"/>
                </a:lnTo>
                <a:cubicBezTo>
                  <a:pt x="1220" y="4399"/>
                  <a:pt x="1191" y="4437"/>
                  <a:pt x="1195" y="4473"/>
                </a:cubicBezTo>
                <a:lnTo>
                  <a:pt x="1195" y="4473"/>
                </a:lnTo>
                <a:cubicBezTo>
                  <a:pt x="1198" y="4508"/>
                  <a:pt x="1232" y="4560"/>
                  <a:pt x="1240" y="4622"/>
                </a:cubicBezTo>
                <a:lnTo>
                  <a:pt x="1240" y="4622"/>
                </a:lnTo>
                <a:cubicBezTo>
                  <a:pt x="1249" y="4685"/>
                  <a:pt x="1251" y="4768"/>
                  <a:pt x="1261" y="4826"/>
                </a:cubicBezTo>
                <a:lnTo>
                  <a:pt x="1261" y="4826"/>
                </a:lnTo>
                <a:cubicBezTo>
                  <a:pt x="1270" y="4884"/>
                  <a:pt x="1374" y="4891"/>
                  <a:pt x="1432" y="4907"/>
                </a:cubicBezTo>
                <a:lnTo>
                  <a:pt x="1432" y="4907"/>
                </a:lnTo>
                <a:cubicBezTo>
                  <a:pt x="1448" y="4912"/>
                  <a:pt x="1468" y="4906"/>
                  <a:pt x="1475" y="4891"/>
                </a:cubicBezTo>
                <a:lnTo>
                  <a:pt x="1475" y="4891"/>
                </a:lnTo>
                <a:cubicBezTo>
                  <a:pt x="1488" y="4863"/>
                  <a:pt x="1489" y="4800"/>
                  <a:pt x="1478" y="4777"/>
                </a:cubicBezTo>
                <a:lnTo>
                  <a:pt x="1478" y="4777"/>
                </a:lnTo>
                <a:cubicBezTo>
                  <a:pt x="1465" y="4748"/>
                  <a:pt x="1449" y="4711"/>
                  <a:pt x="1446" y="4709"/>
                </a:cubicBezTo>
                <a:close/>
              </a:path>
            </a:pathLst>
          </a:custGeom>
          <a:solidFill>
            <a:schemeClr val="accent1"/>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167C537-0F84-454C-921B-A8A36DDEA0D0}"/>
              </a:ext>
            </a:extLst>
          </p:cNvPr>
          <p:cNvSpPr txBox="1"/>
          <p:nvPr/>
        </p:nvSpPr>
        <p:spPr>
          <a:xfrm>
            <a:off x="1942893" y="5925637"/>
            <a:ext cx="914400" cy="914400"/>
          </a:xfrm>
          <a:prstGeom prst="rect">
            <a:avLst/>
          </a:prstGeom>
        </p:spPr>
        <p:txBody>
          <a:bodyPr vert="horz" wrap="none" lIns="91440" tIns="45720" rIns="91440" bIns="45720" rtlCol="0" anchor="ctr">
            <a:normAutofit/>
          </a:bodyPr>
          <a:lstStyle/>
          <a:p>
            <a:pPr algn="l"/>
            <a:endParaRPr lang="en-US" sz="1600" dirty="0">
              <a:solidFill>
                <a:schemeClr val="accent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79BC4E5-60C7-1B43-A52D-3400ED7DE28D}"/>
              </a:ext>
            </a:extLst>
          </p:cNvPr>
          <p:cNvSpPr txBox="1"/>
          <p:nvPr/>
        </p:nvSpPr>
        <p:spPr>
          <a:xfrm>
            <a:off x="1035351" y="5951959"/>
            <a:ext cx="1463139" cy="336615"/>
          </a:xfrm>
          <a:prstGeom prst="rect">
            <a:avLst/>
          </a:prstGeom>
        </p:spPr>
        <p:txBody>
          <a:bodyPr vert="horz" wrap="none" lIns="91440" tIns="45720" rIns="91440" bIns="45720" rtlCol="0" anchor="ctr">
            <a:noAutofit/>
          </a:bodyPr>
          <a:lstStyle/>
          <a:p>
            <a:r>
              <a:rPr lang="en-US" sz="1400" b="1" dirty="0">
                <a:solidFill>
                  <a:schemeClr val="accent6"/>
                </a:solidFill>
                <a:latin typeface="Calibri" panose="020F0502020204030204" pitchFamily="34" charset="0"/>
                <a:cs typeface="Calibri" panose="020F0502020204030204" pitchFamily="34" charset="0"/>
              </a:rPr>
              <a:t> Ustekinumab or vedolizumab</a:t>
            </a:r>
          </a:p>
        </p:txBody>
      </p:sp>
      <p:sp>
        <p:nvSpPr>
          <p:cNvPr id="54" name="TextBox 53">
            <a:extLst>
              <a:ext uri="{FF2B5EF4-FFF2-40B4-BE49-F238E27FC236}">
                <a16:creationId xmlns:a16="http://schemas.microsoft.com/office/drawing/2014/main" id="{BAB72783-C96E-BC42-96BF-5E9CD9818484}"/>
              </a:ext>
            </a:extLst>
          </p:cNvPr>
          <p:cNvSpPr txBox="1"/>
          <p:nvPr/>
        </p:nvSpPr>
        <p:spPr>
          <a:xfrm>
            <a:off x="1064565" y="4247160"/>
            <a:ext cx="1463139" cy="336615"/>
          </a:xfrm>
          <a:prstGeom prst="rect">
            <a:avLst/>
          </a:prstGeom>
        </p:spPr>
        <p:txBody>
          <a:bodyPr vert="horz" wrap="none" lIns="91440" tIns="45720" rIns="91440" bIns="45720" rtlCol="0" anchor="ctr">
            <a:noAutofit/>
          </a:bodyPr>
          <a:lstStyle/>
          <a:p>
            <a:r>
              <a:rPr lang="en-US" sz="1400" b="1" dirty="0">
                <a:solidFill>
                  <a:schemeClr val="accent2"/>
                </a:solidFill>
                <a:latin typeface="Calibri" panose="020F0502020204030204" pitchFamily="34" charset="0"/>
                <a:cs typeface="Calibri" panose="020F0502020204030204" pitchFamily="34" charset="0"/>
              </a:rPr>
              <a:t>Ustekinumab, upadacitinib, </a:t>
            </a:r>
          </a:p>
          <a:p>
            <a:r>
              <a:rPr lang="en-US" sz="1400" b="1" dirty="0">
                <a:solidFill>
                  <a:schemeClr val="accent2"/>
                </a:solidFill>
                <a:latin typeface="Calibri" panose="020F0502020204030204" pitchFamily="34" charset="0"/>
                <a:cs typeface="Calibri" panose="020F0502020204030204" pitchFamily="34" charset="0"/>
              </a:rPr>
              <a:t>or tofacitinib</a:t>
            </a:r>
          </a:p>
        </p:txBody>
      </p:sp>
      <p:sp>
        <p:nvSpPr>
          <p:cNvPr id="79" name="TextBox 78">
            <a:extLst>
              <a:ext uri="{FF2B5EF4-FFF2-40B4-BE49-F238E27FC236}">
                <a16:creationId xmlns:a16="http://schemas.microsoft.com/office/drawing/2014/main" id="{C9E9A5D0-C2D3-4748-82FA-5689E5A246B2}"/>
              </a:ext>
            </a:extLst>
          </p:cNvPr>
          <p:cNvSpPr txBox="1"/>
          <p:nvPr/>
        </p:nvSpPr>
        <p:spPr>
          <a:xfrm>
            <a:off x="1128713" y="2527857"/>
            <a:ext cx="2398687" cy="321042"/>
          </a:xfrm>
          <a:prstGeom prst="rect">
            <a:avLst/>
          </a:prstGeom>
        </p:spPr>
        <p:txBody>
          <a:bodyPr vert="horz" wrap="none" lIns="91440" tIns="45720" rIns="91440" bIns="45720" rtlCol="0" anchor="ctr">
            <a:noAutofit/>
          </a:bodyPr>
          <a:lstStyle/>
          <a:p>
            <a:r>
              <a:rPr lang="en-US" sz="1400" b="1" dirty="0">
                <a:solidFill>
                  <a:schemeClr val="accent3"/>
                </a:solidFill>
                <a:latin typeface="Calibri" panose="020F0502020204030204" pitchFamily="34" charset="0"/>
                <a:cs typeface="Calibri" panose="020F0502020204030204" pitchFamily="34" charset="0"/>
              </a:rPr>
              <a:t>Any biologic (anti-TNF w/robust data)</a:t>
            </a:r>
          </a:p>
        </p:txBody>
      </p:sp>
      <p:sp>
        <p:nvSpPr>
          <p:cNvPr id="80" name="TextBox 79">
            <a:extLst>
              <a:ext uri="{FF2B5EF4-FFF2-40B4-BE49-F238E27FC236}">
                <a16:creationId xmlns:a16="http://schemas.microsoft.com/office/drawing/2014/main" id="{612A2F1D-FB44-6A45-B7BD-F6C38D94D123}"/>
              </a:ext>
            </a:extLst>
          </p:cNvPr>
          <p:cNvSpPr txBox="1"/>
          <p:nvPr/>
        </p:nvSpPr>
        <p:spPr>
          <a:xfrm>
            <a:off x="7772710" y="2489639"/>
            <a:ext cx="2426042" cy="336615"/>
          </a:xfrm>
          <a:prstGeom prst="rect">
            <a:avLst/>
          </a:prstGeom>
        </p:spPr>
        <p:txBody>
          <a:bodyPr vert="horz" wrap="none" lIns="91440" tIns="45720" rIns="91440" bIns="45720" rtlCol="0" anchor="ctr">
            <a:noAutofit/>
          </a:bodyPr>
          <a:lstStyle/>
          <a:p>
            <a:pPr algn="ctr"/>
            <a:r>
              <a:rPr lang="en-US" sz="1400" b="1" dirty="0">
                <a:solidFill>
                  <a:schemeClr val="accent4"/>
                </a:solidFill>
                <a:latin typeface="Calibri" panose="020F0502020204030204" pitchFamily="34" charset="0"/>
                <a:cs typeface="Calibri" panose="020F0502020204030204" pitchFamily="34" charset="0"/>
              </a:rPr>
              <a:t>Adalimumab or ustekinumab</a:t>
            </a:r>
          </a:p>
        </p:txBody>
      </p:sp>
      <p:sp>
        <p:nvSpPr>
          <p:cNvPr id="82" name="TextBox 81">
            <a:extLst>
              <a:ext uri="{FF2B5EF4-FFF2-40B4-BE49-F238E27FC236}">
                <a16:creationId xmlns:a16="http://schemas.microsoft.com/office/drawing/2014/main" id="{1B85C667-FE60-7F49-8AFE-05BAED80A39A}"/>
              </a:ext>
            </a:extLst>
          </p:cNvPr>
          <p:cNvSpPr txBox="1"/>
          <p:nvPr/>
        </p:nvSpPr>
        <p:spPr>
          <a:xfrm>
            <a:off x="8560535" y="5933757"/>
            <a:ext cx="1845848" cy="365069"/>
          </a:xfrm>
          <a:prstGeom prst="rect">
            <a:avLst/>
          </a:prstGeom>
        </p:spPr>
        <p:txBody>
          <a:bodyPr vert="horz" wrap="none" lIns="91440" tIns="45720" rIns="91440" bIns="45720" rtlCol="0" anchor="ctr">
            <a:noAutofit/>
          </a:bodyPr>
          <a:lstStyle/>
          <a:p>
            <a:r>
              <a:rPr lang="en-US" sz="1400" b="1" dirty="0">
                <a:solidFill>
                  <a:schemeClr val="accent1"/>
                </a:solidFill>
                <a:latin typeface="Calibri" panose="020F0502020204030204" pitchFamily="34" charset="0"/>
                <a:cs typeface="Calibri" panose="020F0502020204030204" pitchFamily="34" charset="0"/>
              </a:rPr>
              <a:t>Anti-TNF (+ azathioprine)</a:t>
            </a:r>
          </a:p>
        </p:txBody>
      </p:sp>
      <p:sp>
        <p:nvSpPr>
          <p:cNvPr id="83" name="Subtitle 2">
            <a:extLst>
              <a:ext uri="{FF2B5EF4-FFF2-40B4-BE49-F238E27FC236}">
                <a16:creationId xmlns:a16="http://schemas.microsoft.com/office/drawing/2014/main" id="{DFA39AD3-EE24-1A49-A288-957113043EA5}"/>
              </a:ext>
            </a:extLst>
          </p:cNvPr>
          <p:cNvSpPr txBox="1">
            <a:spLocks/>
          </p:cNvSpPr>
          <p:nvPr/>
        </p:nvSpPr>
        <p:spPr>
          <a:xfrm>
            <a:off x="8741738" y="3464827"/>
            <a:ext cx="2807326" cy="9568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Older woman with ileocolonic CD </a:t>
            </a:r>
            <a:b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b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in whom you want to avoid immunomodulator who has </a:t>
            </a:r>
            <a:b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br>
            <a:r>
              <a:rPr lang="en-US" sz="1333" b="0" dirty="0">
                <a:solidFill>
                  <a:srgbClr val="000000"/>
                </a:solidFill>
                <a:latin typeface="Calibri" panose="020F0502020204030204" pitchFamily="34" charset="0"/>
                <a:ea typeface="Tahoma" panose="020B0604030504040204" pitchFamily="34" charset="0"/>
                <a:cs typeface="Calibri" panose="020F0502020204030204" pitchFamily="34" charset="0"/>
              </a:rPr>
              <a:t>HLA-DQA1*05 genotype </a:t>
            </a:r>
          </a:p>
        </p:txBody>
      </p:sp>
      <p:sp>
        <p:nvSpPr>
          <p:cNvPr id="84" name="TextBox 83">
            <a:extLst>
              <a:ext uri="{FF2B5EF4-FFF2-40B4-BE49-F238E27FC236}">
                <a16:creationId xmlns:a16="http://schemas.microsoft.com/office/drawing/2014/main" id="{612A2F1D-FB44-6A45-B7BD-F6C38D94D123}"/>
              </a:ext>
            </a:extLst>
          </p:cNvPr>
          <p:cNvSpPr txBox="1"/>
          <p:nvPr/>
        </p:nvSpPr>
        <p:spPr>
          <a:xfrm>
            <a:off x="8680770" y="4352291"/>
            <a:ext cx="2236771" cy="351413"/>
          </a:xfrm>
          <a:prstGeom prst="rect">
            <a:avLst/>
          </a:prstGeom>
        </p:spPr>
        <p:txBody>
          <a:bodyPr vert="horz" wrap="none" lIns="91440" tIns="45720" rIns="91440" bIns="45720" rtlCol="0" anchor="ctr">
            <a:noAutofit/>
          </a:bodyPr>
          <a:lstStyle/>
          <a:p>
            <a:r>
              <a:rPr lang="en-US" sz="1400" dirty="0">
                <a:solidFill>
                  <a:schemeClr val="accent5"/>
                </a:solidFill>
                <a:latin typeface="Calibri" panose="020F0502020204030204" pitchFamily="34" charset="0"/>
                <a:cs typeface="Calibri" panose="020F0502020204030204" pitchFamily="34" charset="0"/>
              </a:rPr>
              <a:t>Ustekinumab or vedolizumab</a:t>
            </a:r>
            <a:endParaRPr lang="en-US" sz="1400" b="1" dirty="0">
              <a:solidFill>
                <a:schemeClr val="accent5"/>
              </a:solidFill>
              <a:latin typeface="Calibri" panose="020F0502020204030204" pitchFamily="34" charset="0"/>
              <a:cs typeface="Calibri" panose="020F0502020204030204" pitchFamily="34" charset="0"/>
            </a:endParaRPr>
          </a:p>
        </p:txBody>
      </p:sp>
      <p:sp>
        <p:nvSpPr>
          <p:cNvPr id="4" name="TextBox 3"/>
          <p:cNvSpPr txBox="1"/>
          <p:nvPr/>
        </p:nvSpPr>
        <p:spPr>
          <a:xfrm>
            <a:off x="4421457" y="3496917"/>
            <a:ext cx="3358612" cy="1200329"/>
          </a:xfrm>
          <a:prstGeom prst="rect">
            <a:avLst/>
          </a:prstGeom>
          <a:noFill/>
        </p:spPr>
        <p:txBody>
          <a:bodyPr wrap="none" rtlCol="0">
            <a:spAutoFit/>
          </a:bodyPr>
          <a:lstStyle/>
          <a:p>
            <a:pPr algn="ctr"/>
            <a:r>
              <a:rPr lang="en-US" sz="3600" b="1" dirty="0">
                <a:solidFill>
                  <a:schemeClr val="accent1"/>
                </a:solidFill>
                <a:latin typeface="Calibri" panose="020F0502020204030204" pitchFamily="34" charset="0"/>
                <a:cs typeface="Calibri" panose="020F0502020204030204" pitchFamily="34" charset="0"/>
              </a:rPr>
              <a:t>Shared</a:t>
            </a:r>
          </a:p>
          <a:p>
            <a:pPr algn="ctr"/>
            <a:r>
              <a:rPr lang="en-US" sz="3600" b="1" dirty="0">
                <a:solidFill>
                  <a:schemeClr val="accent1"/>
                </a:solidFill>
                <a:latin typeface="Calibri" panose="020F0502020204030204" pitchFamily="34" charset="0"/>
                <a:cs typeface="Calibri" panose="020F0502020204030204" pitchFamily="34" charset="0"/>
              </a:rPr>
              <a:t>Decision-making</a:t>
            </a:r>
          </a:p>
        </p:txBody>
      </p:sp>
      <p:sp>
        <p:nvSpPr>
          <p:cNvPr id="5" name="Title 4">
            <a:extLst>
              <a:ext uri="{FF2B5EF4-FFF2-40B4-BE49-F238E27FC236}">
                <a16:creationId xmlns:a16="http://schemas.microsoft.com/office/drawing/2014/main" id="{E22F2EAF-7C49-914C-90DE-616381E71AEB}"/>
              </a:ext>
            </a:extLst>
          </p:cNvPr>
          <p:cNvSpPr>
            <a:spLocks noGrp="1"/>
          </p:cNvSpPr>
          <p:nvPr>
            <p:ph type="title"/>
          </p:nvPr>
        </p:nvSpPr>
        <p:spPr/>
        <p:txBody>
          <a:bodyPr>
            <a:noAutofit/>
          </a:bodyPr>
          <a:lstStyle/>
          <a:p>
            <a:r>
              <a:rPr lang="en-US" dirty="0">
                <a:cs typeface="Calibri" panose="020F0502020204030204" pitchFamily="34" charset="0"/>
              </a:rPr>
              <a:t>Summary Choices in IBD With Limited Head-to-Head Data</a:t>
            </a:r>
          </a:p>
        </p:txBody>
      </p:sp>
      <p:sp>
        <p:nvSpPr>
          <p:cNvPr id="46" name="Freeform 1">
            <a:extLst>
              <a:ext uri="{FF2B5EF4-FFF2-40B4-BE49-F238E27FC236}">
                <a16:creationId xmlns:a16="http://schemas.microsoft.com/office/drawing/2014/main" id="{E20B35A5-3CC3-FE4A-9553-138E37D3CE13}"/>
              </a:ext>
            </a:extLst>
          </p:cNvPr>
          <p:cNvSpPr>
            <a:spLocks noChangeArrowheads="1"/>
          </p:cNvSpPr>
          <p:nvPr/>
        </p:nvSpPr>
        <p:spPr bwMode="auto">
          <a:xfrm>
            <a:off x="11346501" y="3527458"/>
            <a:ext cx="323159" cy="1065084"/>
          </a:xfrm>
          <a:custGeom>
            <a:avLst/>
            <a:gdLst>
              <a:gd name="T0" fmla="*/ 1445 w 1490"/>
              <a:gd name="T1" fmla="*/ 4716 h 4913"/>
              <a:gd name="T2" fmla="*/ 1444 w 1490"/>
              <a:gd name="T3" fmla="*/ 4746 h 4913"/>
              <a:gd name="T4" fmla="*/ 1439 w 1490"/>
              <a:gd name="T5" fmla="*/ 4760 h 4913"/>
              <a:gd name="T6" fmla="*/ 370 w 1490"/>
              <a:gd name="T7" fmla="*/ 855 h 4913"/>
              <a:gd name="T8" fmla="*/ 372 w 1490"/>
              <a:gd name="T9" fmla="*/ 856 h 4913"/>
              <a:gd name="T10" fmla="*/ 1440 w 1490"/>
              <a:gd name="T11" fmla="*/ 4672 h 4913"/>
              <a:gd name="T12" fmla="*/ 1361 w 1490"/>
              <a:gd name="T13" fmla="*/ 4316 h 4913"/>
              <a:gd name="T14" fmla="*/ 1213 w 1490"/>
              <a:gd name="T15" fmla="*/ 3412 h 4913"/>
              <a:gd name="T16" fmla="*/ 1148 w 1490"/>
              <a:gd name="T17" fmla="*/ 2994 h 4913"/>
              <a:gd name="T18" fmla="*/ 1071 w 1490"/>
              <a:gd name="T19" fmla="*/ 2264 h 4913"/>
              <a:gd name="T20" fmla="*/ 1064 w 1490"/>
              <a:gd name="T21" fmla="*/ 2238 h 4913"/>
              <a:gd name="T22" fmla="*/ 1058 w 1490"/>
              <a:gd name="T23" fmla="*/ 2216 h 4913"/>
              <a:gd name="T24" fmla="*/ 1010 w 1490"/>
              <a:gd name="T25" fmla="*/ 2050 h 4913"/>
              <a:gd name="T26" fmla="*/ 1042 w 1490"/>
              <a:gd name="T27" fmla="*/ 2094 h 4913"/>
              <a:gd name="T28" fmla="*/ 1064 w 1490"/>
              <a:gd name="T29" fmla="*/ 1912 h 4913"/>
              <a:gd name="T30" fmla="*/ 1047 w 1490"/>
              <a:gd name="T31" fmla="*/ 1700 h 4913"/>
              <a:gd name="T32" fmla="*/ 1128 w 1490"/>
              <a:gd name="T33" fmla="*/ 1008 h 4913"/>
              <a:gd name="T34" fmla="*/ 1043 w 1490"/>
              <a:gd name="T35" fmla="*/ 726 h 4913"/>
              <a:gd name="T36" fmla="*/ 906 w 1490"/>
              <a:gd name="T37" fmla="*/ 441 h 4913"/>
              <a:gd name="T38" fmla="*/ 813 w 1490"/>
              <a:gd name="T39" fmla="*/ 177 h 4913"/>
              <a:gd name="T40" fmla="*/ 567 w 1490"/>
              <a:gd name="T41" fmla="*/ 5 h 4913"/>
              <a:gd name="T42" fmla="*/ 411 w 1490"/>
              <a:gd name="T43" fmla="*/ 27 h 4913"/>
              <a:gd name="T44" fmla="*/ 284 w 1490"/>
              <a:gd name="T45" fmla="*/ 122 h 4913"/>
              <a:gd name="T46" fmla="*/ 263 w 1490"/>
              <a:gd name="T47" fmla="*/ 253 h 4913"/>
              <a:gd name="T48" fmla="*/ 279 w 1490"/>
              <a:gd name="T49" fmla="*/ 347 h 4913"/>
              <a:gd name="T50" fmla="*/ 282 w 1490"/>
              <a:gd name="T51" fmla="*/ 427 h 4913"/>
              <a:gd name="T52" fmla="*/ 315 w 1490"/>
              <a:gd name="T53" fmla="*/ 605 h 4913"/>
              <a:gd name="T54" fmla="*/ 275 w 1490"/>
              <a:gd name="T55" fmla="*/ 684 h 4913"/>
              <a:gd name="T56" fmla="*/ 262 w 1490"/>
              <a:gd name="T57" fmla="*/ 761 h 4913"/>
              <a:gd name="T58" fmla="*/ 51 w 1490"/>
              <a:gd name="T59" fmla="*/ 836 h 4913"/>
              <a:gd name="T60" fmla="*/ 24 w 1490"/>
              <a:gd name="T61" fmla="*/ 1254 h 4913"/>
              <a:gd name="T62" fmla="*/ 20 w 1490"/>
              <a:gd name="T63" fmla="*/ 1354 h 4913"/>
              <a:gd name="T64" fmla="*/ 9 w 1490"/>
              <a:gd name="T65" fmla="*/ 1419 h 4913"/>
              <a:gd name="T66" fmla="*/ 79 w 1490"/>
              <a:gd name="T67" fmla="*/ 1661 h 4913"/>
              <a:gd name="T68" fmla="*/ 128 w 1490"/>
              <a:gd name="T69" fmla="*/ 1683 h 4913"/>
              <a:gd name="T70" fmla="*/ 109 w 1490"/>
              <a:gd name="T71" fmla="*/ 1749 h 4913"/>
              <a:gd name="T72" fmla="*/ 68 w 1490"/>
              <a:gd name="T73" fmla="*/ 1812 h 4913"/>
              <a:gd name="T74" fmla="*/ 7 w 1490"/>
              <a:gd name="T75" fmla="*/ 1968 h 4913"/>
              <a:gd name="T76" fmla="*/ 5 w 1490"/>
              <a:gd name="T77" fmla="*/ 1995 h 4913"/>
              <a:gd name="T78" fmla="*/ 54 w 1490"/>
              <a:gd name="T79" fmla="*/ 2057 h 4913"/>
              <a:gd name="T80" fmla="*/ 122 w 1490"/>
              <a:gd name="T81" fmla="*/ 1950 h 4913"/>
              <a:gd name="T82" fmla="*/ 74 w 1490"/>
              <a:gd name="T83" fmla="*/ 2063 h 4913"/>
              <a:gd name="T84" fmla="*/ 67 w 1490"/>
              <a:gd name="T85" fmla="*/ 2086 h 4913"/>
              <a:gd name="T86" fmla="*/ 229 w 1490"/>
              <a:gd name="T87" fmla="*/ 3064 h 4913"/>
              <a:gd name="T88" fmla="*/ 301 w 1490"/>
              <a:gd name="T89" fmla="*/ 3438 h 4913"/>
              <a:gd name="T90" fmla="*/ 411 w 1490"/>
              <a:gd name="T91" fmla="*/ 4394 h 4913"/>
              <a:gd name="T92" fmla="*/ 417 w 1490"/>
              <a:gd name="T93" fmla="*/ 4519 h 4913"/>
              <a:gd name="T94" fmla="*/ 393 w 1490"/>
              <a:gd name="T95" fmla="*/ 4726 h 4913"/>
              <a:gd name="T96" fmla="*/ 371 w 1490"/>
              <a:gd name="T97" fmla="*/ 4822 h 4913"/>
              <a:gd name="T98" fmla="*/ 582 w 1490"/>
              <a:gd name="T99" fmla="*/ 4848 h 4913"/>
              <a:gd name="T100" fmla="*/ 582 w 1490"/>
              <a:gd name="T101" fmla="*/ 4688 h 4913"/>
              <a:gd name="T102" fmla="*/ 584 w 1490"/>
              <a:gd name="T103" fmla="*/ 4635 h 4913"/>
              <a:gd name="T104" fmla="*/ 585 w 1490"/>
              <a:gd name="T105" fmla="*/ 4630 h 4913"/>
              <a:gd name="T106" fmla="*/ 609 w 1490"/>
              <a:gd name="T107" fmla="*/ 4452 h 4913"/>
              <a:gd name="T108" fmla="*/ 558 w 1490"/>
              <a:gd name="T109" fmla="*/ 4340 h 4913"/>
              <a:gd name="T110" fmla="*/ 577 w 1490"/>
              <a:gd name="T111" fmla="*/ 3723 h 4913"/>
              <a:gd name="T112" fmla="*/ 781 w 1490"/>
              <a:gd name="T113" fmla="*/ 3045 h 4913"/>
              <a:gd name="T114" fmla="*/ 940 w 1490"/>
              <a:gd name="T115" fmla="*/ 3478 h 4913"/>
              <a:gd name="T116" fmla="*/ 1222 w 1490"/>
              <a:gd name="T117" fmla="*/ 4308 h 4913"/>
              <a:gd name="T118" fmla="*/ 1220 w 1490"/>
              <a:gd name="T119" fmla="*/ 4399 h 4913"/>
              <a:gd name="T120" fmla="*/ 1261 w 1490"/>
              <a:gd name="T121" fmla="*/ 4826 h 4913"/>
              <a:gd name="T122" fmla="*/ 1475 w 1490"/>
              <a:gd name="T123" fmla="*/ 4891 h 4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0" h="4913">
                <a:moveTo>
                  <a:pt x="1445" y="4716"/>
                </a:moveTo>
                <a:lnTo>
                  <a:pt x="1445" y="4716"/>
                </a:lnTo>
                <a:cubicBezTo>
                  <a:pt x="1445" y="4711"/>
                  <a:pt x="1445" y="4708"/>
                  <a:pt x="1446" y="4709"/>
                </a:cubicBezTo>
                <a:lnTo>
                  <a:pt x="1446" y="4709"/>
                </a:lnTo>
                <a:cubicBezTo>
                  <a:pt x="1445" y="4708"/>
                  <a:pt x="1445" y="4711"/>
                  <a:pt x="1445" y="4716"/>
                </a:cubicBezTo>
                <a:close/>
                <a:moveTo>
                  <a:pt x="1444" y="4746"/>
                </a:moveTo>
                <a:lnTo>
                  <a:pt x="1444" y="4746"/>
                </a:lnTo>
                <a:cubicBezTo>
                  <a:pt x="1445" y="4743"/>
                  <a:pt x="1445" y="4739"/>
                  <a:pt x="1445" y="4736"/>
                </a:cubicBezTo>
                <a:lnTo>
                  <a:pt x="1445" y="4736"/>
                </a:lnTo>
                <a:cubicBezTo>
                  <a:pt x="1445" y="4739"/>
                  <a:pt x="1445" y="4743"/>
                  <a:pt x="1444" y="4746"/>
                </a:cubicBezTo>
                <a:close/>
                <a:moveTo>
                  <a:pt x="1439" y="4760"/>
                </a:moveTo>
                <a:lnTo>
                  <a:pt x="1439" y="4760"/>
                </a:lnTo>
                <a:cubicBezTo>
                  <a:pt x="1441" y="4758"/>
                  <a:pt x="1442" y="4755"/>
                  <a:pt x="1443" y="4752"/>
                </a:cubicBezTo>
                <a:lnTo>
                  <a:pt x="1443" y="4752"/>
                </a:lnTo>
                <a:cubicBezTo>
                  <a:pt x="1442" y="4755"/>
                  <a:pt x="1441" y="4758"/>
                  <a:pt x="1439" y="4760"/>
                </a:cubicBezTo>
                <a:close/>
                <a:moveTo>
                  <a:pt x="370" y="855"/>
                </a:moveTo>
                <a:lnTo>
                  <a:pt x="369" y="854"/>
                </a:lnTo>
                <a:lnTo>
                  <a:pt x="369" y="854"/>
                </a:lnTo>
                <a:lnTo>
                  <a:pt x="369" y="854"/>
                </a:lnTo>
                <a:lnTo>
                  <a:pt x="370" y="855"/>
                </a:lnTo>
                <a:close/>
                <a:moveTo>
                  <a:pt x="371" y="855"/>
                </a:moveTo>
                <a:lnTo>
                  <a:pt x="371" y="855"/>
                </a:lnTo>
                <a:cubicBezTo>
                  <a:pt x="371" y="855"/>
                  <a:pt x="372" y="854"/>
                  <a:pt x="372" y="853"/>
                </a:cubicBezTo>
                <a:lnTo>
                  <a:pt x="372" y="853"/>
                </a:lnTo>
                <a:cubicBezTo>
                  <a:pt x="372" y="854"/>
                  <a:pt x="372" y="855"/>
                  <a:pt x="372" y="856"/>
                </a:cubicBezTo>
                <a:lnTo>
                  <a:pt x="371" y="855"/>
                </a:lnTo>
                <a:close/>
                <a:moveTo>
                  <a:pt x="1446" y="4709"/>
                </a:moveTo>
                <a:lnTo>
                  <a:pt x="1446" y="4709"/>
                </a:lnTo>
                <a:cubicBezTo>
                  <a:pt x="1445" y="4695"/>
                  <a:pt x="1442" y="4682"/>
                  <a:pt x="1440" y="4672"/>
                </a:cubicBezTo>
                <a:lnTo>
                  <a:pt x="1440" y="4672"/>
                </a:lnTo>
                <a:cubicBezTo>
                  <a:pt x="1433" y="4642"/>
                  <a:pt x="1413" y="4539"/>
                  <a:pt x="1405" y="4511"/>
                </a:cubicBezTo>
                <a:lnTo>
                  <a:pt x="1405" y="4511"/>
                </a:lnTo>
                <a:cubicBezTo>
                  <a:pt x="1398" y="4483"/>
                  <a:pt x="1385" y="4475"/>
                  <a:pt x="1385" y="4440"/>
                </a:cubicBezTo>
                <a:lnTo>
                  <a:pt x="1385" y="4440"/>
                </a:lnTo>
                <a:cubicBezTo>
                  <a:pt x="1382" y="4366"/>
                  <a:pt x="1365" y="4329"/>
                  <a:pt x="1361" y="4316"/>
                </a:cubicBezTo>
                <a:lnTo>
                  <a:pt x="1361" y="4316"/>
                </a:lnTo>
                <a:cubicBezTo>
                  <a:pt x="1355" y="4303"/>
                  <a:pt x="1357" y="4229"/>
                  <a:pt x="1357" y="4229"/>
                </a:cubicBezTo>
                <a:lnTo>
                  <a:pt x="1357" y="4229"/>
                </a:lnTo>
                <a:cubicBezTo>
                  <a:pt x="1353" y="3689"/>
                  <a:pt x="1230" y="3460"/>
                  <a:pt x="1213" y="3412"/>
                </a:cubicBezTo>
                <a:lnTo>
                  <a:pt x="1213" y="3412"/>
                </a:lnTo>
                <a:cubicBezTo>
                  <a:pt x="1200" y="3375"/>
                  <a:pt x="1193" y="3305"/>
                  <a:pt x="1171" y="3194"/>
                </a:cubicBezTo>
                <a:lnTo>
                  <a:pt x="1171" y="3194"/>
                </a:lnTo>
                <a:cubicBezTo>
                  <a:pt x="1162" y="3155"/>
                  <a:pt x="1154" y="3084"/>
                  <a:pt x="1144" y="2994"/>
                </a:cubicBezTo>
                <a:lnTo>
                  <a:pt x="1144" y="2994"/>
                </a:lnTo>
                <a:cubicBezTo>
                  <a:pt x="1145" y="2994"/>
                  <a:pt x="1146" y="2994"/>
                  <a:pt x="1148" y="2994"/>
                </a:cubicBezTo>
                <a:lnTo>
                  <a:pt x="1148" y="2994"/>
                </a:lnTo>
                <a:cubicBezTo>
                  <a:pt x="1164" y="2991"/>
                  <a:pt x="1176" y="2976"/>
                  <a:pt x="1175" y="2959"/>
                </a:cubicBezTo>
                <a:lnTo>
                  <a:pt x="1175" y="2959"/>
                </a:lnTo>
                <a:cubicBezTo>
                  <a:pt x="1168" y="2864"/>
                  <a:pt x="1142" y="2561"/>
                  <a:pt x="1071" y="2264"/>
                </a:cubicBezTo>
                <a:lnTo>
                  <a:pt x="1071" y="2264"/>
                </a:lnTo>
                <a:lnTo>
                  <a:pt x="1071" y="2264"/>
                </a:lnTo>
                <a:cubicBezTo>
                  <a:pt x="1071" y="2264"/>
                  <a:pt x="1070" y="2264"/>
                  <a:pt x="1070" y="2263"/>
                </a:cubicBezTo>
                <a:lnTo>
                  <a:pt x="1070" y="2263"/>
                </a:lnTo>
                <a:cubicBezTo>
                  <a:pt x="1068" y="2255"/>
                  <a:pt x="1066" y="2246"/>
                  <a:pt x="1064" y="2238"/>
                </a:cubicBezTo>
                <a:lnTo>
                  <a:pt x="1064" y="2238"/>
                </a:lnTo>
                <a:cubicBezTo>
                  <a:pt x="1062" y="2231"/>
                  <a:pt x="1061" y="2224"/>
                  <a:pt x="1059" y="2214"/>
                </a:cubicBezTo>
                <a:lnTo>
                  <a:pt x="1060" y="2221"/>
                </a:lnTo>
                <a:lnTo>
                  <a:pt x="1060" y="2221"/>
                </a:lnTo>
                <a:cubicBezTo>
                  <a:pt x="1059" y="2219"/>
                  <a:pt x="1059" y="2218"/>
                  <a:pt x="1058" y="2216"/>
                </a:cubicBezTo>
                <a:lnTo>
                  <a:pt x="1058" y="2216"/>
                </a:lnTo>
                <a:cubicBezTo>
                  <a:pt x="1058" y="2215"/>
                  <a:pt x="1059" y="2215"/>
                  <a:pt x="1059" y="2214"/>
                </a:cubicBezTo>
                <a:lnTo>
                  <a:pt x="1059" y="2214"/>
                </a:lnTo>
                <a:cubicBezTo>
                  <a:pt x="1059" y="2215"/>
                  <a:pt x="1058" y="2215"/>
                  <a:pt x="1058" y="2215"/>
                </a:cubicBezTo>
                <a:lnTo>
                  <a:pt x="1058" y="2215"/>
                </a:lnTo>
                <a:cubicBezTo>
                  <a:pt x="1044" y="2159"/>
                  <a:pt x="1028" y="2104"/>
                  <a:pt x="1010" y="2050"/>
                </a:cubicBezTo>
                <a:lnTo>
                  <a:pt x="1010" y="2050"/>
                </a:lnTo>
                <a:cubicBezTo>
                  <a:pt x="1010" y="2051"/>
                  <a:pt x="1010" y="2051"/>
                  <a:pt x="1010" y="2051"/>
                </a:cubicBezTo>
                <a:lnTo>
                  <a:pt x="1010" y="2051"/>
                </a:lnTo>
                <a:cubicBezTo>
                  <a:pt x="1034" y="2075"/>
                  <a:pt x="1039" y="2089"/>
                  <a:pt x="1042" y="2094"/>
                </a:cubicBezTo>
                <a:lnTo>
                  <a:pt x="1042" y="2094"/>
                </a:lnTo>
                <a:cubicBezTo>
                  <a:pt x="1046" y="2101"/>
                  <a:pt x="1060" y="2097"/>
                  <a:pt x="1070" y="2097"/>
                </a:cubicBezTo>
                <a:lnTo>
                  <a:pt x="1070" y="2097"/>
                </a:lnTo>
                <a:cubicBezTo>
                  <a:pt x="1080" y="2097"/>
                  <a:pt x="1072" y="2081"/>
                  <a:pt x="1069" y="2041"/>
                </a:cubicBezTo>
                <a:lnTo>
                  <a:pt x="1069" y="2041"/>
                </a:lnTo>
                <a:cubicBezTo>
                  <a:pt x="1065" y="2000"/>
                  <a:pt x="1052" y="1923"/>
                  <a:pt x="1064" y="1912"/>
                </a:cubicBezTo>
                <a:lnTo>
                  <a:pt x="1064" y="1912"/>
                </a:lnTo>
                <a:cubicBezTo>
                  <a:pt x="1075" y="1900"/>
                  <a:pt x="1092" y="1896"/>
                  <a:pt x="1078" y="1842"/>
                </a:cubicBezTo>
                <a:lnTo>
                  <a:pt x="1078" y="1842"/>
                </a:lnTo>
                <a:cubicBezTo>
                  <a:pt x="1064" y="1787"/>
                  <a:pt x="1045" y="1703"/>
                  <a:pt x="1047" y="1700"/>
                </a:cubicBezTo>
                <a:lnTo>
                  <a:pt x="1047" y="1700"/>
                </a:lnTo>
                <a:cubicBezTo>
                  <a:pt x="1048" y="1698"/>
                  <a:pt x="1041" y="1698"/>
                  <a:pt x="1072" y="1692"/>
                </a:cubicBezTo>
                <a:lnTo>
                  <a:pt x="1072" y="1692"/>
                </a:lnTo>
                <a:cubicBezTo>
                  <a:pt x="1104" y="1686"/>
                  <a:pt x="1111" y="1667"/>
                  <a:pt x="1111" y="1667"/>
                </a:cubicBezTo>
                <a:lnTo>
                  <a:pt x="1111" y="1667"/>
                </a:lnTo>
                <a:cubicBezTo>
                  <a:pt x="1186" y="1497"/>
                  <a:pt x="1151" y="1202"/>
                  <a:pt x="1128" y="1008"/>
                </a:cubicBezTo>
                <a:lnTo>
                  <a:pt x="1128" y="1008"/>
                </a:lnTo>
                <a:cubicBezTo>
                  <a:pt x="1104" y="815"/>
                  <a:pt x="1072" y="753"/>
                  <a:pt x="1055" y="733"/>
                </a:cubicBezTo>
                <a:lnTo>
                  <a:pt x="1055" y="733"/>
                </a:lnTo>
                <a:cubicBezTo>
                  <a:pt x="1054" y="731"/>
                  <a:pt x="1049" y="729"/>
                  <a:pt x="1043" y="726"/>
                </a:cubicBezTo>
                <a:lnTo>
                  <a:pt x="1043" y="726"/>
                </a:lnTo>
                <a:cubicBezTo>
                  <a:pt x="1029" y="689"/>
                  <a:pt x="984" y="666"/>
                  <a:pt x="967" y="629"/>
                </a:cubicBezTo>
                <a:lnTo>
                  <a:pt x="967" y="629"/>
                </a:lnTo>
                <a:cubicBezTo>
                  <a:pt x="951" y="593"/>
                  <a:pt x="964" y="550"/>
                  <a:pt x="950" y="512"/>
                </a:cubicBezTo>
                <a:lnTo>
                  <a:pt x="950" y="512"/>
                </a:lnTo>
                <a:cubicBezTo>
                  <a:pt x="940" y="486"/>
                  <a:pt x="919" y="466"/>
                  <a:pt x="906" y="441"/>
                </a:cubicBezTo>
                <a:lnTo>
                  <a:pt x="906" y="441"/>
                </a:lnTo>
                <a:cubicBezTo>
                  <a:pt x="889" y="406"/>
                  <a:pt x="891" y="366"/>
                  <a:pt x="884" y="328"/>
                </a:cubicBezTo>
                <a:lnTo>
                  <a:pt x="884" y="328"/>
                </a:lnTo>
                <a:cubicBezTo>
                  <a:pt x="873" y="273"/>
                  <a:pt x="843" y="224"/>
                  <a:pt x="813" y="177"/>
                </a:cubicBezTo>
                <a:lnTo>
                  <a:pt x="813" y="177"/>
                </a:lnTo>
                <a:cubicBezTo>
                  <a:pt x="785" y="132"/>
                  <a:pt x="778" y="105"/>
                  <a:pt x="737" y="73"/>
                </a:cubicBezTo>
                <a:lnTo>
                  <a:pt x="737" y="73"/>
                </a:lnTo>
                <a:cubicBezTo>
                  <a:pt x="709" y="57"/>
                  <a:pt x="688" y="26"/>
                  <a:pt x="672" y="17"/>
                </a:cubicBezTo>
                <a:lnTo>
                  <a:pt x="672" y="17"/>
                </a:lnTo>
                <a:cubicBezTo>
                  <a:pt x="641" y="0"/>
                  <a:pt x="603" y="2"/>
                  <a:pt x="567" y="5"/>
                </a:cubicBezTo>
                <a:lnTo>
                  <a:pt x="567" y="5"/>
                </a:lnTo>
                <a:cubicBezTo>
                  <a:pt x="538" y="7"/>
                  <a:pt x="510" y="9"/>
                  <a:pt x="482" y="11"/>
                </a:cubicBezTo>
                <a:lnTo>
                  <a:pt x="482" y="11"/>
                </a:lnTo>
                <a:cubicBezTo>
                  <a:pt x="458" y="13"/>
                  <a:pt x="432" y="15"/>
                  <a:pt x="411" y="27"/>
                </a:cubicBezTo>
                <a:lnTo>
                  <a:pt x="411" y="27"/>
                </a:lnTo>
                <a:cubicBezTo>
                  <a:pt x="401" y="33"/>
                  <a:pt x="392" y="40"/>
                  <a:pt x="382" y="47"/>
                </a:cubicBezTo>
                <a:lnTo>
                  <a:pt x="382" y="47"/>
                </a:lnTo>
                <a:cubicBezTo>
                  <a:pt x="365" y="59"/>
                  <a:pt x="345" y="67"/>
                  <a:pt x="327" y="77"/>
                </a:cubicBezTo>
                <a:lnTo>
                  <a:pt x="327" y="77"/>
                </a:lnTo>
                <a:cubicBezTo>
                  <a:pt x="309" y="88"/>
                  <a:pt x="291" y="102"/>
                  <a:pt x="284" y="122"/>
                </a:cubicBezTo>
                <a:lnTo>
                  <a:pt x="284" y="122"/>
                </a:lnTo>
                <a:cubicBezTo>
                  <a:pt x="276" y="140"/>
                  <a:pt x="278" y="161"/>
                  <a:pt x="277" y="181"/>
                </a:cubicBezTo>
                <a:lnTo>
                  <a:pt x="277" y="181"/>
                </a:lnTo>
                <a:cubicBezTo>
                  <a:pt x="269" y="205"/>
                  <a:pt x="263" y="228"/>
                  <a:pt x="263" y="253"/>
                </a:cubicBezTo>
                <a:lnTo>
                  <a:pt x="263" y="253"/>
                </a:lnTo>
                <a:cubicBezTo>
                  <a:pt x="263" y="272"/>
                  <a:pt x="270" y="317"/>
                  <a:pt x="277" y="323"/>
                </a:cubicBezTo>
                <a:lnTo>
                  <a:pt x="277" y="323"/>
                </a:lnTo>
                <a:cubicBezTo>
                  <a:pt x="278" y="324"/>
                  <a:pt x="280" y="325"/>
                  <a:pt x="281" y="325"/>
                </a:cubicBezTo>
                <a:lnTo>
                  <a:pt x="281" y="325"/>
                </a:lnTo>
                <a:cubicBezTo>
                  <a:pt x="279" y="330"/>
                  <a:pt x="278" y="337"/>
                  <a:pt x="279" y="347"/>
                </a:cubicBezTo>
                <a:lnTo>
                  <a:pt x="279" y="347"/>
                </a:lnTo>
                <a:cubicBezTo>
                  <a:pt x="282" y="366"/>
                  <a:pt x="288" y="378"/>
                  <a:pt x="295" y="393"/>
                </a:cubicBezTo>
                <a:lnTo>
                  <a:pt x="295" y="393"/>
                </a:lnTo>
                <a:cubicBezTo>
                  <a:pt x="292" y="404"/>
                  <a:pt x="285" y="416"/>
                  <a:pt x="282" y="427"/>
                </a:cubicBezTo>
                <a:lnTo>
                  <a:pt x="282" y="427"/>
                </a:lnTo>
                <a:cubicBezTo>
                  <a:pt x="272" y="457"/>
                  <a:pt x="285" y="490"/>
                  <a:pt x="301" y="518"/>
                </a:cubicBezTo>
                <a:lnTo>
                  <a:pt x="301" y="518"/>
                </a:lnTo>
                <a:cubicBezTo>
                  <a:pt x="308" y="529"/>
                  <a:pt x="315" y="540"/>
                  <a:pt x="318" y="553"/>
                </a:cubicBezTo>
                <a:lnTo>
                  <a:pt x="318" y="553"/>
                </a:lnTo>
                <a:cubicBezTo>
                  <a:pt x="322" y="570"/>
                  <a:pt x="318" y="588"/>
                  <a:pt x="315" y="605"/>
                </a:cubicBezTo>
                <a:lnTo>
                  <a:pt x="315" y="605"/>
                </a:lnTo>
                <a:cubicBezTo>
                  <a:pt x="313" y="614"/>
                  <a:pt x="311" y="621"/>
                  <a:pt x="309" y="625"/>
                </a:cubicBezTo>
                <a:lnTo>
                  <a:pt x="309" y="625"/>
                </a:lnTo>
                <a:cubicBezTo>
                  <a:pt x="303" y="638"/>
                  <a:pt x="278" y="679"/>
                  <a:pt x="275" y="684"/>
                </a:cubicBezTo>
                <a:lnTo>
                  <a:pt x="275" y="684"/>
                </a:lnTo>
                <a:cubicBezTo>
                  <a:pt x="274" y="688"/>
                  <a:pt x="275" y="689"/>
                  <a:pt x="273" y="709"/>
                </a:cubicBezTo>
                <a:lnTo>
                  <a:pt x="273" y="709"/>
                </a:lnTo>
                <a:cubicBezTo>
                  <a:pt x="271" y="723"/>
                  <a:pt x="268" y="744"/>
                  <a:pt x="265" y="761"/>
                </a:cubicBezTo>
                <a:lnTo>
                  <a:pt x="265" y="761"/>
                </a:lnTo>
                <a:cubicBezTo>
                  <a:pt x="264" y="761"/>
                  <a:pt x="262" y="761"/>
                  <a:pt x="262" y="761"/>
                </a:cubicBezTo>
                <a:lnTo>
                  <a:pt x="262" y="761"/>
                </a:lnTo>
                <a:cubicBezTo>
                  <a:pt x="262" y="761"/>
                  <a:pt x="229" y="764"/>
                  <a:pt x="201" y="771"/>
                </a:cubicBezTo>
                <a:lnTo>
                  <a:pt x="201" y="771"/>
                </a:lnTo>
                <a:cubicBezTo>
                  <a:pt x="174" y="777"/>
                  <a:pt x="63" y="830"/>
                  <a:pt x="51" y="836"/>
                </a:cubicBezTo>
                <a:lnTo>
                  <a:pt x="51" y="836"/>
                </a:lnTo>
                <a:cubicBezTo>
                  <a:pt x="40" y="842"/>
                  <a:pt x="39" y="853"/>
                  <a:pt x="38" y="869"/>
                </a:cubicBezTo>
                <a:lnTo>
                  <a:pt x="38" y="869"/>
                </a:lnTo>
                <a:cubicBezTo>
                  <a:pt x="37" y="885"/>
                  <a:pt x="31" y="1213"/>
                  <a:pt x="30" y="1222"/>
                </a:cubicBezTo>
                <a:lnTo>
                  <a:pt x="30" y="1222"/>
                </a:lnTo>
                <a:cubicBezTo>
                  <a:pt x="30" y="1231"/>
                  <a:pt x="32" y="1236"/>
                  <a:pt x="24" y="1254"/>
                </a:cubicBezTo>
                <a:lnTo>
                  <a:pt x="24" y="1254"/>
                </a:lnTo>
                <a:cubicBezTo>
                  <a:pt x="16" y="1272"/>
                  <a:pt x="21" y="1314"/>
                  <a:pt x="16" y="1322"/>
                </a:cubicBezTo>
                <a:lnTo>
                  <a:pt x="16" y="1322"/>
                </a:lnTo>
                <a:cubicBezTo>
                  <a:pt x="10" y="1330"/>
                  <a:pt x="19" y="1344"/>
                  <a:pt x="20" y="1354"/>
                </a:cubicBezTo>
                <a:lnTo>
                  <a:pt x="20" y="1354"/>
                </a:lnTo>
                <a:cubicBezTo>
                  <a:pt x="22" y="1364"/>
                  <a:pt x="19" y="1364"/>
                  <a:pt x="16" y="1370"/>
                </a:cubicBezTo>
                <a:lnTo>
                  <a:pt x="16" y="1370"/>
                </a:lnTo>
                <a:cubicBezTo>
                  <a:pt x="12" y="1375"/>
                  <a:pt x="18" y="1380"/>
                  <a:pt x="18" y="1385"/>
                </a:cubicBezTo>
                <a:lnTo>
                  <a:pt x="18" y="1385"/>
                </a:lnTo>
                <a:cubicBezTo>
                  <a:pt x="18" y="1390"/>
                  <a:pt x="14" y="1397"/>
                  <a:pt x="9" y="1419"/>
                </a:cubicBezTo>
                <a:lnTo>
                  <a:pt x="9" y="1419"/>
                </a:lnTo>
                <a:cubicBezTo>
                  <a:pt x="3" y="1441"/>
                  <a:pt x="5" y="1512"/>
                  <a:pt x="9" y="1539"/>
                </a:cubicBezTo>
                <a:lnTo>
                  <a:pt x="9" y="1539"/>
                </a:lnTo>
                <a:cubicBezTo>
                  <a:pt x="12" y="1566"/>
                  <a:pt x="59" y="1645"/>
                  <a:pt x="79" y="1661"/>
                </a:cubicBezTo>
                <a:lnTo>
                  <a:pt x="79" y="1661"/>
                </a:lnTo>
                <a:cubicBezTo>
                  <a:pt x="99" y="1677"/>
                  <a:pt x="130" y="1684"/>
                  <a:pt x="130" y="1684"/>
                </a:cubicBezTo>
                <a:lnTo>
                  <a:pt x="130" y="1684"/>
                </a:lnTo>
                <a:cubicBezTo>
                  <a:pt x="130" y="1685"/>
                  <a:pt x="130" y="1685"/>
                  <a:pt x="130" y="1685"/>
                </a:cubicBezTo>
                <a:lnTo>
                  <a:pt x="130" y="1685"/>
                </a:lnTo>
                <a:cubicBezTo>
                  <a:pt x="129" y="1684"/>
                  <a:pt x="128" y="1683"/>
                  <a:pt x="128" y="1683"/>
                </a:cubicBezTo>
                <a:lnTo>
                  <a:pt x="128" y="1683"/>
                </a:lnTo>
                <a:cubicBezTo>
                  <a:pt x="100" y="1691"/>
                  <a:pt x="120" y="1723"/>
                  <a:pt x="120" y="1723"/>
                </a:cubicBezTo>
                <a:lnTo>
                  <a:pt x="120" y="1723"/>
                </a:lnTo>
                <a:cubicBezTo>
                  <a:pt x="108" y="1727"/>
                  <a:pt x="107" y="1741"/>
                  <a:pt x="109" y="1749"/>
                </a:cubicBezTo>
                <a:lnTo>
                  <a:pt x="109" y="1749"/>
                </a:lnTo>
                <a:cubicBezTo>
                  <a:pt x="111" y="1755"/>
                  <a:pt x="117" y="1759"/>
                  <a:pt x="126" y="1764"/>
                </a:cubicBezTo>
                <a:lnTo>
                  <a:pt x="126" y="1764"/>
                </a:lnTo>
                <a:cubicBezTo>
                  <a:pt x="125" y="1767"/>
                  <a:pt x="124" y="1769"/>
                  <a:pt x="123" y="1770"/>
                </a:cubicBezTo>
                <a:lnTo>
                  <a:pt x="123" y="1770"/>
                </a:lnTo>
                <a:cubicBezTo>
                  <a:pt x="117" y="1778"/>
                  <a:pt x="98" y="1795"/>
                  <a:pt x="68" y="1812"/>
                </a:cubicBezTo>
                <a:lnTo>
                  <a:pt x="68" y="1812"/>
                </a:lnTo>
                <a:cubicBezTo>
                  <a:pt x="19" y="1839"/>
                  <a:pt x="29" y="1842"/>
                  <a:pt x="18" y="1884"/>
                </a:cubicBezTo>
                <a:lnTo>
                  <a:pt x="18" y="1884"/>
                </a:lnTo>
                <a:cubicBezTo>
                  <a:pt x="8" y="1920"/>
                  <a:pt x="9" y="1926"/>
                  <a:pt x="7" y="1968"/>
                </a:cubicBezTo>
                <a:lnTo>
                  <a:pt x="7" y="1968"/>
                </a:lnTo>
                <a:lnTo>
                  <a:pt x="7" y="1968"/>
                </a:lnTo>
                <a:lnTo>
                  <a:pt x="7" y="1968"/>
                </a:lnTo>
                <a:lnTo>
                  <a:pt x="7" y="1969"/>
                </a:lnTo>
                <a:lnTo>
                  <a:pt x="7" y="1969"/>
                </a:lnTo>
                <a:cubicBezTo>
                  <a:pt x="7" y="1976"/>
                  <a:pt x="6" y="1984"/>
                  <a:pt x="5" y="1995"/>
                </a:cubicBezTo>
                <a:lnTo>
                  <a:pt x="5" y="1995"/>
                </a:lnTo>
                <a:cubicBezTo>
                  <a:pt x="0" y="2064"/>
                  <a:pt x="37" y="2074"/>
                  <a:pt x="45" y="2080"/>
                </a:cubicBezTo>
                <a:lnTo>
                  <a:pt x="45" y="2080"/>
                </a:lnTo>
                <a:cubicBezTo>
                  <a:pt x="53" y="2085"/>
                  <a:pt x="50" y="2080"/>
                  <a:pt x="54" y="2057"/>
                </a:cubicBezTo>
                <a:lnTo>
                  <a:pt x="54" y="2057"/>
                </a:lnTo>
                <a:cubicBezTo>
                  <a:pt x="56" y="2046"/>
                  <a:pt x="66" y="2030"/>
                  <a:pt x="80" y="2010"/>
                </a:cubicBezTo>
                <a:lnTo>
                  <a:pt x="80" y="2010"/>
                </a:lnTo>
                <a:cubicBezTo>
                  <a:pt x="90" y="1999"/>
                  <a:pt x="99" y="1987"/>
                  <a:pt x="106" y="1974"/>
                </a:cubicBezTo>
                <a:lnTo>
                  <a:pt x="106" y="1974"/>
                </a:lnTo>
                <a:cubicBezTo>
                  <a:pt x="111" y="1967"/>
                  <a:pt x="117" y="1959"/>
                  <a:pt x="122" y="1950"/>
                </a:cubicBezTo>
                <a:lnTo>
                  <a:pt x="122" y="1950"/>
                </a:lnTo>
                <a:cubicBezTo>
                  <a:pt x="121" y="1951"/>
                  <a:pt x="121" y="1952"/>
                  <a:pt x="121" y="1953"/>
                </a:cubicBezTo>
                <a:lnTo>
                  <a:pt x="121" y="1953"/>
                </a:lnTo>
                <a:cubicBezTo>
                  <a:pt x="109" y="1972"/>
                  <a:pt x="90" y="2010"/>
                  <a:pt x="74" y="2063"/>
                </a:cubicBezTo>
                <a:lnTo>
                  <a:pt x="74" y="2063"/>
                </a:lnTo>
                <a:lnTo>
                  <a:pt x="74" y="2062"/>
                </a:lnTo>
                <a:lnTo>
                  <a:pt x="74" y="2062"/>
                </a:lnTo>
                <a:cubicBezTo>
                  <a:pt x="74" y="2062"/>
                  <a:pt x="68" y="2078"/>
                  <a:pt x="67" y="2085"/>
                </a:cubicBezTo>
                <a:lnTo>
                  <a:pt x="67" y="2085"/>
                </a:lnTo>
                <a:cubicBezTo>
                  <a:pt x="67" y="2085"/>
                  <a:pt x="67" y="2085"/>
                  <a:pt x="67" y="2086"/>
                </a:cubicBezTo>
                <a:lnTo>
                  <a:pt x="67" y="2086"/>
                </a:lnTo>
                <a:cubicBezTo>
                  <a:pt x="38" y="2190"/>
                  <a:pt x="22" y="2344"/>
                  <a:pt x="75" y="2543"/>
                </a:cubicBezTo>
                <a:lnTo>
                  <a:pt x="75" y="2543"/>
                </a:lnTo>
                <a:cubicBezTo>
                  <a:pt x="173" y="2903"/>
                  <a:pt x="215" y="2978"/>
                  <a:pt x="229" y="3064"/>
                </a:cubicBezTo>
                <a:lnTo>
                  <a:pt x="229" y="3064"/>
                </a:lnTo>
                <a:cubicBezTo>
                  <a:pt x="230" y="3074"/>
                  <a:pt x="239" y="3083"/>
                  <a:pt x="250" y="3083"/>
                </a:cubicBezTo>
                <a:lnTo>
                  <a:pt x="258" y="3083"/>
                </a:lnTo>
                <a:lnTo>
                  <a:pt x="258" y="3083"/>
                </a:lnTo>
                <a:cubicBezTo>
                  <a:pt x="269" y="3171"/>
                  <a:pt x="301" y="3388"/>
                  <a:pt x="301" y="3438"/>
                </a:cubicBezTo>
                <a:lnTo>
                  <a:pt x="301" y="3438"/>
                </a:lnTo>
                <a:cubicBezTo>
                  <a:pt x="279" y="3682"/>
                  <a:pt x="311" y="3878"/>
                  <a:pt x="318" y="3915"/>
                </a:cubicBezTo>
                <a:lnTo>
                  <a:pt x="318" y="3915"/>
                </a:lnTo>
                <a:cubicBezTo>
                  <a:pt x="325" y="3952"/>
                  <a:pt x="388" y="4238"/>
                  <a:pt x="398" y="4281"/>
                </a:cubicBezTo>
                <a:lnTo>
                  <a:pt x="398" y="4281"/>
                </a:lnTo>
                <a:cubicBezTo>
                  <a:pt x="409" y="4323"/>
                  <a:pt x="415" y="4378"/>
                  <a:pt x="411" y="4394"/>
                </a:cubicBezTo>
                <a:lnTo>
                  <a:pt x="411" y="4394"/>
                </a:lnTo>
                <a:cubicBezTo>
                  <a:pt x="406" y="4411"/>
                  <a:pt x="415" y="4452"/>
                  <a:pt x="421" y="4470"/>
                </a:cubicBezTo>
                <a:lnTo>
                  <a:pt x="421" y="4470"/>
                </a:lnTo>
                <a:cubicBezTo>
                  <a:pt x="428" y="4490"/>
                  <a:pt x="425" y="4494"/>
                  <a:pt x="417" y="4519"/>
                </a:cubicBezTo>
                <a:lnTo>
                  <a:pt x="417" y="4519"/>
                </a:lnTo>
                <a:cubicBezTo>
                  <a:pt x="410" y="4541"/>
                  <a:pt x="403" y="4678"/>
                  <a:pt x="395" y="4719"/>
                </a:cubicBezTo>
                <a:lnTo>
                  <a:pt x="395" y="4719"/>
                </a:lnTo>
                <a:cubicBezTo>
                  <a:pt x="395" y="4721"/>
                  <a:pt x="394" y="4724"/>
                  <a:pt x="393" y="4725"/>
                </a:cubicBezTo>
                <a:lnTo>
                  <a:pt x="393" y="4725"/>
                </a:lnTo>
                <a:cubicBezTo>
                  <a:pt x="393" y="4726"/>
                  <a:pt x="393" y="4726"/>
                  <a:pt x="393" y="4726"/>
                </a:cubicBezTo>
                <a:lnTo>
                  <a:pt x="393" y="4726"/>
                </a:lnTo>
                <a:cubicBezTo>
                  <a:pt x="393" y="4717"/>
                  <a:pt x="393" y="4713"/>
                  <a:pt x="389" y="4721"/>
                </a:cubicBezTo>
                <a:lnTo>
                  <a:pt x="389" y="4721"/>
                </a:lnTo>
                <a:cubicBezTo>
                  <a:pt x="389" y="4721"/>
                  <a:pt x="359" y="4795"/>
                  <a:pt x="371" y="4822"/>
                </a:cubicBezTo>
                <a:lnTo>
                  <a:pt x="371" y="4822"/>
                </a:lnTo>
                <a:cubicBezTo>
                  <a:pt x="383" y="4849"/>
                  <a:pt x="404" y="4900"/>
                  <a:pt x="407" y="4902"/>
                </a:cubicBezTo>
                <a:lnTo>
                  <a:pt x="407" y="4902"/>
                </a:lnTo>
                <a:cubicBezTo>
                  <a:pt x="411" y="4904"/>
                  <a:pt x="420" y="4910"/>
                  <a:pt x="467" y="4900"/>
                </a:cubicBezTo>
                <a:lnTo>
                  <a:pt x="467" y="4900"/>
                </a:lnTo>
                <a:cubicBezTo>
                  <a:pt x="527" y="4888"/>
                  <a:pt x="574" y="4862"/>
                  <a:pt x="582" y="4848"/>
                </a:cubicBezTo>
                <a:lnTo>
                  <a:pt x="582" y="4848"/>
                </a:lnTo>
                <a:cubicBezTo>
                  <a:pt x="591" y="4834"/>
                  <a:pt x="586" y="4748"/>
                  <a:pt x="585" y="4725"/>
                </a:cubicBezTo>
                <a:lnTo>
                  <a:pt x="585" y="4725"/>
                </a:lnTo>
                <a:cubicBezTo>
                  <a:pt x="584" y="4702"/>
                  <a:pt x="582" y="4691"/>
                  <a:pt x="582" y="4688"/>
                </a:cubicBezTo>
                <a:lnTo>
                  <a:pt x="582" y="4688"/>
                </a:lnTo>
                <a:cubicBezTo>
                  <a:pt x="581" y="4690"/>
                  <a:pt x="580" y="4699"/>
                  <a:pt x="577" y="4712"/>
                </a:cubicBezTo>
                <a:lnTo>
                  <a:pt x="577" y="4712"/>
                </a:lnTo>
                <a:cubicBezTo>
                  <a:pt x="581" y="4684"/>
                  <a:pt x="583" y="4654"/>
                  <a:pt x="584" y="4637"/>
                </a:cubicBezTo>
                <a:lnTo>
                  <a:pt x="584" y="4637"/>
                </a:lnTo>
                <a:cubicBezTo>
                  <a:pt x="584" y="4636"/>
                  <a:pt x="584" y="4635"/>
                  <a:pt x="584" y="4635"/>
                </a:cubicBezTo>
                <a:lnTo>
                  <a:pt x="584" y="4635"/>
                </a:lnTo>
                <a:cubicBezTo>
                  <a:pt x="584" y="4635"/>
                  <a:pt x="584" y="4635"/>
                  <a:pt x="584" y="4634"/>
                </a:cubicBezTo>
                <a:lnTo>
                  <a:pt x="584" y="4634"/>
                </a:lnTo>
                <a:lnTo>
                  <a:pt x="584" y="4634"/>
                </a:lnTo>
                <a:cubicBezTo>
                  <a:pt x="584" y="4633"/>
                  <a:pt x="584" y="4631"/>
                  <a:pt x="585" y="4630"/>
                </a:cubicBezTo>
                <a:lnTo>
                  <a:pt x="585" y="4630"/>
                </a:lnTo>
                <a:cubicBezTo>
                  <a:pt x="586" y="4621"/>
                  <a:pt x="588" y="4611"/>
                  <a:pt x="602" y="4561"/>
                </a:cubicBezTo>
                <a:lnTo>
                  <a:pt x="602" y="4561"/>
                </a:lnTo>
                <a:cubicBezTo>
                  <a:pt x="618" y="4503"/>
                  <a:pt x="618" y="4481"/>
                  <a:pt x="609" y="4452"/>
                </a:cubicBezTo>
                <a:lnTo>
                  <a:pt x="609" y="4452"/>
                </a:lnTo>
                <a:cubicBezTo>
                  <a:pt x="600" y="4424"/>
                  <a:pt x="583" y="4393"/>
                  <a:pt x="583" y="4393"/>
                </a:cubicBezTo>
                <a:lnTo>
                  <a:pt x="583" y="4393"/>
                </a:lnTo>
                <a:cubicBezTo>
                  <a:pt x="581" y="4391"/>
                  <a:pt x="580" y="4390"/>
                  <a:pt x="578" y="4390"/>
                </a:cubicBezTo>
                <a:lnTo>
                  <a:pt x="578" y="4390"/>
                </a:lnTo>
                <a:cubicBezTo>
                  <a:pt x="576" y="4376"/>
                  <a:pt x="566" y="4358"/>
                  <a:pt x="558" y="4340"/>
                </a:cubicBezTo>
                <a:lnTo>
                  <a:pt x="558" y="4340"/>
                </a:lnTo>
                <a:cubicBezTo>
                  <a:pt x="550" y="4320"/>
                  <a:pt x="544" y="4295"/>
                  <a:pt x="544" y="4218"/>
                </a:cubicBezTo>
                <a:lnTo>
                  <a:pt x="544" y="4218"/>
                </a:lnTo>
                <a:cubicBezTo>
                  <a:pt x="544" y="4141"/>
                  <a:pt x="576" y="3802"/>
                  <a:pt x="577" y="3723"/>
                </a:cubicBezTo>
                <a:lnTo>
                  <a:pt x="577" y="3723"/>
                </a:lnTo>
                <a:cubicBezTo>
                  <a:pt x="579" y="3644"/>
                  <a:pt x="564" y="3459"/>
                  <a:pt x="574" y="3421"/>
                </a:cubicBezTo>
                <a:lnTo>
                  <a:pt x="574" y="3421"/>
                </a:lnTo>
                <a:cubicBezTo>
                  <a:pt x="582" y="3391"/>
                  <a:pt x="593" y="3197"/>
                  <a:pt x="591" y="3066"/>
                </a:cubicBezTo>
                <a:lnTo>
                  <a:pt x="591" y="3066"/>
                </a:lnTo>
                <a:cubicBezTo>
                  <a:pt x="651" y="3061"/>
                  <a:pt x="717" y="3054"/>
                  <a:pt x="781" y="3045"/>
                </a:cubicBezTo>
                <a:lnTo>
                  <a:pt x="781" y="3045"/>
                </a:lnTo>
                <a:cubicBezTo>
                  <a:pt x="795" y="3092"/>
                  <a:pt x="806" y="3132"/>
                  <a:pt x="814" y="3158"/>
                </a:cubicBezTo>
                <a:lnTo>
                  <a:pt x="814" y="3158"/>
                </a:lnTo>
                <a:cubicBezTo>
                  <a:pt x="840" y="3250"/>
                  <a:pt x="912" y="3416"/>
                  <a:pt x="940" y="3478"/>
                </a:cubicBezTo>
                <a:lnTo>
                  <a:pt x="940" y="3478"/>
                </a:lnTo>
                <a:cubicBezTo>
                  <a:pt x="968" y="3539"/>
                  <a:pt x="986" y="3564"/>
                  <a:pt x="994" y="3603"/>
                </a:cubicBezTo>
                <a:lnTo>
                  <a:pt x="994" y="3603"/>
                </a:lnTo>
                <a:cubicBezTo>
                  <a:pt x="1019" y="3760"/>
                  <a:pt x="1077" y="3888"/>
                  <a:pt x="1127" y="4027"/>
                </a:cubicBezTo>
                <a:lnTo>
                  <a:pt x="1127" y="4027"/>
                </a:lnTo>
                <a:cubicBezTo>
                  <a:pt x="1177" y="4166"/>
                  <a:pt x="1221" y="4298"/>
                  <a:pt x="1222" y="4308"/>
                </a:cubicBezTo>
                <a:lnTo>
                  <a:pt x="1222" y="4308"/>
                </a:lnTo>
                <a:cubicBezTo>
                  <a:pt x="1223" y="4319"/>
                  <a:pt x="1221" y="4333"/>
                  <a:pt x="1221" y="4360"/>
                </a:cubicBezTo>
                <a:lnTo>
                  <a:pt x="1221" y="4360"/>
                </a:lnTo>
                <a:cubicBezTo>
                  <a:pt x="1221" y="4370"/>
                  <a:pt x="1221" y="4384"/>
                  <a:pt x="1220" y="4399"/>
                </a:cubicBezTo>
                <a:lnTo>
                  <a:pt x="1220" y="4399"/>
                </a:lnTo>
                <a:cubicBezTo>
                  <a:pt x="1220" y="4399"/>
                  <a:pt x="1191" y="4437"/>
                  <a:pt x="1195" y="4473"/>
                </a:cubicBezTo>
                <a:lnTo>
                  <a:pt x="1195" y="4473"/>
                </a:lnTo>
                <a:cubicBezTo>
                  <a:pt x="1198" y="4508"/>
                  <a:pt x="1232" y="4560"/>
                  <a:pt x="1240" y="4622"/>
                </a:cubicBezTo>
                <a:lnTo>
                  <a:pt x="1240" y="4622"/>
                </a:lnTo>
                <a:cubicBezTo>
                  <a:pt x="1249" y="4685"/>
                  <a:pt x="1251" y="4768"/>
                  <a:pt x="1261" y="4826"/>
                </a:cubicBezTo>
                <a:lnTo>
                  <a:pt x="1261" y="4826"/>
                </a:lnTo>
                <a:cubicBezTo>
                  <a:pt x="1270" y="4884"/>
                  <a:pt x="1374" y="4891"/>
                  <a:pt x="1432" y="4907"/>
                </a:cubicBezTo>
                <a:lnTo>
                  <a:pt x="1432" y="4907"/>
                </a:lnTo>
                <a:cubicBezTo>
                  <a:pt x="1448" y="4912"/>
                  <a:pt x="1468" y="4906"/>
                  <a:pt x="1475" y="4891"/>
                </a:cubicBezTo>
                <a:lnTo>
                  <a:pt x="1475" y="4891"/>
                </a:lnTo>
                <a:cubicBezTo>
                  <a:pt x="1488" y="4863"/>
                  <a:pt x="1489" y="4800"/>
                  <a:pt x="1478" y="4777"/>
                </a:cubicBezTo>
                <a:lnTo>
                  <a:pt x="1478" y="4777"/>
                </a:lnTo>
                <a:cubicBezTo>
                  <a:pt x="1465" y="4748"/>
                  <a:pt x="1449" y="4711"/>
                  <a:pt x="1446" y="4709"/>
                </a:cubicBezTo>
                <a:close/>
              </a:path>
            </a:pathLst>
          </a:custGeom>
          <a:solidFill>
            <a:schemeClr val="accent5"/>
          </a:solidFill>
          <a:ln>
            <a:noFill/>
          </a:ln>
          <a:effectLst/>
        </p:spPr>
        <p:txBody>
          <a:bodyPr wrap="none" anchor="ctr"/>
          <a:lstStyle/>
          <a:p>
            <a:endParaRPr lang="en-US" sz="6532" dirty="0">
              <a:solidFill>
                <a:schemeClr val="accent1"/>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096F48B6-310F-EAAF-D5B6-781D936B6829}"/>
              </a:ext>
            </a:extLst>
          </p:cNvPr>
          <p:cNvSpPr txBox="1"/>
          <p:nvPr/>
        </p:nvSpPr>
        <p:spPr>
          <a:xfrm>
            <a:off x="3913415" y="1344345"/>
            <a:ext cx="4365170" cy="461665"/>
          </a:xfrm>
          <a:prstGeom prst="rect">
            <a:avLst/>
          </a:prstGeom>
          <a:noFill/>
        </p:spPr>
        <p:txBody>
          <a:bodyPr wrap="none" rtlCol="0" anchor="ctr" anchorCtr="0">
            <a:spAutoFit/>
          </a:bodyPr>
          <a:lstStyle/>
          <a:p>
            <a:pPr algn="ctr"/>
            <a:r>
              <a:rPr lang="en-US" sz="2400" b="1" dirty="0">
                <a:solidFill>
                  <a:srgbClr val="000000"/>
                </a:solidFill>
                <a:latin typeface="Calibri" panose="020F0502020204030204" pitchFamily="34" charset="0"/>
                <a:ea typeface="League Spartan" charset="0"/>
                <a:cs typeface="Calibri" panose="020F0502020204030204" pitchFamily="34" charset="0"/>
              </a:rPr>
              <a:t>Individual Patient Characteristics</a:t>
            </a:r>
          </a:p>
        </p:txBody>
      </p:sp>
      <p:sp>
        <p:nvSpPr>
          <p:cNvPr id="8" name="Rectangle 8">
            <a:extLst>
              <a:ext uri="{FF2B5EF4-FFF2-40B4-BE49-F238E27FC236}">
                <a16:creationId xmlns:a16="http://schemas.microsoft.com/office/drawing/2014/main" id="{C5E9CEBF-1BCC-2794-CC01-D3C4995273D0}"/>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69212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48D8B0D-7164-77B7-94C0-B02173A93261}"/>
              </a:ext>
            </a:extLst>
          </p:cNvPr>
          <p:cNvSpPr>
            <a:spLocks noGrp="1"/>
          </p:cNvSpPr>
          <p:nvPr>
            <p:ph type="subTitle" idx="1"/>
          </p:nvPr>
        </p:nvSpPr>
        <p:spPr/>
        <p:txBody>
          <a:bodyPr/>
          <a:lstStyle/>
          <a:p>
            <a:pPr eaLnBrk="1" hangingPunct="1">
              <a:spcBef>
                <a:spcPct val="0"/>
              </a:spcBef>
              <a:spcAft>
                <a:spcPct val="0"/>
              </a:spcAft>
            </a:pPr>
            <a:r>
              <a:rPr lang="en-US" altLang="en-US" dirty="0"/>
              <a:t>Bruce E. Sands, MD, MS</a:t>
            </a:r>
          </a:p>
          <a:p>
            <a:pPr eaLnBrk="1" hangingPunct="1">
              <a:spcBef>
                <a:spcPct val="0"/>
              </a:spcBef>
              <a:spcAft>
                <a:spcPct val="0"/>
              </a:spcAft>
            </a:pPr>
            <a:r>
              <a:rPr lang="en-US" altLang="en-US" sz="1600" b="0" i="1" dirty="0"/>
              <a:t>Dr. Burrill B. Crohn's Professor of Medicine</a:t>
            </a:r>
          </a:p>
          <a:p>
            <a:pPr>
              <a:spcBef>
                <a:spcPct val="0"/>
              </a:spcBef>
              <a:spcAft>
                <a:spcPct val="0"/>
              </a:spcAft>
            </a:pPr>
            <a:r>
              <a:rPr lang="en-US" altLang="en-US" sz="1600" b="0" i="1" dirty="0"/>
              <a:t>Chief, </a:t>
            </a:r>
            <a:r>
              <a:rPr lang="en-US" altLang="en-US" sz="1600" b="0" kern="0" dirty="0"/>
              <a:t>Dr. Henry D. Janowitz Division of Gastroenterology</a:t>
            </a:r>
          </a:p>
          <a:p>
            <a:pPr>
              <a:spcBef>
                <a:spcPts val="0"/>
              </a:spcBef>
              <a:spcAft>
                <a:spcPct val="0"/>
              </a:spcAft>
            </a:pPr>
            <a:r>
              <a:rPr lang="en-US" altLang="en-US" sz="1600" b="0" kern="0" dirty="0"/>
              <a:t>Mount Sinai Hospital</a:t>
            </a:r>
          </a:p>
          <a:p>
            <a:pPr>
              <a:spcBef>
                <a:spcPts val="0"/>
              </a:spcBef>
              <a:spcAft>
                <a:spcPct val="0"/>
              </a:spcAft>
            </a:pPr>
            <a:r>
              <a:rPr lang="en-US" altLang="en-US" sz="1600" b="0" i="1" kern="0" dirty="0"/>
              <a:t>Chief, </a:t>
            </a:r>
            <a:r>
              <a:rPr lang="en-US" altLang="en-US" sz="1600" b="0" kern="0" dirty="0"/>
              <a:t>Division of Gastroenterology</a:t>
            </a:r>
          </a:p>
          <a:p>
            <a:pPr>
              <a:spcBef>
                <a:spcPts val="0"/>
              </a:spcBef>
              <a:spcAft>
                <a:spcPct val="0"/>
              </a:spcAft>
            </a:pPr>
            <a:r>
              <a:rPr lang="en-US" altLang="en-US" sz="1600" b="0" kern="0" dirty="0"/>
              <a:t>Mount Sinai Health System</a:t>
            </a:r>
          </a:p>
          <a:p>
            <a:pPr>
              <a:spcBef>
                <a:spcPts val="0"/>
              </a:spcBef>
              <a:spcAft>
                <a:spcPct val="0"/>
              </a:spcAft>
            </a:pPr>
            <a:r>
              <a:rPr lang="en-US" altLang="en-US" sz="1600" b="0" i="1" kern="0" dirty="0"/>
              <a:t>Director, </a:t>
            </a:r>
            <a:r>
              <a:rPr lang="en-US" altLang="en-US" sz="1600" b="0" kern="0" dirty="0"/>
              <a:t>Digestive Disease Institute</a:t>
            </a:r>
          </a:p>
          <a:p>
            <a:pPr>
              <a:spcBef>
                <a:spcPts val="0"/>
              </a:spcBef>
              <a:spcAft>
                <a:spcPct val="0"/>
              </a:spcAft>
            </a:pPr>
            <a:r>
              <a:rPr lang="en-US" altLang="en-US" sz="1600" b="0" kern="0" dirty="0"/>
              <a:t>Icahn School of Medicine at Mount Sinai</a:t>
            </a:r>
          </a:p>
          <a:p>
            <a:pPr>
              <a:spcBef>
                <a:spcPts val="0"/>
              </a:spcBef>
              <a:spcAft>
                <a:spcPct val="0"/>
              </a:spcAft>
            </a:pPr>
            <a:r>
              <a:rPr lang="en-US" altLang="en-US" sz="1600" b="0" kern="0" dirty="0"/>
              <a:t>New York, New York</a:t>
            </a:r>
          </a:p>
          <a:p>
            <a:endParaRPr lang="en-US" dirty="0"/>
          </a:p>
        </p:txBody>
      </p:sp>
      <p:sp>
        <p:nvSpPr>
          <p:cNvPr id="4" name="Title 3">
            <a:extLst>
              <a:ext uri="{FF2B5EF4-FFF2-40B4-BE49-F238E27FC236}">
                <a16:creationId xmlns:a16="http://schemas.microsoft.com/office/drawing/2014/main" id="{9723C9D3-0875-BD26-C6B6-13DDAA2D4383}"/>
              </a:ext>
            </a:extLst>
          </p:cNvPr>
          <p:cNvSpPr>
            <a:spLocks noGrp="1"/>
          </p:cNvSpPr>
          <p:nvPr>
            <p:ph type="ctrTitle"/>
          </p:nvPr>
        </p:nvSpPr>
        <p:spPr/>
        <p:txBody>
          <a:bodyPr/>
          <a:lstStyle/>
          <a:p>
            <a:r>
              <a:rPr lang="en-US" dirty="0"/>
              <a:t>Diagnosis, Management, and Monitoring of IBD: Treat-to-Target and Therapeutic Drug Monitoring </a:t>
            </a:r>
          </a:p>
        </p:txBody>
      </p:sp>
      <p:pic>
        <p:nvPicPr>
          <p:cNvPr id="6" name="Picture 5">
            <a:extLst>
              <a:ext uri="{FF2B5EF4-FFF2-40B4-BE49-F238E27FC236}">
                <a16:creationId xmlns:a16="http://schemas.microsoft.com/office/drawing/2014/main" id="{0527DB57-6519-1907-3985-097213928BC2}"/>
              </a:ext>
            </a:extLst>
          </p:cNvPr>
          <p:cNvPicPr>
            <a:picLocks noChangeAspect="1"/>
          </p:cNvPicPr>
          <p:nvPr/>
        </p:nvPicPr>
        <p:blipFill>
          <a:blip r:embed="rId3"/>
          <a:stretch>
            <a:fillRect/>
          </a:stretch>
        </p:blipFill>
        <p:spPr>
          <a:xfrm>
            <a:off x="721210" y="234380"/>
            <a:ext cx="3991276" cy="986902"/>
          </a:xfrm>
          <a:prstGeom prst="rect">
            <a:avLst/>
          </a:prstGeom>
        </p:spPr>
      </p:pic>
      <p:pic>
        <p:nvPicPr>
          <p:cNvPr id="7" name="Picture 6">
            <a:extLst>
              <a:ext uri="{FF2B5EF4-FFF2-40B4-BE49-F238E27FC236}">
                <a16:creationId xmlns:a16="http://schemas.microsoft.com/office/drawing/2014/main" id="{5362E545-CF73-40D3-08EE-39E2A10A4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18" y="55713"/>
            <a:ext cx="2341560" cy="870664"/>
          </a:xfrm>
          <a:prstGeom prst="rect">
            <a:avLst/>
          </a:prstGeom>
        </p:spPr>
      </p:pic>
      <p:pic>
        <p:nvPicPr>
          <p:cNvPr id="8" name="Picture 7">
            <a:extLst>
              <a:ext uri="{FF2B5EF4-FFF2-40B4-BE49-F238E27FC236}">
                <a16:creationId xmlns:a16="http://schemas.microsoft.com/office/drawing/2014/main" id="{025B779E-5522-5014-1D20-E509569A9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221" y="234380"/>
            <a:ext cx="1737958" cy="651734"/>
          </a:xfrm>
          <a:prstGeom prst="rect">
            <a:avLst/>
          </a:prstGeom>
        </p:spPr>
      </p:pic>
    </p:spTree>
    <p:extLst>
      <p:ext uri="{BB962C8B-B14F-4D97-AF65-F5344CB8AC3E}">
        <p14:creationId xmlns:p14="http://schemas.microsoft.com/office/powerpoint/2010/main" val="416155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61679-FA1B-0A23-7214-4A9EC3A6034B}"/>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03E1073F-8289-4A2A-B4ED-74C78CDDC4A4}"/>
              </a:ext>
            </a:extLst>
          </p:cNvPr>
          <p:cNvSpPr>
            <a:spLocks noGrp="1"/>
          </p:cNvSpPr>
          <p:nvPr>
            <p:ph idx="1"/>
          </p:nvPr>
        </p:nvSpPr>
        <p:spPr/>
        <p:txBody>
          <a:bodyPr/>
          <a:lstStyle/>
          <a:p>
            <a:r>
              <a:rPr lang="en-US" dirty="0"/>
              <a:t>Apply the treat-to-target approach in patients with IBD</a:t>
            </a:r>
          </a:p>
          <a:p>
            <a:r>
              <a:rPr lang="en-US" dirty="0"/>
              <a:t>Detail how therapeutic drug monitoring is used to assess patients for appropriate drug concentrations</a:t>
            </a:r>
          </a:p>
          <a:p>
            <a:endParaRPr lang="en-US" dirty="0"/>
          </a:p>
        </p:txBody>
      </p:sp>
    </p:spTree>
    <p:extLst>
      <p:ext uri="{BB962C8B-B14F-4D97-AF65-F5344CB8AC3E}">
        <p14:creationId xmlns:p14="http://schemas.microsoft.com/office/powerpoint/2010/main" val="262406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36C80F-386A-2C17-F2C2-C06B2C91938E}"/>
              </a:ext>
            </a:extLst>
          </p:cNvPr>
          <p:cNvSpPr>
            <a:spLocks noGrp="1"/>
          </p:cNvSpPr>
          <p:nvPr>
            <p:ph type="title"/>
          </p:nvPr>
        </p:nvSpPr>
        <p:spPr/>
        <p:txBody>
          <a:bodyPr/>
          <a:lstStyle/>
          <a:p>
            <a:r>
              <a:rPr lang="en-US" dirty="0"/>
              <a:t>Treat to Target</a:t>
            </a:r>
          </a:p>
        </p:txBody>
      </p:sp>
    </p:spTree>
    <p:extLst>
      <p:ext uri="{BB962C8B-B14F-4D97-AF65-F5344CB8AC3E}">
        <p14:creationId xmlns:p14="http://schemas.microsoft.com/office/powerpoint/2010/main" val="158239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9FB-3C66-4048-9C2F-1529323FC64B}"/>
              </a:ext>
            </a:extLst>
          </p:cNvPr>
          <p:cNvSpPr>
            <a:spLocks noGrp="1"/>
          </p:cNvSpPr>
          <p:nvPr>
            <p:ph type="title"/>
          </p:nvPr>
        </p:nvSpPr>
        <p:spPr/>
        <p:txBody>
          <a:bodyPr/>
          <a:lstStyle/>
          <a:p>
            <a:r>
              <a:rPr lang="en-US" dirty="0"/>
              <a:t>Goals of Therapy</a:t>
            </a:r>
          </a:p>
        </p:txBody>
      </p:sp>
      <p:graphicFrame>
        <p:nvGraphicFramePr>
          <p:cNvPr id="6" name="Content Placeholder 5">
            <a:extLst>
              <a:ext uri="{FF2B5EF4-FFF2-40B4-BE49-F238E27FC236}">
                <a16:creationId xmlns:a16="http://schemas.microsoft.com/office/drawing/2014/main" id="{005B1604-7B1F-4AD1-9BFC-749DE20512A9}"/>
              </a:ext>
            </a:extLst>
          </p:cNvPr>
          <p:cNvGraphicFramePr>
            <a:graphicFrameLocks noGrp="1"/>
          </p:cNvGraphicFramePr>
          <p:nvPr>
            <p:ph idx="1"/>
          </p:nvPr>
        </p:nvGraphicFramePr>
        <p:xfrm>
          <a:off x="680636" y="1578176"/>
          <a:ext cx="10877550" cy="465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8">
            <a:extLst>
              <a:ext uri="{FF2B5EF4-FFF2-40B4-BE49-F238E27FC236}">
                <a16:creationId xmlns:a16="http://schemas.microsoft.com/office/drawing/2014/main" id="{9E71FAF7-A547-206A-8B5B-456BEB842EAD}"/>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7"/>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426657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81D9B-E89C-4E04-A57D-5FB3F1D69379}"/>
              </a:ext>
            </a:extLst>
          </p:cNvPr>
          <p:cNvSpPr>
            <a:spLocks noGrp="1"/>
          </p:cNvSpPr>
          <p:nvPr>
            <p:ph type="title"/>
          </p:nvPr>
        </p:nvSpPr>
        <p:spPr/>
        <p:txBody>
          <a:bodyPr/>
          <a:lstStyle/>
          <a:p>
            <a:pPr algn="l"/>
            <a:r>
              <a:rPr lang="en-US" sz="3600" dirty="0">
                <a:cs typeface="Calibri" panose="020F0502020204030204" pitchFamily="34" charset="0"/>
              </a:rPr>
              <a:t>STRIDE-II: Treatment Targets in CD and UC</a:t>
            </a:r>
          </a:p>
        </p:txBody>
      </p:sp>
      <p:sp>
        <p:nvSpPr>
          <p:cNvPr id="8" name="Slide Number Placeholder 1">
            <a:extLst>
              <a:ext uri="{FF2B5EF4-FFF2-40B4-BE49-F238E27FC236}">
                <a16:creationId xmlns:a16="http://schemas.microsoft.com/office/drawing/2014/main" id="{3DA09D90-18A2-F949-A3A7-34BC98E53706}"/>
              </a:ext>
            </a:extLst>
          </p:cNvPr>
          <p:cNvSpPr>
            <a:spLocks noGrp="1"/>
          </p:cNvSpPr>
          <p:nvPr>
            <p:ph type="sldNum" sz="quarter" idx="4294967295"/>
          </p:nvPr>
        </p:nvSpPr>
        <p:spPr>
          <a:xfrm>
            <a:off x="11807825" y="6415088"/>
            <a:ext cx="384175" cy="306387"/>
          </a:xfrm>
          <a:prstGeom prst="rect">
            <a:avLst/>
          </a:prstGeom>
        </p:spPr>
        <p:txBody>
          <a:bodyPr/>
          <a:lstStyle/>
          <a:p>
            <a:fld id="{F6FD55ED-C146-A04E-8FEA-5836CC2AC664}" type="slidenum">
              <a:rPr lang="en-US" smtClean="0">
                <a:latin typeface="Calibri" panose="020F0502020204030204" pitchFamily="34" charset="0"/>
                <a:cs typeface="Calibri" panose="020F0502020204030204" pitchFamily="34" charset="0"/>
              </a:rPr>
              <a:pPr/>
              <a:t>35</a:t>
            </a:fld>
            <a:endParaRPr lang="en-US" dirty="0">
              <a:latin typeface="Calibri" panose="020F0502020204030204" pitchFamily="34" charset="0"/>
              <a:cs typeface="Calibri" panose="020F0502020204030204" pitchFamily="34" charset="0"/>
            </a:endParaRPr>
          </a:p>
        </p:txBody>
      </p:sp>
      <p:sp>
        <p:nvSpPr>
          <p:cNvPr id="7" name="Text Box 15">
            <a:extLst>
              <a:ext uri="{FF2B5EF4-FFF2-40B4-BE49-F238E27FC236}">
                <a16:creationId xmlns:a16="http://schemas.microsoft.com/office/drawing/2014/main" id="{84466D3E-15A9-488D-BA9A-864D68997BDE}"/>
              </a:ext>
            </a:extLst>
          </p:cNvPr>
          <p:cNvSpPr txBox="1">
            <a:spLocks noChangeArrowheads="1"/>
          </p:cNvSpPr>
          <p:nvPr/>
        </p:nvSpPr>
        <p:spPr bwMode="auto">
          <a:xfrm>
            <a:off x="446082" y="637222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sz="1200" b="0" dirty="0">
                <a:solidFill>
                  <a:schemeClr val="bg2"/>
                </a:solidFill>
                <a:latin typeface="Calibri" panose="020F0502020204030204" pitchFamily="34" charset="0"/>
                <a:cs typeface="Calibri" panose="020F0502020204030204" pitchFamily="34" charset="0"/>
              </a:rPr>
              <a:t>Turner. Gastroenterology. 2021;160:1570. </a:t>
            </a:r>
            <a:endParaRPr kumimoji="0" lang="en-US" altLang="en-US" sz="1200" b="0" i="0" u="none" strike="noStrike" kern="1200" cap="none" spc="-1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26F60E4-4EBE-D949-9819-F6CA98014B93}"/>
              </a:ext>
            </a:extLst>
          </p:cNvPr>
          <p:cNvSpPr/>
          <p:nvPr/>
        </p:nvSpPr>
        <p:spPr>
          <a:xfrm>
            <a:off x="521059" y="2400622"/>
            <a:ext cx="947134" cy="1368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Active disease</a:t>
            </a:r>
          </a:p>
        </p:txBody>
      </p:sp>
      <p:sp>
        <p:nvSpPr>
          <p:cNvPr id="18" name="TextBox 17">
            <a:extLst>
              <a:ext uri="{FF2B5EF4-FFF2-40B4-BE49-F238E27FC236}">
                <a16:creationId xmlns:a16="http://schemas.microsoft.com/office/drawing/2014/main" id="{C1B593A7-E3CD-C543-9B50-EDC61FCBA2F5}"/>
              </a:ext>
            </a:extLst>
          </p:cNvPr>
          <p:cNvSpPr txBox="1"/>
          <p:nvPr/>
        </p:nvSpPr>
        <p:spPr>
          <a:xfrm>
            <a:off x="3299576" y="5049757"/>
            <a:ext cx="1752916" cy="338554"/>
          </a:xfrm>
          <a:prstGeom prst="rect">
            <a:avLst/>
          </a:prstGeom>
          <a:noFill/>
        </p:spPr>
        <p:txBody>
          <a:bodyPr wrap="none" rtlCol="0">
            <a:spAutoFit/>
          </a:bodyPr>
          <a:lstStyle/>
          <a:p>
            <a:pPr algn="ctr"/>
            <a:r>
              <a:rPr lang="en-US" sz="1600" dirty="0">
                <a:solidFill>
                  <a:schemeClr val="bg1"/>
                </a:solidFill>
                <a:latin typeface="Calibri" panose="020F0502020204030204" pitchFamily="34" charset="0"/>
                <a:cs typeface="Calibri" panose="020F0502020204030204" pitchFamily="34" charset="0"/>
              </a:rPr>
              <a:t>Short-term targets</a:t>
            </a:r>
          </a:p>
        </p:txBody>
      </p:sp>
      <p:sp>
        <p:nvSpPr>
          <p:cNvPr id="19" name="TextBox 18">
            <a:extLst>
              <a:ext uri="{FF2B5EF4-FFF2-40B4-BE49-F238E27FC236}">
                <a16:creationId xmlns:a16="http://schemas.microsoft.com/office/drawing/2014/main" id="{37ECB31C-A2F8-F84B-A03F-C6C4DE5C4A9F}"/>
              </a:ext>
            </a:extLst>
          </p:cNvPr>
          <p:cNvSpPr txBox="1"/>
          <p:nvPr/>
        </p:nvSpPr>
        <p:spPr>
          <a:xfrm>
            <a:off x="5588108" y="5062506"/>
            <a:ext cx="1927899" cy="338554"/>
          </a:xfrm>
          <a:prstGeom prst="rect">
            <a:avLst/>
          </a:prstGeom>
          <a:noFill/>
        </p:spPr>
        <p:txBody>
          <a:bodyPr wrap="none" rtlCol="0">
            <a:spAutoFit/>
          </a:bodyPr>
          <a:lstStyle/>
          <a:p>
            <a:pPr algn="ctr"/>
            <a:r>
              <a:rPr lang="en-US" sz="1600" dirty="0">
                <a:solidFill>
                  <a:schemeClr val="bg1"/>
                </a:solidFill>
                <a:latin typeface="Calibri" panose="020F0502020204030204" pitchFamily="34" charset="0"/>
                <a:cs typeface="Calibri" panose="020F0502020204030204" pitchFamily="34" charset="0"/>
              </a:rPr>
              <a:t>Intermediate targets</a:t>
            </a:r>
          </a:p>
        </p:txBody>
      </p:sp>
      <p:sp>
        <p:nvSpPr>
          <p:cNvPr id="20" name="TextBox 19">
            <a:extLst>
              <a:ext uri="{FF2B5EF4-FFF2-40B4-BE49-F238E27FC236}">
                <a16:creationId xmlns:a16="http://schemas.microsoft.com/office/drawing/2014/main" id="{51687028-20CB-874E-B1FC-FE81CD050AB7}"/>
              </a:ext>
            </a:extLst>
          </p:cNvPr>
          <p:cNvSpPr txBox="1"/>
          <p:nvPr/>
        </p:nvSpPr>
        <p:spPr>
          <a:xfrm>
            <a:off x="7963091" y="5068270"/>
            <a:ext cx="1700209" cy="338554"/>
          </a:xfrm>
          <a:prstGeom prst="rect">
            <a:avLst/>
          </a:prstGeom>
          <a:noFill/>
        </p:spPr>
        <p:txBody>
          <a:bodyPr wrap="none" rtlCol="0">
            <a:spAutoFit/>
          </a:bodyPr>
          <a:lstStyle/>
          <a:p>
            <a:pPr algn="ctr"/>
            <a:r>
              <a:rPr lang="en-US" sz="1600" dirty="0">
                <a:solidFill>
                  <a:schemeClr val="bg1"/>
                </a:solidFill>
                <a:latin typeface="Calibri" panose="020F0502020204030204" pitchFamily="34" charset="0"/>
                <a:cs typeface="Calibri" panose="020F0502020204030204" pitchFamily="34" charset="0"/>
              </a:rPr>
              <a:t>Long-term targets</a:t>
            </a:r>
          </a:p>
        </p:txBody>
      </p:sp>
      <p:sp>
        <p:nvSpPr>
          <p:cNvPr id="21" name="Left Brace 20">
            <a:extLst>
              <a:ext uri="{FF2B5EF4-FFF2-40B4-BE49-F238E27FC236}">
                <a16:creationId xmlns:a16="http://schemas.microsoft.com/office/drawing/2014/main" id="{92E9AB06-F125-CB4F-8181-E1CFDD4FBA4B}"/>
              </a:ext>
            </a:extLst>
          </p:cNvPr>
          <p:cNvSpPr/>
          <p:nvPr/>
        </p:nvSpPr>
        <p:spPr>
          <a:xfrm rot="16200000">
            <a:off x="4128744" y="3937982"/>
            <a:ext cx="206341" cy="2042708"/>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2" name="Left Brace 21">
            <a:extLst>
              <a:ext uri="{FF2B5EF4-FFF2-40B4-BE49-F238E27FC236}">
                <a16:creationId xmlns:a16="http://schemas.microsoft.com/office/drawing/2014/main" id="{D4C05FC0-2078-D34A-BC29-ABF965C1118B}"/>
              </a:ext>
            </a:extLst>
          </p:cNvPr>
          <p:cNvSpPr/>
          <p:nvPr/>
        </p:nvSpPr>
        <p:spPr>
          <a:xfrm rot="16200000">
            <a:off x="6451663" y="3955948"/>
            <a:ext cx="206341" cy="2042708"/>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3" name="Left Brace 22">
            <a:extLst>
              <a:ext uri="{FF2B5EF4-FFF2-40B4-BE49-F238E27FC236}">
                <a16:creationId xmlns:a16="http://schemas.microsoft.com/office/drawing/2014/main" id="{1A188E49-A607-A746-A086-ABA3B200E960}"/>
              </a:ext>
            </a:extLst>
          </p:cNvPr>
          <p:cNvSpPr/>
          <p:nvPr/>
        </p:nvSpPr>
        <p:spPr>
          <a:xfrm rot="16200000">
            <a:off x="8710025" y="3957547"/>
            <a:ext cx="206341" cy="2042708"/>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4D1DB8FE-34CD-704F-BFFD-7161C8165E7B}"/>
              </a:ext>
            </a:extLst>
          </p:cNvPr>
          <p:cNvSpPr/>
          <p:nvPr/>
        </p:nvSpPr>
        <p:spPr>
          <a:xfrm>
            <a:off x="9517488" y="2400622"/>
            <a:ext cx="2241126" cy="1542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latin typeface="Calibri" panose="020F0502020204030204" pitchFamily="34" charset="0"/>
                <a:cs typeface="Calibri" panose="020F0502020204030204" pitchFamily="34" charset="0"/>
              </a:rPr>
              <a:t>Consider but not formal targets:</a:t>
            </a:r>
          </a:p>
          <a:p>
            <a:pPr marL="285750" indent="-160338">
              <a:buFont typeface="Wingdings" pitchFamily="2" charset="2"/>
              <a:buChar char="§"/>
            </a:pPr>
            <a:r>
              <a:rPr lang="en-US" sz="1400" b="1" i="1" dirty="0">
                <a:solidFill>
                  <a:schemeClr val="tx1"/>
                </a:solidFill>
                <a:latin typeface="Calibri" panose="020F0502020204030204" pitchFamily="34" charset="0"/>
                <a:cs typeface="Calibri" panose="020F0502020204030204" pitchFamily="34" charset="0"/>
              </a:rPr>
              <a:t>CD: </a:t>
            </a:r>
            <a:r>
              <a:rPr lang="en-US" sz="1400" i="1" dirty="0">
                <a:solidFill>
                  <a:schemeClr val="tx1"/>
                </a:solidFill>
                <a:latin typeface="Calibri" panose="020F0502020204030204" pitchFamily="34" charset="0"/>
                <a:cs typeface="Calibri" panose="020F0502020204030204" pitchFamily="34" charset="0"/>
              </a:rPr>
              <a:t>Transmural healing</a:t>
            </a:r>
          </a:p>
          <a:p>
            <a:pPr marL="285750" indent="-160338">
              <a:buFont typeface="Wingdings" pitchFamily="2" charset="2"/>
              <a:buChar char="§"/>
            </a:pPr>
            <a:r>
              <a:rPr lang="en-US" sz="1400" b="1" i="1" dirty="0">
                <a:solidFill>
                  <a:schemeClr val="tx1"/>
                </a:solidFill>
                <a:latin typeface="Calibri" panose="020F0502020204030204" pitchFamily="34" charset="0"/>
                <a:cs typeface="Calibri" panose="020F0502020204030204" pitchFamily="34" charset="0"/>
              </a:rPr>
              <a:t>UC: </a:t>
            </a:r>
            <a:r>
              <a:rPr lang="en-US" sz="1400" i="1" dirty="0">
                <a:solidFill>
                  <a:schemeClr val="tx1"/>
                </a:solidFill>
                <a:latin typeface="Calibri" panose="020F0502020204030204" pitchFamily="34" charset="0"/>
                <a:cs typeface="Calibri" panose="020F0502020204030204" pitchFamily="34" charset="0"/>
              </a:rPr>
              <a:t>Histologic healing</a:t>
            </a:r>
          </a:p>
        </p:txBody>
      </p:sp>
      <p:sp>
        <p:nvSpPr>
          <p:cNvPr id="25" name="Rectangle 24">
            <a:extLst>
              <a:ext uri="{FF2B5EF4-FFF2-40B4-BE49-F238E27FC236}">
                <a16:creationId xmlns:a16="http://schemas.microsoft.com/office/drawing/2014/main" id="{7D1525BC-7DC8-D14B-B877-A1E8494F20FB}"/>
              </a:ext>
            </a:extLst>
          </p:cNvPr>
          <p:cNvSpPr/>
          <p:nvPr/>
        </p:nvSpPr>
        <p:spPr>
          <a:xfrm>
            <a:off x="1275007" y="4355035"/>
            <a:ext cx="7442273" cy="3698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Targets not reached</a:t>
            </a:r>
          </a:p>
        </p:txBody>
      </p:sp>
      <p:sp>
        <p:nvSpPr>
          <p:cNvPr id="26" name="Right Arrow 25">
            <a:extLst>
              <a:ext uri="{FF2B5EF4-FFF2-40B4-BE49-F238E27FC236}">
                <a16:creationId xmlns:a16="http://schemas.microsoft.com/office/drawing/2014/main" id="{B9CC944E-58CC-C742-BE12-66F0520990D8}"/>
              </a:ext>
            </a:extLst>
          </p:cNvPr>
          <p:cNvSpPr/>
          <p:nvPr/>
        </p:nvSpPr>
        <p:spPr>
          <a:xfrm rot="16200000">
            <a:off x="1186069" y="3693633"/>
            <a:ext cx="578917" cy="77611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1104F336-ED82-BB2F-2A2D-D5F88DDCA8C8}"/>
              </a:ext>
            </a:extLst>
          </p:cNvPr>
          <p:cNvGrpSpPr/>
          <p:nvPr/>
        </p:nvGrpSpPr>
        <p:grpSpPr>
          <a:xfrm>
            <a:off x="7745947" y="1891683"/>
            <a:ext cx="1960726" cy="2338040"/>
            <a:chOff x="7745947" y="2440323"/>
            <a:chExt cx="1960726" cy="2338040"/>
          </a:xfrm>
        </p:grpSpPr>
        <p:sp>
          <p:nvSpPr>
            <p:cNvPr id="17" name="TextBox 16">
              <a:extLst>
                <a:ext uri="{FF2B5EF4-FFF2-40B4-BE49-F238E27FC236}">
                  <a16:creationId xmlns:a16="http://schemas.microsoft.com/office/drawing/2014/main" id="{BDD3009A-7046-9245-B9FE-6BE683871DFE}"/>
                </a:ext>
              </a:extLst>
            </p:cNvPr>
            <p:cNvSpPr txBox="1"/>
            <p:nvPr/>
          </p:nvSpPr>
          <p:spPr>
            <a:xfrm>
              <a:off x="7745947" y="2440323"/>
              <a:ext cx="1960726"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Endoscopic healing, normalized QoL and absence of disability</a:t>
              </a:r>
            </a:p>
          </p:txBody>
        </p:sp>
        <p:grpSp>
          <p:nvGrpSpPr>
            <p:cNvPr id="2" name="Group 1">
              <a:extLst>
                <a:ext uri="{FF2B5EF4-FFF2-40B4-BE49-F238E27FC236}">
                  <a16:creationId xmlns:a16="http://schemas.microsoft.com/office/drawing/2014/main" id="{71344BE5-3C90-A87C-8FE9-6C01C3A888EF}"/>
                </a:ext>
              </a:extLst>
            </p:cNvPr>
            <p:cNvGrpSpPr/>
            <p:nvPr/>
          </p:nvGrpSpPr>
          <p:grpSpPr>
            <a:xfrm>
              <a:off x="7976899" y="3057094"/>
              <a:ext cx="1498822" cy="1721269"/>
              <a:chOff x="7929464" y="3057094"/>
              <a:chExt cx="1498822" cy="1721269"/>
            </a:xfrm>
          </p:grpSpPr>
          <p:sp>
            <p:nvSpPr>
              <p:cNvPr id="13" name="Right Arrow 12">
                <a:extLst>
                  <a:ext uri="{FF2B5EF4-FFF2-40B4-BE49-F238E27FC236}">
                    <a16:creationId xmlns:a16="http://schemas.microsoft.com/office/drawing/2014/main" id="{05BDA014-5AA5-614B-B5D3-2D07BD7EB880}"/>
                  </a:ext>
                </a:extLst>
              </p:cNvPr>
              <p:cNvSpPr/>
              <p:nvPr/>
            </p:nvSpPr>
            <p:spPr>
              <a:xfrm>
                <a:off x="8392515" y="3057094"/>
                <a:ext cx="1035771" cy="832326"/>
              </a:xfrm>
              <a:prstGeom prst="rightArrow">
                <a:avLst>
                  <a:gd name="adj1" fmla="val 50000"/>
                  <a:gd name="adj2" fmla="val 549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sp>
            <p:nvSpPr>
              <p:cNvPr id="30" name="Right Arrow 29">
                <a:extLst>
                  <a:ext uri="{FF2B5EF4-FFF2-40B4-BE49-F238E27FC236}">
                    <a16:creationId xmlns:a16="http://schemas.microsoft.com/office/drawing/2014/main" id="{624146B5-6BA6-A14E-AE30-B23D6E3A3E72}"/>
                  </a:ext>
                </a:extLst>
              </p:cNvPr>
              <p:cNvSpPr/>
              <p:nvPr/>
            </p:nvSpPr>
            <p:spPr>
              <a:xfrm rot="5400000">
                <a:off x="7745316" y="4002829"/>
                <a:ext cx="1145155" cy="405914"/>
              </a:xfrm>
              <a:prstGeom prst="rightArrow">
                <a:avLst>
                  <a:gd name="adj1" fmla="val 37308"/>
                  <a:gd name="adj2" fmla="val 708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grpSp>
            <p:nvGrpSpPr>
              <p:cNvPr id="101" name="Group 100">
                <a:extLst>
                  <a:ext uri="{FF2B5EF4-FFF2-40B4-BE49-F238E27FC236}">
                    <a16:creationId xmlns:a16="http://schemas.microsoft.com/office/drawing/2014/main" id="{CF26FCD0-F8B7-B4F9-C869-9BF53076FF6C}"/>
                  </a:ext>
                </a:extLst>
              </p:cNvPr>
              <p:cNvGrpSpPr/>
              <p:nvPr/>
            </p:nvGrpSpPr>
            <p:grpSpPr>
              <a:xfrm>
                <a:off x="7929464" y="3082679"/>
                <a:ext cx="776859" cy="781156"/>
                <a:chOff x="4722304" y="3099496"/>
                <a:chExt cx="776859" cy="781156"/>
              </a:xfrm>
            </p:grpSpPr>
            <p:sp>
              <p:nvSpPr>
                <p:cNvPr id="102" name="Oval 101">
                  <a:extLst>
                    <a:ext uri="{FF2B5EF4-FFF2-40B4-BE49-F238E27FC236}">
                      <a16:creationId xmlns:a16="http://schemas.microsoft.com/office/drawing/2014/main" id="{FF3300D5-7757-DB31-8443-94E34ABBA255}"/>
                    </a:ext>
                  </a:extLst>
                </p:cNvPr>
                <p:cNvSpPr/>
                <p:nvPr/>
              </p:nvSpPr>
              <p:spPr>
                <a:xfrm>
                  <a:off x="4722304" y="3099496"/>
                  <a:ext cx="776115" cy="776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03" name="Group 102">
                  <a:extLst>
                    <a:ext uri="{FF2B5EF4-FFF2-40B4-BE49-F238E27FC236}">
                      <a16:creationId xmlns:a16="http://schemas.microsoft.com/office/drawing/2014/main" id="{AF8B9B9A-B763-1A65-0155-3DBDD13CA68C}"/>
                    </a:ext>
                  </a:extLst>
                </p:cNvPr>
                <p:cNvGrpSpPr/>
                <p:nvPr/>
              </p:nvGrpSpPr>
              <p:grpSpPr>
                <a:xfrm>
                  <a:off x="4723048" y="3104537"/>
                  <a:ext cx="776115" cy="776115"/>
                  <a:chOff x="4723048" y="3104537"/>
                  <a:chExt cx="776115" cy="776115"/>
                </a:xfrm>
              </p:grpSpPr>
              <p:sp>
                <p:nvSpPr>
                  <p:cNvPr id="104" name="Donut 39">
                    <a:extLst>
                      <a:ext uri="{FF2B5EF4-FFF2-40B4-BE49-F238E27FC236}">
                        <a16:creationId xmlns:a16="http://schemas.microsoft.com/office/drawing/2014/main" id="{F0D88BA6-E7C0-EBBB-A47E-AAD0ACBE9E12}"/>
                      </a:ext>
                    </a:extLst>
                  </p:cNvPr>
                  <p:cNvSpPr/>
                  <p:nvPr/>
                </p:nvSpPr>
                <p:spPr>
                  <a:xfrm>
                    <a:off x="4723048" y="3104537"/>
                    <a:ext cx="776115" cy="776115"/>
                  </a:xfrm>
                  <a:prstGeom prst="donut">
                    <a:avLst>
                      <a:gd name="adj" fmla="val 96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05" name="Donut 40">
                    <a:extLst>
                      <a:ext uri="{FF2B5EF4-FFF2-40B4-BE49-F238E27FC236}">
                        <a16:creationId xmlns:a16="http://schemas.microsoft.com/office/drawing/2014/main" id="{0B0AD062-62A3-3514-BC75-7B9A1D5A6BE3}"/>
                      </a:ext>
                    </a:extLst>
                  </p:cNvPr>
                  <p:cNvSpPr/>
                  <p:nvPr/>
                </p:nvSpPr>
                <p:spPr>
                  <a:xfrm>
                    <a:off x="4859785" y="3241274"/>
                    <a:ext cx="502643" cy="502643"/>
                  </a:xfrm>
                  <a:prstGeom prst="donut">
                    <a:avLst>
                      <a:gd name="adj" fmla="val 134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06" name="Oval 105">
                    <a:extLst>
                      <a:ext uri="{FF2B5EF4-FFF2-40B4-BE49-F238E27FC236}">
                        <a16:creationId xmlns:a16="http://schemas.microsoft.com/office/drawing/2014/main" id="{DAEC90F8-41AB-B77C-6ABF-D970FC684960}"/>
                      </a:ext>
                    </a:extLst>
                  </p:cNvPr>
                  <p:cNvSpPr/>
                  <p:nvPr/>
                </p:nvSpPr>
                <p:spPr>
                  <a:xfrm>
                    <a:off x="5016588" y="3398077"/>
                    <a:ext cx="189034" cy="1890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grpSp>
        </p:grpSp>
      </p:grpSp>
      <p:grpSp>
        <p:nvGrpSpPr>
          <p:cNvPr id="34" name="Group 33">
            <a:extLst>
              <a:ext uri="{FF2B5EF4-FFF2-40B4-BE49-F238E27FC236}">
                <a16:creationId xmlns:a16="http://schemas.microsoft.com/office/drawing/2014/main" id="{3CEDBEA3-FA30-31BC-2826-9E1678F5F55C}"/>
              </a:ext>
            </a:extLst>
          </p:cNvPr>
          <p:cNvGrpSpPr/>
          <p:nvPr/>
        </p:nvGrpSpPr>
        <p:grpSpPr>
          <a:xfrm>
            <a:off x="5905300" y="1875917"/>
            <a:ext cx="2042621" cy="2353806"/>
            <a:chOff x="5942281" y="2424557"/>
            <a:chExt cx="2042621" cy="2353806"/>
          </a:xfrm>
        </p:grpSpPr>
        <p:sp>
          <p:nvSpPr>
            <p:cNvPr id="16" name="TextBox 15">
              <a:extLst>
                <a:ext uri="{FF2B5EF4-FFF2-40B4-BE49-F238E27FC236}">
                  <a16:creationId xmlns:a16="http://schemas.microsoft.com/office/drawing/2014/main" id="{6485DA57-1A5B-B249-86A3-CFE5670D9F0B}"/>
                </a:ext>
              </a:extLst>
            </p:cNvPr>
            <p:cNvSpPr txBox="1"/>
            <p:nvPr/>
          </p:nvSpPr>
          <p:spPr>
            <a:xfrm>
              <a:off x="5942281" y="2424557"/>
              <a:ext cx="2042621"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Decrease in calprotectin to acceptable range, normal growth (children)</a:t>
              </a:r>
            </a:p>
          </p:txBody>
        </p:sp>
        <p:grpSp>
          <p:nvGrpSpPr>
            <p:cNvPr id="116" name="Group 115">
              <a:extLst>
                <a:ext uri="{FF2B5EF4-FFF2-40B4-BE49-F238E27FC236}">
                  <a16:creationId xmlns:a16="http://schemas.microsoft.com/office/drawing/2014/main" id="{446E6D63-89CA-BE64-1E33-2F051EAE4E68}"/>
                </a:ext>
              </a:extLst>
            </p:cNvPr>
            <p:cNvGrpSpPr/>
            <p:nvPr/>
          </p:nvGrpSpPr>
          <p:grpSpPr>
            <a:xfrm>
              <a:off x="6214180" y="3057094"/>
              <a:ext cx="1498822" cy="1721269"/>
              <a:chOff x="7929464" y="3057094"/>
              <a:chExt cx="1498822" cy="1721269"/>
            </a:xfrm>
          </p:grpSpPr>
          <p:sp>
            <p:nvSpPr>
              <p:cNvPr id="117" name="Right Arrow 116">
                <a:extLst>
                  <a:ext uri="{FF2B5EF4-FFF2-40B4-BE49-F238E27FC236}">
                    <a16:creationId xmlns:a16="http://schemas.microsoft.com/office/drawing/2014/main" id="{73E3D9E2-CCBF-E520-5BF6-4F6A33C4A391}"/>
                  </a:ext>
                </a:extLst>
              </p:cNvPr>
              <p:cNvSpPr/>
              <p:nvPr/>
            </p:nvSpPr>
            <p:spPr>
              <a:xfrm>
                <a:off x="8392515" y="3057094"/>
                <a:ext cx="1035771" cy="832326"/>
              </a:xfrm>
              <a:prstGeom prst="rightArrow">
                <a:avLst>
                  <a:gd name="adj1" fmla="val 50000"/>
                  <a:gd name="adj2" fmla="val 549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sp>
            <p:nvSpPr>
              <p:cNvPr id="118" name="Right Arrow 117">
                <a:extLst>
                  <a:ext uri="{FF2B5EF4-FFF2-40B4-BE49-F238E27FC236}">
                    <a16:creationId xmlns:a16="http://schemas.microsoft.com/office/drawing/2014/main" id="{8B5B6CA0-4318-B4AE-2317-ED2FE8C5A4FF}"/>
                  </a:ext>
                </a:extLst>
              </p:cNvPr>
              <p:cNvSpPr/>
              <p:nvPr/>
            </p:nvSpPr>
            <p:spPr>
              <a:xfrm rot="5400000">
                <a:off x="7745316" y="4002829"/>
                <a:ext cx="1145155" cy="405914"/>
              </a:xfrm>
              <a:prstGeom prst="rightArrow">
                <a:avLst>
                  <a:gd name="adj1" fmla="val 37308"/>
                  <a:gd name="adj2" fmla="val 708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grpSp>
            <p:nvGrpSpPr>
              <p:cNvPr id="119" name="Group 118">
                <a:extLst>
                  <a:ext uri="{FF2B5EF4-FFF2-40B4-BE49-F238E27FC236}">
                    <a16:creationId xmlns:a16="http://schemas.microsoft.com/office/drawing/2014/main" id="{9B27CCB1-783C-9C5B-8CF6-1261DEFB76D7}"/>
                  </a:ext>
                </a:extLst>
              </p:cNvPr>
              <p:cNvGrpSpPr/>
              <p:nvPr/>
            </p:nvGrpSpPr>
            <p:grpSpPr>
              <a:xfrm>
                <a:off x="7929464" y="3082679"/>
                <a:ext cx="776859" cy="781156"/>
                <a:chOff x="4722304" y="3099496"/>
                <a:chExt cx="776859" cy="781156"/>
              </a:xfrm>
            </p:grpSpPr>
            <p:sp>
              <p:nvSpPr>
                <p:cNvPr id="120" name="Oval 119">
                  <a:extLst>
                    <a:ext uri="{FF2B5EF4-FFF2-40B4-BE49-F238E27FC236}">
                      <a16:creationId xmlns:a16="http://schemas.microsoft.com/office/drawing/2014/main" id="{DFC5E790-F820-9967-BAFE-2787D1730656}"/>
                    </a:ext>
                  </a:extLst>
                </p:cNvPr>
                <p:cNvSpPr/>
                <p:nvPr/>
              </p:nvSpPr>
              <p:spPr>
                <a:xfrm>
                  <a:off x="4722304" y="3099496"/>
                  <a:ext cx="776115" cy="776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21" name="Group 120">
                  <a:extLst>
                    <a:ext uri="{FF2B5EF4-FFF2-40B4-BE49-F238E27FC236}">
                      <a16:creationId xmlns:a16="http://schemas.microsoft.com/office/drawing/2014/main" id="{F285044C-38B1-D8BB-23EB-53EF59FA393B}"/>
                    </a:ext>
                  </a:extLst>
                </p:cNvPr>
                <p:cNvGrpSpPr/>
                <p:nvPr/>
              </p:nvGrpSpPr>
              <p:grpSpPr>
                <a:xfrm>
                  <a:off x="4723048" y="3104537"/>
                  <a:ext cx="776115" cy="776115"/>
                  <a:chOff x="4723048" y="3104537"/>
                  <a:chExt cx="776115" cy="776115"/>
                </a:xfrm>
              </p:grpSpPr>
              <p:sp>
                <p:nvSpPr>
                  <p:cNvPr id="122" name="Donut 39">
                    <a:extLst>
                      <a:ext uri="{FF2B5EF4-FFF2-40B4-BE49-F238E27FC236}">
                        <a16:creationId xmlns:a16="http://schemas.microsoft.com/office/drawing/2014/main" id="{C22C6EB1-B9E7-2312-0E78-400850878B7B}"/>
                      </a:ext>
                    </a:extLst>
                  </p:cNvPr>
                  <p:cNvSpPr/>
                  <p:nvPr/>
                </p:nvSpPr>
                <p:spPr>
                  <a:xfrm>
                    <a:off x="4723048" y="3104537"/>
                    <a:ext cx="776115" cy="776115"/>
                  </a:xfrm>
                  <a:prstGeom prst="donut">
                    <a:avLst>
                      <a:gd name="adj" fmla="val 96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23" name="Donut 40">
                    <a:extLst>
                      <a:ext uri="{FF2B5EF4-FFF2-40B4-BE49-F238E27FC236}">
                        <a16:creationId xmlns:a16="http://schemas.microsoft.com/office/drawing/2014/main" id="{77BD6B0A-2826-F422-59ED-49FA3ED55EC7}"/>
                      </a:ext>
                    </a:extLst>
                  </p:cNvPr>
                  <p:cNvSpPr/>
                  <p:nvPr/>
                </p:nvSpPr>
                <p:spPr>
                  <a:xfrm>
                    <a:off x="4859785" y="3241274"/>
                    <a:ext cx="502643" cy="502643"/>
                  </a:xfrm>
                  <a:prstGeom prst="donut">
                    <a:avLst>
                      <a:gd name="adj" fmla="val 134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24" name="Oval 123">
                    <a:extLst>
                      <a:ext uri="{FF2B5EF4-FFF2-40B4-BE49-F238E27FC236}">
                        <a16:creationId xmlns:a16="http://schemas.microsoft.com/office/drawing/2014/main" id="{24395D04-7A59-942D-C309-8C3319A4F022}"/>
                      </a:ext>
                    </a:extLst>
                  </p:cNvPr>
                  <p:cNvSpPr/>
                  <p:nvPr/>
                </p:nvSpPr>
                <p:spPr>
                  <a:xfrm>
                    <a:off x="5016588" y="3398077"/>
                    <a:ext cx="189034" cy="1890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grpSp>
        </p:grpSp>
      </p:grpSp>
      <p:grpSp>
        <p:nvGrpSpPr>
          <p:cNvPr id="33" name="Group 32">
            <a:extLst>
              <a:ext uri="{FF2B5EF4-FFF2-40B4-BE49-F238E27FC236}">
                <a16:creationId xmlns:a16="http://schemas.microsoft.com/office/drawing/2014/main" id="{DBFBF421-3711-F0D8-B5A4-B4AEC5F513AB}"/>
              </a:ext>
            </a:extLst>
          </p:cNvPr>
          <p:cNvGrpSpPr/>
          <p:nvPr/>
        </p:nvGrpSpPr>
        <p:grpSpPr>
          <a:xfrm>
            <a:off x="4184372" y="1891683"/>
            <a:ext cx="1922901" cy="2338040"/>
            <a:chOff x="4177862" y="2440323"/>
            <a:chExt cx="1922901" cy="2338040"/>
          </a:xfrm>
        </p:grpSpPr>
        <p:sp>
          <p:nvSpPr>
            <p:cNvPr id="15" name="TextBox 14">
              <a:extLst>
                <a:ext uri="{FF2B5EF4-FFF2-40B4-BE49-F238E27FC236}">
                  <a16:creationId xmlns:a16="http://schemas.microsoft.com/office/drawing/2014/main" id="{8BB7F693-071C-E74A-9E6C-9ECAAC94BAE7}"/>
                </a:ext>
              </a:extLst>
            </p:cNvPr>
            <p:cNvSpPr txBox="1"/>
            <p:nvPr/>
          </p:nvSpPr>
          <p:spPr>
            <a:xfrm>
              <a:off x="4177862" y="2440323"/>
              <a:ext cx="1922901"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Symptomatic remission and normalization of CRP</a:t>
              </a:r>
            </a:p>
          </p:txBody>
        </p:sp>
        <p:grpSp>
          <p:nvGrpSpPr>
            <p:cNvPr id="143" name="Group 142">
              <a:extLst>
                <a:ext uri="{FF2B5EF4-FFF2-40B4-BE49-F238E27FC236}">
                  <a16:creationId xmlns:a16="http://schemas.microsoft.com/office/drawing/2014/main" id="{12B815F0-0BB1-535B-1062-20590995348E}"/>
                </a:ext>
              </a:extLst>
            </p:cNvPr>
            <p:cNvGrpSpPr/>
            <p:nvPr/>
          </p:nvGrpSpPr>
          <p:grpSpPr>
            <a:xfrm>
              <a:off x="4389901" y="3057094"/>
              <a:ext cx="1498822" cy="1721269"/>
              <a:chOff x="7929464" y="3057094"/>
              <a:chExt cx="1498822" cy="1721269"/>
            </a:xfrm>
          </p:grpSpPr>
          <p:sp>
            <p:nvSpPr>
              <p:cNvPr id="144" name="Right Arrow 143">
                <a:extLst>
                  <a:ext uri="{FF2B5EF4-FFF2-40B4-BE49-F238E27FC236}">
                    <a16:creationId xmlns:a16="http://schemas.microsoft.com/office/drawing/2014/main" id="{DFBB747E-C5D7-2672-FDE5-15837FE7D26A}"/>
                  </a:ext>
                </a:extLst>
              </p:cNvPr>
              <p:cNvSpPr/>
              <p:nvPr/>
            </p:nvSpPr>
            <p:spPr>
              <a:xfrm>
                <a:off x="8392515" y="3057094"/>
                <a:ext cx="1035771" cy="832326"/>
              </a:xfrm>
              <a:prstGeom prst="rightArrow">
                <a:avLst>
                  <a:gd name="adj1" fmla="val 50000"/>
                  <a:gd name="adj2" fmla="val 549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sp>
            <p:nvSpPr>
              <p:cNvPr id="145" name="Right Arrow 144">
                <a:extLst>
                  <a:ext uri="{FF2B5EF4-FFF2-40B4-BE49-F238E27FC236}">
                    <a16:creationId xmlns:a16="http://schemas.microsoft.com/office/drawing/2014/main" id="{CE7F23F0-8540-3B36-D65F-D16FB9E0E986}"/>
                  </a:ext>
                </a:extLst>
              </p:cNvPr>
              <p:cNvSpPr/>
              <p:nvPr/>
            </p:nvSpPr>
            <p:spPr>
              <a:xfrm rot="5400000">
                <a:off x="7745316" y="4002829"/>
                <a:ext cx="1145155" cy="405914"/>
              </a:xfrm>
              <a:prstGeom prst="rightArrow">
                <a:avLst>
                  <a:gd name="adj1" fmla="val 37308"/>
                  <a:gd name="adj2" fmla="val 708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grpSp>
            <p:nvGrpSpPr>
              <p:cNvPr id="146" name="Group 145">
                <a:extLst>
                  <a:ext uri="{FF2B5EF4-FFF2-40B4-BE49-F238E27FC236}">
                    <a16:creationId xmlns:a16="http://schemas.microsoft.com/office/drawing/2014/main" id="{3E7DF544-1A58-7DBF-9AB2-A278C26986C5}"/>
                  </a:ext>
                </a:extLst>
              </p:cNvPr>
              <p:cNvGrpSpPr/>
              <p:nvPr/>
            </p:nvGrpSpPr>
            <p:grpSpPr>
              <a:xfrm>
                <a:off x="7929464" y="3082679"/>
                <a:ext cx="776859" cy="781156"/>
                <a:chOff x="4722304" y="3099496"/>
                <a:chExt cx="776859" cy="781156"/>
              </a:xfrm>
            </p:grpSpPr>
            <p:sp>
              <p:nvSpPr>
                <p:cNvPr id="147" name="Oval 146">
                  <a:extLst>
                    <a:ext uri="{FF2B5EF4-FFF2-40B4-BE49-F238E27FC236}">
                      <a16:creationId xmlns:a16="http://schemas.microsoft.com/office/drawing/2014/main" id="{368F8E80-4618-DBCC-5C7F-24FA84466CAE}"/>
                    </a:ext>
                  </a:extLst>
                </p:cNvPr>
                <p:cNvSpPr/>
                <p:nvPr/>
              </p:nvSpPr>
              <p:spPr>
                <a:xfrm>
                  <a:off x="4722304" y="3099496"/>
                  <a:ext cx="776115" cy="776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48" name="Group 147">
                  <a:extLst>
                    <a:ext uri="{FF2B5EF4-FFF2-40B4-BE49-F238E27FC236}">
                      <a16:creationId xmlns:a16="http://schemas.microsoft.com/office/drawing/2014/main" id="{8A7799F8-8474-D24F-2D77-C1D66B626326}"/>
                    </a:ext>
                  </a:extLst>
                </p:cNvPr>
                <p:cNvGrpSpPr/>
                <p:nvPr/>
              </p:nvGrpSpPr>
              <p:grpSpPr>
                <a:xfrm>
                  <a:off x="4723048" y="3104537"/>
                  <a:ext cx="776115" cy="776115"/>
                  <a:chOff x="4723048" y="3104537"/>
                  <a:chExt cx="776115" cy="776115"/>
                </a:xfrm>
              </p:grpSpPr>
              <p:sp>
                <p:nvSpPr>
                  <p:cNvPr id="149" name="Donut 39">
                    <a:extLst>
                      <a:ext uri="{FF2B5EF4-FFF2-40B4-BE49-F238E27FC236}">
                        <a16:creationId xmlns:a16="http://schemas.microsoft.com/office/drawing/2014/main" id="{192F7F48-581F-0860-2112-626C0D2DF4BD}"/>
                      </a:ext>
                    </a:extLst>
                  </p:cNvPr>
                  <p:cNvSpPr/>
                  <p:nvPr/>
                </p:nvSpPr>
                <p:spPr>
                  <a:xfrm>
                    <a:off x="4723048" y="3104537"/>
                    <a:ext cx="776115" cy="776115"/>
                  </a:xfrm>
                  <a:prstGeom prst="donut">
                    <a:avLst>
                      <a:gd name="adj" fmla="val 96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50" name="Donut 40">
                    <a:extLst>
                      <a:ext uri="{FF2B5EF4-FFF2-40B4-BE49-F238E27FC236}">
                        <a16:creationId xmlns:a16="http://schemas.microsoft.com/office/drawing/2014/main" id="{E803DC6F-4B99-C77F-8D20-8809BA865BD5}"/>
                      </a:ext>
                    </a:extLst>
                  </p:cNvPr>
                  <p:cNvSpPr/>
                  <p:nvPr/>
                </p:nvSpPr>
                <p:spPr>
                  <a:xfrm>
                    <a:off x="4859785" y="3241274"/>
                    <a:ext cx="502643" cy="502643"/>
                  </a:xfrm>
                  <a:prstGeom prst="donut">
                    <a:avLst>
                      <a:gd name="adj" fmla="val 134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51" name="Oval 150">
                    <a:extLst>
                      <a:ext uri="{FF2B5EF4-FFF2-40B4-BE49-F238E27FC236}">
                        <a16:creationId xmlns:a16="http://schemas.microsoft.com/office/drawing/2014/main" id="{1A08AF86-4E77-CAB3-6AE3-B33F473AFA88}"/>
                      </a:ext>
                    </a:extLst>
                  </p:cNvPr>
                  <p:cNvSpPr/>
                  <p:nvPr/>
                </p:nvSpPr>
                <p:spPr>
                  <a:xfrm>
                    <a:off x="5016588" y="3398077"/>
                    <a:ext cx="189034" cy="1890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grpSp>
        </p:grpSp>
      </p:grpSp>
      <p:grpSp>
        <p:nvGrpSpPr>
          <p:cNvPr id="32" name="Group 31">
            <a:extLst>
              <a:ext uri="{FF2B5EF4-FFF2-40B4-BE49-F238E27FC236}">
                <a16:creationId xmlns:a16="http://schemas.microsoft.com/office/drawing/2014/main" id="{047A9659-B4F6-E0EF-50C6-11A1AC22E296}"/>
              </a:ext>
            </a:extLst>
          </p:cNvPr>
          <p:cNvGrpSpPr/>
          <p:nvPr/>
        </p:nvGrpSpPr>
        <p:grpSpPr>
          <a:xfrm>
            <a:off x="2725228" y="1891683"/>
            <a:ext cx="1627266" cy="2338040"/>
            <a:chOff x="2725228" y="2440323"/>
            <a:chExt cx="1627266" cy="2338040"/>
          </a:xfrm>
        </p:grpSpPr>
        <p:sp>
          <p:nvSpPr>
            <p:cNvPr id="14" name="TextBox 13">
              <a:extLst>
                <a:ext uri="{FF2B5EF4-FFF2-40B4-BE49-F238E27FC236}">
                  <a16:creationId xmlns:a16="http://schemas.microsoft.com/office/drawing/2014/main" id="{25FD385A-6B2B-DC4A-8DAB-6D3EB3359C27}"/>
                </a:ext>
              </a:extLst>
            </p:cNvPr>
            <p:cNvSpPr txBox="1"/>
            <p:nvPr/>
          </p:nvSpPr>
          <p:spPr>
            <a:xfrm>
              <a:off x="2725228" y="2440323"/>
              <a:ext cx="1566524"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Symptomatic response</a:t>
              </a:r>
            </a:p>
          </p:txBody>
        </p:sp>
        <p:grpSp>
          <p:nvGrpSpPr>
            <p:cNvPr id="152" name="Group 151">
              <a:extLst>
                <a:ext uri="{FF2B5EF4-FFF2-40B4-BE49-F238E27FC236}">
                  <a16:creationId xmlns:a16="http://schemas.microsoft.com/office/drawing/2014/main" id="{0D9676B9-62DC-6A26-A858-EE6158541330}"/>
                </a:ext>
              </a:extLst>
            </p:cNvPr>
            <p:cNvGrpSpPr/>
            <p:nvPr/>
          </p:nvGrpSpPr>
          <p:grpSpPr>
            <a:xfrm>
              <a:off x="2853672" y="3057094"/>
              <a:ext cx="1498822" cy="1721269"/>
              <a:chOff x="7929464" y="3057094"/>
              <a:chExt cx="1498822" cy="1721269"/>
            </a:xfrm>
          </p:grpSpPr>
          <p:sp>
            <p:nvSpPr>
              <p:cNvPr id="153" name="Right Arrow 152">
                <a:extLst>
                  <a:ext uri="{FF2B5EF4-FFF2-40B4-BE49-F238E27FC236}">
                    <a16:creationId xmlns:a16="http://schemas.microsoft.com/office/drawing/2014/main" id="{DED52D33-7E94-C4C0-32B4-EC741C4ADD0B}"/>
                  </a:ext>
                </a:extLst>
              </p:cNvPr>
              <p:cNvSpPr/>
              <p:nvPr/>
            </p:nvSpPr>
            <p:spPr>
              <a:xfrm>
                <a:off x="8392515" y="3057094"/>
                <a:ext cx="1035771" cy="832326"/>
              </a:xfrm>
              <a:prstGeom prst="rightArrow">
                <a:avLst>
                  <a:gd name="adj1" fmla="val 50000"/>
                  <a:gd name="adj2" fmla="val 549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sp>
            <p:nvSpPr>
              <p:cNvPr id="154" name="Right Arrow 153">
                <a:extLst>
                  <a:ext uri="{FF2B5EF4-FFF2-40B4-BE49-F238E27FC236}">
                    <a16:creationId xmlns:a16="http://schemas.microsoft.com/office/drawing/2014/main" id="{E60937DD-1420-0EDB-F410-B6ED457AC5D3}"/>
                  </a:ext>
                </a:extLst>
              </p:cNvPr>
              <p:cNvSpPr/>
              <p:nvPr/>
            </p:nvSpPr>
            <p:spPr>
              <a:xfrm rot="5400000">
                <a:off x="7745316" y="4002829"/>
                <a:ext cx="1145155" cy="405914"/>
              </a:xfrm>
              <a:prstGeom prst="rightArrow">
                <a:avLst>
                  <a:gd name="adj1" fmla="val 37308"/>
                  <a:gd name="adj2" fmla="val 708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grpSp>
            <p:nvGrpSpPr>
              <p:cNvPr id="155" name="Group 154">
                <a:extLst>
                  <a:ext uri="{FF2B5EF4-FFF2-40B4-BE49-F238E27FC236}">
                    <a16:creationId xmlns:a16="http://schemas.microsoft.com/office/drawing/2014/main" id="{E954F056-8141-9FC5-B500-E3EC12EE0702}"/>
                  </a:ext>
                </a:extLst>
              </p:cNvPr>
              <p:cNvGrpSpPr/>
              <p:nvPr/>
            </p:nvGrpSpPr>
            <p:grpSpPr>
              <a:xfrm>
                <a:off x="7929464" y="3082679"/>
                <a:ext cx="776859" cy="781156"/>
                <a:chOff x="4722304" y="3099496"/>
                <a:chExt cx="776859" cy="781156"/>
              </a:xfrm>
            </p:grpSpPr>
            <p:sp>
              <p:nvSpPr>
                <p:cNvPr id="156" name="Oval 155">
                  <a:extLst>
                    <a:ext uri="{FF2B5EF4-FFF2-40B4-BE49-F238E27FC236}">
                      <a16:creationId xmlns:a16="http://schemas.microsoft.com/office/drawing/2014/main" id="{CA23D699-9996-8EF3-EED4-D7DDCB792954}"/>
                    </a:ext>
                  </a:extLst>
                </p:cNvPr>
                <p:cNvSpPr/>
                <p:nvPr/>
              </p:nvSpPr>
              <p:spPr>
                <a:xfrm>
                  <a:off x="4722304" y="3099496"/>
                  <a:ext cx="776115" cy="776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57" name="Group 156">
                  <a:extLst>
                    <a:ext uri="{FF2B5EF4-FFF2-40B4-BE49-F238E27FC236}">
                      <a16:creationId xmlns:a16="http://schemas.microsoft.com/office/drawing/2014/main" id="{09A9196C-3241-4156-19F2-235E8F8B59C2}"/>
                    </a:ext>
                  </a:extLst>
                </p:cNvPr>
                <p:cNvGrpSpPr/>
                <p:nvPr/>
              </p:nvGrpSpPr>
              <p:grpSpPr>
                <a:xfrm>
                  <a:off x="4723048" y="3104537"/>
                  <a:ext cx="776115" cy="776115"/>
                  <a:chOff x="4723048" y="3104537"/>
                  <a:chExt cx="776115" cy="776115"/>
                </a:xfrm>
              </p:grpSpPr>
              <p:sp>
                <p:nvSpPr>
                  <p:cNvPr id="158" name="Donut 39">
                    <a:extLst>
                      <a:ext uri="{FF2B5EF4-FFF2-40B4-BE49-F238E27FC236}">
                        <a16:creationId xmlns:a16="http://schemas.microsoft.com/office/drawing/2014/main" id="{85F0F950-21F2-1365-1654-A91210FBD698}"/>
                      </a:ext>
                    </a:extLst>
                  </p:cNvPr>
                  <p:cNvSpPr/>
                  <p:nvPr/>
                </p:nvSpPr>
                <p:spPr>
                  <a:xfrm>
                    <a:off x="4723048" y="3104537"/>
                    <a:ext cx="776115" cy="776115"/>
                  </a:xfrm>
                  <a:prstGeom prst="donut">
                    <a:avLst>
                      <a:gd name="adj" fmla="val 96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59" name="Donut 40">
                    <a:extLst>
                      <a:ext uri="{FF2B5EF4-FFF2-40B4-BE49-F238E27FC236}">
                        <a16:creationId xmlns:a16="http://schemas.microsoft.com/office/drawing/2014/main" id="{52EE6D2D-5200-3412-8D27-5157249A4B94}"/>
                      </a:ext>
                    </a:extLst>
                  </p:cNvPr>
                  <p:cNvSpPr/>
                  <p:nvPr/>
                </p:nvSpPr>
                <p:spPr>
                  <a:xfrm>
                    <a:off x="4859785" y="3241274"/>
                    <a:ext cx="502643" cy="502643"/>
                  </a:xfrm>
                  <a:prstGeom prst="donut">
                    <a:avLst>
                      <a:gd name="adj" fmla="val 134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60" name="Oval 159">
                    <a:extLst>
                      <a:ext uri="{FF2B5EF4-FFF2-40B4-BE49-F238E27FC236}">
                        <a16:creationId xmlns:a16="http://schemas.microsoft.com/office/drawing/2014/main" id="{2D1B5126-C331-48B0-BA73-9C569A2E1200}"/>
                      </a:ext>
                    </a:extLst>
                  </p:cNvPr>
                  <p:cNvSpPr/>
                  <p:nvPr/>
                </p:nvSpPr>
                <p:spPr>
                  <a:xfrm>
                    <a:off x="5016588" y="3398077"/>
                    <a:ext cx="189034" cy="1890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grpSp>
        </p:grpSp>
      </p:grpSp>
      <p:sp>
        <p:nvSpPr>
          <p:cNvPr id="161" name="Right Arrow 160">
            <a:extLst>
              <a:ext uri="{FF2B5EF4-FFF2-40B4-BE49-F238E27FC236}">
                <a16:creationId xmlns:a16="http://schemas.microsoft.com/office/drawing/2014/main" id="{38D4E8B1-8064-CF23-C9F5-6B7B7B377B8C}"/>
              </a:ext>
            </a:extLst>
          </p:cNvPr>
          <p:cNvSpPr/>
          <p:nvPr/>
        </p:nvSpPr>
        <p:spPr>
          <a:xfrm>
            <a:off x="1468192" y="2532066"/>
            <a:ext cx="1383615" cy="832326"/>
          </a:xfrm>
          <a:prstGeom prst="rightArrow">
            <a:avLst>
              <a:gd name="adj1" fmla="val 59285"/>
              <a:gd name="adj2" fmla="val 565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cs typeface="Calibri" panose="020F0502020204030204" pitchFamily="34" charset="0"/>
            </a:endParaRPr>
          </a:p>
        </p:txBody>
      </p:sp>
      <p:sp>
        <p:nvSpPr>
          <p:cNvPr id="162" name="TextBox 161">
            <a:extLst>
              <a:ext uri="{FF2B5EF4-FFF2-40B4-BE49-F238E27FC236}">
                <a16:creationId xmlns:a16="http://schemas.microsoft.com/office/drawing/2014/main" id="{85E7ACFB-F5DA-331B-B668-E057FEEB439B}"/>
              </a:ext>
            </a:extLst>
          </p:cNvPr>
          <p:cNvSpPr txBox="1"/>
          <p:nvPr/>
        </p:nvSpPr>
        <p:spPr bwMode="auto">
          <a:xfrm>
            <a:off x="1403798" y="2743989"/>
            <a:ext cx="1390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200" dirty="0">
                <a:solidFill>
                  <a:schemeClr val="tx1"/>
                </a:solidFill>
                <a:latin typeface="Calibri" panose="020F0502020204030204" pitchFamily="34" charset="0"/>
                <a:cs typeface="Calibri" panose="020F0502020204030204" pitchFamily="34" charset="0"/>
              </a:rPr>
              <a:t>Therapy according to risk</a:t>
            </a:r>
          </a:p>
        </p:txBody>
      </p:sp>
      <p:sp>
        <p:nvSpPr>
          <p:cNvPr id="4" name="Rectangle 8">
            <a:extLst>
              <a:ext uri="{FF2B5EF4-FFF2-40B4-BE49-F238E27FC236}">
                <a16:creationId xmlns:a16="http://schemas.microsoft.com/office/drawing/2014/main" id="{5AE043C3-590E-5D20-BB5D-F6ED89404E93}"/>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98766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2408-DA2D-D790-08A8-C0F90DFF0B46}"/>
              </a:ext>
            </a:extLst>
          </p:cNvPr>
          <p:cNvSpPr>
            <a:spLocks noGrp="1"/>
          </p:cNvSpPr>
          <p:nvPr>
            <p:ph type="title"/>
          </p:nvPr>
        </p:nvSpPr>
        <p:spPr/>
        <p:txBody>
          <a:bodyPr/>
          <a:lstStyle/>
          <a:p>
            <a:r>
              <a:rPr lang="en-US" dirty="0"/>
              <a:t>Treat to Target: Recommendations in Crohn's Disease</a:t>
            </a:r>
          </a:p>
        </p:txBody>
      </p:sp>
      <p:sp>
        <p:nvSpPr>
          <p:cNvPr id="4" name="Rounded Rectangle 24">
            <a:extLst>
              <a:ext uri="{FF2B5EF4-FFF2-40B4-BE49-F238E27FC236}">
                <a16:creationId xmlns:a16="http://schemas.microsoft.com/office/drawing/2014/main" id="{016E2527-9EB2-AB0E-7DA7-8F341ABEC768}"/>
              </a:ext>
            </a:extLst>
          </p:cNvPr>
          <p:cNvSpPr/>
          <p:nvPr/>
        </p:nvSpPr>
        <p:spPr>
          <a:xfrm>
            <a:off x="2037306" y="4707291"/>
            <a:ext cx="8289872" cy="1496669"/>
          </a:xfrm>
          <a:prstGeom prst="roundRect">
            <a:avLst>
              <a:gd name="adj" fmla="val 0"/>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5" name="Rounded Rectangle 21">
            <a:extLst>
              <a:ext uri="{FF2B5EF4-FFF2-40B4-BE49-F238E27FC236}">
                <a16:creationId xmlns:a16="http://schemas.microsoft.com/office/drawing/2014/main" id="{F73AA55E-02FE-5554-49E0-242C758AD612}"/>
              </a:ext>
            </a:extLst>
          </p:cNvPr>
          <p:cNvSpPr/>
          <p:nvPr/>
        </p:nvSpPr>
        <p:spPr>
          <a:xfrm>
            <a:off x="2037306" y="2179287"/>
            <a:ext cx="4084645" cy="2360275"/>
          </a:xfrm>
          <a:prstGeom prst="roundRect">
            <a:avLst>
              <a:gd name="adj" fmla="val 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6" name="Rounded Rectangle 23">
            <a:extLst>
              <a:ext uri="{FF2B5EF4-FFF2-40B4-BE49-F238E27FC236}">
                <a16:creationId xmlns:a16="http://schemas.microsoft.com/office/drawing/2014/main" id="{421C4D25-E172-5927-1640-859FF30047C4}"/>
              </a:ext>
            </a:extLst>
          </p:cNvPr>
          <p:cNvSpPr/>
          <p:nvPr/>
        </p:nvSpPr>
        <p:spPr>
          <a:xfrm>
            <a:off x="6242534" y="2179287"/>
            <a:ext cx="4084645" cy="2360275"/>
          </a:xfrm>
          <a:prstGeom prst="roundRect">
            <a:avLst>
              <a:gd name="adj" fmla="val 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7" name="Rounded Rectangle 16">
            <a:extLst>
              <a:ext uri="{FF2B5EF4-FFF2-40B4-BE49-F238E27FC236}">
                <a16:creationId xmlns:a16="http://schemas.microsoft.com/office/drawing/2014/main" id="{A53890FA-1015-DE37-D8F6-F422E1342BDD}"/>
              </a:ext>
            </a:extLst>
          </p:cNvPr>
          <p:cNvSpPr/>
          <p:nvPr/>
        </p:nvSpPr>
        <p:spPr>
          <a:xfrm>
            <a:off x="2037306" y="1617775"/>
            <a:ext cx="8289872" cy="405798"/>
          </a:xfrm>
          <a:prstGeom prst="roundRect">
            <a:avLst>
              <a:gd name="adj" fmla="val 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chemeClr val="accent1"/>
                </a:solidFill>
                <a:latin typeface="Calibri" panose="020F0502020204030204" pitchFamily="34" charset="0"/>
                <a:cs typeface="Calibri" panose="020F0502020204030204" pitchFamily="34" charset="0"/>
              </a:rPr>
              <a:t>Composite endpoint</a:t>
            </a:r>
          </a:p>
        </p:txBody>
      </p:sp>
      <p:sp>
        <p:nvSpPr>
          <p:cNvPr id="8" name="TextBox 7">
            <a:extLst>
              <a:ext uri="{FF2B5EF4-FFF2-40B4-BE49-F238E27FC236}">
                <a16:creationId xmlns:a16="http://schemas.microsoft.com/office/drawing/2014/main" id="{1ECC5A36-1656-8FC5-296F-21AC7343DD29}"/>
              </a:ext>
            </a:extLst>
          </p:cNvPr>
          <p:cNvSpPr txBox="1"/>
          <p:nvPr/>
        </p:nvSpPr>
        <p:spPr>
          <a:xfrm>
            <a:off x="2044978" y="2128945"/>
            <a:ext cx="4086531" cy="2045706"/>
          </a:xfrm>
          <a:prstGeom prst="roundRect">
            <a:avLst>
              <a:gd name="adj" fmla="val 5241"/>
            </a:avLst>
          </a:prstGeom>
          <a:noFill/>
          <a:ln w="19050">
            <a:noFill/>
          </a:ln>
          <a:effectLst/>
        </p:spPr>
        <p:txBody>
          <a:bodyPr wrap="square" lIns="162000" tIns="594000" rIns="162000" bIns="27000" rtlCol="0" anchor="t">
            <a:noAutofit/>
          </a:bodyPr>
          <a:lstStyle/>
          <a:p>
            <a:pPr>
              <a:spcBef>
                <a:spcPts val="450"/>
              </a:spcBef>
              <a:defRPr/>
            </a:pPr>
            <a:r>
              <a:rPr lang="en-GB" dirty="0">
                <a:solidFill>
                  <a:schemeClr val="bg1"/>
                </a:solidFill>
                <a:latin typeface="Calibri" panose="020F0502020204030204" pitchFamily="34" charset="0"/>
                <a:cs typeface="Calibri" panose="020F0502020204030204" pitchFamily="34" charset="0"/>
              </a:rPr>
              <a:t>Defined as resolution of abdominal pain and normalization of bowel habit</a:t>
            </a:r>
          </a:p>
          <a:p>
            <a:pPr marL="286125" indent="-285750">
              <a:lnSpc>
                <a:spcPct val="95000"/>
              </a:lnSpc>
              <a:spcBef>
                <a:spcPts val="225"/>
              </a:spcBef>
              <a:buClr>
                <a:schemeClr val="bg1"/>
              </a:buClr>
              <a:buSzPct val="100000"/>
              <a:buFont typeface="Wingdings" pitchFamily="2" charset="2"/>
              <a:buChar char="§"/>
              <a:defRPr/>
            </a:pPr>
            <a:r>
              <a:rPr lang="en-GB" sz="1600" b="0" dirty="0">
                <a:solidFill>
                  <a:srgbClr val="071D49"/>
                </a:solidFill>
                <a:latin typeface="Calibri" panose="020F0502020204030204" pitchFamily="34" charset="0"/>
                <a:cs typeface="Calibri" panose="020F0502020204030204" pitchFamily="34" charset="0"/>
              </a:rPr>
              <a:t>Assessed at minimum of 3 mo during active disease</a:t>
            </a:r>
          </a:p>
          <a:p>
            <a:pPr marL="286125" indent="-285750">
              <a:lnSpc>
                <a:spcPct val="95000"/>
              </a:lnSpc>
              <a:spcBef>
                <a:spcPts val="225"/>
              </a:spcBef>
              <a:buClr>
                <a:schemeClr val="bg1"/>
              </a:buClr>
              <a:buSzPct val="100000"/>
              <a:buFont typeface="Wingdings" pitchFamily="2" charset="2"/>
              <a:buChar char="§"/>
              <a:defRPr/>
            </a:pPr>
            <a:r>
              <a:rPr lang="en-GB" sz="1600" b="0" dirty="0">
                <a:solidFill>
                  <a:srgbClr val="071D49"/>
                </a:solidFill>
                <a:latin typeface="Calibri" panose="020F0502020204030204" pitchFamily="34" charset="0"/>
                <a:cs typeface="Calibri" panose="020F0502020204030204" pitchFamily="34" charset="0"/>
              </a:rPr>
              <a:t>Patients’ individual goals should also </a:t>
            </a:r>
            <a:br>
              <a:rPr lang="en-GB" sz="1600" b="0" dirty="0">
                <a:solidFill>
                  <a:srgbClr val="071D49"/>
                </a:solidFill>
                <a:latin typeface="Calibri" panose="020F0502020204030204" pitchFamily="34" charset="0"/>
                <a:cs typeface="Calibri" panose="020F0502020204030204" pitchFamily="34" charset="0"/>
              </a:rPr>
            </a:br>
            <a:r>
              <a:rPr lang="en-GB" sz="1600" b="0" dirty="0">
                <a:solidFill>
                  <a:srgbClr val="071D49"/>
                </a:solidFill>
                <a:latin typeface="Calibri" panose="020F0502020204030204" pitchFamily="34" charset="0"/>
                <a:cs typeface="Calibri" panose="020F0502020204030204" pitchFamily="34" charset="0"/>
              </a:rPr>
              <a:t>be addressed</a:t>
            </a:r>
          </a:p>
        </p:txBody>
      </p:sp>
      <p:sp>
        <p:nvSpPr>
          <p:cNvPr id="9" name="TextBox 8">
            <a:extLst>
              <a:ext uri="{FF2B5EF4-FFF2-40B4-BE49-F238E27FC236}">
                <a16:creationId xmlns:a16="http://schemas.microsoft.com/office/drawing/2014/main" id="{985F2D68-3AD1-8779-3F89-0100B4E8A053}"/>
              </a:ext>
            </a:extLst>
          </p:cNvPr>
          <p:cNvSpPr txBox="1"/>
          <p:nvPr/>
        </p:nvSpPr>
        <p:spPr>
          <a:xfrm>
            <a:off x="6255738" y="2128945"/>
            <a:ext cx="4086531" cy="2045706"/>
          </a:xfrm>
          <a:prstGeom prst="roundRect">
            <a:avLst>
              <a:gd name="adj" fmla="val 5241"/>
            </a:avLst>
          </a:prstGeom>
          <a:noFill/>
          <a:ln w="19050">
            <a:noFill/>
          </a:ln>
          <a:effectLst/>
        </p:spPr>
        <p:txBody>
          <a:bodyPr wrap="square" lIns="162000" tIns="594000" rIns="162000" bIns="27000" rtlCol="0" anchor="t">
            <a:noAutofit/>
          </a:bodyPr>
          <a:lstStyle/>
          <a:p>
            <a:pPr>
              <a:spcBef>
                <a:spcPts val="450"/>
              </a:spcBef>
              <a:defRPr/>
            </a:pPr>
            <a:r>
              <a:rPr lang="en-GB" dirty="0">
                <a:solidFill>
                  <a:schemeClr val="bg1"/>
                </a:solidFill>
                <a:latin typeface="Calibri" panose="020F0502020204030204" pitchFamily="34" charset="0"/>
                <a:cs typeface="Calibri" panose="020F0502020204030204" pitchFamily="34" charset="0"/>
              </a:rPr>
              <a:t>Defined as resolution of ulceration</a:t>
            </a:r>
          </a:p>
          <a:p>
            <a:pPr marL="286125" indent="-285750">
              <a:lnSpc>
                <a:spcPct val="95000"/>
              </a:lnSpc>
              <a:spcBef>
                <a:spcPts val="225"/>
              </a:spcBef>
              <a:buClr>
                <a:schemeClr val="bg1"/>
              </a:buClr>
              <a:buSzPct val="100000"/>
              <a:buFont typeface="Wingdings" pitchFamily="2" charset="2"/>
              <a:buChar char="§"/>
              <a:defRPr/>
            </a:pPr>
            <a:r>
              <a:rPr lang="en-GB" sz="1600" b="0" dirty="0">
                <a:solidFill>
                  <a:schemeClr val="bg1"/>
                </a:solidFill>
                <a:latin typeface="Calibri" panose="020F0502020204030204" pitchFamily="34" charset="0"/>
                <a:cs typeface="Calibri" panose="020F0502020204030204" pitchFamily="34" charset="0"/>
              </a:rPr>
              <a:t>Should be assessed within 6-9 mo after start of therapy</a:t>
            </a:r>
          </a:p>
          <a:p>
            <a:pPr marL="286125" indent="-285750">
              <a:lnSpc>
                <a:spcPct val="95000"/>
              </a:lnSpc>
              <a:spcBef>
                <a:spcPts val="225"/>
              </a:spcBef>
              <a:buClr>
                <a:schemeClr val="bg1"/>
              </a:buClr>
              <a:buSzPct val="100000"/>
              <a:buFont typeface="Wingdings" pitchFamily="2" charset="2"/>
              <a:buChar char="§"/>
              <a:defRPr/>
            </a:pPr>
            <a:r>
              <a:rPr lang="en-GB" sz="1600" b="0" dirty="0">
                <a:solidFill>
                  <a:schemeClr val="bg1"/>
                </a:solidFill>
                <a:latin typeface="Calibri" panose="020F0502020204030204" pitchFamily="34" charset="0"/>
                <a:cs typeface="Calibri" panose="020F0502020204030204" pitchFamily="34" charset="0"/>
              </a:rPr>
              <a:t>When endoscopy cannot adequately evaluate inflammation, assess </a:t>
            </a:r>
            <a:br>
              <a:rPr lang="en-GB" sz="1600" b="0" dirty="0">
                <a:solidFill>
                  <a:schemeClr val="bg1"/>
                </a:solidFill>
                <a:latin typeface="Calibri" panose="020F0502020204030204" pitchFamily="34" charset="0"/>
                <a:cs typeface="Calibri" panose="020F0502020204030204" pitchFamily="34" charset="0"/>
              </a:rPr>
            </a:br>
            <a:r>
              <a:rPr lang="en-GB" sz="1600" b="0" dirty="0">
                <a:solidFill>
                  <a:schemeClr val="bg1"/>
                </a:solidFill>
                <a:latin typeface="Calibri" panose="020F0502020204030204" pitchFamily="34" charset="0"/>
                <a:cs typeface="Calibri" panose="020F0502020204030204" pitchFamily="34" charset="0"/>
              </a:rPr>
              <a:t>resolution of inflammation by </a:t>
            </a:r>
            <a:br>
              <a:rPr lang="en-GB" sz="1600" b="0" dirty="0">
                <a:solidFill>
                  <a:schemeClr val="bg1"/>
                </a:solidFill>
                <a:latin typeface="Calibri" panose="020F0502020204030204" pitchFamily="34" charset="0"/>
                <a:cs typeface="Calibri" panose="020F0502020204030204" pitchFamily="34" charset="0"/>
              </a:rPr>
            </a:br>
            <a:r>
              <a:rPr lang="en-GB" sz="1600" b="0" dirty="0">
                <a:solidFill>
                  <a:schemeClr val="bg1"/>
                </a:solidFill>
                <a:latin typeface="Calibri" panose="020F0502020204030204" pitchFamily="34" charset="0"/>
                <a:cs typeface="Calibri" panose="020F0502020204030204" pitchFamily="34" charset="0"/>
              </a:rPr>
              <a:t>cross-sectional imaging</a:t>
            </a:r>
          </a:p>
        </p:txBody>
      </p:sp>
      <p:sp>
        <p:nvSpPr>
          <p:cNvPr id="10" name="TextBox 9">
            <a:extLst>
              <a:ext uri="{FF2B5EF4-FFF2-40B4-BE49-F238E27FC236}">
                <a16:creationId xmlns:a16="http://schemas.microsoft.com/office/drawing/2014/main" id="{14076B4C-F4C1-0DA4-B76E-BA38AE5B9290}"/>
              </a:ext>
            </a:extLst>
          </p:cNvPr>
          <p:cNvSpPr txBox="1"/>
          <p:nvPr/>
        </p:nvSpPr>
        <p:spPr>
          <a:xfrm>
            <a:off x="2195777" y="2260739"/>
            <a:ext cx="3767700" cy="457200"/>
          </a:xfrm>
          <a:prstGeom prst="roundRect">
            <a:avLst>
              <a:gd name="adj" fmla="val 0"/>
            </a:avLst>
          </a:prstGeom>
          <a:solidFill>
            <a:schemeClr val="accent3"/>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p>
            <a:pPr algn="ctr" defTabSz="685495">
              <a:defRPr/>
            </a:pPr>
            <a:r>
              <a:rPr lang="en-US" b="1" dirty="0">
                <a:solidFill>
                  <a:srgbClr val="FFFFFF"/>
                </a:solidFill>
                <a:latin typeface="Calibri" panose="020F0502020204030204" pitchFamily="34" charset="0"/>
                <a:cs typeface="Calibri" panose="020F0502020204030204" pitchFamily="34" charset="0"/>
              </a:rPr>
              <a:t>Clinical/PRO remission</a:t>
            </a:r>
          </a:p>
        </p:txBody>
      </p:sp>
      <p:sp>
        <p:nvSpPr>
          <p:cNvPr id="11" name="TextBox 10">
            <a:extLst>
              <a:ext uri="{FF2B5EF4-FFF2-40B4-BE49-F238E27FC236}">
                <a16:creationId xmlns:a16="http://schemas.microsoft.com/office/drawing/2014/main" id="{2A21E2A6-5E8B-11C9-4A5D-6312633966CE}"/>
              </a:ext>
            </a:extLst>
          </p:cNvPr>
          <p:cNvSpPr txBox="1"/>
          <p:nvPr/>
        </p:nvSpPr>
        <p:spPr>
          <a:xfrm>
            <a:off x="6415153" y="2262058"/>
            <a:ext cx="3767700" cy="457200"/>
          </a:xfrm>
          <a:prstGeom prst="roundRect">
            <a:avLst>
              <a:gd name="adj" fmla="val 0"/>
            </a:avLst>
          </a:prstGeom>
          <a:solidFill>
            <a:schemeClr val="accent3"/>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defPPr>
              <a:defRPr lang="en-US"/>
            </a:defPPr>
            <a:lvl1pPr algn="ctr" defTabSz="913993">
              <a:defRPr b="1">
                <a:solidFill>
                  <a:srgbClr val="FFFFFF"/>
                </a:solidFill>
              </a:defRPr>
            </a:lvl1pPr>
          </a:lstStyle>
          <a:p>
            <a:pPr>
              <a:defRPr/>
            </a:pPr>
            <a:r>
              <a:rPr lang="en-US" dirty="0">
                <a:latin typeface="Calibri" panose="020F0502020204030204" pitchFamily="34" charset="0"/>
                <a:cs typeface="Calibri" panose="020F0502020204030204" pitchFamily="34" charset="0"/>
              </a:rPr>
              <a:t>Endoscopic remission</a:t>
            </a:r>
          </a:p>
        </p:txBody>
      </p:sp>
      <p:sp>
        <p:nvSpPr>
          <p:cNvPr id="12" name="TextBox 11">
            <a:extLst>
              <a:ext uri="{FF2B5EF4-FFF2-40B4-BE49-F238E27FC236}">
                <a16:creationId xmlns:a16="http://schemas.microsoft.com/office/drawing/2014/main" id="{C455A91A-2E90-13D5-2B08-57AA0C0D8414}"/>
              </a:ext>
            </a:extLst>
          </p:cNvPr>
          <p:cNvSpPr txBox="1"/>
          <p:nvPr/>
        </p:nvSpPr>
        <p:spPr>
          <a:xfrm>
            <a:off x="5827246" y="2323999"/>
            <a:ext cx="737045" cy="319196"/>
          </a:xfrm>
          <a:prstGeom prst="roundRect">
            <a:avLst>
              <a:gd name="adj" fmla="val 50000"/>
            </a:avLst>
          </a:prstGeom>
          <a:solidFill>
            <a:schemeClr val="accent3">
              <a:lumMod val="40000"/>
              <a:lumOff val="60000"/>
            </a:schemeClr>
          </a:solidFill>
          <a:ln w="9525">
            <a:noFill/>
          </a:ln>
          <a:effectLst/>
        </p:spPr>
        <p:txBody>
          <a:bodyPr wrap="none" lIns="243000" tIns="27000" rIns="243000" bIns="27000" rtlCol="0" anchor="ctr">
            <a:noAutofit/>
          </a:bodyPr>
          <a:lstStyle>
            <a:defPPr>
              <a:defRPr lang="en-US"/>
            </a:defPPr>
            <a:lvl1pPr algn="ctr">
              <a:defRPr b="1">
                <a:solidFill>
                  <a:schemeClr val="bg1"/>
                </a:solidFill>
                <a:effectLst>
                  <a:outerShdw blurRad="38100" dist="38100" dir="2700000" algn="tl">
                    <a:srgbClr val="000000">
                      <a:alpha val="43137"/>
                    </a:srgbClr>
                  </a:outerShdw>
                </a:effectLst>
              </a:defRPr>
            </a:lvl1pPr>
          </a:lstStyle>
          <a:p>
            <a:pPr>
              <a:defRPr/>
            </a:pPr>
            <a:r>
              <a:rPr lang="en-US" sz="1350" dirty="0">
                <a:solidFill>
                  <a:srgbClr val="000000"/>
                </a:solidFill>
                <a:effectLst/>
                <a:latin typeface="Calibri" panose="020F0502020204030204" pitchFamily="34" charset="0"/>
                <a:cs typeface="Calibri" panose="020F0502020204030204" pitchFamily="34" charset="0"/>
              </a:rPr>
              <a:t>AND</a:t>
            </a:r>
          </a:p>
        </p:txBody>
      </p:sp>
      <p:sp>
        <p:nvSpPr>
          <p:cNvPr id="13" name="TextBox 12">
            <a:extLst>
              <a:ext uri="{FF2B5EF4-FFF2-40B4-BE49-F238E27FC236}">
                <a16:creationId xmlns:a16="http://schemas.microsoft.com/office/drawing/2014/main" id="{55FB4F82-5030-ADBA-BEA6-24BDB848D7DA}"/>
              </a:ext>
            </a:extLst>
          </p:cNvPr>
          <p:cNvSpPr txBox="1"/>
          <p:nvPr/>
        </p:nvSpPr>
        <p:spPr>
          <a:xfrm>
            <a:off x="2169832" y="4958006"/>
            <a:ext cx="8003048" cy="1031223"/>
          </a:xfrm>
          <a:prstGeom prst="roundRect">
            <a:avLst>
              <a:gd name="adj" fmla="val 5241"/>
            </a:avLst>
          </a:prstGeom>
          <a:noFill/>
          <a:ln w="19050">
            <a:noFill/>
          </a:ln>
          <a:effectLst/>
        </p:spPr>
        <p:txBody>
          <a:bodyPr wrap="square" lIns="162000" tIns="405000" rIns="162000" bIns="27000" rtlCol="0" anchor="ctr">
            <a:noAutofit/>
          </a:bodyPr>
          <a:lstStyle>
            <a:defPPr>
              <a:defRPr lang="en-US"/>
            </a:defPPr>
            <a:lvl1pPr marL="292100" indent="-291600">
              <a:lnSpc>
                <a:spcPct val="95000"/>
              </a:lnSpc>
              <a:spcBef>
                <a:spcPts val="300"/>
              </a:spcBef>
              <a:buClr>
                <a:schemeClr val="accent2"/>
              </a:buClr>
              <a:buSzPct val="110000"/>
              <a:buFont typeface="Arial" charset="0"/>
              <a:buChar char="•"/>
              <a:defRPr sz="1500" b="1"/>
            </a:lvl1pPr>
          </a:lstStyle>
          <a:p>
            <a:pPr>
              <a:spcBef>
                <a:spcPts val="600"/>
              </a:spcBef>
              <a:buClr>
                <a:schemeClr val="bg1"/>
              </a:buClr>
              <a:buSzPct val="100000"/>
              <a:buFont typeface="Wingdings" pitchFamily="2" charset="2"/>
              <a:buChar char="§"/>
              <a:defRPr/>
            </a:pPr>
            <a:r>
              <a:rPr lang="en-GB" sz="1600" dirty="0">
                <a:solidFill>
                  <a:schemeClr val="bg1"/>
                </a:solidFill>
                <a:latin typeface="Calibri" panose="020F0502020204030204" pitchFamily="34" charset="0"/>
                <a:cs typeface="Calibri" panose="020F0502020204030204" pitchFamily="34" charset="0"/>
              </a:rPr>
              <a:t>Biomarkers: </a:t>
            </a:r>
            <a:r>
              <a:rPr lang="en-GB" sz="1600" b="0" dirty="0">
                <a:solidFill>
                  <a:schemeClr val="bg1"/>
                </a:solidFill>
                <a:latin typeface="Calibri" panose="020F0502020204030204" pitchFamily="34" charset="0"/>
                <a:cs typeface="Calibri" panose="020F0502020204030204" pitchFamily="34" charset="0"/>
              </a:rPr>
              <a:t>CRP and fecal calprotectin are adjunctive measures of inflammation, not targets, for monitoring CD</a:t>
            </a:r>
          </a:p>
          <a:p>
            <a:pPr>
              <a:spcBef>
                <a:spcPts val="600"/>
              </a:spcBef>
              <a:buClr>
                <a:schemeClr val="bg1"/>
              </a:buClr>
              <a:buSzPct val="100000"/>
              <a:buFont typeface="Wingdings" pitchFamily="2" charset="2"/>
              <a:buChar char="§"/>
              <a:defRPr/>
            </a:pPr>
            <a:r>
              <a:rPr lang="en-GB" sz="1600" dirty="0">
                <a:solidFill>
                  <a:schemeClr val="bg1"/>
                </a:solidFill>
                <a:latin typeface="Calibri" panose="020F0502020204030204" pitchFamily="34" charset="0"/>
                <a:cs typeface="Calibri" panose="020F0502020204030204" pitchFamily="34" charset="0"/>
              </a:rPr>
              <a:t>Histology: </a:t>
            </a:r>
            <a:r>
              <a:rPr lang="en-GB" sz="1600" b="0" dirty="0">
                <a:solidFill>
                  <a:schemeClr val="bg1"/>
                </a:solidFill>
                <a:latin typeface="Calibri" panose="020F0502020204030204" pitchFamily="34" charset="0"/>
                <a:cs typeface="Calibri" panose="020F0502020204030204" pitchFamily="34" charset="0"/>
              </a:rPr>
              <a:t>histologic remission is not considered a target</a:t>
            </a:r>
          </a:p>
        </p:txBody>
      </p:sp>
      <p:sp>
        <p:nvSpPr>
          <p:cNvPr id="14" name="TextBox 13">
            <a:extLst>
              <a:ext uri="{FF2B5EF4-FFF2-40B4-BE49-F238E27FC236}">
                <a16:creationId xmlns:a16="http://schemas.microsoft.com/office/drawing/2014/main" id="{E2E9B478-8519-DE2E-1889-8440ED393496}"/>
              </a:ext>
            </a:extLst>
          </p:cNvPr>
          <p:cNvSpPr txBox="1"/>
          <p:nvPr/>
        </p:nvSpPr>
        <p:spPr>
          <a:xfrm>
            <a:off x="2154192" y="4779964"/>
            <a:ext cx="8066657" cy="376414"/>
          </a:xfrm>
          <a:prstGeom prst="roundRect">
            <a:avLst>
              <a:gd name="adj" fmla="val 0"/>
            </a:avLst>
          </a:prstGeom>
          <a:solidFill>
            <a:schemeClr val="accent4"/>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defPPr>
              <a:defRPr lang="en-US"/>
            </a:defPPr>
            <a:lvl1pPr algn="ctr" defTabSz="913993">
              <a:lnSpc>
                <a:spcPct val="100000"/>
              </a:lnSpc>
              <a:defRPr b="1">
                <a:solidFill>
                  <a:srgbClr val="FFFFFF"/>
                </a:solidFill>
              </a:defRPr>
            </a:lvl1pPr>
          </a:lstStyle>
          <a:p>
            <a:pPr>
              <a:defRPr/>
            </a:pPr>
            <a:r>
              <a:rPr lang="en-US" dirty="0">
                <a:latin typeface="Calibri" panose="020F0502020204030204" pitchFamily="34" charset="0"/>
                <a:cs typeface="Calibri" panose="020F0502020204030204" pitchFamily="34" charset="0"/>
              </a:rPr>
              <a:t>Adjunctive measures</a:t>
            </a:r>
          </a:p>
        </p:txBody>
      </p:sp>
      <p:sp>
        <p:nvSpPr>
          <p:cNvPr id="16" name="Text Placeholder 3">
            <a:extLst>
              <a:ext uri="{FF2B5EF4-FFF2-40B4-BE49-F238E27FC236}">
                <a16:creationId xmlns:a16="http://schemas.microsoft.com/office/drawing/2014/main" id="{66FD3244-192A-75BD-C39D-4561283A3048}"/>
              </a:ext>
            </a:extLst>
          </p:cNvPr>
          <p:cNvSpPr txBox="1">
            <a:spLocks/>
          </p:cNvSpPr>
          <p:nvPr/>
        </p:nvSpPr>
        <p:spPr bwMode="auto">
          <a:xfrm>
            <a:off x="436516" y="6350530"/>
            <a:ext cx="3825861" cy="321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rIns="468000" bIns="90000" rtlCol="0" anchor="b">
            <a:spAutoFit/>
          </a:bodyPr>
          <a:lstStyle>
            <a:defPPr>
              <a:defRPr lang="en-US"/>
            </a:defPPr>
            <a:lvl1pPr algn="r">
              <a:defRPr sz="800">
                <a:solidFill>
                  <a:schemeClr val="bg1"/>
                </a:solidFill>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gn="l"/>
            <a:r>
              <a:rPr lang="en-GB" sz="1200" b="0" dirty="0">
                <a:solidFill>
                  <a:schemeClr val="bg2"/>
                </a:solidFill>
                <a:latin typeface="Calibri" panose="020F0502020204030204" pitchFamily="34" charset="0"/>
                <a:cs typeface="Calibri" panose="020F0502020204030204" pitchFamily="34" charset="0"/>
              </a:rPr>
              <a:t>Peyrin-Biroulet. Am J Gastroenterol. 2015;110:1324.</a:t>
            </a:r>
          </a:p>
        </p:txBody>
      </p:sp>
      <p:sp>
        <p:nvSpPr>
          <p:cNvPr id="3" name="Rectangle 8">
            <a:extLst>
              <a:ext uri="{FF2B5EF4-FFF2-40B4-BE49-F238E27FC236}">
                <a16:creationId xmlns:a16="http://schemas.microsoft.com/office/drawing/2014/main" id="{5318BC2B-4D4D-0DAE-3049-F1FFE70C81B9}"/>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51981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247F-DB6F-91D3-A51A-AE8A40F0B5B2}"/>
              </a:ext>
            </a:extLst>
          </p:cNvPr>
          <p:cNvSpPr>
            <a:spLocks noGrp="1"/>
          </p:cNvSpPr>
          <p:nvPr>
            <p:ph type="title"/>
          </p:nvPr>
        </p:nvSpPr>
        <p:spPr/>
        <p:txBody>
          <a:bodyPr/>
          <a:lstStyle/>
          <a:p>
            <a:r>
              <a:rPr lang="en-US" dirty="0"/>
              <a:t>Treat to Target: Recommendations in Ulcerative Colitis</a:t>
            </a:r>
          </a:p>
        </p:txBody>
      </p:sp>
      <p:sp>
        <p:nvSpPr>
          <p:cNvPr id="18" name="Text Placeholder 3">
            <a:extLst>
              <a:ext uri="{FF2B5EF4-FFF2-40B4-BE49-F238E27FC236}">
                <a16:creationId xmlns:a16="http://schemas.microsoft.com/office/drawing/2014/main" id="{44156478-5854-D211-4C3F-768F96E7EE20}"/>
              </a:ext>
            </a:extLst>
          </p:cNvPr>
          <p:cNvSpPr txBox="1">
            <a:spLocks/>
          </p:cNvSpPr>
          <p:nvPr/>
        </p:nvSpPr>
        <p:spPr bwMode="auto">
          <a:xfrm>
            <a:off x="428843" y="6359137"/>
            <a:ext cx="3825861" cy="321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rIns="468000" bIns="90000" rtlCol="0" anchor="b">
            <a:spAutoFit/>
          </a:bodyPr>
          <a:lstStyle>
            <a:defPPr>
              <a:defRPr lang="en-US"/>
            </a:defPPr>
            <a:lvl1pPr algn="r">
              <a:defRPr sz="800">
                <a:solidFill>
                  <a:schemeClr val="bg1"/>
                </a:solidFill>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gn="l"/>
            <a:r>
              <a:rPr lang="en-GB" sz="1200" b="0" dirty="0">
                <a:solidFill>
                  <a:schemeClr val="bg2"/>
                </a:solidFill>
                <a:latin typeface="Calibri" panose="020F0502020204030204" pitchFamily="34" charset="0"/>
                <a:cs typeface="Calibri" panose="020F0502020204030204" pitchFamily="34" charset="0"/>
              </a:rPr>
              <a:t>Peyrin-Biroulet. Am J Gastroenterol. 2015;110:1324.</a:t>
            </a:r>
          </a:p>
        </p:txBody>
      </p:sp>
      <p:sp>
        <p:nvSpPr>
          <p:cNvPr id="19" name="Rounded Rectangle 24">
            <a:extLst>
              <a:ext uri="{FF2B5EF4-FFF2-40B4-BE49-F238E27FC236}">
                <a16:creationId xmlns:a16="http://schemas.microsoft.com/office/drawing/2014/main" id="{6957A2BC-575C-4D95-50C3-D24A9F7E5914}"/>
              </a:ext>
            </a:extLst>
          </p:cNvPr>
          <p:cNvSpPr/>
          <p:nvPr/>
        </p:nvSpPr>
        <p:spPr>
          <a:xfrm>
            <a:off x="2037306" y="4583876"/>
            <a:ext cx="8289872" cy="1626424"/>
          </a:xfrm>
          <a:prstGeom prst="roundRect">
            <a:avLst>
              <a:gd name="adj" fmla="val 0"/>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20" name="Rounded Rectangle 21">
            <a:extLst>
              <a:ext uri="{FF2B5EF4-FFF2-40B4-BE49-F238E27FC236}">
                <a16:creationId xmlns:a16="http://schemas.microsoft.com/office/drawing/2014/main" id="{1C843C70-2300-25F7-8009-54E92A9CCF13}"/>
              </a:ext>
            </a:extLst>
          </p:cNvPr>
          <p:cNvSpPr/>
          <p:nvPr/>
        </p:nvSpPr>
        <p:spPr>
          <a:xfrm>
            <a:off x="2037306" y="1838629"/>
            <a:ext cx="4084645" cy="2656178"/>
          </a:xfrm>
          <a:prstGeom prst="roundRect">
            <a:avLst>
              <a:gd name="adj" fmla="val 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21" name="Rounded Rectangle 23">
            <a:extLst>
              <a:ext uri="{FF2B5EF4-FFF2-40B4-BE49-F238E27FC236}">
                <a16:creationId xmlns:a16="http://schemas.microsoft.com/office/drawing/2014/main" id="{AAF543CC-C40B-07A4-E41E-C2E833C965C1}"/>
              </a:ext>
            </a:extLst>
          </p:cNvPr>
          <p:cNvSpPr/>
          <p:nvPr/>
        </p:nvSpPr>
        <p:spPr>
          <a:xfrm>
            <a:off x="6242534" y="1838629"/>
            <a:ext cx="4084645" cy="2656178"/>
          </a:xfrm>
          <a:prstGeom prst="roundRect">
            <a:avLst>
              <a:gd name="adj" fmla="val 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b="1" dirty="0">
              <a:solidFill>
                <a:srgbClr val="FFFFFF"/>
              </a:solidFill>
              <a:latin typeface="Calibri" panose="020F0502020204030204" pitchFamily="34" charset="0"/>
              <a:cs typeface="Calibri" panose="020F0502020204030204" pitchFamily="34" charset="0"/>
            </a:endParaRPr>
          </a:p>
        </p:txBody>
      </p:sp>
      <p:sp>
        <p:nvSpPr>
          <p:cNvPr id="22" name="Rounded Rectangle 16">
            <a:extLst>
              <a:ext uri="{FF2B5EF4-FFF2-40B4-BE49-F238E27FC236}">
                <a16:creationId xmlns:a16="http://schemas.microsoft.com/office/drawing/2014/main" id="{8BEEC144-A260-BFFC-6C40-0BDB99BC7A08}"/>
              </a:ext>
            </a:extLst>
          </p:cNvPr>
          <p:cNvSpPr/>
          <p:nvPr/>
        </p:nvSpPr>
        <p:spPr>
          <a:xfrm>
            <a:off x="2037306" y="1338309"/>
            <a:ext cx="8289872" cy="405798"/>
          </a:xfrm>
          <a:prstGeom prst="roundRect">
            <a:avLst>
              <a:gd name="adj" fmla="val 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chemeClr val="accent1"/>
                </a:solidFill>
                <a:latin typeface="Calibri" panose="020F0502020204030204" pitchFamily="34" charset="0"/>
                <a:cs typeface="Calibri" panose="020F0502020204030204" pitchFamily="34" charset="0"/>
              </a:rPr>
              <a:t>Composite endpoint</a:t>
            </a:r>
          </a:p>
        </p:txBody>
      </p:sp>
      <p:sp>
        <p:nvSpPr>
          <p:cNvPr id="23" name="TextBox 22">
            <a:extLst>
              <a:ext uri="{FF2B5EF4-FFF2-40B4-BE49-F238E27FC236}">
                <a16:creationId xmlns:a16="http://schemas.microsoft.com/office/drawing/2014/main" id="{1E2B2583-E11E-FCF7-E99F-29654958E296}"/>
              </a:ext>
            </a:extLst>
          </p:cNvPr>
          <p:cNvSpPr txBox="1"/>
          <p:nvPr/>
        </p:nvSpPr>
        <p:spPr>
          <a:xfrm>
            <a:off x="2044978" y="1788287"/>
            <a:ext cx="4197556" cy="2045706"/>
          </a:xfrm>
          <a:prstGeom prst="roundRect">
            <a:avLst>
              <a:gd name="adj" fmla="val 5241"/>
            </a:avLst>
          </a:prstGeom>
          <a:noFill/>
          <a:ln w="19050">
            <a:noFill/>
          </a:ln>
          <a:effectLst/>
        </p:spPr>
        <p:txBody>
          <a:bodyPr wrap="square" lIns="162000" tIns="594000" rIns="162000" bIns="27000" rtlCol="0" anchor="t">
            <a:noAutofit/>
          </a:bodyPr>
          <a:lstStyle/>
          <a:p>
            <a:pPr>
              <a:spcBef>
                <a:spcPts val="450"/>
              </a:spcBef>
              <a:defRPr/>
            </a:pPr>
            <a:r>
              <a:rPr lang="en-GB" dirty="0">
                <a:solidFill>
                  <a:schemeClr val="bg1"/>
                </a:solidFill>
                <a:latin typeface="Calibri" panose="020F0502020204030204" pitchFamily="34" charset="0"/>
                <a:cs typeface="Calibri" panose="020F0502020204030204" pitchFamily="34" charset="0"/>
              </a:rPr>
              <a:t>Defined as resolution of rectal bleeding and normalization of bowel habit</a:t>
            </a:r>
          </a:p>
          <a:p>
            <a:pPr marL="286125" indent="-285750">
              <a:lnSpc>
                <a:spcPct val="95000"/>
              </a:lnSpc>
              <a:spcBef>
                <a:spcPts val="225"/>
              </a:spcBef>
              <a:buClr>
                <a:schemeClr val="bg1"/>
              </a:buClr>
              <a:buSzPct val="100000"/>
              <a:buFont typeface="Wingdings" pitchFamily="2" charset="2"/>
              <a:buChar char="§"/>
              <a:defRPr/>
            </a:pPr>
            <a:r>
              <a:rPr lang="en-GB" sz="1600" b="0" dirty="0">
                <a:solidFill>
                  <a:schemeClr val="bg1"/>
                </a:solidFill>
                <a:latin typeface="Calibri" panose="020F0502020204030204" pitchFamily="34" charset="0"/>
                <a:cs typeface="Calibri" panose="020F0502020204030204" pitchFamily="34" charset="0"/>
              </a:rPr>
              <a:t>Should be assessed at minimum of 3 mo during active disease</a:t>
            </a:r>
          </a:p>
          <a:p>
            <a:pPr marL="286125" indent="-285750">
              <a:lnSpc>
                <a:spcPct val="95000"/>
              </a:lnSpc>
              <a:spcBef>
                <a:spcPts val="225"/>
              </a:spcBef>
              <a:buClr>
                <a:schemeClr val="bg1"/>
              </a:buClr>
              <a:buSzPct val="100000"/>
              <a:buFont typeface="Wingdings" pitchFamily="2" charset="2"/>
              <a:buChar char="§"/>
              <a:defRPr/>
            </a:pPr>
            <a:r>
              <a:rPr lang="en-US" sz="1600" b="0" dirty="0">
                <a:solidFill>
                  <a:schemeClr val="bg1"/>
                </a:solidFill>
                <a:latin typeface="Calibri" panose="020F0502020204030204" pitchFamily="34" charset="0"/>
                <a:cs typeface="Calibri" panose="020F0502020204030204" pitchFamily="34" charset="0"/>
              </a:rPr>
              <a:t>Patients’ individual goals (eg, QoL, mood disorders, fatigue, work productivity) should also be addressed: normalization of QoL as ultimate goal</a:t>
            </a:r>
            <a:endParaRPr lang="en-GB" sz="1600" b="0" dirty="0">
              <a:solidFill>
                <a:schemeClr val="bg1"/>
              </a:solidFill>
              <a:latin typeface="Calibri" panose="020F0502020204030204" pitchFamily="34" charset="0"/>
              <a:cs typeface="Calibri" panose="020F0502020204030204" pitchFamily="34" charset="0"/>
            </a:endParaRPr>
          </a:p>
          <a:p>
            <a:pPr marL="286125" indent="-285750">
              <a:lnSpc>
                <a:spcPct val="95000"/>
              </a:lnSpc>
              <a:spcBef>
                <a:spcPts val="225"/>
              </a:spcBef>
              <a:buClr>
                <a:schemeClr val="bg1"/>
              </a:buClr>
              <a:buSzPct val="100000"/>
              <a:buFont typeface="Wingdings" pitchFamily="2" charset="2"/>
              <a:buChar char="§"/>
              <a:defRPr/>
            </a:pPr>
            <a:endParaRPr lang="en-GB" sz="1600" b="0" dirty="0">
              <a:solidFill>
                <a:srgbClr val="071D49"/>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9E3C3EA-6744-4EC3-60E8-E20FA766B9D0}"/>
              </a:ext>
            </a:extLst>
          </p:cNvPr>
          <p:cNvSpPr txBox="1"/>
          <p:nvPr/>
        </p:nvSpPr>
        <p:spPr>
          <a:xfrm>
            <a:off x="6255738" y="1788287"/>
            <a:ext cx="4086531" cy="2045706"/>
          </a:xfrm>
          <a:prstGeom prst="roundRect">
            <a:avLst>
              <a:gd name="adj" fmla="val 5241"/>
            </a:avLst>
          </a:prstGeom>
          <a:noFill/>
          <a:ln w="19050">
            <a:noFill/>
          </a:ln>
          <a:effectLst/>
        </p:spPr>
        <p:txBody>
          <a:bodyPr wrap="square" lIns="162000" tIns="594000" rIns="162000" bIns="27000" rtlCol="0" anchor="t">
            <a:noAutofit/>
          </a:bodyPr>
          <a:lstStyle/>
          <a:p>
            <a:pPr>
              <a:spcBef>
                <a:spcPts val="450"/>
              </a:spcBef>
              <a:defRPr/>
            </a:pPr>
            <a:r>
              <a:rPr lang="en-GB" dirty="0">
                <a:solidFill>
                  <a:schemeClr val="bg1"/>
                </a:solidFill>
                <a:latin typeface="Calibri" panose="020F0502020204030204" pitchFamily="34" charset="0"/>
                <a:cs typeface="Calibri" panose="020F0502020204030204" pitchFamily="34" charset="0"/>
              </a:rPr>
              <a:t>Defined as resolution of friability and ulceration at flexible sigmoidoscopy or colonoscopy </a:t>
            </a:r>
            <a:br>
              <a:rPr lang="en-GB" dirty="0">
                <a:solidFill>
                  <a:schemeClr val="bg1"/>
                </a:solidFill>
                <a:latin typeface="Calibri" panose="020F0502020204030204" pitchFamily="34" charset="0"/>
                <a:cs typeface="Calibri" panose="020F0502020204030204" pitchFamily="34" charset="0"/>
              </a:rPr>
            </a:br>
            <a:r>
              <a:rPr lang="en-GB" dirty="0">
                <a:solidFill>
                  <a:schemeClr val="bg1"/>
                </a:solidFill>
                <a:latin typeface="Calibri" panose="020F0502020204030204" pitchFamily="34" charset="0"/>
                <a:cs typeface="Calibri" panose="020F0502020204030204" pitchFamily="34" charset="0"/>
              </a:rPr>
              <a:t>(Mayo 0-1)</a:t>
            </a:r>
          </a:p>
          <a:p>
            <a:pPr marL="286125" indent="-285750">
              <a:lnSpc>
                <a:spcPct val="95000"/>
              </a:lnSpc>
              <a:spcBef>
                <a:spcPts val="225"/>
              </a:spcBef>
              <a:buClr>
                <a:schemeClr val="bg1"/>
              </a:buClr>
              <a:buSzPct val="100000"/>
              <a:buFont typeface="Wingdings" pitchFamily="2" charset="2"/>
              <a:buChar char="§"/>
              <a:defRPr/>
            </a:pPr>
            <a:r>
              <a:rPr lang="en-GB" sz="1600" b="0" dirty="0">
                <a:solidFill>
                  <a:schemeClr val="bg1"/>
                </a:solidFill>
                <a:latin typeface="Calibri" panose="020F0502020204030204" pitchFamily="34" charset="0"/>
                <a:cs typeface="Calibri" panose="020F0502020204030204" pitchFamily="34" charset="0"/>
              </a:rPr>
              <a:t>Should be assessed within 3-6 mo after start of therapy</a:t>
            </a:r>
          </a:p>
        </p:txBody>
      </p:sp>
      <p:sp>
        <p:nvSpPr>
          <p:cNvPr id="25" name="TextBox 24">
            <a:extLst>
              <a:ext uri="{FF2B5EF4-FFF2-40B4-BE49-F238E27FC236}">
                <a16:creationId xmlns:a16="http://schemas.microsoft.com/office/drawing/2014/main" id="{22B1BA44-3F03-690E-3DB7-E0A387EE9A7C}"/>
              </a:ext>
            </a:extLst>
          </p:cNvPr>
          <p:cNvSpPr txBox="1"/>
          <p:nvPr/>
        </p:nvSpPr>
        <p:spPr>
          <a:xfrm>
            <a:off x="2195777" y="1920081"/>
            <a:ext cx="3767700" cy="457200"/>
          </a:xfrm>
          <a:prstGeom prst="roundRect">
            <a:avLst>
              <a:gd name="adj" fmla="val 0"/>
            </a:avLst>
          </a:prstGeom>
          <a:solidFill>
            <a:schemeClr val="accent3"/>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p>
            <a:pPr algn="ctr" defTabSz="685495">
              <a:defRPr/>
            </a:pPr>
            <a:r>
              <a:rPr lang="en-US" b="1" dirty="0">
                <a:solidFill>
                  <a:srgbClr val="FFFFFF"/>
                </a:solidFill>
                <a:latin typeface="Calibri" panose="020F0502020204030204" pitchFamily="34" charset="0"/>
                <a:cs typeface="Calibri" panose="020F0502020204030204" pitchFamily="34" charset="0"/>
              </a:rPr>
              <a:t>Clinical/PRO remission</a:t>
            </a:r>
          </a:p>
        </p:txBody>
      </p:sp>
      <p:sp>
        <p:nvSpPr>
          <p:cNvPr id="26" name="TextBox 25">
            <a:extLst>
              <a:ext uri="{FF2B5EF4-FFF2-40B4-BE49-F238E27FC236}">
                <a16:creationId xmlns:a16="http://schemas.microsoft.com/office/drawing/2014/main" id="{EEBFBFB1-F278-250C-3C93-745E6CBE834D}"/>
              </a:ext>
            </a:extLst>
          </p:cNvPr>
          <p:cNvSpPr txBox="1"/>
          <p:nvPr/>
        </p:nvSpPr>
        <p:spPr>
          <a:xfrm>
            <a:off x="6415153" y="1921400"/>
            <a:ext cx="3767700" cy="457200"/>
          </a:xfrm>
          <a:prstGeom prst="roundRect">
            <a:avLst>
              <a:gd name="adj" fmla="val 0"/>
            </a:avLst>
          </a:prstGeom>
          <a:solidFill>
            <a:schemeClr val="accent3"/>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defPPr>
              <a:defRPr lang="en-US"/>
            </a:defPPr>
            <a:lvl1pPr algn="ctr" defTabSz="913993">
              <a:defRPr b="1">
                <a:solidFill>
                  <a:srgbClr val="FFFFFF"/>
                </a:solidFill>
              </a:defRPr>
            </a:lvl1pPr>
          </a:lstStyle>
          <a:p>
            <a:pPr>
              <a:defRPr/>
            </a:pPr>
            <a:r>
              <a:rPr lang="en-US" dirty="0">
                <a:latin typeface="Calibri" panose="020F0502020204030204" pitchFamily="34" charset="0"/>
                <a:cs typeface="Calibri" panose="020F0502020204030204" pitchFamily="34" charset="0"/>
              </a:rPr>
              <a:t>Endoscopic remission</a:t>
            </a:r>
          </a:p>
        </p:txBody>
      </p:sp>
      <p:sp>
        <p:nvSpPr>
          <p:cNvPr id="27" name="TextBox 26">
            <a:extLst>
              <a:ext uri="{FF2B5EF4-FFF2-40B4-BE49-F238E27FC236}">
                <a16:creationId xmlns:a16="http://schemas.microsoft.com/office/drawing/2014/main" id="{F46A977E-C32A-055D-5E78-3F07437D9533}"/>
              </a:ext>
            </a:extLst>
          </p:cNvPr>
          <p:cNvSpPr txBox="1"/>
          <p:nvPr/>
        </p:nvSpPr>
        <p:spPr>
          <a:xfrm>
            <a:off x="5838397" y="1983341"/>
            <a:ext cx="737045" cy="319196"/>
          </a:xfrm>
          <a:prstGeom prst="roundRect">
            <a:avLst>
              <a:gd name="adj" fmla="val 50000"/>
            </a:avLst>
          </a:prstGeom>
          <a:solidFill>
            <a:schemeClr val="accent3">
              <a:lumMod val="40000"/>
              <a:lumOff val="60000"/>
            </a:schemeClr>
          </a:solidFill>
          <a:ln w="9525">
            <a:noFill/>
          </a:ln>
          <a:effectLst/>
        </p:spPr>
        <p:txBody>
          <a:bodyPr wrap="none" lIns="243000" tIns="27000" rIns="243000" bIns="27000" rtlCol="0" anchor="ctr">
            <a:noAutofit/>
          </a:bodyPr>
          <a:lstStyle>
            <a:defPPr>
              <a:defRPr lang="en-US"/>
            </a:defPPr>
            <a:lvl1pPr algn="ctr">
              <a:defRPr b="1">
                <a:solidFill>
                  <a:schemeClr val="bg1"/>
                </a:solidFill>
                <a:effectLst>
                  <a:outerShdw blurRad="38100" dist="38100" dir="2700000" algn="tl">
                    <a:srgbClr val="000000">
                      <a:alpha val="43137"/>
                    </a:srgbClr>
                  </a:outerShdw>
                </a:effectLst>
              </a:defRPr>
            </a:lvl1pPr>
          </a:lstStyle>
          <a:p>
            <a:pPr>
              <a:defRPr/>
            </a:pPr>
            <a:r>
              <a:rPr lang="en-US" sz="1350" dirty="0">
                <a:solidFill>
                  <a:srgbClr val="000000"/>
                </a:solidFill>
                <a:effectLst/>
                <a:latin typeface="Calibri" panose="020F0502020204030204" pitchFamily="34" charset="0"/>
                <a:cs typeface="Calibri" panose="020F0502020204030204" pitchFamily="34" charset="0"/>
              </a:rPr>
              <a:t>AND</a:t>
            </a:r>
          </a:p>
        </p:txBody>
      </p:sp>
      <p:sp>
        <p:nvSpPr>
          <p:cNvPr id="28" name="TextBox 27">
            <a:extLst>
              <a:ext uri="{FF2B5EF4-FFF2-40B4-BE49-F238E27FC236}">
                <a16:creationId xmlns:a16="http://schemas.microsoft.com/office/drawing/2014/main" id="{45358EAD-B13F-609A-8DE0-D2DDAAC9ED51}"/>
              </a:ext>
            </a:extLst>
          </p:cNvPr>
          <p:cNvSpPr txBox="1"/>
          <p:nvPr/>
        </p:nvSpPr>
        <p:spPr>
          <a:xfrm>
            <a:off x="2169832" y="4834591"/>
            <a:ext cx="8003048" cy="1496669"/>
          </a:xfrm>
          <a:prstGeom prst="roundRect">
            <a:avLst>
              <a:gd name="adj" fmla="val 5241"/>
            </a:avLst>
          </a:prstGeom>
          <a:noFill/>
          <a:ln w="19050">
            <a:noFill/>
          </a:ln>
          <a:effectLst/>
        </p:spPr>
        <p:txBody>
          <a:bodyPr wrap="square" lIns="162000" tIns="405000" rIns="162000" bIns="27000" rtlCol="0" anchor="ctr">
            <a:noAutofit/>
          </a:bodyPr>
          <a:lstStyle>
            <a:defPPr>
              <a:defRPr lang="en-US"/>
            </a:defPPr>
            <a:lvl1pPr marL="292100" indent="-291600">
              <a:lnSpc>
                <a:spcPct val="95000"/>
              </a:lnSpc>
              <a:spcBef>
                <a:spcPts val="300"/>
              </a:spcBef>
              <a:buClr>
                <a:schemeClr val="accent2"/>
              </a:buClr>
              <a:buSzPct val="110000"/>
              <a:buFont typeface="Arial" charset="0"/>
              <a:buChar char="•"/>
              <a:defRPr sz="1500" b="1"/>
            </a:lvl1pPr>
          </a:lstStyle>
          <a:p>
            <a:pPr>
              <a:spcBef>
                <a:spcPts val="600"/>
              </a:spcBef>
              <a:buClr>
                <a:schemeClr val="bg1"/>
              </a:buClr>
              <a:buSzPct val="100000"/>
              <a:buFont typeface="Wingdings" pitchFamily="2" charset="2"/>
              <a:buChar char="§"/>
              <a:defRPr/>
            </a:pPr>
            <a:r>
              <a:rPr lang="en-GB" sz="1600" dirty="0">
                <a:solidFill>
                  <a:schemeClr val="bg1"/>
                </a:solidFill>
                <a:latin typeface="Calibri" panose="020F0502020204030204" pitchFamily="34" charset="0"/>
                <a:cs typeface="Calibri" panose="020F0502020204030204" pitchFamily="34" charset="0"/>
              </a:rPr>
              <a:t>Biomarkers: </a:t>
            </a:r>
            <a:r>
              <a:rPr lang="en-GB" sz="1600" b="0" dirty="0">
                <a:solidFill>
                  <a:schemeClr val="bg1"/>
                </a:solidFill>
                <a:latin typeface="Calibri" panose="020F0502020204030204" pitchFamily="34" charset="0"/>
                <a:cs typeface="Calibri" panose="020F0502020204030204" pitchFamily="34" charset="0"/>
              </a:rPr>
              <a:t>CRP and fecal calprotectin are adjunctive measures of inflammation, </a:t>
            </a:r>
            <a:br>
              <a:rPr lang="en-GB" sz="1600" b="0" dirty="0">
                <a:solidFill>
                  <a:schemeClr val="bg1"/>
                </a:solidFill>
                <a:latin typeface="Calibri" panose="020F0502020204030204" pitchFamily="34" charset="0"/>
                <a:cs typeface="Calibri" panose="020F0502020204030204" pitchFamily="34" charset="0"/>
              </a:rPr>
            </a:br>
            <a:r>
              <a:rPr lang="en-GB" sz="1600" b="0" dirty="0">
                <a:solidFill>
                  <a:schemeClr val="bg1"/>
                </a:solidFill>
                <a:latin typeface="Calibri" panose="020F0502020204030204" pitchFamily="34" charset="0"/>
                <a:cs typeface="Calibri" panose="020F0502020204030204" pitchFamily="34" charset="0"/>
              </a:rPr>
              <a:t>not targets, for monitoring UC</a:t>
            </a:r>
          </a:p>
          <a:p>
            <a:pPr>
              <a:spcBef>
                <a:spcPts val="600"/>
              </a:spcBef>
              <a:buClr>
                <a:schemeClr val="bg1"/>
              </a:buClr>
              <a:buSzPct val="100000"/>
              <a:buFont typeface="Wingdings" pitchFamily="2" charset="2"/>
              <a:buChar char="§"/>
              <a:defRPr/>
            </a:pPr>
            <a:r>
              <a:rPr lang="en-GB" sz="1600" dirty="0">
                <a:solidFill>
                  <a:schemeClr val="bg1"/>
                </a:solidFill>
                <a:latin typeface="Calibri" panose="020F0502020204030204" pitchFamily="34" charset="0"/>
                <a:cs typeface="Calibri" panose="020F0502020204030204" pitchFamily="34" charset="0"/>
              </a:rPr>
              <a:t>Histopathology: </a:t>
            </a:r>
            <a:r>
              <a:rPr lang="en-GB" sz="1600" b="0" dirty="0">
                <a:solidFill>
                  <a:schemeClr val="bg1"/>
                </a:solidFill>
                <a:latin typeface="Calibri" panose="020F0502020204030204" pitchFamily="34" charset="0"/>
                <a:cs typeface="Calibri" panose="020F0502020204030204" pitchFamily="34" charset="0"/>
              </a:rPr>
              <a:t>sensitive measure of inflammation but is not a target due to lack </a:t>
            </a:r>
            <a:br>
              <a:rPr lang="en-GB" sz="1600" b="0" dirty="0">
                <a:solidFill>
                  <a:schemeClr val="bg1"/>
                </a:solidFill>
                <a:latin typeface="Calibri" panose="020F0502020204030204" pitchFamily="34" charset="0"/>
                <a:cs typeface="Calibri" panose="020F0502020204030204" pitchFamily="34" charset="0"/>
              </a:rPr>
            </a:br>
            <a:r>
              <a:rPr lang="en-GB" sz="1600" b="0" dirty="0">
                <a:solidFill>
                  <a:schemeClr val="bg1"/>
                </a:solidFill>
                <a:latin typeface="Calibri" panose="020F0502020204030204" pitchFamily="34" charset="0"/>
                <a:cs typeface="Calibri" panose="020F0502020204030204" pitchFamily="34" charset="0"/>
              </a:rPr>
              <a:t>of evidence of clinical utility</a:t>
            </a:r>
          </a:p>
          <a:p>
            <a:pPr>
              <a:spcBef>
                <a:spcPts val="600"/>
              </a:spcBef>
              <a:buClr>
                <a:schemeClr val="bg1"/>
              </a:buClr>
              <a:buSzPct val="100000"/>
              <a:buFont typeface="Wingdings" pitchFamily="2" charset="2"/>
              <a:buChar char="§"/>
              <a:defRPr/>
            </a:pPr>
            <a:endParaRPr lang="en-GB" sz="1600" b="0" dirty="0">
              <a:solidFill>
                <a:schemeClr val="bg1"/>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8AD2B9DE-2A8C-EBB0-33E9-808F373B25ED}"/>
              </a:ext>
            </a:extLst>
          </p:cNvPr>
          <p:cNvSpPr txBox="1"/>
          <p:nvPr/>
        </p:nvSpPr>
        <p:spPr>
          <a:xfrm>
            <a:off x="2154192" y="4678993"/>
            <a:ext cx="8066657" cy="331526"/>
          </a:xfrm>
          <a:prstGeom prst="roundRect">
            <a:avLst>
              <a:gd name="adj" fmla="val 0"/>
            </a:avLst>
          </a:prstGeom>
          <a:solidFill>
            <a:schemeClr val="accent4"/>
          </a:solidFill>
          <a:ln w="19050">
            <a:noFill/>
          </a:ln>
          <a:effectLst/>
          <a:scene3d>
            <a:camera prst="orthographicFront">
              <a:rot lat="0" lon="0" rev="0"/>
            </a:camera>
            <a:lightRig rig="contrasting" dir="t">
              <a:rot lat="0" lon="0" rev="1500000"/>
            </a:lightRig>
          </a:scene3d>
          <a:sp3d prstMaterial="metal"/>
        </p:spPr>
        <p:txBody>
          <a:bodyPr wrap="square" lIns="243000" tIns="27000" rIns="243000" bIns="27000" rtlCol="0" anchor="ctr">
            <a:spAutoFit/>
          </a:bodyPr>
          <a:lstStyle>
            <a:defPPr>
              <a:defRPr lang="en-US"/>
            </a:defPPr>
            <a:lvl1pPr algn="ctr" defTabSz="913993">
              <a:lnSpc>
                <a:spcPct val="100000"/>
              </a:lnSpc>
              <a:defRPr b="1">
                <a:solidFill>
                  <a:srgbClr val="FFFFFF"/>
                </a:solidFill>
              </a:defRPr>
            </a:lvl1pPr>
          </a:lstStyle>
          <a:p>
            <a:pPr>
              <a:defRPr/>
            </a:pPr>
            <a:r>
              <a:rPr lang="en-US" dirty="0">
                <a:latin typeface="Calibri" panose="020F0502020204030204" pitchFamily="34" charset="0"/>
                <a:cs typeface="Calibri" panose="020F0502020204030204" pitchFamily="34" charset="0"/>
              </a:rPr>
              <a:t>Adjunctive measures of disease activity that may be useful in selected cases</a:t>
            </a:r>
          </a:p>
        </p:txBody>
      </p:sp>
      <p:sp>
        <p:nvSpPr>
          <p:cNvPr id="3" name="Rectangle 8">
            <a:extLst>
              <a:ext uri="{FF2B5EF4-FFF2-40B4-BE49-F238E27FC236}">
                <a16:creationId xmlns:a16="http://schemas.microsoft.com/office/drawing/2014/main" id="{B0D8A119-5B01-D381-A8A0-A98AF8748C6A}"/>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257091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7358-D940-59BA-ADA9-42E5239AB8D0}"/>
              </a:ext>
            </a:extLst>
          </p:cNvPr>
          <p:cNvSpPr>
            <a:spLocks noGrp="1"/>
          </p:cNvSpPr>
          <p:nvPr>
            <p:ph type="title"/>
          </p:nvPr>
        </p:nvSpPr>
        <p:spPr/>
        <p:txBody>
          <a:bodyPr/>
          <a:lstStyle/>
          <a:p>
            <a:r>
              <a:rPr lang="en-US" dirty="0">
                <a:cs typeface="Calibri" panose="020F0502020204030204" pitchFamily="34" charset="0"/>
              </a:rPr>
              <a:t>CALM Trial: Tight Control in Crohn’s Disease</a:t>
            </a:r>
          </a:p>
        </p:txBody>
      </p:sp>
      <p:graphicFrame>
        <p:nvGraphicFramePr>
          <p:cNvPr id="11" name="Content Placeholder 10">
            <a:extLst>
              <a:ext uri="{FF2B5EF4-FFF2-40B4-BE49-F238E27FC236}">
                <a16:creationId xmlns:a16="http://schemas.microsoft.com/office/drawing/2014/main" id="{ACDB1CF7-681D-358A-6C23-7083AA8F376C}"/>
              </a:ext>
            </a:extLst>
          </p:cNvPr>
          <p:cNvGraphicFramePr>
            <a:graphicFrameLocks noGrp="1"/>
          </p:cNvGraphicFramePr>
          <p:nvPr>
            <p:ph idx="1"/>
          </p:nvPr>
        </p:nvGraphicFramePr>
        <p:xfrm>
          <a:off x="664541" y="1445512"/>
          <a:ext cx="10872444" cy="1768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Group 155">
            <a:extLst>
              <a:ext uri="{FF2B5EF4-FFF2-40B4-BE49-F238E27FC236}">
                <a16:creationId xmlns:a16="http://schemas.microsoft.com/office/drawing/2014/main" id="{7B509C2C-C4BE-DBB9-2FFA-BA4957C8CEF8}"/>
              </a:ext>
            </a:extLst>
          </p:cNvPr>
          <p:cNvGraphicFramePr>
            <a:graphicFrameLocks/>
          </p:cNvGraphicFramePr>
          <p:nvPr/>
        </p:nvGraphicFramePr>
        <p:xfrm>
          <a:off x="719139" y="3855630"/>
          <a:ext cx="10787062" cy="2203134"/>
        </p:xfrm>
        <a:graphic>
          <a:graphicData uri="http://schemas.openxmlformats.org/drawingml/2006/table">
            <a:tbl>
              <a:tblPr/>
              <a:tblGrid>
                <a:gridCol w="3794886">
                  <a:extLst>
                    <a:ext uri="{9D8B030D-6E8A-4147-A177-3AD203B41FA5}">
                      <a16:colId xmlns:a16="http://schemas.microsoft.com/office/drawing/2014/main" val="20000"/>
                    </a:ext>
                  </a:extLst>
                </a:gridCol>
                <a:gridCol w="2761979">
                  <a:extLst>
                    <a:ext uri="{9D8B030D-6E8A-4147-A177-3AD203B41FA5}">
                      <a16:colId xmlns:a16="http://schemas.microsoft.com/office/drawing/2014/main" val="20001"/>
                    </a:ext>
                  </a:extLst>
                </a:gridCol>
                <a:gridCol w="2364270">
                  <a:extLst>
                    <a:ext uri="{9D8B030D-6E8A-4147-A177-3AD203B41FA5}">
                      <a16:colId xmlns:a16="http://schemas.microsoft.com/office/drawing/2014/main" val="2042287642"/>
                    </a:ext>
                  </a:extLst>
                </a:gridCol>
                <a:gridCol w="1865927">
                  <a:extLst>
                    <a:ext uri="{9D8B030D-6E8A-4147-A177-3AD203B41FA5}">
                      <a16:colId xmlns:a16="http://schemas.microsoft.com/office/drawing/2014/main" val="1551356964"/>
                    </a:ext>
                  </a:extLst>
                </a:gridCol>
              </a:tblGrid>
              <a:tr h="396478">
                <a:tc>
                  <a:txBody>
                    <a:bodyPr/>
                    <a:lstStyle/>
                    <a:p>
                      <a:r>
                        <a:rPr lang="en-US" sz="1800" b="1" dirty="0">
                          <a:solidFill>
                            <a:schemeClr val="tx1"/>
                          </a:solidFill>
                          <a:latin typeface="Calibri" panose="020F0502020204030204" pitchFamily="34" charset="0"/>
                          <a:cs typeface="Calibri" panose="020F0502020204030204" pitchFamily="34" charset="0"/>
                        </a:rPr>
                        <a:t>Outcome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Clinical Management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Tight Control</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i="1" dirty="0">
                          <a:solidFill>
                            <a:schemeClr val="tx1"/>
                          </a:solidFill>
                          <a:latin typeface="Calibri" panose="020F0502020204030204" pitchFamily="34" charset="0"/>
                          <a:cs typeface="Calibri" panose="020F0502020204030204" pitchFamily="34" charset="0"/>
                        </a:rPr>
                        <a:t>P</a:t>
                      </a:r>
                      <a:r>
                        <a:rPr lang="en-US" sz="1800" b="1" dirty="0">
                          <a:solidFill>
                            <a:schemeClr val="tx1"/>
                          </a:solidFill>
                          <a:latin typeface="Calibri" panose="020F0502020204030204" pitchFamily="34" charset="0"/>
                          <a:cs typeface="Calibri" panose="020F0502020204030204" pitchFamily="34" charset="0"/>
                        </a:rPr>
                        <a:t> Value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396478">
                <a:tc>
                  <a:txBody>
                    <a:bodyPr/>
                    <a:lstStyle/>
                    <a:p>
                      <a:pPr algn="l"/>
                      <a:r>
                        <a:rPr lang="en-US" sz="1800" b="0" dirty="0">
                          <a:solidFill>
                            <a:schemeClr val="bg1"/>
                          </a:solidFill>
                          <a:latin typeface="Calibri" panose="020F0502020204030204" pitchFamily="34" charset="0"/>
                          <a:cs typeface="Calibri" panose="020F0502020204030204" pitchFamily="34" charset="0"/>
                        </a:rPr>
                        <a:t>Deep remission</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23.0</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36.9</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.014</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96478">
                <a:tc>
                  <a:txBody>
                    <a:bodyPr/>
                    <a:lstStyle/>
                    <a:p>
                      <a:pPr algn="l"/>
                      <a:r>
                        <a:rPr lang="en-US" sz="1800" b="0" dirty="0">
                          <a:solidFill>
                            <a:schemeClr val="bg1"/>
                          </a:solidFill>
                          <a:latin typeface="Calibri" panose="020F0502020204030204" pitchFamily="34" charset="0"/>
                          <a:cs typeface="Calibri" panose="020F0502020204030204" pitchFamily="34" charset="0"/>
                        </a:rPr>
                        <a:t>Biological remission</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15.6</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29.5</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.006</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96478">
                <a:tc>
                  <a:txBody>
                    <a:bodyPr/>
                    <a:lstStyle/>
                    <a:p>
                      <a:pPr algn="l"/>
                      <a:r>
                        <a:rPr lang="en-US" sz="1800" b="0" dirty="0">
                          <a:solidFill>
                            <a:schemeClr val="bg1"/>
                          </a:solidFill>
                          <a:latin typeface="Calibri" panose="020F0502020204030204" pitchFamily="34" charset="0"/>
                          <a:cs typeface="Calibri" panose="020F0502020204030204" pitchFamily="34" charset="0"/>
                        </a:rPr>
                        <a:t>CDEIS &lt;4 plus </a:t>
                      </a:r>
                    </a:p>
                    <a:p>
                      <a:pPr algn="l"/>
                      <a:r>
                        <a:rPr lang="en-US" sz="1800" b="0" dirty="0">
                          <a:solidFill>
                            <a:schemeClr val="bg1"/>
                          </a:solidFill>
                          <a:latin typeface="Calibri" panose="020F0502020204030204" pitchFamily="34" charset="0"/>
                          <a:cs typeface="Calibri" panose="020F0502020204030204" pitchFamily="34" charset="0"/>
                        </a:rPr>
                        <a:t>CDEIS &lt;4 in all segments</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23.8</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29.5</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.229</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96478">
                <a:tc>
                  <a:txBody>
                    <a:bodyPr/>
                    <a:lstStyle/>
                    <a:p>
                      <a:pPr algn="l"/>
                      <a:r>
                        <a:rPr lang="en-US" sz="1800" b="0" dirty="0">
                          <a:solidFill>
                            <a:schemeClr val="bg1"/>
                          </a:solidFill>
                          <a:latin typeface="Calibri" panose="020F0502020204030204" pitchFamily="34" charset="0"/>
                          <a:cs typeface="Calibri" panose="020F0502020204030204" pitchFamily="34" charset="0"/>
                        </a:rPr>
                        <a:t>Complete endoscopic remission</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16.4</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18.0</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.728</a:t>
                      </a:r>
                    </a:p>
                  </a:txBody>
                  <a:tcPr marL="51435" marR="5143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479393321"/>
                  </a:ext>
                </a:extLst>
              </a:tr>
            </a:tbl>
          </a:graphicData>
        </a:graphic>
      </p:graphicFrame>
      <p:sp>
        <p:nvSpPr>
          <p:cNvPr id="9" name="TextBox 8">
            <a:extLst>
              <a:ext uri="{FF2B5EF4-FFF2-40B4-BE49-F238E27FC236}">
                <a16:creationId xmlns:a16="http://schemas.microsoft.com/office/drawing/2014/main" id="{5B5B0CDA-29E9-4008-1B96-412000CFFDD7}"/>
              </a:ext>
            </a:extLst>
          </p:cNvPr>
          <p:cNvSpPr txBox="1"/>
          <p:nvPr/>
        </p:nvSpPr>
        <p:spPr>
          <a:xfrm>
            <a:off x="438776" y="6191484"/>
            <a:ext cx="10057229" cy="461665"/>
          </a:xfrm>
          <a:prstGeom prst="rect">
            <a:avLst/>
          </a:prstGeom>
          <a:noFill/>
        </p:spPr>
        <p:txBody>
          <a:bodyPr wrap="square" rtlCol="0" anchor="b">
            <a:spAutoFit/>
          </a:bodyPr>
          <a:lstStyle/>
          <a:p>
            <a:endParaRPr lang="en-US" altLang="en-US" sz="1200" b="0" dirty="0">
              <a:solidFill>
                <a:schemeClr val="bg2"/>
              </a:solidFill>
              <a:latin typeface="Calibri" panose="020F0502020204030204" pitchFamily="34" charset="0"/>
              <a:cs typeface="Calibri" panose="020F0502020204030204" pitchFamily="34" charset="0"/>
            </a:endParaRPr>
          </a:p>
          <a:p>
            <a:r>
              <a:rPr lang="en-US" altLang="en-US" sz="1200" b="0" dirty="0">
                <a:solidFill>
                  <a:schemeClr val="bg2"/>
                </a:solidFill>
                <a:latin typeface="Calibri" panose="020F0502020204030204" pitchFamily="34" charset="0"/>
                <a:cs typeface="Calibri" panose="020F0502020204030204" pitchFamily="34" charset="0"/>
              </a:rPr>
              <a:t>Colombel. Lancet. 2018;390:2779. Yzet. J Crohns Colitis 2019;13:S024.</a:t>
            </a:r>
          </a:p>
        </p:txBody>
      </p:sp>
      <p:graphicFrame>
        <p:nvGraphicFramePr>
          <p:cNvPr id="14" name="Group 155">
            <a:extLst>
              <a:ext uri="{FF2B5EF4-FFF2-40B4-BE49-F238E27FC236}">
                <a16:creationId xmlns:a16="http://schemas.microsoft.com/office/drawing/2014/main" id="{A18A9CDD-1408-9781-C923-1E694C48CCFB}"/>
              </a:ext>
            </a:extLst>
          </p:cNvPr>
          <p:cNvGraphicFramePr>
            <a:graphicFrameLocks/>
          </p:cNvGraphicFramePr>
          <p:nvPr/>
        </p:nvGraphicFramePr>
        <p:xfrm>
          <a:off x="719139" y="3302999"/>
          <a:ext cx="10817847" cy="396478"/>
        </p:xfrm>
        <a:graphic>
          <a:graphicData uri="http://schemas.openxmlformats.org/drawingml/2006/table">
            <a:tbl>
              <a:tblPr/>
              <a:tblGrid>
                <a:gridCol w="1844573">
                  <a:extLst>
                    <a:ext uri="{9D8B030D-6E8A-4147-A177-3AD203B41FA5}">
                      <a16:colId xmlns:a16="http://schemas.microsoft.com/office/drawing/2014/main" val="20000"/>
                    </a:ext>
                  </a:extLst>
                </a:gridCol>
                <a:gridCol w="1698309">
                  <a:extLst>
                    <a:ext uri="{9D8B030D-6E8A-4147-A177-3AD203B41FA5}">
                      <a16:colId xmlns:a16="http://schemas.microsoft.com/office/drawing/2014/main" val="1006062429"/>
                    </a:ext>
                  </a:extLst>
                </a:gridCol>
                <a:gridCol w="1698309">
                  <a:extLst>
                    <a:ext uri="{9D8B030D-6E8A-4147-A177-3AD203B41FA5}">
                      <a16:colId xmlns:a16="http://schemas.microsoft.com/office/drawing/2014/main" val="3401104243"/>
                    </a:ext>
                  </a:extLst>
                </a:gridCol>
                <a:gridCol w="1948053">
                  <a:extLst>
                    <a:ext uri="{9D8B030D-6E8A-4147-A177-3AD203B41FA5}">
                      <a16:colId xmlns:a16="http://schemas.microsoft.com/office/drawing/2014/main" val="20001"/>
                    </a:ext>
                  </a:extLst>
                </a:gridCol>
                <a:gridCol w="1757350">
                  <a:extLst>
                    <a:ext uri="{9D8B030D-6E8A-4147-A177-3AD203B41FA5}">
                      <a16:colId xmlns:a16="http://schemas.microsoft.com/office/drawing/2014/main" val="2042287642"/>
                    </a:ext>
                  </a:extLst>
                </a:gridCol>
                <a:gridCol w="1871253">
                  <a:extLst>
                    <a:ext uri="{9D8B030D-6E8A-4147-A177-3AD203B41FA5}">
                      <a16:colId xmlns:a16="http://schemas.microsoft.com/office/drawing/2014/main" val="1551356964"/>
                    </a:ext>
                  </a:extLst>
                </a:gridCol>
              </a:tblGrid>
              <a:tr h="396478">
                <a:tc>
                  <a:txBody>
                    <a:bodyPr/>
                    <a:lstStyle/>
                    <a:p>
                      <a:pPr algn="ctr"/>
                      <a:r>
                        <a:rPr lang="en-US" sz="1600" b="1" dirty="0">
                          <a:solidFill>
                            <a:schemeClr val="tx1"/>
                          </a:solidFill>
                          <a:latin typeface="Calibri" panose="020F0502020204030204" pitchFamily="34" charset="0"/>
                          <a:cs typeface="Calibri" panose="020F0502020204030204" pitchFamily="34" charset="0"/>
                        </a:rPr>
                        <a:t>Wk</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-9 to -1 </a:t>
                      </a:r>
                    </a:p>
                  </a:txBody>
                  <a:tcPr marL="121920" marR="12192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0-11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12-23</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24-35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36-48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0"/>
                  </a:ext>
                </a:extLst>
              </a:tr>
            </a:tbl>
          </a:graphicData>
        </a:graphic>
      </p:graphicFrame>
      <p:sp>
        <p:nvSpPr>
          <p:cNvPr id="3" name="Rectangle 8">
            <a:extLst>
              <a:ext uri="{FF2B5EF4-FFF2-40B4-BE49-F238E27FC236}">
                <a16:creationId xmlns:a16="http://schemas.microsoft.com/office/drawing/2014/main" id="{3C51C008-6E6B-79DB-2696-BAC124C29D27}"/>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8"/>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58596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9B80-3AAB-80D8-D816-0622CA6ABB8F}"/>
              </a:ext>
            </a:extLst>
          </p:cNvPr>
          <p:cNvSpPr>
            <a:spLocks noGrp="1"/>
          </p:cNvSpPr>
          <p:nvPr>
            <p:ph type="title"/>
          </p:nvPr>
        </p:nvSpPr>
        <p:spPr/>
        <p:txBody>
          <a:bodyPr/>
          <a:lstStyle/>
          <a:p>
            <a:r>
              <a:rPr lang="en-US" dirty="0"/>
              <a:t>Therapeutic Drug Monitoring</a:t>
            </a:r>
          </a:p>
        </p:txBody>
      </p:sp>
    </p:spTree>
    <p:extLst>
      <p:ext uri="{BB962C8B-B14F-4D97-AF65-F5344CB8AC3E}">
        <p14:creationId xmlns:p14="http://schemas.microsoft.com/office/powerpoint/2010/main" val="231685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61679-FA1B-0A23-7214-4A9EC3A6034B}"/>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03E1073F-8289-4A2A-B4ED-74C78CDDC4A4}"/>
              </a:ext>
            </a:extLst>
          </p:cNvPr>
          <p:cNvSpPr>
            <a:spLocks noGrp="1"/>
          </p:cNvSpPr>
          <p:nvPr>
            <p:ph idx="1"/>
          </p:nvPr>
        </p:nvSpPr>
        <p:spPr/>
        <p:txBody>
          <a:bodyPr/>
          <a:lstStyle/>
          <a:p>
            <a:r>
              <a:rPr lang="en-US" dirty="0"/>
              <a:t>Describe early signs and symptoms of IBD to prevent delays in diagnosis and treatment initiation </a:t>
            </a:r>
          </a:p>
          <a:p>
            <a:r>
              <a:rPr lang="en-US" dirty="0"/>
              <a:t>Implement strategies for individualizing initial therapy in patients with IBD based on available agents and guidelines</a:t>
            </a:r>
          </a:p>
          <a:p>
            <a:pPr marL="0" indent="0">
              <a:buNone/>
            </a:pPr>
            <a:endParaRPr lang="en-US" dirty="0"/>
          </a:p>
        </p:txBody>
      </p:sp>
    </p:spTree>
    <p:extLst>
      <p:ext uri="{BB962C8B-B14F-4D97-AF65-F5344CB8AC3E}">
        <p14:creationId xmlns:p14="http://schemas.microsoft.com/office/powerpoint/2010/main" val="651426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49892-3E63-4CF5-A9C3-CDBFAB02530D}"/>
              </a:ext>
            </a:extLst>
          </p:cNvPr>
          <p:cNvSpPr>
            <a:spLocks noGrp="1"/>
          </p:cNvSpPr>
          <p:nvPr>
            <p:ph type="title"/>
          </p:nvPr>
        </p:nvSpPr>
        <p:spPr/>
        <p:txBody>
          <a:bodyPr/>
          <a:lstStyle/>
          <a:p>
            <a:r>
              <a:rPr lang="en-US" dirty="0"/>
              <a:t>Definitions: Reactive and Proactive TDM</a:t>
            </a:r>
          </a:p>
        </p:txBody>
      </p:sp>
      <p:sp>
        <p:nvSpPr>
          <p:cNvPr id="4" name="Text Placeholder 3">
            <a:extLst>
              <a:ext uri="{FF2B5EF4-FFF2-40B4-BE49-F238E27FC236}">
                <a16:creationId xmlns:a16="http://schemas.microsoft.com/office/drawing/2014/main" id="{BB368B01-FEE7-4636-8E81-24FD7352B2F5}"/>
              </a:ext>
            </a:extLst>
          </p:cNvPr>
          <p:cNvSpPr>
            <a:spLocks noGrp="1"/>
          </p:cNvSpPr>
          <p:nvPr>
            <p:ph idx="1"/>
          </p:nvPr>
        </p:nvSpPr>
        <p:spPr/>
        <p:txBody>
          <a:bodyPr/>
          <a:lstStyle/>
          <a:p>
            <a:r>
              <a:rPr lang="en-US" sz="2600" b="1" dirty="0">
                <a:solidFill>
                  <a:schemeClr val="accent3"/>
                </a:solidFill>
              </a:rPr>
              <a:t>Reactive TDM</a:t>
            </a:r>
          </a:p>
          <a:p>
            <a:pPr lvl="1"/>
            <a:r>
              <a:rPr lang="en-US" sz="2400" dirty="0"/>
              <a:t>Measurement of drug concentration and antibody levels in the setting of </a:t>
            </a:r>
            <a:br>
              <a:rPr lang="en-US" sz="2400" dirty="0"/>
            </a:br>
            <a:r>
              <a:rPr lang="en-US" sz="2400" dirty="0"/>
              <a:t>PNR or SLR to a biologic agent</a:t>
            </a:r>
          </a:p>
          <a:p>
            <a:pPr lvl="1"/>
            <a:r>
              <a:rPr lang="en-US" sz="2400" b="1" dirty="0"/>
              <a:t>Aim</a:t>
            </a:r>
            <a:r>
              <a:rPr lang="en-US" sz="2400" dirty="0"/>
              <a:t>: to inform about reasons for loss or lack of response and to facilitate therapeutic decisions</a:t>
            </a:r>
          </a:p>
          <a:p>
            <a:r>
              <a:rPr lang="en-US" sz="2600" b="1" dirty="0">
                <a:solidFill>
                  <a:schemeClr val="accent1"/>
                </a:solidFill>
              </a:rPr>
              <a:t>Proactive TDM</a:t>
            </a:r>
          </a:p>
          <a:p>
            <a:pPr lvl="1"/>
            <a:r>
              <a:rPr lang="en-US" sz="2400" dirty="0"/>
              <a:t>Measurement of trough concentration and antibody levels with the goal of optimizing biologic therapy to achieve a threshold drug concentration</a:t>
            </a:r>
          </a:p>
          <a:p>
            <a:pPr lvl="1"/>
            <a:r>
              <a:rPr lang="en-US" sz="2400" b="1" dirty="0"/>
              <a:t>Aim</a:t>
            </a:r>
            <a:r>
              <a:rPr lang="en-US" sz="2400" dirty="0"/>
              <a:t>: to improve response rates and prevent SLR</a:t>
            </a:r>
          </a:p>
        </p:txBody>
      </p:sp>
      <p:sp>
        <p:nvSpPr>
          <p:cNvPr id="5" name="Text Box 15">
            <a:extLst>
              <a:ext uri="{FF2B5EF4-FFF2-40B4-BE49-F238E27FC236}">
                <a16:creationId xmlns:a16="http://schemas.microsoft.com/office/drawing/2014/main" id="{4A5DA79F-7922-404E-827A-DCD124BF5EE0}"/>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Papamichael. Curr Opin Rheumatol. 2020;32:371. </a:t>
            </a:r>
          </a:p>
        </p:txBody>
      </p:sp>
      <p:sp>
        <p:nvSpPr>
          <p:cNvPr id="2" name="Rectangle 8">
            <a:extLst>
              <a:ext uri="{FF2B5EF4-FFF2-40B4-BE49-F238E27FC236}">
                <a16:creationId xmlns:a16="http://schemas.microsoft.com/office/drawing/2014/main" id="{C6542AEC-4EBE-721E-6CA2-190296B4CB1C}"/>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826455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960790-887D-485E-9115-6072F434AC4D}"/>
              </a:ext>
            </a:extLst>
          </p:cNvPr>
          <p:cNvSpPr txBox="1"/>
          <p:nvPr/>
        </p:nvSpPr>
        <p:spPr bwMode="auto">
          <a:xfrm>
            <a:off x="6419327" y="1940007"/>
            <a:ext cx="3084722" cy="101566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Rationalizes and better directs the ma</a:t>
            </a:r>
            <a:r>
              <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nagement </a:t>
            </a:r>
            <a: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of PNR and SLR to biologics</a:t>
            </a:r>
          </a:p>
        </p:txBody>
      </p:sp>
      <p:sp>
        <p:nvSpPr>
          <p:cNvPr id="11" name="TextBox 10">
            <a:extLst>
              <a:ext uri="{FF2B5EF4-FFF2-40B4-BE49-F238E27FC236}">
                <a16:creationId xmlns:a16="http://schemas.microsoft.com/office/drawing/2014/main" id="{6730C9EB-8992-4B0F-BAD3-8F7B32E0C46C}"/>
              </a:ext>
            </a:extLst>
          </p:cNvPr>
          <p:cNvSpPr txBox="1"/>
          <p:nvPr/>
        </p:nvSpPr>
        <p:spPr bwMode="auto">
          <a:xfrm>
            <a:off x="6170749" y="4345834"/>
            <a:ext cx="3697287" cy="132344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Associated with better therapeutic outcomes</a:t>
            </a:r>
            <a:b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br>
            <a: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compared with empiric </a:t>
            </a:r>
            <a:b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br>
            <a:r>
              <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anti-TNF therapy optimization</a:t>
            </a:r>
          </a:p>
        </p:txBody>
      </p:sp>
      <p:sp>
        <p:nvSpPr>
          <p:cNvPr id="19" name="Title 1">
            <a:extLst>
              <a:ext uri="{FF2B5EF4-FFF2-40B4-BE49-F238E27FC236}">
                <a16:creationId xmlns:a16="http://schemas.microsoft.com/office/drawing/2014/main" id="{9BD90B20-261C-44BA-AA9A-D3EC9EF773C4}"/>
              </a:ext>
            </a:extLst>
          </p:cNvPr>
          <p:cNvSpPr>
            <a:spLocks noGrp="1"/>
          </p:cNvSpPr>
          <p:nvPr>
            <p:ph type="title"/>
          </p:nvPr>
        </p:nvSpPr>
        <p:spPr/>
        <p:txBody>
          <a:bodyPr>
            <a:normAutofit/>
          </a:bodyPr>
          <a:lstStyle/>
          <a:p>
            <a:pPr>
              <a:defRPr/>
            </a:pPr>
            <a:r>
              <a:rPr lang="en-CA" sz="3600" dirty="0">
                <a:cs typeface="Calibri" panose="020F0502020204030204" pitchFamily="34" charset="0"/>
              </a:rPr>
              <a:t>Reactive vs Proactive TDM of Biologics</a:t>
            </a:r>
            <a:endParaRPr lang="en-GB" sz="3600" dirty="0">
              <a:cs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6483C752-27AF-BE49-9455-F953B88DD5FB}"/>
              </a:ext>
            </a:extLst>
          </p:cNvPr>
          <p:cNvGraphicFramePr>
            <a:graphicFrameLocks noGrp="1"/>
          </p:cNvGraphicFramePr>
          <p:nvPr>
            <p:ph idx="1"/>
            <p:extLst>
              <p:ext uri="{D42A27DB-BD31-4B8C-83A1-F6EECF244321}">
                <p14:modId xmlns:p14="http://schemas.microsoft.com/office/powerpoint/2010/main" val="3500875625"/>
              </p:ext>
            </p:extLst>
          </p:nvPr>
        </p:nvGraphicFramePr>
        <p:xfrm>
          <a:off x="681839" y="1580263"/>
          <a:ext cx="10877550"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Box 15">
            <a:extLst>
              <a:ext uri="{FF2B5EF4-FFF2-40B4-BE49-F238E27FC236}">
                <a16:creationId xmlns:a16="http://schemas.microsoft.com/office/drawing/2014/main" id="{735D1DED-A2BB-42ED-AA66-CFF50B12D8EF}"/>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Papamichael. Curr Opin Rheumatol. 2020;32:371. </a:t>
            </a:r>
          </a:p>
        </p:txBody>
      </p:sp>
      <p:sp>
        <p:nvSpPr>
          <p:cNvPr id="2" name="Rectangle 8">
            <a:extLst>
              <a:ext uri="{FF2B5EF4-FFF2-40B4-BE49-F238E27FC236}">
                <a16:creationId xmlns:a16="http://schemas.microsoft.com/office/drawing/2014/main" id="{7450E826-A470-C93A-D4DF-2F7C880CF12E}"/>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8"/>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2319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CEEF-CC73-4A0F-91C9-10EB67B3118C}"/>
              </a:ext>
            </a:extLst>
          </p:cNvPr>
          <p:cNvSpPr>
            <a:spLocks noGrp="1"/>
          </p:cNvSpPr>
          <p:nvPr>
            <p:ph type="title"/>
          </p:nvPr>
        </p:nvSpPr>
        <p:spPr/>
        <p:txBody>
          <a:bodyPr>
            <a:noAutofit/>
          </a:bodyPr>
          <a:lstStyle/>
          <a:p>
            <a:pPr>
              <a:defRPr/>
            </a:pPr>
            <a:r>
              <a:rPr lang="en-CA" dirty="0"/>
              <a:t>High Rates of Primary Nonresponse and Secondary </a:t>
            </a:r>
            <a:br>
              <a:rPr lang="en-CA" dirty="0"/>
            </a:br>
            <a:r>
              <a:rPr lang="en-CA" dirty="0"/>
              <a:t>Loss of Response Despite Advent of Anti-TNF Therapy</a:t>
            </a:r>
            <a:endParaRPr lang="en-GB" dirty="0"/>
          </a:p>
        </p:txBody>
      </p:sp>
      <p:sp>
        <p:nvSpPr>
          <p:cNvPr id="4" name="TextBox 3">
            <a:extLst>
              <a:ext uri="{FF2B5EF4-FFF2-40B4-BE49-F238E27FC236}">
                <a16:creationId xmlns:a16="http://schemas.microsoft.com/office/drawing/2014/main" id="{C901FCF7-8E6C-4F88-A7AE-19A6E7B8E357}"/>
              </a:ext>
            </a:extLst>
          </p:cNvPr>
          <p:cNvSpPr txBox="1"/>
          <p:nvPr/>
        </p:nvSpPr>
        <p:spPr>
          <a:xfrm>
            <a:off x="1366887" y="1607582"/>
            <a:ext cx="46097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PNR in IBD</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16" name="TextBox 15">
            <a:extLst>
              <a:ext uri="{FF2B5EF4-FFF2-40B4-BE49-F238E27FC236}">
                <a16:creationId xmlns:a16="http://schemas.microsoft.com/office/drawing/2014/main" id="{53DA06B1-E8EE-47E0-941F-5711202A8492}"/>
              </a:ext>
            </a:extLst>
          </p:cNvPr>
          <p:cNvSpPr txBox="1"/>
          <p:nvPr/>
        </p:nvSpPr>
        <p:spPr>
          <a:xfrm>
            <a:off x="7124932" y="1607580"/>
            <a:ext cx="45617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SLR in CD</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9" name="Text Box 15">
            <a:extLst>
              <a:ext uri="{FF2B5EF4-FFF2-40B4-BE49-F238E27FC236}">
                <a16:creationId xmlns:a16="http://schemas.microsoft.com/office/drawing/2014/main" id="{41C8F9BC-4E79-4158-8CD6-37A71CD0C46C}"/>
              </a:ext>
            </a:extLst>
          </p:cNvPr>
          <p:cNvSpPr txBox="1">
            <a:spLocks noChangeArrowheads="1"/>
          </p:cNvSpPr>
          <p:nvPr/>
        </p:nvSpPr>
        <p:spPr bwMode="auto">
          <a:xfrm>
            <a:off x="404800" y="636506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Ben-Horin. Autoimmun Rev. 2014;13:24.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2. Ben-Horin. Aliment Pharmacol Ther. 2011;33:987.</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cxnSp>
        <p:nvCxnSpPr>
          <p:cNvPr id="7" name="Straight Connector 6">
            <a:extLst>
              <a:ext uri="{FF2B5EF4-FFF2-40B4-BE49-F238E27FC236}">
                <a16:creationId xmlns:a16="http://schemas.microsoft.com/office/drawing/2014/main" id="{064F7E76-3406-4940-8D98-DA9445373747}"/>
              </a:ext>
            </a:extLst>
          </p:cNvPr>
          <p:cNvCxnSpPr>
            <a:cxnSpLocks/>
          </p:cNvCxnSpPr>
          <p:nvPr/>
        </p:nvCxnSpPr>
        <p:spPr bwMode="auto">
          <a:xfrm flipV="1">
            <a:off x="1366887" y="2115256"/>
            <a:ext cx="0" cy="2626426"/>
          </a:xfrm>
          <a:prstGeom prst="line">
            <a:avLst/>
          </a:prstGeom>
          <a:noFill/>
          <a:ln w="2857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359E813-4620-8A40-B58B-A70E60632D99}"/>
              </a:ext>
            </a:extLst>
          </p:cNvPr>
          <p:cNvCxnSpPr>
            <a:cxnSpLocks/>
          </p:cNvCxnSpPr>
          <p:nvPr/>
        </p:nvCxnSpPr>
        <p:spPr bwMode="auto">
          <a:xfrm flipH="1">
            <a:off x="1291472" y="21246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A70D5E7B-4CBF-7241-98E9-D4941B49C76D}"/>
              </a:ext>
            </a:extLst>
          </p:cNvPr>
          <p:cNvCxnSpPr>
            <a:cxnSpLocks/>
          </p:cNvCxnSpPr>
          <p:nvPr/>
        </p:nvCxnSpPr>
        <p:spPr bwMode="auto">
          <a:xfrm flipH="1">
            <a:off x="1291472" y="26480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8C22A343-DE44-B740-BE61-B862291E928B}"/>
              </a:ext>
            </a:extLst>
          </p:cNvPr>
          <p:cNvCxnSpPr>
            <a:cxnSpLocks/>
          </p:cNvCxnSpPr>
          <p:nvPr/>
        </p:nvCxnSpPr>
        <p:spPr bwMode="auto">
          <a:xfrm flipH="1">
            <a:off x="1291472" y="31714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4C53BE47-AA36-9441-851C-913C509834EA}"/>
              </a:ext>
            </a:extLst>
          </p:cNvPr>
          <p:cNvCxnSpPr>
            <a:cxnSpLocks/>
          </p:cNvCxnSpPr>
          <p:nvPr/>
        </p:nvCxnSpPr>
        <p:spPr bwMode="auto">
          <a:xfrm flipH="1">
            <a:off x="1291472" y="36948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DC2AD32-060A-A841-B65F-7E205A5AA655}"/>
              </a:ext>
            </a:extLst>
          </p:cNvPr>
          <p:cNvCxnSpPr>
            <a:cxnSpLocks/>
          </p:cNvCxnSpPr>
          <p:nvPr/>
        </p:nvCxnSpPr>
        <p:spPr bwMode="auto">
          <a:xfrm flipH="1">
            <a:off x="1291472" y="4218282"/>
            <a:ext cx="64008" cy="0"/>
          </a:xfrm>
          <a:prstGeom prst="line">
            <a:avLst/>
          </a:prstGeom>
          <a:noFill/>
          <a:ln w="28575" cap="flat" cmpd="sng" algn="ctr">
            <a:solidFill>
              <a:schemeClr val="bg1"/>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F8B26D65-6417-E349-9F07-A5F6429D745A}"/>
              </a:ext>
            </a:extLst>
          </p:cNvPr>
          <p:cNvSpPr txBox="1"/>
          <p:nvPr/>
        </p:nvSpPr>
        <p:spPr bwMode="auto">
          <a:xfrm rot="19101896">
            <a:off x="-180404"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(CHARM)</a:t>
            </a:r>
          </a:p>
        </p:txBody>
      </p:sp>
      <p:sp>
        <p:nvSpPr>
          <p:cNvPr id="41" name="TextBox 40">
            <a:extLst>
              <a:ext uri="{FF2B5EF4-FFF2-40B4-BE49-F238E27FC236}">
                <a16:creationId xmlns:a16="http://schemas.microsoft.com/office/drawing/2014/main" id="{42EE9F05-C8C3-B143-BAE8-ED03B5977788}"/>
              </a:ext>
            </a:extLst>
          </p:cNvPr>
          <p:cNvSpPr txBox="1"/>
          <p:nvPr/>
        </p:nvSpPr>
        <p:spPr bwMode="auto">
          <a:xfrm rot="19101896">
            <a:off x="20077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(CLASSIC I)</a:t>
            </a:r>
          </a:p>
        </p:txBody>
      </p:sp>
      <p:sp>
        <p:nvSpPr>
          <p:cNvPr id="42" name="TextBox 41">
            <a:extLst>
              <a:ext uri="{FF2B5EF4-FFF2-40B4-BE49-F238E27FC236}">
                <a16:creationId xmlns:a16="http://schemas.microsoft.com/office/drawing/2014/main" id="{521C43F4-F294-9D4D-A1E3-13F166C9A3AE}"/>
              </a:ext>
            </a:extLst>
          </p:cNvPr>
          <p:cNvSpPr txBox="1"/>
          <p:nvPr/>
        </p:nvSpPr>
        <p:spPr bwMode="auto">
          <a:xfrm rot="19101896">
            <a:off x="58195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(GAIN)</a:t>
            </a:r>
          </a:p>
        </p:txBody>
      </p:sp>
      <p:sp>
        <p:nvSpPr>
          <p:cNvPr id="43" name="TextBox 42">
            <a:extLst>
              <a:ext uri="{FF2B5EF4-FFF2-40B4-BE49-F238E27FC236}">
                <a16:creationId xmlns:a16="http://schemas.microsoft.com/office/drawing/2014/main" id="{7B75E1FD-9456-584A-A7FB-53646300C4C2}"/>
              </a:ext>
            </a:extLst>
          </p:cNvPr>
          <p:cNvSpPr txBox="1"/>
          <p:nvPr/>
        </p:nvSpPr>
        <p:spPr bwMode="auto">
          <a:xfrm rot="19101896">
            <a:off x="96313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(UC Trial)</a:t>
            </a:r>
          </a:p>
        </p:txBody>
      </p:sp>
      <p:sp>
        <p:nvSpPr>
          <p:cNvPr id="44" name="TextBox 43">
            <a:extLst>
              <a:ext uri="{FF2B5EF4-FFF2-40B4-BE49-F238E27FC236}">
                <a16:creationId xmlns:a16="http://schemas.microsoft.com/office/drawing/2014/main" id="{7037279C-31AD-C840-98DB-F79E54A21C03}"/>
              </a:ext>
            </a:extLst>
          </p:cNvPr>
          <p:cNvSpPr txBox="1"/>
          <p:nvPr/>
        </p:nvSpPr>
        <p:spPr bwMode="auto">
          <a:xfrm rot="19101896">
            <a:off x="134431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(Hungary)</a:t>
            </a:r>
          </a:p>
        </p:txBody>
      </p:sp>
      <p:sp>
        <p:nvSpPr>
          <p:cNvPr id="45" name="TextBox 44">
            <a:extLst>
              <a:ext uri="{FF2B5EF4-FFF2-40B4-BE49-F238E27FC236}">
                <a16:creationId xmlns:a16="http://schemas.microsoft.com/office/drawing/2014/main" id="{A6329313-D64A-564E-AEFD-2751536E690F}"/>
              </a:ext>
            </a:extLst>
          </p:cNvPr>
          <p:cNvSpPr txBox="1"/>
          <p:nvPr/>
        </p:nvSpPr>
        <p:spPr bwMode="auto">
          <a:xfrm rot="19101896">
            <a:off x="172549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(Leuven)</a:t>
            </a:r>
          </a:p>
        </p:txBody>
      </p:sp>
      <p:sp>
        <p:nvSpPr>
          <p:cNvPr id="46" name="TextBox 45">
            <a:extLst>
              <a:ext uri="{FF2B5EF4-FFF2-40B4-BE49-F238E27FC236}">
                <a16:creationId xmlns:a16="http://schemas.microsoft.com/office/drawing/2014/main" id="{65799D57-1DD7-C54A-A237-5100D832719D}"/>
              </a:ext>
            </a:extLst>
          </p:cNvPr>
          <p:cNvSpPr txBox="1"/>
          <p:nvPr/>
        </p:nvSpPr>
        <p:spPr bwMode="auto">
          <a:xfrm rot="19101896">
            <a:off x="210667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(Minnesota)</a:t>
            </a:r>
          </a:p>
        </p:txBody>
      </p:sp>
      <p:sp>
        <p:nvSpPr>
          <p:cNvPr id="47" name="TextBox 46">
            <a:extLst>
              <a:ext uri="{FF2B5EF4-FFF2-40B4-BE49-F238E27FC236}">
                <a16:creationId xmlns:a16="http://schemas.microsoft.com/office/drawing/2014/main" id="{C79B7A4F-A550-E243-8CCD-23884AAAF9C6}"/>
              </a:ext>
            </a:extLst>
          </p:cNvPr>
          <p:cNvSpPr txBox="1"/>
          <p:nvPr/>
        </p:nvSpPr>
        <p:spPr bwMode="auto">
          <a:xfrm rot="19101896">
            <a:off x="248785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(France)</a:t>
            </a:r>
          </a:p>
        </p:txBody>
      </p:sp>
      <p:sp>
        <p:nvSpPr>
          <p:cNvPr id="48" name="TextBox 47">
            <a:extLst>
              <a:ext uri="{FF2B5EF4-FFF2-40B4-BE49-F238E27FC236}">
                <a16:creationId xmlns:a16="http://schemas.microsoft.com/office/drawing/2014/main" id="{094B77CD-B48C-B84C-9684-78DBE777A303}"/>
              </a:ext>
            </a:extLst>
          </p:cNvPr>
          <p:cNvSpPr txBox="1"/>
          <p:nvPr/>
        </p:nvSpPr>
        <p:spPr bwMode="auto">
          <a:xfrm rot="19101896">
            <a:off x="286903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(Mayo)</a:t>
            </a:r>
          </a:p>
        </p:txBody>
      </p:sp>
      <p:sp>
        <p:nvSpPr>
          <p:cNvPr id="49" name="TextBox 48">
            <a:extLst>
              <a:ext uri="{FF2B5EF4-FFF2-40B4-BE49-F238E27FC236}">
                <a16:creationId xmlns:a16="http://schemas.microsoft.com/office/drawing/2014/main" id="{DD1F58EA-6600-F542-A0DB-E09A51390967}"/>
              </a:ext>
            </a:extLst>
          </p:cNvPr>
          <p:cNvSpPr txBox="1"/>
          <p:nvPr/>
        </p:nvSpPr>
        <p:spPr bwMode="auto">
          <a:xfrm rot="19101896">
            <a:off x="325021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(Toronto)</a:t>
            </a:r>
          </a:p>
        </p:txBody>
      </p:sp>
      <p:sp>
        <p:nvSpPr>
          <p:cNvPr id="50" name="TextBox 49">
            <a:extLst>
              <a:ext uri="{FF2B5EF4-FFF2-40B4-BE49-F238E27FC236}">
                <a16:creationId xmlns:a16="http://schemas.microsoft.com/office/drawing/2014/main" id="{028B1D1F-E800-FF4A-8C81-6F374B9F0CBD}"/>
              </a:ext>
            </a:extLst>
          </p:cNvPr>
          <p:cNvSpPr txBox="1"/>
          <p:nvPr/>
        </p:nvSpPr>
        <p:spPr bwMode="auto">
          <a:xfrm rot="19101896">
            <a:off x="3631396"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(ACT1+2)</a:t>
            </a:r>
          </a:p>
        </p:txBody>
      </p:sp>
      <p:sp>
        <p:nvSpPr>
          <p:cNvPr id="51" name="TextBox 50">
            <a:extLst>
              <a:ext uri="{FF2B5EF4-FFF2-40B4-BE49-F238E27FC236}">
                <a16:creationId xmlns:a16="http://schemas.microsoft.com/office/drawing/2014/main" id="{6FD7B8B6-228F-4E4B-A2FD-7206EEA4AAC9}"/>
              </a:ext>
            </a:extLst>
          </p:cNvPr>
          <p:cNvSpPr txBox="1"/>
          <p:nvPr/>
        </p:nvSpPr>
        <p:spPr bwMode="auto">
          <a:xfrm rot="19101896">
            <a:off x="4012579" y="5316171"/>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(ACCENT I)</a:t>
            </a:r>
          </a:p>
        </p:txBody>
      </p:sp>
      <p:sp>
        <p:nvSpPr>
          <p:cNvPr id="20" name="Rectangle 19">
            <a:extLst>
              <a:ext uri="{FF2B5EF4-FFF2-40B4-BE49-F238E27FC236}">
                <a16:creationId xmlns:a16="http://schemas.microsoft.com/office/drawing/2014/main" id="{E1953FD8-05BF-2146-BC99-A4F72AF04CD9}"/>
              </a:ext>
            </a:extLst>
          </p:cNvPr>
          <p:cNvSpPr/>
          <p:nvPr/>
        </p:nvSpPr>
        <p:spPr bwMode="auto">
          <a:xfrm>
            <a:off x="1486528" y="3614192"/>
            <a:ext cx="197243" cy="112748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Rectangle 52">
            <a:extLst>
              <a:ext uri="{FF2B5EF4-FFF2-40B4-BE49-F238E27FC236}">
                <a16:creationId xmlns:a16="http://schemas.microsoft.com/office/drawing/2014/main" id="{71474BAF-9DD3-F942-AA75-DE777E96B48F}"/>
              </a:ext>
            </a:extLst>
          </p:cNvPr>
          <p:cNvSpPr/>
          <p:nvPr/>
        </p:nvSpPr>
        <p:spPr bwMode="auto">
          <a:xfrm>
            <a:off x="1863429" y="3654539"/>
            <a:ext cx="197243" cy="108713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id="{FC7B2D43-80C2-1747-8324-D153F351CE12}"/>
              </a:ext>
            </a:extLst>
          </p:cNvPr>
          <p:cNvSpPr/>
          <p:nvPr/>
        </p:nvSpPr>
        <p:spPr bwMode="auto">
          <a:xfrm>
            <a:off x="2240330" y="3454872"/>
            <a:ext cx="197243" cy="129845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Rectangle 54">
            <a:extLst>
              <a:ext uri="{FF2B5EF4-FFF2-40B4-BE49-F238E27FC236}">
                <a16:creationId xmlns:a16="http://schemas.microsoft.com/office/drawing/2014/main" id="{09F12671-565B-ED44-8555-D4DBB6B94EEC}"/>
              </a:ext>
            </a:extLst>
          </p:cNvPr>
          <p:cNvSpPr/>
          <p:nvPr/>
        </p:nvSpPr>
        <p:spPr bwMode="auto">
          <a:xfrm>
            <a:off x="2617231" y="3520909"/>
            <a:ext cx="197243" cy="122076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a16="http://schemas.microsoft.com/office/drawing/2014/main" id="{1F6461FF-1C6E-DC47-8E03-715C273E96CF}"/>
              </a:ext>
            </a:extLst>
          </p:cNvPr>
          <p:cNvSpPr/>
          <p:nvPr/>
        </p:nvSpPr>
        <p:spPr bwMode="auto">
          <a:xfrm>
            <a:off x="2994132" y="4372344"/>
            <a:ext cx="197243" cy="36933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a16="http://schemas.microsoft.com/office/drawing/2014/main" id="{CD74C9DB-4FF5-E840-87DF-DE42C06DFED0}"/>
              </a:ext>
            </a:extLst>
          </p:cNvPr>
          <p:cNvSpPr/>
          <p:nvPr/>
        </p:nvSpPr>
        <p:spPr bwMode="auto">
          <a:xfrm>
            <a:off x="3371033" y="4436352"/>
            <a:ext cx="197243" cy="30532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a16="http://schemas.microsoft.com/office/drawing/2014/main" id="{2E0C8E47-B6B9-424E-BDCA-F5D0AE1640D7}"/>
              </a:ext>
            </a:extLst>
          </p:cNvPr>
          <p:cNvSpPr/>
          <p:nvPr/>
        </p:nvSpPr>
        <p:spPr bwMode="auto">
          <a:xfrm>
            <a:off x="3747934" y="4372344"/>
            <a:ext cx="197243" cy="369334"/>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id="{FA24556F-EE5A-6146-84AE-0D6EB1EFD3EB}"/>
              </a:ext>
            </a:extLst>
          </p:cNvPr>
          <p:cNvSpPr/>
          <p:nvPr/>
        </p:nvSpPr>
        <p:spPr bwMode="auto">
          <a:xfrm>
            <a:off x="4124835" y="4131291"/>
            <a:ext cx="197243" cy="62203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id="{39D838E5-AB8A-C649-86F3-0D9809D2F684}"/>
              </a:ext>
            </a:extLst>
          </p:cNvPr>
          <p:cNvSpPr/>
          <p:nvPr/>
        </p:nvSpPr>
        <p:spPr bwMode="auto">
          <a:xfrm>
            <a:off x="4501736" y="2732663"/>
            <a:ext cx="197243" cy="2020666"/>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a16="http://schemas.microsoft.com/office/drawing/2014/main" id="{FF91C665-21AC-8244-B371-45107C613765}"/>
              </a:ext>
            </a:extLst>
          </p:cNvPr>
          <p:cNvSpPr/>
          <p:nvPr/>
        </p:nvSpPr>
        <p:spPr bwMode="auto">
          <a:xfrm>
            <a:off x="4878637" y="4131290"/>
            <a:ext cx="197243" cy="61038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a16="http://schemas.microsoft.com/office/drawing/2014/main" id="{5A597606-C479-F740-9B7D-29CBE4410D27}"/>
              </a:ext>
            </a:extLst>
          </p:cNvPr>
          <p:cNvSpPr/>
          <p:nvPr/>
        </p:nvSpPr>
        <p:spPr bwMode="auto">
          <a:xfrm>
            <a:off x="5255538" y="3758890"/>
            <a:ext cx="197243" cy="982787"/>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Rectangle 62">
            <a:extLst>
              <a:ext uri="{FF2B5EF4-FFF2-40B4-BE49-F238E27FC236}">
                <a16:creationId xmlns:a16="http://schemas.microsoft.com/office/drawing/2014/main" id="{4913C3F2-2B4F-3A48-9DC7-1DB531FFB84D}"/>
              </a:ext>
            </a:extLst>
          </p:cNvPr>
          <p:cNvSpPr/>
          <p:nvPr/>
        </p:nvSpPr>
        <p:spPr bwMode="auto">
          <a:xfrm>
            <a:off x="5632441" y="3627738"/>
            <a:ext cx="197243" cy="111393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CCA7B184-2226-5A4E-9B94-37D543BA4973}"/>
              </a:ext>
            </a:extLst>
          </p:cNvPr>
          <p:cNvCxnSpPr>
            <a:cxnSpLocks/>
          </p:cNvCxnSpPr>
          <p:nvPr/>
        </p:nvCxnSpPr>
        <p:spPr bwMode="auto">
          <a:xfrm>
            <a:off x="1366887" y="4741682"/>
            <a:ext cx="45394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DEB408C-CC5F-1C4E-9F66-66CFC32D01E9}"/>
              </a:ext>
            </a:extLst>
          </p:cNvPr>
          <p:cNvCxnSpPr>
            <a:cxnSpLocks/>
          </p:cNvCxnSpPr>
          <p:nvPr/>
        </p:nvCxnSpPr>
        <p:spPr bwMode="auto">
          <a:xfrm flipH="1">
            <a:off x="1291472" y="47416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E4DE1BF-01FF-D744-A795-BE25CD13EB3F}"/>
              </a:ext>
            </a:extLst>
          </p:cNvPr>
          <p:cNvCxnSpPr>
            <a:cxnSpLocks/>
          </p:cNvCxnSpPr>
          <p:nvPr/>
        </p:nvCxnSpPr>
        <p:spPr bwMode="auto">
          <a:xfrm>
            <a:off x="1366887"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B607E30B-28E2-AD4C-B19A-F689D0478645}"/>
              </a:ext>
            </a:extLst>
          </p:cNvPr>
          <p:cNvCxnSpPr>
            <a:cxnSpLocks/>
          </p:cNvCxnSpPr>
          <p:nvPr/>
        </p:nvCxnSpPr>
        <p:spPr bwMode="auto">
          <a:xfrm>
            <a:off x="1745171"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3A08AA7-4B22-2745-9482-1A0130733B2C}"/>
              </a:ext>
            </a:extLst>
          </p:cNvPr>
          <p:cNvCxnSpPr>
            <a:cxnSpLocks/>
          </p:cNvCxnSpPr>
          <p:nvPr/>
        </p:nvCxnSpPr>
        <p:spPr bwMode="auto">
          <a:xfrm>
            <a:off x="2123455"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B21D92A8-1569-4C4E-810D-5168934E69FD}"/>
              </a:ext>
            </a:extLst>
          </p:cNvPr>
          <p:cNvCxnSpPr>
            <a:cxnSpLocks/>
          </p:cNvCxnSpPr>
          <p:nvPr/>
        </p:nvCxnSpPr>
        <p:spPr bwMode="auto">
          <a:xfrm>
            <a:off x="2501739"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F618F74-23B8-284B-B708-2471869A6A05}"/>
              </a:ext>
            </a:extLst>
          </p:cNvPr>
          <p:cNvCxnSpPr>
            <a:cxnSpLocks/>
          </p:cNvCxnSpPr>
          <p:nvPr/>
        </p:nvCxnSpPr>
        <p:spPr bwMode="auto">
          <a:xfrm>
            <a:off x="2880023"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2D5A2FF-BFA0-2544-B905-BE0DDB8C434F}"/>
              </a:ext>
            </a:extLst>
          </p:cNvPr>
          <p:cNvCxnSpPr>
            <a:cxnSpLocks/>
          </p:cNvCxnSpPr>
          <p:nvPr/>
        </p:nvCxnSpPr>
        <p:spPr bwMode="auto">
          <a:xfrm>
            <a:off x="3258307"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E9D72C1A-01D2-FB4A-9A26-F3B73BABF5D5}"/>
              </a:ext>
            </a:extLst>
          </p:cNvPr>
          <p:cNvCxnSpPr>
            <a:cxnSpLocks/>
          </p:cNvCxnSpPr>
          <p:nvPr/>
        </p:nvCxnSpPr>
        <p:spPr bwMode="auto">
          <a:xfrm>
            <a:off x="3636591"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CBABE06E-7C9A-EF43-A5C1-4002F4D72BA6}"/>
              </a:ext>
            </a:extLst>
          </p:cNvPr>
          <p:cNvCxnSpPr>
            <a:cxnSpLocks/>
          </p:cNvCxnSpPr>
          <p:nvPr/>
        </p:nvCxnSpPr>
        <p:spPr bwMode="auto">
          <a:xfrm>
            <a:off x="4014875"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F1E5F37-A330-134E-B115-238D247D48BC}"/>
              </a:ext>
            </a:extLst>
          </p:cNvPr>
          <p:cNvCxnSpPr>
            <a:cxnSpLocks/>
          </p:cNvCxnSpPr>
          <p:nvPr/>
        </p:nvCxnSpPr>
        <p:spPr bwMode="auto">
          <a:xfrm>
            <a:off x="4393159"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9C4E904-76E8-134E-89C0-A46AA5934817}"/>
              </a:ext>
            </a:extLst>
          </p:cNvPr>
          <p:cNvCxnSpPr>
            <a:cxnSpLocks/>
          </p:cNvCxnSpPr>
          <p:nvPr/>
        </p:nvCxnSpPr>
        <p:spPr bwMode="auto">
          <a:xfrm>
            <a:off x="4771443"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0473DA9-12FD-614A-907B-C5AA1625EC80}"/>
              </a:ext>
            </a:extLst>
          </p:cNvPr>
          <p:cNvCxnSpPr>
            <a:cxnSpLocks/>
          </p:cNvCxnSpPr>
          <p:nvPr/>
        </p:nvCxnSpPr>
        <p:spPr bwMode="auto">
          <a:xfrm>
            <a:off x="5906295"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1F2C1BE-2969-704D-866F-2210888C5A39}"/>
              </a:ext>
            </a:extLst>
          </p:cNvPr>
          <p:cNvCxnSpPr>
            <a:cxnSpLocks/>
          </p:cNvCxnSpPr>
          <p:nvPr/>
        </p:nvCxnSpPr>
        <p:spPr bwMode="auto">
          <a:xfrm>
            <a:off x="5149727" y="47416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F9D40AB9-06BE-1243-9BA7-96CE9B318748}"/>
              </a:ext>
            </a:extLst>
          </p:cNvPr>
          <p:cNvCxnSpPr>
            <a:cxnSpLocks/>
          </p:cNvCxnSpPr>
          <p:nvPr/>
        </p:nvCxnSpPr>
        <p:spPr bwMode="auto">
          <a:xfrm>
            <a:off x="5528011" y="4741682"/>
            <a:ext cx="0" cy="64008"/>
          </a:xfrm>
          <a:prstGeom prst="line">
            <a:avLst/>
          </a:prstGeom>
          <a:noFill/>
          <a:ln w="28575" cap="flat" cmpd="sng" algn="ctr">
            <a:solidFill>
              <a:schemeClr val="bg1"/>
            </a:solidFill>
            <a:prstDash val="solid"/>
            <a:round/>
            <a:headEnd type="none" w="med" len="med"/>
            <a:tailEnd type="none" w="med" len="med"/>
          </a:ln>
          <a:effectLst/>
        </p:spPr>
      </p:cxnSp>
      <p:sp>
        <p:nvSpPr>
          <p:cNvPr id="64" name="TextBox 5">
            <a:extLst>
              <a:ext uri="{FF2B5EF4-FFF2-40B4-BE49-F238E27FC236}">
                <a16:creationId xmlns:a16="http://schemas.microsoft.com/office/drawing/2014/main" id="{0E2988BE-EA40-7445-9947-3442F99D1060}"/>
              </a:ext>
            </a:extLst>
          </p:cNvPr>
          <p:cNvSpPr txBox="1">
            <a:spLocks noChangeArrowheads="1"/>
          </p:cNvSpPr>
          <p:nvPr/>
        </p:nvSpPr>
        <p:spPr bwMode="auto">
          <a:xfrm rot="16200000">
            <a:off x="-1070845" y="3222123"/>
            <a:ext cx="3490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Rate of Primary Nonresponse (%)</a:t>
            </a:r>
          </a:p>
        </p:txBody>
      </p:sp>
      <p:sp>
        <p:nvSpPr>
          <p:cNvPr id="26" name="TextBox 25">
            <a:extLst>
              <a:ext uri="{FF2B5EF4-FFF2-40B4-BE49-F238E27FC236}">
                <a16:creationId xmlns:a16="http://schemas.microsoft.com/office/drawing/2014/main" id="{B0E32895-20CF-9749-BA6F-DE0B4443D9A5}"/>
              </a:ext>
            </a:extLst>
          </p:cNvPr>
          <p:cNvSpPr txBox="1"/>
          <p:nvPr/>
        </p:nvSpPr>
        <p:spPr bwMode="auto">
          <a:xfrm>
            <a:off x="724167" y="1966756"/>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66" name="TextBox 65">
            <a:extLst>
              <a:ext uri="{FF2B5EF4-FFF2-40B4-BE49-F238E27FC236}">
                <a16:creationId xmlns:a16="http://schemas.microsoft.com/office/drawing/2014/main" id="{D4F88B8A-1FB7-3D4A-A5C1-F3774DDF2FF4}"/>
              </a:ext>
            </a:extLst>
          </p:cNvPr>
          <p:cNvSpPr txBox="1"/>
          <p:nvPr/>
        </p:nvSpPr>
        <p:spPr bwMode="auto">
          <a:xfrm>
            <a:off x="724167" y="2484807"/>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67" name="TextBox 66">
            <a:extLst>
              <a:ext uri="{FF2B5EF4-FFF2-40B4-BE49-F238E27FC236}">
                <a16:creationId xmlns:a16="http://schemas.microsoft.com/office/drawing/2014/main" id="{97EDA38B-0CEC-8741-9180-20F7C66E5628}"/>
              </a:ext>
            </a:extLst>
          </p:cNvPr>
          <p:cNvSpPr txBox="1"/>
          <p:nvPr/>
        </p:nvSpPr>
        <p:spPr bwMode="auto">
          <a:xfrm>
            <a:off x="724167" y="3002858"/>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68" name="TextBox 67">
            <a:extLst>
              <a:ext uri="{FF2B5EF4-FFF2-40B4-BE49-F238E27FC236}">
                <a16:creationId xmlns:a16="http://schemas.microsoft.com/office/drawing/2014/main" id="{556D8A71-AEE6-CA48-A92A-D1EA9834889A}"/>
              </a:ext>
            </a:extLst>
          </p:cNvPr>
          <p:cNvSpPr txBox="1"/>
          <p:nvPr/>
        </p:nvSpPr>
        <p:spPr bwMode="auto">
          <a:xfrm>
            <a:off x="724167" y="3520909"/>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9" name="TextBox 68">
            <a:extLst>
              <a:ext uri="{FF2B5EF4-FFF2-40B4-BE49-F238E27FC236}">
                <a16:creationId xmlns:a16="http://schemas.microsoft.com/office/drawing/2014/main" id="{B40E4A39-92A4-A340-A5A1-DDC1232AD012}"/>
              </a:ext>
            </a:extLst>
          </p:cNvPr>
          <p:cNvSpPr txBox="1"/>
          <p:nvPr/>
        </p:nvSpPr>
        <p:spPr bwMode="auto">
          <a:xfrm>
            <a:off x="724167" y="4038960"/>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0" name="TextBox 69">
            <a:extLst>
              <a:ext uri="{FF2B5EF4-FFF2-40B4-BE49-F238E27FC236}">
                <a16:creationId xmlns:a16="http://schemas.microsoft.com/office/drawing/2014/main" id="{C3AE9F55-C0BB-4D41-A8F9-30FD4CAB5BF2}"/>
              </a:ext>
            </a:extLst>
          </p:cNvPr>
          <p:cNvSpPr txBox="1"/>
          <p:nvPr/>
        </p:nvSpPr>
        <p:spPr bwMode="auto">
          <a:xfrm>
            <a:off x="724167" y="4557010"/>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cxnSp>
        <p:nvCxnSpPr>
          <p:cNvPr id="111" name="Straight Connector 110">
            <a:extLst>
              <a:ext uri="{FF2B5EF4-FFF2-40B4-BE49-F238E27FC236}">
                <a16:creationId xmlns:a16="http://schemas.microsoft.com/office/drawing/2014/main" id="{717F05C0-6A89-834F-B30A-2CC7818E0E83}"/>
              </a:ext>
            </a:extLst>
          </p:cNvPr>
          <p:cNvCxnSpPr>
            <a:cxnSpLocks/>
          </p:cNvCxnSpPr>
          <p:nvPr/>
        </p:nvCxnSpPr>
        <p:spPr bwMode="auto">
          <a:xfrm flipV="1">
            <a:off x="7113302" y="2131150"/>
            <a:ext cx="0" cy="2626426"/>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998D80A-4B90-7743-93C0-50F7D0A6BDA9}"/>
              </a:ext>
            </a:extLst>
          </p:cNvPr>
          <p:cNvCxnSpPr>
            <a:cxnSpLocks/>
          </p:cNvCxnSpPr>
          <p:nvPr/>
        </p:nvCxnSpPr>
        <p:spPr bwMode="auto">
          <a:xfrm flipH="1">
            <a:off x="7037887" y="214057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374E5F4-861F-194F-91E0-763FD44C4103}"/>
              </a:ext>
            </a:extLst>
          </p:cNvPr>
          <p:cNvCxnSpPr>
            <a:cxnSpLocks/>
          </p:cNvCxnSpPr>
          <p:nvPr/>
        </p:nvCxnSpPr>
        <p:spPr bwMode="auto">
          <a:xfrm flipH="1">
            <a:off x="7037887" y="301291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E05DE1AB-ECBE-A645-A5EA-FCAC9AE634BB}"/>
              </a:ext>
            </a:extLst>
          </p:cNvPr>
          <p:cNvCxnSpPr>
            <a:cxnSpLocks/>
          </p:cNvCxnSpPr>
          <p:nvPr/>
        </p:nvCxnSpPr>
        <p:spPr bwMode="auto">
          <a:xfrm flipH="1">
            <a:off x="7037887" y="344907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F1968FC1-C995-4F4F-90AA-F6ED53094F1B}"/>
              </a:ext>
            </a:extLst>
          </p:cNvPr>
          <p:cNvCxnSpPr>
            <a:cxnSpLocks/>
          </p:cNvCxnSpPr>
          <p:nvPr/>
        </p:nvCxnSpPr>
        <p:spPr bwMode="auto">
          <a:xfrm flipH="1">
            <a:off x="7037887" y="38852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CC5D8B0-BF5E-C540-8130-A100F8827F23}"/>
              </a:ext>
            </a:extLst>
          </p:cNvPr>
          <p:cNvCxnSpPr>
            <a:cxnSpLocks/>
          </p:cNvCxnSpPr>
          <p:nvPr/>
        </p:nvCxnSpPr>
        <p:spPr bwMode="auto">
          <a:xfrm flipH="1">
            <a:off x="7037887" y="4321411"/>
            <a:ext cx="64008" cy="0"/>
          </a:xfrm>
          <a:prstGeom prst="line">
            <a:avLst/>
          </a:prstGeom>
          <a:noFill/>
          <a:ln w="28575" cap="flat" cmpd="sng" algn="ctr">
            <a:solidFill>
              <a:schemeClr val="bg1"/>
            </a:solidFill>
            <a:prstDash val="solid"/>
            <a:round/>
            <a:headEnd type="none" w="med" len="med"/>
            <a:tailEnd type="none" w="med" len="med"/>
          </a:ln>
          <a:effectLst/>
        </p:spPr>
      </p:cxnSp>
      <p:sp>
        <p:nvSpPr>
          <p:cNvPr id="117" name="TextBox 116">
            <a:extLst>
              <a:ext uri="{FF2B5EF4-FFF2-40B4-BE49-F238E27FC236}">
                <a16:creationId xmlns:a16="http://schemas.microsoft.com/office/drawing/2014/main" id="{1FDBAC1D-A065-2347-BA8E-E6C7674928BA}"/>
              </a:ext>
            </a:extLst>
          </p:cNvPr>
          <p:cNvSpPr txBox="1"/>
          <p:nvPr/>
        </p:nvSpPr>
        <p:spPr bwMode="auto">
          <a:xfrm rot="19101896">
            <a:off x="556601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(Leuven)</a:t>
            </a:r>
          </a:p>
        </p:txBody>
      </p:sp>
      <p:sp>
        <p:nvSpPr>
          <p:cNvPr id="118" name="TextBox 117">
            <a:extLst>
              <a:ext uri="{FF2B5EF4-FFF2-40B4-BE49-F238E27FC236}">
                <a16:creationId xmlns:a16="http://schemas.microsoft.com/office/drawing/2014/main" id="{87B52476-C467-E74C-951D-A6DEAF44C40C}"/>
              </a:ext>
            </a:extLst>
          </p:cNvPr>
          <p:cNvSpPr txBox="1"/>
          <p:nvPr/>
        </p:nvSpPr>
        <p:spPr bwMode="auto">
          <a:xfrm rot="19101896">
            <a:off x="591542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(New York)</a:t>
            </a:r>
          </a:p>
        </p:txBody>
      </p:sp>
      <p:sp>
        <p:nvSpPr>
          <p:cNvPr id="119" name="TextBox 118">
            <a:extLst>
              <a:ext uri="{FF2B5EF4-FFF2-40B4-BE49-F238E27FC236}">
                <a16:creationId xmlns:a16="http://schemas.microsoft.com/office/drawing/2014/main" id="{81C92F07-4911-D941-8808-6A290ACF282D}"/>
              </a:ext>
            </a:extLst>
          </p:cNvPr>
          <p:cNvSpPr txBox="1"/>
          <p:nvPr/>
        </p:nvSpPr>
        <p:spPr bwMode="auto">
          <a:xfrm rot="19101896">
            <a:off x="626484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(Rotterdam)</a:t>
            </a:r>
          </a:p>
        </p:txBody>
      </p:sp>
      <p:sp>
        <p:nvSpPr>
          <p:cNvPr id="120" name="TextBox 119">
            <a:extLst>
              <a:ext uri="{FF2B5EF4-FFF2-40B4-BE49-F238E27FC236}">
                <a16:creationId xmlns:a16="http://schemas.microsoft.com/office/drawing/2014/main" id="{764F3855-FAA8-6E49-B416-B37ED4080069}"/>
              </a:ext>
            </a:extLst>
          </p:cNvPr>
          <p:cNvSpPr txBox="1"/>
          <p:nvPr/>
        </p:nvSpPr>
        <p:spPr bwMode="auto">
          <a:xfrm rot="19101896">
            <a:off x="661425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(CHARM)</a:t>
            </a:r>
          </a:p>
        </p:txBody>
      </p:sp>
      <p:sp>
        <p:nvSpPr>
          <p:cNvPr id="121" name="TextBox 120">
            <a:extLst>
              <a:ext uri="{FF2B5EF4-FFF2-40B4-BE49-F238E27FC236}">
                <a16:creationId xmlns:a16="http://schemas.microsoft.com/office/drawing/2014/main" id="{1FF483C9-C31C-ED4A-BD8C-9713388414A1}"/>
              </a:ext>
            </a:extLst>
          </p:cNvPr>
          <p:cNvSpPr txBox="1"/>
          <p:nvPr/>
        </p:nvSpPr>
        <p:spPr bwMode="auto">
          <a:xfrm rot="19101896">
            <a:off x="696367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ADA (CLASSIC II)</a:t>
            </a:r>
          </a:p>
        </p:txBody>
      </p:sp>
      <p:sp>
        <p:nvSpPr>
          <p:cNvPr id="122" name="TextBox 121">
            <a:extLst>
              <a:ext uri="{FF2B5EF4-FFF2-40B4-BE49-F238E27FC236}">
                <a16:creationId xmlns:a16="http://schemas.microsoft.com/office/drawing/2014/main" id="{3028CA0C-A60D-0D42-8AC3-B52DE40D8C81}"/>
              </a:ext>
            </a:extLst>
          </p:cNvPr>
          <p:cNvSpPr txBox="1"/>
          <p:nvPr/>
        </p:nvSpPr>
        <p:spPr bwMode="auto">
          <a:xfrm rot="19101896">
            <a:off x="731308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(Pittsburgh)</a:t>
            </a:r>
          </a:p>
        </p:txBody>
      </p:sp>
      <p:sp>
        <p:nvSpPr>
          <p:cNvPr id="123" name="TextBox 122">
            <a:extLst>
              <a:ext uri="{FF2B5EF4-FFF2-40B4-BE49-F238E27FC236}">
                <a16:creationId xmlns:a16="http://schemas.microsoft.com/office/drawing/2014/main" id="{D890B8CC-3341-C24E-8936-A60B70A89D03}"/>
              </a:ext>
            </a:extLst>
          </p:cNvPr>
          <p:cNvSpPr txBox="1"/>
          <p:nvPr/>
        </p:nvSpPr>
        <p:spPr bwMode="auto">
          <a:xfrm rot="19101896">
            <a:off x="766250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(Leuven)</a:t>
            </a:r>
          </a:p>
        </p:txBody>
      </p:sp>
      <p:sp>
        <p:nvSpPr>
          <p:cNvPr id="124" name="TextBox 123">
            <a:extLst>
              <a:ext uri="{FF2B5EF4-FFF2-40B4-BE49-F238E27FC236}">
                <a16:creationId xmlns:a16="http://schemas.microsoft.com/office/drawing/2014/main" id="{D498CA69-94C5-DB4E-A9FD-976994125687}"/>
              </a:ext>
            </a:extLst>
          </p:cNvPr>
          <p:cNvSpPr txBox="1"/>
          <p:nvPr/>
        </p:nvSpPr>
        <p:spPr bwMode="auto">
          <a:xfrm rot="19101896">
            <a:off x="801191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(PIBDCRG)</a:t>
            </a:r>
          </a:p>
        </p:txBody>
      </p:sp>
      <p:sp>
        <p:nvSpPr>
          <p:cNvPr id="125" name="TextBox 124">
            <a:extLst>
              <a:ext uri="{FF2B5EF4-FFF2-40B4-BE49-F238E27FC236}">
                <a16:creationId xmlns:a16="http://schemas.microsoft.com/office/drawing/2014/main" id="{8DFDA048-AB3A-A742-B779-7213BC0E486D}"/>
              </a:ext>
            </a:extLst>
          </p:cNvPr>
          <p:cNvSpPr txBox="1"/>
          <p:nvPr/>
        </p:nvSpPr>
        <p:spPr bwMode="auto">
          <a:xfrm rot="19101896">
            <a:off x="836133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(REACH)</a:t>
            </a:r>
          </a:p>
        </p:txBody>
      </p:sp>
      <p:sp>
        <p:nvSpPr>
          <p:cNvPr id="126" name="TextBox 125">
            <a:extLst>
              <a:ext uri="{FF2B5EF4-FFF2-40B4-BE49-F238E27FC236}">
                <a16:creationId xmlns:a16="http://schemas.microsoft.com/office/drawing/2014/main" id="{B5896F00-AC96-394F-A26A-1CE89EB6A8EB}"/>
              </a:ext>
            </a:extLst>
          </p:cNvPr>
          <p:cNvSpPr txBox="1"/>
          <p:nvPr/>
        </p:nvSpPr>
        <p:spPr bwMode="auto">
          <a:xfrm rot="19101896">
            <a:off x="871074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(ACCENT II)</a:t>
            </a:r>
          </a:p>
        </p:txBody>
      </p:sp>
      <p:sp>
        <p:nvSpPr>
          <p:cNvPr id="127" name="TextBox 126">
            <a:extLst>
              <a:ext uri="{FF2B5EF4-FFF2-40B4-BE49-F238E27FC236}">
                <a16:creationId xmlns:a16="http://schemas.microsoft.com/office/drawing/2014/main" id="{405CF6FB-9DE8-6D43-8B15-83E67788F44A}"/>
              </a:ext>
            </a:extLst>
          </p:cNvPr>
          <p:cNvSpPr txBox="1"/>
          <p:nvPr/>
        </p:nvSpPr>
        <p:spPr bwMode="auto">
          <a:xfrm rot="19101896">
            <a:off x="9060161"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IFX (ACCENT I)</a:t>
            </a:r>
          </a:p>
        </p:txBody>
      </p:sp>
      <p:sp>
        <p:nvSpPr>
          <p:cNvPr id="128" name="TextBox 127">
            <a:extLst>
              <a:ext uri="{FF2B5EF4-FFF2-40B4-BE49-F238E27FC236}">
                <a16:creationId xmlns:a16="http://schemas.microsoft.com/office/drawing/2014/main" id="{6FF32CCC-4CFA-9247-9C5B-DBD1F21E5E92}"/>
              </a:ext>
            </a:extLst>
          </p:cNvPr>
          <p:cNvSpPr txBox="1"/>
          <p:nvPr/>
        </p:nvSpPr>
        <p:spPr bwMode="auto">
          <a:xfrm rot="19101896">
            <a:off x="9758994"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CZP (WELCOME)</a:t>
            </a:r>
          </a:p>
        </p:txBody>
      </p:sp>
      <p:sp>
        <p:nvSpPr>
          <p:cNvPr id="129" name="Rectangle 128">
            <a:extLst>
              <a:ext uri="{FF2B5EF4-FFF2-40B4-BE49-F238E27FC236}">
                <a16:creationId xmlns:a16="http://schemas.microsoft.com/office/drawing/2014/main" id="{D7F0228B-68C9-5D4D-8EEF-3E3F554BE2C6}"/>
              </a:ext>
            </a:extLst>
          </p:cNvPr>
          <p:cNvSpPr/>
          <p:nvPr/>
        </p:nvSpPr>
        <p:spPr bwMode="auto">
          <a:xfrm>
            <a:off x="7232943" y="2992508"/>
            <a:ext cx="197243" cy="174915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0" name="Rectangle 129">
            <a:extLst>
              <a:ext uri="{FF2B5EF4-FFF2-40B4-BE49-F238E27FC236}">
                <a16:creationId xmlns:a16="http://schemas.microsoft.com/office/drawing/2014/main" id="{D4748FB9-0890-3D48-975A-E6ECF389FD3F}"/>
              </a:ext>
            </a:extLst>
          </p:cNvPr>
          <p:cNvSpPr/>
          <p:nvPr/>
        </p:nvSpPr>
        <p:spPr bwMode="auto">
          <a:xfrm>
            <a:off x="7578436" y="3462443"/>
            <a:ext cx="197243" cy="127921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1" name="Rectangle 130">
            <a:extLst>
              <a:ext uri="{FF2B5EF4-FFF2-40B4-BE49-F238E27FC236}">
                <a16:creationId xmlns:a16="http://schemas.microsoft.com/office/drawing/2014/main" id="{BA5FC4C7-875C-E44B-A197-86E349988D14}"/>
              </a:ext>
            </a:extLst>
          </p:cNvPr>
          <p:cNvSpPr/>
          <p:nvPr/>
        </p:nvSpPr>
        <p:spPr bwMode="auto">
          <a:xfrm>
            <a:off x="7923929" y="3215400"/>
            <a:ext cx="197243" cy="153792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2" name="Rectangle 131">
            <a:extLst>
              <a:ext uri="{FF2B5EF4-FFF2-40B4-BE49-F238E27FC236}">
                <a16:creationId xmlns:a16="http://schemas.microsoft.com/office/drawing/2014/main" id="{37585CF9-E064-154C-A250-185D618894B9}"/>
              </a:ext>
            </a:extLst>
          </p:cNvPr>
          <p:cNvSpPr/>
          <p:nvPr/>
        </p:nvSpPr>
        <p:spPr bwMode="auto">
          <a:xfrm>
            <a:off x="8269422" y="2718436"/>
            <a:ext cx="197243" cy="203488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3" name="Rectangle 132">
            <a:extLst>
              <a:ext uri="{FF2B5EF4-FFF2-40B4-BE49-F238E27FC236}">
                <a16:creationId xmlns:a16="http://schemas.microsoft.com/office/drawing/2014/main" id="{CD5ED4D4-C5A4-4D4D-BD89-E2BAC6670138}"/>
              </a:ext>
            </a:extLst>
          </p:cNvPr>
          <p:cNvSpPr/>
          <p:nvPr/>
        </p:nvSpPr>
        <p:spPr bwMode="auto">
          <a:xfrm>
            <a:off x="8614915" y="2720051"/>
            <a:ext cx="197243" cy="202161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4" name="Rectangle 133">
            <a:extLst>
              <a:ext uri="{FF2B5EF4-FFF2-40B4-BE49-F238E27FC236}">
                <a16:creationId xmlns:a16="http://schemas.microsoft.com/office/drawing/2014/main" id="{F7C21622-5A3F-C347-A549-6D55B360476E}"/>
              </a:ext>
            </a:extLst>
          </p:cNvPr>
          <p:cNvSpPr/>
          <p:nvPr/>
        </p:nvSpPr>
        <p:spPr bwMode="auto">
          <a:xfrm>
            <a:off x="8960408" y="3374262"/>
            <a:ext cx="197243" cy="137906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5" name="Rectangle 134">
            <a:extLst>
              <a:ext uri="{FF2B5EF4-FFF2-40B4-BE49-F238E27FC236}">
                <a16:creationId xmlns:a16="http://schemas.microsoft.com/office/drawing/2014/main" id="{FA2BF316-4399-3049-B2C6-77CF98319234}"/>
              </a:ext>
            </a:extLst>
          </p:cNvPr>
          <p:cNvSpPr/>
          <p:nvPr/>
        </p:nvSpPr>
        <p:spPr bwMode="auto">
          <a:xfrm>
            <a:off x="9305901" y="3138321"/>
            <a:ext cx="197243" cy="161500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6" name="Rectangle 135">
            <a:extLst>
              <a:ext uri="{FF2B5EF4-FFF2-40B4-BE49-F238E27FC236}">
                <a16:creationId xmlns:a16="http://schemas.microsoft.com/office/drawing/2014/main" id="{3DBB80AF-3101-7B48-B988-40E49D342BB2}"/>
              </a:ext>
            </a:extLst>
          </p:cNvPr>
          <p:cNvSpPr/>
          <p:nvPr/>
        </p:nvSpPr>
        <p:spPr bwMode="auto">
          <a:xfrm>
            <a:off x="9651394" y="2806430"/>
            <a:ext cx="197243" cy="1946897"/>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7" name="Rectangle 136">
            <a:extLst>
              <a:ext uri="{FF2B5EF4-FFF2-40B4-BE49-F238E27FC236}">
                <a16:creationId xmlns:a16="http://schemas.microsoft.com/office/drawing/2014/main" id="{F9331F70-583F-0C47-9567-6506D9500D89}"/>
              </a:ext>
            </a:extLst>
          </p:cNvPr>
          <p:cNvSpPr/>
          <p:nvPr/>
        </p:nvSpPr>
        <p:spPr bwMode="auto">
          <a:xfrm>
            <a:off x="9996887" y="3120957"/>
            <a:ext cx="197243" cy="162070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Rectangle 137">
            <a:extLst>
              <a:ext uri="{FF2B5EF4-FFF2-40B4-BE49-F238E27FC236}">
                <a16:creationId xmlns:a16="http://schemas.microsoft.com/office/drawing/2014/main" id="{EB823B02-76F5-2842-AA4A-D5CBF093BE67}"/>
              </a:ext>
            </a:extLst>
          </p:cNvPr>
          <p:cNvSpPr/>
          <p:nvPr/>
        </p:nvSpPr>
        <p:spPr bwMode="auto">
          <a:xfrm>
            <a:off x="10342380" y="2888154"/>
            <a:ext cx="197243" cy="1865174"/>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9" name="Rectangle 138">
            <a:extLst>
              <a:ext uri="{FF2B5EF4-FFF2-40B4-BE49-F238E27FC236}">
                <a16:creationId xmlns:a16="http://schemas.microsoft.com/office/drawing/2014/main" id="{48F2156B-9DD7-694A-8DEF-D79450835985}"/>
              </a:ext>
            </a:extLst>
          </p:cNvPr>
          <p:cNvSpPr/>
          <p:nvPr/>
        </p:nvSpPr>
        <p:spPr bwMode="auto">
          <a:xfrm>
            <a:off x="11033366" y="3702750"/>
            <a:ext cx="197243" cy="10584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0" name="Rectangle 139">
            <a:extLst>
              <a:ext uri="{FF2B5EF4-FFF2-40B4-BE49-F238E27FC236}">
                <a16:creationId xmlns:a16="http://schemas.microsoft.com/office/drawing/2014/main" id="{9FF109BD-3AF7-7C45-883F-F1E70B187BB7}"/>
              </a:ext>
            </a:extLst>
          </p:cNvPr>
          <p:cNvSpPr/>
          <p:nvPr/>
        </p:nvSpPr>
        <p:spPr bwMode="auto">
          <a:xfrm>
            <a:off x="11378856" y="3075496"/>
            <a:ext cx="197243" cy="166616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41" name="Straight Connector 140">
            <a:extLst>
              <a:ext uri="{FF2B5EF4-FFF2-40B4-BE49-F238E27FC236}">
                <a16:creationId xmlns:a16="http://schemas.microsoft.com/office/drawing/2014/main" id="{ADEFE13D-8F9A-EC4A-B783-5278ECC9BB9D}"/>
              </a:ext>
            </a:extLst>
          </p:cNvPr>
          <p:cNvCxnSpPr>
            <a:cxnSpLocks/>
          </p:cNvCxnSpPr>
          <p:nvPr/>
        </p:nvCxnSpPr>
        <p:spPr bwMode="auto">
          <a:xfrm>
            <a:off x="7113302" y="4757576"/>
            <a:ext cx="4539408" cy="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2BFC3366-94A2-3B4D-A8DB-33DC16AAEC5C}"/>
              </a:ext>
            </a:extLst>
          </p:cNvPr>
          <p:cNvCxnSpPr>
            <a:cxnSpLocks/>
          </p:cNvCxnSpPr>
          <p:nvPr/>
        </p:nvCxnSpPr>
        <p:spPr bwMode="auto">
          <a:xfrm flipH="1">
            <a:off x="7037887" y="475757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03C2F8E-313A-CF4F-B676-98F1FA487BD8}"/>
              </a:ext>
            </a:extLst>
          </p:cNvPr>
          <p:cNvCxnSpPr>
            <a:cxnSpLocks/>
          </p:cNvCxnSpPr>
          <p:nvPr/>
        </p:nvCxnSpPr>
        <p:spPr bwMode="auto">
          <a:xfrm>
            <a:off x="711330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AAC8AA0A-15A6-6C4E-B3B7-F0A0E390429F}"/>
              </a:ext>
            </a:extLst>
          </p:cNvPr>
          <p:cNvCxnSpPr>
            <a:cxnSpLocks/>
          </p:cNvCxnSpPr>
          <p:nvPr/>
        </p:nvCxnSpPr>
        <p:spPr bwMode="auto">
          <a:xfrm>
            <a:off x="7462487"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43843A97-C6ED-5348-9653-05141E21112F}"/>
              </a:ext>
            </a:extLst>
          </p:cNvPr>
          <p:cNvCxnSpPr>
            <a:cxnSpLocks/>
          </p:cNvCxnSpPr>
          <p:nvPr/>
        </p:nvCxnSpPr>
        <p:spPr bwMode="auto">
          <a:xfrm>
            <a:off x="781167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AC9098D6-EEBB-0F49-B1EF-00B694958A17}"/>
              </a:ext>
            </a:extLst>
          </p:cNvPr>
          <p:cNvCxnSpPr>
            <a:cxnSpLocks/>
          </p:cNvCxnSpPr>
          <p:nvPr/>
        </p:nvCxnSpPr>
        <p:spPr bwMode="auto">
          <a:xfrm>
            <a:off x="8160857"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5D98C99-EC94-C743-91B8-644A548B668E}"/>
              </a:ext>
            </a:extLst>
          </p:cNvPr>
          <p:cNvCxnSpPr>
            <a:cxnSpLocks/>
          </p:cNvCxnSpPr>
          <p:nvPr/>
        </p:nvCxnSpPr>
        <p:spPr bwMode="auto">
          <a:xfrm>
            <a:off x="851004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85F0BBF5-8190-B04C-8063-7A550A90AFE5}"/>
              </a:ext>
            </a:extLst>
          </p:cNvPr>
          <p:cNvCxnSpPr>
            <a:cxnSpLocks/>
          </p:cNvCxnSpPr>
          <p:nvPr/>
        </p:nvCxnSpPr>
        <p:spPr bwMode="auto">
          <a:xfrm>
            <a:off x="8859227"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5AC849D5-42AC-3F45-99D8-46AF951D2A1A}"/>
              </a:ext>
            </a:extLst>
          </p:cNvPr>
          <p:cNvCxnSpPr>
            <a:cxnSpLocks/>
          </p:cNvCxnSpPr>
          <p:nvPr/>
        </p:nvCxnSpPr>
        <p:spPr bwMode="auto">
          <a:xfrm>
            <a:off x="920841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91023FF1-F7BE-FD41-8951-56B038247ECB}"/>
              </a:ext>
            </a:extLst>
          </p:cNvPr>
          <p:cNvCxnSpPr>
            <a:cxnSpLocks/>
          </p:cNvCxnSpPr>
          <p:nvPr/>
        </p:nvCxnSpPr>
        <p:spPr bwMode="auto">
          <a:xfrm>
            <a:off x="9557597"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F3E9BDBE-597D-154B-A366-CFA2D4F21A5E}"/>
              </a:ext>
            </a:extLst>
          </p:cNvPr>
          <p:cNvCxnSpPr>
            <a:cxnSpLocks/>
          </p:cNvCxnSpPr>
          <p:nvPr/>
        </p:nvCxnSpPr>
        <p:spPr bwMode="auto">
          <a:xfrm>
            <a:off x="990678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D716BA4B-51A1-544A-90E5-37208D9DB9BB}"/>
              </a:ext>
            </a:extLst>
          </p:cNvPr>
          <p:cNvCxnSpPr>
            <a:cxnSpLocks/>
          </p:cNvCxnSpPr>
          <p:nvPr/>
        </p:nvCxnSpPr>
        <p:spPr bwMode="auto">
          <a:xfrm>
            <a:off x="10255967"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A14B498-5125-BB4B-8928-2662CDBD8A6D}"/>
              </a:ext>
            </a:extLst>
          </p:cNvPr>
          <p:cNvCxnSpPr>
            <a:cxnSpLocks/>
          </p:cNvCxnSpPr>
          <p:nvPr/>
        </p:nvCxnSpPr>
        <p:spPr bwMode="auto">
          <a:xfrm>
            <a:off x="11652710"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9E257885-0062-7A4C-A034-4FD18221B005}"/>
              </a:ext>
            </a:extLst>
          </p:cNvPr>
          <p:cNvCxnSpPr>
            <a:cxnSpLocks/>
          </p:cNvCxnSpPr>
          <p:nvPr/>
        </p:nvCxnSpPr>
        <p:spPr bwMode="auto">
          <a:xfrm>
            <a:off x="10605152" y="475757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F864E241-E06D-2D4B-9F21-27FDC2604CF0}"/>
              </a:ext>
            </a:extLst>
          </p:cNvPr>
          <p:cNvCxnSpPr>
            <a:cxnSpLocks/>
          </p:cNvCxnSpPr>
          <p:nvPr/>
        </p:nvCxnSpPr>
        <p:spPr bwMode="auto">
          <a:xfrm>
            <a:off x="10954337" y="4757576"/>
            <a:ext cx="0" cy="64008"/>
          </a:xfrm>
          <a:prstGeom prst="line">
            <a:avLst/>
          </a:prstGeom>
          <a:noFill/>
          <a:ln w="28575" cap="flat" cmpd="sng" algn="ctr">
            <a:solidFill>
              <a:schemeClr val="bg1"/>
            </a:solidFill>
            <a:prstDash val="solid"/>
            <a:round/>
            <a:headEnd type="none" w="med" len="med"/>
            <a:tailEnd type="none" w="med" len="med"/>
          </a:ln>
          <a:effectLst/>
        </p:spPr>
      </p:cxnSp>
      <p:sp>
        <p:nvSpPr>
          <p:cNvPr id="156" name="TextBox 5">
            <a:extLst>
              <a:ext uri="{FF2B5EF4-FFF2-40B4-BE49-F238E27FC236}">
                <a16:creationId xmlns:a16="http://schemas.microsoft.com/office/drawing/2014/main" id="{25FF867C-D015-B343-BA62-B5BC68C257E8}"/>
              </a:ext>
            </a:extLst>
          </p:cNvPr>
          <p:cNvSpPr txBox="1">
            <a:spLocks noChangeArrowheads="1"/>
          </p:cNvSpPr>
          <p:nvPr/>
        </p:nvSpPr>
        <p:spPr bwMode="auto">
          <a:xfrm rot="16200000">
            <a:off x="4675570" y="3260595"/>
            <a:ext cx="3490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Rate of Loss of Response (%)</a:t>
            </a:r>
          </a:p>
        </p:txBody>
      </p:sp>
      <p:sp>
        <p:nvSpPr>
          <p:cNvPr id="157" name="TextBox 156">
            <a:extLst>
              <a:ext uri="{FF2B5EF4-FFF2-40B4-BE49-F238E27FC236}">
                <a16:creationId xmlns:a16="http://schemas.microsoft.com/office/drawing/2014/main" id="{BE4445DF-B025-C54E-85EB-B6672F81D0E0}"/>
              </a:ext>
            </a:extLst>
          </p:cNvPr>
          <p:cNvSpPr txBox="1"/>
          <p:nvPr/>
        </p:nvSpPr>
        <p:spPr bwMode="auto">
          <a:xfrm>
            <a:off x="6470582" y="1982650"/>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58" name="TextBox 157">
            <a:extLst>
              <a:ext uri="{FF2B5EF4-FFF2-40B4-BE49-F238E27FC236}">
                <a16:creationId xmlns:a16="http://schemas.microsoft.com/office/drawing/2014/main" id="{AC6FE6D9-01D6-3749-834D-9A351C6384AD}"/>
              </a:ext>
            </a:extLst>
          </p:cNvPr>
          <p:cNvSpPr txBox="1"/>
          <p:nvPr/>
        </p:nvSpPr>
        <p:spPr bwMode="auto">
          <a:xfrm>
            <a:off x="6470582" y="2414359"/>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159" name="TextBox 158">
            <a:extLst>
              <a:ext uri="{FF2B5EF4-FFF2-40B4-BE49-F238E27FC236}">
                <a16:creationId xmlns:a16="http://schemas.microsoft.com/office/drawing/2014/main" id="{2D69362F-F1AE-8C48-A4E8-A4916F5CD9AD}"/>
              </a:ext>
            </a:extLst>
          </p:cNvPr>
          <p:cNvSpPr txBox="1"/>
          <p:nvPr/>
        </p:nvSpPr>
        <p:spPr bwMode="auto">
          <a:xfrm>
            <a:off x="6470582" y="2846068"/>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60" name="TextBox 159">
            <a:extLst>
              <a:ext uri="{FF2B5EF4-FFF2-40B4-BE49-F238E27FC236}">
                <a16:creationId xmlns:a16="http://schemas.microsoft.com/office/drawing/2014/main" id="{F7B24AAC-934A-3B44-9428-E96B1083376C}"/>
              </a:ext>
            </a:extLst>
          </p:cNvPr>
          <p:cNvSpPr txBox="1"/>
          <p:nvPr/>
        </p:nvSpPr>
        <p:spPr bwMode="auto">
          <a:xfrm>
            <a:off x="6470582" y="3277777"/>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161" name="TextBox 160">
            <a:extLst>
              <a:ext uri="{FF2B5EF4-FFF2-40B4-BE49-F238E27FC236}">
                <a16:creationId xmlns:a16="http://schemas.microsoft.com/office/drawing/2014/main" id="{998703AA-1F4B-C54A-8D44-2576AAAA604B}"/>
              </a:ext>
            </a:extLst>
          </p:cNvPr>
          <p:cNvSpPr txBox="1"/>
          <p:nvPr/>
        </p:nvSpPr>
        <p:spPr bwMode="auto">
          <a:xfrm>
            <a:off x="6470582" y="3709486"/>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62" name="TextBox 161">
            <a:extLst>
              <a:ext uri="{FF2B5EF4-FFF2-40B4-BE49-F238E27FC236}">
                <a16:creationId xmlns:a16="http://schemas.microsoft.com/office/drawing/2014/main" id="{DE2BB87D-13BB-6B48-AAC7-701029B2A874}"/>
              </a:ext>
            </a:extLst>
          </p:cNvPr>
          <p:cNvSpPr txBox="1"/>
          <p:nvPr/>
        </p:nvSpPr>
        <p:spPr bwMode="auto">
          <a:xfrm>
            <a:off x="6470582" y="4572904"/>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3" name="TextBox 162">
            <a:extLst>
              <a:ext uri="{FF2B5EF4-FFF2-40B4-BE49-F238E27FC236}">
                <a16:creationId xmlns:a16="http://schemas.microsoft.com/office/drawing/2014/main" id="{17242957-7405-B848-A17F-3589D396C3BC}"/>
              </a:ext>
            </a:extLst>
          </p:cNvPr>
          <p:cNvSpPr txBox="1"/>
          <p:nvPr/>
        </p:nvSpPr>
        <p:spPr bwMode="auto">
          <a:xfrm>
            <a:off x="6470582" y="4141195"/>
            <a:ext cx="605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cxnSp>
        <p:nvCxnSpPr>
          <p:cNvPr id="164" name="Straight Connector 163">
            <a:extLst>
              <a:ext uri="{FF2B5EF4-FFF2-40B4-BE49-F238E27FC236}">
                <a16:creationId xmlns:a16="http://schemas.microsoft.com/office/drawing/2014/main" id="{01517BCD-F3D6-9C45-AC2D-13CC568DB58D}"/>
              </a:ext>
            </a:extLst>
          </p:cNvPr>
          <p:cNvCxnSpPr>
            <a:cxnSpLocks/>
          </p:cNvCxnSpPr>
          <p:nvPr/>
        </p:nvCxnSpPr>
        <p:spPr bwMode="auto">
          <a:xfrm flipH="1">
            <a:off x="7037887" y="2576743"/>
            <a:ext cx="64008" cy="0"/>
          </a:xfrm>
          <a:prstGeom prst="line">
            <a:avLst/>
          </a:prstGeom>
          <a:noFill/>
          <a:ln w="28575" cap="flat" cmpd="sng" algn="ctr">
            <a:solidFill>
              <a:schemeClr val="bg1"/>
            </a:solidFill>
            <a:prstDash val="solid"/>
            <a:round/>
            <a:headEnd type="none" w="med" len="med"/>
            <a:tailEnd type="none" w="med" len="med"/>
          </a:ln>
          <a:effectLst/>
        </p:spPr>
      </p:cxnSp>
      <p:sp>
        <p:nvSpPr>
          <p:cNvPr id="165" name="Rectangle 164">
            <a:extLst>
              <a:ext uri="{FF2B5EF4-FFF2-40B4-BE49-F238E27FC236}">
                <a16:creationId xmlns:a16="http://schemas.microsoft.com/office/drawing/2014/main" id="{3D8191F0-D9F2-6F47-A5B1-A69DE70EA75E}"/>
              </a:ext>
            </a:extLst>
          </p:cNvPr>
          <p:cNvSpPr/>
          <p:nvPr/>
        </p:nvSpPr>
        <p:spPr bwMode="auto">
          <a:xfrm>
            <a:off x="10687873" y="3075497"/>
            <a:ext cx="197243" cy="167783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D031D7AF-F3BF-4F4C-ACE9-73CEAB55EAC5}"/>
              </a:ext>
            </a:extLst>
          </p:cNvPr>
          <p:cNvSpPr txBox="1"/>
          <p:nvPr/>
        </p:nvSpPr>
        <p:spPr bwMode="auto">
          <a:xfrm rot="19101896">
            <a:off x="9409576" y="5332065"/>
            <a:ext cx="209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CZP (PRECISE II)</a:t>
            </a:r>
          </a:p>
        </p:txBody>
      </p:sp>
      <p:cxnSp>
        <p:nvCxnSpPr>
          <p:cNvPr id="167" name="Straight Connector 166">
            <a:extLst>
              <a:ext uri="{FF2B5EF4-FFF2-40B4-BE49-F238E27FC236}">
                <a16:creationId xmlns:a16="http://schemas.microsoft.com/office/drawing/2014/main" id="{81D7E8E8-0669-5F4D-9EC5-CEA451FF5493}"/>
              </a:ext>
            </a:extLst>
          </p:cNvPr>
          <p:cNvCxnSpPr>
            <a:cxnSpLocks/>
          </p:cNvCxnSpPr>
          <p:nvPr/>
        </p:nvCxnSpPr>
        <p:spPr bwMode="auto">
          <a:xfrm>
            <a:off x="11303522" y="4757576"/>
            <a:ext cx="0" cy="64008"/>
          </a:xfrm>
          <a:prstGeom prst="line">
            <a:avLst/>
          </a:prstGeom>
          <a:noFill/>
          <a:ln w="28575" cap="flat" cmpd="sng" algn="ctr">
            <a:solidFill>
              <a:schemeClr val="bg1"/>
            </a:solidFill>
            <a:prstDash val="solid"/>
            <a:round/>
            <a:headEnd type="none" w="med" len="med"/>
            <a:tailEnd type="none" w="med" len="med"/>
          </a:ln>
          <a:effectLst/>
        </p:spPr>
      </p:cxnSp>
      <p:sp>
        <p:nvSpPr>
          <p:cNvPr id="3" name="Rectangle 8">
            <a:extLst>
              <a:ext uri="{FF2B5EF4-FFF2-40B4-BE49-F238E27FC236}">
                <a16:creationId xmlns:a16="http://schemas.microsoft.com/office/drawing/2014/main" id="{E537388D-0D5A-70E7-5C88-56727DD8DBF3}"/>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4"/>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D1A-9A77-4537-9514-100326403836}"/>
              </a:ext>
            </a:extLst>
          </p:cNvPr>
          <p:cNvSpPr>
            <a:spLocks noGrp="1"/>
          </p:cNvSpPr>
          <p:nvPr>
            <p:ph type="title"/>
          </p:nvPr>
        </p:nvSpPr>
        <p:spPr/>
        <p:txBody>
          <a:bodyPr/>
          <a:lstStyle/>
          <a:p>
            <a:r>
              <a:rPr lang="en-US" dirty="0"/>
              <a:t>Mechanisms of PNR and SLR</a:t>
            </a:r>
          </a:p>
        </p:txBody>
      </p:sp>
      <p:sp>
        <p:nvSpPr>
          <p:cNvPr id="3" name="Text Box 15">
            <a:extLst>
              <a:ext uri="{FF2B5EF4-FFF2-40B4-BE49-F238E27FC236}">
                <a16:creationId xmlns:a16="http://schemas.microsoft.com/office/drawing/2014/main" id="{2E5252FC-2DD7-4D8F-92BA-709690C36289}"/>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Feuerstein. Gastroenterology. 2017;153:827.</a:t>
            </a:r>
            <a:endParaRPr lang="en-US" altLang="en-US" sz="1200" b="0" dirty="0">
              <a:solidFill>
                <a:schemeClr val="bg2"/>
              </a:solidFill>
              <a:latin typeface="Calibri" panose="020F0502020204030204" pitchFamily="34" charset="0"/>
              <a:cs typeface="+mn-cs"/>
            </a:endParaRPr>
          </a:p>
        </p:txBody>
      </p:sp>
      <p:graphicFrame>
        <p:nvGraphicFramePr>
          <p:cNvPr id="7" name="Table 7">
            <a:extLst>
              <a:ext uri="{FF2B5EF4-FFF2-40B4-BE49-F238E27FC236}">
                <a16:creationId xmlns:a16="http://schemas.microsoft.com/office/drawing/2014/main" id="{BB3F54CF-5882-4432-A812-244658AD85FE}"/>
              </a:ext>
            </a:extLst>
          </p:cNvPr>
          <p:cNvGraphicFramePr>
            <a:graphicFrameLocks noGrp="1"/>
          </p:cNvGraphicFramePr>
          <p:nvPr/>
        </p:nvGraphicFramePr>
        <p:xfrm>
          <a:off x="609759" y="1602538"/>
          <a:ext cx="3279069" cy="4132959"/>
        </p:xfrm>
        <a:graphic>
          <a:graphicData uri="http://schemas.openxmlformats.org/drawingml/2006/table">
            <a:tbl>
              <a:tblPr firstRow="1" bandRow="1">
                <a:tableStyleId>{5C22544A-7EE6-4342-B048-85BDC9FD1C3A}</a:tableStyleId>
              </a:tblPr>
              <a:tblGrid>
                <a:gridCol w="3279069">
                  <a:extLst>
                    <a:ext uri="{9D8B030D-6E8A-4147-A177-3AD203B41FA5}">
                      <a16:colId xmlns:a16="http://schemas.microsoft.com/office/drawing/2014/main" val="976503634"/>
                    </a:ext>
                  </a:extLst>
                </a:gridCol>
              </a:tblGrid>
              <a:tr h="688719">
                <a:tc>
                  <a:txBody>
                    <a:bodyPr/>
                    <a:lstStyle/>
                    <a:p>
                      <a:pPr algn="ctr"/>
                      <a:r>
                        <a:rPr lang="en-US" sz="2000" dirty="0">
                          <a:latin typeface="Calibri" panose="020F0502020204030204" pitchFamily="34" charset="0"/>
                          <a:cs typeface="Calibri" panose="020F0502020204030204" pitchFamily="34" charset="0"/>
                        </a:rPr>
                        <a:t>Mechanistic Failure</a:t>
                      </a:r>
                    </a:p>
                  </a:txBody>
                  <a:tcPr anchor="ctr"/>
                </a:tc>
                <a:extLst>
                  <a:ext uri="{0D108BD9-81ED-4DB2-BD59-A6C34878D82A}">
                    <a16:rowId xmlns:a16="http://schemas.microsoft.com/office/drawing/2014/main" val="2031195301"/>
                  </a:ext>
                </a:extLst>
              </a:tr>
              <a:tr h="370840">
                <a:tc>
                  <a:txBody>
                    <a:bodyPr/>
                    <a:lstStyle/>
                    <a:p>
                      <a:pPr marL="285750" indent="-28575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IBD not responding despite optimal drug trough concentrations</a:t>
                      </a:r>
                    </a:p>
                    <a:p>
                      <a:pPr marL="285750" indent="-28575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Disease may be driven by inflammatory mediators that are not blocked by a particular drug</a:t>
                      </a:r>
                    </a:p>
                    <a:p>
                      <a:pPr marL="285750" indent="-28575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Unlikely to respond to other drugs in the same class</a:t>
                      </a:r>
                    </a:p>
                    <a:p>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47176474"/>
                  </a:ext>
                </a:extLst>
              </a:tr>
            </a:tbl>
          </a:graphicData>
        </a:graphic>
      </p:graphicFrame>
      <p:graphicFrame>
        <p:nvGraphicFramePr>
          <p:cNvPr id="8" name="Table 7">
            <a:extLst>
              <a:ext uri="{FF2B5EF4-FFF2-40B4-BE49-F238E27FC236}">
                <a16:creationId xmlns:a16="http://schemas.microsoft.com/office/drawing/2014/main" id="{6353BB09-4BE7-4E4A-AD1A-BFA23E0BD06F}"/>
              </a:ext>
            </a:extLst>
          </p:cNvPr>
          <p:cNvGraphicFramePr>
            <a:graphicFrameLocks noGrp="1"/>
          </p:cNvGraphicFramePr>
          <p:nvPr/>
        </p:nvGraphicFramePr>
        <p:xfrm>
          <a:off x="4487917" y="1602537"/>
          <a:ext cx="3289738" cy="4148912"/>
        </p:xfrm>
        <a:graphic>
          <a:graphicData uri="http://schemas.openxmlformats.org/drawingml/2006/table">
            <a:tbl>
              <a:tblPr firstRow="1" bandRow="1">
                <a:tableStyleId>{5C22544A-7EE6-4342-B048-85BDC9FD1C3A}</a:tableStyleId>
              </a:tblPr>
              <a:tblGrid>
                <a:gridCol w="3289738">
                  <a:extLst>
                    <a:ext uri="{9D8B030D-6E8A-4147-A177-3AD203B41FA5}">
                      <a16:colId xmlns:a16="http://schemas.microsoft.com/office/drawing/2014/main" val="976503634"/>
                    </a:ext>
                  </a:extLst>
                </a:gridCol>
              </a:tblGrid>
              <a:tr h="704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Non‒Immune-Mediated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PK Failure</a:t>
                      </a:r>
                    </a:p>
                  </a:txBody>
                  <a:tcPr anchor="ctr">
                    <a:solidFill>
                      <a:schemeClr val="accent3"/>
                    </a:solidFill>
                  </a:tcPr>
                </a:tc>
                <a:extLst>
                  <a:ext uri="{0D108BD9-81ED-4DB2-BD59-A6C34878D82A}">
                    <a16:rowId xmlns:a16="http://schemas.microsoft.com/office/drawing/2014/main" val="2031195301"/>
                  </a:ext>
                </a:extLst>
              </a:tr>
              <a:tr h="2818687">
                <a:tc>
                  <a:txBody>
                    <a:bodyPr/>
                    <a:lstStyle/>
                    <a:p>
                      <a:pPr marL="285750" indent="-285750" algn="l" defTabSz="914400" rtl="0" eaLnBrk="1" latinLnBrk="0" hangingPunct="1">
                        <a:buFont typeface="Wingdings" panose="05000000000000000000" pitchFamily="2" charset="2"/>
                        <a:buChar char="§"/>
                      </a:pPr>
                      <a:r>
                        <a:rPr lang="en-US" sz="2000" kern="1200" dirty="0">
                          <a:solidFill>
                            <a:schemeClr val="bg1"/>
                          </a:solidFill>
                          <a:latin typeface="Calibri" panose="020F0502020204030204" pitchFamily="34" charset="0"/>
                          <a:ea typeface="+mn-ea"/>
                          <a:cs typeface="Calibri" panose="020F0502020204030204" pitchFamily="34" charset="0"/>
                        </a:rPr>
                        <a:t>IBD does not adequately respond to therapy in context of subtherapeutic trough concentrations and absence of antidrug antibodies</a:t>
                      </a:r>
                    </a:p>
                    <a:p>
                      <a:pPr marL="285750" indent="-285750" algn="l" defTabSz="914400" rtl="0" eaLnBrk="1" latinLnBrk="0" hangingPunct="1">
                        <a:buFont typeface="Wingdings" panose="05000000000000000000" pitchFamily="2" charset="2"/>
                        <a:buChar char="§"/>
                      </a:pPr>
                      <a:r>
                        <a:rPr lang="en-US" sz="2000" kern="1200" dirty="0">
                          <a:solidFill>
                            <a:schemeClr val="bg1"/>
                          </a:solidFill>
                          <a:latin typeface="Calibri" panose="020F0502020204030204" pitchFamily="34" charset="0"/>
                          <a:ea typeface="+mn-ea"/>
                          <a:cs typeface="Calibri" panose="020F0502020204030204" pitchFamily="34" charset="0"/>
                        </a:rPr>
                        <a:t>Results from rapid drug clearance, often in setting of high inflammatory burden</a:t>
                      </a:r>
                    </a:p>
                    <a:p>
                      <a:endParaRPr lang="en-US" sz="2000" dirty="0"/>
                    </a:p>
                  </a:txBody>
                  <a:tcPr anchor="ctr"/>
                </a:tc>
                <a:extLst>
                  <a:ext uri="{0D108BD9-81ED-4DB2-BD59-A6C34878D82A}">
                    <a16:rowId xmlns:a16="http://schemas.microsoft.com/office/drawing/2014/main" val="1747176474"/>
                  </a:ext>
                </a:extLst>
              </a:tr>
            </a:tbl>
          </a:graphicData>
        </a:graphic>
      </p:graphicFrame>
      <p:graphicFrame>
        <p:nvGraphicFramePr>
          <p:cNvPr id="9" name="Table 7">
            <a:extLst>
              <a:ext uri="{FF2B5EF4-FFF2-40B4-BE49-F238E27FC236}">
                <a16:creationId xmlns:a16="http://schemas.microsoft.com/office/drawing/2014/main" id="{4885D502-4919-49FD-A030-64FE4A8BD1CD}"/>
              </a:ext>
            </a:extLst>
          </p:cNvPr>
          <p:cNvGraphicFramePr>
            <a:graphicFrameLocks noGrp="1"/>
          </p:cNvGraphicFramePr>
          <p:nvPr/>
        </p:nvGraphicFramePr>
        <p:xfrm>
          <a:off x="8292824" y="1602537"/>
          <a:ext cx="3279069" cy="4132959"/>
        </p:xfrm>
        <a:graphic>
          <a:graphicData uri="http://schemas.openxmlformats.org/drawingml/2006/table">
            <a:tbl>
              <a:tblPr firstRow="1" bandRow="1">
                <a:tableStyleId>{5C22544A-7EE6-4342-B048-85BDC9FD1C3A}</a:tableStyleId>
              </a:tblPr>
              <a:tblGrid>
                <a:gridCol w="3279069">
                  <a:extLst>
                    <a:ext uri="{9D8B030D-6E8A-4147-A177-3AD203B41FA5}">
                      <a16:colId xmlns:a16="http://schemas.microsoft.com/office/drawing/2014/main" val="976503634"/>
                    </a:ext>
                  </a:extLst>
                </a:gridCol>
              </a:tblGrid>
              <a:tr h="719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Immune-Mediated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PK Failure</a:t>
                      </a:r>
                    </a:p>
                  </a:txBody>
                  <a:tcPr anchor="ctr">
                    <a:solidFill>
                      <a:schemeClr val="accent4"/>
                    </a:solidFill>
                  </a:tcPr>
                </a:tc>
                <a:extLst>
                  <a:ext uri="{0D108BD9-81ED-4DB2-BD59-A6C34878D82A}">
                    <a16:rowId xmlns:a16="http://schemas.microsoft.com/office/drawing/2014/main" val="2031195301"/>
                  </a:ext>
                </a:extLst>
              </a:tr>
              <a:tr h="3413480">
                <a:tc>
                  <a:txBody>
                    <a:bodyPr/>
                    <a:lstStyle/>
                    <a:p>
                      <a:pPr marL="285750" indent="-285750" algn="l" defTabSz="914400" rtl="0" eaLnBrk="1" latinLnBrk="0" hangingPunct="1">
                        <a:buFont typeface="Wingdings" panose="05000000000000000000" pitchFamily="2" charset="2"/>
                        <a:buChar char="§"/>
                      </a:pPr>
                      <a:r>
                        <a:rPr lang="en-US" sz="2000" kern="1200" dirty="0">
                          <a:solidFill>
                            <a:schemeClr val="bg1"/>
                          </a:solidFill>
                          <a:latin typeface="Calibri" panose="020F0502020204030204" pitchFamily="34" charset="0"/>
                          <a:ea typeface="+mn-ea"/>
                          <a:cs typeface="Calibri" panose="020F0502020204030204" pitchFamily="34" charset="0"/>
                        </a:rPr>
                        <a:t>Patient has low or undetectable trough concentration and </a:t>
                      </a:r>
                      <a:br>
                        <a:rPr lang="en-US" sz="2000" kern="1200" dirty="0">
                          <a:solidFill>
                            <a:schemeClr val="bg1"/>
                          </a:solidFill>
                          <a:latin typeface="Calibri" panose="020F0502020204030204" pitchFamily="34" charset="0"/>
                          <a:ea typeface="+mn-ea"/>
                          <a:cs typeface="Calibri" panose="020F0502020204030204" pitchFamily="34" charset="0"/>
                        </a:rPr>
                      </a:br>
                      <a:r>
                        <a:rPr lang="en-US" sz="2000" kern="1200" dirty="0">
                          <a:solidFill>
                            <a:schemeClr val="bg1"/>
                          </a:solidFill>
                          <a:latin typeface="Calibri" panose="020F0502020204030204" pitchFamily="34" charset="0"/>
                          <a:ea typeface="+mn-ea"/>
                          <a:cs typeface="Calibri" panose="020F0502020204030204" pitchFamily="34" charset="0"/>
                        </a:rPr>
                        <a:t>high titer of antidrug antibodies</a:t>
                      </a:r>
                    </a:p>
                    <a:p>
                      <a:pPr marL="285750" indent="-285750" algn="l" defTabSz="914400" rtl="0" eaLnBrk="1" latinLnBrk="0" hangingPunct="1">
                        <a:buFont typeface="Wingdings" panose="05000000000000000000" pitchFamily="2" charset="2"/>
                        <a:buChar char="§"/>
                      </a:pPr>
                      <a:r>
                        <a:rPr lang="en-US" sz="2000" kern="1200" dirty="0">
                          <a:solidFill>
                            <a:schemeClr val="bg1"/>
                          </a:solidFill>
                          <a:latin typeface="Calibri" panose="020F0502020204030204" pitchFamily="34" charset="0"/>
                          <a:ea typeface="+mn-ea"/>
                          <a:cs typeface="Calibri" panose="020F0502020204030204" pitchFamily="34" charset="0"/>
                        </a:rPr>
                        <a:t>Results from immune-mediated formation of neutralizing antidrug antibodies</a:t>
                      </a:r>
                    </a:p>
                    <a:p>
                      <a:endParaRPr lang="en-US" sz="2000" dirty="0"/>
                    </a:p>
                  </a:txBody>
                  <a:tcPr/>
                </a:tc>
                <a:extLst>
                  <a:ext uri="{0D108BD9-81ED-4DB2-BD59-A6C34878D82A}">
                    <a16:rowId xmlns:a16="http://schemas.microsoft.com/office/drawing/2014/main" val="1747176474"/>
                  </a:ext>
                </a:extLst>
              </a:tr>
            </a:tbl>
          </a:graphicData>
        </a:graphic>
      </p:graphicFrame>
      <p:sp>
        <p:nvSpPr>
          <p:cNvPr id="4" name="Rectangle 8">
            <a:extLst>
              <a:ext uri="{FF2B5EF4-FFF2-40B4-BE49-F238E27FC236}">
                <a16:creationId xmlns:a16="http://schemas.microsoft.com/office/drawing/2014/main" id="{3E5FF397-6D41-F9F9-EBE7-F944A5CD6777}"/>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747385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BEAF71E4-19D8-4C8E-AA51-635828CB7895}"/>
              </a:ext>
            </a:extLst>
          </p:cNvPr>
          <p:cNvSpPr txBox="1">
            <a:spLocks noChangeArrowheads="1"/>
          </p:cNvSpPr>
          <p:nvPr/>
        </p:nvSpPr>
        <p:spPr bwMode="auto">
          <a:xfrm>
            <a:off x="4952881" y="6171253"/>
            <a:ext cx="3908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cs typeface="ＭＳ Ｐゴシック" charset="-128"/>
              </a:defRPr>
            </a:lvl1pPr>
            <a:lvl2pPr marL="37931725" indent="-37474525" eaLnBrk="0" hangingPunct="0">
              <a:defRPr sz="2400">
                <a:solidFill>
                  <a:schemeClr val="tx1"/>
                </a:solidFill>
                <a:latin typeface="Arial" charset="0"/>
                <a:ea typeface="ＭＳ Ｐゴシック" charset="-128"/>
                <a:cs typeface="ＭＳ Ｐゴシック" charset="-128"/>
              </a:defRPr>
            </a:lvl2pPr>
            <a:lvl3pPr eaLnBrk="0" hangingPunct="0">
              <a:defRPr sz="2400">
                <a:solidFill>
                  <a:schemeClr val="tx1"/>
                </a:solidFill>
                <a:latin typeface="Arial" charset="0"/>
                <a:ea typeface="ＭＳ Ｐゴシック" charset="-128"/>
                <a:cs typeface="ＭＳ Ｐゴシック" charset="-128"/>
              </a:defRPr>
            </a:lvl3pPr>
            <a:lvl4pPr eaLnBrk="0" hangingPunct="0">
              <a:defRPr sz="2400">
                <a:solidFill>
                  <a:schemeClr val="tx1"/>
                </a:solidFill>
                <a:latin typeface="Arial" charset="0"/>
                <a:ea typeface="ＭＳ Ｐゴシック" charset="-128"/>
                <a:cs typeface="ＭＳ Ｐゴシック" charset="-128"/>
              </a:defRPr>
            </a:lvl4pPr>
            <a:lvl5pPr eaLnBrk="0" hangingPunct="0">
              <a:defRPr sz="2400">
                <a:solidFill>
                  <a:schemeClr val="tx1"/>
                </a:solidFill>
                <a:latin typeface="Arial" charset="0"/>
                <a:ea typeface="ＭＳ Ｐゴシック" charset="-128"/>
                <a:cs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ＭＳ Ｐゴシック" charset="-128"/>
              </a:rPr>
              <a:t>Adapted from Ordas I et al. Clin Pharmacol Ther 2012</a:t>
            </a:r>
          </a:p>
        </p:txBody>
      </p:sp>
      <p:sp>
        <p:nvSpPr>
          <p:cNvPr id="4" name="Text Box 15">
            <a:extLst>
              <a:ext uri="{FF2B5EF4-FFF2-40B4-BE49-F238E27FC236}">
                <a16:creationId xmlns:a16="http://schemas.microsoft.com/office/drawing/2014/main" id="{F577F65D-E8EA-4F5C-8849-1D0A6587923C}"/>
              </a:ext>
            </a:extLst>
          </p:cNvPr>
          <p:cNvSpPr txBox="1">
            <a:spLocks noChangeArrowheads="1"/>
          </p:cNvSpPr>
          <p:nvPr/>
        </p:nvSpPr>
        <p:spPr bwMode="auto">
          <a:xfrm>
            <a:off x="422872" y="6184625"/>
            <a:ext cx="927926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spc="-10" dirty="0">
                <a:solidFill>
                  <a:srgbClr val="455560"/>
                </a:solidFill>
                <a:latin typeface="Calibri" panose="020F0502020204030204" pitchFamily="34" charset="0"/>
                <a:cs typeface="Calibri" panose="020F0502020204030204" pitchFamily="34" charset="0"/>
              </a:rPr>
              <a:t>Ordas. Clin Pharmacol Ther. 2012</a:t>
            </a:r>
            <a:r>
              <a:rPr lang="en-US" sz="1200" b="0" i="0" dirty="0">
                <a:solidFill>
                  <a:srgbClr val="5B616B"/>
                </a:solidFill>
                <a:effectLst/>
                <a:latin typeface="Calibri" panose="020F0502020204030204" pitchFamily="34" charset="0"/>
                <a:cs typeface="Calibri" panose="020F0502020204030204" pitchFamily="34" charset="0"/>
              </a:rPr>
              <a:t>;91:635.</a:t>
            </a:r>
            <a:r>
              <a:rPr lang="en-US" altLang="en-US" sz="1200" b="0" spc="-10" dirty="0">
                <a:solidFill>
                  <a:srgbClr val="455560"/>
                </a:solidFill>
                <a:latin typeface="Calibri" panose="020F0502020204030204" pitchFamily="34" charset="0"/>
                <a:cs typeface="Calibri" panose="020F0502020204030204" pitchFamily="34" charset="0"/>
              </a:rPr>
              <a:t> Feuerstein</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cs typeface="Calibri" panose="020F0502020204030204" pitchFamily="34" charset="0"/>
              </a:rPr>
              <a:t>. Gastroenterology. 2017;153:827. Israel. Gastroenterology &amp; Hepatology. 2019;15:335.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cs typeface="Calibri" panose="020F0502020204030204" pitchFamily="34" charset="0"/>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cs typeface="Calibri" panose="020F0502020204030204" pitchFamily="34" charset="0"/>
              </a:rPr>
              <a:t>Baert. Clin Gastroenterol Hepatol. 2014;12:1474.  </a:t>
            </a:r>
          </a:p>
        </p:txBody>
      </p:sp>
      <p:sp>
        <p:nvSpPr>
          <p:cNvPr id="9" name="Title 6">
            <a:extLst>
              <a:ext uri="{FF2B5EF4-FFF2-40B4-BE49-F238E27FC236}">
                <a16:creationId xmlns:a16="http://schemas.microsoft.com/office/drawing/2014/main" id="{754EB5AF-92C7-4548-8E19-CF10976B968B}"/>
              </a:ext>
            </a:extLst>
          </p:cNvPr>
          <p:cNvSpPr>
            <a:spLocks noGrp="1"/>
          </p:cNvSpPr>
          <p:nvPr>
            <p:ph type="title"/>
          </p:nvPr>
        </p:nvSpPr>
        <p:spPr>
          <a:xfrm>
            <a:off x="609759" y="238127"/>
            <a:ext cx="10872444" cy="1103313"/>
          </a:xfrm>
        </p:spPr>
        <p:txBody>
          <a:bodyPr/>
          <a:lstStyle/>
          <a:p>
            <a:r>
              <a:rPr lang="en-US" dirty="0"/>
              <a:t>Factors That Influence Pharmacokinetics</a:t>
            </a:r>
          </a:p>
        </p:txBody>
      </p:sp>
      <p:graphicFrame>
        <p:nvGraphicFramePr>
          <p:cNvPr id="12" name="Content Placeholder 6">
            <a:extLst>
              <a:ext uri="{FF2B5EF4-FFF2-40B4-BE49-F238E27FC236}">
                <a16:creationId xmlns:a16="http://schemas.microsoft.com/office/drawing/2014/main" id="{3C9CA79C-7B9E-4929-99D8-BFC9A9DCACA7}"/>
              </a:ext>
            </a:extLst>
          </p:cNvPr>
          <p:cNvGraphicFramePr>
            <a:graphicFrameLocks/>
          </p:cNvGraphicFramePr>
          <p:nvPr/>
        </p:nvGraphicFramePr>
        <p:xfrm>
          <a:off x="719139" y="1611861"/>
          <a:ext cx="10787062" cy="4572000"/>
        </p:xfrm>
        <a:graphic>
          <a:graphicData uri="http://schemas.openxmlformats.org/drawingml/2006/table">
            <a:tbl>
              <a:tblPr firstRow="1" bandRow="1">
                <a:tableStyleId>{5C22544A-7EE6-4342-B048-85BDC9FD1C3A}</a:tableStyleId>
              </a:tblPr>
              <a:tblGrid>
                <a:gridCol w="2916690">
                  <a:extLst>
                    <a:ext uri="{9D8B030D-6E8A-4147-A177-3AD203B41FA5}">
                      <a16:colId xmlns:a16="http://schemas.microsoft.com/office/drawing/2014/main" val="2254815927"/>
                    </a:ext>
                  </a:extLst>
                </a:gridCol>
                <a:gridCol w="2645228">
                  <a:extLst>
                    <a:ext uri="{9D8B030D-6E8A-4147-A177-3AD203B41FA5}">
                      <a16:colId xmlns:a16="http://schemas.microsoft.com/office/drawing/2014/main" val="1930222416"/>
                    </a:ext>
                  </a:extLst>
                </a:gridCol>
                <a:gridCol w="5225144">
                  <a:extLst>
                    <a:ext uri="{9D8B030D-6E8A-4147-A177-3AD203B41FA5}">
                      <a16:colId xmlns:a16="http://schemas.microsoft.com/office/drawing/2014/main" val="3483132763"/>
                    </a:ext>
                  </a:extLst>
                </a:gridCol>
              </a:tblGrid>
              <a:tr h="0">
                <a:tc rowSpan="2">
                  <a:txBody>
                    <a:bodyPr/>
                    <a:lstStyle/>
                    <a:p>
                      <a:pPr algn="l"/>
                      <a:r>
                        <a:rPr lang="en-US" sz="1600" b="1" dirty="0">
                          <a:solidFill>
                            <a:schemeClr val="tx1"/>
                          </a:solidFill>
                          <a:latin typeface="Calibri" panose="020F0502020204030204" pitchFamily="34" charset="0"/>
                        </a:rPr>
                        <a:t>Factor</a:t>
                      </a:r>
                    </a:p>
                  </a:txBody>
                  <a:tcPr marL="144890" marR="1448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gridSpan="2">
                  <a:txBody>
                    <a:bodyPr/>
                    <a:lstStyle/>
                    <a:p>
                      <a:pPr algn="ctr"/>
                      <a:r>
                        <a:rPr lang="en-US" sz="1600" b="1" dirty="0">
                          <a:solidFill>
                            <a:schemeClr val="tx1"/>
                          </a:solidFill>
                          <a:latin typeface="Calibri" panose="020F0502020204030204" pitchFamily="34" charset="0"/>
                        </a:rPr>
                        <a:t>Impact on Monoclonal Antibodies</a:t>
                      </a:r>
                      <a:endParaRPr lang="en-US" sz="1600" b="1" baseline="30000" dirty="0">
                        <a:solidFill>
                          <a:schemeClr val="tx1"/>
                        </a:solidFill>
                        <a:latin typeface="Calibri" panose="020F0502020204030204" pitchFamily="34" charset="0"/>
                      </a:endParaRPr>
                    </a:p>
                  </a:txBody>
                  <a:tcPr marL="144890" marR="14489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b="1" dirty="0">
                        <a:solidFill>
                          <a:schemeClr val="tx1"/>
                        </a:solidFill>
                        <a:latin typeface="Calibri" panose="020F0502020204030204" pitchFamily="34" charset="0"/>
                      </a:endParaRPr>
                    </a:p>
                  </a:txBody>
                  <a:tcPr marL="144890" marR="1448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3696845947"/>
                  </a:ext>
                </a:extLst>
              </a:tr>
              <a:tr h="0">
                <a:tc vMerge="1">
                  <a:txBody>
                    <a:bodyPr/>
                    <a:lstStyle/>
                    <a:p>
                      <a:pPr algn="l"/>
                      <a:endParaRPr lang="en-US" b="1" dirty="0">
                        <a:solidFill>
                          <a:schemeClr val="tx1"/>
                        </a:solidFill>
                        <a:latin typeface="Calibri" panose="020F0502020204030204" pitchFamily="34" charset="0"/>
                      </a:endParaRPr>
                    </a:p>
                  </a:txBody>
                  <a:tcPr marL="144890" marR="1448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alibri" panose="020F0502020204030204" pitchFamily="34" charset="0"/>
                          <a:ea typeface="+mn-ea"/>
                          <a:cs typeface="+mn-cs"/>
                          <a:sym typeface="Symbol"/>
                        </a:rPr>
                        <a:t>Serum Drug Concentration</a:t>
                      </a:r>
                    </a:p>
                  </a:txBody>
                  <a:tcPr marL="144890" marR="14489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tx1"/>
                          </a:solidFill>
                          <a:latin typeface="Calibri" panose="020F0502020204030204" pitchFamily="34" charset="0"/>
                        </a:rPr>
                        <a:t>Notes</a:t>
                      </a:r>
                    </a:p>
                  </a:txBody>
                  <a:tcPr marL="144890" marR="14489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7733706"/>
                  </a:ext>
                </a:extLst>
              </a:tr>
              <a:tr h="200993">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Presence of antidrug antibodies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sym typeface="Symbol"/>
                        </a:rPr>
                        <a:t>Decreased</a:t>
                      </a:r>
                      <a:endParaRPr lang="en-US" sz="1600" b="0" i="0" u="none" strike="noStrike" kern="1200" dirty="0">
                        <a:solidFill>
                          <a:sysClr val="windowText" lastClr="000000"/>
                        </a:solidFill>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sym typeface="Symbol"/>
                        </a:rPr>
                        <a:t>3-fold increased clearance</a:t>
                      </a:r>
                    </a:p>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sym typeface="Symbol"/>
                        </a:rPr>
                        <a:t>Worse clinical outcomes</a:t>
                      </a:r>
                    </a:p>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sym typeface="Symbol"/>
                        </a:rPr>
                        <a:t>Increased with resumed dosing after therapy interruption</a:t>
                      </a:r>
                      <a:endParaRPr lang="en-US" sz="1600" b="0" i="0" u="none" strike="noStrike" kern="1200" dirty="0">
                        <a:solidFill>
                          <a:sysClr val="windowText" lastClr="000000"/>
                        </a:solidFill>
                        <a:effectLst/>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55931979"/>
                  </a:ext>
                </a:extLst>
              </a:tr>
              <a:tr h="285622">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Concomitant immunomodulator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Increased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Reduces formation of antidrug antibodies</a:t>
                      </a:r>
                    </a:p>
                    <a:p>
                      <a:pPr algn="ctr"/>
                      <a:r>
                        <a:rPr lang="en-US" sz="1600" b="0" i="0" u="none" strike="noStrike" kern="1200" dirty="0">
                          <a:solidFill>
                            <a:sysClr val="windowText" lastClr="000000"/>
                          </a:solidFill>
                          <a:effectLst/>
                          <a:latin typeface="Calibri" panose="020F0502020204030204" pitchFamily="34" charset="0"/>
                          <a:ea typeface="+mn-ea"/>
                          <a:cs typeface="+mn-cs"/>
                          <a:sym typeface="Symbol"/>
                        </a:rPr>
                        <a:t>Decreased drug clearance</a:t>
                      </a:r>
                      <a:endParaRPr lang="en-US" sz="1600" b="0" i="0" u="none" strike="noStrike" kern="1200" dirty="0">
                        <a:solidFill>
                          <a:sysClr val="windowText" lastClr="000000"/>
                        </a:solidFill>
                        <a:effectLst/>
                        <a:latin typeface="Calibri" panose="020F0502020204030204" pitchFamily="34" charset="0"/>
                        <a:ea typeface="+mn-ea"/>
                        <a:cs typeface="+mn-cs"/>
                      </a:endParaRPr>
                    </a:p>
                    <a:p>
                      <a:pPr algn="ctr"/>
                      <a:r>
                        <a:rPr lang="en-US" sz="1600" b="0" i="0" u="none" strike="noStrike" kern="1200" dirty="0">
                          <a:solidFill>
                            <a:sysClr val="windowText" lastClr="000000"/>
                          </a:solidFill>
                          <a:effectLst/>
                          <a:latin typeface="Calibri" panose="020F0502020204030204" pitchFamily="34" charset="0"/>
                          <a:ea typeface="+mn-ea"/>
                          <a:cs typeface="+mn-cs"/>
                        </a:rPr>
                        <a:t>Better clinical outcomes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50974305"/>
                  </a:ext>
                </a:extLst>
              </a:tr>
              <a:tr h="0">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High baseline 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Possibly 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May </a:t>
                      </a:r>
                      <a:r>
                        <a:rPr lang="en-US" sz="1600" b="0" i="0" u="none" strike="noStrike" kern="1200" dirty="0">
                          <a:solidFill>
                            <a:sysClr val="windowText" lastClr="000000"/>
                          </a:solidFill>
                          <a:effectLst/>
                          <a:latin typeface="Calibri" panose="020F0502020204030204" pitchFamily="34" charset="0"/>
                          <a:ea typeface="+mn-ea"/>
                          <a:cs typeface="+mn-cs"/>
                          <a:sym typeface="Symbol"/>
                        </a:rPr>
                        <a:t>increase clearance</a:t>
                      </a:r>
                      <a:endParaRPr lang="en-US" sz="1600" b="0" i="0" u="none" strike="noStrike" kern="1200" dirty="0">
                        <a:solidFill>
                          <a:sysClr val="windowText" lastClr="000000"/>
                        </a:solidFill>
                        <a:effectLst/>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8270305"/>
                  </a:ext>
                </a:extLst>
              </a:tr>
              <a:tr h="200993">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Low albumin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Increased clearance</a:t>
                      </a:r>
                    </a:p>
                    <a:p>
                      <a:pPr algn="ctr">
                        <a:buFont typeface="Symbol"/>
                        <a:buNone/>
                      </a:pPr>
                      <a:r>
                        <a:rPr lang="en-US" sz="1600" b="0" i="0" u="none" strike="noStrike" kern="1200" dirty="0">
                          <a:solidFill>
                            <a:sysClr val="windowText" lastClr="000000"/>
                          </a:solidFill>
                          <a:effectLst/>
                          <a:latin typeface="Calibri" panose="020F0502020204030204" pitchFamily="34" charset="0"/>
                          <a:ea typeface="+mn-ea"/>
                          <a:cs typeface="+mn-cs"/>
                        </a:rPr>
                        <a:t>Worse clinical outcomes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46013518"/>
                  </a:ext>
                </a:extLst>
              </a:tr>
              <a:tr h="0">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High baseline CRP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Calibri" panose="020F0502020204030204" pitchFamily="34" charset="0"/>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Calibri" panose="020F0502020204030204" pitchFamily="34" charset="0"/>
                          <a:ea typeface="+mn-ea"/>
                          <a:cs typeface="+mn-cs"/>
                        </a:rPr>
                        <a:t>Increased clearance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24554370"/>
                  </a:ext>
                </a:extLst>
              </a:tr>
              <a:tr h="0">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Body size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High BMI may increase clearance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00824813"/>
                  </a:ext>
                </a:extLst>
              </a:tr>
              <a:tr h="0">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Sex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Men have higher clearance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934971"/>
                  </a:ext>
                </a:extLst>
              </a:tr>
              <a:tr h="0">
                <a:tc>
                  <a:txBody>
                    <a:bodyPr/>
                    <a:lstStyle/>
                    <a:p>
                      <a:r>
                        <a:rPr lang="en-US" sz="1600" b="0" i="0" u="none" strike="noStrike" kern="1200" dirty="0">
                          <a:solidFill>
                            <a:sysClr val="windowText" lastClr="000000"/>
                          </a:solidFill>
                          <a:effectLst/>
                          <a:latin typeface="Calibri" panose="020F0502020204030204" pitchFamily="34" charset="0"/>
                          <a:ea typeface="+mn-ea"/>
                          <a:cs typeface="+mn-cs"/>
                        </a:rPr>
                        <a:t>HLA-DQA1*05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i="0" u="none" strike="noStrike" kern="1200" dirty="0">
                          <a:solidFill>
                            <a:sysClr val="windowText" lastClr="000000"/>
                          </a:solidFill>
                          <a:effectLst/>
                          <a:latin typeface="Calibri" panose="020F0502020204030204" pitchFamily="34" charset="0"/>
                          <a:ea typeface="+mn-ea"/>
                          <a:cs typeface="+mn-cs"/>
                        </a:rPr>
                        <a:t>Increases formation of antidrug antibodies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341982508"/>
                  </a:ext>
                </a:extLst>
              </a:tr>
            </a:tbl>
          </a:graphicData>
        </a:graphic>
      </p:graphicFrame>
      <p:sp>
        <p:nvSpPr>
          <p:cNvPr id="2" name="Rectangle 8">
            <a:extLst>
              <a:ext uri="{FF2B5EF4-FFF2-40B4-BE49-F238E27FC236}">
                <a16:creationId xmlns:a16="http://schemas.microsoft.com/office/drawing/2014/main" id="{F7CE4696-113A-15AC-DC85-378B2764184F}"/>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945458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41A4-4864-4BB9-BD99-3519B98043D8}"/>
              </a:ext>
            </a:extLst>
          </p:cNvPr>
          <p:cNvSpPr>
            <a:spLocks noGrp="1"/>
          </p:cNvSpPr>
          <p:nvPr>
            <p:ph type="title"/>
          </p:nvPr>
        </p:nvSpPr>
        <p:spPr>
          <a:xfrm>
            <a:off x="609758" y="238127"/>
            <a:ext cx="11075311" cy="1103313"/>
          </a:xfrm>
        </p:spPr>
        <p:txBody>
          <a:bodyPr/>
          <a:lstStyle/>
          <a:p>
            <a:r>
              <a:rPr lang="en-US" altLang="en-US" sz="3200" dirty="0"/>
              <a:t>Individualizing Therapy Using Therapeutic Drug Monitoring: AGA’s Anti-TNF Therapy Clinical Decision Support Tool</a:t>
            </a:r>
            <a:endParaRPr lang="en-US" sz="3200" dirty="0"/>
          </a:p>
        </p:txBody>
      </p:sp>
      <p:sp>
        <p:nvSpPr>
          <p:cNvPr id="50" name="TextBox 12">
            <a:extLst>
              <a:ext uri="{FF2B5EF4-FFF2-40B4-BE49-F238E27FC236}">
                <a16:creationId xmlns:a16="http://schemas.microsoft.com/office/drawing/2014/main" id="{53BCC20F-2C5B-433B-87C0-BD8E195CBD33}"/>
              </a:ext>
            </a:extLst>
          </p:cNvPr>
          <p:cNvSpPr txBox="1">
            <a:spLocks noChangeArrowheads="1"/>
          </p:cNvSpPr>
          <p:nvPr/>
        </p:nvSpPr>
        <p:spPr bwMode="auto">
          <a:xfrm>
            <a:off x="3021983" y="2615899"/>
            <a:ext cx="3074017" cy="851297"/>
          </a:xfrm>
          <a:prstGeom prst="roundRect">
            <a:avLst/>
          </a:prstGeom>
          <a:solidFill>
            <a:srgbClr val="682E74"/>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Anti-TNF trough </a:t>
            </a:r>
            <a:r>
              <a:rPr lang="en-US" altLang="en-US" sz="1600" kern="0" dirty="0">
                <a:latin typeface="Calibri" panose="020F0502020204030204" pitchFamily="34" charset="0"/>
                <a:cs typeface="Calibri" panose="020F0502020204030204" pitchFamily="34" charset="0"/>
              </a:rPr>
              <a:t>a</a:t>
            </a: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dequate?</a:t>
            </a:r>
          </a:p>
          <a:p>
            <a:pPr marL="0" marR="0" lvl="0" indent="0" algn="ctr" defTabSz="457200" eaLnBrk="1" fontAlgn="auto" latinLnBrk="0" hangingPunct="1">
              <a:lnSpc>
                <a:spcPct val="100000"/>
              </a:lnSpc>
              <a:spcBef>
                <a:spcPct val="0"/>
              </a:spcBef>
              <a:spcAft>
                <a:spcPts val="0"/>
              </a:spcAft>
              <a:buClrTx/>
              <a:buSzTx/>
              <a:buFontTx/>
              <a:buNone/>
              <a:tabLst/>
              <a:defRPr/>
            </a:pPr>
            <a:r>
              <a:rPr lang="en-US" altLang="en-US" sz="1400" b="0" kern="0" dirty="0">
                <a:latin typeface="Calibri" panose="020F0502020204030204" pitchFamily="34" charset="0"/>
                <a:cs typeface="Calibri" panose="020F0502020204030204" pitchFamily="34" charset="0"/>
              </a:rPr>
              <a:t>(on maintenance therapy, for achieving clinical response/remission) </a:t>
            </a:r>
            <a:endParaRPr kumimoji="0" lang="en-US" alt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14E8B8AE-33A9-48FD-A2C0-BDF7242EC089}"/>
              </a:ext>
            </a:extLst>
          </p:cNvPr>
          <p:cNvCxnSpPr>
            <a:cxnSpLocks/>
            <a:endCxn id="34" idx="0"/>
          </p:cNvCxnSpPr>
          <p:nvPr/>
        </p:nvCxnSpPr>
        <p:spPr bwMode="auto">
          <a:xfrm>
            <a:off x="3677165" y="1781603"/>
            <a:ext cx="0" cy="167763"/>
          </a:xfrm>
          <a:prstGeom prst="line">
            <a:avLst/>
          </a:prstGeom>
          <a:noFill/>
          <a:ln w="28575" cap="flat" cmpd="sng" algn="ctr">
            <a:solidFill>
              <a:schemeClr val="bg1"/>
            </a:solidFill>
            <a:prstDash val="solid"/>
            <a:round/>
            <a:headEnd type="none" w="med" len="med"/>
            <a:tailEnd type="triangle" w="med" len="med"/>
          </a:ln>
          <a:effectLst/>
        </p:spPr>
      </p:cxnSp>
      <p:sp>
        <p:nvSpPr>
          <p:cNvPr id="30" name="TextBox 5">
            <a:extLst>
              <a:ext uri="{FF2B5EF4-FFF2-40B4-BE49-F238E27FC236}">
                <a16:creationId xmlns:a16="http://schemas.microsoft.com/office/drawing/2014/main" id="{D054D348-1C3A-4B5B-AB63-5245F5ACCF0F}"/>
              </a:ext>
            </a:extLst>
          </p:cNvPr>
          <p:cNvSpPr txBox="1">
            <a:spLocks noChangeArrowheads="1"/>
          </p:cNvSpPr>
          <p:nvPr/>
        </p:nvSpPr>
        <p:spPr bwMode="auto">
          <a:xfrm>
            <a:off x="609759" y="1372980"/>
            <a:ext cx="10850928" cy="408623"/>
          </a:xfrm>
          <a:prstGeom prst="roundRect">
            <a:avLst/>
          </a:prstGeom>
          <a:solidFill>
            <a:schemeClr val="accent1"/>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Adults With IBD Treated </a:t>
            </a:r>
            <a:r>
              <a:rPr lang="en-US" altLang="en-US" sz="1800" kern="0" dirty="0">
                <a:latin typeface="Calibri" panose="020F0502020204030204" pitchFamily="34" charset="0"/>
                <a:cs typeface="Calibri" panose="020F0502020204030204" pitchFamily="34" charset="0"/>
              </a:rPr>
              <a:t>W</a:t>
            </a:r>
            <a:r>
              <a:rPr kumimoji="0" lang="en-US" altLang="en-US" sz="1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ith </a:t>
            </a:r>
            <a:r>
              <a:rPr lang="en-US" altLang="en-US" sz="1800" kern="0" dirty="0">
                <a:latin typeface="Calibri" panose="020F0502020204030204" pitchFamily="34" charset="0"/>
                <a:cs typeface="Calibri" panose="020F0502020204030204" pitchFamily="34" charset="0"/>
              </a:rPr>
              <a:t>A</a:t>
            </a:r>
            <a:r>
              <a:rPr kumimoji="0" lang="en-US" altLang="en-US" sz="1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nti-TNF Agents</a:t>
            </a:r>
          </a:p>
        </p:txBody>
      </p:sp>
      <p:sp>
        <p:nvSpPr>
          <p:cNvPr id="66" name="Freeform: Shape 65">
            <a:extLst>
              <a:ext uri="{FF2B5EF4-FFF2-40B4-BE49-F238E27FC236}">
                <a16:creationId xmlns:a16="http://schemas.microsoft.com/office/drawing/2014/main" id="{D9CA06A6-B300-4E6A-A344-12A05BF2EA92}"/>
              </a:ext>
            </a:extLst>
          </p:cNvPr>
          <p:cNvSpPr/>
          <p:nvPr/>
        </p:nvSpPr>
        <p:spPr bwMode="auto">
          <a:xfrm>
            <a:off x="5445223" y="3799276"/>
            <a:ext cx="4102709" cy="288387"/>
          </a:xfrm>
          <a:custGeom>
            <a:avLst/>
            <a:gdLst>
              <a:gd name="connsiteX0" fmla="*/ 0 w 5627077"/>
              <a:gd name="connsiteY0" fmla="*/ 260252 h 288387"/>
              <a:gd name="connsiteX1" fmla="*/ 0 w 5627077"/>
              <a:gd name="connsiteY1" fmla="*/ 0 h 288387"/>
              <a:gd name="connsiteX2" fmla="*/ 5627077 w 5627077"/>
              <a:gd name="connsiteY2" fmla="*/ 0 h 288387"/>
              <a:gd name="connsiteX3" fmla="*/ 5627077 w 5627077"/>
              <a:gd name="connsiteY3" fmla="*/ 288387 h 288387"/>
            </a:gdLst>
            <a:ahLst/>
            <a:cxnLst>
              <a:cxn ang="0">
                <a:pos x="connsiteX0" y="connsiteY0"/>
              </a:cxn>
              <a:cxn ang="0">
                <a:pos x="connsiteX1" y="connsiteY1"/>
              </a:cxn>
              <a:cxn ang="0">
                <a:pos x="connsiteX2" y="connsiteY2"/>
              </a:cxn>
              <a:cxn ang="0">
                <a:pos x="connsiteX3" y="connsiteY3"/>
              </a:cxn>
            </a:cxnLst>
            <a:rect l="l" t="t" r="r" b="b"/>
            <a:pathLst>
              <a:path w="5627077" h="288387">
                <a:moveTo>
                  <a:pt x="0" y="260252"/>
                </a:moveTo>
                <a:lnTo>
                  <a:pt x="0" y="0"/>
                </a:lnTo>
                <a:lnTo>
                  <a:pt x="5627077" y="0"/>
                </a:lnTo>
                <a:lnTo>
                  <a:pt x="5627077" y="288387"/>
                </a:lnTo>
              </a:path>
            </a:pathLst>
          </a:custGeom>
          <a:noFill/>
          <a:ln w="28575">
            <a:solidFill>
              <a:schemeClr val="bg1"/>
            </a:solidFill>
            <a:miter lim="800000"/>
            <a:headEnd type="triangle" w="med" len="med"/>
            <a:tailEnd type="triangle" w="med" len="med"/>
          </a:ln>
        </p:spPr>
        <p:txBody>
          <a:bodyPr rtlCol="0" anchor="ctr"/>
          <a:lstStyle/>
          <a:p>
            <a:pPr algn="ctr"/>
            <a:endParaRPr lang="en-US" dirty="0"/>
          </a:p>
        </p:txBody>
      </p:sp>
      <p:sp>
        <p:nvSpPr>
          <p:cNvPr id="35" name="TextBox 30">
            <a:extLst>
              <a:ext uri="{FF2B5EF4-FFF2-40B4-BE49-F238E27FC236}">
                <a16:creationId xmlns:a16="http://schemas.microsoft.com/office/drawing/2014/main" id="{D034EC02-3B29-4664-AE97-80D40EE1DB37}"/>
              </a:ext>
            </a:extLst>
          </p:cNvPr>
          <p:cNvSpPr txBox="1">
            <a:spLocks noChangeArrowheads="1"/>
          </p:cNvSpPr>
          <p:nvPr/>
        </p:nvSpPr>
        <p:spPr bwMode="auto">
          <a:xfrm>
            <a:off x="3564588" y="4065357"/>
            <a:ext cx="3873256" cy="374571"/>
          </a:xfrm>
          <a:prstGeom prst="roundRect">
            <a:avLst/>
          </a:prstGeom>
          <a:solidFill>
            <a:schemeClr val="accent4"/>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Low/absent trough; no detectable ADAbs</a:t>
            </a:r>
            <a:endParaRPr kumimoji="0" lang="en-US" altLang="en-US"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38" name="TextBox 30">
            <a:extLst>
              <a:ext uri="{FF2B5EF4-FFF2-40B4-BE49-F238E27FC236}">
                <a16:creationId xmlns:a16="http://schemas.microsoft.com/office/drawing/2014/main" id="{DC8B5BEE-D7CE-4DDC-9492-32FB4E480E09}"/>
              </a:ext>
            </a:extLst>
          </p:cNvPr>
          <p:cNvSpPr txBox="1">
            <a:spLocks noChangeArrowheads="1"/>
          </p:cNvSpPr>
          <p:nvPr/>
        </p:nvSpPr>
        <p:spPr bwMode="auto">
          <a:xfrm>
            <a:off x="6394094" y="3592921"/>
            <a:ext cx="2434417" cy="387668"/>
          </a:xfrm>
          <a:prstGeom prst="roundRect">
            <a:avLst>
              <a:gd name="adj" fmla="val 22556"/>
            </a:avLst>
          </a:prstGeom>
          <a:solidFill>
            <a:srgbClr val="682E74"/>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Check ADAb Levels</a:t>
            </a:r>
            <a:endParaRPr kumimoji="0" lang="en-US" altLang="en-US"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45" name="TextBox 26">
            <a:extLst>
              <a:ext uri="{FF2B5EF4-FFF2-40B4-BE49-F238E27FC236}">
                <a16:creationId xmlns:a16="http://schemas.microsoft.com/office/drawing/2014/main" id="{1DA02CEF-A62C-4DAE-A4DA-67B239C6E851}"/>
              </a:ext>
            </a:extLst>
          </p:cNvPr>
          <p:cNvSpPr txBox="1">
            <a:spLocks noChangeArrowheads="1"/>
          </p:cNvSpPr>
          <p:nvPr/>
        </p:nvSpPr>
        <p:spPr bwMode="auto">
          <a:xfrm>
            <a:off x="7812739" y="4084167"/>
            <a:ext cx="2998985" cy="374571"/>
          </a:xfrm>
          <a:prstGeom prst="roundRect">
            <a:avLst/>
          </a:prstGeom>
          <a:solidFill>
            <a:srgbClr val="FDB338"/>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Absent trough, high-titer ADAbs</a:t>
            </a:r>
            <a:endParaRPr kumimoji="0" lang="en-US" altLang="en-US" sz="16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2" name="TextBox 26">
            <a:extLst>
              <a:ext uri="{FF2B5EF4-FFF2-40B4-BE49-F238E27FC236}">
                <a16:creationId xmlns:a16="http://schemas.microsoft.com/office/drawing/2014/main" id="{59D86BA5-9D56-C775-2A8E-EDDD0759A696}"/>
              </a:ext>
            </a:extLst>
          </p:cNvPr>
          <p:cNvSpPr txBox="1">
            <a:spLocks noChangeArrowheads="1"/>
          </p:cNvSpPr>
          <p:nvPr/>
        </p:nvSpPr>
        <p:spPr bwMode="auto">
          <a:xfrm>
            <a:off x="163897" y="3494755"/>
            <a:ext cx="3074017" cy="1541026"/>
          </a:xfrm>
          <a:prstGeom prst="roundRect">
            <a:avLst>
              <a:gd name="adj" fmla="val 25500"/>
            </a:avLst>
          </a:prstGeom>
          <a:solidFill>
            <a:schemeClr val="tx2">
              <a:lumMod val="75000"/>
            </a:schemeClr>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sng"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Suspect mechanistic </a:t>
            </a:r>
            <a:r>
              <a:rPr lang="en-US" altLang="en-US" sz="1600" u="sng" kern="0" dirty="0">
                <a:solidFill>
                  <a:schemeClr val="bg1"/>
                </a:solidFill>
                <a:latin typeface="Calibri" panose="020F0502020204030204" pitchFamily="34" charset="0"/>
                <a:cs typeface="Calibri" panose="020F0502020204030204" pitchFamily="34" charset="0"/>
              </a:rPr>
              <a:t>f</a:t>
            </a:r>
            <a:r>
              <a:rPr kumimoji="0" lang="en-US" altLang="en-US" sz="1600" b="1" i="0" u="sng"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ailure</a:t>
            </a:r>
          </a:p>
          <a:p>
            <a:pPr algn="ctr" defTabSz="457200" eaLnBrk="1" fontAlgn="auto" hangingPunct="1">
              <a:spcBef>
                <a:spcPct val="0"/>
              </a:spcBef>
              <a:spcAft>
                <a:spcPts val="0"/>
              </a:spcAft>
              <a:buClrTx/>
              <a:buNone/>
              <a:defRPr/>
            </a:pPr>
            <a:r>
              <a:rPr lang="en-US" altLang="en-US" sz="1600" b="0" kern="0" dirty="0">
                <a:solidFill>
                  <a:schemeClr val="bg1"/>
                </a:solidFill>
                <a:latin typeface="Calibri" panose="020F0502020204030204" pitchFamily="34" charset="0"/>
                <a:cs typeface="Calibri" panose="020F0502020204030204" pitchFamily="34" charset="0"/>
              </a:rPr>
              <a:t>Consider switching to drug of different class</a:t>
            </a:r>
          </a:p>
          <a:p>
            <a:pPr algn="ctr" defTabSz="457200" eaLnBrk="1" fontAlgn="auto" hangingPunct="1">
              <a:spcBef>
                <a:spcPct val="0"/>
              </a:spcBef>
              <a:spcAft>
                <a:spcPts val="0"/>
              </a:spcAft>
              <a:buClrTx/>
              <a:buNone/>
              <a:defRPr/>
            </a:pPr>
            <a:r>
              <a:rPr kumimoji="0" lang="en-US" altLang="en-US" sz="16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Optimizing index</a:t>
            </a:r>
            <a:r>
              <a:rPr lang="en-US" altLang="en-US" sz="1600" b="0" kern="0" dirty="0">
                <a:solidFill>
                  <a:schemeClr val="bg1"/>
                </a:solidFill>
                <a:latin typeface="Calibri" panose="020F0502020204030204" pitchFamily="34" charset="0"/>
                <a:cs typeface="Calibri" panose="020F0502020204030204" pitchFamily="34" charset="0"/>
              </a:rPr>
              <a:t> therapy may be a reasonable alternative</a:t>
            </a:r>
            <a:endParaRPr kumimoji="0" lang="en-US" altLang="en-US" sz="16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6" name="TextBox 26">
            <a:extLst>
              <a:ext uri="{FF2B5EF4-FFF2-40B4-BE49-F238E27FC236}">
                <a16:creationId xmlns:a16="http://schemas.microsoft.com/office/drawing/2014/main" id="{1A5861F8-73D6-8638-5890-F4D377A5BC9B}"/>
              </a:ext>
            </a:extLst>
          </p:cNvPr>
          <p:cNvSpPr txBox="1">
            <a:spLocks noChangeArrowheads="1"/>
          </p:cNvSpPr>
          <p:nvPr/>
        </p:nvSpPr>
        <p:spPr bwMode="auto">
          <a:xfrm>
            <a:off x="5674677" y="5522884"/>
            <a:ext cx="3873255" cy="394216"/>
          </a:xfrm>
          <a:prstGeom prst="roundRect">
            <a:avLst>
              <a:gd name="adj" fmla="val 25500"/>
            </a:avLst>
          </a:prstGeom>
          <a:solidFill>
            <a:schemeClr val="tx2">
              <a:lumMod val="50000"/>
            </a:schemeClr>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i="0" u="none" strike="noStrike" kern="0" cap="none" spc="0" normalizeH="0" baseline="0" noProof="0" dirty="0">
                <a:ln>
                  <a:noFill/>
                </a:ln>
                <a:effectLst/>
                <a:uLnTx/>
                <a:uFillTx/>
                <a:latin typeface="Calibri" panose="020F0502020204030204" pitchFamily="34" charset="0"/>
                <a:cs typeface="Calibri" panose="020F0502020204030204" pitchFamily="34" charset="0"/>
              </a:rPr>
              <a:t>Low trough with low- or high-titer ADAbs</a:t>
            </a:r>
          </a:p>
        </p:txBody>
      </p:sp>
      <p:cxnSp>
        <p:nvCxnSpPr>
          <p:cNvPr id="32" name="Straight Connector 31">
            <a:extLst>
              <a:ext uri="{FF2B5EF4-FFF2-40B4-BE49-F238E27FC236}">
                <a16:creationId xmlns:a16="http://schemas.microsoft.com/office/drawing/2014/main" id="{C37B6F1B-6040-D774-E1F4-19F773BD469D}"/>
              </a:ext>
            </a:extLst>
          </p:cNvPr>
          <p:cNvCxnSpPr>
            <a:cxnSpLocks/>
            <a:endCxn id="37" idx="0"/>
          </p:cNvCxnSpPr>
          <p:nvPr/>
        </p:nvCxnSpPr>
        <p:spPr bwMode="auto">
          <a:xfrm>
            <a:off x="9960670" y="1781603"/>
            <a:ext cx="1" cy="186413"/>
          </a:xfrm>
          <a:prstGeom prst="line">
            <a:avLst/>
          </a:prstGeom>
          <a:noFill/>
          <a:ln w="28575" cap="flat" cmpd="sng" algn="ctr">
            <a:solidFill>
              <a:schemeClr val="bg1"/>
            </a:solidFill>
            <a:prstDash val="solid"/>
            <a:round/>
            <a:headEnd type="none" w="med" len="med"/>
            <a:tailEnd type="triangle" w="med" len="med"/>
          </a:ln>
          <a:effectLst/>
        </p:spPr>
      </p:cxnSp>
      <p:sp>
        <p:nvSpPr>
          <p:cNvPr id="34" name="TextBox 12">
            <a:extLst>
              <a:ext uri="{FF2B5EF4-FFF2-40B4-BE49-F238E27FC236}">
                <a16:creationId xmlns:a16="http://schemas.microsoft.com/office/drawing/2014/main" id="{93537034-756E-D814-0CC6-9274FBF59935}"/>
              </a:ext>
            </a:extLst>
          </p:cNvPr>
          <p:cNvSpPr txBox="1">
            <a:spLocks noChangeArrowheads="1"/>
          </p:cNvSpPr>
          <p:nvPr/>
        </p:nvSpPr>
        <p:spPr bwMode="auto">
          <a:xfrm>
            <a:off x="2758196" y="1949366"/>
            <a:ext cx="1837938" cy="374571"/>
          </a:xfrm>
          <a:prstGeom prst="roundRect">
            <a:avLst/>
          </a:prstGeom>
          <a:solidFill>
            <a:srgbClr val="E1471D"/>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Active IBD*</a:t>
            </a:r>
          </a:p>
        </p:txBody>
      </p:sp>
      <p:sp>
        <p:nvSpPr>
          <p:cNvPr id="37" name="TextBox 12">
            <a:extLst>
              <a:ext uri="{FF2B5EF4-FFF2-40B4-BE49-F238E27FC236}">
                <a16:creationId xmlns:a16="http://schemas.microsoft.com/office/drawing/2014/main" id="{E27096C7-38D6-9ADD-A7D5-5B5DADC18C96}"/>
              </a:ext>
            </a:extLst>
          </p:cNvPr>
          <p:cNvSpPr txBox="1">
            <a:spLocks noChangeArrowheads="1"/>
          </p:cNvSpPr>
          <p:nvPr/>
        </p:nvSpPr>
        <p:spPr bwMode="auto">
          <a:xfrm>
            <a:off x="8461178" y="1968016"/>
            <a:ext cx="2998985" cy="612934"/>
          </a:xfrm>
          <a:prstGeom prst="roundRect">
            <a:avLst/>
          </a:prstGeom>
          <a:solidFill>
            <a:schemeClr val="accent2"/>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Quiescent IBD</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(clinically and endoscopically)</a:t>
            </a:r>
          </a:p>
        </p:txBody>
      </p:sp>
      <p:sp>
        <p:nvSpPr>
          <p:cNvPr id="39" name="TextBox 12">
            <a:extLst>
              <a:ext uri="{FF2B5EF4-FFF2-40B4-BE49-F238E27FC236}">
                <a16:creationId xmlns:a16="http://schemas.microsoft.com/office/drawing/2014/main" id="{0F51E8E7-7594-D1F5-7BEE-1C737EAB167D}"/>
              </a:ext>
            </a:extLst>
          </p:cNvPr>
          <p:cNvSpPr txBox="1">
            <a:spLocks noChangeArrowheads="1"/>
          </p:cNvSpPr>
          <p:nvPr/>
        </p:nvSpPr>
        <p:spPr bwMode="auto">
          <a:xfrm>
            <a:off x="8461178" y="2686206"/>
            <a:ext cx="2998985" cy="851297"/>
          </a:xfrm>
          <a:prstGeom prst="roundRect">
            <a:avLst/>
          </a:prstGeom>
          <a:solidFill>
            <a:schemeClr val="accent2"/>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Continue anti-TNF </a:t>
            </a:r>
            <a:r>
              <a:rPr lang="en-US" altLang="en-US" sz="1600" kern="0" dirty="0">
                <a:latin typeface="Calibri" panose="020F0502020204030204" pitchFamily="34" charset="0"/>
                <a:cs typeface="Calibri" panose="020F0502020204030204" pitchFamily="34" charset="0"/>
              </a:rPr>
              <a:t>t</a:t>
            </a:r>
            <a:r>
              <a:rPr kumimoji="0" lang="en-US" altLang="en-US"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herapy</a:t>
            </a:r>
          </a:p>
          <a:p>
            <a:pPr marL="0" marR="0" lvl="0" indent="0" algn="ctr" defTabSz="457200" eaLnBrk="1" fontAlgn="auto" latinLnBrk="0" hangingPunct="1">
              <a:lnSpc>
                <a:spcPct val="100000"/>
              </a:lnSpc>
              <a:spcBef>
                <a:spcPct val="0"/>
              </a:spcBef>
              <a:spcAft>
                <a:spcPts val="0"/>
              </a:spcAft>
              <a:buClrTx/>
              <a:buSzTx/>
              <a:buFontTx/>
              <a:buNone/>
              <a:tabLst/>
              <a:defRPr/>
            </a:pPr>
            <a:r>
              <a:rPr lang="en-US" altLang="en-US" sz="1400" b="0" kern="0" dirty="0">
                <a:latin typeface="Calibri" panose="020F0502020204030204" pitchFamily="34" charset="0"/>
                <a:cs typeface="Calibri" panose="020F0502020204030204" pitchFamily="34" charset="0"/>
              </a:rPr>
              <a:t>No recommendation for or against routine proactive TDM</a:t>
            </a:r>
            <a:endParaRPr kumimoji="0" lang="en-US" alt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0093BC9F-F273-2A9F-CDDA-83B5A6F61509}"/>
              </a:ext>
            </a:extLst>
          </p:cNvPr>
          <p:cNvCxnSpPr>
            <a:cxnSpLocks/>
            <a:stCxn id="37" idx="2"/>
            <a:endCxn id="39" idx="0"/>
          </p:cNvCxnSpPr>
          <p:nvPr/>
        </p:nvCxnSpPr>
        <p:spPr bwMode="auto">
          <a:xfrm>
            <a:off x="9960671" y="2580950"/>
            <a:ext cx="0" cy="105256"/>
          </a:xfrm>
          <a:prstGeom prst="line">
            <a:avLst/>
          </a:prstGeom>
          <a:noFill/>
          <a:ln w="28575" cap="flat" cmpd="sng" algn="ctr">
            <a:solidFill>
              <a:schemeClr val="bg1"/>
            </a:solidFill>
            <a:prstDash val="solid"/>
            <a:round/>
            <a:headEnd type="none" w="med" len="med"/>
            <a:tailEnd type="triangle" w="med" len="med"/>
          </a:ln>
          <a:effectLst/>
        </p:spPr>
      </p:cxnSp>
      <p:sp>
        <p:nvSpPr>
          <p:cNvPr id="14" name="Arrow: Pentagon 13">
            <a:extLst>
              <a:ext uri="{FF2B5EF4-FFF2-40B4-BE49-F238E27FC236}">
                <a16:creationId xmlns:a16="http://schemas.microsoft.com/office/drawing/2014/main" id="{F1909D0D-690B-95B4-B01D-16A50B2C8B28}"/>
              </a:ext>
            </a:extLst>
          </p:cNvPr>
          <p:cNvSpPr/>
          <p:nvPr/>
        </p:nvSpPr>
        <p:spPr bwMode="auto">
          <a:xfrm>
            <a:off x="765051" y="2035229"/>
            <a:ext cx="1993145" cy="792192"/>
          </a:xfrm>
          <a:prstGeom prst="homePlate">
            <a:avLst/>
          </a:prstGeom>
          <a:solidFill>
            <a:schemeClr val="accent1"/>
          </a:solidFill>
          <a:ln w="0">
            <a:solidFill>
              <a:schemeClr val="bg1"/>
            </a:solidFill>
            <a:miter lim="800000"/>
            <a:headEnd/>
            <a:tailEnd/>
          </a:ln>
        </p:spPr>
        <p:txBody>
          <a:bodyPr rtlCol="0" anchor="b"/>
          <a:lstStyle/>
          <a:p>
            <a:pPr marL="0" marR="0" lvl="0" indent="0" algn="ctr" defTabSz="457200" eaLnBrk="1" fontAlgn="auto" latinLnBrk="0" hangingPunct="1">
              <a:lnSpc>
                <a:spcPct val="100000"/>
              </a:lnSpc>
              <a:spcBef>
                <a:spcPct val="0"/>
              </a:spcBef>
              <a:spcAft>
                <a:spcPts val="0"/>
              </a:spcAft>
              <a:buClrTx/>
              <a:buSzTx/>
              <a:buFontTx/>
              <a:buNone/>
              <a:tabLst/>
              <a:defRPr/>
            </a:pPr>
            <a:r>
              <a:rPr lang="en-US" altLang="en-US" sz="1600" kern="0" dirty="0">
                <a:latin typeface="Calibri" panose="020F0502020204030204" pitchFamily="34" charset="0"/>
                <a:cs typeface="Calibri" panose="020F0502020204030204" pitchFamily="34" charset="0"/>
              </a:rPr>
              <a:t>Reactive TDM </a:t>
            </a:r>
            <a:r>
              <a:rPr lang="en-US" altLang="en-US" sz="1400" b="0" kern="0" dirty="0">
                <a:latin typeface="Calibri" panose="020F0502020204030204" pitchFamily="34" charset="0"/>
                <a:cs typeface="Calibri" panose="020F0502020204030204" pitchFamily="34" charset="0"/>
              </a:rPr>
              <a:t>(check trough and ADAbs)</a:t>
            </a:r>
            <a:endParaRPr kumimoji="0" lang="en-US" altLang="en-US" sz="18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cxnSp>
        <p:nvCxnSpPr>
          <p:cNvPr id="16" name="Connector: Elbow 15">
            <a:extLst>
              <a:ext uri="{FF2B5EF4-FFF2-40B4-BE49-F238E27FC236}">
                <a16:creationId xmlns:a16="http://schemas.microsoft.com/office/drawing/2014/main" id="{EDA3A39D-4355-3453-B81B-D5563929797D}"/>
              </a:ext>
            </a:extLst>
          </p:cNvPr>
          <p:cNvCxnSpPr>
            <a:cxnSpLocks/>
            <a:stCxn id="50" idx="3"/>
            <a:endCxn id="38" idx="0"/>
          </p:cNvCxnSpPr>
          <p:nvPr/>
        </p:nvCxnSpPr>
        <p:spPr bwMode="auto">
          <a:xfrm>
            <a:off x="6096000" y="3041548"/>
            <a:ext cx="1515303" cy="551373"/>
          </a:xfrm>
          <a:prstGeom prst="bentConnector2">
            <a:avLst/>
          </a:prstGeom>
          <a:noFill/>
          <a:ln w="28575" cap="flat" cmpd="sng" algn="ctr">
            <a:solidFill>
              <a:schemeClr val="bg1"/>
            </a:solidFill>
            <a:prstDash val="solid"/>
            <a:round/>
            <a:headEnd type="none" w="med" len="med"/>
            <a:tailEnd type="triangle"/>
          </a:ln>
          <a:effectLst/>
        </p:spPr>
      </p:cxnSp>
      <p:cxnSp>
        <p:nvCxnSpPr>
          <p:cNvPr id="48" name="Connector: Elbow 47">
            <a:extLst>
              <a:ext uri="{FF2B5EF4-FFF2-40B4-BE49-F238E27FC236}">
                <a16:creationId xmlns:a16="http://schemas.microsoft.com/office/drawing/2014/main" id="{9A406307-C033-F2EB-2BD9-090E5EAA3439}"/>
              </a:ext>
            </a:extLst>
          </p:cNvPr>
          <p:cNvCxnSpPr>
            <a:cxnSpLocks/>
            <a:stCxn id="50" idx="1"/>
            <a:endCxn id="22" idx="0"/>
          </p:cNvCxnSpPr>
          <p:nvPr/>
        </p:nvCxnSpPr>
        <p:spPr bwMode="auto">
          <a:xfrm rot="10800000" flipV="1">
            <a:off x="1700907" y="3041547"/>
            <a:ext cx="1321077" cy="453207"/>
          </a:xfrm>
          <a:prstGeom prst="bentConnector2">
            <a:avLst/>
          </a:prstGeom>
          <a:noFill/>
          <a:ln w="28575" cap="flat" cmpd="sng" algn="ctr">
            <a:solidFill>
              <a:schemeClr val="bg1"/>
            </a:solidFill>
            <a:prstDash val="solid"/>
            <a:round/>
            <a:headEnd type="none" w="med" len="med"/>
            <a:tailEnd type="triangle"/>
          </a:ln>
          <a:effectLst/>
        </p:spPr>
      </p:cxnSp>
      <p:sp>
        <p:nvSpPr>
          <p:cNvPr id="53" name="TextBox 30">
            <a:extLst>
              <a:ext uri="{FF2B5EF4-FFF2-40B4-BE49-F238E27FC236}">
                <a16:creationId xmlns:a16="http://schemas.microsoft.com/office/drawing/2014/main" id="{191BF918-7471-C44C-EAB7-8FD4DBA7D0EF}"/>
              </a:ext>
            </a:extLst>
          </p:cNvPr>
          <p:cNvSpPr txBox="1">
            <a:spLocks noChangeArrowheads="1"/>
          </p:cNvSpPr>
          <p:nvPr/>
        </p:nvSpPr>
        <p:spPr bwMode="auto">
          <a:xfrm>
            <a:off x="3564588" y="4499396"/>
            <a:ext cx="3903885" cy="919401"/>
          </a:xfrm>
          <a:prstGeom prst="roundRect">
            <a:avLst/>
          </a:prstGeom>
          <a:solidFill>
            <a:schemeClr val="accent4"/>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Consider nonimmune-mediated pharmacokinetic failure</a:t>
            </a:r>
          </a:p>
          <a:p>
            <a:pPr marL="0" marR="0" lvl="0" indent="0" algn="ctr" defTabSz="457200" eaLnBrk="1" fontAlgn="auto" latinLnBrk="0" hangingPunct="1">
              <a:lnSpc>
                <a:spcPct val="100000"/>
              </a:lnSpc>
              <a:spcBef>
                <a:spcPct val="0"/>
              </a:spcBef>
              <a:spcAft>
                <a:spcPts val="0"/>
              </a:spcAft>
              <a:buClrTx/>
              <a:buSzTx/>
              <a:buFontTx/>
              <a:buNone/>
              <a:tabLst/>
              <a:defRPr/>
            </a:pPr>
            <a:r>
              <a:rPr lang="en-US" altLang="en-US" sz="1600" b="0" kern="0" dirty="0">
                <a:latin typeface="Calibri" panose="020F0502020204030204" pitchFamily="34" charset="0"/>
                <a:cs typeface="Calibri" panose="020F0502020204030204" pitchFamily="34" charset="0"/>
              </a:rPr>
              <a:t>Optimize index therapy</a:t>
            </a:r>
            <a:endParaRPr kumimoji="0" lang="en-US" altLang="en-US"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4" name="TextBox 30">
            <a:extLst>
              <a:ext uri="{FF2B5EF4-FFF2-40B4-BE49-F238E27FC236}">
                <a16:creationId xmlns:a16="http://schemas.microsoft.com/office/drawing/2014/main" id="{C3F69060-644B-EE53-E75D-07636FD2A65C}"/>
              </a:ext>
            </a:extLst>
          </p:cNvPr>
          <p:cNvSpPr txBox="1">
            <a:spLocks noChangeArrowheads="1"/>
          </p:cNvSpPr>
          <p:nvPr/>
        </p:nvSpPr>
        <p:spPr bwMode="auto">
          <a:xfrm>
            <a:off x="7812739" y="4499396"/>
            <a:ext cx="2998985" cy="919401"/>
          </a:xfrm>
          <a:prstGeom prst="roundRect">
            <a:avLst/>
          </a:prstGeom>
          <a:solidFill>
            <a:srgbClr val="FDB338"/>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b="1" i="0" u="sng"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Consider immune-mediated pharmacokinetic failure</a:t>
            </a:r>
          </a:p>
          <a:p>
            <a:pPr marL="0" marR="0" lvl="0" indent="0" algn="ctr" defTabSz="457200" eaLnBrk="1" fontAlgn="auto" latinLnBrk="0" hangingPunct="1">
              <a:lnSpc>
                <a:spcPct val="100000"/>
              </a:lnSpc>
              <a:spcBef>
                <a:spcPct val="0"/>
              </a:spcBef>
              <a:spcAft>
                <a:spcPts val="0"/>
              </a:spcAft>
              <a:buClrTx/>
              <a:buSzTx/>
              <a:buFontTx/>
              <a:buNone/>
              <a:tabLst/>
              <a:defRPr/>
            </a:pPr>
            <a:r>
              <a:rPr lang="en-US" altLang="en-US" sz="1600" b="0" kern="0" dirty="0">
                <a:solidFill>
                  <a:schemeClr val="bg1"/>
                </a:solidFill>
                <a:latin typeface="Calibri" panose="020F0502020204030204" pitchFamily="34" charset="0"/>
                <a:cs typeface="Calibri" panose="020F0502020204030204" pitchFamily="34" charset="0"/>
              </a:rPr>
              <a:t>Switch therapy</a:t>
            </a:r>
            <a:endParaRPr kumimoji="0" lang="en-US" altLang="en-US" sz="16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63" name="TextBox 26">
            <a:extLst>
              <a:ext uri="{FF2B5EF4-FFF2-40B4-BE49-F238E27FC236}">
                <a16:creationId xmlns:a16="http://schemas.microsoft.com/office/drawing/2014/main" id="{34E5A3F3-B9BB-61B4-732C-ADA19D3A8F46}"/>
              </a:ext>
            </a:extLst>
          </p:cNvPr>
          <p:cNvSpPr txBox="1">
            <a:spLocks noChangeArrowheads="1"/>
          </p:cNvSpPr>
          <p:nvPr/>
        </p:nvSpPr>
        <p:spPr bwMode="auto">
          <a:xfrm>
            <a:off x="5982966" y="6026091"/>
            <a:ext cx="3256673" cy="394216"/>
          </a:xfrm>
          <a:prstGeom prst="roundRect">
            <a:avLst>
              <a:gd name="adj" fmla="val 25500"/>
            </a:avLst>
          </a:prstGeom>
          <a:solidFill>
            <a:schemeClr val="tx2">
              <a:lumMod val="50000"/>
            </a:schemeClr>
          </a:solidFill>
          <a:ln>
            <a:noFill/>
          </a:ln>
        </p:spPr>
        <p:txBody>
          <a:bodyPr wrap="square">
            <a:spAutoFit/>
          </a:bodyPr>
          <a:lstStyle>
            <a:lvl1pPr>
              <a:spcBef>
                <a:spcPct val="20000"/>
              </a:spcBef>
              <a:buClr>
                <a:schemeClr val="tx2"/>
              </a:buClr>
              <a:buFont typeface="Times" panose="02020603050405020304" pitchFamily="18"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D1D6A"/>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US" altLang="en-US" sz="1600" i="0" u="none" strike="noStrike" kern="0" cap="none" spc="0" normalizeH="0" baseline="0" noProof="0" dirty="0">
                <a:ln>
                  <a:noFill/>
                </a:ln>
                <a:effectLst/>
                <a:uLnTx/>
                <a:uFillTx/>
                <a:latin typeface="Calibri" panose="020F0502020204030204" pitchFamily="34" charset="0"/>
                <a:cs typeface="Calibri" panose="020F0502020204030204" pitchFamily="34" charset="0"/>
              </a:rPr>
              <a:t>Approach uncertain</a:t>
            </a:r>
          </a:p>
        </p:txBody>
      </p:sp>
      <p:cxnSp>
        <p:nvCxnSpPr>
          <p:cNvPr id="62" name="Straight Connector 61">
            <a:extLst>
              <a:ext uri="{FF2B5EF4-FFF2-40B4-BE49-F238E27FC236}">
                <a16:creationId xmlns:a16="http://schemas.microsoft.com/office/drawing/2014/main" id="{319DE1F2-FA92-7557-1819-E280E303373F}"/>
              </a:ext>
            </a:extLst>
          </p:cNvPr>
          <p:cNvCxnSpPr>
            <a:cxnSpLocks/>
            <a:stCxn id="34" idx="3"/>
          </p:cNvCxnSpPr>
          <p:nvPr/>
        </p:nvCxnSpPr>
        <p:spPr bwMode="auto">
          <a:xfrm>
            <a:off x="4596134" y="2136652"/>
            <a:ext cx="390043"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Arrow Connector 70">
            <a:extLst>
              <a:ext uri="{FF2B5EF4-FFF2-40B4-BE49-F238E27FC236}">
                <a16:creationId xmlns:a16="http://schemas.microsoft.com/office/drawing/2014/main" id="{41A5A7FF-FB0C-DB6B-10CA-B4242F7A7698}"/>
              </a:ext>
            </a:extLst>
          </p:cNvPr>
          <p:cNvCxnSpPr>
            <a:cxnSpLocks/>
          </p:cNvCxnSpPr>
          <p:nvPr/>
        </p:nvCxnSpPr>
        <p:spPr bwMode="auto">
          <a:xfrm>
            <a:off x="4986177" y="2136651"/>
            <a:ext cx="0" cy="479248"/>
          </a:xfrm>
          <a:prstGeom prst="straightConnector1">
            <a:avLst/>
          </a:prstGeom>
          <a:noFill/>
          <a:ln w="28575" cap="flat" cmpd="sng" algn="ctr">
            <a:solidFill>
              <a:schemeClr val="bg1"/>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6B6C2B19-9AC9-C1A3-8588-B0A6E1EF1E49}"/>
              </a:ext>
            </a:extLst>
          </p:cNvPr>
          <p:cNvCxnSpPr>
            <a:cxnSpLocks/>
            <a:stCxn id="38" idx="2"/>
            <a:endCxn id="26" idx="0"/>
          </p:cNvCxnSpPr>
          <p:nvPr/>
        </p:nvCxnSpPr>
        <p:spPr bwMode="auto">
          <a:xfrm>
            <a:off x="7611303" y="3980589"/>
            <a:ext cx="2" cy="1542295"/>
          </a:xfrm>
          <a:prstGeom prst="straightConnector1">
            <a:avLst/>
          </a:prstGeom>
          <a:noFill/>
          <a:ln w="28575" cap="flat" cmpd="sng" algn="ctr">
            <a:solidFill>
              <a:schemeClr val="bg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EB433128-B9C6-3318-F9EC-0D8A2CA5D247}"/>
              </a:ext>
            </a:extLst>
          </p:cNvPr>
          <p:cNvCxnSpPr>
            <a:cxnSpLocks/>
            <a:stCxn id="26" idx="2"/>
            <a:endCxn id="63" idx="0"/>
          </p:cNvCxnSpPr>
          <p:nvPr/>
        </p:nvCxnSpPr>
        <p:spPr bwMode="auto">
          <a:xfrm flipH="1">
            <a:off x="7611303" y="5917100"/>
            <a:ext cx="2" cy="108991"/>
          </a:xfrm>
          <a:prstGeom prst="straightConnector1">
            <a:avLst/>
          </a:prstGeom>
          <a:noFill/>
          <a:ln w="28575" cap="flat" cmpd="sng" algn="ctr">
            <a:solidFill>
              <a:schemeClr val="bg1"/>
            </a:solidFill>
            <a:prstDash val="solid"/>
            <a:round/>
            <a:headEnd type="none" w="med" len="med"/>
            <a:tailEnd type="triangle"/>
          </a:ln>
          <a:effectLst/>
        </p:spPr>
      </p:cxnSp>
      <p:cxnSp>
        <p:nvCxnSpPr>
          <p:cNvPr id="90" name="Connector: Elbow 89">
            <a:extLst>
              <a:ext uri="{FF2B5EF4-FFF2-40B4-BE49-F238E27FC236}">
                <a16:creationId xmlns:a16="http://schemas.microsoft.com/office/drawing/2014/main" id="{8AFF13AA-85BB-08E4-C32F-B786C06061F5}"/>
              </a:ext>
            </a:extLst>
          </p:cNvPr>
          <p:cNvCxnSpPr>
            <a:cxnSpLocks/>
            <a:stCxn id="35" idx="1"/>
            <a:endCxn id="53" idx="1"/>
          </p:cNvCxnSpPr>
          <p:nvPr/>
        </p:nvCxnSpPr>
        <p:spPr bwMode="auto">
          <a:xfrm rot="10800000" flipV="1">
            <a:off x="3564588" y="4252643"/>
            <a:ext cx="12700" cy="706454"/>
          </a:xfrm>
          <a:prstGeom prst="bentConnector3">
            <a:avLst>
              <a:gd name="adj1" fmla="val 1800000"/>
            </a:avLst>
          </a:prstGeom>
          <a:noFill/>
          <a:ln w="28575" cap="flat" cmpd="sng" algn="ctr">
            <a:solidFill>
              <a:schemeClr val="bg1"/>
            </a:solidFill>
            <a:prstDash val="solid"/>
            <a:round/>
            <a:headEnd type="none" w="med" len="med"/>
            <a:tailEnd type="triangle"/>
          </a:ln>
          <a:effectLst/>
        </p:spPr>
      </p:cxnSp>
      <p:cxnSp>
        <p:nvCxnSpPr>
          <p:cNvPr id="94" name="Connector: Elbow 93">
            <a:extLst>
              <a:ext uri="{FF2B5EF4-FFF2-40B4-BE49-F238E27FC236}">
                <a16:creationId xmlns:a16="http://schemas.microsoft.com/office/drawing/2014/main" id="{4C41113F-7CEE-B2B6-F133-1DD297C66708}"/>
              </a:ext>
            </a:extLst>
          </p:cNvPr>
          <p:cNvCxnSpPr>
            <a:cxnSpLocks/>
            <a:stCxn id="45" idx="3"/>
            <a:endCxn id="54" idx="3"/>
          </p:cNvCxnSpPr>
          <p:nvPr/>
        </p:nvCxnSpPr>
        <p:spPr bwMode="auto">
          <a:xfrm>
            <a:off x="10811724" y="4271453"/>
            <a:ext cx="12700" cy="687644"/>
          </a:xfrm>
          <a:prstGeom prst="bentConnector3">
            <a:avLst>
              <a:gd name="adj1" fmla="val 1800000"/>
            </a:avLst>
          </a:prstGeom>
          <a:noFill/>
          <a:ln w="28575" cap="flat" cmpd="sng" algn="ctr">
            <a:solidFill>
              <a:schemeClr val="bg1"/>
            </a:solidFill>
            <a:prstDash val="solid"/>
            <a:round/>
            <a:headEnd type="none" w="med" len="med"/>
            <a:tailEnd type="triangle"/>
          </a:ln>
          <a:effectLst/>
        </p:spPr>
      </p:cxnSp>
      <p:cxnSp>
        <p:nvCxnSpPr>
          <p:cNvPr id="97" name="Connector: Elbow 96">
            <a:extLst>
              <a:ext uri="{FF2B5EF4-FFF2-40B4-BE49-F238E27FC236}">
                <a16:creationId xmlns:a16="http://schemas.microsoft.com/office/drawing/2014/main" id="{32015BD7-C2D0-E03F-F467-6FFB12BDEC7A}"/>
              </a:ext>
            </a:extLst>
          </p:cNvPr>
          <p:cNvCxnSpPr>
            <a:cxnSpLocks/>
            <a:stCxn id="63" idx="1"/>
            <a:endCxn id="53" idx="2"/>
          </p:cNvCxnSpPr>
          <p:nvPr/>
        </p:nvCxnSpPr>
        <p:spPr bwMode="auto">
          <a:xfrm rot="10800000">
            <a:off x="5516532" y="5418797"/>
            <a:ext cx="466435" cy="804402"/>
          </a:xfrm>
          <a:prstGeom prst="bentConnector2">
            <a:avLst/>
          </a:prstGeom>
          <a:noFill/>
          <a:ln w="28575" cap="flat" cmpd="sng" algn="ctr">
            <a:solidFill>
              <a:schemeClr val="bg1"/>
            </a:solidFill>
            <a:prstDash val="dash"/>
            <a:round/>
            <a:headEnd type="none" w="med" len="med"/>
            <a:tailEnd type="triangle"/>
          </a:ln>
          <a:effectLst/>
        </p:spPr>
      </p:cxnSp>
      <p:cxnSp>
        <p:nvCxnSpPr>
          <p:cNvPr id="101" name="Connector: Elbow 100">
            <a:extLst>
              <a:ext uri="{FF2B5EF4-FFF2-40B4-BE49-F238E27FC236}">
                <a16:creationId xmlns:a16="http://schemas.microsoft.com/office/drawing/2014/main" id="{681FA87D-FA04-2ED4-271D-B6DDFEE225CA}"/>
              </a:ext>
            </a:extLst>
          </p:cNvPr>
          <p:cNvCxnSpPr>
            <a:cxnSpLocks/>
            <a:stCxn id="63" idx="3"/>
          </p:cNvCxnSpPr>
          <p:nvPr/>
        </p:nvCxnSpPr>
        <p:spPr bwMode="auto">
          <a:xfrm flipV="1">
            <a:off x="9239639" y="5418469"/>
            <a:ext cx="759454" cy="804730"/>
          </a:xfrm>
          <a:prstGeom prst="bentConnector2">
            <a:avLst/>
          </a:prstGeom>
          <a:noFill/>
          <a:ln w="28575" cap="flat" cmpd="sng" algn="ctr">
            <a:solidFill>
              <a:schemeClr val="bg1"/>
            </a:solidFill>
            <a:prstDash val="dash"/>
            <a:round/>
            <a:headEnd type="none" w="med" len="med"/>
            <a:tailEnd type="triangle"/>
          </a:ln>
          <a:effectLst/>
        </p:spPr>
      </p:cxnSp>
      <p:sp>
        <p:nvSpPr>
          <p:cNvPr id="121" name="Text Placeholder 3">
            <a:extLst>
              <a:ext uri="{FF2B5EF4-FFF2-40B4-BE49-F238E27FC236}">
                <a16:creationId xmlns:a16="http://schemas.microsoft.com/office/drawing/2014/main" id="{FF973C0C-BB15-C54D-BCD8-6D5D46686E0B}"/>
              </a:ext>
            </a:extLst>
          </p:cNvPr>
          <p:cNvSpPr txBox="1">
            <a:spLocks/>
          </p:cNvSpPr>
          <p:nvPr/>
        </p:nvSpPr>
        <p:spPr>
          <a:xfrm>
            <a:off x="650820" y="5766650"/>
            <a:ext cx="4705496" cy="609600"/>
          </a:xfrm>
          <a:prstGeom prst="rect">
            <a:avLst/>
          </a:prstGeom>
        </p:spPr>
        <p:txBody>
          <a:bodyPr>
            <a:normAutofit/>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spcBef>
                <a:spcPts val="0"/>
              </a:spcBef>
              <a:spcAft>
                <a:spcPts val="0"/>
              </a:spcAft>
              <a:buNone/>
            </a:pPr>
            <a:r>
              <a:rPr lang="en-GB" sz="1200" b="0" kern="0" dirty="0"/>
              <a:t>*Objective findings of active disease based on biochemical markers, </a:t>
            </a:r>
            <a:br>
              <a:rPr lang="en-GB" sz="1200" b="0" kern="0" dirty="0"/>
            </a:br>
            <a:r>
              <a:rPr lang="en-GB" sz="1200" b="0" kern="0" dirty="0"/>
              <a:t>endoscopic or radiologic disease activity, ± symptoms.</a:t>
            </a:r>
          </a:p>
        </p:txBody>
      </p:sp>
      <p:sp>
        <p:nvSpPr>
          <p:cNvPr id="122" name="TextBox 121">
            <a:extLst>
              <a:ext uri="{FF2B5EF4-FFF2-40B4-BE49-F238E27FC236}">
                <a16:creationId xmlns:a16="http://schemas.microsoft.com/office/drawing/2014/main" id="{D9E4E7D8-0022-4180-58E2-8625D215259D}"/>
              </a:ext>
            </a:extLst>
          </p:cNvPr>
          <p:cNvSpPr txBox="1"/>
          <p:nvPr/>
        </p:nvSpPr>
        <p:spPr bwMode="auto">
          <a:xfrm>
            <a:off x="437734" y="6357364"/>
            <a:ext cx="6749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chemeClr val="bg2"/>
                </a:solidFill>
                <a:latin typeface="Calibri" panose="020F0502020204030204" pitchFamily="34" charset="0"/>
                <a:cs typeface="Calibri" panose="020F0502020204030204" pitchFamily="34" charset="0"/>
              </a:rPr>
              <a:t>AGA. Gastroenterology. 2017;153:858.</a:t>
            </a:r>
          </a:p>
        </p:txBody>
      </p:sp>
      <p:sp>
        <p:nvSpPr>
          <p:cNvPr id="123" name="TextBox 122">
            <a:extLst>
              <a:ext uri="{FF2B5EF4-FFF2-40B4-BE49-F238E27FC236}">
                <a16:creationId xmlns:a16="http://schemas.microsoft.com/office/drawing/2014/main" id="{59D61AE8-F37C-BCFE-2200-F130BD254D16}"/>
              </a:ext>
            </a:extLst>
          </p:cNvPr>
          <p:cNvSpPr txBox="1"/>
          <p:nvPr/>
        </p:nvSpPr>
        <p:spPr>
          <a:xfrm>
            <a:off x="2051414" y="3043829"/>
            <a:ext cx="620062" cy="276999"/>
          </a:xfrm>
          <a:prstGeom prst="rect">
            <a:avLst/>
          </a:prstGeom>
          <a:noFill/>
          <a:ln w="1270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Arial"/>
                <a:ea typeface="+mn-ea"/>
                <a:cs typeface="+mn-cs"/>
              </a:rPr>
              <a:t>Yes</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663FCDF8-C740-8C10-9984-479938AE5116}"/>
              </a:ext>
            </a:extLst>
          </p:cNvPr>
          <p:cNvSpPr txBox="1"/>
          <p:nvPr/>
        </p:nvSpPr>
        <p:spPr>
          <a:xfrm>
            <a:off x="6543620" y="3041547"/>
            <a:ext cx="620062" cy="276999"/>
          </a:xfrm>
          <a:prstGeom prst="rect">
            <a:avLst/>
          </a:prstGeom>
          <a:noFill/>
          <a:ln w="1270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Arial"/>
                <a:ea typeface="+mn-ea"/>
                <a:cs typeface="+mn-cs"/>
              </a:rPr>
              <a:t>No</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p:txBody>
      </p:sp>
      <p:sp>
        <p:nvSpPr>
          <p:cNvPr id="3" name="Rectangle 8">
            <a:extLst>
              <a:ext uri="{FF2B5EF4-FFF2-40B4-BE49-F238E27FC236}">
                <a16:creationId xmlns:a16="http://schemas.microsoft.com/office/drawing/2014/main" id="{744B9C98-71B1-CCE5-0ACE-808667EF4491}"/>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402305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7A1D-713D-4774-9120-909B52486000}"/>
              </a:ext>
            </a:extLst>
          </p:cNvPr>
          <p:cNvSpPr>
            <a:spLocks noGrp="1"/>
          </p:cNvSpPr>
          <p:nvPr>
            <p:ph type="title"/>
          </p:nvPr>
        </p:nvSpPr>
        <p:spPr/>
        <p:txBody>
          <a:bodyPr/>
          <a:lstStyle/>
          <a:p>
            <a:r>
              <a:rPr lang="en-CA" sz="3600" dirty="0">
                <a:ea typeface="ＭＳ Ｐゴシック" panose="020B0600070205080204" pitchFamily="34" charset="-128"/>
              </a:rPr>
              <a:t>Possible Benefits of Proactive TDM: </a:t>
            </a:r>
            <a:br>
              <a:rPr lang="en-CA" sz="3600" dirty="0">
                <a:ea typeface="ＭＳ Ｐゴシック" panose="020B0600070205080204" pitchFamily="34" charset="-128"/>
              </a:rPr>
            </a:br>
            <a:r>
              <a:rPr lang="en-CA" sz="3600" dirty="0">
                <a:ea typeface="ＭＳ Ｐゴシック" panose="020B0600070205080204" pitchFamily="34" charset="-128"/>
              </a:rPr>
              <a:t>During and Early After Induction Therapy</a:t>
            </a:r>
            <a:endParaRPr lang="en-US" dirty="0"/>
          </a:p>
        </p:txBody>
      </p:sp>
      <p:sp>
        <p:nvSpPr>
          <p:cNvPr id="4" name="TextBox 3">
            <a:extLst>
              <a:ext uri="{FF2B5EF4-FFF2-40B4-BE49-F238E27FC236}">
                <a16:creationId xmlns:a16="http://schemas.microsoft.com/office/drawing/2014/main" id="{F31E57B9-A13D-4B34-9106-7E261ED95DBE}"/>
              </a:ext>
            </a:extLst>
          </p:cNvPr>
          <p:cNvSpPr txBox="1"/>
          <p:nvPr/>
        </p:nvSpPr>
        <p:spPr bwMode="auto">
          <a:xfrm>
            <a:off x="825972" y="1626881"/>
            <a:ext cx="3769041" cy="1856125"/>
          </a:xfrm>
          <a:prstGeom prst="roundRect">
            <a:avLst>
              <a:gd name="adj" fmla="val 9797"/>
            </a:avLst>
          </a:prstGeom>
          <a:solidFill>
            <a:schemeClr val="accent2"/>
          </a:solidFill>
          <a:ln w="9525" algn="ctr">
            <a:noFill/>
            <a:miter lim="800000"/>
            <a:headEnd/>
            <a:tailEnd/>
          </a:ln>
        </p:spPr>
        <p:txBody>
          <a:bodyPr wrap="square" rtlCol="0">
            <a:spAutoFit/>
          </a:bodyPr>
          <a:lstStyle/>
          <a:p>
            <a:pPr algn="l">
              <a:lnSpc>
                <a:spcPct val="100000"/>
              </a:lnSpc>
              <a:spcAft>
                <a:spcPct val="0"/>
              </a:spcAft>
              <a:buClrTx/>
              <a:buFontTx/>
              <a:buNone/>
            </a:pPr>
            <a:r>
              <a:rPr lang="en-US" b="1" u="sng" dirty="0">
                <a:latin typeface="Calibri" panose="020F0502020204030204" pitchFamily="34" charset="0"/>
              </a:rPr>
              <a:t>Improved Clinical Outcomes</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Reduced PNR</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Reduced subsequent secondary LoR</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Less inappropriate switching out of class for presumed PNR</a:t>
            </a:r>
          </a:p>
        </p:txBody>
      </p:sp>
      <p:sp>
        <p:nvSpPr>
          <p:cNvPr id="5" name="TextBox 4">
            <a:extLst>
              <a:ext uri="{FF2B5EF4-FFF2-40B4-BE49-F238E27FC236}">
                <a16:creationId xmlns:a16="http://schemas.microsoft.com/office/drawing/2014/main" id="{32ED5160-FE60-44E4-B35A-3D8117AD3874}"/>
              </a:ext>
            </a:extLst>
          </p:cNvPr>
          <p:cNvSpPr txBox="1"/>
          <p:nvPr/>
        </p:nvSpPr>
        <p:spPr bwMode="auto">
          <a:xfrm>
            <a:off x="7660440" y="1625453"/>
            <a:ext cx="3642961" cy="1856125"/>
          </a:xfrm>
          <a:prstGeom prst="roundRect">
            <a:avLst>
              <a:gd name="adj" fmla="val 9483"/>
            </a:avLst>
          </a:prstGeom>
          <a:solidFill>
            <a:schemeClr val="accent2"/>
          </a:solidFill>
          <a:ln w="9525" algn="ctr">
            <a:noFill/>
            <a:miter lim="800000"/>
            <a:headEnd/>
            <a:tailEnd/>
          </a:ln>
        </p:spPr>
        <p:txBody>
          <a:bodyPr wrap="square" rtlCol="0">
            <a:noAutofit/>
          </a:bodyPr>
          <a:lstStyle/>
          <a:p>
            <a:pPr algn="l">
              <a:lnSpc>
                <a:spcPct val="100000"/>
              </a:lnSpc>
              <a:spcAft>
                <a:spcPct val="0"/>
              </a:spcAft>
              <a:buClrTx/>
              <a:buFontTx/>
              <a:buNone/>
            </a:pPr>
            <a:r>
              <a:rPr lang="en-US" b="1" u="sng" dirty="0">
                <a:latin typeface="Calibri" panose="020F0502020204030204" pitchFamily="34" charset="0"/>
              </a:rPr>
              <a:t>Improved QoL</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More rapid attainment of remission</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Less corticosteroid exposure</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Less need for combination therapy with IMM</a:t>
            </a:r>
          </a:p>
        </p:txBody>
      </p:sp>
      <p:sp>
        <p:nvSpPr>
          <p:cNvPr id="6" name="TextBox 5">
            <a:extLst>
              <a:ext uri="{FF2B5EF4-FFF2-40B4-BE49-F238E27FC236}">
                <a16:creationId xmlns:a16="http://schemas.microsoft.com/office/drawing/2014/main" id="{D35870B3-36C2-4083-8804-28C520FAC024}"/>
              </a:ext>
            </a:extLst>
          </p:cNvPr>
          <p:cNvSpPr txBox="1"/>
          <p:nvPr/>
        </p:nvSpPr>
        <p:spPr bwMode="auto">
          <a:xfrm>
            <a:off x="7673126" y="3734003"/>
            <a:ext cx="3642962" cy="2137746"/>
          </a:xfrm>
          <a:prstGeom prst="roundRect">
            <a:avLst>
              <a:gd name="adj" fmla="val 9038"/>
            </a:avLst>
          </a:prstGeom>
          <a:solidFill>
            <a:schemeClr val="accent2"/>
          </a:solidFill>
          <a:ln w="9525" algn="ctr">
            <a:noFill/>
            <a:miter lim="800000"/>
            <a:headEnd/>
            <a:tailEnd/>
          </a:ln>
        </p:spPr>
        <p:txBody>
          <a:bodyPr wrap="square" rtlCol="0">
            <a:noAutofit/>
          </a:bodyPr>
          <a:lstStyle/>
          <a:p>
            <a:pPr algn="l">
              <a:lnSpc>
                <a:spcPct val="100000"/>
              </a:lnSpc>
              <a:spcAft>
                <a:spcPct val="0"/>
              </a:spcAft>
              <a:buClrTx/>
              <a:buFontTx/>
              <a:buNone/>
            </a:pPr>
            <a:r>
              <a:rPr lang="en-US" b="1" u="sng" dirty="0">
                <a:latin typeface="Calibri" panose="020F0502020204030204" pitchFamily="34" charset="0"/>
              </a:rPr>
              <a:t>Pharmacokinetic Benefits</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More rapid achievement of therapeutic drug concentrations</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Reduced immunogenicity due to less subtherapeutic drug concentrations</a:t>
            </a:r>
          </a:p>
        </p:txBody>
      </p:sp>
      <p:sp>
        <p:nvSpPr>
          <p:cNvPr id="7" name="TextBox 6">
            <a:extLst>
              <a:ext uri="{FF2B5EF4-FFF2-40B4-BE49-F238E27FC236}">
                <a16:creationId xmlns:a16="http://schemas.microsoft.com/office/drawing/2014/main" id="{1DF19D17-5E32-4AB1-A927-D125027B11CB}"/>
              </a:ext>
            </a:extLst>
          </p:cNvPr>
          <p:cNvSpPr txBox="1"/>
          <p:nvPr/>
        </p:nvSpPr>
        <p:spPr bwMode="auto">
          <a:xfrm>
            <a:off x="825972" y="3740934"/>
            <a:ext cx="3676149" cy="2130815"/>
          </a:xfrm>
          <a:prstGeom prst="roundRect">
            <a:avLst>
              <a:gd name="adj" fmla="val 10734"/>
            </a:avLst>
          </a:prstGeom>
          <a:solidFill>
            <a:schemeClr val="accent2"/>
          </a:solidFill>
          <a:ln w="9525" algn="ctr">
            <a:noFill/>
            <a:miter lim="800000"/>
            <a:headEnd/>
            <a:tailEnd/>
          </a:ln>
        </p:spPr>
        <p:txBody>
          <a:bodyPr wrap="square" rtlCol="0">
            <a:noAutofit/>
          </a:bodyPr>
          <a:lstStyle/>
          <a:p>
            <a:pPr algn="l">
              <a:lnSpc>
                <a:spcPct val="100000"/>
              </a:lnSpc>
              <a:spcAft>
                <a:spcPct val="0"/>
              </a:spcAft>
              <a:buClrTx/>
              <a:buFontTx/>
              <a:buNone/>
            </a:pPr>
            <a:r>
              <a:rPr lang="en-US" b="1" u="sng" dirty="0">
                <a:latin typeface="Calibri" panose="020F0502020204030204" pitchFamily="34" charset="0"/>
              </a:rPr>
              <a:t>Pharmacoeconomic Benefits</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Increased patient retention on first biologic</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Reduced need for subsequent dose escalation</a:t>
            </a:r>
          </a:p>
          <a:p>
            <a:pPr marL="171450" indent="-171450" algn="l">
              <a:lnSpc>
                <a:spcPct val="100000"/>
              </a:lnSpc>
              <a:spcAft>
                <a:spcPct val="0"/>
              </a:spcAft>
              <a:buClrTx/>
              <a:buFont typeface="Arial" panose="020B0604020202020204" pitchFamily="34" charset="0"/>
              <a:buChar char="•"/>
            </a:pPr>
            <a:r>
              <a:rPr lang="en-US" b="0" dirty="0">
                <a:latin typeface="Calibri" panose="020F0502020204030204" pitchFamily="34" charset="0"/>
              </a:rPr>
              <a:t>Increased potential for subsequent de-escalation</a:t>
            </a:r>
          </a:p>
        </p:txBody>
      </p:sp>
      <p:sp>
        <p:nvSpPr>
          <p:cNvPr id="13" name="Text Box 15">
            <a:extLst>
              <a:ext uri="{FF2B5EF4-FFF2-40B4-BE49-F238E27FC236}">
                <a16:creationId xmlns:a16="http://schemas.microsoft.com/office/drawing/2014/main" id="{581CB730-2883-4BEA-B750-AE65F3E66F13}"/>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Sparrow. JCC. 2020;14:542.</a:t>
            </a:r>
          </a:p>
        </p:txBody>
      </p:sp>
      <p:cxnSp>
        <p:nvCxnSpPr>
          <p:cNvPr id="15" name="Straight Connector 14">
            <a:extLst>
              <a:ext uri="{FF2B5EF4-FFF2-40B4-BE49-F238E27FC236}">
                <a16:creationId xmlns:a16="http://schemas.microsoft.com/office/drawing/2014/main" id="{6E1FE34D-324E-4E00-8D47-3F29198BE7F8}"/>
              </a:ext>
            </a:extLst>
          </p:cNvPr>
          <p:cNvCxnSpPr>
            <a:cxnSpLocks/>
            <a:stCxn id="4" idx="3"/>
            <a:endCxn id="6" idx="1"/>
          </p:cNvCxnSpPr>
          <p:nvPr/>
        </p:nvCxnSpPr>
        <p:spPr bwMode="auto">
          <a:xfrm>
            <a:off x="4595013" y="2554944"/>
            <a:ext cx="3078113" cy="2247932"/>
          </a:xfrm>
          <a:prstGeom prst="line">
            <a:avLst/>
          </a:prstGeom>
          <a:noFill/>
          <a:ln w="174625" cap="flat" cmpd="sng" algn="ctr">
            <a:solidFill>
              <a:schemeClr val="accent1"/>
            </a:solidFill>
            <a:prstDash val="solid"/>
            <a:round/>
            <a:headEnd type="triangle" w="med" len="med"/>
            <a:tailEnd type="triangle" w="med" len="med"/>
          </a:ln>
          <a:effectLst/>
        </p:spPr>
      </p:cxnSp>
      <p:cxnSp>
        <p:nvCxnSpPr>
          <p:cNvPr id="20" name="Straight Connector 19">
            <a:extLst>
              <a:ext uri="{FF2B5EF4-FFF2-40B4-BE49-F238E27FC236}">
                <a16:creationId xmlns:a16="http://schemas.microsoft.com/office/drawing/2014/main" id="{BE204201-EE0E-4160-A351-139BBADCC0C7}"/>
              </a:ext>
            </a:extLst>
          </p:cNvPr>
          <p:cNvCxnSpPr>
            <a:cxnSpLocks/>
            <a:stCxn id="7" idx="3"/>
            <a:endCxn id="5" idx="1"/>
          </p:cNvCxnSpPr>
          <p:nvPr/>
        </p:nvCxnSpPr>
        <p:spPr bwMode="auto">
          <a:xfrm flipV="1">
            <a:off x="4502121" y="2553516"/>
            <a:ext cx="3158319" cy="2252826"/>
          </a:xfrm>
          <a:prstGeom prst="line">
            <a:avLst/>
          </a:prstGeom>
          <a:noFill/>
          <a:ln w="174625" cap="flat" cmpd="sng" algn="ctr">
            <a:solidFill>
              <a:schemeClr val="accent1"/>
            </a:solidFill>
            <a:prstDash val="solid"/>
            <a:round/>
            <a:headEnd type="triangle" w="med" len="med"/>
            <a:tailEnd type="triangle" w="med" len="med"/>
          </a:ln>
          <a:effectLst/>
        </p:spPr>
      </p:cxnSp>
      <p:sp>
        <p:nvSpPr>
          <p:cNvPr id="8" name="Oval 7">
            <a:extLst>
              <a:ext uri="{FF2B5EF4-FFF2-40B4-BE49-F238E27FC236}">
                <a16:creationId xmlns:a16="http://schemas.microsoft.com/office/drawing/2014/main" id="{3CACD58B-19FC-4945-BC24-2F7E8568A818}"/>
              </a:ext>
            </a:extLst>
          </p:cNvPr>
          <p:cNvSpPr/>
          <p:nvPr/>
        </p:nvSpPr>
        <p:spPr bwMode="auto">
          <a:xfrm>
            <a:off x="5003337" y="2549121"/>
            <a:ext cx="2284114" cy="1991860"/>
          </a:xfrm>
          <a:prstGeom prst="ellipse">
            <a:avLst/>
          </a:prstGeom>
          <a:solidFill>
            <a:schemeClr val="accent1"/>
          </a:solidFill>
          <a:ln w="0">
            <a:noFill/>
            <a:miter lim="800000"/>
            <a:headEnd/>
            <a:tailEnd/>
          </a:ln>
        </p:spPr>
        <p:txBody>
          <a:bodyPr lIns="0" tIns="0" rIns="0" bIns="0"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Potential Benefits of TDM of Anti-TNF Agents During Induction</a:t>
            </a:r>
          </a:p>
        </p:txBody>
      </p:sp>
      <p:sp>
        <p:nvSpPr>
          <p:cNvPr id="3" name="Rectangle 8">
            <a:extLst>
              <a:ext uri="{FF2B5EF4-FFF2-40B4-BE49-F238E27FC236}">
                <a16:creationId xmlns:a16="http://schemas.microsoft.com/office/drawing/2014/main" id="{A87E323E-2C50-C2FC-A5C1-A69AC168F5B1}"/>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001056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DD8A-1637-A4EE-9FC1-5EDE99DC3261}"/>
              </a:ext>
            </a:extLst>
          </p:cNvPr>
          <p:cNvSpPr>
            <a:spLocks noGrp="1"/>
          </p:cNvSpPr>
          <p:nvPr>
            <p:ph type="title"/>
          </p:nvPr>
        </p:nvSpPr>
        <p:spPr/>
        <p:txBody>
          <a:bodyPr/>
          <a:lstStyle/>
          <a:p>
            <a:r>
              <a:rPr lang="en-US" dirty="0"/>
              <a:t>Case Study: Assessing Kate’s Symptoms</a:t>
            </a:r>
          </a:p>
        </p:txBody>
      </p:sp>
      <p:sp>
        <p:nvSpPr>
          <p:cNvPr id="3" name="Content Placeholder 2">
            <a:extLst>
              <a:ext uri="{FF2B5EF4-FFF2-40B4-BE49-F238E27FC236}">
                <a16:creationId xmlns:a16="http://schemas.microsoft.com/office/drawing/2014/main" id="{080895A1-20A0-D96B-E0DB-9A5A310509BD}"/>
              </a:ext>
            </a:extLst>
          </p:cNvPr>
          <p:cNvSpPr>
            <a:spLocks noGrp="1"/>
          </p:cNvSpPr>
          <p:nvPr>
            <p:ph sz="half" idx="1"/>
          </p:nvPr>
        </p:nvSpPr>
        <p:spPr/>
        <p:txBody>
          <a:bodyPr/>
          <a:lstStyle/>
          <a:p>
            <a:pPr>
              <a:spcBef>
                <a:spcPts val="600"/>
              </a:spcBef>
              <a:spcAft>
                <a:spcPts val="600"/>
              </a:spcAft>
            </a:pPr>
            <a:r>
              <a:rPr lang="en-US" sz="2400" dirty="0"/>
              <a:t>Kate’s laboratory workup revealed the following: </a:t>
            </a:r>
          </a:p>
          <a:p>
            <a:pPr lvl="1">
              <a:spcBef>
                <a:spcPts val="600"/>
              </a:spcBef>
              <a:spcAft>
                <a:spcPts val="600"/>
              </a:spcAft>
            </a:pPr>
            <a:r>
              <a:rPr lang="en-US" sz="2200" dirty="0"/>
              <a:t>Elevated CRP </a:t>
            </a:r>
          </a:p>
          <a:p>
            <a:pPr lvl="1">
              <a:spcBef>
                <a:spcPts val="600"/>
              </a:spcBef>
              <a:spcAft>
                <a:spcPts val="600"/>
              </a:spcAft>
            </a:pPr>
            <a:r>
              <a:rPr lang="en-US" sz="2200" dirty="0"/>
              <a:t>Low albumin level </a:t>
            </a:r>
          </a:p>
          <a:p>
            <a:pPr lvl="1">
              <a:spcBef>
                <a:spcPts val="600"/>
              </a:spcBef>
              <a:spcAft>
                <a:spcPts val="600"/>
              </a:spcAft>
            </a:pPr>
            <a:r>
              <a:rPr lang="en-US" sz="2200" i="1" dirty="0"/>
              <a:t>C difficile </a:t>
            </a:r>
            <a:r>
              <a:rPr lang="en-US" sz="2200" dirty="0"/>
              <a:t>negative</a:t>
            </a:r>
          </a:p>
          <a:p>
            <a:pPr lvl="1">
              <a:spcBef>
                <a:spcPts val="600"/>
              </a:spcBef>
              <a:spcAft>
                <a:spcPts val="600"/>
              </a:spcAft>
            </a:pPr>
            <a:r>
              <a:rPr lang="en-US" sz="2200" dirty="0"/>
              <a:t>Stool ova and parasite negative</a:t>
            </a:r>
          </a:p>
          <a:p>
            <a:pPr lvl="1">
              <a:spcBef>
                <a:spcPts val="600"/>
              </a:spcBef>
              <a:spcAft>
                <a:spcPts val="600"/>
              </a:spcAft>
            </a:pPr>
            <a:r>
              <a:rPr lang="en-US" sz="2200" dirty="0"/>
              <a:t>MRE showing 20 cm of active ileal inflammation </a:t>
            </a:r>
          </a:p>
          <a:p>
            <a:pPr lvl="1">
              <a:spcBef>
                <a:spcPts val="600"/>
              </a:spcBef>
              <a:spcAft>
                <a:spcPts val="600"/>
              </a:spcAft>
            </a:pPr>
            <a:r>
              <a:rPr lang="en-US" sz="2200" dirty="0"/>
              <a:t>Low infliximab levels </a:t>
            </a:r>
          </a:p>
          <a:p>
            <a:pPr lvl="1">
              <a:spcBef>
                <a:spcPts val="600"/>
              </a:spcBef>
              <a:spcAft>
                <a:spcPts val="600"/>
              </a:spcAft>
            </a:pPr>
            <a:r>
              <a:rPr lang="en-US" sz="2200" dirty="0"/>
              <a:t>No detectable antidrug antibodies</a:t>
            </a:r>
          </a:p>
          <a:p>
            <a:pPr lvl="1">
              <a:spcBef>
                <a:spcPts val="600"/>
              </a:spcBef>
              <a:spcAft>
                <a:spcPts val="600"/>
              </a:spcAft>
            </a:pPr>
            <a:endParaRPr lang="en-US" sz="2000" dirty="0"/>
          </a:p>
          <a:p>
            <a:pPr lvl="1">
              <a:spcBef>
                <a:spcPts val="600"/>
              </a:spcBef>
              <a:spcAft>
                <a:spcPts val="600"/>
              </a:spcAft>
            </a:pPr>
            <a:endParaRPr lang="en-US" sz="2200" dirty="0"/>
          </a:p>
          <a:p>
            <a:pPr>
              <a:spcBef>
                <a:spcPts val="600"/>
              </a:spcBef>
              <a:spcAft>
                <a:spcPts val="600"/>
              </a:spcAft>
            </a:pPr>
            <a:endParaRPr lang="en-US" sz="2400" dirty="0"/>
          </a:p>
        </p:txBody>
      </p:sp>
      <p:sp>
        <p:nvSpPr>
          <p:cNvPr id="5" name="Rectangle: Rounded Corners 4">
            <a:extLst>
              <a:ext uri="{FF2B5EF4-FFF2-40B4-BE49-F238E27FC236}">
                <a16:creationId xmlns:a16="http://schemas.microsoft.com/office/drawing/2014/main" id="{EE05164E-A413-2DFF-0670-77E09DC8DB32}"/>
              </a:ext>
            </a:extLst>
          </p:cNvPr>
          <p:cNvSpPr/>
          <p:nvPr/>
        </p:nvSpPr>
        <p:spPr bwMode="auto">
          <a:xfrm>
            <a:off x="7541231" y="1944384"/>
            <a:ext cx="3256908" cy="1220057"/>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000" dirty="0">
                <a:latin typeface="Calibri" panose="020F0502020204030204" pitchFamily="34" charset="0"/>
              </a:rPr>
              <a:t>How do you assess </a:t>
            </a:r>
            <a:br>
              <a:rPr lang="en-US" sz="2000" dirty="0">
                <a:latin typeface="Calibri" panose="020F0502020204030204" pitchFamily="34" charset="0"/>
              </a:rPr>
            </a:br>
            <a:r>
              <a:rPr lang="en-US" sz="2000" dirty="0">
                <a:latin typeface="Calibri" panose="020F0502020204030204" pitchFamily="34" charset="0"/>
              </a:rPr>
              <a:t>her lab results? </a:t>
            </a:r>
            <a:endParaRPr lang="en-US" sz="2000" dirty="0">
              <a:solidFill>
                <a:schemeClr val="tx1"/>
              </a:solidFill>
              <a:latin typeface="Calibri" panose="020F0502020204030204" pitchFamily="34" charset="0"/>
            </a:endParaRPr>
          </a:p>
        </p:txBody>
      </p:sp>
      <p:sp>
        <p:nvSpPr>
          <p:cNvPr id="4" name="Rectangle: Rounded Corners 3">
            <a:extLst>
              <a:ext uri="{FF2B5EF4-FFF2-40B4-BE49-F238E27FC236}">
                <a16:creationId xmlns:a16="http://schemas.microsoft.com/office/drawing/2014/main" id="{6CA5CA70-FAF4-9E5F-F2B2-B97401322C2D}"/>
              </a:ext>
            </a:extLst>
          </p:cNvPr>
          <p:cNvSpPr/>
          <p:nvPr/>
        </p:nvSpPr>
        <p:spPr bwMode="auto">
          <a:xfrm>
            <a:off x="7541231" y="3429000"/>
            <a:ext cx="3256908" cy="1220057"/>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000" dirty="0">
                <a:latin typeface="Calibri" panose="020F0502020204030204" pitchFamily="34" charset="0"/>
              </a:rPr>
              <a:t>What factors were likely contributors to her symptoms? </a:t>
            </a:r>
            <a:endParaRPr lang="en-US" sz="2000" dirty="0">
              <a:solidFill>
                <a:schemeClr val="tx1"/>
              </a:solidFill>
              <a:latin typeface="Calibri" panose="020F0502020204030204" pitchFamily="34" charset="0"/>
            </a:endParaRPr>
          </a:p>
        </p:txBody>
      </p:sp>
      <p:sp>
        <p:nvSpPr>
          <p:cNvPr id="6" name="Rectangle: Rounded Corners 5">
            <a:extLst>
              <a:ext uri="{FF2B5EF4-FFF2-40B4-BE49-F238E27FC236}">
                <a16:creationId xmlns:a16="http://schemas.microsoft.com/office/drawing/2014/main" id="{21C0918E-3A65-4565-A666-19E551ACBE17}"/>
              </a:ext>
            </a:extLst>
          </p:cNvPr>
          <p:cNvSpPr/>
          <p:nvPr/>
        </p:nvSpPr>
        <p:spPr bwMode="auto">
          <a:xfrm>
            <a:off x="7541231" y="4913616"/>
            <a:ext cx="3256908" cy="1220057"/>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000" dirty="0">
                <a:latin typeface="Calibri" panose="020F0502020204030204" pitchFamily="34" charset="0"/>
              </a:rPr>
              <a:t>What is the next best step for her therapy? </a:t>
            </a:r>
            <a:endParaRPr lang="en-US" sz="2000" dirty="0">
              <a:solidFill>
                <a:schemeClr val="tx1"/>
              </a:solidFill>
              <a:latin typeface="Calibri" panose="020F0502020204030204" pitchFamily="34" charset="0"/>
            </a:endParaRPr>
          </a:p>
        </p:txBody>
      </p:sp>
      <p:sp>
        <p:nvSpPr>
          <p:cNvPr id="7" name="Rectangle 8">
            <a:extLst>
              <a:ext uri="{FF2B5EF4-FFF2-40B4-BE49-F238E27FC236}">
                <a16:creationId xmlns:a16="http://schemas.microsoft.com/office/drawing/2014/main" id="{7AD29D8F-E213-4127-2E4A-6666842A73DD}"/>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829492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Therapeutic Drug Monitoring: Speculative Thresholds </a:t>
            </a:r>
          </a:p>
        </p:txBody>
      </p:sp>
      <p:sp>
        <p:nvSpPr>
          <p:cNvPr id="12" name="Content Placeholder 11">
            <a:extLst>
              <a:ext uri="{FF2B5EF4-FFF2-40B4-BE49-F238E27FC236}">
                <a16:creationId xmlns:a16="http://schemas.microsoft.com/office/drawing/2014/main" id="{625F383C-71BA-49B0-B0B4-94F2E3A99385}"/>
              </a:ext>
            </a:extLst>
          </p:cNvPr>
          <p:cNvSpPr>
            <a:spLocks noGrp="1"/>
          </p:cNvSpPr>
          <p:nvPr>
            <p:ph idx="1"/>
          </p:nvPr>
        </p:nvSpPr>
        <p:spPr/>
        <p:txBody>
          <a:bodyPr/>
          <a:lstStyle/>
          <a:p>
            <a:r>
              <a:rPr lang="en-US" dirty="0"/>
              <a:t>Concentrations may vary by induction vs maintenance and indication</a:t>
            </a:r>
          </a:p>
          <a:p>
            <a:r>
              <a:rPr lang="en-US" dirty="0"/>
              <a:t>Above these levels, low chance (~10%) for further improvement</a:t>
            </a:r>
          </a:p>
          <a:p>
            <a:endParaRPr lang="en-US" dirty="0"/>
          </a:p>
        </p:txBody>
      </p:sp>
      <p:graphicFrame>
        <p:nvGraphicFramePr>
          <p:cNvPr id="17" name="Content Placeholder 10">
            <a:extLst>
              <a:ext uri="{FF2B5EF4-FFF2-40B4-BE49-F238E27FC236}">
                <a16:creationId xmlns:a16="http://schemas.microsoft.com/office/drawing/2014/main" id="{2FD62BD0-F17B-4261-8100-A5620DD22AF3}"/>
              </a:ext>
            </a:extLst>
          </p:cNvPr>
          <p:cNvGraphicFramePr>
            <a:graphicFrameLocks/>
          </p:cNvGraphicFramePr>
          <p:nvPr/>
        </p:nvGraphicFramePr>
        <p:xfrm>
          <a:off x="1593755" y="3142792"/>
          <a:ext cx="8428354" cy="2286000"/>
        </p:xfrm>
        <a:graphic>
          <a:graphicData uri="http://schemas.openxmlformats.org/drawingml/2006/table">
            <a:tbl>
              <a:tblPr firstRow="1" bandRow="1">
                <a:tableStyleId>{5C22544A-7EE6-4342-B048-85BDC9FD1C3A}</a:tableStyleId>
              </a:tblPr>
              <a:tblGrid>
                <a:gridCol w="4214177">
                  <a:extLst>
                    <a:ext uri="{9D8B030D-6E8A-4147-A177-3AD203B41FA5}">
                      <a16:colId xmlns:a16="http://schemas.microsoft.com/office/drawing/2014/main" val="2513914411"/>
                    </a:ext>
                  </a:extLst>
                </a:gridCol>
                <a:gridCol w="4214177">
                  <a:extLst>
                    <a:ext uri="{9D8B030D-6E8A-4147-A177-3AD203B41FA5}">
                      <a16:colId xmlns:a16="http://schemas.microsoft.com/office/drawing/2014/main" val="3652130700"/>
                    </a:ext>
                  </a:extLst>
                </a:gridCol>
              </a:tblGrid>
              <a:tr h="37084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kern="1200" cap="none" normalizeH="0" baseline="0" dirty="0">
                          <a:ln>
                            <a:noFill/>
                          </a:ln>
                          <a:solidFill>
                            <a:schemeClr val="tx1"/>
                          </a:solidFill>
                          <a:effectLst/>
                          <a:latin typeface="Calibri" panose="020F0502020204030204" pitchFamily="34" charset="0"/>
                          <a:ea typeface="+mn-ea"/>
                          <a:cs typeface="+mn-cs"/>
                        </a:rPr>
                        <a:t>Agent</a:t>
                      </a:r>
                    </a:p>
                  </a:txBody>
                  <a:tcPr marL="118872" marR="1188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1" i="0" u="none" strike="noStrike" kern="1200" cap="none" normalizeH="0" baseline="0" dirty="0">
                          <a:ln>
                            <a:noFill/>
                          </a:ln>
                          <a:solidFill>
                            <a:schemeClr val="tx1"/>
                          </a:solidFill>
                          <a:effectLst/>
                          <a:latin typeface="Calibri" panose="020F0502020204030204" pitchFamily="34" charset="0"/>
                          <a:ea typeface="+mn-ea"/>
                          <a:cs typeface="+mn-cs"/>
                        </a:rPr>
                        <a:t>Speculative Threshold for Maintenance Therapy (</a:t>
                      </a:r>
                      <a:r>
                        <a:rPr kumimoji="0" lang="el-GR" sz="2000" b="1" i="0" u="none" strike="noStrike" kern="1200" cap="none" normalizeH="0" baseline="0" dirty="0">
                          <a:ln>
                            <a:noFill/>
                          </a:ln>
                          <a:solidFill>
                            <a:schemeClr val="tx1"/>
                          </a:solidFill>
                          <a:effectLst/>
                          <a:latin typeface="Calibri" panose="020F0502020204030204" pitchFamily="34" charset="0"/>
                          <a:ea typeface="+mn-ea"/>
                          <a:cs typeface="+mn-cs"/>
                        </a:rPr>
                        <a:t>μ</a:t>
                      </a:r>
                      <a:r>
                        <a:rPr kumimoji="0" lang="en-US" sz="2000" b="1" i="0" u="none" strike="noStrike" kern="1200" cap="none" normalizeH="0" baseline="0" dirty="0">
                          <a:ln>
                            <a:noFill/>
                          </a:ln>
                          <a:solidFill>
                            <a:schemeClr val="tx1"/>
                          </a:solidFill>
                          <a:effectLst/>
                          <a:latin typeface="Calibri" panose="020F0502020204030204" pitchFamily="34" charset="0"/>
                          <a:ea typeface="+mn-ea"/>
                          <a:cs typeface="+mn-cs"/>
                        </a:rPr>
                        <a:t>g/mL)</a:t>
                      </a:r>
                    </a:p>
                  </a:txBody>
                  <a:tcPr marL="118872" marR="1188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1996875079"/>
                  </a:ext>
                </a:extLst>
              </a:tr>
              <a:tr h="37084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Infliximab</a:t>
                      </a:r>
                      <a:r>
                        <a:rPr kumimoji="0" lang="en-US" sz="20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1</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a:t>
                      </a:r>
                    </a:p>
                  </a:txBody>
                  <a:tcPr marL="118872" marR="11887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3846475739"/>
                  </a:ext>
                </a:extLst>
              </a:tr>
              <a:tr h="37084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Adalimumab</a:t>
                      </a:r>
                      <a:r>
                        <a:rPr kumimoji="0" lang="en-US" sz="20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1</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≥7.5</a:t>
                      </a:r>
                    </a:p>
                  </a:txBody>
                  <a:tcPr marL="118872" marR="11887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56120514"/>
                  </a:ext>
                </a:extLst>
              </a:tr>
              <a:tr h="37084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Certolizumab</a:t>
                      </a:r>
                      <a:r>
                        <a:rPr kumimoji="0" lang="en-US" sz="20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1</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≥20.0</a:t>
                      </a:r>
                    </a:p>
                  </a:txBody>
                  <a:tcPr marL="118872" marR="11887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991837881"/>
                  </a:ext>
                </a:extLst>
              </a:tr>
              <a:tr h="37084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Golimumab</a:t>
                      </a:r>
                      <a:r>
                        <a:rPr kumimoji="0" lang="en-US" sz="20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2</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noProof="0" dirty="0">
                          <a:ln>
                            <a:noFill/>
                          </a:ln>
                          <a:solidFill>
                            <a:schemeClr val="bg2">
                              <a:lumMod val="10000"/>
                            </a:schemeClr>
                          </a:solidFill>
                          <a:effectLst/>
                          <a:latin typeface="Calibri" panose="020F0502020204030204" pitchFamily="34" charset="0"/>
                          <a:ea typeface="+mn-ea"/>
                          <a:cs typeface="+mn-cs"/>
                        </a:rPr>
                        <a:t>&gt;2.4 </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76417397"/>
                  </a:ext>
                </a:extLst>
              </a:tr>
            </a:tbl>
          </a:graphicData>
        </a:graphic>
      </p:graphicFrame>
      <p:sp>
        <p:nvSpPr>
          <p:cNvPr id="18" name="Text Box 15">
            <a:extLst>
              <a:ext uri="{FF2B5EF4-FFF2-40B4-BE49-F238E27FC236}">
                <a16:creationId xmlns:a16="http://schemas.microsoft.com/office/drawing/2014/main" id="{E4E8C4E3-7D80-4BC8-8374-A4F1FDF918CC}"/>
              </a:ext>
            </a:extLst>
          </p:cNvPr>
          <p:cNvSpPr txBox="1">
            <a:spLocks noChangeArrowheads="1"/>
          </p:cNvSpPr>
          <p:nvPr/>
        </p:nvSpPr>
        <p:spPr bwMode="auto">
          <a:xfrm>
            <a:off x="412751" y="6388915"/>
            <a:ext cx="8227666"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Feuerstein. Gastroenterology. 2017;153:827. 2. Samaan. Aliment Pharmacol Ther. 2020;52:292. </a:t>
            </a:r>
          </a:p>
        </p:txBody>
      </p:sp>
      <p:sp>
        <p:nvSpPr>
          <p:cNvPr id="2" name="Rectangle 8">
            <a:extLst>
              <a:ext uri="{FF2B5EF4-FFF2-40B4-BE49-F238E27FC236}">
                <a16:creationId xmlns:a16="http://schemas.microsoft.com/office/drawing/2014/main" id="{4CF06757-43B8-C23B-88C9-69C4B27A0D0D}"/>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986240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5195-0D17-4603-8260-D4B0C957B915}"/>
              </a:ext>
            </a:extLst>
          </p:cNvPr>
          <p:cNvSpPr>
            <a:spLocks noGrp="1"/>
          </p:cNvSpPr>
          <p:nvPr>
            <p:ph type="title"/>
          </p:nvPr>
        </p:nvSpPr>
        <p:spPr/>
        <p:txBody>
          <a:bodyPr/>
          <a:lstStyle/>
          <a:p>
            <a:r>
              <a:rPr lang="en-US" dirty="0"/>
              <a:t>What About TDM for Non-TNF Agents? </a:t>
            </a:r>
          </a:p>
        </p:txBody>
      </p:sp>
      <p:sp>
        <p:nvSpPr>
          <p:cNvPr id="3" name="Content Placeholder 2">
            <a:extLst>
              <a:ext uri="{FF2B5EF4-FFF2-40B4-BE49-F238E27FC236}">
                <a16:creationId xmlns:a16="http://schemas.microsoft.com/office/drawing/2014/main" id="{913F8513-1FFF-4C9E-ADB2-EAE8AB8DB126}"/>
              </a:ext>
            </a:extLst>
          </p:cNvPr>
          <p:cNvSpPr>
            <a:spLocks noGrp="1"/>
          </p:cNvSpPr>
          <p:nvPr>
            <p:ph idx="1"/>
          </p:nvPr>
        </p:nvSpPr>
        <p:spPr/>
        <p:txBody>
          <a:bodyPr/>
          <a:lstStyle/>
          <a:p>
            <a:r>
              <a:rPr lang="en-US" sz="2000" b="1" dirty="0">
                <a:solidFill>
                  <a:schemeClr val="accent1"/>
                </a:solidFill>
              </a:rPr>
              <a:t>UNITI and IM-UNITI: low rates of antibodies to ustekinumab in CD</a:t>
            </a:r>
            <a:r>
              <a:rPr lang="en-US" sz="2000" b="1" baseline="30000" dirty="0">
                <a:solidFill>
                  <a:schemeClr val="accent1"/>
                </a:solidFill>
              </a:rPr>
              <a:t>1</a:t>
            </a:r>
          </a:p>
          <a:p>
            <a:pPr lvl="1"/>
            <a:r>
              <a:rPr lang="en-US" sz="1800" dirty="0"/>
              <a:t>N = 914 patients in the induction trials</a:t>
            </a:r>
          </a:p>
          <a:p>
            <a:pPr lvl="2"/>
            <a:r>
              <a:rPr lang="en-US" sz="1800" dirty="0"/>
              <a:t> </a:t>
            </a:r>
            <a:r>
              <a:rPr lang="en-US" sz="1600" dirty="0"/>
              <a:t>2 (0.2%) positive for antibodies through Wk 8</a:t>
            </a:r>
          </a:p>
          <a:p>
            <a:pPr lvl="1"/>
            <a:r>
              <a:rPr lang="en-US" sz="1800" dirty="0"/>
              <a:t>N = 1154 patients in the maintenance study</a:t>
            </a:r>
            <a:endParaRPr lang="en-US" sz="2000" dirty="0"/>
          </a:p>
          <a:p>
            <a:pPr lvl="2"/>
            <a:r>
              <a:rPr lang="en-US" sz="1800" dirty="0"/>
              <a:t> </a:t>
            </a:r>
            <a:r>
              <a:rPr lang="en-US" sz="1600" dirty="0"/>
              <a:t>27 (2.3%) had antibodies detected through Wk 44</a:t>
            </a:r>
          </a:p>
          <a:p>
            <a:pPr lvl="1"/>
            <a:r>
              <a:rPr lang="en-US" sz="1800" dirty="0"/>
              <a:t>No infusion reactions reported</a:t>
            </a:r>
          </a:p>
          <a:p>
            <a:r>
              <a:rPr lang="en-US" sz="2000" b="1" dirty="0">
                <a:solidFill>
                  <a:schemeClr val="accent3"/>
                </a:solidFill>
              </a:rPr>
              <a:t>GEMINI 1/2: low rates of antibodies to vedolizumab in CD + UC</a:t>
            </a:r>
            <a:r>
              <a:rPr lang="en-US" sz="2000" b="1" baseline="30000" dirty="0">
                <a:solidFill>
                  <a:schemeClr val="accent3"/>
                </a:solidFill>
              </a:rPr>
              <a:t>2</a:t>
            </a:r>
            <a:endParaRPr lang="en-GB" sz="2000" b="1" dirty="0">
              <a:solidFill>
                <a:schemeClr val="accent3"/>
              </a:solidFill>
            </a:endParaRPr>
          </a:p>
          <a:p>
            <a:pPr lvl="1"/>
            <a:r>
              <a:rPr lang="en-US" sz="1800" dirty="0"/>
              <a:t>Among 1966 patients receiving continuous vedolizumab </a:t>
            </a:r>
          </a:p>
          <a:p>
            <a:pPr lvl="2"/>
            <a:r>
              <a:rPr lang="en-US" sz="1600" dirty="0"/>
              <a:t>74 (4%) were AVA positive during GEMINI </a:t>
            </a:r>
          </a:p>
          <a:p>
            <a:pPr lvl="1"/>
            <a:r>
              <a:rPr lang="en-US" sz="1800" dirty="0"/>
              <a:t>5% of patients developed an infusion reaction</a:t>
            </a:r>
            <a:endParaRPr lang="en-US" sz="2000" dirty="0"/>
          </a:p>
        </p:txBody>
      </p:sp>
      <p:sp>
        <p:nvSpPr>
          <p:cNvPr id="9" name="TextBox 8">
            <a:extLst>
              <a:ext uri="{FF2B5EF4-FFF2-40B4-BE49-F238E27FC236}">
                <a16:creationId xmlns:a16="http://schemas.microsoft.com/office/drawing/2014/main" id="{D23AAB0C-9A6B-48E3-9B24-D97FDE5145F0}"/>
              </a:ext>
            </a:extLst>
          </p:cNvPr>
          <p:cNvSpPr txBox="1"/>
          <p:nvPr/>
        </p:nvSpPr>
        <p:spPr>
          <a:xfrm>
            <a:off x="8198553" y="1491035"/>
            <a:ext cx="2506335" cy="523220"/>
          </a:xfrm>
          <a:prstGeom prst="rect">
            <a:avLst/>
          </a:prstGeom>
          <a:noFill/>
        </p:spPr>
        <p:txBody>
          <a:bodyPr wrap="square" lIns="0" rIns="0" rtlCol="0">
            <a:spAutoFit/>
          </a:bodyPr>
          <a:lstStyle/>
          <a:p>
            <a:pPr algn="ctr">
              <a:spcBef>
                <a:spcPct val="50000"/>
              </a:spcBef>
              <a:buClr>
                <a:srgbClr val="F04B24"/>
              </a:buClr>
              <a:buSzPct val="100000"/>
              <a:defRPr/>
            </a:pPr>
            <a:r>
              <a:rPr lang="en-GB" sz="1400" b="1" dirty="0">
                <a:solidFill>
                  <a:schemeClr val="accent1"/>
                </a:solidFill>
                <a:latin typeface="Calibri" panose="020F0502020204030204"/>
              </a:rPr>
              <a:t>Rate of Antidrug Antibodies Through Wk 44</a:t>
            </a:r>
          </a:p>
        </p:txBody>
      </p:sp>
      <p:sp>
        <p:nvSpPr>
          <p:cNvPr id="12" name="TextBox 11">
            <a:extLst>
              <a:ext uri="{FF2B5EF4-FFF2-40B4-BE49-F238E27FC236}">
                <a16:creationId xmlns:a16="http://schemas.microsoft.com/office/drawing/2014/main" id="{2935070A-17D5-4D99-9033-314FFB402F17}"/>
              </a:ext>
            </a:extLst>
          </p:cNvPr>
          <p:cNvSpPr txBox="1"/>
          <p:nvPr/>
        </p:nvSpPr>
        <p:spPr>
          <a:xfrm>
            <a:off x="8099274" y="4010694"/>
            <a:ext cx="2506335" cy="523220"/>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ct val="50000"/>
              </a:spcBef>
              <a:spcAft>
                <a:spcPts val="0"/>
              </a:spcAft>
              <a:buClr>
                <a:srgbClr val="F04B24"/>
              </a:buClr>
              <a:buSzPct val="100000"/>
              <a:buFontTx/>
              <a:buNone/>
              <a:tabLst/>
              <a:defRPr/>
            </a:pPr>
            <a:r>
              <a:rPr kumimoji="0" lang="en-GB" sz="1400" b="1" i="0" u="none" strike="noStrike" kern="1200" cap="none" spc="0" normalizeH="0" baseline="0" noProof="0" dirty="0">
                <a:ln>
                  <a:noFill/>
                </a:ln>
                <a:solidFill>
                  <a:schemeClr val="accent3"/>
                </a:solidFill>
                <a:effectLst/>
                <a:uLnTx/>
                <a:uFillTx/>
                <a:latin typeface="Calibri" panose="020F0502020204030204"/>
                <a:ea typeface="+mn-ea"/>
                <a:cs typeface="+mn-cs"/>
              </a:rPr>
              <a:t>Rate of Antidrug Antibodies Through Wk 52</a:t>
            </a:r>
          </a:p>
        </p:txBody>
      </p:sp>
      <p:sp>
        <p:nvSpPr>
          <p:cNvPr id="13" name="Arrow: Pentagon 12">
            <a:extLst>
              <a:ext uri="{FF2B5EF4-FFF2-40B4-BE49-F238E27FC236}">
                <a16:creationId xmlns:a16="http://schemas.microsoft.com/office/drawing/2014/main" id="{8938B559-7AF0-4356-AAFD-2D0D4F937274}"/>
              </a:ext>
            </a:extLst>
          </p:cNvPr>
          <p:cNvSpPr/>
          <p:nvPr/>
        </p:nvSpPr>
        <p:spPr bwMode="auto">
          <a:xfrm flipH="1">
            <a:off x="10050292" y="1924252"/>
            <a:ext cx="1370768" cy="722386"/>
          </a:xfrm>
          <a:prstGeom prst="homePlate">
            <a:avLst>
              <a:gd name="adj" fmla="val 46240"/>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800" b="1" dirty="0">
                <a:latin typeface="Calibri" panose="020F0502020204030204" pitchFamily="34" charset="0"/>
              </a:rPr>
              <a:t>UST</a:t>
            </a:r>
          </a:p>
        </p:txBody>
      </p:sp>
      <p:sp>
        <p:nvSpPr>
          <p:cNvPr id="14" name="Arrow: Pentagon 13">
            <a:extLst>
              <a:ext uri="{FF2B5EF4-FFF2-40B4-BE49-F238E27FC236}">
                <a16:creationId xmlns:a16="http://schemas.microsoft.com/office/drawing/2014/main" id="{2B8F4B89-5639-4C19-9082-7FE38D95BE3C}"/>
              </a:ext>
            </a:extLst>
          </p:cNvPr>
          <p:cNvSpPr/>
          <p:nvPr/>
        </p:nvSpPr>
        <p:spPr bwMode="auto">
          <a:xfrm flipH="1">
            <a:off x="10050292" y="4396601"/>
            <a:ext cx="1370768" cy="722386"/>
          </a:xfrm>
          <a:prstGeom prst="homePlate">
            <a:avLst>
              <a:gd name="adj" fmla="val 46240"/>
            </a:avLst>
          </a:prstGeom>
          <a:solidFill>
            <a:schemeClr val="accent3"/>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800" b="1" dirty="0">
                <a:latin typeface="Calibri" panose="020F0502020204030204" pitchFamily="34" charset="0"/>
              </a:rPr>
              <a:t>VDZ</a:t>
            </a:r>
          </a:p>
        </p:txBody>
      </p:sp>
      <p:sp>
        <p:nvSpPr>
          <p:cNvPr id="15" name="Text Box 15">
            <a:extLst>
              <a:ext uri="{FF2B5EF4-FFF2-40B4-BE49-F238E27FC236}">
                <a16:creationId xmlns:a16="http://schemas.microsoft.com/office/drawing/2014/main" id="{8EAE8CB2-3CE6-45E8-8C22-CF63DADD1AE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Adedokun. Gastroenterology. 2018;154:1660. 2. Wyant. DDW 2019. Abstr Tu174.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4" name="Partial Circle 3">
            <a:extLst>
              <a:ext uri="{FF2B5EF4-FFF2-40B4-BE49-F238E27FC236}">
                <a16:creationId xmlns:a16="http://schemas.microsoft.com/office/drawing/2014/main" id="{C1745D7F-38AA-4010-BF49-EEAC0466E0C1}"/>
              </a:ext>
            </a:extLst>
          </p:cNvPr>
          <p:cNvSpPr/>
          <p:nvPr/>
        </p:nvSpPr>
        <p:spPr bwMode="auto">
          <a:xfrm>
            <a:off x="8528694" y="2232030"/>
            <a:ext cx="1651625" cy="1651625"/>
          </a:xfrm>
          <a:prstGeom prst="pie">
            <a:avLst>
              <a:gd name="adj1" fmla="val 16719453"/>
              <a:gd name="adj2" fmla="val 16200000"/>
            </a:avLst>
          </a:prstGeom>
          <a:solidFill>
            <a:schemeClr val="tx2"/>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Partial Circle 16">
            <a:extLst>
              <a:ext uri="{FF2B5EF4-FFF2-40B4-BE49-F238E27FC236}">
                <a16:creationId xmlns:a16="http://schemas.microsoft.com/office/drawing/2014/main" id="{B0438C2B-A1C9-4DC1-B2CA-6EBC164FF8CD}"/>
              </a:ext>
            </a:extLst>
          </p:cNvPr>
          <p:cNvSpPr/>
          <p:nvPr/>
        </p:nvSpPr>
        <p:spPr bwMode="auto">
          <a:xfrm>
            <a:off x="8526628" y="2229335"/>
            <a:ext cx="1651625" cy="1651625"/>
          </a:xfrm>
          <a:prstGeom prst="pie">
            <a:avLst>
              <a:gd name="adj1" fmla="val 16231253"/>
              <a:gd name="adj2" fmla="val 16713064"/>
            </a:avLst>
          </a:prstGeom>
          <a:solidFill>
            <a:schemeClr val="accent1"/>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 name="TextBox 5">
            <a:extLst>
              <a:ext uri="{FF2B5EF4-FFF2-40B4-BE49-F238E27FC236}">
                <a16:creationId xmlns:a16="http://schemas.microsoft.com/office/drawing/2014/main" id="{8E652957-D0A2-4A4C-AA52-BF07E393D802}"/>
              </a:ext>
            </a:extLst>
          </p:cNvPr>
          <p:cNvSpPr txBox="1"/>
          <p:nvPr/>
        </p:nvSpPr>
        <p:spPr bwMode="auto">
          <a:xfrm>
            <a:off x="9218323" y="1915755"/>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2%</a:t>
            </a:r>
          </a:p>
        </p:txBody>
      </p:sp>
      <p:sp>
        <p:nvSpPr>
          <p:cNvPr id="18" name="Partial Circle 17">
            <a:extLst>
              <a:ext uri="{FF2B5EF4-FFF2-40B4-BE49-F238E27FC236}">
                <a16:creationId xmlns:a16="http://schemas.microsoft.com/office/drawing/2014/main" id="{594FD53E-3638-4588-A191-5B10452FE414}"/>
              </a:ext>
            </a:extLst>
          </p:cNvPr>
          <p:cNvSpPr/>
          <p:nvPr/>
        </p:nvSpPr>
        <p:spPr bwMode="auto">
          <a:xfrm>
            <a:off x="8528694" y="4714857"/>
            <a:ext cx="1651625" cy="1651625"/>
          </a:xfrm>
          <a:prstGeom prst="pie">
            <a:avLst>
              <a:gd name="adj1" fmla="val 17153016"/>
              <a:gd name="adj2" fmla="val 16200000"/>
            </a:avLst>
          </a:prstGeom>
          <a:solidFill>
            <a:schemeClr val="tx2"/>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Partial Circle 18">
            <a:extLst>
              <a:ext uri="{FF2B5EF4-FFF2-40B4-BE49-F238E27FC236}">
                <a16:creationId xmlns:a16="http://schemas.microsoft.com/office/drawing/2014/main" id="{6DF93DF3-61D5-44F0-9B0C-5C5DA423FB19}"/>
              </a:ext>
            </a:extLst>
          </p:cNvPr>
          <p:cNvSpPr/>
          <p:nvPr/>
        </p:nvSpPr>
        <p:spPr bwMode="auto">
          <a:xfrm>
            <a:off x="8526628" y="4712162"/>
            <a:ext cx="1651625" cy="1651625"/>
          </a:xfrm>
          <a:prstGeom prst="pie">
            <a:avLst>
              <a:gd name="adj1" fmla="val 16231253"/>
              <a:gd name="adj2" fmla="val 17175470"/>
            </a:avLst>
          </a:prstGeom>
          <a:solidFill>
            <a:schemeClr val="accent3"/>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 name="TextBox 19">
            <a:extLst>
              <a:ext uri="{FF2B5EF4-FFF2-40B4-BE49-F238E27FC236}">
                <a16:creationId xmlns:a16="http://schemas.microsoft.com/office/drawing/2014/main" id="{0C00716B-0B0E-4853-9256-2F8DCEA7F55D}"/>
              </a:ext>
            </a:extLst>
          </p:cNvPr>
          <p:cNvSpPr txBox="1"/>
          <p:nvPr/>
        </p:nvSpPr>
        <p:spPr bwMode="auto">
          <a:xfrm>
            <a:off x="9218323" y="439892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4%</a:t>
            </a:r>
          </a:p>
        </p:txBody>
      </p:sp>
      <p:sp>
        <p:nvSpPr>
          <p:cNvPr id="5" name="Rectangle 8">
            <a:extLst>
              <a:ext uri="{FF2B5EF4-FFF2-40B4-BE49-F238E27FC236}">
                <a16:creationId xmlns:a16="http://schemas.microsoft.com/office/drawing/2014/main" id="{D2406583-A708-7BB2-93B3-3D3170BEAE55}"/>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401259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16776-4D14-36D6-219C-572BFA734957}"/>
              </a:ext>
            </a:extLst>
          </p:cNvPr>
          <p:cNvSpPr>
            <a:spLocks noGrp="1"/>
          </p:cNvSpPr>
          <p:nvPr>
            <p:ph type="title"/>
          </p:nvPr>
        </p:nvSpPr>
        <p:spPr/>
        <p:txBody>
          <a:bodyPr/>
          <a:lstStyle/>
          <a:p>
            <a:r>
              <a:rPr lang="en-US" dirty="0"/>
              <a:t>Early Diagnosis</a:t>
            </a:r>
          </a:p>
        </p:txBody>
      </p:sp>
    </p:spTree>
    <p:extLst>
      <p:ext uri="{BB962C8B-B14F-4D97-AF65-F5344CB8AC3E}">
        <p14:creationId xmlns:p14="http://schemas.microsoft.com/office/powerpoint/2010/main" val="344168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5195-0D17-4603-8260-D4B0C957B915}"/>
              </a:ext>
            </a:extLst>
          </p:cNvPr>
          <p:cNvSpPr>
            <a:spLocks noGrp="1"/>
          </p:cNvSpPr>
          <p:nvPr>
            <p:ph type="title"/>
          </p:nvPr>
        </p:nvSpPr>
        <p:spPr/>
        <p:txBody>
          <a:bodyPr/>
          <a:lstStyle/>
          <a:p>
            <a:r>
              <a:rPr lang="en-US" dirty="0"/>
              <a:t>What About TDM for Non-TNF Agents? </a:t>
            </a:r>
          </a:p>
        </p:txBody>
      </p:sp>
      <p:sp>
        <p:nvSpPr>
          <p:cNvPr id="3" name="Content Placeholder 2">
            <a:extLst>
              <a:ext uri="{FF2B5EF4-FFF2-40B4-BE49-F238E27FC236}">
                <a16:creationId xmlns:a16="http://schemas.microsoft.com/office/drawing/2014/main" id="{913F8513-1FFF-4C9E-ADB2-EAE8AB8DB126}"/>
              </a:ext>
            </a:extLst>
          </p:cNvPr>
          <p:cNvSpPr>
            <a:spLocks noGrp="1"/>
          </p:cNvSpPr>
          <p:nvPr>
            <p:ph idx="1"/>
          </p:nvPr>
        </p:nvSpPr>
        <p:spPr/>
        <p:txBody>
          <a:bodyPr/>
          <a:lstStyle/>
          <a:p>
            <a:r>
              <a:rPr lang="en-US" sz="2000" b="1" dirty="0">
                <a:solidFill>
                  <a:schemeClr val="accent1"/>
                </a:solidFill>
              </a:rPr>
              <a:t>UNITI and IM-UNITI: low rates of antibodies to ustekinumab in CD</a:t>
            </a:r>
            <a:r>
              <a:rPr lang="en-US" sz="2000" b="1" baseline="30000" dirty="0">
                <a:solidFill>
                  <a:schemeClr val="accent1"/>
                </a:solidFill>
              </a:rPr>
              <a:t>1</a:t>
            </a:r>
          </a:p>
          <a:p>
            <a:pPr lvl="1"/>
            <a:r>
              <a:rPr lang="en-US" sz="1800" dirty="0"/>
              <a:t>N = 914 patients in the induction trials</a:t>
            </a:r>
          </a:p>
          <a:p>
            <a:pPr lvl="2"/>
            <a:r>
              <a:rPr lang="en-US" sz="1800" dirty="0"/>
              <a:t> </a:t>
            </a:r>
            <a:r>
              <a:rPr lang="en-US" sz="1600" dirty="0"/>
              <a:t>2 (0.2%) positive for antibodies through Wk 8</a:t>
            </a:r>
          </a:p>
          <a:p>
            <a:pPr lvl="1"/>
            <a:r>
              <a:rPr lang="en-US" sz="1800" dirty="0"/>
              <a:t>N = 1154 patients in the maintenance study</a:t>
            </a:r>
            <a:endParaRPr lang="en-US" sz="2000" dirty="0"/>
          </a:p>
          <a:p>
            <a:pPr lvl="2"/>
            <a:r>
              <a:rPr lang="en-US" sz="1800" dirty="0"/>
              <a:t> </a:t>
            </a:r>
            <a:r>
              <a:rPr lang="en-US" sz="1600" dirty="0"/>
              <a:t>27 (2.3%) had antibodies detected through Wk 44</a:t>
            </a:r>
          </a:p>
          <a:p>
            <a:pPr lvl="1"/>
            <a:r>
              <a:rPr lang="en-US" sz="1800" dirty="0"/>
              <a:t>No infusion reactions reported</a:t>
            </a:r>
          </a:p>
          <a:p>
            <a:r>
              <a:rPr lang="en-US" sz="2000" b="1" dirty="0">
                <a:solidFill>
                  <a:schemeClr val="accent3"/>
                </a:solidFill>
              </a:rPr>
              <a:t>GEMINI 1/2: low rates of antibodies to vedolizumab in CD + UC</a:t>
            </a:r>
            <a:r>
              <a:rPr lang="en-US" sz="2000" b="1" baseline="30000" dirty="0">
                <a:solidFill>
                  <a:schemeClr val="accent3"/>
                </a:solidFill>
              </a:rPr>
              <a:t>2</a:t>
            </a:r>
            <a:endParaRPr lang="en-GB" sz="2000" b="1" dirty="0">
              <a:solidFill>
                <a:schemeClr val="accent3"/>
              </a:solidFill>
            </a:endParaRPr>
          </a:p>
          <a:p>
            <a:pPr lvl="1"/>
            <a:r>
              <a:rPr lang="en-US" sz="1800" dirty="0"/>
              <a:t>Among 1966 patients receiving continuous vedolizumab </a:t>
            </a:r>
          </a:p>
          <a:p>
            <a:pPr lvl="2"/>
            <a:r>
              <a:rPr lang="en-US" sz="1600" dirty="0"/>
              <a:t>74 (4%) were AVA positive during GEMINI </a:t>
            </a:r>
          </a:p>
          <a:p>
            <a:pPr lvl="1"/>
            <a:r>
              <a:rPr lang="en-US" sz="1800" dirty="0"/>
              <a:t>5% of patients developed an infusion reaction</a:t>
            </a:r>
            <a:endParaRPr lang="en-US" sz="2000" dirty="0"/>
          </a:p>
        </p:txBody>
      </p:sp>
      <p:sp>
        <p:nvSpPr>
          <p:cNvPr id="9" name="TextBox 8">
            <a:extLst>
              <a:ext uri="{FF2B5EF4-FFF2-40B4-BE49-F238E27FC236}">
                <a16:creationId xmlns:a16="http://schemas.microsoft.com/office/drawing/2014/main" id="{D23AAB0C-9A6B-48E3-9B24-D97FDE5145F0}"/>
              </a:ext>
            </a:extLst>
          </p:cNvPr>
          <p:cNvSpPr txBox="1"/>
          <p:nvPr/>
        </p:nvSpPr>
        <p:spPr>
          <a:xfrm>
            <a:off x="8198553" y="1491035"/>
            <a:ext cx="2506335" cy="523220"/>
          </a:xfrm>
          <a:prstGeom prst="rect">
            <a:avLst/>
          </a:prstGeom>
          <a:noFill/>
        </p:spPr>
        <p:txBody>
          <a:bodyPr wrap="square" lIns="0" rIns="0" rtlCol="0">
            <a:spAutoFit/>
          </a:bodyPr>
          <a:lstStyle/>
          <a:p>
            <a:pPr algn="ctr">
              <a:spcBef>
                <a:spcPct val="50000"/>
              </a:spcBef>
              <a:buClr>
                <a:srgbClr val="F04B24"/>
              </a:buClr>
              <a:buSzPct val="100000"/>
              <a:defRPr/>
            </a:pPr>
            <a:r>
              <a:rPr lang="en-GB" sz="1400" b="1" dirty="0">
                <a:solidFill>
                  <a:schemeClr val="accent1"/>
                </a:solidFill>
                <a:latin typeface="Calibri" panose="020F0502020204030204"/>
              </a:rPr>
              <a:t>Rate of Antidrug Antibodies Through Wk 44</a:t>
            </a:r>
          </a:p>
        </p:txBody>
      </p:sp>
      <p:sp>
        <p:nvSpPr>
          <p:cNvPr id="12" name="TextBox 11">
            <a:extLst>
              <a:ext uri="{FF2B5EF4-FFF2-40B4-BE49-F238E27FC236}">
                <a16:creationId xmlns:a16="http://schemas.microsoft.com/office/drawing/2014/main" id="{2935070A-17D5-4D99-9033-314FFB402F17}"/>
              </a:ext>
            </a:extLst>
          </p:cNvPr>
          <p:cNvSpPr txBox="1"/>
          <p:nvPr/>
        </p:nvSpPr>
        <p:spPr>
          <a:xfrm>
            <a:off x="8099274" y="4010694"/>
            <a:ext cx="2506335" cy="523220"/>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ct val="50000"/>
              </a:spcBef>
              <a:spcAft>
                <a:spcPts val="0"/>
              </a:spcAft>
              <a:buClr>
                <a:srgbClr val="F04B24"/>
              </a:buClr>
              <a:buSzPct val="100000"/>
              <a:buFontTx/>
              <a:buNone/>
              <a:tabLst/>
              <a:defRPr/>
            </a:pPr>
            <a:r>
              <a:rPr kumimoji="0" lang="en-GB" sz="1400" b="1" i="0" u="none" strike="noStrike" kern="1200" cap="none" spc="0" normalizeH="0" baseline="0" noProof="0" dirty="0">
                <a:ln>
                  <a:noFill/>
                </a:ln>
                <a:solidFill>
                  <a:schemeClr val="accent3"/>
                </a:solidFill>
                <a:effectLst/>
                <a:uLnTx/>
                <a:uFillTx/>
                <a:latin typeface="Calibri" panose="020F0502020204030204"/>
                <a:ea typeface="+mn-ea"/>
                <a:cs typeface="+mn-cs"/>
              </a:rPr>
              <a:t>Rate of Antidrug Antibodies Through Wk 52</a:t>
            </a:r>
          </a:p>
        </p:txBody>
      </p:sp>
      <p:sp>
        <p:nvSpPr>
          <p:cNvPr id="13" name="Arrow: Pentagon 12">
            <a:extLst>
              <a:ext uri="{FF2B5EF4-FFF2-40B4-BE49-F238E27FC236}">
                <a16:creationId xmlns:a16="http://schemas.microsoft.com/office/drawing/2014/main" id="{8938B559-7AF0-4356-AAFD-2D0D4F937274}"/>
              </a:ext>
            </a:extLst>
          </p:cNvPr>
          <p:cNvSpPr/>
          <p:nvPr/>
        </p:nvSpPr>
        <p:spPr bwMode="auto">
          <a:xfrm flipH="1">
            <a:off x="10050292" y="1924252"/>
            <a:ext cx="1370768" cy="722386"/>
          </a:xfrm>
          <a:prstGeom prst="homePlate">
            <a:avLst>
              <a:gd name="adj" fmla="val 46240"/>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800" b="1" dirty="0">
                <a:latin typeface="Calibri" panose="020F0502020204030204" pitchFamily="34" charset="0"/>
              </a:rPr>
              <a:t>UST</a:t>
            </a:r>
          </a:p>
        </p:txBody>
      </p:sp>
      <p:sp>
        <p:nvSpPr>
          <p:cNvPr id="14" name="Arrow: Pentagon 13">
            <a:extLst>
              <a:ext uri="{FF2B5EF4-FFF2-40B4-BE49-F238E27FC236}">
                <a16:creationId xmlns:a16="http://schemas.microsoft.com/office/drawing/2014/main" id="{2B8F4B89-5639-4C19-9082-7FE38D95BE3C}"/>
              </a:ext>
            </a:extLst>
          </p:cNvPr>
          <p:cNvSpPr/>
          <p:nvPr/>
        </p:nvSpPr>
        <p:spPr bwMode="auto">
          <a:xfrm flipH="1">
            <a:off x="10050292" y="4396601"/>
            <a:ext cx="1370768" cy="722386"/>
          </a:xfrm>
          <a:prstGeom prst="homePlate">
            <a:avLst>
              <a:gd name="adj" fmla="val 46240"/>
            </a:avLst>
          </a:prstGeom>
          <a:solidFill>
            <a:schemeClr val="accent3"/>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2800" b="1" dirty="0">
                <a:latin typeface="Calibri" panose="020F0502020204030204" pitchFamily="34" charset="0"/>
              </a:rPr>
              <a:t>VDZ</a:t>
            </a:r>
          </a:p>
        </p:txBody>
      </p:sp>
      <p:sp>
        <p:nvSpPr>
          <p:cNvPr id="15" name="Text Box 15">
            <a:extLst>
              <a:ext uri="{FF2B5EF4-FFF2-40B4-BE49-F238E27FC236}">
                <a16:creationId xmlns:a16="http://schemas.microsoft.com/office/drawing/2014/main" id="{8EAE8CB2-3CE6-45E8-8C22-CF63DADD1AE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mn-cs"/>
              </a:rPr>
              <a:t>Adedokun</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 Gastroenterology. 2018;154:1660. 2. Wyant. DDW 2019. Abstr Tu174.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4" name="Partial Circle 3">
            <a:extLst>
              <a:ext uri="{FF2B5EF4-FFF2-40B4-BE49-F238E27FC236}">
                <a16:creationId xmlns:a16="http://schemas.microsoft.com/office/drawing/2014/main" id="{C1745D7F-38AA-4010-BF49-EEAC0466E0C1}"/>
              </a:ext>
            </a:extLst>
          </p:cNvPr>
          <p:cNvSpPr/>
          <p:nvPr/>
        </p:nvSpPr>
        <p:spPr bwMode="auto">
          <a:xfrm>
            <a:off x="8528694" y="2232030"/>
            <a:ext cx="1651625" cy="1651625"/>
          </a:xfrm>
          <a:prstGeom prst="pie">
            <a:avLst>
              <a:gd name="adj1" fmla="val 16719453"/>
              <a:gd name="adj2" fmla="val 16200000"/>
            </a:avLst>
          </a:prstGeom>
          <a:solidFill>
            <a:schemeClr val="tx2"/>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Partial Circle 16">
            <a:extLst>
              <a:ext uri="{FF2B5EF4-FFF2-40B4-BE49-F238E27FC236}">
                <a16:creationId xmlns:a16="http://schemas.microsoft.com/office/drawing/2014/main" id="{B0438C2B-A1C9-4DC1-B2CA-6EBC164FF8CD}"/>
              </a:ext>
            </a:extLst>
          </p:cNvPr>
          <p:cNvSpPr/>
          <p:nvPr/>
        </p:nvSpPr>
        <p:spPr bwMode="auto">
          <a:xfrm>
            <a:off x="8526628" y="2229335"/>
            <a:ext cx="1651625" cy="1651625"/>
          </a:xfrm>
          <a:prstGeom prst="pie">
            <a:avLst>
              <a:gd name="adj1" fmla="val 16231253"/>
              <a:gd name="adj2" fmla="val 16713064"/>
            </a:avLst>
          </a:prstGeom>
          <a:solidFill>
            <a:schemeClr val="accent1"/>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 name="TextBox 5">
            <a:extLst>
              <a:ext uri="{FF2B5EF4-FFF2-40B4-BE49-F238E27FC236}">
                <a16:creationId xmlns:a16="http://schemas.microsoft.com/office/drawing/2014/main" id="{8E652957-D0A2-4A4C-AA52-BF07E393D802}"/>
              </a:ext>
            </a:extLst>
          </p:cNvPr>
          <p:cNvSpPr txBox="1"/>
          <p:nvPr/>
        </p:nvSpPr>
        <p:spPr bwMode="auto">
          <a:xfrm>
            <a:off x="9218323" y="1915755"/>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2%</a:t>
            </a:r>
          </a:p>
        </p:txBody>
      </p:sp>
      <p:sp>
        <p:nvSpPr>
          <p:cNvPr id="18" name="Partial Circle 17">
            <a:extLst>
              <a:ext uri="{FF2B5EF4-FFF2-40B4-BE49-F238E27FC236}">
                <a16:creationId xmlns:a16="http://schemas.microsoft.com/office/drawing/2014/main" id="{594FD53E-3638-4588-A191-5B10452FE414}"/>
              </a:ext>
            </a:extLst>
          </p:cNvPr>
          <p:cNvSpPr/>
          <p:nvPr/>
        </p:nvSpPr>
        <p:spPr bwMode="auto">
          <a:xfrm>
            <a:off x="8528694" y="4714857"/>
            <a:ext cx="1651625" cy="1651625"/>
          </a:xfrm>
          <a:prstGeom prst="pie">
            <a:avLst>
              <a:gd name="adj1" fmla="val 17153016"/>
              <a:gd name="adj2" fmla="val 16200000"/>
            </a:avLst>
          </a:prstGeom>
          <a:solidFill>
            <a:schemeClr val="tx2"/>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Partial Circle 18">
            <a:extLst>
              <a:ext uri="{FF2B5EF4-FFF2-40B4-BE49-F238E27FC236}">
                <a16:creationId xmlns:a16="http://schemas.microsoft.com/office/drawing/2014/main" id="{6DF93DF3-61D5-44F0-9B0C-5C5DA423FB19}"/>
              </a:ext>
            </a:extLst>
          </p:cNvPr>
          <p:cNvSpPr/>
          <p:nvPr/>
        </p:nvSpPr>
        <p:spPr bwMode="auto">
          <a:xfrm>
            <a:off x="8526628" y="4712162"/>
            <a:ext cx="1651625" cy="1651625"/>
          </a:xfrm>
          <a:prstGeom prst="pie">
            <a:avLst>
              <a:gd name="adj1" fmla="val 16231253"/>
              <a:gd name="adj2" fmla="val 17175470"/>
            </a:avLst>
          </a:prstGeom>
          <a:solidFill>
            <a:schemeClr val="accent3"/>
          </a:solidFill>
          <a:ln w="952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 name="TextBox 19">
            <a:extLst>
              <a:ext uri="{FF2B5EF4-FFF2-40B4-BE49-F238E27FC236}">
                <a16:creationId xmlns:a16="http://schemas.microsoft.com/office/drawing/2014/main" id="{0C00716B-0B0E-4853-9256-2F8DCEA7F55D}"/>
              </a:ext>
            </a:extLst>
          </p:cNvPr>
          <p:cNvSpPr txBox="1"/>
          <p:nvPr/>
        </p:nvSpPr>
        <p:spPr bwMode="auto">
          <a:xfrm>
            <a:off x="9218323" y="439892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4%</a:t>
            </a:r>
          </a:p>
        </p:txBody>
      </p:sp>
      <p:sp>
        <p:nvSpPr>
          <p:cNvPr id="5" name="TextBox 10">
            <a:extLst>
              <a:ext uri="{FF2B5EF4-FFF2-40B4-BE49-F238E27FC236}">
                <a16:creationId xmlns:a16="http://schemas.microsoft.com/office/drawing/2014/main" id="{B37552E4-E955-4FF5-94AB-9BA06CFF4406}"/>
              </a:ext>
            </a:extLst>
          </p:cNvPr>
          <p:cNvSpPr txBox="1"/>
          <p:nvPr/>
        </p:nvSpPr>
        <p:spPr>
          <a:xfrm>
            <a:off x="709796" y="5118987"/>
            <a:ext cx="10772407" cy="578882"/>
          </a:xfrm>
          <a:prstGeom prst="roundRect">
            <a:avLst/>
          </a:prstGeom>
          <a:solidFill>
            <a:schemeClr val="accent1"/>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atin typeface="Calibri" panose="020F0502020204030204" pitchFamily="34" charset="0"/>
                <a:cs typeface="Calibri" panose="020F0502020204030204" pitchFamily="34" charset="0"/>
              </a:rPr>
              <a:t>Low rates of immunogenicity with vedolizumab and ustekinumab</a:t>
            </a:r>
          </a:p>
        </p:txBody>
      </p:sp>
      <p:sp>
        <p:nvSpPr>
          <p:cNvPr id="7" name="Rectangle 8">
            <a:extLst>
              <a:ext uri="{FF2B5EF4-FFF2-40B4-BE49-F238E27FC236}">
                <a16:creationId xmlns:a16="http://schemas.microsoft.com/office/drawing/2014/main" id="{3E903DB2-F495-2816-5E3C-BC0F3DE65D1E}"/>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313079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5195-0D17-4603-8260-D4B0C957B915}"/>
              </a:ext>
            </a:extLst>
          </p:cNvPr>
          <p:cNvSpPr>
            <a:spLocks noGrp="1"/>
          </p:cNvSpPr>
          <p:nvPr>
            <p:ph type="title"/>
          </p:nvPr>
        </p:nvSpPr>
        <p:spPr/>
        <p:txBody>
          <a:bodyPr/>
          <a:lstStyle/>
          <a:p>
            <a:r>
              <a:rPr lang="en-US" dirty="0"/>
              <a:t>Prior Immunogenicity to Anti‑TNF Biologics Not Associated With Increased ADA to VDZ or UST</a:t>
            </a:r>
          </a:p>
        </p:txBody>
      </p:sp>
      <p:sp>
        <p:nvSpPr>
          <p:cNvPr id="15" name="Text Box 15">
            <a:extLst>
              <a:ext uri="{FF2B5EF4-FFF2-40B4-BE49-F238E27FC236}">
                <a16:creationId xmlns:a16="http://schemas.microsoft.com/office/drawing/2014/main" id="{8EAE8CB2-3CE6-45E8-8C22-CF63DADD1AE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a:defRPr/>
            </a:pPr>
            <a:r>
              <a:rPr lang="en-US" altLang="en-US" sz="1200" b="0" spc="-10" dirty="0">
                <a:solidFill>
                  <a:srgbClr val="455560"/>
                </a:solidFill>
                <a:latin typeface="Calibri" panose="020F0502020204030204" pitchFamily="34" charset="0"/>
              </a:rPr>
              <a:t>Costable. Dig Dis Sci. 2022;67:2480.</a:t>
            </a:r>
            <a:endParaRPr lang="en-US" altLang="en-US" sz="1200" b="0" dirty="0">
              <a:solidFill>
                <a:srgbClr val="455560"/>
              </a:solidFill>
              <a:latin typeface="Calibri" panose="020F0502020204030204" pitchFamily="34" charset="0"/>
            </a:endParaRPr>
          </a:p>
        </p:txBody>
      </p:sp>
      <p:sp>
        <p:nvSpPr>
          <p:cNvPr id="21" name="TextBox 20">
            <a:extLst>
              <a:ext uri="{FF2B5EF4-FFF2-40B4-BE49-F238E27FC236}">
                <a16:creationId xmlns:a16="http://schemas.microsoft.com/office/drawing/2014/main" id="{26A35F2B-AC94-C64B-A35B-727FE1F27C34}"/>
              </a:ext>
            </a:extLst>
          </p:cNvPr>
          <p:cNvSpPr txBox="1"/>
          <p:nvPr/>
        </p:nvSpPr>
        <p:spPr bwMode="auto">
          <a:xfrm>
            <a:off x="4579408" y="1600200"/>
            <a:ext cx="3033183" cy="923330"/>
          </a:xfrm>
          <a:prstGeom prst="rect">
            <a:avLst/>
          </a:prstGeom>
          <a:solidFill>
            <a:schemeClr val="accent1"/>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Patients with VDZ/UST and anti-TNF drug and ADA titers</a:t>
            </a:r>
            <a:br>
              <a:rPr lang="en-US" b="0" dirty="0">
                <a:latin typeface="Calibri" panose="020F0502020204030204" pitchFamily="34" charset="0"/>
              </a:rPr>
            </a:br>
            <a:r>
              <a:rPr lang="en-US" b="0" dirty="0">
                <a:latin typeface="Calibri" panose="020F0502020204030204" pitchFamily="34" charset="0"/>
              </a:rPr>
              <a:t>N = 152</a:t>
            </a:r>
          </a:p>
        </p:txBody>
      </p:sp>
      <p:sp>
        <p:nvSpPr>
          <p:cNvPr id="22" name="TextBox 21">
            <a:extLst>
              <a:ext uri="{FF2B5EF4-FFF2-40B4-BE49-F238E27FC236}">
                <a16:creationId xmlns:a16="http://schemas.microsoft.com/office/drawing/2014/main" id="{9559978C-AC86-4343-90C2-11392D33FD61}"/>
              </a:ext>
            </a:extLst>
          </p:cNvPr>
          <p:cNvSpPr txBox="1"/>
          <p:nvPr/>
        </p:nvSpPr>
        <p:spPr bwMode="auto">
          <a:xfrm>
            <a:off x="2606675" y="3181350"/>
            <a:ext cx="2261660" cy="923330"/>
          </a:xfrm>
          <a:prstGeom prst="rect">
            <a:avLst/>
          </a:prstGeom>
          <a:solidFill>
            <a:schemeClr val="accent3"/>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Prior anti-TNF ADA</a:t>
            </a:r>
            <a:br>
              <a:rPr lang="en-US" b="0" dirty="0">
                <a:latin typeface="Calibri" panose="020F0502020204030204" pitchFamily="34" charset="0"/>
              </a:rPr>
            </a:br>
            <a:r>
              <a:rPr lang="en-US" b="0" dirty="0">
                <a:latin typeface="Calibri" panose="020F0502020204030204" pitchFamily="34" charset="0"/>
              </a:rPr>
              <a:t>N = 41</a:t>
            </a:r>
            <a:br>
              <a:rPr lang="en-US" dirty="0">
                <a:latin typeface="Calibri" panose="020F0502020204030204" pitchFamily="34" charset="0"/>
              </a:rPr>
            </a:br>
            <a:r>
              <a:rPr lang="en-US" dirty="0">
                <a:latin typeface="Calibri" panose="020F0502020204030204" pitchFamily="34" charset="0"/>
              </a:rPr>
              <a:t>(27%)</a:t>
            </a:r>
            <a:endParaRPr lang="en-US" b="0" dirty="0">
              <a:latin typeface="Calibri" panose="020F0502020204030204" pitchFamily="34" charset="0"/>
            </a:endParaRPr>
          </a:p>
        </p:txBody>
      </p:sp>
      <p:sp>
        <p:nvSpPr>
          <p:cNvPr id="23" name="TextBox 22">
            <a:extLst>
              <a:ext uri="{FF2B5EF4-FFF2-40B4-BE49-F238E27FC236}">
                <a16:creationId xmlns:a16="http://schemas.microsoft.com/office/drawing/2014/main" id="{8D699C4C-F216-7E4D-B475-AB8F72963518}"/>
              </a:ext>
            </a:extLst>
          </p:cNvPr>
          <p:cNvSpPr txBox="1"/>
          <p:nvPr/>
        </p:nvSpPr>
        <p:spPr bwMode="auto">
          <a:xfrm>
            <a:off x="7407272" y="3181350"/>
            <a:ext cx="2261660" cy="923330"/>
          </a:xfrm>
          <a:prstGeom prst="rect">
            <a:avLst/>
          </a:prstGeom>
          <a:solidFill>
            <a:schemeClr val="accent4"/>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No prior anti-TNF ADA</a:t>
            </a:r>
            <a:br>
              <a:rPr lang="en-US" b="0" dirty="0">
                <a:latin typeface="Calibri" panose="020F0502020204030204" pitchFamily="34" charset="0"/>
              </a:rPr>
            </a:br>
            <a:r>
              <a:rPr lang="en-US" b="0" dirty="0">
                <a:latin typeface="Calibri" panose="020F0502020204030204" pitchFamily="34" charset="0"/>
              </a:rPr>
              <a:t>N = 111</a:t>
            </a:r>
            <a:br>
              <a:rPr lang="en-US" dirty="0">
                <a:latin typeface="Calibri" panose="020F0502020204030204" pitchFamily="34" charset="0"/>
              </a:rPr>
            </a:br>
            <a:r>
              <a:rPr lang="en-US" dirty="0">
                <a:latin typeface="Calibri" panose="020F0502020204030204" pitchFamily="34" charset="0"/>
              </a:rPr>
              <a:t>(63%)</a:t>
            </a:r>
            <a:endParaRPr lang="en-US" b="0" dirty="0">
              <a:latin typeface="Calibri" panose="020F0502020204030204" pitchFamily="34" charset="0"/>
            </a:endParaRPr>
          </a:p>
        </p:txBody>
      </p:sp>
      <p:sp>
        <p:nvSpPr>
          <p:cNvPr id="24" name="TextBox 23">
            <a:extLst>
              <a:ext uri="{FF2B5EF4-FFF2-40B4-BE49-F238E27FC236}">
                <a16:creationId xmlns:a16="http://schemas.microsoft.com/office/drawing/2014/main" id="{560A297F-CB9B-394E-8AD5-8C06F3859E44}"/>
              </a:ext>
            </a:extLst>
          </p:cNvPr>
          <p:cNvSpPr txBox="1"/>
          <p:nvPr/>
        </p:nvSpPr>
        <p:spPr bwMode="auto">
          <a:xfrm>
            <a:off x="1818006" y="4636248"/>
            <a:ext cx="1812081" cy="1200329"/>
          </a:xfrm>
          <a:prstGeom prst="rect">
            <a:avLst/>
          </a:prstGeom>
          <a:solidFill>
            <a:schemeClr val="accent3"/>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Patients with VDZ/UST ADA</a:t>
            </a:r>
            <a:br>
              <a:rPr lang="en-US" b="0" dirty="0">
                <a:latin typeface="Calibri" panose="020F0502020204030204" pitchFamily="34" charset="0"/>
              </a:rPr>
            </a:br>
            <a:r>
              <a:rPr lang="en-US" b="0" dirty="0">
                <a:latin typeface="Calibri" panose="020F0502020204030204" pitchFamily="34" charset="0"/>
              </a:rPr>
              <a:t>N = 1</a:t>
            </a:r>
            <a:br>
              <a:rPr lang="en-US" dirty="0">
                <a:latin typeface="Calibri" panose="020F0502020204030204" pitchFamily="34" charset="0"/>
              </a:rPr>
            </a:br>
            <a:r>
              <a:rPr lang="en-US" dirty="0">
                <a:latin typeface="Calibri" panose="020F0502020204030204" pitchFamily="34" charset="0"/>
              </a:rPr>
              <a:t>(2.4%)</a:t>
            </a:r>
            <a:endParaRPr lang="en-US" b="0" dirty="0">
              <a:latin typeface="Calibri" panose="020F0502020204030204" pitchFamily="34" charset="0"/>
            </a:endParaRPr>
          </a:p>
        </p:txBody>
      </p:sp>
      <p:sp>
        <p:nvSpPr>
          <p:cNvPr id="25" name="TextBox 24">
            <a:extLst>
              <a:ext uri="{FF2B5EF4-FFF2-40B4-BE49-F238E27FC236}">
                <a16:creationId xmlns:a16="http://schemas.microsoft.com/office/drawing/2014/main" id="{5630FDD1-C851-2D40-8AA0-2B2B4757CAFC}"/>
              </a:ext>
            </a:extLst>
          </p:cNvPr>
          <p:cNvSpPr txBox="1"/>
          <p:nvPr/>
        </p:nvSpPr>
        <p:spPr bwMode="auto">
          <a:xfrm>
            <a:off x="3864510" y="4636248"/>
            <a:ext cx="1812081" cy="1200329"/>
          </a:xfrm>
          <a:prstGeom prst="rect">
            <a:avLst/>
          </a:prstGeom>
          <a:solidFill>
            <a:schemeClr val="accent3"/>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Patients without VDZ/UST ADA</a:t>
            </a:r>
            <a:br>
              <a:rPr lang="en-US" b="0" dirty="0">
                <a:latin typeface="Calibri" panose="020F0502020204030204" pitchFamily="34" charset="0"/>
              </a:rPr>
            </a:br>
            <a:r>
              <a:rPr lang="en-US" b="0" dirty="0">
                <a:latin typeface="Calibri" panose="020F0502020204030204" pitchFamily="34" charset="0"/>
              </a:rPr>
              <a:t>N = 40</a:t>
            </a:r>
            <a:br>
              <a:rPr lang="en-US" dirty="0">
                <a:latin typeface="Calibri" panose="020F0502020204030204" pitchFamily="34" charset="0"/>
              </a:rPr>
            </a:br>
            <a:r>
              <a:rPr lang="en-US" dirty="0">
                <a:latin typeface="Calibri" panose="020F0502020204030204" pitchFamily="34" charset="0"/>
              </a:rPr>
              <a:t>(97.6%)</a:t>
            </a:r>
            <a:endParaRPr lang="en-US" b="0" dirty="0">
              <a:latin typeface="Calibri" panose="020F0502020204030204" pitchFamily="34" charset="0"/>
            </a:endParaRPr>
          </a:p>
        </p:txBody>
      </p:sp>
      <p:sp>
        <p:nvSpPr>
          <p:cNvPr id="26" name="TextBox 25">
            <a:extLst>
              <a:ext uri="{FF2B5EF4-FFF2-40B4-BE49-F238E27FC236}">
                <a16:creationId xmlns:a16="http://schemas.microsoft.com/office/drawing/2014/main" id="{54F12ED7-C4E8-4F49-8970-042746F03B54}"/>
              </a:ext>
            </a:extLst>
          </p:cNvPr>
          <p:cNvSpPr txBox="1"/>
          <p:nvPr/>
        </p:nvSpPr>
        <p:spPr bwMode="auto">
          <a:xfrm>
            <a:off x="6635226" y="4636248"/>
            <a:ext cx="1812081" cy="1200329"/>
          </a:xfrm>
          <a:prstGeom prst="rect">
            <a:avLst/>
          </a:prstGeom>
          <a:solidFill>
            <a:schemeClr val="accent4"/>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Patients with VDZ/UST ADA</a:t>
            </a:r>
            <a:br>
              <a:rPr lang="en-US" b="0" dirty="0">
                <a:latin typeface="Calibri" panose="020F0502020204030204" pitchFamily="34" charset="0"/>
              </a:rPr>
            </a:br>
            <a:r>
              <a:rPr lang="en-US" b="0" dirty="0">
                <a:latin typeface="Calibri" panose="020F0502020204030204" pitchFamily="34" charset="0"/>
              </a:rPr>
              <a:t>N = 1</a:t>
            </a:r>
            <a:br>
              <a:rPr lang="en-US" dirty="0">
                <a:latin typeface="Calibri" panose="020F0502020204030204" pitchFamily="34" charset="0"/>
              </a:rPr>
            </a:br>
            <a:r>
              <a:rPr lang="en-US" dirty="0">
                <a:latin typeface="Calibri" panose="020F0502020204030204" pitchFamily="34" charset="0"/>
              </a:rPr>
              <a:t>(0.9%)</a:t>
            </a:r>
            <a:endParaRPr lang="en-US" b="0" dirty="0">
              <a:latin typeface="Calibri" panose="020F0502020204030204" pitchFamily="34" charset="0"/>
            </a:endParaRPr>
          </a:p>
        </p:txBody>
      </p:sp>
      <p:sp>
        <p:nvSpPr>
          <p:cNvPr id="27" name="TextBox 26">
            <a:extLst>
              <a:ext uri="{FF2B5EF4-FFF2-40B4-BE49-F238E27FC236}">
                <a16:creationId xmlns:a16="http://schemas.microsoft.com/office/drawing/2014/main" id="{3D537A2E-F0C0-1E42-9AEA-3D4690733F11}"/>
              </a:ext>
            </a:extLst>
          </p:cNvPr>
          <p:cNvSpPr txBox="1"/>
          <p:nvPr/>
        </p:nvSpPr>
        <p:spPr bwMode="auto">
          <a:xfrm>
            <a:off x="8692621" y="4636248"/>
            <a:ext cx="1812081" cy="1200329"/>
          </a:xfrm>
          <a:prstGeom prst="rect">
            <a:avLst/>
          </a:prstGeom>
          <a:solidFill>
            <a:schemeClr val="accent4"/>
          </a:solidFill>
          <a:ln>
            <a:noFill/>
          </a:ln>
        </p:spPr>
        <p:txBody>
          <a:bodyPr wrap="square" rtlCol="0">
            <a:spAutoFit/>
          </a:bodyPr>
          <a:lstStyle/>
          <a:p>
            <a:pPr algn="ctr">
              <a:lnSpc>
                <a:spcPct val="100000"/>
              </a:lnSpc>
              <a:spcBef>
                <a:spcPct val="50000"/>
              </a:spcBef>
              <a:spcAft>
                <a:spcPct val="0"/>
              </a:spcAft>
              <a:buClrTx/>
              <a:buFontTx/>
              <a:buNone/>
            </a:pPr>
            <a:r>
              <a:rPr lang="en-US" b="0" dirty="0">
                <a:latin typeface="Calibri" panose="020F0502020204030204" pitchFamily="34" charset="0"/>
              </a:rPr>
              <a:t>Patients without VDZ/UST ADA</a:t>
            </a:r>
            <a:br>
              <a:rPr lang="en-US" b="0" dirty="0">
                <a:latin typeface="Calibri" panose="020F0502020204030204" pitchFamily="34" charset="0"/>
              </a:rPr>
            </a:br>
            <a:r>
              <a:rPr lang="en-US" b="0" dirty="0">
                <a:latin typeface="Calibri" panose="020F0502020204030204" pitchFamily="34" charset="0"/>
              </a:rPr>
              <a:t>N = 110</a:t>
            </a:r>
            <a:br>
              <a:rPr lang="en-US" dirty="0">
                <a:latin typeface="Calibri" panose="020F0502020204030204" pitchFamily="34" charset="0"/>
              </a:rPr>
            </a:br>
            <a:r>
              <a:rPr lang="en-US" dirty="0">
                <a:latin typeface="Calibri" panose="020F0502020204030204" pitchFamily="34" charset="0"/>
              </a:rPr>
              <a:t>(99.1%)</a:t>
            </a:r>
            <a:endParaRPr lang="en-US" b="0" dirty="0">
              <a:latin typeface="Calibri" panose="020F0502020204030204" pitchFamily="34" charset="0"/>
            </a:endParaRPr>
          </a:p>
        </p:txBody>
      </p:sp>
      <p:cxnSp>
        <p:nvCxnSpPr>
          <p:cNvPr id="28" name="Straight Arrow Connector 27">
            <a:extLst>
              <a:ext uri="{FF2B5EF4-FFF2-40B4-BE49-F238E27FC236}">
                <a16:creationId xmlns:a16="http://schemas.microsoft.com/office/drawing/2014/main" id="{C898B621-7042-E64D-84A2-05A65CA78297}"/>
              </a:ext>
            </a:extLst>
          </p:cNvPr>
          <p:cNvCxnSpPr>
            <a:cxnSpLocks/>
            <a:stCxn id="21" idx="2"/>
            <a:endCxn id="23" idx="0"/>
          </p:cNvCxnSpPr>
          <p:nvPr/>
        </p:nvCxnSpPr>
        <p:spPr bwMode="auto">
          <a:xfrm>
            <a:off x="6096000" y="2523530"/>
            <a:ext cx="2442102" cy="657820"/>
          </a:xfrm>
          <a:prstGeom prst="straightConnector1">
            <a:avLst/>
          </a:prstGeom>
          <a:no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EE0CB014-C500-E64C-87C6-60FA482F00F3}"/>
              </a:ext>
            </a:extLst>
          </p:cNvPr>
          <p:cNvCxnSpPr>
            <a:cxnSpLocks/>
          </p:cNvCxnSpPr>
          <p:nvPr/>
        </p:nvCxnSpPr>
        <p:spPr bwMode="auto">
          <a:xfrm flipH="1">
            <a:off x="3689670" y="2523530"/>
            <a:ext cx="2442102" cy="657820"/>
          </a:xfrm>
          <a:prstGeom prst="straightConnector1">
            <a:avLst/>
          </a:prstGeom>
          <a:noFill/>
          <a:ln w="28575" cap="flat" cmpd="sng" algn="ctr">
            <a:solidFill>
              <a:schemeClr val="bg1"/>
            </a:solidFill>
            <a:prstDash val="solid"/>
            <a:round/>
            <a:headEnd type="none" w="med" len="med"/>
            <a:tailEnd type="triangle"/>
          </a:ln>
          <a:effectLst/>
        </p:spPr>
      </p:cxnSp>
      <p:grpSp>
        <p:nvGrpSpPr>
          <p:cNvPr id="30" name="Group 29">
            <a:extLst>
              <a:ext uri="{FF2B5EF4-FFF2-40B4-BE49-F238E27FC236}">
                <a16:creationId xmlns:a16="http://schemas.microsoft.com/office/drawing/2014/main" id="{691FC865-B9CC-BB4D-AB15-AC5D1623D430}"/>
              </a:ext>
            </a:extLst>
          </p:cNvPr>
          <p:cNvGrpSpPr/>
          <p:nvPr/>
        </p:nvGrpSpPr>
        <p:grpSpPr>
          <a:xfrm>
            <a:off x="2649975" y="4104679"/>
            <a:ext cx="2056780" cy="531569"/>
            <a:chOff x="2378399" y="3925248"/>
            <a:chExt cx="4848432" cy="657820"/>
          </a:xfrm>
        </p:grpSpPr>
        <p:cxnSp>
          <p:nvCxnSpPr>
            <p:cNvPr id="31" name="Straight Arrow Connector 30">
              <a:extLst>
                <a:ext uri="{FF2B5EF4-FFF2-40B4-BE49-F238E27FC236}">
                  <a16:creationId xmlns:a16="http://schemas.microsoft.com/office/drawing/2014/main" id="{4210FE19-5D42-5745-A077-B0B3B7518CD3}"/>
                </a:ext>
              </a:extLst>
            </p:cNvPr>
            <p:cNvCxnSpPr>
              <a:cxnSpLocks/>
            </p:cNvCxnSpPr>
            <p:nvPr/>
          </p:nvCxnSpPr>
          <p:spPr bwMode="auto">
            <a:xfrm>
              <a:off x="4784729" y="3925248"/>
              <a:ext cx="2442102" cy="657820"/>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865413B4-AC97-ED4D-A10B-A337CD0CE0CD}"/>
                </a:ext>
              </a:extLst>
            </p:cNvPr>
            <p:cNvCxnSpPr>
              <a:cxnSpLocks/>
            </p:cNvCxnSpPr>
            <p:nvPr/>
          </p:nvCxnSpPr>
          <p:spPr bwMode="auto">
            <a:xfrm flipH="1">
              <a:off x="2378399" y="3925248"/>
              <a:ext cx="2442102" cy="657820"/>
            </a:xfrm>
            <a:prstGeom prst="straightConnector1">
              <a:avLst/>
            </a:prstGeom>
            <a:noFill/>
            <a:ln w="28575" cap="flat" cmpd="sng" algn="ctr">
              <a:solidFill>
                <a:schemeClr val="bg1"/>
              </a:solidFill>
              <a:prstDash val="solid"/>
              <a:round/>
              <a:headEnd type="none" w="med" len="med"/>
              <a:tailEnd type="triangle"/>
            </a:ln>
            <a:effectLst/>
          </p:spPr>
        </p:cxnSp>
      </p:grpSp>
      <p:grpSp>
        <p:nvGrpSpPr>
          <p:cNvPr id="33" name="Group 32">
            <a:extLst>
              <a:ext uri="{FF2B5EF4-FFF2-40B4-BE49-F238E27FC236}">
                <a16:creationId xmlns:a16="http://schemas.microsoft.com/office/drawing/2014/main" id="{9A13EFF1-18A6-C44C-B27F-9AF8483BD24C}"/>
              </a:ext>
            </a:extLst>
          </p:cNvPr>
          <p:cNvGrpSpPr/>
          <p:nvPr/>
        </p:nvGrpSpPr>
        <p:grpSpPr>
          <a:xfrm>
            <a:off x="7528545" y="4104679"/>
            <a:ext cx="2056780" cy="531569"/>
            <a:chOff x="2378399" y="3925248"/>
            <a:chExt cx="4848432" cy="657820"/>
          </a:xfrm>
        </p:grpSpPr>
        <p:cxnSp>
          <p:nvCxnSpPr>
            <p:cNvPr id="34" name="Straight Arrow Connector 33">
              <a:extLst>
                <a:ext uri="{FF2B5EF4-FFF2-40B4-BE49-F238E27FC236}">
                  <a16:creationId xmlns:a16="http://schemas.microsoft.com/office/drawing/2014/main" id="{DAC9D86B-FECF-8342-975A-606590B17384}"/>
                </a:ext>
              </a:extLst>
            </p:cNvPr>
            <p:cNvCxnSpPr>
              <a:cxnSpLocks/>
            </p:cNvCxnSpPr>
            <p:nvPr/>
          </p:nvCxnSpPr>
          <p:spPr bwMode="auto">
            <a:xfrm>
              <a:off x="4784729" y="3925248"/>
              <a:ext cx="2442102" cy="657820"/>
            </a:xfrm>
            <a:prstGeom prst="straightConnector1">
              <a:avLst/>
            </a:prstGeom>
            <a:noFill/>
            <a:ln w="28575" cap="flat" cmpd="sng" algn="ctr">
              <a:solidFill>
                <a:schemeClr val="bg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21201560-6B4D-E94C-AFF4-4C9F2AC262C0}"/>
                </a:ext>
              </a:extLst>
            </p:cNvPr>
            <p:cNvCxnSpPr>
              <a:cxnSpLocks/>
            </p:cNvCxnSpPr>
            <p:nvPr/>
          </p:nvCxnSpPr>
          <p:spPr bwMode="auto">
            <a:xfrm flipH="1">
              <a:off x="2378399" y="3925248"/>
              <a:ext cx="2442102" cy="657820"/>
            </a:xfrm>
            <a:prstGeom prst="straightConnector1">
              <a:avLst/>
            </a:prstGeom>
            <a:noFill/>
            <a:ln w="28575" cap="flat" cmpd="sng" algn="ctr">
              <a:solidFill>
                <a:schemeClr val="bg1"/>
              </a:solidFill>
              <a:prstDash val="solid"/>
              <a:round/>
              <a:headEnd type="none" w="med" len="med"/>
              <a:tailEnd type="triangle"/>
            </a:ln>
            <a:effectLst/>
          </p:spPr>
        </p:cxnSp>
      </p:grpSp>
      <p:sp>
        <p:nvSpPr>
          <p:cNvPr id="3" name="Rectangle 8">
            <a:extLst>
              <a:ext uri="{FF2B5EF4-FFF2-40B4-BE49-F238E27FC236}">
                <a16:creationId xmlns:a16="http://schemas.microsoft.com/office/drawing/2014/main" id="{0D21DB3E-0E1F-6E7F-15DD-E3E21EDA8B37}"/>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761915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B001-B89B-4BE6-AFBC-B2A7FF6C6ABB}"/>
              </a:ext>
            </a:extLst>
          </p:cNvPr>
          <p:cNvSpPr>
            <a:spLocks noGrp="1"/>
          </p:cNvSpPr>
          <p:nvPr>
            <p:ph type="title"/>
          </p:nvPr>
        </p:nvSpPr>
        <p:spPr/>
        <p:txBody>
          <a:bodyPr/>
          <a:lstStyle/>
          <a:p>
            <a:r>
              <a:rPr lang="en-US" dirty="0"/>
              <a:t>Vedolizumab Concentrations in Maintenance </a:t>
            </a:r>
          </a:p>
        </p:txBody>
      </p:sp>
      <p:graphicFrame>
        <p:nvGraphicFramePr>
          <p:cNvPr id="6" name="Table 6">
            <a:extLst>
              <a:ext uri="{FF2B5EF4-FFF2-40B4-BE49-F238E27FC236}">
                <a16:creationId xmlns:a16="http://schemas.microsoft.com/office/drawing/2014/main" id="{5A152212-551F-4B0E-9700-E0F52686C52D}"/>
              </a:ext>
            </a:extLst>
          </p:cNvPr>
          <p:cNvGraphicFramePr>
            <a:graphicFrameLocks noGrp="1"/>
          </p:cNvGraphicFramePr>
          <p:nvPr>
            <p:ph sz="half" idx="1"/>
            <p:extLst>
              <p:ext uri="{D42A27DB-BD31-4B8C-83A1-F6EECF244321}">
                <p14:modId xmlns:p14="http://schemas.microsoft.com/office/powerpoint/2010/main" val="1767514814"/>
              </p:ext>
            </p:extLst>
          </p:nvPr>
        </p:nvGraphicFramePr>
        <p:xfrm>
          <a:off x="731837" y="1603660"/>
          <a:ext cx="5180011" cy="4251960"/>
        </p:xfrm>
        <a:graphic>
          <a:graphicData uri="http://schemas.openxmlformats.org/drawingml/2006/table">
            <a:tbl>
              <a:tblPr firstRow="1" bandRow="1">
                <a:tableStyleId>{5C22544A-7EE6-4342-B048-85BDC9FD1C3A}</a:tableStyleId>
              </a:tblPr>
              <a:tblGrid>
                <a:gridCol w="2758027">
                  <a:extLst>
                    <a:ext uri="{9D8B030D-6E8A-4147-A177-3AD203B41FA5}">
                      <a16:colId xmlns:a16="http://schemas.microsoft.com/office/drawing/2014/main" val="253249138"/>
                    </a:ext>
                  </a:extLst>
                </a:gridCol>
                <a:gridCol w="2421984">
                  <a:extLst>
                    <a:ext uri="{9D8B030D-6E8A-4147-A177-3AD203B41FA5}">
                      <a16:colId xmlns:a16="http://schemas.microsoft.com/office/drawing/2014/main" val="3958134356"/>
                    </a:ext>
                  </a:extLst>
                </a:gridCol>
              </a:tblGrid>
              <a:tr h="370840">
                <a:tc>
                  <a:txBody>
                    <a:bodyPr/>
                    <a:lstStyle/>
                    <a:p>
                      <a:r>
                        <a:rPr lang="en-US" sz="1800" b="1" kern="1200" dirty="0">
                          <a:solidFill>
                            <a:schemeClr val="lt1"/>
                          </a:solidFill>
                          <a:latin typeface="Calibri" panose="020F0502020204030204" pitchFamily="34" charset="0"/>
                          <a:ea typeface="+mn-ea"/>
                          <a:cs typeface="Calibri" panose="020F0502020204030204" pitchFamily="34" charset="0"/>
                        </a:rPr>
                        <a:t>Clinical and CRP Corticosteroid-Free Remission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it-IT" dirty="0">
                          <a:latin typeface="Calibri" panose="020F0502020204030204" pitchFamily="34" charset="0"/>
                          <a:cs typeface="Calibri" panose="020F0502020204030204" pitchFamily="34" charset="0"/>
                        </a:rPr>
                        <a:t>Median Vedolizumab Concentration, </a:t>
                      </a:r>
                    </a:p>
                    <a:p>
                      <a:pPr algn="ctr"/>
                      <a:r>
                        <a:rPr lang="it-IT" dirty="0">
                          <a:latin typeface="Calibri" panose="020F0502020204030204" pitchFamily="34" charset="0"/>
                          <a:cs typeface="Calibri" panose="020F0502020204030204" pitchFamily="34" charset="0"/>
                        </a:rPr>
                        <a:t>µg/mL (IQR)</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02713504"/>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IBD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.002)</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61172967"/>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12.7 (8.4-19.4)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96131560"/>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162)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10.1 (5.9-15.5)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5227286"/>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UC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.007)</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712908136"/>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15.0 (11.0-21.8)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79705238"/>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10.7 (7.4-17.4)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912499057"/>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CD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.056)</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2061816"/>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10.9 (7.5-17.0)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36873692"/>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8.6 (5.3-14.9)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8779425"/>
                  </a:ext>
                </a:extLst>
              </a:tr>
            </a:tbl>
          </a:graphicData>
        </a:graphic>
      </p:graphicFrame>
      <p:graphicFrame>
        <p:nvGraphicFramePr>
          <p:cNvPr id="10" name="Table 6">
            <a:extLst>
              <a:ext uri="{FF2B5EF4-FFF2-40B4-BE49-F238E27FC236}">
                <a16:creationId xmlns:a16="http://schemas.microsoft.com/office/drawing/2014/main" id="{F24A57FF-DE75-4765-9A5A-E24A652D59E9}"/>
              </a:ext>
            </a:extLst>
          </p:cNvPr>
          <p:cNvGraphicFramePr>
            <a:graphicFrameLocks/>
          </p:cNvGraphicFramePr>
          <p:nvPr>
            <p:extLst>
              <p:ext uri="{D42A27DB-BD31-4B8C-83A1-F6EECF244321}">
                <p14:modId xmlns:p14="http://schemas.microsoft.com/office/powerpoint/2010/main" val="3062679082"/>
              </p:ext>
            </p:extLst>
          </p:nvPr>
        </p:nvGraphicFramePr>
        <p:xfrm>
          <a:off x="6310265" y="1603090"/>
          <a:ext cx="5171939" cy="4251960"/>
        </p:xfrm>
        <a:graphic>
          <a:graphicData uri="http://schemas.openxmlformats.org/drawingml/2006/table">
            <a:tbl>
              <a:tblPr firstRow="1" bandRow="1">
                <a:tableStyleId>{5C22544A-7EE6-4342-B048-85BDC9FD1C3A}</a:tableStyleId>
              </a:tblPr>
              <a:tblGrid>
                <a:gridCol w="2739937">
                  <a:extLst>
                    <a:ext uri="{9D8B030D-6E8A-4147-A177-3AD203B41FA5}">
                      <a16:colId xmlns:a16="http://schemas.microsoft.com/office/drawing/2014/main" val="253249138"/>
                    </a:ext>
                  </a:extLst>
                </a:gridCol>
                <a:gridCol w="2432002">
                  <a:extLst>
                    <a:ext uri="{9D8B030D-6E8A-4147-A177-3AD203B41FA5}">
                      <a16:colId xmlns:a16="http://schemas.microsoft.com/office/drawing/2014/main" val="3958134356"/>
                    </a:ext>
                  </a:extLst>
                </a:gridCol>
              </a:tblGrid>
              <a:tr h="370840">
                <a:tc>
                  <a:txBody>
                    <a:bodyPr/>
                    <a:lstStyle/>
                    <a:p>
                      <a:r>
                        <a:rPr lang="en-US" sz="1800" b="1" kern="1200" dirty="0">
                          <a:solidFill>
                            <a:schemeClr val="lt1"/>
                          </a:solidFill>
                          <a:latin typeface="Calibri" panose="020F0502020204030204" pitchFamily="34" charset="0"/>
                          <a:ea typeface="+mn-ea"/>
                          <a:cs typeface="Calibri" panose="020F0502020204030204" pitchFamily="34" charset="0"/>
                        </a:rPr>
                        <a:t>Corticosteroid-Free Endoscopic Remission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it-IT" dirty="0">
                          <a:latin typeface="Calibri" panose="020F0502020204030204" pitchFamily="34" charset="0"/>
                          <a:cs typeface="Calibri" panose="020F0502020204030204" pitchFamily="34" charset="0"/>
                        </a:rPr>
                        <a:t>Median Vedolizumab Concentration, </a:t>
                      </a:r>
                    </a:p>
                    <a:p>
                      <a:pPr algn="ctr"/>
                      <a:r>
                        <a:rPr lang="it-IT" dirty="0">
                          <a:latin typeface="Calibri" panose="020F0502020204030204" pitchFamily="34" charset="0"/>
                          <a:cs typeface="Calibri" panose="020F0502020204030204" pitchFamily="34" charset="0"/>
                        </a:rPr>
                        <a:t>µg/mL (IQR)</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02713504"/>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IBD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.003)</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61172967"/>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14.2 (8.4-21.2)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96131560"/>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8.5 (5.5-13.8)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5227286"/>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UC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.26)</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712908136"/>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11.3 (8.8-21.2)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79705238"/>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9.75 (5.5-13.8)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912499057"/>
                  </a:ext>
                </a:extLst>
              </a:tr>
              <a:tr h="370840">
                <a:tc>
                  <a:txBody>
                    <a:bodyPr/>
                    <a:lstStyle/>
                    <a:p>
                      <a:pPr fontAlgn="t"/>
                      <a:r>
                        <a:rPr lang="en-US" b="1" dirty="0">
                          <a:solidFill>
                            <a:schemeClr val="bg1"/>
                          </a:solidFill>
                          <a:effectLst/>
                          <a:latin typeface="Calibri" panose="020F0502020204030204" pitchFamily="34" charset="0"/>
                          <a:cs typeface="Calibri" panose="020F0502020204030204" pitchFamily="34" charset="0"/>
                        </a:rPr>
                        <a:t>CD (</a:t>
                      </a:r>
                      <a:r>
                        <a:rPr lang="en-US" b="1" i="1" dirty="0">
                          <a:solidFill>
                            <a:schemeClr val="bg1"/>
                          </a:solidFill>
                          <a:effectLst/>
                          <a:latin typeface="Calibri" panose="020F0502020204030204" pitchFamily="34" charset="0"/>
                          <a:cs typeface="Calibri" panose="020F0502020204030204" pitchFamily="34" charset="0"/>
                        </a:rPr>
                        <a:t>P</a:t>
                      </a:r>
                      <a:r>
                        <a:rPr lang="en-US" b="1" dirty="0">
                          <a:solidFill>
                            <a:schemeClr val="bg1"/>
                          </a:solidFill>
                          <a:effectLst/>
                          <a:latin typeface="Calibri" panose="020F0502020204030204" pitchFamily="34" charset="0"/>
                          <a:cs typeface="Calibri" panose="020F0502020204030204" pitchFamily="34" charset="0"/>
                        </a:rPr>
                        <a:t> = .008)</a:t>
                      </a:r>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endParaRPr lang="en-US" dirty="0">
                        <a:solidFill>
                          <a:schemeClr val="bg1"/>
                        </a:solidFill>
                        <a:effectLst/>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2061816"/>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15.0 (8.3-20.7)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36873692"/>
                  </a:ext>
                </a:extLst>
              </a:tr>
              <a:tr h="370840">
                <a:tc>
                  <a:txBody>
                    <a:bodyPr/>
                    <a:lstStyle/>
                    <a:p>
                      <a:pPr lvl="1" fontAlgn="t"/>
                      <a:r>
                        <a:rPr lang="en-US" dirty="0">
                          <a:solidFill>
                            <a:schemeClr val="bg1"/>
                          </a:solidFill>
                          <a:effectLst/>
                          <a:latin typeface="Calibri" panose="020F0502020204030204" pitchFamily="34" charset="0"/>
                          <a:cs typeface="Calibri" panose="020F0502020204030204" pitchFamily="34" charset="0"/>
                        </a:rPr>
                        <a:t>No remission (</a:t>
                      </a:r>
                      <a:r>
                        <a:rPr lang="en-US" i="0" dirty="0">
                          <a:solidFill>
                            <a:schemeClr val="bg1"/>
                          </a:solidFill>
                          <a:effectLst/>
                          <a:latin typeface="Calibri" panose="020F0502020204030204" pitchFamily="34" charset="0"/>
                          <a:cs typeface="Calibri" panose="020F0502020204030204" pitchFamily="34" charset="0"/>
                        </a:rPr>
                        <a:t>n</a:t>
                      </a:r>
                      <a:r>
                        <a:rPr lang="en-US" dirty="0">
                          <a:solidFill>
                            <a:schemeClr val="bg1"/>
                          </a:solidFill>
                          <a:effectLst/>
                          <a:latin typeface="Calibri" panose="020F0502020204030204" pitchFamily="34" charset="0"/>
                          <a:cs typeface="Calibri" panose="020F0502020204030204" pitchFamily="34" charset="0"/>
                        </a:rPr>
                        <a:t> = 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t"/>
                      <a:r>
                        <a:rPr lang="en-US" dirty="0">
                          <a:solidFill>
                            <a:schemeClr val="bg1"/>
                          </a:solidFill>
                          <a:effectLst/>
                          <a:latin typeface="Calibri" panose="020F0502020204030204" pitchFamily="34" charset="0"/>
                          <a:cs typeface="Calibri" panose="020F0502020204030204" pitchFamily="34" charset="0"/>
                        </a:rPr>
                        <a:t>7.5 (5.0-13.8)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8779425"/>
                  </a:ext>
                </a:extLst>
              </a:tr>
            </a:tbl>
          </a:graphicData>
        </a:graphic>
      </p:graphicFrame>
      <p:sp>
        <p:nvSpPr>
          <p:cNvPr id="11" name="Text Box 15">
            <a:extLst>
              <a:ext uri="{FF2B5EF4-FFF2-40B4-BE49-F238E27FC236}">
                <a16:creationId xmlns:a16="http://schemas.microsoft.com/office/drawing/2014/main" id="{59C70963-84FD-4401-B8C2-4A07B0A39236}"/>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Ungaro. JCC. 2019;13:963.</a:t>
            </a:r>
          </a:p>
        </p:txBody>
      </p:sp>
      <p:sp>
        <p:nvSpPr>
          <p:cNvPr id="3" name="Rectangle 8">
            <a:extLst>
              <a:ext uri="{FF2B5EF4-FFF2-40B4-BE49-F238E27FC236}">
                <a16:creationId xmlns:a16="http://schemas.microsoft.com/office/drawing/2014/main" id="{1A4E7831-EB61-5F04-0525-2E7ACFF1238E}"/>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506066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49892-3E63-4CF5-A9C3-CDBFAB02530D}"/>
              </a:ext>
            </a:extLst>
          </p:cNvPr>
          <p:cNvSpPr>
            <a:spLocks noGrp="1"/>
          </p:cNvSpPr>
          <p:nvPr>
            <p:ph type="title"/>
          </p:nvPr>
        </p:nvSpPr>
        <p:spPr/>
        <p:txBody>
          <a:bodyPr/>
          <a:lstStyle/>
          <a:p>
            <a:r>
              <a:rPr lang="en-US" dirty="0"/>
              <a:t>Reactive and Proactive TDM: Issues to Consider</a:t>
            </a:r>
          </a:p>
        </p:txBody>
      </p:sp>
      <p:sp>
        <p:nvSpPr>
          <p:cNvPr id="4" name="Text Placeholder 3">
            <a:extLst>
              <a:ext uri="{FF2B5EF4-FFF2-40B4-BE49-F238E27FC236}">
                <a16:creationId xmlns:a16="http://schemas.microsoft.com/office/drawing/2014/main" id="{BB368B01-FEE7-4636-8E81-24FD7352B2F5}"/>
              </a:ext>
            </a:extLst>
          </p:cNvPr>
          <p:cNvSpPr>
            <a:spLocks noGrp="1"/>
          </p:cNvSpPr>
          <p:nvPr>
            <p:ph idx="1"/>
          </p:nvPr>
        </p:nvSpPr>
        <p:spPr/>
        <p:txBody>
          <a:bodyPr/>
          <a:lstStyle/>
          <a:p>
            <a:r>
              <a:rPr lang="en-US" sz="2400" dirty="0"/>
              <a:t>What is the relationship between drug levels and response?</a:t>
            </a:r>
          </a:p>
          <a:p>
            <a:r>
              <a:rPr lang="en-US" sz="2400" dirty="0"/>
              <a:t>How might that be different in TDM (eg, population-level data vs real-world use in individual patients)?</a:t>
            </a:r>
          </a:p>
          <a:p>
            <a:pPr lvl="1"/>
            <a:r>
              <a:rPr lang="en-US" sz="2200" dirty="0"/>
              <a:t>Is more necessarily better?</a:t>
            </a:r>
          </a:p>
          <a:p>
            <a:r>
              <a:rPr lang="en-US" sz="2400" dirty="0"/>
              <a:t>What is the role of non-TNF agents in TDM?</a:t>
            </a:r>
          </a:p>
          <a:p>
            <a:r>
              <a:rPr lang="en-US" sz="2400" dirty="0"/>
              <a:t>How established is reactive TDM? Data gaps?</a:t>
            </a:r>
          </a:p>
          <a:p>
            <a:r>
              <a:rPr lang="en-US" sz="2400" dirty="0"/>
              <a:t>How strong is the evidence for proactive TDM? Data gaps?</a:t>
            </a:r>
          </a:p>
          <a:p>
            <a:r>
              <a:rPr lang="en-US" sz="2400" dirty="0"/>
              <a:t>What is “early” proactive TDM and the evidence for that?</a:t>
            </a:r>
          </a:p>
        </p:txBody>
      </p:sp>
      <p:sp>
        <p:nvSpPr>
          <p:cNvPr id="2" name="Rectangle 8">
            <a:extLst>
              <a:ext uri="{FF2B5EF4-FFF2-40B4-BE49-F238E27FC236}">
                <a16:creationId xmlns:a16="http://schemas.microsoft.com/office/drawing/2014/main" id="{EA0FDFA1-36E6-F335-B1F5-892DAF9FDDAC}"/>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2095937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47EA2-AAAF-2460-43DC-BFF36F93F27A}"/>
              </a:ext>
            </a:extLst>
          </p:cNvPr>
          <p:cNvSpPr>
            <a:spLocks noGrp="1"/>
          </p:cNvSpPr>
          <p:nvPr>
            <p:ph sz="half" idx="2"/>
          </p:nvPr>
        </p:nvSpPr>
        <p:spPr>
          <a:xfrm>
            <a:off x="4194090" y="2143043"/>
            <a:ext cx="3896965" cy="4061349"/>
          </a:xfrm>
        </p:spPr>
        <p:txBody>
          <a:bodyPr/>
          <a:lstStyle/>
          <a:p>
            <a:pPr>
              <a:buClrTx/>
              <a:defRPr/>
            </a:pPr>
            <a:r>
              <a:rPr lang="en-US" sz="2000" dirty="0"/>
              <a:t>Clinical Challenges in IBD Management</a:t>
            </a:r>
          </a:p>
          <a:p>
            <a:pPr lvl="1">
              <a:buClrTx/>
              <a:defRPr/>
            </a:pPr>
            <a:r>
              <a:rPr lang="en-US" sz="1800" dirty="0"/>
              <a:t>Medical Minute 3: Pregnancy and Shared Decision-Making</a:t>
            </a:r>
          </a:p>
          <a:p>
            <a:pPr lvl="1">
              <a:buClrTx/>
              <a:defRPr/>
            </a:pPr>
            <a:r>
              <a:rPr lang="en-US" sz="1800" dirty="0"/>
              <a:t>Medical Minute 4: Biologic Failure and Advances in Surgery</a:t>
            </a:r>
          </a:p>
          <a:p>
            <a:pPr lvl="1">
              <a:buClrTx/>
              <a:defRPr/>
            </a:pPr>
            <a:r>
              <a:rPr lang="en-US" sz="1800" dirty="0"/>
              <a:t>Medical Minute 5: Healthcare Disparities and Navigating COVID-19</a:t>
            </a:r>
          </a:p>
          <a:p>
            <a:pPr lvl="1">
              <a:buClrTx/>
              <a:defRPr/>
            </a:pPr>
            <a:r>
              <a:rPr lang="en-US" sz="1800" dirty="0"/>
              <a:t>ClinicalThought Commentary: Addressing Collaborative Care</a:t>
            </a:r>
          </a:p>
          <a:p>
            <a:pPr lvl="1">
              <a:buClrTx/>
              <a:defRPr/>
            </a:pPr>
            <a:r>
              <a:rPr lang="en-US" sz="1800" dirty="0"/>
              <a:t>Downloadable slideset</a:t>
            </a:r>
          </a:p>
          <a:p>
            <a:endParaRPr lang="en-US" sz="2000" dirty="0"/>
          </a:p>
        </p:txBody>
      </p:sp>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algn="ctr" eaLnBrk="1" hangingPunct="1"/>
            <a:r>
              <a:rPr lang="en-US" altLang="en-US" sz="4000" dirty="0"/>
              <a:t>Engage With All Educational Offerings In This </a:t>
            </a:r>
            <a:br>
              <a:rPr lang="en-US" altLang="en-US" sz="4000" dirty="0"/>
            </a:br>
            <a:r>
              <a:rPr lang="en-US" altLang="en-US" sz="4000" dirty="0"/>
              <a:t>IBD Core Curriculum!</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half" idx="1"/>
          </p:nvPr>
        </p:nvSpPr>
        <p:spPr>
          <a:xfrm>
            <a:off x="472511" y="2143043"/>
            <a:ext cx="3813162" cy="4409502"/>
          </a:xfrm>
        </p:spPr>
        <p:txBody>
          <a:bodyPr rtlCol="0">
            <a:normAutofit/>
          </a:bodyPr>
          <a:lstStyle/>
          <a:p>
            <a:pPr>
              <a:buClrTx/>
              <a:defRPr/>
            </a:pPr>
            <a:r>
              <a:rPr lang="en-US" sz="2000" b="1" dirty="0">
                <a:solidFill>
                  <a:srgbClr val="E1471D"/>
                </a:solidFill>
              </a:rPr>
              <a:t>Diagnosis, Management, and Monitoring of IBD</a:t>
            </a:r>
          </a:p>
          <a:p>
            <a:pPr lvl="1">
              <a:buClrTx/>
              <a:defRPr/>
            </a:pPr>
            <a:r>
              <a:rPr lang="en-US" sz="1800" dirty="0"/>
              <a:t>Medical Minute 1: Early Diagnosis and Individualizing Therapy</a:t>
            </a:r>
          </a:p>
          <a:p>
            <a:pPr lvl="1">
              <a:buClrTx/>
              <a:defRPr/>
            </a:pPr>
            <a:r>
              <a:rPr lang="en-US" sz="1800" dirty="0"/>
              <a:t>Medical Minute 2: Treat-to-Target and Therapeutic Drug monitoring</a:t>
            </a:r>
          </a:p>
          <a:p>
            <a:pPr lvl="1">
              <a:buClrTx/>
              <a:defRPr/>
            </a:pPr>
            <a:r>
              <a:rPr lang="en-US" sz="1800" dirty="0"/>
              <a:t>PDF Resource: Infographic on Therapeutic Drug Monitoring</a:t>
            </a:r>
          </a:p>
          <a:p>
            <a:pPr lvl="1">
              <a:buClrTx/>
              <a:defRPr/>
            </a:pPr>
            <a:r>
              <a:rPr lang="en-US" sz="1800" b="1" dirty="0">
                <a:solidFill>
                  <a:srgbClr val="E1471D"/>
                </a:solidFill>
              </a:rPr>
              <a:t>Downloadable Slideset</a:t>
            </a:r>
            <a:endParaRPr lang="en-US" sz="2000" b="1" dirty="0">
              <a:solidFill>
                <a:srgbClr val="E1471D"/>
              </a:solidFill>
            </a:endParaRP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endParaRPr lang="en-GB" altLang="en-US" sz="2400" b="0" dirty="0">
              <a:solidFill>
                <a:schemeClr val="tx1"/>
              </a:solidFill>
              <a:latin typeface="Times" panose="02020603050405020304" pitchFamily="18" charset="0"/>
            </a:endParaRPr>
          </a:p>
        </p:txBody>
      </p:sp>
      <p:sp>
        <p:nvSpPr>
          <p:cNvPr id="4" name="Content Placeholder 2">
            <a:extLst>
              <a:ext uri="{FF2B5EF4-FFF2-40B4-BE49-F238E27FC236}">
                <a16:creationId xmlns:a16="http://schemas.microsoft.com/office/drawing/2014/main" id="{449FF791-FAE5-327B-EA2C-D1E9DDC738E6}"/>
              </a:ext>
            </a:extLst>
          </p:cNvPr>
          <p:cNvSpPr txBox="1">
            <a:spLocks/>
          </p:cNvSpPr>
          <p:nvPr/>
        </p:nvSpPr>
        <p:spPr bwMode="auto">
          <a:xfrm>
            <a:off x="8007252" y="2143043"/>
            <a:ext cx="3703781" cy="466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18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buClrTx/>
              <a:defRPr/>
            </a:pPr>
            <a:r>
              <a:rPr lang="en-US" sz="2000" b="0" kern="0" dirty="0"/>
              <a:t>A Team-Based Approach to IBD</a:t>
            </a:r>
          </a:p>
          <a:p>
            <a:pPr lvl="1">
              <a:buClrTx/>
              <a:defRPr/>
            </a:pPr>
            <a:r>
              <a:rPr lang="en-US" sz="1800" b="0" kern="0" dirty="0"/>
              <a:t>Medical Minute 6: Collaborative and Holistic Care</a:t>
            </a:r>
          </a:p>
          <a:p>
            <a:pPr lvl="1">
              <a:buClrTx/>
              <a:defRPr/>
            </a:pPr>
            <a:r>
              <a:rPr lang="en-US" sz="1800" b="0" dirty="0"/>
              <a:t>PDF Resource: Routine Health Maintenance</a:t>
            </a:r>
          </a:p>
          <a:p>
            <a:pPr lvl="1">
              <a:buClrTx/>
              <a:defRPr/>
            </a:pPr>
            <a:r>
              <a:rPr lang="en-US" sz="1800" b="0" dirty="0"/>
              <a:t>Downloadable slideset</a:t>
            </a:r>
          </a:p>
        </p:txBody>
      </p:sp>
      <p:pic>
        <p:nvPicPr>
          <p:cNvPr id="8" name="Picture 7">
            <a:extLst>
              <a:ext uri="{FF2B5EF4-FFF2-40B4-BE49-F238E27FC236}">
                <a16:creationId xmlns:a16="http://schemas.microsoft.com/office/drawing/2014/main" id="{AD1BC170-F6CA-3063-56B2-2813A0A3F3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66094" y="5934903"/>
            <a:ext cx="3107288" cy="768323"/>
          </a:xfrm>
          <a:prstGeom prst="rect">
            <a:avLst/>
          </a:prstGeom>
        </p:spPr>
      </p:pic>
      <p:sp>
        <p:nvSpPr>
          <p:cNvPr id="2" name="TextBox 1">
            <a:extLst>
              <a:ext uri="{FF2B5EF4-FFF2-40B4-BE49-F238E27FC236}">
                <a16:creationId xmlns:a16="http://schemas.microsoft.com/office/drawing/2014/main" id="{A6DB7C03-6AD4-FA65-41B4-BB27497262F1}"/>
              </a:ext>
            </a:extLst>
          </p:cNvPr>
          <p:cNvSpPr txBox="1"/>
          <p:nvPr/>
        </p:nvSpPr>
        <p:spPr>
          <a:xfrm>
            <a:off x="518693" y="1637370"/>
            <a:ext cx="3703780" cy="400110"/>
          </a:xfrm>
          <a:prstGeom prst="rect">
            <a:avLst/>
          </a:prstGeom>
          <a:solidFill>
            <a:srgbClr val="E1471D"/>
          </a:solidFill>
          <a:ln>
            <a:solidFill>
              <a:srgbClr val="E1471D"/>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2000" dirty="0">
                <a:solidFill>
                  <a:schemeClr val="tx1"/>
                </a:solidFill>
                <a:latin typeface="Calibri" panose="020F0502020204030204" pitchFamily="34" charset="0"/>
                <a:cs typeface="Calibri" panose="020F0502020204030204" pitchFamily="34" charset="0"/>
              </a:rPr>
              <a:t>Section 1</a:t>
            </a:r>
            <a:endParaRPr lang="en-US" sz="2000" b="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E49358-09FF-AFC3-E93D-85D7CC2B5618}"/>
              </a:ext>
            </a:extLst>
          </p:cNvPr>
          <p:cNvSpPr txBox="1"/>
          <p:nvPr/>
        </p:nvSpPr>
        <p:spPr>
          <a:xfrm>
            <a:off x="4285673" y="1639904"/>
            <a:ext cx="3703780" cy="400110"/>
          </a:xfrm>
          <a:prstGeom prst="rect">
            <a:avLst/>
          </a:prstGeom>
          <a:solidFill>
            <a:srgbClr val="00823B"/>
          </a:solidFill>
          <a:ln>
            <a:solidFill>
              <a:srgbClr val="00823B"/>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2000" dirty="0">
                <a:solidFill>
                  <a:schemeClr val="tx1"/>
                </a:solidFill>
                <a:latin typeface="Calibri" panose="020F0502020204030204" pitchFamily="34" charset="0"/>
                <a:cs typeface="Calibri" panose="020F0502020204030204" pitchFamily="34" charset="0"/>
              </a:rPr>
              <a:t>Section 2</a:t>
            </a:r>
            <a:endParaRPr lang="en-US" sz="20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D9AF0C0-67CF-F6FC-D526-062AB706E50F}"/>
              </a:ext>
            </a:extLst>
          </p:cNvPr>
          <p:cNvSpPr txBox="1"/>
          <p:nvPr/>
        </p:nvSpPr>
        <p:spPr>
          <a:xfrm>
            <a:off x="8091055" y="1646606"/>
            <a:ext cx="3703780" cy="400110"/>
          </a:xfrm>
          <a:prstGeom prst="rect">
            <a:avLst/>
          </a:prstGeom>
          <a:solidFill>
            <a:srgbClr val="013763"/>
          </a:solidFill>
          <a:ln>
            <a:solidFill>
              <a:srgbClr val="013763"/>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2000" dirty="0">
                <a:solidFill>
                  <a:schemeClr val="tx1"/>
                </a:solidFill>
                <a:latin typeface="Calibri" panose="020F0502020204030204" pitchFamily="34" charset="0"/>
                <a:cs typeface="Calibri" panose="020F0502020204030204" pitchFamily="34" charset="0"/>
              </a:rPr>
              <a:t>Section 3</a:t>
            </a:r>
            <a:endParaRPr lang="en-US"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1185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 and PCE </a:t>
            </a:r>
            <a:br>
              <a:rPr lang="en-US" altLang="en-US" sz="4000" dirty="0"/>
            </a:br>
            <a:r>
              <a:rPr lang="en-US" altLang="en-US" sz="4000" dirty="0"/>
              <a:t>Coverage of IBD!</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p:txBody>
          <a:bodyPr rtlCol="0">
            <a:normAutofit/>
          </a:bodyPr>
          <a:lstStyle/>
          <a:p>
            <a:pPr>
              <a:buClr>
                <a:schemeClr val="tx2">
                  <a:lumMod val="20000"/>
                  <a:lumOff val="80000"/>
                </a:schemeClr>
              </a:buClr>
              <a:defRPr/>
            </a:pPr>
            <a:r>
              <a:rPr lang="en-US" sz="2800" dirty="0">
                <a:solidFill>
                  <a:srgbClr val="E1471D"/>
                </a:solidFill>
              </a:rPr>
              <a:t>For more education and updates on IBD management, go online: </a:t>
            </a:r>
            <a:r>
              <a:rPr lang="en-US" sz="2800" b="0" dirty="0">
                <a:solidFill>
                  <a:srgbClr val="E1471D"/>
                </a:solidFill>
                <a:hlinkClick r:id="rId3"/>
              </a:rPr>
              <a:t>clinicaloptions.com</a:t>
            </a:r>
            <a:r>
              <a:rPr lang="en-US" sz="2800" dirty="0">
                <a:solidFill>
                  <a:srgbClr val="E1471D"/>
                </a:solidFill>
              </a:rPr>
              <a:t> </a:t>
            </a:r>
            <a:r>
              <a:rPr lang="en-US" sz="2800" b="0" dirty="0">
                <a:solidFill>
                  <a:schemeClr val="bg1"/>
                </a:solidFill>
              </a:rPr>
              <a:t>and </a:t>
            </a:r>
            <a:r>
              <a:rPr lang="en-US" sz="2800" b="0" dirty="0">
                <a:solidFill>
                  <a:srgbClr val="00823B"/>
                </a:solidFill>
                <a:hlinkClick r:id="rId4">
                  <a:extLst>
                    <a:ext uri="{A12FA001-AC4F-418D-AE19-62706E023703}">
                      <ahyp:hlinkClr xmlns:ahyp="http://schemas.microsoft.com/office/drawing/2018/hyperlinkcolor" val="tx"/>
                    </a:ext>
                  </a:extLst>
                </a:hlinkClick>
              </a:rPr>
              <a:t>practicingclinicians.com</a:t>
            </a:r>
            <a:endParaRPr lang="en-US" sz="2800" b="0" dirty="0">
              <a:solidFill>
                <a:srgbClr val="E1471D"/>
              </a:solidFill>
            </a:endParaRP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endParaRPr lang="en-GB" altLang="en-US" sz="2400" b="0" dirty="0">
              <a:solidFill>
                <a:schemeClr val="tx1"/>
              </a:solidFill>
              <a:latin typeface="Times" panose="02020603050405020304" pitchFamily="18" charset="0"/>
            </a:endParaRPr>
          </a:p>
        </p:txBody>
      </p:sp>
    </p:spTree>
    <p:extLst>
      <p:ext uri="{BB962C8B-B14F-4D97-AF65-F5344CB8AC3E}">
        <p14:creationId xmlns:p14="http://schemas.microsoft.com/office/powerpoint/2010/main" val="55117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EEB353-A0E5-4020-9AAB-2E2C4B413EDB}"/>
              </a:ext>
            </a:extLst>
          </p:cNvPr>
          <p:cNvSpPr>
            <a:spLocks noGrp="1"/>
          </p:cNvSpPr>
          <p:nvPr>
            <p:ph type="title"/>
          </p:nvPr>
        </p:nvSpPr>
        <p:spPr/>
        <p:txBody>
          <a:bodyPr/>
          <a:lstStyle/>
          <a:p>
            <a:r>
              <a:rPr lang="en-US" dirty="0"/>
              <a:t>Signs and Symptoms of IBD </a:t>
            </a:r>
          </a:p>
        </p:txBody>
      </p:sp>
      <p:sp>
        <p:nvSpPr>
          <p:cNvPr id="5" name="Footer Placeholder 1">
            <a:extLst>
              <a:ext uri="{FF2B5EF4-FFF2-40B4-BE49-F238E27FC236}">
                <a16:creationId xmlns:a16="http://schemas.microsoft.com/office/drawing/2014/main" id="{C83334CE-9076-43A1-AF22-2AA635E1A7E8}"/>
              </a:ext>
            </a:extLst>
          </p:cNvPr>
          <p:cNvSpPr txBox="1">
            <a:spLocks/>
          </p:cNvSpPr>
          <p:nvPr/>
        </p:nvSpPr>
        <p:spPr>
          <a:xfrm>
            <a:off x="503238" y="6452934"/>
            <a:ext cx="9800701" cy="184666"/>
          </a:xfrm>
          <a:prstGeom prst="rect">
            <a:avLst/>
          </a:prstGeom>
        </p:spPr>
        <p:txBody>
          <a:bodyPr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altLang="en-US" b="0" dirty="0">
                <a:solidFill>
                  <a:schemeClr val="bg2"/>
                </a:solidFill>
                <a:latin typeface="Calibri" panose="020F0502020204030204" pitchFamily="34" charset="0"/>
                <a:cs typeface="Calibri" panose="020F0502020204030204" pitchFamily="34" charset="0"/>
              </a:rPr>
              <a:t>Atia. Crohn’s &amp; Colitis. 2020;2:1. Danese. J Crohns Colitis. 2015;9:601. </a:t>
            </a:r>
            <a:endParaRPr lang="en-US" b="0" dirty="0">
              <a:solidFill>
                <a:schemeClr val="bg2"/>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B1EB402-CE2F-4191-5468-003EB21B4AFD}"/>
              </a:ext>
            </a:extLst>
          </p:cNvPr>
          <p:cNvGrpSpPr/>
          <p:nvPr/>
        </p:nvGrpSpPr>
        <p:grpSpPr>
          <a:xfrm>
            <a:off x="10053233" y="2707364"/>
            <a:ext cx="1775158" cy="2181844"/>
            <a:chOff x="10167533" y="2738231"/>
            <a:chExt cx="1775158" cy="2181844"/>
          </a:xfrm>
        </p:grpSpPr>
        <p:sp>
          <p:nvSpPr>
            <p:cNvPr id="4" name="Rectangle 6">
              <a:extLst>
                <a:ext uri="{FF2B5EF4-FFF2-40B4-BE49-F238E27FC236}">
                  <a16:creationId xmlns:a16="http://schemas.microsoft.com/office/drawing/2014/main" id="{DAA54038-A4D1-008E-2A15-1161A2B64A9D}"/>
                </a:ext>
              </a:extLst>
            </p:cNvPr>
            <p:cNvSpPr/>
            <p:nvPr/>
          </p:nvSpPr>
          <p:spPr bwMode="auto">
            <a:xfrm rot="2973269">
              <a:off x="9939194" y="2966570"/>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 name="Oval 6">
              <a:extLst>
                <a:ext uri="{FF2B5EF4-FFF2-40B4-BE49-F238E27FC236}">
                  <a16:creationId xmlns:a16="http://schemas.microsoft.com/office/drawing/2014/main" id="{8D9376E9-6C79-32BB-1DEC-5B377A71F72C}"/>
                </a:ext>
              </a:extLst>
            </p:cNvPr>
            <p:cNvSpPr/>
            <p:nvPr/>
          </p:nvSpPr>
          <p:spPr bwMode="auto">
            <a:xfrm>
              <a:off x="10456791" y="3434175"/>
              <a:ext cx="1485900" cy="1485900"/>
            </a:xfrm>
            <a:prstGeom prst="ellipse">
              <a:avLst/>
            </a:prstGeom>
            <a:solidFill>
              <a:schemeClr val="accent3">
                <a:lumMod val="60000"/>
                <a:lumOff val="40000"/>
              </a:schemeClr>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 name="Group 9">
            <a:extLst>
              <a:ext uri="{FF2B5EF4-FFF2-40B4-BE49-F238E27FC236}">
                <a16:creationId xmlns:a16="http://schemas.microsoft.com/office/drawing/2014/main" id="{D5199187-0B5E-DE68-DF7C-3268E9D67A8E}"/>
              </a:ext>
            </a:extLst>
          </p:cNvPr>
          <p:cNvGrpSpPr/>
          <p:nvPr/>
        </p:nvGrpSpPr>
        <p:grpSpPr>
          <a:xfrm>
            <a:off x="7211205" y="1570086"/>
            <a:ext cx="3156466" cy="3313454"/>
            <a:chOff x="1801200" y="1753353"/>
            <a:chExt cx="3156466" cy="3313454"/>
          </a:xfrm>
        </p:grpSpPr>
        <p:sp>
          <p:nvSpPr>
            <p:cNvPr id="11" name="Rectangle 6">
              <a:extLst>
                <a:ext uri="{FF2B5EF4-FFF2-40B4-BE49-F238E27FC236}">
                  <a16:creationId xmlns:a16="http://schemas.microsoft.com/office/drawing/2014/main" id="{DE919BD5-C301-653E-D441-D00D466B712C}"/>
                </a:ext>
              </a:extLst>
            </p:cNvPr>
            <p:cNvSpPr/>
            <p:nvPr/>
          </p:nvSpPr>
          <p:spPr bwMode="auto">
            <a:xfrm rot="7473269">
              <a:off x="3000086" y="3110091"/>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 name="Oval 12">
              <a:extLst>
                <a:ext uri="{FF2B5EF4-FFF2-40B4-BE49-F238E27FC236}">
                  <a16:creationId xmlns:a16="http://schemas.microsoft.com/office/drawing/2014/main" id="{A5DD85C9-E677-ECBE-2054-253431029B5B}"/>
                </a:ext>
              </a:extLst>
            </p:cNvPr>
            <p:cNvSpPr/>
            <p:nvPr/>
          </p:nvSpPr>
          <p:spPr bwMode="auto">
            <a:xfrm rot="4500000">
              <a:off x="3471766" y="1753353"/>
              <a:ext cx="1485900" cy="1485900"/>
            </a:xfrm>
            <a:prstGeom prst="ellipse">
              <a:avLst/>
            </a:prstGeom>
            <a:solidFill>
              <a:schemeClr val="bg2"/>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 name="Rectangle 6">
              <a:extLst>
                <a:ext uri="{FF2B5EF4-FFF2-40B4-BE49-F238E27FC236}">
                  <a16:creationId xmlns:a16="http://schemas.microsoft.com/office/drawing/2014/main" id="{0C5C7B69-2A1B-6536-A260-79D68F7E193E}"/>
                </a:ext>
              </a:extLst>
            </p:cNvPr>
            <p:cNvSpPr/>
            <p:nvPr/>
          </p:nvSpPr>
          <p:spPr bwMode="auto">
            <a:xfrm rot="2973269">
              <a:off x="1572861" y="3113302"/>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 name="Oval 14">
              <a:extLst>
                <a:ext uri="{FF2B5EF4-FFF2-40B4-BE49-F238E27FC236}">
                  <a16:creationId xmlns:a16="http://schemas.microsoft.com/office/drawing/2014/main" id="{A8222A51-6DB1-6D46-4910-0DD3A07FFAAA}"/>
                </a:ext>
              </a:extLst>
            </p:cNvPr>
            <p:cNvSpPr/>
            <p:nvPr/>
          </p:nvSpPr>
          <p:spPr bwMode="auto">
            <a:xfrm>
              <a:off x="2090458" y="3580907"/>
              <a:ext cx="1485900" cy="1485900"/>
            </a:xfrm>
            <a:prstGeom prst="ellipse">
              <a:avLst/>
            </a:prstGeom>
            <a:solidFill>
              <a:schemeClr val="accent2"/>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 name="Group 15">
            <a:extLst>
              <a:ext uri="{FF2B5EF4-FFF2-40B4-BE49-F238E27FC236}">
                <a16:creationId xmlns:a16="http://schemas.microsoft.com/office/drawing/2014/main" id="{98E70FE2-9645-7CF0-508D-0364A9516464}"/>
              </a:ext>
            </a:extLst>
          </p:cNvPr>
          <p:cNvGrpSpPr/>
          <p:nvPr/>
        </p:nvGrpSpPr>
        <p:grpSpPr>
          <a:xfrm>
            <a:off x="4369177" y="1570086"/>
            <a:ext cx="3156466" cy="3313454"/>
            <a:chOff x="1801200" y="1753353"/>
            <a:chExt cx="3156466" cy="3313454"/>
          </a:xfrm>
        </p:grpSpPr>
        <p:sp>
          <p:nvSpPr>
            <p:cNvPr id="17" name="Rectangle 6">
              <a:extLst>
                <a:ext uri="{FF2B5EF4-FFF2-40B4-BE49-F238E27FC236}">
                  <a16:creationId xmlns:a16="http://schemas.microsoft.com/office/drawing/2014/main" id="{9476A45C-64A4-19D5-69F7-382B293D3F60}"/>
                </a:ext>
              </a:extLst>
            </p:cNvPr>
            <p:cNvSpPr/>
            <p:nvPr/>
          </p:nvSpPr>
          <p:spPr bwMode="auto">
            <a:xfrm rot="7473269">
              <a:off x="3000086" y="3110091"/>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 name="Oval 17">
              <a:extLst>
                <a:ext uri="{FF2B5EF4-FFF2-40B4-BE49-F238E27FC236}">
                  <a16:creationId xmlns:a16="http://schemas.microsoft.com/office/drawing/2014/main" id="{D10E992B-BF9E-7B45-F7A8-19B696D56BA9}"/>
                </a:ext>
              </a:extLst>
            </p:cNvPr>
            <p:cNvSpPr/>
            <p:nvPr/>
          </p:nvSpPr>
          <p:spPr bwMode="auto">
            <a:xfrm rot="4500000">
              <a:off x="3471766" y="1753353"/>
              <a:ext cx="1485900" cy="1485900"/>
            </a:xfrm>
            <a:prstGeom prst="ellipse">
              <a:avLst/>
            </a:prstGeom>
            <a:solidFill>
              <a:schemeClr val="accent6"/>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Rectangle 6">
              <a:extLst>
                <a:ext uri="{FF2B5EF4-FFF2-40B4-BE49-F238E27FC236}">
                  <a16:creationId xmlns:a16="http://schemas.microsoft.com/office/drawing/2014/main" id="{A8F6A49B-C4A0-64BA-227D-0A73304726B9}"/>
                </a:ext>
              </a:extLst>
            </p:cNvPr>
            <p:cNvSpPr/>
            <p:nvPr/>
          </p:nvSpPr>
          <p:spPr bwMode="auto">
            <a:xfrm rot="2973269">
              <a:off x="1572861" y="3113302"/>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 name="Oval 19">
              <a:extLst>
                <a:ext uri="{FF2B5EF4-FFF2-40B4-BE49-F238E27FC236}">
                  <a16:creationId xmlns:a16="http://schemas.microsoft.com/office/drawing/2014/main" id="{40B9C19B-3B95-6388-918D-E7B691862F70}"/>
                </a:ext>
              </a:extLst>
            </p:cNvPr>
            <p:cNvSpPr/>
            <p:nvPr/>
          </p:nvSpPr>
          <p:spPr bwMode="auto">
            <a:xfrm>
              <a:off x="2090458" y="3580907"/>
              <a:ext cx="1485900" cy="1485900"/>
            </a:xfrm>
            <a:prstGeom prst="ellipse">
              <a:avLst/>
            </a:prstGeom>
            <a:solidFill>
              <a:schemeClr val="accent5"/>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1" name="Group 20">
            <a:extLst>
              <a:ext uri="{FF2B5EF4-FFF2-40B4-BE49-F238E27FC236}">
                <a16:creationId xmlns:a16="http://schemas.microsoft.com/office/drawing/2014/main" id="{46196C20-92D6-D6E1-C539-806BA19231F5}"/>
              </a:ext>
            </a:extLst>
          </p:cNvPr>
          <p:cNvGrpSpPr/>
          <p:nvPr/>
        </p:nvGrpSpPr>
        <p:grpSpPr>
          <a:xfrm>
            <a:off x="388938" y="1569333"/>
            <a:ext cx="4344464" cy="3314207"/>
            <a:chOff x="503238" y="1600200"/>
            <a:chExt cx="4344464" cy="3314207"/>
          </a:xfrm>
        </p:grpSpPr>
        <p:grpSp>
          <p:nvGrpSpPr>
            <p:cNvPr id="22" name="Group 21">
              <a:extLst>
                <a:ext uri="{FF2B5EF4-FFF2-40B4-BE49-F238E27FC236}">
                  <a16:creationId xmlns:a16="http://schemas.microsoft.com/office/drawing/2014/main" id="{F473B728-38A1-07E4-3B77-98E679067E6C}"/>
                </a:ext>
              </a:extLst>
            </p:cNvPr>
            <p:cNvGrpSpPr/>
            <p:nvPr/>
          </p:nvGrpSpPr>
          <p:grpSpPr>
            <a:xfrm rot="4500000">
              <a:off x="2901887" y="1463369"/>
              <a:ext cx="1724076" cy="2167554"/>
              <a:chOff x="655638" y="1752600"/>
              <a:chExt cx="1724076" cy="2167554"/>
            </a:xfrm>
          </p:grpSpPr>
          <p:sp>
            <p:nvSpPr>
              <p:cNvPr id="26" name="Rectangle 6">
                <a:extLst>
                  <a:ext uri="{FF2B5EF4-FFF2-40B4-BE49-F238E27FC236}">
                    <a16:creationId xmlns:a16="http://schemas.microsoft.com/office/drawing/2014/main" id="{73CF95CA-0EE0-E6A6-EC41-A0925005C4D0}"/>
                  </a:ext>
                </a:extLst>
              </p:cNvPr>
              <p:cNvSpPr/>
              <p:nvPr/>
            </p:nvSpPr>
            <p:spPr bwMode="auto">
              <a:xfrm rot="2973269">
                <a:off x="1572861" y="3113302"/>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 name="Oval 26">
                <a:extLst>
                  <a:ext uri="{FF2B5EF4-FFF2-40B4-BE49-F238E27FC236}">
                    <a16:creationId xmlns:a16="http://schemas.microsoft.com/office/drawing/2014/main" id="{E2700DEE-6FB6-2279-2A89-A2EA85D1BFB7}"/>
                  </a:ext>
                </a:extLst>
              </p:cNvPr>
              <p:cNvSpPr/>
              <p:nvPr/>
            </p:nvSpPr>
            <p:spPr bwMode="auto">
              <a:xfrm>
                <a:off x="655638" y="1752600"/>
                <a:ext cx="1485900" cy="1485900"/>
              </a:xfrm>
              <a:prstGeom prst="ellipse">
                <a:avLst/>
              </a:prstGeom>
              <a:solidFill>
                <a:schemeClr val="accent4"/>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3" name="Rectangle 6">
              <a:extLst>
                <a:ext uri="{FF2B5EF4-FFF2-40B4-BE49-F238E27FC236}">
                  <a16:creationId xmlns:a16="http://schemas.microsoft.com/office/drawing/2014/main" id="{19B63D3C-4207-FC27-0298-2407A0C49539}"/>
                </a:ext>
              </a:extLst>
            </p:cNvPr>
            <p:cNvSpPr/>
            <p:nvPr/>
          </p:nvSpPr>
          <p:spPr bwMode="auto">
            <a:xfrm rot="2973269">
              <a:off x="1420461" y="2960902"/>
              <a:ext cx="1035191" cy="578514"/>
            </a:xfrm>
            <a:custGeom>
              <a:avLst/>
              <a:gdLst>
                <a:gd name="connsiteX0" fmla="*/ 0 w 1190625"/>
                <a:gd name="connsiteY0" fmla="*/ 0 h 531813"/>
                <a:gd name="connsiteX1" fmla="*/ 1190625 w 1190625"/>
                <a:gd name="connsiteY1" fmla="*/ 0 h 531813"/>
                <a:gd name="connsiteX2" fmla="*/ 1190625 w 1190625"/>
                <a:gd name="connsiteY2" fmla="*/ 531813 h 531813"/>
                <a:gd name="connsiteX3" fmla="*/ 0 w 1190625"/>
                <a:gd name="connsiteY3" fmla="*/ 531813 h 531813"/>
                <a:gd name="connsiteX4" fmla="*/ 0 w 1190625"/>
                <a:gd name="connsiteY4" fmla="*/ 0 h 531813"/>
                <a:gd name="connsiteX0" fmla="*/ 0 w 1190625"/>
                <a:gd name="connsiteY0" fmla="*/ 3405 h 535218"/>
                <a:gd name="connsiteX1" fmla="*/ 687577 w 1190625"/>
                <a:gd name="connsiteY1" fmla="*/ 0 h 535218"/>
                <a:gd name="connsiteX2" fmla="*/ 1190625 w 1190625"/>
                <a:gd name="connsiteY2" fmla="*/ 3405 h 535218"/>
                <a:gd name="connsiteX3" fmla="*/ 1190625 w 1190625"/>
                <a:gd name="connsiteY3" fmla="*/ 535218 h 535218"/>
                <a:gd name="connsiteX4" fmla="*/ 0 w 1190625"/>
                <a:gd name="connsiteY4" fmla="*/ 535218 h 535218"/>
                <a:gd name="connsiteX5" fmla="*/ 0 w 1190625"/>
                <a:gd name="connsiteY5" fmla="*/ 3405 h 535218"/>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0 w 1190625"/>
                <a:gd name="connsiteY4" fmla="*/ 531813 h 531813"/>
                <a:gd name="connsiteX5" fmla="*/ 0 w 1190625"/>
                <a:gd name="connsiteY5" fmla="*/ 0 h 531813"/>
                <a:gd name="connsiteX0" fmla="*/ 0 w 1190625"/>
                <a:gd name="connsiteY0" fmla="*/ 0 h 531813"/>
                <a:gd name="connsiteX1" fmla="*/ 569132 w 1190625"/>
                <a:gd name="connsiteY1" fmla="*/ 1333 h 531813"/>
                <a:gd name="connsiteX2" fmla="*/ 1190625 w 1190625"/>
                <a:gd name="connsiteY2" fmla="*/ 0 h 531813"/>
                <a:gd name="connsiteX3" fmla="*/ 1190625 w 1190625"/>
                <a:gd name="connsiteY3" fmla="*/ 531813 h 531813"/>
                <a:gd name="connsiteX4" fmla="*/ 625985 w 1190625"/>
                <a:gd name="connsiteY4" fmla="*/ 527231 h 531813"/>
                <a:gd name="connsiteX5" fmla="*/ 0 w 1190625"/>
                <a:gd name="connsiteY5" fmla="*/ 531813 h 531813"/>
                <a:gd name="connsiteX6" fmla="*/ 0 w 1190625"/>
                <a:gd name="connsiteY6" fmla="*/ 0 h 531813"/>
                <a:gd name="connsiteX0" fmla="*/ 0 w 1190625"/>
                <a:gd name="connsiteY0" fmla="*/ 0 h 531969"/>
                <a:gd name="connsiteX1" fmla="*/ 569132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8083 w 1190625"/>
                <a:gd name="connsiteY1" fmla="*/ 1333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969"/>
                <a:gd name="connsiteX1" fmla="*/ 583345 w 1190625"/>
                <a:gd name="connsiteY1" fmla="*/ 67662 h 531969"/>
                <a:gd name="connsiteX2" fmla="*/ 1190625 w 1190625"/>
                <a:gd name="connsiteY2" fmla="*/ 0 h 531969"/>
                <a:gd name="connsiteX3" fmla="*/ 1190625 w 1190625"/>
                <a:gd name="connsiteY3" fmla="*/ 531813 h 531969"/>
                <a:gd name="connsiteX4" fmla="*/ 588082 w 1190625"/>
                <a:gd name="connsiteY4" fmla="*/ 531969 h 531969"/>
                <a:gd name="connsiteX5" fmla="*/ 0 w 1190625"/>
                <a:gd name="connsiteY5" fmla="*/ 531813 h 531969"/>
                <a:gd name="connsiteX6" fmla="*/ 0 w 1190625"/>
                <a:gd name="connsiteY6" fmla="*/ 0 h 531969"/>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583345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73868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02295 w 1190625"/>
                <a:gd name="connsiteY4" fmla="*/ 470378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597557 w 1190625"/>
                <a:gd name="connsiteY4" fmla="*/ 460902 h 531813"/>
                <a:gd name="connsiteX5" fmla="*/ 0 w 1190625"/>
                <a:gd name="connsiteY5" fmla="*/ 531813 h 531813"/>
                <a:gd name="connsiteX6" fmla="*/ 0 w 1190625"/>
                <a:gd name="connsiteY6" fmla="*/ 0 h 531813"/>
                <a:gd name="connsiteX0" fmla="*/ 0 w 1190625"/>
                <a:gd name="connsiteY0" fmla="*/ 0 h 531813"/>
                <a:gd name="connsiteX1" fmla="*/ 607034 w 1190625"/>
                <a:gd name="connsiteY1" fmla="*/ 67662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 name="connsiteX0" fmla="*/ 0 w 1190625"/>
                <a:gd name="connsiteY0" fmla="*/ 0 h 531813"/>
                <a:gd name="connsiteX1" fmla="*/ 595647 w 1190625"/>
                <a:gd name="connsiteY1" fmla="*/ 94638 h 531813"/>
                <a:gd name="connsiteX2" fmla="*/ 1190625 w 1190625"/>
                <a:gd name="connsiteY2" fmla="*/ 0 h 531813"/>
                <a:gd name="connsiteX3" fmla="*/ 1190625 w 1190625"/>
                <a:gd name="connsiteY3" fmla="*/ 531813 h 531813"/>
                <a:gd name="connsiteX4" fmla="*/ 621075 w 1190625"/>
                <a:gd name="connsiteY4" fmla="*/ 414403 h 531813"/>
                <a:gd name="connsiteX5" fmla="*/ 0 w 1190625"/>
                <a:gd name="connsiteY5" fmla="*/ 531813 h 531813"/>
                <a:gd name="connsiteX6" fmla="*/ 0 w 1190625"/>
                <a:gd name="connsiteY6" fmla="*/ 0 h 5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531813">
                  <a:moveTo>
                    <a:pt x="0" y="0"/>
                  </a:moveTo>
                  <a:cubicBezTo>
                    <a:pt x="692" y="8641"/>
                    <a:pt x="336367" y="93503"/>
                    <a:pt x="595647" y="94638"/>
                  </a:cubicBezTo>
                  <a:cubicBezTo>
                    <a:pt x="854927" y="95773"/>
                    <a:pt x="1188309" y="6063"/>
                    <a:pt x="1190625" y="0"/>
                  </a:cubicBezTo>
                  <a:lnTo>
                    <a:pt x="1190625" y="531813"/>
                  </a:lnTo>
                  <a:cubicBezTo>
                    <a:pt x="1178795" y="525250"/>
                    <a:pt x="883515" y="415930"/>
                    <a:pt x="621075" y="414403"/>
                  </a:cubicBezTo>
                  <a:cubicBezTo>
                    <a:pt x="358635" y="412876"/>
                    <a:pt x="4795" y="523209"/>
                    <a:pt x="0" y="531813"/>
                  </a:cubicBezTo>
                  <a:lnTo>
                    <a:pt x="0" y="0"/>
                  </a:lnTo>
                  <a:close/>
                </a:path>
              </a:pathLst>
            </a:custGeom>
            <a:solidFill>
              <a:schemeClr val="tx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 name="Oval 23">
              <a:extLst>
                <a:ext uri="{FF2B5EF4-FFF2-40B4-BE49-F238E27FC236}">
                  <a16:creationId xmlns:a16="http://schemas.microsoft.com/office/drawing/2014/main" id="{8DC47F09-4E4E-1094-444D-95D8C48C0987}"/>
                </a:ext>
              </a:extLst>
            </p:cNvPr>
            <p:cNvSpPr/>
            <p:nvPr/>
          </p:nvSpPr>
          <p:spPr bwMode="auto">
            <a:xfrm>
              <a:off x="503238" y="1600200"/>
              <a:ext cx="1485900" cy="1485900"/>
            </a:xfrm>
            <a:prstGeom prst="ellipse">
              <a:avLst/>
            </a:prstGeom>
            <a:solidFill>
              <a:schemeClr val="accent1"/>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Oval 24">
              <a:extLst>
                <a:ext uri="{FF2B5EF4-FFF2-40B4-BE49-F238E27FC236}">
                  <a16:creationId xmlns:a16="http://schemas.microsoft.com/office/drawing/2014/main" id="{DE36DFB2-6408-4D60-4F40-A5E5CF0903EB}"/>
                </a:ext>
              </a:extLst>
            </p:cNvPr>
            <p:cNvSpPr/>
            <p:nvPr/>
          </p:nvSpPr>
          <p:spPr bwMode="auto">
            <a:xfrm>
              <a:off x="1938058" y="3428507"/>
              <a:ext cx="1485900" cy="1485900"/>
            </a:xfrm>
            <a:prstGeom prst="ellipse">
              <a:avLst/>
            </a:prstGeom>
            <a:solidFill>
              <a:schemeClr val="accent3"/>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8" name="TextBox 27">
            <a:extLst>
              <a:ext uri="{FF2B5EF4-FFF2-40B4-BE49-F238E27FC236}">
                <a16:creationId xmlns:a16="http://schemas.microsoft.com/office/drawing/2014/main" id="{83894D2B-5665-4531-A730-078074C93FFC}"/>
              </a:ext>
            </a:extLst>
          </p:cNvPr>
          <p:cNvSpPr txBox="1"/>
          <p:nvPr/>
        </p:nvSpPr>
        <p:spPr bwMode="auto">
          <a:xfrm>
            <a:off x="366219" y="1979401"/>
            <a:ext cx="153133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Chronic Diarrhea </a:t>
            </a:r>
          </a:p>
        </p:txBody>
      </p:sp>
      <p:sp>
        <p:nvSpPr>
          <p:cNvPr id="29" name="TextBox 28">
            <a:extLst>
              <a:ext uri="{FF2B5EF4-FFF2-40B4-BE49-F238E27FC236}">
                <a16:creationId xmlns:a16="http://schemas.microsoft.com/office/drawing/2014/main" id="{BEE5492F-2BBC-B270-E8F2-31ACA30A1EE7}"/>
              </a:ext>
            </a:extLst>
          </p:cNvPr>
          <p:cNvSpPr txBox="1"/>
          <p:nvPr/>
        </p:nvSpPr>
        <p:spPr bwMode="auto">
          <a:xfrm>
            <a:off x="1800896" y="3960742"/>
            <a:ext cx="153133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Pain</a:t>
            </a:r>
          </a:p>
        </p:txBody>
      </p:sp>
      <p:sp>
        <p:nvSpPr>
          <p:cNvPr id="30" name="TextBox 29">
            <a:extLst>
              <a:ext uri="{FF2B5EF4-FFF2-40B4-BE49-F238E27FC236}">
                <a16:creationId xmlns:a16="http://schemas.microsoft.com/office/drawing/2014/main" id="{11801287-EF52-B6A8-A690-BF6A12398FCB}"/>
              </a:ext>
            </a:extLst>
          </p:cNvPr>
          <p:cNvSpPr txBox="1"/>
          <p:nvPr/>
        </p:nvSpPr>
        <p:spPr bwMode="auto">
          <a:xfrm>
            <a:off x="3096977" y="2021703"/>
            <a:ext cx="1673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latin typeface="Calibri" panose="020F0502020204030204" pitchFamily="34" charset="0"/>
                <a:cs typeface="Calibri" panose="020F0502020204030204" pitchFamily="34" charset="0"/>
              </a:rPr>
              <a:t>Unexplained Weight Loss</a:t>
            </a:r>
          </a:p>
        </p:txBody>
      </p:sp>
      <p:sp>
        <p:nvSpPr>
          <p:cNvPr id="31" name="TextBox 30">
            <a:extLst>
              <a:ext uri="{FF2B5EF4-FFF2-40B4-BE49-F238E27FC236}">
                <a16:creationId xmlns:a16="http://schemas.microsoft.com/office/drawing/2014/main" id="{CF7E2526-0584-A8D2-FF94-C24681E7CE21}"/>
              </a:ext>
            </a:extLst>
          </p:cNvPr>
          <p:cNvSpPr txBox="1"/>
          <p:nvPr/>
        </p:nvSpPr>
        <p:spPr bwMode="auto">
          <a:xfrm>
            <a:off x="4653712" y="3955924"/>
            <a:ext cx="153133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Mild Fever</a:t>
            </a:r>
          </a:p>
        </p:txBody>
      </p:sp>
      <p:sp>
        <p:nvSpPr>
          <p:cNvPr id="32" name="TextBox 31">
            <a:extLst>
              <a:ext uri="{FF2B5EF4-FFF2-40B4-BE49-F238E27FC236}">
                <a16:creationId xmlns:a16="http://schemas.microsoft.com/office/drawing/2014/main" id="{AE1B2EA5-D54B-DE88-A4AB-6840CFD13136}"/>
              </a:ext>
            </a:extLst>
          </p:cNvPr>
          <p:cNvSpPr txBox="1"/>
          <p:nvPr/>
        </p:nvSpPr>
        <p:spPr bwMode="auto">
          <a:xfrm>
            <a:off x="6006943" y="2124778"/>
            <a:ext cx="153133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Anemia</a:t>
            </a:r>
          </a:p>
        </p:txBody>
      </p:sp>
      <p:sp>
        <p:nvSpPr>
          <p:cNvPr id="33" name="TextBox 32">
            <a:extLst>
              <a:ext uri="{FF2B5EF4-FFF2-40B4-BE49-F238E27FC236}">
                <a16:creationId xmlns:a16="http://schemas.microsoft.com/office/drawing/2014/main" id="{153052A0-9498-DD4C-ADC6-C0DC4A99C585}"/>
              </a:ext>
            </a:extLst>
          </p:cNvPr>
          <p:cNvSpPr txBox="1"/>
          <p:nvPr/>
        </p:nvSpPr>
        <p:spPr bwMode="auto">
          <a:xfrm>
            <a:off x="7484954" y="3665316"/>
            <a:ext cx="153133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Perianal Fistula or Abscess</a:t>
            </a:r>
          </a:p>
        </p:txBody>
      </p:sp>
      <p:sp>
        <p:nvSpPr>
          <p:cNvPr id="34" name="TextBox 33">
            <a:extLst>
              <a:ext uri="{FF2B5EF4-FFF2-40B4-BE49-F238E27FC236}">
                <a16:creationId xmlns:a16="http://schemas.microsoft.com/office/drawing/2014/main" id="{E109DB6B-05A5-40B5-A2F2-911084A3EDE7}"/>
              </a:ext>
            </a:extLst>
          </p:cNvPr>
          <p:cNvSpPr txBox="1"/>
          <p:nvPr/>
        </p:nvSpPr>
        <p:spPr bwMode="auto">
          <a:xfrm>
            <a:off x="8861045" y="1815739"/>
            <a:ext cx="153133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200" b="0" i="0" dirty="0">
                <a:latin typeface="Calibri" panose="020F0502020204030204" pitchFamily="34" charset="0"/>
                <a:cs typeface="Calibri" panose="020F0502020204030204" pitchFamily="34" charset="0"/>
              </a:rPr>
              <a:t>Large, Inflamed Skin Tags</a:t>
            </a:r>
          </a:p>
        </p:txBody>
      </p:sp>
      <p:sp>
        <p:nvSpPr>
          <p:cNvPr id="35" name="TextBox 34">
            <a:extLst>
              <a:ext uri="{FF2B5EF4-FFF2-40B4-BE49-F238E27FC236}">
                <a16:creationId xmlns:a16="http://schemas.microsoft.com/office/drawing/2014/main" id="{BC33DFA8-63EB-6F01-9095-D7E1429EAE09}"/>
              </a:ext>
            </a:extLst>
          </p:cNvPr>
          <p:cNvSpPr txBox="1"/>
          <p:nvPr/>
        </p:nvSpPr>
        <p:spPr bwMode="auto">
          <a:xfrm>
            <a:off x="10335097" y="3824188"/>
            <a:ext cx="1531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latin typeface="Calibri" panose="020F0502020204030204" pitchFamily="34" charset="0"/>
                <a:cs typeface="Calibri" panose="020F0502020204030204" pitchFamily="34" charset="0"/>
              </a:rPr>
              <a:t>High Fecal Calprotectin </a:t>
            </a:r>
          </a:p>
        </p:txBody>
      </p:sp>
      <p:sp>
        <p:nvSpPr>
          <p:cNvPr id="37" name="TextBox 36">
            <a:extLst>
              <a:ext uri="{FF2B5EF4-FFF2-40B4-BE49-F238E27FC236}">
                <a16:creationId xmlns:a16="http://schemas.microsoft.com/office/drawing/2014/main" id="{A108BCD1-6CA4-900D-FDA8-DDCAF47642B8}"/>
              </a:ext>
            </a:extLst>
          </p:cNvPr>
          <p:cNvSpPr txBox="1"/>
          <p:nvPr/>
        </p:nvSpPr>
        <p:spPr bwMode="auto">
          <a:xfrm>
            <a:off x="1831117" y="1857289"/>
            <a:ext cx="13924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37160" lvl="0" indent="-137160">
              <a:buFont typeface="Wingdings" panose="05000000000000000000" pitchFamily="2" charset="2"/>
              <a:buChar char="§"/>
            </a:pPr>
            <a:r>
              <a:rPr lang="en-US" b="0" dirty="0">
                <a:solidFill>
                  <a:schemeClr val="accent1"/>
                </a:solidFill>
                <a:latin typeface="Calibri" panose="020F0502020204030204" pitchFamily="34" charset="0"/>
                <a:cs typeface="Calibri" panose="020F0502020204030204" pitchFamily="34" charset="0"/>
              </a:rPr>
              <a:t>Nocturnal </a:t>
            </a:r>
          </a:p>
          <a:p>
            <a:pPr marL="137160" lvl="0" indent="-137160">
              <a:buFont typeface="Wingdings" panose="05000000000000000000" pitchFamily="2" charset="2"/>
              <a:buChar char="§"/>
            </a:pPr>
            <a:r>
              <a:rPr lang="en-US" b="0" dirty="0">
                <a:solidFill>
                  <a:schemeClr val="accent1"/>
                </a:solidFill>
                <a:latin typeface="Calibri" panose="020F0502020204030204" pitchFamily="34" charset="0"/>
                <a:cs typeface="Calibri" panose="020F0502020204030204" pitchFamily="34" charset="0"/>
              </a:rPr>
              <a:t>Urgency</a:t>
            </a:r>
          </a:p>
          <a:p>
            <a:pPr marL="137160" lvl="0" indent="-137160">
              <a:buFont typeface="Wingdings" panose="05000000000000000000" pitchFamily="2" charset="2"/>
              <a:buChar char="§"/>
            </a:pPr>
            <a:r>
              <a:rPr lang="en-US" b="0" dirty="0">
                <a:solidFill>
                  <a:schemeClr val="accent1"/>
                </a:solidFill>
                <a:latin typeface="Calibri" panose="020F0502020204030204" pitchFamily="34" charset="0"/>
                <a:cs typeface="Calibri" panose="020F0502020204030204" pitchFamily="34" charset="0"/>
              </a:rPr>
              <a:t>Bleeding </a:t>
            </a:r>
          </a:p>
        </p:txBody>
      </p:sp>
      <p:sp>
        <p:nvSpPr>
          <p:cNvPr id="38" name="TextBox 37">
            <a:extLst>
              <a:ext uri="{FF2B5EF4-FFF2-40B4-BE49-F238E27FC236}">
                <a16:creationId xmlns:a16="http://schemas.microsoft.com/office/drawing/2014/main" id="{EAC75882-E860-F4C2-3B59-9DD251320AB6}"/>
              </a:ext>
            </a:extLst>
          </p:cNvPr>
          <p:cNvSpPr txBox="1"/>
          <p:nvPr/>
        </p:nvSpPr>
        <p:spPr bwMode="auto">
          <a:xfrm>
            <a:off x="3269946" y="3876731"/>
            <a:ext cx="1475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37160" lvl="0" indent="-137160">
              <a:buFont typeface="Wingdings" panose="05000000000000000000" pitchFamily="2" charset="2"/>
              <a:buChar char="§"/>
            </a:pPr>
            <a:r>
              <a:rPr lang="en-US" b="0" dirty="0">
                <a:solidFill>
                  <a:schemeClr val="accent3"/>
                </a:solidFill>
                <a:latin typeface="Calibri" panose="020F0502020204030204" pitchFamily="34" charset="0"/>
                <a:cs typeface="Calibri" panose="020F0502020204030204" pitchFamily="34" charset="0"/>
              </a:rPr>
              <a:t>Anal</a:t>
            </a:r>
          </a:p>
          <a:p>
            <a:pPr marL="137160" lvl="0" indent="-137160">
              <a:buFont typeface="Wingdings" panose="05000000000000000000" pitchFamily="2" charset="2"/>
              <a:buChar char="§"/>
            </a:pPr>
            <a:r>
              <a:rPr lang="en-US" b="0" dirty="0">
                <a:solidFill>
                  <a:schemeClr val="accent3"/>
                </a:solidFill>
                <a:latin typeface="Calibri" panose="020F0502020204030204" pitchFamily="34" charset="0"/>
                <a:cs typeface="Calibri" panose="020F0502020204030204" pitchFamily="34" charset="0"/>
              </a:rPr>
              <a:t>Abdominal</a:t>
            </a:r>
          </a:p>
        </p:txBody>
      </p:sp>
      <p:sp>
        <p:nvSpPr>
          <p:cNvPr id="39" name="TextBox 38">
            <a:extLst>
              <a:ext uri="{FF2B5EF4-FFF2-40B4-BE49-F238E27FC236}">
                <a16:creationId xmlns:a16="http://schemas.microsoft.com/office/drawing/2014/main" id="{3AAE8E5E-B990-75CD-5F8D-B4A3CD1ACD3C}"/>
              </a:ext>
            </a:extLst>
          </p:cNvPr>
          <p:cNvSpPr txBox="1"/>
          <p:nvPr/>
        </p:nvSpPr>
        <p:spPr bwMode="auto">
          <a:xfrm>
            <a:off x="7479192" y="1967257"/>
            <a:ext cx="1381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37160" lvl="0" indent="-137160">
              <a:buFont typeface="Wingdings" panose="05000000000000000000" pitchFamily="2" charset="2"/>
              <a:buChar char="§"/>
            </a:pPr>
            <a:r>
              <a:rPr lang="en-US" b="0" dirty="0">
                <a:solidFill>
                  <a:schemeClr val="accent6"/>
                </a:solidFill>
                <a:latin typeface="Calibri" panose="020F0502020204030204" pitchFamily="34" charset="0"/>
                <a:cs typeface="Calibri" panose="020F0502020204030204" pitchFamily="34" charset="0"/>
              </a:rPr>
              <a:t>Chronic</a:t>
            </a:r>
          </a:p>
          <a:p>
            <a:pPr marL="137160" lvl="0" indent="-137160">
              <a:buFont typeface="Wingdings" panose="05000000000000000000" pitchFamily="2" charset="2"/>
              <a:buChar char="§"/>
            </a:pPr>
            <a:r>
              <a:rPr lang="en-US" b="0" dirty="0">
                <a:solidFill>
                  <a:schemeClr val="accent6"/>
                </a:solidFill>
                <a:latin typeface="Calibri" panose="020F0502020204030204" pitchFamily="34" charset="0"/>
                <a:cs typeface="Calibri" panose="020F0502020204030204" pitchFamily="34" charset="0"/>
              </a:rPr>
              <a:t>Recurrent</a:t>
            </a:r>
          </a:p>
        </p:txBody>
      </p:sp>
      <p:sp>
        <p:nvSpPr>
          <p:cNvPr id="40" name="Rectangle: Rounded Corners 39">
            <a:extLst>
              <a:ext uri="{FF2B5EF4-FFF2-40B4-BE49-F238E27FC236}">
                <a16:creationId xmlns:a16="http://schemas.microsoft.com/office/drawing/2014/main" id="{CE89C9C8-193B-8B8A-B615-5AD85745C85E}"/>
              </a:ext>
            </a:extLst>
          </p:cNvPr>
          <p:cNvSpPr/>
          <p:nvPr/>
        </p:nvSpPr>
        <p:spPr bwMode="auto">
          <a:xfrm>
            <a:off x="1126372" y="5074649"/>
            <a:ext cx="9876574" cy="1213339"/>
          </a:xfrm>
          <a:prstGeom prst="roundRect">
            <a:avLst/>
          </a:prstGeom>
          <a:solidFill>
            <a:schemeClr val="tx1">
              <a:lumMod val="85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TextBox 41">
            <a:extLst>
              <a:ext uri="{FF2B5EF4-FFF2-40B4-BE49-F238E27FC236}">
                <a16:creationId xmlns:a16="http://schemas.microsoft.com/office/drawing/2014/main" id="{7E940A07-2B1D-85A3-3ADD-F8845322BDB8}"/>
              </a:ext>
            </a:extLst>
          </p:cNvPr>
          <p:cNvSpPr txBox="1"/>
          <p:nvPr/>
        </p:nvSpPr>
        <p:spPr bwMode="auto">
          <a:xfrm>
            <a:off x="1293137" y="5243653"/>
            <a:ext cx="19860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nSpc>
                <a:spcPct val="90000"/>
              </a:lnSpc>
            </a:pPr>
            <a:r>
              <a:rPr lang="en-US" sz="2000" dirty="0">
                <a:solidFill>
                  <a:schemeClr val="bg1"/>
                </a:solidFill>
                <a:latin typeface="Calibri" panose="020F0502020204030204" pitchFamily="34" charset="0"/>
                <a:cs typeface="Calibri" panose="020F0502020204030204" pitchFamily="34" charset="0"/>
              </a:rPr>
              <a:t>Presence of Extraintestinal Manifestations </a:t>
            </a:r>
          </a:p>
        </p:txBody>
      </p:sp>
      <p:sp>
        <p:nvSpPr>
          <p:cNvPr id="43" name="Rectangle: Rounded Corners 42">
            <a:extLst>
              <a:ext uri="{FF2B5EF4-FFF2-40B4-BE49-F238E27FC236}">
                <a16:creationId xmlns:a16="http://schemas.microsoft.com/office/drawing/2014/main" id="{3AFC33A5-7F27-2181-2811-274FB7EEAF03}"/>
              </a:ext>
            </a:extLst>
          </p:cNvPr>
          <p:cNvSpPr/>
          <p:nvPr/>
        </p:nvSpPr>
        <p:spPr bwMode="auto">
          <a:xfrm>
            <a:off x="3166425" y="5180207"/>
            <a:ext cx="1758971" cy="981408"/>
          </a:xfrm>
          <a:prstGeom prst="roundRect">
            <a:avLst/>
          </a:prstGeom>
          <a:solidFill>
            <a:schemeClr val="accent2">
              <a:lumMod val="60000"/>
              <a:lumOff val="40000"/>
            </a:schemeClr>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 name="TextBox 43">
            <a:extLst>
              <a:ext uri="{FF2B5EF4-FFF2-40B4-BE49-F238E27FC236}">
                <a16:creationId xmlns:a16="http://schemas.microsoft.com/office/drawing/2014/main" id="{955E4FFD-BD24-7D54-ECCF-B4BB68461C52}"/>
              </a:ext>
            </a:extLst>
          </p:cNvPr>
          <p:cNvSpPr txBox="1"/>
          <p:nvPr/>
        </p:nvSpPr>
        <p:spPr bwMode="auto">
          <a:xfrm>
            <a:off x="3280241" y="5369123"/>
            <a:ext cx="1531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solidFill>
                  <a:schemeClr val="bg1"/>
                </a:solidFill>
                <a:latin typeface="Calibri" panose="020F0502020204030204" pitchFamily="34" charset="0"/>
                <a:cs typeface="Calibri" panose="020F0502020204030204" pitchFamily="34" charset="0"/>
              </a:rPr>
              <a:t>Arthritis or Arthralgia</a:t>
            </a:r>
          </a:p>
        </p:txBody>
      </p:sp>
      <p:sp>
        <p:nvSpPr>
          <p:cNvPr id="45" name="Rectangle: Rounded Corners 44">
            <a:extLst>
              <a:ext uri="{FF2B5EF4-FFF2-40B4-BE49-F238E27FC236}">
                <a16:creationId xmlns:a16="http://schemas.microsoft.com/office/drawing/2014/main" id="{9F12EB51-4843-6833-A4C9-3BDC7A30B085}"/>
              </a:ext>
            </a:extLst>
          </p:cNvPr>
          <p:cNvSpPr/>
          <p:nvPr/>
        </p:nvSpPr>
        <p:spPr bwMode="auto">
          <a:xfrm>
            <a:off x="5118743" y="5180207"/>
            <a:ext cx="1758971" cy="981408"/>
          </a:xfrm>
          <a:prstGeom prst="roundRect">
            <a:avLst/>
          </a:prstGeom>
          <a:solidFill>
            <a:schemeClr val="accent2">
              <a:lumMod val="40000"/>
              <a:lumOff val="60000"/>
            </a:schemeClr>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 name="TextBox 45">
            <a:extLst>
              <a:ext uri="{FF2B5EF4-FFF2-40B4-BE49-F238E27FC236}">
                <a16:creationId xmlns:a16="http://schemas.microsoft.com/office/drawing/2014/main" id="{F0DD1A45-4B1D-E5FC-EAB6-D4B0CF1FCC17}"/>
              </a:ext>
            </a:extLst>
          </p:cNvPr>
          <p:cNvSpPr txBox="1"/>
          <p:nvPr/>
        </p:nvSpPr>
        <p:spPr bwMode="auto">
          <a:xfrm>
            <a:off x="5137099" y="5230321"/>
            <a:ext cx="17395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solidFill>
                  <a:schemeClr val="bg1"/>
                </a:solidFill>
                <a:latin typeface="Calibri" panose="020F0502020204030204" pitchFamily="34" charset="0"/>
                <a:cs typeface="Calibri" panose="020F0502020204030204" pitchFamily="34" charset="0"/>
              </a:rPr>
              <a:t>Inflammatory Ocular Conditions</a:t>
            </a:r>
          </a:p>
        </p:txBody>
      </p:sp>
      <p:sp>
        <p:nvSpPr>
          <p:cNvPr id="47" name="Rectangle: Rounded Corners 46">
            <a:extLst>
              <a:ext uri="{FF2B5EF4-FFF2-40B4-BE49-F238E27FC236}">
                <a16:creationId xmlns:a16="http://schemas.microsoft.com/office/drawing/2014/main" id="{66F724F8-A1CB-5C28-D440-7E34F0B34553}"/>
              </a:ext>
            </a:extLst>
          </p:cNvPr>
          <p:cNvSpPr/>
          <p:nvPr/>
        </p:nvSpPr>
        <p:spPr bwMode="auto">
          <a:xfrm>
            <a:off x="7072328" y="5180207"/>
            <a:ext cx="1758971" cy="981408"/>
          </a:xfrm>
          <a:prstGeom prst="roundRect">
            <a:avLst/>
          </a:prstGeom>
          <a:solidFill>
            <a:schemeClr val="accent2">
              <a:lumMod val="20000"/>
              <a:lumOff val="80000"/>
            </a:schemeClr>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TextBox 47">
            <a:extLst>
              <a:ext uri="{FF2B5EF4-FFF2-40B4-BE49-F238E27FC236}">
                <a16:creationId xmlns:a16="http://schemas.microsoft.com/office/drawing/2014/main" id="{11AC12D6-04F7-99CD-DB09-A3889FE29BF2}"/>
              </a:ext>
            </a:extLst>
          </p:cNvPr>
          <p:cNvSpPr txBox="1"/>
          <p:nvPr/>
        </p:nvSpPr>
        <p:spPr bwMode="auto">
          <a:xfrm>
            <a:off x="7057206" y="5382153"/>
            <a:ext cx="1795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solidFill>
                  <a:schemeClr val="bg1"/>
                </a:solidFill>
                <a:latin typeface="Calibri" panose="020F0502020204030204" pitchFamily="34" charset="0"/>
                <a:cs typeface="Calibri" panose="020F0502020204030204" pitchFamily="34" charset="0"/>
              </a:rPr>
              <a:t>Dermatologic Conditions</a:t>
            </a:r>
          </a:p>
        </p:txBody>
      </p:sp>
      <p:sp>
        <p:nvSpPr>
          <p:cNvPr id="49" name="Rectangle: Rounded Corners 48">
            <a:extLst>
              <a:ext uri="{FF2B5EF4-FFF2-40B4-BE49-F238E27FC236}">
                <a16:creationId xmlns:a16="http://schemas.microsoft.com/office/drawing/2014/main" id="{ACDAFF5C-E478-DBA3-3778-4162C045BFAB}"/>
              </a:ext>
            </a:extLst>
          </p:cNvPr>
          <p:cNvSpPr/>
          <p:nvPr/>
        </p:nvSpPr>
        <p:spPr bwMode="auto">
          <a:xfrm>
            <a:off x="9018826" y="5185888"/>
            <a:ext cx="1758971" cy="981408"/>
          </a:xfrm>
          <a:prstGeom prst="roundRect">
            <a:avLst/>
          </a:prstGeom>
          <a:solidFill>
            <a:schemeClr val="tx1">
              <a:lumMod val="95000"/>
            </a:schemeClr>
          </a:solidFill>
          <a:ln w="3810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 name="TextBox 49">
            <a:extLst>
              <a:ext uri="{FF2B5EF4-FFF2-40B4-BE49-F238E27FC236}">
                <a16:creationId xmlns:a16="http://schemas.microsoft.com/office/drawing/2014/main" id="{A3AE0C12-71CF-6C22-EB19-D1F4C7E54FB9}"/>
              </a:ext>
            </a:extLst>
          </p:cNvPr>
          <p:cNvSpPr txBox="1"/>
          <p:nvPr/>
        </p:nvSpPr>
        <p:spPr bwMode="auto">
          <a:xfrm>
            <a:off x="9072032" y="5213935"/>
            <a:ext cx="16451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lgn="ctr">
              <a:lnSpc>
                <a:spcPct val="90000"/>
              </a:lnSpc>
            </a:pPr>
            <a:r>
              <a:rPr lang="en-US" sz="2000" b="0" i="0" dirty="0">
                <a:solidFill>
                  <a:schemeClr val="bg1"/>
                </a:solidFill>
                <a:latin typeface="Calibri" panose="020F0502020204030204" pitchFamily="34" charset="0"/>
                <a:cs typeface="Calibri" panose="020F0502020204030204" pitchFamily="34" charset="0"/>
              </a:rPr>
              <a:t>Oral Aphthous Ulcers</a:t>
            </a:r>
          </a:p>
        </p:txBody>
      </p:sp>
      <p:sp>
        <p:nvSpPr>
          <p:cNvPr id="12" name="Rectangle 8">
            <a:extLst>
              <a:ext uri="{FF2B5EF4-FFF2-40B4-BE49-F238E27FC236}">
                <a16:creationId xmlns:a16="http://schemas.microsoft.com/office/drawing/2014/main" id="{6F2EE915-BD1F-A8FC-025E-21D6B8C36B36}"/>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115437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96464F71-C132-D759-BC4D-B5D1684517D4}"/>
              </a:ext>
            </a:extLst>
          </p:cNvPr>
          <p:cNvSpPr txBox="1"/>
          <p:nvPr/>
        </p:nvSpPr>
        <p:spPr bwMode="auto">
          <a:xfrm>
            <a:off x="2938207" y="3893115"/>
            <a:ext cx="3157793" cy="101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lang="en-US" dirty="0">
                <a:solidFill>
                  <a:schemeClr val="bg2"/>
                </a:solidFill>
                <a:latin typeface="Calibri" panose="020F0502020204030204" pitchFamily="34" charset="0"/>
              </a:rPr>
              <a:t>Musculoskeletal</a:t>
            </a:r>
          </a:p>
          <a:p>
            <a:pPr marL="0" marR="0" lvl="0" indent="0" algn="r"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Spondyloarthritis</a:t>
            </a:r>
          </a:p>
          <a:p>
            <a:pPr marL="0" marR="0" lvl="0" indent="0" algn="r"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Peripheral arthralgias and arthritis</a:t>
            </a:r>
          </a:p>
        </p:txBody>
      </p:sp>
      <p:pic>
        <p:nvPicPr>
          <p:cNvPr id="48" name="Picture 47">
            <a:extLst>
              <a:ext uri="{FF2B5EF4-FFF2-40B4-BE49-F238E27FC236}">
                <a16:creationId xmlns:a16="http://schemas.microsoft.com/office/drawing/2014/main" id="{EF8CE001-79E3-1A16-D7E9-32ACD0719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157" y="2118735"/>
            <a:ext cx="1583041" cy="4223657"/>
          </a:xfrm>
          <a:prstGeom prst="rect">
            <a:avLst/>
          </a:prstGeom>
          <a:ln>
            <a:noFill/>
          </a:ln>
        </p:spPr>
      </p:pic>
      <p:sp>
        <p:nvSpPr>
          <p:cNvPr id="2" name="Title 1">
            <a:extLst>
              <a:ext uri="{FF2B5EF4-FFF2-40B4-BE49-F238E27FC236}">
                <a16:creationId xmlns:a16="http://schemas.microsoft.com/office/drawing/2014/main" id="{3FE1339F-6C68-4220-BD03-9BCC1323094D}"/>
              </a:ext>
            </a:extLst>
          </p:cNvPr>
          <p:cNvSpPr>
            <a:spLocks noGrp="1"/>
          </p:cNvSpPr>
          <p:nvPr>
            <p:ph type="title"/>
          </p:nvPr>
        </p:nvSpPr>
        <p:spPr/>
        <p:txBody>
          <a:bodyPr/>
          <a:lstStyle/>
          <a:p>
            <a:r>
              <a:rPr lang="en-US" dirty="0"/>
              <a:t>Extraintestinal Manifestations</a:t>
            </a:r>
          </a:p>
        </p:txBody>
      </p:sp>
      <p:sp>
        <p:nvSpPr>
          <p:cNvPr id="5" name="TextBox 4">
            <a:extLst>
              <a:ext uri="{FF2B5EF4-FFF2-40B4-BE49-F238E27FC236}">
                <a16:creationId xmlns:a16="http://schemas.microsoft.com/office/drawing/2014/main" id="{64BD6EEB-1D5B-461A-975F-BD88A41D4CC6}"/>
              </a:ext>
            </a:extLst>
          </p:cNvPr>
          <p:cNvSpPr txBox="1"/>
          <p:nvPr/>
        </p:nvSpPr>
        <p:spPr>
          <a:xfrm flipH="1">
            <a:off x="2969292" y="2891895"/>
            <a:ext cx="3170385" cy="788036"/>
          </a:xfrm>
          <a:prstGeom prst="rect">
            <a:avLst/>
          </a:prstGeom>
          <a:noFill/>
        </p:spPr>
        <p:txBody>
          <a:bodyPr wrap="square" rtlCol="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lang="en-US" kern="0" dirty="0">
                <a:solidFill>
                  <a:schemeClr val="bg2"/>
                </a:solidFill>
                <a:latin typeface="Calibri" panose="020F0502020204030204" pitchFamily="34" charset="0"/>
                <a:cs typeface="Calibri" panose="020F0502020204030204" pitchFamily="34" charset="0"/>
              </a:rPr>
              <a:t>Hepatobiliary</a:t>
            </a:r>
            <a:r>
              <a:rPr lang="en-US" u="sng" kern="0" dirty="0">
                <a:solidFill>
                  <a:schemeClr val="bg2"/>
                </a:solidFill>
                <a:latin typeface="Calibri" panose="020F0502020204030204" pitchFamily="34" charset="0"/>
                <a:cs typeface="Calibri" panose="020F0502020204030204" pitchFamily="34" charset="0"/>
              </a:rPr>
              <a:t> </a:t>
            </a:r>
          </a:p>
          <a:p>
            <a:pPr marL="0" marR="0" lvl="0" indent="0" algn="r" defTabSz="457200" rtl="0" eaLnBrk="1" fontAlgn="auto" latinLnBrk="0" hangingPunct="1">
              <a:lnSpc>
                <a:spcPts val="1800"/>
              </a:lnSpc>
              <a:spcBef>
                <a:spcPts val="0"/>
              </a:spcBef>
              <a:spcAft>
                <a:spcPts val="0"/>
              </a:spcAft>
              <a:buClrTx/>
              <a:buSzTx/>
              <a:buFontTx/>
              <a:buNone/>
              <a:tabLst/>
              <a:defRPr/>
            </a:pPr>
            <a:r>
              <a:rPr lang="en-US" b="0" kern="0" dirty="0">
                <a:solidFill>
                  <a:schemeClr val="bg1"/>
                </a:solidFill>
                <a:latin typeface="Calibri" panose="020F0502020204030204" pitchFamily="34" charset="0"/>
                <a:cs typeface="Calibri" panose="020F0502020204030204" pitchFamily="34" charset="0"/>
              </a:rPr>
              <a:t>Cholelithiasis</a:t>
            </a:r>
          </a:p>
          <a:p>
            <a:pPr marL="0" marR="0" lvl="0" indent="0" algn="r" defTabSz="457200" rtl="0" eaLnBrk="1" fontAlgn="auto" latinLnBrk="0" hangingPunct="1">
              <a:lnSpc>
                <a:spcPts val="18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Primary sclerosing cholangitis</a:t>
            </a:r>
          </a:p>
        </p:txBody>
      </p:sp>
      <p:cxnSp>
        <p:nvCxnSpPr>
          <p:cNvPr id="6" name="Straight Arrow Connector 5">
            <a:extLst>
              <a:ext uri="{FF2B5EF4-FFF2-40B4-BE49-F238E27FC236}">
                <a16:creationId xmlns:a16="http://schemas.microsoft.com/office/drawing/2014/main" id="{8CE22954-8DD9-4966-AB3F-E127F612C335}"/>
              </a:ext>
            </a:extLst>
          </p:cNvPr>
          <p:cNvCxnSpPr>
            <a:cxnSpLocks/>
            <a:stCxn id="18" idx="3"/>
          </p:cNvCxnSpPr>
          <p:nvPr/>
        </p:nvCxnSpPr>
        <p:spPr>
          <a:xfrm flipH="1" flipV="1">
            <a:off x="7998133" y="3607626"/>
            <a:ext cx="819139" cy="65922"/>
          </a:xfrm>
          <a:prstGeom prst="straightConnector1">
            <a:avLst/>
          </a:prstGeom>
          <a:noFill/>
          <a:ln w="19050" cap="flat" cmpd="sng" algn="ctr">
            <a:solidFill>
              <a:schemeClr val="bg1"/>
            </a:solidFill>
            <a:prstDash val="solid"/>
            <a:headEnd type="none" w="med" len="med"/>
            <a:tailEnd type="triangle" w="med" len="med"/>
          </a:ln>
          <a:effectLst/>
        </p:spPr>
      </p:cxnSp>
      <p:cxnSp>
        <p:nvCxnSpPr>
          <p:cNvPr id="7" name="Straight Arrow Connector 6">
            <a:extLst>
              <a:ext uri="{FF2B5EF4-FFF2-40B4-BE49-F238E27FC236}">
                <a16:creationId xmlns:a16="http://schemas.microsoft.com/office/drawing/2014/main" id="{6A2CA20D-E7AA-4B13-84B7-BAB7876E3118}"/>
              </a:ext>
            </a:extLst>
          </p:cNvPr>
          <p:cNvCxnSpPr>
            <a:cxnSpLocks/>
            <a:stCxn id="53" idx="1"/>
          </p:cNvCxnSpPr>
          <p:nvPr/>
        </p:nvCxnSpPr>
        <p:spPr>
          <a:xfrm flipH="1">
            <a:off x="7669161" y="1974783"/>
            <a:ext cx="1162517" cy="414116"/>
          </a:xfrm>
          <a:prstGeom prst="straightConnector1">
            <a:avLst/>
          </a:prstGeom>
          <a:noFill/>
          <a:ln w="19050" cap="flat" cmpd="sng" algn="ctr">
            <a:solidFill>
              <a:schemeClr val="bg1"/>
            </a:solidFill>
            <a:prstDash val="solid"/>
            <a:headEnd type="none" w="med" len="med"/>
            <a:tailEnd type="triangle" w="med" len="med"/>
          </a:ln>
          <a:effectLst/>
        </p:spPr>
      </p:cxnSp>
      <p:cxnSp>
        <p:nvCxnSpPr>
          <p:cNvPr id="8" name="Straight Arrow Connector 7">
            <a:extLst>
              <a:ext uri="{FF2B5EF4-FFF2-40B4-BE49-F238E27FC236}">
                <a16:creationId xmlns:a16="http://schemas.microsoft.com/office/drawing/2014/main" id="{6309B6FE-F291-4C2B-BD3A-FD43BAFDCD15}"/>
              </a:ext>
            </a:extLst>
          </p:cNvPr>
          <p:cNvCxnSpPr>
            <a:cxnSpLocks/>
            <a:stCxn id="16" idx="1"/>
          </p:cNvCxnSpPr>
          <p:nvPr/>
        </p:nvCxnSpPr>
        <p:spPr>
          <a:xfrm>
            <a:off x="6139677" y="2463757"/>
            <a:ext cx="1090391" cy="578683"/>
          </a:xfrm>
          <a:prstGeom prst="straightConnector1">
            <a:avLst/>
          </a:prstGeom>
          <a:noFill/>
          <a:ln w="19050" cap="flat" cmpd="sng" algn="ctr">
            <a:solidFill>
              <a:schemeClr val="bg1"/>
            </a:solidFill>
            <a:prstDash val="solid"/>
            <a:headEnd type="none" w="med" len="med"/>
            <a:tailEnd type="triangle" w="med" len="med"/>
          </a:ln>
          <a:effectLst/>
        </p:spPr>
      </p:cxnSp>
      <p:cxnSp>
        <p:nvCxnSpPr>
          <p:cNvPr id="11" name="Straight Arrow Connector 10">
            <a:extLst>
              <a:ext uri="{FF2B5EF4-FFF2-40B4-BE49-F238E27FC236}">
                <a16:creationId xmlns:a16="http://schemas.microsoft.com/office/drawing/2014/main" id="{EC0C18F4-0926-4A31-91F1-F9EA051BD460}"/>
              </a:ext>
            </a:extLst>
          </p:cNvPr>
          <p:cNvCxnSpPr>
            <a:cxnSpLocks/>
            <a:stCxn id="43" idx="3"/>
          </p:cNvCxnSpPr>
          <p:nvPr/>
        </p:nvCxnSpPr>
        <p:spPr>
          <a:xfrm>
            <a:off x="6096000" y="4402550"/>
            <a:ext cx="1071758" cy="282530"/>
          </a:xfrm>
          <a:prstGeom prst="straightConnector1">
            <a:avLst/>
          </a:prstGeom>
          <a:noFill/>
          <a:ln w="19050" cap="flat" cmpd="sng" algn="ctr">
            <a:solidFill>
              <a:schemeClr val="bg1"/>
            </a:solidFill>
            <a:prstDash val="solid"/>
            <a:headEnd type="none" w="med" len="med"/>
            <a:tailEnd type="triangle" w="med" len="med"/>
          </a:ln>
          <a:effectLst/>
        </p:spPr>
      </p:cxnSp>
      <p:cxnSp>
        <p:nvCxnSpPr>
          <p:cNvPr id="12" name="Straight Arrow Connector 11">
            <a:extLst>
              <a:ext uri="{FF2B5EF4-FFF2-40B4-BE49-F238E27FC236}">
                <a16:creationId xmlns:a16="http://schemas.microsoft.com/office/drawing/2014/main" id="{6CCC561D-3547-45FE-BFCD-8E34524A8536}"/>
              </a:ext>
            </a:extLst>
          </p:cNvPr>
          <p:cNvCxnSpPr>
            <a:cxnSpLocks/>
            <a:stCxn id="5" idx="1"/>
          </p:cNvCxnSpPr>
          <p:nvPr/>
        </p:nvCxnSpPr>
        <p:spPr>
          <a:xfrm>
            <a:off x="6139677" y="3285913"/>
            <a:ext cx="1090391" cy="165292"/>
          </a:xfrm>
          <a:prstGeom prst="straightConnector1">
            <a:avLst/>
          </a:prstGeom>
          <a:noFill/>
          <a:ln w="19050" cap="flat" cmpd="sng" algn="ctr">
            <a:solidFill>
              <a:schemeClr val="bg1"/>
            </a:solidFill>
            <a:prstDash val="solid"/>
            <a:headEnd type="none" w="med" len="med"/>
            <a:tailEnd type="triangle" w="med" len="med"/>
          </a:ln>
          <a:effectLst/>
        </p:spPr>
      </p:cxnSp>
      <p:cxnSp>
        <p:nvCxnSpPr>
          <p:cNvPr id="13" name="Straight Arrow Connector 12">
            <a:extLst>
              <a:ext uri="{FF2B5EF4-FFF2-40B4-BE49-F238E27FC236}">
                <a16:creationId xmlns:a16="http://schemas.microsoft.com/office/drawing/2014/main" id="{FF727948-B743-403A-9E4B-26BA9235DA79}"/>
              </a:ext>
            </a:extLst>
          </p:cNvPr>
          <p:cNvCxnSpPr>
            <a:cxnSpLocks/>
            <a:stCxn id="51" idx="1"/>
          </p:cNvCxnSpPr>
          <p:nvPr/>
        </p:nvCxnSpPr>
        <p:spPr>
          <a:xfrm flipH="1" flipV="1">
            <a:off x="7661551" y="3625451"/>
            <a:ext cx="1170127" cy="925862"/>
          </a:xfrm>
          <a:prstGeom prst="straightConnector1">
            <a:avLst/>
          </a:prstGeom>
          <a:noFill/>
          <a:ln w="19050" cap="flat" cmpd="sng" algn="ctr">
            <a:solidFill>
              <a:schemeClr val="bg1"/>
            </a:solidFill>
            <a:prstDash val="solid"/>
            <a:headEnd type="none" w="med" len="med"/>
            <a:tailEnd type="triangle" w="med" len="med"/>
          </a:ln>
          <a:effectLst/>
        </p:spPr>
      </p:cxnSp>
      <p:cxnSp>
        <p:nvCxnSpPr>
          <p:cNvPr id="14" name="Straight Arrow Connector 13">
            <a:extLst>
              <a:ext uri="{FF2B5EF4-FFF2-40B4-BE49-F238E27FC236}">
                <a16:creationId xmlns:a16="http://schemas.microsoft.com/office/drawing/2014/main" id="{CBB63759-2999-45B9-A57D-2E2DBF261647}"/>
              </a:ext>
            </a:extLst>
          </p:cNvPr>
          <p:cNvCxnSpPr>
            <a:cxnSpLocks/>
            <a:stCxn id="72" idx="1"/>
          </p:cNvCxnSpPr>
          <p:nvPr/>
        </p:nvCxnSpPr>
        <p:spPr>
          <a:xfrm flipH="1" flipV="1">
            <a:off x="7765915" y="4714573"/>
            <a:ext cx="1051357" cy="719352"/>
          </a:xfrm>
          <a:prstGeom prst="straightConnector1">
            <a:avLst/>
          </a:prstGeom>
          <a:noFill/>
          <a:ln w="19050" cap="flat" cmpd="sng" algn="ctr">
            <a:solidFill>
              <a:schemeClr val="bg1"/>
            </a:solidFill>
            <a:prstDash val="solid"/>
            <a:headEnd type="none" w="med" len="med"/>
            <a:tailEnd type="triangle" w="med" len="med"/>
          </a:ln>
          <a:effectLst/>
        </p:spPr>
      </p:cxnSp>
      <p:cxnSp>
        <p:nvCxnSpPr>
          <p:cNvPr id="15" name="Straight Arrow Connector 14">
            <a:extLst>
              <a:ext uri="{FF2B5EF4-FFF2-40B4-BE49-F238E27FC236}">
                <a16:creationId xmlns:a16="http://schemas.microsoft.com/office/drawing/2014/main" id="{2CEA72B3-405B-479F-8EE4-7091EF2D199E}"/>
              </a:ext>
            </a:extLst>
          </p:cNvPr>
          <p:cNvCxnSpPr>
            <a:cxnSpLocks/>
            <a:stCxn id="43" idx="3"/>
          </p:cNvCxnSpPr>
          <p:nvPr/>
        </p:nvCxnSpPr>
        <p:spPr>
          <a:xfrm flipV="1">
            <a:off x="6096000" y="3726600"/>
            <a:ext cx="1115435" cy="675950"/>
          </a:xfrm>
          <a:prstGeom prst="straightConnector1">
            <a:avLst/>
          </a:prstGeom>
          <a:noFill/>
          <a:ln w="19050" cap="flat" cmpd="sng" algn="ctr">
            <a:solidFill>
              <a:schemeClr val="bg1"/>
            </a:solidFill>
            <a:prstDash val="solid"/>
            <a:headEnd type="none" w="med" len="med"/>
            <a:tailEnd type="triangle" w="med" len="med"/>
          </a:ln>
          <a:effectLst/>
        </p:spPr>
      </p:cxnSp>
      <p:sp>
        <p:nvSpPr>
          <p:cNvPr id="38" name="TextBox 37">
            <a:extLst>
              <a:ext uri="{FF2B5EF4-FFF2-40B4-BE49-F238E27FC236}">
                <a16:creationId xmlns:a16="http://schemas.microsoft.com/office/drawing/2014/main" id="{3F1D03CF-78BC-4126-843D-E0F5105F1365}"/>
              </a:ext>
            </a:extLst>
          </p:cNvPr>
          <p:cNvSpPr txBox="1"/>
          <p:nvPr/>
        </p:nvSpPr>
        <p:spPr bwMode="auto">
          <a:xfrm>
            <a:off x="8798233" y="2542861"/>
            <a:ext cx="1698222"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457200" rtl="0" eaLnBrk="1" fontAlgn="auto" latinLnBrk="0" hangingPunct="1">
              <a:lnSpc>
                <a:spcPts val="1800"/>
              </a:lnSpc>
              <a:spcBef>
                <a:spcPts val="0"/>
              </a:spcBef>
              <a:spcAft>
                <a:spcPts val="0"/>
              </a:spcAft>
              <a:buClrTx/>
              <a:buSzTx/>
              <a:buFontTx/>
              <a:buNone/>
              <a:tabLst/>
              <a:defRPr/>
            </a:pPr>
            <a:r>
              <a:rPr lang="en-US" dirty="0">
                <a:solidFill>
                  <a:schemeClr val="bg2"/>
                </a:solidFill>
                <a:latin typeface="Calibri" panose="020F0502020204030204" pitchFamily="34" charset="0"/>
              </a:rPr>
              <a:t>Oral </a:t>
            </a:r>
          </a:p>
          <a:p>
            <a:pPr marL="0" marR="0" lvl="0" indent="0"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Aphthous ulcers</a:t>
            </a:r>
          </a:p>
        </p:txBody>
      </p:sp>
      <p:cxnSp>
        <p:nvCxnSpPr>
          <p:cNvPr id="34" name="Straight Arrow Connector 33">
            <a:extLst>
              <a:ext uri="{FF2B5EF4-FFF2-40B4-BE49-F238E27FC236}">
                <a16:creationId xmlns:a16="http://schemas.microsoft.com/office/drawing/2014/main" id="{AB5A40CA-FF74-460C-BB8B-D3BA88A37217}"/>
              </a:ext>
            </a:extLst>
          </p:cNvPr>
          <p:cNvCxnSpPr>
            <a:cxnSpLocks/>
            <a:stCxn id="38" idx="1"/>
          </p:cNvCxnSpPr>
          <p:nvPr/>
        </p:nvCxnSpPr>
        <p:spPr>
          <a:xfrm flipH="1" flipV="1">
            <a:off x="7521677" y="2542861"/>
            <a:ext cx="1276556" cy="278602"/>
          </a:xfrm>
          <a:prstGeom prst="straightConnector1">
            <a:avLst/>
          </a:prstGeom>
          <a:noFill/>
          <a:ln w="19050" cap="flat" cmpd="sng" algn="ctr">
            <a:solidFill>
              <a:schemeClr val="bg1"/>
            </a:solidFill>
            <a:prstDash val="solid"/>
            <a:headEnd type="none" w="med" len="med"/>
            <a:tailEnd type="triangle" w="med" len="med"/>
          </a:ln>
          <a:effectLst/>
        </p:spPr>
      </p:cxnSp>
      <p:sp>
        <p:nvSpPr>
          <p:cNvPr id="16" name="TextBox 15">
            <a:extLst>
              <a:ext uri="{FF2B5EF4-FFF2-40B4-BE49-F238E27FC236}">
                <a16:creationId xmlns:a16="http://schemas.microsoft.com/office/drawing/2014/main" id="{A564E5CD-FF79-3628-F0BF-F59D18946512}"/>
              </a:ext>
            </a:extLst>
          </p:cNvPr>
          <p:cNvSpPr txBox="1"/>
          <p:nvPr/>
        </p:nvSpPr>
        <p:spPr>
          <a:xfrm flipH="1">
            <a:off x="2969292" y="2069739"/>
            <a:ext cx="3170385" cy="788036"/>
          </a:xfrm>
          <a:prstGeom prst="rect">
            <a:avLst/>
          </a:prstGeom>
          <a:noFill/>
        </p:spPr>
        <p:txBody>
          <a:bodyPr wrap="square" rtlCol="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i="0"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Pulmonary </a:t>
            </a:r>
          </a:p>
          <a:p>
            <a:pPr marL="0" marR="0" lvl="0" indent="0" algn="r" defTabSz="457200" rtl="0" eaLnBrk="1" fontAlgn="auto" latinLnBrk="0" hangingPunct="1">
              <a:lnSpc>
                <a:spcPts val="18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Airway disease (large or small)</a:t>
            </a:r>
          </a:p>
          <a:p>
            <a:pPr marL="0" marR="0" lvl="0" indent="0" algn="r" defTabSz="457200" rtl="0" eaLnBrk="1" fontAlgn="auto" latinLnBrk="0" hangingPunct="1">
              <a:lnSpc>
                <a:spcPts val="1800"/>
              </a:lnSpc>
              <a:spcBef>
                <a:spcPts val="0"/>
              </a:spcBef>
              <a:spcAft>
                <a:spcPts val="0"/>
              </a:spcAft>
              <a:buClrTx/>
              <a:buSzTx/>
              <a:buFontTx/>
              <a:buNone/>
              <a:tabLst/>
              <a:defRPr/>
            </a:pPr>
            <a:r>
              <a:rPr lang="en-US" b="0" kern="0" dirty="0">
                <a:solidFill>
                  <a:schemeClr val="bg1"/>
                </a:solidFill>
                <a:latin typeface="Calibri" panose="020F0502020204030204" pitchFamily="34" charset="0"/>
                <a:cs typeface="Calibri" panose="020F0502020204030204" pitchFamily="34" charset="0"/>
              </a:rPr>
              <a:t>Chronic bronchitis</a:t>
            </a:r>
            <a:endPar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CB65B79-CCAF-D1B6-BAD8-86D54FF0A6EF}"/>
              </a:ext>
            </a:extLst>
          </p:cNvPr>
          <p:cNvSpPr txBox="1"/>
          <p:nvPr/>
        </p:nvSpPr>
        <p:spPr>
          <a:xfrm flipH="1">
            <a:off x="8817272" y="3164113"/>
            <a:ext cx="3170385" cy="1018869"/>
          </a:xfrm>
          <a:prstGeom prst="rect">
            <a:avLst/>
          </a:prstGeom>
          <a:noFill/>
        </p:spPr>
        <p:txBody>
          <a:bodyPr wrap="square" rtlCol="0">
            <a:spAutoFit/>
          </a:bodyPr>
          <a:lstStyle/>
          <a:p>
            <a:pPr marL="0" marR="0" lvl="0" indent="0" defTabSz="457200" rtl="0" eaLnBrk="1" fontAlgn="auto" latinLnBrk="0" hangingPunct="1">
              <a:lnSpc>
                <a:spcPts val="1800"/>
              </a:lnSpc>
              <a:spcBef>
                <a:spcPts val="0"/>
              </a:spcBef>
              <a:spcAft>
                <a:spcPts val="0"/>
              </a:spcAft>
              <a:buClrTx/>
              <a:buSzTx/>
              <a:buFontTx/>
              <a:buNone/>
              <a:tabLst/>
              <a:defRPr/>
            </a:pPr>
            <a:r>
              <a:rPr kumimoji="0" lang="en-US" i="0"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Dermatologic</a:t>
            </a:r>
            <a:r>
              <a:rPr kumimoji="0" lang="en-US" i="0" u="sng"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p>
          <a:p>
            <a:pPr marL="0" marR="0" lvl="0" indent="0" defTabSz="457200" rtl="0" eaLnBrk="1" fontAlgn="auto" latinLnBrk="0" hangingPunct="1">
              <a:lnSpc>
                <a:spcPts val="18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Psoriasis</a:t>
            </a:r>
          </a:p>
          <a:p>
            <a:pPr marL="0" marR="0" lvl="0" indent="0" defTabSz="457200" rtl="0" eaLnBrk="1" fontAlgn="auto" latinLnBrk="0" hangingPunct="1">
              <a:lnSpc>
                <a:spcPts val="18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Erythema nodosum</a:t>
            </a:r>
          </a:p>
          <a:p>
            <a:pPr marL="0" marR="0" lvl="0" indent="0" defTabSz="457200" rtl="0" eaLnBrk="1" fontAlgn="auto" latinLnBrk="0" hangingPunct="1">
              <a:lnSpc>
                <a:spcPts val="1800"/>
              </a:lnSpc>
              <a:spcBef>
                <a:spcPts val="0"/>
              </a:spcBef>
              <a:spcAft>
                <a:spcPts val="0"/>
              </a:spcAft>
              <a:buClrTx/>
              <a:buSzTx/>
              <a:buFontTx/>
              <a:buNone/>
              <a:tabLst/>
              <a:defRPr/>
            </a:pPr>
            <a:r>
              <a:rPr lang="en-US" b="0" kern="0" dirty="0">
                <a:solidFill>
                  <a:schemeClr val="bg1"/>
                </a:solidFill>
                <a:latin typeface="Calibri" panose="020F0502020204030204" pitchFamily="34" charset="0"/>
                <a:cs typeface="Calibri" panose="020F0502020204030204" pitchFamily="34" charset="0"/>
              </a:rPr>
              <a:t>Pyoderma gangrenosum</a:t>
            </a:r>
            <a:endPar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6269D4C6-625C-6401-055C-AAEBAA911CDD}"/>
              </a:ext>
            </a:extLst>
          </p:cNvPr>
          <p:cNvSpPr txBox="1"/>
          <p:nvPr/>
        </p:nvSpPr>
        <p:spPr bwMode="auto">
          <a:xfrm>
            <a:off x="8831678" y="4272711"/>
            <a:ext cx="159159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457200" rtl="0" eaLnBrk="1" fontAlgn="auto" latinLnBrk="0" hangingPunct="1">
              <a:lnSpc>
                <a:spcPts val="1800"/>
              </a:lnSpc>
              <a:spcBef>
                <a:spcPts val="0"/>
              </a:spcBef>
              <a:spcAft>
                <a:spcPts val="0"/>
              </a:spcAft>
              <a:buClrTx/>
              <a:buSzTx/>
              <a:buFontTx/>
              <a:buNone/>
              <a:tabLst/>
              <a:defRPr/>
            </a:pPr>
            <a:r>
              <a:rPr lang="en-US" dirty="0">
                <a:solidFill>
                  <a:schemeClr val="bg2"/>
                </a:solidFill>
                <a:latin typeface="Calibri" panose="020F0502020204030204" pitchFamily="34" charset="0"/>
              </a:rPr>
              <a:t>Renal</a:t>
            </a:r>
          </a:p>
          <a:p>
            <a:pPr marL="0" marR="0" lvl="0" indent="0"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Nephrolithiasis</a:t>
            </a:r>
          </a:p>
        </p:txBody>
      </p:sp>
      <p:sp>
        <p:nvSpPr>
          <p:cNvPr id="53" name="TextBox 52">
            <a:extLst>
              <a:ext uri="{FF2B5EF4-FFF2-40B4-BE49-F238E27FC236}">
                <a16:creationId xmlns:a16="http://schemas.microsoft.com/office/drawing/2014/main" id="{17F717CA-8568-89C9-A925-3E6F79D702A5}"/>
              </a:ext>
            </a:extLst>
          </p:cNvPr>
          <p:cNvSpPr txBox="1"/>
          <p:nvPr/>
        </p:nvSpPr>
        <p:spPr bwMode="auto">
          <a:xfrm>
            <a:off x="8831678" y="1465348"/>
            <a:ext cx="1798890" cy="101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457200" rtl="0" eaLnBrk="1" fontAlgn="auto" latinLnBrk="0" hangingPunct="1">
              <a:lnSpc>
                <a:spcPts val="1800"/>
              </a:lnSpc>
              <a:spcBef>
                <a:spcPts val="0"/>
              </a:spcBef>
              <a:spcAft>
                <a:spcPts val="0"/>
              </a:spcAft>
              <a:buClrTx/>
              <a:buSzTx/>
              <a:buFontTx/>
              <a:buNone/>
              <a:tabLst/>
              <a:defRPr/>
            </a:pPr>
            <a:r>
              <a:rPr lang="en-US" kern="0" dirty="0">
                <a:solidFill>
                  <a:schemeClr val="bg2"/>
                </a:solidFill>
                <a:latin typeface="Calibri" panose="020F0502020204030204" pitchFamily="34" charset="0"/>
                <a:cs typeface="Calibri" panose="020F0502020204030204" pitchFamily="34" charset="0"/>
              </a:rPr>
              <a:t>Ocular </a:t>
            </a:r>
          </a:p>
          <a:p>
            <a:pPr marL="0" marR="0" lvl="0" indent="0" defTabSz="457200" rtl="0" eaLnBrk="1" fontAlgn="auto" latinLnBrk="0" hangingPunct="1">
              <a:lnSpc>
                <a:spcPts val="1800"/>
              </a:lnSpc>
              <a:spcBef>
                <a:spcPts val="0"/>
              </a:spcBef>
              <a:spcAft>
                <a:spcPts val="0"/>
              </a:spcAft>
              <a:buClrTx/>
              <a:buSzTx/>
              <a:buFontTx/>
              <a:buNone/>
              <a:tabLst/>
              <a:defRPr/>
            </a:pPr>
            <a:r>
              <a:rPr lang="en-US" b="0" kern="0" dirty="0">
                <a:solidFill>
                  <a:schemeClr val="bg1"/>
                </a:solidFill>
                <a:latin typeface="Calibri" panose="020F0502020204030204" pitchFamily="34" charset="0"/>
                <a:cs typeface="Calibri" panose="020F0502020204030204" pitchFamily="34" charset="0"/>
              </a:rPr>
              <a:t>Uveitis</a:t>
            </a:r>
          </a:p>
          <a:p>
            <a:pPr marL="0" marR="0" lvl="0" indent="0" defTabSz="457200" rtl="0" eaLnBrk="1" fontAlgn="auto" latinLnBrk="0" hangingPunct="1">
              <a:lnSpc>
                <a:spcPts val="18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Iritis</a:t>
            </a:r>
          </a:p>
          <a:p>
            <a:pPr marL="0" marR="0" lvl="0" indent="0" defTabSz="457200" rtl="0" eaLnBrk="1" fontAlgn="auto" latinLnBrk="0" hangingPunct="1">
              <a:lnSpc>
                <a:spcPts val="1800"/>
              </a:lnSpc>
              <a:spcBef>
                <a:spcPts val="0"/>
              </a:spcBef>
              <a:spcAft>
                <a:spcPts val="0"/>
              </a:spcAft>
              <a:buClrTx/>
              <a:buSzTx/>
              <a:buFontTx/>
              <a:buNone/>
              <a:tabLst/>
              <a:defRPr/>
            </a:pPr>
            <a:r>
              <a:rPr lang="en-US" b="0" kern="0" dirty="0">
                <a:solidFill>
                  <a:schemeClr val="bg1"/>
                </a:solidFill>
                <a:latin typeface="Calibri" panose="020F0502020204030204" pitchFamily="34" charset="0"/>
                <a:cs typeface="Calibri" panose="020F0502020204030204" pitchFamily="34" charset="0"/>
              </a:rPr>
              <a:t>Episcleritis</a:t>
            </a:r>
            <a:endParaRPr lang="en-US" b="0" dirty="0">
              <a:solidFill>
                <a:schemeClr val="bg1"/>
              </a:solidFill>
              <a:latin typeface="Calibri" panose="020F0502020204030204" pitchFamily="34" charset="0"/>
            </a:endParaRPr>
          </a:p>
        </p:txBody>
      </p:sp>
      <p:sp>
        <p:nvSpPr>
          <p:cNvPr id="72" name="TextBox 71">
            <a:extLst>
              <a:ext uri="{FF2B5EF4-FFF2-40B4-BE49-F238E27FC236}">
                <a16:creationId xmlns:a16="http://schemas.microsoft.com/office/drawing/2014/main" id="{3D9CF46C-16E8-1ABB-96D8-32C36AE457DE}"/>
              </a:ext>
            </a:extLst>
          </p:cNvPr>
          <p:cNvSpPr txBox="1"/>
          <p:nvPr/>
        </p:nvSpPr>
        <p:spPr bwMode="auto">
          <a:xfrm>
            <a:off x="8817272" y="5039907"/>
            <a:ext cx="2676567" cy="7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457200" rtl="0" eaLnBrk="1" fontAlgn="auto" latinLnBrk="0" hangingPunct="1">
              <a:lnSpc>
                <a:spcPts val="1800"/>
              </a:lnSpc>
              <a:spcBef>
                <a:spcPts val="0"/>
              </a:spcBef>
              <a:spcAft>
                <a:spcPts val="0"/>
              </a:spcAft>
              <a:buClrTx/>
              <a:buSzTx/>
              <a:buFontTx/>
              <a:buNone/>
              <a:tabLst/>
              <a:defRPr/>
            </a:pPr>
            <a:r>
              <a:rPr lang="en-US" dirty="0">
                <a:solidFill>
                  <a:schemeClr val="bg2"/>
                </a:solidFill>
                <a:latin typeface="Calibri" panose="020F0502020204030204" pitchFamily="34" charset="0"/>
              </a:rPr>
              <a:t>Hematologic </a:t>
            </a:r>
          </a:p>
          <a:p>
            <a:pPr marL="0" marR="0" lvl="0" indent="0"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Anemia</a:t>
            </a:r>
          </a:p>
          <a:p>
            <a:pPr marL="0" marR="0" lvl="0" indent="0" defTabSz="457200" rtl="0" eaLnBrk="1" fontAlgn="auto" latinLnBrk="0" hangingPunct="1">
              <a:lnSpc>
                <a:spcPts val="1800"/>
              </a:lnSpc>
              <a:spcBef>
                <a:spcPts val="0"/>
              </a:spcBef>
              <a:spcAft>
                <a:spcPts val="0"/>
              </a:spcAft>
              <a:buClrTx/>
              <a:buSzTx/>
              <a:buFontTx/>
              <a:buNone/>
              <a:tabLst/>
              <a:defRPr/>
            </a:pPr>
            <a:r>
              <a:rPr lang="en-US" b="0" dirty="0">
                <a:solidFill>
                  <a:schemeClr val="bg1"/>
                </a:solidFill>
                <a:latin typeface="Calibri" panose="020F0502020204030204" pitchFamily="34" charset="0"/>
              </a:rPr>
              <a:t>Venous thromboembolism</a:t>
            </a:r>
          </a:p>
        </p:txBody>
      </p:sp>
      <p:sp>
        <p:nvSpPr>
          <p:cNvPr id="103" name="Rectangle: Rounded Corners 102">
            <a:extLst>
              <a:ext uri="{FF2B5EF4-FFF2-40B4-BE49-F238E27FC236}">
                <a16:creationId xmlns:a16="http://schemas.microsoft.com/office/drawing/2014/main" id="{BDF73592-5A54-10D4-04F2-80EF6B44DC34}"/>
              </a:ext>
            </a:extLst>
          </p:cNvPr>
          <p:cNvSpPr/>
          <p:nvPr/>
        </p:nvSpPr>
        <p:spPr bwMode="auto">
          <a:xfrm>
            <a:off x="755564" y="2224012"/>
            <a:ext cx="2067924" cy="1337701"/>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b="0" dirty="0">
                <a:latin typeface="Calibri" panose="020F0502020204030204" pitchFamily="34" charset="0"/>
              </a:rPr>
              <a:t>May be related to or independent of underlying IBD activity</a:t>
            </a:r>
            <a:endParaRPr lang="en-US" sz="1800" b="0" dirty="0">
              <a:solidFill>
                <a:schemeClr val="tx1"/>
              </a:solidFill>
              <a:latin typeface="Calibri" panose="020F0502020204030204" pitchFamily="34" charset="0"/>
            </a:endParaRPr>
          </a:p>
        </p:txBody>
      </p:sp>
      <p:sp>
        <p:nvSpPr>
          <p:cNvPr id="104" name="Rectangle: Rounded Corners 103">
            <a:extLst>
              <a:ext uri="{FF2B5EF4-FFF2-40B4-BE49-F238E27FC236}">
                <a16:creationId xmlns:a16="http://schemas.microsoft.com/office/drawing/2014/main" id="{07ADF845-4A7B-D904-A5DF-F83591EE688B}"/>
              </a:ext>
            </a:extLst>
          </p:cNvPr>
          <p:cNvSpPr/>
          <p:nvPr/>
        </p:nvSpPr>
        <p:spPr bwMode="auto">
          <a:xfrm>
            <a:off x="755564" y="4045722"/>
            <a:ext cx="2067924" cy="1337701"/>
          </a:xfrm>
          <a:prstGeom prst="round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b="0" dirty="0">
                <a:latin typeface="Calibri" panose="020F0502020204030204" pitchFamily="34" charset="0"/>
              </a:rPr>
              <a:t>Develop in 25% to 40% of patients with IBD over time</a:t>
            </a:r>
            <a:endParaRPr lang="en-US" sz="1800" b="0" dirty="0">
              <a:solidFill>
                <a:schemeClr val="tx1"/>
              </a:solidFill>
              <a:latin typeface="Calibri" panose="020F0502020204030204" pitchFamily="34" charset="0"/>
            </a:endParaRPr>
          </a:p>
        </p:txBody>
      </p:sp>
      <p:grpSp>
        <p:nvGrpSpPr>
          <p:cNvPr id="32" name="Group 31">
            <a:extLst>
              <a:ext uri="{FF2B5EF4-FFF2-40B4-BE49-F238E27FC236}">
                <a16:creationId xmlns:a16="http://schemas.microsoft.com/office/drawing/2014/main" id="{5C8CDCE9-1F58-5F37-D067-D69CFA383472}"/>
              </a:ext>
            </a:extLst>
          </p:cNvPr>
          <p:cNvGrpSpPr/>
          <p:nvPr/>
        </p:nvGrpSpPr>
        <p:grpSpPr>
          <a:xfrm>
            <a:off x="7289421" y="3492777"/>
            <a:ext cx="372130" cy="287052"/>
            <a:chOff x="8234583" y="3124968"/>
            <a:chExt cx="372130" cy="287052"/>
          </a:xfrm>
        </p:grpSpPr>
        <p:pic>
          <p:nvPicPr>
            <p:cNvPr id="29" name="Picture 28">
              <a:extLst>
                <a:ext uri="{FF2B5EF4-FFF2-40B4-BE49-F238E27FC236}">
                  <a16:creationId xmlns:a16="http://schemas.microsoft.com/office/drawing/2014/main" id="{E4AFB156-34ED-3913-81A7-A6C75BCA2BFD}"/>
                </a:ext>
              </a:extLst>
            </p:cNvPr>
            <p:cNvPicPr>
              <a:picLocks noChangeAspect="1"/>
            </p:cNvPicPr>
            <p:nvPr/>
          </p:nvPicPr>
          <p:blipFill rotWithShape="1">
            <a:blip r:embed="rId4">
              <a:extLst>
                <a:ext uri="{28A0092B-C50C-407E-A947-70E740481C1C}">
                  <a14:useLocalDpi xmlns:a14="http://schemas.microsoft.com/office/drawing/2010/main" val="0"/>
                </a:ext>
              </a:extLst>
            </a:blip>
            <a:srcRect l="44071" t="14265" r="35590" b="14332"/>
            <a:stretch/>
          </p:blipFill>
          <p:spPr>
            <a:xfrm>
              <a:off x="8399014" y="3152559"/>
              <a:ext cx="77116" cy="233711"/>
            </a:xfrm>
            <a:prstGeom prst="rect">
              <a:avLst/>
            </a:prstGeom>
          </p:spPr>
        </p:pic>
        <p:pic>
          <p:nvPicPr>
            <p:cNvPr id="30" name="Picture 29">
              <a:extLst>
                <a:ext uri="{FF2B5EF4-FFF2-40B4-BE49-F238E27FC236}">
                  <a16:creationId xmlns:a16="http://schemas.microsoft.com/office/drawing/2014/main" id="{E1F8AEE7-09D9-B29D-6366-F4CFB58881A0}"/>
                </a:ext>
              </a:extLst>
            </p:cNvPr>
            <p:cNvPicPr>
              <a:picLocks noChangeAspect="1"/>
            </p:cNvPicPr>
            <p:nvPr/>
          </p:nvPicPr>
          <p:blipFill rotWithShape="1">
            <a:blip r:embed="rId4">
              <a:extLst>
                <a:ext uri="{28A0092B-C50C-407E-A947-70E740481C1C}">
                  <a14:useLocalDpi xmlns:a14="http://schemas.microsoft.com/office/drawing/2010/main" val="0"/>
                </a:ext>
              </a:extLst>
            </a:blip>
            <a:srcRect t="6136" r="56637" b="6751"/>
            <a:stretch/>
          </p:blipFill>
          <p:spPr>
            <a:xfrm>
              <a:off x="8234583" y="3126886"/>
              <a:ext cx="164431" cy="285134"/>
            </a:xfrm>
            <a:prstGeom prst="rect">
              <a:avLst/>
            </a:prstGeom>
          </p:spPr>
        </p:pic>
        <p:pic>
          <p:nvPicPr>
            <p:cNvPr id="31" name="Picture 30">
              <a:extLst>
                <a:ext uri="{FF2B5EF4-FFF2-40B4-BE49-F238E27FC236}">
                  <a16:creationId xmlns:a16="http://schemas.microsoft.com/office/drawing/2014/main" id="{2FA09425-C65F-E8B1-7A8B-6F1D76FF14F9}"/>
                </a:ext>
              </a:extLst>
            </p:cNvPr>
            <p:cNvPicPr>
              <a:picLocks noChangeAspect="1"/>
            </p:cNvPicPr>
            <p:nvPr/>
          </p:nvPicPr>
          <p:blipFill rotWithShape="1">
            <a:blip r:embed="rId4">
              <a:extLst>
                <a:ext uri="{28A0092B-C50C-407E-A947-70E740481C1C}">
                  <a14:useLocalDpi xmlns:a14="http://schemas.microsoft.com/office/drawing/2010/main" val="0"/>
                </a:ext>
              </a:extLst>
            </a:blip>
            <a:srcRect l="56329" t="6136" r="-1" b="6751"/>
            <a:stretch/>
          </p:blipFill>
          <p:spPr>
            <a:xfrm>
              <a:off x="8441108" y="3124968"/>
              <a:ext cx="165605" cy="285134"/>
            </a:xfrm>
            <a:prstGeom prst="rect">
              <a:avLst/>
            </a:prstGeom>
          </p:spPr>
        </p:pic>
      </p:grpSp>
      <p:sp>
        <p:nvSpPr>
          <p:cNvPr id="3" name="Text Box 11">
            <a:extLst>
              <a:ext uri="{FF2B5EF4-FFF2-40B4-BE49-F238E27FC236}">
                <a16:creationId xmlns:a16="http://schemas.microsoft.com/office/drawing/2014/main" id="{8689A590-FEDB-2B71-0340-80E2095F32AD}"/>
              </a:ext>
            </a:extLst>
          </p:cNvPr>
          <p:cNvSpPr txBox="1">
            <a:spLocks noChangeArrowheads="1"/>
          </p:cNvSpPr>
          <p:nvPr/>
        </p:nvSpPr>
        <p:spPr bwMode="auto">
          <a:xfrm>
            <a:off x="419204" y="6182233"/>
            <a:ext cx="10342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0" dirty="0">
                <a:solidFill>
                  <a:schemeClr val="bg2"/>
                </a:solidFill>
                <a:latin typeface="Calibri" panose="020F0502020204030204" pitchFamily="34" charset="0"/>
                <a:cs typeface="Arial" panose="020B0604020202020204" pitchFamily="34" charset="0"/>
              </a:rPr>
              <a:t>Brown. Surg Clin North Am. 2015;95:1245. Levine. Gastroenterol Hepatol. 2011;7:235. </a:t>
            </a:r>
            <a:br>
              <a:rPr lang="en-US" altLang="en-US" sz="1200" b="0" dirty="0">
                <a:solidFill>
                  <a:schemeClr val="bg2"/>
                </a:solidFill>
                <a:latin typeface="Calibri" panose="020F0502020204030204" pitchFamily="34" charset="0"/>
                <a:cs typeface="Arial" panose="020B0604020202020204" pitchFamily="34" charset="0"/>
              </a:rPr>
            </a:br>
            <a:r>
              <a:rPr lang="en-US" altLang="en-US" sz="1200" b="0" dirty="0">
                <a:solidFill>
                  <a:schemeClr val="bg2"/>
                </a:solidFill>
                <a:latin typeface="Calibri" panose="020F0502020204030204" pitchFamily="34" charset="0"/>
                <a:cs typeface="Arial" panose="020B0604020202020204" pitchFamily="34" charset="0"/>
              </a:rPr>
              <a:t>Peyrin-Biroulet. Clin Gastroenterol Hepatol. 2017;15:25. Rothfuss. World J Gastroenterol. 2006;12:4819.</a:t>
            </a:r>
          </a:p>
        </p:txBody>
      </p:sp>
      <p:sp>
        <p:nvSpPr>
          <p:cNvPr id="21" name="Rectangle 8">
            <a:extLst>
              <a:ext uri="{FF2B5EF4-FFF2-40B4-BE49-F238E27FC236}">
                <a16:creationId xmlns:a16="http://schemas.microsoft.com/office/drawing/2014/main" id="{7C30CB7C-51A8-E706-97AB-F2F2C0B4FFF3}"/>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5"/>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7644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Other GI Disorders</a:t>
            </a:r>
          </a:p>
        </p:txBody>
      </p:sp>
      <p:sp>
        <p:nvSpPr>
          <p:cNvPr id="6" name="Footer Placeholder 1"/>
          <p:cNvSpPr txBox="1">
            <a:spLocks/>
          </p:cNvSpPr>
          <p:nvPr/>
        </p:nvSpPr>
        <p:spPr>
          <a:xfrm>
            <a:off x="503235" y="6418378"/>
            <a:ext cx="8206718" cy="184666"/>
          </a:xfrm>
          <a:prstGeom prst="rect">
            <a:avLst/>
          </a:prstGeom>
        </p:spPr>
        <p:txBody>
          <a:bodyPr wrap="square"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altLang="en-US" b="0" dirty="0">
                <a:solidFill>
                  <a:schemeClr val="bg2"/>
                </a:solidFill>
                <a:latin typeface="Calibri" panose="020F0502020204030204" pitchFamily="34" charset="0"/>
                <a:ea typeface="MS PGothic" pitchFamily="34" charset="-128"/>
                <a:cs typeface="Calibri" panose="020F0502020204030204" pitchFamily="34" charset="0"/>
              </a:rPr>
              <a:t>Langan. Am Fam Physician. 2007;76:1323. </a:t>
            </a:r>
            <a:r>
              <a:rPr lang="en-US" b="0" dirty="0">
                <a:solidFill>
                  <a:schemeClr val="bg2"/>
                </a:solidFill>
                <a:latin typeface="Calibri" panose="020F0502020204030204" pitchFamily="34" charset="0"/>
                <a:cs typeface="Calibri" panose="020F0502020204030204" pitchFamily="34" charset="0"/>
              </a:rPr>
              <a:t>Lichtenstein. Am J Gastroenterol. 2009;104:465. </a:t>
            </a:r>
            <a:r>
              <a:rPr lang="en-US" altLang="en-US" b="0" dirty="0">
                <a:solidFill>
                  <a:schemeClr val="bg2"/>
                </a:solidFill>
                <a:latin typeface="Calibri" panose="020F0502020204030204" pitchFamily="34" charset="0"/>
                <a:ea typeface="MS PGothic" pitchFamily="34" charset="-128"/>
                <a:cs typeface="Calibri" panose="020F0502020204030204" pitchFamily="34" charset="0"/>
              </a:rPr>
              <a:t>Moses. Curr Sports Med Rep. 2005;4:91.</a:t>
            </a:r>
            <a:endParaRPr lang="en-US" b="0" dirty="0">
              <a:solidFill>
                <a:schemeClr val="bg2"/>
              </a:solidFill>
              <a:latin typeface="Calibri" panose="020F0502020204030204" pitchFamily="34" charset="0"/>
              <a:cs typeface="Calibri" panose="020F0502020204030204" pitchFamily="34" charset="0"/>
            </a:endParaRPr>
          </a:p>
        </p:txBody>
      </p:sp>
      <p:grpSp>
        <p:nvGrpSpPr>
          <p:cNvPr id="109" name="Group 108">
            <a:extLst>
              <a:ext uri="{FF2B5EF4-FFF2-40B4-BE49-F238E27FC236}">
                <a16:creationId xmlns:a16="http://schemas.microsoft.com/office/drawing/2014/main" id="{FEAF59CC-F5D1-FABE-4667-6F2B8E138888}"/>
              </a:ext>
            </a:extLst>
          </p:cNvPr>
          <p:cNvGrpSpPr/>
          <p:nvPr/>
        </p:nvGrpSpPr>
        <p:grpSpPr>
          <a:xfrm rot="10800000">
            <a:off x="669119" y="1600201"/>
            <a:ext cx="5376862" cy="4492626"/>
            <a:chOff x="719138" y="1600200"/>
            <a:chExt cx="5376862" cy="5420185"/>
          </a:xfrm>
          <a:solidFill>
            <a:schemeClr val="accent2">
              <a:lumMod val="20000"/>
              <a:lumOff val="80000"/>
            </a:schemeClr>
          </a:solidFill>
        </p:grpSpPr>
        <p:sp>
          <p:nvSpPr>
            <p:cNvPr id="104" name="Arrow: Pentagon 103">
              <a:extLst>
                <a:ext uri="{FF2B5EF4-FFF2-40B4-BE49-F238E27FC236}">
                  <a16:creationId xmlns:a16="http://schemas.microsoft.com/office/drawing/2014/main" id="{F7E5D5FE-8D03-C594-A6ED-032F83157DC5}"/>
                </a:ext>
              </a:extLst>
            </p:cNvPr>
            <p:cNvSpPr/>
            <p:nvPr/>
          </p:nvSpPr>
          <p:spPr bwMode="auto">
            <a:xfrm>
              <a:off x="719138" y="1600200"/>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5" name="Arrow: Pentagon 104">
              <a:extLst>
                <a:ext uri="{FF2B5EF4-FFF2-40B4-BE49-F238E27FC236}">
                  <a16:creationId xmlns:a16="http://schemas.microsoft.com/office/drawing/2014/main" id="{E8815B6F-1EAD-6ECC-EEE2-D10C29FECD18}"/>
                </a:ext>
              </a:extLst>
            </p:cNvPr>
            <p:cNvSpPr/>
            <p:nvPr/>
          </p:nvSpPr>
          <p:spPr bwMode="auto">
            <a:xfrm>
              <a:off x="719138" y="2713199"/>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Arrow: Pentagon 105">
              <a:extLst>
                <a:ext uri="{FF2B5EF4-FFF2-40B4-BE49-F238E27FC236}">
                  <a16:creationId xmlns:a16="http://schemas.microsoft.com/office/drawing/2014/main" id="{27ACCB1C-05D0-BE1A-3E40-1B26F05B2161}"/>
                </a:ext>
              </a:extLst>
            </p:cNvPr>
            <p:cNvSpPr/>
            <p:nvPr/>
          </p:nvSpPr>
          <p:spPr bwMode="auto">
            <a:xfrm>
              <a:off x="719138" y="3826198"/>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Arrow: Pentagon 106">
              <a:extLst>
                <a:ext uri="{FF2B5EF4-FFF2-40B4-BE49-F238E27FC236}">
                  <a16:creationId xmlns:a16="http://schemas.microsoft.com/office/drawing/2014/main" id="{EC9A1F8D-8896-478A-6982-951728DD04AD}"/>
                </a:ext>
              </a:extLst>
            </p:cNvPr>
            <p:cNvSpPr/>
            <p:nvPr/>
          </p:nvSpPr>
          <p:spPr bwMode="auto">
            <a:xfrm>
              <a:off x="719138" y="4939197"/>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Arrow: Pentagon 107">
              <a:extLst>
                <a:ext uri="{FF2B5EF4-FFF2-40B4-BE49-F238E27FC236}">
                  <a16:creationId xmlns:a16="http://schemas.microsoft.com/office/drawing/2014/main" id="{D026BFD7-0E9E-A97D-4DBC-1AF5E5A1E76F}"/>
                </a:ext>
              </a:extLst>
            </p:cNvPr>
            <p:cNvSpPr/>
            <p:nvPr/>
          </p:nvSpPr>
          <p:spPr bwMode="auto">
            <a:xfrm>
              <a:off x="719138" y="6052197"/>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0" name="Group 109">
            <a:extLst>
              <a:ext uri="{FF2B5EF4-FFF2-40B4-BE49-F238E27FC236}">
                <a16:creationId xmlns:a16="http://schemas.microsoft.com/office/drawing/2014/main" id="{FB0B7334-7B6D-C789-F648-F3E5538A5551}"/>
              </a:ext>
            </a:extLst>
          </p:cNvPr>
          <p:cNvGrpSpPr/>
          <p:nvPr/>
        </p:nvGrpSpPr>
        <p:grpSpPr>
          <a:xfrm>
            <a:off x="6157913" y="1600201"/>
            <a:ext cx="5376862" cy="4492626"/>
            <a:chOff x="719138" y="1600200"/>
            <a:chExt cx="5376862" cy="5420185"/>
          </a:xfrm>
          <a:solidFill>
            <a:schemeClr val="accent2">
              <a:lumMod val="20000"/>
              <a:lumOff val="80000"/>
            </a:schemeClr>
          </a:solidFill>
        </p:grpSpPr>
        <p:sp>
          <p:nvSpPr>
            <p:cNvPr id="111" name="Arrow: Pentagon 110">
              <a:extLst>
                <a:ext uri="{FF2B5EF4-FFF2-40B4-BE49-F238E27FC236}">
                  <a16:creationId xmlns:a16="http://schemas.microsoft.com/office/drawing/2014/main" id="{3BEB6C7F-1A8C-8548-BA29-1B9796068754}"/>
                </a:ext>
              </a:extLst>
            </p:cNvPr>
            <p:cNvSpPr/>
            <p:nvPr/>
          </p:nvSpPr>
          <p:spPr bwMode="auto">
            <a:xfrm>
              <a:off x="719138" y="1600200"/>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2" name="Arrow: Pentagon 111">
              <a:extLst>
                <a:ext uri="{FF2B5EF4-FFF2-40B4-BE49-F238E27FC236}">
                  <a16:creationId xmlns:a16="http://schemas.microsoft.com/office/drawing/2014/main" id="{EAF983D1-086C-D74C-85D3-19C25D8C08EC}"/>
                </a:ext>
              </a:extLst>
            </p:cNvPr>
            <p:cNvSpPr/>
            <p:nvPr/>
          </p:nvSpPr>
          <p:spPr bwMode="auto">
            <a:xfrm>
              <a:off x="719138" y="2713199"/>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3" name="Arrow: Pentagon 112">
              <a:extLst>
                <a:ext uri="{FF2B5EF4-FFF2-40B4-BE49-F238E27FC236}">
                  <a16:creationId xmlns:a16="http://schemas.microsoft.com/office/drawing/2014/main" id="{98C425D3-2C3A-D959-2AC2-2F49DCC8BFA0}"/>
                </a:ext>
              </a:extLst>
            </p:cNvPr>
            <p:cNvSpPr/>
            <p:nvPr/>
          </p:nvSpPr>
          <p:spPr bwMode="auto">
            <a:xfrm>
              <a:off x="719138" y="3826198"/>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Arrow: Pentagon 113">
              <a:extLst>
                <a:ext uri="{FF2B5EF4-FFF2-40B4-BE49-F238E27FC236}">
                  <a16:creationId xmlns:a16="http://schemas.microsoft.com/office/drawing/2014/main" id="{3CC597AD-C349-CF30-66B2-4601D0F3CD1F}"/>
                </a:ext>
              </a:extLst>
            </p:cNvPr>
            <p:cNvSpPr/>
            <p:nvPr/>
          </p:nvSpPr>
          <p:spPr bwMode="auto">
            <a:xfrm>
              <a:off x="719138" y="4939197"/>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5" name="Arrow: Pentagon 114">
              <a:extLst>
                <a:ext uri="{FF2B5EF4-FFF2-40B4-BE49-F238E27FC236}">
                  <a16:creationId xmlns:a16="http://schemas.microsoft.com/office/drawing/2014/main" id="{3493D5EA-31A5-77CF-B0BC-520372020693}"/>
                </a:ext>
              </a:extLst>
            </p:cNvPr>
            <p:cNvSpPr/>
            <p:nvPr/>
          </p:nvSpPr>
          <p:spPr bwMode="auto">
            <a:xfrm>
              <a:off x="719138" y="6052197"/>
              <a:ext cx="5376862" cy="968188"/>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17" name="TextBox 116">
            <a:extLst>
              <a:ext uri="{FF2B5EF4-FFF2-40B4-BE49-F238E27FC236}">
                <a16:creationId xmlns:a16="http://schemas.microsoft.com/office/drawing/2014/main" id="{87951892-96D0-F40A-BBEB-B0243D1F9BB2}"/>
              </a:ext>
            </a:extLst>
          </p:cNvPr>
          <p:cNvSpPr txBox="1"/>
          <p:nvPr/>
        </p:nvSpPr>
        <p:spPr bwMode="auto">
          <a:xfrm>
            <a:off x="1062318" y="1739841"/>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Irritable</a:t>
            </a:r>
            <a:r>
              <a:rPr lang="en-US" sz="2800" b="0" i="0" baseline="0" dirty="0">
                <a:latin typeface="Calibri" panose="020F0502020204030204" pitchFamily="34" charset="0"/>
                <a:cs typeface="Calibri" panose="020F0502020204030204" pitchFamily="34" charset="0"/>
              </a:rPr>
              <a:t> Bowel Syndrome</a:t>
            </a:r>
            <a:endParaRPr lang="en-US" sz="2800" dirty="0">
              <a:latin typeface="Calibri" panose="020F0502020204030204" pitchFamily="34" charset="0"/>
              <a:cs typeface="Calibri" panose="020F0502020204030204" pitchFamily="34" charset="0"/>
            </a:endParaRPr>
          </a:p>
        </p:txBody>
      </p:sp>
      <p:sp>
        <p:nvSpPr>
          <p:cNvPr id="118" name="TextBox 117">
            <a:extLst>
              <a:ext uri="{FF2B5EF4-FFF2-40B4-BE49-F238E27FC236}">
                <a16:creationId xmlns:a16="http://schemas.microsoft.com/office/drawing/2014/main" id="{9B586DF9-D9FE-F1CF-276E-3E3A40A9DF25}"/>
              </a:ext>
            </a:extLst>
          </p:cNvPr>
          <p:cNvSpPr txBox="1"/>
          <p:nvPr/>
        </p:nvSpPr>
        <p:spPr bwMode="auto">
          <a:xfrm>
            <a:off x="1062317" y="2661462"/>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Infectious Colitis</a:t>
            </a:r>
          </a:p>
        </p:txBody>
      </p:sp>
      <p:sp>
        <p:nvSpPr>
          <p:cNvPr id="119" name="TextBox 118">
            <a:extLst>
              <a:ext uri="{FF2B5EF4-FFF2-40B4-BE49-F238E27FC236}">
                <a16:creationId xmlns:a16="http://schemas.microsoft.com/office/drawing/2014/main" id="{CB223B3F-213E-80DB-1B2B-4C10F1BC1A02}"/>
              </a:ext>
            </a:extLst>
          </p:cNvPr>
          <p:cNvSpPr txBox="1"/>
          <p:nvPr/>
        </p:nvSpPr>
        <p:spPr bwMode="auto">
          <a:xfrm>
            <a:off x="1062316" y="3566507"/>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Ischemic Colitis</a:t>
            </a:r>
          </a:p>
        </p:txBody>
      </p:sp>
      <p:sp>
        <p:nvSpPr>
          <p:cNvPr id="120" name="TextBox 119">
            <a:extLst>
              <a:ext uri="{FF2B5EF4-FFF2-40B4-BE49-F238E27FC236}">
                <a16:creationId xmlns:a16="http://schemas.microsoft.com/office/drawing/2014/main" id="{BAD6F131-007D-2119-6864-AEB701A4BA6C}"/>
              </a:ext>
            </a:extLst>
          </p:cNvPr>
          <p:cNvSpPr txBox="1"/>
          <p:nvPr/>
        </p:nvSpPr>
        <p:spPr bwMode="auto">
          <a:xfrm>
            <a:off x="1062315" y="4492303"/>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Microscopic Colitis</a:t>
            </a:r>
          </a:p>
        </p:txBody>
      </p:sp>
      <p:sp>
        <p:nvSpPr>
          <p:cNvPr id="121" name="TextBox 120">
            <a:extLst>
              <a:ext uri="{FF2B5EF4-FFF2-40B4-BE49-F238E27FC236}">
                <a16:creationId xmlns:a16="http://schemas.microsoft.com/office/drawing/2014/main" id="{EB11C168-3ACD-CCA6-E307-B2F965A13E5D}"/>
              </a:ext>
            </a:extLst>
          </p:cNvPr>
          <p:cNvSpPr txBox="1"/>
          <p:nvPr/>
        </p:nvSpPr>
        <p:spPr bwMode="auto">
          <a:xfrm>
            <a:off x="1062315" y="5423836"/>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1" dirty="0">
                <a:latin typeface="Calibri" panose="020F0502020204030204" pitchFamily="34" charset="0"/>
                <a:cs typeface="Calibri" panose="020F0502020204030204" pitchFamily="34" charset="0"/>
              </a:rPr>
              <a:t>Clostridium Difficile </a:t>
            </a:r>
            <a:r>
              <a:rPr lang="en-US" sz="2800" b="0" i="0" dirty="0">
                <a:latin typeface="Calibri" panose="020F0502020204030204" pitchFamily="34" charset="0"/>
                <a:cs typeface="Calibri" panose="020F0502020204030204" pitchFamily="34" charset="0"/>
              </a:rPr>
              <a:t>Infection</a:t>
            </a:r>
          </a:p>
        </p:txBody>
      </p:sp>
      <p:sp>
        <p:nvSpPr>
          <p:cNvPr id="122" name="TextBox 121">
            <a:extLst>
              <a:ext uri="{FF2B5EF4-FFF2-40B4-BE49-F238E27FC236}">
                <a16:creationId xmlns:a16="http://schemas.microsoft.com/office/drawing/2014/main" id="{55F1C9A0-3B98-8F15-D446-A1F9BB2F04D2}"/>
              </a:ext>
            </a:extLst>
          </p:cNvPr>
          <p:cNvSpPr txBox="1"/>
          <p:nvPr/>
        </p:nvSpPr>
        <p:spPr bwMode="auto">
          <a:xfrm>
            <a:off x="6218125" y="1727774"/>
            <a:ext cx="5589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spc="-50" dirty="0">
                <a:latin typeface="Calibri" panose="020F0502020204030204" pitchFamily="34" charset="0"/>
                <a:cs typeface="Calibri" panose="020F0502020204030204" pitchFamily="34" charset="0"/>
              </a:rPr>
              <a:t>Small Intestine Bacterial Overgrowth</a:t>
            </a:r>
          </a:p>
        </p:txBody>
      </p:sp>
      <p:sp>
        <p:nvSpPr>
          <p:cNvPr id="123" name="TextBox 122">
            <a:extLst>
              <a:ext uri="{FF2B5EF4-FFF2-40B4-BE49-F238E27FC236}">
                <a16:creationId xmlns:a16="http://schemas.microsoft.com/office/drawing/2014/main" id="{20E11BC8-F281-34EF-EC1C-6CF6C7353BB7}"/>
              </a:ext>
            </a:extLst>
          </p:cNvPr>
          <p:cNvSpPr txBox="1"/>
          <p:nvPr/>
        </p:nvSpPr>
        <p:spPr bwMode="auto">
          <a:xfrm>
            <a:off x="6218124" y="2649395"/>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Celiac Disease</a:t>
            </a:r>
          </a:p>
        </p:txBody>
      </p:sp>
      <p:sp>
        <p:nvSpPr>
          <p:cNvPr id="124" name="TextBox 123">
            <a:extLst>
              <a:ext uri="{FF2B5EF4-FFF2-40B4-BE49-F238E27FC236}">
                <a16:creationId xmlns:a16="http://schemas.microsoft.com/office/drawing/2014/main" id="{61FDB499-DA78-0A15-70AE-CE9824A6F196}"/>
              </a:ext>
            </a:extLst>
          </p:cNvPr>
          <p:cNvSpPr txBox="1"/>
          <p:nvPr/>
        </p:nvSpPr>
        <p:spPr bwMode="auto">
          <a:xfrm>
            <a:off x="6218123" y="3554440"/>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Lactose Intolerance</a:t>
            </a:r>
          </a:p>
        </p:txBody>
      </p:sp>
      <p:sp>
        <p:nvSpPr>
          <p:cNvPr id="125" name="TextBox 124">
            <a:extLst>
              <a:ext uri="{FF2B5EF4-FFF2-40B4-BE49-F238E27FC236}">
                <a16:creationId xmlns:a16="http://schemas.microsoft.com/office/drawing/2014/main" id="{55475DD9-8D1A-E3AF-EAD0-2AE028E6F085}"/>
              </a:ext>
            </a:extLst>
          </p:cNvPr>
          <p:cNvSpPr txBox="1"/>
          <p:nvPr/>
        </p:nvSpPr>
        <p:spPr bwMode="auto">
          <a:xfrm>
            <a:off x="6218122" y="4480236"/>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Medication Adverse Events</a:t>
            </a:r>
          </a:p>
        </p:txBody>
      </p:sp>
      <p:sp>
        <p:nvSpPr>
          <p:cNvPr id="126" name="TextBox 125">
            <a:extLst>
              <a:ext uri="{FF2B5EF4-FFF2-40B4-BE49-F238E27FC236}">
                <a16:creationId xmlns:a16="http://schemas.microsoft.com/office/drawing/2014/main" id="{465841FB-7239-8334-D980-E012095FD985}"/>
              </a:ext>
            </a:extLst>
          </p:cNvPr>
          <p:cNvSpPr txBox="1"/>
          <p:nvPr/>
        </p:nvSpPr>
        <p:spPr bwMode="auto">
          <a:xfrm>
            <a:off x="6218122" y="5411769"/>
            <a:ext cx="498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0"/>
            <a:r>
              <a:rPr lang="en-US" sz="2800" b="0" i="0" dirty="0">
                <a:latin typeface="Calibri" panose="020F0502020204030204" pitchFamily="34" charset="0"/>
                <a:cs typeface="Calibri" panose="020F0502020204030204" pitchFamily="34" charset="0"/>
              </a:rPr>
              <a:t>Colorectal Cancer</a:t>
            </a:r>
          </a:p>
        </p:txBody>
      </p:sp>
      <p:sp>
        <p:nvSpPr>
          <p:cNvPr id="10" name="Rectangle 8">
            <a:extLst>
              <a:ext uri="{FF2B5EF4-FFF2-40B4-BE49-F238E27FC236}">
                <a16:creationId xmlns:a16="http://schemas.microsoft.com/office/drawing/2014/main" id="{853C3D18-697E-6BE7-11CD-A07590EA85AE}"/>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4"/>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custDataLst>
      <p:tags r:id="rId1"/>
    </p:custDataLst>
    <p:extLst>
      <p:ext uri="{BB962C8B-B14F-4D97-AF65-F5344CB8AC3E}">
        <p14:creationId xmlns:p14="http://schemas.microsoft.com/office/powerpoint/2010/main" val="115276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16DF673C-A960-7FC6-7B66-EA6EA00D6C6F}"/>
              </a:ext>
            </a:extLst>
          </p:cNvPr>
          <p:cNvGraphicFramePr>
            <a:graphicFrameLocks noGrp="1"/>
          </p:cNvGraphicFramePr>
          <p:nvPr>
            <p:extLst>
              <p:ext uri="{D42A27DB-BD31-4B8C-83A1-F6EECF244321}">
                <p14:modId xmlns:p14="http://schemas.microsoft.com/office/powerpoint/2010/main" val="83379681"/>
              </p:ext>
            </p:extLst>
          </p:nvPr>
        </p:nvGraphicFramePr>
        <p:xfrm>
          <a:off x="719138" y="1600200"/>
          <a:ext cx="10787062" cy="3383280"/>
        </p:xfrm>
        <a:graphic>
          <a:graphicData uri="http://schemas.openxmlformats.org/drawingml/2006/table">
            <a:tbl>
              <a:tblPr firstRow="1" bandRow="1">
                <a:effectLst/>
                <a:tableStyleId>{5C22544A-7EE6-4342-B048-85BDC9FD1C3A}</a:tableStyleId>
              </a:tblPr>
              <a:tblGrid>
                <a:gridCol w="6688843">
                  <a:extLst>
                    <a:ext uri="{9D8B030D-6E8A-4147-A177-3AD203B41FA5}">
                      <a16:colId xmlns:a16="http://schemas.microsoft.com/office/drawing/2014/main" val="1801791400"/>
                    </a:ext>
                  </a:extLst>
                </a:gridCol>
                <a:gridCol w="2275392">
                  <a:extLst>
                    <a:ext uri="{9D8B030D-6E8A-4147-A177-3AD203B41FA5}">
                      <a16:colId xmlns:a16="http://schemas.microsoft.com/office/drawing/2014/main" val="1890747854"/>
                    </a:ext>
                  </a:extLst>
                </a:gridCol>
                <a:gridCol w="1822827">
                  <a:extLst>
                    <a:ext uri="{9D8B030D-6E8A-4147-A177-3AD203B41FA5}">
                      <a16:colId xmlns:a16="http://schemas.microsoft.com/office/drawing/2014/main" val="3997535786"/>
                    </a:ext>
                  </a:extLst>
                </a:gridCol>
              </a:tblGrid>
              <a:tr h="360980">
                <a:tc>
                  <a:txBody>
                    <a:bodyPr/>
                    <a:lstStyle/>
                    <a:p>
                      <a:r>
                        <a:rPr lang="en-US" sz="1800" dirty="0">
                          <a:latin typeface="Calibri" panose="020F0502020204030204" pitchFamily="34" charset="0"/>
                          <a:cs typeface="Calibri" panose="020F0502020204030204" pitchFamily="34" charset="0"/>
                        </a:rPr>
                        <a:t>Statement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algn="ctr"/>
                      <a:r>
                        <a:rPr lang="en-US" sz="1800" dirty="0">
                          <a:latin typeface="Calibri" panose="020F0502020204030204" pitchFamily="34" charset="0"/>
                          <a:cs typeface="Calibri" panose="020F0502020204030204" pitchFamily="34" charset="0"/>
                        </a:rPr>
                        <a:t>Strength of Recommendation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algn="ctr"/>
                      <a:r>
                        <a:rPr lang="en-US" sz="1800" dirty="0">
                          <a:latin typeface="Calibri" panose="020F0502020204030204" pitchFamily="34" charset="0"/>
                          <a:cs typeface="Calibri" panose="020F0502020204030204" pitchFamily="34" charset="0"/>
                        </a:rPr>
                        <a:t>Quality of Evidence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4192212314"/>
                  </a:ext>
                </a:extLst>
              </a:tr>
              <a:tr h="255088">
                <a:tc>
                  <a:txBody>
                    <a:bodyPr/>
                    <a:lstStyle/>
                    <a:p>
                      <a:r>
                        <a:rPr lang="en-US" sz="1800" dirty="0">
                          <a:solidFill>
                            <a:srgbClr val="000000"/>
                          </a:solidFill>
                          <a:latin typeface="Calibri" panose="020F0502020204030204" pitchFamily="34" charset="0"/>
                          <a:cs typeface="Calibri" panose="020F0502020204030204" pitchFamily="34" charset="0"/>
                        </a:rPr>
                        <a:t>Use fecal calprotectin or fecal lactoferrin to screen for IBD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Conditional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19788769"/>
                  </a:ext>
                </a:extLst>
              </a:tr>
              <a:tr h="221683">
                <a:tc>
                  <a:txBody>
                    <a:bodyPr/>
                    <a:lstStyle/>
                    <a:p>
                      <a:r>
                        <a:rPr lang="en-US" sz="1800" dirty="0">
                          <a:solidFill>
                            <a:srgbClr val="000000"/>
                          </a:solidFill>
                          <a:latin typeface="Calibri" panose="020F0502020204030204" pitchFamily="34" charset="0"/>
                          <a:cs typeface="Calibri" panose="020F0502020204030204" pitchFamily="34" charset="0"/>
                        </a:rPr>
                        <a:t>Do </a:t>
                      </a:r>
                      <a:r>
                        <a:rPr lang="en-US" sz="1800" i="1" dirty="0">
                          <a:solidFill>
                            <a:srgbClr val="000000"/>
                          </a:solidFill>
                          <a:latin typeface="Calibri" panose="020F0502020204030204" pitchFamily="34" charset="0"/>
                          <a:cs typeface="Calibri" panose="020F0502020204030204" pitchFamily="34" charset="0"/>
                        </a:rPr>
                        <a:t>not</a:t>
                      </a:r>
                      <a:r>
                        <a:rPr lang="en-US" sz="1800" dirty="0">
                          <a:solidFill>
                            <a:srgbClr val="000000"/>
                          </a:solidFill>
                          <a:latin typeface="Calibri" panose="020F0502020204030204" pitchFamily="34" charset="0"/>
                          <a:cs typeface="Calibri" panose="020F0502020204030204" pitchFamily="34" charset="0"/>
                        </a:rPr>
                        <a:t> use ESR or CRP to screen for IBD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Conditional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95413185"/>
                  </a:ext>
                </a:extLst>
              </a:tr>
              <a:tr h="221683">
                <a:tc>
                  <a:txBody>
                    <a:bodyPr/>
                    <a:lstStyle/>
                    <a:p>
                      <a:r>
                        <a:rPr lang="en-US" sz="1800" dirty="0">
                          <a:solidFill>
                            <a:srgbClr val="000000"/>
                          </a:solidFill>
                          <a:latin typeface="Calibri" panose="020F0502020204030204" pitchFamily="34" charset="0"/>
                          <a:cs typeface="Calibri" panose="020F0502020204030204" pitchFamily="34" charset="0"/>
                        </a:rPr>
                        <a:t>Test for </a:t>
                      </a:r>
                      <a:r>
                        <a:rPr lang="en-US" sz="1800" i="1" dirty="0">
                          <a:solidFill>
                            <a:srgbClr val="000000"/>
                          </a:solidFill>
                          <a:latin typeface="Calibri" panose="020F0502020204030204" pitchFamily="34" charset="0"/>
                          <a:cs typeface="Calibri" panose="020F0502020204030204" pitchFamily="34" charset="0"/>
                        </a:rPr>
                        <a:t>Giardia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i="0" dirty="0">
                          <a:solidFill>
                            <a:srgbClr val="000000"/>
                          </a:solidFill>
                          <a:latin typeface="Calibri" panose="020F0502020204030204" pitchFamily="34" charset="0"/>
                          <a:cs typeface="Calibri" panose="020F0502020204030204" pitchFamily="34" charset="0"/>
                        </a:rPr>
                        <a:t>Strong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i="0" dirty="0">
                          <a:solidFill>
                            <a:srgbClr val="000000"/>
                          </a:solidFill>
                          <a:latin typeface="Calibri" panose="020F0502020204030204" pitchFamily="34" charset="0"/>
                          <a:cs typeface="Calibri" panose="020F0502020204030204" pitchFamily="34" charset="0"/>
                        </a:rPr>
                        <a:t>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44223079"/>
                  </a:ext>
                </a:extLst>
              </a:tr>
              <a:tr h="360980">
                <a:tc>
                  <a:txBody>
                    <a:bodyPr/>
                    <a:lstStyle/>
                    <a:p>
                      <a:r>
                        <a:rPr lang="en-US" sz="1800" dirty="0">
                          <a:solidFill>
                            <a:srgbClr val="000000"/>
                          </a:solidFill>
                          <a:latin typeface="Calibri" panose="020F0502020204030204" pitchFamily="34" charset="0"/>
                          <a:cs typeface="Calibri" panose="020F0502020204030204" pitchFamily="34" charset="0"/>
                        </a:rPr>
                        <a:t>Do </a:t>
                      </a:r>
                      <a:r>
                        <a:rPr lang="en-US" sz="1800" i="1" dirty="0">
                          <a:solidFill>
                            <a:srgbClr val="000000"/>
                          </a:solidFill>
                          <a:latin typeface="Calibri" panose="020F0502020204030204" pitchFamily="34" charset="0"/>
                          <a:cs typeface="Calibri" panose="020F0502020204030204" pitchFamily="34" charset="0"/>
                        </a:rPr>
                        <a:t>not</a:t>
                      </a:r>
                      <a:r>
                        <a:rPr lang="en-US" sz="1800" dirty="0">
                          <a:solidFill>
                            <a:srgbClr val="000000"/>
                          </a:solidFill>
                          <a:latin typeface="Calibri" panose="020F0502020204030204" pitchFamily="34" charset="0"/>
                          <a:cs typeface="Calibri" panose="020F0502020204030204" pitchFamily="34" charset="0"/>
                        </a:rPr>
                        <a:t> test stool for ova and parasites (except </a:t>
                      </a:r>
                      <a:r>
                        <a:rPr lang="en-US" sz="1800" i="1" dirty="0">
                          <a:solidFill>
                            <a:srgbClr val="000000"/>
                          </a:solidFill>
                          <a:latin typeface="Calibri" panose="020F0502020204030204" pitchFamily="34" charset="0"/>
                          <a:cs typeface="Calibri" panose="020F0502020204030204" pitchFamily="34" charset="0"/>
                        </a:rPr>
                        <a:t>Giardia</a:t>
                      </a:r>
                      <a:r>
                        <a:rPr lang="en-US" sz="1800" dirty="0">
                          <a:solidFill>
                            <a:srgbClr val="000000"/>
                          </a:solidFill>
                          <a:latin typeface="Calibri" panose="020F0502020204030204" pitchFamily="34" charset="0"/>
                          <a:cs typeface="Calibri" panose="020F0502020204030204" pitchFamily="34" charset="0"/>
                        </a:rPr>
                        <a:t>), </a:t>
                      </a:r>
                      <a:br>
                        <a:rPr lang="en-US" sz="1800" dirty="0">
                          <a:solidFill>
                            <a:srgbClr val="000000"/>
                          </a:solidFill>
                          <a:latin typeface="Calibri" panose="020F0502020204030204" pitchFamily="34" charset="0"/>
                          <a:cs typeface="Calibri" panose="020F0502020204030204" pitchFamily="34" charset="0"/>
                        </a:rPr>
                      </a:br>
                      <a:r>
                        <a:rPr lang="en-US" sz="1800" dirty="0">
                          <a:solidFill>
                            <a:srgbClr val="000000"/>
                          </a:solidFill>
                          <a:latin typeface="Calibri" panose="020F0502020204030204" pitchFamily="34" charset="0"/>
                          <a:cs typeface="Calibri" panose="020F0502020204030204" pitchFamily="34" charset="0"/>
                        </a:rPr>
                        <a:t>unless travel to or immigration from high-risk areas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Conditional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269994163"/>
                  </a:ext>
                </a:extLst>
              </a:tr>
              <a:tr h="360980">
                <a:tc>
                  <a:txBody>
                    <a:bodyPr/>
                    <a:lstStyle/>
                    <a:p>
                      <a:r>
                        <a:rPr lang="en-US" sz="1800" dirty="0">
                          <a:solidFill>
                            <a:srgbClr val="000000"/>
                          </a:solidFill>
                          <a:latin typeface="Calibri" panose="020F0502020204030204" pitchFamily="34" charset="0"/>
                          <a:cs typeface="Calibri" panose="020F0502020204030204" pitchFamily="34" charset="0"/>
                        </a:rPr>
                        <a:t>Test for celiac disease with tTG-IgA and </a:t>
                      </a:r>
                      <a:br>
                        <a:rPr lang="en-US" sz="1800" dirty="0">
                          <a:solidFill>
                            <a:srgbClr val="000000"/>
                          </a:solidFill>
                          <a:latin typeface="Calibri" panose="020F0502020204030204" pitchFamily="34" charset="0"/>
                          <a:cs typeface="Calibri" panose="020F0502020204030204" pitchFamily="34" charset="0"/>
                        </a:rPr>
                      </a:br>
                      <a:r>
                        <a:rPr lang="en-US" sz="1800" dirty="0">
                          <a:solidFill>
                            <a:srgbClr val="000000"/>
                          </a:solidFill>
                          <a:latin typeface="Calibri" panose="020F0502020204030204" pitchFamily="34" charset="0"/>
                          <a:cs typeface="Calibri" panose="020F0502020204030204" pitchFamily="34" charset="0"/>
                        </a:rPr>
                        <a:t>second test for celiac disease if IgA deficiency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Strong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Moderate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8867077"/>
                  </a:ext>
                </a:extLst>
              </a:tr>
              <a:tr h="221683">
                <a:tc>
                  <a:txBody>
                    <a:bodyPr/>
                    <a:lstStyle/>
                    <a:p>
                      <a:r>
                        <a:rPr lang="en-US" sz="1800" dirty="0">
                          <a:solidFill>
                            <a:srgbClr val="000000"/>
                          </a:solidFill>
                          <a:latin typeface="Calibri" panose="020F0502020204030204" pitchFamily="34" charset="0"/>
                          <a:cs typeface="Calibri" panose="020F0502020204030204" pitchFamily="34" charset="0"/>
                        </a:rPr>
                        <a:t>Test for bile acid diarrhea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Conditional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rgbClr val="000000"/>
                          </a:solidFill>
                          <a:latin typeface="Calibri" panose="020F0502020204030204" pitchFamily="34" charset="0"/>
                          <a:cs typeface="Calibri" panose="020F050202020403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290192158"/>
                  </a:ext>
                </a:extLst>
              </a:tr>
            </a:tbl>
          </a:graphicData>
        </a:graphic>
      </p:graphicFrame>
      <p:sp>
        <p:nvSpPr>
          <p:cNvPr id="5" name="Footer Placeholder 1">
            <a:extLst>
              <a:ext uri="{FF2B5EF4-FFF2-40B4-BE49-F238E27FC236}">
                <a16:creationId xmlns:a16="http://schemas.microsoft.com/office/drawing/2014/main" id="{7A259F85-0B3E-1551-9CFD-B584A922C1DE}"/>
              </a:ext>
            </a:extLst>
          </p:cNvPr>
          <p:cNvSpPr txBox="1">
            <a:spLocks/>
          </p:cNvSpPr>
          <p:nvPr/>
        </p:nvSpPr>
        <p:spPr>
          <a:xfrm>
            <a:off x="517161" y="6394857"/>
            <a:ext cx="9132894" cy="184666"/>
          </a:xfrm>
          <a:prstGeom prst="rect">
            <a:avLst/>
          </a:prstGeom>
        </p:spPr>
        <p:txBody>
          <a:bodyPr wrap="square" lIns="0" tIns="0" rIns="0" bIns="0" anchor="b" anchorCtr="0">
            <a:spAutoFit/>
          </a:bodyPr>
          <a:lstStyle>
            <a:defPPr>
              <a:defRPr lang="en-US"/>
            </a:defPPr>
            <a:lvl1pPr marL="0" algn="l" defTabSz="457200" rtl="0" eaLnBrk="1" latinLnBrk="0" hangingPunct="1">
              <a:spcBef>
                <a:spcPts val="600"/>
              </a:spcBef>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b="0" dirty="0" err="1">
                <a:solidFill>
                  <a:schemeClr val="bg2"/>
                </a:solidFill>
                <a:latin typeface="Calibri" panose="020F0502020204030204" pitchFamily="34" charset="0"/>
                <a:cs typeface="Calibri" panose="020F0502020204030204" pitchFamily="34" charset="0"/>
              </a:rPr>
              <a:t>Menees</a:t>
            </a:r>
            <a:r>
              <a:rPr lang="en-US" b="0" dirty="0">
                <a:solidFill>
                  <a:schemeClr val="bg2"/>
                </a:solidFill>
                <a:latin typeface="Calibri" panose="020F0502020204030204" pitchFamily="34" charset="0"/>
                <a:cs typeface="Calibri" panose="020F0502020204030204" pitchFamily="34" charset="0"/>
              </a:rPr>
              <a:t>. Am J Gastroenterol. 2015;110:444. Smalley. Gastroenterology</a:t>
            </a:r>
            <a:r>
              <a:rPr lang="en-US" b="0" i="1" dirty="0">
                <a:solidFill>
                  <a:schemeClr val="bg2"/>
                </a:solidFill>
                <a:latin typeface="Calibri" panose="020F0502020204030204" pitchFamily="34" charset="0"/>
                <a:cs typeface="Calibri" panose="020F0502020204030204" pitchFamily="34" charset="0"/>
              </a:rPr>
              <a:t>.</a:t>
            </a:r>
            <a:r>
              <a:rPr lang="en-US" b="0" dirty="0">
                <a:solidFill>
                  <a:schemeClr val="bg2"/>
                </a:solidFill>
                <a:latin typeface="Calibri" panose="020F0502020204030204" pitchFamily="34" charset="0"/>
                <a:cs typeface="Calibri" panose="020F0502020204030204" pitchFamily="34" charset="0"/>
              </a:rPr>
              <a:t> 2019;157:851. </a:t>
            </a:r>
          </a:p>
        </p:txBody>
      </p:sp>
      <p:sp>
        <p:nvSpPr>
          <p:cNvPr id="7" name="Title 6">
            <a:extLst>
              <a:ext uri="{FF2B5EF4-FFF2-40B4-BE49-F238E27FC236}">
                <a16:creationId xmlns:a16="http://schemas.microsoft.com/office/drawing/2014/main" id="{33928492-E11C-7874-F441-95D21E8A8768}"/>
              </a:ext>
            </a:extLst>
          </p:cNvPr>
          <p:cNvSpPr>
            <a:spLocks noGrp="1"/>
          </p:cNvSpPr>
          <p:nvPr>
            <p:ph type="title"/>
          </p:nvPr>
        </p:nvSpPr>
        <p:spPr/>
        <p:txBody>
          <a:bodyPr/>
          <a:lstStyle/>
          <a:p>
            <a:r>
              <a:rPr lang="en-US" dirty="0"/>
              <a:t>AGA Recommendations: </a:t>
            </a:r>
            <a:br>
              <a:rPr lang="en-US" dirty="0"/>
            </a:br>
            <a:r>
              <a:rPr lang="en-US" dirty="0"/>
              <a:t>Laboratory Workup for Chronic Diarrhea</a:t>
            </a:r>
          </a:p>
        </p:txBody>
      </p:sp>
      <p:sp>
        <p:nvSpPr>
          <p:cNvPr id="12" name="Rectangle 8">
            <a:extLst>
              <a:ext uri="{FF2B5EF4-FFF2-40B4-BE49-F238E27FC236}">
                <a16:creationId xmlns:a16="http://schemas.microsoft.com/office/drawing/2014/main" id="{8D075E48-B388-9993-C732-021F0C710AF6}"/>
              </a:ext>
            </a:extLst>
          </p:cNvPr>
          <p:cNvSpPr>
            <a:spLocks noChangeArrowheads="1"/>
          </p:cNvSpPr>
          <p:nvPr/>
        </p:nvSpPr>
        <p:spPr bwMode="auto">
          <a:xfrm>
            <a:off x="7915148" y="6380033"/>
            <a:ext cx="39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r>
              <a:rPr lang="en-US" altLang="en-US" sz="1200" b="0" dirty="0">
                <a:solidFill>
                  <a:schemeClr val="bg2"/>
                </a:solidFill>
                <a:latin typeface="Calibri" panose="020F0502020204030204" pitchFamily="34" charset="0"/>
              </a:rPr>
              <a:t> and </a:t>
            </a:r>
            <a:r>
              <a:rPr lang="en-US" altLang="en-US" sz="1200" b="0" u="sng" dirty="0">
                <a:solidFill>
                  <a:srgbClr val="669933"/>
                </a:solidFill>
                <a:latin typeface="Calibri" panose="020F0502020204030204" pitchFamily="34" charset="0"/>
              </a:rPr>
              <a:t>practicingclinicians.com</a:t>
            </a:r>
          </a:p>
        </p:txBody>
      </p:sp>
    </p:spTree>
    <p:extLst>
      <p:ext uri="{BB962C8B-B14F-4D97-AF65-F5344CB8AC3E}">
        <p14:creationId xmlns:p14="http://schemas.microsoft.com/office/powerpoint/2010/main" val="3514117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TIMING" val="|4.9|1.1"/>
</p:tagLst>
</file>

<file path=ppt/theme/theme1.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BA9E5F8D834CD44BD52BFA55D711815" ma:contentTypeVersion="1" ma:contentTypeDescription="Create a new document." ma:contentTypeScope="" ma:versionID="0e011d39aa4856091c4b3c61186c3cd3">
  <xsd:schema xmlns:xsd="http://www.w3.org/2001/XMLSchema" xmlns:xs="http://www.w3.org/2001/XMLSchema" xmlns:p="http://schemas.microsoft.com/office/2006/metadata/properties" xmlns:ns2="96640e0f-7d8d-4157-9952-ecb74b0df098" xmlns:ns3="fd584e4a-d3d9-4d25-9cbb-1bfa99f9e23a" targetNamespace="http://schemas.microsoft.com/office/2006/metadata/properties" ma:root="true" ma:fieldsID="b3ee1fa74904e7c6f58a4b677a0fc75a" ns2:_="" ns3:_="">
    <xsd:import namespace="96640e0f-7d8d-4157-9952-ecb74b0df098"/>
    <xsd:import namespace="fd584e4a-d3d9-4d25-9cbb-1bfa99f9e23a"/>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40e0f-7d8d-4157-9952-ecb74b0df09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d584e4a-d3d9-4d25-9cbb-1bfa99f9e23a"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Download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96640e0f-7d8d-4157-9952-ecb74b0df098">25U6J5S3HDTT-2143679154-1</_dlc_DocId>
    <_dlc_DocIdUrl xmlns="96640e0f-7d8d-4157-9952-ecb74b0df098">
      <Url>https://intranet.clinicaloptions.com/mews/immunology/IMM_2021_IBD_Core_Curriculum_VM_(PRP4407)/Section_1-_Combined_Slides/_layouts/15/DocIdRedir.aspx?ID=25U6J5S3HDTT-2143679154-1</Url>
      <Description>25U6J5S3HDTT-2143679154-1</Description>
    </_dlc_DocIdUrl>
    <Document_x0020_Category xmlns="fd584e4a-d3d9-4d25-9cbb-1bfa99f9e23a">Slides - Downloadable</Document_x0020_Category>
  </documentManagement>
</p:properties>
</file>

<file path=customXml/itemProps1.xml><?xml version="1.0" encoding="utf-8"?>
<ds:datastoreItem xmlns:ds="http://schemas.openxmlformats.org/officeDocument/2006/customXml" ds:itemID="{68AB0B64-E994-46C2-AE6D-13460AA40C4B}">
  <ds:schemaRefs>
    <ds:schemaRef ds:uri="http://schemas.microsoft.com/sharepoint/events"/>
  </ds:schemaRefs>
</ds:datastoreItem>
</file>

<file path=customXml/itemProps2.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3.xml><?xml version="1.0" encoding="utf-8"?>
<ds:datastoreItem xmlns:ds="http://schemas.openxmlformats.org/officeDocument/2006/customXml" ds:itemID="{3A18F4D2-3653-4F4F-B917-116198900D9C}">
  <ds:schemaRefs>
    <ds:schemaRef ds:uri="http://schemas.microsoft.com/sharepoint/v3/contenttype/forms"/>
  </ds:schemaRefs>
</ds:datastoreItem>
</file>

<file path=customXml/itemProps4.xml><?xml version="1.0" encoding="utf-8"?>
<ds:datastoreItem xmlns:ds="http://schemas.openxmlformats.org/officeDocument/2006/customXml" ds:itemID="{F738C932-DFC7-4FC8-93C1-E81DBFAC8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40e0f-7d8d-4157-9952-ecb74b0df098"/>
    <ds:schemaRef ds:uri="fd584e4a-d3d9-4d25-9cbb-1bfa99f9e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BA55BC3-5A03-47C2-8EC3-D964C3B5E779}">
  <ds:schemaRefs>
    <ds:schemaRef ds:uri="http://schemas.microsoft.com/office/2006/documentManagement/types"/>
    <ds:schemaRef ds:uri="http://purl.org/dc/elements/1.1/"/>
    <ds:schemaRef ds:uri="http://www.w3.org/XML/1998/namespace"/>
    <ds:schemaRef ds:uri="fd584e4a-d3d9-4d25-9cbb-1bfa99f9e23a"/>
    <ds:schemaRef ds:uri="http://schemas.openxmlformats.org/package/2006/metadata/core-properties"/>
    <ds:schemaRef ds:uri="http://schemas.microsoft.com/office/2006/metadata/properties"/>
    <ds:schemaRef ds:uri="http://purl.org/dc/terms/"/>
    <ds:schemaRef ds:uri="http://schemas.microsoft.com/office/infopath/2007/PartnerControls"/>
    <ds:schemaRef ds:uri="96640e0f-7d8d-4157-9952-ecb74b0df09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4211</TotalTime>
  <Words>7317</Words>
  <Application>Microsoft Office PowerPoint</Application>
  <PresentationFormat>Widescreen</PresentationFormat>
  <Paragraphs>1168</Paragraphs>
  <Slides>55</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Helvetica</vt:lpstr>
      <vt:lpstr>Roboto</vt:lpstr>
      <vt:lpstr>Segoe UI</vt:lpstr>
      <vt:lpstr>Symbol</vt:lpstr>
      <vt:lpstr>Times</vt:lpstr>
      <vt:lpstr>Times New Roman</vt:lpstr>
      <vt:lpstr>Wingdings</vt:lpstr>
      <vt:lpstr>2017_HTAA_Diabetes</vt:lpstr>
      <vt:lpstr>IBD Resource Center for Primary Care  and Gastroenterology Professionals:  Your One-Stop Shop for Managing IBD</vt:lpstr>
      <vt:lpstr>Diagnosis, Management, and Monitoring of IBD: Early Diagnosis and Individualizing Therapy</vt:lpstr>
      <vt:lpstr>Disclosures</vt:lpstr>
      <vt:lpstr>Learning Objectives</vt:lpstr>
      <vt:lpstr>Early Diagnosis</vt:lpstr>
      <vt:lpstr>Signs and Symptoms of IBD </vt:lpstr>
      <vt:lpstr>Extraintestinal Manifestations</vt:lpstr>
      <vt:lpstr>Differential Diagnosis: Other GI Disorders</vt:lpstr>
      <vt:lpstr>AGA Recommendations:  Laboratory Workup for Chronic Diarrhea</vt:lpstr>
      <vt:lpstr>Case Study (cont’d): Initial Workup</vt:lpstr>
      <vt:lpstr>Crohn’s Disease Endoscopic Characteristics</vt:lpstr>
      <vt:lpstr>Ulcerative Colitis Endoscopic Characteristics </vt:lpstr>
      <vt:lpstr>Risk Stratification CD</vt:lpstr>
      <vt:lpstr>Risk Stratification UC</vt:lpstr>
      <vt:lpstr>Choosing and Individualizing Treatment</vt:lpstr>
      <vt:lpstr>Why Is Early Treatment Important in IBD?</vt:lpstr>
      <vt:lpstr>Guiding Principles of Selection of Early Therapy</vt:lpstr>
      <vt:lpstr>Pieces of Therapy Choice Puzzle in IBD</vt:lpstr>
      <vt:lpstr>Features of Small Molecules vs Biologics</vt:lpstr>
      <vt:lpstr>Agents for IBD </vt:lpstr>
      <vt:lpstr>Biologic and Small-Molecule Therapy Options</vt:lpstr>
      <vt:lpstr>Guideline-Directed Therapy:  Initial Treatment of Crohn’s Disease</vt:lpstr>
      <vt:lpstr>Proposed Algorithms for First-line  Therapy in High-Risk Crohn’s Disease</vt:lpstr>
      <vt:lpstr>Case Study (cont’d): What If Kate Had UC? </vt:lpstr>
      <vt:lpstr>AGA Guidelines: Treatment of  Mild to Moderate Ulcerative Colitis</vt:lpstr>
      <vt:lpstr>AGA Guidelines: Induction of Remission in  Moderate to Severe Ulcerative Colitis</vt:lpstr>
      <vt:lpstr>Positioning Therapies in Moderate to Severe  IBD by Subpopulations</vt:lpstr>
      <vt:lpstr>Treatment AEs</vt:lpstr>
      <vt:lpstr>Treatment AEs</vt:lpstr>
      <vt:lpstr>Summary Choices in IBD With Limited Head-to-Head Data</vt:lpstr>
      <vt:lpstr>Diagnosis, Management, and Monitoring of IBD: Treat-to-Target and Therapeutic Drug Monitoring </vt:lpstr>
      <vt:lpstr>Learning Objectives</vt:lpstr>
      <vt:lpstr>Treat to Target</vt:lpstr>
      <vt:lpstr>Goals of Therapy</vt:lpstr>
      <vt:lpstr>STRIDE-II: Treatment Targets in CD and UC</vt:lpstr>
      <vt:lpstr>Treat to Target: Recommendations in Crohn's Disease</vt:lpstr>
      <vt:lpstr>Treat to Target: Recommendations in Ulcerative Colitis</vt:lpstr>
      <vt:lpstr>CALM Trial: Tight Control in Crohn’s Disease</vt:lpstr>
      <vt:lpstr>Therapeutic Drug Monitoring</vt:lpstr>
      <vt:lpstr>Definitions: Reactive and Proactive TDM</vt:lpstr>
      <vt:lpstr>Reactive vs Proactive TDM of Biologics</vt:lpstr>
      <vt:lpstr>High Rates of Primary Nonresponse and Secondary  Loss of Response Despite Advent of Anti-TNF Therapy</vt:lpstr>
      <vt:lpstr>Mechanisms of PNR and SLR</vt:lpstr>
      <vt:lpstr>Factors That Influence Pharmacokinetics</vt:lpstr>
      <vt:lpstr>Individualizing Therapy Using Therapeutic Drug Monitoring: AGA’s Anti-TNF Therapy Clinical Decision Support Tool</vt:lpstr>
      <vt:lpstr>Possible Benefits of Proactive TDM:  During and Early After Induction Therapy</vt:lpstr>
      <vt:lpstr>Case Study: Assessing Kate’s Symptoms</vt:lpstr>
      <vt:lpstr>Therapeutic Drug Monitoring: Speculative Thresholds </vt:lpstr>
      <vt:lpstr>What About TDM for Non-TNF Agents? </vt:lpstr>
      <vt:lpstr>What About TDM for Non-TNF Agents? </vt:lpstr>
      <vt:lpstr>Prior Immunogenicity to Anti‑TNF Biologics Not Associated With Increased ADA to VDZ or UST</vt:lpstr>
      <vt:lpstr>Vedolizumab Concentrations in Maintenance </vt:lpstr>
      <vt:lpstr>Reactive and Proactive TDM: Issues to Consider</vt:lpstr>
      <vt:lpstr>Engage With All Educational Offerings In This  IBD Core Curriculum!</vt:lpstr>
      <vt:lpstr>Go Online for More CCO and PCE  Coverage of IBD!</vt:lpstr>
    </vt:vector>
  </TitlesOfParts>
  <Company>Preferred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IBD Resource Center for Primary Care and Gastroenterology Professionals</dc:title>
  <dc:creator>Preferred User</dc:creator>
  <cp:lastModifiedBy>vwenzel@clinicaloptions.com</cp:lastModifiedBy>
  <cp:revision>27</cp:revision>
  <cp:lastPrinted>2016-09-26T20:21:49Z</cp:lastPrinted>
  <dcterms:created xsi:type="dcterms:W3CDTF">2005-05-27T15:08:01Z</dcterms:created>
  <dcterms:modified xsi:type="dcterms:W3CDTF">2022-11-03T18:07:28Z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07c37022-abb2-477e-ab16-ac8416af68e4</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0x0101000BA9E5F8D834CD44BD52BFA55D711815</vt:lpwstr>
  </property>
  <property fmtid="{D5CDD505-2E9C-101B-9397-08002B2CF9AE}" pid="9" name="MediaServiceImageTags">
    <vt:lpwstr/>
  </property>
</Properties>
</file>