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4" r:id="rId6"/>
  </p:sldMasterIdLst>
  <p:notesMasterIdLst>
    <p:notesMasterId r:id="rId34"/>
  </p:notesMasterIdLst>
  <p:handoutMasterIdLst>
    <p:handoutMasterId r:id="rId35"/>
  </p:handoutMasterIdLst>
  <p:sldIdLst>
    <p:sldId id="2147473278" r:id="rId7"/>
    <p:sldId id="308" r:id="rId8"/>
    <p:sldId id="294" r:id="rId9"/>
    <p:sldId id="2147473710" r:id="rId10"/>
    <p:sldId id="2147473671" r:id="rId11"/>
    <p:sldId id="2147473672" r:id="rId12"/>
    <p:sldId id="265" r:id="rId13"/>
    <p:sldId id="936" r:id="rId14"/>
    <p:sldId id="274" r:id="rId15"/>
    <p:sldId id="1747256538" r:id="rId16"/>
    <p:sldId id="560" r:id="rId17"/>
    <p:sldId id="2147473673" r:id="rId18"/>
    <p:sldId id="2134958842" r:id="rId19"/>
    <p:sldId id="2147473270" r:id="rId20"/>
    <p:sldId id="2147473675" r:id="rId21"/>
    <p:sldId id="2147473677" r:id="rId22"/>
    <p:sldId id="2147473678" r:id="rId23"/>
    <p:sldId id="2147473349" r:id="rId24"/>
    <p:sldId id="2147473351" r:id="rId25"/>
    <p:sldId id="278" r:id="rId26"/>
    <p:sldId id="2147473679" r:id="rId27"/>
    <p:sldId id="276" r:id="rId28"/>
    <p:sldId id="2147473680" r:id="rId29"/>
    <p:sldId id="939" r:id="rId30"/>
    <p:sldId id="2147473363" r:id="rId31"/>
    <p:sldId id="769" r:id="rId32"/>
    <p:sldId id="2147473366" r:id="rId33"/>
  </p:sldIdLst>
  <p:sldSz cx="12192000" cy="6858000"/>
  <p:notesSz cx="7315200" cy="9601200"/>
  <p:custDataLst>
    <p:tags r:id="rId36"/>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128" userDrawn="1">
          <p15:clr>
            <a:srgbClr val="A4A3A4"/>
          </p15:clr>
        </p15:guide>
        <p15:guide id="2" orient="horz" pos="1008" userDrawn="1">
          <p15:clr>
            <a:srgbClr val="A4A3A4"/>
          </p15:clr>
        </p15:guide>
        <p15:guide id="3" orient="horz" pos="4032" userDrawn="1">
          <p15:clr>
            <a:srgbClr val="A4A3A4"/>
          </p15:clr>
        </p15:guide>
        <p15:guide id="4" orient="horz" pos="151" userDrawn="1">
          <p15:clr>
            <a:srgbClr val="A4A3A4"/>
          </p15:clr>
        </p15:guide>
        <p15:guide id="5" orient="horz" pos="264" userDrawn="1">
          <p15:clr>
            <a:srgbClr val="A4A3A4"/>
          </p15:clr>
        </p15:guide>
        <p15:guide id="6" orient="horz" pos="3912" userDrawn="1">
          <p15:clr>
            <a:srgbClr val="A4A3A4"/>
          </p15:clr>
        </p15:guide>
        <p15:guide id="7" orient="horz" userDrawn="1">
          <p15:clr>
            <a:srgbClr val="A4A3A4"/>
          </p15:clr>
        </p15:guide>
        <p15:guide id="8" pos="329" userDrawn="1">
          <p15:clr>
            <a:srgbClr val="A4A3A4"/>
          </p15:clr>
        </p15:guide>
        <p15:guide id="9" pos="7407" userDrawn="1">
          <p15:clr>
            <a:srgbClr val="A4A3A4"/>
          </p15:clr>
        </p15:guide>
        <p15:guide id="11" pos="453" userDrawn="1">
          <p15:clr>
            <a:srgbClr val="A4A3A4"/>
          </p15:clr>
        </p15:guide>
        <p15:guide id="13" pos="7248"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yn Gross" initials="TG" lastIdx="2" clrIdx="6"/>
  <p:cmAuthor id="2" name="Melanie Couton" initials="MAC" lastIdx="4" clrIdx="3"/>
  <p:cmAuthor id="3" name="ralfieri" initials="ra" lastIdx="2" clrIdx="8"/>
  <p:cmAuthor id="4" name="Megan Capel" initials="MC" lastIdx="11" clrIdx="0"/>
  <p:cmAuthor id="5" name="Andrew Bowser" initials="AB" lastIdx="8" clrIdx="2"/>
  <p:cmAuthor id="6" name="mcalloway" initials="mc" lastIdx="1" clrIdx="4"/>
  <p:cmAuthor id="7" name="agoldman" initials="a" lastIdx="4" clrIdx="9"/>
  <p:cmAuthor id="8" name="Devin Overbey" initials="DO" lastIdx="6" clrIdx="7"/>
  <p:cmAuthor id="9" name="Erik Brady" initials="EB" lastIdx="2" clrIdx="5"/>
  <p:cmAuthor id="10" name=" " initials="MAC" lastIdx="21" clrIdx="1"/>
  <p:cmAuthor id="11" name="alison.heintz@gmail.com" initials="a" lastIdx="3" clrIdx="10">
    <p:extLst>
      <p:ext uri="{19B8F6BF-5375-455C-9EA6-DF929625EA0E}">
        <p15:presenceInfo xmlns:p15="http://schemas.microsoft.com/office/powerpoint/2012/main" userId="1e1cc34837a9f52c" providerId="Windows Live"/>
      </p:ext>
    </p:extLst>
  </p:cmAuthor>
  <p:cmAuthor id="12" name="Sophia Kelley" initials="SK" lastIdx="1" clrIdx="11">
    <p:extLst>
      <p:ext uri="{19B8F6BF-5375-455C-9EA6-DF929625EA0E}">
        <p15:presenceInfo xmlns:p15="http://schemas.microsoft.com/office/powerpoint/2012/main" userId="S::skelley@clinicaloptions.com::16bcb5eb-2eda-4b05-8f8e-003f962fc12c" providerId="AD"/>
      </p:ext>
    </p:extLst>
  </p:cmAuthor>
  <p:cmAuthor id="13" name="LT Fowler" initials="LF" lastIdx="8" clrIdx="12">
    <p:extLst>
      <p:ext uri="{19B8F6BF-5375-455C-9EA6-DF929625EA0E}">
        <p15:presenceInfo xmlns:p15="http://schemas.microsoft.com/office/powerpoint/2012/main" userId="S::lfowler@practicingclinicians.com::bdc4c4d6-9ded-467c-b80c-330a0ea8ffe4" providerId="AD"/>
      </p:ext>
    </p:extLst>
  </p:cmAuthor>
  <p:cmAuthor id="14" name="Melanie Couton" initials="MC" lastIdx="1" clrIdx="13">
    <p:extLst>
      <p:ext uri="{19B8F6BF-5375-455C-9EA6-DF929625EA0E}">
        <p15:presenceInfo xmlns:p15="http://schemas.microsoft.com/office/powerpoint/2012/main" userId="ef8730672ba86646" providerId="Windows Live"/>
      </p:ext>
    </p:extLst>
  </p:cmAuthor>
  <p:cmAuthor id="15" name="Ryan Topping" initials="RT" lastIdx="221" clrIdx="14">
    <p:extLst>
      <p:ext uri="{19B8F6BF-5375-455C-9EA6-DF929625EA0E}">
        <p15:presenceInfo xmlns:p15="http://schemas.microsoft.com/office/powerpoint/2012/main" userId="Ryan Topping" providerId="None"/>
      </p:ext>
    </p:extLst>
  </p:cmAuthor>
  <p:cmAuthor id="16" name="CLINICALOPTIONS\tquill" initials="C" lastIdx="38" clrIdx="15">
    <p:extLst>
      <p:ext uri="{19B8F6BF-5375-455C-9EA6-DF929625EA0E}">
        <p15:presenceInfo xmlns:p15="http://schemas.microsoft.com/office/powerpoint/2012/main" userId="CLINICALOPTIONS\tquill" providerId="None"/>
      </p:ext>
    </p:extLst>
  </p:cmAuthor>
  <p:cmAuthor id="17" name="Kristen Rosenthal" initials="KR" lastIdx="2" clrIdx="16">
    <p:extLst>
      <p:ext uri="{19B8F6BF-5375-455C-9EA6-DF929625EA0E}">
        <p15:presenceInfo xmlns:p15="http://schemas.microsoft.com/office/powerpoint/2012/main" userId="S::krosenthal@clinicaloptions.com::67a58a6d-22ff-4b03-8f01-10ea3f44af52" providerId="AD"/>
      </p:ext>
    </p:extLst>
  </p:cmAuthor>
  <p:cmAuthor id="18" name="Jennifer Eimers" initials="JE" lastIdx="17" clrIdx="17">
    <p:extLst>
      <p:ext uri="{19B8F6BF-5375-455C-9EA6-DF929625EA0E}">
        <p15:presenceInfo xmlns:p15="http://schemas.microsoft.com/office/powerpoint/2012/main" userId="S::jeimers@clinicaloptions.com::e496f3f7-6a48-4339-9b0c-9f426a43f948" providerId="AD"/>
      </p:ext>
    </p:extLst>
  </p:cmAuthor>
  <p:cmAuthor id="19" name="CLINICALOPTIONS\jeimers" initials="C" lastIdx="1" clrIdx="18">
    <p:extLst>
      <p:ext uri="{19B8F6BF-5375-455C-9EA6-DF929625EA0E}">
        <p15:presenceInfo xmlns:p15="http://schemas.microsoft.com/office/powerpoint/2012/main" userId="CLINICALOPTIONS\jeimers" providerId="None"/>
      </p:ext>
    </p:extLst>
  </p:cmAuthor>
  <p:cmAuthor id="20" name="Gordon Kelley" initials="GK" lastIdx="7" clrIdx="19">
    <p:extLst>
      <p:ext uri="{19B8F6BF-5375-455C-9EA6-DF929625EA0E}">
        <p15:presenceInfo xmlns:p15="http://schemas.microsoft.com/office/powerpoint/2012/main" userId="S::gkelley@clinicaloptions.com::7e3d11cf-7436-4611-80d7-51121a63678e" providerId="AD"/>
      </p:ext>
    </p:extLst>
  </p:cmAuthor>
  <p:cmAuthor id="21" name="Andrea Boecler" initials="AB" lastIdx="6" clrIdx="20">
    <p:extLst>
      <p:ext uri="{19B8F6BF-5375-455C-9EA6-DF929625EA0E}">
        <p15:presenceInfo xmlns:p15="http://schemas.microsoft.com/office/powerpoint/2012/main" userId="S::aboecler@clinicaloptions.com::28e82037-1239-4052-943b-ae184e0bc2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3F98"/>
    <a:srgbClr val="E1471D"/>
    <a:srgbClr val="00823B"/>
    <a:srgbClr val="015873"/>
    <a:srgbClr val="046376"/>
    <a:srgbClr val="013763"/>
    <a:srgbClr val="033453"/>
    <a:srgbClr val="006264"/>
    <a:srgbClr val="FDB338"/>
    <a:srgbClr val="682E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84528" autoAdjust="0"/>
  </p:normalViewPr>
  <p:slideViewPr>
    <p:cSldViewPr snapToGrid="0" showGuides="1">
      <p:cViewPr varScale="1">
        <p:scale>
          <a:sx n="72" d="100"/>
          <a:sy n="72" d="100"/>
        </p:scale>
        <p:origin x="1070" y="67"/>
      </p:cViewPr>
      <p:guideLst>
        <p:guide orient="horz" pos="4128"/>
        <p:guide orient="horz" pos="1008"/>
        <p:guide orient="horz" pos="4032"/>
        <p:guide orient="horz" pos="151"/>
        <p:guide orient="horz" pos="264"/>
        <p:guide orient="horz" pos="3912"/>
        <p:guide orient="horz"/>
        <p:guide pos="329"/>
        <p:guide pos="7407"/>
        <p:guide pos="453"/>
        <p:guide pos="724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88" d="100"/>
          <a:sy n="88" d="100"/>
        </p:scale>
        <p:origin x="-3750"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gs" Target="tags/tag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E716B656-43AE-41BF-A9E6-BDC9338EEE72}"/>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101DA4B-1035-4FD7-BAE8-D36163A25DF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CE45961-8EBC-4ABB-A06F-A2AB0FB7282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40963" name="Rectangle 3">
            <a:extLst>
              <a:ext uri="{FF2B5EF4-FFF2-40B4-BE49-F238E27FC236}">
                <a16:creationId xmlns:a16="http://schemas.microsoft.com/office/drawing/2014/main" id="{69A9B635-F3A6-4A6C-A2A7-3BE84F317E1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3F91814F-6E8B-4495-875C-BBC65746A25E}"/>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3575FA76-5996-41B2-807C-74C521B1881C}"/>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EE30801C-5D2D-4989-97AF-1BB6980EDA53}"/>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dirty="0"/>
              <a:t>©2012 Clinical Care Options, LLC. All rights reserved</a:t>
            </a:r>
          </a:p>
        </p:txBody>
      </p:sp>
      <p:sp>
        <p:nvSpPr>
          <p:cNvPr id="40967" name="Rectangle 7">
            <a:extLst>
              <a:ext uri="{FF2B5EF4-FFF2-40B4-BE49-F238E27FC236}">
                <a16:creationId xmlns:a16="http://schemas.microsoft.com/office/drawing/2014/main" id="{83D8BBC4-4244-4B4D-899A-EE5002DAC7CD}"/>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2FB72F01-6714-4A31-8C22-8E0F1B091B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30CC2F-A432-4E91-A148-D3CA5C55514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7431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CLL, chronic lymphocytic leukemia; DoR, duration of response; ECOG, Eastern Cooperative Oncology Group; iwCLL, International Workshop on Chronic Lymphocytic Leukemia; PD, progressive disease; PS, performance status; QoL, quality of life; R/R, relapsed/refractory.</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98796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 cycle; CLL, chronic lymphocytic leukemia; CT, chemotherapy; DoR, duration of response; IRC, independent review committee; MRD, minimal residual disease; PD, progressive disease; R/R, relapsed/refractory; SLL, small lymphocytic leukemia; tx, treatment.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111996-DAB2-4E24-A600-D06D6988324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en-US"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077570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04001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5C8260-42BC-4921-8D33-58809AC7BE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dirty="0">
              <a:solidFill>
                <a:srgbClr val="FEFDDE"/>
              </a:solidFill>
              <a:latin typeface="Arial" panose="020B0604020202020204" pitchFamily="34" charset="0"/>
            </a:endParaRPr>
          </a:p>
          <a:p>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7C017C7-DD01-4F77-AB2E-C2B7D56099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B978B31-E2A9-42F9-87A7-58A14B1A990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9939" name="Rectangle 2">
            <a:extLst>
              <a:ext uri="{FF2B5EF4-FFF2-40B4-BE49-F238E27FC236}">
                <a16:creationId xmlns:a16="http://schemas.microsoft.com/office/drawing/2014/main" id="{E167D70B-CFD7-426A-A2D6-6BEF492415E3}"/>
              </a:ext>
            </a:extLst>
          </p:cNvPr>
          <p:cNvSpPr>
            <a:spLocks noGrp="1" noRot="1" noChangeAspect="1" noChangeArrowheads="1" noTextEdit="1"/>
          </p:cNvSpPr>
          <p:nvPr>
            <p:ph type="sldImg"/>
          </p:nvPr>
        </p:nvSpPr>
        <p:spPr>
          <a:xfrm>
            <a:off x="457200" y="720725"/>
            <a:ext cx="6400800" cy="3600450"/>
          </a:xfrm>
          <a:ln/>
        </p:spPr>
      </p:sp>
      <p:sp>
        <p:nvSpPr>
          <p:cNvPr id="39940" name="Rectangle 3">
            <a:extLst>
              <a:ext uri="{FF2B5EF4-FFF2-40B4-BE49-F238E27FC236}">
                <a16:creationId xmlns:a16="http://schemas.microsoft.com/office/drawing/2014/main" id="{3EDB4D75-9418-4DA4-9621-498D9ED4AA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faculty who were involved in the production of these slides.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AF30B11-B7C5-4E9C-AF82-16E89F5ABD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95A9CD1-378D-4C9F-981C-DD7277607FD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4035" name="Rectangle 2">
            <a:extLst>
              <a:ext uri="{FF2B5EF4-FFF2-40B4-BE49-F238E27FC236}">
                <a16:creationId xmlns:a16="http://schemas.microsoft.com/office/drawing/2014/main" id="{506BD754-E9FF-4408-A6CB-AAAEAE4EC093}"/>
              </a:ext>
            </a:extLst>
          </p:cNvPr>
          <p:cNvSpPr>
            <a:spLocks noGrp="1" noRot="1" noChangeAspect="1" noChangeArrowheads="1" noTextEdit="1"/>
          </p:cNvSpPr>
          <p:nvPr>
            <p:ph type="sldImg"/>
          </p:nvPr>
        </p:nvSpPr>
        <p:spPr>
          <a:xfrm>
            <a:off x="457200" y="720725"/>
            <a:ext cx="6400800" cy="3600450"/>
          </a:xfrm>
          <a:ln/>
        </p:spPr>
      </p:sp>
      <p:sp>
        <p:nvSpPr>
          <p:cNvPr id="44036" name="Rectangle 3">
            <a:extLst>
              <a:ext uri="{FF2B5EF4-FFF2-40B4-BE49-F238E27FC236}">
                <a16:creationId xmlns:a16="http://schemas.microsoft.com/office/drawing/2014/main" id="{2FC876EC-1F6F-462C-B502-B2110DCD3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disclosure information of the faculty and staff involved in the development of these slides.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ALC, absolute lymphocyte count; CLL, chronic lymphocytic leukemia; Hgb, hemoglobin; LN, lymph node.</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38117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9</a:t>
            </a:fld>
            <a:endParaRPr lang="en-US" altLang="en-US" dirty="0"/>
          </a:p>
        </p:txBody>
      </p:sp>
    </p:spTree>
    <p:extLst>
      <p:ext uri="{BB962C8B-B14F-4D97-AF65-F5344CB8AC3E}">
        <p14:creationId xmlns:p14="http://schemas.microsoft.com/office/powerpoint/2010/main" val="357326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34F6904-88C6-4524-837F-4A83D07685C7}" type="slidenum">
              <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05568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b="0" i="1" dirty="0"/>
              <a:t>BR, bendamustine/rituximab; CLL, chronic lymphocytic leukemia; CNS, central nervous system; CV, </a:t>
            </a:r>
            <a:r>
              <a:rPr lang="en-GB" altLang="en-US" sz="800" b="0" i="1" dirty="0">
                <a:solidFill>
                  <a:schemeClr val="bg1"/>
                </a:solidFill>
                <a:latin typeface="Calibri" panose="020F0502020204030204" pitchFamily="34" charset="0"/>
              </a:rPr>
              <a:t>cardiovascular; </a:t>
            </a:r>
            <a:r>
              <a:rPr lang="en-US" sz="800" b="0" i="1" dirty="0"/>
              <a:t>ECOG, Eastern Cooperative Oncology Group; IdR, idelalisib/rituximab; iwCLL, </a:t>
            </a:r>
            <a:r>
              <a:rPr lang="en-US" sz="1050" b="0" i="1" dirty="0">
                <a:solidFill>
                  <a:srgbClr val="5F6368"/>
                </a:solidFill>
                <a:effectLst/>
                <a:latin typeface="arial" panose="020B0604020202020204" pitchFamily="34" charset="0"/>
              </a:rPr>
              <a:t>International Workshop on Chronic Lymphocytic Leukemia; </a:t>
            </a:r>
            <a:r>
              <a:rPr lang="en-US" sz="800" b="0" i="1" dirty="0"/>
              <a:t>ORR, overall response rate; OS, overall survival; PD, progressive disease; PFS, progression-free survival; PS, </a:t>
            </a:r>
            <a:r>
              <a:rPr lang="en-US" sz="1200" b="0" i="1" dirty="0"/>
              <a:t>performance status; R/R, relapsed/refractory.</a:t>
            </a:r>
            <a:endParaRPr lang="en-US" b="0" i="1"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76139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AE, adverse event; MCL, mantle cell lymphoma; R/R, relapsed/refractory.</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A3C251-2CE6-4574-8D3E-175F2CD1170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9112745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C7E952F1-BFF8-6B82-AD94-82343630FF2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2288" y="244901"/>
            <a:ext cx="2028825" cy="10763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endParaRPr lang="en-US" dirty="0"/>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4000">
                <a:solidFill>
                  <a:srgbClr val="455560"/>
                </a:solidFill>
              </a:defRPr>
            </a:lvl1pPr>
          </a:lstStyle>
          <a:p>
            <a:r>
              <a:rPr lang="en-US"/>
              <a:t>Click to edit Master title style</a:t>
            </a:r>
            <a:endParaRPr lang="en-US" dirty="0"/>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57890141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grpSp>
        <p:nvGrpSpPr>
          <p:cNvPr id="6" name="Group 5">
            <a:extLst>
              <a:ext uri="{FF2B5EF4-FFF2-40B4-BE49-F238E27FC236}">
                <a16:creationId xmlns:a16="http://schemas.microsoft.com/office/drawing/2014/main" id="{AD6A4D7D-D385-6B4D-F864-74599AF645E1}"/>
              </a:ext>
            </a:extLst>
          </p:cNvPr>
          <p:cNvGrpSpPr/>
          <p:nvPr userDrawn="1"/>
        </p:nvGrpSpPr>
        <p:grpSpPr>
          <a:xfrm>
            <a:off x="9392911" y="6215524"/>
            <a:ext cx="2488502" cy="447312"/>
            <a:chOff x="9392911" y="6215524"/>
            <a:chExt cx="2488502" cy="447312"/>
          </a:xfrm>
        </p:grpSpPr>
        <p:pic>
          <p:nvPicPr>
            <p:cNvPr id="7" name="Picture 2">
              <a:extLst>
                <a:ext uri="{FF2B5EF4-FFF2-40B4-BE49-F238E27FC236}">
                  <a16:creationId xmlns:a16="http://schemas.microsoft.com/office/drawing/2014/main" id="{0CBBDF69-1621-9493-9DFB-85EA48BAFF60}"/>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36267"/>
            <a:stretch/>
          </p:blipFill>
          <p:spPr bwMode="auto">
            <a:xfrm>
              <a:off x="11188699" y="6215524"/>
              <a:ext cx="569733" cy="19263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8">
              <a:extLst>
                <a:ext uri="{FF2B5EF4-FFF2-40B4-BE49-F238E27FC236}">
                  <a16:creationId xmlns:a16="http://schemas.microsoft.com/office/drawing/2014/main" id="{E5FE712E-C541-4792-3982-7C942811DC4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rgbClr val="7F3F98"/>
                  </a:solidFill>
                  <a:latin typeface="Calibri" panose="020F0502020204030204" pitchFamily="34" charset="0"/>
                  <a:hlinkClick r:id="rId3">
                    <a:extLst>
                      <a:ext uri="{A12FA001-AC4F-418D-AE19-62706E023703}">
                        <ahyp:hlinkClr xmlns:ahyp="http://schemas.microsoft.com/office/drawing/2018/hyperlinkcolor" val="tx"/>
                      </a:ext>
                    </a:extLst>
                  </a:hlinkClick>
                </a:rPr>
                <a:t>clinicaloptions.com</a:t>
              </a:r>
              <a:endParaRPr lang="en-US" altLang="en-US" sz="1400" b="0" dirty="0">
                <a:solidFill>
                  <a:srgbClr val="7F3F98"/>
                </a:solidFill>
                <a:latin typeface="Calibri" panose="020F0502020204030204" pitchFamily="34" charset="0"/>
              </a:endParaRPr>
            </a:p>
          </p:txBody>
        </p:sp>
      </p:grpSp>
    </p:spTree>
    <p:extLst>
      <p:ext uri="{BB962C8B-B14F-4D97-AF65-F5344CB8AC3E}">
        <p14:creationId xmlns:p14="http://schemas.microsoft.com/office/powerpoint/2010/main" val="3873061210"/>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637750"/>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logo">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ADED9CC-70F7-BD5D-49B5-A53019B1900A}"/>
              </a:ext>
            </a:extLst>
          </p:cNvPr>
          <p:cNvGrpSpPr/>
          <p:nvPr userDrawn="1"/>
        </p:nvGrpSpPr>
        <p:grpSpPr>
          <a:xfrm>
            <a:off x="9392911" y="6215524"/>
            <a:ext cx="2488502" cy="447312"/>
            <a:chOff x="9392911" y="6215524"/>
            <a:chExt cx="2488502" cy="447312"/>
          </a:xfrm>
        </p:grpSpPr>
        <p:pic>
          <p:nvPicPr>
            <p:cNvPr id="6" name="Picture 2">
              <a:extLst>
                <a:ext uri="{FF2B5EF4-FFF2-40B4-BE49-F238E27FC236}">
                  <a16:creationId xmlns:a16="http://schemas.microsoft.com/office/drawing/2014/main" id="{E38D25FE-31ED-0761-CC06-725BE5211DB7}"/>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36267"/>
            <a:stretch/>
          </p:blipFill>
          <p:spPr bwMode="auto">
            <a:xfrm>
              <a:off x="11188699" y="6215524"/>
              <a:ext cx="569733" cy="19263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8">
              <a:extLst>
                <a:ext uri="{FF2B5EF4-FFF2-40B4-BE49-F238E27FC236}">
                  <a16:creationId xmlns:a16="http://schemas.microsoft.com/office/drawing/2014/main" id="{8DC88AA3-7803-DF91-A9E0-003FBAF1898A}"/>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rgbClr val="7F3F98"/>
                  </a:solidFill>
                  <a:latin typeface="Calibri" panose="020F0502020204030204" pitchFamily="34" charset="0"/>
                  <a:hlinkClick r:id="rId3">
                    <a:extLst>
                      <a:ext uri="{A12FA001-AC4F-418D-AE19-62706E023703}">
                        <ahyp:hlinkClr xmlns:ahyp="http://schemas.microsoft.com/office/drawing/2018/hyperlinkcolor" val="tx"/>
                      </a:ext>
                    </a:extLst>
                  </a:hlinkClick>
                </a:rPr>
                <a:t>clinicaloptions.com</a:t>
              </a:r>
              <a:endParaRPr lang="en-US" altLang="en-US" sz="1400" b="0" dirty="0">
                <a:solidFill>
                  <a:srgbClr val="7F3F98"/>
                </a:solidFill>
                <a:latin typeface="Calibri" panose="020F0502020204030204" pitchFamily="34" charset="0"/>
              </a:endParaRPr>
            </a:p>
          </p:txBody>
        </p:sp>
      </p:grpSp>
    </p:spTree>
    <p:extLst>
      <p:ext uri="{BB962C8B-B14F-4D97-AF65-F5344CB8AC3E}">
        <p14:creationId xmlns:p14="http://schemas.microsoft.com/office/powerpoint/2010/main" val="2676816050"/>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A89318FF-8EAA-EC41-39A2-551059BBEDD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29" b="34884"/>
          <a:stretch/>
        </p:blipFill>
        <p:spPr>
          <a:xfrm>
            <a:off x="9094574" y="5515463"/>
            <a:ext cx="3097426" cy="1072477"/>
          </a:xfrm>
          <a:prstGeom prst="rect">
            <a:avLst/>
          </a:prstGeom>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7F3F98"/>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7F3F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58027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550992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a:extLst>
              <a:ext uri="{FF2B5EF4-FFF2-40B4-BE49-F238E27FC236}">
                <a16:creationId xmlns:a16="http://schemas.microsoft.com/office/drawing/2014/main" id="{7086264D-C2D7-672C-71B2-FF09A4F5E54A}"/>
              </a:ext>
            </a:extLst>
          </p:cNvPr>
          <p:cNvGrpSpPr/>
          <p:nvPr userDrawn="1"/>
        </p:nvGrpSpPr>
        <p:grpSpPr>
          <a:xfrm>
            <a:off x="9392911" y="6215524"/>
            <a:ext cx="2488502" cy="447312"/>
            <a:chOff x="9392911" y="6215524"/>
            <a:chExt cx="2488502" cy="447312"/>
          </a:xfrm>
        </p:grpSpPr>
        <p:pic>
          <p:nvPicPr>
            <p:cNvPr id="7" name="Picture 2">
              <a:extLst>
                <a:ext uri="{FF2B5EF4-FFF2-40B4-BE49-F238E27FC236}">
                  <a16:creationId xmlns:a16="http://schemas.microsoft.com/office/drawing/2014/main" id="{C4D1478F-F92C-4D77-A709-A3034D728B1B}"/>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36267"/>
            <a:stretch/>
          </p:blipFill>
          <p:spPr bwMode="auto">
            <a:xfrm>
              <a:off x="11188699" y="6215524"/>
              <a:ext cx="569733" cy="19263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8">
              <a:extLst>
                <a:ext uri="{FF2B5EF4-FFF2-40B4-BE49-F238E27FC236}">
                  <a16:creationId xmlns:a16="http://schemas.microsoft.com/office/drawing/2014/main" id="{79882158-D8CB-A63B-35E5-FF6D03999C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rgbClr val="7F3F98"/>
                  </a:solidFill>
                  <a:latin typeface="Calibri" panose="020F0502020204030204" pitchFamily="34" charset="0"/>
                  <a:hlinkClick r:id="rId3">
                    <a:extLst>
                      <a:ext uri="{A12FA001-AC4F-418D-AE19-62706E023703}">
                        <ahyp:hlinkClr xmlns:ahyp="http://schemas.microsoft.com/office/drawing/2018/hyperlinkcolor" val="tx"/>
                      </a:ext>
                    </a:extLst>
                  </a:hlinkClick>
                </a:rPr>
                <a:t>clinicaloptions.com</a:t>
              </a:r>
              <a:endParaRPr lang="en-US" altLang="en-US" sz="1400" b="0" dirty="0">
                <a:solidFill>
                  <a:srgbClr val="7F3F98"/>
                </a:solidFill>
                <a:latin typeface="Calibri" panose="020F0502020204030204" pitchFamily="34" charset="0"/>
              </a:endParaRPr>
            </a:p>
          </p:txBody>
        </p:sp>
      </p:grpSp>
    </p:spTree>
    <p:extLst>
      <p:ext uri="{BB962C8B-B14F-4D97-AF65-F5344CB8AC3E}">
        <p14:creationId xmlns:p14="http://schemas.microsoft.com/office/powerpoint/2010/main" val="131983218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7D475E15-B51D-DA25-2D91-15378C84E95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29" b="34884"/>
          <a:stretch/>
        </p:blipFill>
        <p:spPr>
          <a:xfrm>
            <a:off x="9094574" y="5515463"/>
            <a:ext cx="3097426" cy="1072477"/>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7F3F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70075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9092829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oup 7">
            <a:extLst>
              <a:ext uri="{FF2B5EF4-FFF2-40B4-BE49-F238E27FC236}">
                <a16:creationId xmlns:a16="http://schemas.microsoft.com/office/drawing/2014/main" id="{415EA0D3-EFE9-0A46-CE02-0B0B85B44D8D}"/>
              </a:ext>
            </a:extLst>
          </p:cNvPr>
          <p:cNvGrpSpPr/>
          <p:nvPr userDrawn="1"/>
        </p:nvGrpSpPr>
        <p:grpSpPr>
          <a:xfrm>
            <a:off x="9392911" y="6215524"/>
            <a:ext cx="2488502" cy="447312"/>
            <a:chOff x="9392911" y="6215524"/>
            <a:chExt cx="2488502" cy="447312"/>
          </a:xfrm>
        </p:grpSpPr>
        <p:pic>
          <p:nvPicPr>
            <p:cNvPr id="9" name="Picture 2">
              <a:extLst>
                <a:ext uri="{FF2B5EF4-FFF2-40B4-BE49-F238E27FC236}">
                  <a16:creationId xmlns:a16="http://schemas.microsoft.com/office/drawing/2014/main" id="{432E8942-BF98-C26E-4D44-3E74CBF19B92}"/>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36267"/>
            <a:stretch/>
          </p:blipFill>
          <p:spPr bwMode="auto">
            <a:xfrm>
              <a:off x="11188699" y="6215524"/>
              <a:ext cx="569733" cy="19263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8">
              <a:extLst>
                <a:ext uri="{FF2B5EF4-FFF2-40B4-BE49-F238E27FC236}">
                  <a16:creationId xmlns:a16="http://schemas.microsoft.com/office/drawing/2014/main" id="{0563FCEC-0A22-BA00-2868-191FF17FC23A}"/>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rgbClr val="7F3F98"/>
                  </a:solidFill>
                  <a:latin typeface="Calibri" panose="020F0502020204030204" pitchFamily="34" charset="0"/>
                  <a:hlinkClick r:id="rId3">
                    <a:extLst>
                      <a:ext uri="{A12FA001-AC4F-418D-AE19-62706E023703}">
                        <ahyp:hlinkClr xmlns:ahyp="http://schemas.microsoft.com/office/drawing/2018/hyperlinkcolor" val="tx"/>
                      </a:ext>
                    </a:extLst>
                  </a:hlinkClick>
                </a:rPr>
                <a:t>clinicaloptions.com</a:t>
              </a:r>
              <a:endParaRPr lang="en-US" altLang="en-US" sz="1400" b="0" dirty="0">
                <a:solidFill>
                  <a:srgbClr val="7F3F98"/>
                </a:solidFill>
                <a:latin typeface="Calibri" panose="020F0502020204030204" pitchFamily="34" charset="0"/>
              </a:endParaRPr>
            </a:p>
          </p:txBody>
        </p:sp>
      </p:grpSp>
    </p:spTree>
    <p:extLst>
      <p:ext uri="{BB962C8B-B14F-4D97-AF65-F5344CB8AC3E}">
        <p14:creationId xmlns:p14="http://schemas.microsoft.com/office/powerpoint/2010/main" val="334860000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7967234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Text and Chart+logo">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 name="Group 1">
            <a:extLst>
              <a:ext uri="{FF2B5EF4-FFF2-40B4-BE49-F238E27FC236}">
                <a16:creationId xmlns:a16="http://schemas.microsoft.com/office/drawing/2014/main" id="{4D8CA943-738E-9FA1-A896-D841DF4A1BC5}"/>
              </a:ext>
            </a:extLst>
          </p:cNvPr>
          <p:cNvGrpSpPr/>
          <p:nvPr userDrawn="1"/>
        </p:nvGrpSpPr>
        <p:grpSpPr>
          <a:xfrm>
            <a:off x="9392911" y="6215524"/>
            <a:ext cx="2488502" cy="447312"/>
            <a:chOff x="9392911" y="6215524"/>
            <a:chExt cx="2488502" cy="447312"/>
          </a:xfrm>
        </p:grpSpPr>
        <p:pic>
          <p:nvPicPr>
            <p:cNvPr id="3" name="Picture 2">
              <a:extLst>
                <a:ext uri="{FF2B5EF4-FFF2-40B4-BE49-F238E27FC236}">
                  <a16:creationId xmlns:a16="http://schemas.microsoft.com/office/drawing/2014/main" id="{C537B316-2378-AE68-0F82-3DB11BA04032}"/>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36267"/>
            <a:stretch/>
          </p:blipFill>
          <p:spPr bwMode="auto">
            <a:xfrm>
              <a:off x="11188699" y="6215524"/>
              <a:ext cx="569733" cy="19263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8">
              <a:extLst>
                <a:ext uri="{FF2B5EF4-FFF2-40B4-BE49-F238E27FC236}">
                  <a16:creationId xmlns:a16="http://schemas.microsoft.com/office/drawing/2014/main" id="{C0FEE258-F13F-D3E4-817B-7E9E681B80E3}"/>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rgbClr val="7F3F98"/>
                  </a:solidFill>
                  <a:latin typeface="Calibri" panose="020F0502020204030204" pitchFamily="34" charset="0"/>
                  <a:hlinkClick r:id="rId3">
                    <a:extLst>
                      <a:ext uri="{A12FA001-AC4F-418D-AE19-62706E023703}">
                        <ahyp:hlinkClr xmlns:ahyp="http://schemas.microsoft.com/office/drawing/2018/hyperlinkcolor" val="tx"/>
                      </a:ext>
                    </a:extLst>
                  </a:hlinkClick>
                </a:rPr>
                <a:t>clinicaloptions.com</a:t>
              </a:r>
              <a:endParaRPr lang="en-US" altLang="en-US" sz="1400" b="0" dirty="0">
                <a:solidFill>
                  <a:srgbClr val="7F3F98"/>
                </a:solidFill>
                <a:latin typeface="Calibri" panose="020F0502020204030204" pitchFamily="34" charset="0"/>
              </a:endParaRPr>
            </a:p>
          </p:txBody>
        </p:sp>
      </p:grpSp>
    </p:spTree>
    <p:extLst>
      <p:ext uri="{BB962C8B-B14F-4D97-AF65-F5344CB8AC3E}">
        <p14:creationId xmlns:p14="http://schemas.microsoft.com/office/powerpoint/2010/main" val="258720898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500554543"/>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7F3F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712330"/>
      </p:ext>
    </p:extLst>
  </p:cSld>
  <p:clrMap bg1="dk2" tx1="lt1" bg2="dk1" tx2="lt2" accent1="accent1" accent2="accent2" accent3="accent3" accent4="accent4" accent5="accent5" accent6="accent6" hlink="hlink" folHlink="folHlink"/>
  <p:sldLayoutIdLst>
    <p:sldLayoutId id="2147484655" r:id="rId1"/>
    <p:sldLayoutId id="2147484656" r:id="rId2"/>
    <p:sldLayoutId id="2147484663" r:id="rId3"/>
    <p:sldLayoutId id="2147484657" r:id="rId4"/>
    <p:sldLayoutId id="2147484658" r:id="rId5"/>
    <p:sldLayoutId id="2147484664" r:id="rId6"/>
    <p:sldLayoutId id="2147484659" r:id="rId7"/>
    <p:sldLayoutId id="2147484667" r:id="rId8"/>
    <p:sldLayoutId id="2147484660" r:id="rId9"/>
    <p:sldLayoutId id="2147484665" r:id="rId10"/>
    <p:sldLayoutId id="2147484661" r:id="rId11"/>
    <p:sldLayoutId id="2147484666" r:id="rId12"/>
    <p:sldLayoutId id="2147484662" r:id="rId13"/>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clinicaloptions.com/oncology"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12.png"/><Relationship Id="rId4" Type="http://schemas.openxmlformats.org/officeDocument/2006/relationships/hyperlink" Target="http://www.nccn.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7">
            <a:extLst>
              <a:ext uri="{FF2B5EF4-FFF2-40B4-BE49-F238E27FC236}">
                <a16:creationId xmlns:a16="http://schemas.microsoft.com/office/drawing/2014/main" id="{0E81FCD2-40DC-4171-ABA4-037A09681174}"/>
              </a:ext>
            </a:extLst>
          </p:cNvPr>
          <p:cNvSpPr>
            <a:spLocks noGrp="1" noChangeArrowheads="1"/>
          </p:cNvSpPr>
          <p:nvPr>
            <p:ph type="ctrTitle"/>
          </p:nvPr>
        </p:nvSpPr>
        <p:spPr/>
        <p:txBody>
          <a:bodyPr>
            <a:normAutofit/>
          </a:bodyPr>
          <a:lstStyle/>
          <a:p>
            <a:pPr eaLnBrk="1" hangingPunct="1"/>
            <a:r>
              <a:rPr lang="en-US" altLang="en-US" sz="4000" dirty="0"/>
              <a:t>Considerations in Selecting Therapy for Previously Treated CLL</a:t>
            </a:r>
          </a:p>
        </p:txBody>
      </p:sp>
      <p:pic>
        <p:nvPicPr>
          <p:cNvPr id="3" name="Picture 2">
            <a:extLst>
              <a:ext uri="{FF2B5EF4-FFF2-40B4-BE49-F238E27FC236}">
                <a16:creationId xmlns:a16="http://schemas.microsoft.com/office/drawing/2014/main" id="{9A5280DB-4698-8983-83E6-8B34837E3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239712"/>
            <a:ext cx="2298013" cy="803501"/>
          </a:xfrm>
          <a:prstGeom prst="rect">
            <a:avLst/>
          </a:prstGeom>
        </p:spPr>
      </p:pic>
      <p:sp>
        <p:nvSpPr>
          <p:cNvPr id="4" name="Text Box 21">
            <a:extLst>
              <a:ext uri="{FF2B5EF4-FFF2-40B4-BE49-F238E27FC236}">
                <a16:creationId xmlns:a16="http://schemas.microsoft.com/office/drawing/2014/main" id="{84135ED2-8485-AED9-AEDD-A0DE0D184819}"/>
              </a:ext>
            </a:extLst>
          </p:cNvPr>
          <p:cNvSpPr txBox="1">
            <a:spLocks noChangeArrowheads="1"/>
          </p:cNvSpPr>
          <p:nvPr/>
        </p:nvSpPr>
        <p:spPr bwMode="auto">
          <a:xfrm>
            <a:off x="434622" y="6189281"/>
            <a:ext cx="44966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Supported by educational grants from AstraZeneca, </a:t>
            </a:r>
            <a:r>
              <a:rPr kumimoji="0" lang="en-US" sz="1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Arial" panose="020B0604020202020204" pitchFamily="34" charset="0"/>
              </a:rPr>
              <a:t>BeiGene</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Lilly, Pharmacyclics LLC, an AbbVie Company and Janssen Biotech, Inc.</a:t>
            </a:r>
          </a:p>
        </p:txBody>
      </p:sp>
      <p:sp>
        <p:nvSpPr>
          <p:cNvPr id="2" name="Text Box 19">
            <a:extLst>
              <a:ext uri="{FF2B5EF4-FFF2-40B4-BE49-F238E27FC236}">
                <a16:creationId xmlns:a16="http://schemas.microsoft.com/office/drawing/2014/main" id="{EBED0FD8-DAEC-13A0-F3DE-1D42E259F58A}"/>
              </a:ext>
            </a:extLst>
          </p:cNvPr>
          <p:cNvSpPr txBox="1">
            <a:spLocks noChangeArrowheads="1"/>
          </p:cNvSpPr>
          <p:nvPr/>
        </p:nvSpPr>
        <p:spPr bwMode="auto">
          <a:xfrm>
            <a:off x="8111266" y="1043214"/>
            <a:ext cx="3966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Provided by the National Comprehensive Cancer Network </a:t>
            </a:r>
            <a:b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in partnership with Clinical Care Options, LLC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675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a:extLst>
              <a:ext uri="{FF2B5EF4-FFF2-40B4-BE49-F238E27FC236}">
                <a16:creationId xmlns:a16="http://schemas.microsoft.com/office/drawing/2014/main" id="{ABA48348-C54B-42DF-8A10-7F17D7AEB40E}"/>
              </a:ext>
            </a:extLst>
          </p:cNvPr>
          <p:cNvSpPr txBox="1">
            <a:spLocks/>
          </p:cNvSpPr>
          <p:nvPr/>
        </p:nvSpPr>
        <p:spPr>
          <a:xfrm>
            <a:off x="604675" y="1513047"/>
            <a:ext cx="10877529" cy="4650686"/>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a:buClr>
                <a:srgbClr val="000000"/>
              </a:buCl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Randomized, open-label phase III trial of </a:t>
            </a:r>
            <a:r>
              <a:rPr kumimoji="0" lang="en-US" altLang="en-US" sz="2000" i="0" u="none" strike="noStrike" kern="0" cap="none" spc="0" normalizeH="0" baseline="0" noProof="0" dirty="0">
                <a:ln>
                  <a:noFill/>
                </a:ln>
                <a:solidFill>
                  <a:schemeClr val="accent1"/>
                </a:solidFill>
                <a:effectLst/>
                <a:uLnTx/>
                <a:uFillTx/>
                <a:latin typeface="Calibri" panose="020F0502020204030204" pitchFamily="34" charset="0"/>
                <a:ea typeface="+mn-ea"/>
                <a:cs typeface="+mn-cs"/>
              </a:rPr>
              <a:t>ibrutinib</a:t>
            </a: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 vs ofatumumab for </a:t>
            </a:r>
            <a:r>
              <a:rPr lang="en-US" altLang="en-US" sz="2000" b="0" dirty="0">
                <a:solidFill>
                  <a:srgbClr val="000000"/>
                </a:solidFill>
                <a:cs typeface="Arial" panose="020B0604020202020204" pitchFamily="34" charset="0"/>
              </a:rPr>
              <a:t>p</a:t>
            </a: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atients with CLL/SLL, ≥1 prior therapy, and measurable nodal disease (N = 391)</a:t>
            </a: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 </a:t>
            </a: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5" name="Title 4"/>
          <p:cNvSpPr>
            <a:spLocks noGrp="1"/>
          </p:cNvSpPr>
          <p:nvPr>
            <p:ph type="title"/>
          </p:nvPr>
        </p:nvSpPr>
        <p:spPr/>
        <p:txBody>
          <a:bodyPr/>
          <a:lstStyle/>
          <a:p>
            <a:r>
              <a:rPr lang="en-US" dirty="0"/>
              <a:t>BTK Inhibitors Demonstrate Long Remission Durations: RESONATE</a:t>
            </a:r>
            <a:endParaRPr lang="en-NZ" baseline="30000" dirty="0">
              <a:solidFill>
                <a:srgbClr val="FF0000"/>
              </a:solidFill>
            </a:endParaRPr>
          </a:p>
        </p:txBody>
      </p:sp>
      <p:sp>
        <p:nvSpPr>
          <p:cNvPr id="34" name="Text Box 4">
            <a:extLst>
              <a:ext uri="{FF2B5EF4-FFF2-40B4-BE49-F238E27FC236}">
                <a16:creationId xmlns:a16="http://schemas.microsoft.com/office/drawing/2014/main" id="{8A6985E1-E0D9-4EEE-B906-FBD0AADC42C2}"/>
              </a:ext>
            </a:extLst>
          </p:cNvPr>
          <p:cNvSpPr txBox="1">
            <a:spLocks noChangeArrowheads="1"/>
          </p:cNvSpPr>
          <p:nvPr/>
        </p:nvSpPr>
        <p:spPr bwMode="auto">
          <a:xfrm>
            <a:off x="526994" y="6412435"/>
            <a:ext cx="8725889" cy="169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9pPr>
          </a:lstStyle>
          <a:p>
            <a:pPr marL="0" marR="0" lvl="0" indent="0" algn="l" defTabSz="914400" rtl="0" eaLnBrk="1" fontAlgn="auto" latinLnBrk="0" hangingPunct="1">
              <a:lnSpc>
                <a:spcPct val="100000"/>
              </a:lnSpc>
              <a:spcBef>
                <a:spcPts val="0"/>
              </a:spcBef>
              <a:spcAft>
                <a:spcPts val="0"/>
              </a:spcAft>
              <a:buClrTx/>
              <a:buSzTx/>
              <a:buFontTx/>
              <a:buNone/>
              <a:tabLst>
                <a:tab pos="723900" algn="l"/>
                <a:tab pos="1447800" algn="l"/>
                <a:tab pos="2171700" algn="l"/>
                <a:tab pos="2895600" algn="l"/>
                <a:tab pos="3619500" algn="l"/>
              </a:tabLst>
              <a:defRPr/>
            </a:pPr>
            <a:r>
              <a:rPr kumimoji="0" lang="da-DK" altLang="en-US" sz="1200" b="0" i="0" u="none" strike="noStrike" kern="1200" cap="none" spc="0" normalizeH="0" baseline="0" noProof="0" dirty="0">
                <a:ln>
                  <a:noFill/>
                </a:ln>
                <a:solidFill>
                  <a:srgbClr val="455560"/>
                </a:solidFill>
                <a:effectLst/>
                <a:uLnTx/>
                <a:uFillTx/>
                <a:latin typeface="Calibri" panose="020F0502020204030204" pitchFamily="34" charset="0"/>
              </a:rPr>
              <a:t>Munir. Am J Hematol. 2019;94:1353. </a:t>
            </a:r>
            <a:endParaRPr kumimoji="0" lang="en-GB" altLang="en-US" sz="1200" b="0" i="0" u="none" strike="noStrike" kern="1200" cap="none" spc="0" normalizeH="0" baseline="0" noProof="0" dirty="0">
              <a:ln>
                <a:noFill/>
              </a:ln>
              <a:solidFill>
                <a:srgbClr val="455560"/>
              </a:solidFill>
              <a:effectLst/>
              <a:uLnTx/>
              <a:uFillTx/>
              <a:latin typeface="Calibri" panose="020F0502020204030204" pitchFamily="34" charset="0"/>
            </a:endParaRPr>
          </a:p>
        </p:txBody>
      </p:sp>
      <p:sp>
        <p:nvSpPr>
          <p:cNvPr id="104" name="Rectangle 103">
            <a:extLst>
              <a:ext uri="{FF2B5EF4-FFF2-40B4-BE49-F238E27FC236}">
                <a16:creationId xmlns:a16="http://schemas.microsoft.com/office/drawing/2014/main" id="{A60CC14D-0EBF-CF90-A91E-94810330E653}"/>
              </a:ext>
            </a:extLst>
          </p:cNvPr>
          <p:cNvSpPr/>
          <p:nvPr/>
        </p:nvSpPr>
        <p:spPr bwMode="auto">
          <a:xfrm>
            <a:off x="8725807" y="2363646"/>
            <a:ext cx="336644" cy="300942"/>
          </a:xfrm>
          <a:prstGeom prst="rect">
            <a:avLst/>
          </a:prstGeom>
          <a:solidFill>
            <a:srgbClr val="FFFFFF"/>
          </a:solidFill>
          <a:ln w="0">
            <a:solidFill>
              <a:srgbClr val="FFFFFF"/>
            </a:solidFill>
            <a:miter lim="800000"/>
            <a:headEnd/>
            <a:tailEnd/>
          </a:ln>
        </p:spPr>
        <p:txBody>
          <a:bodyPr rtlCol="0" anchor="b"/>
          <a:lstStyle/>
          <a:p>
            <a:pPr marL="0" marR="0" lvl="0" indent="0" algn="ctr" defTabSz="91440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pitchFamily="34" charset="0"/>
            </a:endParaRPr>
          </a:p>
        </p:txBody>
      </p:sp>
      <p:sp>
        <p:nvSpPr>
          <p:cNvPr id="105" name="Rectangle 104">
            <a:extLst>
              <a:ext uri="{FF2B5EF4-FFF2-40B4-BE49-F238E27FC236}">
                <a16:creationId xmlns:a16="http://schemas.microsoft.com/office/drawing/2014/main" id="{59D00787-C714-D347-93E1-67AA5855F3D2}"/>
              </a:ext>
            </a:extLst>
          </p:cNvPr>
          <p:cNvSpPr/>
          <p:nvPr/>
        </p:nvSpPr>
        <p:spPr bwMode="auto">
          <a:xfrm>
            <a:off x="3288035" y="2514117"/>
            <a:ext cx="336644" cy="300942"/>
          </a:xfrm>
          <a:prstGeom prst="rect">
            <a:avLst/>
          </a:prstGeom>
          <a:solidFill>
            <a:srgbClr val="FFFFFF"/>
          </a:solidFill>
          <a:ln w="0">
            <a:solidFill>
              <a:srgbClr val="FFFFFF"/>
            </a:solidFill>
            <a:miter lim="800000"/>
            <a:headEnd/>
            <a:tailEnd/>
          </a:ln>
        </p:spPr>
        <p:txBody>
          <a:bodyPr rtlCol="0" anchor="b"/>
          <a:lstStyle/>
          <a:p>
            <a:pPr marL="0" marR="0" lvl="0" indent="0" algn="ctr" defTabSz="91440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pitchFamily="34" charset="0"/>
            </a:endParaRPr>
          </a:p>
        </p:txBody>
      </p:sp>
      <p:cxnSp>
        <p:nvCxnSpPr>
          <p:cNvPr id="107" name="Straight Connector 106">
            <a:extLst>
              <a:ext uri="{FF2B5EF4-FFF2-40B4-BE49-F238E27FC236}">
                <a16:creationId xmlns:a16="http://schemas.microsoft.com/office/drawing/2014/main" id="{2B2B281B-B0F4-1A36-EED2-EB8551FDEE11}"/>
              </a:ext>
            </a:extLst>
          </p:cNvPr>
          <p:cNvCxnSpPr/>
          <p:nvPr/>
        </p:nvCxnSpPr>
        <p:spPr bwMode="auto">
          <a:xfrm>
            <a:off x="3958572" y="5594904"/>
            <a:ext cx="4622068" cy="0"/>
          </a:xfrm>
          <a:prstGeom prst="line">
            <a:avLst/>
          </a:prstGeom>
          <a:noFill/>
          <a:ln w="28575" cap="flat" cmpd="sng" algn="ctr">
            <a:solidFill>
              <a:srgbClr val="000000"/>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E88EEE44-5494-8EC6-E1AF-F286177EB682}"/>
              </a:ext>
            </a:extLst>
          </p:cNvPr>
          <p:cNvCxnSpPr/>
          <p:nvPr/>
        </p:nvCxnSpPr>
        <p:spPr bwMode="auto">
          <a:xfrm flipV="1">
            <a:off x="3972859" y="2526575"/>
            <a:ext cx="0" cy="3058804"/>
          </a:xfrm>
          <a:prstGeom prst="line">
            <a:avLst/>
          </a:prstGeom>
          <a:noFill/>
          <a:ln w="28575" cap="flat" cmpd="sng" algn="ctr">
            <a:solidFill>
              <a:srgbClr val="000000"/>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808A3833-B5ED-3D37-1593-5AD3EC8FB60F}"/>
              </a:ext>
            </a:extLst>
          </p:cNvPr>
          <p:cNvCxnSpPr/>
          <p:nvPr/>
        </p:nvCxnSpPr>
        <p:spPr bwMode="auto">
          <a:xfrm flipH="1">
            <a:off x="3903863" y="2512286"/>
            <a:ext cx="64233" cy="0"/>
          </a:xfrm>
          <a:prstGeom prst="line">
            <a:avLst/>
          </a:prstGeom>
          <a:noFill/>
          <a:ln w="28575" cap="flat" cmpd="sng" algn="ctr">
            <a:solidFill>
              <a:srgbClr val="000000"/>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4F2091A1-08FD-D3C6-2460-5032B9D2D390}"/>
              </a:ext>
            </a:extLst>
          </p:cNvPr>
          <p:cNvCxnSpPr/>
          <p:nvPr/>
        </p:nvCxnSpPr>
        <p:spPr bwMode="auto">
          <a:xfrm flipH="1">
            <a:off x="3903863" y="3128810"/>
            <a:ext cx="64233" cy="0"/>
          </a:xfrm>
          <a:prstGeom prst="line">
            <a:avLst/>
          </a:prstGeom>
          <a:noFill/>
          <a:ln w="28575" cap="flat" cmpd="sng" algn="ctr">
            <a:solidFill>
              <a:srgbClr val="000000"/>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A5388C0C-6C22-AE48-16B3-C15AA20ECA59}"/>
              </a:ext>
            </a:extLst>
          </p:cNvPr>
          <p:cNvCxnSpPr/>
          <p:nvPr/>
        </p:nvCxnSpPr>
        <p:spPr bwMode="auto">
          <a:xfrm flipH="1">
            <a:off x="3903863" y="3745334"/>
            <a:ext cx="64233" cy="0"/>
          </a:xfrm>
          <a:prstGeom prst="line">
            <a:avLst/>
          </a:prstGeom>
          <a:noFill/>
          <a:ln w="28575" cap="flat" cmpd="sng" algn="ctr">
            <a:solidFill>
              <a:srgbClr val="000000"/>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BE14F50A-6D0C-31BA-C23D-875CE849AF57}"/>
              </a:ext>
            </a:extLst>
          </p:cNvPr>
          <p:cNvCxnSpPr/>
          <p:nvPr/>
        </p:nvCxnSpPr>
        <p:spPr bwMode="auto">
          <a:xfrm flipH="1">
            <a:off x="3903863" y="4361858"/>
            <a:ext cx="64233" cy="0"/>
          </a:xfrm>
          <a:prstGeom prst="line">
            <a:avLst/>
          </a:prstGeom>
          <a:noFill/>
          <a:ln w="28575" cap="flat" cmpd="sng" algn="ctr">
            <a:solidFill>
              <a:srgbClr val="000000"/>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5246743C-05FA-86AB-0ED4-5499B1F69555}"/>
              </a:ext>
            </a:extLst>
          </p:cNvPr>
          <p:cNvCxnSpPr/>
          <p:nvPr/>
        </p:nvCxnSpPr>
        <p:spPr bwMode="auto">
          <a:xfrm flipH="1">
            <a:off x="3903863" y="4978382"/>
            <a:ext cx="64233" cy="0"/>
          </a:xfrm>
          <a:prstGeom prst="line">
            <a:avLst/>
          </a:prstGeom>
          <a:noFill/>
          <a:ln w="28575" cap="flat" cmpd="sng" algn="ctr">
            <a:solidFill>
              <a:srgbClr val="000000"/>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C00EA161-B901-1C05-16C0-BF6B571CAD3D}"/>
              </a:ext>
            </a:extLst>
          </p:cNvPr>
          <p:cNvCxnSpPr/>
          <p:nvPr/>
        </p:nvCxnSpPr>
        <p:spPr bwMode="auto">
          <a:xfrm flipH="1">
            <a:off x="3903863" y="5594904"/>
            <a:ext cx="64233" cy="0"/>
          </a:xfrm>
          <a:prstGeom prst="line">
            <a:avLst/>
          </a:prstGeom>
          <a:noFill/>
          <a:ln w="28575" cap="flat" cmpd="sng" algn="ctr">
            <a:solidFill>
              <a:srgbClr val="000000"/>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100EC33A-1154-29D6-E10B-1C80DA79A31F}"/>
              </a:ext>
            </a:extLst>
          </p:cNvPr>
          <p:cNvCxnSpPr/>
          <p:nvPr/>
        </p:nvCxnSpPr>
        <p:spPr bwMode="auto">
          <a:xfrm>
            <a:off x="3968098"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4C4FCC07-B84E-B6AF-C63E-80CD3CE58840}"/>
              </a:ext>
            </a:extLst>
          </p:cNvPr>
          <p:cNvCxnSpPr/>
          <p:nvPr/>
        </p:nvCxnSpPr>
        <p:spPr bwMode="auto">
          <a:xfrm>
            <a:off x="4159987"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99A3F202-F467-DB61-4061-931AF5EDF755}"/>
              </a:ext>
            </a:extLst>
          </p:cNvPr>
          <p:cNvCxnSpPr/>
          <p:nvPr/>
        </p:nvCxnSpPr>
        <p:spPr bwMode="auto">
          <a:xfrm>
            <a:off x="4351876"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AE3D9BFB-DA4F-B4CC-40E0-1C5F7685C03C}"/>
              </a:ext>
            </a:extLst>
          </p:cNvPr>
          <p:cNvCxnSpPr/>
          <p:nvPr/>
        </p:nvCxnSpPr>
        <p:spPr bwMode="auto">
          <a:xfrm>
            <a:off x="4543765"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9F897D7E-4A07-F9CE-DF01-45CC45E702BA}"/>
              </a:ext>
            </a:extLst>
          </p:cNvPr>
          <p:cNvCxnSpPr/>
          <p:nvPr/>
        </p:nvCxnSpPr>
        <p:spPr bwMode="auto">
          <a:xfrm>
            <a:off x="4735654"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92F4EA13-0ABD-4827-8B79-E314FD675427}"/>
              </a:ext>
            </a:extLst>
          </p:cNvPr>
          <p:cNvCxnSpPr/>
          <p:nvPr/>
        </p:nvCxnSpPr>
        <p:spPr bwMode="auto">
          <a:xfrm>
            <a:off x="4927543"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355C3793-5CDE-706A-5A32-4F660EC296B8}"/>
              </a:ext>
            </a:extLst>
          </p:cNvPr>
          <p:cNvCxnSpPr/>
          <p:nvPr/>
        </p:nvCxnSpPr>
        <p:spPr bwMode="auto">
          <a:xfrm>
            <a:off x="5119432"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8A865F44-57F5-52BC-30C8-4E329AE8B8BC}"/>
              </a:ext>
            </a:extLst>
          </p:cNvPr>
          <p:cNvCxnSpPr/>
          <p:nvPr/>
        </p:nvCxnSpPr>
        <p:spPr bwMode="auto">
          <a:xfrm>
            <a:off x="5311321"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9F957174-3C21-FA06-6DDC-C95074F8D1C1}"/>
              </a:ext>
            </a:extLst>
          </p:cNvPr>
          <p:cNvCxnSpPr/>
          <p:nvPr/>
        </p:nvCxnSpPr>
        <p:spPr bwMode="auto">
          <a:xfrm>
            <a:off x="5503210"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8EDE39A7-119E-C04E-515B-D9FFE7A18AE7}"/>
              </a:ext>
            </a:extLst>
          </p:cNvPr>
          <p:cNvCxnSpPr/>
          <p:nvPr/>
        </p:nvCxnSpPr>
        <p:spPr bwMode="auto">
          <a:xfrm>
            <a:off x="5695099"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F3D731E4-05F9-1472-90FE-34A6D2A0A0D7}"/>
              </a:ext>
            </a:extLst>
          </p:cNvPr>
          <p:cNvCxnSpPr/>
          <p:nvPr/>
        </p:nvCxnSpPr>
        <p:spPr bwMode="auto">
          <a:xfrm>
            <a:off x="5886988"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68018B9A-6F06-9A40-0108-1C94F2FD5E4A}"/>
              </a:ext>
            </a:extLst>
          </p:cNvPr>
          <p:cNvCxnSpPr/>
          <p:nvPr/>
        </p:nvCxnSpPr>
        <p:spPr bwMode="auto">
          <a:xfrm>
            <a:off x="6078877"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D2C83815-BFF4-9986-61DE-E1756DD00CC4}"/>
              </a:ext>
            </a:extLst>
          </p:cNvPr>
          <p:cNvCxnSpPr/>
          <p:nvPr/>
        </p:nvCxnSpPr>
        <p:spPr bwMode="auto">
          <a:xfrm>
            <a:off x="6270766"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33" name="Straight Connector 132">
            <a:extLst>
              <a:ext uri="{FF2B5EF4-FFF2-40B4-BE49-F238E27FC236}">
                <a16:creationId xmlns:a16="http://schemas.microsoft.com/office/drawing/2014/main" id="{ABB56FA7-E3A4-28AD-B1FB-4F58476040E1}"/>
              </a:ext>
            </a:extLst>
          </p:cNvPr>
          <p:cNvCxnSpPr/>
          <p:nvPr/>
        </p:nvCxnSpPr>
        <p:spPr bwMode="auto">
          <a:xfrm>
            <a:off x="6462655"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34" name="Straight Connector 133">
            <a:extLst>
              <a:ext uri="{FF2B5EF4-FFF2-40B4-BE49-F238E27FC236}">
                <a16:creationId xmlns:a16="http://schemas.microsoft.com/office/drawing/2014/main" id="{D6B70307-CE34-B1BA-90FD-A6382D79397E}"/>
              </a:ext>
            </a:extLst>
          </p:cNvPr>
          <p:cNvCxnSpPr/>
          <p:nvPr/>
        </p:nvCxnSpPr>
        <p:spPr bwMode="auto">
          <a:xfrm>
            <a:off x="6654544"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35" name="Straight Connector 134">
            <a:extLst>
              <a:ext uri="{FF2B5EF4-FFF2-40B4-BE49-F238E27FC236}">
                <a16:creationId xmlns:a16="http://schemas.microsoft.com/office/drawing/2014/main" id="{C2AA4542-E1D9-5FFC-C4BE-507D5FAE5989}"/>
              </a:ext>
            </a:extLst>
          </p:cNvPr>
          <p:cNvCxnSpPr/>
          <p:nvPr/>
        </p:nvCxnSpPr>
        <p:spPr bwMode="auto">
          <a:xfrm>
            <a:off x="6846433"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36" name="Straight Connector 135">
            <a:extLst>
              <a:ext uri="{FF2B5EF4-FFF2-40B4-BE49-F238E27FC236}">
                <a16:creationId xmlns:a16="http://schemas.microsoft.com/office/drawing/2014/main" id="{555C701F-0764-3648-86C7-9645D0483374}"/>
              </a:ext>
            </a:extLst>
          </p:cNvPr>
          <p:cNvCxnSpPr/>
          <p:nvPr/>
        </p:nvCxnSpPr>
        <p:spPr bwMode="auto">
          <a:xfrm>
            <a:off x="7038322"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37" name="Straight Connector 136">
            <a:extLst>
              <a:ext uri="{FF2B5EF4-FFF2-40B4-BE49-F238E27FC236}">
                <a16:creationId xmlns:a16="http://schemas.microsoft.com/office/drawing/2014/main" id="{CC8F93B0-9A2D-4693-1E44-77B9667CE87F}"/>
              </a:ext>
            </a:extLst>
          </p:cNvPr>
          <p:cNvCxnSpPr/>
          <p:nvPr/>
        </p:nvCxnSpPr>
        <p:spPr bwMode="auto">
          <a:xfrm>
            <a:off x="7230211"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4883770B-107E-CB96-6A59-CDDA358FEE39}"/>
              </a:ext>
            </a:extLst>
          </p:cNvPr>
          <p:cNvCxnSpPr/>
          <p:nvPr/>
        </p:nvCxnSpPr>
        <p:spPr bwMode="auto">
          <a:xfrm>
            <a:off x="7422100"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7C0A5218-0040-7312-9290-EC420D6D4241}"/>
              </a:ext>
            </a:extLst>
          </p:cNvPr>
          <p:cNvCxnSpPr/>
          <p:nvPr/>
        </p:nvCxnSpPr>
        <p:spPr bwMode="auto">
          <a:xfrm>
            <a:off x="7613989"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4EB67C1A-0A7F-E582-FD11-956BB5580A8F}"/>
              </a:ext>
            </a:extLst>
          </p:cNvPr>
          <p:cNvCxnSpPr/>
          <p:nvPr/>
        </p:nvCxnSpPr>
        <p:spPr bwMode="auto">
          <a:xfrm>
            <a:off x="7805878"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43B0BCE0-89BB-0005-BE1E-F7EC0E8D1CAF}"/>
              </a:ext>
            </a:extLst>
          </p:cNvPr>
          <p:cNvCxnSpPr/>
          <p:nvPr/>
        </p:nvCxnSpPr>
        <p:spPr bwMode="auto">
          <a:xfrm>
            <a:off x="7997767"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42" name="Straight Connector 141">
            <a:extLst>
              <a:ext uri="{FF2B5EF4-FFF2-40B4-BE49-F238E27FC236}">
                <a16:creationId xmlns:a16="http://schemas.microsoft.com/office/drawing/2014/main" id="{A9CDE8C9-8E73-0C61-A8E8-56616869115F}"/>
              </a:ext>
            </a:extLst>
          </p:cNvPr>
          <p:cNvCxnSpPr/>
          <p:nvPr/>
        </p:nvCxnSpPr>
        <p:spPr bwMode="auto">
          <a:xfrm>
            <a:off x="8189656"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5518655B-EE68-4DB7-9F20-159372FA7C63}"/>
              </a:ext>
            </a:extLst>
          </p:cNvPr>
          <p:cNvCxnSpPr/>
          <p:nvPr/>
        </p:nvCxnSpPr>
        <p:spPr bwMode="auto">
          <a:xfrm>
            <a:off x="8381545" y="5585379"/>
            <a:ext cx="0" cy="64008"/>
          </a:xfrm>
          <a:prstGeom prst="line">
            <a:avLst/>
          </a:prstGeom>
          <a:noFill/>
          <a:ln w="28575" cap="flat" cmpd="sng" algn="ctr">
            <a:solidFill>
              <a:srgbClr val="000000"/>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5AFF9B6C-623F-B321-C07D-98256DA9DFB1}"/>
              </a:ext>
            </a:extLst>
          </p:cNvPr>
          <p:cNvCxnSpPr/>
          <p:nvPr/>
        </p:nvCxnSpPr>
        <p:spPr bwMode="auto">
          <a:xfrm>
            <a:off x="8573437" y="5585379"/>
            <a:ext cx="0" cy="64008"/>
          </a:xfrm>
          <a:prstGeom prst="line">
            <a:avLst/>
          </a:prstGeom>
          <a:noFill/>
          <a:ln w="28575" cap="flat" cmpd="sng" algn="ctr">
            <a:solidFill>
              <a:srgbClr val="000000"/>
            </a:solidFill>
            <a:prstDash val="solid"/>
            <a:round/>
            <a:headEnd type="none" w="med" len="med"/>
            <a:tailEnd type="none" w="med" len="med"/>
          </a:ln>
          <a:effectLst/>
        </p:spPr>
      </p:cxnSp>
      <p:sp>
        <p:nvSpPr>
          <p:cNvPr id="145" name="TextBox 144">
            <a:extLst>
              <a:ext uri="{FF2B5EF4-FFF2-40B4-BE49-F238E27FC236}">
                <a16:creationId xmlns:a16="http://schemas.microsoft.com/office/drawing/2014/main" id="{DFC1B63E-0247-E14F-C618-3E0C3C927028}"/>
              </a:ext>
            </a:extLst>
          </p:cNvPr>
          <p:cNvSpPr txBox="1"/>
          <p:nvPr/>
        </p:nvSpPr>
        <p:spPr bwMode="auto">
          <a:xfrm>
            <a:off x="3968096" y="5785397"/>
            <a:ext cx="46220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600" dirty="0">
                <a:solidFill>
                  <a:srgbClr val="000000"/>
                </a:solidFill>
                <a:latin typeface="Calibri" panose="020F0502020204030204" pitchFamily="34" charset="0"/>
              </a:rPr>
              <a:t>Mo</a:t>
            </a:r>
          </a:p>
        </p:txBody>
      </p:sp>
      <p:sp>
        <p:nvSpPr>
          <p:cNvPr id="146" name="TextBox 145">
            <a:extLst>
              <a:ext uri="{FF2B5EF4-FFF2-40B4-BE49-F238E27FC236}">
                <a16:creationId xmlns:a16="http://schemas.microsoft.com/office/drawing/2014/main" id="{34020720-F17F-59F6-FC28-2C9BC33E28B3}"/>
              </a:ext>
            </a:extLst>
          </p:cNvPr>
          <p:cNvSpPr txBox="1"/>
          <p:nvPr/>
        </p:nvSpPr>
        <p:spPr bwMode="auto">
          <a:xfrm>
            <a:off x="837408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72</a:t>
            </a:r>
          </a:p>
        </p:txBody>
      </p:sp>
      <p:sp>
        <p:nvSpPr>
          <p:cNvPr id="147" name="TextBox 146">
            <a:extLst>
              <a:ext uri="{FF2B5EF4-FFF2-40B4-BE49-F238E27FC236}">
                <a16:creationId xmlns:a16="http://schemas.microsoft.com/office/drawing/2014/main" id="{30CD1795-1BE0-DB9F-2D60-C0D4D9B0F9AF}"/>
              </a:ext>
            </a:extLst>
          </p:cNvPr>
          <p:cNvSpPr txBox="1"/>
          <p:nvPr/>
        </p:nvSpPr>
        <p:spPr bwMode="auto">
          <a:xfrm>
            <a:off x="377303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0</a:t>
            </a:r>
          </a:p>
        </p:txBody>
      </p:sp>
      <p:sp>
        <p:nvSpPr>
          <p:cNvPr id="148" name="TextBox 147">
            <a:extLst>
              <a:ext uri="{FF2B5EF4-FFF2-40B4-BE49-F238E27FC236}">
                <a16:creationId xmlns:a16="http://schemas.microsoft.com/office/drawing/2014/main" id="{A1655981-541A-D556-B5B7-A121D560F473}"/>
              </a:ext>
            </a:extLst>
          </p:cNvPr>
          <p:cNvSpPr txBox="1"/>
          <p:nvPr/>
        </p:nvSpPr>
        <p:spPr bwMode="auto">
          <a:xfrm>
            <a:off x="396474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3</a:t>
            </a:r>
          </a:p>
        </p:txBody>
      </p:sp>
      <p:sp>
        <p:nvSpPr>
          <p:cNvPr id="149" name="TextBox 148">
            <a:extLst>
              <a:ext uri="{FF2B5EF4-FFF2-40B4-BE49-F238E27FC236}">
                <a16:creationId xmlns:a16="http://schemas.microsoft.com/office/drawing/2014/main" id="{60F61990-473B-7C02-D84D-DC694EE78056}"/>
              </a:ext>
            </a:extLst>
          </p:cNvPr>
          <p:cNvSpPr txBox="1"/>
          <p:nvPr/>
        </p:nvSpPr>
        <p:spPr bwMode="auto">
          <a:xfrm>
            <a:off x="415645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6</a:t>
            </a:r>
          </a:p>
        </p:txBody>
      </p:sp>
      <p:sp>
        <p:nvSpPr>
          <p:cNvPr id="150" name="TextBox 149">
            <a:extLst>
              <a:ext uri="{FF2B5EF4-FFF2-40B4-BE49-F238E27FC236}">
                <a16:creationId xmlns:a16="http://schemas.microsoft.com/office/drawing/2014/main" id="{0C7DFF06-F13F-9B43-8E08-4DF948C53091}"/>
              </a:ext>
            </a:extLst>
          </p:cNvPr>
          <p:cNvSpPr txBox="1"/>
          <p:nvPr/>
        </p:nvSpPr>
        <p:spPr bwMode="auto">
          <a:xfrm>
            <a:off x="434816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9</a:t>
            </a:r>
          </a:p>
        </p:txBody>
      </p:sp>
      <p:sp>
        <p:nvSpPr>
          <p:cNvPr id="151" name="TextBox 150">
            <a:extLst>
              <a:ext uri="{FF2B5EF4-FFF2-40B4-BE49-F238E27FC236}">
                <a16:creationId xmlns:a16="http://schemas.microsoft.com/office/drawing/2014/main" id="{1777E786-135E-310A-0993-E600BD87770D}"/>
              </a:ext>
            </a:extLst>
          </p:cNvPr>
          <p:cNvSpPr txBox="1"/>
          <p:nvPr/>
        </p:nvSpPr>
        <p:spPr bwMode="auto">
          <a:xfrm>
            <a:off x="4539870" y="5585379"/>
            <a:ext cx="3641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12</a:t>
            </a:r>
          </a:p>
        </p:txBody>
      </p:sp>
      <p:sp>
        <p:nvSpPr>
          <p:cNvPr id="152" name="TextBox 151">
            <a:extLst>
              <a:ext uri="{FF2B5EF4-FFF2-40B4-BE49-F238E27FC236}">
                <a16:creationId xmlns:a16="http://schemas.microsoft.com/office/drawing/2014/main" id="{C8E733C6-FB3E-F29E-31AE-DB98521678E9}"/>
              </a:ext>
            </a:extLst>
          </p:cNvPr>
          <p:cNvSpPr txBox="1"/>
          <p:nvPr/>
        </p:nvSpPr>
        <p:spPr bwMode="auto">
          <a:xfrm>
            <a:off x="473158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15</a:t>
            </a:r>
          </a:p>
        </p:txBody>
      </p:sp>
      <p:sp>
        <p:nvSpPr>
          <p:cNvPr id="153" name="TextBox 152">
            <a:extLst>
              <a:ext uri="{FF2B5EF4-FFF2-40B4-BE49-F238E27FC236}">
                <a16:creationId xmlns:a16="http://schemas.microsoft.com/office/drawing/2014/main" id="{B64040B1-E70B-9B2D-0B5A-849B8047468B}"/>
              </a:ext>
            </a:extLst>
          </p:cNvPr>
          <p:cNvSpPr txBox="1"/>
          <p:nvPr/>
        </p:nvSpPr>
        <p:spPr bwMode="auto">
          <a:xfrm>
            <a:off x="492329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18</a:t>
            </a:r>
          </a:p>
        </p:txBody>
      </p:sp>
      <p:sp>
        <p:nvSpPr>
          <p:cNvPr id="154" name="TextBox 153">
            <a:extLst>
              <a:ext uri="{FF2B5EF4-FFF2-40B4-BE49-F238E27FC236}">
                <a16:creationId xmlns:a16="http://schemas.microsoft.com/office/drawing/2014/main" id="{DB512C63-5FC4-4715-28F8-8A5FC3633568}"/>
              </a:ext>
            </a:extLst>
          </p:cNvPr>
          <p:cNvSpPr txBox="1"/>
          <p:nvPr/>
        </p:nvSpPr>
        <p:spPr bwMode="auto">
          <a:xfrm>
            <a:off x="511500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21</a:t>
            </a:r>
          </a:p>
        </p:txBody>
      </p:sp>
      <p:sp>
        <p:nvSpPr>
          <p:cNvPr id="155" name="TextBox 154">
            <a:extLst>
              <a:ext uri="{FF2B5EF4-FFF2-40B4-BE49-F238E27FC236}">
                <a16:creationId xmlns:a16="http://schemas.microsoft.com/office/drawing/2014/main" id="{0A261AA1-23C9-CCCB-22C1-C7A5A5CDF66A}"/>
              </a:ext>
            </a:extLst>
          </p:cNvPr>
          <p:cNvSpPr txBox="1"/>
          <p:nvPr/>
        </p:nvSpPr>
        <p:spPr bwMode="auto">
          <a:xfrm>
            <a:off x="530671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24</a:t>
            </a:r>
          </a:p>
        </p:txBody>
      </p:sp>
      <p:sp>
        <p:nvSpPr>
          <p:cNvPr id="156" name="TextBox 155">
            <a:extLst>
              <a:ext uri="{FF2B5EF4-FFF2-40B4-BE49-F238E27FC236}">
                <a16:creationId xmlns:a16="http://schemas.microsoft.com/office/drawing/2014/main" id="{5BD574F8-16A4-75E6-EFB4-E38145CD5635}"/>
              </a:ext>
            </a:extLst>
          </p:cNvPr>
          <p:cNvSpPr txBox="1"/>
          <p:nvPr/>
        </p:nvSpPr>
        <p:spPr bwMode="auto">
          <a:xfrm>
            <a:off x="549842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27</a:t>
            </a:r>
          </a:p>
        </p:txBody>
      </p:sp>
      <p:sp>
        <p:nvSpPr>
          <p:cNvPr id="157" name="TextBox 156">
            <a:extLst>
              <a:ext uri="{FF2B5EF4-FFF2-40B4-BE49-F238E27FC236}">
                <a16:creationId xmlns:a16="http://schemas.microsoft.com/office/drawing/2014/main" id="{4DF978C3-2C47-D4DE-AB9C-10FC77D0B30F}"/>
              </a:ext>
            </a:extLst>
          </p:cNvPr>
          <p:cNvSpPr txBox="1"/>
          <p:nvPr/>
        </p:nvSpPr>
        <p:spPr bwMode="auto">
          <a:xfrm>
            <a:off x="569013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30</a:t>
            </a:r>
          </a:p>
        </p:txBody>
      </p:sp>
      <p:sp>
        <p:nvSpPr>
          <p:cNvPr id="158" name="TextBox 157">
            <a:extLst>
              <a:ext uri="{FF2B5EF4-FFF2-40B4-BE49-F238E27FC236}">
                <a16:creationId xmlns:a16="http://schemas.microsoft.com/office/drawing/2014/main" id="{E6ED61FA-C6C4-CEF2-4705-F5683A939141}"/>
              </a:ext>
            </a:extLst>
          </p:cNvPr>
          <p:cNvSpPr txBox="1"/>
          <p:nvPr/>
        </p:nvSpPr>
        <p:spPr bwMode="auto">
          <a:xfrm>
            <a:off x="588184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33</a:t>
            </a:r>
          </a:p>
        </p:txBody>
      </p:sp>
      <p:sp>
        <p:nvSpPr>
          <p:cNvPr id="159" name="TextBox 158">
            <a:extLst>
              <a:ext uri="{FF2B5EF4-FFF2-40B4-BE49-F238E27FC236}">
                <a16:creationId xmlns:a16="http://schemas.microsoft.com/office/drawing/2014/main" id="{02E5F1DE-EA15-5884-9DFE-1FBC2BED7382}"/>
              </a:ext>
            </a:extLst>
          </p:cNvPr>
          <p:cNvSpPr txBox="1"/>
          <p:nvPr/>
        </p:nvSpPr>
        <p:spPr bwMode="auto">
          <a:xfrm>
            <a:off x="607355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36</a:t>
            </a:r>
          </a:p>
        </p:txBody>
      </p:sp>
      <p:sp>
        <p:nvSpPr>
          <p:cNvPr id="160" name="TextBox 159">
            <a:extLst>
              <a:ext uri="{FF2B5EF4-FFF2-40B4-BE49-F238E27FC236}">
                <a16:creationId xmlns:a16="http://schemas.microsoft.com/office/drawing/2014/main" id="{259EFE0D-E12D-21AC-0CBC-CD3F0373E518}"/>
              </a:ext>
            </a:extLst>
          </p:cNvPr>
          <p:cNvSpPr txBox="1"/>
          <p:nvPr/>
        </p:nvSpPr>
        <p:spPr bwMode="auto">
          <a:xfrm>
            <a:off x="626526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39</a:t>
            </a:r>
          </a:p>
        </p:txBody>
      </p:sp>
      <p:sp>
        <p:nvSpPr>
          <p:cNvPr id="161" name="TextBox 160">
            <a:extLst>
              <a:ext uri="{FF2B5EF4-FFF2-40B4-BE49-F238E27FC236}">
                <a16:creationId xmlns:a16="http://schemas.microsoft.com/office/drawing/2014/main" id="{77ED1B24-65F4-F61F-8248-9A8767B57B7C}"/>
              </a:ext>
            </a:extLst>
          </p:cNvPr>
          <p:cNvSpPr txBox="1"/>
          <p:nvPr/>
        </p:nvSpPr>
        <p:spPr bwMode="auto">
          <a:xfrm>
            <a:off x="645697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42</a:t>
            </a:r>
          </a:p>
        </p:txBody>
      </p:sp>
      <p:sp>
        <p:nvSpPr>
          <p:cNvPr id="162" name="TextBox 161">
            <a:extLst>
              <a:ext uri="{FF2B5EF4-FFF2-40B4-BE49-F238E27FC236}">
                <a16:creationId xmlns:a16="http://schemas.microsoft.com/office/drawing/2014/main" id="{361BD4FE-9100-27B1-5D43-65CEDF335452}"/>
              </a:ext>
            </a:extLst>
          </p:cNvPr>
          <p:cNvSpPr txBox="1"/>
          <p:nvPr/>
        </p:nvSpPr>
        <p:spPr bwMode="auto">
          <a:xfrm>
            <a:off x="664868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45</a:t>
            </a:r>
          </a:p>
        </p:txBody>
      </p:sp>
      <p:sp>
        <p:nvSpPr>
          <p:cNvPr id="163" name="TextBox 162">
            <a:extLst>
              <a:ext uri="{FF2B5EF4-FFF2-40B4-BE49-F238E27FC236}">
                <a16:creationId xmlns:a16="http://schemas.microsoft.com/office/drawing/2014/main" id="{2CDB463D-AE14-CCF1-A2B2-BF3B934EF341}"/>
              </a:ext>
            </a:extLst>
          </p:cNvPr>
          <p:cNvSpPr txBox="1"/>
          <p:nvPr/>
        </p:nvSpPr>
        <p:spPr bwMode="auto">
          <a:xfrm>
            <a:off x="684039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48</a:t>
            </a:r>
          </a:p>
        </p:txBody>
      </p:sp>
      <p:sp>
        <p:nvSpPr>
          <p:cNvPr id="164" name="TextBox 163">
            <a:extLst>
              <a:ext uri="{FF2B5EF4-FFF2-40B4-BE49-F238E27FC236}">
                <a16:creationId xmlns:a16="http://schemas.microsoft.com/office/drawing/2014/main" id="{1C47EDCD-B19C-17B1-5B77-95FEA93A574B}"/>
              </a:ext>
            </a:extLst>
          </p:cNvPr>
          <p:cNvSpPr txBox="1"/>
          <p:nvPr/>
        </p:nvSpPr>
        <p:spPr bwMode="auto">
          <a:xfrm>
            <a:off x="703210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51</a:t>
            </a:r>
          </a:p>
        </p:txBody>
      </p:sp>
      <p:sp>
        <p:nvSpPr>
          <p:cNvPr id="165" name="TextBox 164">
            <a:extLst>
              <a:ext uri="{FF2B5EF4-FFF2-40B4-BE49-F238E27FC236}">
                <a16:creationId xmlns:a16="http://schemas.microsoft.com/office/drawing/2014/main" id="{0EDAEB3E-4108-E40F-730B-011A31129E83}"/>
              </a:ext>
            </a:extLst>
          </p:cNvPr>
          <p:cNvSpPr txBox="1"/>
          <p:nvPr/>
        </p:nvSpPr>
        <p:spPr bwMode="auto">
          <a:xfrm>
            <a:off x="722381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54</a:t>
            </a:r>
          </a:p>
        </p:txBody>
      </p:sp>
      <p:sp>
        <p:nvSpPr>
          <p:cNvPr id="166" name="TextBox 165">
            <a:extLst>
              <a:ext uri="{FF2B5EF4-FFF2-40B4-BE49-F238E27FC236}">
                <a16:creationId xmlns:a16="http://schemas.microsoft.com/office/drawing/2014/main" id="{120CD40E-1577-8964-E324-B173E30F9B55}"/>
              </a:ext>
            </a:extLst>
          </p:cNvPr>
          <p:cNvSpPr txBox="1"/>
          <p:nvPr/>
        </p:nvSpPr>
        <p:spPr bwMode="auto">
          <a:xfrm>
            <a:off x="741552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57</a:t>
            </a:r>
          </a:p>
        </p:txBody>
      </p:sp>
      <p:sp>
        <p:nvSpPr>
          <p:cNvPr id="167" name="TextBox 166">
            <a:extLst>
              <a:ext uri="{FF2B5EF4-FFF2-40B4-BE49-F238E27FC236}">
                <a16:creationId xmlns:a16="http://schemas.microsoft.com/office/drawing/2014/main" id="{3EB1DB7C-33DA-F07D-EACD-6736038E87D8}"/>
              </a:ext>
            </a:extLst>
          </p:cNvPr>
          <p:cNvSpPr txBox="1"/>
          <p:nvPr/>
        </p:nvSpPr>
        <p:spPr bwMode="auto">
          <a:xfrm>
            <a:off x="760723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60</a:t>
            </a:r>
          </a:p>
        </p:txBody>
      </p:sp>
      <p:sp>
        <p:nvSpPr>
          <p:cNvPr id="168" name="TextBox 167">
            <a:extLst>
              <a:ext uri="{FF2B5EF4-FFF2-40B4-BE49-F238E27FC236}">
                <a16:creationId xmlns:a16="http://schemas.microsoft.com/office/drawing/2014/main" id="{D692D597-2754-558D-38A6-75BA789BB34B}"/>
              </a:ext>
            </a:extLst>
          </p:cNvPr>
          <p:cNvSpPr txBox="1"/>
          <p:nvPr/>
        </p:nvSpPr>
        <p:spPr bwMode="auto">
          <a:xfrm>
            <a:off x="779894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63</a:t>
            </a:r>
          </a:p>
        </p:txBody>
      </p:sp>
      <p:sp>
        <p:nvSpPr>
          <p:cNvPr id="169" name="TextBox 168">
            <a:extLst>
              <a:ext uri="{FF2B5EF4-FFF2-40B4-BE49-F238E27FC236}">
                <a16:creationId xmlns:a16="http://schemas.microsoft.com/office/drawing/2014/main" id="{64C40151-F08D-A77E-1CDC-0C6C20C73A48}"/>
              </a:ext>
            </a:extLst>
          </p:cNvPr>
          <p:cNvSpPr txBox="1"/>
          <p:nvPr/>
        </p:nvSpPr>
        <p:spPr bwMode="auto">
          <a:xfrm>
            <a:off x="799065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66</a:t>
            </a:r>
          </a:p>
        </p:txBody>
      </p:sp>
      <p:sp>
        <p:nvSpPr>
          <p:cNvPr id="170" name="TextBox 169">
            <a:extLst>
              <a:ext uri="{FF2B5EF4-FFF2-40B4-BE49-F238E27FC236}">
                <a16:creationId xmlns:a16="http://schemas.microsoft.com/office/drawing/2014/main" id="{5AA5805A-81EA-BCCD-E9C3-7BC6B55EB224}"/>
              </a:ext>
            </a:extLst>
          </p:cNvPr>
          <p:cNvSpPr txBox="1"/>
          <p:nvPr/>
        </p:nvSpPr>
        <p:spPr bwMode="auto">
          <a:xfrm>
            <a:off x="8182360" y="5585379"/>
            <a:ext cx="3837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400" b="0" dirty="0">
                <a:solidFill>
                  <a:srgbClr val="000000"/>
                </a:solidFill>
                <a:latin typeface="Calibri" panose="020F0502020204030204" pitchFamily="34" charset="0"/>
              </a:rPr>
              <a:t>69</a:t>
            </a:r>
          </a:p>
        </p:txBody>
      </p:sp>
      <p:sp>
        <p:nvSpPr>
          <p:cNvPr id="171" name="TextBox 170">
            <a:extLst>
              <a:ext uri="{FF2B5EF4-FFF2-40B4-BE49-F238E27FC236}">
                <a16:creationId xmlns:a16="http://schemas.microsoft.com/office/drawing/2014/main" id="{3964CADE-C5CB-1E86-4ACD-D609F2056158}"/>
              </a:ext>
            </a:extLst>
          </p:cNvPr>
          <p:cNvSpPr txBox="1"/>
          <p:nvPr/>
        </p:nvSpPr>
        <p:spPr bwMode="auto">
          <a:xfrm rot="16200000">
            <a:off x="1916102" y="3884319"/>
            <a:ext cx="30826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eaLnBrk="1" fontAlgn="auto" hangingPunct="1">
              <a:spcBef>
                <a:spcPct val="50000"/>
              </a:spcBef>
              <a:defRPr/>
            </a:pPr>
            <a:r>
              <a:rPr lang="en-US" sz="1600" dirty="0">
                <a:solidFill>
                  <a:srgbClr val="000000"/>
                </a:solidFill>
                <a:latin typeface="Calibri" panose="020F0502020204030204" pitchFamily="34" charset="0"/>
              </a:rPr>
              <a:t>PFS (%)</a:t>
            </a:r>
          </a:p>
        </p:txBody>
      </p:sp>
      <p:sp>
        <p:nvSpPr>
          <p:cNvPr id="172" name="TextBox 171">
            <a:extLst>
              <a:ext uri="{FF2B5EF4-FFF2-40B4-BE49-F238E27FC236}">
                <a16:creationId xmlns:a16="http://schemas.microsoft.com/office/drawing/2014/main" id="{6B872833-7AA9-137E-76CD-AA57AC979C5E}"/>
              </a:ext>
            </a:extLst>
          </p:cNvPr>
          <p:cNvSpPr txBox="1"/>
          <p:nvPr/>
        </p:nvSpPr>
        <p:spPr bwMode="auto">
          <a:xfrm>
            <a:off x="3420809" y="2363646"/>
            <a:ext cx="5456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eaLnBrk="1" fontAlgn="auto" hangingPunct="1">
              <a:spcBef>
                <a:spcPct val="50000"/>
              </a:spcBef>
              <a:defRPr/>
            </a:pPr>
            <a:r>
              <a:rPr lang="en-US" sz="1400" b="0" dirty="0">
                <a:solidFill>
                  <a:srgbClr val="000000"/>
                </a:solidFill>
                <a:latin typeface="Calibri" panose="020F0502020204030204" pitchFamily="34" charset="0"/>
              </a:rPr>
              <a:t>100</a:t>
            </a:r>
          </a:p>
        </p:txBody>
      </p:sp>
      <p:sp>
        <p:nvSpPr>
          <p:cNvPr id="174" name="TextBox 173">
            <a:extLst>
              <a:ext uri="{FF2B5EF4-FFF2-40B4-BE49-F238E27FC236}">
                <a16:creationId xmlns:a16="http://schemas.microsoft.com/office/drawing/2014/main" id="{DBEAE989-425E-D891-543A-00AF67AEFF4A}"/>
              </a:ext>
            </a:extLst>
          </p:cNvPr>
          <p:cNvSpPr txBox="1"/>
          <p:nvPr/>
        </p:nvSpPr>
        <p:spPr bwMode="auto">
          <a:xfrm>
            <a:off x="3420809" y="2977944"/>
            <a:ext cx="5456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eaLnBrk="1" fontAlgn="auto" hangingPunct="1">
              <a:spcBef>
                <a:spcPct val="50000"/>
              </a:spcBef>
              <a:defRPr/>
            </a:pPr>
            <a:r>
              <a:rPr lang="en-US" sz="1400" b="0" dirty="0">
                <a:solidFill>
                  <a:srgbClr val="000000"/>
                </a:solidFill>
                <a:latin typeface="Calibri" panose="020F0502020204030204" pitchFamily="34" charset="0"/>
              </a:rPr>
              <a:t>80</a:t>
            </a:r>
          </a:p>
        </p:txBody>
      </p:sp>
      <p:sp>
        <p:nvSpPr>
          <p:cNvPr id="176" name="TextBox 175">
            <a:extLst>
              <a:ext uri="{FF2B5EF4-FFF2-40B4-BE49-F238E27FC236}">
                <a16:creationId xmlns:a16="http://schemas.microsoft.com/office/drawing/2014/main" id="{DA061BA0-C290-93A7-3C96-5C7F50741A8E}"/>
              </a:ext>
            </a:extLst>
          </p:cNvPr>
          <p:cNvSpPr txBox="1"/>
          <p:nvPr/>
        </p:nvSpPr>
        <p:spPr bwMode="auto">
          <a:xfrm>
            <a:off x="3420809" y="3592242"/>
            <a:ext cx="5456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eaLnBrk="1" fontAlgn="auto" hangingPunct="1">
              <a:spcBef>
                <a:spcPct val="50000"/>
              </a:spcBef>
              <a:defRPr/>
            </a:pPr>
            <a:r>
              <a:rPr lang="en-US" sz="1400" b="0" dirty="0">
                <a:solidFill>
                  <a:srgbClr val="000000"/>
                </a:solidFill>
                <a:latin typeface="Calibri" panose="020F0502020204030204" pitchFamily="34" charset="0"/>
              </a:rPr>
              <a:t>60</a:t>
            </a:r>
          </a:p>
        </p:txBody>
      </p:sp>
      <p:sp>
        <p:nvSpPr>
          <p:cNvPr id="178" name="TextBox 177">
            <a:extLst>
              <a:ext uri="{FF2B5EF4-FFF2-40B4-BE49-F238E27FC236}">
                <a16:creationId xmlns:a16="http://schemas.microsoft.com/office/drawing/2014/main" id="{21E08DFD-4852-8B70-FA8E-CE1F4A65D8A9}"/>
              </a:ext>
            </a:extLst>
          </p:cNvPr>
          <p:cNvSpPr txBox="1"/>
          <p:nvPr/>
        </p:nvSpPr>
        <p:spPr bwMode="auto">
          <a:xfrm>
            <a:off x="3420809" y="4206540"/>
            <a:ext cx="5456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eaLnBrk="1" fontAlgn="auto" hangingPunct="1">
              <a:spcBef>
                <a:spcPct val="50000"/>
              </a:spcBef>
              <a:defRPr/>
            </a:pPr>
            <a:r>
              <a:rPr lang="en-US" sz="1400" b="0" dirty="0">
                <a:solidFill>
                  <a:srgbClr val="000000"/>
                </a:solidFill>
                <a:latin typeface="Calibri" panose="020F0502020204030204" pitchFamily="34" charset="0"/>
              </a:rPr>
              <a:t>40</a:t>
            </a:r>
          </a:p>
        </p:txBody>
      </p:sp>
      <p:sp>
        <p:nvSpPr>
          <p:cNvPr id="180" name="TextBox 179">
            <a:extLst>
              <a:ext uri="{FF2B5EF4-FFF2-40B4-BE49-F238E27FC236}">
                <a16:creationId xmlns:a16="http://schemas.microsoft.com/office/drawing/2014/main" id="{58F5C745-0DEF-7C4C-B4E1-8DA438369C7F}"/>
              </a:ext>
            </a:extLst>
          </p:cNvPr>
          <p:cNvSpPr txBox="1"/>
          <p:nvPr/>
        </p:nvSpPr>
        <p:spPr bwMode="auto">
          <a:xfrm>
            <a:off x="3420809" y="4820838"/>
            <a:ext cx="5456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eaLnBrk="1" fontAlgn="auto" hangingPunct="1">
              <a:spcBef>
                <a:spcPct val="50000"/>
              </a:spcBef>
              <a:defRPr/>
            </a:pPr>
            <a:r>
              <a:rPr lang="en-US" sz="1400" b="0" dirty="0">
                <a:solidFill>
                  <a:srgbClr val="000000"/>
                </a:solidFill>
                <a:latin typeface="Calibri" panose="020F0502020204030204" pitchFamily="34" charset="0"/>
              </a:rPr>
              <a:t>20</a:t>
            </a:r>
          </a:p>
        </p:txBody>
      </p:sp>
      <p:sp>
        <p:nvSpPr>
          <p:cNvPr id="182" name="TextBox 181">
            <a:extLst>
              <a:ext uri="{FF2B5EF4-FFF2-40B4-BE49-F238E27FC236}">
                <a16:creationId xmlns:a16="http://schemas.microsoft.com/office/drawing/2014/main" id="{706F3AB9-639F-7483-1711-BAA110753F94}"/>
              </a:ext>
            </a:extLst>
          </p:cNvPr>
          <p:cNvSpPr txBox="1"/>
          <p:nvPr/>
        </p:nvSpPr>
        <p:spPr bwMode="auto">
          <a:xfrm>
            <a:off x="3420809" y="5435140"/>
            <a:ext cx="5456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eaLnBrk="1" fontAlgn="auto" hangingPunct="1">
              <a:spcBef>
                <a:spcPct val="50000"/>
              </a:spcBef>
              <a:defRPr/>
            </a:pPr>
            <a:r>
              <a:rPr lang="en-US" sz="1400" b="0" dirty="0">
                <a:solidFill>
                  <a:srgbClr val="000000"/>
                </a:solidFill>
                <a:latin typeface="Calibri" panose="020F0502020204030204" pitchFamily="34" charset="0"/>
              </a:rPr>
              <a:t>0</a:t>
            </a:r>
          </a:p>
        </p:txBody>
      </p:sp>
      <p:sp>
        <p:nvSpPr>
          <p:cNvPr id="183" name="TextBox 182">
            <a:extLst>
              <a:ext uri="{FF2B5EF4-FFF2-40B4-BE49-F238E27FC236}">
                <a16:creationId xmlns:a16="http://schemas.microsoft.com/office/drawing/2014/main" id="{4A618BCD-302E-B666-FE25-95BF36F1873B}"/>
              </a:ext>
            </a:extLst>
          </p:cNvPr>
          <p:cNvSpPr txBox="1"/>
          <p:nvPr/>
        </p:nvSpPr>
        <p:spPr bwMode="auto">
          <a:xfrm>
            <a:off x="6849284" y="4604767"/>
            <a:ext cx="12099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eaLnBrk="1" fontAlgn="auto" hangingPunct="1">
              <a:spcBef>
                <a:spcPct val="50000"/>
              </a:spcBef>
              <a:defRPr/>
            </a:pPr>
            <a:r>
              <a:rPr lang="en-US" sz="1400" b="0" dirty="0">
                <a:solidFill>
                  <a:srgbClr val="000000"/>
                </a:solidFill>
                <a:latin typeface="Calibri" panose="020F0502020204030204" pitchFamily="34" charset="0"/>
              </a:rPr>
              <a:t>Ibrutinib</a:t>
            </a:r>
            <a:br>
              <a:rPr lang="en-US" sz="1400" b="0" dirty="0">
                <a:solidFill>
                  <a:srgbClr val="000000"/>
                </a:solidFill>
                <a:latin typeface="Calibri" panose="020F0502020204030204" pitchFamily="34" charset="0"/>
              </a:rPr>
            </a:br>
            <a:r>
              <a:rPr lang="en-US" sz="1400" b="0" dirty="0">
                <a:solidFill>
                  <a:srgbClr val="000000"/>
                </a:solidFill>
                <a:latin typeface="Calibri" panose="020F0502020204030204" pitchFamily="34" charset="0"/>
              </a:rPr>
              <a:t>Ofatumumab</a:t>
            </a:r>
          </a:p>
        </p:txBody>
      </p:sp>
      <p:cxnSp>
        <p:nvCxnSpPr>
          <p:cNvPr id="184" name="Straight Connector 183">
            <a:extLst>
              <a:ext uri="{FF2B5EF4-FFF2-40B4-BE49-F238E27FC236}">
                <a16:creationId xmlns:a16="http://schemas.microsoft.com/office/drawing/2014/main" id="{0D447F63-0DEA-B9BF-B063-4AAFD8410DFC}"/>
              </a:ext>
            </a:extLst>
          </p:cNvPr>
          <p:cNvCxnSpPr>
            <a:cxnSpLocks/>
          </p:cNvCxnSpPr>
          <p:nvPr/>
        </p:nvCxnSpPr>
        <p:spPr bwMode="auto">
          <a:xfrm flipH="1">
            <a:off x="6648680" y="4766490"/>
            <a:ext cx="237210" cy="0"/>
          </a:xfrm>
          <a:prstGeom prst="line">
            <a:avLst/>
          </a:prstGeom>
          <a:noFill/>
          <a:ln w="28575" cap="flat" cmpd="sng" algn="ctr">
            <a:solidFill>
              <a:srgbClr val="015873"/>
            </a:solidFill>
            <a:prstDash val="solid"/>
            <a:round/>
            <a:headEnd type="none" w="med" len="med"/>
            <a:tailEnd type="none" w="med" len="med"/>
          </a:ln>
          <a:effectLst/>
        </p:spPr>
      </p:cxnSp>
      <p:cxnSp>
        <p:nvCxnSpPr>
          <p:cNvPr id="185" name="Straight Connector 184">
            <a:extLst>
              <a:ext uri="{FF2B5EF4-FFF2-40B4-BE49-F238E27FC236}">
                <a16:creationId xmlns:a16="http://schemas.microsoft.com/office/drawing/2014/main" id="{E1D70847-FB31-C0D0-64A4-88899921E00E}"/>
              </a:ext>
            </a:extLst>
          </p:cNvPr>
          <p:cNvCxnSpPr>
            <a:cxnSpLocks/>
          </p:cNvCxnSpPr>
          <p:nvPr/>
        </p:nvCxnSpPr>
        <p:spPr bwMode="auto">
          <a:xfrm flipH="1">
            <a:off x="6648680" y="4990331"/>
            <a:ext cx="237210" cy="0"/>
          </a:xfrm>
          <a:prstGeom prst="line">
            <a:avLst/>
          </a:prstGeom>
          <a:noFill/>
          <a:ln w="28575" cap="flat" cmpd="sng" algn="ctr">
            <a:solidFill>
              <a:srgbClr val="E1471D"/>
            </a:solidFill>
            <a:prstDash val="solid"/>
            <a:round/>
            <a:headEnd type="none" w="med" len="med"/>
            <a:tailEnd type="none" w="med" len="med"/>
          </a:ln>
          <a:effectLst/>
        </p:spPr>
      </p:cxnSp>
      <p:sp>
        <p:nvSpPr>
          <p:cNvPr id="186" name="Freeform: Shape 185">
            <a:extLst>
              <a:ext uri="{FF2B5EF4-FFF2-40B4-BE49-F238E27FC236}">
                <a16:creationId xmlns:a16="http://schemas.microsoft.com/office/drawing/2014/main" id="{091FDD20-7744-651D-2FB5-E5FED09666FA}"/>
              </a:ext>
            </a:extLst>
          </p:cNvPr>
          <p:cNvSpPr/>
          <p:nvPr/>
        </p:nvSpPr>
        <p:spPr bwMode="auto">
          <a:xfrm>
            <a:off x="3989589" y="2513567"/>
            <a:ext cx="4162425" cy="3014662"/>
          </a:xfrm>
          <a:custGeom>
            <a:avLst/>
            <a:gdLst>
              <a:gd name="connsiteX0" fmla="*/ 4162425 w 4162425"/>
              <a:gd name="connsiteY0" fmla="*/ 3014662 h 3014662"/>
              <a:gd name="connsiteX1" fmla="*/ 3400425 w 4162425"/>
              <a:gd name="connsiteY1" fmla="*/ 3014662 h 3014662"/>
              <a:gd name="connsiteX2" fmla="*/ 3409950 w 4162425"/>
              <a:gd name="connsiteY2" fmla="*/ 3005137 h 3014662"/>
              <a:gd name="connsiteX3" fmla="*/ 2014537 w 4162425"/>
              <a:gd name="connsiteY3" fmla="*/ 3005137 h 3014662"/>
              <a:gd name="connsiteX4" fmla="*/ 2014537 w 4162425"/>
              <a:gd name="connsiteY4" fmla="*/ 2976562 h 3014662"/>
              <a:gd name="connsiteX5" fmla="*/ 1847850 w 4162425"/>
              <a:gd name="connsiteY5" fmla="*/ 2976562 h 3014662"/>
              <a:gd name="connsiteX6" fmla="*/ 1847850 w 4162425"/>
              <a:gd name="connsiteY6" fmla="*/ 2928937 h 3014662"/>
              <a:gd name="connsiteX7" fmla="*/ 1447800 w 4162425"/>
              <a:gd name="connsiteY7" fmla="*/ 2928937 h 3014662"/>
              <a:gd name="connsiteX8" fmla="*/ 1447800 w 4162425"/>
              <a:gd name="connsiteY8" fmla="*/ 2852737 h 3014662"/>
              <a:gd name="connsiteX9" fmla="*/ 1290637 w 4162425"/>
              <a:gd name="connsiteY9" fmla="*/ 2852737 h 3014662"/>
              <a:gd name="connsiteX10" fmla="*/ 1290637 w 4162425"/>
              <a:gd name="connsiteY10" fmla="*/ 2776537 h 3014662"/>
              <a:gd name="connsiteX11" fmla="*/ 1066800 w 4162425"/>
              <a:gd name="connsiteY11" fmla="*/ 2776537 h 3014662"/>
              <a:gd name="connsiteX12" fmla="*/ 1066800 w 4162425"/>
              <a:gd name="connsiteY12" fmla="*/ 2738437 h 3014662"/>
              <a:gd name="connsiteX13" fmla="*/ 881062 w 4162425"/>
              <a:gd name="connsiteY13" fmla="*/ 2738437 h 3014662"/>
              <a:gd name="connsiteX14" fmla="*/ 881062 w 4162425"/>
              <a:gd name="connsiteY14" fmla="*/ 2538412 h 3014662"/>
              <a:gd name="connsiteX15" fmla="*/ 738187 w 4162425"/>
              <a:gd name="connsiteY15" fmla="*/ 2538412 h 3014662"/>
              <a:gd name="connsiteX16" fmla="*/ 738187 w 4162425"/>
              <a:gd name="connsiteY16" fmla="*/ 2419350 h 3014662"/>
              <a:gd name="connsiteX17" fmla="*/ 681037 w 4162425"/>
              <a:gd name="connsiteY17" fmla="*/ 2419350 h 3014662"/>
              <a:gd name="connsiteX18" fmla="*/ 681037 w 4162425"/>
              <a:gd name="connsiteY18" fmla="*/ 2128837 h 3014662"/>
              <a:gd name="connsiteX19" fmla="*/ 652462 w 4162425"/>
              <a:gd name="connsiteY19" fmla="*/ 2128837 h 3014662"/>
              <a:gd name="connsiteX20" fmla="*/ 652462 w 4162425"/>
              <a:gd name="connsiteY20" fmla="*/ 2062162 h 3014662"/>
              <a:gd name="connsiteX21" fmla="*/ 585787 w 4162425"/>
              <a:gd name="connsiteY21" fmla="*/ 2062162 h 3014662"/>
              <a:gd name="connsiteX22" fmla="*/ 585787 w 4162425"/>
              <a:gd name="connsiteY22" fmla="*/ 1971675 h 3014662"/>
              <a:gd name="connsiteX23" fmla="*/ 519112 w 4162425"/>
              <a:gd name="connsiteY23" fmla="*/ 1971675 h 3014662"/>
              <a:gd name="connsiteX24" fmla="*/ 519112 w 4162425"/>
              <a:gd name="connsiteY24" fmla="*/ 1328737 h 3014662"/>
              <a:gd name="connsiteX25" fmla="*/ 461962 w 4162425"/>
              <a:gd name="connsiteY25" fmla="*/ 1328737 h 3014662"/>
              <a:gd name="connsiteX26" fmla="*/ 461962 w 4162425"/>
              <a:gd name="connsiteY26" fmla="*/ 1209675 h 3014662"/>
              <a:gd name="connsiteX27" fmla="*/ 395287 w 4162425"/>
              <a:gd name="connsiteY27" fmla="*/ 1209675 h 3014662"/>
              <a:gd name="connsiteX28" fmla="*/ 395287 w 4162425"/>
              <a:gd name="connsiteY28" fmla="*/ 1128712 h 3014662"/>
              <a:gd name="connsiteX29" fmla="*/ 342900 w 4162425"/>
              <a:gd name="connsiteY29" fmla="*/ 1128712 h 3014662"/>
              <a:gd name="connsiteX30" fmla="*/ 342900 w 4162425"/>
              <a:gd name="connsiteY30" fmla="*/ 814387 h 3014662"/>
              <a:gd name="connsiteX31" fmla="*/ 271462 w 4162425"/>
              <a:gd name="connsiteY31" fmla="*/ 814387 h 3014662"/>
              <a:gd name="connsiteX32" fmla="*/ 271462 w 4162425"/>
              <a:gd name="connsiteY32" fmla="*/ 700087 h 3014662"/>
              <a:gd name="connsiteX33" fmla="*/ 219075 w 4162425"/>
              <a:gd name="connsiteY33" fmla="*/ 700087 h 3014662"/>
              <a:gd name="connsiteX34" fmla="*/ 219075 w 4162425"/>
              <a:gd name="connsiteY34" fmla="*/ 590550 h 3014662"/>
              <a:gd name="connsiteX35" fmla="*/ 157162 w 4162425"/>
              <a:gd name="connsiteY35" fmla="*/ 590550 h 3014662"/>
              <a:gd name="connsiteX36" fmla="*/ 157162 w 4162425"/>
              <a:gd name="connsiteY36" fmla="*/ 328612 h 3014662"/>
              <a:gd name="connsiteX37" fmla="*/ 109537 w 4162425"/>
              <a:gd name="connsiteY37" fmla="*/ 328612 h 3014662"/>
              <a:gd name="connsiteX38" fmla="*/ 109537 w 4162425"/>
              <a:gd name="connsiteY38" fmla="*/ 200025 h 3014662"/>
              <a:gd name="connsiteX39" fmla="*/ 66675 w 4162425"/>
              <a:gd name="connsiteY39" fmla="*/ 200025 h 3014662"/>
              <a:gd name="connsiteX40" fmla="*/ 66675 w 4162425"/>
              <a:gd name="connsiteY40" fmla="*/ 76200 h 3014662"/>
              <a:gd name="connsiteX41" fmla="*/ 23812 w 4162425"/>
              <a:gd name="connsiteY41" fmla="*/ 76200 h 3014662"/>
              <a:gd name="connsiteX42" fmla="*/ 23812 w 4162425"/>
              <a:gd name="connsiteY42" fmla="*/ 23812 h 3014662"/>
              <a:gd name="connsiteX43" fmla="*/ 0 w 4162425"/>
              <a:gd name="connsiteY43" fmla="*/ 0 h 3014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162425" h="3014662">
                <a:moveTo>
                  <a:pt x="4162425" y="3014662"/>
                </a:moveTo>
                <a:lnTo>
                  <a:pt x="3400425" y="3014662"/>
                </a:lnTo>
                <a:lnTo>
                  <a:pt x="3409950" y="3005137"/>
                </a:lnTo>
                <a:lnTo>
                  <a:pt x="2014537" y="3005137"/>
                </a:lnTo>
                <a:lnTo>
                  <a:pt x="2014537" y="2976562"/>
                </a:lnTo>
                <a:lnTo>
                  <a:pt x="1847850" y="2976562"/>
                </a:lnTo>
                <a:lnTo>
                  <a:pt x="1847850" y="2928937"/>
                </a:lnTo>
                <a:lnTo>
                  <a:pt x="1447800" y="2928937"/>
                </a:lnTo>
                <a:lnTo>
                  <a:pt x="1447800" y="2852737"/>
                </a:lnTo>
                <a:lnTo>
                  <a:pt x="1290637" y="2852737"/>
                </a:lnTo>
                <a:lnTo>
                  <a:pt x="1290637" y="2776537"/>
                </a:lnTo>
                <a:lnTo>
                  <a:pt x="1066800" y="2776537"/>
                </a:lnTo>
                <a:lnTo>
                  <a:pt x="1066800" y="2738437"/>
                </a:lnTo>
                <a:lnTo>
                  <a:pt x="881062" y="2738437"/>
                </a:lnTo>
                <a:lnTo>
                  <a:pt x="881062" y="2538412"/>
                </a:lnTo>
                <a:lnTo>
                  <a:pt x="738187" y="2538412"/>
                </a:lnTo>
                <a:lnTo>
                  <a:pt x="738187" y="2419350"/>
                </a:lnTo>
                <a:lnTo>
                  <a:pt x="681037" y="2419350"/>
                </a:lnTo>
                <a:lnTo>
                  <a:pt x="681037" y="2128837"/>
                </a:lnTo>
                <a:lnTo>
                  <a:pt x="652462" y="2128837"/>
                </a:lnTo>
                <a:lnTo>
                  <a:pt x="652462" y="2062162"/>
                </a:lnTo>
                <a:lnTo>
                  <a:pt x="585787" y="2062162"/>
                </a:lnTo>
                <a:lnTo>
                  <a:pt x="585787" y="1971675"/>
                </a:lnTo>
                <a:lnTo>
                  <a:pt x="519112" y="1971675"/>
                </a:lnTo>
                <a:lnTo>
                  <a:pt x="519112" y="1328737"/>
                </a:lnTo>
                <a:lnTo>
                  <a:pt x="461962" y="1328737"/>
                </a:lnTo>
                <a:lnTo>
                  <a:pt x="461962" y="1209675"/>
                </a:lnTo>
                <a:lnTo>
                  <a:pt x="395287" y="1209675"/>
                </a:lnTo>
                <a:lnTo>
                  <a:pt x="395287" y="1128712"/>
                </a:lnTo>
                <a:lnTo>
                  <a:pt x="342900" y="1128712"/>
                </a:lnTo>
                <a:lnTo>
                  <a:pt x="342900" y="814387"/>
                </a:lnTo>
                <a:lnTo>
                  <a:pt x="271462" y="814387"/>
                </a:lnTo>
                <a:lnTo>
                  <a:pt x="271462" y="700087"/>
                </a:lnTo>
                <a:lnTo>
                  <a:pt x="219075" y="700087"/>
                </a:lnTo>
                <a:lnTo>
                  <a:pt x="219075" y="590550"/>
                </a:lnTo>
                <a:lnTo>
                  <a:pt x="157162" y="590550"/>
                </a:lnTo>
                <a:lnTo>
                  <a:pt x="157162" y="328612"/>
                </a:lnTo>
                <a:lnTo>
                  <a:pt x="109537" y="328612"/>
                </a:lnTo>
                <a:lnTo>
                  <a:pt x="109537" y="200025"/>
                </a:lnTo>
                <a:lnTo>
                  <a:pt x="66675" y="200025"/>
                </a:lnTo>
                <a:lnTo>
                  <a:pt x="66675" y="76200"/>
                </a:lnTo>
                <a:lnTo>
                  <a:pt x="23812" y="76200"/>
                </a:lnTo>
                <a:lnTo>
                  <a:pt x="23812" y="23812"/>
                </a:lnTo>
                <a:lnTo>
                  <a:pt x="0" y="0"/>
                </a:lnTo>
              </a:path>
            </a:pathLst>
          </a:custGeom>
          <a:noFill/>
          <a:ln w="28575">
            <a:solidFill>
              <a:srgbClr val="E1471D"/>
            </a:solidFill>
            <a:miter lim="800000"/>
            <a:headEnd/>
            <a:tailEnd/>
          </a:ln>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ndParaRPr>
          </a:p>
        </p:txBody>
      </p:sp>
      <p:grpSp>
        <p:nvGrpSpPr>
          <p:cNvPr id="187" name="Group 186">
            <a:extLst>
              <a:ext uri="{FF2B5EF4-FFF2-40B4-BE49-F238E27FC236}">
                <a16:creationId xmlns:a16="http://schemas.microsoft.com/office/drawing/2014/main" id="{C576B3AF-5AFB-E302-986D-9F0C6937CCA8}"/>
              </a:ext>
            </a:extLst>
          </p:cNvPr>
          <p:cNvGrpSpPr/>
          <p:nvPr/>
        </p:nvGrpSpPr>
        <p:grpSpPr>
          <a:xfrm>
            <a:off x="3989589" y="2532617"/>
            <a:ext cx="4595812" cy="2109787"/>
            <a:chOff x="1281113" y="2347913"/>
            <a:chExt cx="4595812" cy="2109787"/>
          </a:xfrm>
        </p:grpSpPr>
        <p:sp>
          <p:nvSpPr>
            <p:cNvPr id="188" name="Freeform: Shape 187">
              <a:extLst>
                <a:ext uri="{FF2B5EF4-FFF2-40B4-BE49-F238E27FC236}">
                  <a16:creationId xmlns:a16="http://schemas.microsoft.com/office/drawing/2014/main" id="{18483B98-CB22-BD3C-89F9-2BC0AE7C47DB}"/>
                </a:ext>
              </a:extLst>
            </p:cNvPr>
            <p:cNvSpPr/>
            <p:nvPr/>
          </p:nvSpPr>
          <p:spPr bwMode="auto">
            <a:xfrm>
              <a:off x="3090863" y="3490913"/>
              <a:ext cx="2786062" cy="966787"/>
            </a:xfrm>
            <a:custGeom>
              <a:avLst/>
              <a:gdLst>
                <a:gd name="connsiteX0" fmla="*/ 2786062 w 2786062"/>
                <a:gd name="connsiteY0" fmla="*/ 966787 h 966787"/>
                <a:gd name="connsiteX1" fmla="*/ 2514600 w 2786062"/>
                <a:gd name="connsiteY1" fmla="*/ 966787 h 966787"/>
                <a:gd name="connsiteX2" fmla="*/ 2514600 w 2786062"/>
                <a:gd name="connsiteY2" fmla="*/ 895350 h 966787"/>
                <a:gd name="connsiteX3" fmla="*/ 2490787 w 2786062"/>
                <a:gd name="connsiteY3" fmla="*/ 895350 h 966787"/>
                <a:gd name="connsiteX4" fmla="*/ 2490787 w 2786062"/>
                <a:gd name="connsiteY4" fmla="*/ 804862 h 966787"/>
                <a:gd name="connsiteX5" fmla="*/ 2085975 w 2786062"/>
                <a:gd name="connsiteY5" fmla="*/ 804862 h 966787"/>
                <a:gd name="connsiteX6" fmla="*/ 2085975 w 2786062"/>
                <a:gd name="connsiteY6" fmla="*/ 704850 h 966787"/>
                <a:gd name="connsiteX7" fmla="*/ 1852612 w 2786062"/>
                <a:gd name="connsiteY7" fmla="*/ 704850 h 966787"/>
                <a:gd name="connsiteX8" fmla="*/ 1852612 w 2786062"/>
                <a:gd name="connsiteY8" fmla="*/ 647700 h 966787"/>
                <a:gd name="connsiteX9" fmla="*/ 1766887 w 2786062"/>
                <a:gd name="connsiteY9" fmla="*/ 647700 h 966787"/>
                <a:gd name="connsiteX10" fmla="*/ 1766887 w 2786062"/>
                <a:gd name="connsiteY10" fmla="*/ 600075 h 966787"/>
                <a:gd name="connsiteX11" fmla="*/ 1709737 w 2786062"/>
                <a:gd name="connsiteY11" fmla="*/ 600075 h 966787"/>
                <a:gd name="connsiteX12" fmla="*/ 1709737 w 2786062"/>
                <a:gd name="connsiteY12" fmla="*/ 557212 h 966787"/>
                <a:gd name="connsiteX13" fmla="*/ 1519237 w 2786062"/>
                <a:gd name="connsiteY13" fmla="*/ 557212 h 966787"/>
                <a:gd name="connsiteX14" fmla="*/ 1519237 w 2786062"/>
                <a:gd name="connsiteY14" fmla="*/ 528637 h 966787"/>
                <a:gd name="connsiteX15" fmla="*/ 1357312 w 2786062"/>
                <a:gd name="connsiteY15" fmla="*/ 528637 h 966787"/>
                <a:gd name="connsiteX16" fmla="*/ 1357312 w 2786062"/>
                <a:gd name="connsiteY16" fmla="*/ 519112 h 966787"/>
                <a:gd name="connsiteX17" fmla="*/ 1266825 w 2786062"/>
                <a:gd name="connsiteY17" fmla="*/ 519112 h 966787"/>
                <a:gd name="connsiteX18" fmla="*/ 1266825 w 2786062"/>
                <a:gd name="connsiteY18" fmla="*/ 500062 h 966787"/>
                <a:gd name="connsiteX19" fmla="*/ 1200150 w 2786062"/>
                <a:gd name="connsiteY19" fmla="*/ 500062 h 966787"/>
                <a:gd name="connsiteX20" fmla="*/ 1200150 w 2786062"/>
                <a:gd name="connsiteY20" fmla="*/ 452437 h 966787"/>
                <a:gd name="connsiteX21" fmla="*/ 1038225 w 2786062"/>
                <a:gd name="connsiteY21" fmla="*/ 452437 h 966787"/>
                <a:gd name="connsiteX22" fmla="*/ 1038225 w 2786062"/>
                <a:gd name="connsiteY22" fmla="*/ 400050 h 966787"/>
                <a:gd name="connsiteX23" fmla="*/ 995362 w 2786062"/>
                <a:gd name="connsiteY23" fmla="*/ 400050 h 966787"/>
                <a:gd name="connsiteX24" fmla="*/ 995362 w 2786062"/>
                <a:gd name="connsiteY24" fmla="*/ 366712 h 966787"/>
                <a:gd name="connsiteX25" fmla="*/ 895350 w 2786062"/>
                <a:gd name="connsiteY25" fmla="*/ 366712 h 966787"/>
                <a:gd name="connsiteX26" fmla="*/ 895350 w 2786062"/>
                <a:gd name="connsiteY26" fmla="*/ 314325 h 966787"/>
                <a:gd name="connsiteX27" fmla="*/ 833437 w 2786062"/>
                <a:gd name="connsiteY27" fmla="*/ 314325 h 966787"/>
                <a:gd name="connsiteX28" fmla="*/ 833437 w 2786062"/>
                <a:gd name="connsiteY28" fmla="*/ 285750 h 966787"/>
                <a:gd name="connsiteX29" fmla="*/ 800100 w 2786062"/>
                <a:gd name="connsiteY29" fmla="*/ 285750 h 966787"/>
                <a:gd name="connsiteX30" fmla="*/ 800100 w 2786062"/>
                <a:gd name="connsiteY30" fmla="*/ 219075 h 966787"/>
                <a:gd name="connsiteX31" fmla="*/ 757237 w 2786062"/>
                <a:gd name="connsiteY31" fmla="*/ 219075 h 966787"/>
                <a:gd name="connsiteX32" fmla="*/ 757237 w 2786062"/>
                <a:gd name="connsiteY32" fmla="*/ 195262 h 966787"/>
                <a:gd name="connsiteX33" fmla="*/ 633412 w 2786062"/>
                <a:gd name="connsiteY33" fmla="*/ 195262 h 966787"/>
                <a:gd name="connsiteX34" fmla="*/ 633412 w 2786062"/>
                <a:gd name="connsiteY34" fmla="*/ 138112 h 966787"/>
                <a:gd name="connsiteX35" fmla="*/ 481012 w 2786062"/>
                <a:gd name="connsiteY35" fmla="*/ 138112 h 966787"/>
                <a:gd name="connsiteX36" fmla="*/ 481012 w 2786062"/>
                <a:gd name="connsiteY36" fmla="*/ 104775 h 966787"/>
                <a:gd name="connsiteX37" fmla="*/ 423862 w 2786062"/>
                <a:gd name="connsiteY37" fmla="*/ 104775 h 966787"/>
                <a:gd name="connsiteX38" fmla="*/ 423862 w 2786062"/>
                <a:gd name="connsiteY38" fmla="*/ 66675 h 966787"/>
                <a:gd name="connsiteX39" fmla="*/ 266700 w 2786062"/>
                <a:gd name="connsiteY39" fmla="*/ 66675 h 966787"/>
                <a:gd name="connsiteX40" fmla="*/ 266700 w 2786062"/>
                <a:gd name="connsiteY40" fmla="*/ 52387 h 966787"/>
                <a:gd name="connsiteX41" fmla="*/ 166687 w 2786062"/>
                <a:gd name="connsiteY41" fmla="*/ 52387 h 966787"/>
                <a:gd name="connsiteX42" fmla="*/ 166687 w 2786062"/>
                <a:gd name="connsiteY42" fmla="*/ 0 h 966787"/>
                <a:gd name="connsiteX43" fmla="*/ 0 w 2786062"/>
                <a:gd name="connsiteY43" fmla="*/ 0 h 966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2786062" h="966787">
                  <a:moveTo>
                    <a:pt x="2786062" y="966787"/>
                  </a:moveTo>
                  <a:lnTo>
                    <a:pt x="2514600" y="966787"/>
                  </a:lnTo>
                  <a:lnTo>
                    <a:pt x="2514600" y="895350"/>
                  </a:lnTo>
                  <a:lnTo>
                    <a:pt x="2490787" y="895350"/>
                  </a:lnTo>
                  <a:lnTo>
                    <a:pt x="2490787" y="804862"/>
                  </a:lnTo>
                  <a:lnTo>
                    <a:pt x="2085975" y="804862"/>
                  </a:lnTo>
                  <a:lnTo>
                    <a:pt x="2085975" y="704850"/>
                  </a:lnTo>
                  <a:lnTo>
                    <a:pt x="1852612" y="704850"/>
                  </a:lnTo>
                  <a:lnTo>
                    <a:pt x="1852612" y="647700"/>
                  </a:lnTo>
                  <a:lnTo>
                    <a:pt x="1766887" y="647700"/>
                  </a:lnTo>
                  <a:lnTo>
                    <a:pt x="1766887" y="600075"/>
                  </a:lnTo>
                  <a:lnTo>
                    <a:pt x="1709737" y="600075"/>
                  </a:lnTo>
                  <a:lnTo>
                    <a:pt x="1709737" y="557212"/>
                  </a:lnTo>
                  <a:lnTo>
                    <a:pt x="1519237" y="557212"/>
                  </a:lnTo>
                  <a:lnTo>
                    <a:pt x="1519237" y="528637"/>
                  </a:lnTo>
                  <a:lnTo>
                    <a:pt x="1357312" y="528637"/>
                  </a:lnTo>
                  <a:lnTo>
                    <a:pt x="1357312" y="519112"/>
                  </a:lnTo>
                  <a:lnTo>
                    <a:pt x="1266825" y="519112"/>
                  </a:lnTo>
                  <a:lnTo>
                    <a:pt x="1266825" y="500062"/>
                  </a:lnTo>
                  <a:lnTo>
                    <a:pt x="1200150" y="500062"/>
                  </a:lnTo>
                  <a:lnTo>
                    <a:pt x="1200150" y="452437"/>
                  </a:lnTo>
                  <a:lnTo>
                    <a:pt x="1038225" y="452437"/>
                  </a:lnTo>
                  <a:lnTo>
                    <a:pt x="1038225" y="400050"/>
                  </a:lnTo>
                  <a:lnTo>
                    <a:pt x="995362" y="400050"/>
                  </a:lnTo>
                  <a:lnTo>
                    <a:pt x="995362" y="366712"/>
                  </a:lnTo>
                  <a:lnTo>
                    <a:pt x="895350" y="366712"/>
                  </a:lnTo>
                  <a:lnTo>
                    <a:pt x="895350" y="314325"/>
                  </a:lnTo>
                  <a:lnTo>
                    <a:pt x="833437" y="314325"/>
                  </a:lnTo>
                  <a:lnTo>
                    <a:pt x="833437" y="285750"/>
                  </a:lnTo>
                  <a:lnTo>
                    <a:pt x="800100" y="285750"/>
                  </a:lnTo>
                  <a:lnTo>
                    <a:pt x="800100" y="219075"/>
                  </a:lnTo>
                  <a:lnTo>
                    <a:pt x="757237" y="219075"/>
                  </a:lnTo>
                  <a:lnTo>
                    <a:pt x="757237" y="195262"/>
                  </a:lnTo>
                  <a:lnTo>
                    <a:pt x="633412" y="195262"/>
                  </a:lnTo>
                  <a:lnTo>
                    <a:pt x="633412" y="138112"/>
                  </a:lnTo>
                  <a:lnTo>
                    <a:pt x="481012" y="138112"/>
                  </a:lnTo>
                  <a:lnTo>
                    <a:pt x="481012" y="104775"/>
                  </a:lnTo>
                  <a:lnTo>
                    <a:pt x="423862" y="104775"/>
                  </a:lnTo>
                  <a:lnTo>
                    <a:pt x="423862" y="66675"/>
                  </a:lnTo>
                  <a:lnTo>
                    <a:pt x="266700" y="66675"/>
                  </a:lnTo>
                  <a:lnTo>
                    <a:pt x="266700" y="52387"/>
                  </a:lnTo>
                  <a:lnTo>
                    <a:pt x="166687" y="52387"/>
                  </a:lnTo>
                  <a:lnTo>
                    <a:pt x="166687" y="0"/>
                  </a:lnTo>
                  <a:lnTo>
                    <a:pt x="0" y="0"/>
                  </a:lnTo>
                </a:path>
              </a:pathLst>
            </a:custGeom>
            <a:noFill/>
            <a:ln w="28575">
              <a:solidFill>
                <a:srgbClr val="015873"/>
              </a:solidFill>
              <a:miter lim="800000"/>
              <a:headEnd/>
              <a:tailEnd/>
            </a:ln>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ndParaRPr>
            </a:p>
          </p:txBody>
        </p:sp>
        <p:sp>
          <p:nvSpPr>
            <p:cNvPr id="189" name="Freeform: Shape 188">
              <a:extLst>
                <a:ext uri="{FF2B5EF4-FFF2-40B4-BE49-F238E27FC236}">
                  <a16:creationId xmlns:a16="http://schemas.microsoft.com/office/drawing/2014/main" id="{3790CAA0-ADFE-9C8C-FE22-F6A24C148300}"/>
                </a:ext>
              </a:extLst>
            </p:cNvPr>
            <p:cNvSpPr/>
            <p:nvPr/>
          </p:nvSpPr>
          <p:spPr bwMode="auto">
            <a:xfrm>
              <a:off x="1281113" y="2347913"/>
              <a:ext cx="1814512" cy="1138237"/>
            </a:xfrm>
            <a:custGeom>
              <a:avLst/>
              <a:gdLst>
                <a:gd name="connsiteX0" fmla="*/ 0 w 1814512"/>
                <a:gd name="connsiteY0" fmla="*/ 0 h 1138237"/>
                <a:gd name="connsiteX1" fmla="*/ 52387 w 1814512"/>
                <a:gd name="connsiteY1" fmla="*/ 0 h 1138237"/>
                <a:gd name="connsiteX2" fmla="*/ 52387 w 1814512"/>
                <a:gd name="connsiteY2" fmla="*/ 33337 h 1138237"/>
                <a:gd name="connsiteX3" fmla="*/ 100012 w 1814512"/>
                <a:gd name="connsiteY3" fmla="*/ 33337 h 1138237"/>
                <a:gd name="connsiteX4" fmla="*/ 100012 w 1814512"/>
                <a:gd name="connsiteY4" fmla="*/ 66675 h 1138237"/>
                <a:gd name="connsiteX5" fmla="*/ 157162 w 1814512"/>
                <a:gd name="connsiteY5" fmla="*/ 66675 h 1138237"/>
                <a:gd name="connsiteX6" fmla="*/ 157162 w 1814512"/>
                <a:gd name="connsiteY6" fmla="*/ 66675 h 1138237"/>
                <a:gd name="connsiteX7" fmla="*/ 157162 w 1814512"/>
                <a:gd name="connsiteY7" fmla="*/ 66675 h 1138237"/>
                <a:gd name="connsiteX8" fmla="*/ 157162 w 1814512"/>
                <a:gd name="connsiteY8" fmla="*/ 114300 h 1138237"/>
                <a:gd name="connsiteX9" fmla="*/ 261937 w 1814512"/>
                <a:gd name="connsiteY9" fmla="*/ 114300 h 1138237"/>
                <a:gd name="connsiteX10" fmla="*/ 261937 w 1814512"/>
                <a:gd name="connsiteY10" fmla="*/ 157162 h 1138237"/>
                <a:gd name="connsiteX11" fmla="*/ 328612 w 1814512"/>
                <a:gd name="connsiteY11" fmla="*/ 157162 h 1138237"/>
                <a:gd name="connsiteX12" fmla="*/ 328612 w 1814512"/>
                <a:gd name="connsiteY12" fmla="*/ 204787 h 1138237"/>
                <a:gd name="connsiteX13" fmla="*/ 366712 w 1814512"/>
                <a:gd name="connsiteY13" fmla="*/ 204787 h 1138237"/>
                <a:gd name="connsiteX14" fmla="*/ 366712 w 1814512"/>
                <a:gd name="connsiteY14" fmla="*/ 257175 h 1138237"/>
                <a:gd name="connsiteX15" fmla="*/ 414337 w 1814512"/>
                <a:gd name="connsiteY15" fmla="*/ 257175 h 1138237"/>
                <a:gd name="connsiteX16" fmla="*/ 414337 w 1814512"/>
                <a:gd name="connsiteY16" fmla="*/ 300037 h 1138237"/>
                <a:gd name="connsiteX17" fmla="*/ 509587 w 1814512"/>
                <a:gd name="connsiteY17" fmla="*/ 300037 h 1138237"/>
                <a:gd name="connsiteX18" fmla="*/ 509587 w 1814512"/>
                <a:gd name="connsiteY18" fmla="*/ 347662 h 1138237"/>
                <a:gd name="connsiteX19" fmla="*/ 561975 w 1814512"/>
                <a:gd name="connsiteY19" fmla="*/ 347662 h 1138237"/>
                <a:gd name="connsiteX20" fmla="*/ 561975 w 1814512"/>
                <a:gd name="connsiteY20" fmla="*/ 347662 h 1138237"/>
                <a:gd name="connsiteX21" fmla="*/ 604838 w 1814512"/>
                <a:gd name="connsiteY21" fmla="*/ 390525 h 1138237"/>
                <a:gd name="connsiteX22" fmla="*/ 671512 w 1814512"/>
                <a:gd name="connsiteY22" fmla="*/ 390525 h 1138237"/>
                <a:gd name="connsiteX23" fmla="*/ 671512 w 1814512"/>
                <a:gd name="connsiteY23" fmla="*/ 466725 h 1138237"/>
                <a:gd name="connsiteX24" fmla="*/ 704850 w 1814512"/>
                <a:gd name="connsiteY24" fmla="*/ 466725 h 1138237"/>
                <a:gd name="connsiteX25" fmla="*/ 704850 w 1814512"/>
                <a:gd name="connsiteY25" fmla="*/ 495300 h 1138237"/>
                <a:gd name="connsiteX26" fmla="*/ 838200 w 1814512"/>
                <a:gd name="connsiteY26" fmla="*/ 495300 h 1138237"/>
                <a:gd name="connsiteX27" fmla="*/ 838200 w 1814512"/>
                <a:gd name="connsiteY27" fmla="*/ 566737 h 1138237"/>
                <a:gd name="connsiteX28" fmla="*/ 904875 w 1814512"/>
                <a:gd name="connsiteY28" fmla="*/ 566737 h 1138237"/>
                <a:gd name="connsiteX29" fmla="*/ 904875 w 1814512"/>
                <a:gd name="connsiteY29" fmla="*/ 614362 h 1138237"/>
                <a:gd name="connsiteX30" fmla="*/ 1014412 w 1814512"/>
                <a:gd name="connsiteY30" fmla="*/ 614362 h 1138237"/>
                <a:gd name="connsiteX31" fmla="*/ 1028700 w 1814512"/>
                <a:gd name="connsiteY31" fmla="*/ 628650 h 1138237"/>
                <a:gd name="connsiteX32" fmla="*/ 1114425 w 1814512"/>
                <a:gd name="connsiteY32" fmla="*/ 628650 h 1138237"/>
                <a:gd name="connsiteX33" fmla="*/ 1114425 w 1814512"/>
                <a:gd name="connsiteY33" fmla="*/ 628650 h 1138237"/>
                <a:gd name="connsiteX34" fmla="*/ 1114425 w 1814512"/>
                <a:gd name="connsiteY34" fmla="*/ 666750 h 1138237"/>
                <a:gd name="connsiteX35" fmla="*/ 1190625 w 1814512"/>
                <a:gd name="connsiteY35" fmla="*/ 666750 h 1138237"/>
                <a:gd name="connsiteX36" fmla="*/ 1190625 w 1814512"/>
                <a:gd name="connsiteY36" fmla="*/ 700087 h 1138237"/>
                <a:gd name="connsiteX37" fmla="*/ 1290637 w 1814512"/>
                <a:gd name="connsiteY37" fmla="*/ 700087 h 1138237"/>
                <a:gd name="connsiteX38" fmla="*/ 1390650 w 1814512"/>
                <a:gd name="connsiteY38" fmla="*/ 700087 h 1138237"/>
                <a:gd name="connsiteX39" fmla="*/ 1390650 w 1814512"/>
                <a:gd name="connsiteY39" fmla="*/ 785812 h 1138237"/>
                <a:gd name="connsiteX40" fmla="*/ 1538287 w 1814512"/>
                <a:gd name="connsiteY40" fmla="*/ 785812 h 1138237"/>
                <a:gd name="connsiteX41" fmla="*/ 1538287 w 1814512"/>
                <a:gd name="connsiteY41" fmla="*/ 842962 h 1138237"/>
                <a:gd name="connsiteX42" fmla="*/ 1576387 w 1814512"/>
                <a:gd name="connsiteY42" fmla="*/ 842962 h 1138237"/>
                <a:gd name="connsiteX43" fmla="*/ 1576387 w 1814512"/>
                <a:gd name="connsiteY43" fmla="*/ 909637 h 1138237"/>
                <a:gd name="connsiteX44" fmla="*/ 1619250 w 1814512"/>
                <a:gd name="connsiteY44" fmla="*/ 909637 h 1138237"/>
                <a:gd name="connsiteX45" fmla="*/ 1619250 w 1814512"/>
                <a:gd name="connsiteY45" fmla="*/ 942975 h 1138237"/>
                <a:gd name="connsiteX46" fmla="*/ 1657350 w 1814512"/>
                <a:gd name="connsiteY46" fmla="*/ 942975 h 1138237"/>
                <a:gd name="connsiteX47" fmla="*/ 1657350 w 1814512"/>
                <a:gd name="connsiteY47" fmla="*/ 1023937 h 1138237"/>
                <a:gd name="connsiteX48" fmla="*/ 1747837 w 1814512"/>
                <a:gd name="connsiteY48" fmla="*/ 1023937 h 1138237"/>
                <a:gd name="connsiteX49" fmla="*/ 1747837 w 1814512"/>
                <a:gd name="connsiteY49" fmla="*/ 1071562 h 1138237"/>
                <a:gd name="connsiteX50" fmla="*/ 1776412 w 1814512"/>
                <a:gd name="connsiteY50" fmla="*/ 1071562 h 1138237"/>
                <a:gd name="connsiteX51" fmla="*/ 1776412 w 1814512"/>
                <a:gd name="connsiteY51" fmla="*/ 1114425 h 1138237"/>
                <a:gd name="connsiteX52" fmla="*/ 1814512 w 1814512"/>
                <a:gd name="connsiteY52" fmla="*/ 1114425 h 1138237"/>
                <a:gd name="connsiteX53" fmla="*/ 1814512 w 1814512"/>
                <a:gd name="connsiteY53" fmla="*/ 1138237 h 113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814512" h="1138237">
                  <a:moveTo>
                    <a:pt x="0" y="0"/>
                  </a:moveTo>
                  <a:lnTo>
                    <a:pt x="52387" y="0"/>
                  </a:lnTo>
                  <a:lnTo>
                    <a:pt x="52387" y="33337"/>
                  </a:lnTo>
                  <a:lnTo>
                    <a:pt x="100012" y="33337"/>
                  </a:lnTo>
                  <a:lnTo>
                    <a:pt x="100012" y="66675"/>
                  </a:lnTo>
                  <a:lnTo>
                    <a:pt x="157162" y="66675"/>
                  </a:lnTo>
                  <a:lnTo>
                    <a:pt x="157162" y="66675"/>
                  </a:lnTo>
                  <a:lnTo>
                    <a:pt x="157162" y="66675"/>
                  </a:lnTo>
                  <a:lnTo>
                    <a:pt x="157162" y="114300"/>
                  </a:lnTo>
                  <a:lnTo>
                    <a:pt x="261937" y="114300"/>
                  </a:lnTo>
                  <a:lnTo>
                    <a:pt x="261937" y="157162"/>
                  </a:lnTo>
                  <a:lnTo>
                    <a:pt x="328612" y="157162"/>
                  </a:lnTo>
                  <a:lnTo>
                    <a:pt x="328612" y="204787"/>
                  </a:lnTo>
                  <a:lnTo>
                    <a:pt x="366712" y="204787"/>
                  </a:lnTo>
                  <a:lnTo>
                    <a:pt x="366712" y="257175"/>
                  </a:lnTo>
                  <a:lnTo>
                    <a:pt x="414337" y="257175"/>
                  </a:lnTo>
                  <a:lnTo>
                    <a:pt x="414337" y="300037"/>
                  </a:lnTo>
                  <a:lnTo>
                    <a:pt x="509587" y="300037"/>
                  </a:lnTo>
                  <a:lnTo>
                    <a:pt x="509587" y="347662"/>
                  </a:lnTo>
                  <a:lnTo>
                    <a:pt x="561975" y="347662"/>
                  </a:lnTo>
                  <a:lnTo>
                    <a:pt x="561975" y="347662"/>
                  </a:lnTo>
                  <a:lnTo>
                    <a:pt x="604838" y="390525"/>
                  </a:lnTo>
                  <a:lnTo>
                    <a:pt x="671512" y="390525"/>
                  </a:lnTo>
                  <a:lnTo>
                    <a:pt x="671512" y="466725"/>
                  </a:lnTo>
                  <a:lnTo>
                    <a:pt x="704850" y="466725"/>
                  </a:lnTo>
                  <a:lnTo>
                    <a:pt x="704850" y="495300"/>
                  </a:lnTo>
                  <a:lnTo>
                    <a:pt x="838200" y="495300"/>
                  </a:lnTo>
                  <a:lnTo>
                    <a:pt x="838200" y="566737"/>
                  </a:lnTo>
                  <a:lnTo>
                    <a:pt x="904875" y="566737"/>
                  </a:lnTo>
                  <a:lnTo>
                    <a:pt x="904875" y="614362"/>
                  </a:lnTo>
                  <a:lnTo>
                    <a:pt x="1014412" y="614362"/>
                  </a:lnTo>
                  <a:lnTo>
                    <a:pt x="1028700" y="628650"/>
                  </a:lnTo>
                  <a:lnTo>
                    <a:pt x="1114425" y="628650"/>
                  </a:lnTo>
                  <a:lnTo>
                    <a:pt x="1114425" y="628650"/>
                  </a:lnTo>
                  <a:lnTo>
                    <a:pt x="1114425" y="666750"/>
                  </a:lnTo>
                  <a:lnTo>
                    <a:pt x="1190625" y="666750"/>
                  </a:lnTo>
                  <a:lnTo>
                    <a:pt x="1190625" y="700087"/>
                  </a:lnTo>
                  <a:lnTo>
                    <a:pt x="1290637" y="700087"/>
                  </a:lnTo>
                  <a:lnTo>
                    <a:pt x="1390650" y="700087"/>
                  </a:lnTo>
                  <a:lnTo>
                    <a:pt x="1390650" y="785812"/>
                  </a:lnTo>
                  <a:lnTo>
                    <a:pt x="1538287" y="785812"/>
                  </a:lnTo>
                  <a:lnTo>
                    <a:pt x="1538287" y="842962"/>
                  </a:lnTo>
                  <a:lnTo>
                    <a:pt x="1576387" y="842962"/>
                  </a:lnTo>
                  <a:lnTo>
                    <a:pt x="1576387" y="909637"/>
                  </a:lnTo>
                  <a:lnTo>
                    <a:pt x="1619250" y="909637"/>
                  </a:lnTo>
                  <a:lnTo>
                    <a:pt x="1619250" y="942975"/>
                  </a:lnTo>
                  <a:lnTo>
                    <a:pt x="1657350" y="942975"/>
                  </a:lnTo>
                  <a:lnTo>
                    <a:pt x="1657350" y="1023937"/>
                  </a:lnTo>
                  <a:lnTo>
                    <a:pt x="1747837" y="1023937"/>
                  </a:lnTo>
                  <a:lnTo>
                    <a:pt x="1747837" y="1071562"/>
                  </a:lnTo>
                  <a:lnTo>
                    <a:pt x="1776412" y="1071562"/>
                  </a:lnTo>
                  <a:lnTo>
                    <a:pt x="1776412" y="1114425"/>
                  </a:lnTo>
                  <a:lnTo>
                    <a:pt x="1814512" y="1114425"/>
                  </a:lnTo>
                  <a:lnTo>
                    <a:pt x="1814512" y="1138237"/>
                  </a:lnTo>
                </a:path>
              </a:pathLst>
            </a:custGeom>
            <a:noFill/>
            <a:ln w="28575">
              <a:solidFill>
                <a:srgbClr val="015873"/>
              </a:solidFill>
              <a:miter lim="800000"/>
              <a:headEnd/>
              <a:tailEnd/>
            </a:ln>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ndParaRPr>
            </a:p>
          </p:txBody>
        </p:sp>
      </p:grpSp>
      <p:grpSp>
        <p:nvGrpSpPr>
          <p:cNvPr id="190" name="Group 189">
            <a:extLst>
              <a:ext uri="{FF2B5EF4-FFF2-40B4-BE49-F238E27FC236}">
                <a16:creationId xmlns:a16="http://schemas.microsoft.com/office/drawing/2014/main" id="{5B7077B2-B0E1-590B-CC2B-2CE9172E0575}"/>
              </a:ext>
            </a:extLst>
          </p:cNvPr>
          <p:cNvGrpSpPr/>
          <p:nvPr/>
        </p:nvGrpSpPr>
        <p:grpSpPr>
          <a:xfrm>
            <a:off x="6992777" y="2402543"/>
            <a:ext cx="4153601" cy="1276210"/>
            <a:chOff x="2027178" y="3023084"/>
            <a:chExt cx="4153601" cy="1276210"/>
          </a:xfrm>
        </p:grpSpPr>
        <p:sp>
          <p:nvSpPr>
            <p:cNvPr id="191" name="TextBox 190">
              <a:extLst>
                <a:ext uri="{FF2B5EF4-FFF2-40B4-BE49-F238E27FC236}">
                  <a16:creationId xmlns:a16="http://schemas.microsoft.com/office/drawing/2014/main" id="{05A3373B-994B-368B-7285-5B51A26B9A64}"/>
                </a:ext>
              </a:extLst>
            </p:cNvPr>
            <p:cNvSpPr txBox="1"/>
            <p:nvPr/>
          </p:nvSpPr>
          <p:spPr bwMode="auto">
            <a:xfrm>
              <a:off x="2027178" y="3560630"/>
              <a:ext cx="175502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PFS, mo</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(95% CI)</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HR (95% CI)</a:t>
              </a:r>
            </a:p>
          </p:txBody>
        </p:sp>
        <p:sp>
          <p:nvSpPr>
            <p:cNvPr id="192" name="TextBox 191">
              <a:extLst>
                <a:ext uri="{FF2B5EF4-FFF2-40B4-BE49-F238E27FC236}">
                  <a16:creationId xmlns:a16="http://schemas.microsoft.com/office/drawing/2014/main" id="{B4CAE076-2412-6C6A-A90C-9209587511F0}"/>
                </a:ext>
              </a:extLst>
            </p:cNvPr>
            <p:cNvSpPr txBox="1"/>
            <p:nvPr/>
          </p:nvSpPr>
          <p:spPr bwMode="auto">
            <a:xfrm>
              <a:off x="3183597" y="3023084"/>
              <a:ext cx="175502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Ibrutinib</a:t>
              </a:r>
              <a:br>
                <a:rPr kumimoji="0" lang="en-US" sz="14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br>
              <a:r>
                <a:rPr kumimoji="0" lang="en-US" sz="14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(n = 195)</a:t>
              </a:r>
            </a:p>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44.1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(38.5-56.2)</a:t>
              </a:r>
            </a:p>
          </p:txBody>
        </p:sp>
        <p:sp>
          <p:nvSpPr>
            <p:cNvPr id="193" name="TextBox 192">
              <a:extLst>
                <a:ext uri="{FF2B5EF4-FFF2-40B4-BE49-F238E27FC236}">
                  <a16:creationId xmlns:a16="http://schemas.microsoft.com/office/drawing/2014/main" id="{941ECBED-A5B0-B5F1-01EF-1820F0A5C86D}"/>
                </a:ext>
              </a:extLst>
            </p:cNvPr>
            <p:cNvSpPr txBox="1"/>
            <p:nvPr/>
          </p:nvSpPr>
          <p:spPr bwMode="auto">
            <a:xfrm>
              <a:off x="4425759" y="3023084"/>
              <a:ext cx="175502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Ofatumumab </a:t>
              </a:r>
              <a:br>
                <a:rPr kumimoji="0" lang="en-US" sz="14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br>
              <a:r>
                <a:rPr kumimoji="0" lang="en-US" sz="14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(n = 196)</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(7.8-8.3)</a:t>
              </a:r>
            </a:p>
          </p:txBody>
        </p:sp>
        <p:sp>
          <p:nvSpPr>
            <p:cNvPr id="194" name="TextBox 193">
              <a:extLst>
                <a:ext uri="{FF2B5EF4-FFF2-40B4-BE49-F238E27FC236}">
                  <a16:creationId xmlns:a16="http://schemas.microsoft.com/office/drawing/2014/main" id="{CD9AAA4A-DCB6-647D-3C61-B5574A887A54}"/>
                </a:ext>
              </a:extLst>
            </p:cNvPr>
            <p:cNvSpPr txBox="1"/>
            <p:nvPr/>
          </p:nvSpPr>
          <p:spPr bwMode="auto">
            <a:xfrm>
              <a:off x="3785019" y="3991517"/>
              <a:ext cx="17550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0.148 (0.113-0.196)</a:t>
              </a:r>
            </a:p>
          </p:txBody>
        </p:sp>
        <p:cxnSp>
          <p:nvCxnSpPr>
            <p:cNvPr id="195" name="Straight Connector 194">
              <a:extLst>
                <a:ext uri="{FF2B5EF4-FFF2-40B4-BE49-F238E27FC236}">
                  <a16:creationId xmlns:a16="http://schemas.microsoft.com/office/drawing/2014/main" id="{3FB5284C-FAC1-3CD1-A41B-D2754019AF25}"/>
                </a:ext>
              </a:extLst>
            </p:cNvPr>
            <p:cNvCxnSpPr/>
            <p:nvPr/>
          </p:nvCxnSpPr>
          <p:spPr bwMode="auto">
            <a:xfrm>
              <a:off x="2115321" y="3545721"/>
              <a:ext cx="3752080" cy="0"/>
            </a:xfrm>
            <a:prstGeom prst="line">
              <a:avLst/>
            </a:prstGeom>
            <a:noFill/>
            <a:ln w="28575" cap="flat" cmpd="sng" algn="ctr">
              <a:solidFill>
                <a:schemeClr val="bg1"/>
              </a:solidFill>
              <a:prstDash val="solid"/>
              <a:round/>
              <a:headEnd type="none" w="med" len="med"/>
              <a:tailEnd type="none" w="med" len="med"/>
            </a:ln>
            <a:effectLst/>
          </p:spPr>
        </p:cxnSp>
      </p:grpSp>
    </p:spTree>
    <p:extLst>
      <p:ext uri="{BB962C8B-B14F-4D97-AF65-F5344CB8AC3E}">
        <p14:creationId xmlns:p14="http://schemas.microsoft.com/office/powerpoint/2010/main" val="4136619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dirty="0"/>
              <a:t>BTK Inhibitors Demonstrate Long Remission Durations: ASCEND</a:t>
            </a:r>
            <a:endParaRPr lang="en-US" altLang="en-US" dirty="0"/>
          </a:p>
        </p:txBody>
      </p:sp>
      <p:sp>
        <p:nvSpPr>
          <p:cNvPr id="10" name="Content Placeholder 2">
            <a:extLst>
              <a:ext uri="{FF2B5EF4-FFF2-40B4-BE49-F238E27FC236}">
                <a16:creationId xmlns:a16="http://schemas.microsoft.com/office/drawing/2014/main" id="{F5F247B7-042B-479F-BF18-7BA9BD6D6FB9}"/>
              </a:ext>
            </a:extLst>
          </p:cNvPr>
          <p:cNvSpPr>
            <a:spLocks noGrp="1"/>
          </p:cNvSpPr>
          <p:nvPr>
            <p:ph idx="1"/>
          </p:nvPr>
        </p:nvSpPr>
        <p:spPr/>
        <p:txBody>
          <a:bodyPr/>
          <a:lstStyle/>
          <a:p>
            <a:r>
              <a:rPr lang="en-US" sz="2000" dirty="0"/>
              <a:t>Randomized, open-label phase III trial of </a:t>
            </a:r>
            <a:r>
              <a:rPr lang="en-US" sz="2000" b="1" dirty="0">
                <a:solidFill>
                  <a:schemeClr val="accent1"/>
                </a:solidFill>
              </a:rPr>
              <a:t>acalabrutinib</a:t>
            </a:r>
            <a:r>
              <a:rPr lang="en-US" sz="2000" dirty="0"/>
              <a:t> vs idelalisib + rituximab or bendamustine + rituximab for patients with R/R CLL, ≥1 prior systemic therapy, and no prior BCL-2 or B-cell receptor inhibitor therapy (N = 310)</a:t>
            </a:r>
          </a:p>
        </p:txBody>
      </p:sp>
      <p:sp>
        <p:nvSpPr>
          <p:cNvPr id="11" name="Text Box 11">
            <a:extLst>
              <a:ext uri="{FF2B5EF4-FFF2-40B4-BE49-F238E27FC236}">
                <a16:creationId xmlns:a16="http://schemas.microsoft.com/office/drawing/2014/main" id="{E65531EF-E8CB-B744-8397-157B960E5B1A}"/>
              </a:ext>
            </a:extLst>
          </p:cNvPr>
          <p:cNvSpPr txBox="1">
            <a:spLocks noChangeArrowheads="1"/>
          </p:cNvSpPr>
          <p:nvPr/>
        </p:nvSpPr>
        <p:spPr bwMode="auto">
          <a:xfrm>
            <a:off x="451911" y="6377255"/>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Jurczak. ASCO 2022. Abstr 7538.</a:t>
            </a:r>
          </a:p>
        </p:txBody>
      </p:sp>
      <p:sp>
        <p:nvSpPr>
          <p:cNvPr id="4" name="TextBox 3">
            <a:extLst>
              <a:ext uri="{FF2B5EF4-FFF2-40B4-BE49-F238E27FC236}">
                <a16:creationId xmlns:a16="http://schemas.microsoft.com/office/drawing/2014/main" id="{646F215C-11AF-A143-C031-F1E951CC697C}"/>
              </a:ext>
            </a:extLst>
          </p:cNvPr>
          <p:cNvSpPr txBox="1"/>
          <p:nvPr/>
        </p:nvSpPr>
        <p:spPr>
          <a:xfrm>
            <a:off x="3684270" y="2474076"/>
            <a:ext cx="4823460" cy="369332"/>
          </a:xfrm>
          <a:prstGeom prst="rect">
            <a:avLst/>
          </a:prstGeom>
          <a:noFill/>
        </p:spPr>
        <p:txBody>
          <a:bodyPr wrap="square" rtlCol="0">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Acalabrutinib vs IdR/BR</a:t>
            </a:r>
          </a:p>
        </p:txBody>
      </p:sp>
      <p:cxnSp>
        <p:nvCxnSpPr>
          <p:cNvPr id="5" name="Straight Connector 4">
            <a:extLst>
              <a:ext uri="{FF2B5EF4-FFF2-40B4-BE49-F238E27FC236}">
                <a16:creationId xmlns:a16="http://schemas.microsoft.com/office/drawing/2014/main" id="{437A2C82-A51D-C24C-E485-23351BC1111A}"/>
              </a:ext>
            </a:extLst>
          </p:cNvPr>
          <p:cNvCxnSpPr>
            <a:cxnSpLocks/>
          </p:cNvCxnSpPr>
          <p:nvPr/>
        </p:nvCxnSpPr>
        <p:spPr bwMode="auto">
          <a:xfrm>
            <a:off x="3729990" y="5891128"/>
            <a:ext cx="4930140" cy="0"/>
          </a:xfrm>
          <a:prstGeom prst="line">
            <a:avLst/>
          </a:prstGeom>
          <a:noFill/>
          <a:ln w="28575" cap="flat" cmpd="sng" algn="ctr">
            <a:solidFill>
              <a:schemeClr val="bg1"/>
            </a:solidFill>
            <a:prstDash val="solid"/>
            <a:round/>
            <a:headEnd type="none" w="med" len="med"/>
            <a:tailEnd type="none" w="med" len="med"/>
          </a:ln>
          <a:effectLst/>
        </p:spPr>
      </p:cxnSp>
      <p:cxnSp>
        <p:nvCxnSpPr>
          <p:cNvPr id="6" name="Straight Connector 5">
            <a:extLst>
              <a:ext uri="{FF2B5EF4-FFF2-40B4-BE49-F238E27FC236}">
                <a16:creationId xmlns:a16="http://schemas.microsoft.com/office/drawing/2014/main" id="{85A4C658-8F91-CEBC-CDAC-92C834A15E5E}"/>
              </a:ext>
            </a:extLst>
          </p:cNvPr>
          <p:cNvCxnSpPr>
            <a:cxnSpLocks/>
          </p:cNvCxnSpPr>
          <p:nvPr/>
        </p:nvCxnSpPr>
        <p:spPr bwMode="auto">
          <a:xfrm flipV="1">
            <a:off x="3745230" y="3041248"/>
            <a:ext cx="0" cy="2842260"/>
          </a:xfrm>
          <a:prstGeom prst="line">
            <a:avLst/>
          </a:prstGeom>
          <a:noFill/>
          <a:ln w="28575" cap="flat" cmpd="sng" algn="ctr">
            <a:solidFill>
              <a:schemeClr val="bg1"/>
            </a:solidFill>
            <a:prstDash val="solid"/>
            <a:round/>
            <a:headEnd type="none" w="med" len="med"/>
            <a:tailEnd type="none" w="med" len="med"/>
          </a:ln>
          <a:effectLst/>
        </p:spPr>
      </p:cxnSp>
      <p:cxnSp>
        <p:nvCxnSpPr>
          <p:cNvPr id="7" name="Straight Connector 6">
            <a:extLst>
              <a:ext uri="{FF2B5EF4-FFF2-40B4-BE49-F238E27FC236}">
                <a16:creationId xmlns:a16="http://schemas.microsoft.com/office/drawing/2014/main" id="{758483BF-3667-0FFB-B897-AA82C0387046}"/>
              </a:ext>
            </a:extLst>
          </p:cNvPr>
          <p:cNvCxnSpPr/>
          <p:nvPr/>
        </p:nvCxnSpPr>
        <p:spPr bwMode="auto">
          <a:xfrm flipV="1">
            <a:off x="7471410" y="3041248"/>
            <a:ext cx="0" cy="2849880"/>
          </a:xfrm>
          <a:prstGeom prst="line">
            <a:avLst/>
          </a:prstGeom>
          <a:noFill/>
          <a:ln w="28575" cap="flat" cmpd="sng" algn="ctr">
            <a:solidFill>
              <a:schemeClr val="bg1"/>
            </a:solidFill>
            <a:prstDash val="sysDot"/>
            <a:round/>
            <a:headEnd type="none" w="med" len="med"/>
            <a:tailEnd type="none" w="med" len="med"/>
          </a:ln>
          <a:effectLst/>
        </p:spPr>
      </p:cxnSp>
      <p:cxnSp>
        <p:nvCxnSpPr>
          <p:cNvPr id="8" name="Straight Connector 7">
            <a:extLst>
              <a:ext uri="{FF2B5EF4-FFF2-40B4-BE49-F238E27FC236}">
                <a16:creationId xmlns:a16="http://schemas.microsoft.com/office/drawing/2014/main" id="{02FDDFE9-FE37-97F5-C744-C5518876BFF4}"/>
              </a:ext>
            </a:extLst>
          </p:cNvPr>
          <p:cNvCxnSpPr>
            <a:cxnSpLocks/>
          </p:cNvCxnSpPr>
          <p:nvPr/>
        </p:nvCxnSpPr>
        <p:spPr bwMode="auto">
          <a:xfrm flipH="1">
            <a:off x="3684270" y="3048868"/>
            <a:ext cx="60960" cy="0"/>
          </a:xfrm>
          <a:prstGeom prst="line">
            <a:avLst/>
          </a:prstGeom>
          <a:noFill/>
          <a:ln w="28575" cap="flat" cmpd="sng" algn="ctr">
            <a:solidFill>
              <a:schemeClr val="bg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77E5A928-92EA-E9B8-6AE3-FD72E8398A75}"/>
              </a:ext>
            </a:extLst>
          </p:cNvPr>
          <p:cNvCxnSpPr>
            <a:cxnSpLocks/>
          </p:cNvCxnSpPr>
          <p:nvPr/>
        </p:nvCxnSpPr>
        <p:spPr bwMode="auto">
          <a:xfrm flipH="1">
            <a:off x="3684270" y="3617320"/>
            <a:ext cx="60960" cy="0"/>
          </a:xfrm>
          <a:prstGeom prst="line">
            <a:avLst/>
          </a:prstGeom>
          <a:noFill/>
          <a:ln w="28575" cap="flat" cmpd="sng" algn="ctr">
            <a:solidFill>
              <a:schemeClr val="bg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CD6D82B8-4153-82F4-E0E1-7ABE95618D08}"/>
              </a:ext>
            </a:extLst>
          </p:cNvPr>
          <p:cNvCxnSpPr>
            <a:cxnSpLocks/>
          </p:cNvCxnSpPr>
          <p:nvPr/>
        </p:nvCxnSpPr>
        <p:spPr bwMode="auto">
          <a:xfrm flipH="1">
            <a:off x="3684270" y="4185772"/>
            <a:ext cx="60960" cy="0"/>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631602ED-188C-EDCD-1EDB-BA6C89C5EEB3}"/>
              </a:ext>
            </a:extLst>
          </p:cNvPr>
          <p:cNvCxnSpPr>
            <a:cxnSpLocks/>
          </p:cNvCxnSpPr>
          <p:nvPr/>
        </p:nvCxnSpPr>
        <p:spPr bwMode="auto">
          <a:xfrm flipH="1">
            <a:off x="3684270" y="4754224"/>
            <a:ext cx="60960"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2E092EF8-B442-E924-7590-17550F4B0EFC}"/>
              </a:ext>
            </a:extLst>
          </p:cNvPr>
          <p:cNvCxnSpPr>
            <a:cxnSpLocks/>
          </p:cNvCxnSpPr>
          <p:nvPr/>
        </p:nvCxnSpPr>
        <p:spPr bwMode="auto">
          <a:xfrm flipH="1">
            <a:off x="3684270" y="5322676"/>
            <a:ext cx="60960"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1CB6AACF-6CBD-61C0-4E2B-C1448C9B5037}"/>
              </a:ext>
            </a:extLst>
          </p:cNvPr>
          <p:cNvCxnSpPr>
            <a:cxnSpLocks/>
          </p:cNvCxnSpPr>
          <p:nvPr/>
        </p:nvCxnSpPr>
        <p:spPr bwMode="auto">
          <a:xfrm flipH="1">
            <a:off x="3684270" y="5891128"/>
            <a:ext cx="60960" cy="0"/>
          </a:xfrm>
          <a:prstGeom prst="line">
            <a:avLst/>
          </a:prstGeom>
          <a:noFill/>
          <a:ln w="28575" cap="flat" cmpd="sng" algn="ctr">
            <a:solidFill>
              <a:schemeClr val="bg1"/>
            </a:solidFill>
            <a:prstDash val="solid"/>
            <a:round/>
            <a:headEnd type="none" w="med" len="med"/>
            <a:tailEnd type="none" w="med" len="med"/>
          </a:ln>
          <a:effectLst/>
        </p:spPr>
      </p:cxnSp>
      <p:sp>
        <p:nvSpPr>
          <p:cNvPr id="23" name="TextBox 22">
            <a:extLst>
              <a:ext uri="{FF2B5EF4-FFF2-40B4-BE49-F238E27FC236}">
                <a16:creationId xmlns:a16="http://schemas.microsoft.com/office/drawing/2014/main" id="{6F1DFD31-B15C-13AB-0377-BB53450B3966}"/>
              </a:ext>
            </a:extLst>
          </p:cNvPr>
          <p:cNvSpPr txBox="1"/>
          <p:nvPr/>
        </p:nvSpPr>
        <p:spPr bwMode="auto">
          <a:xfrm>
            <a:off x="3154136" y="2858648"/>
            <a:ext cx="5867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25" name="TextBox 24">
            <a:extLst>
              <a:ext uri="{FF2B5EF4-FFF2-40B4-BE49-F238E27FC236}">
                <a16:creationId xmlns:a16="http://schemas.microsoft.com/office/drawing/2014/main" id="{86922E98-A060-F3D8-484E-E8FD872BA643}"/>
              </a:ext>
            </a:extLst>
          </p:cNvPr>
          <p:cNvSpPr txBox="1"/>
          <p:nvPr/>
        </p:nvSpPr>
        <p:spPr bwMode="auto">
          <a:xfrm>
            <a:off x="3154136" y="3433473"/>
            <a:ext cx="5867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26" name="TextBox 25">
            <a:extLst>
              <a:ext uri="{FF2B5EF4-FFF2-40B4-BE49-F238E27FC236}">
                <a16:creationId xmlns:a16="http://schemas.microsoft.com/office/drawing/2014/main" id="{2E65CC41-C3CF-7B60-AF48-90C526F849AA}"/>
              </a:ext>
            </a:extLst>
          </p:cNvPr>
          <p:cNvSpPr txBox="1"/>
          <p:nvPr/>
        </p:nvSpPr>
        <p:spPr bwMode="auto">
          <a:xfrm>
            <a:off x="3154136" y="4008298"/>
            <a:ext cx="5867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30" name="TextBox 29">
            <a:extLst>
              <a:ext uri="{FF2B5EF4-FFF2-40B4-BE49-F238E27FC236}">
                <a16:creationId xmlns:a16="http://schemas.microsoft.com/office/drawing/2014/main" id="{AC536512-3652-2092-BD7F-5F4A389E600C}"/>
              </a:ext>
            </a:extLst>
          </p:cNvPr>
          <p:cNvSpPr txBox="1"/>
          <p:nvPr/>
        </p:nvSpPr>
        <p:spPr bwMode="auto">
          <a:xfrm>
            <a:off x="3154136" y="4583123"/>
            <a:ext cx="5867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31" name="TextBox 30">
            <a:extLst>
              <a:ext uri="{FF2B5EF4-FFF2-40B4-BE49-F238E27FC236}">
                <a16:creationId xmlns:a16="http://schemas.microsoft.com/office/drawing/2014/main" id="{B6728304-4FD6-9C80-16FE-FF91CDF66CC3}"/>
              </a:ext>
            </a:extLst>
          </p:cNvPr>
          <p:cNvSpPr txBox="1"/>
          <p:nvPr/>
        </p:nvSpPr>
        <p:spPr bwMode="auto">
          <a:xfrm>
            <a:off x="3154136" y="5157948"/>
            <a:ext cx="5867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32" name="TextBox 31">
            <a:extLst>
              <a:ext uri="{FF2B5EF4-FFF2-40B4-BE49-F238E27FC236}">
                <a16:creationId xmlns:a16="http://schemas.microsoft.com/office/drawing/2014/main" id="{B7C1805F-F2D1-0FD2-DD76-488FFBE645CE}"/>
              </a:ext>
            </a:extLst>
          </p:cNvPr>
          <p:cNvSpPr txBox="1"/>
          <p:nvPr/>
        </p:nvSpPr>
        <p:spPr bwMode="auto">
          <a:xfrm>
            <a:off x="3154136" y="5694672"/>
            <a:ext cx="5867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33" name="TextBox 32">
            <a:extLst>
              <a:ext uri="{FF2B5EF4-FFF2-40B4-BE49-F238E27FC236}">
                <a16:creationId xmlns:a16="http://schemas.microsoft.com/office/drawing/2014/main" id="{A2F11871-A439-E1F5-F6F8-3BC40B2ADC26}"/>
              </a:ext>
            </a:extLst>
          </p:cNvPr>
          <p:cNvSpPr txBox="1"/>
          <p:nvPr/>
        </p:nvSpPr>
        <p:spPr bwMode="auto">
          <a:xfrm rot="16200000">
            <a:off x="1599526" y="4364150"/>
            <a:ext cx="3030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PFS (%)</a:t>
            </a:r>
          </a:p>
        </p:txBody>
      </p:sp>
      <p:sp>
        <p:nvSpPr>
          <p:cNvPr id="34" name="TextBox 33">
            <a:extLst>
              <a:ext uri="{FF2B5EF4-FFF2-40B4-BE49-F238E27FC236}">
                <a16:creationId xmlns:a16="http://schemas.microsoft.com/office/drawing/2014/main" id="{11DF80A3-EEDA-50D7-DDFF-41C2AFA6B792}"/>
              </a:ext>
            </a:extLst>
          </p:cNvPr>
          <p:cNvSpPr txBox="1"/>
          <p:nvPr/>
        </p:nvSpPr>
        <p:spPr bwMode="auto">
          <a:xfrm>
            <a:off x="3740866" y="6166954"/>
            <a:ext cx="47855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a:t>
            </a:r>
          </a:p>
        </p:txBody>
      </p:sp>
      <p:sp>
        <p:nvSpPr>
          <p:cNvPr id="35" name="TextBox 34">
            <a:extLst>
              <a:ext uri="{FF2B5EF4-FFF2-40B4-BE49-F238E27FC236}">
                <a16:creationId xmlns:a16="http://schemas.microsoft.com/office/drawing/2014/main" id="{1F493BB2-7080-643D-68FC-77168338EAF0}"/>
              </a:ext>
            </a:extLst>
          </p:cNvPr>
          <p:cNvSpPr txBox="1"/>
          <p:nvPr/>
        </p:nvSpPr>
        <p:spPr bwMode="auto">
          <a:xfrm>
            <a:off x="4186713" y="5345293"/>
            <a:ext cx="23442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Acala (n = 155)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IdR/BR (n = 155)</a:t>
            </a:r>
          </a:p>
        </p:txBody>
      </p:sp>
      <p:sp>
        <p:nvSpPr>
          <p:cNvPr id="36" name="TextBox 35">
            <a:extLst>
              <a:ext uri="{FF2B5EF4-FFF2-40B4-BE49-F238E27FC236}">
                <a16:creationId xmlns:a16="http://schemas.microsoft.com/office/drawing/2014/main" id="{E5962B3B-711D-48A5-1627-0C7BEB10E326}"/>
              </a:ext>
            </a:extLst>
          </p:cNvPr>
          <p:cNvSpPr txBox="1"/>
          <p:nvPr/>
        </p:nvSpPr>
        <p:spPr bwMode="auto">
          <a:xfrm>
            <a:off x="3737850" y="4633100"/>
            <a:ext cx="315842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Acala: IdR/BR</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HR (95% CI): 0.28 (0.20, 0.38)</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&lt;.0001</a:t>
            </a:r>
          </a:p>
        </p:txBody>
      </p:sp>
      <p:cxnSp>
        <p:nvCxnSpPr>
          <p:cNvPr id="37" name="Straight Connector 36">
            <a:extLst>
              <a:ext uri="{FF2B5EF4-FFF2-40B4-BE49-F238E27FC236}">
                <a16:creationId xmlns:a16="http://schemas.microsoft.com/office/drawing/2014/main" id="{415B47A0-0DA7-B4EB-5F7D-7CC012608622}"/>
              </a:ext>
            </a:extLst>
          </p:cNvPr>
          <p:cNvCxnSpPr>
            <a:cxnSpLocks/>
          </p:cNvCxnSpPr>
          <p:nvPr/>
        </p:nvCxnSpPr>
        <p:spPr bwMode="auto">
          <a:xfrm flipH="1">
            <a:off x="3835591" y="5509437"/>
            <a:ext cx="349994" cy="0"/>
          </a:xfrm>
          <a:prstGeom prst="line">
            <a:avLst/>
          </a:prstGeom>
          <a:noFill/>
          <a:ln w="28575" cap="flat" cmpd="sng" algn="ctr">
            <a:solidFill>
              <a:schemeClr val="accent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D16CB104-F58F-AFD6-CE7A-89F704A4EF8A}"/>
              </a:ext>
            </a:extLst>
          </p:cNvPr>
          <p:cNvCxnSpPr>
            <a:cxnSpLocks/>
          </p:cNvCxnSpPr>
          <p:nvPr/>
        </p:nvCxnSpPr>
        <p:spPr bwMode="auto">
          <a:xfrm flipH="1">
            <a:off x="3835591" y="5748307"/>
            <a:ext cx="349994" cy="0"/>
          </a:xfrm>
          <a:prstGeom prst="line">
            <a:avLst/>
          </a:prstGeom>
          <a:noFill/>
          <a:ln w="28575" cap="flat" cmpd="sng" algn="ctr">
            <a:solidFill>
              <a:schemeClr val="accent3"/>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BCA0CE8F-C764-3A3E-B6B8-68A461128C4B}"/>
              </a:ext>
            </a:extLst>
          </p:cNvPr>
          <p:cNvSpPr txBox="1"/>
          <p:nvPr/>
        </p:nvSpPr>
        <p:spPr bwMode="auto">
          <a:xfrm>
            <a:off x="6107266" y="3481051"/>
            <a:ext cx="17102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Median PFS: NR</a:t>
            </a:r>
          </a:p>
        </p:txBody>
      </p:sp>
      <p:sp>
        <p:nvSpPr>
          <p:cNvPr id="40" name="TextBox 39">
            <a:extLst>
              <a:ext uri="{FF2B5EF4-FFF2-40B4-BE49-F238E27FC236}">
                <a16:creationId xmlns:a16="http://schemas.microsoft.com/office/drawing/2014/main" id="{9ABFE7B4-7967-6B0C-121F-609967E7204E}"/>
              </a:ext>
            </a:extLst>
          </p:cNvPr>
          <p:cNvSpPr txBox="1"/>
          <p:nvPr/>
        </p:nvSpPr>
        <p:spPr bwMode="auto">
          <a:xfrm>
            <a:off x="5637661" y="5348723"/>
            <a:ext cx="19714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Median PFS: 16.8 mo</a:t>
            </a:r>
          </a:p>
        </p:txBody>
      </p:sp>
      <p:sp>
        <p:nvSpPr>
          <p:cNvPr id="41" name="TextBox 40">
            <a:extLst>
              <a:ext uri="{FF2B5EF4-FFF2-40B4-BE49-F238E27FC236}">
                <a16:creationId xmlns:a16="http://schemas.microsoft.com/office/drawing/2014/main" id="{F4417640-D19C-A0EE-708D-88E3E3683E8F}"/>
              </a:ext>
            </a:extLst>
          </p:cNvPr>
          <p:cNvSpPr txBox="1"/>
          <p:nvPr/>
        </p:nvSpPr>
        <p:spPr bwMode="auto">
          <a:xfrm>
            <a:off x="6863804" y="4429235"/>
            <a:ext cx="6400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62%</a:t>
            </a:r>
          </a:p>
        </p:txBody>
      </p:sp>
      <p:sp>
        <p:nvSpPr>
          <p:cNvPr id="42" name="TextBox 41">
            <a:extLst>
              <a:ext uri="{FF2B5EF4-FFF2-40B4-BE49-F238E27FC236}">
                <a16:creationId xmlns:a16="http://schemas.microsoft.com/office/drawing/2014/main" id="{9F16A571-D8E7-681F-B370-18EBB3427B3E}"/>
              </a:ext>
            </a:extLst>
          </p:cNvPr>
          <p:cNvSpPr txBox="1"/>
          <p:nvPr/>
        </p:nvSpPr>
        <p:spPr bwMode="auto">
          <a:xfrm>
            <a:off x="7606617" y="4819394"/>
            <a:ext cx="6371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19%</a:t>
            </a:r>
          </a:p>
        </p:txBody>
      </p:sp>
      <p:cxnSp>
        <p:nvCxnSpPr>
          <p:cNvPr id="43" name="Straight Connector 42">
            <a:extLst>
              <a:ext uri="{FF2B5EF4-FFF2-40B4-BE49-F238E27FC236}">
                <a16:creationId xmlns:a16="http://schemas.microsoft.com/office/drawing/2014/main" id="{D4A0D393-F566-180F-E10E-CDA0B85990A7}"/>
              </a:ext>
            </a:extLst>
          </p:cNvPr>
          <p:cNvCxnSpPr>
            <a:cxnSpLocks/>
          </p:cNvCxnSpPr>
          <p:nvPr/>
        </p:nvCxnSpPr>
        <p:spPr bwMode="auto">
          <a:xfrm flipH="1">
            <a:off x="7517227" y="5064346"/>
            <a:ext cx="178780" cy="252564"/>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5C2560F6-841E-8121-702A-B2F3E1E3560D}"/>
              </a:ext>
            </a:extLst>
          </p:cNvPr>
          <p:cNvCxnSpPr>
            <a:cxnSpLocks/>
          </p:cNvCxnSpPr>
          <p:nvPr/>
        </p:nvCxnSpPr>
        <p:spPr bwMode="auto">
          <a:xfrm flipH="1">
            <a:off x="7191727" y="4218762"/>
            <a:ext cx="204630" cy="239096"/>
          </a:xfrm>
          <a:prstGeom prst="line">
            <a:avLst/>
          </a:prstGeom>
          <a:noFill/>
          <a:ln w="28575" cap="flat" cmpd="sng" algn="ctr">
            <a:solidFill>
              <a:schemeClr val="bg1"/>
            </a:solidFill>
            <a:prstDash val="solid"/>
            <a:round/>
            <a:headEnd type="none" w="med" len="med"/>
            <a:tailEnd type="none" w="med" len="med"/>
          </a:ln>
          <a:effectLst/>
        </p:spPr>
      </p:cxnSp>
      <p:sp>
        <p:nvSpPr>
          <p:cNvPr id="45" name="TextBox 44">
            <a:extLst>
              <a:ext uri="{FF2B5EF4-FFF2-40B4-BE49-F238E27FC236}">
                <a16:creationId xmlns:a16="http://schemas.microsoft.com/office/drawing/2014/main" id="{C424FB14-C0CE-DBF4-8167-F36C88736BE3}"/>
              </a:ext>
            </a:extLst>
          </p:cNvPr>
          <p:cNvSpPr txBox="1"/>
          <p:nvPr/>
        </p:nvSpPr>
        <p:spPr bwMode="auto">
          <a:xfrm>
            <a:off x="8209187"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54</a:t>
            </a:r>
          </a:p>
        </p:txBody>
      </p:sp>
      <p:cxnSp>
        <p:nvCxnSpPr>
          <p:cNvPr id="46" name="Straight Connector 45">
            <a:extLst>
              <a:ext uri="{FF2B5EF4-FFF2-40B4-BE49-F238E27FC236}">
                <a16:creationId xmlns:a16="http://schemas.microsoft.com/office/drawing/2014/main" id="{33792570-C89E-BCE5-7162-76CB9BCD6EA0}"/>
              </a:ext>
            </a:extLst>
          </p:cNvPr>
          <p:cNvCxnSpPr>
            <a:cxnSpLocks/>
          </p:cNvCxnSpPr>
          <p:nvPr/>
        </p:nvCxnSpPr>
        <p:spPr bwMode="auto">
          <a:xfrm>
            <a:off x="3745230"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7995A7C4-76E3-B8C4-32DF-55F88B8CC2D1}"/>
              </a:ext>
            </a:extLst>
          </p:cNvPr>
          <p:cNvCxnSpPr>
            <a:cxnSpLocks/>
          </p:cNvCxnSpPr>
          <p:nvPr/>
        </p:nvCxnSpPr>
        <p:spPr bwMode="auto">
          <a:xfrm>
            <a:off x="4011008"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9EE5FB3C-BEEE-1638-2DC0-1DDB4A7E15FA}"/>
              </a:ext>
            </a:extLst>
          </p:cNvPr>
          <p:cNvCxnSpPr>
            <a:cxnSpLocks/>
          </p:cNvCxnSpPr>
          <p:nvPr/>
        </p:nvCxnSpPr>
        <p:spPr bwMode="auto">
          <a:xfrm>
            <a:off x="4276786"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66DB8735-C24D-EAB3-B8BE-B6E222FDA027}"/>
              </a:ext>
            </a:extLst>
          </p:cNvPr>
          <p:cNvCxnSpPr>
            <a:cxnSpLocks/>
          </p:cNvCxnSpPr>
          <p:nvPr/>
        </p:nvCxnSpPr>
        <p:spPr bwMode="auto">
          <a:xfrm>
            <a:off x="4542564"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A8E96B62-4C74-113D-E0BF-ABC62E8B95D3}"/>
              </a:ext>
            </a:extLst>
          </p:cNvPr>
          <p:cNvCxnSpPr>
            <a:cxnSpLocks/>
          </p:cNvCxnSpPr>
          <p:nvPr/>
        </p:nvCxnSpPr>
        <p:spPr bwMode="auto">
          <a:xfrm>
            <a:off x="4808342"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9DF60652-2273-22E5-D091-EBF911735654}"/>
              </a:ext>
            </a:extLst>
          </p:cNvPr>
          <p:cNvCxnSpPr>
            <a:cxnSpLocks/>
          </p:cNvCxnSpPr>
          <p:nvPr/>
        </p:nvCxnSpPr>
        <p:spPr bwMode="auto">
          <a:xfrm>
            <a:off x="5074120"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6893BB5F-19B9-412F-48CB-8BDDFA10472E}"/>
              </a:ext>
            </a:extLst>
          </p:cNvPr>
          <p:cNvCxnSpPr>
            <a:cxnSpLocks/>
          </p:cNvCxnSpPr>
          <p:nvPr/>
        </p:nvCxnSpPr>
        <p:spPr bwMode="auto">
          <a:xfrm>
            <a:off x="5339898"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48044FB5-FC55-002A-3A64-B15D7FA1473B}"/>
              </a:ext>
            </a:extLst>
          </p:cNvPr>
          <p:cNvCxnSpPr>
            <a:cxnSpLocks/>
          </p:cNvCxnSpPr>
          <p:nvPr/>
        </p:nvCxnSpPr>
        <p:spPr bwMode="auto">
          <a:xfrm>
            <a:off x="5605676"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052CA75-E24F-ADE1-744C-6557A8698C20}"/>
              </a:ext>
            </a:extLst>
          </p:cNvPr>
          <p:cNvCxnSpPr>
            <a:cxnSpLocks/>
          </p:cNvCxnSpPr>
          <p:nvPr/>
        </p:nvCxnSpPr>
        <p:spPr bwMode="auto">
          <a:xfrm>
            <a:off x="5871454"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CD662AE1-7363-0188-9D7A-393C895C6747}"/>
              </a:ext>
            </a:extLst>
          </p:cNvPr>
          <p:cNvCxnSpPr>
            <a:cxnSpLocks/>
          </p:cNvCxnSpPr>
          <p:nvPr/>
        </p:nvCxnSpPr>
        <p:spPr bwMode="auto">
          <a:xfrm>
            <a:off x="6137232"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59343B54-347A-DEB6-035A-F4331435BA64}"/>
              </a:ext>
            </a:extLst>
          </p:cNvPr>
          <p:cNvCxnSpPr>
            <a:cxnSpLocks/>
          </p:cNvCxnSpPr>
          <p:nvPr/>
        </p:nvCxnSpPr>
        <p:spPr bwMode="auto">
          <a:xfrm>
            <a:off x="6403010"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2707B1F0-CEC2-C3CC-DD0D-8161D23A3D9E}"/>
              </a:ext>
            </a:extLst>
          </p:cNvPr>
          <p:cNvCxnSpPr>
            <a:cxnSpLocks/>
          </p:cNvCxnSpPr>
          <p:nvPr/>
        </p:nvCxnSpPr>
        <p:spPr bwMode="auto">
          <a:xfrm>
            <a:off x="6668788"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4F703CFA-CAB1-F28E-A7D7-74537B3907C6}"/>
              </a:ext>
            </a:extLst>
          </p:cNvPr>
          <p:cNvCxnSpPr>
            <a:cxnSpLocks/>
          </p:cNvCxnSpPr>
          <p:nvPr/>
        </p:nvCxnSpPr>
        <p:spPr bwMode="auto">
          <a:xfrm>
            <a:off x="6934566"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145053EB-44BA-D5A4-662B-83DC748EF7C8}"/>
              </a:ext>
            </a:extLst>
          </p:cNvPr>
          <p:cNvCxnSpPr>
            <a:cxnSpLocks/>
          </p:cNvCxnSpPr>
          <p:nvPr/>
        </p:nvCxnSpPr>
        <p:spPr bwMode="auto">
          <a:xfrm>
            <a:off x="7200344"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F73606A0-D7E8-E7B4-798C-C470CE7237EE}"/>
              </a:ext>
            </a:extLst>
          </p:cNvPr>
          <p:cNvCxnSpPr>
            <a:cxnSpLocks/>
          </p:cNvCxnSpPr>
          <p:nvPr/>
        </p:nvCxnSpPr>
        <p:spPr bwMode="auto">
          <a:xfrm>
            <a:off x="7466122"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0AD77C72-6D2F-2D92-67D7-2A723EF88E28}"/>
              </a:ext>
            </a:extLst>
          </p:cNvPr>
          <p:cNvCxnSpPr>
            <a:cxnSpLocks/>
          </p:cNvCxnSpPr>
          <p:nvPr/>
        </p:nvCxnSpPr>
        <p:spPr bwMode="auto">
          <a:xfrm>
            <a:off x="7731900"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1E5AD989-6646-C4DE-F746-9A4ED2FF904E}"/>
              </a:ext>
            </a:extLst>
          </p:cNvPr>
          <p:cNvCxnSpPr>
            <a:cxnSpLocks/>
          </p:cNvCxnSpPr>
          <p:nvPr/>
        </p:nvCxnSpPr>
        <p:spPr bwMode="auto">
          <a:xfrm>
            <a:off x="7997678"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EF729214-5A1E-6CC2-6E36-7CD19A9D0084}"/>
              </a:ext>
            </a:extLst>
          </p:cNvPr>
          <p:cNvCxnSpPr>
            <a:cxnSpLocks/>
          </p:cNvCxnSpPr>
          <p:nvPr/>
        </p:nvCxnSpPr>
        <p:spPr bwMode="auto">
          <a:xfrm>
            <a:off x="8263456" y="58929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744" name="Straight Connector 31743">
            <a:extLst>
              <a:ext uri="{FF2B5EF4-FFF2-40B4-BE49-F238E27FC236}">
                <a16:creationId xmlns:a16="http://schemas.microsoft.com/office/drawing/2014/main" id="{D67FDFDD-EB3B-8F74-C2C6-3B2D1D91D3AF}"/>
              </a:ext>
            </a:extLst>
          </p:cNvPr>
          <p:cNvCxnSpPr>
            <a:cxnSpLocks/>
          </p:cNvCxnSpPr>
          <p:nvPr/>
        </p:nvCxnSpPr>
        <p:spPr bwMode="auto">
          <a:xfrm>
            <a:off x="8529227" y="5892935"/>
            <a:ext cx="0" cy="64008"/>
          </a:xfrm>
          <a:prstGeom prst="line">
            <a:avLst/>
          </a:prstGeom>
          <a:noFill/>
          <a:ln w="28575" cap="flat" cmpd="sng" algn="ctr">
            <a:solidFill>
              <a:schemeClr val="bg1"/>
            </a:solidFill>
            <a:prstDash val="solid"/>
            <a:round/>
            <a:headEnd type="none" w="med" len="med"/>
            <a:tailEnd type="none" w="med" len="med"/>
          </a:ln>
          <a:effectLst/>
        </p:spPr>
      </p:cxnSp>
      <p:sp>
        <p:nvSpPr>
          <p:cNvPr id="31745" name="TextBox 31744">
            <a:extLst>
              <a:ext uri="{FF2B5EF4-FFF2-40B4-BE49-F238E27FC236}">
                <a16:creationId xmlns:a16="http://schemas.microsoft.com/office/drawing/2014/main" id="{9E9E27E5-4B0C-3B21-7F37-8092CD882C0C}"/>
              </a:ext>
            </a:extLst>
          </p:cNvPr>
          <p:cNvSpPr txBox="1"/>
          <p:nvPr/>
        </p:nvSpPr>
        <p:spPr bwMode="auto">
          <a:xfrm>
            <a:off x="3422421"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31747" name="TextBox 31746">
            <a:extLst>
              <a:ext uri="{FF2B5EF4-FFF2-40B4-BE49-F238E27FC236}">
                <a16:creationId xmlns:a16="http://schemas.microsoft.com/office/drawing/2014/main" id="{0F10F601-A502-4700-48E9-53AE14FCE23E}"/>
              </a:ext>
            </a:extLst>
          </p:cNvPr>
          <p:cNvSpPr txBox="1"/>
          <p:nvPr/>
        </p:nvSpPr>
        <p:spPr bwMode="auto">
          <a:xfrm>
            <a:off x="3688352"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p>
        </p:txBody>
      </p:sp>
      <p:sp>
        <p:nvSpPr>
          <p:cNvPr id="31748" name="TextBox 31747">
            <a:extLst>
              <a:ext uri="{FF2B5EF4-FFF2-40B4-BE49-F238E27FC236}">
                <a16:creationId xmlns:a16="http://schemas.microsoft.com/office/drawing/2014/main" id="{CE823413-284C-35E1-7361-3FC8CA89A0A7}"/>
              </a:ext>
            </a:extLst>
          </p:cNvPr>
          <p:cNvSpPr txBox="1"/>
          <p:nvPr/>
        </p:nvSpPr>
        <p:spPr bwMode="auto">
          <a:xfrm>
            <a:off x="3954283"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31749" name="TextBox 31748">
            <a:extLst>
              <a:ext uri="{FF2B5EF4-FFF2-40B4-BE49-F238E27FC236}">
                <a16:creationId xmlns:a16="http://schemas.microsoft.com/office/drawing/2014/main" id="{BBBD60B6-040F-7F5E-E352-51E69AF7F382}"/>
              </a:ext>
            </a:extLst>
          </p:cNvPr>
          <p:cNvSpPr txBox="1"/>
          <p:nvPr/>
        </p:nvSpPr>
        <p:spPr bwMode="auto">
          <a:xfrm>
            <a:off x="4220214"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a:t>
            </a:r>
          </a:p>
        </p:txBody>
      </p:sp>
      <p:sp>
        <p:nvSpPr>
          <p:cNvPr id="31750" name="TextBox 31749">
            <a:extLst>
              <a:ext uri="{FF2B5EF4-FFF2-40B4-BE49-F238E27FC236}">
                <a16:creationId xmlns:a16="http://schemas.microsoft.com/office/drawing/2014/main" id="{27A94C9B-B422-A4CE-EA86-9D3F0F5C8948}"/>
              </a:ext>
            </a:extLst>
          </p:cNvPr>
          <p:cNvSpPr txBox="1"/>
          <p:nvPr/>
        </p:nvSpPr>
        <p:spPr bwMode="auto">
          <a:xfrm>
            <a:off x="4486145"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31751" name="TextBox 31750">
            <a:extLst>
              <a:ext uri="{FF2B5EF4-FFF2-40B4-BE49-F238E27FC236}">
                <a16:creationId xmlns:a16="http://schemas.microsoft.com/office/drawing/2014/main" id="{2CFD9574-B1D3-F90D-6671-AE05472C1AD4}"/>
              </a:ext>
            </a:extLst>
          </p:cNvPr>
          <p:cNvSpPr txBox="1"/>
          <p:nvPr/>
        </p:nvSpPr>
        <p:spPr bwMode="auto">
          <a:xfrm>
            <a:off x="4752076"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p>
        </p:txBody>
      </p:sp>
      <p:sp>
        <p:nvSpPr>
          <p:cNvPr id="31752" name="TextBox 31751">
            <a:extLst>
              <a:ext uri="{FF2B5EF4-FFF2-40B4-BE49-F238E27FC236}">
                <a16:creationId xmlns:a16="http://schemas.microsoft.com/office/drawing/2014/main" id="{0972D155-F064-491A-A682-3000ADE17726}"/>
              </a:ext>
            </a:extLst>
          </p:cNvPr>
          <p:cNvSpPr txBox="1"/>
          <p:nvPr/>
        </p:nvSpPr>
        <p:spPr bwMode="auto">
          <a:xfrm>
            <a:off x="5018007"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31753" name="TextBox 31752">
            <a:extLst>
              <a:ext uri="{FF2B5EF4-FFF2-40B4-BE49-F238E27FC236}">
                <a16:creationId xmlns:a16="http://schemas.microsoft.com/office/drawing/2014/main" id="{B9DA0121-47FC-0DC9-C489-B2662C909F50}"/>
              </a:ext>
            </a:extLst>
          </p:cNvPr>
          <p:cNvSpPr txBox="1"/>
          <p:nvPr/>
        </p:nvSpPr>
        <p:spPr bwMode="auto">
          <a:xfrm>
            <a:off x="5283938"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21</a:t>
            </a:r>
          </a:p>
        </p:txBody>
      </p:sp>
      <p:sp>
        <p:nvSpPr>
          <p:cNvPr id="31754" name="TextBox 31753">
            <a:extLst>
              <a:ext uri="{FF2B5EF4-FFF2-40B4-BE49-F238E27FC236}">
                <a16:creationId xmlns:a16="http://schemas.microsoft.com/office/drawing/2014/main" id="{B4FEFA41-E46B-26F3-7392-34F8FFB56E5D}"/>
              </a:ext>
            </a:extLst>
          </p:cNvPr>
          <p:cNvSpPr txBox="1"/>
          <p:nvPr/>
        </p:nvSpPr>
        <p:spPr bwMode="auto">
          <a:xfrm>
            <a:off x="5549869"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31755" name="TextBox 31754">
            <a:extLst>
              <a:ext uri="{FF2B5EF4-FFF2-40B4-BE49-F238E27FC236}">
                <a16:creationId xmlns:a16="http://schemas.microsoft.com/office/drawing/2014/main" id="{EE181635-F836-9A8F-12C1-CF0BF6924F3C}"/>
              </a:ext>
            </a:extLst>
          </p:cNvPr>
          <p:cNvSpPr txBox="1"/>
          <p:nvPr/>
        </p:nvSpPr>
        <p:spPr bwMode="auto">
          <a:xfrm>
            <a:off x="5815800"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27</a:t>
            </a:r>
          </a:p>
        </p:txBody>
      </p:sp>
      <p:sp>
        <p:nvSpPr>
          <p:cNvPr id="31756" name="TextBox 31755">
            <a:extLst>
              <a:ext uri="{FF2B5EF4-FFF2-40B4-BE49-F238E27FC236}">
                <a16:creationId xmlns:a16="http://schemas.microsoft.com/office/drawing/2014/main" id="{B87F028A-88F3-883C-9803-3FC4E2D2ACF6}"/>
              </a:ext>
            </a:extLst>
          </p:cNvPr>
          <p:cNvSpPr txBox="1"/>
          <p:nvPr/>
        </p:nvSpPr>
        <p:spPr bwMode="auto">
          <a:xfrm>
            <a:off x="6081731"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a:t>
            </a:r>
          </a:p>
        </p:txBody>
      </p:sp>
      <p:sp>
        <p:nvSpPr>
          <p:cNvPr id="31757" name="TextBox 31756">
            <a:extLst>
              <a:ext uri="{FF2B5EF4-FFF2-40B4-BE49-F238E27FC236}">
                <a16:creationId xmlns:a16="http://schemas.microsoft.com/office/drawing/2014/main" id="{76C903CC-AC37-81C5-CEA3-3D3C6F6690A6}"/>
              </a:ext>
            </a:extLst>
          </p:cNvPr>
          <p:cNvSpPr txBox="1"/>
          <p:nvPr/>
        </p:nvSpPr>
        <p:spPr bwMode="auto">
          <a:xfrm>
            <a:off x="6347662"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33</a:t>
            </a:r>
          </a:p>
        </p:txBody>
      </p:sp>
      <p:sp>
        <p:nvSpPr>
          <p:cNvPr id="31758" name="TextBox 31757">
            <a:extLst>
              <a:ext uri="{FF2B5EF4-FFF2-40B4-BE49-F238E27FC236}">
                <a16:creationId xmlns:a16="http://schemas.microsoft.com/office/drawing/2014/main" id="{6D93B2BE-6610-AA97-FDA9-B7C01A0E9431}"/>
              </a:ext>
            </a:extLst>
          </p:cNvPr>
          <p:cNvSpPr txBox="1"/>
          <p:nvPr/>
        </p:nvSpPr>
        <p:spPr bwMode="auto">
          <a:xfrm>
            <a:off x="6613593"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36</a:t>
            </a:r>
          </a:p>
        </p:txBody>
      </p:sp>
      <p:sp>
        <p:nvSpPr>
          <p:cNvPr id="31759" name="TextBox 31758">
            <a:extLst>
              <a:ext uri="{FF2B5EF4-FFF2-40B4-BE49-F238E27FC236}">
                <a16:creationId xmlns:a16="http://schemas.microsoft.com/office/drawing/2014/main" id="{9127A4A5-5A72-C858-25BE-14A7F170F04C}"/>
              </a:ext>
            </a:extLst>
          </p:cNvPr>
          <p:cNvSpPr txBox="1"/>
          <p:nvPr/>
        </p:nvSpPr>
        <p:spPr bwMode="auto">
          <a:xfrm>
            <a:off x="6879524"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39</a:t>
            </a:r>
          </a:p>
        </p:txBody>
      </p:sp>
      <p:sp>
        <p:nvSpPr>
          <p:cNvPr id="31760" name="TextBox 31759">
            <a:extLst>
              <a:ext uri="{FF2B5EF4-FFF2-40B4-BE49-F238E27FC236}">
                <a16:creationId xmlns:a16="http://schemas.microsoft.com/office/drawing/2014/main" id="{507E0882-558B-C603-B957-2A6D0F8DB9FE}"/>
              </a:ext>
            </a:extLst>
          </p:cNvPr>
          <p:cNvSpPr txBox="1"/>
          <p:nvPr/>
        </p:nvSpPr>
        <p:spPr bwMode="auto">
          <a:xfrm>
            <a:off x="7145455"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42</a:t>
            </a:r>
          </a:p>
        </p:txBody>
      </p:sp>
      <p:sp>
        <p:nvSpPr>
          <p:cNvPr id="31761" name="TextBox 31760">
            <a:extLst>
              <a:ext uri="{FF2B5EF4-FFF2-40B4-BE49-F238E27FC236}">
                <a16:creationId xmlns:a16="http://schemas.microsoft.com/office/drawing/2014/main" id="{D37A77EB-CECF-99FC-2716-037F719A1223}"/>
              </a:ext>
            </a:extLst>
          </p:cNvPr>
          <p:cNvSpPr txBox="1"/>
          <p:nvPr/>
        </p:nvSpPr>
        <p:spPr bwMode="auto">
          <a:xfrm>
            <a:off x="7411386"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45</a:t>
            </a:r>
          </a:p>
        </p:txBody>
      </p:sp>
      <p:sp>
        <p:nvSpPr>
          <p:cNvPr id="31762" name="TextBox 31761">
            <a:extLst>
              <a:ext uri="{FF2B5EF4-FFF2-40B4-BE49-F238E27FC236}">
                <a16:creationId xmlns:a16="http://schemas.microsoft.com/office/drawing/2014/main" id="{35A0BDB1-2A1F-F8FB-35D9-D5437877F447}"/>
              </a:ext>
            </a:extLst>
          </p:cNvPr>
          <p:cNvSpPr txBox="1"/>
          <p:nvPr/>
        </p:nvSpPr>
        <p:spPr bwMode="auto">
          <a:xfrm>
            <a:off x="7677317"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48</a:t>
            </a:r>
          </a:p>
        </p:txBody>
      </p:sp>
      <p:sp>
        <p:nvSpPr>
          <p:cNvPr id="31763" name="TextBox 31762">
            <a:extLst>
              <a:ext uri="{FF2B5EF4-FFF2-40B4-BE49-F238E27FC236}">
                <a16:creationId xmlns:a16="http://schemas.microsoft.com/office/drawing/2014/main" id="{39647992-7083-113B-CDD5-712F0EB93B1D}"/>
              </a:ext>
            </a:extLst>
          </p:cNvPr>
          <p:cNvSpPr txBox="1"/>
          <p:nvPr/>
        </p:nvSpPr>
        <p:spPr bwMode="auto">
          <a:xfrm>
            <a:off x="7943248" y="5904751"/>
            <a:ext cx="640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51</a:t>
            </a:r>
          </a:p>
        </p:txBody>
      </p:sp>
      <p:sp>
        <p:nvSpPr>
          <p:cNvPr id="31764" name="Freeform 20">
            <a:extLst>
              <a:ext uri="{FF2B5EF4-FFF2-40B4-BE49-F238E27FC236}">
                <a16:creationId xmlns:a16="http://schemas.microsoft.com/office/drawing/2014/main" id="{C3EA8CCA-D549-9F23-631B-9308B1527829}"/>
              </a:ext>
            </a:extLst>
          </p:cNvPr>
          <p:cNvSpPr/>
          <p:nvPr/>
        </p:nvSpPr>
        <p:spPr bwMode="auto">
          <a:xfrm>
            <a:off x="3768293" y="3042117"/>
            <a:ext cx="4481603" cy="2472009"/>
          </a:xfrm>
          <a:custGeom>
            <a:avLst/>
            <a:gdLst>
              <a:gd name="connsiteX0" fmla="*/ 4481603 w 4481603"/>
              <a:gd name="connsiteY0" fmla="*/ 2472009 h 2472009"/>
              <a:gd name="connsiteX1" fmla="*/ 3956605 w 4481603"/>
              <a:gd name="connsiteY1" fmla="*/ 2472009 h 2472009"/>
              <a:gd name="connsiteX2" fmla="*/ 3956605 w 4481603"/>
              <a:gd name="connsiteY2" fmla="*/ 2416380 h 2472009"/>
              <a:gd name="connsiteX3" fmla="*/ 3904453 w 4481603"/>
              <a:gd name="connsiteY3" fmla="*/ 2416380 h 2472009"/>
              <a:gd name="connsiteX4" fmla="*/ 3904453 w 4481603"/>
              <a:gd name="connsiteY4" fmla="*/ 2353798 h 2472009"/>
              <a:gd name="connsiteX5" fmla="*/ 3744520 w 4481603"/>
              <a:gd name="connsiteY5" fmla="*/ 2353798 h 2472009"/>
              <a:gd name="connsiteX6" fmla="*/ 3744520 w 4481603"/>
              <a:gd name="connsiteY6" fmla="*/ 2315553 h 2472009"/>
              <a:gd name="connsiteX7" fmla="*/ 3702798 w 4481603"/>
              <a:gd name="connsiteY7" fmla="*/ 2315553 h 2472009"/>
              <a:gd name="connsiteX8" fmla="*/ 3702798 w 4481603"/>
              <a:gd name="connsiteY8" fmla="*/ 2284262 h 2472009"/>
              <a:gd name="connsiteX9" fmla="*/ 3629785 w 4481603"/>
              <a:gd name="connsiteY9" fmla="*/ 2284262 h 2472009"/>
              <a:gd name="connsiteX10" fmla="*/ 3629785 w 4481603"/>
              <a:gd name="connsiteY10" fmla="*/ 2249494 h 2472009"/>
              <a:gd name="connsiteX11" fmla="*/ 3209092 w 4481603"/>
              <a:gd name="connsiteY11" fmla="*/ 2249494 h 2472009"/>
              <a:gd name="connsiteX12" fmla="*/ 3209092 w 4481603"/>
              <a:gd name="connsiteY12" fmla="*/ 2211249 h 2472009"/>
              <a:gd name="connsiteX13" fmla="*/ 3118695 w 4481603"/>
              <a:gd name="connsiteY13" fmla="*/ 2211249 h 2472009"/>
              <a:gd name="connsiteX14" fmla="*/ 3118695 w 4481603"/>
              <a:gd name="connsiteY14" fmla="*/ 2193865 h 2472009"/>
              <a:gd name="connsiteX15" fmla="*/ 2955285 w 4481603"/>
              <a:gd name="connsiteY15" fmla="*/ 2193865 h 2472009"/>
              <a:gd name="connsiteX16" fmla="*/ 2955285 w 4481603"/>
              <a:gd name="connsiteY16" fmla="*/ 2141713 h 2472009"/>
              <a:gd name="connsiteX17" fmla="*/ 2784921 w 4481603"/>
              <a:gd name="connsiteY17" fmla="*/ 2141713 h 2472009"/>
              <a:gd name="connsiteX18" fmla="*/ 2784921 w 4481603"/>
              <a:gd name="connsiteY18" fmla="*/ 2103468 h 2472009"/>
              <a:gd name="connsiteX19" fmla="*/ 2659756 w 4481603"/>
              <a:gd name="connsiteY19" fmla="*/ 2103468 h 2472009"/>
              <a:gd name="connsiteX20" fmla="*/ 2659756 w 4481603"/>
              <a:gd name="connsiteY20" fmla="*/ 2082607 h 2472009"/>
              <a:gd name="connsiteX21" fmla="*/ 2572836 w 4481603"/>
              <a:gd name="connsiteY21" fmla="*/ 2082607 h 2472009"/>
              <a:gd name="connsiteX22" fmla="*/ 2572836 w 4481603"/>
              <a:gd name="connsiteY22" fmla="*/ 2020025 h 2472009"/>
              <a:gd name="connsiteX23" fmla="*/ 2572836 w 4481603"/>
              <a:gd name="connsiteY23" fmla="*/ 2020025 h 2472009"/>
              <a:gd name="connsiteX24" fmla="*/ 2551975 w 4481603"/>
              <a:gd name="connsiteY24" fmla="*/ 1999164 h 2472009"/>
              <a:gd name="connsiteX25" fmla="*/ 2440718 w 4481603"/>
              <a:gd name="connsiteY25" fmla="*/ 1999164 h 2472009"/>
              <a:gd name="connsiteX26" fmla="*/ 2440718 w 4481603"/>
              <a:gd name="connsiteY26" fmla="*/ 1953965 h 2472009"/>
              <a:gd name="connsiteX27" fmla="*/ 2277308 w 4481603"/>
              <a:gd name="connsiteY27" fmla="*/ 1953965 h 2472009"/>
              <a:gd name="connsiteX28" fmla="*/ 2277308 w 4481603"/>
              <a:gd name="connsiteY28" fmla="*/ 1922674 h 2472009"/>
              <a:gd name="connsiteX29" fmla="*/ 2246017 w 4481603"/>
              <a:gd name="connsiteY29" fmla="*/ 1922674 h 2472009"/>
              <a:gd name="connsiteX30" fmla="*/ 2246017 w 4481603"/>
              <a:gd name="connsiteY30" fmla="*/ 1880952 h 2472009"/>
              <a:gd name="connsiteX31" fmla="*/ 2197341 w 4481603"/>
              <a:gd name="connsiteY31" fmla="*/ 1880952 h 2472009"/>
              <a:gd name="connsiteX32" fmla="*/ 2197341 w 4481603"/>
              <a:gd name="connsiteY32" fmla="*/ 1797509 h 2472009"/>
              <a:gd name="connsiteX33" fmla="*/ 2179957 w 4481603"/>
              <a:gd name="connsiteY33" fmla="*/ 1797509 h 2472009"/>
              <a:gd name="connsiteX34" fmla="*/ 2179957 w 4481603"/>
              <a:gd name="connsiteY34" fmla="*/ 1762741 h 2472009"/>
              <a:gd name="connsiteX35" fmla="*/ 2120852 w 4481603"/>
              <a:gd name="connsiteY35" fmla="*/ 1762741 h 2472009"/>
              <a:gd name="connsiteX36" fmla="*/ 2120852 w 4481603"/>
              <a:gd name="connsiteY36" fmla="*/ 1714066 h 2472009"/>
              <a:gd name="connsiteX37" fmla="*/ 1974826 w 4481603"/>
              <a:gd name="connsiteY37" fmla="*/ 1714066 h 2472009"/>
              <a:gd name="connsiteX38" fmla="*/ 1974826 w 4481603"/>
              <a:gd name="connsiteY38" fmla="*/ 1616715 h 2472009"/>
              <a:gd name="connsiteX39" fmla="*/ 1915720 w 4481603"/>
              <a:gd name="connsiteY39" fmla="*/ 1616715 h 2472009"/>
              <a:gd name="connsiteX40" fmla="*/ 1915720 w 4481603"/>
              <a:gd name="connsiteY40" fmla="*/ 1554133 h 2472009"/>
              <a:gd name="connsiteX41" fmla="*/ 1804462 w 4481603"/>
              <a:gd name="connsiteY41" fmla="*/ 1554133 h 2472009"/>
              <a:gd name="connsiteX42" fmla="*/ 1804462 w 4481603"/>
              <a:gd name="connsiteY42" fmla="*/ 1519364 h 2472009"/>
              <a:gd name="connsiteX43" fmla="*/ 1686251 w 4481603"/>
              <a:gd name="connsiteY43" fmla="*/ 1519364 h 2472009"/>
              <a:gd name="connsiteX44" fmla="*/ 1686251 w 4481603"/>
              <a:gd name="connsiteY44" fmla="*/ 1519364 h 2472009"/>
              <a:gd name="connsiteX45" fmla="*/ 1686251 w 4481603"/>
              <a:gd name="connsiteY45" fmla="*/ 1484596 h 2472009"/>
              <a:gd name="connsiteX46" fmla="*/ 1543702 w 4481603"/>
              <a:gd name="connsiteY46" fmla="*/ 1484596 h 2472009"/>
              <a:gd name="connsiteX47" fmla="*/ 1543702 w 4481603"/>
              <a:gd name="connsiteY47" fmla="*/ 1460259 h 2472009"/>
              <a:gd name="connsiteX48" fmla="*/ 1460258 w 4481603"/>
              <a:gd name="connsiteY48" fmla="*/ 1460259 h 2472009"/>
              <a:gd name="connsiteX49" fmla="*/ 1460258 w 4481603"/>
              <a:gd name="connsiteY49" fmla="*/ 1411583 h 2472009"/>
              <a:gd name="connsiteX50" fmla="*/ 1422014 w 4481603"/>
              <a:gd name="connsiteY50" fmla="*/ 1411583 h 2472009"/>
              <a:gd name="connsiteX51" fmla="*/ 1422014 w 4481603"/>
              <a:gd name="connsiteY51" fmla="*/ 1355955 h 2472009"/>
              <a:gd name="connsiteX52" fmla="*/ 1387245 w 4481603"/>
              <a:gd name="connsiteY52" fmla="*/ 1355955 h 2472009"/>
              <a:gd name="connsiteX53" fmla="*/ 1387245 w 4481603"/>
              <a:gd name="connsiteY53" fmla="*/ 1355955 h 2472009"/>
              <a:gd name="connsiteX54" fmla="*/ 1387245 w 4481603"/>
              <a:gd name="connsiteY54" fmla="*/ 1355955 h 2472009"/>
              <a:gd name="connsiteX55" fmla="*/ 1387245 w 4481603"/>
              <a:gd name="connsiteY55" fmla="*/ 1355955 h 2472009"/>
              <a:gd name="connsiteX56" fmla="*/ 1387245 w 4481603"/>
              <a:gd name="connsiteY56" fmla="*/ 1338571 h 2472009"/>
              <a:gd name="connsiteX57" fmla="*/ 1296848 w 4481603"/>
              <a:gd name="connsiteY57" fmla="*/ 1338571 h 2472009"/>
              <a:gd name="connsiteX58" fmla="*/ 1296848 w 4481603"/>
              <a:gd name="connsiteY58" fmla="*/ 1251650 h 2472009"/>
              <a:gd name="connsiteX59" fmla="*/ 1296848 w 4481603"/>
              <a:gd name="connsiteY59" fmla="*/ 1251650 h 2472009"/>
              <a:gd name="connsiteX60" fmla="*/ 1296848 w 4481603"/>
              <a:gd name="connsiteY60" fmla="*/ 1251650 h 2472009"/>
              <a:gd name="connsiteX61" fmla="*/ 1272511 w 4481603"/>
              <a:gd name="connsiteY61" fmla="*/ 1251650 h 2472009"/>
              <a:gd name="connsiteX62" fmla="*/ 1272511 w 4481603"/>
              <a:gd name="connsiteY62" fmla="*/ 1192545 h 2472009"/>
              <a:gd name="connsiteX63" fmla="*/ 1227312 w 4481603"/>
              <a:gd name="connsiteY63" fmla="*/ 1192545 h 2472009"/>
              <a:gd name="connsiteX64" fmla="*/ 1227312 w 4481603"/>
              <a:gd name="connsiteY64" fmla="*/ 1074333 h 2472009"/>
              <a:gd name="connsiteX65" fmla="*/ 1182114 w 4481603"/>
              <a:gd name="connsiteY65" fmla="*/ 1074333 h 2472009"/>
              <a:gd name="connsiteX66" fmla="*/ 1182114 w 4481603"/>
              <a:gd name="connsiteY66" fmla="*/ 976983 h 2472009"/>
              <a:gd name="connsiteX67" fmla="*/ 1129962 w 4481603"/>
              <a:gd name="connsiteY67" fmla="*/ 976983 h 2472009"/>
              <a:gd name="connsiteX68" fmla="*/ 1129962 w 4481603"/>
              <a:gd name="connsiteY68" fmla="*/ 976983 h 2472009"/>
              <a:gd name="connsiteX69" fmla="*/ 1129962 w 4481603"/>
              <a:gd name="connsiteY69" fmla="*/ 976983 h 2472009"/>
              <a:gd name="connsiteX70" fmla="*/ 1129962 w 4481603"/>
              <a:gd name="connsiteY70" fmla="*/ 976983 h 2472009"/>
              <a:gd name="connsiteX71" fmla="*/ 1129962 w 4481603"/>
              <a:gd name="connsiteY71" fmla="*/ 976983 h 2472009"/>
              <a:gd name="connsiteX72" fmla="*/ 1129962 w 4481603"/>
              <a:gd name="connsiteY72" fmla="*/ 949168 h 2472009"/>
              <a:gd name="connsiteX73" fmla="*/ 945691 w 4481603"/>
              <a:gd name="connsiteY73" fmla="*/ 949168 h 2472009"/>
              <a:gd name="connsiteX74" fmla="*/ 945691 w 4481603"/>
              <a:gd name="connsiteY74" fmla="*/ 698838 h 2472009"/>
              <a:gd name="connsiteX75" fmla="*/ 893539 w 4481603"/>
              <a:gd name="connsiteY75" fmla="*/ 698838 h 2472009"/>
              <a:gd name="connsiteX76" fmla="*/ 893539 w 4481603"/>
              <a:gd name="connsiteY76" fmla="*/ 667547 h 2472009"/>
              <a:gd name="connsiteX77" fmla="*/ 851817 w 4481603"/>
              <a:gd name="connsiteY77" fmla="*/ 667547 h 2472009"/>
              <a:gd name="connsiteX78" fmla="*/ 851817 w 4481603"/>
              <a:gd name="connsiteY78" fmla="*/ 611918 h 2472009"/>
              <a:gd name="connsiteX79" fmla="*/ 827480 w 4481603"/>
              <a:gd name="connsiteY79" fmla="*/ 611918 h 2472009"/>
              <a:gd name="connsiteX80" fmla="*/ 827480 w 4481603"/>
              <a:gd name="connsiteY80" fmla="*/ 535428 h 2472009"/>
              <a:gd name="connsiteX81" fmla="*/ 782281 w 4481603"/>
              <a:gd name="connsiteY81" fmla="*/ 535428 h 2472009"/>
              <a:gd name="connsiteX82" fmla="*/ 782281 w 4481603"/>
              <a:gd name="connsiteY82" fmla="*/ 497183 h 2472009"/>
              <a:gd name="connsiteX83" fmla="*/ 747513 w 4481603"/>
              <a:gd name="connsiteY83" fmla="*/ 497183 h 2472009"/>
              <a:gd name="connsiteX84" fmla="*/ 747513 w 4481603"/>
              <a:gd name="connsiteY84" fmla="*/ 420694 h 2472009"/>
              <a:gd name="connsiteX85" fmla="*/ 709268 w 4481603"/>
              <a:gd name="connsiteY85" fmla="*/ 420694 h 2472009"/>
              <a:gd name="connsiteX86" fmla="*/ 709268 w 4481603"/>
              <a:gd name="connsiteY86" fmla="*/ 333774 h 2472009"/>
              <a:gd name="connsiteX87" fmla="*/ 611918 w 4481603"/>
              <a:gd name="connsiteY87" fmla="*/ 333774 h 2472009"/>
              <a:gd name="connsiteX88" fmla="*/ 611918 w 4481603"/>
              <a:gd name="connsiteY88" fmla="*/ 295529 h 2472009"/>
              <a:gd name="connsiteX89" fmla="*/ 552812 w 4481603"/>
              <a:gd name="connsiteY89" fmla="*/ 295529 h 2472009"/>
              <a:gd name="connsiteX90" fmla="*/ 552812 w 4481603"/>
              <a:gd name="connsiteY90" fmla="*/ 236423 h 2472009"/>
              <a:gd name="connsiteX91" fmla="*/ 479799 w 4481603"/>
              <a:gd name="connsiteY91" fmla="*/ 236423 h 2472009"/>
              <a:gd name="connsiteX92" fmla="*/ 479799 w 4481603"/>
              <a:gd name="connsiteY92" fmla="*/ 198178 h 2472009"/>
              <a:gd name="connsiteX93" fmla="*/ 465892 w 4481603"/>
              <a:gd name="connsiteY93" fmla="*/ 198178 h 2472009"/>
              <a:gd name="connsiteX94" fmla="*/ 465892 w 4481603"/>
              <a:gd name="connsiteY94" fmla="*/ 86920 h 2472009"/>
              <a:gd name="connsiteX95" fmla="*/ 281621 w 4481603"/>
              <a:gd name="connsiteY95" fmla="*/ 86920 h 2472009"/>
              <a:gd name="connsiteX96" fmla="*/ 281621 w 4481603"/>
              <a:gd name="connsiteY96" fmla="*/ 34768 h 2472009"/>
              <a:gd name="connsiteX97" fmla="*/ 187747 w 4481603"/>
              <a:gd name="connsiteY97" fmla="*/ 34768 h 2472009"/>
              <a:gd name="connsiteX98" fmla="*/ 187747 w 4481603"/>
              <a:gd name="connsiteY98" fmla="*/ 0 h 2472009"/>
              <a:gd name="connsiteX99" fmla="*/ 0 w 4481603"/>
              <a:gd name="connsiteY99" fmla="*/ 0 h 2472009"/>
              <a:gd name="connsiteX0" fmla="*/ 4481603 w 4481603"/>
              <a:gd name="connsiteY0" fmla="*/ 2472009 h 2472009"/>
              <a:gd name="connsiteX1" fmla="*/ 3956605 w 4481603"/>
              <a:gd name="connsiteY1" fmla="*/ 2472009 h 2472009"/>
              <a:gd name="connsiteX2" fmla="*/ 3956605 w 4481603"/>
              <a:gd name="connsiteY2" fmla="*/ 2416380 h 2472009"/>
              <a:gd name="connsiteX3" fmla="*/ 3904453 w 4481603"/>
              <a:gd name="connsiteY3" fmla="*/ 2416380 h 2472009"/>
              <a:gd name="connsiteX4" fmla="*/ 3904453 w 4481603"/>
              <a:gd name="connsiteY4" fmla="*/ 2353798 h 2472009"/>
              <a:gd name="connsiteX5" fmla="*/ 3744520 w 4481603"/>
              <a:gd name="connsiteY5" fmla="*/ 2353798 h 2472009"/>
              <a:gd name="connsiteX6" fmla="*/ 3744520 w 4481603"/>
              <a:gd name="connsiteY6" fmla="*/ 2315553 h 2472009"/>
              <a:gd name="connsiteX7" fmla="*/ 3702798 w 4481603"/>
              <a:gd name="connsiteY7" fmla="*/ 2315553 h 2472009"/>
              <a:gd name="connsiteX8" fmla="*/ 3702798 w 4481603"/>
              <a:gd name="connsiteY8" fmla="*/ 2284262 h 2472009"/>
              <a:gd name="connsiteX9" fmla="*/ 3629785 w 4481603"/>
              <a:gd name="connsiteY9" fmla="*/ 2284262 h 2472009"/>
              <a:gd name="connsiteX10" fmla="*/ 3629785 w 4481603"/>
              <a:gd name="connsiteY10" fmla="*/ 2249494 h 2472009"/>
              <a:gd name="connsiteX11" fmla="*/ 3209092 w 4481603"/>
              <a:gd name="connsiteY11" fmla="*/ 2249494 h 2472009"/>
              <a:gd name="connsiteX12" fmla="*/ 3209092 w 4481603"/>
              <a:gd name="connsiteY12" fmla="*/ 2211249 h 2472009"/>
              <a:gd name="connsiteX13" fmla="*/ 3118695 w 4481603"/>
              <a:gd name="connsiteY13" fmla="*/ 2211249 h 2472009"/>
              <a:gd name="connsiteX14" fmla="*/ 3118695 w 4481603"/>
              <a:gd name="connsiteY14" fmla="*/ 2193865 h 2472009"/>
              <a:gd name="connsiteX15" fmla="*/ 2955285 w 4481603"/>
              <a:gd name="connsiteY15" fmla="*/ 2193865 h 2472009"/>
              <a:gd name="connsiteX16" fmla="*/ 2955285 w 4481603"/>
              <a:gd name="connsiteY16" fmla="*/ 2141713 h 2472009"/>
              <a:gd name="connsiteX17" fmla="*/ 2784921 w 4481603"/>
              <a:gd name="connsiteY17" fmla="*/ 2141713 h 2472009"/>
              <a:gd name="connsiteX18" fmla="*/ 2784921 w 4481603"/>
              <a:gd name="connsiteY18" fmla="*/ 2103468 h 2472009"/>
              <a:gd name="connsiteX19" fmla="*/ 2659756 w 4481603"/>
              <a:gd name="connsiteY19" fmla="*/ 2103468 h 2472009"/>
              <a:gd name="connsiteX20" fmla="*/ 2659756 w 4481603"/>
              <a:gd name="connsiteY20" fmla="*/ 2082607 h 2472009"/>
              <a:gd name="connsiteX21" fmla="*/ 2572836 w 4481603"/>
              <a:gd name="connsiteY21" fmla="*/ 2082607 h 2472009"/>
              <a:gd name="connsiteX22" fmla="*/ 2572836 w 4481603"/>
              <a:gd name="connsiteY22" fmla="*/ 2020025 h 2472009"/>
              <a:gd name="connsiteX23" fmla="*/ 2572836 w 4481603"/>
              <a:gd name="connsiteY23" fmla="*/ 2020025 h 2472009"/>
              <a:gd name="connsiteX24" fmla="*/ 2551975 w 4481603"/>
              <a:gd name="connsiteY24" fmla="*/ 1999164 h 2472009"/>
              <a:gd name="connsiteX25" fmla="*/ 2440718 w 4481603"/>
              <a:gd name="connsiteY25" fmla="*/ 1999164 h 2472009"/>
              <a:gd name="connsiteX26" fmla="*/ 2440718 w 4481603"/>
              <a:gd name="connsiteY26" fmla="*/ 1953965 h 2472009"/>
              <a:gd name="connsiteX27" fmla="*/ 2277308 w 4481603"/>
              <a:gd name="connsiteY27" fmla="*/ 1953965 h 2472009"/>
              <a:gd name="connsiteX28" fmla="*/ 2277308 w 4481603"/>
              <a:gd name="connsiteY28" fmla="*/ 1922674 h 2472009"/>
              <a:gd name="connsiteX29" fmla="*/ 2246017 w 4481603"/>
              <a:gd name="connsiteY29" fmla="*/ 1922674 h 2472009"/>
              <a:gd name="connsiteX30" fmla="*/ 2246017 w 4481603"/>
              <a:gd name="connsiteY30" fmla="*/ 1880952 h 2472009"/>
              <a:gd name="connsiteX31" fmla="*/ 2197341 w 4481603"/>
              <a:gd name="connsiteY31" fmla="*/ 1880952 h 2472009"/>
              <a:gd name="connsiteX32" fmla="*/ 2197341 w 4481603"/>
              <a:gd name="connsiteY32" fmla="*/ 1797509 h 2472009"/>
              <a:gd name="connsiteX33" fmla="*/ 2179957 w 4481603"/>
              <a:gd name="connsiteY33" fmla="*/ 1797509 h 2472009"/>
              <a:gd name="connsiteX34" fmla="*/ 2179957 w 4481603"/>
              <a:gd name="connsiteY34" fmla="*/ 1762741 h 2472009"/>
              <a:gd name="connsiteX35" fmla="*/ 2120852 w 4481603"/>
              <a:gd name="connsiteY35" fmla="*/ 1762741 h 2472009"/>
              <a:gd name="connsiteX36" fmla="*/ 2120852 w 4481603"/>
              <a:gd name="connsiteY36" fmla="*/ 1714066 h 2472009"/>
              <a:gd name="connsiteX37" fmla="*/ 1974826 w 4481603"/>
              <a:gd name="connsiteY37" fmla="*/ 1714066 h 2472009"/>
              <a:gd name="connsiteX38" fmla="*/ 1974826 w 4481603"/>
              <a:gd name="connsiteY38" fmla="*/ 1616715 h 2472009"/>
              <a:gd name="connsiteX39" fmla="*/ 1915720 w 4481603"/>
              <a:gd name="connsiteY39" fmla="*/ 1616715 h 2472009"/>
              <a:gd name="connsiteX40" fmla="*/ 1915720 w 4481603"/>
              <a:gd name="connsiteY40" fmla="*/ 1554133 h 2472009"/>
              <a:gd name="connsiteX41" fmla="*/ 1804462 w 4481603"/>
              <a:gd name="connsiteY41" fmla="*/ 1554133 h 2472009"/>
              <a:gd name="connsiteX42" fmla="*/ 1804462 w 4481603"/>
              <a:gd name="connsiteY42" fmla="*/ 1519364 h 2472009"/>
              <a:gd name="connsiteX43" fmla="*/ 1686251 w 4481603"/>
              <a:gd name="connsiteY43" fmla="*/ 1519364 h 2472009"/>
              <a:gd name="connsiteX44" fmla="*/ 1686251 w 4481603"/>
              <a:gd name="connsiteY44" fmla="*/ 1519364 h 2472009"/>
              <a:gd name="connsiteX45" fmla="*/ 1686251 w 4481603"/>
              <a:gd name="connsiteY45" fmla="*/ 1484596 h 2472009"/>
              <a:gd name="connsiteX46" fmla="*/ 1543702 w 4481603"/>
              <a:gd name="connsiteY46" fmla="*/ 1484596 h 2472009"/>
              <a:gd name="connsiteX47" fmla="*/ 1543702 w 4481603"/>
              <a:gd name="connsiteY47" fmla="*/ 1460259 h 2472009"/>
              <a:gd name="connsiteX48" fmla="*/ 1460258 w 4481603"/>
              <a:gd name="connsiteY48" fmla="*/ 1460259 h 2472009"/>
              <a:gd name="connsiteX49" fmla="*/ 1460258 w 4481603"/>
              <a:gd name="connsiteY49" fmla="*/ 1411583 h 2472009"/>
              <a:gd name="connsiteX50" fmla="*/ 1422014 w 4481603"/>
              <a:gd name="connsiteY50" fmla="*/ 1411583 h 2472009"/>
              <a:gd name="connsiteX51" fmla="*/ 1422014 w 4481603"/>
              <a:gd name="connsiteY51" fmla="*/ 1355955 h 2472009"/>
              <a:gd name="connsiteX52" fmla="*/ 1387245 w 4481603"/>
              <a:gd name="connsiteY52" fmla="*/ 1355955 h 2472009"/>
              <a:gd name="connsiteX53" fmla="*/ 1387245 w 4481603"/>
              <a:gd name="connsiteY53" fmla="*/ 1355955 h 2472009"/>
              <a:gd name="connsiteX54" fmla="*/ 1387245 w 4481603"/>
              <a:gd name="connsiteY54" fmla="*/ 1355955 h 2472009"/>
              <a:gd name="connsiteX55" fmla="*/ 1387245 w 4481603"/>
              <a:gd name="connsiteY55" fmla="*/ 1355955 h 2472009"/>
              <a:gd name="connsiteX56" fmla="*/ 1387245 w 4481603"/>
              <a:gd name="connsiteY56" fmla="*/ 1338571 h 2472009"/>
              <a:gd name="connsiteX57" fmla="*/ 1296848 w 4481603"/>
              <a:gd name="connsiteY57" fmla="*/ 1338571 h 2472009"/>
              <a:gd name="connsiteX58" fmla="*/ 1296848 w 4481603"/>
              <a:gd name="connsiteY58" fmla="*/ 1251650 h 2472009"/>
              <a:gd name="connsiteX59" fmla="*/ 1296848 w 4481603"/>
              <a:gd name="connsiteY59" fmla="*/ 1251650 h 2472009"/>
              <a:gd name="connsiteX60" fmla="*/ 1296848 w 4481603"/>
              <a:gd name="connsiteY60" fmla="*/ 1251650 h 2472009"/>
              <a:gd name="connsiteX61" fmla="*/ 1272511 w 4481603"/>
              <a:gd name="connsiteY61" fmla="*/ 1251650 h 2472009"/>
              <a:gd name="connsiteX62" fmla="*/ 1272511 w 4481603"/>
              <a:gd name="connsiteY62" fmla="*/ 1192545 h 2472009"/>
              <a:gd name="connsiteX63" fmla="*/ 1227312 w 4481603"/>
              <a:gd name="connsiteY63" fmla="*/ 1192545 h 2472009"/>
              <a:gd name="connsiteX64" fmla="*/ 1227312 w 4481603"/>
              <a:gd name="connsiteY64" fmla="*/ 1074333 h 2472009"/>
              <a:gd name="connsiteX65" fmla="*/ 1182114 w 4481603"/>
              <a:gd name="connsiteY65" fmla="*/ 1074333 h 2472009"/>
              <a:gd name="connsiteX66" fmla="*/ 1182114 w 4481603"/>
              <a:gd name="connsiteY66" fmla="*/ 976983 h 2472009"/>
              <a:gd name="connsiteX67" fmla="*/ 1129962 w 4481603"/>
              <a:gd name="connsiteY67" fmla="*/ 976983 h 2472009"/>
              <a:gd name="connsiteX68" fmla="*/ 1129962 w 4481603"/>
              <a:gd name="connsiteY68" fmla="*/ 976983 h 2472009"/>
              <a:gd name="connsiteX69" fmla="*/ 1129962 w 4481603"/>
              <a:gd name="connsiteY69" fmla="*/ 976983 h 2472009"/>
              <a:gd name="connsiteX70" fmla="*/ 1129962 w 4481603"/>
              <a:gd name="connsiteY70" fmla="*/ 976983 h 2472009"/>
              <a:gd name="connsiteX71" fmla="*/ 1129962 w 4481603"/>
              <a:gd name="connsiteY71" fmla="*/ 976983 h 2472009"/>
              <a:gd name="connsiteX72" fmla="*/ 1129962 w 4481603"/>
              <a:gd name="connsiteY72" fmla="*/ 949168 h 2472009"/>
              <a:gd name="connsiteX73" fmla="*/ 959598 w 4481603"/>
              <a:gd name="connsiteY73" fmla="*/ 945691 h 2472009"/>
              <a:gd name="connsiteX74" fmla="*/ 945691 w 4481603"/>
              <a:gd name="connsiteY74" fmla="*/ 698838 h 2472009"/>
              <a:gd name="connsiteX75" fmla="*/ 893539 w 4481603"/>
              <a:gd name="connsiteY75" fmla="*/ 698838 h 2472009"/>
              <a:gd name="connsiteX76" fmla="*/ 893539 w 4481603"/>
              <a:gd name="connsiteY76" fmla="*/ 667547 h 2472009"/>
              <a:gd name="connsiteX77" fmla="*/ 851817 w 4481603"/>
              <a:gd name="connsiteY77" fmla="*/ 667547 h 2472009"/>
              <a:gd name="connsiteX78" fmla="*/ 851817 w 4481603"/>
              <a:gd name="connsiteY78" fmla="*/ 611918 h 2472009"/>
              <a:gd name="connsiteX79" fmla="*/ 827480 w 4481603"/>
              <a:gd name="connsiteY79" fmla="*/ 611918 h 2472009"/>
              <a:gd name="connsiteX80" fmla="*/ 827480 w 4481603"/>
              <a:gd name="connsiteY80" fmla="*/ 535428 h 2472009"/>
              <a:gd name="connsiteX81" fmla="*/ 782281 w 4481603"/>
              <a:gd name="connsiteY81" fmla="*/ 535428 h 2472009"/>
              <a:gd name="connsiteX82" fmla="*/ 782281 w 4481603"/>
              <a:gd name="connsiteY82" fmla="*/ 497183 h 2472009"/>
              <a:gd name="connsiteX83" fmla="*/ 747513 w 4481603"/>
              <a:gd name="connsiteY83" fmla="*/ 497183 h 2472009"/>
              <a:gd name="connsiteX84" fmla="*/ 747513 w 4481603"/>
              <a:gd name="connsiteY84" fmla="*/ 420694 h 2472009"/>
              <a:gd name="connsiteX85" fmla="*/ 709268 w 4481603"/>
              <a:gd name="connsiteY85" fmla="*/ 420694 h 2472009"/>
              <a:gd name="connsiteX86" fmla="*/ 709268 w 4481603"/>
              <a:gd name="connsiteY86" fmla="*/ 333774 h 2472009"/>
              <a:gd name="connsiteX87" fmla="*/ 611918 w 4481603"/>
              <a:gd name="connsiteY87" fmla="*/ 333774 h 2472009"/>
              <a:gd name="connsiteX88" fmla="*/ 611918 w 4481603"/>
              <a:gd name="connsiteY88" fmla="*/ 295529 h 2472009"/>
              <a:gd name="connsiteX89" fmla="*/ 552812 w 4481603"/>
              <a:gd name="connsiteY89" fmla="*/ 295529 h 2472009"/>
              <a:gd name="connsiteX90" fmla="*/ 552812 w 4481603"/>
              <a:gd name="connsiteY90" fmla="*/ 236423 h 2472009"/>
              <a:gd name="connsiteX91" fmla="*/ 479799 w 4481603"/>
              <a:gd name="connsiteY91" fmla="*/ 236423 h 2472009"/>
              <a:gd name="connsiteX92" fmla="*/ 479799 w 4481603"/>
              <a:gd name="connsiteY92" fmla="*/ 198178 h 2472009"/>
              <a:gd name="connsiteX93" fmla="*/ 465892 w 4481603"/>
              <a:gd name="connsiteY93" fmla="*/ 198178 h 2472009"/>
              <a:gd name="connsiteX94" fmla="*/ 465892 w 4481603"/>
              <a:gd name="connsiteY94" fmla="*/ 86920 h 2472009"/>
              <a:gd name="connsiteX95" fmla="*/ 281621 w 4481603"/>
              <a:gd name="connsiteY95" fmla="*/ 86920 h 2472009"/>
              <a:gd name="connsiteX96" fmla="*/ 281621 w 4481603"/>
              <a:gd name="connsiteY96" fmla="*/ 34768 h 2472009"/>
              <a:gd name="connsiteX97" fmla="*/ 187747 w 4481603"/>
              <a:gd name="connsiteY97" fmla="*/ 34768 h 2472009"/>
              <a:gd name="connsiteX98" fmla="*/ 187747 w 4481603"/>
              <a:gd name="connsiteY98" fmla="*/ 0 h 2472009"/>
              <a:gd name="connsiteX99" fmla="*/ 0 w 4481603"/>
              <a:gd name="connsiteY99" fmla="*/ 0 h 2472009"/>
              <a:gd name="connsiteX0" fmla="*/ 4481603 w 4481603"/>
              <a:gd name="connsiteY0" fmla="*/ 2472009 h 2472009"/>
              <a:gd name="connsiteX1" fmla="*/ 3956605 w 4481603"/>
              <a:gd name="connsiteY1" fmla="*/ 2472009 h 2472009"/>
              <a:gd name="connsiteX2" fmla="*/ 3956605 w 4481603"/>
              <a:gd name="connsiteY2" fmla="*/ 2416380 h 2472009"/>
              <a:gd name="connsiteX3" fmla="*/ 3904453 w 4481603"/>
              <a:gd name="connsiteY3" fmla="*/ 2416380 h 2472009"/>
              <a:gd name="connsiteX4" fmla="*/ 3904453 w 4481603"/>
              <a:gd name="connsiteY4" fmla="*/ 2353798 h 2472009"/>
              <a:gd name="connsiteX5" fmla="*/ 3744520 w 4481603"/>
              <a:gd name="connsiteY5" fmla="*/ 2353798 h 2472009"/>
              <a:gd name="connsiteX6" fmla="*/ 3744520 w 4481603"/>
              <a:gd name="connsiteY6" fmla="*/ 2315553 h 2472009"/>
              <a:gd name="connsiteX7" fmla="*/ 3702798 w 4481603"/>
              <a:gd name="connsiteY7" fmla="*/ 2315553 h 2472009"/>
              <a:gd name="connsiteX8" fmla="*/ 3702798 w 4481603"/>
              <a:gd name="connsiteY8" fmla="*/ 2284262 h 2472009"/>
              <a:gd name="connsiteX9" fmla="*/ 3629785 w 4481603"/>
              <a:gd name="connsiteY9" fmla="*/ 2284262 h 2472009"/>
              <a:gd name="connsiteX10" fmla="*/ 3629785 w 4481603"/>
              <a:gd name="connsiteY10" fmla="*/ 2249494 h 2472009"/>
              <a:gd name="connsiteX11" fmla="*/ 3209092 w 4481603"/>
              <a:gd name="connsiteY11" fmla="*/ 2249494 h 2472009"/>
              <a:gd name="connsiteX12" fmla="*/ 3209092 w 4481603"/>
              <a:gd name="connsiteY12" fmla="*/ 2211249 h 2472009"/>
              <a:gd name="connsiteX13" fmla="*/ 3118695 w 4481603"/>
              <a:gd name="connsiteY13" fmla="*/ 2211249 h 2472009"/>
              <a:gd name="connsiteX14" fmla="*/ 3118695 w 4481603"/>
              <a:gd name="connsiteY14" fmla="*/ 2193865 h 2472009"/>
              <a:gd name="connsiteX15" fmla="*/ 2955285 w 4481603"/>
              <a:gd name="connsiteY15" fmla="*/ 2193865 h 2472009"/>
              <a:gd name="connsiteX16" fmla="*/ 2955285 w 4481603"/>
              <a:gd name="connsiteY16" fmla="*/ 2141713 h 2472009"/>
              <a:gd name="connsiteX17" fmla="*/ 2784921 w 4481603"/>
              <a:gd name="connsiteY17" fmla="*/ 2141713 h 2472009"/>
              <a:gd name="connsiteX18" fmla="*/ 2784921 w 4481603"/>
              <a:gd name="connsiteY18" fmla="*/ 2103468 h 2472009"/>
              <a:gd name="connsiteX19" fmla="*/ 2659756 w 4481603"/>
              <a:gd name="connsiteY19" fmla="*/ 2103468 h 2472009"/>
              <a:gd name="connsiteX20" fmla="*/ 2659756 w 4481603"/>
              <a:gd name="connsiteY20" fmla="*/ 2082607 h 2472009"/>
              <a:gd name="connsiteX21" fmla="*/ 2572836 w 4481603"/>
              <a:gd name="connsiteY21" fmla="*/ 2082607 h 2472009"/>
              <a:gd name="connsiteX22" fmla="*/ 2572836 w 4481603"/>
              <a:gd name="connsiteY22" fmla="*/ 2020025 h 2472009"/>
              <a:gd name="connsiteX23" fmla="*/ 2572836 w 4481603"/>
              <a:gd name="connsiteY23" fmla="*/ 2020025 h 2472009"/>
              <a:gd name="connsiteX24" fmla="*/ 2551975 w 4481603"/>
              <a:gd name="connsiteY24" fmla="*/ 1999164 h 2472009"/>
              <a:gd name="connsiteX25" fmla="*/ 2440718 w 4481603"/>
              <a:gd name="connsiteY25" fmla="*/ 1999164 h 2472009"/>
              <a:gd name="connsiteX26" fmla="*/ 2440718 w 4481603"/>
              <a:gd name="connsiteY26" fmla="*/ 1953965 h 2472009"/>
              <a:gd name="connsiteX27" fmla="*/ 2277308 w 4481603"/>
              <a:gd name="connsiteY27" fmla="*/ 1953965 h 2472009"/>
              <a:gd name="connsiteX28" fmla="*/ 2277308 w 4481603"/>
              <a:gd name="connsiteY28" fmla="*/ 1922674 h 2472009"/>
              <a:gd name="connsiteX29" fmla="*/ 2246017 w 4481603"/>
              <a:gd name="connsiteY29" fmla="*/ 1922674 h 2472009"/>
              <a:gd name="connsiteX30" fmla="*/ 2246017 w 4481603"/>
              <a:gd name="connsiteY30" fmla="*/ 1880952 h 2472009"/>
              <a:gd name="connsiteX31" fmla="*/ 2197341 w 4481603"/>
              <a:gd name="connsiteY31" fmla="*/ 1880952 h 2472009"/>
              <a:gd name="connsiteX32" fmla="*/ 2197341 w 4481603"/>
              <a:gd name="connsiteY32" fmla="*/ 1797509 h 2472009"/>
              <a:gd name="connsiteX33" fmla="*/ 2179957 w 4481603"/>
              <a:gd name="connsiteY33" fmla="*/ 1797509 h 2472009"/>
              <a:gd name="connsiteX34" fmla="*/ 2179957 w 4481603"/>
              <a:gd name="connsiteY34" fmla="*/ 1762741 h 2472009"/>
              <a:gd name="connsiteX35" fmla="*/ 2120852 w 4481603"/>
              <a:gd name="connsiteY35" fmla="*/ 1762741 h 2472009"/>
              <a:gd name="connsiteX36" fmla="*/ 2120852 w 4481603"/>
              <a:gd name="connsiteY36" fmla="*/ 1714066 h 2472009"/>
              <a:gd name="connsiteX37" fmla="*/ 1974826 w 4481603"/>
              <a:gd name="connsiteY37" fmla="*/ 1714066 h 2472009"/>
              <a:gd name="connsiteX38" fmla="*/ 1974826 w 4481603"/>
              <a:gd name="connsiteY38" fmla="*/ 1616715 h 2472009"/>
              <a:gd name="connsiteX39" fmla="*/ 1915720 w 4481603"/>
              <a:gd name="connsiteY39" fmla="*/ 1616715 h 2472009"/>
              <a:gd name="connsiteX40" fmla="*/ 1915720 w 4481603"/>
              <a:gd name="connsiteY40" fmla="*/ 1554133 h 2472009"/>
              <a:gd name="connsiteX41" fmla="*/ 1804462 w 4481603"/>
              <a:gd name="connsiteY41" fmla="*/ 1554133 h 2472009"/>
              <a:gd name="connsiteX42" fmla="*/ 1804462 w 4481603"/>
              <a:gd name="connsiteY42" fmla="*/ 1519364 h 2472009"/>
              <a:gd name="connsiteX43" fmla="*/ 1686251 w 4481603"/>
              <a:gd name="connsiteY43" fmla="*/ 1519364 h 2472009"/>
              <a:gd name="connsiteX44" fmla="*/ 1686251 w 4481603"/>
              <a:gd name="connsiteY44" fmla="*/ 1519364 h 2472009"/>
              <a:gd name="connsiteX45" fmla="*/ 1686251 w 4481603"/>
              <a:gd name="connsiteY45" fmla="*/ 1484596 h 2472009"/>
              <a:gd name="connsiteX46" fmla="*/ 1543702 w 4481603"/>
              <a:gd name="connsiteY46" fmla="*/ 1484596 h 2472009"/>
              <a:gd name="connsiteX47" fmla="*/ 1543702 w 4481603"/>
              <a:gd name="connsiteY47" fmla="*/ 1460259 h 2472009"/>
              <a:gd name="connsiteX48" fmla="*/ 1460258 w 4481603"/>
              <a:gd name="connsiteY48" fmla="*/ 1460259 h 2472009"/>
              <a:gd name="connsiteX49" fmla="*/ 1460258 w 4481603"/>
              <a:gd name="connsiteY49" fmla="*/ 1411583 h 2472009"/>
              <a:gd name="connsiteX50" fmla="*/ 1422014 w 4481603"/>
              <a:gd name="connsiteY50" fmla="*/ 1411583 h 2472009"/>
              <a:gd name="connsiteX51" fmla="*/ 1422014 w 4481603"/>
              <a:gd name="connsiteY51" fmla="*/ 1355955 h 2472009"/>
              <a:gd name="connsiteX52" fmla="*/ 1387245 w 4481603"/>
              <a:gd name="connsiteY52" fmla="*/ 1355955 h 2472009"/>
              <a:gd name="connsiteX53" fmla="*/ 1387245 w 4481603"/>
              <a:gd name="connsiteY53" fmla="*/ 1355955 h 2472009"/>
              <a:gd name="connsiteX54" fmla="*/ 1387245 w 4481603"/>
              <a:gd name="connsiteY54" fmla="*/ 1355955 h 2472009"/>
              <a:gd name="connsiteX55" fmla="*/ 1387245 w 4481603"/>
              <a:gd name="connsiteY55" fmla="*/ 1355955 h 2472009"/>
              <a:gd name="connsiteX56" fmla="*/ 1387245 w 4481603"/>
              <a:gd name="connsiteY56" fmla="*/ 1338571 h 2472009"/>
              <a:gd name="connsiteX57" fmla="*/ 1296848 w 4481603"/>
              <a:gd name="connsiteY57" fmla="*/ 1338571 h 2472009"/>
              <a:gd name="connsiteX58" fmla="*/ 1296848 w 4481603"/>
              <a:gd name="connsiteY58" fmla="*/ 1251650 h 2472009"/>
              <a:gd name="connsiteX59" fmla="*/ 1296848 w 4481603"/>
              <a:gd name="connsiteY59" fmla="*/ 1251650 h 2472009"/>
              <a:gd name="connsiteX60" fmla="*/ 1296848 w 4481603"/>
              <a:gd name="connsiteY60" fmla="*/ 1251650 h 2472009"/>
              <a:gd name="connsiteX61" fmla="*/ 1272511 w 4481603"/>
              <a:gd name="connsiteY61" fmla="*/ 1251650 h 2472009"/>
              <a:gd name="connsiteX62" fmla="*/ 1272511 w 4481603"/>
              <a:gd name="connsiteY62" fmla="*/ 1192545 h 2472009"/>
              <a:gd name="connsiteX63" fmla="*/ 1227312 w 4481603"/>
              <a:gd name="connsiteY63" fmla="*/ 1192545 h 2472009"/>
              <a:gd name="connsiteX64" fmla="*/ 1227312 w 4481603"/>
              <a:gd name="connsiteY64" fmla="*/ 1074333 h 2472009"/>
              <a:gd name="connsiteX65" fmla="*/ 1182114 w 4481603"/>
              <a:gd name="connsiteY65" fmla="*/ 1074333 h 2472009"/>
              <a:gd name="connsiteX66" fmla="*/ 1182114 w 4481603"/>
              <a:gd name="connsiteY66" fmla="*/ 976983 h 2472009"/>
              <a:gd name="connsiteX67" fmla="*/ 1129962 w 4481603"/>
              <a:gd name="connsiteY67" fmla="*/ 976983 h 2472009"/>
              <a:gd name="connsiteX68" fmla="*/ 1129962 w 4481603"/>
              <a:gd name="connsiteY68" fmla="*/ 976983 h 2472009"/>
              <a:gd name="connsiteX69" fmla="*/ 1129962 w 4481603"/>
              <a:gd name="connsiteY69" fmla="*/ 976983 h 2472009"/>
              <a:gd name="connsiteX70" fmla="*/ 1129962 w 4481603"/>
              <a:gd name="connsiteY70" fmla="*/ 976983 h 2472009"/>
              <a:gd name="connsiteX71" fmla="*/ 1129962 w 4481603"/>
              <a:gd name="connsiteY71" fmla="*/ 976983 h 2472009"/>
              <a:gd name="connsiteX72" fmla="*/ 1129962 w 4481603"/>
              <a:gd name="connsiteY72" fmla="*/ 949168 h 2472009"/>
              <a:gd name="connsiteX73" fmla="*/ 959598 w 4481603"/>
              <a:gd name="connsiteY73" fmla="*/ 945691 h 2472009"/>
              <a:gd name="connsiteX74" fmla="*/ 963075 w 4481603"/>
              <a:gd name="connsiteY74" fmla="*/ 702315 h 2472009"/>
              <a:gd name="connsiteX75" fmla="*/ 893539 w 4481603"/>
              <a:gd name="connsiteY75" fmla="*/ 698838 h 2472009"/>
              <a:gd name="connsiteX76" fmla="*/ 893539 w 4481603"/>
              <a:gd name="connsiteY76" fmla="*/ 667547 h 2472009"/>
              <a:gd name="connsiteX77" fmla="*/ 851817 w 4481603"/>
              <a:gd name="connsiteY77" fmla="*/ 667547 h 2472009"/>
              <a:gd name="connsiteX78" fmla="*/ 851817 w 4481603"/>
              <a:gd name="connsiteY78" fmla="*/ 611918 h 2472009"/>
              <a:gd name="connsiteX79" fmla="*/ 827480 w 4481603"/>
              <a:gd name="connsiteY79" fmla="*/ 611918 h 2472009"/>
              <a:gd name="connsiteX80" fmla="*/ 827480 w 4481603"/>
              <a:gd name="connsiteY80" fmla="*/ 535428 h 2472009"/>
              <a:gd name="connsiteX81" fmla="*/ 782281 w 4481603"/>
              <a:gd name="connsiteY81" fmla="*/ 535428 h 2472009"/>
              <a:gd name="connsiteX82" fmla="*/ 782281 w 4481603"/>
              <a:gd name="connsiteY82" fmla="*/ 497183 h 2472009"/>
              <a:gd name="connsiteX83" fmla="*/ 747513 w 4481603"/>
              <a:gd name="connsiteY83" fmla="*/ 497183 h 2472009"/>
              <a:gd name="connsiteX84" fmla="*/ 747513 w 4481603"/>
              <a:gd name="connsiteY84" fmla="*/ 420694 h 2472009"/>
              <a:gd name="connsiteX85" fmla="*/ 709268 w 4481603"/>
              <a:gd name="connsiteY85" fmla="*/ 420694 h 2472009"/>
              <a:gd name="connsiteX86" fmla="*/ 709268 w 4481603"/>
              <a:gd name="connsiteY86" fmla="*/ 333774 h 2472009"/>
              <a:gd name="connsiteX87" fmla="*/ 611918 w 4481603"/>
              <a:gd name="connsiteY87" fmla="*/ 333774 h 2472009"/>
              <a:gd name="connsiteX88" fmla="*/ 611918 w 4481603"/>
              <a:gd name="connsiteY88" fmla="*/ 295529 h 2472009"/>
              <a:gd name="connsiteX89" fmla="*/ 552812 w 4481603"/>
              <a:gd name="connsiteY89" fmla="*/ 295529 h 2472009"/>
              <a:gd name="connsiteX90" fmla="*/ 552812 w 4481603"/>
              <a:gd name="connsiteY90" fmla="*/ 236423 h 2472009"/>
              <a:gd name="connsiteX91" fmla="*/ 479799 w 4481603"/>
              <a:gd name="connsiteY91" fmla="*/ 236423 h 2472009"/>
              <a:gd name="connsiteX92" fmla="*/ 479799 w 4481603"/>
              <a:gd name="connsiteY92" fmla="*/ 198178 h 2472009"/>
              <a:gd name="connsiteX93" fmla="*/ 465892 w 4481603"/>
              <a:gd name="connsiteY93" fmla="*/ 198178 h 2472009"/>
              <a:gd name="connsiteX94" fmla="*/ 465892 w 4481603"/>
              <a:gd name="connsiteY94" fmla="*/ 86920 h 2472009"/>
              <a:gd name="connsiteX95" fmla="*/ 281621 w 4481603"/>
              <a:gd name="connsiteY95" fmla="*/ 86920 h 2472009"/>
              <a:gd name="connsiteX96" fmla="*/ 281621 w 4481603"/>
              <a:gd name="connsiteY96" fmla="*/ 34768 h 2472009"/>
              <a:gd name="connsiteX97" fmla="*/ 187747 w 4481603"/>
              <a:gd name="connsiteY97" fmla="*/ 34768 h 2472009"/>
              <a:gd name="connsiteX98" fmla="*/ 187747 w 4481603"/>
              <a:gd name="connsiteY98" fmla="*/ 0 h 2472009"/>
              <a:gd name="connsiteX99" fmla="*/ 0 w 4481603"/>
              <a:gd name="connsiteY99" fmla="*/ 0 h 2472009"/>
              <a:gd name="connsiteX0" fmla="*/ 4481603 w 4481603"/>
              <a:gd name="connsiteY0" fmla="*/ 2472009 h 2472009"/>
              <a:gd name="connsiteX1" fmla="*/ 3956605 w 4481603"/>
              <a:gd name="connsiteY1" fmla="*/ 2472009 h 2472009"/>
              <a:gd name="connsiteX2" fmla="*/ 3956605 w 4481603"/>
              <a:gd name="connsiteY2" fmla="*/ 2416380 h 2472009"/>
              <a:gd name="connsiteX3" fmla="*/ 3904453 w 4481603"/>
              <a:gd name="connsiteY3" fmla="*/ 2416380 h 2472009"/>
              <a:gd name="connsiteX4" fmla="*/ 3904453 w 4481603"/>
              <a:gd name="connsiteY4" fmla="*/ 2353798 h 2472009"/>
              <a:gd name="connsiteX5" fmla="*/ 3744520 w 4481603"/>
              <a:gd name="connsiteY5" fmla="*/ 2353798 h 2472009"/>
              <a:gd name="connsiteX6" fmla="*/ 3744520 w 4481603"/>
              <a:gd name="connsiteY6" fmla="*/ 2315553 h 2472009"/>
              <a:gd name="connsiteX7" fmla="*/ 3702798 w 4481603"/>
              <a:gd name="connsiteY7" fmla="*/ 2315553 h 2472009"/>
              <a:gd name="connsiteX8" fmla="*/ 3702798 w 4481603"/>
              <a:gd name="connsiteY8" fmla="*/ 2284262 h 2472009"/>
              <a:gd name="connsiteX9" fmla="*/ 3629785 w 4481603"/>
              <a:gd name="connsiteY9" fmla="*/ 2284262 h 2472009"/>
              <a:gd name="connsiteX10" fmla="*/ 3629785 w 4481603"/>
              <a:gd name="connsiteY10" fmla="*/ 2249494 h 2472009"/>
              <a:gd name="connsiteX11" fmla="*/ 3209092 w 4481603"/>
              <a:gd name="connsiteY11" fmla="*/ 2249494 h 2472009"/>
              <a:gd name="connsiteX12" fmla="*/ 3209092 w 4481603"/>
              <a:gd name="connsiteY12" fmla="*/ 2211249 h 2472009"/>
              <a:gd name="connsiteX13" fmla="*/ 3118695 w 4481603"/>
              <a:gd name="connsiteY13" fmla="*/ 2211249 h 2472009"/>
              <a:gd name="connsiteX14" fmla="*/ 3118695 w 4481603"/>
              <a:gd name="connsiteY14" fmla="*/ 2193865 h 2472009"/>
              <a:gd name="connsiteX15" fmla="*/ 2955285 w 4481603"/>
              <a:gd name="connsiteY15" fmla="*/ 2193865 h 2472009"/>
              <a:gd name="connsiteX16" fmla="*/ 2955285 w 4481603"/>
              <a:gd name="connsiteY16" fmla="*/ 2141713 h 2472009"/>
              <a:gd name="connsiteX17" fmla="*/ 2784921 w 4481603"/>
              <a:gd name="connsiteY17" fmla="*/ 2141713 h 2472009"/>
              <a:gd name="connsiteX18" fmla="*/ 2784921 w 4481603"/>
              <a:gd name="connsiteY18" fmla="*/ 2103468 h 2472009"/>
              <a:gd name="connsiteX19" fmla="*/ 2659756 w 4481603"/>
              <a:gd name="connsiteY19" fmla="*/ 2103468 h 2472009"/>
              <a:gd name="connsiteX20" fmla="*/ 2659756 w 4481603"/>
              <a:gd name="connsiteY20" fmla="*/ 2082607 h 2472009"/>
              <a:gd name="connsiteX21" fmla="*/ 2572836 w 4481603"/>
              <a:gd name="connsiteY21" fmla="*/ 2082607 h 2472009"/>
              <a:gd name="connsiteX22" fmla="*/ 2572836 w 4481603"/>
              <a:gd name="connsiteY22" fmla="*/ 2020025 h 2472009"/>
              <a:gd name="connsiteX23" fmla="*/ 2572836 w 4481603"/>
              <a:gd name="connsiteY23" fmla="*/ 2020025 h 2472009"/>
              <a:gd name="connsiteX24" fmla="*/ 2551975 w 4481603"/>
              <a:gd name="connsiteY24" fmla="*/ 1999164 h 2472009"/>
              <a:gd name="connsiteX25" fmla="*/ 2440718 w 4481603"/>
              <a:gd name="connsiteY25" fmla="*/ 1999164 h 2472009"/>
              <a:gd name="connsiteX26" fmla="*/ 2440718 w 4481603"/>
              <a:gd name="connsiteY26" fmla="*/ 1953965 h 2472009"/>
              <a:gd name="connsiteX27" fmla="*/ 2277308 w 4481603"/>
              <a:gd name="connsiteY27" fmla="*/ 1953965 h 2472009"/>
              <a:gd name="connsiteX28" fmla="*/ 2277308 w 4481603"/>
              <a:gd name="connsiteY28" fmla="*/ 1922674 h 2472009"/>
              <a:gd name="connsiteX29" fmla="*/ 2246017 w 4481603"/>
              <a:gd name="connsiteY29" fmla="*/ 1922674 h 2472009"/>
              <a:gd name="connsiteX30" fmla="*/ 2246017 w 4481603"/>
              <a:gd name="connsiteY30" fmla="*/ 1880952 h 2472009"/>
              <a:gd name="connsiteX31" fmla="*/ 2197341 w 4481603"/>
              <a:gd name="connsiteY31" fmla="*/ 1880952 h 2472009"/>
              <a:gd name="connsiteX32" fmla="*/ 2197341 w 4481603"/>
              <a:gd name="connsiteY32" fmla="*/ 1797509 h 2472009"/>
              <a:gd name="connsiteX33" fmla="*/ 2179957 w 4481603"/>
              <a:gd name="connsiteY33" fmla="*/ 1797509 h 2472009"/>
              <a:gd name="connsiteX34" fmla="*/ 2179957 w 4481603"/>
              <a:gd name="connsiteY34" fmla="*/ 1762741 h 2472009"/>
              <a:gd name="connsiteX35" fmla="*/ 2120852 w 4481603"/>
              <a:gd name="connsiteY35" fmla="*/ 1762741 h 2472009"/>
              <a:gd name="connsiteX36" fmla="*/ 2120852 w 4481603"/>
              <a:gd name="connsiteY36" fmla="*/ 1714066 h 2472009"/>
              <a:gd name="connsiteX37" fmla="*/ 1974826 w 4481603"/>
              <a:gd name="connsiteY37" fmla="*/ 1714066 h 2472009"/>
              <a:gd name="connsiteX38" fmla="*/ 1974826 w 4481603"/>
              <a:gd name="connsiteY38" fmla="*/ 1616715 h 2472009"/>
              <a:gd name="connsiteX39" fmla="*/ 1915720 w 4481603"/>
              <a:gd name="connsiteY39" fmla="*/ 1616715 h 2472009"/>
              <a:gd name="connsiteX40" fmla="*/ 1915720 w 4481603"/>
              <a:gd name="connsiteY40" fmla="*/ 1554133 h 2472009"/>
              <a:gd name="connsiteX41" fmla="*/ 1804462 w 4481603"/>
              <a:gd name="connsiteY41" fmla="*/ 1554133 h 2472009"/>
              <a:gd name="connsiteX42" fmla="*/ 1804462 w 4481603"/>
              <a:gd name="connsiteY42" fmla="*/ 1519364 h 2472009"/>
              <a:gd name="connsiteX43" fmla="*/ 1686251 w 4481603"/>
              <a:gd name="connsiteY43" fmla="*/ 1519364 h 2472009"/>
              <a:gd name="connsiteX44" fmla="*/ 1686251 w 4481603"/>
              <a:gd name="connsiteY44" fmla="*/ 1519364 h 2472009"/>
              <a:gd name="connsiteX45" fmla="*/ 1686251 w 4481603"/>
              <a:gd name="connsiteY45" fmla="*/ 1484596 h 2472009"/>
              <a:gd name="connsiteX46" fmla="*/ 1543702 w 4481603"/>
              <a:gd name="connsiteY46" fmla="*/ 1484596 h 2472009"/>
              <a:gd name="connsiteX47" fmla="*/ 1543702 w 4481603"/>
              <a:gd name="connsiteY47" fmla="*/ 1460259 h 2472009"/>
              <a:gd name="connsiteX48" fmla="*/ 1460258 w 4481603"/>
              <a:gd name="connsiteY48" fmla="*/ 1460259 h 2472009"/>
              <a:gd name="connsiteX49" fmla="*/ 1460258 w 4481603"/>
              <a:gd name="connsiteY49" fmla="*/ 1411583 h 2472009"/>
              <a:gd name="connsiteX50" fmla="*/ 1422014 w 4481603"/>
              <a:gd name="connsiteY50" fmla="*/ 1411583 h 2472009"/>
              <a:gd name="connsiteX51" fmla="*/ 1422014 w 4481603"/>
              <a:gd name="connsiteY51" fmla="*/ 1355955 h 2472009"/>
              <a:gd name="connsiteX52" fmla="*/ 1387245 w 4481603"/>
              <a:gd name="connsiteY52" fmla="*/ 1355955 h 2472009"/>
              <a:gd name="connsiteX53" fmla="*/ 1387245 w 4481603"/>
              <a:gd name="connsiteY53" fmla="*/ 1355955 h 2472009"/>
              <a:gd name="connsiteX54" fmla="*/ 1387245 w 4481603"/>
              <a:gd name="connsiteY54" fmla="*/ 1355955 h 2472009"/>
              <a:gd name="connsiteX55" fmla="*/ 1387245 w 4481603"/>
              <a:gd name="connsiteY55" fmla="*/ 1355955 h 2472009"/>
              <a:gd name="connsiteX56" fmla="*/ 1387245 w 4481603"/>
              <a:gd name="connsiteY56" fmla="*/ 1338571 h 2472009"/>
              <a:gd name="connsiteX57" fmla="*/ 1296848 w 4481603"/>
              <a:gd name="connsiteY57" fmla="*/ 1338571 h 2472009"/>
              <a:gd name="connsiteX58" fmla="*/ 1296848 w 4481603"/>
              <a:gd name="connsiteY58" fmla="*/ 1251650 h 2472009"/>
              <a:gd name="connsiteX59" fmla="*/ 1296848 w 4481603"/>
              <a:gd name="connsiteY59" fmla="*/ 1251650 h 2472009"/>
              <a:gd name="connsiteX60" fmla="*/ 1296848 w 4481603"/>
              <a:gd name="connsiteY60" fmla="*/ 1251650 h 2472009"/>
              <a:gd name="connsiteX61" fmla="*/ 1272511 w 4481603"/>
              <a:gd name="connsiteY61" fmla="*/ 1251650 h 2472009"/>
              <a:gd name="connsiteX62" fmla="*/ 1272511 w 4481603"/>
              <a:gd name="connsiteY62" fmla="*/ 1192545 h 2472009"/>
              <a:gd name="connsiteX63" fmla="*/ 1227312 w 4481603"/>
              <a:gd name="connsiteY63" fmla="*/ 1192545 h 2472009"/>
              <a:gd name="connsiteX64" fmla="*/ 1227312 w 4481603"/>
              <a:gd name="connsiteY64" fmla="*/ 1074333 h 2472009"/>
              <a:gd name="connsiteX65" fmla="*/ 1182114 w 4481603"/>
              <a:gd name="connsiteY65" fmla="*/ 1074333 h 2472009"/>
              <a:gd name="connsiteX66" fmla="*/ 1182114 w 4481603"/>
              <a:gd name="connsiteY66" fmla="*/ 976983 h 2472009"/>
              <a:gd name="connsiteX67" fmla="*/ 1129962 w 4481603"/>
              <a:gd name="connsiteY67" fmla="*/ 976983 h 2472009"/>
              <a:gd name="connsiteX68" fmla="*/ 1129962 w 4481603"/>
              <a:gd name="connsiteY68" fmla="*/ 976983 h 2472009"/>
              <a:gd name="connsiteX69" fmla="*/ 1129962 w 4481603"/>
              <a:gd name="connsiteY69" fmla="*/ 976983 h 2472009"/>
              <a:gd name="connsiteX70" fmla="*/ 1129962 w 4481603"/>
              <a:gd name="connsiteY70" fmla="*/ 976983 h 2472009"/>
              <a:gd name="connsiteX71" fmla="*/ 1129962 w 4481603"/>
              <a:gd name="connsiteY71" fmla="*/ 976983 h 2472009"/>
              <a:gd name="connsiteX72" fmla="*/ 1129962 w 4481603"/>
              <a:gd name="connsiteY72" fmla="*/ 949168 h 2472009"/>
              <a:gd name="connsiteX73" fmla="*/ 959598 w 4481603"/>
              <a:gd name="connsiteY73" fmla="*/ 945691 h 2472009"/>
              <a:gd name="connsiteX74" fmla="*/ 952644 w 4481603"/>
              <a:gd name="connsiteY74" fmla="*/ 705792 h 2472009"/>
              <a:gd name="connsiteX75" fmla="*/ 893539 w 4481603"/>
              <a:gd name="connsiteY75" fmla="*/ 698838 h 2472009"/>
              <a:gd name="connsiteX76" fmla="*/ 893539 w 4481603"/>
              <a:gd name="connsiteY76" fmla="*/ 667547 h 2472009"/>
              <a:gd name="connsiteX77" fmla="*/ 851817 w 4481603"/>
              <a:gd name="connsiteY77" fmla="*/ 667547 h 2472009"/>
              <a:gd name="connsiteX78" fmla="*/ 851817 w 4481603"/>
              <a:gd name="connsiteY78" fmla="*/ 611918 h 2472009"/>
              <a:gd name="connsiteX79" fmla="*/ 827480 w 4481603"/>
              <a:gd name="connsiteY79" fmla="*/ 611918 h 2472009"/>
              <a:gd name="connsiteX80" fmla="*/ 827480 w 4481603"/>
              <a:gd name="connsiteY80" fmla="*/ 535428 h 2472009"/>
              <a:gd name="connsiteX81" fmla="*/ 782281 w 4481603"/>
              <a:gd name="connsiteY81" fmla="*/ 535428 h 2472009"/>
              <a:gd name="connsiteX82" fmla="*/ 782281 w 4481603"/>
              <a:gd name="connsiteY82" fmla="*/ 497183 h 2472009"/>
              <a:gd name="connsiteX83" fmla="*/ 747513 w 4481603"/>
              <a:gd name="connsiteY83" fmla="*/ 497183 h 2472009"/>
              <a:gd name="connsiteX84" fmla="*/ 747513 w 4481603"/>
              <a:gd name="connsiteY84" fmla="*/ 420694 h 2472009"/>
              <a:gd name="connsiteX85" fmla="*/ 709268 w 4481603"/>
              <a:gd name="connsiteY85" fmla="*/ 420694 h 2472009"/>
              <a:gd name="connsiteX86" fmla="*/ 709268 w 4481603"/>
              <a:gd name="connsiteY86" fmla="*/ 333774 h 2472009"/>
              <a:gd name="connsiteX87" fmla="*/ 611918 w 4481603"/>
              <a:gd name="connsiteY87" fmla="*/ 333774 h 2472009"/>
              <a:gd name="connsiteX88" fmla="*/ 611918 w 4481603"/>
              <a:gd name="connsiteY88" fmla="*/ 295529 h 2472009"/>
              <a:gd name="connsiteX89" fmla="*/ 552812 w 4481603"/>
              <a:gd name="connsiteY89" fmla="*/ 295529 h 2472009"/>
              <a:gd name="connsiteX90" fmla="*/ 552812 w 4481603"/>
              <a:gd name="connsiteY90" fmla="*/ 236423 h 2472009"/>
              <a:gd name="connsiteX91" fmla="*/ 479799 w 4481603"/>
              <a:gd name="connsiteY91" fmla="*/ 236423 h 2472009"/>
              <a:gd name="connsiteX92" fmla="*/ 479799 w 4481603"/>
              <a:gd name="connsiteY92" fmla="*/ 198178 h 2472009"/>
              <a:gd name="connsiteX93" fmla="*/ 465892 w 4481603"/>
              <a:gd name="connsiteY93" fmla="*/ 198178 h 2472009"/>
              <a:gd name="connsiteX94" fmla="*/ 465892 w 4481603"/>
              <a:gd name="connsiteY94" fmla="*/ 86920 h 2472009"/>
              <a:gd name="connsiteX95" fmla="*/ 281621 w 4481603"/>
              <a:gd name="connsiteY95" fmla="*/ 86920 h 2472009"/>
              <a:gd name="connsiteX96" fmla="*/ 281621 w 4481603"/>
              <a:gd name="connsiteY96" fmla="*/ 34768 h 2472009"/>
              <a:gd name="connsiteX97" fmla="*/ 187747 w 4481603"/>
              <a:gd name="connsiteY97" fmla="*/ 34768 h 2472009"/>
              <a:gd name="connsiteX98" fmla="*/ 187747 w 4481603"/>
              <a:gd name="connsiteY98" fmla="*/ 0 h 2472009"/>
              <a:gd name="connsiteX99" fmla="*/ 0 w 4481603"/>
              <a:gd name="connsiteY99" fmla="*/ 0 h 247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481603" h="2472009">
                <a:moveTo>
                  <a:pt x="4481603" y="2472009"/>
                </a:moveTo>
                <a:lnTo>
                  <a:pt x="3956605" y="2472009"/>
                </a:lnTo>
                <a:lnTo>
                  <a:pt x="3956605" y="2416380"/>
                </a:lnTo>
                <a:lnTo>
                  <a:pt x="3904453" y="2416380"/>
                </a:lnTo>
                <a:lnTo>
                  <a:pt x="3904453" y="2353798"/>
                </a:lnTo>
                <a:lnTo>
                  <a:pt x="3744520" y="2353798"/>
                </a:lnTo>
                <a:lnTo>
                  <a:pt x="3744520" y="2315553"/>
                </a:lnTo>
                <a:lnTo>
                  <a:pt x="3702798" y="2315553"/>
                </a:lnTo>
                <a:lnTo>
                  <a:pt x="3702798" y="2284262"/>
                </a:lnTo>
                <a:lnTo>
                  <a:pt x="3629785" y="2284262"/>
                </a:lnTo>
                <a:lnTo>
                  <a:pt x="3629785" y="2249494"/>
                </a:lnTo>
                <a:lnTo>
                  <a:pt x="3209092" y="2249494"/>
                </a:lnTo>
                <a:lnTo>
                  <a:pt x="3209092" y="2211249"/>
                </a:lnTo>
                <a:lnTo>
                  <a:pt x="3118695" y="2211249"/>
                </a:lnTo>
                <a:lnTo>
                  <a:pt x="3118695" y="2193865"/>
                </a:lnTo>
                <a:lnTo>
                  <a:pt x="2955285" y="2193865"/>
                </a:lnTo>
                <a:lnTo>
                  <a:pt x="2955285" y="2141713"/>
                </a:lnTo>
                <a:lnTo>
                  <a:pt x="2784921" y="2141713"/>
                </a:lnTo>
                <a:lnTo>
                  <a:pt x="2784921" y="2103468"/>
                </a:lnTo>
                <a:lnTo>
                  <a:pt x="2659756" y="2103468"/>
                </a:lnTo>
                <a:lnTo>
                  <a:pt x="2659756" y="2082607"/>
                </a:lnTo>
                <a:lnTo>
                  <a:pt x="2572836" y="2082607"/>
                </a:lnTo>
                <a:lnTo>
                  <a:pt x="2572836" y="2020025"/>
                </a:lnTo>
                <a:lnTo>
                  <a:pt x="2572836" y="2020025"/>
                </a:lnTo>
                <a:lnTo>
                  <a:pt x="2551975" y="1999164"/>
                </a:lnTo>
                <a:lnTo>
                  <a:pt x="2440718" y="1999164"/>
                </a:lnTo>
                <a:lnTo>
                  <a:pt x="2440718" y="1953965"/>
                </a:lnTo>
                <a:lnTo>
                  <a:pt x="2277308" y="1953965"/>
                </a:lnTo>
                <a:lnTo>
                  <a:pt x="2277308" y="1922674"/>
                </a:lnTo>
                <a:lnTo>
                  <a:pt x="2246017" y="1922674"/>
                </a:lnTo>
                <a:lnTo>
                  <a:pt x="2246017" y="1880952"/>
                </a:lnTo>
                <a:lnTo>
                  <a:pt x="2197341" y="1880952"/>
                </a:lnTo>
                <a:lnTo>
                  <a:pt x="2197341" y="1797509"/>
                </a:lnTo>
                <a:lnTo>
                  <a:pt x="2179957" y="1797509"/>
                </a:lnTo>
                <a:lnTo>
                  <a:pt x="2179957" y="1762741"/>
                </a:lnTo>
                <a:lnTo>
                  <a:pt x="2120852" y="1762741"/>
                </a:lnTo>
                <a:lnTo>
                  <a:pt x="2120852" y="1714066"/>
                </a:lnTo>
                <a:lnTo>
                  <a:pt x="1974826" y="1714066"/>
                </a:lnTo>
                <a:lnTo>
                  <a:pt x="1974826" y="1616715"/>
                </a:lnTo>
                <a:lnTo>
                  <a:pt x="1915720" y="1616715"/>
                </a:lnTo>
                <a:lnTo>
                  <a:pt x="1915720" y="1554133"/>
                </a:lnTo>
                <a:lnTo>
                  <a:pt x="1804462" y="1554133"/>
                </a:lnTo>
                <a:lnTo>
                  <a:pt x="1804462" y="1519364"/>
                </a:lnTo>
                <a:lnTo>
                  <a:pt x="1686251" y="1519364"/>
                </a:lnTo>
                <a:lnTo>
                  <a:pt x="1686251" y="1519364"/>
                </a:lnTo>
                <a:lnTo>
                  <a:pt x="1686251" y="1484596"/>
                </a:lnTo>
                <a:lnTo>
                  <a:pt x="1543702" y="1484596"/>
                </a:lnTo>
                <a:lnTo>
                  <a:pt x="1543702" y="1460259"/>
                </a:lnTo>
                <a:lnTo>
                  <a:pt x="1460258" y="1460259"/>
                </a:lnTo>
                <a:lnTo>
                  <a:pt x="1460258" y="1411583"/>
                </a:lnTo>
                <a:lnTo>
                  <a:pt x="1422014" y="1411583"/>
                </a:lnTo>
                <a:lnTo>
                  <a:pt x="1422014" y="1355955"/>
                </a:lnTo>
                <a:lnTo>
                  <a:pt x="1387245" y="1355955"/>
                </a:lnTo>
                <a:lnTo>
                  <a:pt x="1387245" y="1355955"/>
                </a:lnTo>
                <a:lnTo>
                  <a:pt x="1387245" y="1355955"/>
                </a:lnTo>
                <a:lnTo>
                  <a:pt x="1387245" y="1355955"/>
                </a:lnTo>
                <a:lnTo>
                  <a:pt x="1387245" y="1338571"/>
                </a:lnTo>
                <a:lnTo>
                  <a:pt x="1296848" y="1338571"/>
                </a:lnTo>
                <a:lnTo>
                  <a:pt x="1296848" y="1251650"/>
                </a:lnTo>
                <a:lnTo>
                  <a:pt x="1296848" y="1251650"/>
                </a:lnTo>
                <a:lnTo>
                  <a:pt x="1296848" y="1251650"/>
                </a:lnTo>
                <a:lnTo>
                  <a:pt x="1272511" y="1251650"/>
                </a:lnTo>
                <a:lnTo>
                  <a:pt x="1272511" y="1192545"/>
                </a:lnTo>
                <a:lnTo>
                  <a:pt x="1227312" y="1192545"/>
                </a:lnTo>
                <a:lnTo>
                  <a:pt x="1227312" y="1074333"/>
                </a:lnTo>
                <a:lnTo>
                  <a:pt x="1182114" y="1074333"/>
                </a:lnTo>
                <a:lnTo>
                  <a:pt x="1182114" y="976983"/>
                </a:lnTo>
                <a:lnTo>
                  <a:pt x="1129962" y="976983"/>
                </a:lnTo>
                <a:lnTo>
                  <a:pt x="1129962" y="976983"/>
                </a:lnTo>
                <a:lnTo>
                  <a:pt x="1129962" y="976983"/>
                </a:lnTo>
                <a:lnTo>
                  <a:pt x="1129962" y="976983"/>
                </a:lnTo>
                <a:lnTo>
                  <a:pt x="1129962" y="976983"/>
                </a:lnTo>
                <a:lnTo>
                  <a:pt x="1129962" y="949168"/>
                </a:lnTo>
                <a:lnTo>
                  <a:pt x="959598" y="945691"/>
                </a:lnTo>
                <a:lnTo>
                  <a:pt x="952644" y="705792"/>
                </a:lnTo>
                <a:lnTo>
                  <a:pt x="893539" y="698838"/>
                </a:lnTo>
                <a:lnTo>
                  <a:pt x="893539" y="667547"/>
                </a:lnTo>
                <a:lnTo>
                  <a:pt x="851817" y="667547"/>
                </a:lnTo>
                <a:lnTo>
                  <a:pt x="851817" y="611918"/>
                </a:lnTo>
                <a:lnTo>
                  <a:pt x="827480" y="611918"/>
                </a:lnTo>
                <a:lnTo>
                  <a:pt x="827480" y="535428"/>
                </a:lnTo>
                <a:lnTo>
                  <a:pt x="782281" y="535428"/>
                </a:lnTo>
                <a:lnTo>
                  <a:pt x="782281" y="497183"/>
                </a:lnTo>
                <a:lnTo>
                  <a:pt x="747513" y="497183"/>
                </a:lnTo>
                <a:lnTo>
                  <a:pt x="747513" y="420694"/>
                </a:lnTo>
                <a:lnTo>
                  <a:pt x="709268" y="420694"/>
                </a:lnTo>
                <a:lnTo>
                  <a:pt x="709268" y="333774"/>
                </a:lnTo>
                <a:lnTo>
                  <a:pt x="611918" y="333774"/>
                </a:lnTo>
                <a:lnTo>
                  <a:pt x="611918" y="295529"/>
                </a:lnTo>
                <a:lnTo>
                  <a:pt x="552812" y="295529"/>
                </a:lnTo>
                <a:lnTo>
                  <a:pt x="552812" y="236423"/>
                </a:lnTo>
                <a:lnTo>
                  <a:pt x="479799" y="236423"/>
                </a:lnTo>
                <a:lnTo>
                  <a:pt x="479799" y="198178"/>
                </a:lnTo>
                <a:lnTo>
                  <a:pt x="465892" y="198178"/>
                </a:lnTo>
                <a:lnTo>
                  <a:pt x="465892" y="86920"/>
                </a:lnTo>
                <a:lnTo>
                  <a:pt x="281621" y="86920"/>
                </a:lnTo>
                <a:lnTo>
                  <a:pt x="281621" y="34768"/>
                </a:lnTo>
                <a:lnTo>
                  <a:pt x="187747" y="34768"/>
                </a:lnTo>
                <a:lnTo>
                  <a:pt x="187747" y="0"/>
                </a:lnTo>
                <a:lnTo>
                  <a:pt x="0" y="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31765" name="Freeform 188">
            <a:extLst>
              <a:ext uri="{FF2B5EF4-FFF2-40B4-BE49-F238E27FC236}">
                <a16:creationId xmlns:a16="http://schemas.microsoft.com/office/drawing/2014/main" id="{E446D00C-E5C3-CFF3-35D6-E6A1CC3D7FA8}"/>
              </a:ext>
            </a:extLst>
          </p:cNvPr>
          <p:cNvSpPr/>
          <p:nvPr/>
        </p:nvSpPr>
        <p:spPr bwMode="auto">
          <a:xfrm>
            <a:off x="3754386" y="3035164"/>
            <a:ext cx="4686734" cy="1279464"/>
          </a:xfrm>
          <a:custGeom>
            <a:avLst/>
            <a:gdLst>
              <a:gd name="connsiteX0" fmla="*/ 0 w 4686734"/>
              <a:gd name="connsiteY0" fmla="*/ 0 h 1279464"/>
              <a:gd name="connsiteX1" fmla="*/ 184270 w 4686734"/>
              <a:gd name="connsiteY1" fmla="*/ 0 h 1279464"/>
              <a:gd name="connsiteX2" fmla="*/ 184270 w 4686734"/>
              <a:gd name="connsiteY2" fmla="*/ 38244 h 1279464"/>
              <a:gd name="connsiteX3" fmla="*/ 246853 w 4686734"/>
              <a:gd name="connsiteY3" fmla="*/ 38244 h 1279464"/>
              <a:gd name="connsiteX4" fmla="*/ 246853 w 4686734"/>
              <a:gd name="connsiteY4" fmla="*/ 48675 h 1279464"/>
              <a:gd name="connsiteX5" fmla="*/ 382448 w 4686734"/>
              <a:gd name="connsiteY5" fmla="*/ 48675 h 1279464"/>
              <a:gd name="connsiteX6" fmla="*/ 382448 w 4686734"/>
              <a:gd name="connsiteY6" fmla="*/ 100827 h 1279464"/>
              <a:gd name="connsiteX7" fmla="*/ 469368 w 4686734"/>
              <a:gd name="connsiteY7" fmla="*/ 100827 h 1279464"/>
              <a:gd name="connsiteX8" fmla="*/ 469368 w 4686734"/>
              <a:gd name="connsiteY8" fmla="*/ 152979 h 1279464"/>
              <a:gd name="connsiteX9" fmla="*/ 604964 w 4686734"/>
              <a:gd name="connsiteY9" fmla="*/ 152979 h 1279464"/>
              <a:gd name="connsiteX10" fmla="*/ 604964 w 4686734"/>
              <a:gd name="connsiteY10" fmla="*/ 152979 h 1279464"/>
              <a:gd name="connsiteX11" fmla="*/ 604964 w 4686734"/>
              <a:gd name="connsiteY11" fmla="*/ 184270 h 1279464"/>
              <a:gd name="connsiteX12" fmla="*/ 702314 w 4686734"/>
              <a:gd name="connsiteY12" fmla="*/ 184270 h 1279464"/>
              <a:gd name="connsiteX13" fmla="*/ 702314 w 4686734"/>
              <a:gd name="connsiteY13" fmla="*/ 198178 h 1279464"/>
              <a:gd name="connsiteX14" fmla="*/ 702314 w 4686734"/>
              <a:gd name="connsiteY14" fmla="*/ 198178 h 1279464"/>
              <a:gd name="connsiteX15" fmla="*/ 723174 w 4686734"/>
              <a:gd name="connsiteY15" fmla="*/ 219038 h 1279464"/>
              <a:gd name="connsiteX16" fmla="*/ 848340 w 4686734"/>
              <a:gd name="connsiteY16" fmla="*/ 219038 h 1279464"/>
              <a:gd name="connsiteX17" fmla="*/ 848340 w 4686734"/>
              <a:gd name="connsiteY17" fmla="*/ 236422 h 1279464"/>
              <a:gd name="connsiteX18" fmla="*/ 883108 w 4686734"/>
              <a:gd name="connsiteY18" fmla="*/ 236422 h 1279464"/>
              <a:gd name="connsiteX19" fmla="*/ 883108 w 4686734"/>
              <a:gd name="connsiteY19" fmla="*/ 257283 h 1279464"/>
              <a:gd name="connsiteX20" fmla="*/ 966552 w 4686734"/>
              <a:gd name="connsiteY20" fmla="*/ 257283 h 1279464"/>
              <a:gd name="connsiteX21" fmla="*/ 966552 w 4686734"/>
              <a:gd name="connsiteY21" fmla="*/ 292051 h 1279464"/>
              <a:gd name="connsiteX22" fmla="*/ 1053472 w 4686734"/>
              <a:gd name="connsiteY22" fmla="*/ 292051 h 1279464"/>
              <a:gd name="connsiteX23" fmla="*/ 1053472 w 4686734"/>
              <a:gd name="connsiteY23" fmla="*/ 292051 h 1279464"/>
              <a:gd name="connsiteX24" fmla="*/ 1053472 w 4686734"/>
              <a:gd name="connsiteY24" fmla="*/ 323343 h 1279464"/>
              <a:gd name="connsiteX25" fmla="*/ 1095194 w 4686734"/>
              <a:gd name="connsiteY25" fmla="*/ 323343 h 1279464"/>
              <a:gd name="connsiteX26" fmla="*/ 1095194 w 4686734"/>
              <a:gd name="connsiteY26" fmla="*/ 347680 h 1279464"/>
              <a:gd name="connsiteX27" fmla="*/ 1136915 w 4686734"/>
              <a:gd name="connsiteY27" fmla="*/ 347680 h 1279464"/>
              <a:gd name="connsiteX28" fmla="*/ 1136915 w 4686734"/>
              <a:gd name="connsiteY28" fmla="*/ 361587 h 1279464"/>
              <a:gd name="connsiteX29" fmla="*/ 1136915 w 4686734"/>
              <a:gd name="connsiteY29" fmla="*/ 361587 h 1279464"/>
              <a:gd name="connsiteX30" fmla="*/ 1154299 w 4686734"/>
              <a:gd name="connsiteY30" fmla="*/ 378971 h 1279464"/>
              <a:gd name="connsiteX31" fmla="*/ 1216882 w 4686734"/>
              <a:gd name="connsiteY31" fmla="*/ 378971 h 1279464"/>
              <a:gd name="connsiteX32" fmla="*/ 1216882 w 4686734"/>
              <a:gd name="connsiteY32" fmla="*/ 392879 h 1279464"/>
              <a:gd name="connsiteX33" fmla="*/ 1317709 w 4686734"/>
              <a:gd name="connsiteY33" fmla="*/ 392879 h 1279464"/>
              <a:gd name="connsiteX34" fmla="*/ 1317709 w 4686734"/>
              <a:gd name="connsiteY34" fmla="*/ 420693 h 1279464"/>
              <a:gd name="connsiteX35" fmla="*/ 1401152 w 4686734"/>
              <a:gd name="connsiteY35" fmla="*/ 420693 h 1279464"/>
              <a:gd name="connsiteX36" fmla="*/ 1401152 w 4686734"/>
              <a:gd name="connsiteY36" fmla="*/ 434600 h 1279464"/>
              <a:gd name="connsiteX37" fmla="*/ 1456781 w 4686734"/>
              <a:gd name="connsiteY37" fmla="*/ 434600 h 1279464"/>
              <a:gd name="connsiteX38" fmla="*/ 1456781 w 4686734"/>
              <a:gd name="connsiteY38" fmla="*/ 434600 h 1279464"/>
              <a:gd name="connsiteX39" fmla="*/ 1484596 w 4686734"/>
              <a:gd name="connsiteY39" fmla="*/ 462415 h 1279464"/>
              <a:gd name="connsiteX40" fmla="*/ 1484596 w 4686734"/>
              <a:gd name="connsiteY40" fmla="*/ 483276 h 1279464"/>
              <a:gd name="connsiteX41" fmla="*/ 1543701 w 4686734"/>
              <a:gd name="connsiteY41" fmla="*/ 483276 h 1279464"/>
              <a:gd name="connsiteX42" fmla="*/ 1543701 w 4686734"/>
              <a:gd name="connsiteY42" fmla="*/ 504136 h 1279464"/>
              <a:gd name="connsiteX43" fmla="*/ 1696681 w 4686734"/>
              <a:gd name="connsiteY43" fmla="*/ 504136 h 1279464"/>
              <a:gd name="connsiteX44" fmla="*/ 1696681 w 4686734"/>
              <a:gd name="connsiteY44" fmla="*/ 559765 h 1279464"/>
              <a:gd name="connsiteX45" fmla="*/ 1696681 w 4686734"/>
              <a:gd name="connsiteY45" fmla="*/ 559765 h 1279464"/>
              <a:gd name="connsiteX46" fmla="*/ 1696681 w 4686734"/>
              <a:gd name="connsiteY46" fmla="*/ 559765 h 1279464"/>
              <a:gd name="connsiteX47" fmla="*/ 1727972 w 4686734"/>
              <a:gd name="connsiteY47" fmla="*/ 559765 h 1279464"/>
              <a:gd name="connsiteX48" fmla="*/ 1727972 w 4686734"/>
              <a:gd name="connsiteY48" fmla="*/ 591057 h 1279464"/>
              <a:gd name="connsiteX49" fmla="*/ 1860091 w 4686734"/>
              <a:gd name="connsiteY49" fmla="*/ 591057 h 1279464"/>
              <a:gd name="connsiteX50" fmla="*/ 1860091 w 4686734"/>
              <a:gd name="connsiteY50" fmla="*/ 608441 h 1279464"/>
              <a:gd name="connsiteX51" fmla="*/ 1933104 w 4686734"/>
              <a:gd name="connsiteY51" fmla="*/ 608441 h 1279464"/>
              <a:gd name="connsiteX52" fmla="*/ 1933104 w 4686734"/>
              <a:gd name="connsiteY52" fmla="*/ 608441 h 1279464"/>
              <a:gd name="connsiteX53" fmla="*/ 1953964 w 4686734"/>
              <a:gd name="connsiteY53" fmla="*/ 629301 h 1279464"/>
              <a:gd name="connsiteX54" fmla="*/ 1953964 w 4686734"/>
              <a:gd name="connsiteY54" fmla="*/ 671023 h 1279464"/>
              <a:gd name="connsiteX55" fmla="*/ 2016547 w 4686734"/>
              <a:gd name="connsiteY55" fmla="*/ 671023 h 1279464"/>
              <a:gd name="connsiteX56" fmla="*/ 2016547 w 4686734"/>
              <a:gd name="connsiteY56" fmla="*/ 705791 h 1279464"/>
              <a:gd name="connsiteX57" fmla="*/ 2186911 w 4686734"/>
              <a:gd name="connsiteY57" fmla="*/ 705791 h 1279464"/>
              <a:gd name="connsiteX58" fmla="*/ 2186911 w 4686734"/>
              <a:gd name="connsiteY58" fmla="*/ 723175 h 1279464"/>
              <a:gd name="connsiteX59" fmla="*/ 2433764 w 4686734"/>
              <a:gd name="connsiteY59" fmla="*/ 723175 h 1279464"/>
              <a:gd name="connsiteX60" fmla="*/ 2433764 w 4686734"/>
              <a:gd name="connsiteY60" fmla="*/ 761420 h 1279464"/>
              <a:gd name="connsiteX61" fmla="*/ 2465055 w 4686734"/>
              <a:gd name="connsiteY61" fmla="*/ 761420 h 1279464"/>
              <a:gd name="connsiteX62" fmla="*/ 2465055 w 4686734"/>
              <a:gd name="connsiteY62" fmla="*/ 799665 h 1279464"/>
              <a:gd name="connsiteX63" fmla="*/ 2548498 w 4686734"/>
              <a:gd name="connsiteY63" fmla="*/ 799665 h 1279464"/>
              <a:gd name="connsiteX64" fmla="*/ 2548498 w 4686734"/>
              <a:gd name="connsiteY64" fmla="*/ 841387 h 1279464"/>
              <a:gd name="connsiteX65" fmla="*/ 2687571 w 4686734"/>
              <a:gd name="connsiteY65" fmla="*/ 841387 h 1279464"/>
              <a:gd name="connsiteX66" fmla="*/ 2687571 w 4686734"/>
              <a:gd name="connsiteY66" fmla="*/ 883108 h 1279464"/>
              <a:gd name="connsiteX67" fmla="*/ 2802305 w 4686734"/>
              <a:gd name="connsiteY67" fmla="*/ 883108 h 1279464"/>
              <a:gd name="connsiteX68" fmla="*/ 2802305 w 4686734"/>
              <a:gd name="connsiteY68" fmla="*/ 903969 h 1279464"/>
              <a:gd name="connsiteX69" fmla="*/ 2878795 w 4686734"/>
              <a:gd name="connsiteY69" fmla="*/ 903969 h 1279464"/>
              <a:gd name="connsiteX70" fmla="*/ 2878795 w 4686734"/>
              <a:gd name="connsiteY70" fmla="*/ 921353 h 1279464"/>
              <a:gd name="connsiteX71" fmla="*/ 2951808 w 4686734"/>
              <a:gd name="connsiteY71" fmla="*/ 921353 h 1279464"/>
              <a:gd name="connsiteX72" fmla="*/ 2951808 w 4686734"/>
              <a:gd name="connsiteY72" fmla="*/ 942214 h 1279464"/>
              <a:gd name="connsiteX73" fmla="*/ 2948331 w 4686734"/>
              <a:gd name="connsiteY73" fmla="*/ 945691 h 1279464"/>
              <a:gd name="connsiteX74" fmla="*/ 2948331 w 4686734"/>
              <a:gd name="connsiteY74" fmla="*/ 945691 h 1279464"/>
              <a:gd name="connsiteX75" fmla="*/ 2976146 w 4686734"/>
              <a:gd name="connsiteY75" fmla="*/ 973506 h 1279464"/>
              <a:gd name="connsiteX76" fmla="*/ 2976146 w 4686734"/>
              <a:gd name="connsiteY76" fmla="*/ 1008273 h 1279464"/>
              <a:gd name="connsiteX77" fmla="*/ 3188231 w 4686734"/>
              <a:gd name="connsiteY77" fmla="*/ 1008273 h 1279464"/>
              <a:gd name="connsiteX78" fmla="*/ 3188231 w 4686734"/>
              <a:gd name="connsiteY78" fmla="*/ 1032611 h 1279464"/>
              <a:gd name="connsiteX79" fmla="*/ 3428130 w 4686734"/>
              <a:gd name="connsiteY79" fmla="*/ 1032611 h 1279464"/>
              <a:gd name="connsiteX80" fmla="*/ 3428130 w 4686734"/>
              <a:gd name="connsiteY80" fmla="*/ 1049995 h 1279464"/>
              <a:gd name="connsiteX81" fmla="*/ 3428130 w 4686734"/>
              <a:gd name="connsiteY81" fmla="*/ 1049995 h 1279464"/>
              <a:gd name="connsiteX82" fmla="*/ 3428130 w 4686734"/>
              <a:gd name="connsiteY82" fmla="*/ 1084763 h 1279464"/>
              <a:gd name="connsiteX83" fmla="*/ 3754950 w 4686734"/>
              <a:gd name="connsiteY83" fmla="*/ 1084763 h 1279464"/>
              <a:gd name="connsiteX84" fmla="*/ 3754950 w 4686734"/>
              <a:gd name="connsiteY84" fmla="*/ 1109101 h 1279464"/>
              <a:gd name="connsiteX85" fmla="*/ 3866208 w 4686734"/>
              <a:gd name="connsiteY85" fmla="*/ 1109101 h 1279464"/>
              <a:gd name="connsiteX86" fmla="*/ 3866208 w 4686734"/>
              <a:gd name="connsiteY86" fmla="*/ 1140392 h 1279464"/>
              <a:gd name="connsiteX87" fmla="*/ 4043525 w 4686734"/>
              <a:gd name="connsiteY87" fmla="*/ 1140392 h 1279464"/>
              <a:gd name="connsiteX88" fmla="*/ 4043525 w 4686734"/>
              <a:gd name="connsiteY88" fmla="*/ 1175160 h 1279464"/>
              <a:gd name="connsiteX89" fmla="*/ 4043525 w 4686734"/>
              <a:gd name="connsiteY89" fmla="*/ 1175160 h 1279464"/>
              <a:gd name="connsiteX90" fmla="*/ 4067863 w 4686734"/>
              <a:gd name="connsiteY90" fmla="*/ 1199498 h 1279464"/>
              <a:gd name="connsiteX91" fmla="*/ 4168690 w 4686734"/>
              <a:gd name="connsiteY91" fmla="*/ 1199498 h 1279464"/>
              <a:gd name="connsiteX92" fmla="*/ 4168690 w 4686734"/>
              <a:gd name="connsiteY92" fmla="*/ 1237743 h 1279464"/>
              <a:gd name="connsiteX93" fmla="*/ 4172167 w 4686734"/>
              <a:gd name="connsiteY93" fmla="*/ 1279464 h 1279464"/>
              <a:gd name="connsiteX94" fmla="*/ 4686734 w 4686734"/>
              <a:gd name="connsiteY94" fmla="*/ 1279464 h 1279464"/>
              <a:gd name="connsiteX0" fmla="*/ 0 w 4686734"/>
              <a:gd name="connsiteY0" fmla="*/ 0 h 1279464"/>
              <a:gd name="connsiteX1" fmla="*/ 184270 w 4686734"/>
              <a:gd name="connsiteY1" fmla="*/ 0 h 1279464"/>
              <a:gd name="connsiteX2" fmla="*/ 184270 w 4686734"/>
              <a:gd name="connsiteY2" fmla="*/ 38244 h 1279464"/>
              <a:gd name="connsiteX3" fmla="*/ 246853 w 4686734"/>
              <a:gd name="connsiteY3" fmla="*/ 38244 h 1279464"/>
              <a:gd name="connsiteX4" fmla="*/ 246853 w 4686734"/>
              <a:gd name="connsiteY4" fmla="*/ 48675 h 1279464"/>
              <a:gd name="connsiteX5" fmla="*/ 382448 w 4686734"/>
              <a:gd name="connsiteY5" fmla="*/ 48675 h 1279464"/>
              <a:gd name="connsiteX6" fmla="*/ 382448 w 4686734"/>
              <a:gd name="connsiteY6" fmla="*/ 100827 h 1279464"/>
              <a:gd name="connsiteX7" fmla="*/ 469368 w 4686734"/>
              <a:gd name="connsiteY7" fmla="*/ 100827 h 1279464"/>
              <a:gd name="connsiteX8" fmla="*/ 469368 w 4686734"/>
              <a:gd name="connsiteY8" fmla="*/ 152979 h 1279464"/>
              <a:gd name="connsiteX9" fmla="*/ 604964 w 4686734"/>
              <a:gd name="connsiteY9" fmla="*/ 152979 h 1279464"/>
              <a:gd name="connsiteX10" fmla="*/ 604964 w 4686734"/>
              <a:gd name="connsiteY10" fmla="*/ 152979 h 1279464"/>
              <a:gd name="connsiteX11" fmla="*/ 604964 w 4686734"/>
              <a:gd name="connsiteY11" fmla="*/ 184270 h 1279464"/>
              <a:gd name="connsiteX12" fmla="*/ 702314 w 4686734"/>
              <a:gd name="connsiteY12" fmla="*/ 184270 h 1279464"/>
              <a:gd name="connsiteX13" fmla="*/ 702314 w 4686734"/>
              <a:gd name="connsiteY13" fmla="*/ 198178 h 1279464"/>
              <a:gd name="connsiteX14" fmla="*/ 702314 w 4686734"/>
              <a:gd name="connsiteY14" fmla="*/ 198178 h 1279464"/>
              <a:gd name="connsiteX15" fmla="*/ 723174 w 4686734"/>
              <a:gd name="connsiteY15" fmla="*/ 219038 h 1279464"/>
              <a:gd name="connsiteX16" fmla="*/ 848340 w 4686734"/>
              <a:gd name="connsiteY16" fmla="*/ 219038 h 1279464"/>
              <a:gd name="connsiteX17" fmla="*/ 848340 w 4686734"/>
              <a:gd name="connsiteY17" fmla="*/ 236422 h 1279464"/>
              <a:gd name="connsiteX18" fmla="*/ 883108 w 4686734"/>
              <a:gd name="connsiteY18" fmla="*/ 236422 h 1279464"/>
              <a:gd name="connsiteX19" fmla="*/ 883108 w 4686734"/>
              <a:gd name="connsiteY19" fmla="*/ 257283 h 1279464"/>
              <a:gd name="connsiteX20" fmla="*/ 966552 w 4686734"/>
              <a:gd name="connsiteY20" fmla="*/ 257283 h 1279464"/>
              <a:gd name="connsiteX21" fmla="*/ 966552 w 4686734"/>
              <a:gd name="connsiteY21" fmla="*/ 292051 h 1279464"/>
              <a:gd name="connsiteX22" fmla="*/ 1053472 w 4686734"/>
              <a:gd name="connsiteY22" fmla="*/ 292051 h 1279464"/>
              <a:gd name="connsiteX23" fmla="*/ 1053472 w 4686734"/>
              <a:gd name="connsiteY23" fmla="*/ 292051 h 1279464"/>
              <a:gd name="connsiteX24" fmla="*/ 1053472 w 4686734"/>
              <a:gd name="connsiteY24" fmla="*/ 323343 h 1279464"/>
              <a:gd name="connsiteX25" fmla="*/ 1095194 w 4686734"/>
              <a:gd name="connsiteY25" fmla="*/ 323343 h 1279464"/>
              <a:gd name="connsiteX26" fmla="*/ 1095194 w 4686734"/>
              <a:gd name="connsiteY26" fmla="*/ 347680 h 1279464"/>
              <a:gd name="connsiteX27" fmla="*/ 1136915 w 4686734"/>
              <a:gd name="connsiteY27" fmla="*/ 347680 h 1279464"/>
              <a:gd name="connsiteX28" fmla="*/ 1136915 w 4686734"/>
              <a:gd name="connsiteY28" fmla="*/ 361587 h 1279464"/>
              <a:gd name="connsiteX29" fmla="*/ 1136915 w 4686734"/>
              <a:gd name="connsiteY29" fmla="*/ 361587 h 1279464"/>
              <a:gd name="connsiteX30" fmla="*/ 1154299 w 4686734"/>
              <a:gd name="connsiteY30" fmla="*/ 378971 h 1279464"/>
              <a:gd name="connsiteX31" fmla="*/ 1216882 w 4686734"/>
              <a:gd name="connsiteY31" fmla="*/ 378971 h 1279464"/>
              <a:gd name="connsiteX32" fmla="*/ 1216882 w 4686734"/>
              <a:gd name="connsiteY32" fmla="*/ 392879 h 1279464"/>
              <a:gd name="connsiteX33" fmla="*/ 1317709 w 4686734"/>
              <a:gd name="connsiteY33" fmla="*/ 392879 h 1279464"/>
              <a:gd name="connsiteX34" fmla="*/ 1317709 w 4686734"/>
              <a:gd name="connsiteY34" fmla="*/ 420693 h 1279464"/>
              <a:gd name="connsiteX35" fmla="*/ 1401152 w 4686734"/>
              <a:gd name="connsiteY35" fmla="*/ 420693 h 1279464"/>
              <a:gd name="connsiteX36" fmla="*/ 1401152 w 4686734"/>
              <a:gd name="connsiteY36" fmla="*/ 434600 h 1279464"/>
              <a:gd name="connsiteX37" fmla="*/ 1456781 w 4686734"/>
              <a:gd name="connsiteY37" fmla="*/ 434600 h 1279464"/>
              <a:gd name="connsiteX38" fmla="*/ 1456781 w 4686734"/>
              <a:gd name="connsiteY38" fmla="*/ 434600 h 1279464"/>
              <a:gd name="connsiteX39" fmla="*/ 1484596 w 4686734"/>
              <a:gd name="connsiteY39" fmla="*/ 462415 h 1279464"/>
              <a:gd name="connsiteX40" fmla="*/ 1484596 w 4686734"/>
              <a:gd name="connsiteY40" fmla="*/ 483276 h 1279464"/>
              <a:gd name="connsiteX41" fmla="*/ 1543701 w 4686734"/>
              <a:gd name="connsiteY41" fmla="*/ 483276 h 1279464"/>
              <a:gd name="connsiteX42" fmla="*/ 1543701 w 4686734"/>
              <a:gd name="connsiteY42" fmla="*/ 504136 h 1279464"/>
              <a:gd name="connsiteX43" fmla="*/ 1696681 w 4686734"/>
              <a:gd name="connsiteY43" fmla="*/ 504136 h 1279464"/>
              <a:gd name="connsiteX44" fmla="*/ 1696681 w 4686734"/>
              <a:gd name="connsiteY44" fmla="*/ 559765 h 1279464"/>
              <a:gd name="connsiteX45" fmla="*/ 1696681 w 4686734"/>
              <a:gd name="connsiteY45" fmla="*/ 559765 h 1279464"/>
              <a:gd name="connsiteX46" fmla="*/ 1696681 w 4686734"/>
              <a:gd name="connsiteY46" fmla="*/ 559765 h 1279464"/>
              <a:gd name="connsiteX47" fmla="*/ 1727972 w 4686734"/>
              <a:gd name="connsiteY47" fmla="*/ 559765 h 1279464"/>
              <a:gd name="connsiteX48" fmla="*/ 1727972 w 4686734"/>
              <a:gd name="connsiteY48" fmla="*/ 591057 h 1279464"/>
              <a:gd name="connsiteX49" fmla="*/ 1860091 w 4686734"/>
              <a:gd name="connsiteY49" fmla="*/ 591057 h 1279464"/>
              <a:gd name="connsiteX50" fmla="*/ 1860091 w 4686734"/>
              <a:gd name="connsiteY50" fmla="*/ 608441 h 1279464"/>
              <a:gd name="connsiteX51" fmla="*/ 1933104 w 4686734"/>
              <a:gd name="connsiteY51" fmla="*/ 608441 h 1279464"/>
              <a:gd name="connsiteX52" fmla="*/ 1933104 w 4686734"/>
              <a:gd name="connsiteY52" fmla="*/ 608441 h 1279464"/>
              <a:gd name="connsiteX53" fmla="*/ 1953964 w 4686734"/>
              <a:gd name="connsiteY53" fmla="*/ 629301 h 1279464"/>
              <a:gd name="connsiteX54" fmla="*/ 1953964 w 4686734"/>
              <a:gd name="connsiteY54" fmla="*/ 671023 h 1279464"/>
              <a:gd name="connsiteX55" fmla="*/ 2016547 w 4686734"/>
              <a:gd name="connsiteY55" fmla="*/ 671023 h 1279464"/>
              <a:gd name="connsiteX56" fmla="*/ 2016547 w 4686734"/>
              <a:gd name="connsiteY56" fmla="*/ 705791 h 1279464"/>
              <a:gd name="connsiteX57" fmla="*/ 2186911 w 4686734"/>
              <a:gd name="connsiteY57" fmla="*/ 705791 h 1279464"/>
              <a:gd name="connsiteX58" fmla="*/ 2186911 w 4686734"/>
              <a:gd name="connsiteY58" fmla="*/ 723175 h 1279464"/>
              <a:gd name="connsiteX59" fmla="*/ 2433764 w 4686734"/>
              <a:gd name="connsiteY59" fmla="*/ 723175 h 1279464"/>
              <a:gd name="connsiteX60" fmla="*/ 2433764 w 4686734"/>
              <a:gd name="connsiteY60" fmla="*/ 761420 h 1279464"/>
              <a:gd name="connsiteX61" fmla="*/ 2465055 w 4686734"/>
              <a:gd name="connsiteY61" fmla="*/ 761420 h 1279464"/>
              <a:gd name="connsiteX62" fmla="*/ 2465055 w 4686734"/>
              <a:gd name="connsiteY62" fmla="*/ 799665 h 1279464"/>
              <a:gd name="connsiteX63" fmla="*/ 2548498 w 4686734"/>
              <a:gd name="connsiteY63" fmla="*/ 799665 h 1279464"/>
              <a:gd name="connsiteX64" fmla="*/ 2548498 w 4686734"/>
              <a:gd name="connsiteY64" fmla="*/ 841387 h 1279464"/>
              <a:gd name="connsiteX65" fmla="*/ 2687571 w 4686734"/>
              <a:gd name="connsiteY65" fmla="*/ 841387 h 1279464"/>
              <a:gd name="connsiteX66" fmla="*/ 2687571 w 4686734"/>
              <a:gd name="connsiteY66" fmla="*/ 883108 h 1279464"/>
              <a:gd name="connsiteX67" fmla="*/ 2802305 w 4686734"/>
              <a:gd name="connsiteY67" fmla="*/ 883108 h 1279464"/>
              <a:gd name="connsiteX68" fmla="*/ 2802305 w 4686734"/>
              <a:gd name="connsiteY68" fmla="*/ 903969 h 1279464"/>
              <a:gd name="connsiteX69" fmla="*/ 2878795 w 4686734"/>
              <a:gd name="connsiteY69" fmla="*/ 903969 h 1279464"/>
              <a:gd name="connsiteX70" fmla="*/ 2878795 w 4686734"/>
              <a:gd name="connsiteY70" fmla="*/ 921353 h 1279464"/>
              <a:gd name="connsiteX71" fmla="*/ 2951808 w 4686734"/>
              <a:gd name="connsiteY71" fmla="*/ 921353 h 1279464"/>
              <a:gd name="connsiteX72" fmla="*/ 2951808 w 4686734"/>
              <a:gd name="connsiteY72" fmla="*/ 942214 h 1279464"/>
              <a:gd name="connsiteX73" fmla="*/ 2948331 w 4686734"/>
              <a:gd name="connsiteY73" fmla="*/ 945691 h 1279464"/>
              <a:gd name="connsiteX74" fmla="*/ 2948331 w 4686734"/>
              <a:gd name="connsiteY74" fmla="*/ 945691 h 1279464"/>
              <a:gd name="connsiteX75" fmla="*/ 2976146 w 4686734"/>
              <a:gd name="connsiteY75" fmla="*/ 973506 h 1279464"/>
              <a:gd name="connsiteX76" fmla="*/ 2976146 w 4686734"/>
              <a:gd name="connsiteY76" fmla="*/ 1008273 h 1279464"/>
              <a:gd name="connsiteX77" fmla="*/ 3188231 w 4686734"/>
              <a:gd name="connsiteY77" fmla="*/ 1008273 h 1279464"/>
              <a:gd name="connsiteX78" fmla="*/ 3188231 w 4686734"/>
              <a:gd name="connsiteY78" fmla="*/ 1032611 h 1279464"/>
              <a:gd name="connsiteX79" fmla="*/ 3428130 w 4686734"/>
              <a:gd name="connsiteY79" fmla="*/ 1032611 h 1279464"/>
              <a:gd name="connsiteX80" fmla="*/ 3428130 w 4686734"/>
              <a:gd name="connsiteY80" fmla="*/ 1049995 h 1279464"/>
              <a:gd name="connsiteX81" fmla="*/ 3428130 w 4686734"/>
              <a:gd name="connsiteY81" fmla="*/ 1049995 h 1279464"/>
              <a:gd name="connsiteX82" fmla="*/ 3428130 w 4686734"/>
              <a:gd name="connsiteY82" fmla="*/ 1084763 h 1279464"/>
              <a:gd name="connsiteX83" fmla="*/ 3754950 w 4686734"/>
              <a:gd name="connsiteY83" fmla="*/ 1084763 h 1279464"/>
              <a:gd name="connsiteX84" fmla="*/ 3754950 w 4686734"/>
              <a:gd name="connsiteY84" fmla="*/ 1109101 h 1279464"/>
              <a:gd name="connsiteX85" fmla="*/ 3866208 w 4686734"/>
              <a:gd name="connsiteY85" fmla="*/ 1109101 h 1279464"/>
              <a:gd name="connsiteX86" fmla="*/ 3866208 w 4686734"/>
              <a:gd name="connsiteY86" fmla="*/ 1140392 h 1279464"/>
              <a:gd name="connsiteX87" fmla="*/ 4043525 w 4686734"/>
              <a:gd name="connsiteY87" fmla="*/ 1140392 h 1279464"/>
              <a:gd name="connsiteX88" fmla="*/ 4043525 w 4686734"/>
              <a:gd name="connsiteY88" fmla="*/ 1175160 h 1279464"/>
              <a:gd name="connsiteX89" fmla="*/ 4064386 w 4686734"/>
              <a:gd name="connsiteY89" fmla="*/ 1164730 h 1279464"/>
              <a:gd name="connsiteX90" fmla="*/ 4067863 w 4686734"/>
              <a:gd name="connsiteY90" fmla="*/ 1199498 h 1279464"/>
              <a:gd name="connsiteX91" fmla="*/ 4168690 w 4686734"/>
              <a:gd name="connsiteY91" fmla="*/ 1199498 h 1279464"/>
              <a:gd name="connsiteX92" fmla="*/ 4168690 w 4686734"/>
              <a:gd name="connsiteY92" fmla="*/ 1237743 h 1279464"/>
              <a:gd name="connsiteX93" fmla="*/ 4172167 w 4686734"/>
              <a:gd name="connsiteY93" fmla="*/ 1279464 h 1279464"/>
              <a:gd name="connsiteX94" fmla="*/ 4686734 w 4686734"/>
              <a:gd name="connsiteY94" fmla="*/ 1279464 h 1279464"/>
              <a:gd name="connsiteX0" fmla="*/ 0 w 4686734"/>
              <a:gd name="connsiteY0" fmla="*/ 0 h 1279464"/>
              <a:gd name="connsiteX1" fmla="*/ 184270 w 4686734"/>
              <a:gd name="connsiteY1" fmla="*/ 0 h 1279464"/>
              <a:gd name="connsiteX2" fmla="*/ 184270 w 4686734"/>
              <a:gd name="connsiteY2" fmla="*/ 38244 h 1279464"/>
              <a:gd name="connsiteX3" fmla="*/ 246853 w 4686734"/>
              <a:gd name="connsiteY3" fmla="*/ 38244 h 1279464"/>
              <a:gd name="connsiteX4" fmla="*/ 246853 w 4686734"/>
              <a:gd name="connsiteY4" fmla="*/ 48675 h 1279464"/>
              <a:gd name="connsiteX5" fmla="*/ 382448 w 4686734"/>
              <a:gd name="connsiteY5" fmla="*/ 48675 h 1279464"/>
              <a:gd name="connsiteX6" fmla="*/ 382448 w 4686734"/>
              <a:gd name="connsiteY6" fmla="*/ 100827 h 1279464"/>
              <a:gd name="connsiteX7" fmla="*/ 469368 w 4686734"/>
              <a:gd name="connsiteY7" fmla="*/ 100827 h 1279464"/>
              <a:gd name="connsiteX8" fmla="*/ 469368 w 4686734"/>
              <a:gd name="connsiteY8" fmla="*/ 152979 h 1279464"/>
              <a:gd name="connsiteX9" fmla="*/ 604964 w 4686734"/>
              <a:gd name="connsiteY9" fmla="*/ 152979 h 1279464"/>
              <a:gd name="connsiteX10" fmla="*/ 604964 w 4686734"/>
              <a:gd name="connsiteY10" fmla="*/ 152979 h 1279464"/>
              <a:gd name="connsiteX11" fmla="*/ 604964 w 4686734"/>
              <a:gd name="connsiteY11" fmla="*/ 184270 h 1279464"/>
              <a:gd name="connsiteX12" fmla="*/ 702314 w 4686734"/>
              <a:gd name="connsiteY12" fmla="*/ 184270 h 1279464"/>
              <a:gd name="connsiteX13" fmla="*/ 702314 w 4686734"/>
              <a:gd name="connsiteY13" fmla="*/ 198178 h 1279464"/>
              <a:gd name="connsiteX14" fmla="*/ 702314 w 4686734"/>
              <a:gd name="connsiteY14" fmla="*/ 198178 h 1279464"/>
              <a:gd name="connsiteX15" fmla="*/ 723174 w 4686734"/>
              <a:gd name="connsiteY15" fmla="*/ 219038 h 1279464"/>
              <a:gd name="connsiteX16" fmla="*/ 848340 w 4686734"/>
              <a:gd name="connsiteY16" fmla="*/ 219038 h 1279464"/>
              <a:gd name="connsiteX17" fmla="*/ 848340 w 4686734"/>
              <a:gd name="connsiteY17" fmla="*/ 236422 h 1279464"/>
              <a:gd name="connsiteX18" fmla="*/ 883108 w 4686734"/>
              <a:gd name="connsiteY18" fmla="*/ 236422 h 1279464"/>
              <a:gd name="connsiteX19" fmla="*/ 883108 w 4686734"/>
              <a:gd name="connsiteY19" fmla="*/ 257283 h 1279464"/>
              <a:gd name="connsiteX20" fmla="*/ 966552 w 4686734"/>
              <a:gd name="connsiteY20" fmla="*/ 257283 h 1279464"/>
              <a:gd name="connsiteX21" fmla="*/ 966552 w 4686734"/>
              <a:gd name="connsiteY21" fmla="*/ 292051 h 1279464"/>
              <a:gd name="connsiteX22" fmla="*/ 1053472 w 4686734"/>
              <a:gd name="connsiteY22" fmla="*/ 292051 h 1279464"/>
              <a:gd name="connsiteX23" fmla="*/ 1053472 w 4686734"/>
              <a:gd name="connsiteY23" fmla="*/ 292051 h 1279464"/>
              <a:gd name="connsiteX24" fmla="*/ 1053472 w 4686734"/>
              <a:gd name="connsiteY24" fmla="*/ 323343 h 1279464"/>
              <a:gd name="connsiteX25" fmla="*/ 1095194 w 4686734"/>
              <a:gd name="connsiteY25" fmla="*/ 323343 h 1279464"/>
              <a:gd name="connsiteX26" fmla="*/ 1095194 w 4686734"/>
              <a:gd name="connsiteY26" fmla="*/ 347680 h 1279464"/>
              <a:gd name="connsiteX27" fmla="*/ 1136915 w 4686734"/>
              <a:gd name="connsiteY27" fmla="*/ 347680 h 1279464"/>
              <a:gd name="connsiteX28" fmla="*/ 1136915 w 4686734"/>
              <a:gd name="connsiteY28" fmla="*/ 361587 h 1279464"/>
              <a:gd name="connsiteX29" fmla="*/ 1136915 w 4686734"/>
              <a:gd name="connsiteY29" fmla="*/ 361587 h 1279464"/>
              <a:gd name="connsiteX30" fmla="*/ 1154299 w 4686734"/>
              <a:gd name="connsiteY30" fmla="*/ 378971 h 1279464"/>
              <a:gd name="connsiteX31" fmla="*/ 1216882 w 4686734"/>
              <a:gd name="connsiteY31" fmla="*/ 378971 h 1279464"/>
              <a:gd name="connsiteX32" fmla="*/ 1216882 w 4686734"/>
              <a:gd name="connsiteY32" fmla="*/ 392879 h 1279464"/>
              <a:gd name="connsiteX33" fmla="*/ 1317709 w 4686734"/>
              <a:gd name="connsiteY33" fmla="*/ 392879 h 1279464"/>
              <a:gd name="connsiteX34" fmla="*/ 1317709 w 4686734"/>
              <a:gd name="connsiteY34" fmla="*/ 420693 h 1279464"/>
              <a:gd name="connsiteX35" fmla="*/ 1401152 w 4686734"/>
              <a:gd name="connsiteY35" fmla="*/ 420693 h 1279464"/>
              <a:gd name="connsiteX36" fmla="*/ 1401152 w 4686734"/>
              <a:gd name="connsiteY36" fmla="*/ 434600 h 1279464"/>
              <a:gd name="connsiteX37" fmla="*/ 1456781 w 4686734"/>
              <a:gd name="connsiteY37" fmla="*/ 434600 h 1279464"/>
              <a:gd name="connsiteX38" fmla="*/ 1456781 w 4686734"/>
              <a:gd name="connsiteY38" fmla="*/ 434600 h 1279464"/>
              <a:gd name="connsiteX39" fmla="*/ 1484596 w 4686734"/>
              <a:gd name="connsiteY39" fmla="*/ 462415 h 1279464"/>
              <a:gd name="connsiteX40" fmla="*/ 1484596 w 4686734"/>
              <a:gd name="connsiteY40" fmla="*/ 483276 h 1279464"/>
              <a:gd name="connsiteX41" fmla="*/ 1543701 w 4686734"/>
              <a:gd name="connsiteY41" fmla="*/ 483276 h 1279464"/>
              <a:gd name="connsiteX42" fmla="*/ 1543701 w 4686734"/>
              <a:gd name="connsiteY42" fmla="*/ 504136 h 1279464"/>
              <a:gd name="connsiteX43" fmla="*/ 1696681 w 4686734"/>
              <a:gd name="connsiteY43" fmla="*/ 504136 h 1279464"/>
              <a:gd name="connsiteX44" fmla="*/ 1696681 w 4686734"/>
              <a:gd name="connsiteY44" fmla="*/ 559765 h 1279464"/>
              <a:gd name="connsiteX45" fmla="*/ 1696681 w 4686734"/>
              <a:gd name="connsiteY45" fmla="*/ 559765 h 1279464"/>
              <a:gd name="connsiteX46" fmla="*/ 1696681 w 4686734"/>
              <a:gd name="connsiteY46" fmla="*/ 559765 h 1279464"/>
              <a:gd name="connsiteX47" fmla="*/ 1727972 w 4686734"/>
              <a:gd name="connsiteY47" fmla="*/ 559765 h 1279464"/>
              <a:gd name="connsiteX48" fmla="*/ 1727972 w 4686734"/>
              <a:gd name="connsiteY48" fmla="*/ 591057 h 1279464"/>
              <a:gd name="connsiteX49" fmla="*/ 1860091 w 4686734"/>
              <a:gd name="connsiteY49" fmla="*/ 591057 h 1279464"/>
              <a:gd name="connsiteX50" fmla="*/ 1860091 w 4686734"/>
              <a:gd name="connsiteY50" fmla="*/ 608441 h 1279464"/>
              <a:gd name="connsiteX51" fmla="*/ 1933104 w 4686734"/>
              <a:gd name="connsiteY51" fmla="*/ 608441 h 1279464"/>
              <a:gd name="connsiteX52" fmla="*/ 1933104 w 4686734"/>
              <a:gd name="connsiteY52" fmla="*/ 608441 h 1279464"/>
              <a:gd name="connsiteX53" fmla="*/ 1953964 w 4686734"/>
              <a:gd name="connsiteY53" fmla="*/ 629301 h 1279464"/>
              <a:gd name="connsiteX54" fmla="*/ 1953964 w 4686734"/>
              <a:gd name="connsiteY54" fmla="*/ 671023 h 1279464"/>
              <a:gd name="connsiteX55" fmla="*/ 2016547 w 4686734"/>
              <a:gd name="connsiteY55" fmla="*/ 671023 h 1279464"/>
              <a:gd name="connsiteX56" fmla="*/ 2016547 w 4686734"/>
              <a:gd name="connsiteY56" fmla="*/ 705791 h 1279464"/>
              <a:gd name="connsiteX57" fmla="*/ 2186911 w 4686734"/>
              <a:gd name="connsiteY57" fmla="*/ 705791 h 1279464"/>
              <a:gd name="connsiteX58" fmla="*/ 2186911 w 4686734"/>
              <a:gd name="connsiteY58" fmla="*/ 723175 h 1279464"/>
              <a:gd name="connsiteX59" fmla="*/ 2433764 w 4686734"/>
              <a:gd name="connsiteY59" fmla="*/ 723175 h 1279464"/>
              <a:gd name="connsiteX60" fmla="*/ 2433764 w 4686734"/>
              <a:gd name="connsiteY60" fmla="*/ 761420 h 1279464"/>
              <a:gd name="connsiteX61" fmla="*/ 2465055 w 4686734"/>
              <a:gd name="connsiteY61" fmla="*/ 761420 h 1279464"/>
              <a:gd name="connsiteX62" fmla="*/ 2465055 w 4686734"/>
              <a:gd name="connsiteY62" fmla="*/ 799665 h 1279464"/>
              <a:gd name="connsiteX63" fmla="*/ 2548498 w 4686734"/>
              <a:gd name="connsiteY63" fmla="*/ 799665 h 1279464"/>
              <a:gd name="connsiteX64" fmla="*/ 2548498 w 4686734"/>
              <a:gd name="connsiteY64" fmla="*/ 841387 h 1279464"/>
              <a:gd name="connsiteX65" fmla="*/ 2687571 w 4686734"/>
              <a:gd name="connsiteY65" fmla="*/ 841387 h 1279464"/>
              <a:gd name="connsiteX66" fmla="*/ 2687571 w 4686734"/>
              <a:gd name="connsiteY66" fmla="*/ 883108 h 1279464"/>
              <a:gd name="connsiteX67" fmla="*/ 2802305 w 4686734"/>
              <a:gd name="connsiteY67" fmla="*/ 883108 h 1279464"/>
              <a:gd name="connsiteX68" fmla="*/ 2802305 w 4686734"/>
              <a:gd name="connsiteY68" fmla="*/ 903969 h 1279464"/>
              <a:gd name="connsiteX69" fmla="*/ 2878795 w 4686734"/>
              <a:gd name="connsiteY69" fmla="*/ 903969 h 1279464"/>
              <a:gd name="connsiteX70" fmla="*/ 2878795 w 4686734"/>
              <a:gd name="connsiteY70" fmla="*/ 921353 h 1279464"/>
              <a:gd name="connsiteX71" fmla="*/ 2951808 w 4686734"/>
              <a:gd name="connsiteY71" fmla="*/ 921353 h 1279464"/>
              <a:gd name="connsiteX72" fmla="*/ 2951808 w 4686734"/>
              <a:gd name="connsiteY72" fmla="*/ 942214 h 1279464"/>
              <a:gd name="connsiteX73" fmla="*/ 2948331 w 4686734"/>
              <a:gd name="connsiteY73" fmla="*/ 945691 h 1279464"/>
              <a:gd name="connsiteX74" fmla="*/ 2948331 w 4686734"/>
              <a:gd name="connsiteY74" fmla="*/ 945691 h 1279464"/>
              <a:gd name="connsiteX75" fmla="*/ 2976146 w 4686734"/>
              <a:gd name="connsiteY75" fmla="*/ 973506 h 1279464"/>
              <a:gd name="connsiteX76" fmla="*/ 2976146 w 4686734"/>
              <a:gd name="connsiteY76" fmla="*/ 1008273 h 1279464"/>
              <a:gd name="connsiteX77" fmla="*/ 3188231 w 4686734"/>
              <a:gd name="connsiteY77" fmla="*/ 1008273 h 1279464"/>
              <a:gd name="connsiteX78" fmla="*/ 3188231 w 4686734"/>
              <a:gd name="connsiteY78" fmla="*/ 1032611 h 1279464"/>
              <a:gd name="connsiteX79" fmla="*/ 3428130 w 4686734"/>
              <a:gd name="connsiteY79" fmla="*/ 1032611 h 1279464"/>
              <a:gd name="connsiteX80" fmla="*/ 3428130 w 4686734"/>
              <a:gd name="connsiteY80" fmla="*/ 1049995 h 1279464"/>
              <a:gd name="connsiteX81" fmla="*/ 3428130 w 4686734"/>
              <a:gd name="connsiteY81" fmla="*/ 1049995 h 1279464"/>
              <a:gd name="connsiteX82" fmla="*/ 3428130 w 4686734"/>
              <a:gd name="connsiteY82" fmla="*/ 1084763 h 1279464"/>
              <a:gd name="connsiteX83" fmla="*/ 3754950 w 4686734"/>
              <a:gd name="connsiteY83" fmla="*/ 1084763 h 1279464"/>
              <a:gd name="connsiteX84" fmla="*/ 3754950 w 4686734"/>
              <a:gd name="connsiteY84" fmla="*/ 1109101 h 1279464"/>
              <a:gd name="connsiteX85" fmla="*/ 3866208 w 4686734"/>
              <a:gd name="connsiteY85" fmla="*/ 1109101 h 1279464"/>
              <a:gd name="connsiteX86" fmla="*/ 3866208 w 4686734"/>
              <a:gd name="connsiteY86" fmla="*/ 1140392 h 1279464"/>
              <a:gd name="connsiteX87" fmla="*/ 4043525 w 4686734"/>
              <a:gd name="connsiteY87" fmla="*/ 1140392 h 1279464"/>
              <a:gd name="connsiteX88" fmla="*/ 4047002 w 4686734"/>
              <a:gd name="connsiteY88" fmla="*/ 1168206 h 1279464"/>
              <a:gd name="connsiteX89" fmla="*/ 4064386 w 4686734"/>
              <a:gd name="connsiteY89" fmla="*/ 1164730 h 1279464"/>
              <a:gd name="connsiteX90" fmla="*/ 4067863 w 4686734"/>
              <a:gd name="connsiteY90" fmla="*/ 1199498 h 1279464"/>
              <a:gd name="connsiteX91" fmla="*/ 4168690 w 4686734"/>
              <a:gd name="connsiteY91" fmla="*/ 1199498 h 1279464"/>
              <a:gd name="connsiteX92" fmla="*/ 4168690 w 4686734"/>
              <a:gd name="connsiteY92" fmla="*/ 1237743 h 1279464"/>
              <a:gd name="connsiteX93" fmla="*/ 4172167 w 4686734"/>
              <a:gd name="connsiteY93" fmla="*/ 1279464 h 1279464"/>
              <a:gd name="connsiteX94" fmla="*/ 4686734 w 4686734"/>
              <a:gd name="connsiteY94" fmla="*/ 1279464 h 1279464"/>
              <a:gd name="connsiteX0" fmla="*/ 0 w 4686734"/>
              <a:gd name="connsiteY0" fmla="*/ 0 h 1279464"/>
              <a:gd name="connsiteX1" fmla="*/ 184270 w 4686734"/>
              <a:gd name="connsiteY1" fmla="*/ 0 h 1279464"/>
              <a:gd name="connsiteX2" fmla="*/ 184270 w 4686734"/>
              <a:gd name="connsiteY2" fmla="*/ 38244 h 1279464"/>
              <a:gd name="connsiteX3" fmla="*/ 246853 w 4686734"/>
              <a:gd name="connsiteY3" fmla="*/ 38244 h 1279464"/>
              <a:gd name="connsiteX4" fmla="*/ 246853 w 4686734"/>
              <a:gd name="connsiteY4" fmla="*/ 48675 h 1279464"/>
              <a:gd name="connsiteX5" fmla="*/ 382448 w 4686734"/>
              <a:gd name="connsiteY5" fmla="*/ 48675 h 1279464"/>
              <a:gd name="connsiteX6" fmla="*/ 382448 w 4686734"/>
              <a:gd name="connsiteY6" fmla="*/ 100827 h 1279464"/>
              <a:gd name="connsiteX7" fmla="*/ 469368 w 4686734"/>
              <a:gd name="connsiteY7" fmla="*/ 100827 h 1279464"/>
              <a:gd name="connsiteX8" fmla="*/ 469368 w 4686734"/>
              <a:gd name="connsiteY8" fmla="*/ 152979 h 1279464"/>
              <a:gd name="connsiteX9" fmla="*/ 604964 w 4686734"/>
              <a:gd name="connsiteY9" fmla="*/ 152979 h 1279464"/>
              <a:gd name="connsiteX10" fmla="*/ 604964 w 4686734"/>
              <a:gd name="connsiteY10" fmla="*/ 152979 h 1279464"/>
              <a:gd name="connsiteX11" fmla="*/ 604964 w 4686734"/>
              <a:gd name="connsiteY11" fmla="*/ 184270 h 1279464"/>
              <a:gd name="connsiteX12" fmla="*/ 702314 w 4686734"/>
              <a:gd name="connsiteY12" fmla="*/ 184270 h 1279464"/>
              <a:gd name="connsiteX13" fmla="*/ 702314 w 4686734"/>
              <a:gd name="connsiteY13" fmla="*/ 198178 h 1279464"/>
              <a:gd name="connsiteX14" fmla="*/ 702314 w 4686734"/>
              <a:gd name="connsiteY14" fmla="*/ 198178 h 1279464"/>
              <a:gd name="connsiteX15" fmla="*/ 723174 w 4686734"/>
              <a:gd name="connsiteY15" fmla="*/ 219038 h 1279464"/>
              <a:gd name="connsiteX16" fmla="*/ 848340 w 4686734"/>
              <a:gd name="connsiteY16" fmla="*/ 219038 h 1279464"/>
              <a:gd name="connsiteX17" fmla="*/ 848340 w 4686734"/>
              <a:gd name="connsiteY17" fmla="*/ 236422 h 1279464"/>
              <a:gd name="connsiteX18" fmla="*/ 883108 w 4686734"/>
              <a:gd name="connsiteY18" fmla="*/ 236422 h 1279464"/>
              <a:gd name="connsiteX19" fmla="*/ 883108 w 4686734"/>
              <a:gd name="connsiteY19" fmla="*/ 257283 h 1279464"/>
              <a:gd name="connsiteX20" fmla="*/ 966552 w 4686734"/>
              <a:gd name="connsiteY20" fmla="*/ 257283 h 1279464"/>
              <a:gd name="connsiteX21" fmla="*/ 966552 w 4686734"/>
              <a:gd name="connsiteY21" fmla="*/ 292051 h 1279464"/>
              <a:gd name="connsiteX22" fmla="*/ 1053472 w 4686734"/>
              <a:gd name="connsiteY22" fmla="*/ 292051 h 1279464"/>
              <a:gd name="connsiteX23" fmla="*/ 1053472 w 4686734"/>
              <a:gd name="connsiteY23" fmla="*/ 292051 h 1279464"/>
              <a:gd name="connsiteX24" fmla="*/ 1053472 w 4686734"/>
              <a:gd name="connsiteY24" fmla="*/ 323343 h 1279464"/>
              <a:gd name="connsiteX25" fmla="*/ 1095194 w 4686734"/>
              <a:gd name="connsiteY25" fmla="*/ 323343 h 1279464"/>
              <a:gd name="connsiteX26" fmla="*/ 1095194 w 4686734"/>
              <a:gd name="connsiteY26" fmla="*/ 347680 h 1279464"/>
              <a:gd name="connsiteX27" fmla="*/ 1136915 w 4686734"/>
              <a:gd name="connsiteY27" fmla="*/ 347680 h 1279464"/>
              <a:gd name="connsiteX28" fmla="*/ 1136915 w 4686734"/>
              <a:gd name="connsiteY28" fmla="*/ 361587 h 1279464"/>
              <a:gd name="connsiteX29" fmla="*/ 1136915 w 4686734"/>
              <a:gd name="connsiteY29" fmla="*/ 361587 h 1279464"/>
              <a:gd name="connsiteX30" fmla="*/ 1154299 w 4686734"/>
              <a:gd name="connsiteY30" fmla="*/ 378971 h 1279464"/>
              <a:gd name="connsiteX31" fmla="*/ 1216882 w 4686734"/>
              <a:gd name="connsiteY31" fmla="*/ 378971 h 1279464"/>
              <a:gd name="connsiteX32" fmla="*/ 1216882 w 4686734"/>
              <a:gd name="connsiteY32" fmla="*/ 392879 h 1279464"/>
              <a:gd name="connsiteX33" fmla="*/ 1317709 w 4686734"/>
              <a:gd name="connsiteY33" fmla="*/ 392879 h 1279464"/>
              <a:gd name="connsiteX34" fmla="*/ 1317709 w 4686734"/>
              <a:gd name="connsiteY34" fmla="*/ 420693 h 1279464"/>
              <a:gd name="connsiteX35" fmla="*/ 1401152 w 4686734"/>
              <a:gd name="connsiteY35" fmla="*/ 420693 h 1279464"/>
              <a:gd name="connsiteX36" fmla="*/ 1401152 w 4686734"/>
              <a:gd name="connsiteY36" fmla="*/ 434600 h 1279464"/>
              <a:gd name="connsiteX37" fmla="*/ 1456781 w 4686734"/>
              <a:gd name="connsiteY37" fmla="*/ 434600 h 1279464"/>
              <a:gd name="connsiteX38" fmla="*/ 1456781 w 4686734"/>
              <a:gd name="connsiteY38" fmla="*/ 434600 h 1279464"/>
              <a:gd name="connsiteX39" fmla="*/ 1484596 w 4686734"/>
              <a:gd name="connsiteY39" fmla="*/ 462415 h 1279464"/>
              <a:gd name="connsiteX40" fmla="*/ 1484596 w 4686734"/>
              <a:gd name="connsiteY40" fmla="*/ 483276 h 1279464"/>
              <a:gd name="connsiteX41" fmla="*/ 1543701 w 4686734"/>
              <a:gd name="connsiteY41" fmla="*/ 483276 h 1279464"/>
              <a:gd name="connsiteX42" fmla="*/ 1543701 w 4686734"/>
              <a:gd name="connsiteY42" fmla="*/ 504136 h 1279464"/>
              <a:gd name="connsiteX43" fmla="*/ 1696681 w 4686734"/>
              <a:gd name="connsiteY43" fmla="*/ 504136 h 1279464"/>
              <a:gd name="connsiteX44" fmla="*/ 1696681 w 4686734"/>
              <a:gd name="connsiteY44" fmla="*/ 559765 h 1279464"/>
              <a:gd name="connsiteX45" fmla="*/ 1696681 w 4686734"/>
              <a:gd name="connsiteY45" fmla="*/ 559765 h 1279464"/>
              <a:gd name="connsiteX46" fmla="*/ 1696681 w 4686734"/>
              <a:gd name="connsiteY46" fmla="*/ 559765 h 1279464"/>
              <a:gd name="connsiteX47" fmla="*/ 1727972 w 4686734"/>
              <a:gd name="connsiteY47" fmla="*/ 559765 h 1279464"/>
              <a:gd name="connsiteX48" fmla="*/ 1727972 w 4686734"/>
              <a:gd name="connsiteY48" fmla="*/ 591057 h 1279464"/>
              <a:gd name="connsiteX49" fmla="*/ 1860091 w 4686734"/>
              <a:gd name="connsiteY49" fmla="*/ 591057 h 1279464"/>
              <a:gd name="connsiteX50" fmla="*/ 1860091 w 4686734"/>
              <a:gd name="connsiteY50" fmla="*/ 608441 h 1279464"/>
              <a:gd name="connsiteX51" fmla="*/ 1933104 w 4686734"/>
              <a:gd name="connsiteY51" fmla="*/ 608441 h 1279464"/>
              <a:gd name="connsiteX52" fmla="*/ 1933104 w 4686734"/>
              <a:gd name="connsiteY52" fmla="*/ 608441 h 1279464"/>
              <a:gd name="connsiteX53" fmla="*/ 1953964 w 4686734"/>
              <a:gd name="connsiteY53" fmla="*/ 629301 h 1279464"/>
              <a:gd name="connsiteX54" fmla="*/ 1953964 w 4686734"/>
              <a:gd name="connsiteY54" fmla="*/ 671023 h 1279464"/>
              <a:gd name="connsiteX55" fmla="*/ 2016547 w 4686734"/>
              <a:gd name="connsiteY55" fmla="*/ 671023 h 1279464"/>
              <a:gd name="connsiteX56" fmla="*/ 2016547 w 4686734"/>
              <a:gd name="connsiteY56" fmla="*/ 705791 h 1279464"/>
              <a:gd name="connsiteX57" fmla="*/ 2186911 w 4686734"/>
              <a:gd name="connsiteY57" fmla="*/ 705791 h 1279464"/>
              <a:gd name="connsiteX58" fmla="*/ 2186911 w 4686734"/>
              <a:gd name="connsiteY58" fmla="*/ 723175 h 1279464"/>
              <a:gd name="connsiteX59" fmla="*/ 2433764 w 4686734"/>
              <a:gd name="connsiteY59" fmla="*/ 723175 h 1279464"/>
              <a:gd name="connsiteX60" fmla="*/ 2433764 w 4686734"/>
              <a:gd name="connsiteY60" fmla="*/ 761420 h 1279464"/>
              <a:gd name="connsiteX61" fmla="*/ 2465055 w 4686734"/>
              <a:gd name="connsiteY61" fmla="*/ 761420 h 1279464"/>
              <a:gd name="connsiteX62" fmla="*/ 2465055 w 4686734"/>
              <a:gd name="connsiteY62" fmla="*/ 799665 h 1279464"/>
              <a:gd name="connsiteX63" fmla="*/ 2548498 w 4686734"/>
              <a:gd name="connsiteY63" fmla="*/ 799665 h 1279464"/>
              <a:gd name="connsiteX64" fmla="*/ 2548498 w 4686734"/>
              <a:gd name="connsiteY64" fmla="*/ 841387 h 1279464"/>
              <a:gd name="connsiteX65" fmla="*/ 2687571 w 4686734"/>
              <a:gd name="connsiteY65" fmla="*/ 841387 h 1279464"/>
              <a:gd name="connsiteX66" fmla="*/ 2687571 w 4686734"/>
              <a:gd name="connsiteY66" fmla="*/ 883108 h 1279464"/>
              <a:gd name="connsiteX67" fmla="*/ 2802305 w 4686734"/>
              <a:gd name="connsiteY67" fmla="*/ 883108 h 1279464"/>
              <a:gd name="connsiteX68" fmla="*/ 2802305 w 4686734"/>
              <a:gd name="connsiteY68" fmla="*/ 903969 h 1279464"/>
              <a:gd name="connsiteX69" fmla="*/ 2878795 w 4686734"/>
              <a:gd name="connsiteY69" fmla="*/ 903969 h 1279464"/>
              <a:gd name="connsiteX70" fmla="*/ 2878795 w 4686734"/>
              <a:gd name="connsiteY70" fmla="*/ 921353 h 1279464"/>
              <a:gd name="connsiteX71" fmla="*/ 2951808 w 4686734"/>
              <a:gd name="connsiteY71" fmla="*/ 921353 h 1279464"/>
              <a:gd name="connsiteX72" fmla="*/ 2951808 w 4686734"/>
              <a:gd name="connsiteY72" fmla="*/ 942214 h 1279464"/>
              <a:gd name="connsiteX73" fmla="*/ 2948331 w 4686734"/>
              <a:gd name="connsiteY73" fmla="*/ 945691 h 1279464"/>
              <a:gd name="connsiteX74" fmla="*/ 2948331 w 4686734"/>
              <a:gd name="connsiteY74" fmla="*/ 945691 h 1279464"/>
              <a:gd name="connsiteX75" fmla="*/ 2976146 w 4686734"/>
              <a:gd name="connsiteY75" fmla="*/ 973506 h 1279464"/>
              <a:gd name="connsiteX76" fmla="*/ 2976146 w 4686734"/>
              <a:gd name="connsiteY76" fmla="*/ 1008273 h 1279464"/>
              <a:gd name="connsiteX77" fmla="*/ 3188231 w 4686734"/>
              <a:gd name="connsiteY77" fmla="*/ 1008273 h 1279464"/>
              <a:gd name="connsiteX78" fmla="*/ 3188231 w 4686734"/>
              <a:gd name="connsiteY78" fmla="*/ 1032611 h 1279464"/>
              <a:gd name="connsiteX79" fmla="*/ 3428130 w 4686734"/>
              <a:gd name="connsiteY79" fmla="*/ 1032611 h 1279464"/>
              <a:gd name="connsiteX80" fmla="*/ 3428130 w 4686734"/>
              <a:gd name="connsiteY80" fmla="*/ 1049995 h 1279464"/>
              <a:gd name="connsiteX81" fmla="*/ 3428130 w 4686734"/>
              <a:gd name="connsiteY81" fmla="*/ 1049995 h 1279464"/>
              <a:gd name="connsiteX82" fmla="*/ 3428130 w 4686734"/>
              <a:gd name="connsiteY82" fmla="*/ 1084763 h 1279464"/>
              <a:gd name="connsiteX83" fmla="*/ 3754950 w 4686734"/>
              <a:gd name="connsiteY83" fmla="*/ 1084763 h 1279464"/>
              <a:gd name="connsiteX84" fmla="*/ 3754950 w 4686734"/>
              <a:gd name="connsiteY84" fmla="*/ 1109101 h 1279464"/>
              <a:gd name="connsiteX85" fmla="*/ 3866208 w 4686734"/>
              <a:gd name="connsiteY85" fmla="*/ 1109101 h 1279464"/>
              <a:gd name="connsiteX86" fmla="*/ 3866208 w 4686734"/>
              <a:gd name="connsiteY86" fmla="*/ 1140392 h 1279464"/>
              <a:gd name="connsiteX87" fmla="*/ 4043525 w 4686734"/>
              <a:gd name="connsiteY87" fmla="*/ 1140392 h 1279464"/>
              <a:gd name="connsiteX88" fmla="*/ 4047002 w 4686734"/>
              <a:gd name="connsiteY88" fmla="*/ 1168206 h 1279464"/>
              <a:gd name="connsiteX89" fmla="*/ 4067863 w 4686734"/>
              <a:gd name="connsiteY89" fmla="*/ 1171684 h 1279464"/>
              <a:gd name="connsiteX90" fmla="*/ 4067863 w 4686734"/>
              <a:gd name="connsiteY90" fmla="*/ 1199498 h 1279464"/>
              <a:gd name="connsiteX91" fmla="*/ 4168690 w 4686734"/>
              <a:gd name="connsiteY91" fmla="*/ 1199498 h 1279464"/>
              <a:gd name="connsiteX92" fmla="*/ 4168690 w 4686734"/>
              <a:gd name="connsiteY92" fmla="*/ 1237743 h 1279464"/>
              <a:gd name="connsiteX93" fmla="*/ 4172167 w 4686734"/>
              <a:gd name="connsiteY93" fmla="*/ 1279464 h 1279464"/>
              <a:gd name="connsiteX94" fmla="*/ 4686734 w 4686734"/>
              <a:gd name="connsiteY94" fmla="*/ 1279464 h 127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4686734" h="1279464">
                <a:moveTo>
                  <a:pt x="0" y="0"/>
                </a:moveTo>
                <a:lnTo>
                  <a:pt x="184270" y="0"/>
                </a:lnTo>
                <a:lnTo>
                  <a:pt x="184270" y="38244"/>
                </a:lnTo>
                <a:lnTo>
                  <a:pt x="246853" y="38244"/>
                </a:lnTo>
                <a:lnTo>
                  <a:pt x="246853" y="48675"/>
                </a:lnTo>
                <a:lnTo>
                  <a:pt x="382448" y="48675"/>
                </a:lnTo>
                <a:lnTo>
                  <a:pt x="382448" y="100827"/>
                </a:lnTo>
                <a:lnTo>
                  <a:pt x="469368" y="100827"/>
                </a:lnTo>
                <a:lnTo>
                  <a:pt x="469368" y="152979"/>
                </a:lnTo>
                <a:lnTo>
                  <a:pt x="604964" y="152979"/>
                </a:lnTo>
                <a:lnTo>
                  <a:pt x="604964" y="152979"/>
                </a:lnTo>
                <a:lnTo>
                  <a:pt x="604964" y="184270"/>
                </a:lnTo>
                <a:lnTo>
                  <a:pt x="702314" y="184270"/>
                </a:lnTo>
                <a:lnTo>
                  <a:pt x="702314" y="198178"/>
                </a:lnTo>
                <a:lnTo>
                  <a:pt x="702314" y="198178"/>
                </a:lnTo>
                <a:lnTo>
                  <a:pt x="723174" y="219038"/>
                </a:lnTo>
                <a:lnTo>
                  <a:pt x="848340" y="219038"/>
                </a:lnTo>
                <a:lnTo>
                  <a:pt x="848340" y="236422"/>
                </a:lnTo>
                <a:lnTo>
                  <a:pt x="883108" y="236422"/>
                </a:lnTo>
                <a:lnTo>
                  <a:pt x="883108" y="257283"/>
                </a:lnTo>
                <a:lnTo>
                  <a:pt x="966552" y="257283"/>
                </a:lnTo>
                <a:lnTo>
                  <a:pt x="966552" y="292051"/>
                </a:lnTo>
                <a:lnTo>
                  <a:pt x="1053472" y="292051"/>
                </a:lnTo>
                <a:lnTo>
                  <a:pt x="1053472" y="292051"/>
                </a:lnTo>
                <a:lnTo>
                  <a:pt x="1053472" y="323343"/>
                </a:lnTo>
                <a:lnTo>
                  <a:pt x="1095194" y="323343"/>
                </a:lnTo>
                <a:lnTo>
                  <a:pt x="1095194" y="347680"/>
                </a:lnTo>
                <a:lnTo>
                  <a:pt x="1136915" y="347680"/>
                </a:lnTo>
                <a:lnTo>
                  <a:pt x="1136915" y="361587"/>
                </a:lnTo>
                <a:lnTo>
                  <a:pt x="1136915" y="361587"/>
                </a:lnTo>
                <a:lnTo>
                  <a:pt x="1154299" y="378971"/>
                </a:lnTo>
                <a:lnTo>
                  <a:pt x="1216882" y="378971"/>
                </a:lnTo>
                <a:lnTo>
                  <a:pt x="1216882" y="392879"/>
                </a:lnTo>
                <a:lnTo>
                  <a:pt x="1317709" y="392879"/>
                </a:lnTo>
                <a:lnTo>
                  <a:pt x="1317709" y="420693"/>
                </a:lnTo>
                <a:lnTo>
                  <a:pt x="1401152" y="420693"/>
                </a:lnTo>
                <a:lnTo>
                  <a:pt x="1401152" y="434600"/>
                </a:lnTo>
                <a:lnTo>
                  <a:pt x="1456781" y="434600"/>
                </a:lnTo>
                <a:lnTo>
                  <a:pt x="1456781" y="434600"/>
                </a:lnTo>
                <a:lnTo>
                  <a:pt x="1484596" y="462415"/>
                </a:lnTo>
                <a:lnTo>
                  <a:pt x="1484596" y="483276"/>
                </a:lnTo>
                <a:lnTo>
                  <a:pt x="1543701" y="483276"/>
                </a:lnTo>
                <a:lnTo>
                  <a:pt x="1543701" y="504136"/>
                </a:lnTo>
                <a:lnTo>
                  <a:pt x="1696681" y="504136"/>
                </a:lnTo>
                <a:lnTo>
                  <a:pt x="1696681" y="559765"/>
                </a:lnTo>
                <a:lnTo>
                  <a:pt x="1696681" y="559765"/>
                </a:lnTo>
                <a:lnTo>
                  <a:pt x="1696681" y="559765"/>
                </a:lnTo>
                <a:lnTo>
                  <a:pt x="1727972" y="559765"/>
                </a:lnTo>
                <a:lnTo>
                  <a:pt x="1727972" y="591057"/>
                </a:lnTo>
                <a:lnTo>
                  <a:pt x="1860091" y="591057"/>
                </a:lnTo>
                <a:lnTo>
                  <a:pt x="1860091" y="608441"/>
                </a:lnTo>
                <a:lnTo>
                  <a:pt x="1933104" y="608441"/>
                </a:lnTo>
                <a:lnTo>
                  <a:pt x="1933104" y="608441"/>
                </a:lnTo>
                <a:lnTo>
                  <a:pt x="1953964" y="629301"/>
                </a:lnTo>
                <a:lnTo>
                  <a:pt x="1953964" y="671023"/>
                </a:lnTo>
                <a:lnTo>
                  <a:pt x="2016547" y="671023"/>
                </a:lnTo>
                <a:lnTo>
                  <a:pt x="2016547" y="705791"/>
                </a:lnTo>
                <a:lnTo>
                  <a:pt x="2186911" y="705791"/>
                </a:lnTo>
                <a:lnTo>
                  <a:pt x="2186911" y="723175"/>
                </a:lnTo>
                <a:lnTo>
                  <a:pt x="2433764" y="723175"/>
                </a:lnTo>
                <a:lnTo>
                  <a:pt x="2433764" y="761420"/>
                </a:lnTo>
                <a:lnTo>
                  <a:pt x="2465055" y="761420"/>
                </a:lnTo>
                <a:lnTo>
                  <a:pt x="2465055" y="799665"/>
                </a:lnTo>
                <a:lnTo>
                  <a:pt x="2548498" y="799665"/>
                </a:lnTo>
                <a:lnTo>
                  <a:pt x="2548498" y="841387"/>
                </a:lnTo>
                <a:lnTo>
                  <a:pt x="2687571" y="841387"/>
                </a:lnTo>
                <a:lnTo>
                  <a:pt x="2687571" y="883108"/>
                </a:lnTo>
                <a:lnTo>
                  <a:pt x="2802305" y="883108"/>
                </a:lnTo>
                <a:lnTo>
                  <a:pt x="2802305" y="903969"/>
                </a:lnTo>
                <a:lnTo>
                  <a:pt x="2878795" y="903969"/>
                </a:lnTo>
                <a:lnTo>
                  <a:pt x="2878795" y="921353"/>
                </a:lnTo>
                <a:lnTo>
                  <a:pt x="2951808" y="921353"/>
                </a:lnTo>
                <a:lnTo>
                  <a:pt x="2951808" y="942214"/>
                </a:lnTo>
                <a:lnTo>
                  <a:pt x="2948331" y="945691"/>
                </a:lnTo>
                <a:lnTo>
                  <a:pt x="2948331" y="945691"/>
                </a:lnTo>
                <a:lnTo>
                  <a:pt x="2976146" y="973506"/>
                </a:lnTo>
                <a:lnTo>
                  <a:pt x="2976146" y="1008273"/>
                </a:lnTo>
                <a:lnTo>
                  <a:pt x="3188231" y="1008273"/>
                </a:lnTo>
                <a:lnTo>
                  <a:pt x="3188231" y="1032611"/>
                </a:lnTo>
                <a:lnTo>
                  <a:pt x="3428130" y="1032611"/>
                </a:lnTo>
                <a:lnTo>
                  <a:pt x="3428130" y="1049995"/>
                </a:lnTo>
                <a:lnTo>
                  <a:pt x="3428130" y="1049995"/>
                </a:lnTo>
                <a:lnTo>
                  <a:pt x="3428130" y="1084763"/>
                </a:lnTo>
                <a:lnTo>
                  <a:pt x="3754950" y="1084763"/>
                </a:lnTo>
                <a:lnTo>
                  <a:pt x="3754950" y="1109101"/>
                </a:lnTo>
                <a:lnTo>
                  <a:pt x="3866208" y="1109101"/>
                </a:lnTo>
                <a:lnTo>
                  <a:pt x="3866208" y="1140392"/>
                </a:lnTo>
                <a:lnTo>
                  <a:pt x="4043525" y="1140392"/>
                </a:lnTo>
                <a:lnTo>
                  <a:pt x="4047002" y="1168206"/>
                </a:lnTo>
                <a:lnTo>
                  <a:pt x="4067863" y="1171684"/>
                </a:lnTo>
                <a:lnTo>
                  <a:pt x="4067863" y="1199498"/>
                </a:lnTo>
                <a:lnTo>
                  <a:pt x="4168690" y="1199498"/>
                </a:lnTo>
                <a:lnTo>
                  <a:pt x="4168690" y="1237743"/>
                </a:lnTo>
                <a:cubicBezTo>
                  <a:pt x="4172398" y="1274817"/>
                  <a:pt x="4172167" y="1260864"/>
                  <a:pt x="4172167" y="1279464"/>
                </a:cubicBezTo>
                <a:lnTo>
                  <a:pt x="4686734" y="1279464"/>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099280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Freeform: Shape 130">
            <a:extLst>
              <a:ext uri="{FF2B5EF4-FFF2-40B4-BE49-F238E27FC236}">
                <a16:creationId xmlns:a16="http://schemas.microsoft.com/office/drawing/2014/main" id="{63A35D16-842B-10B2-9876-B92C258C9EE0}"/>
              </a:ext>
            </a:extLst>
          </p:cNvPr>
          <p:cNvSpPr/>
          <p:nvPr/>
        </p:nvSpPr>
        <p:spPr bwMode="auto">
          <a:xfrm>
            <a:off x="7079468" y="1739888"/>
            <a:ext cx="4379768" cy="0"/>
          </a:xfrm>
          <a:custGeom>
            <a:avLst/>
            <a:gdLst>
              <a:gd name="connsiteX0" fmla="*/ 0 w 4379768"/>
              <a:gd name="connsiteY0" fmla="*/ 0 h 0"/>
              <a:gd name="connsiteX1" fmla="*/ 4379768 w 4379768"/>
              <a:gd name="connsiteY1" fmla="*/ 0 h 0"/>
            </a:gdLst>
            <a:ahLst/>
            <a:cxnLst>
              <a:cxn ang="0">
                <a:pos x="connsiteX0" y="connsiteY0"/>
              </a:cxn>
              <a:cxn ang="0">
                <a:pos x="connsiteX1" y="connsiteY1"/>
              </a:cxn>
            </a:cxnLst>
            <a:rect l="l" t="t" r="r" b="b"/>
            <a:pathLst>
              <a:path w="4379768">
                <a:moveTo>
                  <a:pt x="0" y="0"/>
                </a:moveTo>
                <a:lnTo>
                  <a:pt x="4379768" y="0"/>
                </a:lnTo>
              </a:path>
            </a:pathLst>
          </a:custGeom>
          <a:noFill/>
          <a:ln w="28575">
            <a:solidFill>
              <a:schemeClr val="accent5"/>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0" name="Freeform: Shape 129">
            <a:extLst>
              <a:ext uri="{FF2B5EF4-FFF2-40B4-BE49-F238E27FC236}">
                <a16:creationId xmlns:a16="http://schemas.microsoft.com/office/drawing/2014/main" id="{4CC686C8-9ADB-49F9-0304-240D609474AC}"/>
              </a:ext>
            </a:extLst>
          </p:cNvPr>
          <p:cNvSpPr/>
          <p:nvPr/>
        </p:nvSpPr>
        <p:spPr bwMode="auto">
          <a:xfrm>
            <a:off x="7079468" y="1739888"/>
            <a:ext cx="4395355" cy="1579418"/>
          </a:xfrm>
          <a:custGeom>
            <a:avLst/>
            <a:gdLst>
              <a:gd name="connsiteX0" fmla="*/ 0 w 4395355"/>
              <a:gd name="connsiteY0" fmla="*/ 0 h 1579418"/>
              <a:gd name="connsiteX1" fmla="*/ 280555 w 4395355"/>
              <a:gd name="connsiteY1" fmla="*/ 0 h 1579418"/>
              <a:gd name="connsiteX2" fmla="*/ 285750 w 4395355"/>
              <a:gd name="connsiteY2" fmla="*/ 93518 h 1579418"/>
              <a:gd name="connsiteX3" fmla="*/ 665018 w 4395355"/>
              <a:gd name="connsiteY3" fmla="*/ 93518 h 1579418"/>
              <a:gd name="connsiteX4" fmla="*/ 665018 w 4395355"/>
              <a:gd name="connsiteY4" fmla="*/ 202622 h 1579418"/>
              <a:gd name="connsiteX5" fmla="*/ 1267691 w 4395355"/>
              <a:gd name="connsiteY5" fmla="*/ 202622 h 1579418"/>
              <a:gd name="connsiteX6" fmla="*/ 1267691 w 4395355"/>
              <a:gd name="connsiteY6" fmla="*/ 322118 h 1579418"/>
              <a:gd name="connsiteX7" fmla="*/ 1932709 w 4395355"/>
              <a:gd name="connsiteY7" fmla="*/ 322118 h 1579418"/>
              <a:gd name="connsiteX8" fmla="*/ 1953491 w 4395355"/>
              <a:gd name="connsiteY8" fmla="*/ 436418 h 1579418"/>
              <a:gd name="connsiteX9" fmla="*/ 2057400 w 4395355"/>
              <a:gd name="connsiteY9" fmla="*/ 436418 h 1579418"/>
              <a:gd name="connsiteX10" fmla="*/ 2057400 w 4395355"/>
              <a:gd name="connsiteY10" fmla="*/ 545522 h 1579418"/>
              <a:gd name="connsiteX11" fmla="*/ 2478232 w 4395355"/>
              <a:gd name="connsiteY11" fmla="*/ 545522 h 1579418"/>
              <a:gd name="connsiteX12" fmla="*/ 2478232 w 4395355"/>
              <a:gd name="connsiteY12" fmla="*/ 659822 h 1579418"/>
              <a:gd name="connsiteX13" fmla="*/ 2654877 w 4395355"/>
              <a:gd name="connsiteY13" fmla="*/ 659822 h 1579418"/>
              <a:gd name="connsiteX14" fmla="*/ 2654877 w 4395355"/>
              <a:gd name="connsiteY14" fmla="*/ 805295 h 1579418"/>
              <a:gd name="connsiteX15" fmla="*/ 2795155 w 4395355"/>
              <a:gd name="connsiteY15" fmla="*/ 805295 h 1579418"/>
              <a:gd name="connsiteX16" fmla="*/ 2795155 w 4395355"/>
              <a:gd name="connsiteY16" fmla="*/ 945572 h 1579418"/>
              <a:gd name="connsiteX17" fmla="*/ 3262745 w 4395355"/>
              <a:gd name="connsiteY17" fmla="*/ 945572 h 1579418"/>
              <a:gd name="connsiteX18" fmla="*/ 3262745 w 4395355"/>
              <a:gd name="connsiteY18" fmla="*/ 1106632 h 1579418"/>
              <a:gd name="connsiteX19" fmla="*/ 3745923 w 4395355"/>
              <a:gd name="connsiteY19" fmla="*/ 1106632 h 1579418"/>
              <a:gd name="connsiteX20" fmla="*/ 3745923 w 4395355"/>
              <a:gd name="connsiteY20" fmla="*/ 1304059 h 1579418"/>
              <a:gd name="connsiteX21" fmla="*/ 4239491 w 4395355"/>
              <a:gd name="connsiteY21" fmla="*/ 1304059 h 1579418"/>
              <a:gd name="connsiteX22" fmla="*/ 4239491 w 4395355"/>
              <a:gd name="connsiteY22" fmla="*/ 1579418 h 1579418"/>
              <a:gd name="connsiteX23" fmla="*/ 4395355 w 4395355"/>
              <a:gd name="connsiteY23" fmla="*/ 1579418 h 1579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95355" h="1579418">
                <a:moveTo>
                  <a:pt x="0" y="0"/>
                </a:moveTo>
                <a:lnTo>
                  <a:pt x="280555" y="0"/>
                </a:lnTo>
                <a:lnTo>
                  <a:pt x="285750" y="93518"/>
                </a:lnTo>
                <a:lnTo>
                  <a:pt x="665018" y="93518"/>
                </a:lnTo>
                <a:lnTo>
                  <a:pt x="665018" y="202622"/>
                </a:lnTo>
                <a:lnTo>
                  <a:pt x="1267691" y="202622"/>
                </a:lnTo>
                <a:lnTo>
                  <a:pt x="1267691" y="322118"/>
                </a:lnTo>
                <a:lnTo>
                  <a:pt x="1932709" y="322118"/>
                </a:lnTo>
                <a:lnTo>
                  <a:pt x="1953491" y="436418"/>
                </a:lnTo>
                <a:lnTo>
                  <a:pt x="2057400" y="436418"/>
                </a:lnTo>
                <a:lnTo>
                  <a:pt x="2057400" y="545522"/>
                </a:lnTo>
                <a:lnTo>
                  <a:pt x="2478232" y="545522"/>
                </a:lnTo>
                <a:lnTo>
                  <a:pt x="2478232" y="659822"/>
                </a:lnTo>
                <a:lnTo>
                  <a:pt x="2654877" y="659822"/>
                </a:lnTo>
                <a:lnTo>
                  <a:pt x="2654877" y="805295"/>
                </a:lnTo>
                <a:lnTo>
                  <a:pt x="2795155" y="805295"/>
                </a:lnTo>
                <a:lnTo>
                  <a:pt x="2795155" y="945572"/>
                </a:lnTo>
                <a:lnTo>
                  <a:pt x="3262745" y="945572"/>
                </a:lnTo>
                <a:lnTo>
                  <a:pt x="3262745" y="1106632"/>
                </a:lnTo>
                <a:lnTo>
                  <a:pt x="3745923" y="1106632"/>
                </a:lnTo>
                <a:lnTo>
                  <a:pt x="3745923" y="1304059"/>
                </a:lnTo>
                <a:lnTo>
                  <a:pt x="4239491" y="1304059"/>
                </a:lnTo>
                <a:lnTo>
                  <a:pt x="4239491" y="1579418"/>
                </a:lnTo>
                <a:lnTo>
                  <a:pt x="4395355" y="1579418"/>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8" name="Freeform: Shape 127">
            <a:extLst>
              <a:ext uri="{FF2B5EF4-FFF2-40B4-BE49-F238E27FC236}">
                <a16:creationId xmlns:a16="http://schemas.microsoft.com/office/drawing/2014/main" id="{73D99344-8726-06D4-963E-2AC2D2B16BBB}"/>
              </a:ext>
            </a:extLst>
          </p:cNvPr>
          <p:cNvSpPr/>
          <p:nvPr/>
        </p:nvSpPr>
        <p:spPr bwMode="auto">
          <a:xfrm>
            <a:off x="7063882" y="1745083"/>
            <a:ext cx="4395354" cy="1111827"/>
          </a:xfrm>
          <a:custGeom>
            <a:avLst/>
            <a:gdLst>
              <a:gd name="connsiteX0" fmla="*/ 0 w 4395354"/>
              <a:gd name="connsiteY0" fmla="*/ 0 h 1111827"/>
              <a:gd name="connsiteX1" fmla="*/ 264968 w 4395354"/>
              <a:gd name="connsiteY1" fmla="*/ 5196 h 1111827"/>
              <a:gd name="connsiteX2" fmla="*/ 264968 w 4395354"/>
              <a:gd name="connsiteY2" fmla="*/ 114300 h 1111827"/>
              <a:gd name="connsiteX3" fmla="*/ 675409 w 4395354"/>
              <a:gd name="connsiteY3" fmla="*/ 114300 h 1111827"/>
              <a:gd name="connsiteX4" fmla="*/ 675409 w 4395354"/>
              <a:gd name="connsiteY4" fmla="*/ 213014 h 1111827"/>
              <a:gd name="connsiteX5" fmla="*/ 1272886 w 4395354"/>
              <a:gd name="connsiteY5" fmla="*/ 213014 h 1111827"/>
              <a:gd name="connsiteX6" fmla="*/ 1272886 w 4395354"/>
              <a:gd name="connsiteY6" fmla="*/ 332509 h 1111827"/>
              <a:gd name="connsiteX7" fmla="*/ 1953491 w 4395354"/>
              <a:gd name="connsiteY7" fmla="*/ 332509 h 1111827"/>
              <a:gd name="connsiteX8" fmla="*/ 1953491 w 4395354"/>
              <a:gd name="connsiteY8" fmla="*/ 446809 h 1111827"/>
              <a:gd name="connsiteX9" fmla="*/ 2374322 w 4395354"/>
              <a:gd name="connsiteY9" fmla="*/ 446809 h 1111827"/>
              <a:gd name="connsiteX10" fmla="*/ 2374322 w 4395354"/>
              <a:gd name="connsiteY10" fmla="*/ 581891 h 1111827"/>
              <a:gd name="connsiteX11" fmla="*/ 2810741 w 4395354"/>
              <a:gd name="connsiteY11" fmla="*/ 581891 h 1111827"/>
              <a:gd name="connsiteX12" fmla="*/ 2810741 w 4395354"/>
              <a:gd name="connsiteY12" fmla="*/ 727364 h 1111827"/>
              <a:gd name="connsiteX13" fmla="*/ 3283527 w 4395354"/>
              <a:gd name="connsiteY13" fmla="*/ 727364 h 1111827"/>
              <a:gd name="connsiteX14" fmla="*/ 3283527 w 4395354"/>
              <a:gd name="connsiteY14" fmla="*/ 914400 h 1111827"/>
              <a:gd name="connsiteX15" fmla="*/ 3771900 w 4395354"/>
              <a:gd name="connsiteY15" fmla="*/ 914400 h 1111827"/>
              <a:gd name="connsiteX16" fmla="*/ 3766704 w 4395354"/>
              <a:gd name="connsiteY16" fmla="*/ 1111827 h 1111827"/>
              <a:gd name="connsiteX17" fmla="*/ 4395354 w 4395354"/>
              <a:gd name="connsiteY17" fmla="*/ 1111827 h 1111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395354" h="1111827">
                <a:moveTo>
                  <a:pt x="0" y="0"/>
                </a:moveTo>
                <a:lnTo>
                  <a:pt x="264968" y="5196"/>
                </a:lnTo>
                <a:lnTo>
                  <a:pt x="264968" y="114300"/>
                </a:lnTo>
                <a:lnTo>
                  <a:pt x="675409" y="114300"/>
                </a:lnTo>
                <a:lnTo>
                  <a:pt x="675409" y="213014"/>
                </a:lnTo>
                <a:lnTo>
                  <a:pt x="1272886" y="213014"/>
                </a:lnTo>
                <a:lnTo>
                  <a:pt x="1272886" y="332509"/>
                </a:lnTo>
                <a:lnTo>
                  <a:pt x="1953491" y="332509"/>
                </a:lnTo>
                <a:lnTo>
                  <a:pt x="1953491" y="446809"/>
                </a:lnTo>
                <a:lnTo>
                  <a:pt x="2374322" y="446809"/>
                </a:lnTo>
                <a:lnTo>
                  <a:pt x="2374322" y="581891"/>
                </a:lnTo>
                <a:lnTo>
                  <a:pt x="2810741" y="581891"/>
                </a:lnTo>
                <a:lnTo>
                  <a:pt x="2810741" y="727364"/>
                </a:lnTo>
                <a:lnTo>
                  <a:pt x="3283527" y="727364"/>
                </a:lnTo>
                <a:lnTo>
                  <a:pt x="3283527" y="914400"/>
                </a:lnTo>
                <a:lnTo>
                  <a:pt x="3771900" y="914400"/>
                </a:lnTo>
                <a:lnTo>
                  <a:pt x="3766704" y="1111827"/>
                </a:lnTo>
                <a:lnTo>
                  <a:pt x="4395354" y="1111827"/>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 name="Title 6">
            <a:extLst>
              <a:ext uri="{FF2B5EF4-FFF2-40B4-BE49-F238E27FC236}">
                <a16:creationId xmlns:a16="http://schemas.microsoft.com/office/drawing/2014/main" id="{2F7EF21C-E7DA-3B2A-FC3A-906918BB3FEB}"/>
              </a:ext>
            </a:extLst>
          </p:cNvPr>
          <p:cNvSpPr>
            <a:spLocks noGrp="1"/>
          </p:cNvSpPr>
          <p:nvPr>
            <p:ph type="title"/>
          </p:nvPr>
        </p:nvSpPr>
        <p:spPr>
          <a:xfrm>
            <a:off x="659777" y="238127"/>
            <a:ext cx="10872445" cy="1103313"/>
          </a:xfrm>
        </p:spPr>
        <p:txBody>
          <a:bodyPr/>
          <a:lstStyle/>
          <a:p>
            <a:r>
              <a:rPr lang="en-US" dirty="0"/>
              <a:t>Cytogenetics Are Still Important</a:t>
            </a:r>
          </a:p>
        </p:txBody>
      </p:sp>
      <p:sp>
        <p:nvSpPr>
          <p:cNvPr id="8" name="Content Placeholder 7">
            <a:extLst>
              <a:ext uri="{FF2B5EF4-FFF2-40B4-BE49-F238E27FC236}">
                <a16:creationId xmlns:a16="http://schemas.microsoft.com/office/drawing/2014/main" id="{AE81F1B1-AF20-F3F2-E119-DAA5D46A2F80}"/>
              </a:ext>
            </a:extLst>
          </p:cNvPr>
          <p:cNvSpPr>
            <a:spLocks noGrp="1"/>
          </p:cNvSpPr>
          <p:nvPr>
            <p:ph sz="half" idx="1"/>
          </p:nvPr>
        </p:nvSpPr>
        <p:spPr>
          <a:xfrm>
            <a:off x="743464" y="1371518"/>
            <a:ext cx="5309278" cy="349557"/>
          </a:xfrm>
        </p:spPr>
        <p:txBody>
          <a:bodyPr/>
          <a:lstStyle/>
          <a:p>
            <a:pPr marL="0" indent="0" algn="ctr">
              <a:buNone/>
            </a:pPr>
            <a:r>
              <a:rPr lang="en-US" sz="2000" b="1" dirty="0"/>
              <a:t>Ibrutinib PFS</a:t>
            </a:r>
          </a:p>
          <a:p>
            <a:pPr marL="0" indent="0" algn="ctr">
              <a:buNone/>
            </a:pPr>
            <a:endParaRPr lang="en-US" sz="2000" b="1" dirty="0"/>
          </a:p>
        </p:txBody>
      </p:sp>
      <p:sp>
        <p:nvSpPr>
          <p:cNvPr id="9" name="Content Placeholder 8">
            <a:extLst>
              <a:ext uri="{FF2B5EF4-FFF2-40B4-BE49-F238E27FC236}">
                <a16:creationId xmlns:a16="http://schemas.microsoft.com/office/drawing/2014/main" id="{38A81A5C-B0E6-631A-DAB9-F274F775F4D3}"/>
              </a:ext>
            </a:extLst>
          </p:cNvPr>
          <p:cNvSpPr>
            <a:spLocks noGrp="1"/>
          </p:cNvSpPr>
          <p:nvPr>
            <p:ph sz="half" idx="2"/>
          </p:nvPr>
        </p:nvSpPr>
        <p:spPr>
          <a:xfrm>
            <a:off x="6302652" y="1371518"/>
            <a:ext cx="5229570" cy="4679462"/>
          </a:xfrm>
        </p:spPr>
        <p:txBody>
          <a:bodyPr/>
          <a:lstStyle/>
          <a:p>
            <a:pPr marL="0" indent="0" algn="ctr">
              <a:buNone/>
            </a:pPr>
            <a:r>
              <a:rPr lang="en-US" sz="2000" b="1" dirty="0"/>
              <a:t>Acalabrutinib PFS</a:t>
            </a:r>
          </a:p>
          <a:p>
            <a:pPr marL="0" indent="0" algn="ctr">
              <a:buNone/>
            </a:pPr>
            <a:endParaRPr lang="en-US" sz="2000" b="1" dirty="0"/>
          </a:p>
        </p:txBody>
      </p:sp>
      <p:sp>
        <p:nvSpPr>
          <p:cNvPr id="6" name="Text Box 11">
            <a:extLst>
              <a:ext uri="{FF2B5EF4-FFF2-40B4-BE49-F238E27FC236}">
                <a16:creationId xmlns:a16="http://schemas.microsoft.com/office/drawing/2014/main" id="{328542E0-D8EB-3B3E-FEC9-4C7BC873607C}"/>
              </a:ext>
            </a:extLst>
          </p:cNvPr>
          <p:cNvSpPr txBox="1">
            <a:spLocks noChangeArrowheads="1"/>
          </p:cNvSpPr>
          <p:nvPr/>
        </p:nvSpPr>
        <p:spPr bwMode="auto">
          <a:xfrm>
            <a:off x="451911" y="6377255"/>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a-DK"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O’Brien. Blood. 2018;131:1910. Byrd. NEJM. 2016;374:323.</a:t>
            </a:r>
          </a:p>
        </p:txBody>
      </p:sp>
      <p:graphicFrame>
        <p:nvGraphicFramePr>
          <p:cNvPr id="13" name="Table 12">
            <a:extLst>
              <a:ext uri="{FF2B5EF4-FFF2-40B4-BE49-F238E27FC236}">
                <a16:creationId xmlns:a16="http://schemas.microsoft.com/office/drawing/2014/main" id="{8DBAB615-2F14-94FE-03C7-F309787BED8B}"/>
              </a:ext>
            </a:extLst>
          </p:cNvPr>
          <p:cNvGraphicFramePr>
            <a:graphicFrameLocks noGrp="1"/>
          </p:cNvGraphicFramePr>
          <p:nvPr>
            <p:extLst>
              <p:ext uri="{D42A27DB-BD31-4B8C-83A1-F6EECF244321}">
                <p14:modId xmlns:p14="http://schemas.microsoft.com/office/powerpoint/2010/main" val="1455123171"/>
              </p:ext>
            </p:extLst>
          </p:nvPr>
        </p:nvGraphicFramePr>
        <p:xfrm>
          <a:off x="796143" y="4548455"/>
          <a:ext cx="5199074" cy="1828800"/>
        </p:xfrm>
        <a:graphic>
          <a:graphicData uri="http://schemas.openxmlformats.org/drawingml/2006/table">
            <a:tbl>
              <a:tblPr firstRow="1" bandRow="1"/>
              <a:tblGrid>
                <a:gridCol w="1923052">
                  <a:extLst>
                    <a:ext uri="{9D8B030D-6E8A-4147-A177-3AD203B41FA5}">
                      <a16:colId xmlns:a16="http://schemas.microsoft.com/office/drawing/2014/main" val="20000"/>
                    </a:ext>
                  </a:extLst>
                </a:gridCol>
                <a:gridCol w="1638011">
                  <a:extLst>
                    <a:ext uri="{9D8B030D-6E8A-4147-A177-3AD203B41FA5}">
                      <a16:colId xmlns:a16="http://schemas.microsoft.com/office/drawing/2014/main" val="20001"/>
                    </a:ext>
                  </a:extLst>
                </a:gridCol>
                <a:gridCol w="1638011">
                  <a:extLst>
                    <a:ext uri="{9D8B030D-6E8A-4147-A177-3AD203B41FA5}">
                      <a16:colId xmlns:a16="http://schemas.microsoft.com/office/drawing/2014/main" val="20002"/>
                    </a:ext>
                  </a:extLst>
                </a:gridCol>
              </a:tblGrid>
              <a:tr h="139486">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n-lt"/>
                          <a:ea typeface="ヒラギノ角ゴ Pro W3" charset="0"/>
                        </a:rPr>
                        <a:t>Profile</a:t>
                      </a:r>
                    </a:p>
                  </a:txBody>
                  <a:tcPr anchor="ctr" horzOverflow="overflow">
                    <a:lnL>
                      <a:noFill/>
                    </a:lnL>
                    <a:lnR>
                      <a:noFill/>
                    </a:lnR>
                    <a:lnT w="25400" cmpd="sng">
                      <a:noFill/>
                    </a:lnT>
                    <a:lnB w="25400" cmpd="sng">
                      <a:noFill/>
                    </a:lnB>
                    <a:lnTlToBr w="12700" cmpd="sng">
                      <a:noFill/>
                      <a:prstDash val="solid"/>
                    </a:lnTlToBr>
                    <a:lnBlToTr w="12700" cmpd="sng">
                      <a:noFill/>
                      <a:prstDash val="solid"/>
                    </a:lnBlToTr>
                    <a:solidFill>
                      <a:schemeClr val="accent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latin typeface="+mn-lt"/>
                        </a:rPr>
                        <a:t>Median PFS, Mo</a:t>
                      </a:r>
                      <a:endParaRPr kumimoji="0" lang="en-US" sz="1400" b="1" i="0" u="none" strike="noStrike" cap="none" normalizeH="0" baseline="0" dirty="0">
                        <a:ln>
                          <a:noFill/>
                        </a:ln>
                        <a:solidFill>
                          <a:schemeClr val="tx1"/>
                        </a:solidFill>
                        <a:effectLst/>
                        <a:latin typeface="+mn-lt"/>
                        <a:ea typeface="ヒラギノ角ゴ Pro W3" charset="0"/>
                      </a:endParaRPr>
                    </a:p>
                  </a:txBody>
                  <a:tcPr anchor="ctr" horzOverflow="overflow">
                    <a:lnL>
                      <a:noFill/>
                    </a:lnL>
                    <a:lnR>
                      <a:noFill/>
                    </a:lnR>
                    <a:lnT w="25400" cmpd="sng">
                      <a:noFill/>
                    </a:lnT>
                    <a:lnB w="25400" cmpd="sng">
                      <a:noFill/>
                    </a:lnB>
                    <a:lnTlToBr w="12700" cmpd="sng">
                      <a:noFill/>
                      <a:prstDash val="solid"/>
                    </a:lnTlToBr>
                    <a:lnBlToTr w="12700" cmpd="sng">
                      <a:noFill/>
                      <a:prstDash val="solid"/>
                    </a:lnBlToTr>
                    <a:solidFill>
                      <a:schemeClr val="accent6"/>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tx1"/>
                          </a:solidFill>
                          <a:effectLst/>
                          <a:latin typeface="+mn-lt"/>
                        </a:rPr>
                        <a:t>5-Yr PFS, %</a:t>
                      </a:r>
                      <a:endParaRPr kumimoji="0" lang="en-US" sz="1400" b="1" i="0" u="none" strike="noStrike" cap="none" normalizeH="0" baseline="0" dirty="0">
                        <a:ln>
                          <a:noFill/>
                        </a:ln>
                        <a:solidFill>
                          <a:schemeClr val="tx1"/>
                        </a:solidFill>
                        <a:effectLst/>
                        <a:latin typeface="+mn-lt"/>
                        <a:ea typeface="ヒラギノ角ゴ Pro W3" charset="0"/>
                      </a:endParaRPr>
                    </a:p>
                  </a:txBody>
                  <a:tcPr anchor="ctr" horzOverflow="overflow">
                    <a:lnL>
                      <a:noFill/>
                    </a:lnL>
                    <a:lnR>
                      <a:noFill/>
                    </a:lnR>
                    <a:lnT w="25400" cmpd="sng">
                      <a:noFill/>
                    </a:lnT>
                    <a:lnB w="254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13948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del(17p) (n = 34)</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w="25400" cmpd="sng">
                      <a:noFill/>
                    </a:lnT>
                    <a:lnB>
                      <a:no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26</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w="25400" cmpd="sng">
                      <a:noFill/>
                    </a:lnT>
                    <a:lnB>
                      <a:no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19</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w="25400" cmpd="sng">
                      <a:noFill/>
                    </a:lnT>
                    <a:lnB>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13948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del(11q)  (n = 28)</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55</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33</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2"/>
                  </a:ext>
                </a:extLst>
              </a:tr>
              <a:tr h="13948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Trisomy 12 (n = 5)</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a:no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NR</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a:no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80</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3"/>
                  </a:ext>
                </a:extLst>
              </a:tr>
              <a:tr h="13948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del(13q) (n = 13)</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NR</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91</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4"/>
                  </a:ext>
                </a:extLst>
              </a:tr>
              <a:tr h="13948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No abnormality (n = 16)</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w="25400" cmpd="sng">
                      <a:no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NR</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w="25400" cmpd="sng">
                      <a:noFill/>
                    </a:lnB>
                    <a:lnTlToBr w="12700" cmpd="sng">
                      <a:noFill/>
                      <a:prstDash val="solid"/>
                    </a:lnTlToBr>
                    <a:lnBlToTr w="12700" cmpd="sng">
                      <a:noFill/>
                      <a:prstDash val="solid"/>
                    </a:lnBlToTr>
                    <a:solidFill>
                      <a:schemeClr val="tx2"/>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2813"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a:ln>
                            <a:noFill/>
                          </a:ln>
                          <a:solidFill>
                            <a:schemeClr val="bg1"/>
                          </a:solidFill>
                          <a:effectLst/>
                          <a:latin typeface="+mn-lt"/>
                        </a:rPr>
                        <a:t>66</a:t>
                      </a:r>
                      <a:endParaRPr kumimoji="0" lang="en-US" sz="1400" b="1" i="0" u="none" strike="noStrike" cap="none" normalizeH="0" baseline="0" dirty="0">
                        <a:ln>
                          <a:noFill/>
                        </a:ln>
                        <a:solidFill>
                          <a:schemeClr val="bg1"/>
                        </a:solidFill>
                        <a:effectLst/>
                        <a:latin typeface="+mn-lt"/>
                        <a:ea typeface="ヒラギノ角ゴ Pro W3" charset="0"/>
                      </a:endParaRPr>
                    </a:p>
                  </a:txBody>
                  <a:tcPr anchor="ctr" horzOverflow="overflow">
                    <a:lnL>
                      <a:noFill/>
                    </a:lnL>
                    <a:lnR>
                      <a:noFill/>
                    </a:lnR>
                    <a:lnT>
                      <a:noFill/>
                    </a:lnT>
                    <a:lnB w="254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5"/>
                  </a:ext>
                </a:extLst>
              </a:tr>
            </a:tbl>
          </a:graphicData>
        </a:graphic>
      </p:graphicFrame>
      <p:sp>
        <p:nvSpPr>
          <p:cNvPr id="59" name="Freeform: Shape 58">
            <a:extLst>
              <a:ext uri="{FF2B5EF4-FFF2-40B4-BE49-F238E27FC236}">
                <a16:creationId xmlns:a16="http://schemas.microsoft.com/office/drawing/2014/main" id="{C7F05DB8-FBCC-0D51-138F-531958F69FD7}"/>
              </a:ext>
            </a:extLst>
          </p:cNvPr>
          <p:cNvSpPr/>
          <p:nvPr/>
        </p:nvSpPr>
        <p:spPr bwMode="auto">
          <a:xfrm>
            <a:off x="1580880" y="1744201"/>
            <a:ext cx="3685201" cy="1802831"/>
          </a:xfrm>
          <a:custGeom>
            <a:avLst/>
            <a:gdLst>
              <a:gd name="connsiteX0" fmla="*/ 3419775 w 3419775"/>
              <a:gd name="connsiteY0" fmla="*/ 1672983 h 1672983"/>
              <a:gd name="connsiteX1" fmla="*/ 2628388 w 3419775"/>
              <a:gd name="connsiteY1" fmla="*/ 1672983 h 1672983"/>
              <a:gd name="connsiteX2" fmla="*/ 2628388 w 3419775"/>
              <a:gd name="connsiteY2" fmla="*/ 1541769 h 1672983"/>
              <a:gd name="connsiteX3" fmla="*/ 2165038 w 3419775"/>
              <a:gd name="connsiteY3" fmla="*/ 1541769 h 1672983"/>
              <a:gd name="connsiteX4" fmla="*/ 2165038 w 3419775"/>
              <a:gd name="connsiteY4" fmla="*/ 1463860 h 1672983"/>
              <a:gd name="connsiteX5" fmla="*/ 2005120 w 3419775"/>
              <a:gd name="connsiteY5" fmla="*/ 1463860 h 1672983"/>
              <a:gd name="connsiteX6" fmla="*/ 2005120 w 3419775"/>
              <a:gd name="connsiteY6" fmla="*/ 1398253 h 1672983"/>
              <a:gd name="connsiteX7" fmla="*/ 1853404 w 3419775"/>
              <a:gd name="connsiteY7" fmla="*/ 1398253 h 1672983"/>
              <a:gd name="connsiteX8" fmla="*/ 1853404 w 3419775"/>
              <a:gd name="connsiteY8" fmla="*/ 1328546 h 1672983"/>
              <a:gd name="connsiteX9" fmla="*/ 1677084 w 3419775"/>
              <a:gd name="connsiteY9" fmla="*/ 1328546 h 1672983"/>
              <a:gd name="connsiteX10" fmla="*/ 1677084 w 3419775"/>
              <a:gd name="connsiteY10" fmla="*/ 1262939 h 1672983"/>
              <a:gd name="connsiteX11" fmla="*/ 1627879 w 3419775"/>
              <a:gd name="connsiteY11" fmla="*/ 1262939 h 1672983"/>
              <a:gd name="connsiteX12" fmla="*/ 1627879 w 3419775"/>
              <a:gd name="connsiteY12" fmla="*/ 1127624 h 1672983"/>
              <a:gd name="connsiteX13" fmla="*/ 1410555 w 3419775"/>
              <a:gd name="connsiteY13" fmla="*/ 1127624 h 1672983"/>
              <a:gd name="connsiteX14" fmla="*/ 1410555 w 3419775"/>
              <a:gd name="connsiteY14" fmla="*/ 1057916 h 1672983"/>
              <a:gd name="connsiteX15" fmla="*/ 1299843 w 3419775"/>
              <a:gd name="connsiteY15" fmla="*/ 1057916 h 1672983"/>
              <a:gd name="connsiteX16" fmla="*/ 1299843 w 3419775"/>
              <a:gd name="connsiteY16" fmla="*/ 992309 h 1672983"/>
              <a:gd name="connsiteX17" fmla="*/ 1254738 w 3419775"/>
              <a:gd name="connsiteY17" fmla="*/ 992309 h 1672983"/>
              <a:gd name="connsiteX18" fmla="*/ 1254738 w 3419775"/>
              <a:gd name="connsiteY18" fmla="*/ 922601 h 1672983"/>
              <a:gd name="connsiteX19" fmla="*/ 1119423 w 3419775"/>
              <a:gd name="connsiteY19" fmla="*/ 922601 h 1672983"/>
              <a:gd name="connsiteX20" fmla="*/ 1119423 w 3419775"/>
              <a:gd name="connsiteY20" fmla="*/ 852894 h 1672983"/>
              <a:gd name="connsiteX21" fmla="*/ 1021013 w 3419775"/>
              <a:gd name="connsiteY21" fmla="*/ 856994 h 1672983"/>
              <a:gd name="connsiteX22" fmla="*/ 1021013 w 3419775"/>
              <a:gd name="connsiteY22" fmla="*/ 729880 h 1672983"/>
              <a:gd name="connsiteX23" fmla="*/ 910300 w 3419775"/>
              <a:gd name="connsiteY23" fmla="*/ 729880 h 1672983"/>
              <a:gd name="connsiteX24" fmla="*/ 910300 w 3419775"/>
              <a:gd name="connsiteY24" fmla="*/ 586365 h 1672983"/>
              <a:gd name="connsiteX25" fmla="*/ 828291 w 3419775"/>
              <a:gd name="connsiteY25" fmla="*/ 586365 h 1672983"/>
              <a:gd name="connsiteX26" fmla="*/ 828291 w 3419775"/>
              <a:gd name="connsiteY26" fmla="*/ 533059 h 1672983"/>
              <a:gd name="connsiteX27" fmla="*/ 627369 w 3419775"/>
              <a:gd name="connsiteY27" fmla="*/ 512556 h 1672983"/>
              <a:gd name="connsiteX28" fmla="*/ 606867 w 3419775"/>
              <a:gd name="connsiteY28" fmla="*/ 512556 h 1672983"/>
              <a:gd name="connsiteX29" fmla="*/ 606867 w 3419775"/>
              <a:gd name="connsiteY29" fmla="*/ 455150 h 1672983"/>
              <a:gd name="connsiteX30" fmla="*/ 590465 w 3419775"/>
              <a:gd name="connsiteY30" fmla="*/ 455150 h 1672983"/>
              <a:gd name="connsiteX31" fmla="*/ 590465 w 3419775"/>
              <a:gd name="connsiteY31" fmla="*/ 385443 h 1672983"/>
              <a:gd name="connsiteX32" fmla="*/ 541260 w 3419775"/>
              <a:gd name="connsiteY32" fmla="*/ 385443 h 1672983"/>
              <a:gd name="connsiteX33" fmla="*/ 541260 w 3419775"/>
              <a:gd name="connsiteY33" fmla="*/ 315735 h 1672983"/>
              <a:gd name="connsiteX34" fmla="*/ 254229 w 3419775"/>
              <a:gd name="connsiteY34" fmla="*/ 319835 h 1672983"/>
              <a:gd name="connsiteX35" fmla="*/ 254229 w 3419775"/>
              <a:gd name="connsiteY35" fmla="*/ 241927 h 1672983"/>
              <a:gd name="connsiteX36" fmla="*/ 200923 w 3419775"/>
              <a:gd name="connsiteY36" fmla="*/ 237826 h 1672983"/>
              <a:gd name="connsiteX37" fmla="*/ 200923 w 3419775"/>
              <a:gd name="connsiteY37" fmla="*/ 180420 h 1672983"/>
              <a:gd name="connsiteX38" fmla="*/ 90211 w 3419775"/>
              <a:gd name="connsiteY38" fmla="*/ 180420 h 1672983"/>
              <a:gd name="connsiteX39" fmla="*/ 90211 w 3419775"/>
              <a:gd name="connsiteY39" fmla="*/ 114813 h 1672983"/>
              <a:gd name="connsiteX40" fmla="*/ 36905 w 3419775"/>
              <a:gd name="connsiteY40" fmla="*/ 114813 h 1672983"/>
              <a:gd name="connsiteX41" fmla="*/ 36905 w 3419775"/>
              <a:gd name="connsiteY41" fmla="*/ 61507 h 1672983"/>
              <a:gd name="connsiteX42" fmla="*/ 4101 w 3419775"/>
              <a:gd name="connsiteY42" fmla="*/ 61507 h 1672983"/>
              <a:gd name="connsiteX43" fmla="*/ 4101 w 3419775"/>
              <a:gd name="connsiteY43" fmla="*/ 4101 h 1672983"/>
              <a:gd name="connsiteX44" fmla="*/ 0 w 3419775"/>
              <a:gd name="connsiteY44" fmla="*/ 0 h 1672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419775" h="1672983">
                <a:moveTo>
                  <a:pt x="3419775" y="1672983"/>
                </a:moveTo>
                <a:lnTo>
                  <a:pt x="2628388" y="1672983"/>
                </a:lnTo>
                <a:lnTo>
                  <a:pt x="2628388" y="1541769"/>
                </a:lnTo>
                <a:lnTo>
                  <a:pt x="2165038" y="1541769"/>
                </a:lnTo>
                <a:lnTo>
                  <a:pt x="2165038" y="1463860"/>
                </a:lnTo>
                <a:lnTo>
                  <a:pt x="2005120" y="1463860"/>
                </a:lnTo>
                <a:lnTo>
                  <a:pt x="2005120" y="1398253"/>
                </a:lnTo>
                <a:lnTo>
                  <a:pt x="1853404" y="1398253"/>
                </a:lnTo>
                <a:lnTo>
                  <a:pt x="1853404" y="1328546"/>
                </a:lnTo>
                <a:lnTo>
                  <a:pt x="1677084" y="1328546"/>
                </a:lnTo>
                <a:lnTo>
                  <a:pt x="1677084" y="1262939"/>
                </a:lnTo>
                <a:lnTo>
                  <a:pt x="1627879" y="1262939"/>
                </a:lnTo>
                <a:lnTo>
                  <a:pt x="1627879" y="1127624"/>
                </a:lnTo>
                <a:lnTo>
                  <a:pt x="1410555" y="1127624"/>
                </a:lnTo>
                <a:lnTo>
                  <a:pt x="1410555" y="1057916"/>
                </a:lnTo>
                <a:lnTo>
                  <a:pt x="1299843" y="1057916"/>
                </a:lnTo>
                <a:lnTo>
                  <a:pt x="1299843" y="992309"/>
                </a:lnTo>
                <a:lnTo>
                  <a:pt x="1254738" y="992309"/>
                </a:lnTo>
                <a:lnTo>
                  <a:pt x="1254738" y="922601"/>
                </a:lnTo>
                <a:lnTo>
                  <a:pt x="1119423" y="922601"/>
                </a:lnTo>
                <a:lnTo>
                  <a:pt x="1119423" y="852894"/>
                </a:lnTo>
                <a:lnTo>
                  <a:pt x="1021013" y="856994"/>
                </a:lnTo>
                <a:lnTo>
                  <a:pt x="1021013" y="729880"/>
                </a:lnTo>
                <a:lnTo>
                  <a:pt x="910300" y="729880"/>
                </a:lnTo>
                <a:lnTo>
                  <a:pt x="910300" y="586365"/>
                </a:lnTo>
                <a:lnTo>
                  <a:pt x="828291" y="586365"/>
                </a:lnTo>
                <a:lnTo>
                  <a:pt x="828291" y="533059"/>
                </a:lnTo>
                <a:lnTo>
                  <a:pt x="627369" y="512556"/>
                </a:lnTo>
                <a:lnTo>
                  <a:pt x="606867" y="512556"/>
                </a:lnTo>
                <a:lnTo>
                  <a:pt x="606867" y="455150"/>
                </a:lnTo>
                <a:lnTo>
                  <a:pt x="590465" y="455150"/>
                </a:lnTo>
                <a:lnTo>
                  <a:pt x="590465" y="385443"/>
                </a:lnTo>
                <a:lnTo>
                  <a:pt x="541260" y="385443"/>
                </a:lnTo>
                <a:lnTo>
                  <a:pt x="541260" y="315735"/>
                </a:lnTo>
                <a:lnTo>
                  <a:pt x="254229" y="319835"/>
                </a:lnTo>
                <a:lnTo>
                  <a:pt x="254229" y="241927"/>
                </a:lnTo>
                <a:lnTo>
                  <a:pt x="200923" y="237826"/>
                </a:lnTo>
                <a:lnTo>
                  <a:pt x="200923" y="180420"/>
                </a:lnTo>
                <a:lnTo>
                  <a:pt x="90211" y="180420"/>
                </a:lnTo>
                <a:lnTo>
                  <a:pt x="90211" y="114813"/>
                </a:lnTo>
                <a:lnTo>
                  <a:pt x="36905" y="114813"/>
                </a:lnTo>
                <a:lnTo>
                  <a:pt x="36905" y="61507"/>
                </a:lnTo>
                <a:lnTo>
                  <a:pt x="4101" y="61507"/>
                </a:lnTo>
                <a:lnTo>
                  <a:pt x="4101" y="4101"/>
                </a:lnTo>
                <a:lnTo>
                  <a:pt x="0" y="0"/>
                </a:lnTo>
              </a:path>
            </a:pathLst>
          </a:custGeom>
          <a:noFill/>
          <a:ln w="28575">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64" name="Freeform: Shape 63">
            <a:extLst>
              <a:ext uri="{FF2B5EF4-FFF2-40B4-BE49-F238E27FC236}">
                <a16:creationId xmlns:a16="http://schemas.microsoft.com/office/drawing/2014/main" id="{10CD1344-E835-54CE-0567-CE5691644406}"/>
              </a:ext>
            </a:extLst>
          </p:cNvPr>
          <p:cNvSpPr/>
          <p:nvPr/>
        </p:nvSpPr>
        <p:spPr bwMode="auto">
          <a:xfrm>
            <a:off x="1554368" y="1744201"/>
            <a:ext cx="3716131" cy="742343"/>
          </a:xfrm>
          <a:custGeom>
            <a:avLst/>
            <a:gdLst>
              <a:gd name="connsiteX0" fmla="*/ 3448477 w 3448477"/>
              <a:gd name="connsiteY0" fmla="*/ 688876 h 688876"/>
              <a:gd name="connsiteX1" fmla="*/ 2423365 w 3448477"/>
              <a:gd name="connsiteY1" fmla="*/ 688876 h 688876"/>
              <a:gd name="connsiteX2" fmla="*/ 2423365 w 3448477"/>
              <a:gd name="connsiteY2" fmla="*/ 500255 h 688876"/>
              <a:gd name="connsiteX3" fmla="*/ 2070727 w 3448477"/>
              <a:gd name="connsiteY3" fmla="*/ 500255 h 688876"/>
              <a:gd name="connsiteX4" fmla="*/ 2070727 w 3448477"/>
              <a:gd name="connsiteY4" fmla="*/ 299333 h 688876"/>
              <a:gd name="connsiteX5" fmla="*/ 1037414 w 3448477"/>
              <a:gd name="connsiteY5" fmla="*/ 299333 h 688876"/>
              <a:gd name="connsiteX6" fmla="*/ 1037414 w 3448477"/>
              <a:gd name="connsiteY6" fmla="*/ 123014 h 688876"/>
              <a:gd name="connsiteX7" fmla="*/ 57406 w 3448477"/>
              <a:gd name="connsiteY7" fmla="*/ 123014 h 688876"/>
              <a:gd name="connsiteX8" fmla="*/ 57406 w 3448477"/>
              <a:gd name="connsiteY8" fmla="*/ 69708 h 688876"/>
              <a:gd name="connsiteX9" fmla="*/ 36904 w 3448477"/>
              <a:gd name="connsiteY9" fmla="*/ 69708 h 688876"/>
              <a:gd name="connsiteX10" fmla="*/ 41005 w 3448477"/>
              <a:gd name="connsiteY10" fmla="*/ 0 h 688876"/>
              <a:gd name="connsiteX11" fmla="*/ 0 w 3448477"/>
              <a:gd name="connsiteY11" fmla="*/ 0 h 6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8477" h="688876">
                <a:moveTo>
                  <a:pt x="3448477" y="688876"/>
                </a:moveTo>
                <a:lnTo>
                  <a:pt x="2423365" y="688876"/>
                </a:lnTo>
                <a:lnTo>
                  <a:pt x="2423365" y="500255"/>
                </a:lnTo>
                <a:lnTo>
                  <a:pt x="2070727" y="500255"/>
                </a:lnTo>
                <a:lnTo>
                  <a:pt x="2070727" y="299333"/>
                </a:lnTo>
                <a:lnTo>
                  <a:pt x="1037414" y="299333"/>
                </a:lnTo>
                <a:lnTo>
                  <a:pt x="1037414" y="123014"/>
                </a:lnTo>
                <a:lnTo>
                  <a:pt x="57406" y="123014"/>
                </a:lnTo>
                <a:lnTo>
                  <a:pt x="57406" y="69708"/>
                </a:lnTo>
                <a:lnTo>
                  <a:pt x="36904" y="69708"/>
                </a:lnTo>
                <a:lnTo>
                  <a:pt x="41005" y="0"/>
                </a:lnTo>
                <a:lnTo>
                  <a:pt x="0" y="0"/>
                </a:lnTo>
              </a:path>
            </a:pathLst>
          </a:custGeom>
          <a:noFill/>
          <a:ln w="28575">
            <a:solidFill>
              <a:schemeClr val="accent5"/>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63" name="Freeform: Shape 62">
            <a:extLst>
              <a:ext uri="{FF2B5EF4-FFF2-40B4-BE49-F238E27FC236}">
                <a16:creationId xmlns:a16="http://schemas.microsoft.com/office/drawing/2014/main" id="{F070611E-3E13-9673-5F2A-1253EF86DD0D}"/>
              </a:ext>
            </a:extLst>
          </p:cNvPr>
          <p:cNvSpPr/>
          <p:nvPr/>
        </p:nvSpPr>
        <p:spPr bwMode="auto">
          <a:xfrm>
            <a:off x="1572044" y="1748620"/>
            <a:ext cx="3610082" cy="433033"/>
          </a:xfrm>
          <a:custGeom>
            <a:avLst/>
            <a:gdLst>
              <a:gd name="connsiteX0" fmla="*/ 3350066 w 3350066"/>
              <a:gd name="connsiteY0" fmla="*/ 401844 h 401844"/>
              <a:gd name="connsiteX1" fmla="*/ 344438 w 3350066"/>
              <a:gd name="connsiteY1" fmla="*/ 401844 h 401844"/>
              <a:gd name="connsiteX2" fmla="*/ 344438 w 3350066"/>
              <a:gd name="connsiteY2" fmla="*/ 0 h 401844"/>
              <a:gd name="connsiteX3" fmla="*/ 0 w 3350066"/>
              <a:gd name="connsiteY3" fmla="*/ 0 h 401844"/>
            </a:gdLst>
            <a:ahLst/>
            <a:cxnLst>
              <a:cxn ang="0">
                <a:pos x="connsiteX0" y="connsiteY0"/>
              </a:cxn>
              <a:cxn ang="0">
                <a:pos x="connsiteX1" y="connsiteY1"/>
              </a:cxn>
              <a:cxn ang="0">
                <a:pos x="connsiteX2" y="connsiteY2"/>
              </a:cxn>
              <a:cxn ang="0">
                <a:pos x="connsiteX3" y="connsiteY3"/>
              </a:cxn>
            </a:cxnLst>
            <a:rect l="l" t="t" r="r" b="b"/>
            <a:pathLst>
              <a:path w="3350066" h="401844">
                <a:moveTo>
                  <a:pt x="3350066" y="401844"/>
                </a:moveTo>
                <a:lnTo>
                  <a:pt x="344438" y="401844"/>
                </a:lnTo>
                <a:lnTo>
                  <a:pt x="344438" y="0"/>
                </a:lnTo>
                <a:lnTo>
                  <a:pt x="0" y="0"/>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62" name="Freeform: Shape 61">
            <a:extLst>
              <a:ext uri="{FF2B5EF4-FFF2-40B4-BE49-F238E27FC236}">
                <a16:creationId xmlns:a16="http://schemas.microsoft.com/office/drawing/2014/main" id="{3A0537A7-090D-2F64-FA29-417EA883EA08}"/>
              </a:ext>
            </a:extLst>
          </p:cNvPr>
          <p:cNvSpPr/>
          <p:nvPr/>
        </p:nvSpPr>
        <p:spPr bwMode="auto">
          <a:xfrm>
            <a:off x="1563206" y="1748620"/>
            <a:ext cx="3694037" cy="1497941"/>
          </a:xfrm>
          <a:custGeom>
            <a:avLst/>
            <a:gdLst>
              <a:gd name="connsiteX0" fmla="*/ 3427975 w 3427975"/>
              <a:gd name="connsiteY0" fmla="*/ 1390052 h 1390052"/>
              <a:gd name="connsiteX1" fmla="*/ 2997428 w 3427975"/>
              <a:gd name="connsiteY1" fmla="*/ 1390052 h 1390052"/>
              <a:gd name="connsiteX2" fmla="*/ 2997428 w 3427975"/>
              <a:gd name="connsiteY2" fmla="*/ 1152226 h 1390052"/>
              <a:gd name="connsiteX3" fmla="*/ 2804707 w 3427975"/>
              <a:gd name="connsiteY3" fmla="*/ 1152226 h 1390052"/>
              <a:gd name="connsiteX4" fmla="*/ 2804707 w 3427975"/>
              <a:gd name="connsiteY4" fmla="*/ 1008710 h 1390052"/>
              <a:gd name="connsiteX5" fmla="*/ 2111731 w 3427975"/>
              <a:gd name="connsiteY5" fmla="*/ 1008710 h 1390052"/>
              <a:gd name="connsiteX6" fmla="*/ 2111731 w 3427975"/>
              <a:gd name="connsiteY6" fmla="*/ 926701 h 1390052"/>
              <a:gd name="connsiteX7" fmla="*/ 2074827 w 3427975"/>
              <a:gd name="connsiteY7" fmla="*/ 926701 h 1390052"/>
              <a:gd name="connsiteX8" fmla="*/ 2074827 w 3427975"/>
              <a:gd name="connsiteY8" fmla="*/ 844692 h 1390052"/>
              <a:gd name="connsiteX9" fmla="*/ 1988718 w 3427975"/>
              <a:gd name="connsiteY9" fmla="*/ 844692 h 1390052"/>
              <a:gd name="connsiteX10" fmla="*/ 1988718 w 3427975"/>
              <a:gd name="connsiteY10" fmla="*/ 754482 h 1390052"/>
              <a:gd name="connsiteX11" fmla="*/ 1931311 w 3427975"/>
              <a:gd name="connsiteY11" fmla="*/ 754482 h 1390052"/>
              <a:gd name="connsiteX12" fmla="*/ 1931311 w 3427975"/>
              <a:gd name="connsiteY12" fmla="*/ 684775 h 1390052"/>
              <a:gd name="connsiteX13" fmla="*/ 1906709 w 3427975"/>
              <a:gd name="connsiteY13" fmla="*/ 684775 h 1390052"/>
              <a:gd name="connsiteX14" fmla="*/ 1906709 w 3427975"/>
              <a:gd name="connsiteY14" fmla="*/ 606866 h 1390052"/>
              <a:gd name="connsiteX15" fmla="*/ 1590974 w 3427975"/>
              <a:gd name="connsiteY15" fmla="*/ 606866 h 1390052"/>
              <a:gd name="connsiteX16" fmla="*/ 1590974 w 3427975"/>
              <a:gd name="connsiteY16" fmla="*/ 528958 h 1390052"/>
              <a:gd name="connsiteX17" fmla="*/ 738081 w 3427975"/>
              <a:gd name="connsiteY17" fmla="*/ 512556 h 1390052"/>
              <a:gd name="connsiteX18" fmla="*/ 738081 w 3427975"/>
              <a:gd name="connsiteY18" fmla="*/ 446949 h 1390052"/>
              <a:gd name="connsiteX19" fmla="*/ 660172 w 3427975"/>
              <a:gd name="connsiteY19" fmla="*/ 446949 h 1390052"/>
              <a:gd name="connsiteX20" fmla="*/ 660172 w 3427975"/>
              <a:gd name="connsiteY20" fmla="*/ 377241 h 1390052"/>
              <a:gd name="connsiteX21" fmla="*/ 615067 w 3427975"/>
              <a:gd name="connsiteY21" fmla="*/ 373141 h 1390052"/>
              <a:gd name="connsiteX22" fmla="*/ 606866 w 3427975"/>
              <a:gd name="connsiteY22" fmla="*/ 295232 h 1390052"/>
              <a:gd name="connsiteX23" fmla="*/ 565862 w 3427975"/>
              <a:gd name="connsiteY23" fmla="*/ 291132 h 1390052"/>
              <a:gd name="connsiteX24" fmla="*/ 569962 w 3427975"/>
              <a:gd name="connsiteY24" fmla="*/ 221424 h 1390052"/>
              <a:gd name="connsiteX25" fmla="*/ 549460 w 3427975"/>
              <a:gd name="connsiteY25" fmla="*/ 221424 h 1390052"/>
              <a:gd name="connsiteX26" fmla="*/ 549460 w 3427975"/>
              <a:gd name="connsiteY26" fmla="*/ 139415 h 1390052"/>
              <a:gd name="connsiteX27" fmla="*/ 356739 w 3427975"/>
              <a:gd name="connsiteY27" fmla="*/ 139415 h 1390052"/>
              <a:gd name="connsiteX28" fmla="*/ 356739 w 3427975"/>
              <a:gd name="connsiteY28" fmla="*/ 61507 h 1390052"/>
              <a:gd name="connsiteX29" fmla="*/ 24603 w 3427975"/>
              <a:gd name="connsiteY29" fmla="*/ 61507 h 1390052"/>
              <a:gd name="connsiteX30" fmla="*/ 24603 w 3427975"/>
              <a:gd name="connsiteY30" fmla="*/ 0 h 1390052"/>
              <a:gd name="connsiteX31" fmla="*/ 0 w 3427975"/>
              <a:gd name="connsiteY31" fmla="*/ 0 h 139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427975" h="1390052">
                <a:moveTo>
                  <a:pt x="3427975" y="1390052"/>
                </a:moveTo>
                <a:lnTo>
                  <a:pt x="2997428" y="1390052"/>
                </a:lnTo>
                <a:lnTo>
                  <a:pt x="2997428" y="1152226"/>
                </a:lnTo>
                <a:lnTo>
                  <a:pt x="2804707" y="1152226"/>
                </a:lnTo>
                <a:lnTo>
                  <a:pt x="2804707" y="1008710"/>
                </a:lnTo>
                <a:lnTo>
                  <a:pt x="2111731" y="1008710"/>
                </a:lnTo>
                <a:lnTo>
                  <a:pt x="2111731" y="926701"/>
                </a:lnTo>
                <a:lnTo>
                  <a:pt x="2074827" y="926701"/>
                </a:lnTo>
                <a:lnTo>
                  <a:pt x="2074827" y="844692"/>
                </a:lnTo>
                <a:lnTo>
                  <a:pt x="1988718" y="844692"/>
                </a:lnTo>
                <a:lnTo>
                  <a:pt x="1988718" y="754482"/>
                </a:lnTo>
                <a:lnTo>
                  <a:pt x="1931311" y="754482"/>
                </a:lnTo>
                <a:lnTo>
                  <a:pt x="1931311" y="684775"/>
                </a:lnTo>
                <a:lnTo>
                  <a:pt x="1906709" y="684775"/>
                </a:lnTo>
                <a:lnTo>
                  <a:pt x="1906709" y="606866"/>
                </a:lnTo>
                <a:lnTo>
                  <a:pt x="1590974" y="606866"/>
                </a:lnTo>
                <a:lnTo>
                  <a:pt x="1590974" y="528958"/>
                </a:lnTo>
                <a:lnTo>
                  <a:pt x="738081" y="512556"/>
                </a:lnTo>
                <a:lnTo>
                  <a:pt x="738081" y="446949"/>
                </a:lnTo>
                <a:lnTo>
                  <a:pt x="660172" y="446949"/>
                </a:lnTo>
                <a:lnTo>
                  <a:pt x="660172" y="377241"/>
                </a:lnTo>
                <a:lnTo>
                  <a:pt x="615067" y="373141"/>
                </a:lnTo>
                <a:lnTo>
                  <a:pt x="606866" y="295232"/>
                </a:lnTo>
                <a:lnTo>
                  <a:pt x="565862" y="291132"/>
                </a:lnTo>
                <a:lnTo>
                  <a:pt x="569962" y="221424"/>
                </a:lnTo>
                <a:lnTo>
                  <a:pt x="549460" y="221424"/>
                </a:lnTo>
                <a:lnTo>
                  <a:pt x="549460" y="139415"/>
                </a:lnTo>
                <a:lnTo>
                  <a:pt x="356739" y="139415"/>
                </a:lnTo>
                <a:lnTo>
                  <a:pt x="356739" y="61507"/>
                </a:lnTo>
                <a:lnTo>
                  <a:pt x="24603" y="61507"/>
                </a:lnTo>
                <a:lnTo>
                  <a:pt x="24603" y="0"/>
                </a:lnTo>
                <a:lnTo>
                  <a:pt x="0" y="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60" name="Freeform: Shape 59">
            <a:extLst>
              <a:ext uri="{FF2B5EF4-FFF2-40B4-BE49-F238E27FC236}">
                <a16:creationId xmlns:a16="http://schemas.microsoft.com/office/drawing/2014/main" id="{1500F955-A389-45FF-7364-2BE8741C9DB4}"/>
              </a:ext>
            </a:extLst>
          </p:cNvPr>
          <p:cNvSpPr/>
          <p:nvPr/>
        </p:nvSpPr>
        <p:spPr bwMode="auto">
          <a:xfrm>
            <a:off x="1576462" y="1739783"/>
            <a:ext cx="3685200" cy="883741"/>
          </a:xfrm>
          <a:custGeom>
            <a:avLst/>
            <a:gdLst>
              <a:gd name="connsiteX0" fmla="*/ 0 w 3419774"/>
              <a:gd name="connsiteY0" fmla="*/ 0 h 820090"/>
              <a:gd name="connsiteX1" fmla="*/ 967706 w 3419774"/>
              <a:gd name="connsiteY1" fmla="*/ 0 h 820090"/>
              <a:gd name="connsiteX2" fmla="*/ 967706 w 3419774"/>
              <a:gd name="connsiteY2" fmla="*/ 196821 h 820090"/>
              <a:gd name="connsiteX3" fmla="*/ 3214752 w 3419774"/>
              <a:gd name="connsiteY3" fmla="*/ 196821 h 820090"/>
              <a:gd name="connsiteX4" fmla="*/ 3214752 w 3419774"/>
              <a:gd name="connsiteY4" fmla="*/ 820090 h 820090"/>
              <a:gd name="connsiteX5" fmla="*/ 3419774 w 3419774"/>
              <a:gd name="connsiteY5" fmla="*/ 820090 h 8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9774" h="820090">
                <a:moveTo>
                  <a:pt x="0" y="0"/>
                </a:moveTo>
                <a:lnTo>
                  <a:pt x="967706" y="0"/>
                </a:lnTo>
                <a:lnTo>
                  <a:pt x="967706" y="196821"/>
                </a:lnTo>
                <a:lnTo>
                  <a:pt x="3214752" y="196821"/>
                </a:lnTo>
                <a:lnTo>
                  <a:pt x="3214752" y="820090"/>
                </a:lnTo>
                <a:lnTo>
                  <a:pt x="3419774" y="82009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43" name="TextBox 42">
            <a:extLst>
              <a:ext uri="{FF2B5EF4-FFF2-40B4-BE49-F238E27FC236}">
                <a16:creationId xmlns:a16="http://schemas.microsoft.com/office/drawing/2014/main" id="{E8233BD0-5802-E1AC-A68C-06E743F148F6}"/>
              </a:ext>
            </a:extLst>
          </p:cNvPr>
          <p:cNvSpPr txBox="1"/>
          <p:nvPr/>
        </p:nvSpPr>
        <p:spPr bwMode="auto">
          <a:xfrm>
            <a:off x="1366935"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4" name="TextBox 43">
            <a:extLst>
              <a:ext uri="{FF2B5EF4-FFF2-40B4-BE49-F238E27FC236}">
                <a16:creationId xmlns:a16="http://schemas.microsoft.com/office/drawing/2014/main" id="{4DA77B57-D90F-B895-CDCB-55361EDE868A}"/>
              </a:ext>
            </a:extLst>
          </p:cNvPr>
          <p:cNvSpPr txBox="1"/>
          <p:nvPr/>
        </p:nvSpPr>
        <p:spPr bwMode="auto">
          <a:xfrm>
            <a:off x="1720430"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45" name="TextBox 44">
            <a:extLst>
              <a:ext uri="{FF2B5EF4-FFF2-40B4-BE49-F238E27FC236}">
                <a16:creationId xmlns:a16="http://schemas.microsoft.com/office/drawing/2014/main" id="{AC5678E0-FAF2-15D1-A327-BDA61F58E313}"/>
              </a:ext>
            </a:extLst>
          </p:cNvPr>
          <p:cNvSpPr txBox="1"/>
          <p:nvPr/>
        </p:nvSpPr>
        <p:spPr bwMode="auto">
          <a:xfrm>
            <a:off x="2051833"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46" name="TextBox 45">
            <a:extLst>
              <a:ext uri="{FF2B5EF4-FFF2-40B4-BE49-F238E27FC236}">
                <a16:creationId xmlns:a16="http://schemas.microsoft.com/office/drawing/2014/main" id="{FEE6C22A-2B01-672B-7603-8139369F908B}"/>
              </a:ext>
            </a:extLst>
          </p:cNvPr>
          <p:cNvSpPr txBox="1"/>
          <p:nvPr/>
        </p:nvSpPr>
        <p:spPr bwMode="auto">
          <a:xfrm>
            <a:off x="2374399"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47" name="TextBox 46">
            <a:extLst>
              <a:ext uri="{FF2B5EF4-FFF2-40B4-BE49-F238E27FC236}">
                <a16:creationId xmlns:a16="http://schemas.microsoft.com/office/drawing/2014/main" id="{3C6284F5-AA16-972E-20B2-0AE54164384E}"/>
              </a:ext>
            </a:extLst>
          </p:cNvPr>
          <p:cNvSpPr txBox="1"/>
          <p:nvPr/>
        </p:nvSpPr>
        <p:spPr bwMode="auto">
          <a:xfrm>
            <a:off x="2692545"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48" name="TextBox 47">
            <a:extLst>
              <a:ext uri="{FF2B5EF4-FFF2-40B4-BE49-F238E27FC236}">
                <a16:creationId xmlns:a16="http://schemas.microsoft.com/office/drawing/2014/main" id="{7D912AFE-92BB-226F-DAE6-C7BA778A3474}"/>
              </a:ext>
            </a:extLst>
          </p:cNvPr>
          <p:cNvSpPr txBox="1"/>
          <p:nvPr/>
        </p:nvSpPr>
        <p:spPr bwMode="auto">
          <a:xfrm>
            <a:off x="3032785"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a:t>
            </a:r>
          </a:p>
        </p:txBody>
      </p:sp>
      <p:sp>
        <p:nvSpPr>
          <p:cNvPr id="49" name="TextBox 48">
            <a:extLst>
              <a:ext uri="{FF2B5EF4-FFF2-40B4-BE49-F238E27FC236}">
                <a16:creationId xmlns:a16="http://schemas.microsoft.com/office/drawing/2014/main" id="{0DE04EFF-5D38-DE73-10F8-5DA3DD1A778C}"/>
              </a:ext>
            </a:extLst>
          </p:cNvPr>
          <p:cNvSpPr txBox="1"/>
          <p:nvPr/>
        </p:nvSpPr>
        <p:spPr bwMode="auto">
          <a:xfrm>
            <a:off x="3364188"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36</a:t>
            </a:r>
          </a:p>
        </p:txBody>
      </p:sp>
      <p:sp>
        <p:nvSpPr>
          <p:cNvPr id="50" name="TextBox 49">
            <a:extLst>
              <a:ext uri="{FF2B5EF4-FFF2-40B4-BE49-F238E27FC236}">
                <a16:creationId xmlns:a16="http://schemas.microsoft.com/office/drawing/2014/main" id="{4E9E5CD6-C049-0DAC-44ED-3132DB9C71C7}"/>
              </a:ext>
            </a:extLst>
          </p:cNvPr>
          <p:cNvSpPr txBox="1"/>
          <p:nvPr/>
        </p:nvSpPr>
        <p:spPr bwMode="auto">
          <a:xfrm>
            <a:off x="3682335"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42</a:t>
            </a:r>
          </a:p>
        </p:txBody>
      </p:sp>
      <p:sp>
        <p:nvSpPr>
          <p:cNvPr id="51" name="TextBox 50">
            <a:extLst>
              <a:ext uri="{FF2B5EF4-FFF2-40B4-BE49-F238E27FC236}">
                <a16:creationId xmlns:a16="http://schemas.microsoft.com/office/drawing/2014/main" id="{4EBC1456-2B54-7985-5452-13CC57C600EB}"/>
              </a:ext>
            </a:extLst>
          </p:cNvPr>
          <p:cNvSpPr txBox="1"/>
          <p:nvPr/>
        </p:nvSpPr>
        <p:spPr bwMode="auto">
          <a:xfrm>
            <a:off x="4022575"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48</a:t>
            </a:r>
          </a:p>
        </p:txBody>
      </p:sp>
      <p:sp>
        <p:nvSpPr>
          <p:cNvPr id="52" name="TextBox 51">
            <a:extLst>
              <a:ext uri="{FF2B5EF4-FFF2-40B4-BE49-F238E27FC236}">
                <a16:creationId xmlns:a16="http://schemas.microsoft.com/office/drawing/2014/main" id="{5B0DE4F4-24E1-571C-562C-8C75C9FBA14D}"/>
              </a:ext>
            </a:extLst>
          </p:cNvPr>
          <p:cNvSpPr txBox="1"/>
          <p:nvPr/>
        </p:nvSpPr>
        <p:spPr bwMode="auto">
          <a:xfrm>
            <a:off x="4340722"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54</a:t>
            </a:r>
          </a:p>
        </p:txBody>
      </p:sp>
      <p:sp>
        <p:nvSpPr>
          <p:cNvPr id="53" name="TextBox 52">
            <a:extLst>
              <a:ext uri="{FF2B5EF4-FFF2-40B4-BE49-F238E27FC236}">
                <a16:creationId xmlns:a16="http://schemas.microsoft.com/office/drawing/2014/main" id="{176686CC-598D-2297-B81D-83CD73ADBFE2}"/>
              </a:ext>
            </a:extLst>
          </p:cNvPr>
          <p:cNvSpPr txBox="1"/>
          <p:nvPr/>
        </p:nvSpPr>
        <p:spPr bwMode="auto">
          <a:xfrm>
            <a:off x="4676544"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54" name="TextBox 53">
            <a:extLst>
              <a:ext uri="{FF2B5EF4-FFF2-40B4-BE49-F238E27FC236}">
                <a16:creationId xmlns:a16="http://schemas.microsoft.com/office/drawing/2014/main" id="{4F30440C-5C02-CC3B-AF11-720645BA2DF7}"/>
              </a:ext>
            </a:extLst>
          </p:cNvPr>
          <p:cNvSpPr txBox="1"/>
          <p:nvPr/>
        </p:nvSpPr>
        <p:spPr bwMode="auto">
          <a:xfrm>
            <a:off x="5016784"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66</a:t>
            </a:r>
          </a:p>
        </p:txBody>
      </p:sp>
      <p:sp>
        <p:nvSpPr>
          <p:cNvPr id="55" name="TextBox 54">
            <a:extLst>
              <a:ext uri="{FF2B5EF4-FFF2-40B4-BE49-F238E27FC236}">
                <a16:creationId xmlns:a16="http://schemas.microsoft.com/office/drawing/2014/main" id="{063A60A4-E598-DDC3-2B6A-A3DA5D53E5F0}"/>
              </a:ext>
            </a:extLst>
          </p:cNvPr>
          <p:cNvSpPr txBox="1"/>
          <p:nvPr/>
        </p:nvSpPr>
        <p:spPr bwMode="auto">
          <a:xfrm>
            <a:off x="5357025" y="4054835"/>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72</a:t>
            </a:r>
          </a:p>
        </p:txBody>
      </p:sp>
      <p:sp>
        <p:nvSpPr>
          <p:cNvPr id="56" name="TextBox 55">
            <a:extLst>
              <a:ext uri="{FF2B5EF4-FFF2-40B4-BE49-F238E27FC236}">
                <a16:creationId xmlns:a16="http://schemas.microsoft.com/office/drawing/2014/main" id="{003C266E-20FA-2ABB-3A1F-B53C44F9082B}"/>
              </a:ext>
            </a:extLst>
          </p:cNvPr>
          <p:cNvSpPr txBox="1"/>
          <p:nvPr/>
        </p:nvSpPr>
        <p:spPr bwMode="auto">
          <a:xfrm>
            <a:off x="1555180" y="4275100"/>
            <a:ext cx="39768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 From Initiation of Ibrutinib</a:t>
            </a:r>
          </a:p>
        </p:txBody>
      </p:sp>
      <p:grpSp>
        <p:nvGrpSpPr>
          <p:cNvPr id="74" name="Group 73">
            <a:extLst>
              <a:ext uri="{FF2B5EF4-FFF2-40B4-BE49-F238E27FC236}">
                <a16:creationId xmlns:a16="http://schemas.microsoft.com/office/drawing/2014/main" id="{EF155F3E-4EC5-E31A-BCBE-002A6BC25DDE}"/>
              </a:ext>
            </a:extLst>
          </p:cNvPr>
          <p:cNvGrpSpPr/>
          <p:nvPr/>
        </p:nvGrpSpPr>
        <p:grpSpPr>
          <a:xfrm>
            <a:off x="810891" y="1563265"/>
            <a:ext cx="4733568" cy="2527371"/>
            <a:chOff x="669247" y="1854800"/>
            <a:chExt cx="4733568" cy="2527371"/>
          </a:xfrm>
        </p:grpSpPr>
        <p:sp>
          <p:nvSpPr>
            <p:cNvPr id="39" name="TextBox 38">
              <a:extLst>
                <a:ext uri="{FF2B5EF4-FFF2-40B4-BE49-F238E27FC236}">
                  <a16:creationId xmlns:a16="http://schemas.microsoft.com/office/drawing/2014/main" id="{7B7454E5-3A41-08EF-2A74-C1A078016A0B}"/>
                </a:ext>
              </a:extLst>
            </p:cNvPr>
            <p:cNvSpPr txBox="1"/>
            <p:nvPr/>
          </p:nvSpPr>
          <p:spPr bwMode="auto">
            <a:xfrm>
              <a:off x="907142" y="2799702"/>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grpSp>
          <p:nvGrpSpPr>
            <p:cNvPr id="73" name="Group 72">
              <a:extLst>
                <a:ext uri="{FF2B5EF4-FFF2-40B4-BE49-F238E27FC236}">
                  <a16:creationId xmlns:a16="http://schemas.microsoft.com/office/drawing/2014/main" id="{81DBD97C-9CFD-79F1-CE16-5CC59B3385EC}"/>
                </a:ext>
              </a:extLst>
            </p:cNvPr>
            <p:cNvGrpSpPr/>
            <p:nvPr/>
          </p:nvGrpSpPr>
          <p:grpSpPr>
            <a:xfrm>
              <a:off x="669247" y="1854800"/>
              <a:ext cx="4733568" cy="2527371"/>
              <a:chOff x="669247" y="1854800"/>
              <a:chExt cx="4733568" cy="2527371"/>
            </a:xfrm>
          </p:grpSpPr>
          <p:cxnSp>
            <p:nvCxnSpPr>
              <p:cNvPr id="3" name="Straight Connector 2">
                <a:extLst>
                  <a:ext uri="{FF2B5EF4-FFF2-40B4-BE49-F238E27FC236}">
                    <a16:creationId xmlns:a16="http://schemas.microsoft.com/office/drawing/2014/main" id="{F01F31BD-CE10-C790-4250-4ADAC2D02237}"/>
                  </a:ext>
                </a:extLst>
              </p:cNvPr>
              <p:cNvCxnSpPr>
                <a:cxnSpLocks/>
              </p:cNvCxnSpPr>
              <p:nvPr/>
            </p:nvCxnSpPr>
            <p:spPr bwMode="auto">
              <a:xfrm>
                <a:off x="1413536" y="2029424"/>
                <a:ext cx="0" cy="2242176"/>
              </a:xfrm>
              <a:prstGeom prst="line">
                <a:avLst/>
              </a:prstGeom>
              <a:noFill/>
              <a:ln w="28575" cap="flat" cmpd="sng" algn="ctr">
                <a:solidFill>
                  <a:schemeClr val="bg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8246C588-1EC5-BAB9-3978-3C86F4283AE2}"/>
                  </a:ext>
                </a:extLst>
              </p:cNvPr>
              <p:cNvCxnSpPr/>
              <p:nvPr/>
            </p:nvCxnSpPr>
            <p:spPr bwMode="auto">
              <a:xfrm>
                <a:off x="1320742" y="2038261"/>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6743528E-AC59-C560-8A6D-0791363A61AE}"/>
                  </a:ext>
                </a:extLst>
              </p:cNvPr>
              <p:cNvCxnSpPr/>
              <p:nvPr/>
            </p:nvCxnSpPr>
            <p:spPr bwMode="auto">
              <a:xfrm>
                <a:off x="1320742" y="2475713"/>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F704CE03-F040-67DC-7414-7A490F37581E}"/>
                  </a:ext>
                </a:extLst>
              </p:cNvPr>
              <p:cNvCxnSpPr/>
              <p:nvPr/>
            </p:nvCxnSpPr>
            <p:spPr bwMode="auto">
              <a:xfrm>
                <a:off x="1320742" y="2930840"/>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13D3DE7C-CC6E-71C1-4F0F-77C844E27E07}"/>
                  </a:ext>
                </a:extLst>
              </p:cNvPr>
              <p:cNvCxnSpPr/>
              <p:nvPr/>
            </p:nvCxnSpPr>
            <p:spPr bwMode="auto">
              <a:xfrm>
                <a:off x="1320742" y="3368292"/>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2C7627BF-1DC0-251D-48A6-2AB73912F1EB}"/>
                  </a:ext>
                </a:extLst>
              </p:cNvPr>
              <p:cNvCxnSpPr/>
              <p:nvPr/>
            </p:nvCxnSpPr>
            <p:spPr bwMode="auto">
              <a:xfrm>
                <a:off x="1320742" y="3823418"/>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69698E10-9072-0E8E-96D2-ABFACE853BD1}"/>
                  </a:ext>
                </a:extLst>
              </p:cNvPr>
              <p:cNvCxnSpPr/>
              <p:nvPr/>
            </p:nvCxnSpPr>
            <p:spPr bwMode="auto">
              <a:xfrm>
                <a:off x="1320742" y="4260870"/>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2B72D469-32DB-B631-8E19-4BB7079A38A5}"/>
                  </a:ext>
                </a:extLst>
              </p:cNvPr>
              <p:cNvCxnSpPr>
                <a:cxnSpLocks/>
              </p:cNvCxnSpPr>
              <p:nvPr/>
            </p:nvCxnSpPr>
            <p:spPr bwMode="auto">
              <a:xfrm>
                <a:off x="1417954" y="4260870"/>
                <a:ext cx="3984861"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9FC22651-8BB3-1F42-4232-839FC6AB4250}"/>
                  </a:ext>
                </a:extLst>
              </p:cNvPr>
              <p:cNvCxnSpPr>
                <a:cxnSpLocks/>
              </p:cNvCxnSpPr>
              <p:nvPr/>
            </p:nvCxnSpPr>
            <p:spPr bwMode="auto">
              <a:xfrm rot="16200000">
                <a:off x="1367139" y="4307266"/>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1A888C08-1AB1-6211-7E17-CBF0BA684130}"/>
                  </a:ext>
                </a:extLst>
              </p:cNvPr>
              <p:cNvCxnSpPr>
                <a:cxnSpLocks/>
              </p:cNvCxnSpPr>
              <p:nvPr/>
            </p:nvCxnSpPr>
            <p:spPr bwMode="auto">
              <a:xfrm rot="16200000">
                <a:off x="1702961" y="4307266"/>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FCCEB8C8-63D3-C478-2B55-80CB74961C63}"/>
                  </a:ext>
                </a:extLst>
              </p:cNvPr>
              <p:cNvCxnSpPr>
                <a:cxnSpLocks/>
              </p:cNvCxnSpPr>
              <p:nvPr/>
            </p:nvCxnSpPr>
            <p:spPr bwMode="auto">
              <a:xfrm rot="16200000">
                <a:off x="2038782" y="4307266"/>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CF92D124-967C-9D59-861B-EB626FAF1208}"/>
                  </a:ext>
                </a:extLst>
              </p:cNvPr>
              <p:cNvCxnSpPr>
                <a:cxnSpLocks/>
              </p:cNvCxnSpPr>
              <p:nvPr/>
            </p:nvCxnSpPr>
            <p:spPr bwMode="auto">
              <a:xfrm rot="16200000">
                <a:off x="2370185" y="4307266"/>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D9DE0490-6E6D-D408-4764-74457306485B}"/>
                  </a:ext>
                </a:extLst>
              </p:cNvPr>
              <p:cNvCxnSpPr>
                <a:cxnSpLocks/>
              </p:cNvCxnSpPr>
              <p:nvPr/>
            </p:nvCxnSpPr>
            <p:spPr bwMode="auto">
              <a:xfrm rot="16200000">
                <a:off x="2697169" y="4307266"/>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0422D761-1143-66E4-692B-A0B8ACDD063C}"/>
                  </a:ext>
                </a:extLst>
              </p:cNvPr>
              <p:cNvCxnSpPr>
                <a:cxnSpLocks/>
              </p:cNvCxnSpPr>
              <p:nvPr/>
            </p:nvCxnSpPr>
            <p:spPr bwMode="auto">
              <a:xfrm rot="16200000">
                <a:off x="3037409" y="4307266"/>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BF5589B0-8CF3-A2D4-DB99-9E44C6166A15}"/>
                  </a:ext>
                </a:extLst>
              </p:cNvPr>
              <p:cNvCxnSpPr>
                <a:cxnSpLocks/>
              </p:cNvCxnSpPr>
              <p:nvPr/>
            </p:nvCxnSpPr>
            <p:spPr bwMode="auto">
              <a:xfrm rot="16200000">
                <a:off x="3351137" y="4307266"/>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208274EE-80A6-647F-5F1A-0E5601825A3E}"/>
                  </a:ext>
                </a:extLst>
              </p:cNvPr>
              <p:cNvCxnSpPr>
                <a:cxnSpLocks/>
              </p:cNvCxnSpPr>
              <p:nvPr/>
            </p:nvCxnSpPr>
            <p:spPr bwMode="auto">
              <a:xfrm rot="16200000">
                <a:off x="3686959" y="4307266"/>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BF3C33C6-2C56-796C-1450-602F23BE752C}"/>
                  </a:ext>
                </a:extLst>
              </p:cNvPr>
              <p:cNvCxnSpPr>
                <a:cxnSpLocks/>
              </p:cNvCxnSpPr>
              <p:nvPr/>
            </p:nvCxnSpPr>
            <p:spPr bwMode="auto">
              <a:xfrm rot="16200000">
                <a:off x="4027199" y="4307266"/>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5C2F8903-4387-2797-1FA5-7E2EC5BC76F1}"/>
                  </a:ext>
                </a:extLst>
              </p:cNvPr>
              <p:cNvCxnSpPr>
                <a:cxnSpLocks/>
              </p:cNvCxnSpPr>
              <p:nvPr/>
            </p:nvCxnSpPr>
            <p:spPr bwMode="auto">
              <a:xfrm flipV="1">
                <a:off x="4387323" y="4260870"/>
                <a:ext cx="0" cy="94687"/>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B2E8841D-90F2-733D-1DCD-6129F137259C}"/>
                  </a:ext>
                </a:extLst>
              </p:cNvPr>
              <p:cNvCxnSpPr>
                <a:cxnSpLocks/>
              </p:cNvCxnSpPr>
              <p:nvPr/>
            </p:nvCxnSpPr>
            <p:spPr bwMode="auto">
              <a:xfrm flipV="1">
                <a:off x="4714307" y="4260870"/>
                <a:ext cx="0" cy="94687"/>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0171434-A04E-EC27-BF48-F8B04B30F96D}"/>
                  </a:ext>
                </a:extLst>
              </p:cNvPr>
              <p:cNvCxnSpPr>
                <a:cxnSpLocks/>
              </p:cNvCxnSpPr>
              <p:nvPr/>
            </p:nvCxnSpPr>
            <p:spPr bwMode="auto">
              <a:xfrm flipV="1">
                <a:off x="5050129" y="4260870"/>
                <a:ext cx="0" cy="94687"/>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333C7FE2-74FC-6D53-BE56-F0018DD8F3EB}"/>
                  </a:ext>
                </a:extLst>
              </p:cNvPr>
              <p:cNvCxnSpPr>
                <a:cxnSpLocks/>
              </p:cNvCxnSpPr>
              <p:nvPr/>
            </p:nvCxnSpPr>
            <p:spPr bwMode="auto">
              <a:xfrm flipV="1">
                <a:off x="5390370" y="4260870"/>
                <a:ext cx="0" cy="94687"/>
              </a:xfrm>
              <a:prstGeom prst="line">
                <a:avLst/>
              </a:prstGeom>
              <a:noFill/>
              <a:ln w="28575" cap="flat" cmpd="sng" algn="ctr">
                <a:solidFill>
                  <a:schemeClr val="bg1"/>
                </a:solidFill>
                <a:prstDash val="solid"/>
                <a:round/>
                <a:headEnd type="none" w="med" len="med"/>
                <a:tailEnd type="none" w="med" len="med"/>
              </a:ln>
              <a:effectLst/>
            </p:spPr>
          </p:cxnSp>
          <p:sp>
            <p:nvSpPr>
              <p:cNvPr id="37" name="TextBox 36">
                <a:extLst>
                  <a:ext uri="{FF2B5EF4-FFF2-40B4-BE49-F238E27FC236}">
                    <a16:creationId xmlns:a16="http://schemas.microsoft.com/office/drawing/2014/main" id="{45A51BE0-F44B-CA71-F531-64510F4B7263}"/>
                  </a:ext>
                </a:extLst>
              </p:cNvPr>
              <p:cNvSpPr txBox="1"/>
              <p:nvPr/>
            </p:nvSpPr>
            <p:spPr bwMode="auto">
              <a:xfrm>
                <a:off x="907142" y="1922178"/>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38" name="TextBox 37">
                <a:extLst>
                  <a:ext uri="{FF2B5EF4-FFF2-40B4-BE49-F238E27FC236}">
                    <a16:creationId xmlns:a16="http://schemas.microsoft.com/office/drawing/2014/main" id="{636B62A9-F1F6-F0E2-DB6A-8317F2C60590}"/>
                  </a:ext>
                </a:extLst>
              </p:cNvPr>
              <p:cNvSpPr txBox="1"/>
              <p:nvPr/>
            </p:nvSpPr>
            <p:spPr bwMode="auto">
              <a:xfrm>
                <a:off x="907142" y="2337536"/>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40" name="TextBox 39">
                <a:extLst>
                  <a:ext uri="{FF2B5EF4-FFF2-40B4-BE49-F238E27FC236}">
                    <a16:creationId xmlns:a16="http://schemas.microsoft.com/office/drawing/2014/main" id="{B5E99098-B7B1-F917-EA66-4B9A21DDF704}"/>
                  </a:ext>
                </a:extLst>
              </p:cNvPr>
              <p:cNvSpPr txBox="1"/>
              <p:nvPr/>
            </p:nvSpPr>
            <p:spPr bwMode="auto">
              <a:xfrm>
                <a:off x="907142" y="3243372"/>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41" name="TextBox 40">
                <a:extLst>
                  <a:ext uri="{FF2B5EF4-FFF2-40B4-BE49-F238E27FC236}">
                    <a16:creationId xmlns:a16="http://schemas.microsoft.com/office/drawing/2014/main" id="{4901648F-6BA5-85D7-5A3D-AFADD79AF32C}"/>
                  </a:ext>
                </a:extLst>
              </p:cNvPr>
              <p:cNvSpPr txBox="1"/>
              <p:nvPr/>
            </p:nvSpPr>
            <p:spPr bwMode="auto">
              <a:xfrm>
                <a:off x="907142" y="3654311"/>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42" name="TextBox 41">
                <a:extLst>
                  <a:ext uri="{FF2B5EF4-FFF2-40B4-BE49-F238E27FC236}">
                    <a16:creationId xmlns:a16="http://schemas.microsoft.com/office/drawing/2014/main" id="{66AB5425-FEDD-F3F6-C2F2-0B54EA3A299F}"/>
                  </a:ext>
                </a:extLst>
              </p:cNvPr>
              <p:cNvSpPr txBox="1"/>
              <p:nvPr/>
            </p:nvSpPr>
            <p:spPr bwMode="auto">
              <a:xfrm>
                <a:off x="907142" y="4135950"/>
                <a:ext cx="3672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57" name="TextBox 56">
                <a:extLst>
                  <a:ext uri="{FF2B5EF4-FFF2-40B4-BE49-F238E27FC236}">
                    <a16:creationId xmlns:a16="http://schemas.microsoft.com/office/drawing/2014/main" id="{C18306CE-7AEA-62E1-6BDF-2303C35F0A15}"/>
                  </a:ext>
                </a:extLst>
              </p:cNvPr>
              <p:cNvSpPr txBox="1"/>
              <p:nvPr/>
            </p:nvSpPr>
            <p:spPr bwMode="auto">
              <a:xfrm rot="16200000">
                <a:off x="-464301" y="2988348"/>
                <a:ext cx="25133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PFS (%)</a:t>
                </a:r>
              </a:p>
            </p:txBody>
          </p:sp>
        </p:grpSp>
      </p:grpSp>
      <p:sp>
        <p:nvSpPr>
          <p:cNvPr id="65" name="TextBox 64">
            <a:extLst>
              <a:ext uri="{FF2B5EF4-FFF2-40B4-BE49-F238E27FC236}">
                <a16:creationId xmlns:a16="http://schemas.microsoft.com/office/drawing/2014/main" id="{E4D8B909-E6D0-3A5C-111E-D4178EBCE56E}"/>
              </a:ext>
            </a:extLst>
          </p:cNvPr>
          <p:cNvSpPr txBox="1"/>
          <p:nvPr/>
        </p:nvSpPr>
        <p:spPr bwMode="auto">
          <a:xfrm>
            <a:off x="1830895" y="2932678"/>
            <a:ext cx="1626082" cy="992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ts val="14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R/R del(13q)</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R/R trisomy 12</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 abnormality</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R/R del(11q)</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R/R del(17p)</a:t>
            </a:r>
          </a:p>
        </p:txBody>
      </p:sp>
      <p:cxnSp>
        <p:nvCxnSpPr>
          <p:cNvPr id="67" name="Straight Connector 66">
            <a:extLst>
              <a:ext uri="{FF2B5EF4-FFF2-40B4-BE49-F238E27FC236}">
                <a16:creationId xmlns:a16="http://schemas.microsoft.com/office/drawing/2014/main" id="{F8B8B3B6-77C8-C107-075E-E6D22B8326E8}"/>
              </a:ext>
            </a:extLst>
          </p:cNvPr>
          <p:cNvCxnSpPr/>
          <p:nvPr/>
        </p:nvCxnSpPr>
        <p:spPr bwMode="auto">
          <a:xfrm>
            <a:off x="1694370" y="3069078"/>
            <a:ext cx="196631" cy="0"/>
          </a:xfrm>
          <a:prstGeom prst="line">
            <a:avLst/>
          </a:prstGeom>
          <a:noFill/>
          <a:ln w="28575" cap="flat" cmpd="sng" algn="ctr">
            <a:solidFill>
              <a:schemeClr val="accent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79406D0C-D753-A172-B2CB-73291FC2B058}"/>
              </a:ext>
            </a:extLst>
          </p:cNvPr>
          <p:cNvCxnSpPr/>
          <p:nvPr/>
        </p:nvCxnSpPr>
        <p:spPr bwMode="auto">
          <a:xfrm>
            <a:off x="1694370" y="3232307"/>
            <a:ext cx="196631" cy="0"/>
          </a:xfrm>
          <a:prstGeom prst="line">
            <a:avLst/>
          </a:prstGeom>
          <a:noFill/>
          <a:ln w="28575" cap="flat" cmpd="sng" algn="ctr">
            <a:solidFill>
              <a:schemeClr val="accent4"/>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CA2BF320-8944-5C0D-A9A2-F79668D7D70B}"/>
              </a:ext>
            </a:extLst>
          </p:cNvPr>
          <p:cNvCxnSpPr/>
          <p:nvPr/>
        </p:nvCxnSpPr>
        <p:spPr bwMode="auto">
          <a:xfrm>
            <a:off x="1694370" y="3405350"/>
            <a:ext cx="196631" cy="0"/>
          </a:xfrm>
          <a:prstGeom prst="line">
            <a:avLst/>
          </a:prstGeom>
          <a:noFill/>
          <a:ln w="28575" cap="flat" cmpd="sng" algn="ctr">
            <a:solidFill>
              <a:schemeClr val="accent5"/>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30839277-0F2B-897D-2808-3E115B398624}"/>
              </a:ext>
            </a:extLst>
          </p:cNvPr>
          <p:cNvCxnSpPr/>
          <p:nvPr/>
        </p:nvCxnSpPr>
        <p:spPr bwMode="auto">
          <a:xfrm>
            <a:off x="1694370" y="3583948"/>
            <a:ext cx="196631" cy="0"/>
          </a:xfrm>
          <a:prstGeom prst="line">
            <a:avLst/>
          </a:prstGeom>
          <a:noFill/>
          <a:ln w="28575" cap="flat" cmpd="sng" algn="ctr">
            <a:solidFill>
              <a:schemeClr val="accent3"/>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F80584D6-47B8-A280-2D20-C8A6B7B20DB8}"/>
              </a:ext>
            </a:extLst>
          </p:cNvPr>
          <p:cNvCxnSpPr/>
          <p:nvPr/>
        </p:nvCxnSpPr>
        <p:spPr bwMode="auto">
          <a:xfrm>
            <a:off x="1694370" y="3760253"/>
            <a:ext cx="196631" cy="0"/>
          </a:xfrm>
          <a:prstGeom prst="line">
            <a:avLst/>
          </a:prstGeom>
          <a:noFill/>
          <a:ln w="28575" cap="flat" cmpd="sng" algn="ctr">
            <a:solidFill>
              <a:schemeClr val="accent6"/>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93222D67-9B02-A495-A81A-C7AC3CC38314}"/>
              </a:ext>
            </a:extLst>
          </p:cNvPr>
          <p:cNvGrpSpPr/>
          <p:nvPr/>
        </p:nvGrpSpPr>
        <p:grpSpPr>
          <a:xfrm>
            <a:off x="6337071" y="1618083"/>
            <a:ext cx="5187076" cy="3366677"/>
            <a:chOff x="689442" y="1897820"/>
            <a:chExt cx="5187076" cy="2642104"/>
          </a:xfrm>
        </p:grpSpPr>
        <p:sp>
          <p:nvSpPr>
            <p:cNvPr id="76" name="TextBox 75">
              <a:extLst>
                <a:ext uri="{FF2B5EF4-FFF2-40B4-BE49-F238E27FC236}">
                  <a16:creationId xmlns:a16="http://schemas.microsoft.com/office/drawing/2014/main" id="{3339A3D0-5872-1F08-7D3A-ED2270F60D74}"/>
                </a:ext>
              </a:extLst>
            </p:cNvPr>
            <p:cNvSpPr txBox="1"/>
            <p:nvPr/>
          </p:nvSpPr>
          <p:spPr bwMode="auto">
            <a:xfrm>
              <a:off x="907142" y="2832697"/>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0.6</a:t>
              </a:r>
            </a:p>
          </p:txBody>
        </p:sp>
        <p:grpSp>
          <p:nvGrpSpPr>
            <p:cNvPr id="77" name="Group 76">
              <a:extLst>
                <a:ext uri="{FF2B5EF4-FFF2-40B4-BE49-F238E27FC236}">
                  <a16:creationId xmlns:a16="http://schemas.microsoft.com/office/drawing/2014/main" id="{AA73C621-94FF-303F-6C7B-0688F66A63D7}"/>
                </a:ext>
              </a:extLst>
            </p:cNvPr>
            <p:cNvGrpSpPr/>
            <p:nvPr/>
          </p:nvGrpSpPr>
          <p:grpSpPr>
            <a:xfrm>
              <a:off x="689442" y="1897820"/>
              <a:ext cx="5187076" cy="2642104"/>
              <a:chOff x="689442" y="1897820"/>
              <a:chExt cx="5187076" cy="2642104"/>
            </a:xfrm>
          </p:grpSpPr>
          <p:cxnSp>
            <p:nvCxnSpPr>
              <p:cNvPr id="78" name="Straight Connector 77">
                <a:extLst>
                  <a:ext uri="{FF2B5EF4-FFF2-40B4-BE49-F238E27FC236}">
                    <a16:creationId xmlns:a16="http://schemas.microsoft.com/office/drawing/2014/main" id="{ECA14923-0513-09F5-2A69-1D8518B19173}"/>
                  </a:ext>
                </a:extLst>
              </p:cNvPr>
              <p:cNvCxnSpPr>
                <a:cxnSpLocks/>
              </p:cNvCxnSpPr>
              <p:nvPr/>
            </p:nvCxnSpPr>
            <p:spPr bwMode="auto">
              <a:xfrm>
                <a:off x="1413536" y="1991649"/>
                <a:ext cx="0" cy="2279951"/>
              </a:xfrm>
              <a:prstGeom prst="line">
                <a:avLst/>
              </a:prstGeom>
              <a:noFill/>
              <a:ln w="28575" cap="flat" cmpd="sng" algn="ctr">
                <a:solidFill>
                  <a:schemeClr val="bg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CAA99A4E-4386-677C-211D-A139CFE015CF}"/>
                  </a:ext>
                </a:extLst>
              </p:cNvPr>
              <p:cNvCxnSpPr/>
              <p:nvPr/>
            </p:nvCxnSpPr>
            <p:spPr bwMode="auto">
              <a:xfrm>
                <a:off x="1320742" y="199164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6A373CEB-FEFD-5A06-51D7-1ED0B079640B}"/>
                  </a:ext>
                </a:extLst>
              </p:cNvPr>
              <p:cNvCxnSpPr/>
              <p:nvPr/>
            </p:nvCxnSpPr>
            <p:spPr bwMode="auto">
              <a:xfrm>
                <a:off x="1320742" y="2475713"/>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81" name="Straight Connector 80">
                <a:extLst>
                  <a:ext uri="{FF2B5EF4-FFF2-40B4-BE49-F238E27FC236}">
                    <a16:creationId xmlns:a16="http://schemas.microsoft.com/office/drawing/2014/main" id="{DA27C910-47E4-77EA-A00A-42A0A8FBED66}"/>
                  </a:ext>
                </a:extLst>
              </p:cNvPr>
              <p:cNvCxnSpPr/>
              <p:nvPr/>
            </p:nvCxnSpPr>
            <p:spPr bwMode="auto">
              <a:xfrm>
                <a:off x="1320742" y="2930840"/>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56D8F715-59C8-FA5D-FE5E-7E279202FA56}"/>
                  </a:ext>
                </a:extLst>
              </p:cNvPr>
              <p:cNvCxnSpPr/>
              <p:nvPr/>
            </p:nvCxnSpPr>
            <p:spPr bwMode="auto">
              <a:xfrm>
                <a:off x="1320742" y="3368292"/>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06A8F8EC-2322-9932-10DA-054A92972619}"/>
                  </a:ext>
                </a:extLst>
              </p:cNvPr>
              <p:cNvCxnSpPr/>
              <p:nvPr/>
            </p:nvCxnSpPr>
            <p:spPr bwMode="auto">
              <a:xfrm>
                <a:off x="1320742" y="3823418"/>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B1CF3E98-CEC8-55BC-9A42-BD664E0875BD}"/>
                  </a:ext>
                </a:extLst>
              </p:cNvPr>
              <p:cNvCxnSpPr/>
              <p:nvPr/>
            </p:nvCxnSpPr>
            <p:spPr bwMode="auto">
              <a:xfrm>
                <a:off x="1320742" y="4273223"/>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C6F7BE08-B753-9B73-F4F8-54901FEE8717}"/>
                  </a:ext>
                </a:extLst>
              </p:cNvPr>
              <p:cNvCxnSpPr>
                <a:cxnSpLocks/>
              </p:cNvCxnSpPr>
              <p:nvPr/>
            </p:nvCxnSpPr>
            <p:spPr bwMode="auto">
              <a:xfrm>
                <a:off x="1417954" y="4271406"/>
                <a:ext cx="4275771" cy="0"/>
              </a:xfrm>
              <a:prstGeom prst="line">
                <a:avLst/>
              </a:prstGeom>
              <a:noFill/>
              <a:ln w="28575" cap="flat" cmpd="sng" algn="ctr">
                <a:solidFill>
                  <a:schemeClr val="bg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E59C93BD-2257-F4DE-BC90-0FC2B65A3E8F}"/>
                  </a:ext>
                </a:extLst>
              </p:cNvPr>
              <p:cNvCxnSpPr>
                <a:cxnSpLocks/>
              </p:cNvCxnSpPr>
              <p:nvPr/>
            </p:nvCxnSpPr>
            <p:spPr bwMode="auto">
              <a:xfrm rot="16200000">
                <a:off x="1367139" y="431746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2F7A9450-CAC8-AF21-4306-534456BACB1B}"/>
                  </a:ext>
                </a:extLst>
              </p:cNvPr>
              <p:cNvCxnSpPr>
                <a:cxnSpLocks/>
              </p:cNvCxnSpPr>
              <p:nvPr/>
            </p:nvCxnSpPr>
            <p:spPr bwMode="auto">
              <a:xfrm rot="16200000">
                <a:off x="1685764" y="431746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1E23668B-7C61-709B-CBDB-7FB1CE718501}"/>
                  </a:ext>
                </a:extLst>
              </p:cNvPr>
              <p:cNvCxnSpPr>
                <a:cxnSpLocks/>
              </p:cNvCxnSpPr>
              <p:nvPr/>
            </p:nvCxnSpPr>
            <p:spPr bwMode="auto">
              <a:xfrm rot="16200000">
                <a:off x="1977201" y="431746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74A1FDB4-76AA-8705-54F4-8E0D2704E008}"/>
                  </a:ext>
                </a:extLst>
              </p:cNvPr>
              <p:cNvCxnSpPr>
                <a:cxnSpLocks/>
              </p:cNvCxnSpPr>
              <p:nvPr/>
            </p:nvCxnSpPr>
            <p:spPr bwMode="auto">
              <a:xfrm rot="16200000">
                <a:off x="2282770" y="431746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BED9CCF3-809B-BB6D-43B9-F6C718469A1A}"/>
                  </a:ext>
                </a:extLst>
              </p:cNvPr>
              <p:cNvCxnSpPr>
                <a:cxnSpLocks/>
              </p:cNvCxnSpPr>
              <p:nvPr/>
            </p:nvCxnSpPr>
            <p:spPr bwMode="auto">
              <a:xfrm rot="16200000">
                <a:off x="2590457" y="431746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FC1B545C-25EF-6E43-9FFF-90DC1AA72BD8}"/>
                  </a:ext>
                </a:extLst>
              </p:cNvPr>
              <p:cNvCxnSpPr>
                <a:cxnSpLocks/>
              </p:cNvCxnSpPr>
              <p:nvPr/>
            </p:nvCxnSpPr>
            <p:spPr bwMode="auto">
              <a:xfrm rot="16200000">
                <a:off x="3511148" y="431746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C6983C23-5D2A-75D0-64D4-5205D15DC27E}"/>
                  </a:ext>
                </a:extLst>
              </p:cNvPr>
              <p:cNvCxnSpPr>
                <a:cxnSpLocks/>
              </p:cNvCxnSpPr>
              <p:nvPr/>
            </p:nvCxnSpPr>
            <p:spPr bwMode="auto">
              <a:xfrm rot="16200000">
                <a:off x="3815345" y="431746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8703CD98-6589-7BDF-9551-37E30C63A7FD}"/>
                  </a:ext>
                </a:extLst>
              </p:cNvPr>
              <p:cNvCxnSpPr>
                <a:cxnSpLocks/>
              </p:cNvCxnSpPr>
              <p:nvPr/>
            </p:nvCxnSpPr>
            <p:spPr bwMode="auto">
              <a:xfrm rot="16200000">
                <a:off x="4127493" y="431746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0993B136-EE85-C8D2-0C0B-4464B2C8BDFE}"/>
                  </a:ext>
                </a:extLst>
              </p:cNvPr>
              <p:cNvCxnSpPr>
                <a:cxnSpLocks/>
              </p:cNvCxnSpPr>
              <p:nvPr/>
            </p:nvCxnSpPr>
            <p:spPr bwMode="auto">
              <a:xfrm rot="16200000">
                <a:off x="4424396" y="431746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E161047A-2D67-A8A9-48D1-8770ACDE3351}"/>
                  </a:ext>
                </a:extLst>
              </p:cNvPr>
              <p:cNvCxnSpPr>
                <a:cxnSpLocks/>
              </p:cNvCxnSpPr>
              <p:nvPr/>
            </p:nvCxnSpPr>
            <p:spPr bwMode="auto">
              <a:xfrm flipV="1">
                <a:off x="4781685" y="4271073"/>
                <a:ext cx="0" cy="94687"/>
              </a:xfrm>
              <a:prstGeom prst="line">
                <a:avLst/>
              </a:prstGeom>
              <a:noFill/>
              <a:ln w="28575" cap="flat" cmpd="sng" algn="ctr">
                <a:solidFill>
                  <a:schemeClr val="bg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24ABDAF6-EE49-87D6-82E5-91159DE1F030}"/>
                  </a:ext>
                </a:extLst>
              </p:cNvPr>
              <p:cNvCxnSpPr>
                <a:cxnSpLocks/>
              </p:cNvCxnSpPr>
              <p:nvPr/>
            </p:nvCxnSpPr>
            <p:spPr bwMode="auto">
              <a:xfrm flipV="1">
                <a:off x="5091334" y="4271073"/>
                <a:ext cx="0" cy="94687"/>
              </a:xfrm>
              <a:prstGeom prst="line">
                <a:avLst/>
              </a:prstGeom>
              <a:noFill/>
              <a:ln w="28575" cap="flat" cmpd="sng" algn="ctr">
                <a:solidFill>
                  <a:schemeClr val="bg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EA2EBFF8-08F8-F083-5656-172BF0F1F6BC}"/>
                  </a:ext>
                </a:extLst>
              </p:cNvPr>
              <p:cNvCxnSpPr>
                <a:cxnSpLocks/>
              </p:cNvCxnSpPr>
              <p:nvPr/>
            </p:nvCxnSpPr>
            <p:spPr bwMode="auto">
              <a:xfrm flipV="1">
                <a:off x="5396821" y="4271073"/>
                <a:ext cx="0" cy="94687"/>
              </a:xfrm>
              <a:prstGeom prst="line">
                <a:avLst/>
              </a:prstGeom>
              <a:noFill/>
              <a:ln w="28575" cap="flat" cmpd="sng" algn="ctr">
                <a:solidFill>
                  <a:schemeClr val="bg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AA86F8D3-B07B-7E2D-EAA2-F4AA5F886E80}"/>
                  </a:ext>
                </a:extLst>
              </p:cNvPr>
              <p:cNvCxnSpPr>
                <a:cxnSpLocks/>
              </p:cNvCxnSpPr>
              <p:nvPr/>
            </p:nvCxnSpPr>
            <p:spPr bwMode="auto">
              <a:xfrm flipV="1">
                <a:off x="5693725" y="4271073"/>
                <a:ext cx="0" cy="94687"/>
              </a:xfrm>
              <a:prstGeom prst="line">
                <a:avLst/>
              </a:prstGeom>
              <a:noFill/>
              <a:ln w="28575" cap="flat" cmpd="sng" algn="ctr">
                <a:solidFill>
                  <a:schemeClr val="bg1"/>
                </a:solidFill>
                <a:prstDash val="solid"/>
                <a:round/>
                <a:headEnd type="none" w="med" len="med"/>
                <a:tailEnd type="none" w="med" len="med"/>
              </a:ln>
              <a:effectLst/>
            </p:spPr>
          </p:cxnSp>
          <p:sp>
            <p:nvSpPr>
              <p:cNvPr id="99" name="TextBox 98">
                <a:extLst>
                  <a:ext uri="{FF2B5EF4-FFF2-40B4-BE49-F238E27FC236}">
                    <a16:creationId xmlns:a16="http://schemas.microsoft.com/office/drawing/2014/main" id="{947DA4EC-AB5E-2BAB-E084-C4973E4E8AE7}"/>
                  </a:ext>
                </a:extLst>
              </p:cNvPr>
              <p:cNvSpPr txBox="1"/>
              <p:nvPr/>
            </p:nvSpPr>
            <p:spPr bwMode="auto">
              <a:xfrm>
                <a:off x="907142" y="1908572"/>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100" name="TextBox 99">
                <a:extLst>
                  <a:ext uri="{FF2B5EF4-FFF2-40B4-BE49-F238E27FC236}">
                    <a16:creationId xmlns:a16="http://schemas.microsoft.com/office/drawing/2014/main" id="{550D74D7-452E-5DCC-EED6-B98DA9565435}"/>
                  </a:ext>
                </a:extLst>
              </p:cNvPr>
              <p:cNvSpPr txBox="1"/>
              <p:nvPr/>
            </p:nvSpPr>
            <p:spPr bwMode="auto">
              <a:xfrm>
                <a:off x="907142" y="2371833"/>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0.8</a:t>
                </a:r>
              </a:p>
            </p:txBody>
          </p:sp>
          <p:sp>
            <p:nvSpPr>
              <p:cNvPr id="101" name="TextBox 100">
                <a:extLst>
                  <a:ext uri="{FF2B5EF4-FFF2-40B4-BE49-F238E27FC236}">
                    <a16:creationId xmlns:a16="http://schemas.microsoft.com/office/drawing/2014/main" id="{FC324598-2983-6C51-7D90-616C16D9EDAA}"/>
                  </a:ext>
                </a:extLst>
              </p:cNvPr>
              <p:cNvSpPr txBox="1"/>
              <p:nvPr/>
            </p:nvSpPr>
            <p:spPr bwMode="auto">
              <a:xfrm>
                <a:off x="907142" y="3270147"/>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0.4</a:t>
                </a:r>
              </a:p>
            </p:txBody>
          </p:sp>
          <p:sp>
            <p:nvSpPr>
              <p:cNvPr id="102" name="TextBox 101">
                <a:extLst>
                  <a:ext uri="{FF2B5EF4-FFF2-40B4-BE49-F238E27FC236}">
                    <a16:creationId xmlns:a16="http://schemas.microsoft.com/office/drawing/2014/main" id="{5A21C540-DE52-4102-6EF7-20E7DAA577E7}"/>
                  </a:ext>
                </a:extLst>
              </p:cNvPr>
              <p:cNvSpPr txBox="1"/>
              <p:nvPr/>
            </p:nvSpPr>
            <p:spPr bwMode="auto">
              <a:xfrm>
                <a:off x="907142" y="3729431"/>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0.2</a:t>
                </a:r>
              </a:p>
            </p:txBody>
          </p:sp>
          <p:sp>
            <p:nvSpPr>
              <p:cNvPr id="103" name="TextBox 102">
                <a:extLst>
                  <a:ext uri="{FF2B5EF4-FFF2-40B4-BE49-F238E27FC236}">
                    <a16:creationId xmlns:a16="http://schemas.microsoft.com/office/drawing/2014/main" id="{A2AB8FD1-4E5B-2178-C5D8-8B589B8D81A7}"/>
                  </a:ext>
                </a:extLst>
              </p:cNvPr>
              <p:cNvSpPr txBox="1"/>
              <p:nvPr/>
            </p:nvSpPr>
            <p:spPr bwMode="auto">
              <a:xfrm>
                <a:off x="907142" y="4170095"/>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04" name="TextBox 103">
                <a:extLst>
                  <a:ext uri="{FF2B5EF4-FFF2-40B4-BE49-F238E27FC236}">
                    <a16:creationId xmlns:a16="http://schemas.microsoft.com/office/drawing/2014/main" id="{07D16A22-5E16-AC18-EB5C-EB19597C768A}"/>
                  </a:ext>
                </a:extLst>
              </p:cNvPr>
              <p:cNvSpPr txBox="1"/>
              <p:nvPr/>
            </p:nvSpPr>
            <p:spPr bwMode="auto">
              <a:xfrm rot="16200000">
                <a:off x="-444106" y="3031368"/>
                <a:ext cx="25133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Proportion of PFS</a:t>
                </a:r>
              </a:p>
            </p:txBody>
          </p:sp>
          <p:cxnSp>
            <p:nvCxnSpPr>
              <p:cNvPr id="107" name="Straight Connector 106">
                <a:extLst>
                  <a:ext uri="{FF2B5EF4-FFF2-40B4-BE49-F238E27FC236}">
                    <a16:creationId xmlns:a16="http://schemas.microsoft.com/office/drawing/2014/main" id="{AF4308B0-041B-D0C1-E8A8-62BC19261792}"/>
                  </a:ext>
                </a:extLst>
              </p:cNvPr>
              <p:cNvCxnSpPr>
                <a:cxnSpLocks/>
              </p:cNvCxnSpPr>
              <p:nvPr/>
            </p:nvCxnSpPr>
            <p:spPr bwMode="auto">
              <a:xfrm rot="16200000">
                <a:off x="3203460" y="4317469"/>
                <a:ext cx="92793" cy="0"/>
              </a:xfrm>
              <a:prstGeom prst="line">
                <a:avLst/>
              </a:prstGeom>
              <a:noFill/>
              <a:ln w="28575" cap="flat" cmpd="sng" algn="ctr">
                <a:solidFill>
                  <a:schemeClr val="bg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D0865BEA-14F2-E0AB-357A-346EDD1AFB7F}"/>
                  </a:ext>
                </a:extLst>
              </p:cNvPr>
              <p:cNvCxnSpPr>
                <a:cxnSpLocks/>
              </p:cNvCxnSpPr>
              <p:nvPr/>
            </p:nvCxnSpPr>
            <p:spPr bwMode="auto">
              <a:xfrm rot="16200000">
                <a:off x="2900105" y="4317469"/>
                <a:ext cx="92793" cy="0"/>
              </a:xfrm>
              <a:prstGeom prst="line">
                <a:avLst/>
              </a:prstGeom>
              <a:noFill/>
              <a:ln w="28575" cap="flat" cmpd="sng" algn="ctr">
                <a:solidFill>
                  <a:schemeClr val="bg1"/>
                </a:solidFill>
                <a:prstDash val="solid"/>
                <a:round/>
                <a:headEnd type="none" w="med" len="med"/>
                <a:tailEnd type="none" w="med" len="med"/>
              </a:ln>
              <a:effectLst/>
            </p:spPr>
          </p:cxnSp>
          <p:sp>
            <p:nvSpPr>
              <p:cNvPr id="109" name="TextBox 108">
                <a:extLst>
                  <a:ext uri="{FF2B5EF4-FFF2-40B4-BE49-F238E27FC236}">
                    <a16:creationId xmlns:a16="http://schemas.microsoft.com/office/drawing/2014/main" id="{2D5BDE16-A5EB-384D-C165-1CA476D61BD7}"/>
                  </a:ext>
                </a:extLst>
              </p:cNvPr>
              <p:cNvSpPr txBox="1"/>
              <p:nvPr/>
            </p:nvSpPr>
            <p:spPr bwMode="auto">
              <a:xfrm>
                <a:off x="1244661"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10" name="TextBox 109">
                <a:extLst>
                  <a:ext uri="{FF2B5EF4-FFF2-40B4-BE49-F238E27FC236}">
                    <a16:creationId xmlns:a16="http://schemas.microsoft.com/office/drawing/2014/main" id="{D89897BF-71EC-BEAD-6AA8-FBDF3BC11BFA}"/>
                  </a:ext>
                </a:extLst>
              </p:cNvPr>
              <p:cNvSpPr txBox="1"/>
              <p:nvPr/>
            </p:nvSpPr>
            <p:spPr bwMode="auto">
              <a:xfrm>
                <a:off x="1539349"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111" name="TextBox 110">
                <a:extLst>
                  <a:ext uri="{FF2B5EF4-FFF2-40B4-BE49-F238E27FC236}">
                    <a16:creationId xmlns:a16="http://schemas.microsoft.com/office/drawing/2014/main" id="{F57D5891-7A4A-2E3C-E9BA-DF119B1D026D}"/>
                  </a:ext>
                </a:extLst>
              </p:cNvPr>
              <p:cNvSpPr txBox="1"/>
              <p:nvPr/>
            </p:nvSpPr>
            <p:spPr bwMode="auto">
              <a:xfrm>
                <a:off x="1847038"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112" name="TextBox 111">
                <a:extLst>
                  <a:ext uri="{FF2B5EF4-FFF2-40B4-BE49-F238E27FC236}">
                    <a16:creationId xmlns:a16="http://schemas.microsoft.com/office/drawing/2014/main" id="{ED20131B-56F5-9093-9C00-1029A26F1736}"/>
                  </a:ext>
                </a:extLst>
              </p:cNvPr>
              <p:cNvSpPr txBox="1"/>
              <p:nvPr/>
            </p:nvSpPr>
            <p:spPr bwMode="auto">
              <a:xfrm>
                <a:off x="2150393"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113" name="TextBox 112">
                <a:extLst>
                  <a:ext uri="{FF2B5EF4-FFF2-40B4-BE49-F238E27FC236}">
                    <a16:creationId xmlns:a16="http://schemas.microsoft.com/office/drawing/2014/main" id="{DCE0538A-7809-B53D-129F-DD717A4D7E5C}"/>
                  </a:ext>
                </a:extLst>
              </p:cNvPr>
              <p:cNvSpPr txBox="1"/>
              <p:nvPr/>
            </p:nvSpPr>
            <p:spPr bwMode="auto">
              <a:xfrm>
                <a:off x="2467091"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a:t>
                </a:r>
              </a:p>
            </p:txBody>
          </p:sp>
          <p:sp>
            <p:nvSpPr>
              <p:cNvPr id="116" name="TextBox 115">
                <a:extLst>
                  <a:ext uri="{FF2B5EF4-FFF2-40B4-BE49-F238E27FC236}">
                    <a16:creationId xmlns:a16="http://schemas.microsoft.com/office/drawing/2014/main" id="{D1BAA539-FF92-8371-1E7A-1CE488227FA9}"/>
                  </a:ext>
                </a:extLst>
              </p:cNvPr>
              <p:cNvSpPr txBox="1"/>
              <p:nvPr/>
            </p:nvSpPr>
            <p:spPr bwMode="auto">
              <a:xfrm>
                <a:off x="2770447"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117" name="TextBox 116">
                <a:extLst>
                  <a:ext uri="{FF2B5EF4-FFF2-40B4-BE49-F238E27FC236}">
                    <a16:creationId xmlns:a16="http://schemas.microsoft.com/office/drawing/2014/main" id="{A7EB2298-593D-7E40-2BB4-054BEA5C0B78}"/>
                  </a:ext>
                </a:extLst>
              </p:cNvPr>
              <p:cNvSpPr txBox="1"/>
              <p:nvPr/>
            </p:nvSpPr>
            <p:spPr bwMode="auto">
              <a:xfrm>
                <a:off x="3078136"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118" name="TextBox 117">
                <a:extLst>
                  <a:ext uri="{FF2B5EF4-FFF2-40B4-BE49-F238E27FC236}">
                    <a16:creationId xmlns:a16="http://schemas.microsoft.com/office/drawing/2014/main" id="{4BA88379-DE61-B78C-97D1-55CEA6F91075}"/>
                  </a:ext>
                </a:extLst>
              </p:cNvPr>
              <p:cNvSpPr txBox="1"/>
              <p:nvPr/>
            </p:nvSpPr>
            <p:spPr bwMode="auto">
              <a:xfrm>
                <a:off x="3390159"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119" name="TextBox 118">
                <a:extLst>
                  <a:ext uri="{FF2B5EF4-FFF2-40B4-BE49-F238E27FC236}">
                    <a16:creationId xmlns:a16="http://schemas.microsoft.com/office/drawing/2014/main" id="{2ADDF6DF-A8EB-351E-411D-A4312A234551}"/>
                  </a:ext>
                </a:extLst>
              </p:cNvPr>
              <p:cNvSpPr txBox="1"/>
              <p:nvPr/>
            </p:nvSpPr>
            <p:spPr bwMode="auto">
              <a:xfrm>
                <a:off x="3689181"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a:t>
                </a:r>
              </a:p>
            </p:txBody>
          </p:sp>
          <p:sp>
            <p:nvSpPr>
              <p:cNvPr id="120" name="TextBox 119">
                <a:extLst>
                  <a:ext uri="{FF2B5EF4-FFF2-40B4-BE49-F238E27FC236}">
                    <a16:creationId xmlns:a16="http://schemas.microsoft.com/office/drawing/2014/main" id="{5B557FEB-1B4E-B7D0-2B24-CC633337154A}"/>
                  </a:ext>
                </a:extLst>
              </p:cNvPr>
              <p:cNvSpPr txBox="1"/>
              <p:nvPr/>
            </p:nvSpPr>
            <p:spPr bwMode="auto">
              <a:xfrm>
                <a:off x="3983870"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121" name="TextBox 120">
                <a:extLst>
                  <a:ext uri="{FF2B5EF4-FFF2-40B4-BE49-F238E27FC236}">
                    <a16:creationId xmlns:a16="http://schemas.microsoft.com/office/drawing/2014/main" id="{28A94C46-21B8-77C1-EE58-8733B1EABC9D}"/>
                  </a:ext>
                </a:extLst>
              </p:cNvPr>
              <p:cNvSpPr txBox="1"/>
              <p:nvPr/>
            </p:nvSpPr>
            <p:spPr bwMode="auto">
              <a:xfrm>
                <a:off x="4282891"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122" name="TextBox 121">
                <a:extLst>
                  <a:ext uri="{FF2B5EF4-FFF2-40B4-BE49-F238E27FC236}">
                    <a16:creationId xmlns:a16="http://schemas.microsoft.com/office/drawing/2014/main" id="{8D35B378-1B89-33B2-B751-87459F2B2D98}"/>
                  </a:ext>
                </a:extLst>
              </p:cNvPr>
              <p:cNvSpPr txBox="1"/>
              <p:nvPr/>
            </p:nvSpPr>
            <p:spPr bwMode="auto">
              <a:xfrm>
                <a:off x="4594914"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22</a:t>
                </a:r>
              </a:p>
            </p:txBody>
          </p:sp>
          <p:sp>
            <p:nvSpPr>
              <p:cNvPr id="123" name="TextBox 122">
                <a:extLst>
                  <a:ext uri="{FF2B5EF4-FFF2-40B4-BE49-F238E27FC236}">
                    <a16:creationId xmlns:a16="http://schemas.microsoft.com/office/drawing/2014/main" id="{940EBC56-6BDE-9B6F-0A27-B0F0163E1F39}"/>
                  </a:ext>
                </a:extLst>
              </p:cNvPr>
              <p:cNvSpPr txBox="1"/>
              <p:nvPr/>
            </p:nvSpPr>
            <p:spPr bwMode="auto">
              <a:xfrm>
                <a:off x="4915604"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124" name="TextBox 123">
                <a:extLst>
                  <a:ext uri="{FF2B5EF4-FFF2-40B4-BE49-F238E27FC236}">
                    <a16:creationId xmlns:a16="http://schemas.microsoft.com/office/drawing/2014/main" id="{1ABBB1CA-12FC-4CD6-DADE-9E93BB51721E}"/>
                  </a:ext>
                </a:extLst>
              </p:cNvPr>
              <p:cNvSpPr txBox="1"/>
              <p:nvPr/>
            </p:nvSpPr>
            <p:spPr bwMode="auto">
              <a:xfrm>
                <a:off x="5227627"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26</a:t>
                </a:r>
              </a:p>
            </p:txBody>
          </p:sp>
          <p:sp>
            <p:nvSpPr>
              <p:cNvPr id="125" name="TextBox 124">
                <a:extLst>
                  <a:ext uri="{FF2B5EF4-FFF2-40B4-BE49-F238E27FC236}">
                    <a16:creationId xmlns:a16="http://schemas.microsoft.com/office/drawing/2014/main" id="{FC9F68A0-A483-F006-DC42-6A54DC70B834}"/>
                  </a:ext>
                </a:extLst>
              </p:cNvPr>
              <p:cNvSpPr txBox="1"/>
              <p:nvPr/>
            </p:nvSpPr>
            <p:spPr bwMode="auto">
              <a:xfrm>
                <a:off x="5509314" y="4346694"/>
                <a:ext cx="367204" cy="193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28</a:t>
                </a:r>
              </a:p>
            </p:txBody>
          </p:sp>
        </p:grpSp>
      </p:grpSp>
      <p:sp>
        <p:nvSpPr>
          <p:cNvPr id="127" name="TextBox 126">
            <a:extLst>
              <a:ext uri="{FF2B5EF4-FFF2-40B4-BE49-F238E27FC236}">
                <a16:creationId xmlns:a16="http://schemas.microsoft.com/office/drawing/2014/main" id="{04013E7E-21A1-8DC2-166C-CEAE1354652D}"/>
              </a:ext>
            </a:extLst>
          </p:cNvPr>
          <p:cNvSpPr txBox="1"/>
          <p:nvPr/>
        </p:nvSpPr>
        <p:spPr bwMode="auto">
          <a:xfrm>
            <a:off x="7061164" y="5016123"/>
            <a:ext cx="4413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 From Initiation of Study Treatment</a:t>
            </a:r>
          </a:p>
        </p:txBody>
      </p:sp>
      <p:sp>
        <p:nvSpPr>
          <p:cNvPr id="132" name="Freeform: Shape 131">
            <a:extLst>
              <a:ext uri="{FF2B5EF4-FFF2-40B4-BE49-F238E27FC236}">
                <a16:creationId xmlns:a16="http://schemas.microsoft.com/office/drawing/2014/main" id="{77ED18F3-C5E1-137F-BD4C-4E0A5FD55931}"/>
              </a:ext>
            </a:extLst>
          </p:cNvPr>
          <p:cNvSpPr/>
          <p:nvPr/>
        </p:nvSpPr>
        <p:spPr bwMode="auto">
          <a:xfrm>
            <a:off x="7079468" y="1734692"/>
            <a:ext cx="4384964" cy="545523"/>
          </a:xfrm>
          <a:custGeom>
            <a:avLst/>
            <a:gdLst>
              <a:gd name="connsiteX0" fmla="*/ 0 w 4384964"/>
              <a:gd name="connsiteY0" fmla="*/ 0 h 545523"/>
              <a:gd name="connsiteX1" fmla="*/ 311727 w 4384964"/>
              <a:gd name="connsiteY1" fmla="*/ 0 h 545523"/>
              <a:gd name="connsiteX2" fmla="*/ 311727 w 4384964"/>
              <a:gd name="connsiteY2" fmla="*/ 72737 h 545523"/>
              <a:gd name="connsiteX3" fmla="*/ 654627 w 4384964"/>
              <a:gd name="connsiteY3" fmla="*/ 72737 h 545523"/>
              <a:gd name="connsiteX4" fmla="*/ 670214 w 4384964"/>
              <a:gd name="connsiteY4" fmla="*/ 98714 h 545523"/>
              <a:gd name="connsiteX5" fmla="*/ 815686 w 4384964"/>
              <a:gd name="connsiteY5" fmla="*/ 98714 h 545523"/>
              <a:gd name="connsiteX6" fmla="*/ 815686 w 4384964"/>
              <a:gd name="connsiteY6" fmla="*/ 109105 h 545523"/>
              <a:gd name="connsiteX7" fmla="*/ 1262495 w 4384964"/>
              <a:gd name="connsiteY7" fmla="*/ 109105 h 545523"/>
              <a:gd name="connsiteX8" fmla="*/ 1262495 w 4384964"/>
              <a:gd name="connsiteY8" fmla="*/ 140278 h 545523"/>
              <a:gd name="connsiteX9" fmla="*/ 1937905 w 4384964"/>
              <a:gd name="connsiteY9" fmla="*/ 140278 h 545523"/>
              <a:gd name="connsiteX10" fmla="*/ 1937905 w 4384964"/>
              <a:gd name="connsiteY10" fmla="*/ 140278 h 545523"/>
              <a:gd name="connsiteX11" fmla="*/ 2052205 w 4384964"/>
              <a:gd name="connsiteY11" fmla="*/ 140278 h 545523"/>
              <a:gd name="connsiteX12" fmla="*/ 2052205 w 4384964"/>
              <a:gd name="connsiteY12" fmla="*/ 181841 h 545523"/>
              <a:gd name="connsiteX13" fmla="*/ 2145723 w 4384964"/>
              <a:gd name="connsiteY13" fmla="*/ 181841 h 545523"/>
              <a:gd name="connsiteX14" fmla="*/ 2161309 w 4384964"/>
              <a:gd name="connsiteY14" fmla="*/ 213014 h 545523"/>
              <a:gd name="connsiteX15" fmla="*/ 2353541 w 4384964"/>
              <a:gd name="connsiteY15" fmla="*/ 213014 h 545523"/>
              <a:gd name="connsiteX16" fmla="*/ 2353541 w 4384964"/>
              <a:gd name="connsiteY16" fmla="*/ 228600 h 545523"/>
              <a:gd name="connsiteX17" fmla="*/ 2400300 w 4384964"/>
              <a:gd name="connsiteY17" fmla="*/ 228600 h 545523"/>
              <a:gd name="connsiteX18" fmla="*/ 2400300 w 4384964"/>
              <a:gd name="connsiteY18" fmla="*/ 254578 h 545523"/>
              <a:gd name="connsiteX19" fmla="*/ 2499014 w 4384964"/>
              <a:gd name="connsiteY19" fmla="*/ 254578 h 545523"/>
              <a:gd name="connsiteX20" fmla="*/ 2519795 w 4384964"/>
              <a:gd name="connsiteY20" fmla="*/ 275359 h 545523"/>
              <a:gd name="connsiteX21" fmla="*/ 2665268 w 4384964"/>
              <a:gd name="connsiteY21" fmla="*/ 275359 h 545523"/>
              <a:gd name="connsiteX22" fmla="*/ 2665268 w 4384964"/>
              <a:gd name="connsiteY22" fmla="*/ 316923 h 545523"/>
              <a:gd name="connsiteX23" fmla="*/ 2805545 w 4384964"/>
              <a:gd name="connsiteY23" fmla="*/ 316923 h 545523"/>
              <a:gd name="connsiteX24" fmla="*/ 2805545 w 4384964"/>
              <a:gd name="connsiteY24" fmla="*/ 337705 h 545523"/>
              <a:gd name="connsiteX25" fmla="*/ 3283527 w 4384964"/>
              <a:gd name="connsiteY25" fmla="*/ 337705 h 545523"/>
              <a:gd name="connsiteX26" fmla="*/ 3283527 w 4384964"/>
              <a:gd name="connsiteY26" fmla="*/ 337705 h 545523"/>
              <a:gd name="connsiteX27" fmla="*/ 3288723 w 4384964"/>
              <a:gd name="connsiteY27" fmla="*/ 374073 h 545523"/>
              <a:gd name="connsiteX28" fmla="*/ 3719945 w 4384964"/>
              <a:gd name="connsiteY28" fmla="*/ 374073 h 545523"/>
              <a:gd name="connsiteX29" fmla="*/ 3719945 w 4384964"/>
              <a:gd name="connsiteY29" fmla="*/ 415637 h 545523"/>
              <a:gd name="connsiteX30" fmla="*/ 3777095 w 4384964"/>
              <a:gd name="connsiteY30" fmla="*/ 415637 h 545523"/>
              <a:gd name="connsiteX31" fmla="*/ 3777095 w 4384964"/>
              <a:gd name="connsiteY31" fmla="*/ 457200 h 545523"/>
              <a:gd name="connsiteX32" fmla="*/ 4265468 w 4384964"/>
              <a:gd name="connsiteY32" fmla="*/ 457200 h 545523"/>
              <a:gd name="connsiteX33" fmla="*/ 4265468 w 4384964"/>
              <a:gd name="connsiteY33" fmla="*/ 545523 h 545523"/>
              <a:gd name="connsiteX34" fmla="*/ 4384964 w 4384964"/>
              <a:gd name="connsiteY34" fmla="*/ 545523 h 54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84964" h="545523">
                <a:moveTo>
                  <a:pt x="0" y="0"/>
                </a:moveTo>
                <a:lnTo>
                  <a:pt x="311727" y="0"/>
                </a:lnTo>
                <a:lnTo>
                  <a:pt x="311727" y="72737"/>
                </a:lnTo>
                <a:lnTo>
                  <a:pt x="654627" y="72737"/>
                </a:lnTo>
                <a:lnTo>
                  <a:pt x="670214" y="98714"/>
                </a:lnTo>
                <a:lnTo>
                  <a:pt x="815686" y="98714"/>
                </a:lnTo>
                <a:lnTo>
                  <a:pt x="815686" y="109105"/>
                </a:lnTo>
                <a:lnTo>
                  <a:pt x="1262495" y="109105"/>
                </a:lnTo>
                <a:lnTo>
                  <a:pt x="1262495" y="140278"/>
                </a:lnTo>
                <a:lnTo>
                  <a:pt x="1937905" y="140278"/>
                </a:lnTo>
                <a:lnTo>
                  <a:pt x="1937905" y="140278"/>
                </a:lnTo>
                <a:lnTo>
                  <a:pt x="2052205" y="140278"/>
                </a:lnTo>
                <a:lnTo>
                  <a:pt x="2052205" y="181841"/>
                </a:lnTo>
                <a:lnTo>
                  <a:pt x="2145723" y="181841"/>
                </a:lnTo>
                <a:lnTo>
                  <a:pt x="2161309" y="213014"/>
                </a:lnTo>
                <a:lnTo>
                  <a:pt x="2353541" y="213014"/>
                </a:lnTo>
                <a:lnTo>
                  <a:pt x="2353541" y="228600"/>
                </a:lnTo>
                <a:lnTo>
                  <a:pt x="2400300" y="228600"/>
                </a:lnTo>
                <a:lnTo>
                  <a:pt x="2400300" y="254578"/>
                </a:lnTo>
                <a:lnTo>
                  <a:pt x="2499014" y="254578"/>
                </a:lnTo>
                <a:lnTo>
                  <a:pt x="2519795" y="275359"/>
                </a:lnTo>
                <a:lnTo>
                  <a:pt x="2665268" y="275359"/>
                </a:lnTo>
                <a:lnTo>
                  <a:pt x="2665268" y="316923"/>
                </a:lnTo>
                <a:lnTo>
                  <a:pt x="2805545" y="316923"/>
                </a:lnTo>
                <a:lnTo>
                  <a:pt x="2805545" y="337705"/>
                </a:lnTo>
                <a:lnTo>
                  <a:pt x="3283527" y="337705"/>
                </a:lnTo>
                <a:lnTo>
                  <a:pt x="3283527" y="337705"/>
                </a:lnTo>
                <a:lnTo>
                  <a:pt x="3288723" y="374073"/>
                </a:lnTo>
                <a:lnTo>
                  <a:pt x="3719945" y="374073"/>
                </a:lnTo>
                <a:lnTo>
                  <a:pt x="3719945" y="415637"/>
                </a:lnTo>
                <a:lnTo>
                  <a:pt x="3777095" y="415637"/>
                </a:lnTo>
                <a:lnTo>
                  <a:pt x="3777095" y="457200"/>
                </a:lnTo>
                <a:lnTo>
                  <a:pt x="4265468" y="457200"/>
                </a:lnTo>
                <a:lnTo>
                  <a:pt x="4265468" y="545523"/>
                </a:lnTo>
                <a:lnTo>
                  <a:pt x="4384964" y="545523"/>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3" name="TextBox 132">
            <a:extLst>
              <a:ext uri="{FF2B5EF4-FFF2-40B4-BE49-F238E27FC236}">
                <a16:creationId xmlns:a16="http://schemas.microsoft.com/office/drawing/2014/main" id="{DBB7B432-89B8-7D98-1C6F-B1CCE3FDF9EC}"/>
              </a:ext>
            </a:extLst>
          </p:cNvPr>
          <p:cNvSpPr txBox="1"/>
          <p:nvPr/>
        </p:nvSpPr>
        <p:spPr bwMode="auto">
          <a:xfrm>
            <a:off x="7378911" y="3704828"/>
            <a:ext cx="2863632" cy="81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ts val="14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All patients (n = 134)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del(17p) (n = 27)</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del(11q) (n = 21)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Complex </a:t>
            </a:r>
            <a:r>
              <a:rPr lang="en-US" sz="1400" b="0" dirty="0">
                <a:solidFill>
                  <a:srgbClr val="000000"/>
                </a:solidFill>
                <a:latin typeface="Calibri" panose="020F0502020204030204" pitchFamily="34" charset="0"/>
                <a:cs typeface="+mn-cs"/>
              </a:rPr>
              <a:t>k</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aryotype (n = 29)</a:t>
            </a:r>
          </a:p>
        </p:txBody>
      </p:sp>
      <p:cxnSp>
        <p:nvCxnSpPr>
          <p:cNvPr id="134" name="Straight Connector 133">
            <a:extLst>
              <a:ext uri="{FF2B5EF4-FFF2-40B4-BE49-F238E27FC236}">
                <a16:creationId xmlns:a16="http://schemas.microsoft.com/office/drawing/2014/main" id="{3A7FA167-F970-73FC-9AA1-F38C4124A852}"/>
              </a:ext>
            </a:extLst>
          </p:cNvPr>
          <p:cNvCxnSpPr/>
          <p:nvPr/>
        </p:nvCxnSpPr>
        <p:spPr bwMode="auto">
          <a:xfrm>
            <a:off x="7242386" y="3841228"/>
            <a:ext cx="196631" cy="0"/>
          </a:xfrm>
          <a:prstGeom prst="line">
            <a:avLst/>
          </a:prstGeom>
          <a:noFill/>
          <a:ln w="28575" cap="flat" cmpd="sng" algn="ctr">
            <a:solidFill>
              <a:schemeClr val="accent1"/>
            </a:solidFill>
            <a:prstDash val="solid"/>
            <a:round/>
            <a:headEnd type="none" w="med" len="med"/>
            <a:tailEnd type="none" w="med" len="med"/>
          </a:ln>
          <a:effectLst/>
        </p:spPr>
      </p:cxnSp>
      <p:cxnSp>
        <p:nvCxnSpPr>
          <p:cNvPr id="135" name="Straight Connector 134">
            <a:extLst>
              <a:ext uri="{FF2B5EF4-FFF2-40B4-BE49-F238E27FC236}">
                <a16:creationId xmlns:a16="http://schemas.microsoft.com/office/drawing/2014/main" id="{8D9CBBF0-F056-3C45-40E7-9E51EC4C6BB3}"/>
              </a:ext>
            </a:extLst>
          </p:cNvPr>
          <p:cNvCxnSpPr/>
          <p:nvPr/>
        </p:nvCxnSpPr>
        <p:spPr bwMode="auto">
          <a:xfrm>
            <a:off x="7242386" y="4017873"/>
            <a:ext cx="196631" cy="0"/>
          </a:xfrm>
          <a:prstGeom prst="line">
            <a:avLst/>
          </a:prstGeom>
          <a:noFill/>
          <a:ln w="28575" cap="flat" cmpd="sng" algn="ctr">
            <a:solidFill>
              <a:schemeClr val="accent3"/>
            </a:solidFill>
            <a:prstDash val="solid"/>
            <a:round/>
            <a:headEnd type="none" w="med" len="med"/>
            <a:tailEnd type="none" w="med" len="med"/>
          </a:ln>
          <a:effectLst/>
        </p:spPr>
      </p:cxnSp>
      <p:cxnSp>
        <p:nvCxnSpPr>
          <p:cNvPr id="136" name="Straight Connector 135">
            <a:extLst>
              <a:ext uri="{FF2B5EF4-FFF2-40B4-BE49-F238E27FC236}">
                <a16:creationId xmlns:a16="http://schemas.microsoft.com/office/drawing/2014/main" id="{FF666479-8A21-4CE7-9AF9-DA7631150ECB}"/>
              </a:ext>
            </a:extLst>
          </p:cNvPr>
          <p:cNvCxnSpPr/>
          <p:nvPr/>
        </p:nvCxnSpPr>
        <p:spPr bwMode="auto">
          <a:xfrm>
            <a:off x="7242386" y="4189323"/>
            <a:ext cx="196631" cy="0"/>
          </a:xfrm>
          <a:prstGeom prst="line">
            <a:avLst/>
          </a:prstGeom>
          <a:noFill/>
          <a:ln w="28575" cap="flat" cmpd="sng" algn="ctr">
            <a:solidFill>
              <a:schemeClr val="accent5"/>
            </a:solidFill>
            <a:prstDash val="solid"/>
            <a:round/>
            <a:headEnd type="none" w="med" len="med"/>
            <a:tailEnd type="none" w="med" len="med"/>
          </a:ln>
          <a:effectLst/>
        </p:spPr>
      </p:cxnSp>
      <p:cxnSp>
        <p:nvCxnSpPr>
          <p:cNvPr id="137" name="Straight Connector 136">
            <a:extLst>
              <a:ext uri="{FF2B5EF4-FFF2-40B4-BE49-F238E27FC236}">
                <a16:creationId xmlns:a16="http://schemas.microsoft.com/office/drawing/2014/main" id="{10AB4CF2-0DB3-8BA8-6262-F7D1B546FB8C}"/>
              </a:ext>
            </a:extLst>
          </p:cNvPr>
          <p:cNvCxnSpPr/>
          <p:nvPr/>
        </p:nvCxnSpPr>
        <p:spPr bwMode="auto">
          <a:xfrm>
            <a:off x="7242386" y="4360773"/>
            <a:ext cx="196631" cy="0"/>
          </a:xfrm>
          <a:prstGeom prst="line">
            <a:avLst/>
          </a:prstGeom>
          <a:noFill/>
          <a:ln w="28575" cap="flat" cmpd="sng" algn="ctr">
            <a:solidFill>
              <a:schemeClr val="accent4"/>
            </a:solidFill>
            <a:prstDash val="solid"/>
            <a:round/>
            <a:headEnd type="none" w="med" len="med"/>
            <a:tailEnd type="none" w="med" len="med"/>
          </a:ln>
          <a:effectLst/>
        </p:spPr>
      </p:cxnSp>
    </p:spTree>
    <p:extLst>
      <p:ext uri="{BB962C8B-B14F-4D97-AF65-F5344CB8AC3E}">
        <p14:creationId xmlns:p14="http://schemas.microsoft.com/office/powerpoint/2010/main" val="1482599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BF6DD-A213-4610-8CA0-47C5209F079B}"/>
              </a:ext>
            </a:extLst>
          </p:cNvPr>
          <p:cNvSpPr>
            <a:spLocks noGrp="1"/>
          </p:cNvSpPr>
          <p:nvPr>
            <p:ph type="title"/>
          </p:nvPr>
        </p:nvSpPr>
        <p:spPr/>
        <p:txBody>
          <a:bodyPr/>
          <a:lstStyle/>
          <a:p>
            <a:r>
              <a:rPr lang="en-US" dirty="0"/>
              <a:t>Which BTK Inhibitor Is Best?</a:t>
            </a:r>
          </a:p>
        </p:txBody>
      </p:sp>
      <p:sp>
        <p:nvSpPr>
          <p:cNvPr id="4" name="TextBox 3">
            <a:extLst>
              <a:ext uri="{FF2B5EF4-FFF2-40B4-BE49-F238E27FC236}">
                <a16:creationId xmlns:a16="http://schemas.microsoft.com/office/drawing/2014/main" id="{0BB3EB09-37C0-4152-AB64-7E915D2F84E4}"/>
              </a:ext>
            </a:extLst>
          </p:cNvPr>
          <p:cNvSpPr txBox="1"/>
          <p:nvPr/>
        </p:nvSpPr>
        <p:spPr>
          <a:xfrm>
            <a:off x="8282007" y="4712669"/>
            <a:ext cx="3460270" cy="353943"/>
          </a:xfrm>
          <a:prstGeom prst="rect">
            <a:avLst/>
          </a:prstGeom>
          <a:solidFill>
            <a:schemeClr val="tx1"/>
          </a:solidFill>
          <a:ln w="254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Zanubrutinib</a:t>
            </a:r>
            <a:endParaRPr kumimoji="0" lang="en-US" sz="17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5" name="TextBox 4">
            <a:extLst>
              <a:ext uri="{FF2B5EF4-FFF2-40B4-BE49-F238E27FC236}">
                <a16:creationId xmlns:a16="http://schemas.microsoft.com/office/drawing/2014/main" id="{5A0EC77A-BBA8-46C1-B5D8-AFE94A75F86E}"/>
              </a:ext>
            </a:extLst>
          </p:cNvPr>
          <p:cNvSpPr txBox="1"/>
          <p:nvPr/>
        </p:nvSpPr>
        <p:spPr>
          <a:xfrm>
            <a:off x="4222493" y="4716977"/>
            <a:ext cx="3238502" cy="353943"/>
          </a:xfrm>
          <a:prstGeom prst="rect">
            <a:avLst/>
          </a:prstGeom>
          <a:solidFill>
            <a:schemeClr val="tx1"/>
          </a:solidFill>
          <a:ln w="254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Acalabrutinib</a:t>
            </a:r>
            <a:endParaRPr kumimoji="0" lang="en-US" sz="17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6" name="TextBox 5">
            <a:extLst>
              <a:ext uri="{FF2B5EF4-FFF2-40B4-BE49-F238E27FC236}">
                <a16:creationId xmlns:a16="http://schemas.microsoft.com/office/drawing/2014/main" id="{661E3FF9-1D67-4C3E-817D-E31D1B66FD24}"/>
              </a:ext>
            </a:extLst>
          </p:cNvPr>
          <p:cNvSpPr txBox="1"/>
          <p:nvPr/>
        </p:nvSpPr>
        <p:spPr>
          <a:xfrm>
            <a:off x="349546" y="4712669"/>
            <a:ext cx="3051935" cy="353943"/>
          </a:xfrm>
          <a:prstGeom prst="rect">
            <a:avLst/>
          </a:prstGeom>
          <a:solidFill>
            <a:schemeClr val="tx1"/>
          </a:solidFill>
          <a:ln w="254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Ibrutinib</a:t>
            </a:r>
            <a:endParaRPr kumimoji="0" lang="en-US" sz="17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pic>
        <p:nvPicPr>
          <p:cNvPr id="7" name="Picture 6" descr="A picture containing device&#10;&#10;Description automatically generated">
            <a:extLst>
              <a:ext uri="{FF2B5EF4-FFF2-40B4-BE49-F238E27FC236}">
                <a16:creationId xmlns:a16="http://schemas.microsoft.com/office/drawing/2014/main" id="{7F01A0C0-A461-46E0-A931-F0B628247C3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819978" y="2350776"/>
            <a:ext cx="2243139" cy="2156448"/>
          </a:xfrm>
          <a:prstGeom prst="rect">
            <a:avLst/>
          </a:prstGeom>
          <a:ln w="25400">
            <a:noFill/>
          </a:ln>
        </p:spPr>
      </p:pic>
      <p:pic>
        <p:nvPicPr>
          <p:cNvPr id="8" name="Picture 7" descr="A picture containing device&#10;&#10;Description automatically generated">
            <a:extLst>
              <a:ext uri="{FF2B5EF4-FFF2-40B4-BE49-F238E27FC236}">
                <a16:creationId xmlns:a16="http://schemas.microsoft.com/office/drawing/2014/main" id="{F80FF8DC-B215-4B88-A6EE-11A387213DA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3945" y="2350776"/>
            <a:ext cx="2243139" cy="2156448"/>
          </a:xfrm>
          <a:prstGeom prst="rect">
            <a:avLst/>
          </a:prstGeom>
          <a:ln w="25400">
            <a:noFill/>
          </a:ln>
        </p:spPr>
      </p:pic>
      <p:pic>
        <p:nvPicPr>
          <p:cNvPr id="9" name="Picture 8" descr="A close up of a logo&#10;&#10;Description automatically generated">
            <a:extLst>
              <a:ext uri="{FF2B5EF4-FFF2-40B4-BE49-F238E27FC236}">
                <a16:creationId xmlns:a16="http://schemas.microsoft.com/office/drawing/2014/main" id="{88AB8D40-1A6B-497D-8CE2-6DA822F5703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947638" y="2350776"/>
            <a:ext cx="2129008" cy="2193523"/>
          </a:xfrm>
          <a:prstGeom prst="rect">
            <a:avLst/>
          </a:prstGeom>
          <a:ln w="25400">
            <a:noFill/>
          </a:ln>
        </p:spPr>
      </p:pic>
      <p:pic>
        <p:nvPicPr>
          <p:cNvPr id="10" name="Picture 9" descr="A screenshot of a cell phone&#10;&#10;Description automatically generated">
            <a:extLst>
              <a:ext uri="{FF2B5EF4-FFF2-40B4-BE49-F238E27FC236}">
                <a16:creationId xmlns:a16="http://schemas.microsoft.com/office/drawing/2014/main" id="{71ACB075-54D2-456C-9E13-5D9A934DF97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374970" y="2755599"/>
            <a:ext cx="1211585" cy="1242065"/>
          </a:xfrm>
          <a:prstGeom prst="rect">
            <a:avLst/>
          </a:prstGeom>
          <a:ln w="25400">
            <a:noFill/>
          </a:ln>
        </p:spPr>
      </p:pic>
      <p:sp>
        <p:nvSpPr>
          <p:cNvPr id="16" name="Text Box 11">
            <a:extLst>
              <a:ext uri="{FF2B5EF4-FFF2-40B4-BE49-F238E27FC236}">
                <a16:creationId xmlns:a16="http://schemas.microsoft.com/office/drawing/2014/main" id="{C9CD6A3D-FDA0-4D0E-B72D-8FD08367DE4C}"/>
              </a:ext>
            </a:extLst>
          </p:cNvPr>
          <p:cNvSpPr txBox="1">
            <a:spLocks noChangeArrowheads="1"/>
          </p:cNvSpPr>
          <p:nvPr/>
        </p:nvSpPr>
        <p:spPr bwMode="auto">
          <a:xfrm>
            <a:off x="414339" y="6366076"/>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Kaptein. ASH 2018. Abstr 1871.</a:t>
            </a:r>
            <a:endParaRPr kumimoji="0" lang="da-DK"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944553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740C4-F5ED-9303-CA6D-00823FE8D958}"/>
              </a:ext>
            </a:extLst>
          </p:cNvPr>
          <p:cNvSpPr>
            <a:spLocks noGrp="1"/>
          </p:cNvSpPr>
          <p:nvPr>
            <p:ph type="title"/>
          </p:nvPr>
        </p:nvSpPr>
        <p:spPr/>
        <p:txBody>
          <a:bodyPr/>
          <a:lstStyle/>
          <a:p>
            <a:r>
              <a:rPr lang="en-US" sz="3600" b="1" dirty="0"/>
              <a:t>Acalabrutinib vs Ibrutinib: </a:t>
            </a:r>
            <a:r>
              <a:rPr lang="en-US" dirty="0"/>
              <a:t>ELEVATE-RR</a:t>
            </a:r>
          </a:p>
        </p:txBody>
      </p:sp>
      <p:sp>
        <p:nvSpPr>
          <p:cNvPr id="3" name="Content Placeholder 2">
            <a:extLst>
              <a:ext uri="{FF2B5EF4-FFF2-40B4-BE49-F238E27FC236}">
                <a16:creationId xmlns:a16="http://schemas.microsoft.com/office/drawing/2014/main" id="{316D1306-7C87-91A7-7585-2AB26A7A49B3}"/>
              </a:ext>
            </a:extLst>
          </p:cNvPr>
          <p:cNvSpPr>
            <a:spLocks noGrp="1"/>
          </p:cNvSpPr>
          <p:nvPr>
            <p:ph idx="1"/>
          </p:nvPr>
        </p:nvSpPr>
        <p:spPr/>
        <p:txBody>
          <a:bodyPr/>
          <a:lstStyle/>
          <a:p>
            <a:r>
              <a:rPr lang="en-US" sz="2000" dirty="0"/>
              <a:t>Randomized phase III noninferiority trial of acalabrutinib vs ibrutinib for patients with previously treated CLL; presence of del(17p) or del(11q); no significant CV disease; no prior BTK, PI3K, Syk, or BCL-2 inhibitors (N = 533)  </a:t>
            </a:r>
          </a:p>
        </p:txBody>
      </p:sp>
      <p:sp>
        <p:nvSpPr>
          <p:cNvPr id="5" name="Text Box 11">
            <a:extLst>
              <a:ext uri="{FF2B5EF4-FFF2-40B4-BE49-F238E27FC236}">
                <a16:creationId xmlns:a16="http://schemas.microsoft.com/office/drawing/2014/main" id="{C3BC09FD-254E-F717-FCD7-FA1C80D1AE61}"/>
              </a:ext>
            </a:extLst>
          </p:cNvPr>
          <p:cNvSpPr txBox="1">
            <a:spLocks noChangeArrowheads="1"/>
          </p:cNvSpPr>
          <p:nvPr/>
        </p:nvSpPr>
        <p:spPr bwMode="auto">
          <a:xfrm>
            <a:off x="445869" y="6359862"/>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Byrd. ASCO 2021. Abstr 7500. Byrd. JCO. 2021;39:3441.</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CB9E0CA3-DBE3-069E-9C81-CC61F55A2EBE}"/>
              </a:ext>
            </a:extLst>
          </p:cNvPr>
          <p:cNvSpPr txBox="1"/>
          <p:nvPr/>
        </p:nvSpPr>
        <p:spPr>
          <a:xfrm>
            <a:off x="5552197" y="2660530"/>
            <a:ext cx="6054793" cy="400110"/>
          </a:xfrm>
          <a:prstGeom prst="rect">
            <a:avLst/>
          </a:prstGeom>
          <a:solidFill>
            <a:srgbClr val="FFFFFF"/>
          </a:solidFill>
        </p:spPr>
        <p:txBody>
          <a:bodyPr wrap="square" anchor="t">
            <a:spAutoFit/>
          </a:bodyPr>
          <a:lstStyle/>
          <a:p>
            <a:pPr marL="0" marR="0" lvl="0" indent="0" algn="r" defTabSz="60957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HR: 1.00 (95% CI: 0.79-1.27; noninferiority met)</a:t>
            </a:r>
            <a:endParaRPr kumimoji="0" lang="en-GB" sz="2000" b="0" i="0" u="none" strike="noStrike" kern="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 name="Rectangle 7">
            <a:extLst>
              <a:ext uri="{FF2B5EF4-FFF2-40B4-BE49-F238E27FC236}">
                <a16:creationId xmlns:a16="http://schemas.microsoft.com/office/drawing/2014/main" id="{07007B3F-586D-0939-219B-3BD15B2F2AB5}"/>
              </a:ext>
            </a:extLst>
          </p:cNvPr>
          <p:cNvSpPr/>
          <p:nvPr/>
        </p:nvSpPr>
        <p:spPr>
          <a:xfrm>
            <a:off x="3129623" y="5515435"/>
            <a:ext cx="2221851" cy="504635"/>
          </a:xfrm>
          <a:prstGeom prst="rect">
            <a:avLst/>
          </a:prstGeom>
          <a:solidFill>
            <a:srgbClr val="FFFFF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Arial" panose="020B0604020202020204" pitchFamily="34" charset="0"/>
            </a:endParaRPr>
          </a:p>
        </p:txBody>
      </p:sp>
      <p:grpSp>
        <p:nvGrpSpPr>
          <p:cNvPr id="9" name="Group 8">
            <a:extLst>
              <a:ext uri="{FF2B5EF4-FFF2-40B4-BE49-F238E27FC236}">
                <a16:creationId xmlns:a16="http://schemas.microsoft.com/office/drawing/2014/main" id="{090987B3-6552-5DB7-B502-C37A5FAD2940}"/>
              </a:ext>
            </a:extLst>
          </p:cNvPr>
          <p:cNvGrpSpPr/>
          <p:nvPr/>
        </p:nvGrpSpPr>
        <p:grpSpPr>
          <a:xfrm>
            <a:off x="3238623" y="5527801"/>
            <a:ext cx="197303" cy="204400"/>
            <a:chOff x="1189999" y="3736990"/>
            <a:chExt cx="197303" cy="204400"/>
          </a:xfrm>
        </p:grpSpPr>
        <p:cxnSp>
          <p:nvCxnSpPr>
            <p:cNvPr id="10" name="Straight Connector 9">
              <a:extLst>
                <a:ext uri="{FF2B5EF4-FFF2-40B4-BE49-F238E27FC236}">
                  <a16:creationId xmlns:a16="http://schemas.microsoft.com/office/drawing/2014/main" id="{24962A45-5689-13CD-054F-AB13D32E6637}"/>
                </a:ext>
              </a:extLst>
            </p:cNvPr>
            <p:cNvCxnSpPr>
              <a:cxnSpLocks/>
            </p:cNvCxnSpPr>
            <p:nvPr/>
          </p:nvCxnSpPr>
          <p:spPr>
            <a:xfrm>
              <a:off x="1189999" y="3736990"/>
              <a:ext cx="197303" cy="0"/>
            </a:xfrm>
            <a:prstGeom prst="line">
              <a:avLst/>
            </a:prstGeom>
            <a:noFill/>
            <a:ln w="28575" cap="flat" cmpd="sng" algn="ctr">
              <a:solidFill>
                <a:schemeClr val="accent1"/>
              </a:solidFill>
              <a:prstDash val="solid"/>
            </a:ln>
            <a:effectLst/>
          </p:spPr>
        </p:cxnSp>
        <p:cxnSp>
          <p:nvCxnSpPr>
            <p:cNvPr id="11" name="Straight Connector 10">
              <a:extLst>
                <a:ext uri="{FF2B5EF4-FFF2-40B4-BE49-F238E27FC236}">
                  <a16:creationId xmlns:a16="http://schemas.microsoft.com/office/drawing/2014/main" id="{688E276C-D1E4-F024-3F14-ADE1A61293D6}"/>
                </a:ext>
              </a:extLst>
            </p:cNvPr>
            <p:cNvCxnSpPr>
              <a:cxnSpLocks/>
            </p:cNvCxnSpPr>
            <p:nvPr/>
          </p:nvCxnSpPr>
          <p:spPr>
            <a:xfrm>
              <a:off x="1189999" y="3941390"/>
              <a:ext cx="194482" cy="0"/>
            </a:xfrm>
            <a:prstGeom prst="line">
              <a:avLst/>
            </a:prstGeom>
            <a:noFill/>
            <a:ln w="28575" cap="flat" cmpd="sng" algn="ctr">
              <a:solidFill>
                <a:schemeClr val="accent3"/>
              </a:solidFill>
              <a:prstDash val="solid"/>
            </a:ln>
            <a:effectLst/>
          </p:spPr>
        </p:cxnSp>
      </p:grpSp>
      <p:grpSp>
        <p:nvGrpSpPr>
          <p:cNvPr id="12" name="Group 11">
            <a:extLst>
              <a:ext uri="{FF2B5EF4-FFF2-40B4-BE49-F238E27FC236}">
                <a16:creationId xmlns:a16="http://schemas.microsoft.com/office/drawing/2014/main" id="{D37A068A-37B1-D6E4-C24F-7C01280A7453}"/>
              </a:ext>
            </a:extLst>
          </p:cNvPr>
          <p:cNvGrpSpPr/>
          <p:nvPr/>
        </p:nvGrpSpPr>
        <p:grpSpPr>
          <a:xfrm>
            <a:off x="2407090" y="2432330"/>
            <a:ext cx="7553030" cy="4187543"/>
            <a:chOff x="355383" y="770257"/>
            <a:chExt cx="7553030" cy="4187543"/>
          </a:xfrm>
        </p:grpSpPr>
        <p:sp>
          <p:nvSpPr>
            <p:cNvPr id="13" name="Freeform 434">
              <a:extLst>
                <a:ext uri="{FF2B5EF4-FFF2-40B4-BE49-F238E27FC236}">
                  <a16:creationId xmlns:a16="http://schemas.microsoft.com/office/drawing/2014/main" id="{30BC9B3E-EEBA-0665-0213-1087F9EC2288}"/>
                </a:ext>
              </a:extLst>
            </p:cNvPr>
            <p:cNvSpPr/>
            <p:nvPr/>
          </p:nvSpPr>
          <p:spPr>
            <a:xfrm>
              <a:off x="1042696" y="927189"/>
              <a:ext cx="6684496" cy="3408218"/>
            </a:xfrm>
            <a:custGeom>
              <a:avLst/>
              <a:gdLst>
                <a:gd name="connsiteX0" fmla="*/ 0 w 6797253"/>
                <a:gd name="connsiteY0" fmla="*/ 0 h 3408218"/>
                <a:gd name="connsiteX1" fmla="*/ 0 w 6797253"/>
                <a:gd name="connsiteY1" fmla="*/ 3408218 h 3408218"/>
                <a:gd name="connsiteX2" fmla="*/ 6797253 w 6797253"/>
                <a:gd name="connsiteY2" fmla="*/ 3408218 h 3408218"/>
              </a:gdLst>
              <a:ahLst/>
              <a:cxnLst>
                <a:cxn ang="0">
                  <a:pos x="connsiteX0" y="connsiteY0"/>
                </a:cxn>
                <a:cxn ang="0">
                  <a:pos x="connsiteX1" y="connsiteY1"/>
                </a:cxn>
                <a:cxn ang="0">
                  <a:pos x="connsiteX2" y="connsiteY2"/>
                </a:cxn>
              </a:cxnLst>
              <a:rect l="l" t="t" r="r" b="b"/>
              <a:pathLst>
                <a:path w="6797253" h="3408218">
                  <a:moveTo>
                    <a:pt x="0" y="0"/>
                  </a:moveTo>
                  <a:lnTo>
                    <a:pt x="0" y="3408218"/>
                  </a:lnTo>
                  <a:lnTo>
                    <a:pt x="6797253" y="3408218"/>
                  </a:lnTo>
                </a:path>
              </a:pathLst>
            </a:custGeom>
            <a:noFill/>
            <a:ln w="28575" cap="flat" cmpd="sng" algn="ctr">
              <a:solidFill>
                <a:srgbClr val="00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14" name="TextBox 13">
              <a:extLst>
                <a:ext uri="{FF2B5EF4-FFF2-40B4-BE49-F238E27FC236}">
                  <a16:creationId xmlns:a16="http://schemas.microsoft.com/office/drawing/2014/main" id="{757F7F24-57BE-6A69-9F77-AEF3352D96A1}"/>
                </a:ext>
              </a:extLst>
            </p:cNvPr>
            <p:cNvSpPr txBox="1"/>
            <p:nvPr/>
          </p:nvSpPr>
          <p:spPr>
            <a:xfrm>
              <a:off x="590025" y="770257"/>
              <a:ext cx="458780"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100</a:t>
              </a:r>
            </a:p>
          </p:txBody>
        </p:sp>
        <p:cxnSp>
          <p:nvCxnSpPr>
            <p:cNvPr id="15" name="Straight Connector 14">
              <a:extLst>
                <a:ext uri="{FF2B5EF4-FFF2-40B4-BE49-F238E27FC236}">
                  <a16:creationId xmlns:a16="http://schemas.microsoft.com/office/drawing/2014/main" id="{E51ADF44-BA4D-7779-EE83-E161E6665245}"/>
                </a:ext>
              </a:extLst>
            </p:cNvPr>
            <p:cNvCxnSpPr/>
            <p:nvPr/>
          </p:nvCxnSpPr>
          <p:spPr>
            <a:xfrm>
              <a:off x="971938" y="927189"/>
              <a:ext cx="76733" cy="0"/>
            </a:xfrm>
            <a:prstGeom prst="line">
              <a:avLst/>
            </a:prstGeom>
            <a:noFill/>
            <a:ln w="28575" cap="flat" cmpd="sng" algn="ctr">
              <a:solidFill>
                <a:srgbClr val="000000"/>
              </a:solidFill>
              <a:prstDash val="solid"/>
            </a:ln>
            <a:effectLst/>
          </p:spPr>
        </p:cxnSp>
        <p:sp>
          <p:nvSpPr>
            <p:cNvPr id="16" name="TextBox 15">
              <a:extLst>
                <a:ext uri="{FF2B5EF4-FFF2-40B4-BE49-F238E27FC236}">
                  <a16:creationId xmlns:a16="http://schemas.microsoft.com/office/drawing/2014/main" id="{584973A2-5A0D-5A2C-2625-84FF32078D3C}"/>
                </a:ext>
              </a:extLst>
            </p:cNvPr>
            <p:cNvSpPr txBox="1"/>
            <p:nvPr/>
          </p:nvSpPr>
          <p:spPr>
            <a:xfrm>
              <a:off x="681397" y="1460853"/>
              <a:ext cx="36740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80</a:t>
              </a:r>
            </a:p>
          </p:txBody>
        </p:sp>
        <p:cxnSp>
          <p:nvCxnSpPr>
            <p:cNvPr id="17" name="Straight Connector 16">
              <a:extLst>
                <a:ext uri="{FF2B5EF4-FFF2-40B4-BE49-F238E27FC236}">
                  <a16:creationId xmlns:a16="http://schemas.microsoft.com/office/drawing/2014/main" id="{3D89B18C-0AC1-4A90-3596-DFC9122A3BC3}"/>
                </a:ext>
              </a:extLst>
            </p:cNvPr>
            <p:cNvCxnSpPr/>
            <p:nvPr/>
          </p:nvCxnSpPr>
          <p:spPr>
            <a:xfrm>
              <a:off x="971938" y="1617785"/>
              <a:ext cx="76733" cy="0"/>
            </a:xfrm>
            <a:prstGeom prst="line">
              <a:avLst/>
            </a:prstGeom>
            <a:noFill/>
            <a:ln w="28575" cap="flat" cmpd="sng" algn="ctr">
              <a:solidFill>
                <a:srgbClr val="000000"/>
              </a:solidFill>
              <a:prstDash val="solid"/>
            </a:ln>
            <a:effectLst/>
          </p:spPr>
        </p:cxnSp>
        <p:sp>
          <p:nvSpPr>
            <p:cNvPr id="18" name="TextBox 17">
              <a:extLst>
                <a:ext uri="{FF2B5EF4-FFF2-40B4-BE49-F238E27FC236}">
                  <a16:creationId xmlns:a16="http://schemas.microsoft.com/office/drawing/2014/main" id="{8B49364A-DE09-75DF-D866-E93885C0F938}"/>
                </a:ext>
              </a:extLst>
            </p:cNvPr>
            <p:cNvSpPr txBox="1"/>
            <p:nvPr/>
          </p:nvSpPr>
          <p:spPr>
            <a:xfrm>
              <a:off x="681397" y="2132265"/>
              <a:ext cx="36740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60</a:t>
              </a:r>
            </a:p>
          </p:txBody>
        </p:sp>
        <p:cxnSp>
          <p:nvCxnSpPr>
            <p:cNvPr id="19" name="Straight Connector 18">
              <a:extLst>
                <a:ext uri="{FF2B5EF4-FFF2-40B4-BE49-F238E27FC236}">
                  <a16:creationId xmlns:a16="http://schemas.microsoft.com/office/drawing/2014/main" id="{8CA5BF20-C8A7-B982-1FFE-CDE3FC666712}"/>
                </a:ext>
              </a:extLst>
            </p:cNvPr>
            <p:cNvCxnSpPr/>
            <p:nvPr/>
          </p:nvCxnSpPr>
          <p:spPr>
            <a:xfrm>
              <a:off x="971938" y="2289197"/>
              <a:ext cx="76733" cy="0"/>
            </a:xfrm>
            <a:prstGeom prst="line">
              <a:avLst/>
            </a:prstGeom>
            <a:noFill/>
            <a:ln w="28575" cap="flat" cmpd="sng" algn="ctr">
              <a:solidFill>
                <a:srgbClr val="000000"/>
              </a:solidFill>
              <a:prstDash val="solid"/>
            </a:ln>
            <a:effectLst/>
          </p:spPr>
        </p:cxnSp>
        <p:sp>
          <p:nvSpPr>
            <p:cNvPr id="20" name="TextBox 19">
              <a:extLst>
                <a:ext uri="{FF2B5EF4-FFF2-40B4-BE49-F238E27FC236}">
                  <a16:creationId xmlns:a16="http://schemas.microsoft.com/office/drawing/2014/main" id="{C2B7139B-53CA-0E93-90D4-562DB2A9B8E0}"/>
                </a:ext>
              </a:extLst>
            </p:cNvPr>
            <p:cNvSpPr txBox="1"/>
            <p:nvPr/>
          </p:nvSpPr>
          <p:spPr>
            <a:xfrm>
              <a:off x="681397" y="2816467"/>
              <a:ext cx="36740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a:t>
              </a:r>
            </a:p>
          </p:txBody>
        </p:sp>
        <p:cxnSp>
          <p:nvCxnSpPr>
            <p:cNvPr id="21" name="Straight Connector 20">
              <a:extLst>
                <a:ext uri="{FF2B5EF4-FFF2-40B4-BE49-F238E27FC236}">
                  <a16:creationId xmlns:a16="http://schemas.microsoft.com/office/drawing/2014/main" id="{173518C2-881C-926E-863B-169F19CA1B90}"/>
                </a:ext>
              </a:extLst>
            </p:cNvPr>
            <p:cNvCxnSpPr/>
            <p:nvPr/>
          </p:nvCxnSpPr>
          <p:spPr>
            <a:xfrm>
              <a:off x="971938" y="2973399"/>
              <a:ext cx="76733" cy="0"/>
            </a:xfrm>
            <a:prstGeom prst="line">
              <a:avLst/>
            </a:prstGeom>
            <a:noFill/>
            <a:ln w="28575" cap="flat" cmpd="sng" algn="ctr">
              <a:solidFill>
                <a:srgbClr val="000000"/>
              </a:solidFill>
              <a:prstDash val="solid"/>
            </a:ln>
            <a:effectLst/>
          </p:spPr>
        </p:cxnSp>
        <p:sp>
          <p:nvSpPr>
            <p:cNvPr id="22" name="TextBox 21">
              <a:extLst>
                <a:ext uri="{FF2B5EF4-FFF2-40B4-BE49-F238E27FC236}">
                  <a16:creationId xmlns:a16="http://schemas.microsoft.com/office/drawing/2014/main" id="{9D710B38-FD94-15B1-37F3-509C1231F68E}"/>
                </a:ext>
              </a:extLst>
            </p:cNvPr>
            <p:cNvSpPr txBox="1"/>
            <p:nvPr/>
          </p:nvSpPr>
          <p:spPr>
            <a:xfrm>
              <a:off x="681397" y="3487880"/>
              <a:ext cx="36740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cxnSp>
          <p:nvCxnSpPr>
            <p:cNvPr id="23" name="Straight Connector 22">
              <a:extLst>
                <a:ext uri="{FF2B5EF4-FFF2-40B4-BE49-F238E27FC236}">
                  <a16:creationId xmlns:a16="http://schemas.microsoft.com/office/drawing/2014/main" id="{B868EB81-DEFE-92C1-5C82-72D45739CA20}"/>
                </a:ext>
              </a:extLst>
            </p:cNvPr>
            <p:cNvCxnSpPr/>
            <p:nvPr/>
          </p:nvCxnSpPr>
          <p:spPr>
            <a:xfrm>
              <a:off x="971938" y="3644812"/>
              <a:ext cx="76733" cy="0"/>
            </a:xfrm>
            <a:prstGeom prst="line">
              <a:avLst/>
            </a:prstGeom>
            <a:noFill/>
            <a:ln w="28575" cap="flat" cmpd="sng" algn="ctr">
              <a:solidFill>
                <a:srgbClr val="000000"/>
              </a:solidFill>
              <a:prstDash val="solid"/>
            </a:ln>
            <a:effectLst/>
          </p:spPr>
        </p:cxnSp>
        <p:sp>
          <p:nvSpPr>
            <p:cNvPr id="24" name="TextBox 23">
              <a:extLst>
                <a:ext uri="{FF2B5EF4-FFF2-40B4-BE49-F238E27FC236}">
                  <a16:creationId xmlns:a16="http://schemas.microsoft.com/office/drawing/2014/main" id="{AA9A3F5A-8737-BF84-E10E-77E5F90D5F04}"/>
                </a:ext>
              </a:extLst>
            </p:cNvPr>
            <p:cNvSpPr txBox="1"/>
            <p:nvPr/>
          </p:nvSpPr>
          <p:spPr>
            <a:xfrm>
              <a:off x="772767" y="4172081"/>
              <a:ext cx="2760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cxnSp>
          <p:nvCxnSpPr>
            <p:cNvPr id="25" name="Straight Connector 24">
              <a:extLst>
                <a:ext uri="{FF2B5EF4-FFF2-40B4-BE49-F238E27FC236}">
                  <a16:creationId xmlns:a16="http://schemas.microsoft.com/office/drawing/2014/main" id="{B1FA6F17-DEB7-2E51-5873-334E0CE72E07}"/>
                </a:ext>
              </a:extLst>
            </p:cNvPr>
            <p:cNvCxnSpPr>
              <a:cxnSpLocks/>
            </p:cNvCxnSpPr>
            <p:nvPr/>
          </p:nvCxnSpPr>
          <p:spPr>
            <a:xfrm>
              <a:off x="971938" y="4335407"/>
              <a:ext cx="76733" cy="0"/>
            </a:xfrm>
            <a:prstGeom prst="line">
              <a:avLst/>
            </a:prstGeom>
            <a:noFill/>
            <a:ln w="28575" cap="flat" cmpd="sng" algn="ctr">
              <a:solidFill>
                <a:srgbClr val="000000"/>
              </a:solidFill>
              <a:prstDash val="solid"/>
            </a:ln>
            <a:effectLst/>
          </p:spPr>
        </p:cxnSp>
        <p:sp>
          <p:nvSpPr>
            <p:cNvPr id="26" name="TextBox 25">
              <a:extLst>
                <a:ext uri="{FF2B5EF4-FFF2-40B4-BE49-F238E27FC236}">
                  <a16:creationId xmlns:a16="http://schemas.microsoft.com/office/drawing/2014/main" id="{FB570732-3E5F-251A-AF57-CDCC7BF921CA}"/>
                </a:ext>
              </a:extLst>
            </p:cNvPr>
            <p:cNvSpPr txBox="1"/>
            <p:nvPr/>
          </p:nvSpPr>
          <p:spPr>
            <a:xfrm rot="16200000">
              <a:off x="-1179450" y="2462022"/>
              <a:ext cx="34082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PFS (%)</a:t>
              </a:r>
            </a:p>
          </p:txBody>
        </p:sp>
        <p:sp>
          <p:nvSpPr>
            <p:cNvPr id="27" name="TextBox 26">
              <a:extLst>
                <a:ext uri="{FF2B5EF4-FFF2-40B4-BE49-F238E27FC236}">
                  <a16:creationId xmlns:a16="http://schemas.microsoft.com/office/drawing/2014/main" id="{D12FDB1A-438E-96B6-404F-8505A006423C}"/>
                </a:ext>
              </a:extLst>
            </p:cNvPr>
            <p:cNvSpPr txBox="1"/>
            <p:nvPr/>
          </p:nvSpPr>
          <p:spPr>
            <a:xfrm>
              <a:off x="893725" y="4366661"/>
              <a:ext cx="2760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cxnSp>
          <p:nvCxnSpPr>
            <p:cNvPr id="28" name="Straight Connector 27">
              <a:extLst>
                <a:ext uri="{FF2B5EF4-FFF2-40B4-BE49-F238E27FC236}">
                  <a16:creationId xmlns:a16="http://schemas.microsoft.com/office/drawing/2014/main" id="{AD78BCBB-B1C1-B7F8-A01A-F24E7EBE0031}"/>
                </a:ext>
              </a:extLst>
            </p:cNvPr>
            <p:cNvCxnSpPr>
              <a:cxnSpLocks/>
            </p:cNvCxnSpPr>
            <p:nvPr/>
          </p:nvCxnSpPr>
          <p:spPr>
            <a:xfrm rot="5400000">
              <a:off x="1004329" y="4365077"/>
              <a:ext cx="76733" cy="0"/>
            </a:xfrm>
            <a:prstGeom prst="line">
              <a:avLst/>
            </a:prstGeom>
            <a:noFill/>
            <a:ln w="28575" cap="flat" cmpd="sng" algn="ctr">
              <a:solidFill>
                <a:srgbClr val="000000"/>
              </a:solidFill>
              <a:prstDash val="solid"/>
            </a:ln>
            <a:effectLst/>
          </p:spPr>
        </p:cxnSp>
        <p:sp>
          <p:nvSpPr>
            <p:cNvPr id="29" name="TextBox 28">
              <a:extLst>
                <a:ext uri="{FF2B5EF4-FFF2-40B4-BE49-F238E27FC236}">
                  <a16:creationId xmlns:a16="http://schemas.microsoft.com/office/drawing/2014/main" id="{23F61242-2E62-F672-4310-39483E8DA1E4}"/>
                </a:ext>
              </a:extLst>
            </p:cNvPr>
            <p:cNvSpPr txBox="1"/>
            <p:nvPr/>
          </p:nvSpPr>
          <p:spPr>
            <a:xfrm>
              <a:off x="1267517" y="4363839"/>
              <a:ext cx="2760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a:t>
              </a:r>
            </a:p>
          </p:txBody>
        </p:sp>
        <p:cxnSp>
          <p:nvCxnSpPr>
            <p:cNvPr id="30" name="Straight Connector 29">
              <a:extLst>
                <a:ext uri="{FF2B5EF4-FFF2-40B4-BE49-F238E27FC236}">
                  <a16:creationId xmlns:a16="http://schemas.microsoft.com/office/drawing/2014/main" id="{2AA78621-630E-8F9B-2A65-448FC722959B}"/>
                </a:ext>
              </a:extLst>
            </p:cNvPr>
            <p:cNvCxnSpPr>
              <a:cxnSpLocks/>
            </p:cNvCxnSpPr>
            <p:nvPr/>
          </p:nvCxnSpPr>
          <p:spPr>
            <a:xfrm rot="5400000">
              <a:off x="1358365" y="4365077"/>
              <a:ext cx="76733" cy="0"/>
            </a:xfrm>
            <a:prstGeom prst="line">
              <a:avLst/>
            </a:prstGeom>
            <a:noFill/>
            <a:ln w="28575" cap="flat" cmpd="sng" algn="ctr">
              <a:solidFill>
                <a:srgbClr val="000000"/>
              </a:solidFill>
              <a:prstDash val="solid"/>
            </a:ln>
            <a:effectLst/>
          </p:spPr>
        </p:cxnSp>
        <p:sp>
          <p:nvSpPr>
            <p:cNvPr id="31" name="TextBox 30">
              <a:extLst>
                <a:ext uri="{FF2B5EF4-FFF2-40B4-BE49-F238E27FC236}">
                  <a16:creationId xmlns:a16="http://schemas.microsoft.com/office/drawing/2014/main" id="{2FF319A4-4BC6-E33F-83A1-FDE7914E7F51}"/>
                </a:ext>
              </a:extLst>
            </p:cNvPr>
            <p:cNvSpPr txBox="1"/>
            <p:nvPr/>
          </p:nvSpPr>
          <p:spPr>
            <a:xfrm>
              <a:off x="1619210" y="4355371"/>
              <a:ext cx="2760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a:t>
              </a:r>
            </a:p>
          </p:txBody>
        </p:sp>
        <p:cxnSp>
          <p:nvCxnSpPr>
            <p:cNvPr id="32" name="Straight Connector 31">
              <a:extLst>
                <a:ext uri="{FF2B5EF4-FFF2-40B4-BE49-F238E27FC236}">
                  <a16:creationId xmlns:a16="http://schemas.microsoft.com/office/drawing/2014/main" id="{55A656A5-C9E5-71F4-7AC0-8B7ECDB5FBA9}"/>
                </a:ext>
              </a:extLst>
            </p:cNvPr>
            <p:cNvCxnSpPr>
              <a:cxnSpLocks/>
            </p:cNvCxnSpPr>
            <p:nvPr/>
          </p:nvCxnSpPr>
          <p:spPr>
            <a:xfrm rot="5400000">
              <a:off x="1710058" y="4365077"/>
              <a:ext cx="76733" cy="0"/>
            </a:xfrm>
            <a:prstGeom prst="line">
              <a:avLst/>
            </a:prstGeom>
            <a:noFill/>
            <a:ln w="28575" cap="flat" cmpd="sng" algn="ctr">
              <a:solidFill>
                <a:srgbClr val="000000"/>
              </a:solidFill>
              <a:prstDash val="solid"/>
            </a:ln>
            <a:effectLst/>
          </p:spPr>
        </p:cxnSp>
        <p:sp>
          <p:nvSpPr>
            <p:cNvPr id="33" name="TextBox 32">
              <a:extLst>
                <a:ext uri="{FF2B5EF4-FFF2-40B4-BE49-F238E27FC236}">
                  <a16:creationId xmlns:a16="http://schemas.microsoft.com/office/drawing/2014/main" id="{DDF7952C-2F8F-D4F5-70B7-A9E380CBDBCB}"/>
                </a:ext>
              </a:extLst>
            </p:cNvPr>
            <p:cNvSpPr txBox="1"/>
            <p:nvPr/>
          </p:nvSpPr>
          <p:spPr>
            <a:xfrm>
              <a:off x="1960364" y="4349727"/>
              <a:ext cx="2760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9</a:t>
              </a:r>
            </a:p>
          </p:txBody>
        </p:sp>
        <p:cxnSp>
          <p:nvCxnSpPr>
            <p:cNvPr id="34" name="Straight Connector 33">
              <a:extLst>
                <a:ext uri="{FF2B5EF4-FFF2-40B4-BE49-F238E27FC236}">
                  <a16:creationId xmlns:a16="http://schemas.microsoft.com/office/drawing/2014/main" id="{E043298E-83A5-84DC-01FE-7BE4D70B17F5}"/>
                </a:ext>
              </a:extLst>
            </p:cNvPr>
            <p:cNvCxnSpPr>
              <a:cxnSpLocks/>
            </p:cNvCxnSpPr>
            <p:nvPr/>
          </p:nvCxnSpPr>
          <p:spPr>
            <a:xfrm rot="5400000">
              <a:off x="2068145" y="4365077"/>
              <a:ext cx="76733" cy="0"/>
            </a:xfrm>
            <a:prstGeom prst="line">
              <a:avLst/>
            </a:prstGeom>
            <a:noFill/>
            <a:ln w="28575" cap="flat" cmpd="sng" algn="ctr">
              <a:solidFill>
                <a:srgbClr val="000000"/>
              </a:solidFill>
              <a:prstDash val="solid"/>
            </a:ln>
            <a:effectLst/>
          </p:spPr>
        </p:cxnSp>
        <p:sp>
          <p:nvSpPr>
            <p:cNvPr id="35" name="TextBox 34">
              <a:extLst>
                <a:ext uri="{FF2B5EF4-FFF2-40B4-BE49-F238E27FC236}">
                  <a16:creationId xmlns:a16="http://schemas.microsoft.com/office/drawing/2014/main" id="{ED35A0F6-7BC8-B32F-B448-CFD395136D88}"/>
                </a:ext>
              </a:extLst>
            </p:cNvPr>
            <p:cNvSpPr txBox="1"/>
            <p:nvPr/>
          </p:nvSpPr>
          <p:spPr>
            <a:xfrm>
              <a:off x="2283304" y="4349727"/>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12</a:t>
              </a:r>
            </a:p>
          </p:txBody>
        </p:sp>
        <p:cxnSp>
          <p:nvCxnSpPr>
            <p:cNvPr id="36" name="Straight Connector 35">
              <a:extLst>
                <a:ext uri="{FF2B5EF4-FFF2-40B4-BE49-F238E27FC236}">
                  <a16:creationId xmlns:a16="http://schemas.microsoft.com/office/drawing/2014/main" id="{E1D62144-6D0C-F153-B30A-97BCC1AD3841}"/>
                </a:ext>
              </a:extLst>
            </p:cNvPr>
            <p:cNvCxnSpPr>
              <a:cxnSpLocks/>
            </p:cNvCxnSpPr>
            <p:nvPr/>
          </p:nvCxnSpPr>
          <p:spPr>
            <a:xfrm rot="5400000">
              <a:off x="2419837" y="4365077"/>
              <a:ext cx="76733" cy="0"/>
            </a:xfrm>
            <a:prstGeom prst="line">
              <a:avLst/>
            </a:prstGeom>
            <a:noFill/>
            <a:ln w="28575" cap="flat" cmpd="sng" algn="ctr">
              <a:solidFill>
                <a:srgbClr val="000000"/>
              </a:solidFill>
              <a:prstDash val="solid"/>
            </a:ln>
            <a:effectLst/>
          </p:spPr>
        </p:cxnSp>
        <p:sp>
          <p:nvSpPr>
            <p:cNvPr id="37" name="TextBox 36">
              <a:extLst>
                <a:ext uri="{FF2B5EF4-FFF2-40B4-BE49-F238E27FC236}">
                  <a16:creationId xmlns:a16="http://schemas.microsoft.com/office/drawing/2014/main" id="{2ADFE180-9962-2E2F-3172-96E895466DE8}"/>
                </a:ext>
              </a:extLst>
            </p:cNvPr>
            <p:cNvSpPr txBox="1"/>
            <p:nvPr/>
          </p:nvSpPr>
          <p:spPr>
            <a:xfrm>
              <a:off x="2628602" y="4358194"/>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15</a:t>
              </a:r>
            </a:p>
          </p:txBody>
        </p:sp>
        <p:cxnSp>
          <p:nvCxnSpPr>
            <p:cNvPr id="38" name="Straight Connector 37">
              <a:extLst>
                <a:ext uri="{FF2B5EF4-FFF2-40B4-BE49-F238E27FC236}">
                  <a16:creationId xmlns:a16="http://schemas.microsoft.com/office/drawing/2014/main" id="{F596D037-6155-62F4-B258-0825EDEFFC3C}"/>
                </a:ext>
              </a:extLst>
            </p:cNvPr>
            <p:cNvCxnSpPr>
              <a:cxnSpLocks/>
            </p:cNvCxnSpPr>
            <p:nvPr/>
          </p:nvCxnSpPr>
          <p:spPr>
            <a:xfrm rot="5400000">
              <a:off x="2765135" y="4365077"/>
              <a:ext cx="76733" cy="0"/>
            </a:xfrm>
            <a:prstGeom prst="line">
              <a:avLst/>
            </a:prstGeom>
            <a:noFill/>
            <a:ln w="28575" cap="flat" cmpd="sng" algn="ctr">
              <a:solidFill>
                <a:srgbClr val="000000"/>
              </a:solidFill>
              <a:prstDash val="solid"/>
            </a:ln>
            <a:effectLst/>
          </p:spPr>
        </p:cxnSp>
        <p:sp>
          <p:nvSpPr>
            <p:cNvPr id="39" name="TextBox 38">
              <a:extLst>
                <a:ext uri="{FF2B5EF4-FFF2-40B4-BE49-F238E27FC236}">
                  <a16:creationId xmlns:a16="http://schemas.microsoft.com/office/drawing/2014/main" id="{338570BD-61B2-14EE-BDEA-81D94DCCDFB2}"/>
                </a:ext>
              </a:extLst>
            </p:cNvPr>
            <p:cNvSpPr txBox="1"/>
            <p:nvPr/>
          </p:nvSpPr>
          <p:spPr>
            <a:xfrm>
              <a:off x="2980294" y="4358194"/>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18</a:t>
              </a:r>
            </a:p>
          </p:txBody>
        </p:sp>
        <p:cxnSp>
          <p:nvCxnSpPr>
            <p:cNvPr id="40" name="Straight Connector 39">
              <a:extLst>
                <a:ext uri="{FF2B5EF4-FFF2-40B4-BE49-F238E27FC236}">
                  <a16:creationId xmlns:a16="http://schemas.microsoft.com/office/drawing/2014/main" id="{BB33FD4D-69B9-8EE9-E0CD-446A2776C1D8}"/>
                </a:ext>
              </a:extLst>
            </p:cNvPr>
            <p:cNvCxnSpPr>
              <a:cxnSpLocks/>
            </p:cNvCxnSpPr>
            <p:nvPr/>
          </p:nvCxnSpPr>
          <p:spPr>
            <a:xfrm rot="5400000">
              <a:off x="3116827" y="4365077"/>
              <a:ext cx="76733" cy="0"/>
            </a:xfrm>
            <a:prstGeom prst="line">
              <a:avLst/>
            </a:prstGeom>
            <a:noFill/>
            <a:ln w="28575" cap="flat" cmpd="sng" algn="ctr">
              <a:solidFill>
                <a:srgbClr val="000000"/>
              </a:solidFill>
              <a:prstDash val="solid"/>
            </a:ln>
            <a:effectLst/>
          </p:spPr>
        </p:cxnSp>
        <p:sp>
          <p:nvSpPr>
            <p:cNvPr id="41" name="TextBox 40">
              <a:extLst>
                <a:ext uri="{FF2B5EF4-FFF2-40B4-BE49-F238E27FC236}">
                  <a16:creationId xmlns:a16="http://schemas.microsoft.com/office/drawing/2014/main" id="{DE2650F7-D858-69F4-CB2D-FFFCEAB77BB2}"/>
                </a:ext>
              </a:extLst>
            </p:cNvPr>
            <p:cNvSpPr txBox="1"/>
            <p:nvPr/>
          </p:nvSpPr>
          <p:spPr>
            <a:xfrm>
              <a:off x="3325592" y="4352549"/>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21</a:t>
              </a:r>
            </a:p>
          </p:txBody>
        </p:sp>
        <p:cxnSp>
          <p:nvCxnSpPr>
            <p:cNvPr id="42" name="Straight Connector 41">
              <a:extLst>
                <a:ext uri="{FF2B5EF4-FFF2-40B4-BE49-F238E27FC236}">
                  <a16:creationId xmlns:a16="http://schemas.microsoft.com/office/drawing/2014/main" id="{DD6CA7B4-4DA1-E09D-77CB-EB2A1B3EC540}"/>
                </a:ext>
              </a:extLst>
            </p:cNvPr>
            <p:cNvCxnSpPr>
              <a:cxnSpLocks/>
            </p:cNvCxnSpPr>
            <p:nvPr/>
          </p:nvCxnSpPr>
          <p:spPr>
            <a:xfrm rot="5400000">
              <a:off x="3462125" y="4365077"/>
              <a:ext cx="76733" cy="0"/>
            </a:xfrm>
            <a:prstGeom prst="line">
              <a:avLst/>
            </a:prstGeom>
            <a:noFill/>
            <a:ln w="28575" cap="flat" cmpd="sng" algn="ctr">
              <a:solidFill>
                <a:srgbClr val="000000"/>
              </a:solidFill>
              <a:prstDash val="solid"/>
            </a:ln>
            <a:effectLst/>
          </p:spPr>
        </p:cxnSp>
        <p:sp>
          <p:nvSpPr>
            <p:cNvPr id="43" name="TextBox 42">
              <a:extLst>
                <a:ext uri="{FF2B5EF4-FFF2-40B4-BE49-F238E27FC236}">
                  <a16:creationId xmlns:a16="http://schemas.microsoft.com/office/drawing/2014/main" id="{0DDCA8D5-317D-0411-1E6D-DF740D48413A}"/>
                </a:ext>
              </a:extLst>
            </p:cNvPr>
            <p:cNvSpPr txBox="1"/>
            <p:nvPr/>
          </p:nvSpPr>
          <p:spPr>
            <a:xfrm>
              <a:off x="3690074" y="4346904"/>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24</a:t>
              </a:r>
            </a:p>
          </p:txBody>
        </p:sp>
        <p:cxnSp>
          <p:nvCxnSpPr>
            <p:cNvPr id="44" name="Straight Connector 43">
              <a:extLst>
                <a:ext uri="{FF2B5EF4-FFF2-40B4-BE49-F238E27FC236}">
                  <a16:creationId xmlns:a16="http://schemas.microsoft.com/office/drawing/2014/main" id="{1155C3C4-89C6-E024-861D-D9DCA2AF91DF}"/>
                </a:ext>
              </a:extLst>
            </p:cNvPr>
            <p:cNvCxnSpPr>
              <a:cxnSpLocks/>
            </p:cNvCxnSpPr>
            <p:nvPr/>
          </p:nvCxnSpPr>
          <p:spPr>
            <a:xfrm rot="5400000">
              <a:off x="3826607" y="4365077"/>
              <a:ext cx="76733" cy="0"/>
            </a:xfrm>
            <a:prstGeom prst="line">
              <a:avLst/>
            </a:prstGeom>
            <a:noFill/>
            <a:ln w="28575" cap="flat" cmpd="sng" algn="ctr">
              <a:solidFill>
                <a:srgbClr val="000000"/>
              </a:solidFill>
              <a:prstDash val="solid"/>
            </a:ln>
            <a:effectLst/>
          </p:spPr>
        </p:cxnSp>
        <p:sp>
          <p:nvSpPr>
            <p:cNvPr id="45" name="TextBox 44">
              <a:extLst>
                <a:ext uri="{FF2B5EF4-FFF2-40B4-BE49-F238E27FC236}">
                  <a16:creationId xmlns:a16="http://schemas.microsoft.com/office/drawing/2014/main" id="{1A1724C1-BEB6-5913-0F33-22B41348A371}"/>
                </a:ext>
              </a:extLst>
            </p:cNvPr>
            <p:cNvSpPr txBox="1"/>
            <p:nvPr/>
          </p:nvSpPr>
          <p:spPr>
            <a:xfrm>
              <a:off x="4035372" y="4363838"/>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27</a:t>
              </a:r>
            </a:p>
          </p:txBody>
        </p:sp>
        <p:cxnSp>
          <p:nvCxnSpPr>
            <p:cNvPr id="46" name="Straight Connector 45">
              <a:extLst>
                <a:ext uri="{FF2B5EF4-FFF2-40B4-BE49-F238E27FC236}">
                  <a16:creationId xmlns:a16="http://schemas.microsoft.com/office/drawing/2014/main" id="{8D0B06FC-3E8B-E182-032D-32547422CA18}"/>
                </a:ext>
              </a:extLst>
            </p:cNvPr>
            <p:cNvCxnSpPr>
              <a:cxnSpLocks/>
            </p:cNvCxnSpPr>
            <p:nvPr/>
          </p:nvCxnSpPr>
          <p:spPr>
            <a:xfrm rot="5400000">
              <a:off x="4171905" y="4365077"/>
              <a:ext cx="76733" cy="0"/>
            </a:xfrm>
            <a:prstGeom prst="line">
              <a:avLst/>
            </a:prstGeom>
            <a:noFill/>
            <a:ln w="28575" cap="flat" cmpd="sng" algn="ctr">
              <a:solidFill>
                <a:srgbClr val="000000"/>
              </a:solidFill>
              <a:prstDash val="solid"/>
            </a:ln>
            <a:effectLst/>
          </p:spPr>
        </p:cxnSp>
        <p:sp>
          <p:nvSpPr>
            <p:cNvPr id="47" name="TextBox 46">
              <a:extLst>
                <a:ext uri="{FF2B5EF4-FFF2-40B4-BE49-F238E27FC236}">
                  <a16:creationId xmlns:a16="http://schemas.microsoft.com/office/drawing/2014/main" id="{44C04637-EB4A-8366-7235-24AA7997558E}"/>
                </a:ext>
              </a:extLst>
            </p:cNvPr>
            <p:cNvSpPr txBox="1"/>
            <p:nvPr/>
          </p:nvSpPr>
          <p:spPr>
            <a:xfrm>
              <a:off x="4387064" y="4355371"/>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30</a:t>
              </a:r>
            </a:p>
          </p:txBody>
        </p:sp>
        <p:cxnSp>
          <p:nvCxnSpPr>
            <p:cNvPr id="48" name="Straight Connector 47">
              <a:extLst>
                <a:ext uri="{FF2B5EF4-FFF2-40B4-BE49-F238E27FC236}">
                  <a16:creationId xmlns:a16="http://schemas.microsoft.com/office/drawing/2014/main" id="{CD7BCDC3-E3B1-71E6-0785-1C671953535C}"/>
                </a:ext>
              </a:extLst>
            </p:cNvPr>
            <p:cNvCxnSpPr>
              <a:cxnSpLocks/>
            </p:cNvCxnSpPr>
            <p:nvPr/>
          </p:nvCxnSpPr>
          <p:spPr>
            <a:xfrm rot="5400000">
              <a:off x="4523597" y="4365077"/>
              <a:ext cx="76733" cy="0"/>
            </a:xfrm>
            <a:prstGeom prst="line">
              <a:avLst/>
            </a:prstGeom>
            <a:noFill/>
            <a:ln w="28575" cap="flat" cmpd="sng" algn="ctr">
              <a:solidFill>
                <a:srgbClr val="000000"/>
              </a:solidFill>
              <a:prstDash val="solid"/>
            </a:ln>
            <a:effectLst/>
          </p:spPr>
        </p:cxnSp>
        <p:sp>
          <p:nvSpPr>
            <p:cNvPr id="49" name="TextBox 48">
              <a:extLst>
                <a:ext uri="{FF2B5EF4-FFF2-40B4-BE49-F238E27FC236}">
                  <a16:creationId xmlns:a16="http://schemas.microsoft.com/office/drawing/2014/main" id="{47B04352-5768-1AC0-421C-AA960D0D3D7C}"/>
                </a:ext>
              </a:extLst>
            </p:cNvPr>
            <p:cNvSpPr txBox="1"/>
            <p:nvPr/>
          </p:nvSpPr>
          <p:spPr>
            <a:xfrm>
              <a:off x="4730289" y="4346905"/>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33</a:t>
              </a:r>
            </a:p>
          </p:txBody>
        </p:sp>
        <p:cxnSp>
          <p:nvCxnSpPr>
            <p:cNvPr id="50" name="Straight Connector 49">
              <a:extLst>
                <a:ext uri="{FF2B5EF4-FFF2-40B4-BE49-F238E27FC236}">
                  <a16:creationId xmlns:a16="http://schemas.microsoft.com/office/drawing/2014/main" id="{EF8507DD-D2F9-D99D-D701-FD617379E935}"/>
                </a:ext>
              </a:extLst>
            </p:cNvPr>
            <p:cNvCxnSpPr>
              <a:cxnSpLocks/>
            </p:cNvCxnSpPr>
            <p:nvPr/>
          </p:nvCxnSpPr>
          <p:spPr>
            <a:xfrm rot="5400000">
              <a:off x="4875289" y="4365077"/>
              <a:ext cx="76733" cy="0"/>
            </a:xfrm>
            <a:prstGeom prst="line">
              <a:avLst/>
            </a:prstGeom>
            <a:noFill/>
            <a:ln w="28575" cap="flat" cmpd="sng" algn="ctr">
              <a:solidFill>
                <a:srgbClr val="000000"/>
              </a:solidFill>
              <a:prstDash val="solid"/>
            </a:ln>
            <a:effectLst/>
          </p:spPr>
        </p:cxnSp>
        <p:sp>
          <p:nvSpPr>
            <p:cNvPr id="51" name="TextBox 50">
              <a:extLst>
                <a:ext uri="{FF2B5EF4-FFF2-40B4-BE49-F238E27FC236}">
                  <a16:creationId xmlns:a16="http://schemas.microsoft.com/office/drawing/2014/main" id="{05C19DFA-9749-2272-414B-A5C821B1DBF5}"/>
                </a:ext>
              </a:extLst>
            </p:cNvPr>
            <p:cNvSpPr txBox="1"/>
            <p:nvPr/>
          </p:nvSpPr>
          <p:spPr>
            <a:xfrm>
              <a:off x="5084802" y="4338439"/>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36</a:t>
              </a:r>
            </a:p>
          </p:txBody>
        </p:sp>
        <p:cxnSp>
          <p:nvCxnSpPr>
            <p:cNvPr id="52" name="Straight Connector 51">
              <a:extLst>
                <a:ext uri="{FF2B5EF4-FFF2-40B4-BE49-F238E27FC236}">
                  <a16:creationId xmlns:a16="http://schemas.microsoft.com/office/drawing/2014/main" id="{AD8EBC69-2802-622C-D5B5-12DEB5C0F6AF}"/>
                </a:ext>
              </a:extLst>
            </p:cNvPr>
            <p:cNvCxnSpPr>
              <a:cxnSpLocks/>
            </p:cNvCxnSpPr>
            <p:nvPr/>
          </p:nvCxnSpPr>
          <p:spPr>
            <a:xfrm rot="5400000">
              <a:off x="5226980" y="4365077"/>
              <a:ext cx="76733" cy="0"/>
            </a:xfrm>
            <a:prstGeom prst="line">
              <a:avLst/>
            </a:prstGeom>
            <a:noFill/>
            <a:ln w="28575" cap="flat" cmpd="sng" algn="ctr">
              <a:solidFill>
                <a:srgbClr val="000000"/>
              </a:solidFill>
              <a:prstDash val="solid"/>
            </a:ln>
            <a:effectLst/>
          </p:spPr>
        </p:cxnSp>
        <p:sp>
          <p:nvSpPr>
            <p:cNvPr id="53" name="TextBox 52">
              <a:extLst>
                <a:ext uri="{FF2B5EF4-FFF2-40B4-BE49-F238E27FC236}">
                  <a16:creationId xmlns:a16="http://schemas.microsoft.com/office/drawing/2014/main" id="{34CD5782-1F3C-07B0-9801-05FD747C2837}"/>
                </a:ext>
              </a:extLst>
            </p:cNvPr>
            <p:cNvSpPr txBox="1"/>
            <p:nvPr/>
          </p:nvSpPr>
          <p:spPr>
            <a:xfrm>
              <a:off x="5432923" y="4341260"/>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39</a:t>
              </a:r>
            </a:p>
          </p:txBody>
        </p:sp>
        <p:cxnSp>
          <p:nvCxnSpPr>
            <p:cNvPr id="54" name="Straight Connector 53">
              <a:extLst>
                <a:ext uri="{FF2B5EF4-FFF2-40B4-BE49-F238E27FC236}">
                  <a16:creationId xmlns:a16="http://schemas.microsoft.com/office/drawing/2014/main" id="{A8E0D598-C471-0522-8627-E8BDEEE8F3CD}"/>
                </a:ext>
              </a:extLst>
            </p:cNvPr>
            <p:cNvCxnSpPr>
              <a:cxnSpLocks/>
            </p:cNvCxnSpPr>
            <p:nvPr/>
          </p:nvCxnSpPr>
          <p:spPr>
            <a:xfrm rot="5400000">
              <a:off x="5572278" y="4365077"/>
              <a:ext cx="76733" cy="0"/>
            </a:xfrm>
            <a:prstGeom prst="line">
              <a:avLst/>
            </a:prstGeom>
            <a:noFill/>
            <a:ln w="28575" cap="flat" cmpd="sng" algn="ctr">
              <a:solidFill>
                <a:srgbClr val="000000"/>
              </a:solidFill>
              <a:prstDash val="solid"/>
            </a:ln>
            <a:effectLst/>
          </p:spPr>
        </p:cxnSp>
        <p:sp>
          <p:nvSpPr>
            <p:cNvPr id="55" name="TextBox 54">
              <a:extLst>
                <a:ext uri="{FF2B5EF4-FFF2-40B4-BE49-F238E27FC236}">
                  <a16:creationId xmlns:a16="http://schemas.microsoft.com/office/drawing/2014/main" id="{54055F9E-91DA-B851-2A3C-FF6BC85E8320}"/>
                </a:ext>
              </a:extLst>
            </p:cNvPr>
            <p:cNvSpPr txBox="1"/>
            <p:nvPr/>
          </p:nvSpPr>
          <p:spPr>
            <a:xfrm>
              <a:off x="5770504" y="4346905"/>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42</a:t>
              </a:r>
            </a:p>
          </p:txBody>
        </p:sp>
        <p:cxnSp>
          <p:nvCxnSpPr>
            <p:cNvPr id="56" name="Straight Connector 55">
              <a:extLst>
                <a:ext uri="{FF2B5EF4-FFF2-40B4-BE49-F238E27FC236}">
                  <a16:creationId xmlns:a16="http://schemas.microsoft.com/office/drawing/2014/main" id="{74EB628E-D4DC-0998-2897-678F3DB92A67}"/>
                </a:ext>
              </a:extLst>
            </p:cNvPr>
            <p:cNvCxnSpPr>
              <a:cxnSpLocks/>
            </p:cNvCxnSpPr>
            <p:nvPr/>
          </p:nvCxnSpPr>
          <p:spPr>
            <a:xfrm rot="5400000">
              <a:off x="5923970" y="4365077"/>
              <a:ext cx="76733" cy="0"/>
            </a:xfrm>
            <a:prstGeom prst="line">
              <a:avLst/>
            </a:prstGeom>
            <a:noFill/>
            <a:ln w="28575" cap="flat" cmpd="sng" algn="ctr">
              <a:solidFill>
                <a:srgbClr val="000000"/>
              </a:solidFill>
              <a:prstDash val="solid"/>
            </a:ln>
            <a:effectLst/>
          </p:spPr>
        </p:cxnSp>
        <p:sp>
          <p:nvSpPr>
            <p:cNvPr id="57" name="TextBox 56">
              <a:extLst>
                <a:ext uri="{FF2B5EF4-FFF2-40B4-BE49-F238E27FC236}">
                  <a16:creationId xmlns:a16="http://schemas.microsoft.com/office/drawing/2014/main" id="{37B14DE8-9D71-5D9A-74D9-DBDBF0337134}"/>
                </a:ext>
              </a:extLst>
            </p:cNvPr>
            <p:cNvSpPr txBox="1"/>
            <p:nvPr/>
          </p:nvSpPr>
          <p:spPr>
            <a:xfrm>
              <a:off x="6130663" y="4363838"/>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45</a:t>
              </a:r>
            </a:p>
          </p:txBody>
        </p:sp>
        <p:cxnSp>
          <p:nvCxnSpPr>
            <p:cNvPr id="58" name="Straight Connector 57">
              <a:extLst>
                <a:ext uri="{FF2B5EF4-FFF2-40B4-BE49-F238E27FC236}">
                  <a16:creationId xmlns:a16="http://schemas.microsoft.com/office/drawing/2014/main" id="{D5CBD837-F9C1-C5C0-74C5-FB6AFAC06DF7}"/>
                </a:ext>
              </a:extLst>
            </p:cNvPr>
            <p:cNvCxnSpPr>
              <a:cxnSpLocks/>
            </p:cNvCxnSpPr>
            <p:nvPr/>
          </p:nvCxnSpPr>
          <p:spPr>
            <a:xfrm rot="5400000">
              <a:off x="6275662" y="4365077"/>
              <a:ext cx="76733" cy="0"/>
            </a:xfrm>
            <a:prstGeom prst="line">
              <a:avLst/>
            </a:prstGeom>
            <a:noFill/>
            <a:ln w="28575" cap="flat" cmpd="sng" algn="ctr">
              <a:solidFill>
                <a:srgbClr val="000000"/>
              </a:solidFill>
              <a:prstDash val="solid"/>
            </a:ln>
            <a:effectLst/>
          </p:spPr>
        </p:cxnSp>
        <p:sp>
          <p:nvSpPr>
            <p:cNvPr id="59" name="TextBox 58">
              <a:extLst>
                <a:ext uri="{FF2B5EF4-FFF2-40B4-BE49-F238E27FC236}">
                  <a16:creationId xmlns:a16="http://schemas.microsoft.com/office/drawing/2014/main" id="{DBEC7B1A-F29A-8BFC-0081-3A3BFB49B96C}"/>
                </a:ext>
              </a:extLst>
            </p:cNvPr>
            <p:cNvSpPr txBox="1"/>
            <p:nvPr/>
          </p:nvSpPr>
          <p:spPr>
            <a:xfrm>
              <a:off x="6490823" y="4352549"/>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48</a:t>
              </a:r>
            </a:p>
          </p:txBody>
        </p:sp>
        <p:cxnSp>
          <p:nvCxnSpPr>
            <p:cNvPr id="60" name="Straight Connector 59">
              <a:extLst>
                <a:ext uri="{FF2B5EF4-FFF2-40B4-BE49-F238E27FC236}">
                  <a16:creationId xmlns:a16="http://schemas.microsoft.com/office/drawing/2014/main" id="{C9DAD55E-0869-8BA8-D602-D8F00493E49B}"/>
                </a:ext>
              </a:extLst>
            </p:cNvPr>
            <p:cNvCxnSpPr>
              <a:cxnSpLocks/>
            </p:cNvCxnSpPr>
            <p:nvPr/>
          </p:nvCxnSpPr>
          <p:spPr>
            <a:xfrm rot="5400000">
              <a:off x="6627356" y="4365077"/>
              <a:ext cx="76733" cy="0"/>
            </a:xfrm>
            <a:prstGeom prst="line">
              <a:avLst/>
            </a:prstGeom>
            <a:noFill/>
            <a:ln w="28575" cap="flat" cmpd="sng" algn="ctr">
              <a:solidFill>
                <a:srgbClr val="000000"/>
              </a:solidFill>
              <a:prstDash val="solid"/>
            </a:ln>
            <a:effectLst/>
          </p:spPr>
        </p:cxnSp>
        <p:sp>
          <p:nvSpPr>
            <p:cNvPr id="61" name="TextBox 60">
              <a:extLst>
                <a:ext uri="{FF2B5EF4-FFF2-40B4-BE49-F238E27FC236}">
                  <a16:creationId xmlns:a16="http://schemas.microsoft.com/office/drawing/2014/main" id="{2F2D0181-DDA7-90CC-7104-18B59C147F08}"/>
                </a:ext>
              </a:extLst>
            </p:cNvPr>
            <p:cNvSpPr txBox="1"/>
            <p:nvPr/>
          </p:nvSpPr>
          <p:spPr>
            <a:xfrm>
              <a:off x="6848909" y="4346905"/>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51</a:t>
              </a:r>
            </a:p>
          </p:txBody>
        </p:sp>
        <p:cxnSp>
          <p:nvCxnSpPr>
            <p:cNvPr id="62" name="Straight Connector 61">
              <a:extLst>
                <a:ext uri="{FF2B5EF4-FFF2-40B4-BE49-F238E27FC236}">
                  <a16:creationId xmlns:a16="http://schemas.microsoft.com/office/drawing/2014/main" id="{12EE0040-A6D3-7466-1433-6DA3B8FAC9A2}"/>
                </a:ext>
              </a:extLst>
            </p:cNvPr>
            <p:cNvCxnSpPr>
              <a:cxnSpLocks/>
            </p:cNvCxnSpPr>
            <p:nvPr/>
          </p:nvCxnSpPr>
          <p:spPr>
            <a:xfrm rot="5400000">
              <a:off x="6985442" y="4365077"/>
              <a:ext cx="76733" cy="0"/>
            </a:xfrm>
            <a:prstGeom prst="line">
              <a:avLst/>
            </a:prstGeom>
            <a:noFill/>
            <a:ln w="28575" cap="flat" cmpd="sng" algn="ctr">
              <a:solidFill>
                <a:srgbClr val="000000"/>
              </a:solidFill>
              <a:prstDash val="solid"/>
            </a:ln>
            <a:effectLst/>
          </p:spPr>
        </p:cxnSp>
        <p:sp>
          <p:nvSpPr>
            <p:cNvPr id="63" name="TextBox 62">
              <a:extLst>
                <a:ext uri="{FF2B5EF4-FFF2-40B4-BE49-F238E27FC236}">
                  <a16:creationId xmlns:a16="http://schemas.microsoft.com/office/drawing/2014/main" id="{46E59332-1BBB-B83B-2AE7-4C98459EB438}"/>
                </a:ext>
              </a:extLst>
            </p:cNvPr>
            <p:cNvSpPr txBox="1"/>
            <p:nvPr/>
          </p:nvSpPr>
          <p:spPr>
            <a:xfrm>
              <a:off x="7192134" y="4355371"/>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54</a:t>
              </a:r>
            </a:p>
          </p:txBody>
        </p:sp>
        <p:cxnSp>
          <p:nvCxnSpPr>
            <p:cNvPr id="192" name="Straight Connector 191">
              <a:extLst>
                <a:ext uri="{FF2B5EF4-FFF2-40B4-BE49-F238E27FC236}">
                  <a16:creationId xmlns:a16="http://schemas.microsoft.com/office/drawing/2014/main" id="{7AE76C26-71C6-96FC-0B33-47DB016E37CC}"/>
                </a:ext>
              </a:extLst>
            </p:cNvPr>
            <p:cNvCxnSpPr>
              <a:cxnSpLocks/>
            </p:cNvCxnSpPr>
            <p:nvPr/>
          </p:nvCxnSpPr>
          <p:spPr>
            <a:xfrm rot="5400000">
              <a:off x="7337134" y="4365077"/>
              <a:ext cx="76733" cy="0"/>
            </a:xfrm>
            <a:prstGeom prst="line">
              <a:avLst/>
            </a:prstGeom>
            <a:noFill/>
            <a:ln w="28575" cap="flat" cmpd="sng" algn="ctr">
              <a:solidFill>
                <a:srgbClr val="000000"/>
              </a:solidFill>
              <a:prstDash val="solid"/>
            </a:ln>
            <a:effectLst/>
          </p:spPr>
        </p:cxnSp>
        <p:sp>
          <p:nvSpPr>
            <p:cNvPr id="193" name="TextBox 192">
              <a:extLst>
                <a:ext uri="{FF2B5EF4-FFF2-40B4-BE49-F238E27FC236}">
                  <a16:creationId xmlns:a16="http://schemas.microsoft.com/office/drawing/2014/main" id="{B386AD29-599F-E6EA-ECE6-9A19AB2C8404}"/>
                </a:ext>
              </a:extLst>
            </p:cNvPr>
            <p:cNvSpPr txBox="1"/>
            <p:nvPr/>
          </p:nvSpPr>
          <p:spPr>
            <a:xfrm>
              <a:off x="7541004" y="4349727"/>
              <a:ext cx="367409"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57</a:t>
              </a:r>
            </a:p>
          </p:txBody>
        </p:sp>
        <p:cxnSp>
          <p:nvCxnSpPr>
            <p:cNvPr id="194" name="Straight Connector 193">
              <a:extLst>
                <a:ext uri="{FF2B5EF4-FFF2-40B4-BE49-F238E27FC236}">
                  <a16:creationId xmlns:a16="http://schemas.microsoft.com/office/drawing/2014/main" id="{6EC61DBE-A652-259C-857C-B5A7D9133BC0}"/>
                </a:ext>
              </a:extLst>
            </p:cNvPr>
            <p:cNvCxnSpPr>
              <a:cxnSpLocks/>
            </p:cNvCxnSpPr>
            <p:nvPr/>
          </p:nvCxnSpPr>
          <p:spPr>
            <a:xfrm rot="5400000">
              <a:off x="7688826" y="4365077"/>
              <a:ext cx="76733" cy="0"/>
            </a:xfrm>
            <a:prstGeom prst="line">
              <a:avLst/>
            </a:prstGeom>
            <a:noFill/>
            <a:ln w="28575" cap="flat" cmpd="sng" algn="ctr">
              <a:solidFill>
                <a:srgbClr val="000000"/>
              </a:solidFill>
              <a:prstDash val="solid"/>
            </a:ln>
            <a:effectLst/>
          </p:spPr>
        </p:cxnSp>
        <p:sp>
          <p:nvSpPr>
            <p:cNvPr id="195" name="TextBox 194">
              <a:extLst>
                <a:ext uri="{FF2B5EF4-FFF2-40B4-BE49-F238E27FC236}">
                  <a16:creationId xmlns:a16="http://schemas.microsoft.com/office/drawing/2014/main" id="{A24A4AA1-0E9A-0A2D-E3D6-F8DD7D898CB7}"/>
                </a:ext>
              </a:extLst>
            </p:cNvPr>
            <p:cNvSpPr txBox="1"/>
            <p:nvPr/>
          </p:nvSpPr>
          <p:spPr>
            <a:xfrm>
              <a:off x="1041627" y="4619246"/>
              <a:ext cx="668449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Mo</a:t>
              </a:r>
            </a:p>
          </p:txBody>
        </p:sp>
      </p:grpSp>
      <p:graphicFrame>
        <p:nvGraphicFramePr>
          <p:cNvPr id="196" name="Table 10">
            <a:extLst>
              <a:ext uri="{FF2B5EF4-FFF2-40B4-BE49-F238E27FC236}">
                <a16:creationId xmlns:a16="http://schemas.microsoft.com/office/drawing/2014/main" id="{B8FFB300-979D-B914-3D01-A80658C160CA}"/>
              </a:ext>
            </a:extLst>
          </p:cNvPr>
          <p:cNvGraphicFramePr>
            <a:graphicFrameLocks noGrp="1"/>
          </p:cNvGraphicFramePr>
          <p:nvPr/>
        </p:nvGraphicFramePr>
        <p:xfrm>
          <a:off x="3451776" y="4673960"/>
          <a:ext cx="4737844" cy="1280160"/>
        </p:xfrm>
        <a:graphic>
          <a:graphicData uri="http://schemas.openxmlformats.org/drawingml/2006/table">
            <a:tbl>
              <a:tblPr firstRow="1" bandRow="1"/>
              <a:tblGrid>
                <a:gridCol w="2443011">
                  <a:extLst>
                    <a:ext uri="{9D8B030D-6E8A-4147-A177-3AD203B41FA5}">
                      <a16:colId xmlns:a16="http://schemas.microsoft.com/office/drawing/2014/main" val="3495014181"/>
                    </a:ext>
                  </a:extLst>
                </a:gridCol>
                <a:gridCol w="2294833">
                  <a:extLst>
                    <a:ext uri="{9D8B030D-6E8A-4147-A177-3AD203B41FA5}">
                      <a16:colId xmlns:a16="http://schemas.microsoft.com/office/drawing/2014/main" val="2034503824"/>
                    </a:ext>
                  </a:extLst>
                </a:gridCol>
              </a:tblGrid>
              <a:tr h="383837">
                <a:tc>
                  <a:txBody>
                    <a:bodyPr/>
                    <a:lstStyle>
                      <a:lvl1pPr marL="0" algn="l" defTabSz="1430452" rtl="0" eaLnBrk="1" latinLnBrk="0" hangingPunct="1">
                        <a:defRPr sz="2800" kern="1200">
                          <a:solidFill>
                            <a:schemeClr val="tx1"/>
                          </a:solidFill>
                          <a:latin typeface="Arial"/>
                        </a:defRPr>
                      </a:lvl1pPr>
                      <a:lvl2pPr marL="715226" algn="l" defTabSz="1430452" rtl="0" eaLnBrk="1" latinLnBrk="0" hangingPunct="1">
                        <a:defRPr sz="2800" kern="1200">
                          <a:solidFill>
                            <a:schemeClr val="tx1"/>
                          </a:solidFill>
                          <a:latin typeface="Arial"/>
                        </a:defRPr>
                      </a:lvl2pPr>
                      <a:lvl3pPr marL="1430452" algn="l" defTabSz="1430452" rtl="0" eaLnBrk="1" latinLnBrk="0" hangingPunct="1">
                        <a:defRPr sz="2800" kern="1200">
                          <a:solidFill>
                            <a:schemeClr val="tx1"/>
                          </a:solidFill>
                          <a:latin typeface="Arial"/>
                        </a:defRPr>
                      </a:lvl3pPr>
                      <a:lvl4pPr marL="2145677" algn="l" defTabSz="1430452" rtl="0" eaLnBrk="1" latinLnBrk="0" hangingPunct="1">
                        <a:defRPr sz="2800" kern="1200">
                          <a:solidFill>
                            <a:schemeClr val="tx1"/>
                          </a:solidFill>
                          <a:latin typeface="Arial"/>
                        </a:defRPr>
                      </a:lvl4pPr>
                      <a:lvl5pPr marL="2860903" algn="l" defTabSz="1430452" rtl="0" eaLnBrk="1" latinLnBrk="0" hangingPunct="1">
                        <a:defRPr sz="2800" kern="1200">
                          <a:solidFill>
                            <a:schemeClr val="tx1"/>
                          </a:solidFill>
                          <a:latin typeface="Arial"/>
                        </a:defRPr>
                      </a:lvl5pPr>
                      <a:lvl6pPr marL="3576129" algn="l" defTabSz="1430452" rtl="0" eaLnBrk="1" latinLnBrk="0" hangingPunct="1">
                        <a:defRPr sz="2800" kern="1200">
                          <a:solidFill>
                            <a:schemeClr val="tx1"/>
                          </a:solidFill>
                          <a:latin typeface="Arial"/>
                        </a:defRPr>
                      </a:lvl6pPr>
                      <a:lvl7pPr marL="4291355" algn="l" defTabSz="1430452" rtl="0" eaLnBrk="1" latinLnBrk="0" hangingPunct="1">
                        <a:defRPr sz="2800" kern="1200">
                          <a:solidFill>
                            <a:schemeClr val="tx1"/>
                          </a:solidFill>
                          <a:latin typeface="Arial"/>
                        </a:defRPr>
                      </a:lvl7pPr>
                      <a:lvl8pPr marL="5006580" algn="l" defTabSz="1430452" rtl="0" eaLnBrk="1" latinLnBrk="0" hangingPunct="1">
                        <a:defRPr sz="2800" kern="1200">
                          <a:solidFill>
                            <a:schemeClr val="tx1"/>
                          </a:solidFill>
                          <a:latin typeface="Arial"/>
                        </a:defRPr>
                      </a:lvl8pPr>
                      <a:lvl9pPr marL="5721806" algn="l" defTabSz="1430452" rtl="0" eaLnBrk="1" latinLnBrk="0" hangingPunct="1">
                        <a:defRPr sz="2800" kern="1200">
                          <a:solidFill>
                            <a:schemeClr val="tx1"/>
                          </a:solidFill>
                          <a:latin typeface="Arial"/>
                        </a:defRPr>
                      </a:lvl9pPr>
                    </a:lstStyle>
                    <a:p>
                      <a:endParaRPr lang="en-US" sz="1800" dirty="0">
                        <a:solidFill>
                          <a:srgbClr val="000000"/>
                        </a:solidFill>
                        <a:latin typeface="Calibri" panose="020F0502020204030204" pitchFamily="34" charset="0"/>
                        <a:cs typeface="Calibri" panose="020F0502020204030204" pitchFamily="34" charset="0"/>
                      </a:endParaRPr>
                    </a:p>
                  </a:txBody>
                  <a:tcPr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430452" rtl="0" eaLnBrk="1" latinLnBrk="0" hangingPunct="1">
                        <a:defRPr sz="2800" kern="1200">
                          <a:solidFill>
                            <a:schemeClr val="tx1"/>
                          </a:solidFill>
                          <a:latin typeface="Arial"/>
                        </a:defRPr>
                      </a:lvl1pPr>
                      <a:lvl2pPr marL="715226" algn="l" defTabSz="1430452" rtl="0" eaLnBrk="1" latinLnBrk="0" hangingPunct="1">
                        <a:defRPr sz="2800" kern="1200">
                          <a:solidFill>
                            <a:schemeClr val="tx1"/>
                          </a:solidFill>
                          <a:latin typeface="Arial"/>
                        </a:defRPr>
                      </a:lvl2pPr>
                      <a:lvl3pPr marL="1430452" algn="l" defTabSz="1430452" rtl="0" eaLnBrk="1" latinLnBrk="0" hangingPunct="1">
                        <a:defRPr sz="2800" kern="1200">
                          <a:solidFill>
                            <a:schemeClr val="tx1"/>
                          </a:solidFill>
                          <a:latin typeface="Arial"/>
                        </a:defRPr>
                      </a:lvl3pPr>
                      <a:lvl4pPr marL="2145677" algn="l" defTabSz="1430452" rtl="0" eaLnBrk="1" latinLnBrk="0" hangingPunct="1">
                        <a:defRPr sz="2800" kern="1200">
                          <a:solidFill>
                            <a:schemeClr val="tx1"/>
                          </a:solidFill>
                          <a:latin typeface="Arial"/>
                        </a:defRPr>
                      </a:lvl4pPr>
                      <a:lvl5pPr marL="2860903" algn="l" defTabSz="1430452" rtl="0" eaLnBrk="1" latinLnBrk="0" hangingPunct="1">
                        <a:defRPr sz="2800" kern="1200">
                          <a:solidFill>
                            <a:schemeClr val="tx1"/>
                          </a:solidFill>
                          <a:latin typeface="Arial"/>
                        </a:defRPr>
                      </a:lvl5pPr>
                      <a:lvl6pPr marL="3576129" algn="l" defTabSz="1430452" rtl="0" eaLnBrk="1" latinLnBrk="0" hangingPunct="1">
                        <a:defRPr sz="2800" kern="1200">
                          <a:solidFill>
                            <a:schemeClr val="tx1"/>
                          </a:solidFill>
                          <a:latin typeface="Arial"/>
                        </a:defRPr>
                      </a:lvl6pPr>
                      <a:lvl7pPr marL="4291355" algn="l" defTabSz="1430452" rtl="0" eaLnBrk="1" latinLnBrk="0" hangingPunct="1">
                        <a:defRPr sz="2800" kern="1200">
                          <a:solidFill>
                            <a:schemeClr val="tx1"/>
                          </a:solidFill>
                          <a:latin typeface="Arial"/>
                        </a:defRPr>
                      </a:lvl7pPr>
                      <a:lvl8pPr marL="5006580" algn="l" defTabSz="1430452" rtl="0" eaLnBrk="1" latinLnBrk="0" hangingPunct="1">
                        <a:defRPr sz="2800" kern="1200">
                          <a:solidFill>
                            <a:schemeClr val="tx1"/>
                          </a:solidFill>
                          <a:latin typeface="Arial"/>
                        </a:defRPr>
                      </a:lvl8pPr>
                      <a:lvl9pPr marL="5721806" algn="l" defTabSz="1430452" rtl="0" eaLnBrk="1" latinLnBrk="0" hangingPunct="1">
                        <a:defRPr sz="2800" kern="1200">
                          <a:solidFill>
                            <a:schemeClr val="tx1"/>
                          </a:solidFill>
                          <a:latin typeface="Arial"/>
                        </a:defRPr>
                      </a:lvl9pPr>
                    </a:lstStyle>
                    <a:p>
                      <a:pPr algn="ctr"/>
                      <a:r>
                        <a:rPr lang="en-US" sz="1800" b="1" dirty="0">
                          <a:solidFill>
                            <a:srgbClr val="000000"/>
                          </a:solidFill>
                          <a:latin typeface="Calibri" panose="020F0502020204030204" pitchFamily="34" charset="0"/>
                          <a:cs typeface="Calibri" panose="020F0502020204030204" pitchFamily="34" charset="0"/>
                        </a:rPr>
                        <a:t>Median PFS, Mo</a:t>
                      </a:r>
                    </a:p>
                    <a:p>
                      <a:pPr algn="ctr"/>
                      <a:r>
                        <a:rPr lang="en-US" sz="1800" b="1" dirty="0">
                          <a:solidFill>
                            <a:srgbClr val="000000"/>
                          </a:solidFill>
                          <a:latin typeface="Calibri" panose="020F0502020204030204" pitchFamily="34" charset="0"/>
                          <a:cs typeface="Calibri" panose="020F0502020204030204" pitchFamily="34" charset="0"/>
                        </a:rPr>
                        <a:t>(95% CI)</a:t>
                      </a:r>
                    </a:p>
                  </a:txBody>
                  <a:tcPr anchor="ct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040621"/>
                  </a:ext>
                </a:extLst>
              </a:tr>
              <a:tr h="370840">
                <a:tc>
                  <a:txBody>
                    <a:bodyPr/>
                    <a:lstStyle>
                      <a:lvl1pPr marL="0" algn="l" defTabSz="1430452" rtl="0" eaLnBrk="1" latinLnBrk="0" hangingPunct="1">
                        <a:defRPr sz="2800" kern="1200">
                          <a:solidFill>
                            <a:schemeClr val="tx1"/>
                          </a:solidFill>
                          <a:latin typeface="Arial"/>
                        </a:defRPr>
                      </a:lvl1pPr>
                      <a:lvl2pPr marL="715226" algn="l" defTabSz="1430452" rtl="0" eaLnBrk="1" latinLnBrk="0" hangingPunct="1">
                        <a:defRPr sz="2800" kern="1200">
                          <a:solidFill>
                            <a:schemeClr val="tx1"/>
                          </a:solidFill>
                          <a:latin typeface="Arial"/>
                        </a:defRPr>
                      </a:lvl2pPr>
                      <a:lvl3pPr marL="1430452" algn="l" defTabSz="1430452" rtl="0" eaLnBrk="1" latinLnBrk="0" hangingPunct="1">
                        <a:defRPr sz="2800" kern="1200">
                          <a:solidFill>
                            <a:schemeClr val="tx1"/>
                          </a:solidFill>
                          <a:latin typeface="Arial"/>
                        </a:defRPr>
                      </a:lvl3pPr>
                      <a:lvl4pPr marL="2145677" algn="l" defTabSz="1430452" rtl="0" eaLnBrk="1" latinLnBrk="0" hangingPunct="1">
                        <a:defRPr sz="2800" kern="1200">
                          <a:solidFill>
                            <a:schemeClr val="tx1"/>
                          </a:solidFill>
                          <a:latin typeface="Arial"/>
                        </a:defRPr>
                      </a:lvl4pPr>
                      <a:lvl5pPr marL="2860903" algn="l" defTabSz="1430452" rtl="0" eaLnBrk="1" latinLnBrk="0" hangingPunct="1">
                        <a:defRPr sz="2800" kern="1200">
                          <a:solidFill>
                            <a:schemeClr val="tx1"/>
                          </a:solidFill>
                          <a:latin typeface="Arial"/>
                        </a:defRPr>
                      </a:lvl5pPr>
                      <a:lvl6pPr marL="3576129" algn="l" defTabSz="1430452" rtl="0" eaLnBrk="1" latinLnBrk="0" hangingPunct="1">
                        <a:defRPr sz="2800" kern="1200">
                          <a:solidFill>
                            <a:schemeClr val="tx1"/>
                          </a:solidFill>
                          <a:latin typeface="Arial"/>
                        </a:defRPr>
                      </a:lvl6pPr>
                      <a:lvl7pPr marL="4291355" algn="l" defTabSz="1430452" rtl="0" eaLnBrk="1" latinLnBrk="0" hangingPunct="1">
                        <a:defRPr sz="2800" kern="1200">
                          <a:solidFill>
                            <a:schemeClr val="tx1"/>
                          </a:solidFill>
                          <a:latin typeface="Arial"/>
                        </a:defRPr>
                      </a:lvl7pPr>
                      <a:lvl8pPr marL="5006580" algn="l" defTabSz="1430452" rtl="0" eaLnBrk="1" latinLnBrk="0" hangingPunct="1">
                        <a:defRPr sz="2800" kern="1200">
                          <a:solidFill>
                            <a:schemeClr val="tx1"/>
                          </a:solidFill>
                          <a:latin typeface="Arial"/>
                        </a:defRPr>
                      </a:lvl8pPr>
                      <a:lvl9pPr marL="5721806" algn="l" defTabSz="1430452" rtl="0" eaLnBrk="1" latinLnBrk="0" hangingPunct="1">
                        <a:defRPr sz="2800" kern="1200">
                          <a:solidFill>
                            <a:schemeClr val="tx1"/>
                          </a:solidFill>
                          <a:latin typeface="Arial"/>
                        </a:defRPr>
                      </a:lvl9pPr>
                    </a:lstStyle>
                    <a:p>
                      <a:r>
                        <a:rPr lang="pt-BR" sz="1800" dirty="0">
                          <a:solidFill>
                            <a:srgbClr val="000000"/>
                          </a:solidFill>
                          <a:latin typeface="Calibri" panose="020F0502020204030204" pitchFamily="34" charset="0"/>
                          <a:cs typeface="Calibri" panose="020F0502020204030204" pitchFamily="34" charset="0"/>
                        </a:rPr>
                        <a:t>Acalabrutinib (n = 268)</a:t>
                      </a:r>
                    </a:p>
                    <a:p>
                      <a:r>
                        <a:rPr lang="pt-BR" sz="1800" dirty="0">
                          <a:solidFill>
                            <a:srgbClr val="000000"/>
                          </a:solidFill>
                          <a:latin typeface="Calibri" panose="020F0502020204030204" pitchFamily="34" charset="0"/>
                          <a:cs typeface="Calibri" panose="020F0502020204030204" pitchFamily="34" charset="0"/>
                        </a:rPr>
                        <a:t>Ibrutinib (n = 265)</a:t>
                      </a:r>
                    </a:p>
                  </a:txBody>
                  <a:tcPr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1430452" rtl="0" eaLnBrk="1" latinLnBrk="0" hangingPunct="1">
                        <a:defRPr sz="2800" kern="1200">
                          <a:solidFill>
                            <a:schemeClr val="tx1"/>
                          </a:solidFill>
                          <a:latin typeface="Arial"/>
                        </a:defRPr>
                      </a:lvl1pPr>
                      <a:lvl2pPr marL="715226" algn="l" defTabSz="1430452" rtl="0" eaLnBrk="1" latinLnBrk="0" hangingPunct="1">
                        <a:defRPr sz="2800" kern="1200">
                          <a:solidFill>
                            <a:schemeClr val="tx1"/>
                          </a:solidFill>
                          <a:latin typeface="Arial"/>
                        </a:defRPr>
                      </a:lvl2pPr>
                      <a:lvl3pPr marL="1430452" algn="l" defTabSz="1430452" rtl="0" eaLnBrk="1" latinLnBrk="0" hangingPunct="1">
                        <a:defRPr sz="2800" kern="1200">
                          <a:solidFill>
                            <a:schemeClr val="tx1"/>
                          </a:solidFill>
                          <a:latin typeface="Arial"/>
                        </a:defRPr>
                      </a:lvl3pPr>
                      <a:lvl4pPr marL="2145677" algn="l" defTabSz="1430452" rtl="0" eaLnBrk="1" latinLnBrk="0" hangingPunct="1">
                        <a:defRPr sz="2800" kern="1200">
                          <a:solidFill>
                            <a:schemeClr val="tx1"/>
                          </a:solidFill>
                          <a:latin typeface="Arial"/>
                        </a:defRPr>
                      </a:lvl4pPr>
                      <a:lvl5pPr marL="2860903" algn="l" defTabSz="1430452" rtl="0" eaLnBrk="1" latinLnBrk="0" hangingPunct="1">
                        <a:defRPr sz="2800" kern="1200">
                          <a:solidFill>
                            <a:schemeClr val="tx1"/>
                          </a:solidFill>
                          <a:latin typeface="Arial"/>
                        </a:defRPr>
                      </a:lvl5pPr>
                      <a:lvl6pPr marL="3576129" algn="l" defTabSz="1430452" rtl="0" eaLnBrk="1" latinLnBrk="0" hangingPunct="1">
                        <a:defRPr sz="2800" kern="1200">
                          <a:solidFill>
                            <a:schemeClr val="tx1"/>
                          </a:solidFill>
                          <a:latin typeface="Arial"/>
                        </a:defRPr>
                      </a:lvl6pPr>
                      <a:lvl7pPr marL="4291355" algn="l" defTabSz="1430452" rtl="0" eaLnBrk="1" latinLnBrk="0" hangingPunct="1">
                        <a:defRPr sz="2800" kern="1200">
                          <a:solidFill>
                            <a:schemeClr val="tx1"/>
                          </a:solidFill>
                          <a:latin typeface="Arial"/>
                        </a:defRPr>
                      </a:lvl7pPr>
                      <a:lvl8pPr marL="5006580" algn="l" defTabSz="1430452" rtl="0" eaLnBrk="1" latinLnBrk="0" hangingPunct="1">
                        <a:defRPr sz="2800" kern="1200">
                          <a:solidFill>
                            <a:schemeClr val="tx1"/>
                          </a:solidFill>
                          <a:latin typeface="Arial"/>
                        </a:defRPr>
                      </a:lvl8pPr>
                      <a:lvl9pPr marL="5721806" algn="l" defTabSz="1430452" rtl="0" eaLnBrk="1" latinLnBrk="0" hangingPunct="1">
                        <a:defRPr sz="2800" kern="1200">
                          <a:solidFill>
                            <a:schemeClr val="tx1"/>
                          </a:solidFill>
                          <a:latin typeface="Arial"/>
                        </a:defRPr>
                      </a:lvl9pPr>
                    </a:lstStyle>
                    <a:p>
                      <a:pPr algn="ctr" fontAlgn="t">
                        <a:spcBef>
                          <a:spcPts val="0"/>
                        </a:spcBef>
                        <a:spcAft>
                          <a:spcPts val="0"/>
                        </a:spcAft>
                      </a:pPr>
                      <a:r>
                        <a:rPr lang="en-GB" sz="1800" u="none" strike="noStrike" dirty="0">
                          <a:solidFill>
                            <a:srgbClr val="000000"/>
                          </a:solidFill>
                          <a:effectLst/>
                          <a:latin typeface="Calibri" panose="020F0502020204030204" pitchFamily="34" charset="0"/>
                          <a:cs typeface="Calibri" panose="020F0502020204030204" pitchFamily="34" charset="0"/>
                        </a:rPr>
                        <a:t>38.4 (33.0-38.6)</a:t>
                      </a:r>
                      <a:endParaRPr lang="en-GB" sz="1800" b="0" u="none" strike="noStrike" dirty="0">
                        <a:solidFill>
                          <a:srgbClr val="000000"/>
                        </a:solidFill>
                        <a:effectLst/>
                        <a:latin typeface="Calibri" panose="020F0502020204030204" pitchFamily="34" charset="0"/>
                        <a:cs typeface="Calibri" panose="020F0502020204030204" pitchFamily="34" charset="0"/>
                      </a:endParaRPr>
                    </a:p>
                    <a:p>
                      <a:pPr algn="ctr" fontAlgn="t">
                        <a:spcBef>
                          <a:spcPts val="0"/>
                        </a:spcBef>
                        <a:spcAft>
                          <a:spcPts val="0"/>
                        </a:spcAft>
                      </a:pPr>
                      <a:r>
                        <a:rPr lang="en-GB" sz="1800" u="none" strike="noStrike" dirty="0">
                          <a:solidFill>
                            <a:srgbClr val="000000"/>
                          </a:solidFill>
                          <a:effectLst/>
                          <a:latin typeface="Calibri" panose="020F0502020204030204" pitchFamily="34" charset="0"/>
                          <a:cs typeface="Calibri" panose="020F0502020204030204" pitchFamily="34" charset="0"/>
                        </a:rPr>
                        <a:t>38.4 (33.0-41.6)</a:t>
                      </a:r>
                      <a:endParaRPr lang="en-GB" sz="1800" b="0" i="0" u="none" strike="noStrike" dirty="0">
                        <a:solidFill>
                          <a:srgbClr val="000000"/>
                        </a:solidFill>
                        <a:effectLst/>
                        <a:latin typeface="Calibri" panose="020F0502020204030204" pitchFamily="34" charset="0"/>
                        <a:cs typeface="Calibri" panose="020F0502020204030204" pitchFamily="34" charset="0"/>
                      </a:endParaRPr>
                    </a:p>
                  </a:txBody>
                  <a:tcPr anchor="ctr">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10546800"/>
                  </a:ext>
                </a:extLst>
              </a:tr>
            </a:tbl>
          </a:graphicData>
        </a:graphic>
      </p:graphicFrame>
      <p:grpSp>
        <p:nvGrpSpPr>
          <p:cNvPr id="197" name="Group 146">
            <a:extLst>
              <a:ext uri="{FF2B5EF4-FFF2-40B4-BE49-F238E27FC236}">
                <a16:creationId xmlns:a16="http://schemas.microsoft.com/office/drawing/2014/main" id="{30AD4FED-A79B-A64B-B072-91727512532B}"/>
              </a:ext>
            </a:extLst>
          </p:cNvPr>
          <p:cNvGrpSpPr>
            <a:grpSpLocks noChangeAspect="1"/>
          </p:cNvGrpSpPr>
          <p:nvPr/>
        </p:nvGrpSpPr>
        <p:grpSpPr bwMode="auto">
          <a:xfrm>
            <a:off x="3104220" y="2554250"/>
            <a:ext cx="6479473" cy="2961186"/>
            <a:chOff x="663" y="562"/>
            <a:chExt cx="4094" cy="1871"/>
          </a:xfrm>
        </p:grpSpPr>
        <p:sp>
          <p:nvSpPr>
            <p:cNvPr id="198" name="Freeform 147">
              <a:extLst>
                <a:ext uri="{FF2B5EF4-FFF2-40B4-BE49-F238E27FC236}">
                  <a16:creationId xmlns:a16="http://schemas.microsoft.com/office/drawing/2014/main" id="{0C239F6D-C9E1-BCBF-87E6-E2A3A5C22F0F}"/>
                </a:ext>
              </a:extLst>
            </p:cNvPr>
            <p:cNvSpPr>
              <a:spLocks/>
            </p:cNvSpPr>
            <p:nvPr/>
          </p:nvSpPr>
          <p:spPr bwMode="auto">
            <a:xfrm>
              <a:off x="668" y="590"/>
              <a:ext cx="4062" cy="1813"/>
            </a:xfrm>
            <a:custGeom>
              <a:avLst/>
              <a:gdLst>
                <a:gd name="T0" fmla="*/ 90 w 6762"/>
                <a:gd name="T1" fmla="*/ 0 h 3006"/>
                <a:gd name="T2" fmla="*/ 215 w 6762"/>
                <a:gd name="T3" fmla="*/ 53 h 3006"/>
                <a:gd name="T4" fmla="*/ 277 w 6762"/>
                <a:gd name="T5" fmla="*/ 70 h 3006"/>
                <a:gd name="T6" fmla="*/ 374 w 6762"/>
                <a:gd name="T7" fmla="*/ 85 h 3006"/>
                <a:gd name="T8" fmla="*/ 421 w 6762"/>
                <a:gd name="T9" fmla="*/ 115 h 3006"/>
                <a:gd name="T10" fmla="*/ 487 w 6762"/>
                <a:gd name="T11" fmla="*/ 129 h 3006"/>
                <a:gd name="T12" fmla="*/ 520 w 6762"/>
                <a:gd name="T13" fmla="*/ 182 h 3006"/>
                <a:gd name="T14" fmla="*/ 657 w 6762"/>
                <a:gd name="T15" fmla="*/ 196 h 3006"/>
                <a:gd name="T16" fmla="*/ 669 w 6762"/>
                <a:gd name="T17" fmla="*/ 249 h 3006"/>
                <a:gd name="T18" fmla="*/ 801 w 6762"/>
                <a:gd name="T19" fmla="*/ 276 h 3006"/>
                <a:gd name="T20" fmla="*/ 944 w 6762"/>
                <a:gd name="T21" fmla="*/ 316 h 3006"/>
                <a:gd name="T22" fmla="*/ 1016 w 6762"/>
                <a:gd name="T23" fmla="*/ 364 h 3006"/>
                <a:gd name="T24" fmla="*/ 1332 w 6762"/>
                <a:gd name="T25" fmla="*/ 417 h 3006"/>
                <a:gd name="T26" fmla="*/ 1375 w 6762"/>
                <a:gd name="T27" fmla="*/ 443 h 3006"/>
                <a:gd name="T28" fmla="*/ 1453 w 6762"/>
                <a:gd name="T29" fmla="*/ 474 h 3006"/>
                <a:gd name="T30" fmla="*/ 1585 w 6762"/>
                <a:gd name="T31" fmla="*/ 488 h 3006"/>
                <a:gd name="T32" fmla="*/ 1597 w 6762"/>
                <a:gd name="T33" fmla="*/ 520 h 3006"/>
                <a:gd name="T34" fmla="*/ 1681 w 6762"/>
                <a:gd name="T35" fmla="*/ 562 h 3006"/>
                <a:gd name="T36" fmla="*/ 1986 w 6762"/>
                <a:gd name="T37" fmla="*/ 636 h 3006"/>
                <a:gd name="T38" fmla="*/ 2092 w 6762"/>
                <a:gd name="T39" fmla="*/ 674 h 3006"/>
                <a:gd name="T40" fmla="*/ 2237 w 6762"/>
                <a:gd name="T41" fmla="*/ 713 h 3006"/>
                <a:gd name="T42" fmla="*/ 2382 w 6762"/>
                <a:gd name="T43" fmla="*/ 745 h 3006"/>
                <a:gd name="T44" fmla="*/ 2615 w 6762"/>
                <a:gd name="T45" fmla="*/ 799 h 3006"/>
                <a:gd name="T46" fmla="*/ 2688 w 6762"/>
                <a:gd name="T47" fmla="*/ 834 h 3006"/>
                <a:gd name="T48" fmla="*/ 2708 w 6762"/>
                <a:gd name="T49" fmla="*/ 970 h 3006"/>
                <a:gd name="T50" fmla="*/ 2748 w 6762"/>
                <a:gd name="T51" fmla="*/ 995 h 3006"/>
                <a:gd name="T52" fmla="*/ 2862 w 6762"/>
                <a:gd name="T53" fmla="*/ 1038 h 3006"/>
                <a:gd name="T54" fmla="*/ 3078 w 6762"/>
                <a:gd name="T55" fmla="*/ 1077 h 3006"/>
                <a:gd name="T56" fmla="*/ 3341 w 6762"/>
                <a:gd name="T57" fmla="*/ 1113 h 3006"/>
                <a:gd name="T58" fmla="*/ 3391 w 6762"/>
                <a:gd name="T59" fmla="*/ 1223 h 3006"/>
                <a:gd name="T60" fmla="*/ 3625 w 6762"/>
                <a:gd name="T61" fmla="*/ 1267 h 3006"/>
                <a:gd name="T62" fmla="*/ 3727 w 6762"/>
                <a:gd name="T63" fmla="*/ 1290 h 3006"/>
                <a:gd name="T64" fmla="*/ 4026 w 6762"/>
                <a:gd name="T65" fmla="*/ 1375 h 3006"/>
                <a:gd name="T66" fmla="*/ 4058 w 6762"/>
                <a:gd name="T67" fmla="*/ 1508 h 3006"/>
                <a:gd name="T68" fmla="*/ 4079 w 6762"/>
                <a:gd name="T69" fmla="*/ 1639 h 3006"/>
                <a:gd name="T70" fmla="*/ 4163 w 6762"/>
                <a:gd name="T71" fmla="*/ 1652 h 3006"/>
                <a:gd name="T72" fmla="*/ 4326 w 6762"/>
                <a:gd name="T73" fmla="*/ 1698 h 3006"/>
                <a:gd name="T74" fmla="*/ 4692 w 6762"/>
                <a:gd name="T75" fmla="*/ 1727 h 3006"/>
                <a:gd name="T76" fmla="*/ 4724 w 6762"/>
                <a:gd name="T77" fmla="*/ 1947 h 3006"/>
                <a:gd name="T78" fmla="*/ 4747 w 6762"/>
                <a:gd name="T79" fmla="*/ 2002 h 3006"/>
                <a:gd name="T80" fmla="*/ 4760 w 6762"/>
                <a:gd name="T81" fmla="*/ 2126 h 3006"/>
                <a:gd name="T82" fmla="*/ 5024 w 6762"/>
                <a:gd name="T83" fmla="*/ 2153 h 3006"/>
                <a:gd name="T84" fmla="*/ 5071 w 6762"/>
                <a:gd name="T85" fmla="*/ 2214 h 3006"/>
                <a:gd name="T86" fmla="*/ 5391 w 6762"/>
                <a:gd name="T87" fmla="*/ 2251 h 3006"/>
                <a:gd name="T88" fmla="*/ 5414 w 6762"/>
                <a:gd name="T89" fmla="*/ 2388 h 3006"/>
                <a:gd name="T90" fmla="*/ 5464 w 6762"/>
                <a:gd name="T91" fmla="*/ 2441 h 3006"/>
                <a:gd name="T92" fmla="*/ 6087 w 6762"/>
                <a:gd name="T93" fmla="*/ 2730 h 3006"/>
                <a:gd name="T94" fmla="*/ 6762 w 6762"/>
                <a:gd name="T95" fmla="*/ 3006 h 3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762" h="3006">
                  <a:moveTo>
                    <a:pt x="0" y="0"/>
                  </a:moveTo>
                  <a:lnTo>
                    <a:pt x="0" y="0"/>
                  </a:lnTo>
                  <a:lnTo>
                    <a:pt x="90" y="0"/>
                  </a:lnTo>
                  <a:lnTo>
                    <a:pt x="90" y="39"/>
                  </a:lnTo>
                  <a:lnTo>
                    <a:pt x="215" y="39"/>
                  </a:lnTo>
                  <a:lnTo>
                    <a:pt x="215" y="53"/>
                  </a:lnTo>
                  <a:lnTo>
                    <a:pt x="215" y="58"/>
                  </a:lnTo>
                  <a:lnTo>
                    <a:pt x="277" y="58"/>
                  </a:lnTo>
                  <a:lnTo>
                    <a:pt x="277" y="70"/>
                  </a:lnTo>
                  <a:lnTo>
                    <a:pt x="318" y="70"/>
                  </a:lnTo>
                  <a:lnTo>
                    <a:pt x="318" y="85"/>
                  </a:lnTo>
                  <a:lnTo>
                    <a:pt x="374" y="85"/>
                  </a:lnTo>
                  <a:lnTo>
                    <a:pt x="374" y="98"/>
                  </a:lnTo>
                  <a:lnTo>
                    <a:pt x="421" y="98"/>
                  </a:lnTo>
                  <a:lnTo>
                    <a:pt x="421" y="115"/>
                  </a:lnTo>
                  <a:lnTo>
                    <a:pt x="444" y="115"/>
                  </a:lnTo>
                  <a:lnTo>
                    <a:pt x="444" y="129"/>
                  </a:lnTo>
                  <a:lnTo>
                    <a:pt x="487" y="129"/>
                  </a:lnTo>
                  <a:lnTo>
                    <a:pt x="487" y="139"/>
                  </a:lnTo>
                  <a:lnTo>
                    <a:pt x="520" y="139"/>
                  </a:lnTo>
                  <a:lnTo>
                    <a:pt x="520" y="182"/>
                  </a:lnTo>
                  <a:lnTo>
                    <a:pt x="641" y="182"/>
                  </a:lnTo>
                  <a:lnTo>
                    <a:pt x="641" y="196"/>
                  </a:lnTo>
                  <a:lnTo>
                    <a:pt x="657" y="196"/>
                  </a:lnTo>
                  <a:lnTo>
                    <a:pt x="657" y="212"/>
                  </a:lnTo>
                  <a:lnTo>
                    <a:pt x="669" y="212"/>
                  </a:lnTo>
                  <a:lnTo>
                    <a:pt x="669" y="249"/>
                  </a:lnTo>
                  <a:lnTo>
                    <a:pt x="735" y="249"/>
                  </a:lnTo>
                  <a:lnTo>
                    <a:pt x="735" y="276"/>
                  </a:lnTo>
                  <a:lnTo>
                    <a:pt x="801" y="276"/>
                  </a:lnTo>
                  <a:lnTo>
                    <a:pt x="801" y="297"/>
                  </a:lnTo>
                  <a:lnTo>
                    <a:pt x="944" y="297"/>
                  </a:lnTo>
                  <a:lnTo>
                    <a:pt x="944" y="316"/>
                  </a:lnTo>
                  <a:lnTo>
                    <a:pt x="998" y="316"/>
                  </a:lnTo>
                  <a:lnTo>
                    <a:pt x="998" y="364"/>
                  </a:lnTo>
                  <a:lnTo>
                    <a:pt x="1016" y="364"/>
                  </a:lnTo>
                  <a:lnTo>
                    <a:pt x="1016" y="377"/>
                  </a:lnTo>
                  <a:lnTo>
                    <a:pt x="1332" y="377"/>
                  </a:lnTo>
                  <a:lnTo>
                    <a:pt x="1332" y="417"/>
                  </a:lnTo>
                  <a:lnTo>
                    <a:pt x="1366" y="417"/>
                  </a:lnTo>
                  <a:lnTo>
                    <a:pt x="1366" y="443"/>
                  </a:lnTo>
                  <a:lnTo>
                    <a:pt x="1375" y="443"/>
                  </a:lnTo>
                  <a:lnTo>
                    <a:pt x="1375" y="458"/>
                  </a:lnTo>
                  <a:lnTo>
                    <a:pt x="1453" y="458"/>
                  </a:lnTo>
                  <a:lnTo>
                    <a:pt x="1453" y="474"/>
                  </a:lnTo>
                  <a:lnTo>
                    <a:pt x="1503" y="474"/>
                  </a:lnTo>
                  <a:lnTo>
                    <a:pt x="1503" y="488"/>
                  </a:lnTo>
                  <a:lnTo>
                    <a:pt x="1585" y="488"/>
                  </a:lnTo>
                  <a:lnTo>
                    <a:pt x="1585" y="505"/>
                  </a:lnTo>
                  <a:lnTo>
                    <a:pt x="1597" y="505"/>
                  </a:lnTo>
                  <a:lnTo>
                    <a:pt x="1597" y="520"/>
                  </a:lnTo>
                  <a:lnTo>
                    <a:pt x="1671" y="520"/>
                  </a:lnTo>
                  <a:lnTo>
                    <a:pt x="1671" y="562"/>
                  </a:lnTo>
                  <a:lnTo>
                    <a:pt x="1681" y="562"/>
                  </a:lnTo>
                  <a:lnTo>
                    <a:pt x="1681" y="609"/>
                  </a:lnTo>
                  <a:lnTo>
                    <a:pt x="1986" y="609"/>
                  </a:lnTo>
                  <a:lnTo>
                    <a:pt x="1986" y="636"/>
                  </a:lnTo>
                  <a:lnTo>
                    <a:pt x="2020" y="636"/>
                  </a:lnTo>
                  <a:lnTo>
                    <a:pt x="2020" y="674"/>
                  </a:lnTo>
                  <a:lnTo>
                    <a:pt x="2092" y="674"/>
                  </a:lnTo>
                  <a:lnTo>
                    <a:pt x="2092" y="689"/>
                  </a:lnTo>
                  <a:lnTo>
                    <a:pt x="2237" y="689"/>
                  </a:lnTo>
                  <a:lnTo>
                    <a:pt x="2237" y="713"/>
                  </a:lnTo>
                  <a:lnTo>
                    <a:pt x="2348" y="713"/>
                  </a:lnTo>
                  <a:lnTo>
                    <a:pt x="2348" y="745"/>
                  </a:lnTo>
                  <a:lnTo>
                    <a:pt x="2382" y="745"/>
                  </a:lnTo>
                  <a:lnTo>
                    <a:pt x="2382" y="774"/>
                  </a:lnTo>
                  <a:lnTo>
                    <a:pt x="2615" y="774"/>
                  </a:lnTo>
                  <a:lnTo>
                    <a:pt x="2615" y="799"/>
                  </a:lnTo>
                  <a:lnTo>
                    <a:pt x="2671" y="799"/>
                  </a:lnTo>
                  <a:lnTo>
                    <a:pt x="2671" y="834"/>
                  </a:lnTo>
                  <a:lnTo>
                    <a:pt x="2688" y="834"/>
                  </a:lnTo>
                  <a:lnTo>
                    <a:pt x="2688" y="930"/>
                  </a:lnTo>
                  <a:lnTo>
                    <a:pt x="2708" y="930"/>
                  </a:lnTo>
                  <a:lnTo>
                    <a:pt x="2708" y="970"/>
                  </a:lnTo>
                  <a:lnTo>
                    <a:pt x="2717" y="970"/>
                  </a:lnTo>
                  <a:lnTo>
                    <a:pt x="2717" y="995"/>
                  </a:lnTo>
                  <a:lnTo>
                    <a:pt x="2748" y="995"/>
                  </a:lnTo>
                  <a:lnTo>
                    <a:pt x="2748" y="1020"/>
                  </a:lnTo>
                  <a:lnTo>
                    <a:pt x="2862" y="1020"/>
                  </a:lnTo>
                  <a:lnTo>
                    <a:pt x="2862" y="1038"/>
                  </a:lnTo>
                  <a:lnTo>
                    <a:pt x="3042" y="1038"/>
                  </a:lnTo>
                  <a:lnTo>
                    <a:pt x="3042" y="1077"/>
                  </a:lnTo>
                  <a:lnTo>
                    <a:pt x="3078" y="1077"/>
                  </a:lnTo>
                  <a:lnTo>
                    <a:pt x="3078" y="1092"/>
                  </a:lnTo>
                  <a:lnTo>
                    <a:pt x="3341" y="1092"/>
                  </a:lnTo>
                  <a:lnTo>
                    <a:pt x="3341" y="1113"/>
                  </a:lnTo>
                  <a:lnTo>
                    <a:pt x="3370" y="1113"/>
                  </a:lnTo>
                  <a:lnTo>
                    <a:pt x="3370" y="1223"/>
                  </a:lnTo>
                  <a:lnTo>
                    <a:pt x="3391" y="1223"/>
                  </a:lnTo>
                  <a:lnTo>
                    <a:pt x="3391" y="1248"/>
                  </a:lnTo>
                  <a:lnTo>
                    <a:pt x="3625" y="1248"/>
                  </a:lnTo>
                  <a:lnTo>
                    <a:pt x="3625" y="1267"/>
                  </a:lnTo>
                  <a:lnTo>
                    <a:pt x="3711" y="1267"/>
                  </a:lnTo>
                  <a:lnTo>
                    <a:pt x="3711" y="1290"/>
                  </a:lnTo>
                  <a:lnTo>
                    <a:pt x="3727" y="1290"/>
                  </a:lnTo>
                  <a:lnTo>
                    <a:pt x="3727" y="1316"/>
                  </a:lnTo>
                  <a:lnTo>
                    <a:pt x="4026" y="1316"/>
                  </a:lnTo>
                  <a:lnTo>
                    <a:pt x="4026" y="1375"/>
                  </a:lnTo>
                  <a:lnTo>
                    <a:pt x="4037" y="1375"/>
                  </a:lnTo>
                  <a:lnTo>
                    <a:pt x="4037" y="1508"/>
                  </a:lnTo>
                  <a:lnTo>
                    <a:pt x="4058" y="1508"/>
                  </a:lnTo>
                  <a:lnTo>
                    <a:pt x="4058" y="1609"/>
                  </a:lnTo>
                  <a:lnTo>
                    <a:pt x="4079" y="1609"/>
                  </a:lnTo>
                  <a:lnTo>
                    <a:pt x="4079" y="1639"/>
                  </a:lnTo>
                  <a:lnTo>
                    <a:pt x="4131" y="1639"/>
                  </a:lnTo>
                  <a:lnTo>
                    <a:pt x="4131" y="1652"/>
                  </a:lnTo>
                  <a:lnTo>
                    <a:pt x="4163" y="1652"/>
                  </a:lnTo>
                  <a:lnTo>
                    <a:pt x="4163" y="1678"/>
                  </a:lnTo>
                  <a:lnTo>
                    <a:pt x="4326" y="1678"/>
                  </a:lnTo>
                  <a:lnTo>
                    <a:pt x="4326" y="1698"/>
                  </a:lnTo>
                  <a:lnTo>
                    <a:pt x="4388" y="1698"/>
                  </a:lnTo>
                  <a:lnTo>
                    <a:pt x="4388" y="1727"/>
                  </a:lnTo>
                  <a:lnTo>
                    <a:pt x="4692" y="1727"/>
                  </a:lnTo>
                  <a:lnTo>
                    <a:pt x="4692" y="1767"/>
                  </a:lnTo>
                  <a:lnTo>
                    <a:pt x="4724" y="1767"/>
                  </a:lnTo>
                  <a:lnTo>
                    <a:pt x="4724" y="1947"/>
                  </a:lnTo>
                  <a:lnTo>
                    <a:pt x="4733" y="1947"/>
                  </a:lnTo>
                  <a:lnTo>
                    <a:pt x="4733" y="2002"/>
                  </a:lnTo>
                  <a:lnTo>
                    <a:pt x="4747" y="2002"/>
                  </a:lnTo>
                  <a:lnTo>
                    <a:pt x="4747" y="2060"/>
                  </a:lnTo>
                  <a:lnTo>
                    <a:pt x="4760" y="2060"/>
                  </a:lnTo>
                  <a:lnTo>
                    <a:pt x="4760" y="2126"/>
                  </a:lnTo>
                  <a:lnTo>
                    <a:pt x="4777" y="2126"/>
                  </a:lnTo>
                  <a:lnTo>
                    <a:pt x="4777" y="2153"/>
                  </a:lnTo>
                  <a:lnTo>
                    <a:pt x="5024" y="2153"/>
                  </a:lnTo>
                  <a:lnTo>
                    <a:pt x="5024" y="2180"/>
                  </a:lnTo>
                  <a:lnTo>
                    <a:pt x="5071" y="2180"/>
                  </a:lnTo>
                  <a:lnTo>
                    <a:pt x="5071" y="2214"/>
                  </a:lnTo>
                  <a:lnTo>
                    <a:pt x="5129" y="2214"/>
                  </a:lnTo>
                  <a:lnTo>
                    <a:pt x="5129" y="2251"/>
                  </a:lnTo>
                  <a:lnTo>
                    <a:pt x="5391" y="2251"/>
                  </a:lnTo>
                  <a:lnTo>
                    <a:pt x="5391" y="2277"/>
                  </a:lnTo>
                  <a:lnTo>
                    <a:pt x="5414" y="2277"/>
                  </a:lnTo>
                  <a:lnTo>
                    <a:pt x="5414" y="2388"/>
                  </a:lnTo>
                  <a:lnTo>
                    <a:pt x="5430" y="2388"/>
                  </a:lnTo>
                  <a:lnTo>
                    <a:pt x="5430" y="2441"/>
                  </a:lnTo>
                  <a:lnTo>
                    <a:pt x="5464" y="2441"/>
                  </a:lnTo>
                  <a:lnTo>
                    <a:pt x="5464" y="2491"/>
                  </a:lnTo>
                  <a:lnTo>
                    <a:pt x="6087" y="2491"/>
                  </a:lnTo>
                  <a:lnTo>
                    <a:pt x="6087" y="2730"/>
                  </a:lnTo>
                  <a:lnTo>
                    <a:pt x="6298" y="2730"/>
                  </a:lnTo>
                  <a:lnTo>
                    <a:pt x="6298" y="3006"/>
                  </a:lnTo>
                  <a:lnTo>
                    <a:pt x="6762" y="3006"/>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99" name="Freeform 148">
              <a:extLst>
                <a:ext uri="{FF2B5EF4-FFF2-40B4-BE49-F238E27FC236}">
                  <a16:creationId xmlns:a16="http://schemas.microsoft.com/office/drawing/2014/main" id="{3549B90C-5CA0-DB46-EC56-64E703C72E31}"/>
                </a:ext>
              </a:extLst>
            </p:cNvPr>
            <p:cNvSpPr>
              <a:spLocks/>
            </p:cNvSpPr>
            <p:nvPr/>
          </p:nvSpPr>
          <p:spPr bwMode="auto">
            <a:xfrm>
              <a:off x="4727" y="2374"/>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0" name="Freeform 149">
              <a:extLst>
                <a:ext uri="{FF2B5EF4-FFF2-40B4-BE49-F238E27FC236}">
                  <a16:creationId xmlns:a16="http://schemas.microsoft.com/office/drawing/2014/main" id="{A75235B0-442F-524E-16B8-48F50C7CDCD7}"/>
                </a:ext>
              </a:extLst>
            </p:cNvPr>
            <p:cNvSpPr>
              <a:spLocks/>
            </p:cNvSpPr>
            <p:nvPr/>
          </p:nvSpPr>
          <p:spPr bwMode="auto">
            <a:xfrm>
              <a:off x="4698" y="240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1" name="Freeform 150">
              <a:extLst>
                <a:ext uri="{FF2B5EF4-FFF2-40B4-BE49-F238E27FC236}">
                  <a16:creationId xmlns:a16="http://schemas.microsoft.com/office/drawing/2014/main" id="{7D000F2C-2917-2D9B-0017-73FDC6E41AF3}"/>
                </a:ext>
              </a:extLst>
            </p:cNvPr>
            <p:cNvSpPr>
              <a:spLocks/>
            </p:cNvSpPr>
            <p:nvPr/>
          </p:nvSpPr>
          <p:spPr bwMode="auto">
            <a:xfrm>
              <a:off x="4359" y="2207"/>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2" name="Freeform 151">
              <a:extLst>
                <a:ext uri="{FF2B5EF4-FFF2-40B4-BE49-F238E27FC236}">
                  <a16:creationId xmlns:a16="http://schemas.microsoft.com/office/drawing/2014/main" id="{8B01F4E2-E8B1-1820-10D4-04B68DC109CA}"/>
                </a:ext>
              </a:extLst>
            </p:cNvPr>
            <p:cNvSpPr>
              <a:spLocks/>
            </p:cNvSpPr>
            <p:nvPr/>
          </p:nvSpPr>
          <p:spPr bwMode="auto">
            <a:xfrm>
              <a:off x="4330" y="2236"/>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3" name="Freeform 152">
              <a:extLst>
                <a:ext uri="{FF2B5EF4-FFF2-40B4-BE49-F238E27FC236}">
                  <a16:creationId xmlns:a16="http://schemas.microsoft.com/office/drawing/2014/main" id="{67AC960F-ABA9-FF7B-0DAA-DFBAF722CBCA}"/>
                </a:ext>
              </a:extLst>
            </p:cNvPr>
            <p:cNvSpPr>
              <a:spLocks/>
            </p:cNvSpPr>
            <p:nvPr/>
          </p:nvSpPr>
          <p:spPr bwMode="auto">
            <a:xfrm>
              <a:off x="4325" y="2207"/>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4" name="Freeform 153">
              <a:extLst>
                <a:ext uri="{FF2B5EF4-FFF2-40B4-BE49-F238E27FC236}">
                  <a16:creationId xmlns:a16="http://schemas.microsoft.com/office/drawing/2014/main" id="{D49353F7-ED86-13D7-F03A-6FA5EA869BEE}"/>
                </a:ext>
              </a:extLst>
            </p:cNvPr>
            <p:cNvSpPr>
              <a:spLocks/>
            </p:cNvSpPr>
            <p:nvPr/>
          </p:nvSpPr>
          <p:spPr bwMode="auto">
            <a:xfrm>
              <a:off x="4295" y="2236"/>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5" name="Freeform 154">
              <a:extLst>
                <a:ext uri="{FF2B5EF4-FFF2-40B4-BE49-F238E27FC236}">
                  <a16:creationId xmlns:a16="http://schemas.microsoft.com/office/drawing/2014/main" id="{2D3E8CFF-98CC-908A-8A9A-C7F014D7EAD9}"/>
                </a:ext>
              </a:extLst>
            </p:cNvPr>
            <p:cNvSpPr>
              <a:spLocks/>
            </p:cNvSpPr>
            <p:nvPr/>
          </p:nvSpPr>
          <p:spPr bwMode="auto">
            <a:xfrm>
              <a:off x="4325" y="2120"/>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6" name="Freeform 155">
              <a:extLst>
                <a:ext uri="{FF2B5EF4-FFF2-40B4-BE49-F238E27FC236}">
                  <a16:creationId xmlns:a16="http://schemas.microsoft.com/office/drawing/2014/main" id="{64074073-38E2-C157-2C70-1DF42AB6FD26}"/>
                </a:ext>
              </a:extLst>
            </p:cNvPr>
            <p:cNvSpPr>
              <a:spLocks/>
            </p:cNvSpPr>
            <p:nvPr/>
          </p:nvSpPr>
          <p:spPr bwMode="auto">
            <a:xfrm>
              <a:off x="4295" y="2149"/>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7" name="Freeform 156">
              <a:extLst>
                <a:ext uri="{FF2B5EF4-FFF2-40B4-BE49-F238E27FC236}">
                  <a16:creationId xmlns:a16="http://schemas.microsoft.com/office/drawing/2014/main" id="{23D1E532-83EF-4B16-CAC4-213FED9AA786}"/>
                </a:ext>
              </a:extLst>
            </p:cNvPr>
            <p:cNvSpPr>
              <a:spLocks/>
            </p:cNvSpPr>
            <p:nvPr/>
          </p:nvSpPr>
          <p:spPr bwMode="auto">
            <a:xfrm>
              <a:off x="4319" y="206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8" name="Freeform 157">
              <a:extLst>
                <a:ext uri="{FF2B5EF4-FFF2-40B4-BE49-F238E27FC236}">
                  <a16:creationId xmlns:a16="http://schemas.microsoft.com/office/drawing/2014/main" id="{23B32F41-ADFC-2775-D618-1BBCD81B2706}"/>
                </a:ext>
              </a:extLst>
            </p:cNvPr>
            <p:cNvSpPr>
              <a:spLocks/>
            </p:cNvSpPr>
            <p:nvPr/>
          </p:nvSpPr>
          <p:spPr bwMode="auto">
            <a:xfrm>
              <a:off x="4289" y="209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09" name="Freeform 158">
              <a:extLst>
                <a:ext uri="{FF2B5EF4-FFF2-40B4-BE49-F238E27FC236}">
                  <a16:creationId xmlns:a16="http://schemas.microsoft.com/office/drawing/2014/main" id="{8B6EA551-A138-2C05-B057-22314E96F59F}"/>
                </a:ext>
              </a:extLst>
            </p:cNvPr>
            <p:cNvSpPr>
              <a:spLocks/>
            </p:cNvSpPr>
            <p:nvPr/>
          </p:nvSpPr>
          <p:spPr bwMode="auto">
            <a:xfrm>
              <a:off x="4247" y="206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10" name="Freeform 159">
              <a:extLst>
                <a:ext uri="{FF2B5EF4-FFF2-40B4-BE49-F238E27FC236}">
                  <a16:creationId xmlns:a16="http://schemas.microsoft.com/office/drawing/2014/main" id="{C6ED8598-05B0-5621-EAA3-D825158CDA87}"/>
                </a:ext>
              </a:extLst>
            </p:cNvPr>
            <p:cNvSpPr>
              <a:spLocks/>
            </p:cNvSpPr>
            <p:nvPr/>
          </p:nvSpPr>
          <p:spPr bwMode="auto">
            <a:xfrm>
              <a:off x="4218" y="209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11" name="Freeform 160">
              <a:extLst>
                <a:ext uri="{FF2B5EF4-FFF2-40B4-BE49-F238E27FC236}">
                  <a16:creationId xmlns:a16="http://schemas.microsoft.com/office/drawing/2014/main" id="{64786729-57BC-0B0F-8E3B-BBFCA83D4B08}"/>
                </a:ext>
              </a:extLst>
            </p:cNvPr>
            <p:cNvSpPr>
              <a:spLocks/>
            </p:cNvSpPr>
            <p:nvPr/>
          </p:nvSpPr>
          <p:spPr bwMode="auto">
            <a:xfrm>
              <a:off x="4134" y="206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12" name="Freeform 161">
              <a:extLst>
                <a:ext uri="{FF2B5EF4-FFF2-40B4-BE49-F238E27FC236}">
                  <a16:creationId xmlns:a16="http://schemas.microsoft.com/office/drawing/2014/main" id="{97946E0B-95AB-FA80-11E0-DC029BF92D09}"/>
                </a:ext>
              </a:extLst>
            </p:cNvPr>
            <p:cNvSpPr>
              <a:spLocks/>
            </p:cNvSpPr>
            <p:nvPr/>
          </p:nvSpPr>
          <p:spPr bwMode="auto">
            <a:xfrm>
              <a:off x="4105" y="209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13" name="Freeform 162">
              <a:extLst>
                <a:ext uri="{FF2B5EF4-FFF2-40B4-BE49-F238E27FC236}">
                  <a16:creationId xmlns:a16="http://schemas.microsoft.com/office/drawing/2014/main" id="{575D3DD9-243C-D5B8-6C3F-CE194230F5E7}"/>
                </a:ext>
              </a:extLst>
            </p:cNvPr>
            <p:cNvSpPr>
              <a:spLocks/>
            </p:cNvSpPr>
            <p:nvPr/>
          </p:nvSpPr>
          <p:spPr bwMode="auto">
            <a:xfrm>
              <a:off x="4114" y="206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14" name="Freeform 163">
              <a:extLst>
                <a:ext uri="{FF2B5EF4-FFF2-40B4-BE49-F238E27FC236}">
                  <a16:creationId xmlns:a16="http://schemas.microsoft.com/office/drawing/2014/main" id="{574EC003-CDD9-B56F-0574-3C81A773FC16}"/>
                </a:ext>
              </a:extLst>
            </p:cNvPr>
            <p:cNvSpPr>
              <a:spLocks/>
            </p:cNvSpPr>
            <p:nvPr/>
          </p:nvSpPr>
          <p:spPr bwMode="auto">
            <a:xfrm>
              <a:off x="4084" y="209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15" name="Freeform 164">
              <a:extLst>
                <a:ext uri="{FF2B5EF4-FFF2-40B4-BE49-F238E27FC236}">
                  <a16:creationId xmlns:a16="http://schemas.microsoft.com/office/drawing/2014/main" id="{4C7AABAE-8A97-12AF-48AA-7D993BFB1901}"/>
                </a:ext>
              </a:extLst>
            </p:cNvPr>
            <p:cNvSpPr>
              <a:spLocks/>
            </p:cNvSpPr>
            <p:nvPr/>
          </p:nvSpPr>
          <p:spPr bwMode="auto">
            <a:xfrm>
              <a:off x="3932" y="2031"/>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16" name="Freeform 165">
              <a:extLst>
                <a:ext uri="{FF2B5EF4-FFF2-40B4-BE49-F238E27FC236}">
                  <a16:creationId xmlns:a16="http://schemas.microsoft.com/office/drawing/2014/main" id="{E2BB1751-EC6D-F7CF-292D-5210B058FC00}"/>
                </a:ext>
              </a:extLst>
            </p:cNvPr>
            <p:cNvSpPr>
              <a:spLocks/>
            </p:cNvSpPr>
            <p:nvPr/>
          </p:nvSpPr>
          <p:spPr bwMode="auto">
            <a:xfrm>
              <a:off x="3903" y="206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17" name="Freeform 166">
              <a:extLst>
                <a:ext uri="{FF2B5EF4-FFF2-40B4-BE49-F238E27FC236}">
                  <a16:creationId xmlns:a16="http://schemas.microsoft.com/office/drawing/2014/main" id="{CCADEFB1-6819-9BB6-A264-1F379DA2F0CA}"/>
                </a:ext>
              </a:extLst>
            </p:cNvPr>
            <p:cNvSpPr>
              <a:spLocks/>
            </p:cNvSpPr>
            <p:nvPr/>
          </p:nvSpPr>
          <p:spPr bwMode="auto">
            <a:xfrm>
              <a:off x="3920" y="1965"/>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18" name="Freeform 167">
              <a:extLst>
                <a:ext uri="{FF2B5EF4-FFF2-40B4-BE49-F238E27FC236}">
                  <a16:creationId xmlns:a16="http://schemas.microsoft.com/office/drawing/2014/main" id="{163B23E3-6206-2670-6CC2-6CDED4AA3414}"/>
                </a:ext>
              </a:extLst>
            </p:cNvPr>
            <p:cNvSpPr>
              <a:spLocks/>
            </p:cNvSpPr>
            <p:nvPr/>
          </p:nvSpPr>
          <p:spPr bwMode="auto">
            <a:xfrm>
              <a:off x="3891" y="1994"/>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19" name="Freeform 168">
              <a:extLst>
                <a:ext uri="{FF2B5EF4-FFF2-40B4-BE49-F238E27FC236}">
                  <a16:creationId xmlns:a16="http://schemas.microsoft.com/office/drawing/2014/main" id="{C420C68F-A00E-0F5D-9425-ACBA2CFF823E}"/>
                </a:ext>
              </a:extLst>
            </p:cNvPr>
            <p:cNvSpPr>
              <a:spLocks/>
            </p:cNvSpPr>
            <p:nvPr/>
          </p:nvSpPr>
          <p:spPr bwMode="auto">
            <a:xfrm>
              <a:off x="3920" y="194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220" name="Freeform 169">
              <a:extLst>
                <a:ext uri="{FF2B5EF4-FFF2-40B4-BE49-F238E27FC236}">
                  <a16:creationId xmlns:a16="http://schemas.microsoft.com/office/drawing/2014/main" id="{325F1B64-51E8-F748-7B9D-D1ABADDCB796}"/>
                </a:ext>
              </a:extLst>
            </p:cNvPr>
            <p:cNvSpPr>
              <a:spLocks/>
            </p:cNvSpPr>
            <p:nvPr/>
          </p:nvSpPr>
          <p:spPr bwMode="auto">
            <a:xfrm>
              <a:off x="3891" y="197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81" name="Freeform 170">
              <a:extLst>
                <a:ext uri="{FF2B5EF4-FFF2-40B4-BE49-F238E27FC236}">
                  <a16:creationId xmlns:a16="http://schemas.microsoft.com/office/drawing/2014/main" id="{FE731B0C-E090-7462-3770-DC97747CDE94}"/>
                </a:ext>
              </a:extLst>
            </p:cNvPr>
            <p:cNvSpPr>
              <a:spLocks/>
            </p:cNvSpPr>
            <p:nvPr/>
          </p:nvSpPr>
          <p:spPr bwMode="auto">
            <a:xfrm>
              <a:off x="3903" y="1919"/>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82" name="Freeform 171">
              <a:extLst>
                <a:ext uri="{FF2B5EF4-FFF2-40B4-BE49-F238E27FC236}">
                  <a16:creationId xmlns:a16="http://schemas.microsoft.com/office/drawing/2014/main" id="{D36587D0-71A1-F45B-9304-5C0BE8FD714A}"/>
                </a:ext>
              </a:extLst>
            </p:cNvPr>
            <p:cNvSpPr>
              <a:spLocks/>
            </p:cNvSpPr>
            <p:nvPr/>
          </p:nvSpPr>
          <p:spPr bwMode="auto">
            <a:xfrm>
              <a:off x="3873" y="1949"/>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83" name="Freeform 172">
              <a:extLst>
                <a:ext uri="{FF2B5EF4-FFF2-40B4-BE49-F238E27FC236}">
                  <a16:creationId xmlns:a16="http://schemas.microsoft.com/office/drawing/2014/main" id="{C8005199-20E0-A2A8-F8B5-E90921356C77}"/>
                </a:ext>
              </a:extLst>
            </p:cNvPr>
            <p:cNvSpPr>
              <a:spLocks/>
            </p:cNvSpPr>
            <p:nvPr/>
          </p:nvSpPr>
          <p:spPr bwMode="auto">
            <a:xfrm>
              <a:off x="3766" y="1919"/>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84" name="Freeform 173">
              <a:extLst>
                <a:ext uri="{FF2B5EF4-FFF2-40B4-BE49-F238E27FC236}">
                  <a16:creationId xmlns:a16="http://schemas.microsoft.com/office/drawing/2014/main" id="{E3BECD59-D810-DF9A-CDE8-F79F12D9DE47}"/>
                </a:ext>
              </a:extLst>
            </p:cNvPr>
            <p:cNvSpPr>
              <a:spLocks/>
            </p:cNvSpPr>
            <p:nvPr/>
          </p:nvSpPr>
          <p:spPr bwMode="auto">
            <a:xfrm>
              <a:off x="3737" y="1949"/>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85" name="Freeform 174">
              <a:extLst>
                <a:ext uri="{FF2B5EF4-FFF2-40B4-BE49-F238E27FC236}">
                  <a16:creationId xmlns:a16="http://schemas.microsoft.com/office/drawing/2014/main" id="{C094FFED-7555-134D-B369-2A4890376661}"/>
                </a:ext>
              </a:extLst>
            </p:cNvPr>
            <p:cNvSpPr>
              <a:spLocks/>
            </p:cNvSpPr>
            <p:nvPr/>
          </p:nvSpPr>
          <p:spPr bwMode="auto">
            <a:xfrm>
              <a:off x="3751" y="1919"/>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86" name="Freeform 175">
              <a:extLst>
                <a:ext uri="{FF2B5EF4-FFF2-40B4-BE49-F238E27FC236}">
                  <a16:creationId xmlns:a16="http://schemas.microsoft.com/office/drawing/2014/main" id="{415A635C-EA98-5C8F-C9EC-20197B28A1CE}"/>
                </a:ext>
              </a:extLst>
            </p:cNvPr>
            <p:cNvSpPr>
              <a:spLocks/>
            </p:cNvSpPr>
            <p:nvPr/>
          </p:nvSpPr>
          <p:spPr bwMode="auto">
            <a:xfrm>
              <a:off x="3722" y="1949"/>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87" name="Freeform 176">
              <a:extLst>
                <a:ext uri="{FF2B5EF4-FFF2-40B4-BE49-F238E27FC236}">
                  <a16:creationId xmlns:a16="http://schemas.microsoft.com/office/drawing/2014/main" id="{108506AA-F834-7BC6-455A-F310B3A2FEED}"/>
                </a:ext>
              </a:extLst>
            </p:cNvPr>
            <p:cNvSpPr>
              <a:spLocks/>
            </p:cNvSpPr>
            <p:nvPr/>
          </p:nvSpPr>
          <p:spPr bwMode="auto">
            <a:xfrm>
              <a:off x="3742" y="189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88" name="Freeform 177">
              <a:extLst>
                <a:ext uri="{FF2B5EF4-FFF2-40B4-BE49-F238E27FC236}">
                  <a16:creationId xmlns:a16="http://schemas.microsoft.com/office/drawing/2014/main" id="{A33DCBDF-3B80-6460-BD8A-EF7724B20055}"/>
                </a:ext>
              </a:extLst>
            </p:cNvPr>
            <p:cNvSpPr>
              <a:spLocks/>
            </p:cNvSpPr>
            <p:nvPr/>
          </p:nvSpPr>
          <p:spPr bwMode="auto">
            <a:xfrm>
              <a:off x="3713" y="192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89" name="Freeform 178">
              <a:extLst>
                <a:ext uri="{FF2B5EF4-FFF2-40B4-BE49-F238E27FC236}">
                  <a16:creationId xmlns:a16="http://schemas.microsoft.com/office/drawing/2014/main" id="{BC9A0EDE-9ECC-98DA-E0E2-4999F119C11E}"/>
                </a:ext>
              </a:extLst>
            </p:cNvPr>
            <p:cNvSpPr>
              <a:spLocks/>
            </p:cNvSpPr>
            <p:nvPr/>
          </p:nvSpPr>
          <p:spPr bwMode="auto">
            <a:xfrm>
              <a:off x="3726" y="189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0" name="Freeform 179">
              <a:extLst>
                <a:ext uri="{FF2B5EF4-FFF2-40B4-BE49-F238E27FC236}">
                  <a16:creationId xmlns:a16="http://schemas.microsoft.com/office/drawing/2014/main" id="{945C4C79-B569-B5CC-BB24-5915E68B6E20}"/>
                </a:ext>
              </a:extLst>
            </p:cNvPr>
            <p:cNvSpPr>
              <a:spLocks/>
            </p:cNvSpPr>
            <p:nvPr/>
          </p:nvSpPr>
          <p:spPr bwMode="auto">
            <a:xfrm>
              <a:off x="3697" y="192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1" name="Freeform 180">
              <a:extLst>
                <a:ext uri="{FF2B5EF4-FFF2-40B4-BE49-F238E27FC236}">
                  <a16:creationId xmlns:a16="http://schemas.microsoft.com/office/drawing/2014/main" id="{6CD4F05E-84C6-DB5C-F458-69B0BF1AC54A}"/>
                </a:ext>
              </a:extLst>
            </p:cNvPr>
            <p:cNvSpPr>
              <a:spLocks/>
            </p:cNvSpPr>
            <p:nvPr/>
          </p:nvSpPr>
          <p:spPr bwMode="auto">
            <a:xfrm>
              <a:off x="3712" y="189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2" name="Freeform 181">
              <a:extLst>
                <a:ext uri="{FF2B5EF4-FFF2-40B4-BE49-F238E27FC236}">
                  <a16:creationId xmlns:a16="http://schemas.microsoft.com/office/drawing/2014/main" id="{91AF252E-219A-EF88-FB80-09636F612F6F}"/>
                </a:ext>
              </a:extLst>
            </p:cNvPr>
            <p:cNvSpPr>
              <a:spLocks/>
            </p:cNvSpPr>
            <p:nvPr/>
          </p:nvSpPr>
          <p:spPr bwMode="auto">
            <a:xfrm>
              <a:off x="3682" y="192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3" name="Freeform 182">
              <a:extLst>
                <a:ext uri="{FF2B5EF4-FFF2-40B4-BE49-F238E27FC236}">
                  <a16:creationId xmlns:a16="http://schemas.microsoft.com/office/drawing/2014/main" id="{B8694848-E8A9-38C1-2690-F00CBC8BFA72}"/>
                </a:ext>
              </a:extLst>
            </p:cNvPr>
            <p:cNvSpPr>
              <a:spLocks/>
            </p:cNvSpPr>
            <p:nvPr/>
          </p:nvSpPr>
          <p:spPr bwMode="auto">
            <a:xfrm>
              <a:off x="3719" y="189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4" name="Freeform 183">
              <a:extLst>
                <a:ext uri="{FF2B5EF4-FFF2-40B4-BE49-F238E27FC236}">
                  <a16:creationId xmlns:a16="http://schemas.microsoft.com/office/drawing/2014/main" id="{0A897FDC-B137-19A2-8FBB-C53E9153B2CB}"/>
                </a:ext>
              </a:extLst>
            </p:cNvPr>
            <p:cNvSpPr>
              <a:spLocks/>
            </p:cNvSpPr>
            <p:nvPr/>
          </p:nvSpPr>
          <p:spPr bwMode="auto">
            <a:xfrm>
              <a:off x="3690" y="1925"/>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5" name="Freeform 184">
              <a:extLst>
                <a:ext uri="{FF2B5EF4-FFF2-40B4-BE49-F238E27FC236}">
                  <a16:creationId xmlns:a16="http://schemas.microsoft.com/office/drawing/2014/main" id="{9AEE07C5-44B8-189D-C928-5C9647B490C8}"/>
                </a:ext>
              </a:extLst>
            </p:cNvPr>
            <p:cNvSpPr>
              <a:spLocks/>
            </p:cNvSpPr>
            <p:nvPr/>
          </p:nvSpPr>
          <p:spPr bwMode="auto">
            <a:xfrm>
              <a:off x="3709" y="187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6" name="Freeform 185">
              <a:extLst>
                <a:ext uri="{FF2B5EF4-FFF2-40B4-BE49-F238E27FC236}">
                  <a16:creationId xmlns:a16="http://schemas.microsoft.com/office/drawing/2014/main" id="{4AAC25F4-7B09-81FC-0A0D-DD15468F82AC}"/>
                </a:ext>
              </a:extLst>
            </p:cNvPr>
            <p:cNvSpPr>
              <a:spLocks/>
            </p:cNvSpPr>
            <p:nvPr/>
          </p:nvSpPr>
          <p:spPr bwMode="auto">
            <a:xfrm>
              <a:off x="3681" y="1905"/>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7" name="Freeform 186">
              <a:extLst>
                <a:ext uri="{FF2B5EF4-FFF2-40B4-BE49-F238E27FC236}">
                  <a16:creationId xmlns:a16="http://schemas.microsoft.com/office/drawing/2014/main" id="{CAA10582-4333-E2B9-0FFF-EE8C57A4B8CE}"/>
                </a:ext>
              </a:extLst>
            </p:cNvPr>
            <p:cNvSpPr>
              <a:spLocks/>
            </p:cNvSpPr>
            <p:nvPr/>
          </p:nvSpPr>
          <p:spPr bwMode="auto">
            <a:xfrm>
              <a:off x="3703" y="187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8" name="Freeform 187">
              <a:extLst>
                <a:ext uri="{FF2B5EF4-FFF2-40B4-BE49-F238E27FC236}">
                  <a16:creationId xmlns:a16="http://schemas.microsoft.com/office/drawing/2014/main" id="{EDFEEDD7-9D69-1F51-2C4C-0BCAEF0D9455}"/>
                </a:ext>
              </a:extLst>
            </p:cNvPr>
            <p:cNvSpPr>
              <a:spLocks/>
            </p:cNvSpPr>
            <p:nvPr/>
          </p:nvSpPr>
          <p:spPr bwMode="auto">
            <a:xfrm>
              <a:off x="3673" y="190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399" name="Freeform 188">
              <a:extLst>
                <a:ext uri="{FF2B5EF4-FFF2-40B4-BE49-F238E27FC236}">
                  <a16:creationId xmlns:a16="http://schemas.microsoft.com/office/drawing/2014/main" id="{C2B1A832-4478-C3B2-61DF-3AE1D13DEB39}"/>
                </a:ext>
              </a:extLst>
            </p:cNvPr>
            <p:cNvSpPr>
              <a:spLocks/>
            </p:cNvSpPr>
            <p:nvPr/>
          </p:nvSpPr>
          <p:spPr bwMode="auto">
            <a:xfrm>
              <a:off x="3687" y="187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0" name="Freeform 189">
              <a:extLst>
                <a:ext uri="{FF2B5EF4-FFF2-40B4-BE49-F238E27FC236}">
                  <a16:creationId xmlns:a16="http://schemas.microsoft.com/office/drawing/2014/main" id="{77516E0A-1F82-EC98-B6CE-936A374B7701}"/>
                </a:ext>
              </a:extLst>
            </p:cNvPr>
            <p:cNvSpPr>
              <a:spLocks/>
            </p:cNvSpPr>
            <p:nvPr/>
          </p:nvSpPr>
          <p:spPr bwMode="auto">
            <a:xfrm>
              <a:off x="3657" y="190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1" name="Freeform 190">
              <a:extLst>
                <a:ext uri="{FF2B5EF4-FFF2-40B4-BE49-F238E27FC236}">
                  <a16:creationId xmlns:a16="http://schemas.microsoft.com/office/drawing/2014/main" id="{5EE98BA8-2D7D-0E39-6712-DED0873C3AB3}"/>
                </a:ext>
              </a:extLst>
            </p:cNvPr>
            <p:cNvSpPr>
              <a:spLocks/>
            </p:cNvSpPr>
            <p:nvPr/>
          </p:nvSpPr>
          <p:spPr bwMode="auto">
            <a:xfrm>
              <a:off x="3512" y="1744"/>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2" name="Freeform 191">
              <a:extLst>
                <a:ext uri="{FF2B5EF4-FFF2-40B4-BE49-F238E27FC236}">
                  <a16:creationId xmlns:a16="http://schemas.microsoft.com/office/drawing/2014/main" id="{502D9295-9EB3-4405-F015-4871F3473342}"/>
                </a:ext>
              </a:extLst>
            </p:cNvPr>
            <p:cNvSpPr>
              <a:spLocks/>
            </p:cNvSpPr>
            <p:nvPr/>
          </p:nvSpPr>
          <p:spPr bwMode="auto">
            <a:xfrm>
              <a:off x="3483" y="177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3" name="Freeform 192">
              <a:extLst>
                <a:ext uri="{FF2B5EF4-FFF2-40B4-BE49-F238E27FC236}">
                  <a16:creationId xmlns:a16="http://schemas.microsoft.com/office/drawing/2014/main" id="{1AA50741-D62F-7A96-016D-82FD31396B73}"/>
                </a:ext>
              </a:extLst>
            </p:cNvPr>
            <p:cNvSpPr>
              <a:spLocks/>
            </p:cNvSpPr>
            <p:nvPr/>
          </p:nvSpPr>
          <p:spPr bwMode="auto">
            <a:xfrm>
              <a:off x="3506" y="170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4" name="Freeform 193">
              <a:extLst>
                <a:ext uri="{FF2B5EF4-FFF2-40B4-BE49-F238E27FC236}">
                  <a16:creationId xmlns:a16="http://schemas.microsoft.com/office/drawing/2014/main" id="{921F1A50-26F1-F5DD-122F-4EB9B8DEAB02}"/>
                </a:ext>
              </a:extLst>
            </p:cNvPr>
            <p:cNvSpPr>
              <a:spLocks/>
            </p:cNvSpPr>
            <p:nvPr/>
          </p:nvSpPr>
          <p:spPr bwMode="auto">
            <a:xfrm>
              <a:off x="3476" y="173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5" name="Freeform 194">
              <a:extLst>
                <a:ext uri="{FF2B5EF4-FFF2-40B4-BE49-F238E27FC236}">
                  <a16:creationId xmlns:a16="http://schemas.microsoft.com/office/drawing/2014/main" id="{AE5AE30C-0AC4-DC00-6D93-C2FE6EDB3040}"/>
                </a:ext>
              </a:extLst>
            </p:cNvPr>
            <p:cNvSpPr>
              <a:spLocks/>
            </p:cNvSpPr>
            <p:nvPr/>
          </p:nvSpPr>
          <p:spPr bwMode="auto">
            <a:xfrm>
              <a:off x="3498" y="1627"/>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6" name="Freeform 195">
              <a:extLst>
                <a:ext uri="{FF2B5EF4-FFF2-40B4-BE49-F238E27FC236}">
                  <a16:creationId xmlns:a16="http://schemas.microsoft.com/office/drawing/2014/main" id="{EBB3E9DB-061C-700D-F8B4-1D5234E7445F}"/>
                </a:ext>
              </a:extLst>
            </p:cNvPr>
            <p:cNvSpPr>
              <a:spLocks/>
            </p:cNvSpPr>
            <p:nvPr/>
          </p:nvSpPr>
          <p:spPr bwMode="auto">
            <a:xfrm>
              <a:off x="3469" y="1657"/>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7" name="Freeform 196">
              <a:extLst>
                <a:ext uri="{FF2B5EF4-FFF2-40B4-BE49-F238E27FC236}">
                  <a16:creationId xmlns:a16="http://schemas.microsoft.com/office/drawing/2014/main" id="{7A9F2F24-2158-7B02-B477-6A0253C91098}"/>
                </a:ext>
              </a:extLst>
            </p:cNvPr>
            <p:cNvSpPr>
              <a:spLocks/>
            </p:cNvSpPr>
            <p:nvPr/>
          </p:nvSpPr>
          <p:spPr bwMode="auto">
            <a:xfrm>
              <a:off x="3422" y="160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8" name="Freeform 197">
              <a:extLst>
                <a:ext uri="{FF2B5EF4-FFF2-40B4-BE49-F238E27FC236}">
                  <a16:creationId xmlns:a16="http://schemas.microsoft.com/office/drawing/2014/main" id="{37485244-05C1-8300-45DC-9EE916714DF9}"/>
                </a:ext>
              </a:extLst>
            </p:cNvPr>
            <p:cNvSpPr>
              <a:spLocks/>
            </p:cNvSpPr>
            <p:nvPr/>
          </p:nvSpPr>
          <p:spPr bwMode="auto">
            <a:xfrm>
              <a:off x="3393" y="163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09" name="Freeform 198">
              <a:extLst>
                <a:ext uri="{FF2B5EF4-FFF2-40B4-BE49-F238E27FC236}">
                  <a16:creationId xmlns:a16="http://schemas.microsoft.com/office/drawing/2014/main" id="{60A36C0C-941F-36F0-8D2D-638922A0E404}"/>
                </a:ext>
              </a:extLst>
            </p:cNvPr>
            <p:cNvSpPr>
              <a:spLocks/>
            </p:cNvSpPr>
            <p:nvPr/>
          </p:nvSpPr>
          <p:spPr bwMode="auto">
            <a:xfrm>
              <a:off x="3333" y="160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0" name="Freeform 199">
              <a:extLst>
                <a:ext uri="{FF2B5EF4-FFF2-40B4-BE49-F238E27FC236}">
                  <a16:creationId xmlns:a16="http://schemas.microsoft.com/office/drawing/2014/main" id="{90FDC6FD-0B14-FB1D-C67D-7D6A3E32A5E9}"/>
                </a:ext>
              </a:extLst>
            </p:cNvPr>
            <p:cNvSpPr>
              <a:spLocks/>
            </p:cNvSpPr>
            <p:nvPr/>
          </p:nvSpPr>
          <p:spPr bwMode="auto">
            <a:xfrm>
              <a:off x="3304" y="163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1" name="Freeform 200">
              <a:extLst>
                <a:ext uri="{FF2B5EF4-FFF2-40B4-BE49-F238E27FC236}">
                  <a16:creationId xmlns:a16="http://schemas.microsoft.com/office/drawing/2014/main" id="{3148ECC1-321B-3808-078D-E47593E268D3}"/>
                </a:ext>
              </a:extLst>
            </p:cNvPr>
            <p:cNvSpPr>
              <a:spLocks/>
            </p:cNvSpPr>
            <p:nvPr/>
          </p:nvSpPr>
          <p:spPr bwMode="auto">
            <a:xfrm>
              <a:off x="3326" y="160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2" name="Freeform 201">
              <a:extLst>
                <a:ext uri="{FF2B5EF4-FFF2-40B4-BE49-F238E27FC236}">
                  <a16:creationId xmlns:a16="http://schemas.microsoft.com/office/drawing/2014/main" id="{AE77F3F1-5E6B-1036-35A5-60C8D05BBF7B}"/>
                </a:ext>
              </a:extLst>
            </p:cNvPr>
            <p:cNvSpPr>
              <a:spLocks/>
            </p:cNvSpPr>
            <p:nvPr/>
          </p:nvSpPr>
          <p:spPr bwMode="auto">
            <a:xfrm>
              <a:off x="3297" y="1632"/>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3" name="Freeform 202">
              <a:extLst>
                <a:ext uri="{FF2B5EF4-FFF2-40B4-BE49-F238E27FC236}">
                  <a16:creationId xmlns:a16="http://schemas.microsoft.com/office/drawing/2014/main" id="{AA914FDE-4B0A-EC04-B93A-926DCA0AC25A}"/>
                </a:ext>
              </a:extLst>
            </p:cNvPr>
            <p:cNvSpPr>
              <a:spLocks/>
            </p:cNvSpPr>
            <p:nvPr/>
          </p:nvSpPr>
          <p:spPr bwMode="auto">
            <a:xfrm>
              <a:off x="3304" y="160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4" name="Freeform 203">
              <a:extLst>
                <a:ext uri="{FF2B5EF4-FFF2-40B4-BE49-F238E27FC236}">
                  <a16:creationId xmlns:a16="http://schemas.microsoft.com/office/drawing/2014/main" id="{13DE4F66-540F-AFB6-F287-A09E903EE0F1}"/>
                </a:ext>
              </a:extLst>
            </p:cNvPr>
            <p:cNvSpPr>
              <a:spLocks/>
            </p:cNvSpPr>
            <p:nvPr/>
          </p:nvSpPr>
          <p:spPr bwMode="auto">
            <a:xfrm>
              <a:off x="3274" y="163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5" name="Freeform 204">
              <a:extLst>
                <a:ext uri="{FF2B5EF4-FFF2-40B4-BE49-F238E27FC236}">
                  <a16:creationId xmlns:a16="http://schemas.microsoft.com/office/drawing/2014/main" id="{61219F0D-4513-B178-B337-2B4E2B60E583}"/>
                </a:ext>
              </a:extLst>
            </p:cNvPr>
            <p:cNvSpPr>
              <a:spLocks/>
            </p:cNvSpPr>
            <p:nvPr/>
          </p:nvSpPr>
          <p:spPr bwMode="auto">
            <a:xfrm>
              <a:off x="3311" y="160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6" name="Freeform 205">
              <a:extLst>
                <a:ext uri="{FF2B5EF4-FFF2-40B4-BE49-F238E27FC236}">
                  <a16:creationId xmlns:a16="http://schemas.microsoft.com/office/drawing/2014/main" id="{F61B48F4-4C28-A728-7AC5-ADE902F1D07F}"/>
                </a:ext>
              </a:extLst>
            </p:cNvPr>
            <p:cNvSpPr>
              <a:spLocks/>
            </p:cNvSpPr>
            <p:nvPr/>
          </p:nvSpPr>
          <p:spPr bwMode="auto">
            <a:xfrm>
              <a:off x="3282" y="163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7" name="Freeform 206">
              <a:extLst>
                <a:ext uri="{FF2B5EF4-FFF2-40B4-BE49-F238E27FC236}">
                  <a16:creationId xmlns:a16="http://schemas.microsoft.com/office/drawing/2014/main" id="{61F2C783-85B1-59BD-71EB-0FAC6334112D}"/>
                </a:ext>
              </a:extLst>
            </p:cNvPr>
            <p:cNvSpPr>
              <a:spLocks/>
            </p:cNvSpPr>
            <p:nvPr/>
          </p:nvSpPr>
          <p:spPr bwMode="auto">
            <a:xfrm>
              <a:off x="3318" y="160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8" name="Freeform 207">
              <a:extLst>
                <a:ext uri="{FF2B5EF4-FFF2-40B4-BE49-F238E27FC236}">
                  <a16:creationId xmlns:a16="http://schemas.microsoft.com/office/drawing/2014/main" id="{21754135-2A24-BF56-13C2-B41F65691EC9}"/>
                </a:ext>
              </a:extLst>
            </p:cNvPr>
            <p:cNvSpPr>
              <a:spLocks/>
            </p:cNvSpPr>
            <p:nvPr/>
          </p:nvSpPr>
          <p:spPr bwMode="auto">
            <a:xfrm>
              <a:off x="3289" y="163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19" name="Freeform 208">
              <a:extLst>
                <a:ext uri="{FF2B5EF4-FFF2-40B4-BE49-F238E27FC236}">
                  <a16:creationId xmlns:a16="http://schemas.microsoft.com/office/drawing/2014/main" id="{7346445B-5062-AE1F-3B42-2DF6A21AD5C8}"/>
                </a:ext>
              </a:extLst>
            </p:cNvPr>
            <p:cNvSpPr>
              <a:spLocks/>
            </p:cNvSpPr>
            <p:nvPr/>
          </p:nvSpPr>
          <p:spPr bwMode="auto">
            <a:xfrm>
              <a:off x="3302" y="1585"/>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0" name="Freeform 209">
              <a:extLst>
                <a:ext uri="{FF2B5EF4-FFF2-40B4-BE49-F238E27FC236}">
                  <a16:creationId xmlns:a16="http://schemas.microsoft.com/office/drawing/2014/main" id="{9D5EE0E8-2241-778B-3BAC-4615E27E3BF1}"/>
                </a:ext>
              </a:extLst>
            </p:cNvPr>
            <p:cNvSpPr>
              <a:spLocks/>
            </p:cNvSpPr>
            <p:nvPr/>
          </p:nvSpPr>
          <p:spPr bwMode="auto">
            <a:xfrm>
              <a:off x="3273" y="1614"/>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1" name="Freeform 210">
              <a:extLst>
                <a:ext uri="{FF2B5EF4-FFF2-40B4-BE49-F238E27FC236}">
                  <a16:creationId xmlns:a16="http://schemas.microsoft.com/office/drawing/2014/main" id="{5C42DB67-4362-721D-93A4-E051B2719F87}"/>
                </a:ext>
              </a:extLst>
            </p:cNvPr>
            <p:cNvSpPr>
              <a:spLocks/>
            </p:cNvSpPr>
            <p:nvPr/>
          </p:nvSpPr>
          <p:spPr bwMode="auto">
            <a:xfrm>
              <a:off x="3265" y="1580"/>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2" name="Freeform 211">
              <a:extLst>
                <a:ext uri="{FF2B5EF4-FFF2-40B4-BE49-F238E27FC236}">
                  <a16:creationId xmlns:a16="http://schemas.microsoft.com/office/drawing/2014/main" id="{35DE05E9-FFE7-E62D-9C1E-9A378E374E6A}"/>
                </a:ext>
              </a:extLst>
            </p:cNvPr>
            <p:cNvSpPr>
              <a:spLocks/>
            </p:cNvSpPr>
            <p:nvPr/>
          </p:nvSpPr>
          <p:spPr bwMode="auto">
            <a:xfrm>
              <a:off x="3236" y="161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3" name="Freeform 212">
              <a:extLst>
                <a:ext uri="{FF2B5EF4-FFF2-40B4-BE49-F238E27FC236}">
                  <a16:creationId xmlns:a16="http://schemas.microsoft.com/office/drawing/2014/main" id="{A5814918-CA4A-86C8-BE7A-F8FBCC51F802}"/>
                </a:ext>
              </a:extLst>
            </p:cNvPr>
            <p:cNvSpPr>
              <a:spLocks/>
            </p:cNvSpPr>
            <p:nvPr/>
          </p:nvSpPr>
          <p:spPr bwMode="auto">
            <a:xfrm>
              <a:off x="3118" y="1538"/>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4" name="Freeform 213">
              <a:extLst>
                <a:ext uri="{FF2B5EF4-FFF2-40B4-BE49-F238E27FC236}">
                  <a16:creationId xmlns:a16="http://schemas.microsoft.com/office/drawing/2014/main" id="{8C9CB628-AD56-1716-E3FB-C9841CBAD7EE}"/>
                </a:ext>
              </a:extLst>
            </p:cNvPr>
            <p:cNvSpPr>
              <a:spLocks/>
            </p:cNvSpPr>
            <p:nvPr/>
          </p:nvSpPr>
          <p:spPr bwMode="auto">
            <a:xfrm>
              <a:off x="3088" y="1567"/>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5" name="Freeform 214">
              <a:extLst>
                <a:ext uri="{FF2B5EF4-FFF2-40B4-BE49-F238E27FC236}">
                  <a16:creationId xmlns:a16="http://schemas.microsoft.com/office/drawing/2014/main" id="{1B87796D-92F1-2B17-A975-C845C29FF30B}"/>
                </a:ext>
              </a:extLst>
            </p:cNvPr>
            <p:cNvSpPr>
              <a:spLocks/>
            </p:cNvSpPr>
            <p:nvPr/>
          </p:nvSpPr>
          <p:spPr bwMode="auto">
            <a:xfrm>
              <a:off x="2936" y="1354"/>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6" name="Freeform 215">
              <a:extLst>
                <a:ext uri="{FF2B5EF4-FFF2-40B4-BE49-F238E27FC236}">
                  <a16:creationId xmlns:a16="http://schemas.microsoft.com/office/drawing/2014/main" id="{E0C52362-16B7-FFBB-66D8-493EE6FE227C}"/>
                </a:ext>
              </a:extLst>
            </p:cNvPr>
            <p:cNvSpPr>
              <a:spLocks/>
            </p:cNvSpPr>
            <p:nvPr/>
          </p:nvSpPr>
          <p:spPr bwMode="auto">
            <a:xfrm>
              <a:off x="2907" y="138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7" name="Freeform 216">
              <a:extLst>
                <a:ext uri="{FF2B5EF4-FFF2-40B4-BE49-F238E27FC236}">
                  <a16:creationId xmlns:a16="http://schemas.microsoft.com/office/drawing/2014/main" id="{0348CF6E-2262-B28A-F32F-8A130C1ECB94}"/>
                </a:ext>
              </a:extLst>
            </p:cNvPr>
            <p:cNvSpPr>
              <a:spLocks/>
            </p:cNvSpPr>
            <p:nvPr/>
          </p:nvSpPr>
          <p:spPr bwMode="auto">
            <a:xfrm>
              <a:off x="2917" y="1354"/>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8" name="Freeform 217">
              <a:extLst>
                <a:ext uri="{FF2B5EF4-FFF2-40B4-BE49-F238E27FC236}">
                  <a16:creationId xmlns:a16="http://schemas.microsoft.com/office/drawing/2014/main" id="{31407544-E68E-0E3D-A5F6-66B987220E56}"/>
                </a:ext>
              </a:extLst>
            </p:cNvPr>
            <p:cNvSpPr>
              <a:spLocks/>
            </p:cNvSpPr>
            <p:nvPr/>
          </p:nvSpPr>
          <p:spPr bwMode="auto">
            <a:xfrm>
              <a:off x="2888" y="1383"/>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29" name="Freeform 218">
              <a:extLst>
                <a:ext uri="{FF2B5EF4-FFF2-40B4-BE49-F238E27FC236}">
                  <a16:creationId xmlns:a16="http://schemas.microsoft.com/office/drawing/2014/main" id="{FC2DE1EF-C6E3-D400-7D39-5BF46BCD2FF4}"/>
                </a:ext>
              </a:extLst>
            </p:cNvPr>
            <p:cNvSpPr>
              <a:spLocks/>
            </p:cNvSpPr>
            <p:nvPr/>
          </p:nvSpPr>
          <p:spPr bwMode="auto">
            <a:xfrm>
              <a:off x="2911" y="1354"/>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0" name="Freeform 219">
              <a:extLst>
                <a:ext uri="{FF2B5EF4-FFF2-40B4-BE49-F238E27FC236}">
                  <a16:creationId xmlns:a16="http://schemas.microsoft.com/office/drawing/2014/main" id="{43A15780-B430-3991-FC08-664F6CA24F27}"/>
                </a:ext>
              </a:extLst>
            </p:cNvPr>
            <p:cNvSpPr>
              <a:spLocks/>
            </p:cNvSpPr>
            <p:nvPr/>
          </p:nvSpPr>
          <p:spPr bwMode="auto">
            <a:xfrm>
              <a:off x="2882" y="1383"/>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1" name="Freeform 220">
              <a:extLst>
                <a:ext uri="{FF2B5EF4-FFF2-40B4-BE49-F238E27FC236}">
                  <a16:creationId xmlns:a16="http://schemas.microsoft.com/office/drawing/2014/main" id="{67AFE636-C84E-AABA-3EDB-B5F816C763C8}"/>
                </a:ext>
              </a:extLst>
            </p:cNvPr>
            <p:cNvSpPr>
              <a:spLocks/>
            </p:cNvSpPr>
            <p:nvPr/>
          </p:nvSpPr>
          <p:spPr bwMode="auto">
            <a:xfrm>
              <a:off x="2904" y="1354"/>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2" name="Freeform 221">
              <a:extLst>
                <a:ext uri="{FF2B5EF4-FFF2-40B4-BE49-F238E27FC236}">
                  <a16:creationId xmlns:a16="http://schemas.microsoft.com/office/drawing/2014/main" id="{FB421AA9-7FCD-D065-0FBD-BE59FF46E9DA}"/>
                </a:ext>
              </a:extLst>
            </p:cNvPr>
            <p:cNvSpPr>
              <a:spLocks/>
            </p:cNvSpPr>
            <p:nvPr/>
          </p:nvSpPr>
          <p:spPr bwMode="auto">
            <a:xfrm>
              <a:off x="2874" y="138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3" name="Freeform 222">
              <a:extLst>
                <a:ext uri="{FF2B5EF4-FFF2-40B4-BE49-F238E27FC236}">
                  <a16:creationId xmlns:a16="http://schemas.microsoft.com/office/drawing/2014/main" id="{9838681F-DE03-A901-0E2F-E298E3EBFFFA}"/>
                </a:ext>
              </a:extLst>
            </p:cNvPr>
            <p:cNvSpPr>
              <a:spLocks/>
            </p:cNvSpPr>
            <p:nvPr/>
          </p:nvSpPr>
          <p:spPr bwMode="auto">
            <a:xfrm>
              <a:off x="2894" y="1329"/>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4" name="Freeform 223">
              <a:extLst>
                <a:ext uri="{FF2B5EF4-FFF2-40B4-BE49-F238E27FC236}">
                  <a16:creationId xmlns:a16="http://schemas.microsoft.com/office/drawing/2014/main" id="{5A7D8931-1444-3912-4FE6-16565440600F}"/>
                </a:ext>
              </a:extLst>
            </p:cNvPr>
            <p:cNvSpPr>
              <a:spLocks/>
            </p:cNvSpPr>
            <p:nvPr/>
          </p:nvSpPr>
          <p:spPr bwMode="auto">
            <a:xfrm>
              <a:off x="2865" y="1359"/>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5" name="Freeform 224">
              <a:extLst>
                <a:ext uri="{FF2B5EF4-FFF2-40B4-BE49-F238E27FC236}">
                  <a16:creationId xmlns:a16="http://schemas.microsoft.com/office/drawing/2014/main" id="{C5958351-29B6-AD83-71BA-5C3E2B443D34}"/>
                </a:ext>
              </a:extLst>
            </p:cNvPr>
            <p:cNvSpPr>
              <a:spLocks/>
            </p:cNvSpPr>
            <p:nvPr/>
          </p:nvSpPr>
          <p:spPr bwMode="auto">
            <a:xfrm>
              <a:off x="2901" y="1329"/>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6" name="Freeform 225">
              <a:extLst>
                <a:ext uri="{FF2B5EF4-FFF2-40B4-BE49-F238E27FC236}">
                  <a16:creationId xmlns:a16="http://schemas.microsoft.com/office/drawing/2014/main" id="{6355CE70-0A5D-3E04-427F-31F93E7998E5}"/>
                </a:ext>
              </a:extLst>
            </p:cNvPr>
            <p:cNvSpPr>
              <a:spLocks/>
            </p:cNvSpPr>
            <p:nvPr/>
          </p:nvSpPr>
          <p:spPr bwMode="auto">
            <a:xfrm>
              <a:off x="2873" y="1359"/>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7" name="Freeform 226">
              <a:extLst>
                <a:ext uri="{FF2B5EF4-FFF2-40B4-BE49-F238E27FC236}">
                  <a16:creationId xmlns:a16="http://schemas.microsoft.com/office/drawing/2014/main" id="{E6CF2FC1-B8E4-518B-5E30-5C206DBA514E}"/>
                </a:ext>
              </a:extLst>
            </p:cNvPr>
            <p:cNvSpPr>
              <a:spLocks/>
            </p:cNvSpPr>
            <p:nvPr/>
          </p:nvSpPr>
          <p:spPr bwMode="auto">
            <a:xfrm>
              <a:off x="2846" y="1322"/>
              <a:ext cx="0" cy="60"/>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8" name="Freeform 227">
              <a:extLst>
                <a:ext uri="{FF2B5EF4-FFF2-40B4-BE49-F238E27FC236}">
                  <a16:creationId xmlns:a16="http://schemas.microsoft.com/office/drawing/2014/main" id="{529C31F7-27F8-DCFD-B81F-1635440B449A}"/>
                </a:ext>
              </a:extLst>
            </p:cNvPr>
            <p:cNvSpPr>
              <a:spLocks/>
            </p:cNvSpPr>
            <p:nvPr/>
          </p:nvSpPr>
          <p:spPr bwMode="auto">
            <a:xfrm>
              <a:off x="2816" y="1352"/>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39" name="Freeform 228">
              <a:extLst>
                <a:ext uri="{FF2B5EF4-FFF2-40B4-BE49-F238E27FC236}">
                  <a16:creationId xmlns:a16="http://schemas.microsoft.com/office/drawing/2014/main" id="{39C97CC0-F1CD-8546-1DAC-7607D5039C86}"/>
                </a:ext>
              </a:extLst>
            </p:cNvPr>
            <p:cNvSpPr>
              <a:spLocks/>
            </p:cNvSpPr>
            <p:nvPr/>
          </p:nvSpPr>
          <p:spPr bwMode="auto">
            <a:xfrm>
              <a:off x="2694" y="1298"/>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40" name="Freeform 229">
              <a:extLst>
                <a:ext uri="{FF2B5EF4-FFF2-40B4-BE49-F238E27FC236}">
                  <a16:creationId xmlns:a16="http://schemas.microsoft.com/office/drawing/2014/main" id="{0082A835-4C74-C5AB-318A-E3844DCBD3AB}"/>
                </a:ext>
              </a:extLst>
            </p:cNvPr>
            <p:cNvSpPr>
              <a:spLocks/>
            </p:cNvSpPr>
            <p:nvPr/>
          </p:nvSpPr>
          <p:spPr bwMode="auto">
            <a:xfrm>
              <a:off x="2664" y="1328"/>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41" name="Freeform 230">
              <a:extLst>
                <a:ext uri="{FF2B5EF4-FFF2-40B4-BE49-F238E27FC236}">
                  <a16:creationId xmlns:a16="http://schemas.microsoft.com/office/drawing/2014/main" id="{2BCFE91E-21C0-806A-49EB-02034816D060}"/>
                </a:ext>
              </a:extLst>
            </p:cNvPr>
            <p:cNvSpPr>
              <a:spLocks/>
            </p:cNvSpPr>
            <p:nvPr/>
          </p:nvSpPr>
          <p:spPr bwMode="auto">
            <a:xfrm>
              <a:off x="2677" y="1229"/>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42" name="Freeform 231">
              <a:extLst>
                <a:ext uri="{FF2B5EF4-FFF2-40B4-BE49-F238E27FC236}">
                  <a16:creationId xmlns:a16="http://schemas.microsoft.com/office/drawing/2014/main" id="{75592712-4B57-F2F9-7B52-3A57359E9D8B}"/>
                </a:ext>
              </a:extLst>
            </p:cNvPr>
            <p:cNvSpPr>
              <a:spLocks/>
            </p:cNvSpPr>
            <p:nvPr/>
          </p:nvSpPr>
          <p:spPr bwMode="auto">
            <a:xfrm>
              <a:off x="2648" y="1259"/>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43" name="Freeform 232">
              <a:extLst>
                <a:ext uri="{FF2B5EF4-FFF2-40B4-BE49-F238E27FC236}">
                  <a16:creationId xmlns:a16="http://schemas.microsoft.com/office/drawing/2014/main" id="{4BAC2A1E-52DC-68C0-3A7E-2452FEE653F1}"/>
                </a:ext>
              </a:extLst>
            </p:cNvPr>
            <p:cNvSpPr>
              <a:spLocks/>
            </p:cNvSpPr>
            <p:nvPr/>
          </p:nvSpPr>
          <p:spPr bwMode="auto">
            <a:xfrm>
              <a:off x="2533" y="1220"/>
              <a:ext cx="0" cy="58"/>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44" name="Freeform 233">
              <a:extLst>
                <a:ext uri="{FF2B5EF4-FFF2-40B4-BE49-F238E27FC236}">
                  <a16:creationId xmlns:a16="http://schemas.microsoft.com/office/drawing/2014/main" id="{BDC8B7AB-B4ED-5D8B-1B57-516EBE518C59}"/>
                </a:ext>
              </a:extLst>
            </p:cNvPr>
            <p:cNvSpPr>
              <a:spLocks/>
            </p:cNvSpPr>
            <p:nvPr/>
          </p:nvSpPr>
          <p:spPr bwMode="auto">
            <a:xfrm>
              <a:off x="2504" y="1249"/>
              <a:ext cx="59"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45" name="Freeform 234">
              <a:extLst>
                <a:ext uri="{FF2B5EF4-FFF2-40B4-BE49-F238E27FC236}">
                  <a16:creationId xmlns:a16="http://schemas.microsoft.com/office/drawing/2014/main" id="{8DD75E76-725A-7BEC-0167-02AEC4D79747}"/>
                </a:ext>
              </a:extLst>
            </p:cNvPr>
            <p:cNvSpPr>
              <a:spLocks/>
            </p:cNvSpPr>
            <p:nvPr/>
          </p:nvSpPr>
          <p:spPr bwMode="auto">
            <a:xfrm>
              <a:off x="2525" y="121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46" name="Freeform 235">
              <a:extLst>
                <a:ext uri="{FF2B5EF4-FFF2-40B4-BE49-F238E27FC236}">
                  <a16:creationId xmlns:a16="http://schemas.microsoft.com/office/drawing/2014/main" id="{6C0BF020-4261-A16E-45E8-70438805D90D}"/>
                </a:ext>
              </a:extLst>
            </p:cNvPr>
            <p:cNvSpPr>
              <a:spLocks/>
            </p:cNvSpPr>
            <p:nvPr/>
          </p:nvSpPr>
          <p:spPr bwMode="auto">
            <a:xfrm>
              <a:off x="2495" y="124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47" name="Freeform 236">
              <a:extLst>
                <a:ext uri="{FF2B5EF4-FFF2-40B4-BE49-F238E27FC236}">
                  <a16:creationId xmlns:a16="http://schemas.microsoft.com/office/drawing/2014/main" id="{185B94EA-04DC-AC91-D6D6-C778A2DDB281}"/>
                </a:ext>
              </a:extLst>
            </p:cNvPr>
            <p:cNvSpPr>
              <a:spLocks/>
            </p:cNvSpPr>
            <p:nvPr/>
          </p:nvSpPr>
          <p:spPr bwMode="auto">
            <a:xfrm>
              <a:off x="2484" y="118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48" name="Freeform 237">
              <a:extLst>
                <a:ext uri="{FF2B5EF4-FFF2-40B4-BE49-F238E27FC236}">
                  <a16:creationId xmlns:a16="http://schemas.microsoft.com/office/drawing/2014/main" id="{4D2EF28C-A5A1-F4A9-2658-E13E41904C2B}"/>
                </a:ext>
              </a:extLst>
            </p:cNvPr>
            <p:cNvSpPr>
              <a:spLocks/>
            </p:cNvSpPr>
            <p:nvPr/>
          </p:nvSpPr>
          <p:spPr bwMode="auto">
            <a:xfrm>
              <a:off x="2456" y="1216"/>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49" name="Freeform 238">
              <a:extLst>
                <a:ext uri="{FF2B5EF4-FFF2-40B4-BE49-F238E27FC236}">
                  <a16:creationId xmlns:a16="http://schemas.microsoft.com/office/drawing/2014/main" id="{BA84F93E-2FCA-9448-D861-E6CB6CF75B65}"/>
                </a:ext>
              </a:extLst>
            </p:cNvPr>
            <p:cNvSpPr>
              <a:spLocks/>
            </p:cNvSpPr>
            <p:nvPr/>
          </p:nvSpPr>
          <p:spPr bwMode="auto">
            <a:xfrm>
              <a:off x="2493" y="1193"/>
              <a:ext cx="0" cy="60"/>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50" name="Freeform 239">
              <a:extLst>
                <a:ext uri="{FF2B5EF4-FFF2-40B4-BE49-F238E27FC236}">
                  <a16:creationId xmlns:a16="http://schemas.microsoft.com/office/drawing/2014/main" id="{418B11A6-D0E6-69FE-1FC5-E83080629107}"/>
                </a:ext>
              </a:extLst>
            </p:cNvPr>
            <p:cNvSpPr>
              <a:spLocks/>
            </p:cNvSpPr>
            <p:nvPr/>
          </p:nvSpPr>
          <p:spPr bwMode="auto">
            <a:xfrm>
              <a:off x="2463" y="122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51" name="Freeform 240">
              <a:extLst>
                <a:ext uri="{FF2B5EF4-FFF2-40B4-BE49-F238E27FC236}">
                  <a16:creationId xmlns:a16="http://schemas.microsoft.com/office/drawing/2014/main" id="{2A9B1D49-11E8-EF54-6697-9FDC36B18CA0}"/>
                </a:ext>
              </a:extLst>
            </p:cNvPr>
            <p:cNvSpPr>
              <a:spLocks/>
            </p:cNvSpPr>
            <p:nvPr/>
          </p:nvSpPr>
          <p:spPr bwMode="auto">
            <a:xfrm>
              <a:off x="2278" y="1069"/>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52" name="Freeform 241">
              <a:extLst>
                <a:ext uri="{FF2B5EF4-FFF2-40B4-BE49-F238E27FC236}">
                  <a16:creationId xmlns:a16="http://schemas.microsoft.com/office/drawing/2014/main" id="{0EAC98EB-1831-DCDD-DF88-8B95FEC8CE85}"/>
                </a:ext>
              </a:extLst>
            </p:cNvPr>
            <p:cNvSpPr>
              <a:spLocks/>
            </p:cNvSpPr>
            <p:nvPr/>
          </p:nvSpPr>
          <p:spPr bwMode="auto">
            <a:xfrm>
              <a:off x="2249" y="1098"/>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53" name="Freeform 242">
              <a:extLst>
                <a:ext uri="{FF2B5EF4-FFF2-40B4-BE49-F238E27FC236}">
                  <a16:creationId xmlns:a16="http://schemas.microsoft.com/office/drawing/2014/main" id="{EE0907E1-F7E5-5B58-5107-6ACE3E74E636}"/>
                </a:ext>
              </a:extLst>
            </p:cNvPr>
            <p:cNvSpPr>
              <a:spLocks/>
            </p:cNvSpPr>
            <p:nvPr/>
          </p:nvSpPr>
          <p:spPr bwMode="auto">
            <a:xfrm>
              <a:off x="2082" y="1009"/>
              <a:ext cx="0" cy="60"/>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54" name="Freeform 243">
              <a:extLst>
                <a:ext uri="{FF2B5EF4-FFF2-40B4-BE49-F238E27FC236}">
                  <a16:creationId xmlns:a16="http://schemas.microsoft.com/office/drawing/2014/main" id="{8AA57917-70BC-C710-4B62-2393DF5E4214}"/>
                </a:ext>
              </a:extLst>
            </p:cNvPr>
            <p:cNvSpPr>
              <a:spLocks/>
            </p:cNvSpPr>
            <p:nvPr/>
          </p:nvSpPr>
          <p:spPr bwMode="auto">
            <a:xfrm>
              <a:off x="2053" y="1039"/>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55" name="Freeform 244">
              <a:extLst>
                <a:ext uri="{FF2B5EF4-FFF2-40B4-BE49-F238E27FC236}">
                  <a16:creationId xmlns:a16="http://schemas.microsoft.com/office/drawing/2014/main" id="{A8B69EA5-E9BF-90B6-699E-CC66EF1F9B16}"/>
                </a:ext>
              </a:extLst>
            </p:cNvPr>
            <p:cNvSpPr>
              <a:spLocks/>
            </p:cNvSpPr>
            <p:nvPr/>
          </p:nvSpPr>
          <p:spPr bwMode="auto">
            <a:xfrm>
              <a:off x="1885" y="967"/>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56" name="Freeform 245">
              <a:extLst>
                <a:ext uri="{FF2B5EF4-FFF2-40B4-BE49-F238E27FC236}">
                  <a16:creationId xmlns:a16="http://schemas.microsoft.com/office/drawing/2014/main" id="{5DA3D7EF-5ACD-B711-902E-B4818DDBAD5F}"/>
                </a:ext>
              </a:extLst>
            </p:cNvPr>
            <p:cNvSpPr>
              <a:spLocks/>
            </p:cNvSpPr>
            <p:nvPr/>
          </p:nvSpPr>
          <p:spPr bwMode="auto">
            <a:xfrm>
              <a:off x="1856" y="996"/>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57" name="Freeform 246">
              <a:extLst>
                <a:ext uri="{FF2B5EF4-FFF2-40B4-BE49-F238E27FC236}">
                  <a16:creationId xmlns:a16="http://schemas.microsoft.com/office/drawing/2014/main" id="{56CEC7E6-C45B-2CCB-42C6-59A4C289969B}"/>
                </a:ext>
              </a:extLst>
            </p:cNvPr>
            <p:cNvSpPr>
              <a:spLocks/>
            </p:cNvSpPr>
            <p:nvPr/>
          </p:nvSpPr>
          <p:spPr bwMode="auto">
            <a:xfrm>
              <a:off x="1877" y="942"/>
              <a:ext cx="0" cy="60"/>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58" name="Freeform 247">
              <a:extLst>
                <a:ext uri="{FF2B5EF4-FFF2-40B4-BE49-F238E27FC236}">
                  <a16:creationId xmlns:a16="http://schemas.microsoft.com/office/drawing/2014/main" id="{6D3B4E7D-C1DF-71AC-2B9B-E01E469DF9B0}"/>
                </a:ext>
              </a:extLst>
            </p:cNvPr>
            <p:cNvSpPr>
              <a:spLocks/>
            </p:cNvSpPr>
            <p:nvPr/>
          </p:nvSpPr>
          <p:spPr bwMode="auto">
            <a:xfrm>
              <a:off x="1847" y="97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59" name="Freeform 248">
              <a:extLst>
                <a:ext uri="{FF2B5EF4-FFF2-40B4-BE49-F238E27FC236}">
                  <a16:creationId xmlns:a16="http://schemas.microsoft.com/office/drawing/2014/main" id="{3623E65B-85B8-6CFB-69CE-479C25AA7CA8}"/>
                </a:ext>
              </a:extLst>
            </p:cNvPr>
            <p:cNvSpPr>
              <a:spLocks/>
            </p:cNvSpPr>
            <p:nvPr/>
          </p:nvSpPr>
          <p:spPr bwMode="auto">
            <a:xfrm>
              <a:off x="1883" y="950"/>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60" name="Freeform 249">
              <a:extLst>
                <a:ext uri="{FF2B5EF4-FFF2-40B4-BE49-F238E27FC236}">
                  <a16:creationId xmlns:a16="http://schemas.microsoft.com/office/drawing/2014/main" id="{3B277EAC-3716-7115-62FC-E15D90F82F75}"/>
                </a:ext>
              </a:extLst>
            </p:cNvPr>
            <p:cNvSpPr>
              <a:spLocks/>
            </p:cNvSpPr>
            <p:nvPr/>
          </p:nvSpPr>
          <p:spPr bwMode="auto">
            <a:xfrm>
              <a:off x="1854" y="979"/>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61" name="Freeform 250">
              <a:extLst>
                <a:ext uri="{FF2B5EF4-FFF2-40B4-BE49-F238E27FC236}">
                  <a16:creationId xmlns:a16="http://schemas.microsoft.com/office/drawing/2014/main" id="{139A30A8-CED7-2648-DCD0-A9AC9F8A1F9D}"/>
                </a:ext>
              </a:extLst>
            </p:cNvPr>
            <p:cNvSpPr>
              <a:spLocks/>
            </p:cNvSpPr>
            <p:nvPr/>
          </p:nvSpPr>
          <p:spPr bwMode="auto">
            <a:xfrm>
              <a:off x="1729" y="928"/>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62" name="Freeform 251">
              <a:extLst>
                <a:ext uri="{FF2B5EF4-FFF2-40B4-BE49-F238E27FC236}">
                  <a16:creationId xmlns:a16="http://schemas.microsoft.com/office/drawing/2014/main" id="{CBA2BCD7-6646-1FA2-10AC-F2E91A11A1AB}"/>
                </a:ext>
              </a:extLst>
            </p:cNvPr>
            <p:cNvSpPr>
              <a:spLocks/>
            </p:cNvSpPr>
            <p:nvPr/>
          </p:nvSpPr>
          <p:spPr bwMode="auto">
            <a:xfrm>
              <a:off x="1700" y="958"/>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63" name="Freeform 252">
              <a:extLst>
                <a:ext uri="{FF2B5EF4-FFF2-40B4-BE49-F238E27FC236}">
                  <a16:creationId xmlns:a16="http://schemas.microsoft.com/office/drawing/2014/main" id="{BFEA651E-52CD-8199-8277-25FBA5175ED2}"/>
                </a:ext>
              </a:extLst>
            </p:cNvPr>
            <p:cNvSpPr>
              <a:spLocks/>
            </p:cNvSpPr>
            <p:nvPr/>
          </p:nvSpPr>
          <p:spPr bwMode="auto">
            <a:xfrm>
              <a:off x="1672" y="890"/>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64" name="Freeform 253">
              <a:extLst>
                <a:ext uri="{FF2B5EF4-FFF2-40B4-BE49-F238E27FC236}">
                  <a16:creationId xmlns:a16="http://schemas.microsoft.com/office/drawing/2014/main" id="{79C7FC7F-A011-0AB9-203F-D05DFCA413D6}"/>
                </a:ext>
              </a:extLst>
            </p:cNvPr>
            <p:cNvSpPr>
              <a:spLocks/>
            </p:cNvSpPr>
            <p:nvPr/>
          </p:nvSpPr>
          <p:spPr bwMode="auto">
            <a:xfrm>
              <a:off x="1642" y="92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65" name="Freeform 254">
              <a:extLst>
                <a:ext uri="{FF2B5EF4-FFF2-40B4-BE49-F238E27FC236}">
                  <a16:creationId xmlns:a16="http://schemas.microsoft.com/office/drawing/2014/main" id="{49A2538A-9697-7215-F079-55B73CD6EB40}"/>
                </a:ext>
              </a:extLst>
            </p:cNvPr>
            <p:cNvSpPr>
              <a:spLocks/>
            </p:cNvSpPr>
            <p:nvPr/>
          </p:nvSpPr>
          <p:spPr bwMode="auto">
            <a:xfrm>
              <a:off x="1672" y="89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66" name="Freeform 255">
              <a:extLst>
                <a:ext uri="{FF2B5EF4-FFF2-40B4-BE49-F238E27FC236}">
                  <a16:creationId xmlns:a16="http://schemas.microsoft.com/office/drawing/2014/main" id="{799BEC19-7300-B704-B12E-701600187EE2}"/>
                </a:ext>
              </a:extLst>
            </p:cNvPr>
            <p:cNvSpPr>
              <a:spLocks/>
            </p:cNvSpPr>
            <p:nvPr/>
          </p:nvSpPr>
          <p:spPr bwMode="auto">
            <a:xfrm>
              <a:off x="1642" y="926"/>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67" name="Freeform 256">
              <a:extLst>
                <a:ext uri="{FF2B5EF4-FFF2-40B4-BE49-F238E27FC236}">
                  <a16:creationId xmlns:a16="http://schemas.microsoft.com/office/drawing/2014/main" id="{37C46A15-8FC9-3194-300E-CB91052B6F0B}"/>
                </a:ext>
              </a:extLst>
            </p:cNvPr>
            <p:cNvSpPr>
              <a:spLocks/>
            </p:cNvSpPr>
            <p:nvPr/>
          </p:nvSpPr>
          <p:spPr bwMode="auto">
            <a:xfrm>
              <a:off x="1469" y="81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68" name="Freeform 257">
              <a:extLst>
                <a:ext uri="{FF2B5EF4-FFF2-40B4-BE49-F238E27FC236}">
                  <a16:creationId xmlns:a16="http://schemas.microsoft.com/office/drawing/2014/main" id="{5D060364-CCB7-AC72-CEB2-AC40DB7728E4}"/>
                </a:ext>
              </a:extLst>
            </p:cNvPr>
            <p:cNvSpPr>
              <a:spLocks/>
            </p:cNvSpPr>
            <p:nvPr/>
          </p:nvSpPr>
          <p:spPr bwMode="auto">
            <a:xfrm>
              <a:off x="1439" y="84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69" name="Freeform 258">
              <a:extLst>
                <a:ext uri="{FF2B5EF4-FFF2-40B4-BE49-F238E27FC236}">
                  <a16:creationId xmlns:a16="http://schemas.microsoft.com/office/drawing/2014/main" id="{998BE578-1942-DDE8-D365-D4825DDCE8FA}"/>
                </a:ext>
              </a:extLst>
            </p:cNvPr>
            <p:cNvSpPr>
              <a:spLocks/>
            </p:cNvSpPr>
            <p:nvPr/>
          </p:nvSpPr>
          <p:spPr bwMode="auto">
            <a:xfrm>
              <a:off x="1252" y="752"/>
              <a:ext cx="0" cy="58"/>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70" name="Freeform 259">
              <a:extLst>
                <a:ext uri="{FF2B5EF4-FFF2-40B4-BE49-F238E27FC236}">
                  <a16:creationId xmlns:a16="http://schemas.microsoft.com/office/drawing/2014/main" id="{C83720A1-DA1E-46D6-01E9-B0C03F7BC4CE}"/>
                </a:ext>
              </a:extLst>
            </p:cNvPr>
            <p:cNvSpPr>
              <a:spLocks/>
            </p:cNvSpPr>
            <p:nvPr/>
          </p:nvSpPr>
          <p:spPr bwMode="auto">
            <a:xfrm>
              <a:off x="1222" y="781"/>
              <a:ext cx="59"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71" name="Freeform 260">
              <a:extLst>
                <a:ext uri="{FF2B5EF4-FFF2-40B4-BE49-F238E27FC236}">
                  <a16:creationId xmlns:a16="http://schemas.microsoft.com/office/drawing/2014/main" id="{44B5DD1B-33BD-F844-C8AB-1C29723E1DD5}"/>
                </a:ext>
              </a:extLst>
            </p:cNvPr>
            <p:cNvSpPr>
              <a:spLocks/>
            </p:cNvSpPr>
            <p:nvPr/>
          </p:nvSpPr>
          <p:spPr bwMode="auto">
            <a:xfrm>
              <a:off x="692" y="562"/>
              <a:ext cx="0" cy="58"/>
            </a:xfrm>
            <a:custGeom>
              <a:avLst/>
              <a:gdLst>
                <a:gd name="T0" fmla="*/ 0 h 96"/>
                <a:gd name="T1" fmla="*/ 0 h 96"/>
                <a:gd name="T2" fmla="*/ 96 h 96"/>
              </a:gdLst>
              <a:ahLst/>
              <a:cxnLst>
                <a:cxn ang="0">
                  <a:pos x="0" y="T0"/>
                </a:cxn>
                <a:cxn ang="0">
                  <a:pos x="0" y="T1"/>
                </a:cxn>
                <a:cxn ang="0">
                  <a:pos x="0" y="T2"/>
                </a:cxn>
              </a:cxnLst>
              <a:rect l="0" t="0" r="r" b="b"/>
              <a:pathLst>
                <a:path h="96">
                  <a:moveTo>
                    <a:pt x="0" y="0"/>
                  </a:moveTo>
                  <a:lnTo>
                    <a:pt x="0" y="0"/>
                  </a:lnTo>
                  <a:lnTo>
                    <a:pt x="0" y="96"/>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72" name="Freeform 261">
              <a:extLst>
                <a:ext uri="{FF2B5EF4-FFF2-40B4-BE49-F238E27FC236}">
                  <a16:creationId xmlns:a16="http://schemas.microsoft.com/office/drawing/2014/main" id="{CB9B753A-B274-31BB-E954-04D5B8698742}"/>
                </a:ext>
              </a:extLst>
            </p:cNvPr>
            <p:cNvSpPr>
              <a:spLocks/>
            </p:cNvSpPr>
            <p:nvPr/>
          </p:nvSpPr>
          <p:spPr bwMode="auto">
            <a:xfrm>
              <a:off x="663" y="590"/>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73" name="Freeform 262">
              <a:extLst>
                <a:ext uri="{FF2B5EF4-FFF2-40B4-BE49-F238E27FC236}">
                  <a16:creationId xmlns:a16="http://schemas.microsoft.com/office/drawing/2014/main" id="{D1E87C20-D93E-C355-61EA-0D49594FC12A}"/>
                </a:ext>
              </a:extLst>
            </p:cNvPr>
            <p:cNvSpPr>
              <a:spLocks/>
            </p:cNvSpPr>
            <p:nvPr/>
          </p:nvSpPr>
          <p:spPr bwMode="auto">
            <a:xfrm>
              <a:off x="698" y="562"/>
              <a:ext cx="0" cy="58"/>
            </a:xfrm>
            <a:custGeom>
              <a:avLst/>
              <a:gdLst>
                <a:gd name="T0" fmla="*/ 0 h 96"/>
                <a:gd name="T1" fmla="*/ 0 h 96"/>
                <a:gd name="T2" fmla="*/ 96 h 96"/>
              </a:gdLst>
              <a:ahLst/>
              <a:cxnLst>
                <a:cxn ang="0">
                  <a:pos x="0" y="T0"/>
                </a:cxn>
                <a:cxn ang="0">
                  <a:pos x="0" y="T1"/>
                </a:cxn>
                <a:cxn ang="0">
                  <a:pos x="0" y="T2"/>
                </a:cxn>
              </a:cxnLst>
              <a:rect l="0" t="0" r="r" b="b"/>
              <a:pathLst>
                <a:path h="96">
                  <a:moveTo>
                    <a:pt x="0" y="0"/>
                  </a:moveTo>
                  <a:lnTo>
                    <a:pt x="0" y="0"/>
                  </a:lnTo>
                  <a:lnTo>
                    <a:pt x="0" y="96"/>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74" name="Freeform 263">
              <a:extLst>
                <a:ext uri="{FF2B5EF4-FFF2-40B4-BE49-F238E27FC236}">
                  <a16:creationId xmlns:a16="http://schemas.microsoft.com/office/drawing/2014/main" id="{25DB166E-CF23-9A1E-07D5-1F0116DA23D3}"/>
                </a:ext>
              </a:extLst>
            </p:cNvPr>
            <p:cNvSpPr>
              <a:spLocks/>
            </p:cNvSpPr>
            <p:nvPr/>
          </p:nvSpPr>
          <p:spPr bwMode="auto">
            <a:xfrm>
              <a:off x="669" y="590"/>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75" name="Freeform 264">
              <a:extLst>
                <a:ext uri="{FF2B5EF4-FFF2-40B4-BE49-F238E27FC236}">
                  <a16:creationId xmlns:a16="http://schemas.microsoft.com/office/drawing/2014/main" id="{3F94CEDB-695E-8230-E8CB-B293E18F69A0}"/>
                </a:ext>
              </a:extLst>
            </p:cNvPr>
            <p:cNvSpPr>
              <a:spLocks/>
            </p:cNvSpPr>
            <p:nvPr/>
          </p:nvSpPr>
          <p:spPr bwMode="auto">
            <a:xfrm>
              <a:off x="4121" y="206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76" name="Freeform 265">
              <a:extLst>
                <a:ext uri="{FF2B5EF4-FFF2-40B4-BE49-F238E27FC236}">
                  <a16:creationId xmlns:a16="http://schemas.microsoft.com/office/drawing/2014/main" id="{5F2AD517-DAB5-E221-CB58-D3062240EBC8}"/>
                </a:ext>
              </a:extLst>
            </p:cNvPr>
            <p:cNvSpPr>
              <a:spLocks/>
            </p:cNvSpPr>
            <p:nvPr/>
          </p:nvSpPr>
          <p:spPr bwMode="auto">
            <a:xfrm>
              <a:off x="4091" y="209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77" name="Freeform 266">
              <a:extLst>
                <a:ext uri="{FF2B5EF4-FFF2-40B4-BE49-F238E27FC236}">
                  <a16:creationId xmlns:a16="http://schemas.microsoft.com/office/drawing/2014/main" id="{F3418720-7813-C86A-683E-F400A15BAB7A}"/>
                </a:ext>
              </a:extLst>
            </p:cNvPr>
            <p:cNvSpPr>
              <a:spLocks/>
            </p:cNvSpPr>
            <p:nvPr/>
          </p:nvSpPr>
          <p:spPr bwMode="auto">
            <a:xfrm>
              <a:off x="4129" y="206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78" name="Freeform 267">
              <a:extLst>
                <a:ext uri="{FF2B5EF4-FFF2-40B4-BE49-F238E27FC236}">
                  <a16:creationId xmlns:a16="http://schemas.microsoft.com/office/drawing/2014/main" id="{30222CE8-5A02-FD6A-D24E-3C984510759B}"/>
                </a:ext>
              </a:extLst>
            </p:cNvPr>
            <p:cNvSpPr>
              <a:spLocks/>
            </p:cNvSpPr>
            <p:nvPr/>
          </p:nvSpPr>
          <p:spPr bwMode="auto">
            <a:xfrm>
              <a:off x="4099" y="209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grpSp>
      <p:grpSp>
        <p:nvGrpSpPr>
          <p:cNvPr id="479" name="Group 4">
            <a:extLst>
              <a:ext uri="{FF2B5EF4-FFF2-40B4-BE49-F238E27FC236}">
                <a16:creationId xmlns:a16="http://schemas.microsoft.com/office/drawing/2014/main" id="{2CAE15E5-4C8A-0B78-B591-8B2B2D80292D}"/>
              </a:ext>
            </a:extLst>
          </p:cNvPr>
          <p:cNvGrpSpPr>
            <a:grpSpLocks noChangeAspect="1"/>
          </p:cNvGrpSpPr>
          <p:nvPr/>
        </p:nvGrpSpPr>
        <p:grpSpPr bwMode="auto">
          <a:xfrm>
            <a:off x="3053420" y="2546311"/>
            <a:ext cx="6565900" cy="3022600"/>
            <a:chOff x="631" y="557"/>
            <a:chExt cx="4136" cy="1904"/>
          </a:xfrm>
        </p:grpSpPr>
        <p:sp>
          <p:nvSpPr>
            <p:cNvPr id="480" name="Freeform 5">
              <a:extLst>
                <a:ext uri="{FF2B5EF4-FFF2-40B4-BE49-F238E27FC236}">
                  <a16:creationId xmlns:a16="http://schemas.microsoft.com/office/drawing/2014/main" id="{CD66176E-1918-2188-5578-CF6D2F36C1CB}"/>
                </a:ext>
              </a:extLst>
            </p:cNvPr>
            <p:cNvSpPr>
              <a:spLocks/>
            </p:cNvSpPr>
            <p:nvPr/>
          </p:nvSpPr>
          <p:spPr bwMode="auto">
            <a:xfrm>
              <a:off x="658" y="586"/>
              <a:ext cx="4079" cy="1845"/>
            </a:xfrm>
            <a:custGeom>
              <a:avLst/>
              <a:gdLst>
                <a:gd name="T0" fmla="*/ 52 w 6791"/>
                <a:gd name="T1" fmla="*/ 0 h 3064"/>
                <a:gd name="T2" fmla="*/ 109 w 6791"/>
                <a:gd name="T3" fmla="*/ 39 h 3064"/>
                <a:gd name="T4" fmla="*/ 191 w 6791"/>
                <a:gd name="T5" fmla="*/ 71 h 3064"/>
                <a:gd name="T6" fmla="*/ 275 w 6791"/>
                <a:gd name="T7" fmla="*/ 112 h 3064"/>
                <a:gd name="T8" fmla="*/ 319 w 6791"/>
                <a:gd name="T9" fmla="*/ 126 h 3064"/>
                <a:gd name="T10" fmla="*/ 349 w 6791"/>
                <a:gd name="T11" fmla="*/ 169 h 3064"/>
                <a:gd name="T12" fmla="*/ 387 w 6791"/>
                <a:gd name="T13" fmla="*/ 184 h 3064"/>
                <a:gd name="T14" fmla="*/ 405 w 6791"/>
                <a:gd name="T15" fmla="*/ 211 h 3064"/>
                <a:gd name="T16" fmla="*/ 514 w 6791"/>
                <a:gd name="T17" fmla="*/ 228 h 3064"/>
                <a:gd name="T18" fmla="*/ 528 w 6791"/>
                <a:gd name="T19" fmla="*/ 251 h 3064"/>
                <a:gd name="T20" fmla="*/ 642 w 6791"/>
                <a:gd name="T21" fmla="*/ 278 h 3064"/>
                <a:gd name="T22" fmla="*/ 660 w 6791"/>
                <a:gd name="T23" fmla="*/ 333 h 3064"/>
                <a:gd name="T24" fmla="*/ 876 w 6791"/>
                <a:gd name="T25" fmla="*/ 353 h 3064"/>
                <a:gd name="T26" fmla="*/ 919 w 6791"/>
                <a:gd name="T27" fmla="*/ 386 h 3064"/>
                <a:gd name="T28" fmla="*/ 973 w 6791"/>
                <a:gd name="T29" fmla="*/ 400 h 3064"/>
                <a:gd name="T30" fmla="*/ 990 w 6791"/>
                <a:gd name="T31" fmla="*/ 433 h 3064"/>
                <a:gd name="T32" fmla="*/ 1020 w 6791"/>
                <a:gd name="T33" fmla="*/ 494 h 3064"/>
                <a:gd name="T34" fmla="*/ 1032 w 6791"/>
                <a:gd name="T35" fmla="*/ 531 h 3064"/>
                <a:gd name="T36" fmla="*/ 1177 w 6791"/>
                <a:gd name="T37" fmla="*/ 542 h 3064"/>
                <a:gd name="T38" fmla="*/ 1336 w 6791"/>
                <a:gd name="T39" fmla="*/ 689 h 3064"/>
                <a:gd name="T40" fmla="*/ 1400 w 6791"/>
                <a:gd name="T41" fmla="*/ 739 h 3064"/>
                <a:gd name="T42" fmla="*/ 1682 w 6791"/>
                <a:gd name="T43" fmla="*/ 798 h 3064"/>
                <a:gd name="T44" fmla="*/ 1818 w 6791"/>
                <a:gd name="T45" fmla="*/ 811 h 3064"/>
                <a:gd name="T46" fmla="*/ 1845 w 6791"/>
                <a:gd name="T47" fmla="*/ 841 h 3064"/>
                <a:gd name="T48" fmla="*/ 2018 w 6791"/>
                <a:gd name="T49" fmla="*/ 867 h 3064"/>
                <a:gd name="T50" fmla="*/ 2037 w 6791"/>
                <a:gd name="T51" fmla="*/ 953 h 3064"/>
                <a:gd name="T52" fmla="*/ 2305 w 6791"/>
                <a:gd name="T53" fmla="*/ 969 h 3064"/>
                <a:gd name="T54" fmla="*/ 2328 w 6791"/>
                <a:gd name="T55" fmla="*/ 1012 h 3064"/>
                <a:gd name="T56" fmla="*/ 2373 w 6791"/>
                <a:gd name="T57" fmla="*/ 1035 h 3064"/>
                <a:gd name="T58" fmla="*/ 2423 w 6791"/>
                <a:gd name="T59" fmla="*/ 1066 h 3064"/>
                <a:gd name="T60" fmla="*/ 2577 w 6791"/>
                <a:gd name="T61" fmla="*/ 1079 h 3064"/>
                <a:gd name="T62" fmla="*/ 2685 w 6791"/>
                <a:gd name="T63" fmla="*/ 1143 h 3064"/>
                <a:gd name="T64" fmla="*/ 2721 w 6791"/>
                <a:gd name="T65" fmla="*/ 1243 h 3064"/>
                <a:gd name="T66" fmla="*/ 3048 w 6791"/>
                <a:gd name="T67" fmla="*/ 1276 h 3064"/>
                <a:gd name="T68" fmla="*/ 3349 w 6791"/>
                <a:gd name="T69" fmla="*/ 1294 h 3064"/>
                <a:gd name="T70" fmla="*/ 3380 w 6791"/>
                <a:gd name="T71" fmla="*/ 1410 h 3064"/>
                <a:gd name="T72" fmla="*/ 3406 w 6791"/>
                <a:gd name="T73" fmla="*/ 1429 h 3064"/>
                <a:gd name="T74" fmla="*/ 3825 w 6791"/>
                <a:gd name="T75" fmla="*/ 1473 h 3064"/>
                <a:gd name="T76" fmla="*/ 4056 w 6791"/>
                <a:gd name="T77" fmla="*/ 1521 h 3064"/>
                <a:gd name="T78" fmla="*/ 4133 w 6791"/>
                <a:gd name="T79" fmla="*/ 1596 h 3064"/>
                <a:gd name="T80" fmla="*/ 4414 w 6791"/>
                <a:gd name="T81" fmla="*/ 1637 h 3064"/>
                <a:gd name="T82" fmla="*/ 4681 w 6791"/>
                <a:gd name="T83" fmla="*/ 1687 h 3064"/>
                <a:gd name="T84" fmla="*/ 4723 w 6791"/>
                <a:gd name="T85" fmla="*/ 1754 h 3064"/>
                <a:gd name="T86" fmla="*/ 4736 w 6791"/>
                <a:gd name="T87" fmla="*/ 1863 h 3064"/>
                <a:gd name="T88" fmla="*/ 5011 w 6791"/>
                <a:gd name="T89" fmla="*/ 1894 h 3064"/>
                <a:gd name="T90" fmla="*/ 5066 w 6791"/>
                <a:gd name="T91" fmla="*/ 1944 h 3064"/>
                <a:gd name="T92" fmla="*/ 5094 w 6791"/>
                <a:gd name="T93" fmla="*/ 1981 h 3064"/>
                <a:gd name="T94" fmla="*/ 5113 w 6791"/>
                <a:gd name="T95" fmla="*/ 2042 h 3064"/>
                <a:gd name="T96" fmla="*/ 5393 w 6791"/>
                <a:gd name="T97" fmla="*/ 2078 h 3064"/>
                <a:gd name="T98" fmla="*/ 5417 w 6791"/>
                <a:gd name="T99" fmla="*/ 2281 h 3064"/>
                <a:gd name="T100" fmla="*/ 5508 w 6791"/>
                <a:gd name="T101" fmla="*/ 2319 h 3064"/>
                <a:gd name="T102" fmla="*/ 5799 w 6791"/>
                <a:gd name="T103" fmla="*/ 2435 h 3064"/>
                <a:gd name="T104" fmla="*/ 6084 w 6791"/>
                <a:gd name="T105" fmla="*/ 2475 h 3064"/>
                <a:gd name="T106" fmla="*/ 6123 w 6791"/>
                <a:gd name="T107" fmla="*/ 2703 h 3064"/>
                <a:gd name="T108" fmla="*/ 6443 w 6791"/>
                <a:gd name="T109" fmla="*/ 2812 h 3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91" h="3064">
                  <a:moveTo>
                    <a:pt x="0" y="0"/>
                  </a:moveTo>
                  <a:lnTo>
                    <a:pt x="0" y="0"/>
                  </a:lnTo>
                  <a:lnTo>
                    <a:pt x="52" y="0"/>
                  </a:lnTo>
                  <a:lnTo>
                    <a:pt x="52" y="25"/>
                  </a:lnTo>
                  <a:lnTo>
                    <a:pt x="109" y="25"/>
                  </a:lnTo>
                  <a:lnTo>
                    <a:pt x="109" y="39"/>
                  </a:lnTo>
                  <a:lnTo>
                    <a:pt x="175" y="39"/>
                  </a:lnTo>
                  <a:lnTo>
                    <a:pt x="175" y="71"/>
                  </a:lnTo>
                  <a:lnTo>
                    <a:pt x="191" y="71"/>
                  </a:lnTo>
                  <a:lnTo>
                    <a:pt x="191" y="87"/>
                  </a:lnTo>
                  <a:lnTo>
                    <a:pt x="275" y="87"/>
                  </a:lnTo>
                  <a:lnTo>
                    <a:pt x="275" y="112"/>
                  </a:lnTo>
                  <a:lnTo>
                    <a:pt x="298" y="112"/>
                  </a:lnTo>
                  <a:lnTo>
                    <a:pt x="298" y="126"/>
                  </a:lnTo>
                  <a:lnTo>
                    <a:pt x="319" y="126"/>
                  </a:lnTo>
                  <a:lnTo>
                    <a:pt x="319" y="155"/>
                  </a:lnTo>
                  <a:lnTo>
                    <a:pt x="349" y="155"/>
                  </a:lnTo>
                  <a:lnTo>
                    <a:pt x="349" y="169"/>
                  </a:lnTo>
                  <a:lnTo>
                    <a:pt x="363" y="169"/>
                  </a:lnTo>
                  <a:lnTo>
                    <a:pt x="363" y="184"/>
                  </a:lnTo>
                  <a:lnTo>
                    <a:pt x="387" y="184"/>
                  </a:lnTo>
                  <a:lnTo>
                    <a:pt x="387" y="197"/>
                  </a:lnTo>
                  <a:lnTo>
                    <a:pt x="405" y="197"/>
                  </a:lnTo>
                  <a:lnTo>
                    <a:pt x="405" y="211"/>
                  </a:lnTo>
                  <a:lnTo>
                    <a:pt x="435" y="211"/>
                  </a:lnTo>
                  <a:lnTo>
                    <a:pt x="435" y="228"/>
                  </a:lnTo>
                  <a:lnTo>
                    <a:pt x="514" y="228"/>
                  </a:lnTo>
                  <a:lnTo>
                    <a:pt x="514" y="240"/>
                  </a:lnTo>
                  <a:lnTo>
                    <a:pt x="528" y="240"/>
                  </a:lnTo>
                  <a:lnTo>
                    <a:pt x="528" y="251"/>
                  </a:lnTo>
                  <a:lnTo>
                    <a:pt x="631" y="251"/>
                  </a:lnTo>
                  <a:lnTo>
                    <a:pt x="631" y="278"/>
                  </a:lnTo>
                  <a:lnTo>
                    <a:pt x="642" y="278"/>
                  </a:lnTo>
                  <a:lnTo>
                    <a:pt x="642" y="318"/>
                  </a:lnTo>
                  <a:lnTo>
                    <a:pt x="660" y="318"/>
                  </a:lnTo>
                  <a:lnTo>
                    <a:pt x="660" y="333"/>
                  </a:lnTo>
                  <a:lnTo>
                    <a:pt x="670" y="333"/>
                  </a:lnTo>
                  <a:lnTo>
                    <a:pt x="670" y="353"/>
                  </a:lnTo>
                  <a:lnTo>
                    <a:pt x="876" y="353"/>
                  </a:lnTo>
                  <a:lnTo>
                    <a:pt x="876" y="370"/>
                  </a:lnTo>
                  <a:lnTo>
                    <a:pt x="919" y="370"/>
                  </a:lnTo>
                  <a:lnTo>
                    <a:pt x="919" y="386"/>
                  </a:lnTo>
                  <a:lnTo>
                    <a:pt x="940" y="386"/>
                  </a:lnTo>
                  <a:lnTo>
                    <a:pt x="940" y="400"/>
                  </a:lnTo>
                  <a:lnTo>
                    <a:pt x="973" y="400"/>
                  </a:lnTo>
                  <a:lnTo>
                    <a:pt x="973" y="412"/>
                  </a:lnTo>
                  <a:lnTo>
                    <a:pt x="990" y="412"/>
                  </a:lnTo>
                  <a:lnTo>
                    <a:pt x="990" y="433"/>
                  </a:lnTo>
                  <a:lnTo>
                    <a:pt x="1005" y="433"/>
                  </a:lnTo>
                  <a:lnTo>
                    <a:pt x="1005" y="494"/>
                  </a:lnTo>
                  <a:lnTo>
                    <a:pt x="1020" y="494"/>
                  </a:lnTo>
                  <a:lnTo>
                    <a:pt x="1020" y="510"/>
                  </a:lnTo>
                  <a:lnTo>
                    <a:pt x="1032" y="510"/>
                  </a:lnTo>
                  <a:lnTo>
                    <a:pt x="1032" y="531"/>
                  </a:lnTo>
                  <a:lnTo>
                    <a:pt x="1061" y="531"/>
                  </a:lnTo>
                  <a:lnTo>
                    <a:pt x="1061" y="542"/>
                  </a:lnTo>
                  <a:lnTo>
                    <a:pt x="1177" y="542"/>
                  </a:lnTo>
                  <a:lnTo>
                    <a:pt x="1177" y="558"/>
                  </a:lnTo>
                  <a:lnTo>
                    <a:pt x="1336" y="558"/>
                  </a:lnTo>
                  <a:lnTo>
                    <a:pt x="1336" y="689"/>
                  </a:lnTo>
                  <a:lnTo>
                    <a:pt x="1355" y="689"/>
                  </a:lnTo>
                  <a:lnTo>
                    <a:pt x="1355" y="739"/>
                  </a:lnTo>
                  <a:lnTo>
                    <a:pt x="1400" y="739"/>
                  </a:lnTo>
                  <a:lnTo>
                    <a:pt x="1400" y="754"/>
                  </a:lnTo>
                  <a:lnTo>
                    <a:pt x="1682" y="754"/>
                  </a:lnTo>
                  <a:lnTo>
                    <a:pt x="1682" y="798"/>
                  </a:lnTo>
                  <a:lnTo>
                    <a:pt x="1772" y="798"/>
                  </a:lnTo>
                  <a:lnTo>
                    <a:pt x="1772" y="811"/>
                  </a:lnTo>
                  <a:lnTo>
                    <a:pt x="1818" y="811"/>
                  </a:lnTo>
                  <a:lnTo>
                    <a:pt x="1818" y="824"/>
                  </a:lnTo>
                  <a:lnTo>
                    <a:pt x="1845" y="824"/>
                  </a:lnTo>
                  <a:lnTo>
                    <a:pt x="1845" y="841"/>
                  </a:lnTo>
                  <a:lnTo>
                    <a:pt x="2000" y="841"/>
                  </a:lnTo>
                  <a:lnTo>
                    <a:pt x="2000" y="867"/>
                  </a:lnTo>
                  <a:lnTo>
                    <a:pt x="2018" y="867"/>
                  </a:lnTo>
                  <a:lnTo>
                    <a:pt x="2018" y="902"/>
                  </a:lnTo>
                  <a:lnTo>
                    <a:pt x="2037" y="902"/>
                  </a:lnTo>
                  <a:lnTo>
                    <a:pt x="2037" y="953"/>
                  </a:lnTo>
                  <a:lnTo>
                    <a:pt x="2107" y="953"/>
                  </a:lnTo>
                  <a:lnTo>
                    <a:pt x="2107" y="969"/>
                  </a:lnTo>
                  <a:lnTo>
                    <a:pt x="2305" y="969"/>
                  </a:lnTo>
                  <a:lnTo>
                    <a:pt x="2305" y="981"/>
                  </a:lnTo>
                  <a:lnTo>
                    <a:pt x="2328" y="981"/>
                  </a:lnTo>
                  <a:lnTo>
                    <a:pt x="2328" y="1012"/>
                  </a:lnTo>
                  <a:lnTo>
                    <a:pt x="2361" y="1012"/>
                  </a:lnTo>
                  <a:lnTo>
                    <a:pt x="2361" y="1035"/>
                  </a:lnTo>
                  <a:lnTo>
                    <a:pt x="2373" y="1035"/>
                  </a:lnTo>
                  <a:lnTo>
                    <a:pt x="2373" y="1052"/>
                  </a:lnTo>
                  <a:lnTo>
                    <a:pt x="2423" y="1052"/>
                  </a:lnTo>
                  <a:lnTo>
                    <a:pt x="2423" y="1066"/>
                  </a:lnTo>
                  <a:lnTo>
                    <a:pt x="2520" y="1066"/>
                  </a:lnTo>
                  <a:lnTo>
                    <a:pt x="2520" y="1079"/>
                  </a:lnTo>
                  <a:lnTo>
                    <a:pt x="2577" y="1079"/>
                  </a:lnTo>
                  <a:lnTo>
                    <a:pt x="2577" y="1094"/>
                  </a:lnTo>
                  <a:lnTo>
                    <a:pt x="2685" y="1094"/>
                  </a:lnTo>
                  <a:lnTo>
                    <a:pt x="2685" y="1143"/>
                  </a:lnTo>
                  <a:lnTo>
                    <a:pt x="2695" y="1143"/>
                  </a:lnTo>
                  <a:lnTo>
                    <a:pt x="2695" y="1243"/>
                  </a:lnTo>
                  <a:lnTo>
                    <a:pt x="2721" y="1243"/>
                  </a:lnTo>
                  <a:lnTo>
                    <a:pt x="2721" y="1262"/>
                  </a:lnTo>
                  <a:lnTo>
                    <a:pt x="3048" y="1262"/>
                  </a:lnTo>
                  <a:lnTo>
                    <a:pt x="3048" y="1276"/>
                  </a:lnTo>
                  <a:lnTo>
                    <a:pt x="3196" y="1276"/>
                  </a:lnTo>
                  <a:lnTo>
                    <a:pt x="3196" y="1294"/>
                  </a:lnTo>
                  <a:lnTo>
                    <a:pt x="3349" y="1294"/>
                  </a:lnTo>
                  <a:lnTo>
                    <a:pt x="3349" y="1332"/>
                  </a:lnTo>
                  <a:lnTo>
                    <a:pt x="3380" y="1332"/>
                  </a:lnTo>
                  <a:lnTo>
                    <a:pt x="3380" y="1410"/>
                  </a:lnTo>
                  <a:lnTo>
                    <a:pt x="3390" y="1410"/>
                  </a:lnTo>
                  <a:lnTo>
                    <a:pt x="3390" y="1429"/>
                  </a:lnTo>
                  <a:lnTo>
                    <a:pt x="3406" y="1429"/>
                  </a:lnTo>
                  <a:lnTo>
                    <a:pt x="3406" y="1453"/>
                  </a:lnTo>
                  <a:lnTo>
                    <a:pt x="3825" y="1453"/>
                  </a:lnTo>
                  <a:lnTo>
                    <a:pt x="3825" y="1473"/>
                  </a:lnTo>
                  <a:lnTo>
                    <a:pt x="4018" y="1473"/>
                  </a:lnTo>
                  <a:lnTo>
                    <a:pt x="4018" y="1521"/>
                  </a:lnTo>
                  <a:lnTo>
                    <a:pt x="4056" y="1521"/>
                  </a:lnTo>
                  <a:lnTo>
                    <a:pt x="4056" y="1555"/>
                  </a:lnTo>
                  <a:lnTo>
                    <a:pt x="4133" y="1555"/>
                  </a:lnTo>
                  <a:lnTo>
                    <a:pt x="4133" y="1596"/>
                  </a:lnTo>
                  <a:lnTo>
                    <a:pt x="4385" y="1596"/>
                  </a:lnTo>
                  <a:lnTo>
                    <a:pt x="4385" y="1637"/>
                  </a:lnTo>
                  <a:lnTo>
                    <a:pt x="4414" y="1637"/>
                  </a:lnTo>
                  <a:lnTo>
                    <a:pt x="4414" y="1651"/>
                  </a:lnTo>
                  <a:lnTo>
                    <a:pt x="4681" y="1651"/>
                  </a:lnTo>
                  <a:lnTo>
                    <a:pt x="4681" y="1687"/>
                  </a:lnTo>
                  <a:lnTo>
                    <a:pt x="4710" y="1687"/>
                  </a:lnTo>
                  <a:lnTo>
                    <a:pt x="4710" y="1754"/>
                  </a:lnTo>
                  <a:lnTo>
                    <a:pt x="4723" y="1754"/>
                  </a:lnTo>
                  <a:lnTo>
                    <a:pt x="4723" y="1771"/>
                  </a:lnTo>
                  <a:lnTo>
                    <a:pt x="4736" y="1771"/>
                  </a:lnTo>
                  <a:lnTo>
                    <a:pt x="4736" y="1863"/>
                  </a:lnTo>
                  <a:lnTo>
                    <a:pt x="4771" y="1863"/>
                  </a:lnTo>
                  <a:lnTo>
                    <a:pt x="4771" y="1894"/>
                  </a:lnTo>
                  <a:lnTo>
                    <a:pt x="5011" y="1894"/>
                  </a:lnTo>
                  <a:lnTo>
                    <a:pt x="5011" y="1918"/>
                  </a:lnTo>
                  <a:lnTo>
                    <a:pt x="5066" y="1918"/>
                  </a:lnTo>
                  <a:lnTo>
                    <a:pt x="5066" y="1944"/>
                  </a:lnTo>
                  <a:lnTo>
                    <a:pt x="5085" y="1944"/>
                  </a:lnTo>
                  <a:lnTo>
                    <a:pt x="5085" y="1981"/>
                  </a:lnTo>
                  <a:lnTo>
                    <a:pt x="5094" y="1981"/>
                  </a:lnTo>
                  <a:lnTo>
                    <a:pt x="5094" y="2008"/>
                  </a:lnTo>
                  <a:lnTo>
                    <a:pt x="5113" y="2008"/>
                  </a:lnTo>
                  <a:lnTo>
                    <a:pt x="5113" y="2042"/>
                  </a:lnTo>
                  <a:lnTo>
                    <a:pt x="5161" y="2042"/>
                  </a:lnTo>
                  <a:lnTo>
                    <a:pt x="5161" y="2078"/>
                  </a:lnTo>
                  <a:lnTo>
                    <a:pt x="5393" y="2078"/>
                  </a:lnTo>
                  <a:lnTo>
                    <a:pt x="5393" y="2115"/>
                  </a:lnTo>
                  <a:lnTo>
                    <a:pt x="5417" y="2115"/>
                  </a:lnTo>
                  <a:lnTo>
                    <a:pt x="5417" y="2281"/>
                  </a:lnTo>
                  <a:lnTo>
                    <a:pt x="5430" y="2281"/>
                  </a:lnTo>
                  <a:lnTo>
                    <a:pt x="5430" y="2319"/>
                  </a:lnTo>
                  <a:lnTo>
                    <a:pt x="5508" y="2319"/>
                  </a:lnTo>
                  <a:lnTo>
                    <a:pt x="5508" y="2373"/>
                  </a:lnTo>
                  <a:lnTo>
                    <a:pt x="5799" y="2373"/>
                  </a:lnTo>
                  <a:lnTo>
                    <a:pt x="5799" y="2435"/>
                  </a:lnTo>
                  <a:lnTo>
                    <a:pt x="6071" y="2435"/>
                  </a:lnTo>
                  <a:lnTo>
                    <a:pt x="6071" y="2475"/>
                  </a:lnTo>
                  <a:lnTo>
                    <a:pt x="6084" y="2475"/>
                  </a:lnTo>
                  <a:lnTo>
                    <a:pt x="6084" y="2598"/>
                  </a:lnTo>
                  <a:lnTo>
                    <a:pt x="6123" y="2598"/>
                  </a:lnTo>
                  <a:lnTo>
                    <a:pt x="6123" y="2703"/>
                  </a:lnTo>
                  <a:lnTo>
                    <a:pt x="6281" y="2703"/>
                  </a:lnTo>
                  <a:lnTo>
                    <a:pt x="6281" y="2812"/>
                  </a:lnTo>
                  <a:lnTo>
                    <a:pt x="6443" y="2812"/>
                  </a:lnTo>
                  <a:lnTo>
                    <a:pt x="6443" y="3064"/>
                  </a:lnTo>
                  <a:lnTo>
                    <a:pt x="6791" y="3064"/>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81" name="Freeform 6">
              <a:extLst>
                <a:ext uri="{FF2B5EF4-FFF2-40B4-BE49-F238E27FC236}">
                  <a16:creationId xmlns:a16="http://schemas.microsoft.com/office/drawing/2014/main" id="{2EF8042C-E8BC-83EA-36FF-D910AB991FEF}"/>
                </a:ext>
              </a:extLst>
            </p:cNvPr>
            <p:cNvSpPr>
              <a:spLocks/>
            </p:cNvSpPr>
            <p:nvPr/>
          </p:nvSpPr>
          <p:spPr bwMode="auto">
            <a:xfrm>
              <a:off x="4737" y="240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82" name="Freeform 7">
              <a:extLst>
                <a:ext uri="{FF2B5EF4-FFF2-40B4-BE49-F238E27FC236}">
                  <a16:creationId xmlns:a16="http://schemas.microsoft.com/office/drawing/2014/main" id="{2F312436-1BD2-07AB-E1C9-513166B0BA45}"/>
                </a:ext>
              </a:extLst>
            </p:cNvPr>
            <p:cNvSpPr>
              <a:spLocks/>
            </p:cNvSpPr>
            <p:nvPr/>
          </p:nvSpPr>
          <p:spPr bwMode="auto">
            <a:xfrm>
              <a:off x="4708" y="243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83" name="Freeform 8">
              <a:extLst>
                <a:ext uri="{FF2B5EF4-FFF2-40B4-BE49-F238E27FC236}">
                  <a16:creationId xmlns:a16="http://schemas.microsoft.com/office/drawing/2014/main" id="{7C637760-A669-A6AC-8A82-96C874B5871C}"/>
                </a:ext>
              </a:extLst>
            </p:cNvPr>
            <p:cNvSpPr>
              <a:spLocks/>
            </p:cNvSpPr>
            <p:nvPr/>
          </p:nvSpPr>
          <p:spPr bwMode="auto">
            <a:xfrm>
              <a:off x="4713" y="240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84" name="Freeform 9">
              <a:extLst>
                <a:ext uri="{FF2B5EF4-FFF2-40B4-BE49-F238E27FC236}">
                  <a16:creationId xmlns:a16="http://schemas.microsoft.com/office/drawing/2014/main" id="{A738CAF0-71F9-C980-9058-F6BDB25F1331}"/>
                </a:ext>
              </a:extLst>
            </p:cNvPr>
            <p:cNvSpPr>
              <a:spLocks/>
            </p:cNvSpPr>
            <p:nvPr/>
          </p:nvSpPr>
          <p:spPr bwMode="auto">
            <a:xfrm>
              <a:off x="4684" y="243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85" name="Freeform 10">
              <a:extLst>
                <a:ext uri="{FF2B5EF4-FFF2-40B4-BE49-F238E27FC236}">
                  <a16:creationId xmlns:a16="http://schemas.microsoft.com/office/drawing/2014/main" id="{1C233C51-C2F7-7AE1-2322-7E9F5CBE6006}"/>
                </a:ext>
              </a:extLst>
            </p:cNvPr>
            <p:cNvSpPr>
              <a:spLocks/>
            </p:cNvSpPr>
            <p:nvPr/>
          </p:nvSpPr>
          <p:spPr bwMode="auto">
            <a:xfrm>
              <a:off x="4519" y="2250"/>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86" name="Freeform 11">
              <a:extLst>
                <a:ext uri="{FF2B5EF4-FFF2-40B4-BE49-F238E27FC236}">
                  <a16:creationId xmlns:a16="http://schemas.microsoft.com/office/drawing/2014/main" id="{C606FEFE-DB13-9BE6-8CFD-93932BAA3D17}"/>
                </a:ext>
              </a:extLst>
            </p:cNvPr>
            <p:cNvSpPr>
              <a:spLocks/>
            </p:cNvSpPr>
            <p:nvPr/>
          </p:nvSpPr>
          <p:spPr bwMode="auto">
            <a:xfrm>
              <a:off x="4490" y="2280"/>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87" name="Freeform 12">
              <a:extLst>
                <a:ext uri="{FF2B5EF4-FFF2-40B4-BE49-F238E27FC236}">
                  <a16:creationId xmlns:a16="http://schemas.microsoft.com/office/drawing/2014/main" id="{B7E2E482-3F10-7082-36AF-92AAB3283BFF}"/>
                </a:ext>
              </a:extLst>
            </p:cNvPr>
            <p:cNvSpPr>
              <a:spLocks/>
            </p:cNvSpPr>
            <p:nvPr/>
          </p:nvSpPr>
          <p:spPr bwMode="auto">
            <a:xfrm>
              <a:off x="4438" y="2250"/>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88" name="Freeform 13">
              <a:extLst>
                <a:ext uri="{FF2B5EF4-FFF2-40B4-BE49-F238E27FC236}">
                  <a16:creationId xmlns:a16="http://schemas.microsoft.com/office/drawing/2014/main" id="{98EEBAC0-7B74-43CD-26BB-7C60C623B073}"/>
                </a:ext>
              </a:extLst>
            </p:cNvPr>
            <p:cNvSpPr>
              <a:spLocks/>
            </p:cNvSpPr>
            <p:nvPr/>
          </p:nvSpPr>
          <p:spPr bwMode="auto">
            <a:xfrm>
              <a:off x="4409" y="2280"/>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89" name="Freeform 14">
              <a:extLst>
                <a:ext uri="{FF2B5EF4-FFF2-40B4-BE49-F238E27FC236}">
                  <a16:creationId xmlns:a16="http://schemas.microsoft.com/office/drawing/2014/main" id="{453648FB-6EEF-3B3E-3AB0-9A9D2AAB4511}"/>
                </a:ext>
              </a:extLst>
            </p:cNvPr>
            <p:cNvSpPr>
              <a:spLocks/>
            </p:cNvSpPr>
            <p:nvPr/>
          </p:nvSpPr>
          <p:spPr bwMode="auto">
            <a:xfrm>
              <a:off x="4313" y="2121"/>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90" name="Freeform 15">
              <a:extLst>
                <a:ext uri="{FF2B5EF4-FFF2-40B4-BE49-F238E27FC236}">
                  <a16:creationId xmlns:a16="http://schemas.microsoft.com/office/drawing/2014/main" id="{80AA3D9F-49CC-1FD7-F8F4-CCDEBC95707C}"/>
                </a:ext>
              </a:extLst>
            </p:cNvPr>
            <p:cNvSpPr>
              <a:spLocks/>
            </p:cNvSpPr>
            <p:nvPr/>
          </p:nvSpPr>
          <p:spPr bwMode="auto">
            <a:xfrm>
              <a:off x="4283" y="2150"/>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91" name="Freeform 16">
              <a:extLst>
                <a:ext uri="{FF2B5EF4-FFF2-40B4-BE49-F238E27FC236}">
                  <a16:creationId xmlns:a16="http://schemas.microsoft.com/office/drawing/2014/main" id="{DEF9AA29-B098-85AD-CF82-CD1BDDC6BE43}"/>
                </a:ext>
              </a:extLst>
            </p:cNvPr>
            <p:cNvSpPr>
              <a:spLocks/>
            </p:cNvSpPr>
            <p:nvPr/>
          </p:nvSpPr>
          <p:spPr bwMode="auto">
            <a:xfrm>
              <a:off x="4313" y="2065"/>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92" name="Freeform 17">
              <a:extLst>
                <a:ext uri="{FF2B5EF4-FFF2-40B4-BE49-F238E27FC236}">
                  <a16:creationId xmlns:a16="http://schemas.microsoft.com/office/drawing/2014/main" id="{38C142AD-5C0A-3D39-136D-9F8BE5750C2F}"/>
                </a:ext>
              </a:extLst>
            </p:cNvPr>
            <p:cNvSpPr>
              <a:spLocks/>
            </p:cNvSpPr>
            <p:nvPr/>
          </p:nvSpPr>
          <p:spPr bwMode="auto">
            <a:xfrm>
              <a:off x="4283" y="2095"/>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93" name="Freeform 18">
              <a:extLst>
                <a:ext uri="{FF2B5EF4-FFF2-40B4-BE49-F238E27FC236}">
                  <a16:creationId xmlns:a16="http://schemas.microsoft.com/office/drawing/2014/main" id="{8BD919E1-1476-00E0-BE4D-43BC121CED78}"/>
                </a:ext>
              </a:extLst>
            </p:cNvPr>
            <p:cNvSpPr>
              <a:spLocks/>
            </p:cNvSpPr>
            <p:nvPr/>
          </p:nvSpPr>
          <p:spPr bwMode="auto">
            <a:xfrm>
              <a:off x="4182" y="2023"/>
              <a:ext cx="0" cy="58"/>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94" name="Freeform 19">
              <a:extLst>
                <a:ext uri="{FF2B5EF4-FFF2-40B4-BE49-F238E27FC236}">
                  <a16:creationId xmlns:a16="http://schemas.microsoft.com/office/drawing/2014/main" id="{C991B45B-4F1B-1A0E-CC34-7332D80B0414}"/>
                </a:ext>
              </a:extLst>
            </p:cNvPr>
            <p:cNvSpPr>
              <a:spLocks/>
            </p:cNvSpPr>
            <p:nvPr/>
          </p:nvSpPr>
          <p:spPr bwMode="auto">
            <a:xfrm>
              <a:off x="4152" y="205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95" name="Freeform 20">
              <a:extLst>
                <a:ext uri="{FF2B5EF4-FFF2-40B4-BE49-F238E27FC236}">
                  <a16:creationId xmlns:a16="http://schemas.microsoft.com/office/drawing/2014/main" id="{50EFE193-618E-2F11-3097-C7CE222EFFCB}"/>
                </a:ext>
              </a:extLst>
            </p:cNvPr>
            <p:cNvSpPr>
              <a:spLocks/>
            </p:cNvSpPr>
            <p:nvPr/>
          </p:nvSpPr>
          <p:spPr bwMode="auto">
            <a:xfrm>
              <a:off x="4143" y="2023"/>
              <a:ext cx="0" cy="58"/>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96" name="Freeform 21">
              <a:extLst>
                <a:ext uri="{FF2B5EF4-FFF2-40B4-BE49-F238E27FC236}">
                  <a16:creationId xmlns:a16="http://schemas.microsoft.com/office/drawing/2014/main" id="{DDAF7278-4074-FAA3-51D8-3D39E58EFD9E}"/>
                </a:ext>
              </a:extLst>
            </p:cNvPr>
            <p:cNvSpPr>
              <a:spLocks/>
            </p:cNvSpPr>
            <p:nvPr/>
          </p:nvSpPr>
          <p:spPr bwMode="auto">
            <a:xfrm>
              <a:off x="4114" y="205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97" name="Freeform 22">
              <a:extLst>
                <a:ext uri="{FF2B5EF4-FFF2-40B4-BE49-F238E27FC236}">
                  <a16:creationId xmlns:a16="http://schemas.microsoft.com/office/drawing/2014/main" id="{AC5F913A-4E12-CA15-7B89-274D526A83EF}"/>
                </a:ext>
              </a:extLst>
            </p:cNvPr>
            <p:cNvSpPr>
              <a:spLocks/>
            </p:cNvSpPr>
            <p:nvPr/>
          </p:nvSpPr>
          <p:spPr bwMode="auto">
            <a:xfrm>
              <a:off x="4136" y="198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98" name="Freeform 23">
              <a:extLst>
                <a:ext uri="{FF2B5EF4-FFF2-40B4-BE49-F238E27FC236}">
                  <a16:creationId xmlns:a16="http://schemas.microsoft.com/office/drawing/2014/main" id="{F0233B6C-1F3D-0644-0C7B-C947627F3B9D}"/>
                </a:ext>
              </a:extLst>
            </p:cNvPr>
            <p:cNvSpPr>
              <a:spLocks/>
            </p:cNvSpPr>
            <p:nvPr/>
          </p:nvSpPr>
          <p:spPr bwMode="auto">
            <a:xfrm>
              <a:off x="4106" y="201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499" name="Freeform 24">
              <a:extLst>
                <a:ext uri="{FF2B5EF4-FFF2-40B4-BE49-F238E27FC236}">
                  <a16:creationId xmlns:a16="http://schemas.microsoft.com/office/drawing/2014/main" id="{1BFC4015-16CB-2D3D-8F81-C74E8C47C97D}"/>
                </a:ext>
              </a:extLst>
            </p:cNvPr>
            <p:cNvSpPr>
              <a:spLocks/>
            </p:cNvSpPr>
            <p:nvPr/>
          </p:nvSpPr>
          <p:spPr bwMode="auto">
            <a:xfrm>
              <a:off x="3919" y="195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0" name="Freeform 25">
              <a:extLst>
                <a:ext uri="{FF2B5EF4-FFF2-40B4-BE49-F238E27FC236}">
                  <a16:creationId xmlns:a16="http://schemas.microsoft.com/office/drawing/2014/main" id="{DD384BCC-4267-A418-6FF6-9E34B4FAC97B}"/>
                </a:ext>
              </a:extLst>
            </p:cNvPr>
            <p:cNvSpPr>
              <a:spLocks/>
            </p:cNvSpPr>
            <p:nvPr/>
          </p:nvSpPr>
          <p:spPr bwMode="auto">
            <a:xfrm>
              <a:off x="3890" y="1983"/>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1" name="Freeform 26">
              <a:extLst>
                <a:ext uri="{FF2B5EF4-FFF2-40B4-BE49-F238E27FC236}">
                  <a16:creationId xmlns:a16="http://schemas.microsoft.com/office/drawing/2014/main" id="{6906288F-0049-15B7-0F73-413B7AE9AA17}"/>
                </a:ext>
              </a:extLst>
            </p:cNvPr>
            <p:cNvSpPr>
              <a:spLocks/>
            </p:cNvSpPr>
            <p:nvPr/>
          </p:nvSpPr>
          <p:spPr bwMode="auto">
            <a:xfrm>
              <a:off x="3912" y="1928"/>
              <a:ext cx="0" cy="60"/>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2" name="Freeform 27">
              <a:extLst>
                <a:ext uri="{FF2B5EF4-FFF2-40B4-BE49-F238E27FC236}">
                  <a16:creationId xmlns:a16="http://schemas.microsoft.com/office/drawing/2014/main" id="{005167D4-C4C0-9C39-4845-820C47389F0B}"/>
                </a:ext>
              </a:extLst>
            </p:cNvPr>
            <p:cNvSpPr>
              <a:spLocks/>
            </p:cNvSpPr>
            <p:nvPr/>
          </p:nvSpPr>
          <p:spPr bwMode="auto">
            <a:xfrm>
              <a:off x="3882" y="1958"/>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3" name="Freeform 28">
              <a:extLst>
                <a:ext uri="{FF2B5EF4-FFF2-40B4-BE49-F238E27FC236}">
                  <a16:creationId xmlns:a16="http://schemas.microsoft.com/office/drawing/2014/main" id="{1BB51169-68AE-FCD3-46C2-BB4627D78C83}"/>
                </a:ext>
              </a:extLst>
            </p:cNvPr>
            <p:cNvSpPr>
              <a:spLocks/>
            </p:cNvSpPr>
            <p:nvPr/>
          </p:nvSpPr>
          <p:spPr bwMode="auto">
            <a:xfrm>
              <a:off x="3912" y="1880"/>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4" name="Freeform 29">
              <a:extLst>
                <a:ext uri="{FF2B5EF4-FFF2-40B4-BE49-F238E27FC236}">
                  <a16:creationId xmlns:a16="http://schemas.microsoft.com/office/drawing/2014/main" id="{C188C338-245A-D1C0-5EA0-BEA061862C35}"/>
                </a:ext>
              </a:extLst>
            </p:cNvPr>
            <p:cNvSpPr>
              <a:spLocks/>
            </p:cNvSpPr>
            <p:nvPr/>
          </p:nvSpPr>
          <p:spPr bwMode="auto">
            <a:xfrm>
              <a:off x="3882" y="191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5" name="Freeform 30">
              <a:extLst>
                <a:ext uri="{FF2B5EF4-FFF2-40B4-BE49-F238E27FC236}">
                  <a16:creationId xmlns:a16="http://schemas.microsoft.com/office/drawing/2014/main" id="{AB47FC3A-6D31-A928-CC58-F5158CD7C651}"/>
                </a:ext>
              </a:extLst>
            </p:cNvPr>
            <p:cNvSpPr>
              <a:spLocks/>
            </p:cNvSpPr>
            <p:nvPr/>
          </p:nvSpPr>
          <p:spPr bwMode="auto">
            <a:xfrm>
              <a:off x="3904" y="1830"/>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6" name="Freeform 31">
              <a:extLst>
                <a:ext uri="{FF2B5EF4-FFF2-40B4-BE49-F238E27FC236}">
                  <a16:creationId xmlns:a16="http://schemas.microsoft.com/office/drawing/2014/main" id="{F3DBD079-E167-390C-D59B-07EBC2AD3530}"/>
                </a:ext>
              </a:extLst>
            </p:cNvPr>
            <p:cNvSpPr>
              <a:spLocks/>
            </p:cNvSpPr>
            <p:nvPr/>
          </p:nvSpPr>
          <p:spPr bwMode="auto">
            <a:xfrm>
              <a:off x="3875" y="1859"/>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7" name="Freeform 32">
              <a:extLst>
                <a:ext uri="{FF2B5EF4-FFF2-40B4-BE49-F238E27FC236}">
                  <a16:creationId xmlns:a16="http://schemas.microsoft.com/office/drawing/2014/main" id="{401EF498-E5AA-4F1C-5B86-1FFBCEFF6C4D}"/>
                </a:ext>
              </a:extLst>
            </p:cNvPr>
            <p:cNvSpPr>
              <a:spLocks/>
            </p:cNvSpPr>
            <p:nvPr/>
          </p:nvSpPr>
          <p:spPr bwMode="auto">
            <a:xfrm>
              <a:off x="3871" y="1808"/>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8" name="Freeform 33">
              <a:extLst>
                <a:ext uri="{FF2B5EF4-FFF2-40B4-BE49-F238E27FC236}">
                  <a16:creationId xmlns:a16="http://schemas.microsoft.com/office/drawing/2014/main" id="{25838FE4-D60F-75C0-8EE4-BFD7B63C7AEB}"/>
                </a:ext>
              </a:extLst>
            </p:cNvPr>
            <p:cNvSpPr>
              <a:spLocks/>
            </p:cNvSpPr>
            <p:nvPr/>
          </p:nvSpPr>
          <p:spPr bwMode="auto">
            <a:xfrm>
              <a:off x="3842" y="1838"/>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09" name="Freeform 34">
              <a:extLst>
                <a:ext uri="{FF2B5EF4-FFF2-40B4-BE49-F238E27FC236}">
                  <a16:creationId xmlns:a16="http://schemas.microsoft.com/office/drawing/2014/main" id="{33F1F48D-67FC-3306-C0F3-A534FAF9293A}"/>
                </a:ext>
              </a:extLst>
            </p:cNvPr>
            <p:cNvSpPr>
              <a:spLocks/>
            </p:cNvSpPr>
            <p:nvPr/>
          </p:nvSpPr>
          <p:spPr bwMode="auto">
            <a:xfrm>
              <a:off x="3758" y="1808"/>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0" name="Freeform 35">
              <a:extLst>
                <a:ext uri="{FF2B5EF4-FFF2-40B4-BE49-F238E27FC236}">
                  <a16:creationId xmlns:a16="http://schemas.microsoft.com/office/drawing/2014/main" id="{B46EDFC3-D6B8-A888-2728-5513599EB82D}"/>
                </a:ext>
              </a:extLst>
            </p:cNvPr>
            <p:cNvSpPr>
              <a:spLocks/>
            </p:cNvSpPr>
            <p:nvPr/>
          </p:nvSpPr>
          <p:spPr bwMode="auto">
            <a:xfrm>
              <a:off x="3729" y="1838"/>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1" name="Freeform 36">
              <a:extLst>
                <a:ext uri="{FF2B5EF4-FFF2-40B4-BE49-F238E27FC236}">
                  <a16:creationId xmlns:a16="http://schemas.microsoft.com/office/drawing/2014/main" id="{586F37F3-8C19-2A18-BCC1-7D025C223772}"/>
                </a:ext>
              </a:extLst>
            </p:cNvPr>
            <p:cNvSpPr>
              <a:spLocks/>
            </p:cNvSpPr>
            <p:nvPr/>
          </p:nvSpPr>
          <p:spPr bwMode="auto">
            <a:xfrm>
              <a:off x="3688" y="171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2" name="Freeform 37">
              <a:extLst>
                <a:ext uri="{FF2B5EF4-FFF2-40B4-BE49-F238E27FC236}">
                  <a16:creationId xmlns:a16="http://schemas.microsoft.com/office/drawing/2014/main" id="{6D302B19-5659-7CEE-C23C-202A63F27455}"/>
                </a:ext>
              </a:extLst>
            </p:cNvPr>
            <p:cNvSpPr>
              <a:spLocks/>
            </p:cNvSpPr>
            <p:nvPr/>
          </p:nvSpPr>
          <p:spPr bwMode="auto">
            <a:xfrm>
              <a:off x="3658" y="174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3" name="Freeform 38">
              <a:extLst>
                <a:ext uri="{FF2B5EF4-FFF2-40B4-BE49-F238E27FC236}">
                  <a16:creationId xmlns:a16="http://schemas.microsoft.com/office/drawing/2014/main" id="{F934345B-5B12-82F4-1009-BCDCD902DEF7}"/>
                </a:ext>
              </a:extLst>
            </p:cNvPr>
            <p:cNvSpPr>
              <a:spLocks/>
            </p:cNvSpPr>
            <p:nvPr/>
          </p:nvSpPr>
          <p:spPr bwMode="auto">
            <a:xfrm>
              <a:off x="3503" y="1665"/>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4" name="Freeform 39">
              <a:extLst>
                <a:ext uri="{FF2B5EF4-FFF2-40B4-BE49-F238E27FC236}">
                  <a16:creationId xmlns:a16="http://schemas.microsoft.com/office/drawing/2014/main" id="{16320598-DC01-1FBD-111B-BD05B341BB05}"/>
                </a:ext>
              </a:extLst>
            </p:cNvPr>
            <p:cNvSpPr>
              <a:spLocks/>
            </p:cNvSpPr>
            <p:nvPr/>
          </p:nvSpPr>
          <p:spPr bwMode="auto">
            <a:xfrm>
              <a:off x="3473" y="1694"/>
              <a:ext cx="59"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5" name="Freeform 40">
              <a:extLst>
                <a:ext uri="{FF2B5EF4-FFF2-40B4-BE49-F238E27FC236}">
                  <a16:creationId xmlns:a16="http://schemas.microsoft.com/office/drawing/2014/main" id="{201E8C61-49B7-0AFE-1581-454A99A28069}"/>
                </a:ext>
              </a:extLst>
            </p:cNvPr>
            <p:cNvSpPr>
              <a:spLocks/>
            </p:cNvSpPr>
            <p:nvPr/>
          </p:nvSpPr>
          <p:spPr bwMode="auto">
            <a:xfrm>
              <a:off x="3398" y="1551"/>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6" name="Freeform 41">
              <a:extLst>
                <a:ext uri="{FF2B5EF4-FFF2-40B4-BE49-F238E27FC236}">
                  <a16:creationId xmlns:a16="http://schemas.microsoft.com/office/drawing/2014/main" id="{89B1E56E-7478-ABF7-CC97-BA85868ACD21}"/>
                </a:ext>
              </a:extLst>
            </p:cNvPr>
            <p:cNvSpPr>
              <a:spLocks/>
            </p:cNvSpPr>
            <p:nvPr/>
          </p:nvSpPr>
          <p:spPr bwMode="auto">
            <a:xfrm>
              <a:off x="3369" y="158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7" name="Freeform 42">
              <a:extLst>
                <a:ext uri="{FF2B5EF4-FFF2-40B4-BE49-F238E27FC236}">
                  <a16:creationId xmlns:a16="http://schemas.microsoft.com/office/drawing/2014/main" id="{0F495CD7-56BD-BE81-1087-4FE746BFF7F8}"/>
                </a:ext>
              </a:extLst>
            </p:cNvPr>
            <p:cNvSpPr>
              <a:spLocks/>
            </p:cNvSpPr>
            <p:nvPr/>
          </p:nvSpPr>
          <p:spPr bwMode="auto">
            <a:xfrm>
              <a:off x="3347" y="1551"/>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8" name="Freeform 43">
              <a:extLst>
                <a:ext uri="{FF2B5EF4-FFF2-40B4-BE49-F238E27FC236}">
                  <a16:creationId xmlns:a16="http://schemas.microsoft.com/office/drawing/2014/main" id="{CDA3251B-A798-98A9-9990-B63BBFA060A6}"/>
                </a:ext>
              </a:extLst>
            </p:cNvPr>
            <p:cNvSpPr>
              <a:spLocks/>
            </p:cNvSpPr>
            <p:nvPr/>
          </p:nvSpPr>
          <p:spPr bwMode="auto">
            <a:xfrm>
              <a:off x="3317" y="158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9" name="Freeform 44">
              <a:extLst>
                <a:ext uri="{FF2B5EF4-FFF2-40B4-BE49-F238E27FC236}">
                  <a16:creationId xmlns:a16="http://schemas.microsoft.com/office/drawing/2014/main" id="{1A6638E2-A539-7AB0-E6B5-B518A12B056A}"/>
                </a:ext>
              </a:extLst>
            </p:cNvPr>
            <p:cNvSpPr>
              <a:spLocks/>
            </p:cNvSpPr>
            <p:nvPr/>
          </p:nvSpPr>
          <p:spPr bwMode="auto">
            <a:xfrm>
              <a:off x="3311" y="1551"/>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0" name="Freeform 45">
              <a:extLst>
                <a:ext uri="{FF2B5EF4-FFF2-40B4-BE49-F238E27FC236}">
                  <a16:creationId xmlns:a16="http://schemas.microsoft.com/office/drawing/2014/main" id="{DFC7FBD2-A296-7BCD-2D14-1CFC02EB1423}"/>
                </a:ext>
              </a:extLst>
            </p:cNvPr>
            <p:cNvSpPr>
              <a:spLocks/>
            </p:cNvSpPr>
            <p:nvPr/>
          </p:nvSpPr>
          <p:spPr bwMode="auto">
            <a:xfrm>
              <a:off x="3281" y="158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1" name="Freeform 46">
              <a:extLst>
                <a:ext uri="{FF2B5EF4-FFF2-40B4-BE49-F238E27FC236}">
                  <a16:creationId xmlns:a16="http://schemas.microsoft.com/office/drawing/2014/main" id="{778C99DB-F74D-E3E9-DEA9-F7173D221A14}"/>
                </a:ext>
              </a:extLst>
            </p:cNvPr>
            <p:cNvSpPr>
              <a:spLocks/>
            </p:cNvSpPr>
            <p:nvPr/>
          </p:nvSpPr>
          <p:spPr bwMode="auto">
            <a:xfrm>
              <a:off x="3302" y="1551"/>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2" name="Freeform 47">
              <a:extLst>
                <a:ext uri="{FF2B5EF4-FFF2-40B4-BE49-F238E27FC236}">
                  <a16:creationId xmlns:a16="http://schemas.microsoft.com/office/drawing/2014/main" id="{89F4CEBC-B008-1575-35A0-FEC51F6BFF38}"/>
                </a:ext>
              </a:extLst>
            </p:cNvPr>
            <p:cNvSpPr>
              <a:spLocks/>
            </p:cNvSpPr>
            <p:nvPr/>
          </p:nvSpPr>
          <p:spPr bwMode="auto">
            <a:xfrm>
              <a:off x="3272" y="158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3" name="Freeform 48">
              <a:extLst>
                <a:ext uri="{FF2B5EF4-FFF2-40B4-BE49-F238E27FC236}">
                  <a16:creationId xmlns:a16="http://schemas.microsoft.com/office/drawing/2014/main" id="{1C980CD5-EC7B-95BE-B78F-139432241190}"/>
                </a:ext>
              </a:extLst>
            </p:cNvPr>
            <p:cNvSpPr>
              <a:spLocks/>
            </p:cNvSpPr>
            <p:nvPr/>
          </p:nvSpPr>
          <p:spPr bwMode="auto">
            <a:xfrm>
              <a:off x="3254" y="1518"/>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4" name="Freeform 49">
              <a:extLst>
                <a:ext uri="{FF2B5EF4-FFF2-40B4-BE49-F238E27FC236}">
                  <a16:creationId xmlns:a16="http://schemas.microsoft.com/office/drawing/2014/main" id="{18BE42B6-B36A-87B3-5E48-AAADC1D93D56}"/>
                </a:ext>
              </a:extLst>
            </p:cNvPr>
            <p:cNvSpPr>
              <a:spLocks/>
            </p:cNvSpPr>
            <p:nvPr/>
          </p:nvSpPr>
          <p:spPr bwMode="auto">
            <a:xfrm>
              <a:off x="3225" y="1547"/>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5" name="Freeform 50">
              <a:extLst>
                <a:ext uri="{FF2B5EF4-FFF2-40B4-BE49-F238E27FC236}">
                  <a16:creationId xmlns:a16="http://schemas.microsoft.com/office/drawing/2014/main" id="{2E7FDB03-E15C-FC68-6209-ABBEC0FAD718}"/>
                </a:ext>
              </a:extLst>
            </p:cNvPr>
            <p:cNvSpPr>
              <a:spLocks/>
            </p:cNvSpPr>
            <p:nvPr/>
          </p:nvSpPr>
          <p:spPr bwMode="auto">
            <a:xfrm>
              <a:off x="3142" y="1518"/>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6" name="Freeform 51">
              <a:extLst>
                <a:ext uri="{FF2B5EF4-FFF2-40B4-BE49-F238E27FC236}">
                  <a16:creationId xmlns:a16="http://schemas.microsoft.com/office/drawing/2014/main" id="{8B378975-105A-7950-9A49-2C39F15F2F47}"/>
                </a:ext>
              </a:extLst>
            </p:cNvPr>
            <p:cNvSpPr>
              <a:spLocks/>
            </p:cNvSpPr>
            <p:nvPr/>
          </p:nvSpPr>
          <p:spPr bwMode="auto">
            <a:xfrm>
              <a:off x="3113" y="1547"/>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7" name="Freeform 52">
              <a:extLst>
                <a:ext uri="{FF2B5EF4-FFF2-40B4-BE49-F238E27FC236}">
                  <a16:creationId xmlns:a16="http://schemas.microsoft.com/office/drawing/2014/main" id="{CD3E667A-6865-CD47-53CC-9B7DF2B8BDC4}"/>
                </a:ext>
              </a:extLst>
            </p:cNvPr>
            <p:cNvSpPr>
              <a:spLocks/>
            </p:cNvSpPr>
            <p:nvPr/>
          </p:nvSpPr>
          <p:spPr bwMode="auto">
            <a:xfrm>
              <a:off x="3118" y="1501"/>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8" name="Freeform 53">
              <a:extLst>
                <a:ext uri="{FF2B5EF4-FFF2-40B4-BE49-F238E27FC236}">
                  <a16:creationId xmlns:a16="http://schemas.microsoft.com/office/drawing/2014/main" id="{FF941271-1296-7751-CAE6-B7B2A030CD8B}"/>
                </a:ext>
              </a:extLst>
            </p:cNvPr>
            <p:cNvSpPr>
              <a:spLocks/>
            </p:cNvSpPr>
            <p:nvPr/>
          </p:nvSpPr>
          <p:spPr bwMode="auto">
            <a:xfrm>
              <a:off x="3089" y="153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29" name="Freeform 54">
              <a:extLst>
                <a:ext uri="{FF2B5EF4-FFF2-40B4-BE49-F238E27FC236}">
                  <a16:creationId xmlns:a16="http://schemas.microsoft.com/office/drawing/2014/main" id="{5F5111C7-D358-2603-C739-49F22BFFEE85}"/>
                </a:ext>
              </a:extLst>
            </p:cNvPr>
            <p:cNvSpPr>
              <a:spLocks/>
            </p:cNvSpPr>
            <p:nvPr/>
          </p:nvSpPr>
          <p:spPr bwMode="auto">
            <a:xfrm>
              <a:off x="3072" y="146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0" name="Freeform 55">
              <a:extLst>
                <a:ext uri="{FF2B5EF4-FFF2-40B4-BE49-F238E27FC236}">
                  <a16:creationId xmlns:a16="http://schemas.microsoft.com/office/drawing/2014/main" id="{DFDC5FC9-BED4-E2D8-16F1-FE4EA130C13B}"/>
                </a:ext>
              </a:extLst>
            </p:cNvPr>
            <p:cNvSpPr>
              <a:spLocks/>
            </p:cNvSpPr>
            <p:nvPr/>
          </p:nvSpPr>
          <p:spPr bwMode="auto">
            <a:xfrm>
              <a:off x="3043" y="149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1" name="Freeform 56">
              <a:extLst>
                <a:ext uri="{FF2B5EF4-FFF2-40B4-BE49-F238E27FC236}">
                  <a16:creationId xmlns:a16="http://schemas.microsoft.com/office/drawing/2014/main" id="{B7518EB6-A33D-6C03-5800-4093A46D491F}"/>
                </a:ext>
              </a:extLst>
            </p:cNvPr>
            <p:cNvSpPr>
              <a:spLocks/>
            </p:cNvSpPr>
            <p:nvPr/>
          </p:nvSpPr>
          <p:spPr bwMode="auto">
            <a:xfrm>
              <a:off x="2908" y="143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2" name="Freeform 57">
              <a:extLst>
                <a:ext uri="{FF2B5EF4-FFF2-40B4-BE49-F238E27FC236}">
                  <a16:creationId xmlns:a16="http://schemas.microsoft.com/office/drawing/2014/main" id="{4995C466-D0EA-F985-B909-739935719035}"/>
                </a:ext>
              </a:extLst>
            </p:cNvPr>
            <p:cNvSpPr>
              <a:spLocks/>
            </p:cNvSpPr>
            <p:nvPr/>
          </p:nvSpPr>
          <p:spPr bwMode="auto">
            <a:xfrm>
              <a:off x="2879" y="146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3" name="Freeform 58">
              <a:extLst>
                <a:ext uri="{FF2B5EF4-FFF2-40B4-BE49-F238E27FC236}">
                  <a16:creationId xmlns:a16="http://schemas.microsoft.com/office/drawing/2014/main" id="{1ECFD369-75AB-81A8-B5BD-D761379B3D36}"/>
                </a:ext>
              </a:extLst>
            </p:cNvPr>
            <p:cNvSpPr>
              <a:spLocks/>
            </p:cNvSpPr>
            <p:nvPr/>
          </p:nvSpPr>
          <p:spPr bwMode="auto">
            <a:xfrm>
              <a:off x="2870" y="143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4" name="Freeform 59">
              <a:extLst>
                <a:ext uri="{FF2B5EF4-FFF2-40B4-BE49-F238E27FC236}">
                  <a16:creationId xmlns:a16="http://schemas.microsoft.com/office/drawing/2014/main" id="{BD907E80-B443-B6E6-8C4C-581624815C6C}"/>
                </a:ext>
              </a:extLst>
            </p:cNvPr>
            <p:cNvSpPr>
              <a:spLocks/>
            </p:cNvSpPr>
            <p:nvPr/>
          </p:nvSpPr>
          <p:spPr bwMode="auto">
            <a:xfrm>
              <a:off x="2841" y="146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5" name="Freeform 60">
              <a:extLst>
                <a:ext uri="{FF2B5EF4-FFF2-40B4-BE49-F238E27FC236}">
                  <a16:creationId xmlns:a16="http://schemas.microsoft.com/office/drawing/2014/main" id="{4949CB02-1A2C-F918-6ADE-D70D591F74F5}"/>
                </a:ext>
              </a:extLst>
            </p:cNvPr>
            <p:cNvSpPr>
              <a:spLocks/>
            </p:cNvSpPr>
            <p:nvPr/>
          </p:nvSpPr>
          <p:spPr bwMode="auto">
            <a:xfrm>
              <a:off x="2878" y="143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6" name="Freeform 61">
              <a:extLst>
                <a:ext uri="{FF2B5EF4-FFF2-40B4-BE49-F238E27FC236}">
                  <a16:creationId xmlns:a16="http://schemas.microsoft.com/office/drawing/2014/main" id="{8E5BE7D0-53E3-5A8A-3D97-E23B02FCAE6E}"/>
                </a:ext>
              </a:extLst>
            </p:cNvPr>
            <p:cNvSpPr>
              <a:spLocks/>
            </p:cNvSpPr>
            <p:nvPr/>
          </p:nvSpPr>
          <p:spPr bwMode="auto">
            <a:xfrm>
              <a:off x="2849" y="146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7" name="Freeform 62">
              <a:extLst>
                <a:ext uri="{FF2B5EF4-FFF2-40B4-BE49-F238E27FC236}">
                  <a16:creationId xmlns:a16="http://schemas.microsoft.com/office/drawing/2014/main" id="{E37AB27B-0418-6A80-717B-A5714C9B8218}"/>
                </a:ext>
              </a:extLst>
            </p:cNvPr>
            <p:cNvSpPr>
              <a:spLocks/>
            </p:cNvSpPr>
            <p:nvPr/>
          </p:nvSpPr>
          <p:spPr bwMode="auto">
            <a:xfrm>
              <a:off x="2526" y="1326"/>
              <a:ext cx="0" cy="58"/>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8" name="Freeform 63">
              <a:extLst>
                <a:ext uri="{FF2B5EF4-FFF2-40B4-BE49-F238E27FC236}">
                  <a16:creationId xmlns:a16="http://schemas.microsoft.com/office/drawing/2014/main" id="{FA37DE8A-CDEC-B0C5-4C07-1CDE0277E5F7}"/>
                </a:ext>
              </a:extLst>
            </p:cNvPr>
            <p:cNvSpPr>
              <a:spLocks/>
            </p:cNvSpPr>
            <p:nvPr/>
          </p:nvSpPr>
          <p:spPr bwMode="auto">
            <a:xfrm>
              <a:off x="2496" y="135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39" name="Freeform 64">
              <a:extLst>
                <a:ext uri="{FF2B5EF4-FFF2-40B4-BE49-F238E27FC236}">
                  <a16:creationId xmlns:a16="http://schemas.microsoft.com/office/drawing/2014/main" id="{C7563B79-4CB2-9F04-4345-FBCB2460BE51}"/>
                </a:ext>
              </a:extLst>
            </p:cNvPr>
            <p:cNvSpPr>
              <a:spLocks/>
            </p:cNvSpPr>
            <p:nvPr/>
          </p:nvSpPr>
          <p:spPr bwMode="auto">
            <a:xfrm>
              <a:off x="2493" y="1326"/>
              <a:ext cx="0" cy="58"/>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0" name="Freeform 65">
              <a:extLst>
                <a:ext uri="{FF2B5EF4-FFF2-40B4-BE49-F238E27FC236}">
                  <a16:creationId xmlns:a16="http://schemas.microsoft.com/office/drawing/2014/main" id="{BFBF2BAF-74DC-F66B-DE7D-3F09ADF58586}"/>
                </a:ext>
              </a:extLst>
            </p:cNvPr>
            <p:cNvSpPr>
              <a:spLocks/>
            </p:cNvSpPr>
            <p:nvPr/>
          </p:nvSpPr>
          <p:spPr bwMode="auto">
            <a:xfrm>
              <a:off x="2464" y="135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1" name="Freeform 66">
              <a:extLst>
                <a:ext uri="{FF2B5EF4-FFF2-40B4-BE49-F238E27FC236}">
                  <a16:creationId xmlns:a16="http://schemas.microsoft.com/office/drawing/2014/main" id="{B2B91F28-68FC-316E-E8A1-9BCBA927E83B}"/>
                </a:ext>
              </a:extLst>
            </p:cNvPr>
            <p:cNvSpPr>
              <a:spLocks/>
            </p:cNvSpPr>
            <p:nvPr/>
          </p:nvSpPr>
          <p:spPr bwMode="auto">
            <a:xfrm>
              <a:off x="2487" y="1326"/>
              <a:ext cx="0" cy="58"/>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2" name="Freeform 67">
              <a:extLst>
                <a:ext uri="{FF2B5EF4-FFF2-40B4-BE49-F238E27FC236}">
                  <a16:creationId xmlns:a16="http://schemas.microsoft.com/office/drawing/2014/main" id="{86383F5D-4B9E-69DD-891E-EB6CB5B70115}"/>
                </a:ext>
              </a:extLst>
            </p:cNvPr>
            <p:cNvSpPr>
              <a:spLocks/>
            </p:cNvSpPr>
            <p:nvPr/>
          </p:nvSpPr>
          <p:spPr bwMode="auto">
            <a:xfrm>
              <a:off x="2458" y="135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3" name="Freeform 68">
              <a:extLst>
                <a:ext uri="{FF2B5EF4-FFF2-40B4-BE49-F238E27FC236}">
                  <a16:creationId xmlns:a16="http://schemas.microsoft.com/office/drawing/2014/main" id="{0599FD89-10EF-F2E2-83C5-4B8D5478D82B}"/>
                </a:ext>
              </a:extLst>
            </p:cNvPr>
            <p:cNvSpPr>
              <a:spLocks/>
            </p:cNvSpPr>
            <p:nvPr/>
          </p:nvSpPr>
          <p:spPr bwMode="auto">
            <a:xfrm>
              <a:off x="2478" y="1317"/>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4" name="Freeform 69">
              <a:extLst>
                <a:ext uri="{FF2B5EF4-FFF2-40B4-BE49-F238E27FC236}">
                  <a16:creationId xmlns:a16="http://schemas.microsoft.com/office/drawing/2014/main" id="{66E1BF2C-5016-5F0C-0FC7-2EFE8DA653C8}"/>
                </a:ext>
              </a:extLst>
            </p:cNvPr>
            <p:cNvSpPr>
              <a:spLocks/>
            </p:cNvSpPr>
            <p:nvPr/>
          </p:nvSpPr>
          <p:spPr bwMode="auto">
            <a:xfrm>
              <a:off x="2449" y="1347"/>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5" name="Freeform 70">
              <a:extLst>
                <a:ext uri="{FF2B5EF4-FFF2-40B4-BE49-F238E27FC236}">
                  <a16:creationId xmlns:a16="http://schemas.microsoft.com/office/drawing/2014/main" id="{3FF287A4-8D65-47E0-2F10-736BDD899319}"/>
                </a:ext>
              </a:extLst>
            </p:cNvPr>
            <p:cNvSpPr>
              <a:spLocks/>
            </p:cNvSpPr>
            <p:nvPr/>
          </p:nvSpPr>
          <p:spPr bwMode="auto">
            <a:xfrm>
              <a:off x="2253" y="1215"/>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6" name="Freeform 71">
              <a:extLst>
                <a:ext uri="{FF2B5EF4-FFF2-40B4-BE49-F238E27FC236}">
                  <a16:creationId xmlns:a16="http://schemas.microsoft.com/office/drawing/2014/main" id="{1ABBB913-8994-8FDC-FCE6-DCB6E6771429}"/>
                </a:ext>
              </a:extLst>
            </p:cNvPr>
            <p:cNvSpPr>
              <a:spLocks/>
            </p:cNvSpPr>
            <p:nvPr/>
          </p:nvSpPr>
          <p:spPr bwMode="auto">
            <a:xfrm>
              <a:off x="2224" y="1244"/>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7" name="Freeform 72">
              <a:extLst>
                <a:ext uri="{FF2B5EF4-FFF2-40B4-BE49-F238E27FC236}">
                  <a16:creationId xmlns:a16="http://schemas.microsoft.com/office/drawing/2014/main" id="{61CB7A09-BD59-DCE1-FB97-FF345718A097}"/>
                </a:ext>
              </a:extLst>
            </p:cNvPr>
            <p:cNvSpPr>
              <a:spLocks/>
            </p:cNvSpPr>
            <p:nvPr/>
          </p:nvSpPr>
          <p:spPr bwMode="auto">
            <a:xfrm>
              <a:off x="1876" y="1100"/>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8" name="Freeform 73">
              <a:extLst>
                <a:ext uri="{FF2B5EF4-FFF2-40B4-BE49-F238E27FC236}">
                  <a16:creationId xmlns:a16="http://schemas.microsoft.com/office/drawing/2014/main" id="{B3FBEB32-FAA8-E933-C903-D90187E17A16}"/>
                </a:ext>
              </a:extLst>
            </p:cNvPr>
            <p:cNvSpPr>
              <a:spLocks/>
            </p:cNvSpPr>
            <p:nvPr/>
          </p:nvSpPr>
          <p:spPr bwMode="auto">
            <a:xfrm>
              <a:off x="1847" y="113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49" name="Freeform 74">
              <a:extLst>
                <a:ext uri="{FF2B5EF4-FFF2-40B4-BE49-F238E27FC236}">
                  <a16:creationId xmlns:a16="http://schemas.microsoft.com/office/drawing/2014/main" id="{DB9C8990-6D36-0182-729F-847E529B65B5}"/>
                </a:ext>
              </a:extLst>
            </p:cNvPr>
            <p:cNvSpPr>
              <a:spLocks/>
            </p:cNvSpPr>
            <p:nvPr/>
          </p:nvSpPr>
          <p:spPr bwMode="auto">
            <a:xfrm>
              <a:off x="1701" y="1037"/>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50" name="Freeform 75">
              <a:extLst>
                <a:ext uri="{FF2B5EF4-FFF2-40B4-BE49-F238E27FC236}">
                  <a16:creationId xmlns:a16="http://schemas.microsoft.com/office/drawing/2014/main" id="{CD3516B1-84DC-3A24-3552-AD77D3128AF5}"/>
                </a:ext>
              </a:extLst>
            </p:cNvPr>
            <p:cNvSpPr>
              <a:spLocks/>
            </p:cNvSpPr>
            <p:nvPr/>
          </p:nvSpPr>
          <p:spPr bwMode="auto">
            <a:xfrm>
              <a:off x="1672" y="1067"/>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51" name="Freeform 76">
              <a:extLst>
                <a:ext uri="{FF2B5EF4-FFF2-40B4-BE49-F238E27FC236}">
                  <a16:creationId xmlns:a16="http://schemas.microsoft.com/office/drawing/2014/main" id="{93223EA8-8C2E-AFA1-3559-4B0AA1E736CB}"/>
                </a:ext>
              </a:extLst>
            </p:cNvPr>
            <p:cNvSpPr>
              <a:spLocks/>
            </p:cNvSpPr>
            <p:nvPr/>
          </p:nvSpPr>
          <p:spPr bwMode="auto">
            <a:xfrm>
              <a:off x="1668" y="1020"/>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52" name="Freeform 77">
              <a:extLst>
                <a:ext uri="{FF2B5EF4-FFF2-40B4-BE49-F238E27FC236}">
                  <a16:creationId xmlns:a16="http://schemas.microsoft.com/office/drawing/2014/main" id="{D135B350-3B14-CA16-CD26-3D2B46569C1B}"/>
                </a:ext>
              </a:extLst>
            </p:cNvPr>
            <p:cNvSpPr>
              <a:spLocks/>
            </p:cNvSpPr>
            <p:nvPr/>
          </p:nvSpPr>
          <p:spPr bwMode="auto">
            <a:xfrm>
              <a:off x="1639" y="105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53" name="Freeform 78">
              <a:extLst>
                <a:ext uri="{FF2B5EF4-FFF2-40B4-BE49-F238E27FC236}">
                  <a16:creationId xmlns:a16="http://schemas.microsoft.com/office/drawing/2014/main" id="{40678075-34D5-97C0-DBA7-C3573BA0B7BD}"/>
                </a:ext>
              </a:extLst>
            </p:cNvPr>
            <p:cNvSpPr>
              <a:spLocks/>
            </p:cNvSpPr>
            <p:nvPr/>
          </p:nvSpPr>
          <p:spPr bwMode="auto">
            <a:xfrm>
              <a:off x="1501" y="1011"/>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54" name="Freeform 79">
              <a:extLst>
                <a:ext uri="{FF2B5EF4-FFF2-40B4-BE49-F238E27FC236}">
                  <a16:creationId xmlns:a16="http://schemas.microsoft.com/office/drawing/2014/main" id="{F709BBD4-C297-B1FD-E929-5B6D81B3F37F}"/>
                </a:ext>
              </a:extLst>
            </p:cNvPr>
            <p:cNvSpPr>
              <a:spLocks/>
            </p:cNvSpPr>
            <p:nvPr/>
          </p:nvSpPr>
          <p:spPr bwMode="auto">
            <a:xfrm>
              <a:off x="1471" y="1040"/>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55" name="Freeform 80">
              <a:extLst>
                <a:ext uri="{FF2B5EF4-FFF2-40B4-BE49-F238E27FC236}">
                  <a16:creationId xmlns:a16="http://schemas.microsoft.com/office/drawing/2014/main" id="{71A46916-DB39-3BAB-BDA2-740464F3DF64}"/>
                </a:ext>
              </a:extLst>
            </p:cNvPr>
            <p:cNvSpPr>
              <a:spLocks/>
            </p:cNvSpPr>
            <p:nvPr/>
          </p:nvSpPr>
          <p:spPr bwMode="auto">
            <a:xfrm>
              <a:off x="1482" y="100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56" name="Freeform 81">
              <a:extLst>
                <a:ext uri="{FF2B5EF4-FFF2-40B4-BE49-F238E27FC236}">
                  <a16:creationId xmlns:a16="http://schemas.microsoft.com/office/drawing/2014/main" id="{A4839687-967F-5F22-2F79-3B7195597BBE}"/>
                </a:ext>
              </a:extLst>
            </p:cNvPr>
            <p:cNvSpPr>
              <a:spLocks/>
            </p:cNvSpPr>
            <p:nvPr/>
          </p:nvSpPr>
          <p:spPr bwMode="auto">
            <a:xfrm>
              <a:off x="1453" y="1032"/>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57" name="Freeform 82">
              <a:extLst>
                <a:ext uri="{FF2B5EF4-FFF2-40B4-BE49-F238E27FC236}">
                  <a16:creationId xmlns:a16="http://schemas.microsoft.com/office/drawing/2014/main" id="{E556FBDD-EE04-42CC-FDAC-3BB5C18BFB06}"/>
                </a:ext>
              </a:extLst>
            </p:cNvPr>
            <p:cNvSpPr>
              <a:spLocks/>
            </p:cNvSpPr>
            <p:nvPr/>
          </p:nvSpPr>
          <p:spPr bwMode="auto">
            <a:xfrm>
              <a:off x="1465" y="949"/>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58" name="Freeform 83">
              <a:extLst>
                <a:ext uri="{FF2B5EF4-FFF2-40B4-BE49-F238E27FC236}">
                  <a16:creationId xmlns:a16="http://schemas.microsoft.com/office/drawing/2014/main" id="{94B3DB61-0434-C7DB-1D67-7655D891204C}"/>
                </a:ext>
              </a:extLst>
            </p:cNvPr>
            <p:cNvSpPr>
              <a:spLocks/>
            </p:cNvSpPr>
            <p:nvPr/>
          </p:nvSpPr>
          <p:spPr bwMode="auto">
            <a:xfrm>
              <a:off x="1436" y="978"/>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59" name="Freeform 84">
              <a:extLst>
                <a:ext uri="{FF2B5EF4-FFF2-40B4-BE49-F238E27FC236}">
                  <a16:creationId xmlns:a16="http://schemas.microsoft.com/office/drawing/2014/main" id="{55D30AB8-EC03-9148-79D7-1C365BECDCE0}"/>
                </a:ext>
              </a:extLst>
            </p:cNvPr>
            <p:cNvSpPr>
              <a:spLocks/>
            </p:cNvSpPr>
            <p:nvPr/>
          </p:nvSpPr>
          <p:spPr bwMode="auto">
            <a:xfrm>
              <a:off x="1461" y="93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60" name="Freeform 85">
              <a:extLst>
                <a:ext uri="{FF2B5EF4-FFF2-40B4-BE49-F238E27FC236}">
                  <a16:creationId xmlns:a16="http://schemas.microsoft.com/office/drawing/2014/main" id="{031FBA19-CDD6-BADA-45CC-44E96770AAD0}"/>
                </a:ext>
              </a:extLst>
            </p:cNvPr>
            <p:cNvSpPr>
              <a:spLocks/>
            </p:cNvSpPr>
            <p:nvPr/>
          </p:nvSpPr>
          <p:spPr bwMode="auto">
            <a:xfrm>
              <a:off x="1431" y="96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61" name="Freeform 86">
              <a:extLst>
                <a:ext uri="{FF2B5EF4-FFF2-40B4-BE49-F238E27FC236}">
                  <a16:creationId xmlns:a16="http://schemas.microsoft.com/office/drawing/2014/main" id="{D3401AED-D2A4-0E10-D8E3-FBF01E502A52}"/>
                </a:ext>
              </a:extLst>
            </p:cNvPr>
            <p:cNvSpPr>
              <a:spLocks/>
            </p:cNvSpPr>
            <p:nvPr/>
          </p:nvSpPr>
          <p:spPr bwMode="auto">
            <a:xfrm>
              <a:off x="1449" y="89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62" name="Freeform 87">
              <a:extLst>
                <a:ext uri="{FF2B5EF4-FFF2-40B4-BE49-F238E27FC236}">
                  <a16:creationId xmlns:a16="http://schemas.microsoft.com/office/drawing/2014/main" id="{DD9656BB-5FDA-CEA8-2FB5-737DD4119B78}"/>
                </a:ext>
              </a:extLst>
            </p:cNvPr>
            <p:cNvSpPr>
              <a:spLocks/>
            </p:cNvSpPr>
            <p:nvPr/>
          </p:nvSpPr>
          <p:spPr bwMode="auto">
            <a:xfrm>
              <a:off x="1419" y="92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63" name="Freeform 88">
              <a:extLst>
                <a:ext uri="{FF2B5EF4-FFF2-40B4-BE49-F238E27FC236}">
                  <a16:creationId xmlns:a16="http://schemas.microsoft.com/office/drawing/2014/main" id="{9684DAB1-CB5F-43FA-C033-C395899DFEFC}"/>
                </a:ext>
              </a:extLst>
            </p:cNvPr>
            <p:cNvSpPr>
              <a:spLocks/>
            </p:cNvSpPr>
            <p:nvPr/>
          </p:nvSpPr>
          <p:spPr bwMode="auto">
            <a:xfrm>
              <a:off x="1258" y="82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64" name="Freeform 89">
              <a:extLst>
                <a:ext uri="{FF2B5EF4-FFF2-40B4-BE49-F238E27FC236}">
                  <a16:creationId xmlns:a16="http://schemas.microsoft.com/office/drawing/2014/main" id="{1D1D7BD5-361B-2F6C-3E93-900243BF40E7}"/>
                </a:ext>
              </a:extLst>
            </p:cNvPr>
            <p:cNvSpPr>
              <a:spLocks/>
            </p:cNvSpPr>
            <p:nvPr/>
          </p:nvSpPr>
          <p:spPr bwMode="auto">
            <a:xfrm>
              <a:off x="1228" y="852"/>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65" name="Freeform 90">
              <a:extLst>
                <a:ext uri="{FF2B5EF4-FFF2-40B4-BE49-F238E27FC236}">
                  <a16:creationId xmlns:a16="http://schemas.microsoft.com/office/drawing/2014/main" id="{E2275F8D-9E4F-3163-0223-759D6F171568}"/>
                </a:ext>
              </a:extLst>
            </p:cNvPr>
            <p:cNvSpPr>
              <a:spLocks/>
            </p:cNvSpPr>
            <p:nvPr/>
          </p:nvSpPr>
          <p:spPr bwMode="auto">
            <a:xfrm>
              <a:off x="1188" y="77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66" name="Freeform 91">
              <a:extLst>
                <a:ext uri="{FF2B5EF4-FFF2-40B4-BE49-F238E27FC236}">
                  <a16:creationId xmlns:a16="http://schemas.microsoft.com/office/drawing/2014/main" id="{D100AFE3-4E43-FDB4-21A4-246B01C197BE}"/>
                </a:ext>
              </a:extLst>
            </p:cNvPr>
            <p:cNvSpPr>
              <a:spLocks/>
            </p:cNvSpPr>
            <p:nvPr/>
          </p:nvSpPr>
          <p:spPr bwMode="auto">
            <a:xfrm>
              <a:off x="1158" y="806"/>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67" name="Freeform 92">
              <a:extLst>
                <a:ext uri="{FF2B5EF4-FFF2-40B4-BE49-F238E27FC236}">
                  <a16:creationId xmlns:a16="http://schemas.microsoft.com/office/drawing/2014/main" id="{0826EE3F-00DB-BA50-EE53-A6D06797D90E}"/>
                </a:ext>
              </a:extLst>
            </p:cNvPr>
            <p:cNvSpPr>
              <a:spLocks/>
            </p:cNvSpPr>
            <p:nvPr/>
          </p:nvSpPr>
          <p:spPr bwMode="auto">
            <a:xfrm>
              <a:off x="1164" y="770"/>
              <a:ext cx="0" cy="58"/>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68" name="Freeform 93">
              <a:extLst>
                <a:ext uri="{FF2B5EF4-FFF2-40B4-BE49-F238E27FC236}">
                  <a16:creationId xmlns:a16="http://schemas.microsoft.com/office/drawing/2014/main" id="{AEDBF7A6-2708-9198-E73E-E84D799A351F}"/>
                </a:ext>
              </a:extLst>
            </p:cNvPr>
            <p:cNvSpPr>
              <a:spLocks/>
            </p:cNvSpPr>
            <p:nvPr/>
          </p:nvSpPr>
          <p:spPr bwMode="auto">
            <a:xfrm>
              <a:off x="1134" y="799"/>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69" name="Freeform 94">
              <a:extLst>
                <a:ext uri="{FF2B5EF4-FFF2-40B4-BE49-F238E27FC236}">
                  <a16:creationId xmlns:a16="http://schemas.microsoft.com/office/drawing/2014/main" id="{04AA7590-9F2C-87A3-2983-519C23AF4835}"/>
                </a:ext>
              </a:extLst>
            </p:cNvPr>
            <p:cNvSpPr>
              <a:spLocks/>
            </p:cNvSpPr>
            <p:nvPr/>
          </p:nvSpPr>
          <p:spPr bwMode="auto">
            <a:xfrm>
              <a:off x="1020" y="708"/>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70" name="Freeform 95">
              <a:extLst>
                <a:ext uri="{FF2B5EF4-FFF2-40B4-BE49-F238E27FC236}">
                  <a16:creationId xmlns:a16="http://schemas.microsoft.com/office/drawing/2014/main" id="{12F2366B-F826-C88C-23ED-84826143295B}"/>
                </a:ext>
              </a:extLst>
            </p:cNvPr>
            <p:cNvSpPr>
              <a:spLocks/>
            </p:cNvSpPr>
            <p:nvPr/>
          </p:nvSpPr>
          <p:spPr bwMode="auto">
            <a:xfrm>
              <a:off x="990" y="738"/>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71" name="Freeform 96">
              <a:extLst>
                <a:ext uri="{FF2B5EF4-FFF2-40B4-BE49-F238E27FC236}">
                  <a16:creationId xmlns:a16="http://schemas.microsoft.com/office/drawing/2014/main" id="{F3794CFC-9D8C-B229-EFE7-873FB5271D02}"/>
                </a:ext>
              </a:extLst>
            </p:cNvPr>
            <p:cNvSpPr>
              <a:spLocks/>
            </p:cNvSpPr>
            <p:nvPr/>
          </p:nvSpPr>
          <p:spPr bwMode="auto">
            <a:xfrm>
              <a:off x="940" y="690"/>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72" name="Freeform 97">
              <a:extLst>
                <a:ext uri="{FF2B5EF4-FFF2-40B4-BE49-F238E27FC236}">
                  <a16:creationId xmlns:a16="http://schemas.microsoft.com/office/drawing/2014/main" id="{8031666E-EE2B-755F-E165-092D7DA6C5AD}"/>
                </a:ext>
              </a:extLst>
            </p:cNvPr>
            <p:cNvSpPr>
              <a:spLocks/>
            </p:cNvSpPr>
            <p:nvPr/>
          </p:nvSpPr>
          <p:spPr bwMode="auto">
            <a:xfrm>
              <a:off x="911" y="719"/>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73" name="Freeform 98">
              <a:extLst>
                <a:ext uri="{FF2B5EF4-FFF2-40B4-BE49-F238E27FC236}">
                  <a16:creationId xmlns:a16="http://schemas.microsoft.com/office/drawing/2014/main" id="{9CA9A4BC-E75F-D9B7-60F0-41F2B26E9CDE}"/>
                </a:ext>
              </a:extLst>
            </p:cNvPr>
            <p:cNvSpPr>
              <a:spLocks/>
            </p:cNvSpPr>
            <p:nvPr/>
          </p:nvSpPr>
          <p:spPr bwMode="auto">
            <a:xfrm>
              <a:off x="934" y="682"/>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74" name="Freeform 99">
              <a:extLst>
                <a:ext uri="{FF2B5EF4-FFF2-40B4-BE49-F238E27FC236}">
                  <a16:creationId xmlns:a16="http://schemas.microsoft.com/office/drawing/2014/main" id="{85A1A39B-B890-88A4-3176-FFEC8C0DB45C}"/>
                </a:ext>
              </a:extLst>
            </p:cNvPr>
            <p:cNvSpPr>
              <a:spLocks/>
            </p:cNvSpPr>
            <p:nvPr/>
          </p:nvSpPr>
          <p:spPr bwMode="auto">
            <a:xfrm>
              <a:off x="904" y="71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75" name="Freeform 100">
              <a:extLst>
                <a:ext uri="{FF2B5EF4-FFF2-40B4-BE49-F238E27FC236}">
                  <a16:creationId xmlns:a16="http://schemas.microsoft.com/office/drawing/2014/main" id="{D76FF0AC-4587-CE59-8B18-D6DC598B8CB7}"/>
                </a:ext>
              </a:extLst>
            </p:cNvPr>
            <p:cNvSpPr>
              <a:spLocks/>
            </p:cNvSpPr>
            <p:nvPr/>
          </p:nvSpPr>
          <p:spPr bwMode="auto">
            <a:xfrm>
              <a:off x="926" y="682"/>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76" name="Freeform 101">
              <a:extLst>
                <a:ext uri="{FF2B5EF4-FFF2-40B4-BE49-F238E27FC236}">
                  <a16:creationId xmlns:a16="http://schemas.microsoft.com/office/drawing/2014/main" id="{DC7A3772-167A-56D3-F1AC-0A096751351F}"/>
                </a:ext>
              </a:extLst>
            </p:cNvPr>
            <p:cNvSpPr>
              <a:spLocks/>
            </p:cNvSpPr>
            <p:nvPr/>
          </p:nvSpPr>
          <p:spPr bwMode="auto">
            <a:xfrm>
              <a:off x="897" y="711"/>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77" name="Freeform 102">
              <a:extLst>
                <a:ext uri="{FF2B5EF4-FFF2-40B4-BE49-F238E27FC236}">
                  <a16:creationId xmlns:a16="http://schemas.microsoft.com/office/drawing/2014/main" id="{04FAF2EF-95C2-4BFE-0929-F7832E0A63BA}"/>
                </a:ext>
              </a:extLst>
            </p:cNvPr>
            <p:cNvSpPr>
              <a:spLocks/>
            </p:cNvSpPr>
            <p:nvPr/>
          </p:nvSpPr>
          <p:spPr bwMode="auto">
            <a:xfrm>
              <a:off x="920" y="682"/>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78" name="Freeform 103">
              <a:extLst>
                <a:ext uri="{FF2B5EF4-FFF2-40B4-BE49-F238E27FC236}">
                  <a16:creationId xmlns:a16="http://schemas.microsoft.com/office/drawing/2014/main" id="{A0653FAF-1E8D-05DB-D34F-851305F1A02F}"/>
                </a:ext>
              </a:extLst>
            </p:cNvPr>
            <p:cNvSpPr>
              <a:spLocks/>
            </p:cNvSpPr>
            <p:nvPr/>
          </p:nvSpPr>
          <p:spPr bwMode="auto">
            <a:xfrm>
              <a:off x="891" y="711"/>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79" name="Freeform 104">
              <a:extLst>
                <a:ext uri="{FF2B5EF4-FFF2-40B4-BE49-F238E27FC236}">
                  <a16:creationId xmlns:a16="http://schemas.microsoft.com/office/drawing/2014/main" id="{1F0E9B01-F6E3-15FF-B47F-AFAB2B419367}"/>
                </a:ext>
              </a:extLst>
            </p:cNvPr>
            <p:cNvSpPr>
              <a:spLocks/>
            </p:cNvSpPr>
            <p:nvPr/>
          </p:nvSpPr>
          <p:spPr bwMode="auto">
            <a:xfrm>
              <a:off x="917" y="682"/>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80" name="Freeform 105">
              <a:extLst>
                <a:ext uri="{FF2B5EF4-FFF2-40B4-BE49-F238E27FC236}">
                  <a16:creationId xmlns:a16="http://schemas.microsoft.com/office/drawing/2014/main" id="{A0CA593B-6EEB-1A29-3734-8676B64CA181}"/>
                </a:ext>
              </a:extLst>
            </p:cNvPr>
            <p:cNvSpPr>
              <a:spLocks/>
            </p:cNvSpPr>
            <p:nvPr/>
          </p:nvSpPr>
          <p:spPr bwMode="auto">
            <a:xfrm>
              <a:off x="888" y="711"/>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81" name="Freeform 106">
              <a:extLst>
                <a:ext uri="{FF2B5EF4-FFF2-40B4-BE49-F238E27FC236}">
                  <a16:creationId xmlns:a16="http://schemas.microsoft.com/office/drawing/2014/main" id="{375932A5-7E0F-A7AC-5057-FFEDFD5279A0}"/>
                </a:ext>
              </a:extLst>
            </p:cNvPr>
            <p:cNvSpPr>
              <a:spLocks/>
            </p:cNvSpPr>
            <p:nvPr/>
          </p:nvSpPr>
          <p:spPr bwMode="auto">
            <a:xfrm>
              <a:off x="904" y="675"/>
              <a:ext cx="0" cy="58"/>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82" name="Freeform 107">
              <a:extLst>
                <a:ext uri="{FF2B5EF4-FFF2-40B4-BE49-F238E27FC236}">
                  <a16:creationId xmlns:a16="http://schemas.microsoft.com/office/drawing/2014/main" id="{D23DCDF1-86A4-7A36-A61D-8DF661FB7E4B}"/>
                </a:ext>
              </a:extLst>
            </p:cNvPr>
            <p:cNvSpPr>
              <a:spLocks/>
            </p:cNvSpPr>
            <p:nvPr/>
          </p:nvSpPr>
          <p:spPr bwMode="auto">
            <a:xfrm>
              <a:off x="875" y="704"/>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83" name="Freeform 108">
              <a:extLst>
                <a:ext uri="{FF2B5EF4-FFF2-40B4-BE49-F238E27FC236}">
                  <a16:creationId xmlns:a16="http://schemas.microsoft.com/office/drawing/2014/main" id="{39ECAF78-83B7-C15B-9F23-E5BDBDBD42D6}"/>
                </a:ext>
              </a:extLst>
            </p:cNvPr>
            <p:cNvSpPr>
              <a:spLocks/>
            </p:cNvSpPr>
            <p:nvPr/>
          </p:nvSpPr>
          <p:spPr bwMode="auto">
            <a:xfrm>
              <a:off x="660" y="557"/>
              <a:ext cx="0" cy="58"/>
            </a:xfrm>
            <a:custGeom>
              <a:avLst/>
              <a:gdLst>
                <a:gd name="T0" fmla="*/ 0 h 96"/>
                <a:gd name="T1" fmla="*/ 0 h 96"/>
                <a:gd name="T2" fmla="*/ 96 h 96"/>
              </a:gdLst>
              <a:ahLst/>
              <a:cxnLst>
                <a:cxn ang="0">
                  <a:pos x="0" y="T0"/>
                </a:cxn>
                <a:cxn ang="0">
                  <a:pos x="0" y="T1"/>
                </a:cxn>
                <a:cxn ang="0">
                  <a:pos x="0" y="T2"/>
                </a:cxn>
              </a:cxnLst>
              <a:rect l="0" t="0" r="r" b="b"/>
              <a:pathLst>
                <a:path h="96">
                  <a:moveTo>
                    <a:pt x="0" y="0"/>
                  </a:moveTo>
                  <a:lnTo>
                    <a:pt x="0" y="0"/>
                  </a:lnTo>
                  <a:lnTo>
                    <a:pt x="0" y="96"/>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84" name="Freeform 109">
              <a:extLst>
                <a:ext uri="{FF2B5EF4-FFF2-40B4-BE49-F238E27FC236}">
                  <a16:creationId xmlns:a16="http://schemas.microsoft.com/office/drawing/2014/main" id="{E84D46E9-3B0F-850D-FC25-1D85879B099E}"/>
                </a:ext>
              </a:extLst>
            </p:cNvPr>
            <p:cNvSpPr>
              <a:spLocks/>
            </p:cNvSpPr>
            <p:nvPr/>
          </p:nvSpPr>
          <p:spPr bwMode="auto">
            <a:xfrm>
              <a:off x="631" y="586"/>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85" name="Freeform 110">
              <a:extLst>
                <a:ext uri="{FF2B5EF4-FFF2-40B4-BE49-F238E27FC236}">
                  <a16:creationId xmlns:a16="http://schemas.microsoft.com/office/drawing/2014/main" id="{84331EBB-40FB-2ADF-B807-4606AEEA85FC}"/>
                </a:ext>
              </a:extLst>
            </p:cNvPr>
            <p:cNvSpPr>
              <a:spLocks/>
            </p:cNvSpPr>
            <p:nvPr/>
          </p:nvSpPr>
          <p:spPr bwMode="auto">
            <a:xfrm>
              <a:off x="683" y="56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86" name="Freeform 111">
              <a:extLst>
                <a:ext uri="{FF2B5EF4-FFF2-40B4-BE49-F238E27FC236}">
                  <a16:creationId xmlns:a16="http://schemas.microsoft.com/office/drawing/2014/main" id="{585DE730-1B11-B616-B522-664B316C5A15}"/>
                </a:ext>
              </a:extLst>
            </p:cNvPr>
            <p:cNvSpPr>
              <a:spLocks/>
            </p:cNvSpPr>
            <p:nvPr/>
          </p:nvSpPr>
          <p:spPr bwMode="auto">
            <a:xfrm>
              <a:off x="654" y="59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87" name="Freeform 112">
              <a:extLst>
                <a:ext uri="{FF2B5EF4-FFF2-40B4-BE49-F238E27FC236}">
                  <a16:creationId xmlns:a16="http://schemas.microsoft.com/office/drawing/2014/main" id="{A7BE0D91-321B-8750-8505-D7E0617140E1}"/>
                </a:ext>
              </a:extLst>
            </p:cNvPr>
            <p:cNvSpPr>
              <a:spLocks/>
            </p:cNvSpPr>
            <p:nvPr/>
          </p:nvSpPr>
          <p:spPr bwMode="auto">
            <a:xfrm>
              <a:off x="691" y="563"/>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88" name="Freeform 113">
              <a:extLst>
                <a:ext uri="{FF2B5EF4-FFF2-40B4-BE49-F238E27FC236}">
                  <a16:creationId xmlns:a16="http://schemas.microsoft.com/office/drawing/2014/main" id="{BBACD2EE-A6FA-73B6-09A9-DA518C4CA4DA}"/>
                </a:ext>
              </a:extLst>
            </p:cNvPr>
            <p:cNvSpPr>
              <a:spLocks/>
            </p:cNvSpPr>
            <p:nvPr/>
          </p:nvSpPr>
          <p:spPr bwMode="auto">
            <a:xfrm>
              <a:off x="662" y="593"/>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89" name="Freeform 114">
              <a:extLst>
                <a:ext uri="{FF2B5EF4-FFF2-40B4-BE49-F238E27FC236}">
                  <a16:creationId xmlns:a16="http://schemas.microsoft.com/office/drawing/2014/main" id="{332AEBE5-62A3-A955-0E20-F5CAD30034A8}"/>
                </a:ext>
              </a:extLst>
            </p:cNvPr>
            <p:cNvSpPr>
              <a:spLocks/>
            </p:cNvSpPr>
            <p:nvPr/>
          </p:nvSpPr>
          <p:spPr bwMode="auto">
            <a:xfrm>
              <a:off x="2885" y="143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90" name="Freeform 115">
              <a:extLst>
                <a:ext uri="{FF2B5EF4-FFF2-40B4-BE49-F238E27FC236}">
                  <a16:creationId xmlns:a16="http://schemas.microsoft.com/office/drawing/2014/main" id="{913D8565-6AC1-9E93-B5F1-3F590A1C422D}"/>
                </a:ext>
              </a:extLst>
            </p:cNvPr>
            <p:cNvSpPr>
              <a:spLocks/>
            </p:cNvSpPr>
            <p:nvPr/>
          </p:nvSpPr>
          <p:spPr bwMode="auto">
            <a:xfrm>
              <a:off x="2856" y="146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91" name="Freeform 116">
              <a:extLst>
                <a:ext uri="{FF2B5EF4-FFF2-40B4-BE49-F238E27FC236}">
                  <a16:creationId xmlns:a16="http://schemas.microsoft.com/office/drawing/2014/main" id="{8EBE7D44-7F00-F278-C376-A97B290C8252}"/>
                </a:ext>
              </a:extLst>
            </p:cNvPr>
            <p:cNvSpPr>
              <a:spLocks/>
            </p:cNvSpPr>
            <p:nvPr/>
          </p:nvSpPr>
          <p:spPr bwMode="auto">
            <a:xfrm>
              <a:off x="2893" y="143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92" name="Freeform 117">
              <a:extLst>
                <a:ext uri="{FF2B5EF4-FFF2-40B4-BE49-F238E27FC236}">
                  <a16:creationId xmlns:a16="http://schemas.microsoft.com/office/drawing/2014/main" id="{7F4CB4F7-9F80-3734-03BC-9A8B591A4F0A}"/>
                </a:ext>
              </a:extLst>
            </p:cNvPr>
            <p:cNvSpPr>
              <a:spLocks/>
            </p:cNvSpPr>
            <p:nvPr/>
          </p:nvSpPr>
          <p:spPr bwMode="auto">
            <a:xfrm>
              <a:off x="2864" y="1461"/>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93" name="Freeform 118">
              <a:extLst>
                <a:ext uri="{FF2B5EF4-FFF2-40B4-BE49-F238E27FC236}">
                  <a16:creationId xmlns:a16="http://schemas.microsoft.com/office/drawing/2014/main" id="{38CEA10F-73F9-D3EB-E1E0-AFD29B68B301}"/>
                </a:ext>
              </a:extLst>
            </p:cNvPr>
            <p:cNvSpPr>
              <a:spLocks/>
            </p:cNvSpPr>
            <p:nvPr/>
          </p:nvSpPr>
          <p:spPr bwMode="auto">
            <a:xfrm>
              <a:off x="2900" y="1432"/>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94" name="Freeform 119">
              <a:extLst>
                <a:ext uri="{FF2B5EF4-FFF2-40B4-BE49-F238E27FC236}">
                  <a16:creationId xmlns:a16="http://schemas.microsoft.com/office/drawing/2014/main" id="{348EC5E1-5F27-AFA7-81A5-93C189D1972E}"/>
                </a:ext>
              </a:extLst>
            </p:cNvPr>
            <p:cNvSpPr>
              <a:spLocks/>
            </p:cNvSpPr>
            <p:nvPr/>
          </p:nvSpPr>
          <p:spPr bwMode="auto">
            <a:xfrm>
              <a:off x="2872" y="1461"/>
              <a:ext cx="58" cy="0"/>
            </a:xfrm>
            <a:custGeom>
              <a:avLst/>
              <a:gdLst>
                <a:gd name="T0" fmla="*/ 97 w 97"/>
                <a:gd name="T1" fmla="*/ 97 w 97"/>
                <a:gd name="T2" fmla="*/ 0 w 97"/>
              </a:gdLst>
              <a:ahLst/>
              <a:cxnLst>
                <a:cxn ang="0">
                  <a:pos x="T0" y="0"/>
                </a:cxn>
                <a:cxn ang="0">
                  <a:pos x="T1" y="0"/>
                </a:cxn>
                <a:cxn ang="0">
                  <a:pos x="T2" y="0"/>
                </a:cxn>
              </a:cxnLst>
              <a:rect l="0" t="0" r="r" b="b"/>
              <a:pathLst>
                <a:path w="97">
                  <a:moveTo>
                    <a:pt x="97" y="0"/>
                  </a:moveTo>
                  <a:lnTo>
                    <a:pt x="97"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95" name="Freeform 120">
              <a:extLst>
                <a:ext uri="{FF2B5EF4-FFF2-40B4-BE49-F238E27FC236}">
                  <a16:creationId xmlns:a16="http://schemas.microsoft.com/office/drawing/2014/main" id="{F86A9827-3694-DEAD-6696-2121A7283B3A}"/>
                </a:ext>
              </a:extLst>
            </p:cNvPr>
            <p:cNvSpPr>
              <a:spLocks/>
            </p:cNvSpPr>
            <p:nvPr/>
          </p:nvSpPr>
          <p:spPr bwMode="auto">
            <a:xfrm>
              <a:off x="3093" y="1479"/>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96" name="Freeform 121">
              <a:extLst>
                <a:ext uri="{FF2B5EF4-FFF2-40B4-BE49-F238E27FC236}">
                  <a16:creationId xmlns:a16="http://schemas.microsoft.com/office/drawing/2014/main" id="{A2F1E624-4E0D-FDB0-98C3-8F304A08C070}"/>
                </a:ext>
              </a:extLst>
            </p:cNvPr>
            <p:cNvSpPr>
              <a:spLocks/>
            </p:cNvSpPr>
            <p:nvPr/>
          </p:nvSpPr>
          <p:spPr bwMode="auto">
            <a:xfrm>
              <a:off x="3064" y="1509"/>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97" name="Freeform 122">
              <a:extLst>
                <a:ext uri="{FF2B5EF4-FFF2-40B4-BE49-F238E27FC236}">
                  <a16:creationId xmlns:a16="http://schemas.microsoft.com/office/drawing/2014/main" id="{FBF9BF88-39EA-6C70-0F7C-B4F3B7653BC1}"/>
                </a:ext>
              </a:extLst>
            </p:cNvPr>
            <p:cNvSpPr>
              <a:spLocks/>
            </p:cNvSpPr>
            <p:nvPr/>
          </p:nvSpPr>
          <p:spPr bwMode="auto">
            <a:xfrm>
              <a:off x="3279" y="1518"/>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98" name="Freeform 123">
              <a:extLst>
                <a:ext uri="{FF2B5EF4-FFF2-40B4-BE49-F238E27FC236}">
                  <a16:creationId xmlns:a16="http://schemas.microsoft.com/office/drawing/2014/main" id="{331D1E24-5775-71D0-66CA-4948B42A31FD}"/>
                </a:ext>
              </a:extLst>
            </p:cNvPr>
            <p:cNvSpPr>
              <a:spLocks/>
            </p:cNvSpPr>
            <p:nvPr/>
          </p:nvSpPr>
          <p:spPr bwMode="auto">
            <a:xfrm>
              <a:off x="3249" y="1547"/>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99" name="Freeform 124">
              <a:extLst>
                <a:ext uri="{FF2B5EF4-FFF2-40B4-BE49-F238E27FC236}">
                  <a16:creationId xmlns:a16="http://schemas.microsoft.com/office/drawing/2014/main" id="{73D58BA3-85DC-D182-2C44-1997DF572EE4}"/>
                </a:ext>
              </a:extLst>
            </p:cNvPr>
            <p:cNvSpPr>
              <a:spLocks/>
            </p:cNvSpPr>
            <p:nvPr/>
          </p:nvSpPr>
          <p:spPr bwMode="auto">
            <a:xfrm>
              <a:off x="3286" y="1518"/>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00" name="Freeform 125">
              <a:extLst>
                <a:ext uri="{FF2B5EF4-FFF2-40B4-BE49-F238E27FC236}">
                  <a16:creationId xmlns:a16="http://schemas.microsoft.com/office/drawing/2014/main" id="{A8789EE3-772D-5338-A131-7F43EECFDD9B}"/>
                </a:ext>
              </a:extLst>
            </p:cNvPr>
            <p:cNvSpPr>
              <a:spLocks/>
            </p:cNvSpPr>
            <p:nvPr/>
          </p:nvSpPr>
          <p:spPr bwMode="auto">
            <a:xfrm>
              <a:off x="3257" y="1547"/>
              <a:ext cx="58"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01" name="Freeform 126">
              <a:extLst>
                <a:ext uri="{FF2B5EF4-FFF2-40B4-BE49-F238E27FC236}">
                  <a16:creationId xmlns:a16="http://schemas.microsoft.com/office/drawing/2014/main" id="{094BCB63-ADA0-8ED0-8207-32B45092E7FC}"/>
                </a:ext>
              </a:extLst>
            </p:cNvPr>
            <p:cNvSpPr>
              <a:spLocks/>
            </p:cNvSpPr>
            <p:nvPr/>
          </p:nvSpPr>
          <p:spPr bwMode="auto">
            <a:xfrm>
              <a:off x="3293" y="1518"/>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02" name="Freeform 127">
              <a:extLst>
                <a:ext uri="{FF2B5EF4-FFF2-40B4-BE49-F238E27FC236}">
                  <a16:creationId xmlns:a16="http://schemas.microsoft.com/office/drawing/2014/main" id="{10EC24D1-4F68-B125-FE79-E58D81568462}"/>
                </a:ext>
              </a:extLst>
            </p:cNvPr>
            <p:cNvSpPr>
              <a:spLocks/>
            </p:cNvSpPr>
            <p:nvPr/>
          </p:nvSpPr>
          <p:spPr bwMode="auto">
            <a:xfrm>
              <a:off x="3263" y="1547"/>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03" name="Freeform 128">
              <a:extLst>
                <a:ext uri="{FF2B5EF4-FFF2-40B4-BE49-F238E27FC236}">
                  <a16:creationId xmlns:a16="http://schemas.microsoft.com/office/drawing/2014/main" id="{6536E004-73A4-D28E-1E1A-A15EC544F915}"/>
                </a:ext>
              </a:extLst>
            </p:cNvPr>
            <p:cNvSpPr>
              <a:spLocks/>
            </p:cNvSpPr>
            <p:nvPr/>
          </p:nvSpPr>
          <p:spPr bwMode="auto">
            <a:xfrm>
              <a:off x="3302" y="1518"/>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04" name="Freeform 129">
              <a:extLst>
                <a:ext uri="{FF2B5EF4-FFF2-40B4-BE49-F238E27FC236}">
                  <a16:creationId xmlns:a16="http://schemas.microsoft.com/office/drawing/2014/main" id="{2E21D83A-21FC-57DC-3A92-71AE48E2AA43}"/>
                </a:ext>
              </a:extLst>
            </p:cNvPr>
            <p:cNvSpPr>
              <a:spLocks/>
            </p:cNvSpPr>
            <p:nvPr/>
          </p:nvSpPr>
          <p:spPr bwMode="auto">
            <a:xfrm>
              <a:off x="3272" y="1547"/>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05" name="Freeform 130">
              <a:extLst>
                <a:ext uri="{FF2B5EF4-FFF2-40B4-BE49-F238E27FC236}">
                  <a16:creationId xmlns:a16="http://schemas.microsoft.com/office/drawing/2014/main" id="{C3CDDD47-CD78-2EDB-DAA9-517A1C763A74}"/>
                </a:ext>
              </a:extLst>
            </p:cNvPr>
            <p:cNvSpPr>
              <a:spLocks/>
            </p:cNvSpPr>
            <p:nvPr/>
          </p:nvSpPr>
          <p:spPr bwMode="auto">
            <a:xfrm>
              <a:off x="3299" y="1518"/>
              <a:ext cx="0" cy="59"/>
            </a:xfrm>
            <a:custGeom>
              <a:avLst/>
              <a:gdLst>
                <a:gd name="T0" fmla="*/ 0 h 97"/>
                <a:gd name="T1" fmla="*/ 0 h 97"/>
                <a:gd name="T2" fmla="*/ 97 h 97"/>
              </a:gdLst>
              <a:ahLst/>
              <a:cxnLst>
                <a:cxn ang="0">
                  <a:pos x="0" y="T0"/>
                </a:cxn>
                <a:cxn ang="0">
                  <a:pos x="0" y="T1"/>
                </a:cxn>
                <a:cxn ang="0">
                  <a:pos x="0" y="T2"/>
                </a:cxn>
              </a:cxnLst>
              <a:rect l="0" t="0" r="r" b="b"/>
              <a:pathLst>
                <a:path h="97">
                  <a:moveTo>
                    <a:pt x="0" y="0"/>
                  </a:moveTo>
                  <a:lnTo>
                    <a:pt x="0" y="0"/>
                  </a:lnTo>
                  <a:lnTo>
                    <a:pt x="0" y="97"/>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06" name="Freeform 131">
              <a:extLst>
                <a:ext uri="{FF2B5EF4-FFF2-40B4-BE49-F238E27FC236}">
                  <a16:creationId xmlns:a16="http://schemas.microsoft.com/office/drawing/2014/main" id="{73F0C58C-3E5A-5331-FAEB-394AF5439A0B}"/>
                </a:ext>
              </a:extLst>
            </p:cNvPr>
            <p:cNvSpPr>
              <a:spLocks/>
            </p:cNvSpPr>
            <p:nvPr/>
          </p:nvSpPr>
          <p:spPr bwMode="auto">
            <a:xfrm>
              <a:off x="3269" y="1547"/>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07" name="Freeform 132">
              <a:extLst>
                <a:ext uri="{FF2B5EF4-FFF2-40B4-BE49-F238E27FC236}">
                  <a16:creationId xmlns:a16="http://schemas.microsoft.com/office/drawing/2014/main" id="{DA3E13FA-3B47-7B7C-710B-87048DC5772D}"/>
                </a:ext>
              </a:extLst>
            </p:cNvPr>
            <p:cNvSpPr>
              <a:spLocks/>
            </p:cNvSpPr>
            <p:nvPr/>
          </p:nvSpPr>
          <p:spPr bwMode="auto">
            <a:xfrm>
              <a:off x="3712" y="1745"/>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08" name="Freeform 133">
              <a:extLst>
                <a:ext uri="{FF2B5EF4-FFF2-40B4-BE49-F238E27FC236}">
                  <a16:creationId xmlns:a16="http://schemas.microsoft.com/office/drawing/2014/main" id="{BBC8734D-E5B0-5407-4D18-62C900FC67EA}"/>
                </a:ext>
              </a:extLst>
            </p:cNvPr>
            <p:cNvSpPr>
              <a:spLocks/>
            </p:cNvSpPr>
            <p:nvPr/>
          </p:nvSpPr>
          <p:spPr bwMode="auto">
            <a:xfrm>
              <a:off x="3683" y="177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09" name="Freeform 134">
              <a:extLst>
                <a:ext uri="{FF2B5EF4-FFF2-40B4-BE49-F238E27FC236}">
                  <a16:creationId xmlns:a16="http://schemas.microsoft.com/office/drawing/2014/main" id="{F4FD70B7-0AD9-453E-DBB4-641A0F4C980B}"/>
                </a:ext>
              </a:extLst>
            </p:cNvPr>
            <p:cNvSpPr>
              <a:spLocks/>
            </p:cNvSpPr>
            <p:nvPr/>
          </p:nvSpPr>
          <p:spPr bwMode="auto">
            <a:xfrm>
              <a:off x="3729" y="1768"/>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10" name="Freeform 135">
              <a:extLst>
                <a:ext uri="{FF2B5EF4-FFF2-40B4-BE49-F238E27FC236}">
                  <a16:creationId xmlns:a16="http://schemas.microsoft.com/office/drawing/2014/main" id="{87410A68-E50B-CE5E-A040-6C746059F8C9}"/>
                </a:ext>
              </a:extLst>
            </p:cNvPr>
            <p:cNvSpPr>
              <a:spLocks/>
            </p:cNvSpPr>
            <p:nvPr/>
          </p:nvSpPr>
          <p:spPr bwMode="auto">
            <a:xfrm>
              <a:off x="3699" y="1798"/>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11" name="Freeform 136">
              <a:extLst>
                <a:ext uri="{FF2B5EF4-FFF2-40B4-BE49-F238E27FC236}">
                  <a16:creationId xmlns:a16="http://schemas.microsoft.com/office/drawing/2014/main" id="{1C9BFD4F-5994-FF87-CCC5-AD2749BE609E}"/>
                </a:ext>
              </a:extLst>
            </p:cNvPr>
            <p:cNvSpPr>
              <a:spLocks/>
            </p:cNvSpPr>
            <p:nvPr/>
          </p:nvSpPr>
          <p:spPr bwMode="auto">
            <a:xfrm>
              <a:off x="3705" y="1745"/>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12" name="Freeform 137">
              <a:extLst>
                <a:ext uri="{FF2B5EF4-FFF2-40B4-BE49-F238E27FC236}">
                  <a16:creationId xmlns:a16="http://schemas.microsoft.com/office/drawing/2014/main" id="{0F718605-2845-68D1-2921-F85D2FA8FACB}"/>
                </a:ext>
              </a:extLst>
            </p:cNvPr>
            <p:cNvSpPr>
              <a:spLocks/>
            </p:cNvSpPr>
            <p:nvPr/>
          </p:nvSpPr>
          <p:spPr bwMode="auto">
            <a:xfrm>
              <a:off x="3675" y="177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13" name="Freeform 138">
              <a:extLst>
                <a:ext uri="{FF2B5EF4-FFF2-40B4-BE49-F238E27FC236}">
                  <a16:creationId xmlns:a16="http://schemas.microsoft.com/office/drawing/2014/main" id="{716D1517-DE78-7DEB-F716-8EF306D14EAB}"/>
                </a:ext>
              </a:extLst>
            </p:cNvPr>
            <p:cNvSpPr>
              <a:spLocks/>
            </p:cNvSpPr>
            <p:nvPr/>
          </p:nvSpPr>
          <p:spPr bwMode="auto">
            <a:xfrm>
              <a:off x="3699" y="1727"/>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14" name="Freeform 139">
              <a:extLst>
                <a:ext uri="{FF2B5EF4-FFF2-40B4-BE49-F238E27FC236}">
                  <a16:creationId xmlns:a16="http://schemas.microsoft.com/office/drawing/2014/main" id="{A414703F-0A1E-C733-4D92-2CBFA26A5343}"/>
                </a:ext>
              </a:extLst>
            </p:cNvPr>
            <p:cNvSpPr>
              <a:spLocks/>
            </p:cNvSpPr>
            <p:nvPr/>
          </p:nvSpPr>
          <p:spPr bwMode="auto">
            <a:xfrm>
              <a:off x="3670" y="1756"/>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15" name="Freeform 140">
              <a:extLst>
                <a:ext uri="{FF2B5EF4-FFF2-40B4-BE49-F238E27FC236}">
                  <a16:creationId xmlns:a16="http://schemas.microsoft.com/office/drawing/2014/main" id="{CA839F6B-2B8C-49D2-0A12-01D007CE664A}"/>
                </a:ext>
              </a:extLst>
            </p:cNvPr>
            <p:cNvSpPr>
              <a:spLocks/>
            </p:cNvSpPr>
            <p:nvPr/>
          </p:nvSpPr>
          <p:spPr bwMode="auto">
            <a:xfrm>
              <a:off x="4119" y="198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16" name="Freeform 141">
              <a:extLst>
                <a:ext uri="{FF2B5EF4-FFF2-40B4-BE49-F238E27FC236}">
                  <a16:creationId xmlns:a16="http://schemas.microsoft.com/office/drawing/2014/main" id="{8C855063-2CD2-5786-5071-5B95136F49F6}"/>
                </a:ext>
              </a:extLst>
            </p:cNvPr>
            <p:cNvSpPr>
              <a:spLocks/>
            </p:cNvSpPr>
            <p:nvPr/>
          </p:nvSpPr>
          <p:spPr bwMode="auto">
            <a:xfrm>
              <a:off x="4090" y="201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17" name="Freeform 142">
              <a:extLst>
                <a:ext uri="{FF2B5EF4-FFF2-40B4-BE49-F238E27FC236}">
                  <a16:creationId xmlns:a16="http://schemas.microsoft.com/office/drawing/2014/main" id="{E5A8B3C1-D6C4-B4C8-2FB7-FE0E65D8B020}"/>
                </a:ext>
              </a:extLst>
            </p:cNvPr>
            <p:cNvSpPr>
              <a:spLocks/>
            </p:cNvSpPr>
            <p:nvPr/>
          </p:nvSpPr>
          <p:spPr bwMode="auto">
            <a:xfrm>
              <a:off x="4112" y="1986"/>
              <a:ext cx="0" cy="59"/>
            </a:xfrm>
            <a:custGeom>
              <a:avLst/>
              <a:gdLst>
                <a:gd name="T0" fmla="*/ 0 h 98"/>
                <a:gd name="T1" fmla="*/ 0 h 98"/>
                <a:gd name="T2" fmla="*/ 98 h 98"/>
              </a:gdLst>
              <a:ahLst/>
              <a:cxnLst>
                <a:cxn ang="0">
                  <a:pos x="0" y="T0"/>
                </a:cxn>
                <a:cxn ang="0">
                  <a:pos x="0" y="T1"/>
                </a:cxn>
                <a:cxn ang="0">
                  <a:pos x="0" y="T2"/>
                </a:cxn>
              </a:cxnLst>
              <a:rect l="0" t="0" r="r" b="b"/>
              <a:pathLst>
                <a:path h="98">
                  <a:moveTo>
                    <a:pt x="0" y="0"/>
                  </a:moveTo>
                  <a:lnTo>
                    <a:pt x="0" y="0"/>
                  </a:lnTo>
                  <a:lnTo>
                    <a:pt x="0" y="98"/>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618" name="Freeform 143">
              <a:extLst>
                <a:ext uri="{FF2B5EF4-FFF2-40B4-BE49-F238E27FC236}">
                  <a16:creationId xmlns:a16="http://schemas.microsoft.com/office/drawing/2014/main" id="{414829B4-EED7-ADB4-EC78-2A246A655B1A}"/>
                </a:ext>
              </a:extLst>
            </p:cNvPr>
            <p:cNvSpPr>
              <a:spLocks/>
            </p:cNvSpPr>
            <p:nvPr/>
          </p:nvSpPr>
          <p:spPr bwMode="auto">
            <a:xfrm>
              <a:off x="4082" y="2015"/>
              <a:ext cx="59" cy="0"/>
            </a:xfrm>
            <a:custGeom>
              <a:avLst/>
              <a:gdLst>
                <a:gd name="T0" fmla="*/ 98 w 98"/>
                <a:gd name="T1" fmla="*/ 98 w 98"/>
                <a:gd name="T2" fmla="*/ 0 w 98"/>
              </a:gdLst>
              <a:ahLst/>
              <a:cxnLst>
                <a:cxn ang="0">
                  <a:pos x="T0" y="0"/>
                </a:cxn>
                <a:cxn ang="0">
                  <a:pos x="T1" y="0"/>
                </a:cxn>
                <a:cxn ang="0">
                  <a:pos x="T2" y="0"/>
                </a:cxn>
              </a:cxnLst>
              <a:rect l="0" t="0" r="r" b="b"/>
              <a:pathLst>
                <a:path w="98">
                  <a:moveTo>
                    <a:pt x="98" y="0"/>
                  </a:moveTo>
                  <a:lnTo>
                    <a:pt x="98" y="0"/>
                  </a:lnTo>
                  <a:lnTo>
                    <a:pt x="0" y="0"/>
                  </a:ln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grpSp>
    </p:spTree>
    <p:extLst>
      <p:ext uri="{BB962C8B-B14F-4D97-AF65-F5344CB8AC3E}">
        <p14:creationId xmlns:p14="http://schemas.microsoft.com/office/powerpoint/2010/main" val="1055220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3773-EF63-47AB-BAE6-4E757464AA27}"/>
              </a:ext>
            </a:extLst>
          </p:cNvPr>
          <p:cNvSpPr>
            <a:spLocks noGrp="1"/>
          </p:cNvSpPr>
          <p:nvPr>
            <p:ph type="title"/>
          </p:nvPr>
        </p:nvSpPr>
        <p:spPr/>
        <p:txBody>
          <a:bodyPr/>
          <a:lstStyle/>
          <a:p>
            <a:r>
              <a:rPr lang="en-US" dirty="0"/>
              <a:t>Zanubrutinib vs Ibrutinib: ALPINE</a:t>
            </a:r>
          </a:p>
        </p:txBody>
      </p:sp>
      <p:sp>
        <p:nvSpPr>
          <p:cNvPr id="5" name="Content Placeholder 4">
            <a:extLst>
              <a:ext uri="{FF2B5EF4-FFF2-40B4-BE49-F238E27FC236}">
                <a16:creationId xmlns:a16="http://schemas.microsoft.com/office/drawing/2014/main" id="{6C253339-53C1-49E0-ABE4-9593FDF375F3}"/>
              </a:ext>
            </a:extLst>
          </p:cNvPr>
          <p:cNvSpPr>
            <a:spLocks noGrp="1"/>
          </p:cNvSpPr>
          <p:nvPr>
            <p:ph idx="1"/>
          </p:nvPr>
        </p:nvSpPr>
        <p:spPr/>
        <p:txBody>
          <a:bodyPr/>
          <a:lstStyle/>
          <a:p>
            <a:r>
              <a:rPr lang="en-US" sz="2000" dirty="0"/>
              <a:t>Randomized phase III trial of zanubrutinib vs ibrutinib for patients with CLL relapsed or refractory to ≥1 previous line of treatment; no prior BTKi </a:t>
            </a: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(planned N = 652; interim analysis: n = 415)</a:t>
            </a:r>
            <a:endParaRPr kumimoji="0" lang="en-US" alt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endParaRPr lang="en-US" altLang="en-US" sz="2000" dirty="0"/>
          </a:p>
        </p:txBody>
      </p:sp>
      <p:sp>
        <p:nvSpPr>
          <p:cNvPr id="14" name="Text Box 11">
            <a:extLst>
              <a:ext uri="{FF2B5EF4-FFF2-40B4-BE49-F238E27FC236}">
                <a16:creationId xmlns:a16="http://schemas.microsoft.com/office/drawing/2014/main" id="{CB9A0B20-ECF5-473B-A0A3-29976C7BC818}"/>
              </a:ext>
            </a:extLst>
          </p:cNvPr>
          <p:cNvSpPr txBox="1">
            <a:spLocks noChangeArrowheads="1"/>
          </p:cNvSpPr>
          <p:nvPr/>
        </p:nvSpPr>
        <p:spPr bwMode="auto">
          <a:xfrm>
            <a:off x="414339" y="6385740"/>
            <a:ext cx="39395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defPPr>
              <a:defRPr lang="en-US"/>
            </a:defPPr>
            <a:lvl1pPr eaLnBrk="1" hangingPunct="1">
              <a:lnSpc>
                <a:spcPct val="100000"/>
              </a:lnSpc>
              <a:buClrTx/>
              <a:buFontTx/>
              <a:buNone/>
              <a:defRPr sz="1400" b="0">
                <a:solidFill>
                  <a:schemeClr val="bg2"/>
                </a:solidFill>
                <a:latin typeface="Calibri" panose="020F050202020403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i-FI"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Brown. ASH 2022. Abstr LBA-6</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E4747BE9-8258-08CE-A863-DE96C5606178}"/>
              </a:ext>
            </a:extLst>
          </p:cNvPr>
          <p:cNvSpPr txBox="1"/>
          <p:nvPr/>
        </p:nvSpPr>
        <p:spPr bwMode="auto">
          <a:xfrm>
            <a:off x="9308142" y="324078"/>
            <a:ext cx="2660408" cy="1015663"/>
          </a:xfrm>
          <a:prstGeom prst="rect">
            <a:avLst/>
          </a:prstGeom>
          <a:solidFill>
            <a:schemeClr val="accent6"/>
          </a:solidFill>
          <a:ln>
            <a:noFill/>
          </a:ln>
        </p:spPr>
        <p:txBody>
          <a:bodyPr wrap="none" rtlCol="0">
            <a:spAutoFit/>
          </a:bodyPr>
          <a:lstStyle/>
          <a:p>
            <a:pPr algn="ctr">
              <a:lnSpc>
                <a:spcPct val="100000"/>
              </a:lnSpc>
              <a:spcBef>
                <a:spcPct val="50000"/>
              </a:spcBef>
              <a:spcAft>
                <a:spcPct val="0"/>
              </a:spcAft>
              <a:buClrTx/>
              <a:buFontTx/>
              <a:buNone/>
            </a:pPr>
            <a:r>
              <a:rPr lang="en-US" sz="2000" u="sng" dirty="0">
                <a:latin typeface="Calibri" panose="020F0502020204030204" pitchFamily="34" charset="0"/>
              </a:rPr>
              <a:t>ASH Presentation</a:t>
            </a:r>
            <a:br>
              <a:rPr lang="en-US" sz="2000" dirty="0">
                <a:latin typeface="Calibri" panose="020F0502020204030204" pitchFamily="34" charset="0"/>
              </a:rPr>
            </a:br>
            <a:r>
              <a:rPr lang="en-US" sz="2000" dirty="0">
                <a:latin typeface="Calibri" panose="020F0502020204030204" pitchFamily="34" charset="0"/>
              </a:rPr>
              <a:t>Final Analysis Update</a:t>
            </a:r>
            <a:br>
              <a:rPr lang="en-US" sz="2000" dirty="0">
                <a:latin typeface="Calibri" panose="020F0502020204030204" pitchFamily="34" charset="0"/>
              </a:rPr>
            </a:br>
            <a:r>
              <a:rPr lang="en-US" sz="2000" dirty="0">
                <a:latin typeface="Calibri" panose="020F0502020204030204" pitchFamily="34" charset="0"/>
              </a:rPr>
              <a:t>LBA-6, Dec 13, 9:00 AM</a:t>
            </a:r>
          </a:p>
        </p:txBody>
      </p:sp>
      <p:pic>
        <p:nvPicPr>
          <p:cNvPr id="6" name="Picture 5">
            <a:extLst>
              <a:ext uri="{FF2B5EF4-FFF2-40B4-BE49-F238E27FC236}">
                <a16:creationId xmlns:a16="http://schemas.microsoft.com/office/drawing/2014/main" id="{58C454B6-44F7-2B17-6027-B51A4A2E97C7}"/>
              </a:ext>
            </a:extLst>
          </p:cNvPr>
          <p:cNvPicPr>
            <a:picLocks noChangeAspect="1"/>
          </p:cNvPicPr>
          <p:nvPr/>
        </p:nvPicPr>
        <p:blipFill>
          <a:blip r:embed="rId3"/>
          <a:stretch>
            <a:fillRect/>
          </a:stretch>
        </p:blipFill>
        <p:spPr>
          <a:xfrm>
            <a:off x="1761354" y="2267464"/>
            <a:ext cx="8564170" cy="3896269"/>
          </a:xfrm>
          <a:prstGeom prst="rect">
            <a:avLst/>
          </a:prstGeom>
        </p:spPr>
      </p:pic>
    </p:spTree>
    <p:extLst>
      <p:ext uri="{BB962C8B-B14F-4D97-AF65-F5344CB8AC3E}">
        <p14:creationId xmlns:p14="http://schemas.microsoft.com/office/powerpoint/2010/main" val="2769633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reeform: Shape 57">
            <a:extLst>
              <a:ext uri="{FF2B5EF4-FFF2-40B4-BE49-F238E27FC236}">
                <a16:creationId xmlns:a16="http://schemas.microsoft.com/office/drawing/2014/main" id="{D2F0E5F1-3BA4-68C7-3D48-28D9B229D417}"/>
              </a:ext>
            </a:extLst>
          </p:cNvPr>
          <p:cNvSpPr/>
          <p:nvPr/>
        </p:nvSpPr>
        <p:spPr bwMode="auto">
          <a:xfrm>
            <a:off x="7185715" y="2555602"/>
            <a:ext cx="4021015" cy="1074616"/>
          </a:xfrm>
          <a:custGeom>
            <a:avLst/>
            <a:gdLst>
              <a:gd name="connsiteX0" fmla="*/ 4021015 w 4021015"/>
              <a:gd name="connsiteY0" fmla="*/ 1074616 h 1074616"/>
              <a:gd name="connsiteX1" fmla="*/ 3415323 w 4021015"/>
              <a:gd name="connsiteY1" fmla="*/ 1074616 h 1074616"/>
              <a:gd name="connsiteX2" fmla="*/ 3415323 w 4021015"/>
              <a:gd name="connsiteY2" fmla="*/ 773723 h 1074616"/>
              <a:gd name="connsiteX3" fmla="*/ 2840892 w 4021015"/>
              <a:gd name="connsiteY3" fmla="*/ 773723 h 1074616"/>
              <a:gd name="connsiteX4" fmla="*/ 2840892 w 4021015"/>
              <a:gd name="connsiteY4" fmla="*/ 695569 h 1074616"/>
              <a:gd name="connsiteX5" fmla="*/ 2774461 w 4021015"/>
              <a:gd name="connsiteY5" fmla="*/ 695569 h 1074616"/>
              <a:gd name="connsiteX6" fmla="*/ 2774461 w 4021015"/>
              <a:gd name="connsiteY6" fmla="*/ 648677 h 1074616"/>
              <a:gd name="connsiteX7" fmla="*/ 2665046 w 4021015"/>
              <a:gd name="connsiteY7" fmla="*/ 648677 h 1074616"/>
              <a:gd name="connsiteX8" fmla="*/ 2665046 w 4021015"/>
              <a:gd name="connsiteY8" fmla="*/ 593969 h 1074616"/>
              <a:gd name="connsiteX9" fmla="*/ 2555631 w 4021015"/>
              <a:gd name="connsiteY9" fmla="*/ 601785 h 1074616"/>
              <a:gd name="connsiteX10" fmla="*/ 2555631 w 4021015"/>
              <a:gd name="connsiteY10" fmla="*/ 558800 h 1074616"/>
              <a:gd name="connsiteX11" fmla="*/ 2516554 w 4021015"/>
              <a:gd name="connsiteY11" fmla="*/ 558800 h 1074616"/>
              <a:gd name="connsiteX12" fmla="*/ 2516554 w 4021015"/>
              <a:gd name="connsiteY12" fmla="*/ 523631 h 1074616"/>
              <a:gd name="connsiteX13" fmla="*/ 2454031 w 4021015"/>
              <a:gd name="connsiteY13" fmla="*/ 523631 h 1074616"/>
              <a:gd name="connsiteX14" fmla="*/ 2454031 w 4021015"/>
              <a:gd name="connsiteY14" fmla="*/ 457200 h 1074616"/>
              <a:gd name="connsiteX15" fmla="*/ 2430585 w 4021015"/>
              <a:gd name="connsiteY15" fmla="*/ 457200 h 1074616"/>
              <a:gd name="connsiteX16" fmla="*/ 2430585 w 4021015"/>
              <a:gd name="connsiteY16" fmla="*/ 386862 h 1074616"/>
              <a:gd name="connsiteX17" fmla="*/ 2395415 w 4021015"/>
              <a:gd name="connsiteY17" fmla="*/ 386862 h 1074616"/>
              <a:gd name="connsiteX18" fmla="*/ 2395415 w 4021015"/>
              <a:gd name="connsiteY18" fmla="*/ 332154 h 1074616"/>
              <a:gd name="connsiteX19" fmla="*/ 2356338 w 4021015"/>
              <a:gd name="connsiteY19" fmla="*/ 332154 h 1074616"/>
              <a:gd name="connsiteX20" fmla="*/ 2356338 w 4021015"/>
              <a:gd name="connsiteY20" fmla="*/ 285262 h 1074616"/>
              <a:gd name="connsiteX21" fmla="*/ 1965569 w 4021015"/>
              <a:gd name="connsiteY21" fmla="*/ 277446 h 1074616"/>
              <a:gd name="connsiteX22" fmla="*/ 1965569 w 4021015"/>
              <a:gd name="connsiteY22" fmla="*/ 250092 h 1074616"/>
              <a:gd name="connsiteX23" fmla="*/ 1938215 w 4021015"/>
              <a:gd name="connsiteY23" fmla="*/ 250092 h 1074616"/>
              <a:gd name="connsiteX24" fmla="*/ 1922585 w 4021015"/>
              <a:gd name="connsiteY24" fmla="*/ 234462 h 1074616"/>
              <a:gd name="connsiteX25" fmla="*/ 1598246 w 4021015"/>
              <a:gd name="connsiteY25" fmla="*/ 234462 h 1074616"/>
              <a:gd name="connsiteX26" fmla="*/ 1598246 w 4021015"/>
              <a:gd name="connsiteY26" fmla="*/ 191477 h 1074616"/>
              <a:gd name="connsiteX27" fmla="*/ 1481015 w 4021015"/>
              <a:gd name="connsiteY27" fmla="*/ 203200 h 1074616"/>
              <a:gd name="connsiteX28" fmla="*/ 1481015 w 4021015"/>
              <a:gd name="connsiteY28" fmla="*/ 175846 h 1074616"/>
              <a:gd name="connsiteX29" fmla="*/ 1410677 w 4021015"/>
              <a:gd name="connsiteY29" fmla="*/ 171939 h 1074616"/>
              <a:gd name="connsiteX30" fmla="*/ 1410677 w 4021015"/>
              <a:gd name="connsiteY30" fmla="*/ 144585 h 1074616"/>
              <a:gd name="connsiteX31" fmla="*/ 1285631 w 4021015"/>
              <a:gd name="connsiteY31" fmla="*/ 144585 h 1074616"/>
              <a:gd name="connsiteX32" fmla="*/ 1289538 w 4021015"/>
              <a:gd name="connsiteY32" fmla="*/ 121139 h 1074616"/>
              <a:gd name="connsiteX33" fmla="*/ 1172308 w 4021015"/>
              <a:gd name="connsiteY33" fmla="*/ 121139 h 1074616"/>
              <a:gd name="connsiteX34" fmla="*/ 1172308 w 4021015"/>
              <a:gd name="connsiteY34" fmla="*/ 97692 h 1074616"/>
              <a:gd name="connsiteX35" fmla="*/ 1141046 w 4021015"/>
              <a:gd name="connsiteY35" fmla="*/ 93785 h 1074616"/>
              <a:gd name="connsiteX36" fmla="*/ 1141046 w 4021015"/>
              <a:gd name="connsiteY36" fmla="*/ 62523 h 1074616"/>
              <a:gd name="connsiteX37" fmla="*/ 1035538 w 4021015"/>
              <a:gd name="connsiteY37" fmla="*/ 66431 h 1074616"/>
              <a:gd name="connsiteX38" fmla="*/ 1035538 w 4021015"/>
              <a:gd name="connsiteY38" fmla="*/ 15631 h 1074616"/>
              <a:gd name="connsiteX39" fmla="*/ 132861 w 4021015"/>
              <a:gd name="connsiteY39" fmla="*/ 19539 h 1074616"/>
              <a:gd name="connsiteX40" fmla="*/ 132861 w 4021015"/>
              <a:gd name="connsiteY40" fmla="*/ 0 h 1074616"/>
              <a:gd name="connsiteX41" fmla="*/ 0 w 4021015"/>
              <a:gd name="connsiteY41" fmla="*/ 0 h 1074616"/>
              <a:gd name="connsiteX0" fmla="*/ 4021015 w 4021015"/>
              <a:gd name="connsiteY0" fmla="*/ 1074616 h 1074616"/>
              <a:gd name="connsiteX1" fmla="*/ 3415323 w 4021015"/>
              <a:gd name="connsiteY1" fmla="*/ 1074616 h 1074616"/>
              <a:gd name="connsiteX2" fmla="*/ 3415323 w 4021015"/>
              <a:gd name="connsiteY2" fmla="*/ 773723 h 1074616"/>
              <a:gd name="connsiteX3" fmla="*/ 2840892 w 4021015"/>
              <a:gd name="connsiteY3" fmla="*/ 773723 h 1074616"/>
              <a:gd name="connsiteX4" fmla="*/ 2840892 w 4021015"/>
              <a:gd name="connsiteY4" fmla="*/ 695569 h 1074616"/>
              <a:gd name="connsiteX5" fmla="*/ 2774461 w 4021015"/>
              <a:gd name="connsiteY5" fmla="*/ 695569 h 1074616"/>
              <a:gd name="connsiteX6" fmla="*/ 2774461 w 4021015"/>
              <a:gd name="connsiteY6" fmla="*/ 648677 h 1074616"/>
              <a:gd name="connsiteX7" fmla="*/ 2665046 w 4021015"/>
              <a:gd name="connsiteY7" fmla="*/ 648677 h 1074616"/>
              <a:gd name="connsiteX8" fmla="*/ 2665046 w 4021015"/>
              <a:gd name="connsiteY8" fmla="*/ 593969 h 1074616"/>
              <a:gd name="connsiteX9" fmla="*/ 2555631 w 4021015"/>
              <a:gd name="connsiteY9" fmla="*/ 601785 h 1074616"/>
              <a:gd name="connsiteX10" fmla="*/ 2555631 w 4021015"/>
              <a:gd name="connsiteY10" fmla="*/ 558800 h 1074616"/>
              <a:gd name="connsiteX11" fmla="*/ 2516554 w 4021015"/>
              <a:gd name="connsiteY11" fmla="*/ 558800 h 1074616"/>
              <a:gd name="connsiteX12" fmla="*/ 2516554 w 4021015"/>
              <a:gd name="connsiteY12" fmla="*/ 523631 h 1074616"/>
              <a:gd name="connsiteX13" fmla="*/ 2454031 w 4021015"/>
              <a:gd name="connsiteY13" fmla="*/ 523631 h 1074616"/>
              <a:gd name="connsiteX14" fmla="*/ 2454031 w 4021015"/>
              <a:gd name="connsiteY14" fmla="*/ 457200 h 1074616"/>
              <a:gd name="connsiteX15" fmla="*/ 2430585 w 4021015"/>
              <a:gd name="connsiteY15" fmla="*/ 457200 h 1074616"/>
              <a:gd name="connsiteX16" fmla="*/ 2430585 w 4021015"/>
              <a:gd name="connsiteY16" fmla="*/ 386862 h 1074616"/>
              <a:gd name="connsiteX17" fmla="*/ 2395415 w 4021015"/>
              <a:gd name="connsiteY17" fmla="*/ 386862 h 1074616"/>
              <a:gd name="connsiteX18" fmla="*/ 2395415 w 4021015"/>
              <a:gd name="connsiteY18" fmla="*/ 332154 h 1074616"/>
              <a:gd name="connsiteX19" fmla="*/ 2356338 w 4021015"/>
              <a:gd name="connsiteY19" fmla="*/ 332154 h 1074616"/>
              <a:gd name="connsiteX20" fmla="*/ 2356338 w 4021015"/>
              <a:gd name="connsiteY20" fmla="*/ 285262 h 1074616"/>
              <a:gd name="connsiteX21" fmla="*/ 1965569 w 4021015"/>
              <a:gd name="connsiteY21" fmla="*/ 277446 h 1074616"/>
              <a:gd name="connsiteX22" fmla="*/ 1965569 w 4021015"/>
              <a:gd name="connsiteY22" fmla="*/ 250092 h 1074616"/>
              <a:gd name="connsiteX23" fmla="*/ 1938215 w 4021015"/>
              <a:gd name="connsiteY23" fmla="*/ 250092 h 1074616"/>
              <a:gd name="connsiteX24" fmla="*/ 1922585 w 4021015"/>
              <a:gd name="connsiteY24" fmla="*/ 234462 h 1074616"/>
              <a:gd name="connsiteX25" fmla="*/ 1598246 w 4021015"/>
              <a:gd name="connsiteY25" fmla="*/ 234462 h 1074616"/>
              <a:gd name="connsiteX26" fmla="*/ 1598246 w 4021015"/>
              <a:gd name="connsiteY26" fmla="*/ 195385 h 1074616"/>
              <a:gd name="connsiteX27" fmla="*/ 1481015 w 4021015"/>
              <a:gd name="connsiteY27" fmla="*/ 203200 h 1074616"/>
              <a:gd name="connsiteX28" fmla="*/ 1481015 w 4021015"/>
              <a:gd name="connsiteY28" fmla="*/ 175846 h 1074616"/>
              <a:gd name="connsiteX29" fmla="*/ 1410677 w 4021015"/>
              <a:gd name="connsiteY29" fmla="*/ 171939 h 1074616"/>
              <a:gd name="connsiteX30" fmla="*/ 1410677 w 4021015"/>
              <a:gd name="connsiteY30" fmla="*/ 144585 h 1074616"/>
              <a:gd name="connsiteX31" fmla="*/ 1285631 w 4021015"/>
              <a:gd name="connsiteY31" fmla="*/ 144585 h 1074616"/>
              <a:gd name="connsiteX32" fmla="*/ 1289538 w 4021015"/>
              <a:gd name="connsiteY32" fmla="*/ 121139 h 1074616"/>
              <a:gd name="connsiteX33" fmla="*/ 1172308 w 4021015"/>
              <a:gd name="connsiteY33" fmla="*/ 121139 h 1074616"/>
              <a:gd name="connsiteX34" fmla="*/ 1172308 w 4021015"/>
              <a:gd name="connsiteY34" fmla="*/ 97692 h 1074616"/>
              <a:gd name="connsiteX35" fmla="*/ 1141046 w 4021015"/>
              <a:gd name="connsiteY35" fmla="*/ 93785 h 1074616"/>
              <a:gd name="connsiteX36" fmla="*/ 1141046 w 4021015"/>
              <a:gd name="connsiteY36" fmla="*/ 62523 h 1074616"/>
              <a:gd name="connsiteX37" fmla="*/ 1035538 w 4021015"/>
              <a:gd name="connsiteY37" fmla="*/ 66431 h 1074616"/>
              <a:gd name="connsiteX38" fmla="*/ 1035538 w 4021015"/>
              <a:gd name="connsiteY38" fmla="*/ 15631 h 1074616"/>
              <a:gd name="connsiteX39" fmla="*/ 132861 w 4021015"/>
              <a:gd name="connsiteY39" fmla="*/ 19539 h 1074616"/>
              <a:gd name="connsiteX40" fmla="*/ 132861 w 4021015"/>
              <a:gd name="connsiteY40" fmla="*/ 0 h 1074616"/>
              <a:gd name="connsiteX41" fmla="*/ 0 w 4021015"/>
              <a:gd name="connsiteY41" fmla="*/ 0 h 1074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021015" h="1074616">
                <a:moveTo>
                  <a:pt x="4021015" y="1074616"/>
                </a:moveTo>
                <a:lnTo>
                  <a:pt x="3415323" y="1074616"/>
                </a:lnTo>
                <a:lnTo>
                  <a:pt x="3415323" y="773723"/>
                </a:lnTo>
                <a:lnTo>
                  <a:pt x="2840892" y="773723"/>
                </a:lnTo>
                <a:lnTo>
                  <a:pt x="2840892" y="695569"/>
                </a:lnTo>
                <a:lnTo>
                  <a:pt x="2774461" y="695569"/>
                </a:lnTo>
                <a:lnTo>
                  <a:pt x="2774461" y="648677"/>
                </a:lnTo>
                <a:lnTo>
                  <a:pt x="2665046" y="648677"/>
                </a:lnTo>
                <a:lnTo>
                  <a:pt x="2665046" y="593969"/>
                </a:lnTo>
                <a:lnTo>
                  <a:pt x="2555631" y="601785"/>
                </a:lnTo>
                <a:lnTo>
                  <a:pt x="2555631" y="558800"/>
                </a:lnTo>
                <a:lnTo>
                  <a:pt x="2516554" y="558800"/>
                </a:lnTo>
                <a:lnTo>
                  <a:pt x="2516554" y="523631"/>
                </a:lnTo>
                <a:lnTo>
                  <a:pt x="2454031" y="523631"/>
                </a:lnTo>
                <a:lnTo>
                  <a:pt x="2454031" y="457200"/>
                </a:lnTo>
                <a:lnTo>
                  <a:pt x="2430585" y="457200"/>
                </a:lnTo>
                <a:lnTo>
                  <a:pt x="2430585" y="386862"/>
                </a:lnTo>
                <a:lnTo>
                  <a:pt x="2395415" y="386862"/>
                </a:lnTo>
                <a:lnTo>
                  <a:pt x="2395415" y="332154"/>
                </a:lnTo>
                <a:lnTo>
                  <a:pt x="2356338" y="332154"/>
                </a:lnTo>
                <a:lnTo>
                  <a:pt x="2356338" y="285262"/>
                </a:lnTo>
                <a:lnTo>
                  <a:pt x="1965569" y="277446"/>
                </a:lnTo>
                <a:lnTo>
                  <a:pt x="1965569" y="250092"/>
                </a:lnTo>
                <a:lnTo>
                  <a:pt x="1938215" y="250092"/>
                </a:lnTo>
                <a:lnTo>
                  <a:pt x="1922585" y="234462"/>
                </a:lnTo>
                <a:lnTo>
                  <a:pt x="1598246" y="234462"/>
                </a:lnTo>
                <a:lnTo>
                  <a:pt x="1598246" y="195385"/>
                </a:lnTo>
                <a:lnTo>
                  <a:pt x="1481015" y="203200"/>
                </a:lnTo>
                <a:lnTo>
                  <a:pt x="1481015" y="175846"/>
                </a:lnTo>
                <a:lnTo>
                  <a:pt x="1410677" y="171939"/>
                </a:lnTo>
                <a:lnTo>
                  <a:pt x="1410677" y="144585"/>
                </a:lnTo>
                <a:lnTo>
                  <a:pt x="1285631" y="144585"/>
                </a:lnTo>
                <a:lnTo>
                  <a:pt x="1289538" y="121139"/>
                </a:lnTo>
                <a:lnTo>
                  <a:pt x="1172308" y="121139"/>
                </a:lnTo>
                <a:lnTo>
                  <a:pt x="1172308" y="97692"/>
                </a:lnTo>
                <a:lnTo>
                  <a:pt x="1141046" y="93785"/>
                </a:lnTo>
                <a:lnTo>
                  <a:pt x="1141046" y="62523"/>
                </a:lnTo>
                <a:lnTo>
                  <a:pt x="1035538" y="66431"/>
                </a:lnTo>
                <a:lnTo>
                  <a:pt x="1035538" y="15631"/>
                </a:lnTo>
                <a:lnTo>
                  <a:pt x="132861" y="19539"/>
                </a:lnTo>
                <a:lnTo>
                  <a:pt x="132861" y="0"/>
                </a:lnTo>
                <a:lnTo>
                  <a:pt x="0" y="0"/>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5" name="Freeform: Shape 54">
            <a:extLst>
              <a:ext uri="{FF2B5EF4-FFF2-40B4-BE49-F238E27FC236}">
                <a16:creationId xmlns:a16="http://schemas.microsoft.com/office/drawing/2014/main" id="{16565297-BB01-A072-8559-259EE2D539B5}"/>
              </a:ext>
            </a:extLst>
          </p:cNvPr>
          <p:cNvSpPr/>
          <p:nvPr/>
        </p:nvSpPr>
        <p:spPr bwMode="auto">
          <a:xfrm>
            <a:off x="7178548" y="2532667"/>
            <a:ext cx="3303786" cy="1203883"/>
          </a:xfrm>
          <a:custGeom>
            <a:avLst/>
            <a:gdLst>
              <a:gd name="connsiteX0" fmla="*/ 0 w 3303786"/>
              <a:gd name="connsiteY0" fmla="*/ 0 h 1203883"/>
              <a:gd name="connsiteX1" fmla="*/ 147039 w 3303786"/>
              <a:gd name="connsiteY1" fmla="*/ 0 h 1203883"/>
              <a:gd name="connsiteX2" fmla="*/ 147039 w 3303786"/>
              <a:gd name="connsiteY2" fmla="*/ 27569 h 1203883"/>
              <a:gd name="connsiteX3" fmla="*/ 523827 w 3303786"/>
              <a:gd name="connsiteY3" fmla="*/ 27569 h 1203883"/>
              <a:gd name="connsiteX4" fmla="*/ 523827 w 3303786"/>
              <a:gd name="connsiteY4" fmla="*/ 124064 h 1203883"/>
              <a:gd name="connsiteX5" fmla="*/ 739791 w 3303786"/>
              <a:gd name="connsiteY5" fmla="*/ 124064 h 1203883"/>
              <a:gd name="connsiteX6" fmla="*/ 739791 w 3303786"/>
              <a:gd name="connsiteY6" fmla="*/ 192988 h 1203883"/>
              <a:gd name="connsiteX7" fmla="*/ 863855 w 3303786"/>
              <a:gd name="connsiteY7" fmla="*/ 192988 h 1203883"/>
              <a:gd name="connsiteX8" fmla="*/ 868450 w 3303786"/>
              <a:gd name="connsiteY8" fmla="*/ 294078 h 1203883"/>
              <a:gd name="connsiteX9" fmla="*/ 1134958 w 3303786"/>
              <a:gd name="connsiteY9" fmla="*/ 294078 h 1203883"/>
              <a:gd name="connsiteX10" fmla="*/ 1134958 w 3303786"/>
              <a:gd name="connsiteY10" fmla="*/ 372193 h 1203883"/>
              <a:gd name="connsiteX11" fmla="*/ 1249833 w 3303786"/>
              <a:gd name="connsiteY11" fmla="*/ 372193 h 1203883"/>
              <a:gd name="connsiteX12" fmla="*/ 1249833 w 3303786"/>
              <a:gd name="connsiteY12" fmla="*/ 464092 h 1203883"/>
              <a:gd name="connsiteX13" fmla="*/ 1534721 w 3303786"/>
              <a:gd name="connsiteY13" fmla="*/ 464092 h 1203883"/>
              <a:gd name="connsiteX14" fmla="*/ 1520936 w 3303786"/>
              <a:gd name="connsiteY14" fmla="*/ 537612 h 1203883"/>
              <a:gd name="connsiteX15" fmla="*/ 1543911 w 3303786"/>
              <a:gd name="connsiteY15" fmla="*/ 537612 h 1203883"/>
              <a:gd name="connsiteX16" fmla="*/ 1543911 w 3303786"/>
              <a:gd name="connsiteY16" fmla="*/ 629511 h 1203883"/>
              <a:gd name="connsiteX17" fmla="*/ 1736900 w 3303786"/>
              <a:gd name="connsiteY17" fmla="*/ 629511 h 1203883"/>
              <a:gd name="connsiteX18" fmla="*/ 1736900 w 3303786"/>
              <a:gd name="connsiteY18" fmla="*/ 712221 h 1203883"/>
              <a:gd name="connsiteX19" fmla="*/ 1934484 w 3303786"/>
              <a:gd name="connsiteY19" fmla="*/ 712221 h 1203883"/>
              <a:gd name="connsiteX20" fmla="*/ 1934484 w 3303786"/>
              <a:gd name="connsiteY20" fmla="*/ 891425 h 1203883"/>
              <a:gd name="connsiteX21" fmla="*/ 2044763 w 3303786"/>
              <a:gd name="connsiteY21" fmla="*/ 891425 h 1203883"/>
              <a:gd name="connsiteX22" fmla="*/ 2044763 w 3303786"/>
              <a:gd name="connsiteY22" fmla="*/ 969539 h 1203883"/>
              <a:gd name="connsiteX23" fmla="*/ 2329652 w 3303786"/>
              <a:gd name="connsiteY23" fmla="*/ 969539 h 1203883"/>
              <a:gd name="connsiteX24" fmla="*/ 2329652 w 3303786"/>
              <a:gd name="connsiteY24" fmla="*/ 1070629 h 1203883"/>
              <a:gd name="connsiteX25" fmla="*/ 2518046 w 3303786"/>
              <a:gd name="connsiteY25" fmla="*/ 1070629 h 1203883"/>
              <a:gd name="connsiteX26" fmla="*/ 2522641 w 3303786"/>
              <a:gd name="connsiteY26" fmla="*/ 1203883 h 1203883"/>
              <a:gd name="connsiteX27" fmla="*/ 3303786 w 3303786"/>
              <a:gd name="connsiteY27" fmla="*/ 1199288 h 120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303786" h="1203883">
                <a:moveTo>
                  <a:pt x="0" y="0"/>
                </a:moveTo>
                <a:lnTo>
                  <a:pt x="147039" y="0"/>
                </a:lnTo>
                <a:lnTo>
                  <a:pt x="147039" y="27569"/>
                </a:lnTo>
                <a:lnTo>
                  <a:pt x="523827" y="27569"/>
                </a:lnTo>
                <a:lnTo>
                  <a:pt x="523827" y="124064"/>
                </a:lnTo>
                <a:lnTo>
                  <a:pt x="739791" y="124064"/>
                </a:lnTo>
                <a:lnTo>
                  <a:pt x="739791" y="192988"/>
                </a:lnTo>
                <a:lnTo>
                  <a:pt x="863855" y="192988"/>
                </a:lnTo>
                <a:lnTo>
                  <a:pt x="868450" y="294078"/>
                </a:lnTo>
                <a:lnTo>
                  <a:pt x="1134958" y="294078"/>
                </a:lnTo>
                <a:lnTo>
                  <a:pt x="1134958" y="372193"/>
                </a:lnTo>
                <a:lnTo>
                  <a:pt x="1249833" y="372193"/>
                </a:lnTo>
                <a:lnTo>
                  <a:pt x="1249833" y="464092"/>
                </a:lnTo>
                <a:lnTo>
                  <a:pt x="1534721" y="464092"/>
                </a:lnTo>
                <a:lnTo>
                  <a:pt x="1520936" y="537612"/>
                </a:lnTo>
                <a:lnTo>
                  <a:pt x="1543911" y="537612"/>
                </a:lnTo>
                <a:lnTo>
                  <a:pt x="1543911" y="629511"/>
                </a:lnTo>
                <a:lnTo>
                  <a:pt x="1736900" y="629511"/>
                </a:lnTo>
                <a:lnTo>
                  <a:pt x="1736900" y="712221"/>
                </a:lnTo>
                <a:lnTo>
                  <a:pt x="1934484" y="712221"/>
                </a:lnTo>
                <a:lnTo>
                  <a:pt x="1934484" y="891425"/>
                </a:lnTo>
                <a:lnTo>
                  <a:pt x="2044763" y="891425"/>
                </a:lnTo>
                <a:lnTo>
                  <a:pt x="2044763" y="969539"/>
                </a:lnTo>
                <a:lnTo>
                  <a:pt x="2329652" y="969539"/>
                </a:lnTo>
                <a:lnTo>
                  <a:pt x="2329652" y="1070629"/>
                </a:lnTo>
                <a:lnTo>
                  <a:pt x="2518046" y="1070629"/>
                </a:lnTo>
                <a:lnTo>
                  <a:pt x="2522641" y="1203883"/>
                </a:lnTo>
                <a:lnTo>
                  <a:pt x="3303786" y="1199288"/>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3" name="Freeform: Shape 52">
            <a:extLst>
              <a:ext uri="{FF2B5EF4-FFF2-40B4-BE49-F238E27FC236}">
                <a16:creationId xmlns:a16="http://schemas.microsoft.com/office/drawing/2014/main" id="{17DB670B-5EB7-1787-5899-F9D990982582}"/>
              </a:ext>
            </a:extLst>
          </p:cNvPr>
          <p:cNvSpPr/>
          <p:nvPr/>
        </p:nvSpPr>
        <p:spPr bwMode="auto">
          <a:xfrm>
            <a:off x="7169358" y="2551046"/>
            <a:ext cx="2490476" cy="1833395"/>
          </a:xfrm>
          <a:custGeom>
            <a:avLst/>
            <a:gdLst>
              <a:gd name="connsiteX0" fmla="*/ 0 w 2490476"/>
              <a:gd name="connsiteY0" fmla="*/ 0 h 1833395"/>
              <a:gd name="connsiteX1" fmla="*/ 215963 w 2490476"/>
              <a:gd name="connsiteY1" fmla="*/ 0 h 1833395"/>
              <a:gd name="connsiteX2" fmla="*/ 215963 w 2490476"/>
              <a:gd name="connsiteY2" fmla="*/ 160825 h 1833395"/>
              <a:gd name="connsiteX3" fmla="*/ 238938 w 2490476"/>
              <a:gd name="connsiteY3" fmla="*/ 160825 h 1833395"/>
              <a:gd name="connsiteX4" fmla="*/ 238938 w 2490476"/>
              <a:gd name="connsiteY4" fmla="*/ 670867 h 1833395"/>
              <a:gd name="connsiteX5" fmla="*/ 261913 w 2490476"/>
              <a:gd name="connsiteY5" fmla="*/ 670867 h 1833395"/>
              <a:gd name="connsiteX6" fmla="*/ 261913 w 2490476"/>
              <a:gd name="connsiteY6" fmla="*/ 1010895 h 1833395"/>
              <a:gd name="connsiteX7" fmla="*/ 519232 w 2490476"/>
              <a:gd name="connsiteY7" fmla="*/ 1010895 h 1833395"/>
              <a:gd name="connsiteX8" fmla="*/ 519232 w 2490476"/>
              <a:gd name="connsiteY8" fmla="*/ 1176314 h 1833395"/>
              <a:gd name="connsiteX9" fmla="*/ 684651 w 2490476"/>
              <a:gd name="connsiteY9" fmla="*/ 1176314 h 1833395"/>
              <a:gd name="connsiteX10" fmla="*/ 684651 w 2490476"/>
              <a:gd name="connsiteY10" fmla="*/ 1337138 h 1833395"/>
              <a:gd name="connsiteX11" fmla="*/ 721411 w 2490476"/>
              <a:gd name="connsiteY11" fmla="*/ 1337138 h 1833395"/>
              <a:gd name="connsiteX12" fmla="*/ 721411 w 2490476"/>
              <a:gd name="connsiteY12" fmla="*/ 1502557 h 1833395"/>
              <a:gd name="connsiteX13" fmla="*/ 744386 w 2490476"/>
              <a:gd name="connsiteY13" fmla="*/ 1502557 h 1833395"/>
              <a:gd name="connsiteX14" fmla="*/ 744386 w 2490476"/>
              <a:gd name="connsiteY14" fmla="*/ 1677166 h 1833395"/>
              <a:gd name="connsiteX15" fmla="*/ 1148743 w 2490476"/>
              <a:gd name="connsiteY15" fmla="*/ 1677166 h 1833395"/>
              <a:gd name="connsiteX16" fmla="*/ 1148743 w 2490476"/>
              <a:gd name="connsiteY16" fmla="*/ 1833395 h 1833395"/>
              <a:gd name="connsiteX17" fmla="*/ 2490476 w 2490476"/>
              <a:gd name="connsiteY17" fmla="*/ 1833395 h 18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90476" h="1833395">
                <a:moveTo>
                  <a:pt x="0" y="0"/>
                </a:moveTo>
                <a:lnTo>
                  <a:pt x="215963" y="0"/>
                </a:lnTo>
                <a:lnTo>
                  <a:pt x="215963" y="160825"/>
                </a:lnTo>
                <a:lnTo>
                  <a:pt x="238938" y="160825"/>
                </a:lnTo>
                <a:lnTo>
                  <a:pt x="238938" y="670867"/>
                </a:lnTo>
                <a:lnTo>
                  <a:pt x="261913" y="670867"/>
                </a:lnTo>
                <a:lnTo>
                  <a:pt x="261913" y="1010895"/>
                </a:lnTo>
                <a:lnTo>
                  <a:pt x="519232" y="1010895"/>
                </a:lnTo>
                <a:lnTo>
                  <a:pt x="519232" y="1176314"/>
                </a:lnTo>
                <a:lnTo>
                  <a:pt x="684651" y="1176314"/>
                </a:lnTo>
                <a:lnTo>
                  <a:pt x="684651" y="1337138"/>
                </a:lnTo>
                <a:lnTo>
                  <a:pt x="721411" y="1337138"/>
                </a:lnTo>
                <a:lnTo>
                  <a:pt x="721411" y="1502557"/>
                </a:lnTo>
                <a:lnTo>
                  <a:pt x="744386" y="1502557"/>
                </a:lnTo>
                <a:lnTo>
                  <a:pt x="744386" y="1677166"/>
                </a:lnTo>
                <a:lnTo>
                  <a:pt x="1148743" y="1677166"/>
                </a:lnTo>
                <a:lnTo>
                  <a:pt x="1148743" y="1833395"/>
                </a:lnTo>
                <a:lnTo>
                  <a:pt x="2490476" y="1833395"/>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2CB22DC8-9CBF-4FE8-9EC1-158071144F65}"/>
              </a:ext>
            </a:extLst>
          </p:cNvPr>
          <p:cNvSpPr>
            <a:spLocks noGrp="1"/>
          </p:cNvSpPr>
          <p:nvPr>
            <p:ph type="title"/>
          </p:nvPr>
        </p:nvSpPr>
        <p:spPr/>
        <p:txBody>
          <a:bodyPr/>
          <a:lstStyle/>
          <a:p>
            <a:r>
              <a:rPr lang="en-US" sz="3600" b="1" dirty="0"/>
              <a:t>Venetoclax</a:t>
            </a:r>
            <a:r>
              <a:rPr lang="en-US" dirty="0"/>
              <a:t> + </a:t>
            </a:r>
            <a:r>
              <a:rPr lang="en-US" sz="3600" b="1" dirty="0"/>
              <a:t>Rituximab Induces Long Remission Durations: </a:t>
            </a:r>
            <a:r>
              <a:rPr lang="en-US" dirty="0"/>
              <a:t>MURANO</a:t>
            </a:r>
          </a:p>
        </p:txBody>
      </p:sp>
      <p:sp>
        <p:nvSpPr>
          <p:cNvPr id="3" name="Content Placeholder 2">
            <a:extLst>
              <a:ext uri="{FF2B5EF4-FFF2-40B4-BE49-F238E27FC236}">
                <a16:creationId xmlns:a16="http://schemas.microsoft.com/office/drawing/2014/main" id="{5A6F5C81-4C43-425C-84CE-597EEBA0E6BF}"/>
              </a:ext>
            </a:extLst>
          </p:cNvPr>
          <p:cNvSpPr>
            <a:spLocks noGrp="1"/>
          </p:cNvSpPr>
          <p:nvPr>
            <p:ph idx="1"/>
          </p:nvPr>
        </p:nvSpPr>
        <p:spPr/>
        <p:txBody>
          <a:bodyPr/>
          <a:lstStyle/>
          <a:p>
            <a:r>
              <a:rPr lang="en-US" sz="2000" dirty="0"/>
              <a:t>Randomized, open-label phase III trial of venetoclax + rituximab vs bendamustine + rituximab for patients with R/R CLL; 1-3 prior tx lines (with ≥1 CT-containing regimen) (N = 389) </a:t>
            </a:r>
          </a:p>
        </p:txBody>
      </p:sp>
      <p:sp>
        <p:nvSpPr>
          <p:cNvPr id="27" name="Text Box 15">
            <a:extLst>
              <a:ext uri="{FF2B5EF4-FFF2-40B4-BE49-F238E27FC236}">
                <a16:creationId xmlns:a16="http://schemas.microsoft.com/office/drawing/2014/main" id="{A690F33C-72CD-40C7-87D0-E4F1C9D0FBD2}"/>
              </a:ext>
            </a:extLst>
          </p:cNvPr>
          <p:cNvSpPr txBox="1">
            <a:spLocks noChangeArrowheads="1"/>
          </p:cNvSpPr>
          <p:nvPr/>
        </p:nvSpPr>
        <p:spPr bwMode="auto">
          <a:xfrm>
            <a:off x="438629" y="636303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Seymour. Blood. 2022;140:839.</a:t>
            </a:r>
          </a:p>
        </p:txBody>
      </p:sp>
      <p:sp>
        <p:nvSpPr>
          <p:cNvPr id="78" name="TextBox 77">
            <a:extLst>
              <a:ext uri="{FF2B5EF4-FFF2-40B4-BE49-F238E27FC236}">
                <a16:creationId xmlns:a16="http://schemas.microsoft.com/office/drawing/2014/main" id="{D866D5DE-CE51-E929-64AC-AF31511E2CBE}"/>
              </a:ext>
            </a:extLst>
          </p:cNvPr>
          <p:cNvSpPr txBox="1"/>
          <p:nvPr/>
        </p:nvSpPr>
        <p:spPr bwMode="auto">
          <a:xfrm rot="16200000">
            <a:off x="-783139" y="3384406"/>
            <a:ext cx="29132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PFS (%)</a:t>
            </a:r>
          </a:p>
        </p:txBody>
      </p:sp>
      <p:sp>
        <p:nvSpPr>
          <p:cNvPr id="73" name="TextBox 72">
            <a:extLst>
              <a:ext uri="{FF2B5EF4-FFF2-40B4-BE49-F238E27FC236}">
                <a16:creationId xmlns:a16="http://schemas.microsoft.com/office/drawing/2014/main" id="{ECF45163-647F-C352-A2FD-A0D140E46BE3}"/>
              </a:ext>
            </a:extLst>
          </p:cNvPr>
          <p:cNvSpPr txBox="1"/>
          <p:nvPr/>
        </p:nvSpPr>
        <p:spPr bwMode="auto">
          <a:xfrm>
            <a:off x="2628483" y="4051354"/>
            <a:ext cx="5742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EOT</a:t>
            </a:r>
          </a:p>
        </p:txBody>
      </p:sp>
      <p:sp>
        <p:nvSpPr>
          <p:cNvPr id="74" name="Down Arrow 28">
            <a:extLst>
              <a:ext uri="{FF2B5EF4-FFF2-40B4-BE49-F238E27FC236}">
                <a16:creationId xmlns:a16="http://schemas.microsoft.com/office/drawing/2014/main" id="{DE4DBAFC-EC32-17CA-9A5C-CC03AFD711EA}"/>
              </a:ext>
            </a:extLst>
          </p:cNvPr>
          <p:cNvSpPr/>
          <p:nvPr/>
        </p:nvSpPr>
        <p:spPr bwMode="auto">
          <a:xfrm>
            <a:off x="2835318" y="4348722"/>
            <a:ext cx="153658" cy="178868"/>
          </a:xfrm>
          <a:prstGeom prst="downArrow">
            <a:avLst/>
          </a:prstGeom>
          <a:solidFill>
            <a:schemeClr val="bg1"/>
          </a:solid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7" name="TextBox 76">
            <a:extLst>
              <a:ext uri="{FF2B5EF4-FFF2-40B4-BE49-F238E27FC236}">
                <a16:creationId xmlns:a16="http://schemas.microsoft.com/office/drawing/2014/main" id="{590C6CE8-2C4D-7F5E-C686-D676DE6DB3AF}"/>
              </a:ext>
            </a:extLst>
          </p:cNvPr>
          <p:cNvSpPr txBox="1"/>
          <p:nvPr/>
        </p:nvSpPr>
        <p:spPr bwMode="auto">
          <a:xfrm>
            <a:off x="1234441" y="4750119"/>
            <a:ext cx="45293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a:t>
            </a:r>
          </a:p>
        </p:txBody>
      </p:sp>
      <p:cxnSp>
        <p:nvCxnSpPr>
          <p:cNvPr id="79" name="Straight Connector 78">
            <a:extLst>
              <a:ext uri="{FF2B5EF4-FFF2-40B4-BE49-F238E27FC236}">
                <a16:creationId xmlns:a16="http://schemas.microsoft.com/office/drawing/2014/main" id="{01A83B69-7B67-7B53-9F03-0758CC3C7067}"/>
              </a:ext>
            </a:extLst>
          </p:cNvPr>
          <p:cNvCxnSpPr>
            <a:cxnSpLocks/>
          </p:cNvCxnSpPr>
          <p:nvPr/>
        </p:nvCxnSpPr>
        <p:spPr bwMode="auto">
          <a:xfrm>
            <a:off x="1234441" y="2534198"/>
            <a:ext cx="0" cy="2002536"/>
          </a:xfrm>
          <a:prstGeom prst="line">
            <a:avLst/>
          </a:prstGeom>
          <a:noFill/>
          <a:ln w="28575" cap="flat" cmpd="sng" algn="ctr">
            <a:solidFill>
              <a:schemeClr val="bg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435C8AEA-9B5E-3F80-2444-17924C0AD299}"/>
              </a:ext>
            </a:extLst>
          </p:cNvPr>
          <p:cNvCxnSpPr>
            <a:cxnSpLocks/>
          </p:cNvCxnSpPr>
          <p:nvPr/>
        </p:nvCxnSpPr>
        <p:spPr bwMode="auto">
          <a:xfrm>
            <a:off x="1219402" y="4545878"/>
            <a:ext cx="4678478" cy="0"/>
          </a:xfrm>
          <a:prstGeom prst="line">
            <a:avLst/>
          </a:prstGeom>
          <a:noFill/>
          <a:ln w="28575" cap="flat" cmpd="sng" algn="ctr">
            <a:solidFill>
              <a:schemeClr val="bg1"/>
            </a:solidFill>
            <a:prstDash val="solid"/>
            <a:round/>
            <a:headEnd type="none" w="med" len="med"/>
            <a:tailEnd type="none" w="med" len="med"/>
          </a:ln>
          <a:effectLst/>
        </p:spPr>
      </p:cxnSp>
      <p:cxnSp>
        <p:nvCxnSpPr>
          <p:cNvPr id="81" name="Straight Connector 80">
            <a:extLst>
              <a:ext uri="{FF2B5EF4-FFF2-40B4-BE49-F238E27FC236}">
                <a16:creationId xmlns:a16="http://schemas.microsoft.com/office/drawing/2014/main" id="{FB7D9A24-5A4F-5FDE-7DB1-1F11ED4707C4}"/>
              </a:ext>
            </a:extLst>
          </p:cNvPr>
          <p:cNvCxnSpPr>
            <a:cxnSpLocks/>
          </p:cNvCxnSpPr>
          <p:nvPr/>
        </p:nvCxnSpPr>
        <p:spPr bwMode="auto">
          <a:xfrm flipH="1">
            <a:off x="1166062" y="2543342"/>
            <a:ext cx="59235" cy="0"/>
          </a:xfrm>
          <a:prstGeom prst="line">
            <a:avLst/>
          </a:prstGeom>
          <a:noFill/>
          <a:ln w="28575" cap="flat" cmpd="sng" algn="ctr">
            <a:solidFill>
              <a:schemeClr val="bg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13B8E7CA-7A36-3AC2-B15D-2A9B5E0933B0}"/>
              </a:ext>
            </a:extLst>
          </p:cNvPr>
          <p:cNvCxnSpPr>
            <a:cxnSpLocks/>
          </p:cNvCxnSpPr>
          <p:nvPr/>
        </p:nvCxnSpPr>
        <p:spPr bwMode="auto">
          <a:xfrm flipH="1">
            <a:off x="1166062" y="2943849"/>
            <a:ext cx="59235" cy="0"/>
          </a:xfrm>
          <a:prstGeom prst="line">
            <a:avLst/>
          </a:prstGeom>
          <a:noFill/>
          <a:ln w="28575" cap="flat" cmpd="sng" algn="ctr">
            <a:solidFill>
              <a:schemeClr val="bg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83B1D138-DBDF-5C49-9587-9B5827F5A959}"/>
              </a:ext>
            </a:extLst>
          </p:cNvPr>
          <p:cNvCxnSpPr>
            <a:cxnSpLocks/>
          </p:cNvCxnSpPr>
          <p:nvPr/>
        </p:nvCxnSpPr>
        <p:spPr bwMode="auto">
          <a:xfrm flipH="1">
            <a:off x="1166062" y="3344356"/>
            <a:ext cx="59235" cy="0"/>
          </a:xfrm>
          <a:prstGeom prst="line">
            <a:avLst/>
          </a:prstGeom>
          <a:noFill/>
          <a:ln w="28575" cap="flat" cmpd="sng" algn="ctr">
            <a:solidFill>
              <a:schemeClr val="bg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A660D049-5B49-7C0C-A28E-66B86972390D}"/>
              </a:ext>
            </a:extLst>
          </p:cNvPr>
          <p:cNvCxnSpPr>
            <a:cxnSpLocks/>
          </p:cNvCxnSpPr>
          <p:nvPr/>
        </p:nvCxnSpPr>
        <p:spPr bwMode="auto">
          <a:xfrm flipH="1">
            <a:off x="1166062" y="3744863"/>
            <a:ext cx="59235" cy="0"/>
          </a:xfrm>
          <a:prstGeom prst="line">
            <a:avLst/>
          </a:prstGeom>
          <a:noFill/>
          <a:ln w="28575" cap="flat" cmpd="sng" algn="ctr">
            <a:solidFill>
              <a:schemeClr val="bg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45E68341-3602-6DDD-C0D5-911E68B4A5BF}"/>
              </a:ext>
            </a:extLst>
          </p:cNvPr>
          <p:cNvCxnSpPr>
            <a:cxnSpLocks/>
          </p:cNvCxnSpPr>
          <p:nvPr/>
        </p:nvCxnSpPr>
        <p:spPr bwMode="auto">
          <a:xfrm flipH="1">
            <a:off x="1166062" y="4145370"/>
            <a:ext cx="59235" cy="0"/>
          </a:xfrm>
          <a:prstGeom prst="line">
            <a:avLst/>
          </a:prstGeom>
          <a:noFill/>
          <a:ln w="28575" cap="flat" cmpd="sng" algn="ctr">
            <a:solidFill>
              <a:schemeClr val="bg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AE0A021A-FA11-E7E5-11B1-3AD7146679C6}"/>
              </a:ext>
            </a:extLst>
          </p:cNvPr>
          <p:cNvCxnSpPr>
            <a:cxnSpLocks/>
          </p:cNvCxnSpPr>
          <p:nvPr/>
        </p:nvCxnSpPr>
        <p:spPr bwMode="auto">
          <a:xfrm flipH="1">
            <a:off x="1166062" y="4545878"/>
            <a:ext cx="59235" cy="0"/>
          </a:xfrm>
          <a:prstGeom prst="line">
            <a:avLst/>
          </a:prstGeom>
          <a:noFill/>
          <a:ln w="28575" cap="flat" cmpd="sng" algn="ctr">
            <a:solidFill>
              <a:schemeClr val="bg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0576EA80-40FE-31B3-52E2-8EA21E521A96}"/>
              </a:ext>
            </a:extLst>
          </p:cNvPr>
          <p:cNvCxnSpPr>
            <a:cxnSpLocks/>
          </p:cNvCxnSpPr>
          <p:nvPr/>
        </p:nvCxnSpPr>
        <p:spPr bwMode="auto">
          <a:xfrm>
            <a:off x="1234441"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D4D3CB02-484C-B548-D2F1-E9F69EFF1371}"/>
              </a:ext>
            </a:extLst>
          </p:cNvPr>
          <p:cNvCxnSpPr>
            <a:cxnSpLocks/>
          </p:cNvCxnSpPr>
          <p:nvPr/>
        </p:nvCxnSpPr>
        <p:spPr bwMode="auto">
          <a:xfrm>
            <a:off x="1622299"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22D9CC9E-FBB8-D284-6318-2F9767BDF618}"/>
              </a:ext>
            </a:extLst>
          </p:cNvPr>
          <p:cNvCxnSpPr>
            <a:cxnSpLocks/>
          </p:cNvCxnSpPr>
          <p:nvPr/>
        </p:nvCxnSpPr>
        <p:spPr bwMode="auto">
          <a:xfrm>
            <a:off x="2010157"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C6BE9B45-9233-B237-8329-FF34C5B4DE4C}"/>
              </a:ext>
            </a:extLst>
          </p:cNvPr>
          <p:cNvCxnSpPr>
            <a:cxnSpLocks/>
          </p:cNvCxnSpPr>
          <p:nvPr/>
        </p:nvCxnSpPr>
        <p:spPr bwMode="auto">
          <a:xfrm>
            <a:off x="2398015"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5AE3B539-6888-297D-33E7-7BFCE232ED8A}"/>
              </a:ext>
            </a:extLst>
          </p:cNvPr>
          <p:cNvCxnSpPr>
            <a:cxnSpLocks/>
          </p:cNvCxnSpPr>
          <p:nvPr/>
        </p:nvCxnSpPr>
        <p:spPr bwMode="auto">
          <a:xfrm>
            <a:off x="2785873"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55D00561-8E4D-E861-EDF3-7582BAFEB3B2}"/>
              </a:ext>
            </a:extLst>
          </p:cNvPr>
          <p:cNvCxnSpPr>
            <a:cxnSpLocks/>
          </p:cNvCxnSpPr>
          <p:nvPr/>
        </p:nvCxnSpPr>
        <p:spPr bwMode="auto">
          <a:xfrm>
            <a:off x="3173731"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E84FC47B-7568-EA52-7DDD-B9481719510C}"/>
              </a:ext>
            </a:extLst>
          </p:cNvPr>
          <p:cNvCxnSpPr>
            <a:cxnSpLocks/>
          </p:cNvCxnSpPr>
          <p:nvPr/>
        </p:nvCxnSpPr>
        <p:spPr bwMode="auto">
          <a:xfrm>
            <a:off x="3561589"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BE361A20-78D1-D40B-6914-816B7DED45EF}"/>
              </a:ext>
            </a:extLst>
          </p:cNvPr>
          <p:cNvCxnSpPr>
            <a:cxnSpLocks/>
          </p:cNvCxnSpPr>
          <p:nvPr/>
        </p:nvCxnSpPr>
        <p:spPr bwMode="auto">
          <a:xfrm>
            <a:off x="3949447"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23B5D6A0-EBC7-B8D6-ACA6-4C9462058EEA}"/>
              </a:ext>
            </a:extLst>
          </p:cNvPr>
          <p:cNvCxnSpPr>
            <a:cxnSpLocks/>
          </p:cNvCxnSpPr>
          <p:nvPr/>
        </p:nvCxnSpPr>
        <p:spPr bwMode="auto">
          <a:xfrm>
            <a:off x="4337305"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DBC7F7A9-DF5D-A872-EEFE-6EEDBCD1488B}"/>
              </a:ext>
            </a:extLst>
          </p:cNvPr>
          <p:cNvCxnSpPr>
            <a:cxnSpLocks/>
          </p:cNvCxnSpPr>
          <p:nvPr/>
        </p:nvCxnSpPr>
        <p:spPr bwMode="auto">
          <a:xfrm>
            <a:off x="4725163"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076E36D1-5AA4-30F7-4AFD-AA9A190288D9}"/>
              </a:ext>
            </a:extLst>
          </p:cNvPr>
          <p:cNvCxnSpPr>
            <a:cxnSpLocks/>
          </p:cNvCxnSpPr>
          <p:nvPr/>
        </p:nvCxnSpPr>
        <p:spPr bwMode="auto">
          <a:xfrm>
            <a:off x="5113021"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7F464C78-DB8E-8D89-9600-B29940768366}"/>
              </a:ext>
            </a:extLst>
          </p:cNvPr>
          <p:cNvCxnSpPr>
            <a:cxnSpLocks/>
          </p:cNvCxnSpPr>
          <p:nvPr/>
        </p:nvCxnSpPr>
        <p:spPr bwMode="auto">
          <a:xfrm>
            <a:off x="5500879"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03ACD3C1-D516-B6B8-E7FF-3E38BF0B7821}"/>
              </a:ext>
            </a:extLst>
          </p:cNvPr>
          <p:cNvCxnSpPr>
            <a:cxnSpLocks/>
          </p:cNvCxnSpPr>
          <p:nvPr/>
        </p:nvCxnSpPr>
        <p:spPr bwMode="auto">
          <a:xfrm>
            <a:off x="5888736" y="4545878"/>
            <a:ext cx="0" cy="64008"/>
          </a:xfrm>
          <a:prstGeom prst="line">
            <a:avLst/>
          </a:prstGeom>
          <a:noFill/>
          <a:ln w="28575" cap="flat" cmpd="sng" algn="ctr">
            <a:solidFill>
              <a:schemeClr val="bg1"/>
            </a:solidFill>
            <a:prstDash val="solid"/>
            <a:round/>
            <a:headEnd type="none" w="med" len="med"/>
            <a:tailEnd type="none" w="med" len="med"/>
          </a:ln>
          <a:effectLst/>
        </p:spPr>
      </p:cxnSp>
      <p:sp>
        <p:nvSpPr>
          <p:cNvPr id="101" name="TextBox 100">
            <a:extLst>
              <a:ext uri="{FF2B5EF4-FFF2-40B4-BE49-F238E27FC236}">
                <a16:creationId xmlns:a16="http://schemas.microsoft.com/office/drawing/2014/main" id="{564AECE7-5213-F62A-C886-A18C09A7C862}"/>
              </a:ext>
            </a:extLst>
          </p:cNvPr>
          <p:cNvSpPr txBox="1"/>
          <p:nvPr/>
        </p:nvSpPr>
        <p:spPr bwMode="auto">
          <a:xfrm>
            <a:off x="604838" y="2381931"/>
            <a:ext cx="6134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102" name="TextBox 101">
            <a:extLst>
              <a:ext uri="{FF2B5EF4-FFF2-40B4-BE49-F238E27FC236}">
                <a16:creationId xmlns:a16="http://schemas.microsoft.com/office/drawing/2014/main" id="{CEE63FA6-ACDF-1BCF-D590-EB48A831113B}"/>
              </a:ext>
            </a:extLst>
          </p:cNvPr>
          <p:cNvSpPr txBox="1"/>
          <p:nvPr/>
        </p:nvSpPr>
        <p:spPr bwMode="auto">
          <a:xfrm>
            <a:off x="604838" y="2782456"/>
            <a:ext cx="6134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103" name="TextBox 102">
            <a:extLst>
              <a:ext uri="{FF2B5EF4-FFF2-40B4-BE49-F238E27FC236}">
                <a16:creationId xmlns:a16="http://schemas.microsoft.com/office/drawing/2014/main" id="{47ACD760-9497-0163-E291-8843ABE411E5}"/>
              </a:ext>
            </a:extLst>
          </p:cNvPr>
          <p:cNvSpPr txBox="1"/>
          <p:nvPr/>
        </p:nvSpPr>
        <p:spPr bwMode="auto">
          <a:xfrm>
            <a:off x="604838" y="3182981"/>
            <a:ext cx="6134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104" name="TextBox 103">
            <a:extLst>
              <a:ext uri="{FF2B5EF4-FFF2-40B4-BE49-F238E27FC236}">
                <a16:creationId xmlns:a16="http://schemas.microsoft.com/office/drawing/2014/main" id="{BEB4A34F-FCE6-1A49-0B53-4F0C39D0702E}"/>
              </a:ext>
            </a:extLst>
          </p:cNvPr>
          <p:cNvSpPr txBox="1"/>
          <p:nvPr/>
        </p:nvSpPr>
        <p:spPr bwMode="auto">
          <a:xfrm>
            <a:off x="604838" y="3583506"/>
            <a:ext cx="6134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105" name="TextBox 104">
            <a:extLst>
              <a:ext uri="{FF2B5EF4-FFF2-40B4-BE49-F238E27FC236}">
                <a16:creationId xmlns:a16="http://schemas.microsoft.com/office/drawing/2014/main" id="{EC22F2CB-957C-7EBF-E0EF-9A0405560C5E}"/>
              </a:ext>
            </a:extLst>
          </p:cNvPr>
          <p:cNvSpPr txBox="1"/>
          <p:nvPr/>
        </p:nvSpPr>
        <p:spPr bwMode="auto">
          <a:xfrm>
            <a:off x="604838" y="3984031"/>
            <a:ext cx="6134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106" name="TextBox 105">
            <a:extLst>
              <a:ext uri="{FF2B5EF4-FFF2-40B4-BE49-F238E27FC236}">
                <a16:creationId xmlns:a16="http://schemas.microsoft.com/office/drawing/2014/main" id="{0E26EE37-1F75-9C7B-C452-71A88076E513}"/>
              </a:ext>
            </a:extLst>
          </p:cNvPr>
          <p:cNvSpPr txBox="1"/>
          <p:nvPr/>
        </p:nvSpPr>
        <p:spPr bwMode="auto">
          <a:xfrm>
            <a:off x="604838" y="4384558"/>
            <a:ext cx="6134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07" name="TextBox 106">
            <a:extLst>
              <a:ext uri="{FF2B5EF4-FFF2-40B4-BE49-F238E27FC236}">
                <a16:creationId xmlns:a16="http://schemas.microsoft.com/office/drawing/2014/main" id="{9B073213-0F67-E88A-836B-29B35827A2C7}"/>
              </a:ext>
            </a:extLst>
          </p:cNvPr>
          <p:cNvSpPr txBox="1"/>
          <p:nvPr/>
        </p:nvSpPr>
        <p:spPr bwMode="auto">
          <a:xfrm>
            <a:off x="5666233"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72</a:t>
            </a:r>
          </a:p>
        </p:txBody>
      </p:sp>
      <p:sp>
        <p:nvSpPr>
          <p:cNvPr id="108" name="TextBox 107">
            <a:extLst>
              <a:ext uri="{FF2B5EF4-FFF2-40B4-BE49-F238E27FC236}">
                <a16:creationId xmlns:a16="http://schemas.microsoft.com/office/drawing/2014/main" id="{B2BDC7B8-FF13-B619-B228-16E2D129C0F2}"/>
              </a:ext>
            </a:extLst>
          </p:cNvPr>
          <p:cNvSpPr txBox="1"/>
          <p:nvPr/>
        </p:nvSpPr>
        <p:spPr bwMode="auto">
          <a:xfrm>
            <a:off x="1000126"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09" name="TextBox 108">
            <a:extLst>
              <a:ext uri="{FF2B5EF4-FFF2-40B4-BE49-F238E27FC236}">
                <a16:creationId xmlns:a16="http://schemas.microsoft.com/office/drawing/2014/main" id="{DA496DB9-CFC1-9E4A-54AD-F778FEE2482F}"/>
              </a:ext>
            </a:extLst>
          </p:cNvPr>
          <p:cNvSpPr txBox="1"/>
          <p:nvPr/>
        </p:nvSpPr>
        <p:spPr bwMode="auto">
          <a:xfrm>
            <a:off x="1388968"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110" name="TextBox 109">
            <a:extLst>
              <a:ext uri="{FF2B5EF4-FFF2-40B4-BE49-F238E27FC236}">
                <a16:creationId xmlns:a16="http://schemas.microsoft.com/office/drawing/2014/main" id="{A384EC63-6115-0E55-E4DF-390C1847A2B8}"/>
              </a:ext>
            </a:extLst>
          </p:cNvPr>
          <p:cNvSpPr txBox="1"/>
          <p:nvPr/>
        </p:nvSpPr>
        <p:spPr bwMode="auto">
          <a:xfrm>
            <a:off x="1777810"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111" name="TextBox 110">
            <a:extLst>
              <a:ext uri="{FF2B5EF4-FFF2-40B4-BE49-F238E27FC236}">
                <a16:creationId xmlns:a16="http://schemas.microsoft.com/office/drawing/2014/main" id="{5EC9CDFA-E615-B864-3E10-1D199337B882}"/>
              </a:ext>
            </a:extLst>
          </p:cNvPr>
          <p:cNvSpPr txBox="1"/>
          <p:nvPr/>
        </p:nvSpPr>
        <p:spPr bwMode="auto">
          <a:xfrm>
            <a:off x="2166652"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112" name="TextBox 111">
            <a:extLst>
              <a:ext uri="{FF2B5EF4-FFF2-40B4-BE49-F238E27FC236}">
                <a16:creationId xmlns:a16="http://schemas.microsoft.com/office/drawing/2014/main" id="{D7AA0CEE-3F15-61D1-5756-0FA962695AAF}"/>
              </a:ext>
            </a:extLst>
          </p:cNvPr>
          <p:cNvSpPr txBox="1"/>
          <p:nvPr/>
        </p:nvSpPr>
        <p:spPr bwMode="auto">
          <a:xfrm>
            <a:off x="2555494"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113" name="TextBox 112">
            <a:extLst>
              <a:ext uri="{FF2B5EF4-FFF2-40B4-BE49-F238E27FC236}">
                <a16:creationId xmlns:a16="http://schemas.microsoft.com/office/drawing/2014/main" id="{26FDCB9D-8E1F-65FE-24B2-EB0CC30C25E1}"/>
              </a:ext>
            </a:extLst>
          </p:cNvPr>
          <p:cNvSpPr txBox="1"/>
          <p:nvPr/>
        </p:nvSpPr>
        <p:spPr bwMode="auto">
          <a:xfrm>
            <a:off x="2944336"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114" name="TextBox 113">
            <a:extLst>
              <a:ext uri="{FF2B5EF4-FFF2-40B4-BE49-F238E27FC236}">
                <a16:creationId xmlns:a16="http://schemas.microsoft.com/office/drawing/2014/main" id="{D457B412-53BA-27BE-9A91-4C9D93DAF59E}"/>
              </a:ext>
            </a:extLst>
          </p:cNvPr>
          <p:cNvSpPr txBox="1"/>
          <p:nvPr/>
        </p:nvSpPr>
        <p:spPr bwMode="auto">
          <a:xfrm>
            <a:off x="3333178"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sp>
        <p:nvSpPr>
          <p:cNvPr id="115" name="TextBox 114">
            <a:extLst>
              <a:ext uri="{FF2B5EF4-FFF2-40B4-BE49-F238E27FC236}">
                <a16:creationId xmlns:a16="http://schemas.microsoft.com/office/drawing/2014/main" id="{DE0F3C6C-5D83-6024-1A00-6258FD413C0A}"/>
              </a:ext>
            </a:extLst>
          </p:cNvPr>
          <p:cNvSpPr txBox="1"/>
          <p:nvPr/>
        </p:nvSpPr>
        <p:spPr bwMode="auto">
          <a:xfrm>
            <a:off x="3722020"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42</a:t>
            </a:r>
          </a:p>
        </p:txBody>
      </p:sp>
      <p:sp>
        <p:nvSpPr>
          <p:cNvPr id="116" name="TextBox 115">
            <a:extLst>
              <a:ext uri="{FF2B5EF4-FFF2-40B4-BE49-F238E27FC236}">
                <a16:creationId xmlns:a16="http://schemas.microsoft.com/office/drawing/2014/main" id="{7AE33007-2A7F-0B79-1170-9DC3DA8B6B3F}"/>
              </a:ext>
            </a:extLst>
          </p:cNvPr>
          <p:cNvSpPr txBox="1"/>
          <p:nvPr/>
        </p:nvSpPr>
        <p:spPr bwMode="auto">
          <a:xfrm>
            <a:off x="4110862"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48</a:t>
            </a:r>
          </a:p>
        </p:txBody>
      </p:sp>
      <p:sp>
        <p:nvSpPr>
          <p:cNvPr id="117" name="TextBox 116">
            <a:extLst>
              <a:ext uri="{FF2B5EF4-FFF2-40B4-BE49-F238E27FC236}">
                <a16:creationId xmlns:a16="http://schemas.microsoft.com/office/drawing/2014/main" id="{D74EC4D0-CB1B-206E-09CF-F2FECD813819}"/>
              </a:ext>
            </a:extLst>
          </p:cNvPr>
          <p:cNvSpPr txBox="1"/>
          <p:nvPr/>
        </p:nvSpPr>
        <p:spPr bwMode="auto">
          <a:xfrm>
            <a:off x="4499704"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54</a:t>
            </a:r>
          </a:p>
        </p:txBody>
      </p:sp>
      <p:sp>
        <p:nvSpPr>
          <p:cNvPr id="118" name="TextBox 117">
            <a:extLst>
              <a:ext uri="{FF2B5EF4-FFF2-40B4-BE49-F238E27FC236}">
                <a16:creationId xmlns:a16="http://schemas.microsoft.com/office/drawing/2014/main" id="{9B94941C-F22F-1D3E-770A-69EDECA53241}"/>
              </a:ext>
            </a:extLst>
          </p:cNvPr>
          <p:cNvSpPr txBox="1"/>
          <p:nvPr/>
        </p:nvSpPr>
        <p:spPr bwMode="auto">
          <a:xfrm>
            <a:off x="4888546"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119" name="TextBox 118">
            <a:extLst>
              <a:ext uri="{FF2B5EF4-FFF2-40B4-BE49-F238E27FC236}">
                <a16:creationId xmlns:a16="http://schemas.microsoft.com/office/drawing/2014/main" id="{6B7F27F0-EE6D-CA79-9D08-BC954EFA9ADA}"/>
              </a:ext>
            </a:extLst>
          </p:cNvPr>
          <p:cNvSpPr txBox="1"/>
          <p:nvPr/>
        </p:nvSpPr>
        <p:spPr bwMode="auto">
          <a:xfrm>
            <a:off x="5277388" y="4534748"/>
            <a:ext cx="4503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66</a:t>
            </a:r>
          </a:p>
        </p:txBody>
      </p:sp>
      <p:grpSp>
        <p:nvGrpSpPr>
          <p:cNvPr id="120" name="Group 119">
            <a:extLst>
              <a:ext uri="{FF2B5EF4-FFF2-40B4-BE49-F238E27FC236}">
                <a16:creationId xmlns:a16="http://schemas.microsoft.com/office/drawing/2014/main" id="{17AB6141-5D3D-5F67-4881-A716BFEF253E}"/>
              </a:ext>
            </a:extLst>
          </p:cNvPr>
          <p:cNvGrpSpPr/>
          <p:nvPr/>
        </p:nvGrpSpPr>
        <p:grpSpPr>
          <a:xfrm>
            <a:off x="1057583" y="5064403"/>
            <a:ext cx="4653889" cy="1086761"/>
            <a:chOff x="18260" y="1220925"/>
            <a:chExt cx="4653889" cy="1086761"/>
          </a:xfrm>
        </p:grpSpPr>
        <p:sp>
          <p:nvSpPr>
            <p:cNvPr id="121" name="TextBox 120">
              <a:extLst>
                <a:ext uri="{FF2B5EF4-FFF2-40B4-BE49-F238E27FC236}">
                  <a16:creationId xmlns:a16="http://schemas.microsoft.com/office/drawing/2014/main" id="{0ACCFDD0-16AE-8A17-7E04-5CA098FC4E7C}"/>
                </a:ext>
              </a:extLst>
            </p:cNvPr>
            <p:cNvSpPr txBox="1"/>
            <p:nvPr/>
          </p:nvSpPr>
          <p:spPr bwMode="auto">
            <a:xfrm>
              <a:off x="18260" y="1722911"/>
              <a:ext cx="18607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VenR (n = 194)</a:t>
              </a:r>
              <a:br>
                <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BR (n = 195)</a:t>
              </a:r>
            </a:p>
          </p:txBody>
        </p:sp>
        <p:sp>
          <p:nvSpPr>
            <p:cNvPr id="122" name="TextBox 121">
              <a:extLst>
                <a:ext uri="{FF2B5EF4-FFF2-40B4-BE49-F238E27FC236}">
                  <a16:creationId xmlns:a16="http://schemas.microsoft.com/office/drawing/2014/main" id="{4568C2D3-8B52-1A37-5AB8-33F0A64647AB}"/>
                </a:ext>
              </a:extLst>
            </p:cNvPr>
            <p:cNvSpPr txBox="1"/>
            <p:nvPr/>
          </p:nvSpPr>
          <p:spPr bwMode="auto">
            <a:xfrm>
              <a:off x="1439254" y="1230468"/>
              <a:ext cx="177479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Median PFS, Mo</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(95% CI)</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53.6 (48.4-57.0)</a:t>
              </a:r>
              <a:br>
                <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17.0 (15.5-21.7)</a:t>
              </a:r>
            </a:p>
          </p:txBody>
        </p:sp>
        <p:sp>
          <p:nvSpPr>
            <p:cNvPr id="123" name="TextBox 122">
              <a:extLst>
                <a:ext uri="{FF2B5EF4-FFF2-40B4-BE49-F238E27FC236}">
                  <a16:creationId xmlns:a16="http://schemas.microsoft.com/office/drawing/2014/main" id="{BE507AC6-B85F-395E-146A-D4568F2AE162}"/>
                </a:ext>
              </a:extLst>
            </p:cNvPr>
            <p:cNvSpPr txBox="1"/>
            <p:nvPr/>
          </p:nvSpPr>
          <p:spPr bwMode="auto">
            <a:xfrm>
              <a:off x="3098809" y="1220925"/>
              <a:ext cx="15733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HR</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(95% CI)</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0.19 (0.15-0.26)</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&lt;.0001</a:t>
              </a:r>
              <a:endParaRPr kumimoji="0" lang="en-US" sz="16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grpSp>
      <p:sp>
        <p:nvSpPr>
          <p:cNvPr id="125" name="Freeform 161">
            <a:extLst>
              <a:ext uri="{FF2B5EF4-FFF2-40B4-BE49-F238E27FC236}">
                <a16:creationId xmlns:a16="http://schemas.microsoft.com/office/drawing/2014/main" id="{18B0F042-60A4-1B96-344C-841DEF54F244}"/>
              </a:ext>
            </a:extLst>
          </p:cNvPr>
          <p:cNvSpPr/>
          <p:nvPr/>
        </p:nvSpPr>
        <p:spPr bwMode="auto">
          <a:xfrm>
            <a:off x="1219200" y="2542140"/>
            <a:ext cx="3850783" cy="1949003"/>
          </a:xfrm>
          <a:custGeom>
            <a:avLst/>
            <a:gdLst>
              <a:gd name="connsiteX0" fmla="*/ 0 w 3850783"/>
              <a:gd name="connsiteY0" fmla="*/ 0 h 1949003"/>
              <a:gd name="connsiteX1" fmla="*/ 120203 w 3850783"/>
              <a:gd name="connsiteY1" fmla="*/ 0 h 1949003"/>
              <a:gd name="connsiteX2" fmla="*/ 120203 w 3850783"/>
              <a:gd name="connsiteY2" fmla="*/ 47223 h 1949003"/>
              <a:gd name="connsiteX3" fmla="*/ 201769 w 3850783"/>
              <a:gd name="connsiteY3" fmla="*/ 47223 h 1949003"/>
              <a:gd name="connsiteX4" fmla="*/ 201769 w 3850783"/>
              <a:gd name="connsiteY4" fmla="*/ 47223 h 1949003"/>
              <a:gd name="connsiteX5" fmla="*/ 283335 w 3850783"/>
              <a:gd name="connsiteY5" fmla="*/ 47223 h 1949003"/>
              <a:gd name="connsiteX6" fmla="*/ 283335 w 3850783"/>
              <a:gd name="connsiteY6" fmla="*/ 98738 h 1949003"/>
              <a:gd name="connsiteX7" fmla="*/ 390659 w 3850783"/>
              <a:gd name="connsiteY7" fmla="*/ 98738 h 1949003"/>
              <a:gd name="connsiteX8" fmla="*/ 390659 w 3850783"/>
              <a:gd name="connsiteY8" fmla="*/ 163132 h 1949003"/>
              <a:gd name="connsiteX9" fmla="*/ 442175 w 3850783"/>
              <a:gd name="connsiteY9" fmla="*/ 163132 h 1949003"/>
              <a:gd name="connsiteX10" fmla="*/ 442175 w 3850783"/>
              <a:gd name="connsiteY10" fmla="*/ 206062 h 1949003"/>
              <a:gd name="connsiteX11" fmla="*/ 442175 w 3850783"/>
              <a:gd name="connsiteY11" fmla="*/ 206062 h 1949003"/>
              <a:gd name="connsiteX12" fmla="*/ 480811 w 3850783"/>
              <a:gd name="connsiteY12" fmla="*/ 244698 h 1949003"/>
              <a:gd name="connsiteX13" fmla="*/ 510862 w 3850783"/>
              <a:gd name="connsiteY13" fmla="*/ 274749 h 1949003"/>
              <a:gd name="connsiteX14" fmla="*/ 510862 w 3850783"/>
              <a:gd name="connsiteY14" fmla="*/ 386366 h 1949003"/>
              <a:gd name="connsiteX15" fmla="*/ 631065 w 3850783"/>
              <a:gd name="connsiteY15" fmla="*/ 386366 h 1949003"/>
              <a:gd name="connsiteX16" fmla="*/ 631065 w 3850783"/>
              <a:gd name="connsiteY16" fmla="*/ 386366 h 1949003"/>
              <a:gd name="connsiteX17" fmla="*/ 661115 w 3850783"/>
              <a:gd name="connsiteY17" fmla="*/ 416416 h 1949003"/>
              <a:gd name="connsiteX18" fmla="*/ 661115 w 3850783"/>
              <a:gd name="connsiteY18" fmla="*/ 463639 h 1949003"/>
              <a:gd name="connsiteX19" fmla="*/ 708338 w 3850783"/>
              <a:gd name="connsiteY19" fmla="*/ 463639 h 1949003"/>
              <a:gd name="connsiteX20" fmla="*/ 708338 w 3850783"/>
              <a:gd name="connsiteY20" fmla="*/ 532327 h 1949003"/>
              <a:gd name="connsiteX21" fmla="*/ 781318 w 3850783"/>
              <a:gd name="connsiteY21" fmla="*/ 532327 h 1949003"/>
              <a:gd name="connsiteX22" fmla="*/ 781318 w 3850783"/>
              <a:gd name="connsiteY22" fmla="*/ 532327 h 1949003"/>
              <a:gd name="connsiteX23" fmla="*/ 828540 w 3850783"/>
              <a:gd name="connsiteY23" fmla="*/ 579549 h 1949003"/>
              <a:gd name="connsiteX24" fmla="*/ 828540 w 3850783"/>
              <a:gd name="connsiteY24" fmla="*/ 652530 h 1949003"/>
              <a:gd name="connsiteX25" fmla="*/ 888642 w 3850783"/>
              <a:gd name="connsiteY25" fmla="*/ 652530 h 1949003"/>
              <a:gd name="connsiteX26" fmla="*/ 888642 w 3850783"/>
              <a:gd name="connsiteY26" fmla="*/ 738389 h 1949003"/>
              <a:gd name="connsiteX27" fmla="*/ 888642 w 3850783"/>
              <a:gd name="connsiteY27" fmla="*/ 738389 h 1949003"/>
              <a:gd name="connsiteX28" fmla="*/ 888642 w 3850783"/>
              <a:gd name="connsiteY28" fmla="*/ 798490 h 1949003"/>
              <a:gd name="connsiteX29" fmla="*/ 1026017 w 3850783"/>
              <a:gd name="connsiteY29" fmla="*/ 798490 h 1949003"/>
              <a:gd name="connsiteX30" fmla="*/ 1026017 w 3850783"/>
              <a:gd name="connsiteY30" fmla="*/ 918693 h 1949003"/>
              <a:gd name="connsiteX31" fmla="*/ 1081825 w 3850783"/>
              <a:gd name="connsiteY31" fmla="*/ 918693 h 1949003"/>
              <a:gd name="connsiteX32" fmla="*/ 1081825 w 3850783"/>
              <a:gd name="connsiteY32" fmla="*/ 1000259 h 1949003"/>
              <a:gd name="connsiteX33" fmla="*/ 1197735 w 3850783"/>
              <a:gd name="connsiteY33" fmla="*/ 1000259 h 1949003"/>
              <a:gd name="connsiteX34" fmla="*/ 1197735 w 3850783"/>
              <a:gd name="connsiteY34" fmla="*/ 1051775 h 1949003"/>
              <a:gd name="connsiteX35" fmla="*/ 1287887 w 3850783"/>
              <a:gd name="connsiteY35" fmla="*/ 1051775 h 1949003"/>
              <a:gd name="connsiteX36" fmla="*/ 1287887 w 3850783"/>
              <a:gd name="connsiteY36" fmla="*/ 1051775 h 1949003"/>
              <a:gd name="connsiteX37" fmla="*/ 1292180 w 3850783"/>
              <a:gd name="connsiteY37" fmla="*/ 1090411 h 1949003"/>
              <a:gd name="connsiteX38" fmla="*/ 1390918 w 3850783"/>
              <a:gd name="connsiteY38" fmla="*/ 1103290 h 1949003"/>
              <a:gd name="connsiteX39" fmla="*/ 1412383 w 3850783"/>
              <a:gd name="connsiteY39" fmla="*/ 1146220 h 1949003"/>
              <a:gd name="connsiteX40" fmla="*/ 1481070 w 3850783"/>
              <a:gd name="connsiteY40" fmla="*/ 1150513 h 1949003"/>
              <a:gd name="connsiteX41" fmla="*/ 1489656 w 3850783"/>
              <a:gd name="connsiteY41" fmla="*/ 1189149 h 1949003"/>
              <a:gd name="connsiteX42" fmla="*/ 1489656 w 3850783"/>
              <a:gd name="connsiteY42" fmla="*/ 1189149 h 1949003"/>
              <a:gd name="connsiteX43" fmla="*/ 1519707 w 3850783"/>
              <a:gd name="connsiteY43" fmla="*/ 1223493 h 1949003"/>
              <a:gd name="connsiteX44" fmla="*/ 1584101 w 3850783"/>
              <a:gd name="connsiteY44" fmla="*/ 1227786 h 1949003"/>
              <a:gd name="connsiteX45" fmla="*/ 1596980 w 3850783"/>
              <a:gd name="connsiteY45" fmla="*/ 1279301 h 1949003"/>
              <a:gd name="connsiteX46" fmla="*/ 1657082 w 3850783"/>
              <a:gd name="connsiteY46" fmla="*/ 1283594 h 1949003"/>
              <a:gd name="connsiteX47" fmla="*/ 1657082 w 3850783"/>
              <a:gd name="connsiteY47" fmla="*/ 1283594 h 1949003"/>
              <a:gd name="connsiteX48" fmla="*/ 1661375 w 3850783"/>
              <a:gd name="connsiteY48" fmla="*/ 1326524 h 1949003"/>
              <a:gd name="connsiteX49" fmla="*/ 1751527 w 3850783"/>
              <a:gd name="connsiteY49" fmla="*/ 1330817 h 1949003"/>
              <a:gd name="connsiteX50" fmla="*/ 1751527 w 3850783"/>
              <a:gd name="connsiteY50" fmla="*/ 1378039 h 1949003"/>
              <a:gd name="connsiteX51" fmla="*/ 1815921 w 3850783"/>
              <a:gd name="connsiteY51" fmla="*/ 1378039 h 1949003"/>
              <a:gd name="connsiteX52" fmla="*/ 1815921 w 3850783"/>
              <a:gd name="connsiteY52" fmla="*/ 1378039 h 1949003"/>
              <a:gd name="connsiteX53" fmla="*/ 1824507 w 3850783"/>
              <a:gd name="connsiteY53" fmla="*/ 1416676 h 1949003"/>
              <a:gd name="connsiteX54" fmla="*/ 1923245 w 3850783"/>
              <a:gd name="connsiteY54" fmla="*/ 1420969 h 1949003"/>
              <a:gd name="connsiteX55" fmla="*/ 1927538 w 3850783"/>
              <a:gd name="connsiteY55" fmla="*/ 1476777 h 1949003"/>
              <a:gd name="connsiteX56" fmla="*/ 2069206 w 3850783"/>
              <a:gd name="connsiteY56" fmla="*/ 1472484 h 1949003"/>
              <a:gd name="connsiteX57" fmla="*/ 2069206 w 3850783"/>
              <a:gd name="connsiteY57" fmla="*/ 1511121 h 1949003"/>
              <a:gd name="connsiteX58" fmla="*/ 2133600 w 3850783"/>
              <a:gd name="connsiteY58" fmla="*/ 1506828 h 1949003"/>
              <a:gd name="connsiteX59" fmla="*/ 2137893 w 3850783"/>
              <a:gd name="connsiteY59" fmla="*/ 1549758 h 1949003"/>
              <a:gd name="connsiteX60" fmla="*/ 2197994 w 3850783"/>
              <a:gd name="connsiteY60" fmla="*/ 1549758 h 1949003"/>
              <a:gd name="connsiteX61" fmla="*/ 2202287 w 3850783"/>
              <a:gd name="connsiteY61" fmla="*/ 1596980 h 1949003"/>
              <a:gd name="connsiteX62" fmla="*/ 2343955 w 3850783"/>
              <a:gd name="connsiteY62" fmla="*/ 1592687 h 1949003"/>
              <a:gd name="connsiteX63" fmla="*/ 2352541 w 3850783"/>
              <a:gd name="connsiteY63" fmla="*/ 1644203 h 1949003"/>
              <a:gd name="connsiteX64" fmla="*/ 2481330 w 3850783"/>
              <a:gd name="connsiteY64" fmla="*/ 1639910 h 1949003"/>
              <a:gd name="connsiteX65" fmla="*/ 2472744 w 3850783"/>
              <a:gd name="connsiteY65" fmla="*/ 1661375 h 1949003"/>
              <a:gd name="connsiteX66" fmla="*/ 2515673 w 3850783"/>
              <a:gd name="connsiteY66" fmla="*/ 1661375 h 1949003"/>
              <a:gd name="connsiteX67" fmla="*/ 2519966 w 3850783"/>
              <a:gd name="connsiteY67" fmla="*/ 1682839 h 1949003"/>
              <a:gd name="connsiteX68" fmla="*/ 2665927 w 3850783"/>
              <a:gd name="connsiteY68" fmla="*/ 1682839 h 1949003"/>
              <a:gd name="connsiteX69" fmla="*/ 2704563 w 3850783"/>
              <a:gd name="connsiteY69" fmla="*/ 1682839 h 1949003"/>
              <a:gd name="connsiteX70" fmla="*/ 2704563 w 3850783"/>
              <a:gd name="connsiteY70" fmla="*/ 1682839 h 1949003"/>
              <a:gd name="connsiteX71" fmla="*/ 2717442 w 3850783"/>
              <a:gd name="connsiteY71" fmla="*/ 1725769 h 1949003"/>
              <a:gd name="connsiteX72" fmla="*/ 2846231 w 3850783"/>
              <a:gd name="connsiteY72" fmla="*/ 1721476 h 1949003"/>
              <a:gd name="connsiteX73" fmla="*/ 2846231 w 3850783"/>
              <a:gd name="connsiteY73" fmla="*/ 1721476 h 1949003"/>
              <a:gd name="connsiteX74" fmla="*/ 2846231 w 3850783"/>
              <a:gd name="connsiteY74" fmla="*/ 1721476 h 1949003"/>
              <a:gd name="connsiteX75" fmla="*/ 2863403 w 3850783"/>
              <a:gd name="connsiteY75" fmla="*/ 1760113 h 1949003"/>
              <a:gd name="connsiteX76" fmla="*/ 3090930 w 3850783"/>
              <a:gd name="connsiteY76" fmla="*/ 1764406 h 1949003"/>
              <a:gd name="connsiteX77" fmla="*/ 3108101 w 3850783"/>
              <a:gd name="connsiteY77" fmla="*/ 1841679 h 1949003"/>
              <a:gd name="connsiteX78" fmla="*/ 3378558 w 3850783"/>
              <a:gd name="connsiteY78" fmla="*/ 1833093 h 1949003"/>
              <a:gd name="connsiteX79" fmla="*/ 3378558 w 3850783"/>
              <a:gd name="connsiteY79" fmla="*/ 1880315 h 1949003"/>
              <a:gd name="connsiteX80" fmla="*/ 3481589 w 3850783"/>
              <a:gd name="connsiteY80" fmla="*/ 1880315 h 1949003"/>
              <a:gd name="connsiteX81" fmla="*/ 3481589 w 3850783"/>
              <a:gd name="connsiteY81" fmla="*/ 1906073 h 1949003"/>
              <a:gd name="connsiteX82" fmla="*/ 3545983 w 3850783"/>
              <a:gd name="connsiteY82" fmla="*/ 1910366 h 1949003"/>
              <a:gd name="connsiteX83" fmla="*/ 3545983 w 3850783"/>
              <a:gd name="connsiteY83" fmla="*/ 1949003 h 1949003"/>
              <a:gd name="connsiteX84" fmla="*/ 3850783 w 3850783"/>
              <a:gd name="connsiteY84" fmla="*/ 1944710 h 1949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3850783" h="1949003">
                <a:moveTo>
                  <a:pt x="0" y="0"/>
                </a:moveTo>
                <a:lnTo>
                  <a:pt x="120203" y="0"/>
                </a:lnTo>
                <a:lnTo>
                  <a:pt x="120203" y="47223"/>
                </a:lnTo>
                <a:lnTo>
                  <a:pt x="201769" y="47223"/>
                </a:lnTo>
                <a:lnTo>
                  <a:pt x="201769" y="47223"/>
                </a:lnTo>
                <a:lnTo>
                  <a:pt x="283335" y="47223"/>
                </a:lnTo>
                <a:lnTo>
                  <a:pt x="283335" y="98738"/>
                </a:lnTo>
                <a:lnTo>
                  <a:pt x="390659" y="98738"/>
                </a:lnTo>
                <a:lnTo>
                  <a:pt x="390659" y="163132"/>
                </a:lnTo>
                <a:lnTo>
                  <a:pt x="442175" y="163132"/>
                </a:lnTo>
                <a:lnTo>
                  <a:pt x="442175" y="206062"/>
                </a:lnTo>
                <a:lnTo>
                  <a:pt x="442175" y="206062"/>
                </a:lnTo>
                <a:lnTo>
                  <a:pt x="480811" y="244698"/>
                </a:lnTo>
                <a:lnTo>
                  <a:pt x="510862" y="274749"/>
                </a:lnTo>
                <a:lnTo>
                  <a:pt x="510862" y="386366"/>
                </a:lnTo>
                <a:lnTo>
                  <a:pt x="631065" y="386366"/>
                </a:lnTo>
                <a:lnTo>
                  <a:pt x="631065" y="386366"/>
                </a:lnTo>
                <a:lnTo>
                  <a:pt x="661115" y="416416"/>
                </a:lnTo>
                <a:lnTo>
                  <a:pt x="661115" y="463639"/>
                </a:lnTo>
                <a:lnTo>
                  <a:pt x="708338" y="463639"/>
                </a:lnTo>
                <a:lnTo>
                  <a:pt x="708338" y="532327"/>
                </a:lnTo>
                <a:lnTo>
                  <a:pt x="781318" y="532327"/>
                </a:lnTo>
                <a:lnTo>
                  <a:pt x="781318" y="532327"/>
                </a:lnTo>
                <a:lnTo>
                  <a:pt x="828540" y="579549"/>
                </a:lnTo>
                <a:lnTo>
                  <a:pt x="828540" y="652530"/>
                </a:lnTo>
                <a:lnTo>
                  <a:pt x="888642" y="652530"/>
                </a:lnTo>
                <a:lnTo>
                  <a:pt x="888642" y="738389"/>
                </a:lnTo>
                <a:lnTo>
                  <a:pt x="888642" y="738389"/>
                </a:lnTo>
                <a:lnTo>
                  <a:pt x="888642" y="798490"/>
                </a:lnTo>
                <a:lnTo>
                  <a:pt x="1026017" y="798490"/>
                </a:lnTo>
                <a:lnTo>
                  <a:pt x="1026017" y="918693"/>
                </a:lnTo>
                <a:lnTo>
                  <a:pt x="1081825" y="918693"/>
                </a:lnTo>
                <a:lnTo>
                  <a:pt x="1081825" y="1000259"/>
                </a:lnTo>
                <a:lnTo>
                  <a:pt x="1197735" y="1000259"/>
                </a:lnTo>
                <a:lnTo>
                  <a:pt x="1197735" y="1051775"/>
                </a:lnTo>
                <a:lnTo>
                  <a:pt x="1287887" y="1051775"/>
                </a:lnTo>
                <a:lnTo>
                  <a:pt x="1287887" y="1051775"/>
                </a:lnTo>
                <a:lnTo>
                  <a:pt x="1292180" y="1090411"/>
                </a:lnTo>
                <a:lnTo>
                  <a:pt x="1390918" y="1103290"/>
                </a:lnTo>
                <a:lnTo>
                  <a:pt x="1412383" y="1146220"/>
                </a:lnTo>
                <a:lnTo>
                  <a:pt x="1481070" y="1150513"/>
                </a:lnTo>
                <a:lnTo>
                  <a:pt x="1489656" y="1189149"/>
                </a:lnTo>
                <a:lnTo>
                  <a:pt x="1489656" y="1189149"/>
                </a:lnTo>
                <a:lnTo>
                  <a:pt x="1519707" y="1223493"/>
                </a:lnTo>
                <a:lnTo>
                  <a:pt x="1584101" y="1227786"/>
                </a:lnTo>
                <a:lnTo>
                  <a:pt x="1596980" y="1279301"/>
                </a:lnTo>
                <a:lnTo>
                  <a:pt x="1657082" y="1283594"/>
                </a:lnTo>
                <a:lnTo>
                  <a:pt x="1657082" y="1283594"/>
                </a:lnTo>
                <a:lnTo>
                  <a:pt x="1661375" y="1326524"/>
                </a:lnTo>
                <a:lnTo>
                  <a:pt x="1751527" y="1330817"/>
                </a:lnTo>
                <a:lnTo>
                  <a:pt x="1751527" y="1378039"/>
                </a:lnTo>
                <a:lnTo>
                  <a:pt x="1815921" y="1378039"/>
                </a:lnTo>
                <a:lnTo>
                  <a:pt x="1815921" y="1378039"/>
                </a:lnTo>
                <a:lnTo>
                  <a:pt x="1824507" y="1416676"/>
                </a:lnTo>
                <a:lnTo>
                  <a:pt x="1923245" y="1420969"/>
                </a:lnTo>
                <a:lnTo>
                  <a:pt x="1927538" y="1476777"/>
                </a:lnTo>
                <a:lnTo>
                  <a:pt x="2069206" y="1472484"/>
                </a:lnTo>
                <a:lnTo>
                  <a:pt x="2069206" y="1511121"/>
                </a:lnTo>
                <a:lnTo>
                  <a:pt x="2133600" y="1506828"/>
                </a:lnTo>
                <a:lnTo>
                  <a:pt x="2137893" y="1549758"/>
                </a:lnTo>
                <a:lnTo>
                  <a:pt x="2197994" y="1549758"/>
                </a:lnTo>
                <a:lnTo>
                  <a:pt x="2202287" y="1596980"/>
                </a:lnTo>
                <a:lnTo>
                  <a:pt x="2343955" y="1592687"/>
                </a:lnTo>
                <a:lnTo>
                  <a:pt x="2352541" y="1644203"/>
                </a:lnTo>
                <a:lnTo>
                  <a:pt x="2481330" y="1639910"/>
                </a:lnTo>
                <a:lnTo>
                  <a:pt x="2472744" y="1661375"/>
                </a:lnTo>
                <a:lnTo>
                  <a:pt x="2515673" y="1661375"/>
                </a:lnTo>
                <a:lnTo>
                  <a:pt x="2519966" y="1682839"/>
                </a:lnTo>
                <a:lnTo>
                  <a:pt x="2665927" y="1682839"/>
                </a:lnTo>
                <a:lnTo>
                  <a:pt x="2704563" y="1682839"/>
                </a:lnTo>
                <a:lnTo>
                  <a:pt x="2704563" y="1682839"/>
                </a:lnTo>
                <a:lnTo>
                  <a:pt x="2717442" y="1725769"/>
                </a:lnTo>
                <a:lnTo>
                  <a:pt x="2846231" y="1721476"/>
                </a:lnTo>
                <a:lnTo>
                  <a:pt x="2846231" y="1721476"/>
                </a:lnTo>
                <a:lnTo>
                  <a:pt x="2846231" y="1721476"/>
                </a:lnTo>
                <a:lnTo>
                  <a:pt x="2863403" y="1760113"/>
                </a:lnTo>
                <a:lnTo>
                  <a:pt x="3090930" y="1764406"/>
                </a:lnTo>
                <a:lnTo>
                  <a:pt x="3108101" y="1841679"/>
                </a:lnTo>
                <a:lnTo>
                  <a:pt x="3378558" y="1833093"/>
                </a:lnTo>
                <a:lnTo>
                  <a:pt x="3378558" y="1880315"/>
                </a:lnTo>
                <a:lnTo>
                  <a:pt x="3481589" y="1880315"/>
                </a:lnTo>
                <a:lnTo>
                  <a:pt x="3481589" y="1906073"/>
                </a:lnTo>
                <a:lnTo>
                  <a:pt x="3545983" y="1910366"/>
                </a:lnTo>
                <a:lnTo>
                  <a:pt x="3545983" y="1949003"/>
                </a:lnTo>
                <a:lnTo>
                  <a:pt x="3850783" y="1944710"/>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26" name="Group 125">
            <a:extLst>
              <a:ext uri="{FF2B5EF4-FFF2-40B4-BE49-F238E27FC236}">
                <a16:creationId xmlns:a16="http://schemas.microsoft.com/office/drawing/2014/main" id="{67B7F8AA-C528-0D52-55D2-36581F558959}"/>
              </a:ext>
            </a:extLst>
          </p:cNvPr>
          <p:cNvGrpSpPr/>
          <p:nvPr/>
        </p:nvGrpSpPr>
        <p:grpSpPr>
          <a:xfrm>
            <a:off x="1225297" y="2538963"/>
            <a:ext cx="4584879" cy="1330817"/>
            <a:chOff x="1553866" y="2318197"/>
            <a:chExt cx="4584879" cy="1330817"/>
          </a:xfrm>
        </p:grpSpPr>
        <p:sp>
          <p:nvSpPr>
            <p:cNvPr id="127" name="Freeform 164">
              <a:extLst>
                <a:ext uri="{FF2B5EF4-FFF2-40B4-BE49-F238E27FC236}">
                  <a16:creationId xmlns:a16="http://schemas.microsoft.com/office/drawing/2014/main" id="{B3F948B7-A04F-71C5-4B56-356E8CA50F12}"/>
                </a:ext>
              </a:extLst>
            </p:cNvPr>
            <p:cNvSpPr/>
            <p:nvPr/>
          </p:nvSpPr>
          <p:spPr bwMode="auto">
            <a:xfrm>
              <a:off x="2567004" y="2498501"/>
              <a:ext cx="3571741" cy="1150513"/>
            </a:xfrm>
            <a:custGeom>
              <a:avLst/>
              <a:gdLst>
                <a:gd name="connsiteX0" fmla="*/ 3571741 w 3571741"/>
                <a:gd name="connsiteY0" fmla="*/ 1150513 h 1150513"/>
                <a:gd name="connsiteX1" fmla="*/ 3168203 w 3571741"/>
                <a:gd name="connsiteY1" fmla="*/ 1150513 h 1150513"/>
                <a:gd name="connsiteX2" fmla="*/ 3168203 w 3571741"/>
                <a:gd name="connsiteY2" fmla="*/ 1064654 h 1150513"/>
                <a:gd name="connsiteX3" fmla="*/ 2859110 w 3571741"/>
                <a:gd name="connsiteY3" fmla="*/ 1064654 h 1150513"/>
                <a:gd name="connsiteX4" fmla="*/ 2859110 w 3571741"/>
                <a:gd name="connsiteY4" fmla="*/ 1021724 h 1150513"/>
                <a:gd name="connsiteX5" fmla="*/ 2820473 w 3571741"/>
                <a:gd name="connsiteY5" fmla="*/ 1021724 h 1150513"/>
                <a:gd name="connsiteX6" fmla="*/ 2820473 w 3571741"/>
                <a:gd name="connsiteY6" fmla="*/ 1021724 h 1150513"/>
                <a:gd name="connsiteX7" fmla="*/ 2820473 w 3571741"/>
                <a:gd name="connsiteY7" fmla="*/ 987381 h 1150513"/>
                <a:gd name="connsiteX8" fmla="*/ 2665927 w 3571741"/>
                <a:gd name="connsiteY8" fmla="*/ 987381 h 1150513"/>
                <a:gd name="connsiteX9" fmla="*/ 2665927 w 3571741"/>
                <a:gd name="connsiteY9" fmla="*/ 922986 h 1150513"/>
                <a:gd name="connsiteX10" fmla="*/ 2558603 w 3571741"/>
                <a:gd name="connsiteY10" fmla="*/ 922986 h 1150513"/>
                <a:gd name="connsiteX11" fmla="*/ 2558603 w 3571741"/>
                <a:gd name="connsiteY11" fmla="*/ 884350 h 1150513"/>
                <a:gd name="connsiteX12" fmla="*/ 2464158 w 3571741"/>
                <a:gd name="connsiteY12" fmla="*/ 884350 h 1150513"/>
                <a:gd name="connsiteX13" fmla="*/ 2464158 w 3571741"/>
                <a:gd name="connsiteY13" fmla="*/ 789905 h 1150513"/>
                <a:gd name="connsiteX14" fmla="*/ 2412642 w 3571741"/>
                <a:gd name="connsiteY14" fmla="*/ 789905 h 1150513"/>
                <a:gd name="connsiteX15" fmla="*/ 2412642 w 3571741"/>
                <a:gd name="connsiteY15" fmla="*/ 734096 h 1150513"/>
                <a:gd name="connsiteX16" fmla="*/ 2365420 w 3571741"/>
                <a:gd name="connsiteY16" fmla="*/ 734096 h 1150513"/>
                <a:gd name="connsiteX17" fmla="*/ 2365420 w 3571741"/>
                <a:gd name="connsiteY17" fmla="*/ 699753 h 1150513"/>
                <a:gd name="connsiteX18" fmla="*/ 2112135 w 3571741"/>
                <a:gd name="connsiteY18" fmla="*/ 699753 h 1150513"/>
                <a:gd name="connsiteX19" fmla="*/ 2112135 w 3571741"/>
                <a:gd name="connsiteY19" fmla="*/ 622479 h 1150513"/>
                <a:gd name="connsiteX20" fmla="*/ 1880316 w 3571741"/>
                <a:gd name="connsiteY20" fmla="*/ 622479 h 1150513"/>
                <a:gd name="connsiteX21" fmla="*/ 1880316 w 3571741"/>
                <a:gd name="connsiteY21" fmla="*/ 558085 h 1150513"/>
                <a:gd name="connsiteX22" fmla="*/ 1755820 w 3571741"/>
                <a:gd name="connsiteY22" fmla="*/ 558085 h 1150513"/>
                <a:gd name="connsiteX23" fmla="*/ 1755820 w 3571741"/>
                <a:gd name="connsiteY23" fmla="*/ 528034 h 1150513"/>
                <a:gd name="connsiteX24" fmla="*/ 1717183 w 3571741"/>
                <a:gd name="connsiteY24" fmla="*/ 528034 h 1150513"/>
                <a:gd name="connsiteX25" fmla="*/ 1717183 w 3571741"/>
                <a:gd name="connsiteY25" fmla="*/ 528034 h 1150513"/>
                <a:gd name="connsiteX26" fmla="*/ 1648496 w 3571741"/>
                <a:gd name="connsiteY26" fmla="*/ 528034 h 1150513"/>
                <a:gd name="connsiteX27" fmla="*/ 1648496 w 3571741"/>
                <a:gd name="connsiteY27" fmla="*/ 476519 h 1150513"/>
                <a:gd name="connsiteX28" fmla="*/ 1532586 w 3571741"/>
                <a:gd name="connsiteY28" fmla="*/ 476519 h 1150513"/>
                <a:gd name="connsiteX29" fmla="*/ 1532586 w 3571741"/>
                <a:gd name="connsiteY29" fmla="*/ 433589 h 1150513"/>
                <a:gd name="connsiteX30" fmla="*/ 1429555 w 3571741"/>
                <a:gd name="connsiteY30" fmla="*/ 433589 h 1150513"/>
                <a:gd name="connsiteX31" fmla="*/ 1429555 w 3571741"/>
                <a:gd name="connsiteY31" fmla="*/ 407831 h 1150513"/>
                <a:gd name="connsiteX32" fmla="*/ 1249251 w 3571741"/>
                <a:gd name="connsiteY32" fmla="*/ 407831 h 1150513"/>
                <a:gd name="connsiteX33" fmla="*/ 1249251 w 3571741"/>
                <a:gd name="connsiteY33" fmla="*/ 373488 h 1150513"/>
                <a:gd name="connsiteX34" fmla="*/ 1073240 w 3571741"/>
                <a:gd name="connsiteY34" fmla="*/ 373488 h 1150513"/>
                <a:gd name="connsiteX35" fmla="*/ 1073240 w 3571741"/>
                <a:gd name="connsiteY35" fmla="*/ 330558 h 1150513"/>
                <a:gd name="connsiteX36" fmla="*/ 1013138 w 3571741"/>
                <a:gd name="connsiteY36" fmla="*/ 330558 h 1150513"/>
                <a:gd name="connsiteX37" fmla="*/ 1013138 w 3571741"/>
                <a:gd name="connsiteY37" fmla="*/ 309093 h 1150513"/>
                <a:gd name="connsiteX38" fmla="*/ 940158 w 3571741"/>
                <a:gd name="connsiteY38" fmla="*/ 309093 h 1150513"/>
                <a:gd name="connsiteX39" fmla="*/ 940158 w 3571741"/>
                <a:gd name="connsiteY39" fmla="*/ 287629 h 1150513"/>
                <a:gd name="connsiteX40" fmla="*/ 884349 w 3571741"/>
                <a:gd name="connsiteY40" fmla="*/ 287629 h 1150513"/>
                <a:gd name="connsiteX41" fmla="*/ 884349 w 3571741"/>
                <a:gd name="connsiteY41" fmla="*/ 257578 h 1150513"/>
                <a:gd name="connsiteX42" fmla="*/ 772732 w 3571741"/>
                <a:gd name="connsiteY42" fmla="*/ 257578 h 1150513"/>
                <a:gd name="connsiteX43" fmla="*/ 772732 w 3571741"/>
                <a:gd name="connsiteY43" fmla="*/ 218941 h 1150513"/>
                <a:gd name="connsiteX44" fmla="*/ 626772 w 3571741"/>
                <a:gd name="connsiteY44" fmla="*/ 218941 h 1150513"/>
                <a:gd name="connsiteX45" fmla="*/ 626772 w 3571741"/>
                <a:gd name="connsiteY45" fmla="*/ 171719 h 1150513"/>
                <a:gd name="connsiteX46" fmla="*/ 570963 w 3571741"/>
                <a:gd name="connsiteY46" fmla="*/ 171719 h 1150513"/>
                <a:gd name="connsiteX47" fmla="*/ 570963 w 3571741"/>
                <a:gd name="connsiteY47" fmla="*/ 128789 h 1150513"/>
                <a:gd name="connsiteX48" fmla="*/ 570963 w 3571741"/>
                <a:gd name="connsiteY48" fmla="*/ 128789 h 1150513"/>
                <a:gd name="connsiteX49" fmla="*/ 553792 w 3571741"/>
                <a:gd name="connsiteY49" fmla="*/ 111618 h 1150513"/>
                <a:gd name="connsiteX50" fmla="*/ 489397 w 3571741"/>
                <a:gd name="connsiteY50" fmla="*/ 111618 h 1150513"/>
                <a:gd name="connsiteX51" fmla="*/ 489397 w 3571741"/>
                <a:gd name="connsiteY51" fmla="*/ 72981 h 1150513"/>
                <a:gd name="connsiteX52" fmla="*/ 364901 w 3571741"/>
                <a:gd name="connsiteY52" fmla="*/ 72981 h 1150513"/>
                <a:gd name="connsiteX53" fmla="*/ 382073 w 3571741"/>
                <a:gd name="connsiteY53" fmla="*/ 55809 h 1150513"/>
                <a:gd name="connsiteX54" fmla="*/ 304800 w 3571741"/>
                <a:gd name="connsiteY54" fmla="*/ 55809 h 1150513"/>
                <a:gd name="connsiteX55" fmla="*/ 304800 w 3571741"/>
                <a:gd name="connsiteY55" fmla="*/ 30051 h 1150513"/>
                <a:gd name="connsiteX56" fmla="*/ 115910 w 3571741"/>
                <a:gd name="connsiteY56" fmla="*/ 30051 h 1150513"/>
                <a:gd name="connsiteX57" fmla="*/ 115910 w 3571741"/>
                <a:gd name="connsiteY57" fmla="*/ 0 h 1150513"/>
                <a:gd name="connsiteX58" fmla="*/ 0 w 3571741"/>
                <a:gd name="connsiteY58" fmla="*/ 0 h 1150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3571741" h="1150513">
                  <a:moveTo>
                    <a:pt x="3571741" y="1150513"/>
                  </a:moveTo>
                  <a:lnTo>
                    <a:pt x="3168203" y="1150513"/>
                  </a:lnTo>
                  <a:lnTo>
                    <a:pt x="3168203" y="1064654"/>
                  </a:lnTo>
                  <a:lnTo>
                    <a:pt x="2859110" y="1064654"/>
                  </a:lnTo>
                  <a:lnTo>
                    <a:pt x="2859110" y="1021724"/>
                  </a:lnTo>
                  <a:lnTo>
                    <a:pt x="2820473" y="1021724"/>
                  </a:lnTo>
                  <a:lnTo>
                    <a:pt x="2820473" y="1021724"/>
                  </a:lnTo>
                  <a:lnTo>
                    <a:pt x="2820473" y="987381"/>
                  </a:lnTo>
                  <a:lnTo>
                    <a:pt x="2665927" y="987381"/>
                  </a:lnTo>
                  <a:lnTo>
                    <a:pt x="2665927" y="922986"/>
                  </a:lnTo>
                  <a:lnTo>
                    <a:pt x="2558603" y="922986"/>
                  </a:lnTo>
                  <a:lnTo>
                    <a:pt x="2558603" y="884350"/>
                  </a:lnTo>
                  <a:lnTo>
                    <a:pt x="2464158" y="884350"/>
                  </a:lnTo>
                  <a:lnTo>
                    <a:pt x="2464158" y="789905"/>
                  </a:lnTo>
                  <a:lnTo>
                    <a:pt x="2412642" y="789905"/>
                  </a:lnTo>
                  <a:lnTo>
                    <a:pt x="2412642" y="734096"/>
                  </a:lnTo>
                  <a:lnTo>
                    <a:pt x="2365420" y="734096"/>
                  </a:lnTo>
                  <a:lnTo>
                    <a:pt x="2365420" y="699753"/>
                  </a:lnTo>
                  <a:lnTo>
                    <a:pt x="2112135" y="699753"/>
                  </a:lnTo>
                  <a:lnTo>
                    <a:pt x="2112135" y="622479"/>
                  </a:lnTo>
                  <a:lnTo>
                    <a:pt x="1880316" y="622479"/>
                  </a:lnTo>
                  <a:lnTo>
                    <a:pt x="1880316" y="558085"/>
                  </a:lnTo>
                  <a:lnTo>
                    <a:pt x="1755820" y="558085"/>
                  </a:lnTo>
                  <a:lnTo>
                    <a:pt x="1755820" y="528034"/>
                  </a:lnTo>
                  <a:lnTo>
                    <a:pt x="1717183" y="528034"/>
                  </a:lnTo>
                  <a:lnTo>
                    <a:pt x="1717183" y="528034"/>
                  </a:lnTo>
                  <a:lnTo>
                    <a:pt x="1648496" y="528034"/>
                  </a:lnTo>
                  <a:lnTo>
                    <a:pt x="1648496" y="476519"/>
                  </a:lnTo>
                  <a:lnTo>
                    <a:pt x="1532586" y="476519"/>
                  </a:lnTo>
                  <a:lnTo>
                    <a:pt x="1532586" y="433589"/>
                  </a:lnTo>
                  <a:lnTo>
                    <a:pt x="1429555" y="433589"/>
                  </a:lnTo>
                  <a:lnTo>
                    <a:pt x="1429555" y="407831"/>
                  </a:lnTo>
                  <a:lnTo>
                    <a:pt x="1249251" y="407831"/>
                  </a:lnTo>
                  <a:lnTo>
                    <a:pt x="1249251" y="373488"/>
                  </a:lnTo>
                  <a:lnTo>
                    <a:pt x="1073240" y="373488"/>
                  </a:lnTo>
                  <a:lnTo>
                    <a:pt x="1073240" y="330558"/>
                  </a:lnTo>
                  <a:lnTo>
                    <a:pt x="1013138" y="330558"/>
                  </a:lnTo>
                  <a:lnTo>
                    <a:pt x="1013138" y="309093"/>
                  </a:lnTo>
                  <a:lnTo>
                    <a:pt x="940158" y="309093"/>
                  </a:lnTo>
                  <a:lnTo>
                    <a:pt x="940158" y="287629"/>
                  </a:lnTo>
                  <a:lnTo>
                    <a:pt x="884349" y="287629"/>
                  </a:lnTo>
                  <a:lnTo>
                    <a:pt x="884349" y="257578"/>
                  </a:lnTo>
                  <a:lnTo>
                    <a:pt x="772732" y="257578"/>
                  </a:lnTo>
                  <a:lnTo>
                    <a:pt x="772732" y="218941"/>
                  </a:lnTo>
                  <a:lnTo>
                    <a:pt x="626772" y="218941"/>
                  </a:lnTo>
                  <a:lnTo>
                    <a:pt x="626772" y="171719"/>
                  </a:lnTo>
                  <a:lnTo>
                    <a:pt x="570963" y="171719"/>
                  </a:lnTo>
                  <a:lnTo>
                    <a:pt x="570963" y="128789"/>
                  </a:lnTo>
                  <a:lnTo>
                    <a:pt x="570963" y="128789"/>
                  </a:lnTo>
                  <a:lnTo>
                    <a:pt x="553792" y="111618"/>
                  </a:lnTo>
                  <a:lnTo>
                    <a:pt x="489397" y="111618"/>
                  </a:lnTo>
                  <a:lnTo>
                    <a:pt x="489397" y="72981"/>
                  </a:lnTo>
                  <a:lnTo>
                    <a:pt x="364901" y="72981"/>
                  </a:lnTo>
                  <a:lnTo>
                    <a:pt x="382073" y="55809"/>
                  </a:lnTo>
                  <a:lnTo>
                    <a:pt x="304800" y="55809"/>
                  </a:lnTo>
                  <a:lnTo>
                    <a:pt x="304800" y="30051"/>
                  </a:lnTo>
                  <a:lnTo>
                    <a:pt x="115910" y="30051"/>
                  </a:lnTo>
                  <a:lnTo>
                    <a:pt x="115910" y="0"/>
                  </a:lnTo>
                  <a:lnTo>
                    <a:pt x="0" y="0"/>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28" name="Freeform 165">
              <a:extLst>
                <a:ext uri="{FF2B5EF4-FFF2-40B4-BE49-F238E27FC236}">
                  <a16:creationId xmlns:a16="http://schemas.microsoft.com/office/drawing/2014/main" id="{CB6C7126-2F4D-BD78-FD4F-723ED27E4A38}"/>
                </a:ext>
              </a:extLst>
            </p:cNvPr>
            <p:cNvSpPr/>
            <p:nvPr/>
          </p:nvSpPr>
          <p:spPr bwMode="auto">
            <a:xfrm>
              <a:off x="1553866" y="2318197"/>
              <a:ext cx="1060361" cy="184597"/>
            </a:xfrm>
            <a:custGeom>
              <a:avLst/>
              <a:gdLst>
                <a:gd name="connsiteX0" fmla="*/ 0 w 1060361"/>
                <a:gd name="connsiteY0" fmla="*/ 0 h 184597"/>
                <a:gd name="connsiteX1" fmla="*/ 85859 w 1060361"/>
                <a:gd name="connsiteY1" fmla="*/ 0 h 184597"/>
                <a:gd name="connsiteX2" fmla="*/ 85859 w 1060361"/>
                <a:gd name="connsiteY2" fmla="*/ 0 h 184597"/>
                <a:gd name="connsiteX3" fmla="*/ 85859 w 1060361"/>
                <a:gd name="connsiteY3" fmla="*/ 0 h 184597"/>
                <a:gd name="connsiteX4" fmla="*/ 85859 w 1060361"/>
                <a:gd name="connsiteY4" fmla="*/ 42930 h 184597"/>
                <a:gd name="connsiteX5" fmla="*/ 218941 w 1060361"/>
                <a:gd name="connsiteY5" fmla="*/ 42930 h 184597"/>
                <a:gd name="connsiteX6" fmla="*/ 218941 w 1060361"/>
                <a:gd name="connsiteY6" fmla="*/ 68688 h 184597"/>
                <a:gd name="connsiteX7" fmla="*/ 279042 w 1060361"/>
                <a:gd name="connsiteY7" fmla="*/ 68688 h 184597"/>
                <a:gd name="connsiteX8" fmla="*/ 279042 w 1060361"/>
                <a:gd name="connsiteY8" fmla="*/ 90152 h 184597"/>
                <a:gd name="connsiteX9" fmla="*/ 455054 w 1060361"/>
                <a:gd name="connsiteY9" fmla="*/ 90152 h 184597"/>
                <a:gd name="connsiteX10" fmla="*/ 455054 w 1060361"/>
                <a:gd name="connsiteY10" fmla="*/ 90152 h 184597"/>
                <a:gd name="connsiteX11" fmla="*/ 455054 w 1060361"/>
                <a:gd name="connsiteY11" fmla="*/ 124496 h 184597"/>
                <a:gd name="connsiteX12" fmla="*/ 631065 w 1060361"/>
                <a:gd name="connsiteY12" fmla="*/ 124496 h 184597"/>
                <a:gd name="connsiteX13" fmla="*/ 631065 w 1060361"/>
                <a:gd name="connsiteY13" fmla="*/ 124496 h 184597"/>
                <a:gd name="connsiteX14" fmla="*/ 631065 w 1060361"/>
                <a:gd name="connsiteY14" fmla="*/ 124496 h 184597"/>
                <a:gd name="connsiteX15" fmla="*/ 635358 w 1060361"/>
                <a:gd name="connsiteY15" fmla="*/ 167426 h 184597"/>
                <a:gd name="connsiteX16" fmla="*/ 953037 w 1060361"/>
                <a:gd name="connsiteY16" fmla="*/ 158840 h 184597"/>
                <a:gd name="connsiteX17" fmla="*/ 953037 w 1060361"/>
                <a:gd name="connsiteY17" fmla="*/ 184597 h 184597"/>
                <a:gd name="connsiteX18" fmla="*/ 1060361 w 1060361"/>
                <a:gd name="connsiteY18" fmla="*/ 180304 h 18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60361" h="184597">
                  <a:moveTo>
                    <a:pt x="0" y="0"/>
                  </a:moveTo>
                  <a:lnTo>
                    <a:pt x="85859" y="0"/>
                  </a:lnTo>
                  <a:lnTo>
                    <a:pt x="85859" y="0"/>
                  </a:lnTo>
                  <a:lnTo>
                    <a:pt x="85859" y="0"/>
                  </a:lnTo>
                  <a:lnTo>
                    <a:pt x="85859" y="42930"/>
                  </a:lnTo>
                  <a:lnTo>
                    <a:pt x="218941" y="42930"/>
                  </a:lnTo>
                  <a:lnTo>
                    <a:pt x="218941" y="68688"/>
                  </a:lnTo>
                  <a:lnTo>
                    <a:pt x="279042" y="68688"/>
                  </a:lnTo>
                  <a:lnTo>
                    <a:pt x="279042" y="90152"/>
                  </a:lnTo>
                  <a:lnTo>
                    <a:pt x="455054" y="90152"/>
                  </a:lnTo>
                  <a:lnTo>
                    <a:pt x="455054" y="90152"/>
                  </a:lnTo>
                  <a:lnTo>
                    <a:pt x="455054" y="124496"/>
                  </a:lnTo>
                  <a:lnTo>
                    <a:pt x="631065" y="124496"/>
                  </a:lnTo>
                  <a:lnTo>
                    <a:pt x="631065" y="124496"/>
                  </a:lnTo>
                  <a:lnTo>
                    <a:pt x="631065" y="124496"/>
                  </a:lnTo>
                  <a:lnTo>
                    <a:pt x="635358" y="167426"/>
                  </a:lnTo>
                  <a:lnTo>
                    <a:pt x="953037" y="158840"/>
                  </a:lnTo>
                  <a:lnTo>
                    <a:pt x="953037" y="184597"/>
                  </a:lnTo>
                  <a:lnTo>
                    <a:pt x="1060361" y="180304"/>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134" name="Text Box 15">
            <a:extLst>
              <a:ext uri="{FF2B5EF4-FFF2-40B4-BE49-F238E27FC236}">
                <a16:creationId xmlns:a16="http://schemas.microsoft.com/office/drawing/2014/main" id="{91A02865-87BA-038D-312C-E8E9A740F495}"/>
              </a:ext>
            </a:extLst>
          </p:cNvPr>
          <p:cNvSpPr txBox="1">
            <a:spLocks noChangeArrowheads="1"/>
          </p:cNvSpPr>
          <p:nvPr/>
        </p:nvSpPr>
        <p:spPr bwMode="auto">
          <a:xfrm>
            <a:off x="2486291" y="2160088"/>
            <a:ext cx="1693773" cy="369332"/>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1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PFS</a:t>
            </a:r>
          </a:p>
        </p:txBody>
      </p:sp>
      <p:sp>
        <p:nvSpPr>
          <p:cNvPr id="135" name="Text Box 15">
            <a:extLst>
              <a:ext uri="{FF2B5EF4-FFF2-40B4-BE49-F238E27FC236}">
                <a16:creationId xmlns:a16="http://schemas.microsoft.com/office/drawing/2014/main" id="{35FCD1A7-47B9-A99A-322E-2E0B58581F1F}"/>
              </a:ext>
            </a:extLst>
          </p:cNvPr>
          <p:cNvSpPr txBox="1">
            <a:spLocks noChangeArrowheads="1"/>
          </p:cNvSpPr>
          <p:nvPr/>
        </p:nvSpPr>
        <p:spPr bwMode="auto">
          <a:xfrm>
            <a:off x="8228960" y="2151006"/>
            <a:ext cx="2290241" cy="369332"/>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1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PFS by EOT MRD</a:t>
            </a:r>
          </a:p>
        </p:txBody>
      </p:sp>
      <p:sp>
        <p:nvSpPr>
          <p:cNvPr id="8" name="TextBox 7">
            <a:extLst>
              <a:ext uri="{FF2B5EF4-FFF2-40B4-BE49-F238E27FC236}">
                <a16:creationId xmlns:a16="http://schemas.microsoft.com/office/drawing/2014/main" id="{75546265-3275-AE9F-3109-E8657C8124F5}"/>
              </a:ext>
            </a:extLst>
          </p:cNvPr>
          <p:cNvSpPr txBox="1"/>
          <p:nvPr/>
        </p:nvSpPr>
        <p:spPr bwMode="auto">
          <a:xfrm>
            <a:off x="7171286" y="4750119"/>
            <a:ext cx="41495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 Since EOT</a:t>
            </a:r>
          </a:p>
        </p:txBody>
      </p:sp>
      <p:cxnSp>
        <p:nvCxnSpPr>
          <p:cNvPr id="9" name="Straight Connector 8">
            <a:extLst>
              <a:ext uri="{FF2B5EF4-FFF2-40B4-BE49-F238E27FC236}">
                <a16:creationId xmlns:a16="http://schemas.microsoft.com/office/drawing/2014/main" id="{4C47A4D1-006D-3B9B-693B-421A4EE04837}"/>
              </a:ext>
            </a:extLst>
          </p:cNvPr>
          <p:cNvCxnSpPr>
            <a:cxnSpLocks/>
          </p:cNvCxnSpPr>
          <p:nvPr/>
        </p:nvCxnSpPr>
        <p:spPr bwMode="auto">
          <a:xfrm>
            <a:off x="7171287" y="2534198"/>
            <a:ext cx="0" cy="2002536"/>
          </a:xfrm>
          <a:prstGeom prst="line">
            <a:avLst/>
          </a:prstGeom>
          <a:noFill/>
          <a:ln w="28575" cap="flat" cmpd="sng" algn="ctr">
            <a:solidFill>
              <a:schemeClr val="bg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C1D4F119-23C2-BFF7-57CB-6883272D2EFF}"/>
              </a:ext>
            </a:extLst>
          </p:cNvPr>
          <p:cNvCxnSpPr>
            <a:cxnSpLocks/>
          </p:cNvCxnSpPr>
          <p:nvPr/>
        </p:nvCxnSpPr>
        <p:spPr bwMode="auto">
          <a:xfrm>
            <a:off x="7157906" y="4545878"/>
            <a:ext cx="4162937" cy="0"/>
          </a:xfrm>
          <a:prstGeom prst="line">
            <a:avLst/>
          </a:prstGeom>
          <a:noFill/>
          <a:ln w="28575" cap="flat" cmpd="sng" algn="ctr">
            <a:solidFill>
              <a:schemeClr val="bg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90463DA1-E508-C60E-9D36-676DA8F50AC3}"/>
              </a:ext>
            </a:extLst>
          </p:cNvPr>
          <p:cNvCxnSpPr>
            <a:cxnSpLocks/>
          </p:cNvCxnSpPr>
          <p:nvPr/>
        </p:nvCxnSpPr>
        <p:spPr bwMode="auto">
          <a:xfrm flipH="1">
            <a:off x="7110443" y="2543342"/>
            <a:ext cx="52708" cy="0"/>
          </a:xfrm>
          <a:prstGeom prst="line">
            <a:avLst/>
          </a:prstGeom>
          <a:noFill/>
          <a:ln w="28575" cap="flat" cmpd="sng" algn="ctr">
            <a:solidFill>
              <a:schemeClr val="bg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0B388C27-C0CD-904B-405A-33800885D08D}"/>
              </a:ext>
            </a:extLst>
          </p:cNvPr>
          <p:cNvCxnSpPr>
            <a:cxnSpLocks/>
          </p:cNvCxnSpPr>
          <p:nvPr/>
        </p:nvCxnSpPr>
        <p:spPr bwMode="auto">
          <a:xfrm flipH="1">
            <a:off x="7110443" y="2943849"/>
            <a:ext cx="52708" cy="0"/>
          </a:xfrm>
          <a:prstGeom prst="line">
            <a:avLst/>
          </a:prstGeom>
          <a:noFill/>
          <a:ln w="28575" cap="flat" cmpd="sng" algn="ctr">
            <a:solidFill>
              <a:schemeClr val="bg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C04BAE4A-0390-6EEB-6EA1-16C15B7C442B}"/>
              </a:ext>
            </a:extLst>
          </p:cNvPr>
          <p:cNvCxnSpPr>
            <a:cxnSpLocks/>
          </p:cNvCxnSpPr>
          <p:nvPr/>
        </p:nvCxnSpPr>
        <p:spPr bwMode="auto">
          <a:xfrm flipH="1">
            <a:off x="7110443" y="3344356"/>
            <a:ext cx="52708"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A32B361D-E7DD-208C-B237-1BC58759C84A}"/>
              </a:ext>
            </a:extLst>
          </p:cNvPr>
          <p:cNvCxnSpPr>
            <a:cxnSpLocks/>
          </p:cNvCxnSpPr>
          <p:nvPr/>
        </p:nvCxnSpPr>
        <p:spPr bwMode="auto">
          <a:xfrm flipH="1">
            <a:off x="7110443" y="3744863"/>
            <a:ext cx="52708" cy="0"/>
          </a:xfrm>
          <a:prstGeom prst="line">
            <a:avLst/>
          </a:prstGeom>
          <a:noFill/>
          <a:ln w="28575" cap="flat" cmpd="sng" algn="ctr">
            <a:solidFill>
              <a:schemeClr val="bg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E62B8540-F89C-6C6E-A96A-977D78B184B8}"/>
              </a:ext>
            </a:extLst>
          </p:cNvPr>
          <p:cNvCxnSpPr>
            <a:cxnSpLocks/>
          </p:cNvCxnSpPr>
          <p:nvPr/>
        </p:nvCxnSpPr>
        <p:spPr bwMode="auto">
          <a:xfrm flipH="1">
            <a:off x="7110443" y="4145370"/>
            <a:ext cx="52708" cy="0"/>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7D568156-7589-3D05-8535-C0AF406DB14D}"/>
              </a:ext>
            </a:extLst>
          </p:cNvPr>
          <p:cNvCxnSpPr>
            <a:cxnSpLocks/>
          </p:cNvCxnSpPr>
          <p:nvPr/>
        </p:nvCxnSpPr>
        <p:spPr bwMode="auto">
          <a:xfrm flipH="1">
            <a:off x="7110443" y="4545878"/>
            <a:ext cx="52708"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6D8DD7B9-4995-FBEA-94C1-DCE185CC3D7B}"/>
              </a:ext>
            </a:extLst>
          </p:cNvPr>
          <p:cNvCxnSpPr>
            <a:cxnSpLocks/>
          </p:cNvCxnSpPr>
          <p:nvPr/>
        </p:nvCxnSpPr>
        <p:spPr bwMode="auto">
          <a:xfrm>
            <a:off x="7171287"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104E5102-7D2F-90BA-DDDA-B721D73FFAE2}"/>
              </a:ext>
            </a:extLst>
          </p:cNvPr>
          <p:cNvCxnSpPr>
            <a:cxnSpLocks/>
          </p:cNvCxnSpPr>
          <p:nvPr/>
        </p:nvCxnSpPr>
        <p:spPr bwMode="auto">
          <a:xfrm>
            <a:off x="7686450"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C4C4CE93-FA6A-F72B-BC06-F9E8D1194533}"/>
              </a:ext>
            </a:extLst>
          </p:cNvPr>
          <p:cNvCxnSpPr>
            <a:cxnSpLocks/>
          </p:cNvCxnSpPr>
          <p:nvPr/>
        </p:nvCxnSpPr>
        <p:spPr bwMode="auto">
          <a:xfrm>
            <a:off x="8200606"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A442A4AF-6A2C-7346-D474-A5AA94214E3C}"/>
              </a:ext>
            </a:extLst>
          </p:cNvPr>
          <p:cNvCxnSpPr>
            <a:cxnSpLocks/>
          </p:cNvCxnSpPr>
          <p:nvPr/>
        </p:nvCxnSpPr>
        <p:spPr bwMode="auto">
          <a:xfrm>
            <a:off x="8718726"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56930CE5-F51A-602D-A106-4FC0159B6534}"/>
              </a:ext>
            </a:extLst>
          </p:cNvPr>
          <p:cNvCxnSpPr>
            <a:cxnSpLocks/>
          </p:cNvCxnSpPr>
          <p:nvPr/>
        </p:nvCxnSpPr>
        <p:spPr bwMode="auto">
          <a:xfrm>
            <a:off x="9235961"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013FBF4B-D3DE-C270-CF43-DAA93D4AB5F7}"/>
              </a:ext>
            </a:extLst>
          </p:cNvPr>
          <p:cNvCxnSpPr>
            <a:cxnSpLocks/>
          </p:cNvCxnSpPr>
          <p:nvPr/>
        </p:nvCxnSpPr>
        <p:spPr bwMode="auto">
          <a:xfrm>
            <a:off x="9750395"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0FC97AFE-B375-815B-9F87-5F998B0615FB}"/>
              </a:ext>
            </a:extLst>
          </p:cNvPr>
          <p:cNvCxnSpPr>
            <a:cxnSpLocks/>
          </p:cNvCxnSpPr>
          <p:nvPr/>
        </p:nvCxnSpPr>
        <p:spPr bwMode="auto">
          <a:xfrm>
            <a:off x="10265280"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710F817E-B973-9EDE-3F5C-58837078F87A}"/>
              </a:ext>
            </a:extLst>
          </p:cNvPr>
          <p:cNvCxnSpPr>
            <a:cxnSpLocks/>
          </p:cNvCxnSpPr>
          <p:nvPr/>
        </p:nvCxnSpPr>
        <p:spPr bwMode="auto">
          <a:xfrm>
            <a:off x="10776577" y="454587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6037FCCA-A424-16D6-1DC5-8E9AA3694DA4}"/>
              </a:ext>
            </a:extLst>
          </p:cNvPr>
          <p:cNvCxnSpPr>
            <a:cxnSpLocks/>
          </p:cNvCxnSpPr>
          <p:nvPr/>
        </p:nvCxnSpPr>
        <p:spPr bwMode="auto">
          <a:xfrm>
            <a:off x="11297616" y="4545878"/>
            <a:ext cx="0" cy="64008"/>
          </a:xfrm>
          <a:prstGeom prst="line">
            <a:avLst/>
          </a:prstGeom>
          <a:noFill/>
          <a:ln w="28575" cap="flat" cmpd="sng" algn="ctr">
            <a:solidFill>
              <a:schemeClr val="bg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7252CA37-C0D6-3215-1EB6-C13662119278}"/>
              </a:ext>
            </a:extLst>
          </p:cNvPr>
          <p:cNvSpPr txBox="1"/>
          <p:nvPr/>
        </p:nvSpPr>
        <p:spPr bwMode="auto">
          <a:xfrm>
            <a:off x="6611063" y="2391456"/>
            <a:ext cx="545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35" name="TextBox 34">
            <a:extLst>
              <a:ext uri="{FF2B5EF4-FFF2-40B4-BE49-F238E27FC236}">
                <a16:creationId xmlns:a16="http://schemas.microsoft.com/office/drawing/2014/main" id="{4138CB7F-D176-4A9E-E563-D11F4BE1B63B}"/>
              </a:ext>
            </a:extLst>
          </p:cNvPr>
          <p:cNvSpPr txBox="1"/>
          <p:nvPr/>
        </p:nvSpPr>
        <p:spPr bwMode="auto">
          <a:xfrm>
            <a:off x="6611063" y="2782456"/>
            <a:ext cx="545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36" name="TextBox 35">
            <a:extLst>
              <a:ext uri="{FF2B5EF4-FFF2-40B4-BE49-F238E27FC236}">
                <a16:creationId xmlns:a16="http://schemas.microsoft.com/office/drawing/2014/main" id="{EC77BDE6-77AE-DC55-BA92-844A2C930415}"/>
              </a:ext>
            </a:extLst>
          </p:cNvPr>
          <p:cNvSpPr txBox="1"/>
          <p:nvPr/>
        </p:nvSpPr>
        <p:spPr bwMode="auto">
          <a:xfrm>
            <a:off x="6611063" y="3182981"/>
            <a:ext cx="545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37" name="TextBox 36">
            <a:extLst>
              <a:ext uri="{FF2B5EF4-FFF2-40B4-BE49-F238E27FC236}">
                <a16:creationId xmlns:a16="http://schemas.microsoft.com/office/drawing/2014/main" id="{5E97C28E-8D78-B790-39F1-363A93D00F0F}"/>
              </a:ext>
            </a:extLst>
          </p:cNvPr>
          <p:cNvSpPr txBox="1"/>
          <p:nvPr/>
        </p:nvSpPr>
        <p:spPr bwMode="auto">
          <a:xfrm>
            <a:off x="6611063" y="3583506"/>
            <a:ext cx="545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38" name="TextBox 37">
            <a:extLst>
              <a:ext uri="{FF2B5EF4-FFF2-40B4-BE49-F238E27FC236}">
                <a16:creationId xmlns:a16="http://schemas.microsoft.com/office/drawing/2014/main" id="{2228EA1E-287A-001A-C178-FFA9D0EDD7A8}"/>
              </a:ext>
            </a:extLst>
          </p:cNvPr>
          <p:cNvSpPr txBox="1"/>
          <p:nvPr/>
        </p:nvSpPr>
        <p:spPr bwMode="auto">
          <a:xfrm>
            <a:off x="6611063" y="3984031"/>
            <a:ext cx="545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39" name="TextBox 38">
            <a:extLst>
              <a:ext uri="{FF2B5EF4-FFF2-40B4-BE49-F238E27FC236}">
                <a16:creationId xmlns:a16="http://schemas.microsoft.com/office/drawing/2014/main" id="{EC461B35-FC67-D5C8-A96D-C230732B3ADF}"/>
              </a:ext>
            </a:extLst>
          </p:cNvPr>
          <p:cNvSpPr txBox="1"/>
          <p:nvPr/>
        </p:nvSpPr>
        <p:spPr bwMode="auto">
          <a:xfrm>
            <a:off x="6611063" y="4384558"/>
            <a:ext cx="5458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41" name="TextBox 40">
            <a:extLst>
              <a:ext uri="{FF2B5EF4-FFF2-40B4-BE49-F238E27FC236}">
                <a16:creationId xmlns:a16="http://schemas.microsoft.com/office/drawing/2014/main" id="{C6F6C8AA-50B4-EEDB-575D-91CC6796F174}"/>
              </a:ext>
            </a:extLst>
          </p:cNvPr>
          <p:cNvSpPr txBox="1"/>
          <p:nvPr/>
        </p:nvSpPr>
        <p:spPr bwMode="auto">
          <a:xfrm>
            <a:off x="6968829" y="4527918"/>
            <a:ext cx="4007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42" name="TextBox 41">
            <a:extLst>
              <a:ext uri="{FF2B5EF4-FFF2-40B4-BE49-F238E27FC236}">
                <a16:creationId xmlns:a16="http://schemas.microsoft.com/office/drawing/2014/main" id="{8C1D75F6-BD33-57DB-909C-DBD1D4461FCE}"/>
              </a:ext>
            </a:extLst>
          </p:cNvPr>
          <p:cNvSpPr txBox="1"/>
          <p:nvPr/>
        </p:nvSpPr>
        <p:spPr bwMode="auto">
          <a:xfrm>
            <a:off x="7482805" y="4527918"/>
            <a:ext cx="4007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43" name="TextBox 42">
            <a:extLst>
              <a:ext uri="{FF2B5EF4-FFF2-40B4-BE49-F238E27FC236}">
                <a16:creationId xmlns:a16="http://schemas.microsoft.com/office/drawing/2014/main" id="{445F8D1B-E399-0266-C177-CFA8A302CDB0}"/>
              </a:ext>
            </a:extLst>
          </p:cNvPr>
          <p:cNvSpPr txBox="1"/>
          <p:nvPr/>
        </p:nvSpPr>
        <p:spPr bwMode="auto">
          <a:xfrm>
            <a:off x="7998441" y="4527918"/>
            <a:ext cx="4007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44" name="TextBox 43">
            <a:extLst>
              <a:ext uri="{FF2B5EF4-FFF2-40B4-BE49-F238E27FC236}">
                <a16:creationId xmlns:a16="http://schemas.microsoft.com/office/drawing/2014/main" id="{2472E8A0-5B76-0F39-416A-FF447D721C5D}"/>
              </a:ext>
            </a:extLst>
          </p:cNvPr>
          <p:cNvSpPr txBox="1"/>
          <p:nvPr/>
        </p:nvSpPr>
        <p:spPr bwMode="auto">
          <a:xfrm>
            <a:off x="8515998" y="4527918"/>
            <a:ext cx="4007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45" name="TextBox 44">
            <a:extLst>
              <a:ext uri="{FF2B5EF4-FFF2-40B4-BE49-F238E27FC236}">
                <a16:creationId xmlns:a16="http://schemas.microsoft.com/office/drawing/2014/main" id="{E675034D-644E-2DBC-2533-61E0AD287323}"/>
              </a:ext>
            </a:extLst>
          </p:cNvPr>
          <p:cNvSpPr txBox="1"/>
          <p:nvPr/>
        </p:nvSpPr>
        <p:spPr bwMode="auto">
          <a:xfrm>
            <a:off x="9030180" y="4527918"/>
            <a:ext cx="4007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46" name="TextBox 45">
            <a:extLst>
              <a:ext uri="{FF2B5EF4-FFF2-40B4-BE49-F238E27FC236}">
                <a16:creationId xmlns:a16="http://schemas.microsoft.com/office/drawing/2014/main" id="{FC0E9B1C-6BFE-B627-0897-D1E575117C95}"/>
              </a:ext>
            </a:extLst>
          </p:cNvPr>
          <p:cNvSpPr txBox="1"/>
          <p:nvPr/>
        </p:nvSpPr>
        <p:spPr bwMode="auto">
          <a:xfrm>
            <a:off x="9556409" y="4527918"/>
            <a:ext cx="4007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47" name="TextBox 46">
            <a:extLst>
              <a:ext uri="{FF2B5EF4-FFF2-40B4-BE49-F238E27FC236}">
                <a16:creationId xmlns:a16="http://schemas.microsoft.com/office/drawing/2014/main" id="{D3AD49B1-D828-5612-8EC4-BAD32FF336E8}"/>
              </a:ext>
            </a:extLst>
          </p:cNvPr>
          <p:cNvSpPr txBox="1"/>
          <p:nvPr/>
        </p:nvSpPr>
        <p:spPr bwMode="auto">
          <a:xfrm>
            <a:off x="10064470" y="4527918"/>
            <a:ext cx="4007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36</a:t>
            </a:r>
          </a:p>
        </p:txBody>
      </p:sp>
      <p:sp>
        <p:nvSpPr>
          <p:cNvPr id="48" name="TextBox 47">
            <a:extLst>
              <a:ext uri="{FF2B5EF4-FFF2-40B4-BE49-F238E27FC236}">
                <a16:creationId xmlns:a16="http://schemas.microsoft.com/office/drawing/2014/main" id="{5C68AEB6-6388-CD73-9A15-F4D8C2039314}"/>
              </a:ext>
            </a:extLst>
          </p:cNvPr>
          <p:cNvSpPr txBox="1"/>
          <p:nvPr/>
        </p:nvSpPr>
        <p:spPr bwMode="auto">
          <a:xfrm>
            <a:off x="10576218" y="4527918"/>
            <a:ext cx="4007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42</a:t>
            </a:r>
          </a:p>
        </p:txBody>
      </p:sp>
      <p:sp>
        <p:nvSpPr>
          <p:cNvPr id="49" name="TextBox 48">
            <a:extLst>
              <a:ext uri="{FF2B5EF4-FFF2-40B4-BE49-F238E27FC236}">
                <a16:creationId xmlns:a16="http://schemas.microsoft.com/office/drawing/2014/main" id="{9B939497-D2F1-192A-008F-A2C971D3C528}"/>
              </a:ext>
            </a:extLst>
          </p:cNvPr>
          <p:cNvSpPr txBox="1"/>
          <p:nvPr/>
        </p:nvSpPr>
        <p:spPr bwMode="auto">
          <a:xfrm>
            <a:off x="11094893" y="4527918"/>
            <a:ext cx="4007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48</a:t>
            </a:r>
          </a:p>
        </p:txBody>
      </p:sp>
      <p:sp>
        <p:nvSpPr>
          <p:cNvPr id="60" name="TextBox 59">
            <a:extLst>
              <a:ext uri="{FF2B5EF4-FFF2-40B4-BE49-F238E27FC236}">
                <a16:creationId xmlns:a16="http://schemas.microsoft.com/office/drawing/2014/main" id="{F67B20B7-9AF2-695F-7610-C5420C2310BB}"/>
              </a:ext>
            </a:extLst>
          </p:cNvPr>
          <p:cNvSpPr txBox="1"/>
          <p:nvPr/>
        </p:nvSpPr>
        <p:spPr bwMode="auto">
          <a:xfrm rot="16200000">
            <a:off x="5123168" y="3384406"/>
            <a:ext cx="29132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Landmark PFS (%)</a:t>
            </a:r>
          </a:p>
        </p:txBody>
      </p:sp>
      <p:graphicFrame>
        <p:nvGraphicFramePr>
          <p:cNvPr id="61" name="Table 61">
            <a:extLst>
              <a:ext uri="{FF2B5EF4-FFF2-40B4-BE49-F238E27FC236}">
                <a16:creationId xmlns:a16="http://schemas.microsoft.com/office/drawing/2014/main" id="{3D60B5A2-42C8-90CA-72D9-8F8A44ACAF8B}"/>
              </a:ext>
            </a:extLst>
          </p:cNvPr>
          <p:cNvGraphicFramePr>
            <a:graphicFrameLocks noGrp="1"/>
          </p:cNvGraphicFramePr>
          <p:nvPr>
            <p:extLst>
              <p:ext uri="{D42A27DB-BD31-4B8C-83A1-F6EECF244321}">
                <p14:modId xmlns:p14="http://schemas.microsoft.com/office/powerpoint/2010/main" val="261001055"/>
              </p:ext>
            </p:extLst>
          </p:nvPr>
        </p:nvGraphicFramePr>
        <p:xfrm>
          <a:off x="6821902" y="5257062"/>
          <a:ext cx="4643816" cy="1029970"/>
        </p:xfrm>
        <a:graphic>
          <a:graphicData uri="http://schemas.openxmlformats.org/drawingml/2006/table">
            <a:tbl>
              <a:tblPr firstRow="1" bandRow="1">
                <a:tableStyleId>{5C22544A-7EE6-4342-B048-85BDC9FD1C3A}</a:tableStyleId>
              </a:tblPr>
              <a:tblGrid>
                <a:gridCol w="2650234">
                  <a:extLst>
                    <a:ext uri="{9D8B030D-6E8A-4147-A177-3AD203B41FA5}">
                      <a16:colId xmlns:a16="http://schemas.microsoft.com/office/drawing/2014/main" val="809300372"/>
                    </a:ext>
                  </a:extLst>
                </a:gridCol>
                <a:gridCol w="986956">
                  <a:extLst>
                    <a:ext uri="{9D8B030D-6E8A-4147-A177-3AD203B41FA5}">
                      <a16:colId xmlns:a16="http://schemas.microsoft.com/office/drawing/2014/main" val="1015533045"/>
                    </a:ext>
                  </a:extLst>
                </a:gridCol>
                <a:gridCol w="1006626">
                  <a:extLst>
                    <a:ext uri="{9D8B030D-6E8A-4147-A177-3AD203B41FA5}">
                      <a16:colId xmlns:a16="http://schemas.microsoft.com/office/drawing/2014/main" val="278644845"/>
                    </a:ext>
                  </a:extLst>
                </a:gridCol>
              </a:tblGrid>
              <a:tr h="58811">
                <a:tc>
                  <a:txBody>
                    <a:bodyPr/>
                    <a:lstStyle/>
                    <a:p>
                      <a:pPr>
                        <a:lnSpc>
                          <a:spcPts val="1600"/>
                        </a:lnSpc>
                      </a:pPr>
                      <a:endParaRPr lang="en-US" sz="1600" b="1" dirty="0">
                        <a:solidFill>
                          <a:schemeClr val="bg1"/>
                        </a:solidFill>
                        <a:latin typeface=" calibri"/>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gridSpan="2">
                  <a:txBody>
                    <a:bodyPr/>
                    <a:lstStyle/>
                    <a:p>
                      <a:pPr algn="ctr">
                        <a:lnSpc>
                          <a:spcPts val="1400"/>
                        </a:lnSpc>
                      </a:pPr>
                      <a:r>
                        <a:rPr lang="en-US" sz="1600" b="1" dirty="0">
                          <a:solidFill>
                            <a:schemeClr val="bg1"/>
                          </a:solidFill>
                          <a:latin typeface=" calibri"/>
                        </a:rPr>
                        <a:t>PFS Since EOT,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ts val="1400"/>
                        </a:lnSpc>
                      </a:pPr>
                      <a:endParaRPr lang="en-US" sz="1600" b="1" dirty="0">
                        <a:solidFill>
                          <a:schemeClr val="bg1"/>
                        </a:solidFill>
                        <a:latin typeface=" calibri"/>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690920770"/>
                  </a:ext>
                </a:extLst>
              </a:tr>
              <a:tr h="58811">
                <a:tc>
                  <a:txBody>
                    <a:bodyPr/>
                    <a:lstStyle/>
                    <a:p>
                      <a:pPr>
                        <a:lnSpc>
                          <a:spcPts val="1600"/>
                        </a:lnSpc>
                      </a:pPr>
                      <a:r>
                        <a:rPr lang="en-US" sz="1600" b="1" dirty="0">
                          <a:solidFill>
                            <a:schemeClr val="bg1"/>
                          </a:solidFill>
                          <a:latin typeface=" calibri"/>
                        </a:rPr>
                        <a:t>Category</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1400"/>
                        </a:lnSpc>
                      </a:pPr>
                      <a:r>
                        <a:rPr lang="en-US" sz="1600" b="1" dirty="0">
                          <a:solidFill>
                            <a:schemeClr val="bg1"/>
                          </a:solidFill>
                          <a:latin typeface=" calibri"/>
                        </a:rPr>
                        <a:t>24-Mo</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1400"/>
                        </a:lnSpc>
                      </a:pPr>
                      <a:r>
                        <a:rPr lang="en-US" sz="1600" b="1" dirty="0">
                          <a:solidFill>
                            <a:schemeClr val="bg1"/>
                          </a:solidFill>
                          <a:latin typeface=" calibri"/>
                        </a:rPr>
                        <a:t>36-Mo</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9890862"/>
                  </a:ext>
                </a:extLst>
              </a:tr>
              <a:tr h="33632">
                <a:tc>
                  <a:txBody>
                    <a:bodyPr/>
                    <a:lstStyle/>
                    <a:p>
                      <a:pPr>
                        <a:lnSpc>
                          <a:spcPts val="1600"/>
                        </a:lnSpc>
                      </a:pPr>
                      <a:r>
                        <a:rPr lang="en-US" sz="1600" b="0" dirty="0">
                          <a:solidFill>
                            <a:schemeClr val="accent4"/>
                          </a:solidFill>
                          <a:latin typeface=" calibri"/>
                        </a:rPr>
                        <a:t>uMRD (&lt;10</a:t>
                      </a:r>
                      <a:r>
                        <a:rPr lang="en-US" sz="1600" b="0" baseline="30000" dirty="0">
                          <a:solidFill>
                            <a:schemeClr val="accent4"/>
                          </a:solidFill>
                          <a:latin typeface=" calibri"/>
                        </a:rPr>
                        <a:t>-4</a:t>
                      </a:r>
                      <a:r>
                        <a:rPr lang="en-US" sz="1600" b="0" dirty="0">
                          <a:solidFill>
                            <a:schemeClr val="accent4"/>
                          </a:solidFill>
                          <a:latin typeface=" calibri"/>
                        </a:rPr>
                        <a:t>), n = 83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1600"/>
                        </a:lnSpc>
                      </a:pPr>
                      <a:r>
                        <a:rPr lang="en-US" sz="1600" b="0" dirty="0">
                          <a:solidFill>
                            <a:schemeClr val="accent4"/>
                          </a:solidFill>
                          <a:latin typeface=" calibri"/>
                        </a:rPr>
                        <a:t>85.4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1600"/>
                        </a:lnSpc>
                      </a:pPr>
                      <a:r>
                        <a:rPr lang="en-US" sz="1600" b="0" dirty="0">
                          <a:solidFill>
                            <a:schemeClr val="accent4"/>
                          </a:solidFill>
                          <a:latin typeface=" calibri"/>
                        </a:rPr>
                        <a:t>61.3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75091335"/>
                  </a:ext>
                </a:extLst>
              </a:tr>
              <a:tr h="33632">
                <a:tc>
                  <a:txBody>
                    <a:bodyPr/>
                    <a:lstStyle/>
                    <a:p>
                      <a:pPr>
                        <a:lnSpc>
                          <a:spcPts val="1600"/>
                        </a:lnSpc>
                      </a:pPr>
                      <a:r>
                        <a:rPr lang="en-US" sz="1600" b="0" dirty="0">
                          <a:solidFill>
                            <a:schemeClr val="accent1"/>
                          </a:solidFill>
                          <a:latin typeface=" calibri"/>
                        </a:rPr>
                        <a:t>Low-MRD+ (≥10</a:t>
                      </a:r>
                      <a:r>
                        <a:rPr lang="en-US" sz="1600" b="0" baseline="30000" dirty="0">
                          <a:solidFill>
                            <a:schemeClr val="accent1"/>
                          </a:solidFill>
                          <a:latin typeface=" calibri"/>
                        </a:rPr>
                        <a:t>-4</a:t>
                      </a:r>
                      <a:r>
                        <a:rPr lang="en-US" sz="1600" b="0" baseline="0" dirty="0">
                          <a:solidFill>
                            <a:schemeClr val="accent1"/>
                          </a:solidFill>
                          <a:latin typeface=" calibri"/>
                        </a:rPr>
                        <a:t>-</a:t>
                      </a:r>
                      <a:r>
                        <a:rPr lang="en-US" sz="1600" b="0" dirty="0">
                          <a:solidFill>
                            <a:schemeClr val="accent1"/>
                          </a:solidFill>
                          <a:latin typeface=" calibri"/>
                        </a:rPr>
                        <a:t>10</a:t>
                      </a:r>
                      <a:r>
                        <a:rPr lang="en-US" sz="1600" b="0" baseline="30000" dirty="0">
                          <a:solidFill>
                            <a:schemeClr val="accent1"/>
                          </a:solidFill>
                          <a:latin typeface=" calibri"/>
                        </a:rPr>
                        <a:t>-2</a:t>
                      </a:r>
                      <a:r>
                        <a:rPr lang="en-US" sz="1600" b="0" dirty="0">
                          <a:solidFill>
                            <a:schemeClr val="accent1"/>
                          </a:solidFill>
                          <a:latin typeface=" calibri"/>
                        </a:rPr>
                        <a:t>), n = 23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1600"/>
                        </a:lnSpc>
                      </a:pPr>
                      <a:r>
                        <a:rPr lang="en-US" sz="1600" b="0" dirty="0">
                          <a:solidFill>
                            <a:schemeClr val="accent1"/>
                          </a:solidFill>
                          <a:latin typeface=" calibri"/>
                        </a:rPr>
                        <a:t>52.2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1600"/>
                        </a:lnSpc>
                      </a:pPr>
                      <a:r>
                        <a:rPr lang="en-US" sz="1600" b="0" dirty="0">
                          <a:solidFill>
                            <a:schemeClr val="accent1"/>
                          </a:solidFill>
                          <a:latin typeface=" calibri"/>
                        </a:rPr>
                        <a:t>40.7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812012849"/>
                  </a:ext>
                </a:extLst>
              </a:tr>
              <a:tr h="3363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lang="en-US" sz="1600" b="0" dirty="0">
                          <a:solidFill>
                            <a:schemeClr val="accent3"/>
                          </a:solidFill>
                          <a:latin typeface=" calibri"/>
                        </a:rPr>
                        <a:t>High-MRD+ (≥10</a:t>
                      </a:r>
                      <a:r>
                        <a:rPr lang="en-US" sz="1600" b="0" baseline="30000" dirty="0">
                          <a:solidFill>
                            <a:schemeClr val="accent3"/>
                          </a:solidFill>
                          <a:latin typeface=" calibri"/>
                        </a:rPr>
                        <a:t>-2</a:t>
                      </a:r>
                      <a:r>
                        <a:rPr lang="en-US" sz="1600" b="0" dirty="0">
                          <a:solidFill>
                            <a:schemeClr val="accent3"/>
                          </a:solidFill>
                          <a:latin typeface=" calibri"/>
                        </a:rPr>
                        <a:t>) n = 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1600"/>
                        </a:lnSpc>
                      </a:pPr>
                      <a:r>
                        <a:rPr lang="en-US" sz="1600" b="0" dirty="0">
                          <a:solidFill>
                            <a:schemeClr val="accent3"/>
                          </a:solidFill>
                          <a:latin typeface=" calibri"/>
                        </a:rPr>
                        <a:t>8.3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ts val="1600"/>
                        </a:lnSpc>
                      </a:pPr>
                      <a:endParaRPr lang="en-US" sz="1600" b="0" dirty="0">
                        <a:solidFill>
                          <a:schemeClr val="bg1"/>
                        </a:solidFill>
                        <a:latin typeface=" calibri"/>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850194659"/>
                  </a:ext>
                </a:extLst>
              </a:tr>
            </a:tbl>
          </a:graphicData>
        </a:graphic>
      </p:graphicFrame>
    </p:spTree>
    <p:extLst>
      <p:ext uri="{BB962C8B-B14F-4D97-AF65-F5344CB8AC3E}">
        <p14:creationId xmlns:p14="http://schemas.microsoft.com/office/powerpoint/2010/main" val="3467673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CDEF6F-3EEE-BE25-185A-6DE7934BB161}"/>
              </a:ext>
            </a:extLst>
          </p:cNvPr>
          <p:cNvSpPr>
            <a:spLocks noGrp="1"/>
          </p:cNvSpPr>
          <p:nvPr>
            <p:ph type="title"/>
          </p:nvPr>
        </p:nvSpPr>
        <p:spPr/>
        <p:txBody>
          <a:bodyPr/>
          <a:lstStyle/>
          <a:p>
            <a:r>
              <a:rPr lang="en-US" dirty="0"/>
              <a:t>PI3K Inhibitors Demonstrate (Some) Efficacy</a:t>
            </a:r>
          </a:p>
        </p:txBody>
      </p:sp>
      <p:sp>
        <p:nvSpPr>
          <p:cNvPr id="226" name="Content Placeholder 225">
            <a:extLst>
              <a:ext uri="{FF2B5EF4-FFF2-40B4-BE49-F238E27FC236}">
                <a16:creationId xmlns:a16="http://schemas.microsoft.com/office/drawing/2014/main" id="{971D7C89-1C0B-28F7-409A-16AB8BD93828}"/>
              </a:ext>
            </a:extLst>
          </p:cNvPr>
          <p:cNvSpPr>
            <a:spLocks noGrp="1"/>
          </p:cNvSpPr>
          <p:nvPr>
            <p:ph idx="1"/>
          </p:nvPr>
        </p:nvSpPr>
        <p:spPr/>
        <p:txBody>
          <a:bodyPr/>
          <a:lstStyle/>
          <a:p>
            <a:r>
              <a:rPr lang="en-US" sz="2000" dirty="0"/>
              <a:t>Randomized phase III trials of PI3K inhibitors for previously treated CLL</a:t>
            </a:r>
          </a:p>
        </p:txBody>
      </p:sp>
      <p:sp>
        <p:nvSpPr>
          <p:cNvPr id="8" name="Text Box 15">
            <a:extLst>
              <a:ext uri="{FF2B5EF4-FFF2-40B4-BE49-F238E27FC236}">
                <a16:creationId xmlns:a16="http://schemas.microsoft.com/office/drawing/2014/main" id="{6C027DF2-A758-15E2-E71E-2B8BA546FD40}"/>
              </a:ext>
            </a:extLst>
          </p:cNvPr>
          <p:cNvSpPr txBox="1">
            <a:spLocks noChangeArrowheads="1"/>
          </p:cNvSpPr>
          <p:nvPr/>
        </p:nvSpPr>
        <p:spPr bwMode="auto">
          <a:xfrm>
            <a:off x="412750" y="6369664"/>
            <a:ext cx="7853363"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Sharman. JCO. 2019;37:1391. Flinn. Blood. 2018;132:2446. </a:t>
            </a:r>
          </a:p>
        </p:txBody>
      </p:sp>
      <p:sp>
        <p:nvSpPr>
          <p:cNvPr id="9" name="Rectangle 8">
            <a:extLst>
              <a:ext uri="{FF2B5EF4-FFF2-40B4-BE49-F238E27FC236}">
                <a16:creationId xmlns:a16="http://schemas.microsoft.com/office/drawing/2014/main" id="{84AFC1CB-A175-45C1-CB78-62025B2D72EE}"/>
              </a:ext>
            </a:extLst>
          </p:cNvPr>
          <p:cNvSpPr/>
          <p:nvPr/>
        </p:nvSpPr>
        <p:spPr bwMode="auto">
          <a:xfrm>
            <a:off x="1322745" y="2210847"/>
            <a:ext cx="445770" cy="285863"/>
          </a:xfrm>
          <a:prstGeom prst="rect">
            <a:avLst/>
          </a:prstGeom>
          <a:solidFill>
            <a:schemeClr val="tx1"/>
          </a:solidFill>
          <a:ln w="28575">
            <a:noFill/>
            <a:round/>
            <a:headEnd/>
            <a:tailEnd/>
          </a:ln>
        </p:spPr>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cxnSp>
        <p:nvCxnSpPr>
          <p:cNvPr id="10" name="Straight Connector 9">
            <a:extLst>
              <a:ext uri="{FF2B5EF4-FFF2-40B4-BE49-F238E27FC236}">
                <a16:creationId xmlns:a16="http://schemas.microsoft.com/office/drawing/2014/main" id="{AB7ACC5A-D096-79B6-31F7-1BA382E3D949}"/>
              </a:ext>
            </a:extLst>
          </p:cNvPr>
          <p:cNvCxnSpPr/>
          <p:nvPr/>
        </p:nvCxnSpPr>
        <p:spPr bwMode="auto">
          <a:xfrm>
            <a:off x="1167920" y="2944521"/>
            <a:ext cx="0" cy="2369127"/>
          </a:xfrm>
          <a:prstGeom prst="line">
            <a:avLst/>
          </a:prstGeom>
          <a:noFill/>
          <a:ln w="28575" cap="flat" cmpd="sng" algn="ctr">
            <a:solidFill>
              <a:schemeClr val="bg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66A45CEB-86D7-2D10-63AC-750390484129}"/>
              </a:ext>
            </a:extLst>
          </p:cNvPr>
          <p:cNvCxnSpPr/>
          <p:nvPr/>
        </p:nvCxnSpPr>
        <p:spPr bwMode="auto">
          <a:xfrm>
            <a:off x="1159608" y="5313648"/>
            <a:ext cx="4281054" cy="0"/>
          </a:xfrm>
          <a:prstGeom prst="line">
            <a:avLst/>
          </a:prstGeom>
          <a:noFill/>
          <a:ln w="28575" cap="flat" cmpd="sng" algn="ctr">
            <a:solidFill>
              <a:schemeClr val="bg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DD979688-5A11-19A8-4131-A8899ACBE12C}"/>
              </a:ext>
            </a:extLst>
          </p:cNvPr>
          <p:cNvCxnSpPr/>
          <p:nvPr/>
        </p:nvCxnSpPr>
        <p:spPr bwMode="auto">
          <a:xfrm flipH="1">
            <a:off x="1101420" y="295283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C630100A-1067-EC5D-2B7A-302615C3B2DB}"/>
              </a:ext>
            </a:extLst>
          </p:cNvPr>
          <p:cNvCxnSpPr/>
          <p:nvPr/>
        </p:nvCxnSpPr>
        <p:spPr bwMode="auto">
          <a:xfrm flipH="1">
            <a:off x="1101420" y="342333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2E7B2217-8E1E-5BF8-B27E-C3C693D4D78E}"/>
              </a:ext>
            </a:extLst>
          </p:cNvPr>
          <p:cNvCxnSpPr/>
          <p:nvPr/>
        </p:nvCxnSpPr>
        <p:spPr bwMode="auto">
          <a:xfrm flipH="1">
            <a:off x="1101420" y="389383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4B52B419-9ADE-C032-0503-1D74007AF5A4}"/>
              </a:ext>
            </a:extLst>
          </p:cNvPr>
          <p:cNvCxnSpPr/>
          <p:nvPr/>
        </p:nvCxnSpPr>
        <p:spPr bwMode="auto">
          <a:xfrm flipH="1">
            <a:off x="1101420" y="436433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4F5B20AE-9A58-977E-1AC4-D3CCB3052546}"/>
              </a:ext>
            </a:extLst>
          </p:cNvPr>
          <p:cNvCxnSpPr/>
          <p:nvPr/>
        </p:nvCxnSpPr>
        <p:spPr bwMode="auto">
          <a:xfrm flipH="1">
            <a:off x="1101420" y="483483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ECDACACC-CDCF-73F6-987A-C2B96743CBC5}"/>
              </a:ext>
            </a:extLst>
          </p:cNvPr>
          <p:cNvCxnSpPr/>
          <p:nvPr/>
        </p:nvCxnSpPr>
        <p:spPr bwMode="auto">
          <a:xfrm flipH="1">
            <a:off x="1101420" y="530533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B8E54AD0-3258-F91D-6A9A-066A7589B982}"/>
              </a:ext>
            </a:extLst>
          </p:cNvPr>
          <p:cNvCxnSpPr/>
          <p:nvPr/>
        </p:nvCxnSpPr>
        <p:spPr bwMode="auto">
          <a:xfrm>
            <a:off x="1176234"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17A41532-497C-FE0D-9D9A-B9159A0C90E4}"/>
              </a:ext>
            </a:extLst>
          </p:cNvPr>
          <p:cNvCxnSpPr/>
          <p:nvPr/>
        </p:nvCxnSpPr>
        <p:spPr bwMode="auto">
          <a:xfrm>
            <a:off x="1530910"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2AF625DA-E59E-7906-343C-76F8A48C43B6}"/>
              </a:ext>
            </a:extLst>
          </p:cNvPr>
          <p:cNvCxnSpPr/>
          <p:nvPr/>
        </p:nvCxnSpPr>
        <p:spPr bwMode="auto">
          <a:xfrm>
            <a:off x="1885586"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796A54D2-39EB-34A8-AF3C-32499EBE0EA7}"/>
              </a:ext>
            </a:extLst>
          </p:cNvPr>
          <p:cNvCxnSpPr/>
          <p:nvPr/>
        </p:nvCxnSpPr>
        <p:spPr bwMode="auto">
          <a:xfrm>
            <a:off x="2240262"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DD2D680F-98FF-8BB2-6D30-F1F29FE5E7D2}"/>
              </a:ext>
            </a:extLst>
          </p:cNvPr>
          <p:cNvCxnSpPr/>
          <p:nvPr/>
        </p:nvCxnSpPr>
        <p:spPr bwMode="auto">
          <a:xfrm>
            <a:off x="2594938"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852D363C-7DC1-82A9-5AF6-026176EF1AC9}"/>
              </a:ext>
            </a:extLst>
          </p:cNvPr>
          <p:cNvCxnSpPr/>
          <p:nvPr/>
        </p:nvCxnSpPr>
        <p:spPr bwMode="auto">
          <a:xfrm>
            <a:off x="2949614"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67ECFF3D-3EC3-F2B8-839C-068419FAFFB7}"/>
              </a:ext>
            </a:extLst>
          </p:cNvPr>
          <p:cNvCxnSpPr/>
          <p:nvPr/>
        </p:nvCxnSpPr>
        <p:spPr bwMode="auto">
          <a:xfrm>
            <a:off x="3304290"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42134D29-2757-ED2C-8E2A-349AD4323CA3}"/>
              </a:ext>
            </a:extLst>
          </p:cNvPr>
          <p:cNvCxnSpPr/>
          <p:nvPr/>
        </p:nvCxnSpPr>
        <p:spPr bwMode="auto">
          <a:xfrm>
            <a:off x="3658966"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F370B598-7F3F-20D4-59A5-4CB1FDFEC39C}"/>
              </a:ext>
            </a:extLst>
          </p:cNvPr>
          <p:cNvCxnSpPr/>
          <p:nvPr/>
        </p:nvCxnSpPr>
        <p:spPr bwMode="auto">
          <a:xfrm>
            <a:off x="4013642"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603D8743-7C29-C789-AE40-358FB7CF1842}"/>
              </a:ext>
            </a:extLst>
          </p:cNvPr>
          <p:cNvCxnSpPr/>
          <p:nvPr/>
        </p:nvCxnSpPr>
        <p:spPr bwMode="auto">
          <a:xfrm>
            <a:off x="4368318"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A9C5C4F2-20E6-143F-BF32-0C79AF4110B7}"/>
              </a:ext>
            </a:extLst>
          </p:cNvPr>
          <p:cNvCxnSpPr/>
          <p:nvPr/>
        </p:nvCxnSpPr>
        <p:spPr bwMode="auto">
          <a:xfrm>
            <a:off x="4722994"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E2E14CC8-6118-DF26-8434-BC8482B69683}"/>
              </a:ext>
            </a:extLst>
          </p:cNvPr>
          <p:cNvCxnSpPr/>
          <p:nvPr/>
        </p:nvCxnSpPr>
        <p:spPr bwMode="auto">
          <a:xfrm>
            <a:off x="5077670" y="530533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3803BBC4-21A7-2BF7-4959-764807EB17A1}"/>
              </a:ext>
            </a:extLst>
          </p:cNvPr>
          <p:cNvCxnSpPr/>
          <p:nvPr/>
        </p:nvCxnSpPr>
        <p:spPr bwMode="auto">
          <a:xfrm>
            <a:off x="5432350" y="5305335"/>
            <a:ext cx="0" cy="64008"/>
          </a:xfrm>
          <a:prstGeom prst="line">
            <a:avLst/>
          </a:prstGeom>
          <a:noFill/>
          <a:ln w="28575" cap="flat" cmpd="sng" algn="ctr">
            <a:solidFill>
              <a:schemeClr val="bg1"/>
            </a:solidFill>
            <a:prstDash val="solid"/>
            <a:round/>
            <a:headEnd type="none" w="med" len="med"/>
            <a:tailEnd type="none" w="med" len="med"/>
          </a:ln>
          <a:effectLst/>
        </p:spPr>
      </p:cxnSp>
      <p:sp>
        <p:nvSpPr>
          <p:cNvPr id="36" name="TextBox 35">
            <a:extLst>
              <a:ext uri="{FF2B5EF4-FFF2-40B4-BE49-F238E27FC236}">
                <a16:creationId xmlns:a16="http://schemas.microsoft.com/office/drawing/2014/main" id="{68D0E593-7E27-053E-DF77-568E11EB873F}"/>
              </a:ext>
            </a:extLst>
          </p:cNvPr>
          <p:cNvSpPr txBox="1"/>
          <p:nvPr/>
        </p:nvSpPr>
        <p:spPr bwMode="auto">
          <a:xfrm>
            <a:off x="608284" y="2777482"/>
            <a:ext cx="5375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38" name="TextBox 37">
            <a:extLst>
              <a:ext uri="{FF2B5EF4-FFF2-40B4-BE49-F238E27FC236}">
                <a16:creationId xmlns:a16="http://schemas.microsoft.com/office/drawing/2014/main" id="{0D1D244C-C5C9-7AAA-AA89-BFF173CC4EC6}"/>
              </a:ext>
            </a:extLst>
          </p:cNvPr>
          <p:cNvSpPr txBox="1"/>
          <p:nvPr/>
        </p:nvSpPr>
        <p:spPr bwMode="auto">
          <a:xfrm>
            <a:off x="608284" y="3249064"/>
            <a:ext cx="5375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40" name="TextBox 39">
            <a:extLst>
              <a:ext uri="{FF2B5EF4-FFF2-40B4-BE49-F238E27FC236}">
                <a16:creationId xmlns:a16="http://schemas.microsoft.com/office/drawing/2014/main" id="{5B878383-B9AC-EEEC-BF7C-0BC17B1BF962}"/>
              </a:ext>
            </a:extLst>
          </p:cNvPr>
          <p:cNvSpPr txBox="1"/>
          <p:nvPr/>
        </p:nvSpPr>
        <p:spPr bwMode="auto">
          <a:xfrm>
            <a:off x="608284" y="3720646"/>
            <a:ext cx="5375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42" name="TextBox 41">
            <a:extLst>
              <a:ext uri="{FF2B5EF4-FFF2-40B4-BE49-F238E27FC236}">
                <a16:creationId xmlns:a16="http://schemas.microsoft.com/office/drawing/2014/main" id="{57545CDA-C08A-4D70-D2B6-E43B3E6679F3}"/>
              </a:ext>
            </a:extLst>
          </p:cNvPr>
          <p:cNvSpPr txBox="1"/>
          <p:nvPr/>
        </p:nvSpPr>
        <p:spPr bwMode="auto">
          <a:xfrm>
            <a:off x="608284" y="4192228"/>
            <a:ext cx="5375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44" name="TextBox 43">
            <a:extLst>
              <a:ext uri="{FF2B5EF4-FFF2-40B4-BE49-F238E27FC236}">
                <a16:creationId xmlns:a16="http://schemas.microsoft.com/office/drawing/2014/main" id="{0FDD445C-DCE1-54BE-7FA5-58FC1EB5A4AD}"/>
              </a:ext>
            </a:extLst>
          </p:cNvPr>
          <p:cNvSpPr txBox="1"/>
          <p:nvPr/>
        </p:nvSpPr>
        <p:spPr bwMode="auto">
          <a:xfrm>
            <a:off x="608284" y="4663810"/>
            <a:ext cx="5375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46" name="TextBox 45">
            <a:extLst>
              <a:ext uri="{FF2B5EF4-FFF2-40B4-BE49-F238E27FC236}">
                <a16:creationId xmlns:a16="http://schemas.microsoft.com/office/drawing/2014/main" id="{6ACE84A8-8512-7AA9-C000-6286B2A552D3}"/>
              </a:ext>
            </a:extLst>
          </p:cNvPr>
          <p:cNvSpPr txBox="1"/>
          <p:nvPr/>
        </p:nvSpPr>
        <p:spPr bwMode="auto">
          <a:xfrm>
            <a:off x="608284" y="5135393"/>
            <a:ext cx="53755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47" name="TextBox 46">
            <a:extLst>
              <a:ext uri="{FF2B5EF4-FFF2-40B4-BE49-F238E27FC236}">
                <a16:creationId xmlns:a16="http://schemas.microsoft.com/office/drawing/2014/main" id="{32430610-23D1-5EE4-C146-2F39F5565133}"/>
              </a:ext>
            </a:extLst>
          </p:cNvPr>
          <p:cNvSpPr txBox="1"/>
          <p:nvPr/>
        </p:nvSpPr>
        <p:spPr bwMode="auto">
          <a:xfrm rot="16200000">
            <a:off x="-613920" y="3955651"/>
            <a:ext cx="23608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Probability of PFS (%)</a:t>
            </a:r>
          </a:p>
        </p:txBody>
      </p:sp>
      <p:sp>
        <p:nvSpPr>
          <p:cNvPr id="48" name="TextBox 47">
            <a:extLst>
              <a:ext uri="{FF2B5EF4-FFF2-40B4-BE49-F238E27FC236}">
                <a16:creationId xmlns:a16="http://schemas.microsoft.com/office/drawing/2014/main" id="{1ADBF21D-64C2-465B-9748-648A850C8573}"/>
              </a:ext>
            </a:extLst>
          </p:cNvPr>
          <p:cNvSpPr txBox="1"/>
          <p:nvPr/>
        </p:nvSpPr>
        <p:spPr bwMode="auto">
          <a:xfrm>
            <a:off x="1175245" y="5622353"/>
            <a:ext cx="426541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Mo Since Treatment Assignment</a:t>
            </a:r>
          </a:p>
        </p:txBody>
      </p:sp>
      <p:sp>
        <p:nvSpPr>
          <p:cNvPr id="49" name="TextBox 48">
            <a:extLst>
              <a:ext uri="{FF2B5EF4-FFF2-40B4-BE49-F238E27FC236}">
                <a16:creationId xmlns:a16="http://schemas.microsoft.com/office/drawing/2014/main" id="{DF837712-9D48-1781-8D99-555FB169882D}"/>
              </a:ext>
            </a:extLst>
          </p:cNvPr>
          <p:cNvSpPr txBox="1"/>
          <p:nvPr/>
        </p:nvSpPr>
        <p:spPr bwMode="auto">
          <a:xfrm>
            <a:off x="5206556"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a:t>
            </a:r>
          </a:p>
        </p:txBody>
      </p:sp>
      <p:sp>
        <p:nvSpPr>
          <p:cNvPr id="50" name="TextBox 49">
            <a:extLst>
              <a:ext uri="{FF2B5EF4-FFF2-40B4-BE49-F238E27FC236}">
                <a16:creationId xmlns:a16="http://schemas.microsoft.com/office/drawing/2014/main" id="{EA4A96EA-579F-72DB-4A78-9CC46884D40A}"/>
              </a:ext>
            </a:extLst>
          </p:cNvPr>
          <p:cNvSpPr txBox="1"/>
          <p:nvPr/>
        </p:nvSpPr>
        <p:spPr bwMode="auto">
          <a:xfrm>
            <a:off x="94559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51" name="TextBox 50">
            <a:extLst>
              <a:ext uri="{FF2B5EF4-FFF2-40B4-BE49-F238E27FC236}">
                <a16:creationId xmlns:a16="http://schemas.microsoft.com/office/drawing/2014/main" id="{FB1296E5-1761-0A07-5472-68AE243FAF4D}"/>
              </a:ext>
            </a:extLst>
          </p:cNvPr>
          <p:cNvSpPr txBox="1"/>
          <p:nvPr/>
        </p:nvSpPr>
        <p:spPr bwMode="auto">
          <a:xfrm>
            <a:off x="130067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52" name="TextBox 51">
            <a:extLst>
              <a:ext uri="{FF2B5EF4-FFF2-40B4-BE49-F238E27FC236}">
                <a16:creationId xmlns:a16="http://schemas.microsoft.com/office/drawing/2014/main" id="{FD71D9B3-93C3-94C8-429E-767D870F0123}"/>
              </a:ext>
            </a:extLst>
          </p:cNvPr>
          <p:cNvSpPr txBox="1"/>
          <p:nvPr/>
        </p:nvSpPr>
        <p:spPr bwMode="auto">
          <a:xfrm>
            <a:off x="165575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53" name="TextBox 52">
            <a:extLst>
              <a:ext uri="{FF2B5EF4-FFF2-40B4-BE49-F238E27FC236}">
                <a16:creationId xmlns:a16="http://schemas.microsoft.com/office/drawing/2014/main" id="{5C049DF7-AF81-D4B3-D1E1-D272E662441E}"/>
              </a:ext>
            </a:extLst>
          </p:cNvPr>
          <p:cNvSpPr txBox="1"/>
          <p:nvPr/>
        </p:nvSpPr>
        <p:spPr bwMode="auto">
          <a:xfrm>
            <a:off x="201083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a:t>
            </a:r>
          </a:p>
        </p:txBody>
      </p:sp>
      <p:sp>
        <p:nvSpPr>
          <p:cNvPr id="54" name="TextBox 53">
            <a:extLst>
              <a:ext uri="{FF2B5EF4-FFF2-40B4-BE49-F238E27FC236}">
                <a16:creationId xmlns:a16="http://schemas.microsoft.com/office/drawing/2014/main" id="{293FFDFD-ABFF-3DDF-183B-7DBFDAEF4F65}"/>
              </a:ext>
            </a:extLst>
          </p:cNvPr>
          <p:cNvSpPr txBox="1"/>
          <p:nvPr/>
        </p:nvSpPr>
        <p:spPr bwMode="auto">
          <a:xfrm>
            <a:off x="236591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55" name="TextBox 54">
            <a:extLst>
              <a:ext uri="{FF2B5EF4-FFF2-40B4-BE49-F238E27FC236}">
                <a16:creationId xmlns:a16="http://schemas.microsoft.com/office/drawing/2014/main" id="{6B871890-6FE6-8E5A-4469-56ED59FE06F8}"/>
              </a:ext>
            </a:extLst>
          </p:cNvPr>
          <p:cNvSpPr txBox="1"/>
          <p:nvPr/>
        </p:nvSpPr>
        <p:spPr bwMode="auto">
          <a:xfrm>
            <a:off x="272099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56" name="TextBox 55">
            <a:extLst>
              <a:ext uri="{FF2B5EF4-FFF2-40B4-BE49-F238E27FC236}">
                <a16:creationId xmlns:a16="http://schemas.microsoft.com/office/drawing/2014/main" id="{B0066146-A970-49EC-E24B-FD2C01FBA98F}"/>
              </a:ext>
            </a:extLst>
          </p:cNvPr>
          <p:cNvSpPr txBox="1"/>
          <p:nvPr/>
        </p:nvSpPr>
        <p:spPr bwMode="auto">
          <a:xfrm>
            <a:off x="307607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57" name="TextBox 56">
            <a:extLst>
              <a:ext uri="{FF2B5EF4-FFF2-40B4-BE49-F238E27FC236}">
                <a16:creationId xmlns:a16="http://schemas.microsoft.com/office/drawing/2014/main" id="{11D13A36-FD65-6D2B-9672-C319ECFC1AF9}"/>
              </a:ext>
            </a:extLst>
          </p:cNvPr>
          <p:cNvSpPr txBox="1"/>
          <p:nvPr/>
        </p:nvSpPr>
        <p:spPr bwMode="auto">
          <a:xfrm>
            <a:off x="343115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14</a:t>
            </a:r>
          </a:p>
        </p:txBody>
      </p:sp>
      <p:sp>
        <p:nvSpPr>
          <p:cNvPr id="58" name="TextBox 57">
            <a:extLst>
              <a:ext uri="{FF2B5EF4-FFF2-40B4-BE49-F238E27FC236}">
                <a16:creationId xmlns:a16="http://schemas.microsoft.com/office/drawing/2014/main" id="{24F75694-3CF6-FCAE-9FB6-0089FC54F8A7}"/>
              </a:ext>
            </a:extLst>
          </p:cNvPr>
          <p:cNvSpPr txBox="1"/>
          <p:nvPr/>
        </p:nvSpPr>
        <p:spPr bwMode="auto">
          <a:xfrm>
            <a:off x="378623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sp>
        <p:nvSpPr>
          <p:cNvPr id="59" name="TextBox 58">
            <a:extLst>
              <a:ext uri="{FF2B5EF4-FFF2-40B4-BE49-F238E27FC236}">
                <a16:creationId xmlns:a16="http://schemas.microsoft.com/office/drawing/2014/main" id="{051B3C9D-6D6C-F874-D3D1-63D19FE258D4}"/>
              </a:ext>
            </a:extLst>
          </p:cNvPr>
          <p:cNvSpPr txBox="1"/>
          <p:nvPr/>
        </p:nvSpPr>
        <p:spPr bwMode="auto">
          <a:xfrm>
            <a:off x="414131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18</a:t>
            </a:r>
          </a:p>
        </p:txBody>
      </p:sp>
      <p:sp>
        <p:nvSpPr>
          <p:cNvPr id="60" name="TextBox 59">
            <a:extLst>
              <a:ext uri="{FF2B5EF4-FFF2-40B4-BE49-F238E27FC236}">
                <a16:creationId xmlns:a16="http://schemas.microsoft.com/office/drawing/2014/main" id="{69842D6B-915E-A7BF-607C-6464753489E0}"/>
              </a:ext>
            </a:extLst>
          </p:cNvPr>
          <p:cNvSpPr txBox="1"/>
          <p:nvPr/>
        </p:nvSpPr>
        <p:spPr bwMode="auto">
          <a:xfrm>
            <a:off x="449639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61" name="TextBox 60">
            <a:extLst>
              <a:ext uri="{FF2B5EF4-FFF2-40B4-BE49-F238E27FC236}">
                <a16:creationId xmlns:a16="http://schemas.microsoft.com/office/drawing/2014/main" id="{3A171D8A-604B-838C-2300-E33E47656D0F}"/>
              </a:ext>
            </a:extLst>
          </p:cNvPr>
          <p:cNvSpPr txBox="1"/>
          <p:nvPr/>
        </p:nvSpPr>
        <p:spPr bwMode="auto">
          <a:xfrm>
            <a:off x="4851477" y="5323061"/>
            <a:ext cx="444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22</a:t>
            </a:r>
          </a:p>
        </p:txBody>
      </p:sp>
      <p:grpSp>
        <p:nvGrpSpPr>
          <p:cNvPr id="5" name="Group 4">
            <a:extLst>
              <a:ext uri="{FF2B5EF4-FFF2-40B4-BE49-F238E27FC236}">
                <a16:creationId xmlns:a16="http://schemas.microsoft.com/office/drawing/2014/main" id="{718969C7-4CF4-0E8C-C1E7-4F5FBF27743D}"/>
              </a:ext>
            </a:extLst>
          </p:cNvPr>
          <p:cNvGrpSpPr/>
          <p:nvPr/>
        </p:nvGrpSpPr>
        <p:grpSpPr>
          <a:xfrm>
            <a:off x="4300642" y="3342880"/>
            <a:ext cx="1535192" cy="584775"/>
            <a:chOff x="4300642" y="3342880"/>
            <a:chExt cx="1535192" cy="584775"/>
          </a:xfrm>
        </p:grpSpPr>
        <p:sp>
          <p:nvSpPr>
            <p:cNvPr id="62" name="TextBox 61">
              <a:extLst>
                <a:ext uri="{FF2B5EF4-FFF2-40B4-BE49-F238E27FC236}">
                  <a16:creationId xmlns:a16="http://schemas.microsoft.com/office/drawing/2014/main" id="{73FF0807-6EBF-297B-62AC-57623046AC1C}"/>
                </a:ext>
              </a:extLst>
            </p:cNvPr>
            <p:cNvSpPr txBox="1"/>
            <p:nvPr/>
          </p:nvSpPr>
          <p:spPr bwMode="auto">
            <a:xfrm>
              <a:off x="4460587" y="3342880"/>
              <a:ext cx="13752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Idela + R</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Placebo + R</a:t>
              </a:r>
            </a:p>
          </p:txBody>
        </p:sp>
        <p:cxnSp>
          <p:nvCxnSpPr>
            <p:cNvPr id="63" name="Straight Connector 62">
              <a:extLst>
                <a:ext uri="{FF2B5EF4-FFF2-40B4-BE49-F238E27FC236}">
                  <a16:creationId xmlns:a16="http://schemas.microsoft.com/office/drawing/2014/main" id="{2051146F-D6EC-A24C-6B3D-7EF98EF7D8D0}"/>
                </a:ext>
              </a:extLst>
            </p:cNvPr>
            <p:cNvCxnSpPr/>
            <p:nvPr/>
          </p:nvCxnSpPr>
          <p:spPr bwMode="auto">
            <a:xfrm flipH="1">
              <a:off x="4300642" y="3511100"/>
              <a:ext cx="219426" cy="0"/>
            </a:xfrm>
            <a:prstGeom prst="line">
              <a:avLst/>
            </a:prstGeom>
            <a:noFill/>
            <a:ln w="28575" cap="flat" cmpd="sng" algn="ctr">
              <a:solidFill>
                <a:schemeClr val="accent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757DD78A-BA5D-C928-1CA8-A572BF094828}"/>
                </a:ext>
              </a:extLst>
            </p:cNvPr>
            <p:cNvCxnSpPr/>
            <p:nvPr/>
          </p:nvCxnSpPr>
          <p:spPr bwMode="auto">
            <a:xfrm flipH="1">
              <a:off x="4300642" y="3746892"/>
              <a:ext cx="219426"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3" name="Group 2">
            <a:extLst>
              <a:ext uri="{FF2B5EF4-FFF2-40B4-BE49-F238E27FC236}">
                <a16:creationId xmlns:a16="http://schemas.microsoft.com/office/drawing/2014/main" id="{D496AE69-4207-60A2-09CC-87DE40905A69}"/>
              </a:ext>
            </a:extLst>
          </p:cNvPr>
          <p:cNvGrpSpPr/>
          <p:nvPr/>
        </p:nvGrpSpPr>
        <p:grpSpPr>
          <a:xfrm>
            <a:off x="2383695" y="1885897"/>
            <a:ext cx="3832043" cy="1200329"/>
            <a:chOff x="2383695" y="1885897"/>
            <a:chExt cx="3832043" cy="1200329"/>
          </a:xfrm>
        </p:grpSpPr>
        <p:sp>
          <p:nvSpPr>
            <p:cNvPr id="65" name="TextBox 64">
              <a:extLst>
                <a:ext uri="{FF2B5EF4-FFF2-40B4-BE49-F238E27FC236}">
                  <a16:creationId xmlns:a16="http://schemas.microsoft.com/office/drawing/2014/main" id="{0ED6916B-D997-37A9-A1EB-8CA3A3FF6A7E}"/>
                </a:ext>
              </a:extLst>
            </p:cNvPr>
            <p:cNvSpPr txBox="1"/>
            <p:nvPr/>
          </p:nvSpPr>
          <p:spPr bwMode="auto">
            <a:xfrm>
              <a:off x="2383695" y="2424506"/>
              <a:ext cx="16524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PFS, median mo (95% CI)</a:t>
              </a:r>
            </a:p>
          </p:txBody>
        </p:sp>
        <p:sp>
          <p:nvSpPr>
            <p:cNvPr id="66" name="TextBox 65">
              <a:extLst>
                <a:ext uri="{FF2B5EF4-FFF2-40B4-BE49-F238E27FC236}">
                  <a16:creationId xmlns:a16="http://schemas.microsoft.com/office/drawing/2014/main" id="{5039944D-D873-EF68-A76B-7CCD606D5C25}"/>
                </a:ext>
              </a:extLst>
            </p:cNvPr>
            <p:cNvSpPr txBox="1"/>
            <p:nvPr/>
          </p:nvSpPr>
          <p:spPr bwMode="auto">
            <a:xfrm>
              <a:off x="3810873" y="1885897"/>
              <a:ext cx="129047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Idela + R</a:t>
              </a:r>
              <a:b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br>
              <a: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(n = 110)</a:t>
              </a:r>
            </a:p>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19.4 </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(12.3-NR)</a:t>
              </a:r>
            </a:p>
          </p:txBody>
        </p:sp>
        <p:sp>
          <p:nvSpPr>
            <p:cNvPr id="67" name="TextBox 66">
              <a:extLst>
                <a:ext uri="{FF2B5EF4-FFF2-40B4-BE49-F238E27FC236}">
                  <a16:creationId xmlns:a16="http://schemas.microsoft.com/office/drawing/2014/main" id="{80D1046D-E12C-95EE-D741-62E5998E3007}"/>
                </a:ext>
              </a:extLst>
            </p:cNvPr>
            <p:cNvSpPr txBox="1"/>
            <p:nvPr/>
          </p:nvSpPr>
          <p:spPr bwMode="auto">
            <a:xfrm>
              <a:off x="4925262" y="1885897"/>
              <a:ext cx="129047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Placebo + R</a:t>
              </a:r>
              <a:b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b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(n = 110)</a:t>
              </a:r>
            </a:p>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6.5</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(4.0-7.3)</a:t>
              </a:r>
            </a:p>
          </p:txBody>
        </p:sp>
        <p:cxnSp>
          <p:nvCxnSpPr>
            <p:cNvPr id="68" name="Straight Connector 67">
              <a:extLst>
                <a:ext uri="{FF2B5EF4-FFF2-40B4-BE49-F238E27FC236}">
                  <a16:creationId xmlns:a16="http://schemas.microsoft.com/office/drawing/2014/main" id="{E3C6F4E9-5C23-B46E-A3BD-7CBF9FCC5168}"/>
                </a:ext>
              </a:extLst>
            </p:cNvPr>
            <p:cNvCxnSpPr/>
            <p:nvPr/>
          </p:nvCxnSpPr>
          <p:spPr bwMode="auto">
            <a:xfrm>
              <a:off x="2455483" y="2455310"/>
              <a:ext cx="3675944" cy="0"/>
            </a:xfrm>
            <a:prstGeom prst="line">
              <a:avLst/>
            </a:prstGeom>
            <a:noFill/>
            <a:ln w="28575" cap="flat" cmpd="sng" algn="ctr">
              <a:solidFill>
                <a:schemeClr val="bg1"/>
              </a:solidFill>
              <a:prstDash val="solid"/>
              <a:round/>
              <a:headEnd type="none" w="med" len="med"/>
              <a:tailEnd type="none" w="med" len="med"/>
            </a:ln>
            <a:effectLst/>
          </p:spPr>
        </p:cxnSp>
      </p:grpSp>
      <p:sp>
        <p:nvSpPr>
          <p:cNvPr id="69" name="Freeform: Shape 68">
            <a:extLst>
              <a:ext uri="{FF2B5EF4-FFF2-40B4-BE49-F238E27FC236}">
                <a16:creationId xmlns:a16="http://schemas.microsoft.com/office/drawing/2014/main" id="{36D4FE68-710B-9396-3A8A-EB1FC56AF7DE}"/>
              </a:ext>
            </a:extLst>
          </p:cNvPr>
          <p:cNvSpPr/>
          <p:nvPr/>
        </p:nvSpPr>
        <p:spPr bwMode="auto">
          <a:xfrm>
            <a:off x="1161773" y="2948418"/>
            <a:ext cx="3662362" cy="1333500"/>
          </a:xfrm>
          <a:custGeom>
            <a:avLst/>
            <a:gdLst>
              <a:gd name="connsiteX0" fmla="*/ 0 w 3662362"/>
              <a:gd name="connsiteY0" fmla="*/ 0 h 1333500"/>
              <a:gd name="connsiteX1" fmla="*/ 176212 w 3662362"/>
              <a:gd name="connsiteY1" fmla="*/ 0 h 1333500"/>
              <a:gd name="connsiteX2" fmla="*/ 176212 w 3662362"/>
              <a:gd name="connsiteY2" fmla="*/ 33337 h 1333500"/>
              <a:gd name="connsiteX3" fmla="*/ 338137 w 3662362"/>
              <a:gd name="connsiteY3" fmla="*/ 33337 h 1333500"/>
              <a:gd name="connsiteX4" fmla="*/ 338137 w 3662362"/>
              <a:gd name="connsiteY4" fmla="*/ 57150 h 1333500"/>
              <a:gd name="connsiteX5" fmla="*/ 371475 w 3662362"/>
              <a:gd name="connsiteY5" fmla="*/ 57150 h 1333500"/>
              <a:gd name="connsiteX6" fmla="*/ 371475 w 3662362"/>
              <a:gd name="connsiteY6" fmla="*/ 85725 h 1333500"/>
              <a:gd name="connsiteX7" fmla="*/ 395287 w 3662362"/>
              <a:gd name="connsiteY7" fmla="*/ 85725 h 1333500"/>
              <a:gd name="connsiteX8" fmla="*/ 395287 w 3662362"/>
              <a:gd name="connsiteY8" fmla="*/ 133350 h 1333500"/>
              <a:gd name="connsiteX9" fmla="*/ 628650 w 3662362"/>
              <a:gd name="connsiteY9" fmla="*/ 133350 h 1333500"/>
              <a:gd name="connsiteX10" fmla="*/ 628650 w 3662362"/>
              <a:gd name="connsiteY10" fmla="*/ 166687 h 1333500"/>
              <a:gd name="connsiteX11" fmla="*/ 728662 w 3662362"/>
              <a:gd name="connsiteY11" fmla="*/ 166687 h 1333500"/>
              <a:gd name="connsiteX12" fmla="*/ 728662 w 3662362"/>
              <a:gd name="connsiteY12" fmla="*/ 200025 h 1333500"/>
              <a:gd name="connsiteX13" fmla="*/ 862012 w 3662362"/>
              <a:gd name="connsiteY13" fmla="*/ 200025 h 1333500"/>
              <a:gd name="connsiteX14" fmla="*/ 862012 w 3662362"/>
              <a:gd name="connsiteY14" fmla="*/ 214312 h 1333500"/>
              <a:gd name="connsiteX15" fmla="*/ 1190625 w 3662362"/>
              <a:gd name="connsiteY15" fmla="*/ 214312 h 1333500"/>
              <a:gd name="connsiteX16" fmla="*/ 1190625 w 3662362"/>
              <a:gd name="connsiteY16" fmla="*/ 257175 h 1333500"/>
              <a:gd name="connsiteX17" fmla="*/ 1214437 w 3662362"/>
              <a:gd name="connsiteY17" fmla="*/ 257175 h 1333500"/>
              <a:gd name="connsiteX18" fmla="*/ 1214437 w 3662362"/>
              <a:gd name="connsiteY18" fmla="*/ 271462 h 1333500"/>
              <a:gd name="connsiteX19" fmla="*/ 1233487 w 3662362"/>
              <a:gd name="connsiteY19" fmla="*/ 271462 h 1333500"/>
              <a:gd name="connsiteX20" fmla="*/ 1233487 w 3662362"/>
              <a:gd name="connsiteY20" fmla="*/ 304800 h 1333500"/>
              <a:gd name="connsiteX21" fmla="*/ 1376362 w 3662362"/>
              <a:gd name="connsiteY21" fmla="*/ 304800 h 1333500"/>
              <a:gd name="connsiteX22" fmla="*/ 1376362 w 3662362"/>
              <a:gd name="connsiteY22" fmla="*/ 333375 h 1333500"/>
              <a:gd name="connsiteX23" fmla="*/ 1395412 w 3662362"/>
              <a:gd name="connsiteY23" fmla="*/ 333375 h 1333500"/>
              <a:gd name="connsiteX24" fmla="*/ 1395412 w 3662362"/>
              <a:gd name="connsiteY24" fmla="*/ 371475 h 1333500"/>
              <a:gd name="connsiteX25" fmla="*/ 1490662 w 3662362"/>
              <a:gd name="connsiteY25" fmla="*/ 371475 h 1333500"/>
              <a:gd name="connsiteX26" fmla="*/ 1490662 w 3662362"/>
              <a:gd name="connsiteY26" fmla="*/ 485775 h 1333500"/>
              <a:gd name="connsiteX27" fmla="*/ 1514475 w 3662362"/>
              <a:gd name="connsiteY27" fmla="*/ 485775 h 1333500"/>
              <a:gd name="connsiteX28" fmla="*/ 1514475 w 3662362"/>
              <a:gd name="connsiteY28" fmla="*/ 538162 h 1333500"/>
              <a:gd name="connsiteX29" fmla="*/ 1638300 w 3662362"/>
              <a:gd name="connsiteY29" fmla="*/ 538162 h 1333500"/>
              <a:gd name="connsiteX30" fmla="*/ 1638300 w 3662362"/>
              <a:gd name="connsiteY30" fmla="*/ 590550 h 1333500"/>
              <a:gd name="connsiteX31" fmla="*/ 1909762 w 3662362"/>
              <a:gd name="connsiteY31" fmla="*/ 590550 h 1333500"/>
              <a:gd name="connsiteX32" fmla="*/ 1909762 w 3662362"/>
              <a:gd name="connsiteY32" fmla="*/ 657225 h 1333500"/>
              <a:gd name="connsiteX33" fmla="*/ 1952625 w 3662362"/>
              <a:gd name="connsiteY33" fmla="*/ 657225 h 1333500"/>
              <a:gd name="connsiteX34" fmla="*/ 1952625 w 3662362"/>
              <a:gd name="connsiteY34" fmla="*/ 700087 h 1333500"/>
              <a:gd name="connsiteX35" fmla="*/ 2152650 w 3662362"/>
              <a:gd name="connsiteY35" fmla="*/ 700087 h 1333500"/>
              <a:gd name="connsiteX36" fmla="*/ 2152650 w 3662362"/>
              <a:gd name="connsiteY36" fmla="*/ 781050 h 1333500"/>
              <a:gd name="connsiteX37" fmla="*/ 2185987 w 3662362"/>
              <a:gd name="connsiteY37" fmla="*/ 781050 h 1333500"/>
              <a:gd name="connsiteX38" fmla="*/ 2185987 w 3662362"/>
              <a:gd name="connsiteY38" fmla="*/ 871537 h 1333500"/>
              <a:gd name="connsiteX39" fmla="*/ 2462212 w 3662362"/>
              <a:gd name="connsiteY39" fmla="*/ 871537 h 1333500"/>
              <a:gd name="connsiteX40" fmla="*/ 2462212 w 3662362"/>
              <a:gd name="connsiteY40" fmla="*/ 985837 h 1333500"/>
              <a:gd name="connsiteX41" fmla="*/ 3462337 w 3662362"/>
              <a:gd name="connsiteY41" fmla="*/ 985837 h 1333500"/>
              <a:gd name="connsiteX42" fmla="*/ 3462337 w 3662362"/>
              <a:gd name="connsiteY42" fmla="*/ 1333500 h 1333500"/>
              <a:gd name="connsiteX43" fmla="*/ 3662362 w 3662362"/>
              <a:gd name="connsiteY43" fmla="*/ 1333500 h 133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662362" h="1333500">
                <a:moveTo>
                  <a:pt x="0" y="0"/>
                </a:moveTo>
                <a:lnTo>
                  <a:pt x="176212" y="0"/>
                </a:lnTo>
                <a:lnTo>
                  <a:pt x="176212" y="33337"/>
                </a:lnTo>
                <a:lnTo>
                  <a:pt x="338137" y="33337"/>
                </a:lnTo>
                <a:lnTo>
                  <a:pt x="338137" y="57150"/>
                </a:lnTo>
                <a:lnTo>
                  <a:pt x="371475" y="57150"/>
                </a:lnTo>
                <a:lnTo>
                  <a:pt x="371475" y="85725"/>
                </a:lnTo>
                <a:lnTo>
                  <a:pt x="395287" y="85725"/>
                </a:lnTo>
                <a:lnTo>
                  <a:pt x="395287" y="133350"/>
                </a:lnTo>
                <a:lnTo>
                  <a:pt x="628650" y="133350"/>
                </a:lnTo>
                <a:lnTo>
                  <a:pt x="628650" y="166687"/>
                </a:lnTo>
                <a:lnTo>
                  <a:pt x="728662" y="166687"/>
                </a:lnTo>
                <a:lnTo>
                  <a:pt x="728662" y="200025"/>
                </a:lnTo>
                <a:lnTo>
                  <a:pt x="862012" y="200025"/>
                </a:lnTo>
                <a:lnTo>
                  <a:pt x="862012" y="214312"/>
                </a:lnTo>
                <a:lnTo>
                  <a:pt x="1190625" y="214312"/>
                </a:lnTo>
                <a:lnTo>
                  <a:pt x="1190625" y="257175"/>
                </a:lnTo>
                <a:lnTo>
                  <a:pt x="1214437" y="257175"/>
                </a:lnTo>
                <a:lnTo>
                  <a:pt x="1214437" y="271462"/>
                </a:lnTo>
                <a:lnTo>
                  <a:pt x="1233487" y="271462"/>
                </a:lnTo>
                <a:lnTo>
                  <a:pt x="1233487" y="304800"/>
                </a:lnTo>
                <a:lnTo>
                  <a:pt x="1376362" y="304800"/>
                </a:lnTo>
                <a:lnTo>
                  <a:pt x="1376362" y="333375"/>
                </a:lnTo>
                <a:lnTo>
                  <a:pt x="1395412" y="333375"/>
                </a:lnTo>
                <a:lnTo>
                  <a:pt x="1395412" y="371475"/>
                </a:lnTo>
                <a:lnTo>
                  <a:pt x="1490662" y="371475"/>
                </a:lnTo>
                <a:lnTo>
                  <a:pt x="1490662" y="485775"/>
                </a:lnTo>
                <a:lnTo>
                  <a:pt x="1514475" y="485775"/>
                </a:lnTo>
                <a:lnTo>
                  <a:pt x="1514475" y="538162"/>
                </a:lnTo>
                <a:lnTo>
                  <a:pt x="1638300" y="538162"/>
                </a:lnTo>
                <a:lnTo>
                  <a:pt x="1638300" y="590550"/>
                </a:lnTo>
                <a:lnTo>
                  <a:pt x="1909762" y="590550"/>
                </a:lnTo>
                <a:lnTo>
                  <a:pt x="1909762" y="657225"/>
                </a:lnTo>
                <a:lnTo>
                  <a:pt x="1952625" y="657225"/>
                </a:lnTo>
                <a:lnTo>
                  <a:pt x="1952625" y="700087"/>
                </a:lnTo>
                <a:lnTo>
                  <a:pt x="2152650" y="700087"/>
                </a:lnTo>
                <a:lnTo>
                  <a:pt x="2152650" y="781050"/>
                </a:lnTo>
                <a:lnTo>
                  <a:pt x="2185987" y="781050"/>
                </a:lnTo>
                <a:lnTo>
                  <a:pt x="2185987" y="871537"/>
                </a:lnTo>
                <a:lnTo>
                  <a:pt x="2462212" y="871537"/>
                </a:lnTo>
                <a:lnTo>
                  <a:pt x="2462212" y="985837"/>
                </a:lnTo>
                <a:lnTo>
                  <a:pt x="3462337" y="985837"/>
                </a:lnTo>
                <a:lnTo>
                  <a:pt x="3462337" y="1333500"/>
                </a:lnTo>
                <a:lnTo>
                  <a:pt x="3662362" y="1333500"/>
                </a:lnTo>
              </a:path>
            </a:pathLst>
          </a:custGeom>
          <a:noFill/>
          <a:ln w="28575">
            <a:solidFill>
              <a:schemeClr val="accent1"/>
            </a:solidFill>
            <a:miter lim="800000"/>
            <a:headEnd/>
            <a:tailEnd/>
          </a:ln>
          <a:extLst>
            <a:ext uri="{909E8E84-426E-40DD-AFC4-6F175D3DCCD1}">
              <a14:hiddenFill xmlns:a14="http://schemas.microsoft.com/office/drawing/2010/main">
                <a:noFill/>
              </a14:hiddenFill>
            </a:ext>
          </a:ex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grpSp>
        <p:nvGrpSpPr>
          <p:cNvPr id="70" name="Group 69">
            <a:extLst>
              <a:ext uri="{FF2B5EF4-FFF2-40B4-BE49-F238E27FC236}">
                <a16:creationId xmlns:a16="http://schemas.microsoft.com/office/drawing/2014/main" id="{95F36F1C-ED92-17B0-C1E6-4A6ACCF1E1DB}"/>
              </a:ext>
            </a:extLst>
          </p:cNvPr>
          <p:cNvGrpSpPr/>
          <p:nvPr/>
        </p:nvGrpSpPr>
        <p:grpSpPr>
          <a:xfrm>
            <a:off x="1185585" y="2962705"/>
            <a:ext cx="2471738" cy="2333625"/>
            <a:chOff x="1314450" y="3343275"/>
            <a:chExt cx="2471738" cy="2333625"/>
          </a:xfrm>
        </p:grpSpPr>
        <p:sp>
          <p:nvSpPr>
            <p:cNvPr id="71" name="Freeform: Shape 70">
              <a:extLst>
                <a:ext uri="{FF2B5EF4-FFF2-40B4-BE49-F238E27FC236}">
                  <a16:creationId xmlns:a16="http://schemas.microsoft.com/office/drawing/2014/main" id="{13A7E571-FEAA-717F-FA04-01A03A7BF0B1}"/>
                </a:ext>
              </a:extLst>
            </p:cNvPr>
            <p:cNvSpPr/>
            <p:nvPr/>
          </p:nvSpPr>
          <p:spPr bwMode="auto">
            <a:xfrm>
              <a:off x="1314450" y="3343275"/>
              <a:ext cx="1438275" cy="1595438"/>
            </a:xfrm>
            <a:custGeom>
              <a:avLst/>
              <a:gdLst>
                <a:gd name="connsiteX0" fmla="*/ 0 w 1438275"/>
                <a:gd name="connsiteY0" fmla="*/ 0 h 1595438"/>
                <a:gd name="connsiteX1" fmla="*/ 66675 w 1438275"/>
                <a:gd name="connsiteY1" fmla="*/ 0 h 1595438"/>
                <a:gd name="connsiteX2" fmla="*/ 66675 w 1438275"/>
                <a:gd name="connsiteY2" fmla="*/ 42863 h 1595438"/>
                <a:gd name="connsiteX3" fmla="*/ 152400 w 1438275"/>
                <a:gd name="connsiteY3" fmla="*/ 42863 h 1595438"/>
                <a:gd name="connsiteX4" fmla="*/ 152400 w 1438275"/>
                <a:gd name="connsiteY4" fmla="*/ 85725 h 1595438"/>
                <a:gd name="connsiteX5" fmla="*/ 209550 w 1438275"/>
                <a:gd name="connsiteY5" fmla="*/ 85725 h 1595438"/>
                <a:gd name="connsiteX6" fmla="*/ 209550 w 1438275"/>
                <a:gd name="connsiteY6" fmla="*/ 123825 h 1595438"/>
                <a:gd name="connsiteX7" fmla="*/ 247650 w 1438275"/>
                <a:gd name="connsiteY7" fmla="*/ 123825 h 1595438"/>
                <a:gd name="connsiteX8" fmla="*/ 247650 w 1438275"/>
                <a:gd name="connsiteY8" fmla="*/ 209550 h 1595438"/>
                <a:gd name="connsiteX9" fmla="*/ 247650 w 1438275"/>
                <a:gd name="connsiteY9" fmla="*/ 209550 h 1595438"/>
                <a:gd name="connsiteX10" fmla="*/ 300038 w 1438275"/>
                <a:gd name="connsiteY10" fmla="*/ 261938 h 1595438"/>
                <a:gd name="connsiteX11" fmla="*/ 300038 w 1438275"/>
                <a:gd name="connsiteY11" fmla="*/ 290513 h 1595438"/>
                <a:gd name="connsiteX12" fmla="*/ 300038 w 1438275"/>
                <a:gd name="connsiteY12" fmla="*/ 447675 h 1595438"/>
                <a:gd name="connsiteX13" fmla="*/ 357188 w 1438275"/>
                <a:gd name="connsiteY13" fmla="*/ 447675 h 1595438"/>
                <a:gd name="connsiteX14" fmla="*/ 357188 w 1438275"/>
                <a:gd name="connsiteY14" fmla="*/ 490538 h 1595438"/>
                <a:gd name="connsiteX15" fmla="*/ 514350 w 1438275"/>
                <a:gd name="connsiteY15" fmla="*/ 490538 h 1595438"/>
                <a:gd name="connsiteX16" fmla="*/ 514350 w 1438275"/>
                <a:gd name="connsiteY16" fmla="*/ 552450 h 1595438"/>
                <a:gd name="connsiteX17" fmla="*/ 604838 w 1438275"/>
                <a:gd name="connsiteY17" fmla="*/ 552450 h 1595438"/>
                <a:gd name="connsiteX18" fmla="*/ 604838 w 1438275"/>
                <a:gd name="connsiteY18" fmla="*/ 595313 h 1595438"/>
                <a:gd name="connsiteX19" fmla="*/ 623888 w 1438275"/>
                <a:gd name="connsiteY19" fmla="*/ 595313 h 1595438"/>
                <a:gd name="connsiteX20" fmla="*/ 623888 w 1438275"/>
                <a:gd name="connsiteY20" fmla="*/ 657225 h 1595438"/>
                <a:gd name="connsiteX21" fmla="*/ 657225 w 1438275"/>
                <a:gd name="connsiteY21" fmla="*/ 657225 h 1595438"/>
                <a:gd name="connsiteX22" fmla="*/ 657225 w 1438275"/>
                <a:gd name="connsiteY22" fmla="*/ 804863 h 1595438"/>
                <a:gd name="connsiteX23" fmla="*/ 690563 w 1438275"/>
                <a:gd name="connsiteY23" fmla="*/ 804863 h 1595438"/>
                <a:gd name="connsiteX24" fmla="*/ 690563 w 1438275"/>
                <a:gd name="connsiteY24" fmla="*/ 942975 h 1595438"/>
                <a:gd name="connsiteX25" fmla="*/ 757238 w 1438275"/>
                <a:gd name="connsiteY25" fmla="*/ 942975 h 1595438"/>
                <a:gd name="connsiteX26" fmla="*/ 757238 w 1438275"/>
                <a:gd name="connsiteY26" fmla="*/ 976313 h 1595438"/>
                <a:gd name="connsiteX27" fmla="*/ 895350 w 1438275"/>
                <a:gd name="connsiteY27" fmla="*/ 976313 h 1595438"/>
                <a:gd name="connsiteX28" fmla="*/ 895350 w 1438275"/>
                <a:gd name="connsiteY28" fmla="*/ 1028700 h 1595438"/>
                <a:gd name="connsiteX29" fmla="*/ 952500 w 1438275"/>
                <a:gd name="connsiteY29" fmla="*/ 1028700 h 1595438"/>
                <a:gd name="connsiteX30" fmla="*/ 952500 w 1438275"/>
                <a:gd name="connsiteY30" fmla="*/ 1100138 h 1595438"/>
                <a:gd name="connsiteX31" fmla="*/ 981075 w 1438275"/>
                <a:gd name="connsiteY31" fmla="*/ 1100138 h 1595438"/>
                <a:gd name="connsiteX32" fmla="*/ 981075 w 1438275"/>
                <a:gd name="connsiteY32" fmla="*/ 1128713 h 1595438"/>
                <a:gd name="connsiteX33" fmla="*/ 1000125 w 1438275"/>
                <a:gd name="connsiteY33" fmla="*/ 1128713 h 1595438"/>
                <a:gd name="connsiteX34" fmla="*/ 1000125 w 1438275"/>
                <a:gd name="connsiteY34" fmla="*/ 1162050 h 1595438"/>
                <a:gd name="connsiteX35" fmla="*/ 1138238 w 1438275"/>
                <a:gd name="connsiteY35" fmla="*/ 1162050 h 1595438"/>
                <a:gd name="connsiteX36" fmla="*/ 1138238 w 1438275"/>
                <a:gd name="connsiteY36" fmla="*/ 1247775 h 1595438"/>
                <a:gd name="connsiteX37" fmla="*/ 1209675 w 1438275"/>
                <a:gd name="connsiteY37" fmla="*/ 1247775 h 1595438"/>
                <a:gd name="connsiteX38" fmla="*/ 1209675 w 1438275"/>
                <a:gd name="connsiteY38" fmla="*/ 1304925 h 1595438"/>
                <a:gd name="connsiteX39" fmla="*/ 1243013 w 1438275"/>
                <a:gd name="connsiteY39" fmla="*/ 1304925 h 1595438"/>
                <a:gd name="connsiteX40" fmla="*/ 1243013 w 1438275"/>
                <a:gd name="connsiteY40" fmla="*/ 1352550 h 1595438"/>
                <a:gd name="connsiteX41" fmla="*/ 1243013 w 1438275"/>
                <a:gd name="connsiteY41" fmla="*/ 1352550 h 1595438"/>
                <a:gd name="connsiteX42" fmla="*/ 1243013 w 1438275"/>
                <a:gd name="connsiteY42" fmla="*/ 1419225 h 1595438"/>
                <a:gd name="connsiteX43" fmla="*/ 1309688 w 1438275"/>
                <a:gd name="connsiteY43" fmla="*/ 1419225 h 1595438"/>
                <a:gd name="connsiteX44" fmla="*/ 1309688 w 1438275"/>
                <a:gd name="connsiteY44" fmla="*/ 1452563 h 1595438"/>
                <a:gd name="connsiteX45" fmla="*/ 1438275 w 1438275"/>
                <a:gd name="connsiteY45" fmla="*/ 1452563 h 1595438"/>
                <a:gd name="connsiteX46" fmla="*/ 1438275 w 1438275"/>
                <a:gd name="connsiteY46" fmla="*/ 1595438 h 1595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438275" h="1595438">
                  <a:moveTo>
                    <a:pt x="0" y="0"/>
                  </a:moveTo>
                  <a:lnTo>
                    <a:pt x="66675" y="0"/>
                  </a:lnTo>
                  <a:lnTo>
                    <a:pt x="66675" y="42863"/>
                  </a:lnTo>
                  <a:lnTo>
                    <a:pt x="152400" y="42863"/>
                  </a:lnTo>
                  <a:lnTo>
                    <a:pt x="152400" y="85725"/>
                  </a:lnTo>
                  <a:lnTo>
                    <a:pt x="209550" y="85725"/>
                  </a:lnTo>
                  <a:lnTo>
                    <a:pt x="209550" y="123825"/>
                  </a:lnTo>
                  <a:lnTo>
                    <a:pt x="247650" y="123825"/>
                  </a:lnTo>
                  <a:lnTo>
                    <a:pt x="247650" y="209550"/>
                  </a:lnTo>
                  <a:lnTo>
                    <a:pt x="247650" y="209550"/>
                  </a:lnTo>
                  <a:lnTo>
                    <a:pt x="300038" y="261938"/>
                  </a:lnTo>
                  <a:lnTo>
                    <a:pt x="300038" y="290513"/>
                  </a:lnTo>
                  <a:lnTo>
                    <a:pt x="300038" y="447675"/>
                  </a:lnTo>
                  <a:lnTo>
                    <a:pt x="357188" y="447675"/>
                  </a:lnTo>
                  <a:lnTo>
                    <a:pt x="357188" y="490538"/>
                  </a:lnTo>
                  <a:lnTo>
                    <a:pt x="514350" y="490538"/>
                  </a:lnTo>
                  <a:lnTo>
                    <a:pt x="514350" y="552450"/>
                  </a:lnTo>
                  <a:lnTo>
                    <a:pt x="604838" y="552450"/>
                  </a:lnTo>
                  <a:lnTo>
                    <a:pt x="604838" y="595313"/>
                  </a:lnTo>
                  <a:lnTo>
                    <a:pt x="623888" y="595313"/>
                  </a:lnTo>
                  <a:lnTo>
                    <a:pt x="623888" y="657225"/>
                  </a:lnTo>
                  <a:lnTo>
                    <a:pt x="657225" y="657225"/>
                  </a:lnTo>
                  <a:lnTo>
                    <a:pt x="657225" y="804863"/>
                  </a:lnTo>
                  <a:lnTo>
                    <a:pt x="690563" y="804863"/>
                  </a:lnTo>
                  <a:lnTo>
                    <a:pt x="690563" y="942975"/>
                  </a:lnTo>
                  <a:lnTo>
                    <a:pt x="757238" y="942975"/>
                  </a:lnTo>
                  <a:lnTo>
                    <a:pt x="757238" y="976313"/>
                  </a:lnTo>
                  <a:lnTo>
                    <a:pt x="895350" y="976313"/>
                  </a:lnTo>
                  <a:lnTo>
                    <a:pt x="895350" y="1028700"/>
                  </a:lnTo>
                  <a:lnTo>
                    <a:pt x="952500" y="1028700"/>
                  </a:lnTo>
                  <a:lnTo>
                    <a:pt x="952500" y="1100138"/>
                  </a:lnTo>
                  <a:lnTo>
                    <a:pt x="981075" y="1100138"/>
                  </a:lnTo>
                  <a:lnTo>
                    <a:pt x="981075" y="1128713"/>
                  </a:lnTo>
                  <a:lnTo>
                    <a:pt x="1000125" y="1128713"/>
                  </a:lnTo>
                  <a:lnTo>
                    <a:pt x="1000125" y="1162050"/>
                  </a:lnTo>
                  <a:lnTo>
                    <a:pt x="1138238" y="1162050"/>
                  </a:lnTo>
                  <a:lnTo>
                    <a:pt x="1138238" y="1247775"/>
                  </a:lnTo>
                  <a:lnTo>
                    <a:pt x="1209675" y="1247775"/>
                  </a:lnTo>
                  <a:lnTo>
                    <a:pt x="1209675" y="1304925"/>
                  </a:lnTo>
                  <a:lnTo>
                    <a:pt x="1243013" y="1304925"/>
                  </a:lnTo>
                  <a:lnTo>
                    <a:pt x="1243013" y="1352550"/>
                  </a:lnTo>
                  <a:lnTo>
                    <a:pt x="1243013" y="1352550"/>
                  </a:lnTo>
                  <a:lnTo>
                    <a:pt x="1243013" y="1419225"/>
                  </a:lnTo>
                  <a:lnTo>
                    <a:pt x="1309688" y="1419225"/>
                  </a:lnTo>
                  <a:lnTo>
                    <a:pt x="1309688" y="1452563"/>
                  </a:lnTo>
                  <a:lnTo>
                    <a:pt x="1438275" y="1452563"/>
                  </a:lnTo>
                  <a:lnTo>
                    <a:pt x="1438275" y="1595438"/>
                  </a:lnTo>
                </a:path>
              </a:pathLst>
            </a:custGeom>
            <a:noFill/>
            <a:ln w="28575">
              <a:solidFill>
                <a:schemeClr val="accent3"/>
              </a:solidFill>
              <a:miter lim="800000"/>
              <a:headEnd/>
              <a:tailEnd/>
            </a:ln>
            <a:extLst>
              <a:ext uri="{909E8E84-426E-40DD-AFC4-6F175D3DCCD1}">
                <a14:hiddenFill xmlns:a14="http://schemas.microsoft.com/office/drawing/2010/main">
                  <a:noFill/>
                </a14:hiddenFill>
              </a:ext>
            </a:ex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sp>
          <p:nvSpPr>
            <p:cNvPr id="72" name="Freeform: Shape 71">
              <a:extLst>
                <a:ext uri="{FF2B5EF4-FFF2-40B4-BE49-F238E27FC236}">
                  <a16:creationId xmlns:a16="http://schemas.microsoft.com/office/drawing/2014/main" id="{D915F3C6-0E8A-BB32-B0DF-103708E8F6B2}"/>
                </a:ext>
              </a:extLst>
            </p:cNvPr>
            <p:cNvSpPr/>
            <p:nvPr/>
          </p:nvSpPr>
          <p:spPr bwMode="auto">
            <a:xfrm>
              <a:off x="2771775" y="4924425"/>
              <a:ext cx="1014413" cy="752475"/>
            </a:xfrm>
            <a:custGeom>
              <a:avLst/>
              <a:gdLst>
                <a:gd name="connsiteX0" fmla="*/ 0 w 1014413"/>
                <a:gd name="connsiteY0" fmla="*/ 0 h 752475"/>
                <a:gd name="connsiteX1" fmla="*/ 0 w 1014413"/>
                <a:gd name="connsiteY1" fmla="*/ 80963 h 752475"/>
                <a:gd name="connsiteX2" fmla="*/ 0 w 1014413"/>
                <a:gd name="connsiteY2" fmla="*/ 247650 h 752475"/>
                <a:gd name="connsiteX3" fmla="*/ 57150 w 1014413"/>
                <a:gd name="connsiteY3" fmla="*/ 247650 h 752475"/>
                <a:gd name="connsiteX4" fmla="*/ 57150 w 1014413"/>
                <a:gd name="connsiteY4" fmla="*/ 285750 h 752475"/>
                <a:gd name="connsiteX5" fmla="*/ 200025 w 1014413"/>
                <a:gd name="connsiteY5" fmla="*/ 285750 h 752475"/>
                <a:gd name="connsiteX6" fmla="*/ 200025 w 1014413"/>
                <a:gd name="connsiteY6" fmla="*/ 342900 h 752475"/>
                <a:gd name="connsiteX7" fmla="*/ 366713 w 1014413"/>
                <a:gd name="connsiteY7" fmla="*/ 342900 h 752475"/>
                <a:gd name="connsiteX8" fmla="*/ 366713 w 1014413"/>
                <a:gd name="connsiteY8" fmla="*/ 395288 h 752475"/>
                <a:gd name="connsiteX9" fmla="*/ 466725 w 1014413"/>
                <a:gd name="connsiteY9" fmla="*/ 395288 h 752475"/>
                <a:gd name="connsiteX10" fmla="*/ 466725 w 1014413"/>
                <a:gd name="connsiteY10" fmla="*/ 442913 h 752475"/>
                <a:gd name="connsiteX11" fmla="*/ 504825 w 1014413"/>
                <a:gd name="connsiteY11" fmla="*/ 442913 h 752475"/>
                <a:gd name="connsiteX12" fmla="*/ 504825 w 1014413"/>
                <a:gd name="connsiteY12" fmla="*/ 495300 h 752475"/>
                <a:gd name="connsiteX13" fmla="*/ 547688 w 1014413"/>
                <a:gd name="connsiteY13" fmla="*/ 495300 h 752475"/>
                <a:gd name="connsiteX14" fmla="*/ 547688 w 1014413"/>
                <a:gd name="connsiteY14" fmla="*/ 542925 h 752475"/>
                <a:gd name="connsiteX15" fmla="*/ 981075 w 1014413"/>
                <a:gd name="connsiteY15" fmla="*/ 542925 h 752475"/>
                <a:gd name="connsiteX16" fmla="*/ 981075 w 1014413"/>
                <a:gd name="connsiteY16" fmla="*/ 700088 h 752475"/>
                <a:gd name="connsiteX17" fmla="*/ 1014413 w 1014413"/>
                <a:gd name="connsiteY17" fmla="*/ 700088 h 752475"/>
                <a:gd name="connsiteX18" fmla="*/ 1014413 w 1014413"/>
                <a:gd name="connsiteY18" fmla="*/ 752475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14413" h="752475">
                  <a:moveTo>
                    <a:pt x="0" y="0"/>
                  </a:moveTo>
                  <a:lnTo>
                    <a:pt x="0" y="80963"/>
                  </a:lnTo>
                  <a:lnTo>
                    <a:pt x="0" y="247650"/>
                  </a:lnTo>
                  <a:lnTo>
                    <a:pt x="57150" y="247650"/>
                  </a:lnTo>
                  <a:lnTo>
                    <a:pt x="57150" y="285750"/>
                  </a:lnTo>
                  <a:lnTo>
                    <a:pt x="200025" y="285750"/>
                  </a:lnTo>
                  <a:lnTo>
                    <a:pt x="200025" y="342900"/>
                  </a:lnTo>
                  <a:lnTo>
                    <a:pt x="366713" y="342900"/>
                  </a:lnTo>
                  <a:lnTo>
                    <a:pt x="366713" y="395288"/>
                  </a:lnTo>
                  <a:lnTo>
                    <a:pt x="466725" y="395288"/>
                  </a:lnTo>
                  <a:lnTo>
                    <a:pt x="466725" y="442913"/>
                  </a:lnTo>
                  <a:lnTo>
                    <a:pt x="504825" y="442913"/>
                  </a:lnTo>
                  <a:lnTo>
                    <a:pt x="504825" y="495300"/>
                  </a:lnTo>
                  <a:lnTo>
                    <a:pt x="547688" y="495300"/>
                  </a:lnTo>
                  <a:lnTo>
                    <a:pt x="547688" y="542925"/>
                  </a:lnTo>
                  <a:lnTo>
                    <a:pt x="981075" y="542925"/>
                  </a:lnTo>
                  <a:lnTo>
                    <a:pt x="981075" y="700088"/>
                  </a:lnTo>
                  <a:lnTo>
                    <a:pt x="1014413" y="700088"/>
                  </a:lnTo>
                  <a:lnTo>
                    <a:pt x="1014413" y="752475"/>
                  </a:lnTo>
                </a:path>
              </a:pathLst>
            </a:custGeom>
            <a:noFill/>
            <a:ln w="28575">
              <a:solidFill>
                <a:schemeClr val="accent3"/>
              </a:solidFill>
              <a:miter lim="800000"/>
              <a:headEnd/>
              <a:tailEnd/>
            </a:ln>
            <a:extLst>
              <a:ext uri="{909E8E84-426E-40DD-AFC4-6F175D3DCCD1}">
                <a14:hiddenFill xmlns:a14="http://schemas.microsoft.com/office/drawing/2010/main">
                  <a:noFill/>
                </a14:hiddenFill>
              </a:ext>
            </a:ex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Arial" panose="020B0604020202020204" pitchFamily="34" charset="0"/>
              </a:endParaRPr>
            </a:p>
          </p:txBody>
        </p:sp>
      </p:grpSp>
      <p:grpSp>
        <p:nvGrpSpPr>
          <p:cNvPr id="73" name="Group 72">
            <a:extLst>
              <a:ext uri="{FF2B5EF4-FFF2-40B4-BE49-F238E27FC236}">
                <a16:creationId xmlns:a16="http://schemas.microsoft.com/office/drawing/2014/main" id="{5D1E3C18-45DE-DA53-71CE-D8F8E14E1665}"/>
              </a:ext>
            </a:extLst>
          </p:cNvPr>
          <p:cNvGrpSpPr/>
          <p:nvPr/>
        </p:nvGrpSpPr>
        <p:grpSpPr>
          <a:xfrm>
            <a:off x="6680804" y="3111464"/>
            <a:ext cx="4425707" cy="2102158"/>
            <a:chOff x="6485502" y="1978954"/>
            <a:chExt cx="4905034" cy="2102158"/>
          </a:xfrm>
        </p:grpSpPr>
        <p:sp>
          <p:nvSpPr>
            <p:cNvPr id="74" name="Freeform: Shape 73">
              <a:extLst>
                <a:ext uri="{FF2B5EF4-FFF2-40B4-BE49-F238E27FC236}">
                  <a16:creationId xmlns:a16="http://schemas.microsoft.com/office/drawing/2014/main" id="{3813D231-CAAF-3E3A-9CE8-DF0A6AF33AFE}"/>
                </a:ext>
              </a:extLst>
            </p:cNvPr>
            <p:cNvSpPr/>
            <p:nvPr/>
          </p:nvSpPr>
          <p:spPr bwMode="auto">
            <a:xfrm>
              <a:off x="6485502" y="1978954"/>
              <a:ext cx="785422" cy="492814"/>
            </a:xfrm>
            <a:custGeom>
              <a:avLst/>
              <a:gdLst>
                <a:gd name="connsiteX0" fmla="*/ 0 w 785422"/>
                <a:gd name="connsiteY0" fmla="*/ 0 h 492814"/>
                <a:gd name="connsiteX1" fmla="*/ 111653 w 785422"/>
                <a:gd name="connsiteY1" fmla="*/ 0 h 492814"/>
                <a:gd name="connsiteX2" fmla="*/ 111653 w 785422"/>
                <a:gd name="connsiteY2" fmla="*/ 19251 h 492814"/>
                <a:gd name="connsiteX3" fmla="*/ 138604 w 785422"/>
                <a:gd name="connsiteY3" fmla="*/ 19251 h 492814"/>
                <a:gd name="connsiteX4" fmla="*/ 138604 w 785422"/>
                <a:gd name="connsiteY4" fmla="*/ 40426 h 492814"/>
                <a:gd name="connsiteX5" fmla="*/ 182880 w 785422"/>
                <a:gd name="connsiteY5" fmla="*/ 40426 h 492814"/>
                <a:gd name="connsiteX6" fmla="*/ 182880 w 785422"/>
                <a:gd name="connsiteY6" fmla="*/ 67377 h 492814"/>
                <a:gd name="connsiteX7" fmla="*/ 225231 w 785422"/>
                <a:gd name="connsiteY7" fmla="*/ 67377 h 492814"/>
                <a:gd name="connsiteX8" fmla="*/ 225231 w 785422"/>
                <a:gd name="connsiteY8" fmla="*/ 113578 h 492814"/>
                <a:gd name="connsiteX9" fmla="*/ 261807 w 785422"/>
                <a:gd name="connsiteY9" fmla="*/ 113578 h 492814"/>
                <a:gd name="connsiteX10" fmla="*/ 261807 w 785422"/>
                <a:gd name="connsiteY10" fmla="*/ 159779 h 492814"/>
                <a:gd name="connsiteX11" fmla="*/ 290683 w 785422"/>
                <a:gd name="connsiteY11" fmla="*/ 159779 h 492814"/>
                <a:gd name="connsiteX12" fmla="*/ 290683 w 785422"/>
                <a:gd name="connsiteY12" fmla="*/ 182880 h 492814"/>
                <a:gd name="connsiteX13" fmla="*/ 381161 w 785422"/>
                <a:gd name="connsiteY13" fmla="*/ 182880 h 492814"/>
                <a:gd name="connsiteX14" fmla="*/ 381161 w 785422"/>
                <a:gd name="connsiteY14" fmla="*/ 207906 h 492814"/>
                <a:gd name="connsiteX15" fmla="*/ 406186 w 785422"/>
                <a:gd name="connsiteY15" fmla="*/ 207906 h 492814"/>
                <a:gd name="connsiteX16" fmla="*/ 406186 w 785422"/>
                <a:gd name="connsiteY16" fmla="*/ 238707 h 492814"/>
                <a:gd name="connsiteX17" fmla="*/ 450463 w 785422"/>
                <a:gd name="connsiteY17" fmla="*/ 238707 h 492814"/>
                <a:gd name="connsiteX18" fmla="*/ 450463 w 785422"/>
                <a:gd name="connsiteY18" fmla="*/ 257957 h 492814"/>
                <a:gd name="connsiteX19" fmla="*/ 504364 w 785422"/>
                <a:gd name="connsiteY19" fmla="*/ 257957 h 492814"/>
                <a:gd name="connsiteX20" fmla="*/ 504364 w 785422"/>
                <a:gd name="connsiteY20" fmla="*/ 304158 h 492814"/>
                <a:gd name="connsiteX21" fmla="*/ 517839 w 785422"/>
                <a:gd name="connsiteY21" fmla="*/ 304158 h 492814"/>
                <a:gd name="connsiteX22" fmla="*/ 517839 w 785422"/>
                <a:gd name="connsiteY22" fmla="*/ 348435 h 492814"/>
                <a:gd name="connsiteX23" fmla="*/ 569816 w 785422"/>
                <a:gd name="connsiteY23" fmla="*/ 348435 h 492814"/>
                <a:gd name="connsiteX24" fmla="*/ 569816 w 785422"/>
                <a:gd name="connsiteY24" fmla="*/ 367685 h 492814"/>
                <a:gd name="connsiteX25" fmla="*/ 660293 w 785422"/>
                <a:gd name="connsiteY25" fmla="*/ 367685 h 492814"/>
                <a:gd name="connsiteX26" fmla="*/ 660293 w 785422"/>
                <a:gd name="connsiteY26" fmla="*/ 394636 h 492814"/>
                <a:gd name="connsiteX27" fmla="*/ 685319 w 785422"/>
                <a:gd name="connsiteY27" fmla="*/ 394636 h 492814"/>
                <a:gd name="connsiteX28" fmla="*/ 685319 w 785422"/>
                <a:gd name="connsiteY28" fmla="*/ 427362 h 492814"/>
                <a:gd name="connsiteX29" fmla="*/ 743071 w 785422"/>
                <a:gd name="connsiteY29" fmla="*/ 427362 h 492814"/>
                <a:gd name="connsiteX30" fmla="*/ 743071 w 785422"/>
                <a:gd name="connsiteY30" fmla="*/ 469713 h 492814"/>
                <a:gd name="connsiteX31" fmla="*/ 771946 w 785422"/>
                <a:gd name="connsiteY31" fmla="*/ 469713 h 492814"/>
                <a:gd name="connsiteX32" fmla="*/ 771946 w 785422"/>
                <a:gd name="connsiteY32" fmla="*/ 492814 h 492814"/>
                <a:gd name="connsiteX33" fmla="*/ 785422 w 785422"/>
                <a:gd name="connsiteY33" fmla="*/ 492814 h 492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5422" h="492814">
                  <a:moveTo>
                    <a:pt x="0" y="0"/>
                  </a:moveTo>
                  <a:lnTo>
                    <a:pt x="111653" y="0"/>
                  </a:lnTo>
                  <a:lnTo>
                    <a:pt x="111653" y="19251"/>
                  </a:lnTo>
                  <a:lnTo>
                    <a:pt x="138604" y="19251"/>
                  </a:lnTo>
                  <a:lnTo>
                    <a:pt x="138604" y="40426"/>
                  </a:lnTo>
                  <a:lnTo>
                    <a:pt x="182880" y="40426"/>
                  </a:lnTo>
                  <a:lnTo>
                    <a:pt x="182880" y="67377"/>
                  </a:lnTo>
                  <a:lnTo>
                    <a:pt x="225231" y="67377"/>
                  </a:lnTo>
                  <a:lnTo>
                    <a:pt x="225231" y="113578"/>
                  </a:lnTo>
                  <a:lnTo>
                    <a:pt x="261807" y="113578"/>
                  </a:lnTo>
                  <a:lnTo>
                    <a:pt x="261807" y="159779"/>
                  </a:lnTo>
                  <a:lnTo>
                    <a:pt x="290683" y="159779"/>
                  </a:lnTo>
                  <a:lnTo>
                    <a:pt x="290683" y="182880"/>
                  </a:lnTo>
                  <a:lnTo>
                    <a:pt x="381161" y="182880"/>
                  </a:lnTo>
                  <a:lnTo>
                    <a:pt x="381161" y="207906"/>
                  </a:lnTo>
                  <a:lnTo>
                    <a:pt x="406186" y="207906"/>
                  </a:lnTo>
                  <a:lnTo>
                    <a:pt x="406186" y="238707"/>
                  </a:lnTo>
                  <a:lnTo>
                    <a:pt x="450463" y="238707"/>
                  </a:lnTo>
                  <a:lnTo>
                    <a:pt x="450463" y="257957"/>
                  </a:lnTo>
                  <a:lnTo>
                    <a:pt x="504364" y="257957"/>
                  </a:lnTo>
                  <a:lnTo>
                    <a:pt x="504364" y="304158"/>
                  </a:lnTo>
                  <a:lnTo>
                    <a:pt x="517839" y="304158"/>
                  </a:lnTo>
                  <a:lnTo>
                    <a:pt x="517839" y="348435"/>
                  </a:lnTo>
                  <a:lnTo>
                    <a:pt x="569816" y="348435"/>
                  </a:lnTo>
                  <a:lnTo>
                    <a:pt x="569816" y="367685"/>
                  </a:lnTo>
                  <a:lnTo>
                    <a:pt x="660293" y="367685"/>
                  </a:lnTo>
                  <a:lnTo>
                    <a:pt x="660293" y="394636"/>
                  </a:lnTo>
                  <a:lnTo>
                    <a:pt x="685319" y="394636"/>
                  </a:lnTo>
                  <a:lnTo>
                    <a:pt x="685319" y="427362"/>
                  </a:lnTo>
                  <a:lnTo>
                    <a:pt x="743071" y="427362"/>
                  </a:lnTo>
                  <a:lnTo>
                    <a:pt x="743071" y="469713"/>
                  </a:lnTo>
                  <a:lnTo>
                    <a:pt x="771946" y="469713"/>
                  </a:lnTo>
                  <a:lnTo>
                    <a:pt x="771946" y="492814"/>
                  </a:lnTo>
                  <a:lnTo>
                    <a:pt x="785422" y="492814"/>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75" name="Freeform: Shape 74">
              <a:extLst>
                <a:ext uri="{FF2B5EF4-FFF2-40B4-BE49-F238E27FC236}">
                  <a16:creationId xmlns:a16="http://schemas.microsoft.com/office/drawing/2014/main" id="{F6A6DE97-6BFE-487C-46D1-E4C5DBC656E2}"/>
                </a:ext>
              </a:extLst>
            </p:cNvPr>
            <p:cNvSpPr/>
            <p:nvPr/>
          </p:nvSpPr>
          <p:spPr bwMode="auto">
            <a:xfrm>
              <a:off x="7278624" y="2471768"/>
              <a:ext cx="537090" cy="427361"/>
            </a:xfrm>
            <a:custGeom>
              <a:avLst/>
              <a:gdLst>
                <a:gd name="connsiteX0" fmla="*/ 0 w 537090"/>
                <a:gd name="connsiteY0" fmla="*/ 0 h 427361"/>
                <a:gd name="connsiteX1" fmla="*/ 0 w 537090"/>
                <a:gd name="connsiteY1" fmla="*/ 84702 h 427361"/>
                <a:gd name="connsiteX2" fmla="*/ 246407 w 537090"/>
                <a:gd name="connsiteY2" fmla="*/ 84702 h 427361"/>
                <a:gd name="connsiteX3" fmla="*/ 246407 w 537090"/>
                <a:gd name="connsiteY3" fmla="*/ 115503 h 427361"/>
                <a:gd name="connsiteX4" fmla="*/ 294533 w 537090"/>
                <a:gd name="connsiteY4" fmla="*/ 115503 h 427361"/>
                <a:gd name="connsiteX5" fmla="*/ 294533 w 537090"/>
                <a:gd name="connsiteY5" fmla="*/ 115503 h 427361"/>
                <a:gd name="connsiteX6" fmla="*/ 294533 w 537090"/>
                <a:gd name="connsiteY6" fmla="*/ 132828 h 427361"/>
                <a:gd name="connsiteX7" fmla="*/ 346509 w 537090"/>
                <a:gd name="connsiteY7" fmla="*/ 132828 h 427361"/>
                <a:gd name="connsiteX8" fmla="*/ 346509 w 537090"/>
                <a:gd name="connsiteY8" fmla="*/ 154004 h 427361"/>
                <a:gd name="connsiteX9" fmla="*/ 388861 w 537090"/>
                <a:gd name="connsiteY9" fmla="*/ 154004 h 427361"/>
                <a:gd name="connsiteX10" fmla="*/ 388861 w 537090"/>
                <a:gd name="connsiteY10" fmla="*/ 177104 h 427361"/>
                <a:gd name="connsiteX11" fmla="*/ 471638 w 537090"/>
                <a:gd name="connsiteY11" fmla="*/ 177104 h 427361"/>
                <a:gd name="connsiteX12" fmla="*/ 471638 w 537090"/>
                <a:gd name="connsiteY12" fmla="*/ 219456 h 427361"/>
                <a:gd name="connsiteX13" fmla="*/ 502439 w 537090"/>
                <a:gd name="connsiteY13" fmla="*/ 219456 h 427361"/>
                <a:gd name="connsiteX14" fmla="*/ 502439 w 537090"/>
                <a:gd name="connsiteY14" fmla="*/ 286832 h 427361"/>
                <a:gd name="connsiteX15" fmla="*/ 502439 w 537090"/>
                <a:gd name="connsiteY15" fmla="*/ 286832 h 427361"/>
                <a:gd name="connsiteX16" fmla="*/ 502439 w 537090"/>
                <a:gd name="connsiteY16" fmla="*/ 331109 h 427361"/>
                <a:gd name="connsiteX17" fmla="*/ 537090 w 537090"/>
                <a:gd name="connsiteY17" fmla="*/ 331109 h 427361"/>
                <a:gd name="connsiteX18" fmla="*/ 537090 w 537090"/>
                <a:gd name="connsiteY18" fmla="*/ 427361 h 427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7090" h="427361">
                  <a:moveTo>
                    <a:pt x="0" y="0"/>
                  </a:moveTo>
                  <a:lnTo>
                    <a:pt x="0" y="84702"/>
                  </a:lnTo>
                  <a:lnTo>
                    <a:pt x="246407" y="84702"/>
                  </a:lnTo>
                  <a:lnTo>
                    <a:pt x="246407" y="115503"/>
                  </a:lnTo>
                  <a:lnTo>
                    <a:pt x="294533" y="115503"/>
                  </a:lnTo>
                  <a:lnTo>
                    <a:pt x="294533" y="115503"/>
                  </a:lnTo>
                  <a:lnTo>
                    <a:pt x="294533" y="132828"/>
                  </a:lnTo>
                  <a:lnTo>
                    <a:pt x="346509" y="132828"/>
                  </a:lnTo>
                  <a:lnTo>
                    <a:pt x="346509" y="154004"/>
                  </a:lnTo>
                  <a:lnTo>
                    <a:pt x="388861" y="154004"/>
                  </a:lnTo>
                  <a:lnTo>
                    <a:pt x="388861" y="177104"/>
                  </a:lnTo>
                  <a:lnTo>
                    <a:pt x="471638" y="177104"/>
                  </a:lnTo>
                  <a:lnTo>
                    <a:pt x="471638" y="219456"/>
                  </a:lnTo>
                  <a:lnTo>
                    <a:pt x="502439" y="219456"/>
                  </a:lnTo>
                  <a:lnTo>
                    <a:pt x="502439" y="286832"/>
                  </a:lnTo>
                  <a:lnTo>
                    <a:pt x="502439" y="286832"/>
                  </a:lnTo>
                  <a:lnTo>
                    <a:pt x="502439" y="331109"/>
                  </a:lnTo>
                  <a:lnTo>
                    <a:pt x="537090" y="331109"/>
                  </a:lnTo>
                  <a:lnTo>
                    <a:pt x="537090" y="427361"/>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76" name="Freeform: Shape 75">
              <a:extLst>
                <a:ext uri="{FF2B5EF4-FFF2-40B4-BE49-F238E27FC236}">
                  <a16:creationId xmlns:a16="http://schemas.microsoft.com/office/drawing/2014/main" id="{5B6C4CE2-37F7-BDA3-A6DA-7CFFCA8ED67E}"/>
                </a:ext>
              </a:extLst>
            </p:cNvPr>
            <p:cNvSpPr/>
            <p:nvPr/>
          </p:nvSpPr>
          <p:spPr bwMode="auto">
            <a:xfrm>
              <a:off x="7817639" y="2877954"/>
              <a:ext cx="494738" cy="554415"/>
            </a:xfrm>
            <a:custGeom>
              <a:avLst/>
              <a:gdLst>
                <a:gd name="connsiteX0" fmla="*/ 0 w 494738"/>
                <a:gd name="connsiteY0" fmla="*/ 0 h 554415"/>
                <a:gd name="connsiteX1" fmla="*/ 0 w 494738"/>
                <a:gd name="connsiteY1" fmla="*/ 63526 h 554415"/>
                <a:gd name="connsiteX2" fmla="*/ 38501 w 494738"/>
                <a:gd name="connsiteY2" fmla="*/ 63526 h 554415"/>
                <a:gd name="connsiteX3" fmla="*/ 38501 w 494738"/>
                <a:gd name="connsiteY3" fmla="*/ 127053 h 554415"/>
                <a:gd name="connsiteX4" fmla="*/ 67377 w 494738"/>
                <a:gd name="connsiteY4" fmla="*/ 127053 h 554415"/>
                <a:gd name="connsiteX5" fmla="*/ 67377 w 494738"/>
                <a:gd name="connsiteY5" fmla="*/ 157854 h 554415"/>
                <a:gd name="connsiteX6" fmla="*/ 103953 w 494738"/>
                <a:gd name="connsiteY6" fmla="*/ 157854 h 554415"/>
                <a:gd name="connsiteX7" fmla="*/ 103953 w 494738"/>
                <a:gd name="connsiteY7" fmla="*/ 171329 h 554415"/>
                <a:gd name="connsiteX8" fmla="*/ 169404 w 494738"/>
                <a:gd name="connsiteY8" fmla="*/ 171329 h 554415"/>
                <a:gd name="connsiteX9" fmla="*/ 169404 w 494738"/>
                <a:gd name="connsiteY9" fmla="*/ 205980 h 554415"/>
                <a:gd name="connsiteX10" fmla="*/ 205980 w 494738"/>
                <a:gd name="connsiteY10" fmla="*/ 205980 h 554415"/>
                <a:gd name="connsiteX11" fmla="*/ 205980 w 494738"/>
                <a:gd name="connsiteY11" fmla="*/ 227156 h 554415"/>
                <a:gd name="connsiteX12" fmla="*/ 231006 w 494738"/>
                <a:gd name="connsiteY12" fmla="*/ 227156 h 554415"/>
                <a:gd name="connsiteX13" fmla="*/ 231006 w 494738"/>
                <a:gd name="connsiteY13" fmla="*/ 265657 h 554415"/>
                <a:gd name="connsiteX14" fmla="*/ 267582 w 494738"/>
                <a:gd name="connsiteY14" fmla="*/ 265657 h 554415"/>
                <a:gd name="connsiteX15" fmla="*/ 267582 w 494738"/>
                <a:gd name="connsiteY15" fmla="*/ 323409 h 554415"/>
                <a:gd name="connsiteX16" fmla="*/ 304158 w 494738"/>
                <a:gd name="connsiteY16" fmla="*/ 323409 h 554415"/>
                <a:gd name="connsiteX17" fmla="*/ 304158 w 494738"/>
                <a:gd name="connsiteY17" fmla="*/ 344584 h 554415"/>
                <a:gd name="connsiteX18" fmla="*/ 334959 w 494738"/>
                <a:gd name="connsiteY18" fmla="*/ 344584 h 554415"/>
                <a:gd name="connsiteX19" fmla="*/ 334959 w 494738"/>
                <a:gd name="connsiteY19" fmla="*/ 363835 h 554415"/>
                <a:gd name="connsiteX20" fmla="*/ 398486 w 494738"/>
                <a:gd name="connsiteY20" fmla="*/ 363835 h 554415"/>
                <a:gd name="connsiteX21" fmla="*/ 398486 w 494738"/>
                <a:gd name="connsiteY21" fmla="*/ 377310 h 554415"/>
                <a:gd name="connsiteX22" fmla="*/ 462012 w 494738"/>
                <a:gd name="connsiteY22" fmla="*/ 377310 h 554415"/>
                <a:gd name="connsiteX23" fmla="*/ 462012 w 494738"/>
                <a:gd name="connsiteY23" fmla="*/ 398486 h 554415"/>
                <a:gd name="connsiteX24" fmla="*/ 494738 w 494738"/>
                <a:gd name="connsiteY24" fmla="*/ 398486 h 554415"/>
                <a:gd name="connsiteX25" fmla="*/ 494738 w 494738"/>
                <a:gd name="connsiteY25" fmla="*/ 554415 h 554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94738" h="554415">
                  <a:moveTo>
                    <a:pt x="0" y="0"/>
                  </a:moveTo>
                  <a:lnTo>
                    <a:pt x="0" y="63526"/>
                  </a:lnTo>
                  <a:lnTo>
                    <a:pt x="38501" y="63526"/>
                  </a:lnTo>
                  <a:lnTo>
                    <a:pt x="38501" y="127053"/>
                  </a:lnTo>
                  <a:lnTo>
                    <a:pt x="67377" y="127053"/>
                  </a:lnTo>
                  <a:lnTo>
                    <a:pt x="67377" y="157854"/>
                  </a:lnTo>
                  <a:lnTo>
                    <a:pt x="103953" y="157854"/>
                  </a:lnTo>
                  <a:lnTo>
                    <a:pt x="103953" y="171329"/>
                  </a:lnTo>
                  <a:lnTo>
                    <a:pt x="169404" y="171329"/>
                  </a:lnTo>
                  <a:lnTo>
                    <a:pt x="169404" y="205980"/>
                  </a:lnTo>
                  <a:lnTo>
                    <a:pt x="205980" y="205980"/>
                  </a:lnTo>
                  <a:lnTo>
                    <a:pt x="205980" y="227156"/>
                  </a:lnTo>
                  <a:lnTo>
                    <a:pt x="231006" y="227156"/>
                  </a:lnTo>
                  <a:lnTo>
                    <a:pt x="231006" y="265657"/>
                  </a:lnTo>
                  <a:lnTo>
                    <a:pt x="267582" y="265657"/>
                  </a:lnTo>
                  <a:lnTo>
                    <a:pt x="267582" y="323409"/>
                  </a:lnTo>
                  <a:lnTo>
                    <a:pt x="304158" y="323409"/>
                  </a:lnTo>
                  <a:lnTo>
                    <a:pt x="304158" y="344584"/>
                  </a:lnTo>
                  <a:lnTo>
                    <a:pt x="334959" y="344584"/>
                  </a:lnTo>
                  <a:lnTo>
                    <a:pt x="334959" y="363835"/>
                  </a:lnTo>
                  <a:lnTo>
                    <a:pt x="398486" y="363835"/>
                  </a:lnTo>
                  <a:lnTo>
                    <a:pt x="398486" y="377310"/>
                  </a:lnTo>
                  <a:lnTo>
                    <a:pt x="462012" y="377310"/>
                  </a:lnTo>
                  <a:lnTo>
                    <a:pt x="462012" y="398486"/>
                  </a:lnTo>
                  <a:lnTo>
                    <a:pt x="494738" y="398486"/>
                  </a:lnTo>
                  <a:lnTo>
                    <a:pt x="494738" y="554415"/>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77" name="Freeform: Shape 76">
              <a:extLst>
                <a:ext uri="{FF2B5EF4-FFF2-40B4-BE49-F238E27FC236}">
                  <a16:creationId xmlns:a16="http://schemas.microsoft.com/office/drawing/2014/main" id="{8F08F5D3-CC05-AC4B-0513-F5AD4FBF2A06}"/>
                </a:ext>
              </a:extLst>
            </p:cNvPr>
            <p:cNvSpPr/>
            <p:nvPr/>
          </p:nvSpPr>
          <p:spPr bwMode="auto">
            <a:xfrm>
              <a:off x="8320077" y="3405418"/>
              <a:ext cx="436987" cy="340734"/>
            </a:xfrm>
            <a:custGeom>
              <a:avLst/>
              <a:gdLst>
                <a:gd name="connsiteX0" fmla="*/ 0 w 436987"/>
                <a:gd name="connsiteY0" fmla="*/ 0 h 340734"/>
                <a:gd name="connsiteX1" fmla="*/ 0 w 436987"/>
                <a:gd name="connsiteY1" fmla="*/ 78927 h 340734"/>
                <a:gd name="connsiteX2" fmla="*/ 23101 w 436987"/>
                <a:gd name="connsiteY2" fmla="*/ 78927 h 340734"/>
                <a:gd name="connsiteX3" fmla="*/ 23101 w 436987"/>
                <a:gd name="connsiteY3" fmla="*/ 157854 h 340734"/>
                <a:gd name="connsiteX4" fmla="*/ 50052 w 436987"/>
                <a:gd name="connsiteY4" fmla="*/ 157854 h 340734"/>
                <a:gd name="connsiteX5" fmla="*/ 50052 w 436987"/>
                <a:gd name="connsiteY5" fmla="*/ 240632 h 340734"/>
                <a:gd name="connsiteX6" fmla="*/ 154005 w 436987"/>
                <a:gd name="connsiteY6" fmla="*/ 240632 h 340734"/>
                <a:gd name="connsiteX7" fmla="*/ 154005 w 436987"/>
                <a:gd name="connsiteY7" fmla="*/ 275283 h 340734"/>
                <a:gd name="connsiteX8" fmla="*/ 192506 w 436987"/>
                <a:gd name="connsiteY8" fmla="*/ 275283 h 340734"/>
                <a:gd name="connsiteX9" fmla="*/ 192506 w 436987"/>
                <a:gd name="connsiteY9" fmla="*/ 317634 h 340734"/>
                <a:gd name="connsiteX10" fmla="*/ 436987 w 436987"/>
                <a:gd name="connsiteY10" fmla="*/ 317634 h 340734"/>
                <a:gd name="connsiteX11" fmla="*/ 436987 w 436987"/>
                <a:gd name="connsiteY11" fmla="*/ 340734 h 34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987" h="340734">
                  <a:moveTo>
                    <a:pt x="0" y="0"/>
                  </a:moveTo>
                  <a:lnTo>
                    <a:pt x="0" y="78927"/>
                  </a:lnTo>
                  <a:lnTo>
                    <a:pt x="23101" y="78927"/>
                  </a:lnTo>
                  <a:lnTo>
                    <a:pt x="23101" y="157854"/>
                  </a:lnTo>
                  <a:lnTo>
                    <a:pt x="50052" y="157854"/>
                  </a:lnTo>
                  <a:lnTo>
                    <a:pt x="50052" y="240632"/>
                  </a:lnTo>
                  <a:lnTo>
                    <a:pt x="154005" y="240632"/>
                  </a:lnTo>
                  <a:lnTo>
                    <a:pt x="154005" y="275283"/>
                  </a:lnTo>
                  <a:lnTo>
                    <a:pt x="192506" y="275283"/>
                  </a:lnTo>
                  <a:lnTo>
                    <a:pt x="192506" y="317634"/>
                  </a:lnTo>
                  <a:lnTo>
                    <a:pt x="436987" y="317634"/>
                  </a:lnTo>
                  <a:lnTo>
                    <a:pt x="436987" y="340734"/>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78" name="Freeform: Shape 77">
              <a:extLst>
                <a:ext uri="{FF2B5EF4-FFF2-40B4-BE49-F238E27FC236}">
                  <a16:creationId xmlns:a16="http://schemas.microsoft.com/office/drawing/2014/main" id="{6289695F-A165-457C-2719-2C888FB185C2}"/>
                </a:ext>
              </a:extLst>
            </p:cNvPr>
            <p:cNvSpPr/>
            <p:nvPr/>
          </p:nvSpPr>
          <p:spPr bwMode="auto">
            <a:xfrm>
              <a:off x="8755138" y="3742302"/>
              <a:ext cx="2202261" cy="259882"/>
            </a:xfrm>
            <a:custGeom>
              <a:avLst/>
              <a:gdLst>
                <a:gd name="connsiteX0" fmla="*/ 0 w 2231136"/>
                <a:gd name="connsiteY0" fmla="*/ 0 h 259882"/>
                <a:gd name="connsiteX1" fmla="*/ 98178 w 2231136"/>
                <a:gd name="connsiteY1" fmla="*/ 0 h 259882"/>
                <a:gd name="connsiteX2" fmla="*/ 98178 w 2231136"/>
                <a:gd name="connsiteY2" fmla="*/ 30801 h 259882"/>
                <a:gd name="connsiteX3" fmla="*/ 155930 w 2231136"/>
                <a:gd name="connsiteY3" fmla="*/ 30801 h 259882"/>
                <a:gd name="connsiteX4" fmla="*/ 155930 w 2231136"/>
                <a:gd name="connsiteY4" fmla="*/ 84703 h 259882"/>
                <a:gd name="connsiteX5" fmla="*/ 248332 w 2231136"/>
                <a:gd name="connsiteY5" fmla="*/ 84703 h 259882"/>
                <a:gd name="connsiteX6" fmla="*/ 248332 w 2231136"/>
                <a:gd name="connsiteY6" fmla="*/ 115503 h 259882"/>
                <a:gd name="connsiteX7" fmla="*/ 346510 w 2231136"/>
                <a:gd name="connsiteY7" fmla="*/ 115503 h 259882"/>
                <a:gd name="connsiteX8" fmla="*/ 346510 w 2231136"/>
                <a:gd name="connsiteY8" fmla="*/ 146304 h 259882"/>
                <a:gd name="connsiteX9" fmla="*/ 1014503 w 2231136"/>
                <a:gd name="connsiteY9" fmla="*/ 146304 h 259882"/>
                <a:gd name="connsiteX10" fmla="*/ 1014503 w 2231136"/>
                <a:gd name="connsiteY10" fmla="*/ 188655 h 259882"/>
                <a:gd name="connsiteX11" fmla="*/ 1875002 w 2231136"/>
                <a:gd name="connsiteY11" fmla="*/ 188655 h 259882"/>
                <a:gd name="connsiteX12" fmla="*/ 1875002 w 2231136"/>
                <a:gd name="connsiteY12" fmla="*/ 259882 h 259882"/>
                <a:gd name="connsiteX13" fmla="*/ 2202261 w 2231136"/>
                <a:gd name="connsiteY13" fmla="*/ 259882 h 259882"/>
                <a:gd name="connsiteX14" fmla="*/ 2202261 w 2231136"/>
                <a:gd name="connsiteY14" fmla="*/ 252182 h 259882"/>
                <a:gd name="connsiteX15" fmla="*/ 2231136 w 2231136"/>
                <a:gd name="connsiteY15" fmla="*/ 252182 h 259882"/>
                <a:gd name="connsiteX0" fmla="*/ 0 w 2202261"/>
                <a:gd name="connsiteY0" fmla="*/ 0 h 259882"/>
                <a:gd name="connsiteX1" fmla="*/ 98178 w 2202261"/>
                <a:gd name="connsiteY1" fmla="*/ 0 h 259882"/>
                <a:gd name="connsiteX2" fmla="*/ 98178 w 2202261"/>
                <a:gd name="connsiteY2" fmla="*/ 30801 h 259882"/>
                <a:gd name="connsiteX3" fmla="*/ 155930 w 2202261"/>
                <a:gd name="connsiteY3" fmla="*/ 30801 h 259882"/>
                <a:gd name="connsiteX4" fmla="*/ 155930 w 2202261"/>
                <a:gd name="connsiteY4" fmla="*/ 84703 h 259882"/>
                <a:gd name="connsiteX5" fmla="*/ 248332 w 2202261"/>
                <a:gd name="connsiteY5" fmla="*/ 84703 h 259882"/>
                <a:gd name="connsiteX6" fmla="*/ 248332 w 2202261"/>
                <a:gd name="connsiteY6" fmla="*/ 115503 h 259882"/>
                <a:gd name="connsiteX7" fmla="*/ 346510 w 2202261"/>
                <a:gd name="connsiteY7" fmla="*/ 115503 h 259882"/>
                <a:gd name="connsiteX8" fmla="*/ 346510 w 2202261"/>
                <a:gd name="connsiteY8" fmla="*/ 146304 h 259882"/>
                <a:gd name="connsiteX9" fmla="*/ 1014503 w 2202261"/>
                <a:gd name="connsiteY9" fmla="*/ 146304 h 259882"/>
                <a:gd name="connsiteX10" fmla="*/ 1014503 w 2202261"/>
                <a:gd name="connsiteY10" fmla="*/ 188655 h 259882"/>
                <a:gd name="connsiteX11" fmla="*/ 1875002 w 2202261"/>
                <a:gd name="connsiteY11" fmla="*/ 188655 h 259882"/>
                <a:gd name="connsiteX12" fmla="*/ 1875002 w 2202261"/>
                <a:gd name="connsiteY12" fmla="*/ 259882 h 259882"/>
                <a:gd name="connsiteX13" fmla="*/ 2202261 w 2202261"/>
                <a:gd name="connsiteY13" fmla="*/ 259882 h 259882"/>
                <a:gd name="connsiteX14" fmla="*/ 2202261 w 2202261"/>
                <a:gd name="connsiteY14" fmla="*/ 252182 h 259882"/>
                <a:gd name="connsiteX0" fmla="*/ 0 w 2202261"/>
                <a:gd name="connsiteY0" fmla="*/ 0 h 259882"/>
                <a:gd name="connsiteX1" fmla="*/ 98178 w 2202261"/>
                <a:gd name="connsiteY1" fmla="*/ 0 h 259882"/>
                <a:gd name="connsiteX2" fmla="*/ 98178 w 2202261"/>
                <a:gd name="connsiteY2" fmla="*/ 30801 h 259882"/>
                <a:gd name="connsiteX3" fmla="*/ 155930 w 2202261"/>
                <a:gd name="connsiteY3" fmla="*/ 30801 h 259882"/>
                <a:gd name="connsiteX4" fmla="*/ 155930 w 2202261"/>
                <a:gd name="connsiteY4" fmla="*/ 84703 h 259882"/>
                <a:gd name="connsiteX5" fmla="*/ 248332 w 2202261"/>
                <a:gd name="connsiteY5" fmla="*/ 84703 h 259882"/>
                <a:gd name="connsiteX6" fmla="*/ 248332 w 2202261"/>
                <a:gd name="connsiteY6" fmla="*/ 115503 h 259882"/>
                <a:gd name="connsiteX7" fmla="*/ 346510 w 2202261"/>
                <a:gd name="connsiteY7" fmla="*/ 115503 h 259882"/>
                <a:gd name="connsiteX8" fmla="*/ 346510 w 2202261"/>
                <a:gd name="connsiteY8" fmla="*/ 146304 h 259882"/>
                <a:gd name="connsiteX9" fmla="*/ 1014503 w 2202261"/>
                <a:gd name="connsiteY9" fmla="*/ 146304 h 259882"/>
                <a:gd name="connsiteX10" fmla="*/ 1014503 w 2202261"/>
                <a:gd name="connsiteY10" fmla="*/ 188655 h 259882"/>
                <a:gd name="connsiteX11" fmla="*/ 1875002 w 2202261"/>
                <a:gd name="connsiteY11" fmla="*/ 188655 h 259882"/>
                <a:gd name="connsiteX12" fmla="*/ 1875002 w 2202261"/>
                <a:gd name="connsiteY12" fmla="*/ 259882 h 259882"/>
                <a:gd name="connsiteX13" fmla="*/ 2202261 w 2202261"/>
                <a:gd name="connsiteY13" fmla="*/ 259882 h 259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2261" h="259882">
                  <a:moveTo>
                    <a:pt x="0" y="0"/>
                  </a:moveTo>
                  <a:lnTo>
                    <a:pt x="98178" y="0"/>
                  </a:lnTo>
                  <a:lnTo>
                    <a:pt x="98178" y="30801"/>
                  </a:lnTo>
                  <a:lnTo>
                    <a:pt x="155930" y="30801"/>
                  </a:lnTo>
                  <a:lnTo>
                    <a:pt x="155930" y="84703"/>
                  </a:lnTo>
                  <a:lnTo>
                    <a:pt x="248332" y="84703"/>
                  </a:lnTo>
                  <a:lnTo>
                    <a:pt x="248332" y="115503"/>
                  </a:lnTo>
                  <a:lnTo>
                    <a:pt x="346510" y="115503"/>
                  </a:lnTo>
                  <a:lnTo>
                    <a:pt x="346510" y="146304"/>
                  </a:lnTo>
                  <a:lnTo>
                    <a:pt x="1014503" y="146304"/>
                  </a:lnTo>
                  <a:lnTo>
                    <a:pt x="1014503" y="188655"/>
                  </a:lnTo>
                  <a:lnTo>
                    <a:pt x="1875002" y="188655"/>
                  </a:lnTo>
                  <a:lnTo>
                    <a:pt x="1875002" y="259882"/>
                  </a:lnTo>
                  <a:lnTo>
                    <a:pt x="2202261" y="259882"/>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79" name="Freeform: Shape 78">
              <a:extLst>
                <a:ext uri="{FF2B5EF4-FFF2-40B4-BE49-F238E27FC236}">
                  <a16:creationId xmlns:a16="http://schemas.microsoft.com/office/drawing/2014/main" id="{51BB959F-6F18-3CE4-1678-5CC14B42E235}"/>
                </a:ext>
              </a:extLst>
            </p:cNvPr>
            <p:cNvSpPr/>
            <p:nvPr/>
          </p:nvSpPr>
          <p:spPr bwMode="auto">
            <a:xfrm>
              <a:off x="10878472" y="4002184"/>
              <a:ext cx="512064" cy="78928"/>
            </a:xfrm>
            <a:custGeom>
              <a:avLst/>
              <a:gdLst>
                <a:gd name="connsiteX0" fmla="*/ 0 w 512064"/>
                <a:gd name="connsiteY0" fmla="*/ 0 h 78928"/>
                <a:gd name="connsiteX1" fmla="*/ 512064 w 512064"/>
                <a:gd name="connsiteY1" fmla="*/ 0 h 78928"/>
                <a:gd name="connsiteX2" fmla="*/ 512064 w 512064"/>
                <a:gd name="connsiteY2" fmla="*/ 78928 h 78928"/>
              </a:gdLst>
              <a:ahLst/>
              <a:cxnLst>
                <a:cxn ang="0">
                  <a:pos x="connsiteX0" y="connsiteY0"/>
                </a:cxn>
                <a:cxn ang="0">
                  <a:pos x="connsiteX1" y="connsiteY1"/>
                </a:cxn>
                <a:cxn ang="0">
                  <a:pos x="connsiteX2" y="connsiteY2"/>
                </a:cxn>
              </a:cxnLst>
              <a:rect l="l" t="t" r="r" b="b"/>
              <a:pathLst>
                <a:path w="512064" h="78928">
                  <a:moveTo>
                    <a:pt x="0" y="0"/>
                  </a:moveTo>
                  <a:lnTo>
                    <a:pt x="512064" y="0"/>
                  </a:lnTo>
                  <a:lnTo>
                    <a:pt x="512064" y="78928"/>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sp>
        <p:nvSpPr>
          <p:cNvPr id="81" name="TextBox 80">
            <a:extLst>
              <a:ext uri="{FF2B5EF4-FFF2-40B4-BE49-F238E27FC236}">
                <a16:creationId xmlns:a16="http://schemas.microsoft.com/office/drawing/2014/main" id="{2A72899F-8982-7D00-DA4B-B1459AB197FF}"/>
              </a:ext>
            </a:extLst>
          </p:cNvPr>
          <p:cNvSpPr txBox="1"/>
          <p:nvPr/>
        </p:nvSpPr>
        <p:spPr>
          <a:xfrm rot="16200000">
            <a:off x="5321935" y="4033280"/>
            <a:ext cx="1386342" cy="329056"/>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PFS by ICR (%)</a:t>
            </a:r>
          </a:p>
        </p:txBody>
      </p:sp>
      <p:sp>
        <p:nvSpPr>
          <p:cNvPr id="82" name="TextBox 81">
            <a:extLst>
              <a:ext uri="{FF2B5EF4-FFF2-40B4-BE49-F238E27FC236}">
                <a16:creationId xmlns:a16="http://schemas.microsoft.com/office/drawing/2014/main" id="{9A94D81A-B259-05B2-8206-B4E67B95FABD}"/>
              </a:ext>
            </a:extLst>
          </p:cNvPr>
          <p:cNvSpPr txBox="1"/>
          <p:nvPr/>
        </p:nvSpPr>
        <p:spPr>
          <a:xfrm>
            <a:off x="8558487" y="5602388"/>
            <a:ext cx="461490" cy="338554"/>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Mo</a:t>
            </a:r>
          </a:p>
        </p:txBody>
      </p:sp>
      <p:sp>
        <p:nvSpPr>
          <p:cNvPr id="83" name="Freeform: Shape 82">
            <a:extLst>
              <a:ext uri="{FF2B5EF4-FFF2-40B4-BE49-F238E27FC236}">
                <a16:creationId xmlns:a16="http://schemas.microsoft.com/office/drawing/2014/main" id="{0F275E67-F168-760A-665A-BBA29E7C56C0}"/>
              </a:ext>
            </a:extLst>
          </p:cNvPr>
          <p:cNvSpPr/>
          <p:nvPr/>
        </p:nvSpPr>
        <p:spPr bwMode="auto">
          <a:xfrm>
            <a:off x="6579996" y="3053402"/>
            <a:ext cx="4850029" cy="2245310"/>
          </a:xfrm>
          <a:custGeom>
            <a:avLst/>
            <a:gdLst>
              <a:gd name="connsiteX0" fmla="*/ 0 w 4607626"/>
              <a:gd name="connsiteY0" fmla="*/ 0 h 3568535"/>
              <a:gd name="connsiteX1" fmla="*/ 0 w 4607626"/>
              <a:gd name="connsiteY1" fmla="*/ 3568535 h 3568535"/>
              <a:gd name="connsiteX2" fmla="*/ 4607626 w 4607626"/>
              <a:gd name="connsiteY2" fmla="*/ 3568535 h 3568535"/>
            </a:gdLst>
            <a:ahLst/>
            <a:cxnLst>
              <a:cxn ang="0">
                <a:pos x="connsiteX0" y="connsiteY0"/>
              </a:cxn>
              <a:cxn ang="0">
                <a:pos x="connsiteX1" y="connsiteY1"/>
              </a:cxn>
              <a:cxn ang="0">
                <a:pos x="connsiteX2" y="connsiteY2"/>
              </a:cxn>
            </a:cxnLst>
            <a:rect l="l" t="t" r="r" b="b"/>
            <a:pathLst>
              <a:path w="4607626" h="3568535">
                <a:moveTo>
                  <a:pt x="0" y="0"/>
                </a:moveTo>
                <a:lnTo>
                  <a:pt x="0" y="3568535"/>
                </a:lnTo>
                <a:lnTo>
                  <a:pt x="4607626" y="3568535"/>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nvGrpSpPr>
          <p:cNvPr id="84" name="Group 83">
            <a:extLst>
              <a:ext uri="{FF2B5EF4-FFF2-40B4-BE49-F238E27FC236}">
                <a16:creationId xmlns:a16="http://schemas.microsoft.com/office/drawing/2014/main" id="{660C3047-52F4-6E96-F431-B5B74188A81D}"/>
              </a:ext>
            </a:extLst>
          </p:cNvPr>
          <p:cNvGrpSpPr/>
          <p:nvPr/>
        </p:nvGrpSpPr>
        <p:grpSpPr>
          <a:xfrm>
            <a:off x="6496200" y="3100826"/>
            <a:ext cx="75300" cy="2112072"/>
            <a:chOff x="6785758" y="1668483"/>
            <a:chExt cx="95003" cy="3568535"/>
          </a:xfrm>
        </p:grpSpPr>
        <p:cxnSp>
          <p:nvCxnSpPr>
            <p:cNvPr id="85" name="Straight Connector 84">
              <a:extLst>
                <a:ext uri="{FF2B5EF4-FFF2-40B4-BE49-F238E27FC236}">
                  <a16:creationId xmlns:a16="http://schemas.microsoft.com/office/drawing/2014/main" id="{6C5448B1-AC44-FEE1-B26D-D6BBEA126E89}"/>
                </a:ext>
              </a:extLst>
            </p:cNvPr>
            <p:cNvCxnSpPr/>
            <p:nvPr/>
          </p:nvCxnSpPr>
          <p:spPr bwMode="auto">
            <a:xfrm>
              <a:off x="6785758" y="5237018"/>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9FEDE545-A563-541B-1740-696802239C3D}"/>
                </a:ext>
              </a:extLst>
            </p:cNvPr>
            <p:cNvCxnSpPr/>
            <p:nvPr/>
          </p:nvCxnSpPr>
          <p:spPr bwMode="auto">
            <a:xfrm>
              <a:off x="6785758" y="4523311"/>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C298FAE6-C9EF-C72A-5019-F885AC4533F0}"/>
                </a:ext>
              </a:extLst>
            </p:cNvPr>
            <p:cNvCxnSpPr/>
            <p:nvPr/>
          </p:nvCxnSpPr>
          <p:spPr bwMode="auto">
            <a:xfrm>
              <a:off x="6785758" y="3809604"/>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5C6A7C6A-93DD-729A-526E-C1E3DFDE1895}"/>
                </a:ext>
              </a:extLst>
            </p:cNvPr>
            <p:cNvCxnSpPr/>
            <p:nvPr/>
          </p:nvCxnSpPr>
          <p:spPr bwMode="auto">
            <a:xfrm>
              <a:off x="6785758" y="3095897"/>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D823ABD3-BF16-0B6A-184F-AE5CFB368206}"/>
                </a:ext>
              </a:extLst>
            </p:cNvPr>
            <p:cNvCxnSpPr/>
            <p:nvPr/>
          </p:nvCxnSpPr>
          <p:spPr bwMode="auto">
            <a:xfrm>
              <a:off x="6785758" y="2382190"/>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3672FDB0-2325-9731-1B57-39D214ACA4DC}"/>
                </a:ext>
              </a:extLst>
            </p:cNvPr>
            <p:cNvCxnSpPr/>
            <p:nvPr/>
          </p:nvCxnSpPr>
          <p:spPr bwMode="auto">
            <a:xfrm>
              <a:off x="6785758" y="1668483"/>
              <a:ext cx="95003" cy="0"/>
            </a:xfrm>
            <a:prstGeom prst="line">
              <a:avLst/>
            </a:prstGeom>
            <a:noFill/>
            <a:ln w="28575" cap="flat" cmpd="sng" algn="ctr">
              <a:solidFill>
                <a:schemeClr val="bg1"/>
              </a:solidFill>
              <a:prstDash val="solid"/>
              <a:round/>
              <a:headEnd type="none" w="med" len="med"/>
              <a:tailEnd type="none" w="med" len="med"/>
            </a:ln>
            <a:effectLst/>
          </p:spPr>
        </p:cxnSp>
      </p:grpSp>
      <p:grpSp>
        <p:nvGrpSpPr>
          <p:cNvPr id="91" name="Group 90">
            <a:extLst>
              <a:ext uri="{FF2B5EF4-FFF2-40B4-BE49-F238E27FC236}">
                <a16:creationId xmlns:a16="http://schemas.microsoft.com/office/drawing/2014/main" id="{8CB9ADE1-89FD-996F-5FE7-64B4BB580932}"/>
              </a:ext>
            </a:extLst>
          </p:cNvPr>
          <p:cNvGrpSpPr/>
          <p:nvPr/>
        </p:nvGrpSpPr>
        <p:grpSpPr>
          <a:xfrm rot="5400000">
            <a:off x="7616688" y="4383203"/>
            <a:ext cx="82934" cy="1915143"/>
            <a:chOff x="6785758" y="1668483"/>
            <a:chExt cx="95003" cy="3568535"/>
          </a:xfrm>
        </p:grpSpPr>
        <p:cxnSp>
          <p:nvCxnSpPr>
            <p:cNvPr id="92" name="Straight Connector 91">
              <a:extLst>
                <a:ext uri="{FF2B5EF4-FFF2-40B4-BE49-F238E27FC236}">
                  <a16:creationId xmlns:a16="http://schemas.microsoft.com/office/drawing/2014/main" id="{393112FD-ABF1-345B-BD14-7BCB86A35F16}"/>
                </a:ext>
              </a:extLst>
            </p:cNvPr>
            <p:cNvCxnSpPr/>
            <p:nvPr/>
          </p:nvCxnSpPr>
          <p:spPr bwMode="auto">
            <a:xfrm>
              <a:off x="6785758" y="5237018"/>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6C73839E-3C9B-051F-116E-469D327F3D26}"/>
                </a:ext>
              </a:extLst>
            </p:cNvPr>
            <p:cNvCxnSpPr/>
            <p:nvPr/>
          </p:nvCxnSpPr>
          <p:spPr bwMode="auto">
            <a:xfrm>
              <a:off x="6785758" y="4523311"/>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3C8C7436-8448-D147-F0B5-7543184D4454}"/>
                </a:ext>
              </a:extLst>
            </p:cNvPr>
            <p:cNvCxnSpPr/>
            <p:nvPr/>
          </p:nvCxnSpPr>
          <p:spPr bwMode="auto">
            <a:xfrm>
              <a:off x="6785758" y="3809604"/>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F7EF57FB-8D02-1249-54D4-D506B5409CE9}"/>
                </a:ext>
              </a:extLst>
            </p:cNvPr>
            <p:cNvCxnSpPr/>
            <p:nvPr/>
          </p:nvCxnSpPr>
          <p:spPr bwMode="auto">
            <a:xfrm>
              <a:off x="6785758" y="3095897"/>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F14ED173-C040-7D4A-1F75-8EC75BA1C013}"/>
                </a:ext>
              </a:extLst>
            </p:cNvPr>
            <p:cNvCxnSpPr/>
            <p:nvPr/>
          </p:nvCxnSpPr>
          <p:spPr bwMode="auto">
            <a:xfrm>
              <a:off x="6785758" y="2382190"/>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D96DBBD1-F9CE-185E-3851-8CDD1B3769E8}"/>
                </a:ext>
              </a:extLst>
            </p:cNvPr>
            <p:cNvCxnSpPr/>
            <p:nvPr/>
          </p:nvCxnSpPr>
          <p:spPr bwMode="auto">
            <a:xfrm>
              <a:off x="6785758" y="1668483"/>
              <a:ext cx="95003" cy="0"/>
            </a:xfrm>
            <a:prstGeom prst="line">
              <a:avLst/>
            </a:prstGeom>
            <a:noFill/>
            <a:ln w="28575" cap="flat" cmpd="sng" algn="ctr">
              <a:solidFill>
                <a:schemeClr val="bg1"/>
              </a:solidFill>
              <a:prstDash val="solid"/>
              <a:round/>
              <a:headEnd type="none" w="med" len="med"/>
              <a:tailEnd type="none" w="med" len="med"/>
            </a:ln>
            <a:effectLst/>
          </p:spPr>
        </p:cxnSp>
      </p:grpSp>
      <p:grpSp>
        <p:nvGrpSpPr>
          <p:cNvPr id="98" name="Group 97">
            <a:extLst>
              <a:ext uri="{FF2B5EF4-FFF2-40B4-BE49-F238E27FC236}">
                <a16:creationId xmlns:a16="http://schemas.microsoft.com/office/drawing/2014/main" id="{B35C0B7C-E95A-67BC-73A3-8417379BEC9D}"/>
              </a:ext>
            </a:extLst>
          </p:cNvPr>
          <p:cNvGrpSpPr/>
          <p:nvPr/>
        </p:nvGrpSpPr>
        <p:grpSpPr>
          <a:xfrm rot="5400000">
            <a:off x="9740274" y="4563775"/>
            <a:ext cx="91944" cy="1544962"/>
            <a:chOff x="6785758" y="2382190"/>
            <a:chExt cx="95003" cy="2854828"/>
          </a:xfrm>
        </p:grpSpPr>
        <p:cxnSp>
          <p:nvCxnSpPr>
            <p:cNvPr id="99" name="Straight Connector 98">
              <a:extLst>
                <a:ext uri="{FF2B5EF4-FFF2-40B4-BE49-F238E27FC236}">
                  <a16:creationId xmlns:a16="http://schemas.microsoft.com/office/drawing/2014/main" id="{8285A039-A138-2CF9-606E-FBA5211B833A}"/>
                </a:ext>
              </a:extLst>
            </p:cNvPr>
            <p:cNvCxnSpPr/>
            <p:nvPr/>
          </p:nvCxnSpPr>
          <p:spPr bwMode="auto">
            <a:xfrm>
              <a:off x="6785758" y="5237018"/>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423D6E85-DB92-0EDC-1D44-6608B5277105}"/>
                </a:ext>
              </a:extLst>
            </p:cNvPr>
            <p:cNvCxnSpPr/>
            <p:nvPr/>
          </p:nvCxnSpPr>
          <p:spPr bwMode="auto">
            <a:xfrm>
              <a:off x="6785758" y="4523311"/>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D0E91BB0-6112-F0CF-B589-AC87F24CB30E}"/>
                </a:ext>
              </a:extLst>
            </p:cNvPr>
            <p:cNvCxnSpPr/>
            <p:nvPr/>
          </p:nvCxnSpPr>
          <p:spPr bwMode="auto">
            <a:xfrm>
              <a:off x="6785758" y="3809604"/>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3EB79159-901A-A0D2-589A-1D698AD7F6CF}"/>
                </a:ext>
              </a:extLst>
            </p:cNvPr>
            <p:cNvCxnSpPr/>
            <p:nvPr/>
          </p:nvCxnSpPr>
          <p:spPr bwMode="auto">
            <a:xfrm>
              <a:off x="6785758" y="3095897"/>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1855F7CA-E4FF-1149-D437-6DD0320757FB}"/>
                </a:ext>
              </a:extLst>
            </p:cNvPr>
            <p:cNvCxnSpPr/>
            <p:nvPr/>
          </p:nvCxnSpPr>
          <p:spPr bwMode="auto">
            <a:xfrm>
              <a:off x="6785758" y="2382190"/>
              <a:ext cx="95003" cy="0"/>
            </a:xfrm>
            <a:prstGeom prst="line">
              <a:avLst/>
            </a:prstGeom>
            <a:noFill/>
            <a:ln w="28575" cap="flat" cmpd="sng" algn="ctr">
              <a:solidFill>
                <a:schemeClr val="bg1"/>
              </a:solidFill>
              <a:prstDash val="solid"/>
              <a:round/>
              <a:headEnd type="none" w="med" len="med"/>
              <a:tailEnd type="none" w="med" len="med"/>
            </a:ln>
            <a:effectLst/>
          </p:spPr>
        </p:cxnSp>
      </p:grpSp>
      <p:sp>
        <p:nvSpPr>
          <p:cNvPr id="104" name="TextBox 103">
            <a:extLst>
              <a:ext uri="{FF2B5EF4-FFF2-40B4-BE49-F238E27FC236}">
                <a16:creationId xmlns:a16="http://schemas.microsoft.com/office/drawing/2014/main" id="{79952311-5D60-0AA4-BBBF-D373CA44F267}"/>
              </a:ext>
            </a:extLst>
          </p:cNvPr>
          <p:cNvSpPr txBox="1"/>
          <p:nvPr/>
        </p:nvSpPr>
        <p:spPr>
          <a:xfrm>
            <a:off x="6260239" y="5061492"/>
            <a:ext cx="280758"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105" name="TextBox 104">
            <a:extLst>
              <a:ext uri="{FF2B5EF4-FFF2-40B4-BE49-F238E27FC236}">
                <a16:creationId xmlns:a16="http://schemas.microsoft.com/office/drawing/2014/main" id="{F0C4F0C3-59DD-700E-CF79-6F0FB5FCFBBD}"/>
              </a:ext>
            </a:extLst>
          </p:cNvPr>
          <p:cNvSpPr txBox="1"/>
          <p:nvPr/>
        </p:nvSpPr>
        <p:spPr>
          <a:xfrm>
            <a:off x="6178466" y="4644709"/>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106" name="TextBox 105">
            <a:extLst>
              <a:ext uri="{FF2B5EF4-FFF2-40B4-BE49-F238E27FC236}">
                <a16:creationId xmlns:a16="http://schemas.microsoft.com/office/drawing/2014/main" id="{BD100672-9442-0345-0974-CE414FE1FE5C}"/>
              </a:ext>
            </a:extLst>
          </p:cNvPr>
          <p:cNvSpPr txBox="1"/>
          <p:nvPr/>
        </p:nvSpPr>
        <p:spPr>
          <a:xfrm>
            <a:off x="6174383" y="4205268"/>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a:t>
            </a:r>
          </a:p>
        </p:txBody>
      </p:sp>
      <p:sp>
        <p:nvSpPr>
          <p:cNvPr id="107" name="TextBox 106">
            <a:extLst>
              <a:ext uri="{FF2B5EF4-FFF2-40B4-BE49-F238E27FC236}">
                <a16:creationId xmlns:a16="http://schemas.microsoft.com/office/drawing/2014/main" id="{BF4BCA43-ABCE-DF59-BAFB-A9059E55EAAC}"/>
              </a:ext>
            </a:extLst>
          </p:cNvPr>
          <p:cNvSpPr txBox="1"/>
          <p:nvPr/>
        </p:nvSpPr>
        <p:spPr>
          <a:xfrm>
            <a:off x="6162882" y="3788485"/>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60</a:t>
            </a:r>
          </a:p>
        </p:txBody>
      </p:sp>
      <p:sp>
        <p:nvSpPr>
          <p:cNvPr id="108" name="TextBox 107">
            <a:extLst>
              <a:ext uri="{FF2B5EF4-FFF2-40B4-BE49-F238E27FC236}">
                <a16:creationId xmlns:a16="http://schemas.microsoft.com/office/drawing/2014/main" id="{4EFF888C-B5EF-6FD9-6075-20471B573ACA}"/>
              </a:ext>
            </a:extLst>
          </p:cNvPr>
          <p:cNvSpPr txBox="1"/>
          <p:nvPr/>
        </p:nvSpPr>
        <p:spPr>
          <a:xfrm>
            <a:off x="6162881" y="3366894"/>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80</a:t>
            </a:r>
          </a:p>
        </p:txBody>
      </p:sp>
      <p:sp>
        <p:nvSpPr>
          <p:cNvPr id="109" name="TextBox 108">
            <a:extLst>
              <a:ext uri="{FF2B5EF4-FFF2-40B4-BE49-F238E27FC236}">
                <a16:creationId xmlns:a16="http://schemas.microsoft.com/office/drawing/2014/main" id="{661E8F0B-09A7-E30A-AB18-1AF64AC5B743}"/>
              </a:ext>
            </a:extLst>
          </p:cNvPr>
          <p:cNvSpPr txBox="1"/>
          <p:nvPr/>
        </p:nvSpPr>
        <p:spPr>
          <a:xfrm>
            <a:off x="6069909" y="2938875"/>
            <a:ext cx="483303"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100</a:t>
            </a:r>
          </a:p>
        </p:txBody>
      </p:sp>
      <p:sp>
        <p:nvSpPr>
          <p:cNvPr id="110" name="TextBox 109">
            <a:extLst>
              <a:ext uri="{FF2B5EF4-FFF2-40B4-BE49-F238E27FC236}">
                <a16:creationId xmlns:a16="http://schemas.microsoft.com/office/drawing/2014/main" id="{769E99CF-B589-BA01-00B4-1574AC1B3596}"/>
              </a:ext>
            </a:extLst>
          </p:cNvPr>
          <p:cNvSpPr txBox="1"/>
          <p:nvPr/>
        </p:nvSpPr>
        <p:spPr>
          <a:xfrm>
            <a:off x="6569700" y="5353755"/>
            <a:ext cx="280758"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111" name="TextBox 110">
            <a:extLst>
              <a:ext uri="{FF2B5EF4-FFF2-40B4-BE49-F238E27FC236}">
                <a16:creationId xmlns:a16="http://schemas.microsoft.com/office/drawing/2014/main" id="{5B6BF502-94AC-1274-1C6C-F32BE0A3FE5D}"/>
              </a:ext>
            </a:extLst>
          </p:cNvPr>
          <p:cNvSpPr txBox="1"/>
          <p:nvPr/>
        </p:nvSpPr>
        <p:spPr>
          <a:xfrm>
            <a:off x="6942570" y="5353755"/>
            <a:ext cx="280758"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a:t>
            </a:r>
          </a:p>
        </p:txBody>
      </p:sp>
      <p:sp>
        <p:nvSpPr>
          <p:cNvPr id="112" name="TextBox 111">
            <a:extLst>
              <a:ext uri="{FF2B5EF4-FFF2-40B4-BE49-F238E27FC236}">
                <a16:creationId xmlns:a16="http://schemas.microsoft.com/office/drawing/2014/main" id="{4742FCB9-760B-3777-D533-E9325A268BD9}"/>
              </a:ext>
            </a:extLst>
          </p:cNvPr>
          <p:cNvSpPr txBox="1"/>
          <p:nvPr/>
        </p:nvSpPr>
        <p:spPr>
          <a:xfrm>
            <a:off x="7327302" y="5353755"/>
            <a:ext cx="280758"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a:t>
            </a:r>
          </a:p>
        </p:txBody>
      </p:sp>
      <p:sp>
        <p:nvSpPr>
          <p:cNvPr id="113" name="TextBox 112">
            <a:extLst>
              <a:ext uri="{FF2B5EF4-FFF2-40B4-BE49-F238E27FC236}">
                <a16:creationId xmlns:a16="http://schemas.microsoft.com/office/drawing/2014/main" id="{3D21CF7B-9018-76A1-91FF-41A33873703E}"/>
              </a:ext>
            </a:extLst>
          </p:cNvPr>
          <p:cNvSpPr txBox="1"/>
          <p:nvPr/>
        </p:nvSpPr>
        <p:spPr>
          <a:xfrm>
            <a:off x="7714514" y="5353755"/>
            <a:ext cx="280758"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9</a:t>
            </a:r>
          </a:p>
        </p:txBody>
      </p:sp>
      <p:sp>
        <p:nvSpPr>
          <p:cNvPr id="114" name="TextBox 113">
            <a:extLst>
              <a:ext uri="{FF2B5EF4-FFF2-40B4-BE49-F238E27FC236}">
                <a16:creationId xmlns:a16="http://schemas.microsoft.com/office/drawing/2014/main" id="{E7BFB0EF-6D17-7852-8626-EC51C851AC6C}"/>
              </a:ext>
            </a:extLst>
          </p:cNvPr>
          <p:cNvSpPr txBox="1"/>
          <p:nvPr/>
        </p:nvSpPr>
        <p:spPr>
          <a:xfrm>
            <a:off x="7996267" y="5353755"/>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12</a:t>
            </a:r>
          </a:p>
        </p:txBody>
      </p:sp>
      <p:sp>
        <p:nvSpPr>
          <p:cNvPr id="115" name="TextBox 114">
            <a:extLst>
              <a:ext uri="{FF2B5EF4-FFF2-40B4-BE49-F238E27FC236}">
                <a16:creationId xmlns:a16="http://schemas.microsoft.com/office/drawing/2014/main" id="{16F79257-CCC2-6E31-7723-B30E73ED8EC0}"/>
              </a:ext>
            </a:extLst>
          </p:cNvPr>
          <p:cNvSpPr txBox="1"/>
          <p:nvPr/>
        </p:nvSpPr>
        <p:spPr>
          <a:xfrm>
            <a:off x="8436446" y="5353755"/>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15</a:t>
            </a:r>
          </a:p>
        </p:txBody>
      </p:sp>
      <p:sp>
        <p:nvSpPr>
          <p:cNvPr id="116" name="TextBox 115">
            <a:extLst>
              <a:ext uri="{FF2B5EF4-FFF2-40B4-BE49-F238E27FC236}">
                <a16:creationId xmlns:a16="http://schemas.microsoft.com/office/drawing/2014/main" id="{BA33F80B-30F7-A21D-7CA9-9DC7CFF63B66}"/>
              </a:ext>
            </a:extLst>
          </p:cNvPr>
          <p:cNvSpPr txBox="1"/>
          <p:nvPr/>
        </p:nvSpPr>
        <p:spPr>
          <a:xfrm>
            <a:off x="8829448" y="5353755"/>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18</a:t>
            </a:r>
          </a:p>
        </p:txBody>
      </p:sp>
      <p:sp>
        <p:nvSpPr>
          <p:cNvPr id="117" name="TextBox 116">
            <a:extLst>
              <a:ext uri="{FF2B5EF4-FFF2-40B4-BE49-F238E27FC236}">
                <a16:creationId xmlns:a16="http://schemas.microsoft.com/office/drawing/2014/main" id="{6AE4E9B9-1741-2768-A944-8270609E8E56}"/>
              </a:ext>
            </a:extLst>
          </p:cNvPr>
          <p:cNvSpPr txBox="1"/>
          <p:nvPr/>
        </p:nvSpPr>
        <p:spPr>
          <a:xfrm>
            <a:off x="9222450" y="5353755"/>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21</a:t>
            </a:r>
          </a:p>
        </p:txBody>
      </p:sp>
      <p:sp>
        <p:nvSpPr>
          <p:cNvPr id="118" name="TextBox 117">
            <a:extLst>
              <a:ext uri="{FF2B5EF4-FFF2-40B4-BE49-F238E27FC236}">
                <a16:creationId xmlns:a16="http://schemas.microsoft.com/office/drawing/2014/main" id="{49C4B7D6-F873-81E3-DDEB-1C2D6E038787}"/>
              </a:ext>
            </a:extLst>
          </p:cNvPr>
          <p:cNvSpPr txBox="1"/>
          <p:nvPr/>
        </p:nvSpPr>
        <p:spPr>
          <a:xfrm>
            <a:off x="9606877" y="5353755"/>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24</a:t>
            </a:r>
          </a:p>
        </p:txBody>
      </p:sp>
      <p:sp>
        <p:nvSpPr>
          <p:cNvPr id="119" name="TextBox 118">
            <a:extLst>
              <a:ext uri="{FF2B5EF4-FFF2-40B4-BE49-F238E27FC236}">
                <a16:creationId xmlns:a16="http://schemas.microsoft.com/office/drawing/2014/main" id="{38CF0D1E-6B3C-B155-7040-B8785EF44CB5}"/>
              </a:ext>
            </a:extLst>
          </p:cNvPr>
          <p:cNvSpPr txBox="1"/>
          <p:nvPr/>
        </p:nvSpPr>
        <p:spPr>
          <a:xfrm>
            <a:off x="9992751" y="5353755"/>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27</a:t>
            </a:r>
          </a:p>
        </p:txBody>
      </p:sp>
      <p:sp>
        <p:nvSpPr>
          <p:cNvPr id="120" name="TextBox 119">
            <a:extLst>
              <a:ext uri="{FF2B5EF4-FFF2-40B4-BE49-F238E27FC236}">
                <a16:creationId xmlns:a16="http://schemas.microsoft.com/office/drawing/2014/main" id="{6CAB5CFA-4862-6B16-7866-31D36A1DFCA2}"/>
              </a:ext>
            </a:extLst>
          </p:cNvPr>
          <p:cNvSpPr txBox="1"/>
          <p:nvPr/>
        </p:nvSpPr>
        <p:spPr>
          <a:xfrm>
            <a:off x="10375348" y="5353755"/>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30</a:t>
            </a:r>
          </a:p>
        </p:txBody>
      </p:sp>
      <p:grpSp>
        <p:nvGrpSpPr>
          <p:cNvPr id="121" name="Group 120">
            <a:extLst>
              <a:ext uri="{FF2B5EF4-FFF2-40B4-BE49-F238E27FC236}">
                <a16:creationId xmlns:a16="http://schemas.microsoft.com/office/drawing/2014/main" id="{EE277E37-9E74-64FD-9F40-83D42295163E}"/>
              </a:ext>
            </a:extLst>
          </p:cNvPr>
          <p:cNvGrpSpPr/>
          <p:nvPr/>
        </p:nvGrpSpPr>
        <p:grpSpPr>
          <a:xfrm>
            <a:off x="9141823" y="3387293"/>
            <a:ext cx="2154152" cy="547239"/>
            <a:chOff x="9877975" y="2911039"/>
            <a:chExt cx="2387458" cy="547239"/>
          </a:xfrm>
        </p:grpSpPr>
        <p:sp>
          <p:nvSpPr>
            <p:cNvPr id="122" name="TextBox 121">
              <a:extLst>
                <a:ext uri="{FF2B5EF4-FFF2-40B4-BE49-F238E27FC236}">
                  <a16:creationId xmlns:a16="http://schemas.microsoft.com/office/drawing/2014/main" id="{E1E4D7ED-66ED-ACB3-1D6C-8EEF918A2DB8}"/>
                </a:ext>
              </a:extLst>
            </p:cNvPr>
            <p:cNvSpPr txBox="1"/>
            <p:nvPr/>
          </p:nvSpPr>
          <p:spPr>
            <a:xfrm>
              <a:off x="10088474" y="2911039"/>
              <a:ext cx="1859670"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Duvelisib (n = 160)</a:t>
              </a:r>
            </a:p>
          </p:txBody>
        </p:sp>
        <p:grpSp>
          <p:nvGrpSpPr>
            <p:cNvPr id="123" name="Group 122">
              <a:extLst>
                <a:ext uri="{FF2B5EF4-FFF2-40B4-BE49-F238E27FC236}">
                  <a16:creationId xmlns:a16="http://schemas.microsoft.com/office/drawing/2014/main" id="{6AF135DF-EF9F-0205-7CB7-AF24B0ACCCF7}"/>
                </a:ext>
              </a:extLst>
            </p:cNvPr>
            <p:cNvGrpSpPr/>
            <p:nvPr/>
          </p:nvGrpSpPr>
          <p:grpSpPr>
            <a:xfrm>
              <a:off x="9877975" y="3084383"/>
              <a:ext cx="2387458" cy="373895"/>
              <a:chOff x="9877975" y="3084383"/>
              <a:chExt cx="2387458" cy="373895"/>
            </a:xfrm>
          </p:grpSpPr>
          <p:sp>
            <p:nvSpPr>
              <p:cNvPr id="124" name="TextBox 123">
                <a:extLst>
                  <a:ext uri="{FF2B5EF4-FFF2-40B4-BE49-F238E27FC236}">
                    <a16:creationId xmlns:a16="http://schemas.microsoft.com/office/drawing/2014/main" id="{BECADCA6-CA2C-C5C1-A8E4-039D2AF69293}"/>
                  </a:ext>
                </a:extLst>
              </p:cNvPr>
              <p:cNvSpPr txBox="1"/>
              <p:nvPr/>
            </p:nvSpPr>
            <p:spPr>
              <a:xfrm>
                <a:off x="10094043" y="3119724"/>
                <a:ext cx="2171390"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Ofatumumab (n = 159</a:t>
                </a:r>
              </a:p>
            </p:txBody>
          </p:sp>
          <p:cxnSp>
            <p:nvCxnSpPr>
              <p:cNvPr id="125" name="Straight Connector 124">
                <a:extLst>
                  <a:ext uri="{FF2B5EF4-FFF2-40B4-BE49-F238E27FC236}">
                    <a16:creationId xmlns:a16="http://schemas.microsoft.com/office/drawing/2014/main" id="{2ECFB85F-D673-A7B7-9BF3-61A0147FFC9E}"/>
                  </a:ext>
                </a:extLst>
              </p:cNvPr>
              <p:cNvCxnSpPr>
                <a:cxnSpLocks/>
              </p:cNvCxnSpPr>
              <p:nvPr/>
            </p:nvCxnSpPr>
            <p:spPr bwMode="auto">
              <a:xfrm>
                <a:off x="9877975" y="3084383"/>
                <a:ext cx="220573" cy="0"/>
              </a:xfrm>
              <a:prstGeom prst="line">
                <a:avLst/>
              </a:prstGeom>
              <a:noFill/>
              <a:ln w="28575" cap="flat" cmpd="sng" algn="ctr">
                <a:solidFill>
                  <a:schemeClr val="accent1"/>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91853521-C449-6E32-1824-B39D2329C923}"/>
                  </a:ext>
                </a:extLst>
              </p:cNvPr>
              <p:cNvCxnSpPr>
                <a:cxnSpLocks/>
              </p:cNvCxnSpPr>
              <p:nvPr/>
            </p:nvCxnSpPr>
            <p:spPr bwMode="auto">
              <a:xfrm>
                <a:off x="9887566" y="3293068"/>
                <a:ext cx="220573" cy="0"/>
              </a:xfrm>
              <a:prstGeom prst="line">
                <a:avLst/>
              </a:prstGeom>
              <a:noFill/>
              <a:ln w="28575" cap="flat" cmpd="sng" algn="ctr">
                <a:solidFill>
                  <a:schemeClr val="accent3"/>
                </a:solidFill>
                <a:prstDash val="solid"/>
                <a:round/>
                <a:headEnd type="none" w="med" len="med"/>
                <a:tailEnd type="none" w="med" len="med"/>
              </a:ln>
              <a:effectLst/>
            </p:spPr>
          </p:cxnSp>
        </p:grpSp>
      </p:grpSp>
      <p:grpSp>
        <p:nvGrpSpPr>
          <p:cNvPr id="127" name="Group 126">
            <a:extLst>
              <a:ext uri="{FF2B5EF4-FFF2-40B4-BE49-F238E27FC236}">
                <a16:creationId xmlns:a16="http://schemas.microsoft.com/office/drawing/2014/main" id="{28EA2A1D-BDF9-09EF-E065-07A8DF299835}"/>
              </a:ext>
            </a:extLst>
          </p:cNvPr>
          <p:cNvGrpSpPr/>
          <p:nvPr/>
        </p:nvGrpSpPr>
        <p:grpSpPr>
          <a:xfrm rot="5400000">
            <a:off x="11079858" y="5143136"/>
            <a:ext cx="91944" cy="386241"/>
            <a:chOff x="6785758" y="2382190"/>
            <a:chExt cx="95003" cy="713707"/>
          </a:xfrm>
        </p:grpSpPr>
        <p:cxnSp>
          <p:nvCxnSpPr>
            <p:cNvPr id="128" name="Straight Connector 127">
              <a:extLst>
                <a:ext uri="{FF2B5EF4-FFF2-40B4-BE49-F238E27FC236}">
                  <a16:creationId xmlns:a16="http://schemas.microsoft.com/office/drawing/2014/main" id="{B6F2FB1A-D5D3-BAD1-3F48-6A1D40E0E674}"/>
                </a:ext>
              </a:extLst>
            </p:cNvPr>
            <p:cNvCxnSpPr/>
            <p:nvPr/>
          </p:nvCxnSpPr>
          <p:spPr bwMode="auto">
            <a:xfrm>
              <a:off x="6785758" y="3095897"/>
              <a:ext cx="95003" cy="0"/>
            </a:xfrm>
            <a:prstGeom prst="line">
              <a:avLst/>
            </a:prstGeom>
            <a:noFill/>
            <a:ln w="28575" cap="flat" cmpd="sng" algn="ctr">
              <a:solidFill>
                <a:schemeClr val="bg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E595C5C6-B6BD-9A7E-5D9C-FC79B66E9E42}"/>
                </a:ext>
              </a:extLst>
            </p:cNvPr>
            <p:cNvCxnSpPr/>
            <p:nvPr/>
          </p:nvCxnSpPr>
          <p:spPr bwMode="auto">
            <a:xfrm>
              <a:off x="6785758" y="2382190"/>
              <a:ext cx="95003" cy="0"/>
            </a:xfrm>
            <a:prstGeom prst="line">
              <a:avLst/>
            </a:prstGeom>
            <a:noFill/>
            <a:ln w="28575" cap="flat" cmpd="sng" algn="ctr">
              <a:solidFill>
                <a:schemeClr val="bg1"/>
              </a:solidFill>
              <a:prstDash val="solid"/>
              <a:round/>
              <a:headEnd type="none" w="med" len="med"/>
              <a:tailEnd type="none" w="med" len="med"/>
            </a:ln>
            <a:effectLst/>
          </p:spPr>
        </p:cxnSp>
      </p:grpSp>
      <p:sp>
        <p:nvSpPr>
          <p:cNvPr id="130" name="TextBox 129">
            <a:extLst>
              <a:ext uri="{FF2B5EF4-FFF2-40B4-BE49-F238E27FC236}">
                <a16:creationId xmlns:a16="http://schemas.microsoft.com/office/drawing/2014/main" id="{5DCFBC15-66F6-E313-9E27-3150F88607AD}"/>
              </a:ext>
            </a:extLst>
          </p:cNvPr>
          <p:cNvSpPr txBox="1"/>
          <p:nvPr/>
        </p:nvSpPr>
        <p:spPr>
          <a:xfrm>
            <a:off x="10765571" y="5353755"/>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33</a:t>
            </a:r>
          </a:p>
        </p:txBody>
      </p:sp>
      <p:sp>
        <p:nvSpPr>
          <p:cNvPr id="131" name="TextBox 130">
            <a:extLst>
              <a:ext uri="{FF2B5EF4-FFF2-40B4-BE49-F238E27FC236}">
                <a16:creationId xmlns:a16="http://schemas.microsoft.com/office/drawing/2014/main" id="{6DDA5498-12E8-9971-5A4E-ADB72A668611}"/>
              </a:ext>
            </a:extLst>
          </p:cNvPr>
          <p:cNvSpPr txBox="1"/>
          <p:nvPr/>
        </p:nvSpPr>
        <p:spPr>
          <a:xfrm>
            <a:off x="11139552" y="5350689"/>
            <a:ext cx="382031" cy="338554"/>
          </a:xfrm>
          <a:prstGeom prst="rect">
            <a:avLst/>
          </a:prstGeom>
          <a:noFill/>
        </p:spPr>
        <p:txBody>
          <a:bodyPr wrap="non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36</a:t>
            </a:r>
          </a:p>
        </p:txBody>
      </p:sp>
      <p:cxnSp>
        <p:nvCxnSpPr>
          <p:cNvPr id="132" name="Straight Connector 131">
            <a:extLst>
              <a:ext uri="{FF2B5EF4-FFF2-40B4-BE49-F238E27FC236}">
                <a16:creationId xmlns:a16="http://schemas.microsoft.com/office/drawing/2014/main" id="{7D14A213-850B-D575-5E39-8FFFCE67FA9A}"/>
              </a:ext>
            </a:extLst>
          </p:cNvPr>
          <p:cNvCxnSpPr/>
          <p:nvPr/>
        </p:nvCxnSpPr>
        <p:spPr bwMode="auto">
          <a:xfrm>
            <a:off x="7308256" y="335787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33" name="Straight Connector 132">
            <a:extLst>
              <a:ext uri="{FF2B5EF4-FFF2-40B4-BE49-F238E27FC236}">
                <a16:creationId xmlns:a16="http://schemas.microsoft.com/office/drawing/2014/main" id="{8D19911F-0A3E-E185-C7CB-625C137B36BC}"/>
              </a:ext>
            </a:extLst>
          </p:cNvPr>
          <p:cNvCxnSpPr/>
          <p:nvPr/>
        </p:nvCxnSpPr>
        <p:spPr bwMode="auto">
          <a:xfrm>
            <a:off x="7343350" y="335787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34" name="Straight Connector 133">
            <a:extLst>
              <a:ext uri="{FF2B5EF4-FFF2-40B4-BE49-F238E27FC236}">
                <a16:creationId xmlns:a16="http://schemas.microsoft.com/office/drawing/2014/main" id="{047FD8B8-241E-EC17-5F60-03B139D4FAE9}"/>
              </a:ext>
            </a:extLst>
          </p:cNvPr>
          <p:cNvCxnSpPr/>
          <p:nvPr/>
        </p:nvCxnSpPr>
        <p:spPr bwMode="auto">
          <a:xfrm>
            <a:off x="7359095" y="335787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35" name="Straight Connector 134">
            <a:extLst>
              <a:ext uri="{FF2B5EF4-FFF2-40B4-BE49-F238E27FC236}">
                <a16:creationId xmlns:a16="http://schemas.microsoft.com/office/drawing/2014/main" id="{5AB1E9E4-9963-6940-4593-11DE9566B289}"/>
              </a:ext>
            </a:extLst>
          </p:cNvPr>
          <p:cNvCxnSpPr/>
          <p:nvPr/>
        </p:nvCxnSpPr>
        <p:spPr bwMode="auto">
          <a:xfrm>
            <a:off x="7378975" y="3356799"/>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36" name="Straight Connector 135">
            <a:extLst>
              <a:ext uri="{FF2B5EF4-FFF2-40B4-BE49-F238E27FC236}">
                <a16:creationId xmlns:a16="http://schemas.microsoft.com/office/drawing/2014/main" id="{2898173B-92FF-D493-59BF-94036471B4BA}"/>
              </a:ext>
            </a:extLst>
          </p:cNvPr>
          <p:cNvCxnSpPr/>
          <p:nvPr/>
        </p:nvCxnSpPr>
        <p:spPr bwMode="auto">
          <a:xfrm>
            <a:off x="7839701" y="3632680"/>
            <a:ext cx="0" cy="76562"/>
          </a:xfrm>
          <a:prstGeom prst="line">
            <a:avLst/>
          </a:prstGeom>
          <a:noFill/>
          <a:ln w="19050" cap="flat" cmpd="sng" algn="ctr">
            <a:solidFill>
              <a:schemeClr val="accent2"/>
            </a:solidFill>
            <a:prstDash val="solid"/>
            <a:round/>
            <a:headEnd type="none" w="med" len="med"/>
            <a:tailEnd type="none" w="med" len="med"/>
          </a:ln>
          <a:effectLst/>
        </p:spPr>
      </p:cxnSp>
      <p:cxnSp>
        <p:nvCxnSpPr>
          <p:cNvPr id="137" name="Straight Connector 136">
            <a:extLst>
              <a:ext uri="{FF2B5EF4-FFF2-40B4-BE49-F238E27FC236}">
                <a16:creationId xmlns:a16="http://schemas.microsoft.com/office/drawing/2014/main" id="{D398D2AE-1F8F-189C-BB74-3C22163F180A}"/>
              </a:ext>
            </a:extLst>
          </p:cNvPr>
          <p:cNvCxnSpPr/>
          <p:nvPr/>
        </p:nvCxnSpPr>
        <p:spPr bwMode="auto">
          <a:xfrm>
            <a:off x="7894427" y="3808650"/>
            <a:ext cx="0" cy="76562"/>
          </a:xfrm>
          <a:prstGeom prst="line">
            <a:avLst/>
          </a:prstGeom>
          <a:noFill/>
          <a:ln w="19050" cap="flat" cmpd="sng" algn="ctr">
            <a:solidFill>
              <a:schemeClr val="accent2"/>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4CFB85AB-4E2D-DB13-3AA9-958DD706D2B0}"/>
              </a:ext>
            </a:extLst>
          </p:cNvPr>
          <p:cNvCxnSpPr/>
          <p:nvPr/>
        </p:nvCxnSpPr>
        <p:spPr bwMode="auto">
          <a:xfrm>
            <a:off x="6706145" y="3073183"/>
            <a:ext cx="0" cy="76562"/>
          </a:xfrm>
          <a:prstGeom prst="line">
            <a:avLst/>
          </a:prstGeom>
          <a:noFill/>
          <a:ln w="19050" cap="flat" cmpd="sng" algn="ctr">
            <a:solidFill>
              <a:schemeClr val="bg1"/>
            </a:solidFill>
            <a:prstDash val="solid"/>
            <a:round/>
            <a:headEnd type="none" w="med" len="med"/>
            <a:tailEnd type="none" w="med" len="med"/>
          </a:ln>
          <a:effectLst/>
        </p:spPr>
      </p:cxnSp>
      <p:grpSp>
        <p:nvGrpSpPr>
          <p:cNvPr id="139" name="Group 138">
            <a:extLst>
              <a:ext uri="{FF2B5EF4-FFF2-40B4-BE49-F238E27FC236}">
                <a16:creationId xmlns:a16="http://schemas.microsoft.com/office/drawing/2014/main" id="{D32EE634-D748-226E-0D81-8428D88DC21D}"/>
              </a:ext>
            </a:extLst>
          </p:cNvPr>
          <p:cNvGrpSpPr/>
          <p:nvPr/>
        </p:nvGrpSpPr>
        <p:grpSpPr>
          <a:xfrm>
            <a:off x="6683868" y="3070937"/>
            <a:ext cx="4347955" cy="1821383"/>
            <a:chOff x="6488898" y="1938427"/>
            <a:chExt cx="4818861" cy="1821383"/>
          </a:xfrm>
        </p:grpSpPr>
        <p:grpSp>
          <p:nvGrpSpPr>
            <p:cNvPr id="140" name="Group 139">
              <a:extLst>
                <a:ext uri="{FF2B5EF4-FFF2-40B4-BE49-F238E27FC236}">
                  <a16:creationId xmlns:a16="http://schemas.microsoft.com/office/drawing/2014/main" id="{54B803D0-01E3-4695-91B3-9743007FB0C7}"/>
                </a:ext>
              </a:extLst>
            </p:cNvPr>
            <p:cNvGrpSpPr/>
            <p:nvPr/>
          </p:nvGrpSpPr>
          <p:grpSpPr>
            <a:xfrm>
              <a:off x="6488898" y="1974618"/>
              <a:ext cx="4818861" cy="1744584"/>
              <a:chOff x="6488898" y="1974618"/>
              <a:chExt cx="4818861" cy="1744584"/>
            </a:xfrm>
          </p:grpSpPr>
          <p:sp>
            <p:nvSpPr>
              <p:cNvPr id="184" name="Freeform: Shape 183">
                <a:extLst>
                  <a:ext uri="{FF2B5EF4-FFF2-40B4-BE49-F238E27FC236}">
                    <a16:creationId xmlns:a16="http://schemas.microsoft.com/office/drawing/2014/main" id="{76F12574-1050-D97B-6E22-988A11283363}"/>
                  </a:ext>
                </a:extLst>
              </p:cNvPr>
              <p:cNvSpPr/>
              <p:nvPr/>
            </p:nvSpPr>
            <p:spPr bwMode="auto">
              <a:xfrm>
                <a:off x="6488898" y="1974618"/>
                <a:ext cx="1922974" cy="1051104"/>
              </a:xfrm>
              <a:custGeom>
                <a:avLst/>
                <a:gdLst>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792885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887059 w 1922974"/>
                  <a:gd name="connsiteY31" fmla="*/ 464795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5986 w 1922974"/>
                  <a:gd name="connsiteY25" fmla="*/ 41092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887059 w 1922974"/>
                  <a:gd name="connsiteY31" fmla="*/ 464795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2136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887059 w 1922974"/>
                  <a:gd name="connsiteY31" fmla="*/ 464795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4061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887059 w 1922974"/>
                  <a:gd name="connsiteY31" fmla="*/ 464795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4061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887059 w 1922974"/>
                  <a:gd name="connsiteY31" fmla="*/ 464795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4061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887059 w 1922974"/>
                  <a:gd name="connsiteY31" fmla="*/ 464795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4061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887059 w 1922974"/>
                  <a:gd name="connsiteY31" fmla="*/ 464795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4061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887059 w 1922974"/>
                  <a:gd name="connsiteY31" fmla="*/ 464795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4061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908234 w 1922974"/>
                  <a:gd name="connsiteY31" fmla="*/ 466720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4061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908234 w 1922974"/>
                  <a:gd name="connsiteY31" fmla="*/ 466720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4061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908234 w 1922974"/>
                  <a:gd name="connsiteY31" fmla="*/ 466720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66294"/>
                  <a:gd name="connsiteX1" fmla="*/ 230879 w 1922974"/>
                  <a:gd name="connsiteY1" fmla="*/ 0 h 1066294"/>
                  <a:gd name="connsiteX2" fmla="*/ 230879 w 1922974"/>
                  <a:gd name="connsiteY2" fmla="*/ 33417 h 1066294"/>
                  <a:gd name="connsiteX3" fmla="*/ 340242 w 1922974"/>
                  <a:gd name="connsiteY3" fmla="*/ 33417 h 1066294"/>
                  <a:gd name="connsiteX4" fmla="*/ 340242 w 1922974"/>
                  <a:gd name="connsiteY4" fmla="*/ 54682 h 1066294"/>
                  <a:gd name="connsiteX5" fmla="*/ 443530 w 1922974"/>
                  <a:gd name="connsiteY5" fmla="*/ 54682 h 1066294"/>
                  <a:gd name="connsiteX6" fmla="*/ 443530 w 1922974"/>
                  <a:gd name="connsiteY6" fmla="*/ 75947 h 1066294"/>
                  <a:gd name="connsiteX7" fmla="*/ 461757 w 1922974"/>
                  <a:gd name="connsiteY7" fmla="*/ 75947 h 1066294"/>
                  <a:gd name="connsiteX8" fmla="*/ 461757 w 1922974"/>
                  <a:gd name="connsiteY8" fmla="*/ 100250 h 1066294"/>
                  <a:gd name="connsiteX9" fmla="*/ 489098 w 1922974"/>
                  <a:gd name="connsiteY9" fmla="*/ 100250 h 1066294"/>
                  <a:gd name="connsiteX10" fmla="*/ 489098 w 1922974"/>
                  <a:gd name="connsiteY10" fmla="*/ 130629 h 1066294"/>
                  <a:gd name="connsiteX11" fmla="*/ 513401 w 1922974"/>
                  <a:gd name="connsiteY11" fmla="*/ 130629 h 1066294"/>
                  <a:gd name="connsiteX12" fmla="*/ 513401 w 1922974"/>
                  <a:gd name="connsiteY12" fmla="*/ 209613 h 1066294"/>
                  <a:gd name="connsiteX13" fmla="*/ 537704 w 1922974"/>
                  <a:gd name="connsiteY13" fmla="*/ 209613 h 1066294"/>
                  <a:gd name="connsiteX14" fmla="*/ 537704 w 1922974"/>
                  <a:gd name="connsiteY14" fmla="*/ 227840 h 1066294"/>
                  <a:gd name="connsiteX15" fmla="*/ 574158 w 1922974"/>
                  <a:gd name="connsiteY15" fmla="*/ 227840 h 1066294"/>
                  <a:gd name="connsiteX16" fmla="*/ 574158 w 1922974"/>
                  <a:gd name="connsiteY16" fmla="*/ 261257 h 1066294"/>
                  <a:gd name="connsiteX17" fmla="*/ 656181 w 1922974"/>
                  <a:gd name="connsiteY17" fmla="*/ 261257 h 1066294"/>
                  <a:gd name="connsiteX18" fmla="*/ 656181 w 1922974"/>
                  <a:gd name="connsiteY18" fmla="*/ 288598 h 1066294"/>
                  <a:gd name="connsiteX19" fmla="*/ 765545 w 1922974"/>
                  <a:gd name="connsiteY19" fmla="*/ 288598 h 1066294"/>
                  <a:gd name="connsiteX20" fmla="*/ 765545 w 1922974"/>
                  <a:gd name="connsiteY20" fmla="*/ 325052 h 1066294"/>
                  <a:gd name="connsiteX21" fmla="*/ 765545 w 1922974"/>
                  <a:gd name="connsiteY21" fmla="*/ 325052 h 1066294"/>
                  <a:gd name="connsiteX22" fmla="*/ 765545 w 1922974"/>
                  <a:gd name="connsiteY22" fmla="*/ 364545 h 1066294"/>
                  <a:gd name="connsiteX23" fmla="*/ 792885 w 1922974"/>
                  <a:gd name="connsiteY23" fmla="*/ 364545 h 1066294"/>
                  <a:gd name="connsiteX24" fmla="*/ 792885 w 1922974"/>
                  <a:gd name="connsiteY24" fmla="*/ 407075 h 1066294"/>
                  <a:gd name="connsiteX25" fmla="*/ 814061 w 1922974"/>
                  <a:gd name="connsiteY25" fmla="*/ 407075 h 1066294"/>
                  <a:gd name="connsiteX26" fmla="*/ 814150 w 1922974"/>
                  <a:gd name="connsiteY26" fmla="*/ 428340 h 1066294"/>
                  <a:gd name="connsiteX27" fmla="*/ 847567 w 1922974"/>
                  <a:gd name="connsiteY27" fmla="*/ 428340 h 1066294"/>
                  <a:gd name="connsiteX28" fmla="*/ 847567 w 1922974"/>
                  <a:gd name="connsiteY28" fmla="*/ 449605 h 1066294"/>
                  <a:gd name="connsiteX29" fmla="*/ 887059 w 1922974"/>
                  <a:gd name="connsiteY29" fmla="*/ 449605 h 1066294"/>
                  <a:gd name="connsiteX30" fmla="*/ 887059 w 1922974"/>
                  <a:gd name="connsiteY30" fmla="*/ 464795 h 1066294"/>
                  <a:gd name="connsiteX31" fmla="*/ 908234 w 1922974"/>
                  <a:gd name="connsiteY31" fmla="*/ 466720 h 1066294"/>
                  <a:gd name="connsiteX32" fmla="*/ 908325 w 1922974"/>
                  <a:gd name="connsiteY32" fmla="*/ 486061 h 1066294"/>
                  <a:gd name="connsiteX33" fmla="*/ 953893 w 1922974"/>
                  <a:gd name="connsiteY33" fmla="*/ 486061 h 1066294"/>
                  <a:gd name="connsiteX34" fmla="*/ 953893 w 1922974"/>
                  <a:gd name="connsiteY34" fmla="*/ 504287 h 1066294"/>
                  <a:gd name="connsiteX35" fmla="*/ 990347 w 1922974"/>
                  <a:gd name="connsiteY35" fmla="*/ 504287 h 1066294"/>
                  <a:gd name="connsiteX36" fmla="*/ 990347 w 1922974"/>
                  <a:gd name="connsiteY36" fmla="*/ 516438 h 1066294"/>
                  <a:gd name="connsiteX37" fmla="*/ 1230339 w 1922974"/>
                  <a:gd name="connsiteY37" fmla="*/ 516438 h 1066294"/>
                  <a:gd name="connsiteX38" fmla="*/ 1230339 w 1922974"/>
                  <a:gd name="connsiteY38" fmla="*/ 543779 h 1066294"/>
                  <a:gd name="connsiteX39" fmla="*/ 1275907 w 1922974"/>
                  <a:gd name="connsiteY39" fmla="*/ 543779 h 1066294"/>
                  <a:gd name="connsiteX40" fmla="*/ 1275907 w 1922974"/>
                  <a:gd name="connsiteY40" fmla="*/ 571120 h 1066294"/>
                  <a:gd name="connsiteX41" fmla="*/ 1275907 w 1922974"/>
                  <a:gd name="connsiteY41" fmla="*/ 571120 h 1066294"/>
                  <a:gd name="connsiteX42" fmla="*/ 1288059 w 1922974"/>
                  <a:gd name="connsiteY42" fmla="*/ 583272 h 1066294"/>
                  <a:gd name="connsiteX43" fmla="*/ 1306286 w 1922974"/>
                  <a:gd name="connsiteY43" fmla="*/ 583272 h 1066294"/>
                  <a:gd name="connsiteX44" fmla="*/ 1306286 w 1922974"/>
                  <a:gd name="connsiteY44" fmla="*/ 637953 h 1066294"/>
                  <a:gd name="connsiteX45" fmla="*/ 1324513 w 1922974"/>
                  <a:gd name="connsiteY45" fmla="*/ 637953 h 1066294"/>
                  <a:gd name="connsiteX46" fmla="*/ 1324513 w 1922974"/>
                  <a:gd name="connsiteY46" fmla="*/ 698711 h 1066294"/>
                  <a:gd name="connsiteX47" fmla="*/ 1345778 w 1922974"/>
                  <a:gd name="connsiteY47" fmla="*/ 698711 h 1066294"/>
                  <a:gd name="connsiteX48" fmla="*/ 1345778 w 1922974"/>
                  <a:gd name="connsiteY48" fmla="*/ 756431 h 1066294"/>
                  <a:gd name="connsiteX49" fmla="*/ 1367044 w 1922974"/>
                  <a:gd name="connsiteY49" fmla="*/ 756431 h 1066294"/>
                  <a:gd name="connsiteX50" fmla="*/ 1367044 w 1922974"/>
                  <a:gd name="connsiteY50" fmla="*/ 789847 h 1066294"/>
                  <a:gd name="connsiteX51" fmla="*/ 1476407 w 1922974"/>
                  <a:gd name="connsiteY51" fmla="*/ 789847 h 1066294"/>
                  <a:gd name="connsiteX52" fmla="*/ 1476407 w 1922974"/>
                  <a:gd name="connsiteY52" fmla="*/ 817188 h 1066294"/>
                  <a:gd name="connsiteX53" fmla="*/ 1503748 w 1922974"/>
                  <a:gd name="connsiteY53" fmla="*/ 817188 h 1066294"/>
                  <a:gd name="connsiteX54" fmla="*/ 1503748 w 1922974"/>
                  <a:gd name="connsiteY54" fmla="*/ 835415 h 1066294"/>
                  <a:gd name="connsiteX55" fmla="*/ 1664755 w 1922974"/>
                  <a:gd name="connsiteY55" fmla="*/ 835415 h 1066294"/>
                  <a:gd name="connsiteX56" fmla="*/ 1664755 w 1922974"/>
                  <a:gd name="connsiteY56" fmla="*/ 856680 h 1066294"/>
                  <a:gd name="connsiteX57" fmla="*/ 1731588 w 1922974"/>
                  <a:gd name="connsiteY57" fmla="*/ 856680 h 1066294"/>
                  <a:gd name="connsiteX58" fmla="*/ 1731588 w 1922974"/>
                  <a:gd name="connsiteY58" fmla="*/ 874908 h 1066294"/>
                  <a:gd name="connsiteX59" fmla="*/ 1758929 w 1922974"/>
                  <a:gd name="connsiteY59" fmla="*/ 874908 h 1066294"/>
                  <a:gd name="connsiteX60" fmla="*/ 1758929 w 1922974"/>
                  <a:gd name="connsiteY60" fmla="*/ 874908 h 1066294"/>
                  <a:gd name="connsiteX61" fmla="*/ 1828800 w 1922974"/>
                  <a:gd name="connsiteY61" fmla="*/ 874908 h 1066294"/>
                  <a:gd name="connsiteX62" fmla="*/ 1828800 w 1922974"/>
                  <a:gd name="connsiteY62" fmla="*/ 959968 h 1066294"/>
                  <a:gd name="connsiteX63" fmla="*/ 1828800 w 1922974"/>
                  <a:gd name="connsiteY63" fmla="*/ 959968 h 1066294"/>
                  <a:gd name="connsiteX64" fmla="*/ 1850065 w 1922974"/>
                  <a:gd name="connsiteY64" fmla="*/ 959968 h 1066294"/>
                  <a:gd name="connsiteX65" fmla="*/ 1850065 w 1922974"/>
                  <a:gd name="connsiteY65" fmla="*/ 1014650 h 1066294"/>
                  <a:gd name="connsiteX66" fmla="*/ 1880444 w 1922974"/>
                  <a:gd name="connsiteY66" fmla="*/ 1014650 h 1066294"/>
                  <a:gd name="connsiteX67" fmla="*/ 1880444 w 1922974"/>
                  <a:gd name="connsiteY67" fmla="*/ 1051104 h 1066294"/>
                  <a:gd name="connsiteX68" fmla="*/ 1922974 w 1922974"/>
                  <a:gd name="connsiteY68" fmla="*/ 1051104 h 1066294"/>
                  <a:gd name="connsiteX69" fmla="*/ 1922974 w 1922974"/>
                  <a:gd name="connsiteY69" fmla="*/ 1048066 h 1066294"/>
                  <a:gd name="connsiteX70" fmla="*/ 1922974 w 1922974"/>
                  <a:gd name="connsiteY70" fmla="*/ 1066294 h 106629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58929 w 1922974"/>
                  <a:gd name="connsiteY60" fmla="*/ 874908 h 1051104"/>
                  <a:gd name="connsiteX61" fmla="*/ 1828800 w 1922974"/>
                  <a:gd name="connsiteY61" fmla="*/ 874908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69" fmla="*/ 1922974 w 1922974"/>
                  <a:gd name="connsiteY69" fmla="*/ 1048066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58929 w 1922974"/>
                  <a:gd name="connsiteY60" fmla="*/ 874908 h 1051104"/>
                  <a:gd name="connsiteX61" fmla="*/ 1828800 w 1922974"/>
                  <a:gd name="connsiteY61" fmla="*/ 874908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58929 w 1922974"/>
                  <a:gd name="connsiteY60" fmla="*/ 898009 h 1051104"/>
                  <a:gd name="connsiteX61" fmla="*/ 1828800 w 1922974"/>
                  <a:gd name="connsiteY61" fmla="*/ 874908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58929 w 1922974"/>
                  <a:gd name="connsiteY60" fmla="*/ 898009 h 1051104"/>
                  <a:gd name="connsiteX61" fmla="*/ 1828800 w 1922974"/>
                  <a:gd name="connsiteY61" fmla="*/ 89223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58929 w 1922974"/>
                  <a:gd name="connsiteY60" fmla="*/ 89800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800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800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800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800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800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2779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0696 w 1922974"/>
                  <a:gd name="connsiteY60" fmla="*/ 894159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 name="connsiteX0" fmla="*/ 0 w 1922974"/>
                  <a:gd name="connsiteY0" fmla="*/ 0 h 1051104"/>
                  <a:gd name="connsiteX1" fmla="*/ 230879 w 1922974"/>
                  <a:gd name="connsiteY1" fmla="*/ 0 h 1051104"/>
                  <a:gd name="connsiteX2" fmla="*/ 230879 w 1922974"/>
                  <a:gd name="connsiteY2" fmla="*/ 33417 h 1051104"/>
                  <a:gd name="connsiteX3" fmla="*/ 340242 w 1922974"/>
                  <a:gd name="connsiteY3" fmla="*/ 33417 h 1051104"/>
                  <a:gd name="connsiteX4" fmla="*/ 340242 w 1922974"/>
                  <a:gd name="connsiteY4" fmla="*/ 54682 h 1051104"/>
                  <a:gd name="connsiteX5" fmla="*/ 443530 w 1922974"/>
                  <a:gd name="connsiteY5" fmla="*/ 54682 h 1051104"/>
                  <a:gd name="connsiteX6" fmla="*/ 443530 w 1922974"/>
                  <a:gd name="connsiteY6" fmla="*/ 75947 h 1051104"/>
                  <a:gd name="connsiteX7" fmla="*/ 461757 w 1922974"/>
                  <a:gd name="connsiteY7" fmla="*/ 75947 h 1051104"/>
                  <a:gd name="connsiteX8" fmla="*/ 461757 w 1922974"/>
                  <a:gd name="connsiteY8" fmla="*/ 100250 h 1051104"/>
                  <a:gd name="connsiteX9" fmla="*/ 489098 w 1922974"/>
                  <a:gd name="connsiteY9" fmla="*/ 100250 h 1051104"/>
                  <a:gd name="connsiteX10" fmla="*/ 489098 w 1922974"/>
                  <a:gd name="connsiteY10" fmla="*/ 130629 h 1051104"/>
                  <a:gd name="connsiteX11" fmla="*/ 513401 w 1922974"/>
                  <a:gd name="connsiteY11" fmla="*/ 130629 h 1051104"/>
                  <a:gd name="connsiteX12" fmla="*/ 513401 w 1922974"/>
                  <a:gd name="connsiteY12" fmla="*/ 209613 h 1051104"/>
                  <a:gd name="connsiteX13" fmla="*/ 537704 w 1922974"/>
                  <a:gd name="connsiteY13" fmla="*/ 209613 h 1051104"/>
                  <a:gd name="connsiteX14" fmla="*/ 537704 w 1922974"/>
                  <a:gd name="connsiteY14" fmla="*/ 227840 h 1051104"/>
                  <a:gd name="connsiteX15" fmla="*/ 574158 w 1922974"/>
                  <a:gd name="connsiteY15" fmla="*/ 227840 h 1051104"/>
                  <a:gd name="connsiteX16" fmla="*/ 574158 w 1922974"/>
                  <a:gd name="connsiteY16" fmla="*/ 261257 h 1051104"/>
                  <a:gd name="connsiteX17" fmla="*/ 656181 w 1922974"/>
                  <a:gd name="connsiteY17" fmla="*/ 261257 h 1051104"/>
                  <a:gd name="connsiteX18" fmla="*/ 656181 w 1922974"/>
                  <a:gd name="connsiteY18" fmla="*/ 288598 h 1051104"/>
                  <a:gd name="connsiteX19" fmla="*/ 765545 w 1922974"/>
                  <a:gd name="connsiteY19" fmla="*/ 288598 h 1051104"/>
                  <a:gd name="connsiteX20" fmla="*/ 765545 w 1922974"/>
                  <a:gd name="connsiteY20" fmla="*/ 325052 h 1051104"/>
                  <a:gd name="connsiteX21" fmla="*/ 765545 w 1922974"/>
                  <a:gd name="connsiteY21" fmla="*/ 325052 h 1051104"/>
                  <a:gd name="connsiteX22" fmla="*/ 765545 w 1922974"/>
                  <a:gd name="connsiteY22" fmla="*/ 364545 h 1051104"/>
                  <a:gd name="connsiteX23" fmla="*/ 792885 w 1922974"/>
                  <a:gd name="connsiteY23" fmla="*/ 364545 h 1051104"/>
                  <a:gd name="connsiteX24" fmla="*/ 792885 w 1922974"/>
                  <a:gd name="connsiteY24" fmla="*/ 407075 h 1051104"/>
                  <a:gd name="connsiteX25" fmla="*/ 814061 w 1922974"/>
                  <a:gd name="connsiteY25" fmla="*/ 407075 h 1051104"/>
                  <a:gd name="connsiteX26" fmla="*/ 814150 w 1922974"/>
                  <a:gd name="connsiteY26" fmla="*/ 428340 h 1051104"/>
                  <a:gd name="connsiteX27" fmla="*/ 847567 w 1922974"/>
                  <a:gd name="connsiteY27" fmla="*/ 428340 h 1051104"/>
                  <a:gd name="connsiteX28" fmla="*/ 847567 w 1922974"/>
                  <a:gd name="connsiteY28" fmla="*/ 449605 h 1051104"/>
                  <a:gd name="connsiteX29" fmla="*/ 887059 w 1922974"/>
                  <a:gd name="connsiteY29" fmla="*/ 449605 h 1051104"/>
                  <a:gd name="connsiteX30" fmla="*/ 887059 w 1922974"/>
                  <a:gd name="connsiteY30" fmla="*/ 464795 h 1051104"/>
                  <a:gd name="connsiteX31" fmla="*/ 908234 w 1922974"/>
                  <a:gd name="connsiteY31" fmla="*/ 466720 h 1051104"/>
                  <a:gd name="connsiteX32" fmla="*/ 908325 w 1922974"/>
                  <a:gd name="connsiteY32" fmla="*/ 486061 h 1051104"/>
                  <a:gd name="connsiteX33" fmla="*/ 953893 w 1922974"/>
                  <a:gd name="connsiteY33" fmla="*/ 486061 h 1051104"/>
                  <a:gd name="connsiteX34" fmla="*/ 953893 w 1922974"/>
                  <a:gd name="connsiteY34" fmla="*/ 504287 h 1051104"/>
                  <a:gd name="connsiteX35" fmla="*/ 990347 w 1922974"/>
                  <a:gd name="connsiteY35" fmla="*/ 504287 h 1051104"/>
                  <a:gd name="connsiteX36" fmla="*/ 990347 w 1922974"/>
                  <a:gd name="connsiteY36" fmla="*/ 516438 h 1051104"/>
                  <a:gd name="connsiteX37" fmla="*/ 1230339 w 1922974"/>
                  <a:gd name="connsiteY37" fmla="*/ 516438 h 1051104"/>
                  <a:gd name="connsiteX38" fmla="*/ 1230339 w 1922974"/>
                  <a:gd name="connsiteY38" fmla="*/ 543779 h 1051104"/>
                  <a:gd name="connsiteX39" fmla="*/ 1275907 w 1922974"/>
                  <a:gd name="connsiteY39" fmla="*/ 543779 h 1051104"/>
                  <a:gd name="connsiteX40" fmla="*/ 1275907 w 1922974"/>
                  <a:gd name="connsiteY40" fmla="*/ 571120 h 1051104"/>
                  <a:gd name="connsiteX41" fmla="*/ 1275907 w 1922974"/>
                  <a:gd name="connsiteY41" fmla="*/ 571120 h 1051104"/>
                  <a:gd name="connsiteX42" fmla="*/ 1288059 w 1922974"/>
                  <a:gd name="connsiteY42" fmla="*/ 583272 h 1051104"/>
                  <a:gd name="connsiteX43" fmla="*/ 1306286 w 1922974"/>
                  <a:gd name="connsiteY43" fmla="*/ 583272 h 1051104"/>
                  <a:gd name="connsiteX44" fmla="*/ 1306286 w 1922974"/>
                  <a:gd name="connsiteY44" fmla="*/ 637953 h 1051104"/>
                  <a:gd name="connsiteX45" fmla="*/ 1324513 w 1922974"/>
                  <a:gd name="connsiteY45" fmla="*/ 637953 h 1051104"/>
                  <a:gd name="connsiteX46" fmla="*/ 1324513 w 1922974"/>
                  <a:gd name="connsiteY46" fmla="*/ 698711 h 1051104"/>
                  <a:gd name="connsiteX47" fmla="*/ 1345778 w 1922974"/>
                  <a:gd name="connsiteY47" fmla="*/ 698711 h 1051104"/>
                  <a:gd name="connsiteX48" fmla="*/ 1345778 w 1922974"/>
                  <a:gd name="connsiteY48" fmla="*/ 756431 h 1051104"/>
                  <a:gd name="connsiteX49" fmla="*/ 1367044 w 1922974"/>
                  <a:gd name="connsiteY49" fmla="*/ 756431 h 1051104"/>
                  <a:gd name="connsiteX50" fmla="*/ 1367044 w 1922974"/>
                  <a:gd name="connsiteY50" fmla="*/ 789847 h 1051104"/>
                  <a:gd name="connsiteX51" fmla="*/ 1476407 w 1922974"/>
                  <a:gd name="connsiteY51" fmla="*/ 789847 h 1051104"/>
                  <a:gd name="connsiteX52" fmla="*/ 1476407 w 1922974"/>
                  <a:gd name="connsiteY52" fmla="*/ 817188 h 1051104"/>
                  <a:gd name="connsiteX53" fmla="*/ 1503748 w 1922974"/>
                  <a:gd name="connsiteY53" fmla="*/ 817188 h 1051104"/>
                  <a:gd name="connsiteX54" fmla="*/ 1503748 w 1922974"/>
                  <a:gd name="connsiteY54" fmla="*/ 835415 h 1051104"/>
                  <a:gd name="connsiteX55" fmla="*/ 1664755 w 1922974"/>
                  <a:gd name="connsiteY55" fmla="*/ 835415 h 1051104"/>
                  <a:gd name="connsiteX56" fmla="*/ 1664755 w 1922974"/>
                  <a:gd name="connsiteY56" fmla="*/ 856680 h 1051104"/>
                  <a:gd name="connsiteX57" fmla="*/ 1731588 w 1922974"/>
                  <a:gd name="connsiteY57" fmla="*/ 856680 h 1051104"/>
                  <a:gd name="connsiteX58" fmla="*/ 1731588 w 1922974"/>
                  <a:gd name="connsiteY58" fmla="*/ 874908 h 1051104"/>
                  <a:gd name="connsiteX59" fmla="*/ 1758929 w 1922974"/>
                  <a:gd name="connsiteY59" fmla="*/ 874908 h 1051104"/>
                  <a:gd name="connsiteX60" fmla="*/ 1760696 w 1922974"/>
                  <a:gd name="connsiteY60" fmla="*/ 898325 h 1051104"/>
                  <a:gd name="connsiteX61" fmla="*/ 1828800 w 1922974"/>
                  <a:gd name="connsiteY61" fmla="*/ 896083 h 1051104"/>
                  <a:gd name="connsiteX62" fmla="*/ 1828800 w 1922974"/>
                  <a:gd name="connsiteY62" fmla="*/ 959968 h 1051104"/>
                  <a:gd name="connsiteX63" fmla="*/ 1828800 w 1922974"/>
                  <a:gd name="connsiteY63" fmla="*/ 959968 h 1051104"/>
                  <a:gd name="connsiteX64" fmla="*/ 1850065 w 1922974"/>
                  <a:gd name="connsiteY64" fmla="*/ 959968 h 1051104"/>
                  <a:gd name="connsiteX65" fmla="*/ 1850065 w 1922974"/>
                  <a:gd name="connsiteY65" fmla="*/ 1014650 h 1051104"/>
                  <a:gd name="connsiteX66" fmla="*/ 1880444 w 1922974"/>
                  <a:gd name="connsiteY66" fmla="*/ 1014650 h 1051104"/>
                  <a:gd name="connsiteX67" fmla="*/ 1880444 w 1922974"/>
                  <a:gd name="connsiteY67" fmla="*/ 1051104 h 1051104"/>
                  <a:gd name="connsiteX68" fmla="*/ 1922974 w 1922974"/>
                  <a:gd name="connsiteY68" fmla="*/ 1051104 h 1051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922974" h="1051104">
                    <a:moveTo>
                      <a:pt x="0" y="0"/>
                    </a:moveTo>
                    <a:lnTo>
                      <a:pt x="230879" y="0"/>
                    </a:lnTo>
                    <a:lnTo>
                      <a:pt x="230879" y="33417"/>
                    </a:lnTo>
                    <a:lnTo>
                      <a:pt x="340242" y="33417"/>
                    </a:lnTo>
                    <a:lnTo>
                      <a:pt x="340242" y="54682"/>
                    </a:lnTo>
                    <a:lnTo>
                      <a:pt x="443530" y="54682"/>
                    </a:lnTo>
                    <a:lnTo>
                      <a:pt x="443530" y="75947"/>
                    </a:lnTo>
                    <a:lnTo>
                      <a:pt x="461757" y="75947"/>
                    </a:lnTo>
                    <a:lnTo>
                      <a:pt x="461757" y="100250"/>
                    </a:lnTo>
                    <a:lnTo>
                      <a:pt x="489098" y="100250"/>
                    </a:lnTo>
                    <a:lnTo>
                      <a:pt x="489098" y="130629"/>
                    </a:lnTo>
                    <a:lnTo>
                      <a:pt x="513401" y="130629"/>
                    </a:lnTo>
                    <a:lnTo>
                      <a:pt x="513401" y="209613"/>
                    </a:lnTo>
                    <a:lnTo>
                      <a:pt x="537704" y="209613"/>
                    </a:lnTo>
                    <a:lnTo>
                      <a:pt x="537704" y="227840"/>
                    </a:lnTo>
                    <a:lnTo>
                      <a:pt x="574158" y="227840"/>
                    </a:lnTo>
                    <a:lnTo>
                      <a:pt x="574158" y="261257"/>
                    </a:lnTo>
                    <a:lnTo>
                      <a:pt x="656181" y="261257"/>
                    </a:lnTo>
                    <a:lnTo>
                      <a:pt x="656181" y="288598"/>
                    </a:lnTo>
                    <a:lnTo>
                      <a:pt x="765545" y="288598"/>
                    </a:lnTo>
                    <a:lnTo>
                      <a:pt x="765545" y="325052"/>
                    </a:lnTo>
                    <a:lnTo>
                      <a:pt x="765545" y="325052"/>
                    </a:lnTo>
                    <a:lnTo>
                      <a:pt x="765545" y="364545"/>
                    </a:lnTo>
                    <a:lnTo>
                      <a:pt x="792885" y="364545"/>
                    </a:lnTo>
                    <a:lnTo>
                      <a:pt x="792885" y="407075"/>
                    </a:lnTo>
                    <a:lnTo>
                      <a:pt x="814061" y="407075"/>
                    </a:lnTo>
                    <a:cubicBezTo>
                      <a:pt x="814091" y="414163"/>
                      <a:pt x="814120" y="421252"/>
                      <a:pt x="814150" y="428340"/>
                    </a:cubicBezTo>
                    <a:lnTo>
                      <a:pt x="847567" y="428340"/>
                    </a:lnTo>
                    <a:lnTo>
                      <a:pt x="847567" y="449605"/>
                    </a:lnTo>
                    <a:lnTo>
                      <a:pt x="887059" y="449605"/>
                    </a:lnTo>
                    <a:lnTo>
                      <a:pt x="887059" y="464795"/>
                    </a:lnTo>
                    <a:cubicBezTo>
                      <a:pt x="890588" y="467648"/>
                      <a:pt x="897646" y="465757"/>
                      <a:pt x="908234" y="466720"/>
                    </a:cubicBezTo>
                    <a:cubicBezTo>
                      <a:pt x="908264" y="473167"/>
                      <a:pt x="908295" y="479614"/>
                      <a:pt x="908325" y="486061"/>
                    </a:cubicBezTo>
                    <a:lnTo>
                      <a:pt x="953893" y="486061"/>
                    </a:lnTo>
                    <a:lnTo>
                      <a:pt x="953893" y="504287"/>
                    </a:lnTo>
                    <a:lnTo>
                      <a:pt x="990347" y="504287"/>
                    </a:lnTo>
                    <a:lnTo>
                      <a:pt x="990347" y="516438"/>
                    </a:lnTo>
                    <a:lnTo>
                      <a:pt x="1230339" y="516438"/>
                    </a:lnTo>
                    <a:lnTo>
                      <a:pt x="1230339" y="543779"/>
                    </a:lnTo>
                    <a:lnTo>
                      <a:pt x="1275907" y="543779"/>
                    </a:lnTo>
                    <a:lnTo>
                      <a:pt x="1275907" y="571120"/>
                    </a:lnTo>
                    <a:lnTo>
                      <a:pt x="1275907" y="571120"/>
                    </a:lnTo>
                    <a:lnTo>
                      <a:pt x="1288059" y="583272"/>
                    </a:lnTo>
                    <a:lnTo>
                      <a:pt x="1306286" y="583272"/>
                    </a:lnTo>
                    <a:lnTo>
                      <a:pt x="1306286" y="637953"/>
                    </a:lnTo>
                    <a:lnTo>
                      <a:pt x="1324513" y="637953"/>
                    </a:lnTo>
                    <a:lnTo>
                      <a:pt x="1324513" y="698711"/>
                    </a:lnTo>
                    <a:lnTo>
                      <a:pt x="1345778" y="698711"/>
                    </a:lnTo>
                    <a:lnTo>
                      <a:pt x="1345778" y="756431"/>
                    </a:lnTo>
                    <a:lnTo>
                      <a:pt x="1367044" y="756431"/>
                    </a:lnTo>
                    <a:lnTo>
                      <a:pt x="1367044" y="789847"/>
                    </a:lnTo>
                    <a:lnTo>
                      <a:pt x="1476407" y="789847"/>
                    </a:lnTo>
                    <a:lnTo>
                      <a:pt x="1476407" y="817188"/>
                    </a:lnTo>
                    <a:lnTo>
                      <a:pt x="1503748" y="817188"/>
                    </a:lnTo>
                    <a:lnTo>
                      <a:pt x="1503748" y="835415"/>
                    </a:lnTo>
                    <a:lnTo>
                      <a:pt x="1664755" y="835415"/>
                    </a:lnTo>
                    <a:lnTo>
                      <a:pt x="1664755" y="856680"/>
                    </a:lnTo>
                    <a:lnTo>
                      <a:pt x="1731588" y="856680"/>
                    </a:lnTo>
                    <a:lnTo>
                      <a:pt x="1731588" y="874908"/>
                    </a:lnTo>
                    <a:lnTo>
                      <a:pt x="1758929" y="874908"/>
                    </a:lnTo>
                    <a:lnTo>
                      <a:pt x="1760696" y="898325"/>
                    </a:lnTo>
                    <a:lnTo>
                      <a:pt x="1828800" y="896083"/>
                    </a:lnTo>
                    <a:lnTo>
                      <a:pt x="1828800" y="959968"/>
                    </a:lnTo>
                    <a:lnTo>
                      <a:pt x="1828800" y="959968"/>
                    </a:lnTo>
                    <a:lnTo>
                      <a:pt x="1850065" y="959968"/>
                    </a:lnTo>
                    <a:lnTo>
                      <a:pt x="1850065" y="1014650"/>
                    </a:lnTo>
                    <a:lnTo>
                      <a:pt x="1880444" y="1014650"/>
                    </a:lnTo>
                    <a:lnTo>
                      <a:pt x="1880444" y="1051104"/>
                    </a:lnTo>
                    <a:lnTo>
                      <a:pt x="1922974" y="1051104"/>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5" name="Freeform: Shape 184">
                <a:extLst>
                  <a:ext uri="{FF2B5EF4-FFF2-40B4-BE49-F238E27FC236}">
                    <a16:creationId xmlns:a16="http://schemas.microsoft.com/office/drawing/2014/main" id="{A242E317-53CD-8CF2-602B-1892C211BB9D}"/>
                  </a:ext>
                </a:extLst>
              </p:cNvPr>
              <p:cNvSpPr/>
              <p:nvPr/>
            </p:nvSpPr>
            <p:spPr bwMode="auto">
              <a:xfrm>
                <a:off x="8387454" y="3031958"/>
                <a:ext cx="1043379" cy="273357"/>
              </a:xfrm>
              <a:custGeom>
                <a:avLst/>
                <a:gdLst>
                  <a:gd name="connsiteX0" fmla="*/ 0 w 1043379"/>
                  <a:gd name="connsiteY0" fmla="*/ 0 h 273357"/>
                  <a:gd name="connsiteX1" fmla="*/ 86628 w 1043379"/>
                  <a:gd name="connsiteY1" fmla="*/ 0 h 273357"/>
                  <a:gd name="connsiteX2" fmla="*/ 86628 w 1043379"/>
                  <a:gd name="connsiteY2" fmla="*/ 23101 h 273357"/>
                  <a:gd name="connsiteX3" fmla="*/ 202131 w 1043379"/>
                  <a:gd name="connsiteY3" fmla="*/ 23101 h 273357"/>
                  <a:gd name="connsiteX4" fmla="*/ 202131 w 1043379"/>
                  <a:gd name="connsiteY4" fmla="*/ 40426 h 273357"/>
                  <a:gd name="connsiteX5" fmla="*/ 273358 w 1043379"/>
                  <a:gd name="connsiteY5" fmla="*/ 40426 h 273357"/>
                  <a:gd name="connsiteX6" fmla="*/ 273358 w 1043379"/>
                  <a:gd name="connsiteY6" fmla="*/ 57751 h 273357"/>
                  <a:gd name="connsiteX7" fmla="*/ 383086 w 1043379"/>
                  <a:gd name="connsiteY7" fmla="*/ 57751 h 273357"/>
                  <a:gd name="connsiteX8" fmla="*/ 383086 w 1043379"/>
                  <a:gd name="connsiteY8" fmla="*/ 73152 h 273357"/>
                  <a:gd name="connsiteX9" fmla="*/ 436987 w 1043379"/>
                  <a:gd name="connsiteY9" fmla="*/ 73152 h 273357"/>
                  <a:gd name="connsiteX10" fmla="*/ 436987 w 1043379"/>
                  <a:gd name="connsiteY10" fmla="*/ 103953 h 273357"/>
                  <a:gd name="connsiteX11" fmla="*/ 456238 w 1043379"/>
                  <a:gd name="connsiteY11" fmla="*/ 103953 h 273357"/>
                  <a:gd name="connsiteX12" fmla="*/ 456238 w 1043379"/>
                  <a:gd name="connsiteY12" fmla="*/ 136679 h 273357"/>
                  <a:gd name="connsiteX13" fmla="*/ 475488 w 1043379"/>
                  <a:gd name="connsiteY13" fmla="*/ 136679 h 273357"/>
                  <a:gd name="connsiteX14" fmla="*/ 475488 w 1043379"/>
                  <a:gd name="connsiteY14" fmla="*/ 173255 h 273357"/>
                  <a:gd name="connsiteX15" fmla="*/ 502439 w 1043379"/>
                  <a:gd name="connsiteY15" fmla="*/ 173255 h 273357"/>
                  <a:gd name="connsiteX16" fmla="*/ 502439 w 1043379"/>
                  <a:gd name="connsiteY16" fmla="*/ 198280 h 273357"/>
                  <a:gd name="connsiteX17" fmla="*/ 604467 w 1043379"/>
                  <a:gd name="connsiteY17" fmla="*/ 198280 h 273357"/>
                  <a:gd name="connsiteX18" fmla="*/ 604467 w 1043379"/>
                  <a:gd name="connsiteY18" fmla="*/ 223306 h 273357"/>
                  <a:gd name="connsiteX19" fmla="*/ 646818 w 1043379"/>
                  <a:gd name="connsiteY19" fmla="*/ 223306 h 273357"/>
                  <a:gd name="connsiteX20" fmla="*/ 646818 w 1043379"/>
                  <a:gd name="connsiteY20" fmla="*/ 246407 h 273357"/>
                  <a:gd name="connsiteX21" fmla="*/ 881674 w 1043379"/>
                  <a:gd name="connsiteY21" fmla="*/ 246407 h 273357"/>
                  <a:gd name="connsiteX22" fmla="*/ 881674 w 1043379"/>
                  <a:gd name="connsiteY22" fmla="*/ 273357 h 273357"/>
                  <a:gd name="connsiteX23" fmla="*/ 1043379 w 1043379"/>
                  <a:gd name="connsiteY23" fmla="*/ 273357 h 273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43379" h="273357">
                    <a:moveTo>
                      <a:pt x="0" y="0"/>
                    </a:moveTo>
                    <a:lnTo>
                      <a:pt x="86628" y="0"/>
                    </a:lnTo>
                    <a:lnTo>
                      <a:pt x="86628" y="23101"/>
                    </a:lnTo>
                    <a:lnTo>
                      <a:pt x="202131" y="23101"/>
                    </a:lnTo>
                    <a:lnTo>
                      <a:pt x="202131" y="40426"/>
                    </a:lnTo>
                    <a:lnTo>
                      <a:pt x="273358" y="40426"/>
                    </a:lnTo>
                    <a:lnTo>
                      <a:pt x="273358" y="57751"/>
                    </a:lnTo>
                    <a:lnTo>
                      <a:pt x="383086" y="57751"/>
                    </a:lnTo>
                    <a:lnTo>
                      <a:pt x="383086" y="73152"/>
                    </a:lnTo>
                    <a:lnTo>
                      <a:pt x="436987" y="73152"/>
                    </a:lnTo>
                    <a:lnTo>
                      <a:pt x="436987" y="103953"/>
                    </a:lnTo>
                    <a:lnTo>
                      <a:pt x="456238" y="103953"/>
                    </a:lnTo>
                    <a:lnTo>
                      <a:pt x="456238" y="136679"/>
                    </a:lnTo>
                    <a:lnTo>
                      <a:pt x="475488" y="136679"/>
                    </a:lnTo>
                    <a:lnTo>
                      <a:pt x="475488" y="173255"/>
                    </a:lnTo>
                    <a:lnTo>
                      <a:pt x="502439" y="173255"/>
                    </a:lnTo>
                    <a:lnTo>
                      <a:pt x="502439" y="198280"/>
                    </a:lnTo>
                    <a:lnTo>
                      <a:pt x="604467" y="198280"/>
                    </a:lnTo>
                    <a:lnTo>
                      <a:pt x="604467" y="223306"/>
                    </a:lnTo>
                    <a:lnTo>
                      <a:pt x="646818" y="223306"/>
                    </a:lnTo>
                    <a:lnTo>
                      <a:pt x="646818" y="246407"/>
                    </a:lnTo>
                    <a:lnTo>
                      <a:pt x="881674" y="246407"/>
                    </a:lnTo>
                    <a:lnTo>
                      <a:pt x="881674" y="273357"/>
                    </a:lnTo>
                    <a:lnTo>
                      <a:pt x="1043379" y="273357"/>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6" name="Freeform: Shape 185">
                <a:extLst>
                  <a:ext uri="{FF2B5EF4-FFF2-40B4-BE49-F238E27FC236}">
                    <a16:creationId xmlns:a16="http://schemas.microsoft.com/office/drawing/2014/main" id="{9D1F8DB7-7F58-EFED-6A2C-B0CF22142B7B}"/>
                  </a:ext>
                </a:extLst>
              </p:cNvPr>
              <p:cNvSpPr/>
              <p:nvPr/>
            </p:nvSpPr>
            <p:spPr bwMode="auto">
              <a:xfrm>
                <a:off x="9411582" y="3322641"/>
                <a:ext cx="371535" cy="148229"/>
              </a:xfrm>
              <a:custGeom>
                <a:avLst/>
                <a:gdLst>
                  <a:gd name="connsiteX0" fmla="*/ 0 w 371535"/>
                  <a:gd name="connsiteY0" fmla="*/ 0 h 148229"/>
                  <a:gd name="connsiteX1" fmla="*/ 209831 w 371535"/>
                  <a:gd name="connsiteY1" fmla="*/ 0 h 148229"/>
                  <a:gd name="connsiteX2" fmla="*/ 209831 w 371535"/>
                  <a:gd name="connsiteY2" fmla="*/ 30801 h 148229"/>
                  <a:gd name="connsiteX3" fmla="*/ 252182 w 371535"/>
                  <a:gd name="connsiteY3" fmla="*/ 30801 h 148229"/>
                  <a:gd name="connsiteX4" fmla="*/ 252182 w 371535"/>
                  <a:gd name="connsiteY4" fmla="*/ 61602 h 148229"/>
                  <a:gd name="connsiteX5" fmla="*/ 321484 w 371535"/>
                  <a:gd name="connsiteY5" fmla="*/ 61602 h 148229"/>
                  <a:gd name="connsiteX6" fmla="*/ 321484 w 371535"/>
                  <a:gd name="connsiteY6" fmla="*/ 105878 h 148229"/>
                  <a:gd name="connsiteX7" fmla="*/ 371535 w 371535"/>
                  <a:gd name="connsiteY7" fmla="*/ 105878 h 148229"/>
                  <a:gd name="connsiteX8" fmla="*/ 371535 w 371535"/>
                  <a:gd name="connsiteY8" fmla="*/ 148229 h 148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535" h="148229">
                    <a:moveTo>
                      <a:pt x="0" y="0"/>
                    </a:moveTo>
                    <a:lnTo>
                      <a:pt x="209831" y="0"/>
                    </a:lnTo>
                    <a:lnTo>
                      <a:pt x="209831" y="30801"/>
                    </a:lnTo>
                    <a:lnTo>
                      <a:pt x="252182" y="30801"/>
                    </a:lnTo>
                    <a:lnTo>
                      <a:pt x="252182" y="61602"/>
                    </a:lnTo>
                    <a:lnTo>
                      <a:pt x="321484" y="61602"/>
                    </a:lnTo>
                    <a:lnTo>
                      <a:pt x="321484" y="105878"/>
                    </a:lnTo>
                    <a:lnTo>
                      <a:pt x="371535" y="105878"/>
                    </a:lnTo>
                    <a:lnTo>
                      <a:pt x="371535" y="148229"/>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7" name="Freeform: Shape 186">
                <a:extLst>
                  <a:ext uri="{FF2B5EF4-FFF2-40B4-BE49-F238E27FC236}">
                    <a16:creationId xmlns:a16="http://schemas.microsoft.com/office/drawing/2014/main" id="{8E92DADD-5F00-BB8D-8A16-5F9997A38514}"/>
                  </a:ext>
                </a:extLst>
              </p:cNvPr>
              <p:cNvSpPr/>
              <p:nvPr/>
            </p:nvSpPr>
            <p:spPr bwMode="auto">
              <a:xfrm>
                <a:off x="9779267" y="3470870"/>
                <a:ext cx="664144" cy="190580"/>
              </a:xfrm>
              <a:custGeom>
                <a:avLst/>
                <a:gdLst>
                  <a:gd name="connsiteX0" fmla="*/ 0 w 664144"/>
                  <a:gd name="connsiteY0" fmla="*/ 0 h 190580"/>
                  <a:gd name="connsiteX1" fmla="*/ 140529 w 664144"/>
                  <a:gd name="connsiteY1" fmla="*/ 0 h 190580"/>
                  <a:gd name="connsiteX2" fmla="*/ 140529 w 664144"/>
                  <a:gd name="connsiteY2" fmla="*/ 50051 h 190580"/>
                  <a:gd name="connsiteX3" fmla="*/ 252182 w 664144"/>
                  <a:gd name="connsiteY3" fmla="*/ 50051 h 190580"/>
                  <a:gd name="connsiteX4" fmla="*/ 252182 w 664144"/>
                  <a:gd name="connsiteY4" fmla="*/ 98178 h 190580"/>
                  <a:gd name="connsiteX5" fmla="*/ 354210 w 664144"/>
                  <a:gd name="connsiteY5" fmla="*/ 98178 h 190580"/>
                  <a:gd name="connsiteX6" fmla="*/ 354210 w 664144"/>
                  <a:gd name="connsiteY6" fmla="*/ 98178 h 190580"/>
                  <a:gd name="connsiteX7" fmla="*/ 375386 w 664144"/>
                  <a:gd name="connsiteY7" fmla="*/ 98178 h 190580"/>
                  <a:gd name="connsiteX8" fmla="*/ 375386 w 664144"/>
                  <a:gd name="connsiteY8" fmla="*/ 144379 h 190580"/>
                  <a:gd name="connsiteX9" fmla="*/ 648743 w 664144"/>
                  <a:gd name="connsiteY9" fmla="*/ 144379 h 190580"/>
                  <a:gd name="connsiteX10" fmla="*/ 648743 w 664144"/>
                  <a:gd name="connsiteY10" fmla="*/ 190580 h 190580"/>
                  <a:gd name="connsiteX11" fmla="*/ 664144 w 664144"/>
                  <a:gd name="connsiteY11" fmla="*/ 190580 h 19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4144" h="190580">
                    <a:moveTo>
                      <a:pt x="0" y="0"/>
                    </a:moveTo>
                    <a:lnTo>
                      <a:pt x="140529" y="0"/>
                    </a:lnTo>
                    <a:lnTo>
                      <a:pt x="140529" y="50051"/>
                    </a:lnTo>
                    <a:lnTo>
                      <a:pt x="252182" y="50051"/>
                    </a:lnTo>
                    <a:lnTo>
                      <a:pt x="252182" y="98178"/>
                    </a:lnTo>
                    <a:lnTo>
                      <a:pt x="354210" y="98178"/>
                    </a:lnTo>
                    <a:lnTo>
                      <a:pt x="354210" y="98178"/>
                    </a:lnTo>
                    <a:lnTo>
                      <a:pt x="375386" y="98178"/>
                    </a:lnTo>
                    <a:lnTo>
                      <a:pt x="375386" y="144379"/>
                    </a:lnTo>
                    <a:lnTo>
                      <a:pt x="648743" y="144379"/>
                    </a:lnTo>
                    <a:lnTo>
                      <a:pt x="648743" y="190580"/>
                    </a:lnTo>
                    <a:lnTo>
                      <a:pt x="664144" y="190580"/>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88" name="Freeform: Shape 187">
                <a:extLst>
                  <a:ext uri="{FF2B5EF4-FFF2-40B4-BE49-F238E27FC236}">
                    <a16:creationId xmlns:a16="http://schemas.microsoft.com/office/drawing/2014/main" id="{73A54EE6-D07B-5330-0583-408FB800325C}"/>
                  </a:ext>
                </a:extLst>
              </p:cNvPr>
              <p:cNvSpPr/>
              <p:nvPr/>
            </p:nvSpPr>
            <p:spPr bwMode="auto">
              <a:xfrm>
                <a:off x="10441485" y="3657600"/>
                <a:ext cx="866274" cy="61602"/>
              </a:xfrm>
              <a:custGeom>
                <a:avLst/>
                <a:gdLst>
                  <a:gd name="connsiteX0" fmla="*/ 0 w 866274"/>
                  <a:gd name="connsiteY0" fmla="*/ 0 h 61602"/>
                  <a:gd name="connsiteX1" fmla="*/ 0 w 866274"/>
                  <a:gd name="connsiteY1" fmla="*/ 61602 h 61602"/>
                  <a:gd name="connsiteX2" fmla="*/ 866274 w 866274"/>
                  <a:gd name="connsiteY2" fmla="*/ 61602 h 61602"/>
                </a:gdLst>
                <a:ahLst/>
                <a:cxnLst>
                  <a:cxn ang="0">
                    <a:pos x="connsiteX0" y="connsiteY0"/>
                  </a:cxn>
                  <a:cxn ang="0">
                    <a:pos x="connsiteX1" y="connsiteY1"/>
                  </a:cxn>
                  <a:cxn ang="0">
                    <a:pos x="connsiteX2" y="connsiteY2"/>
                  </a:cxn>
                </a:cxnLst>
                <a:rect l="l" t="t" r="r" b="b"/>
                <a:pathLst>
                  <a:path w="866274" h="61602">
                    <a:moveTo>
                      <a:pt x="0" y="0"/>
                    </a:moveTo>
                    <a:lnTo>
                      <a:pt x="0" y="61602"/>
                    </a:lnTo>
                    <a:lnTo>
                      <a:pt x="866274" y="61602"/>
                    </a:lnTo>
                  </a:path>
                </a:pathLst>
              </a:cu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cxnSp>
          <p:nvCxnSpPr>
            <p:cNvPr id="141" name="Straight Connector 140">
              <a:extLst>
                <a:ext uri="{FF2B5EF4-FFF2-40B4-BE49-F238E27FC236}">
                  <a16:creationId xmlns:a16="http://schemas.microsoft.com/office/drawing/2014/main" id="{638DFEB6-A3F6-532F-949B-067AD6ED17AA}"/>
                </a:ext>
              </a:extLst>
            </p:cNvPr>
            <p:cNvCxnSpPr/>
            <p:nvPr/>
          </p:nvCxnSpPr>
          <p:spPr bwMode="auto">
            <a:xfrm>
              <a:off x="6819609" y="1968316"/>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42" name="Straight Connector 141">
              <a:extLst>
                <a:ext uri="{FF2B5EF4-FFF2-40B4-BE49-F238E27FC236}">
                  <a16:creationId xmlns:a16="http://schemas.microsoft.com/office/drawing/2014/main" id="{114A6A5B-CCDC-1D3F-AE00-87DF63D138FA}"/>
                </a:ext>
              </a:extLst>
            </p:cNvPr>
            <p:cNvCxnSpPr/>
            <p:nvPr/>
          </p:nvCxnSpPr>
          <p:spPr bwMode="auto">
            <a:xfrm>
              <a:off x="6983642" y="2044878"/>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EF12D4AF-BDA9-3211-702B-CD4EB65F5B0C}"/>
                </a:ext>
              </a:extLst>
            </p:cNvPr>
            <p:cNvCxnSpPr/>
            <p:nvPr/>
          </p:nvCxnSpPr>
          <p:spPr bwMode="auto">
            <a:xfrm>
              <a:off x="7010400" y="2127000"/>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274C8B1D-BCD8-6F1C-AD32-C941AF942779}"/>
                </a:ext>
              </a:extLst>
            </p:cNvPr>
            <p:cNvCxnSpPr/>
            <p:nvPr/>
          </p:nvCxnSpPr>
          <p:spPr bwMode="auto">
            <a:xfrm>
              <a:off x="7037157" y="216528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620FF925-2467-B5D1-2E67-F9B409DEBBB3}"/>
                </a:ext>
              </a:extLst>
            </p:cNvPr>
            <p:cNvCxnSpPr/>
            <p:nvPr/>
          </p:nvCxnSpPr>
          <p:spPr bwMode="auto">
            <a:xfrm>
              <a:off x="7068568" y="2189515"/>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46" name="Straight Connector 145">
              <a:extLst>
                <a:ext uri="{FF2B5EF4-FFF2-40B4-BE49-F238E27FC236}">
                  <a16:creationId xmlns:a16="http://schemas.microsoft.com/office/drawing/2014/main" id="{F14D6F06-DB2E-AB71-48E6-D7D0E14DCE41}"/>
                </a:ext>
              </a:extLst>
            </p:cNvPr>
            <p:cNvCxnSpPr/>
            <p:nvPr/>
          </p:nvCxnSpPr>
          <p:spPr bwMode="auto">
            <a:xfrm>
              <a:off x="7279787" y="2319700"/>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47" name="Straight Connector 146">
              <a:extLst>
                <a:ext uri="{FF2B5EF4-FFF2-40B4-BE49-F238E27FC236}">
                  <a16:creationId xmlns:a16="http://schemas.microsoft.com/office/drawing/2014/main" id="{3478700F-BF2F-5BE4-FE4F-799B07F07EE7}"/>
                </a:ext>
              </a:extLst>
            </p:cNvPr>
            <p:cNvCxnSpPr/>
            <p:nvPr/>
          </p:nvCxnSpPr>
          <p:spPr bwMode="auto">
            <a:xfrm>
              <a:off x="7301239" y="235798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F8E61391-2DB2-977C-D79E-88828F5007CD}"/>
                </a:ext>
              </a:extLst>
            </p:cNvPr>
            <p:cNvCxnSpPr/>
            <p:nvPr/>
          </p:nvCxnSpPr>
          <p:spPr bwMode="auto">
            <a:xfrm>
              <a:off x="7350074" y="238590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49" name="Straight Connector 148">
              <a:extLst>
                <a:ext uri="{FF2B5EF4-FFF2-40B4-BE49-F238E27FC236}">
                  <a16:creationId xmlns:a16="http://schemas.microsoft.com/office/drawing/2014/main" id="{DE652123-A902-C766-00E3-C42F3CA58259}"/>
                </a:ext>
              </a:extLst>
            </p:cNvPr>
            <p:cNvCxnSpPr/>
            <p:nvPr/>
          </p:nvCxnSpPr>
          <p:spPr bwMode="auto">
            <a:xfrm>
              <a:off x="7412922" y="2424182"/>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F4BD33A9-4E32-F5D6-B589-658EDA3109C1}"/>
                </a:ext>
              </a:extLst>
            </p:cNvPr>
            <p:cNvCxnSpPr/>
            <p:nvPr/>
          </p:nvCxnSpPr>
          <p:spPr bwMode="auto">
            <a:xfrm>
              <a:off x="7602550" y="2454908"/>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BC786382-DF5F-D3CD-DA11-65B83530AB9C}"/>
                </a:ext>
              </a:extLst>
            </p:cNvPr>
            <p:cNvCxnSpPr/>
            <p:nvPr/>
          </p:nvCxnSpPr>
          <p:spPr bwMode="auto">
            <a:xfrm>
              <a:off x="8053373" y="2771538"/>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E71B8162-C7F2-D33B-512F-E1CA12FF9311}"/>
                </a:ext>
              </a:extLst>
            </p:cNvPr>
            <p:cNvCxnSpPr/>
            <p:nvPr/>
          </p:nvCxnSpPr>
          <p:spPr bwMode="auto">
            <a:xfrm>
              <a:off x="8249376" y="281886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34F93F74-49CC-D4EC-E7BD-2B9FA43246D2}"/>
                </a:ext>
              </a:extLst>
            </p:cNvPr>
            <p:cNvCxnSpPr/>
            <p:nvPr/>
          </p:nvCxnSpPr>
          <p:spPr bwMode="auto">
            <a:xfrm>
              <a:off x="8359954" y="2965374"/>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272D27D4-B269-2B1D-A3C7-FDBC3A82A1BF}"/>
                </a:ext>
              </a:extLst>
            </p:cNvPr>
            <p:cNvCxnSpPr/>
            <p:nvPr/>
          </p:nvCxnSpPr>
          <p:spPr bwMode="auto">
            <a:xfrm>
              <a:off x="8413035" y="2994485"/>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55" name="Straight Connector 154">
              <a:extLst>
                <a:ext uri="{FF2B5EF4-FFF2-40B4-BE49-F238E27FC236}">
                  <a16:creationId xmlns:a16="http://schemas.microsoft.com/office/drawing/2014/main" id="{177F6EA4-B246-018E-619D-8D124A82A36B}"/>
                </a:ext>
              </a:extLst>
            </p:cNvPr>
            <p:cNvCxnSpPr/>
            <p:nvPr/>
          </p:nvCxnSpPr>
          <p:spPr bwMode="auto">
            <a:xfrm>
              <a:off x="8571627" y="3012838"/>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ABD81E14-873D-9E95-D13A-5BE5A10A3BF7}"/>
                </a:ext>
              </a:extLst>
            </p:cNvPr>
            <p:cNvCxnSpPr/>
            <p:nvPr/>
          </p:nvCxnSpPr>
          <p:spPr bwMode="auto">
            <a:xfrm>
              <a:off x="8607690" y="3035776"/>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40EF940F-AF92-A550-6D91-621B47208769}"/>
                </a:ext>
              </a:extLst>
            </p:cNvPr>
            <p:cNvCxnSpPr/>
            <p:nvPr/>
          </p:nvCxnSpPr>
          <p:spPr bwMode="auto">
            <a:xfrm>
              <a:off x="8659983" y="3035776"/>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58" name="Straight Connector 157">
              <a:extLst>
                <a:ext uri="{FF2B5EF4-FFF2-40B4-BE49-F238E27FC236}">
                  <a16:creationId xmlns:a16="http://schemas.microsoft.com/office/drawing/2014/main" id="{B834CADA-F170-3610-9224-CDCB631E9472}"/>
                </a:ext>
              </a:extLst>
            </p:cNvPr>
            <p:cNvCxnSpPr/>
            <p:nvPr/>
          </p:nvCxnSpPr>
          <p:spPr bwMode="auto">
            <a:xfrm>
              <a:off x="8803135" y="3065298"/>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3CC4706C-F035-F32F-801F-1F8EF66C928F}"/>
                </a:ext>
              </a:extLst>
            </p:cNvPr>
            <p:cNvCxnSpPr/>
            <p:nvPr/>
          </p:nvCxnSpPr>
          <p:spPr bwMode="auto">
            <a:xfrm>
              <a:off x="8836170" y="3099852"/>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9781A2E7-E482-663B-691C-407B50B0BECB}"/>
                </a:ext>
              </a:extLst>
            </p:cNvPr>
            <p:cNvCxnSpPr/>
            <p:nvPr/>
          </p:nvCxnSpPr>
          <p:spPr bwMode="auto">
            <a:xfrm>
              <a:off x="8857578" y="3141014"/>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C92D753D-BF61-1A14-0FDA-9963EB85E130}"/>
                </a:ext>
              </a:extLst>
            </p:cNvPr>
            <p:cNvCxnSpPr/>
            <p:nvPr/>
          </p:nvCxnSpPr>
          <p:spPr bwMode="auto">
            <a:xfrm>
              <a:off x="8865722" y="3141014"/>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62" name="Straight Connector 161">
              <a:extLst>
                <a:ext uri="{FF2B5EF4-FFF2-40B4-BE49-F238E27FC236}">
                  <a16:creationId xmlns:a16="http://schemas.microsoft.com/office/drawing/2014/main" id="{D3253EDE-7F3F-0923-12B6-44D4FD619FCE}"/>
                </a:ext>
              </a:extLst>
            </p:cNvPr>
            <p:cNvCxnSpPr/>
            <p:nvPr/>
          </p:nvCxnSpPr>
          <p:spPr bwMode="auto">
            <a:xfrm>
              <a:off x="8895642" y="3186549"/>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63" name="Straight Connector 162">
              <a:extLst>
                <a:ext uri="{FF2B5EF4-FFF2-40B4-BE49-F238E27FC236}">
                  <a16:creationId xmlns:a16="http://schemas.microsoft.com/office/drawing/2014/main" id="{E970A4C9-DD40-90B9-A7A1-F4CD21B94FA7}"/>
                </a:ext>
              </a:extLst>
            </p:cNvPr>
            <p:cNvCxnSpPr/>
            <p:nvPr/>
          </p:nvCxnSpPr>
          <p:spPr bwMode="auto">
            <a:xfrm>
              <a:off x="8980426" y="318594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64" name="Straight Connector 163">
              <a:extLst>
                <a:ext uri="{FF2B5EF4-FFF2-40B4-BE49-F238E27FC236}">
                  <a16:creationId xmlns:a16="http://schemas.microsoft.com/office/drawing/2014/main" id="{27419944-6A54-8B6C-183D-822C7FB7987C}"/>
                </a:ext>
              </a:extLst>
            </p:cNvPr>
            <p:cNvCxnSpPr/>
            <p:nvPr/>
          </p:nvCxnSpPr>
          <p:spPr bwMode="auto">
            <a:xfrm>
              <a:off x="9018817" y="3212922"/>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65" name="Straight Connector 164">
              <a:extLst>
                <a:ext uri="{FF2B5EF4-FFF2-40B4-BE49-F238E27FC236}">
                  <a16:creationId xmlns:a16="http://schemas.microsoft.com/office/drawing/2014/main" id="{A9BBAEA1-21F9-727C-7B68-B0751DF43C15}"/>
                </a:ext>
              </a:extLst>
            </p:cNvPr>
            <p:cNvCxnSpPr/>
            <p:nvPr/>
          </p:nvCxnSpPr>
          <p:spPr bwMode="auto">
            <a:xfrm>
              <a:off x="9075964" y="3233232"/>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66" name="Straight Connector 165">
              <a:extLst>
                <a:ext uri="{FF2B5EF4-FFF2-40B4-BE49-F238E27FC236}">
                  <a16:creationId xmlns:a16="http://schemas.microsoft.com/office/drawing/2014/main" id="{F0EE8816-A6E5-6E44-FCDE-62D8C8C13EFF}"/>
                </a:ext>
              </a:extLst>
            </p:cNvPr>
            <p:cNvCxnSpPr/>
            <p:nvPr/>
          </p:nvCxnSpPr>
          <p:spPr bwMode="auto">
            <a:xfrm>
              <a:off x="9393001" y="3257849"/>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67" name="Straight Connector 166">
              <a:extLst>
                <a:ext uri="{FF2B5EF4-FFF2-40B4-BE49-F238E27FC236}">
                  <a16:creationId xmlns:a16="http://schemas.microsoft.com/office/drawing/2014/main" id="{22F19E06-2334-6117-4EEC-AE49DDADF236}"/>
                </a:ext>
              </a:extLst>
            </p:cNvPr>
            <p:cNvCxnSpPr/>
            <p:nvPr/>
          </p:nvCxnSpPr>
          <p:spPr bwMode="auto">
            <a:xfrm>
              <a:off x="9571555" y="3284360"/>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68" name="Straight Connector 167">
              <a:extLst>
                <a:ext uri="{FF2B5EF4-FFF2-40B4-BE49-F238E27FC236}">
                  <a16:creationId xmlns:a16="http://schemas.microsoft.com/office/drawing/2014/main" id="{793E5635-D434-C29F-2541-D1F1418E6F01}"/>
                </a:ext>
              </a:extLst>
            </p:cNvPr>
            <p:cNvCxnSpPr/>
            <p:nvPr/>
          </p:nvCxnSpPr>
          <p:spPr bwMode="auto">
            <a:xfrm>
              <a:off x="9593298" y="3284360"/>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69" name="Straight Connector 168">
              <a:extLst>
                <a:ext uri="{FF2B5EF4-FFF2-40B4-BE49-F238E27FC236}">
                  <a16:creationId xmlns:a16="http://schemas.microsoft.com/office/drawing/2014/main" id="{ABB46019-0D05-19CA-A710-A5D82DA74065}"/>
                </a:ext>
              </a:extLst>
            </p:cNvPr>
            <p:cNvCxnSpPr/>
            <p:nvPr/>
          </p:nvCxnSpPr>
          <p:spPr bwMode="auto">
            <a:xfrm>
              <a:off x="9613436" y="3284360"/>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70" name="Straight Connector 169">
              <a:extLst>
                <a:ext uri="{FF2B5EF4-FFF2-40B4-BE49-F238E27FC236}">
                  <a16:creationId xmlns:a16="http://schemas.microsoft.com/office/drawing/2014/main" id="{4AEC0A66-167B-833C-944F-1ADD7874601E}"/>
                </a:ext>
              </a:extLst>
            </p:cNvPr>
            <p:cNvCxnSpPr/>
            <p:nvPr/>
          </p:nvCxnSpPr>
          <p:spPr bwMode="auto">
            <a:xfrm>
              <a:off x="9628000" y="3309075"/>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71" name="Straight Connector 170">
              <a:extLst>
                <a:ext uri="{FF2B5EF4-FFF2-40B4-BE49-F238E27FC236}">
                  <a16:creationId xmlns:a16="http://schemas.microsoft.com/office/drawing/2014/main" id="{EAC3A986-D489-9AF1-30AE-3AC8C955E1F7}"/>
                </a:ext>
              </a:extLst>
            </p:cNvPr>
            <p:cNvCxnSpPr/>
            <p:nvPr/>
          </p:nvCxnSpPr>
          <p:spPr bwMode="auto">
            <a:xfrm>
              <a:off x="9651005" y="3307642"/>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AC7C2FEF-FA9C-8B89-FA84-B2232AB184BD}"/>
                </a:ext>
              </a:extLst>
            </p:cNvPr>
            <p:cNvCxnSpPr/>
            <p:nvPr/>
          </p:nvCxnSpPr>
          <p:spPr bwMode="auto">
            <a:xfrm>
              <a:off x="9663583" y="335011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73" name="Straight Connector 172">
              <a:extLst>
                <a:ext uri="{FF2B5EF4-FFF2-40B4-BE49-F238E27FC236}">
                  <a16:creationId xmlns:a16="http://schemas.microsoft.com/office/drawing/2014/main" id="{8B3076A9-FCCF-A1A5-3ED0-AA58ACE13634}"/>
                </a:ext>
              </a:extLst>
            </p:cNvPr>
            <p:cNvCxnSpPr/>
            <p:nvPr/>
          </p:nvCxnSpPr>
          <p:spPr bwMode="auto">
            <a:xfrm>
              <a:off x="9688233" y="335011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74" name="Straight Connector 173">
              <a:extLst>
                <a:ext uri="{FF2B5EF4-FFF2-40B4-BE49-F238E27FC236}">
                  <a16:creationId xmlns:a16="http://schemas.microsoft.com/office/drawing/2014/main" id="{BAA5709E-CA2A-840C-AD8A-41E1F884215D}"/>
                </a:ext>
              </a:extLst>
            </p:cNvPr>
            <p:cNvCxnSpPr/>
            <p:nvPr/>
          </p:nvCxnSpPr>
          <p:spPr bwMode="auto">
            <a:xfrm>
              <a:off x="9824346" y="3432589"/>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75" name="Straight Connector 174">
              <a:extLst>
                <a:ext uri="{FF2B5EF4-FFF2-40B4-BE49-F238E27FC236}">
                  <a16:creationId xmlns:a16="http://schemas.microsoft.com/office/drawing/2014/main" id="{41FE49B1-DBD7-3AF2-87DC-CCB367EEF67D}"/>
                </a:ext>
              </a:extLst>
            </p:cNvPr>
            <p:cNvCxnSpPr/>
            <p:nvPr/>
          </p:nvCxnSpPr>
          <p:spPr bwMode="auto">
            <a:xfrm>
              <a:off x="9867389" y="3432345"/>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76" name="Straight Connector 175">
              <a:extLst>
                <a:ext uri="{FF2B5EF4-FFF2-40B4-BE49-F238E27FC236}">
                  <a16:creationId xmlns:a16="http://schemas.microsoft.com/office/drawing/2014/main" id="{CF8A4C44-9A5F-01EE-67A7-B979EF1A115E}"/>
                </a:ext>
              </a:extLst>
            </p:cNvPr>
            <p:cNvCxnSpPr/>
            <p:nvPr/>
          </p:nvCxnSpPr>
          <p:spPr bwMode="auto">
            <a:xfrm>
              <a:off x="10427523" y="3574057"/>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77" name="Straight Connector 176">
              <a:extLst>
                <a:ext uri="{FF2B5EF4-FFF2-40B4-BE49-F238E27FC236}">
                  <a16:creationId xmlns:a16="http://schemas.microsoft.com/office/drawing/2014/main" id="{EF6F9558-A5E3-B3FF-954D-CF1C3A83247F}"/>
                </a:ext>
              </a:extLst>
            </p:cNvPr>
            <p:cNvCxnSpPr/>
            <p:nvPr/>
          </p:nvCxnSpPr>
          <p:spPr bwMode="auto">
            <a:xfrm>
              <a:off x="10521428" y="368092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78" name="Straight Connector 177">
              <a:extLst>
                <a:ext uri="{FF2B5EF4-FFF2-40B4-BE49-F238E27FC236}">
                  <a16:creationId xmlns:a16="http://schemas.microsoft.com/office/drawing/2014/main" id="{8D9F8FBE-3F6B-2873-05E8-F399155A42DD}"/>
                </a:ext>
              </a:extLst>
            </p:cNvPr>
            <p:cNvCxnSpPr/>
            <p:nvPr/>
          </p:nvCxnSpPr>
          <p:spPr bwMode="auto">
            <a:xfrm>
              <a:off x="10599700" y="3682026"/>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79" name="Straight Connector 178">
              <a:extLst>
                <a:ext uri="{FF2B5EF4-FFF2-40B4-BE49-F238E27FC236}">
                  <a16:creationId xmlns:a16="http://schemas.microsoft.com/office/drawing/2014/main" id="{A8556326-D636-2B0A-37D2-E8DFD126F187}"/>
                </a:ext>
              </a:extLst>
            </p:cNvPr>
            <p:cNvCxnSpPr/>
            <p:nvPr/>
          </p:nvCxnSpPr>
          <p:spPr bwMode="auto">
            <a:xfrm>
              <a:off x="10707893" y="368092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80" name="Straight Connector 179">
              <a:extLst>
                <a:ext uri="{FF2B5EF4-FFF2-40B4-BE49-F238E27FC236}">
                  <a16:creationId xmlns:a16="http://schemas.microsoft.com/office/drawing/2014/main" id="{F1889DB5-A600-A8C4-8429-620CD02E7996}"/>
                </a:ext>
              </a:extLst>
            </p:cNvPr>
            <p:cNvCxnSpPr/>
            <p:nvPr/>
          </p:nvCxnSpPr>
          <p:spPr bwMode="auto">
            <a:xfrm>
              <a:off x="10832372" y="3680921"/>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81" name="Straight Connector 180">
              <a:extLst>
                <a:ext uri="{FF2B5EF4-FFF2-40B4-BE49-F238E27FC236}">
                  <a16:creationId xmlns:a16="http://schemas.microsoft.com/office/drawing/2014/main" id="{838337AB-ADE6-0AF4-6023-56A79292675D}"/>
                </a:ext>
              </a:extLst>
            </p:cNvPr>
            <p:cNvCxnSpPr/>
            <p:nvPr/>
          </p:nvCxnSpPr>
          <p:spPr bwMode="auto">
            <a:xfrm>
              <a:off x="11222821" y="3681030"/>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82" name="Straight Connector 181">
              <a:extLst>
                <a:ext uri="{FF2B5EF4-FFF2-40B4-BE49-F238E27FC236}">
                  <a16:creationId xmlns:a16="http://schemas.microsoft.com/office/drawing/2014/main" id="{0CE53533-5782-4125-C2F1-B1F5CB73DA1F}"/>
                </a:ext>
              </a:extLst>
            </p:cNvPr>
            <p:cNvCxnSpPr/>
            <p:nvPr/>
          </p:nvCxnSpPr>
          <p:spPr bwMode="auto">
            <a:xfrm>
              <a:off x="11291460" y="3683248"/>
              <a:ext cx="0" cy="76562"/>
            </a:xfrm>
            <a:prstGeom prst="line">
              <a:avLst/>
            </a:prstGeom>
            <a:noFill/>
            <a:ln w="19050" cap="flat" cmpd="sng" algn="ctr">
              <a:solidFill>
                <a:schemeClr val="accent1"/>
              </a:solidFill>
              <a:prstDash val="solid"/>
              <a:round/>
              <a:headEnd type="none" w="med" len="med"/>
              <a:tailEnd type="none" w="med" len="med"/>
            </a:ln>
            <a:effectLst/>
          </p:spPr>
        </p:cxnSp>
        <p:cxnSp>
          <p:nvCxnSpPr>
            <p:cNvPr id="183" name="Straight Connector 182">
              <a:extLst>
                <a:ext uri="{FF2B5EF4-FFF2-40B4-BE49-F238E27FC236}">
                  <a16:creationId xmlns:a16="http://schemas.microsoft.com/office/drawing/2014/main" id="{0804AA06-DD4C-2F66-A092-68A33D052F66}"/>
                </a:ext>
              </a:extLst>
            </p:cNvPr>
            <p:cNvCxnSpPr/>
            <p:nvPr/>
          </p:nvCxnSpPr>
          <p:spPr bwMode="auto">
            <a:xfrm>
              <a:off x="6577571" y="1938427"/>
              <a:ext cx="0" cy="76562"/>
            </a:xfrm>
            <a:prstGeom prst="line">
              <a:avLst/>
            </a:prstGeom>
            <a:noFill/>
            <a:ln w="19050" cap="flat" cmpd="sng" algn="ctr">
              <a:solidFill>
                <a:schemeClr val="accent1"/>
              </a:solidFill>
              <a:prstDash val="solid"/>
              <a:round/>
              <a:headEnd type="none" w="med" len="med"/>
              <a:tailEnd type="none" w="med" len="med"/>
            </a:ln>
            <a:effectLst/>
          </p:spPr>
        </p:cxnSp>
      </p:grpSp>
      <p:cxnSp>
        <p:nvCxnSpPr>
          <p:cNvPr id="189" name="Straight Connector 188">
            <a:extLst>
              <a:ext uri="{FF2B5EF4-FFF2-40B4-BE49-F238E27FC236}">
                <a16:creationId xmlns:a16="http://schemas.microsoft.com/office/drawing/2014/main" id="{877BDAA1-FF9B-0996-C797-977509A195F5}"/>
              </a:ext>
            </a:extLst>
          </p:cNvPr>
          <p:cNvCxnSpPr/>
          <p:nvPr/>
        </p:nvCxnSpPr>
        <p:spPr bwMode="auto">
          <a:xfrm>
            <a:off x="6819510" y="3109218"/>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A783FC9F-D166-612D-AC11-1277B1F3B3CA}"/>
              </a:ext>
            </a:extLst>
          </p:cNvPr>
          <p:cNvCxnSpPr/>
          <p:nvPr/>
        </p:nvCxnSpPr>
        <p:spPr bwMode="auto">
          <a:xfrm>
            <a:off x="6881440" y="3147499"/>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5D65A9BD-7C86-963F-80E9-DB54ABDDDC68}"/>
              </a:ext>
            </a:extLst>
          </p:cNvPr>
          <p:cNvCxnSpPr/>
          <p:nvPr/>
        </p:nvCxnSpPr>
        <p:spPr bwMode="auto">
          <a:xfrm>
            <a:off x="6934702" y="3226388"/>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192" name="Straight Connector 191">
            <a:extLst>
              <a:ext uri="{FF2B5EF4-FFF2-40B4-BE49-F238E27FC236}">
                <a16:creationId xmlns:a16="http://schemas.microsoft.com/office/drawing/2014/main" id="{97546371-EF86-3B6F-F46F-79C13BD054F2}"/>
              </a:ext>
            </a:extLst>
          </p:cNvPr>
          <p:cNvCxnSpPr/>
          <p:nvPr/>
        </p:nvCxnSpPr>
        <p:spPr bwMode="auto">
          <a:xfrm>
            <a:off x="6988507" y="3256277"/>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193" name="Straight Connector 192">
            <a:extLst>
              <a:ext uri="{FF2B5EF4-FFF2-40B4-BE49-F238E27FC236}">
                <a16:creationId xmlns:a16="http://schemas.microsoft.com/office/drawing/2014/main" id="{51D1532D-0239-04F8-B9A9-2A4042CA32A8}"/>
              </a:ext>
            </a:extLst>
          </p:cNvPr>
          <p:cNvCxnSpPr/>
          <p:nvPr/>
        </p:nvCxnSpPr>
        <p:spPr bwMode="auto">
          <a:xfrm>
            <a:off x="7137560" y="3356799"/>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194" name="Straight Connector 193">
            <a:extLst>
              <a:ext uri="{FF2B5EF4-FFF2-40B4-BE49-F238E27FC236}">
                <a16:creationId xmlns:a16="http://schemas.microsoft.com/office/drawing/2014/main" id="{649ABC53-F923-12A9-6EFF-A11F0C08FCCD}"/>
              </a:ext>
            </a:extLst>
          </p:cNvPr>
          <p:cNvCxnSpPr/>
          <p:nvPr/>
        </p:nvCxnSpPr>
        <p:spPr bwMode="auto">
          <a:xfrm>
            <a:off x="7150157" y="3395080"/>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195" name="Straight Connector 194">
            <a:extLst>
              <a:ext uri="{FF2B5EF4-FFF2-40B4-BE49-F238E27FC236}">
                <a16:creationId xmlns:a16="http://schemas.microsoft.com/office/drawing/2014/main" id="{72F2AA0D-F650-A698-0977-226EC7DC8A9D}"/>
              </a:ext>
            </a:extLst>
          </p:cNvPr>
          <p:cNvCxnSpPr/>
          <p:nvPr/>
        </p:nvCxnSpPr>
        <p:spPr bwMode="auto">
          <a:xfrm>
            <a:off x="7223329" y="3437167"/>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196" name="Straight Connector 195">
            <a:extLst>
              <a:ext uri="{FF2B5EF4-FFF2-40B4-BE49-F238E27FC236}">
                <a16:creationId xmlns:a16="http://schemas.microsoft.com/office/drawing/2014/main" id="{B000610B-64AB-F4A4-A82D-55407018BA3D}"/>
              </a:ext>
            </a:extLst>
          </p:cNvPr>
          <p:cNvCxnSpPr/>
          <p:nvPr/>
        </p:nvCxnSpPr>
        <p:spPr bwMode="auto">
          <a:xfrm>
            <a:off x="7262167" y="3452210"/>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197" name="Straight Connector 196">
            <a:extLst>
              <a:ext uri="{FF2B5EF4-FFF2-40B4-BE49-F238E27FC236}">
                <a16:creationId xmlns:a16="http://schemas.microsoft.com/office/drawing/2014/main" id="{E6795291-DBFB-4655-9531-F4D7D3E14F82}"/>
              </a:ext>
            </a:extLst>
          </p:cNvPr>
          <p:cNvCxnSpPr/>
          <p:nvPr/>
        </p:nvCxnSpPr>
        <p:spPr bwMode="auto">
          <a:xfrm>
            <a:off x="7284209" y="3452210"/>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198" name="Straight Connector 197">
            <a:extLst>
              <a:ext uri="{FF2B5EF4-FFF2-40B4-BE49-F238E27FC236}">
                <a16:creationId xmlns:a16="http://schemas.microsoft.com/office/drawing/2014/main" id="{12714C9B-75FE-C1DA-154E-7545A2628247}"/>
              </a:ext>
            </a:extLst>
          </p:cNvPr>
          <p:cNvCxnSpPr/>
          <p:nvPr/>
        </p:nvCxnSpPr>
        <p:spPr bwMode="auto">
          <a:xfrm>
            <a:off x="7401311" y="3601951"/>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199" name="Straight Connector 198">
            <a:extLst>
              <a:ext uri="{FF2B5EF4-FFF2-40B4-BE49-F238E27FC236}">
                <a16:creationId xmlns:a16="http://schemas.microsoft.com/office/drawing/2014/main" id="{A9640247-B9E5-98CA-6246-2F95370F4BA3}"/>
              </a:ext>
            </a:extLst>
          </p:cNvPr>
          <p:cNvCxnSpPr/>
          <p:nvPr/>
        </p:nvCxnSpPr>
        <p:spPr bwMode="auto">
          <a:xfrm>
            <a:off x="7401771" y="3649785"/>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00" name="Straight Connector 199">
            <a:extLst>
              <a:ext uri="{FF2B5EF4-FFF2-40B4-BE49-F238E27FC236}">
                <a16:creationId xmlns:a16="http://schemas.microsoft.com/office/drawing/2014/main" id="{CCEB10FF-F1BE-5E1A-5ED0-D317B8C3E250}"/>
              </a:ext>
            </a:extLst>
          </p:cNvPr>
          <p:cNvCxnSpPr/>
          <p:nvPr/>
        </p:nvCxnSpPr>
        <p:spPr bwMode="auto">
          <a:xfrm>
            <a:off x="7444810" y="3652112"/>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01" name="Straight Connector 200">
            <a:extLst>
              <a:ext uri="{FF2B5EF4-FFF2-40B4-BE49-F238E27FC236}">
                <a16:creationId xmlns:a16="http://schemas.microsoft.com/office/drawing/2014/main" id="{F1325878-26EF-AD15-96D1-978ABCB656F7}"/>
              </a:ext>
            </a:extLst>
          </p:cNvPr>
          <p:cNvCxnSpPr/>
          <p:nvPr/>
        </p:nvCxnSpPr>
        <p:spPr bwMode="auto">
          <a:xfrm>
            <a:off x="7477349" y="3651799"/>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02" name="Straight Connector 201">
            <a:extLst>
              <a:ext uri="{FF2B5EF4-FFF2-40B4-BE49-F238E27FC236}">
                <a16:creationId xmlns:a16="http://schemas.microsoft.com/office/drawing/2014/main" id="{28A0E856-6798-72EB-DF3A-91EE0DA46F95}"/>
              </a:ext>
            </a:extLst>
          </p:cNvPr>
          <p:cNvCxnSpPr/>
          <p:nvPr/>
        </p:nvCxnSpPr>
        <p:spPr bwMode="auto">
          <a:xfrm>
            <a:off x="7645713" y="3681101"/>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03" name="Straight Connector 202">
            <a:extLst>
              <a:ext uri="{FF2B5EF4-FFF2-40B4-BE49-F238E27FC236}">
                <a16:creationId xmlns:a16="http://schemas.microsoft.com/office/drawing/2014/main" id="{BD8F66EE-EB85-072C-8824-EEF10B0F7E44}"/>
              </a:ext>
            </a:extLst>
          </p:cNvPr>
          <p:cNvCxnSpPr/>
          <p:nvPr/>
        </p:nvCxnSpPr>
        <p:spPr bwMode="auto">
          <a:xfrm>
            <a:off x="7664845" y="3681101"/>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04" name="Straight Connector 203">
            <a:extLst>
              <a:ext uri="{FF2B5EF4-FFF2-40B4-BE49-F238E27FC236}">
                <a16:creationId xmlns:a16="http://schemas.microsoft.com/office/drawing/2014/main" id="{88F45567-4A9B-65B9-98F8-748AC896EBD4}"/>
              </a:ext>
            </a:extLst>
          </p:cNvPr>
          <p:cNvCxnSpPr/>
          <p:nvPr/>
        </p:nvCxnSpPr>
        <p:spPr bwMode="auto">
          <a:xfrm>
            <a:off x="7763911" y="3741396"/>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05" name="Straight Connector 204">
            <a:extLst>
              <a:ext uri="{FF2B5EF4-FFF2-40B4-BE49-F238E27FC236}">
                <a16:creationId xmlns:a16="http://schemas.microsoft.com/office/drawing/2014/main" id="{1B7C06E2-1824-E31E-04D9-7DB57C87F524}"/>
              </a:ext>
            </a:extLst>
          </p:cNvPr>
          <p:cNvCxnSpPr/>
          <p:nvPr/>
        </p:nvCxnSpPr>
        <p:spPr bwMode="auto">
          <a:xfrm>
            <a:off x="7813246" y="3741396"/>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06" name="Straight Connector 205">
            <a:extLst>
              <a:ext uri="{FF2B5EF4-FFF2-40B4-BE49-F238E27FC236}">
                <a16:creationId xmlns:a16="http://schemas.microsoft.com/office/drawing/2014/main" id="{A5EB0E8F-8D04-85EE-3284-5FB60BFAC86D}"/>
              </a:ext>
            </a:extLst>
          </p:cNvPr>
          <p:cNvCxnSpPr/>
          <p:nvPr/>
        </p:nvCxnSpPr>
        <p:spPr bwMode="auto">
          <a:xfrm>
            <a:off x="7852990" y="3836794"/>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07" name="Straight Connector 206">
            <a:extLst>
              <a:ext uri="{FF2B5EF4-FFF2-40B4-BE49-F238E27FC236}">
                <a16:creationId xmlns:a16="http://schemas.microsoft.com/office/drawing/2014/main" id="{CF00109E-C62E-B312-B309-23A2EB870A06}"/>
              </a:ext>
            </a:extLst>
          </p:cNvPr>
          <p:cNvCxnSpPr/>
          <p:nvPr/>
        </p:nvCxnSpPr>
        <p:spPr bwMode="auto">
          <a:xfrm>
            <a:off x="7884867" y="3985264"/>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08" name="Straight Connector 207">
            <a:extLst>
              <a:ext uri="{FF2B5EF4-FFF2-40B4-BE49-F238E27FC236}">
                <a16:creationId xmlns:a16="http://schemas.microsoft.com/office/drawing/2014/main" id="{A00E8268-05BA-0A1E-4530-42A8E68A0D03}"/>
              </a:ext>
            </a:extLst>
          </p:cNvPr>
          <p:cNvCxnSpPr/>
          <p:nvPr/>
        </p:nvCxnSpPr>
        <p:spPr bwMode="auto">
          <a:xfrm>
            <a:off x="7888016" y="4030630"/>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09" name="Straight Connector 208">
            <a:extLst>
              <a:ext uri="{FF2B5EF4-FFF2-40B4-BE49-F238E27FC236}">
                <a16:creationId xmlns:a16="http://schemas.microsoft.com/office/drawing/2014/main" id="{39C4446C-5068-700B-6176-0D745DA8A358}"/>
              </a:ext>
            </a:extLst>
          </p:cNvPr>
          <p:cNvCxnSpPr/>
          <p:nvPr/>
        </p:nvCxnSpPr>
        <p:spPr bwMode="auto">
          <a:xfrm>
            <a:off x="7909816" y="4045232"/>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10" name="Straight Connector 209">
            <a:extLst>
              <a:ext uri="{FF2B5EF4-FFF2-40B4-BE49-F238E27FC236}">
                <a16:creationId xmlns:a16="http://schemas.microsoft.com/office/drawing/2014/main" id="{D29B9446-0545-8771-E7AF-1D692231B017}"/>
              </a:ext>
            </a:extLst>
          </p:cNvPr>
          <p:cNvCxnSpPr/>
          <p:nvPr/>
        </p:nvCxnSpPr>
        <p:spPr bwMode="auto">
          <a:xfrm>
            <a:off x="7912607" y="4090325"/>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11" name="Straight Connector 210">
            <a:extLst>
              <a:ext uri="{FF2B5EF4-FFF2-40B4-BE49-F238E27FC236}">
                <a16:creationId xmlns:a16="http://schemas.microsoft.com/office/drawing/2014/main" id="{C1142D1C-0F1F-6102-1AB5-D1C78818D47E}"/>
              </a:ext>
            </a:extLst>
          </p:cNvPr>
          <p:cNvCxnSpPr/>
          <p:nvPr/>
        </p:nvCxnSpPr>
        <p:spPr bwMode="auto">
          <a:xfrm>
            <a:off x="7947604" y="4126995"/>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12" name="Straight Connector 211">
            <a:extLst>
              <a:ext uri="{FF2B5EF4-FFF2-40B4-BE49-F238E27FC236}">
                <a16:creationId xmlns:a16="http://schemas.microsoft.com/office/drawing/2014/main" id="{A5BA06EA-47C1-2F69-F5D7-7F7026D956C4}"/>
              </a:ext>
            </a:extLst>
          </p:cNvPr>
          <p:cNvCxnSpPr/>
          <p:nvPr/>
        </p:nvCxnSpPr>
        <p:spPr bwMode="auto">
          <a:xfrm>
            <a:off x="8154389" y="4299010"/>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13" name="Straight Connector 212">
            <a:extLst>
              <a:ext uri="{FF2B5EF4-FFF2-40B4-BE49-F238E27FC236}">
                <a16:creationId xmlns:a16="http://schemas.microsoft.com/office/drawing/2014/main" id="{50FEDB7E-3D34-BC46-C2E0-F7683BDE3494}"/>
              </a:ext>
            </a:extLst>
          </p:cNvPr>
          <p:cNvCxnSpPr/>
          <p:nvPr/>
        </p:nvCxnSpPr>
        <p:spPr bwMode="auto">
          <a:xfrm>
            <a:off x="8329446" y="4499647"/>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14" name="Straight Connector 213">
            <a:extLst>
              <a:ext uri="{FF2B5EF4-FFF2-40B4-BE49-F238E27FC236}">
                <a16:creationId xmlns:a16="http://schemas.microsoft.com/office/drawing/2014/main" id="{0B93F76D-3C88-1383-2151-7F7739A072F4}"/>
              </a:ext>
            </a:extLst>
          </p:cNvPr>
          <p:cNvCxnSpPr/>
          <p:nvPr/>
        </p:nvCxnSpPr>
        <p:spPr bwMode="auto">
          <a:xfrm>
            <a:off x="8351137" y="4660389"/>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15" name="Straight Connector 214">
            <a:extLst>
              <a:ext uri="{FF2B5EF4-FFF2-40B4-BE49-F238E27FC236}">
                <a16:creationId xmlns:a16="http://schemas.microsoft.com/office/drawing/2014/main" id="{013D7AAB-607E-C9FE-45F7-B03472205857}"/>
              </a:ext>
            </a:extLst>
          </p:cNvPr>
          <p:cNvCxnSpPr/>
          <p:nvPr/>
        </p:nvCxnSpPr>
        <p:spPr bwMode="auto">
          <a:xfrm>
            <a:off x="8390237" y="4706567"/>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16" name="Straight Connector 215">
            <a:extLst>
              <a:ext uri="{FF2B5EF4-FFF2-40B4-BE49-F238E27FC236}">
                <a16:creationId xmlns:a16="http://schemas.microsoft.com/office/drawing/2014/main" id="{2BA68250-BDB9-1BB2-5156-950609D0C33F}"/>
              </a:ext>
            </a:extLst>
          </p:cNvPr>
          <p:cNvCxnSpPr/>
          <p:nvPr/>
        </p:nvCxnSpPr>
        <p:spPr bwMode="auto">
          <a:xfrm>
            <a:off x="8492041" y="4770496"/>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17" name="Straight Connector 216">
            <a:extLst>
              <a:ext uri="{FF2B5EF4-FFF2-40B4-BE49-F238E27FC236}">
                <a16:creationId xmlns:a16="http://schemas.microsoft.com/office/drawing/2014/main" id="{1C737E12-5282-8335-5D32-DD6AE5D04457}"/>
              </a:ext>
            </a:extLst>
          </p:cNvPr>
          <p:cNvCxnSpPr/>
          <p:nvPr/>
        </p:nvCxnSpPr>
        <p:spPr bwMode="auto">
          <a:xfrm>
            <a:off x="8595609" y="4815758"/>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18" name="Straight Connector 217">
            <a:extLst>
              <a:ext uri="{FF2B5EF4-FFF2-40B4-BE49-F238E27FC236}">
                <a16:creationId xmlns:a16="http://schemas.microsoft.com/office/drawing/2014/main" id="{63ADB7F8-238F-428A-D86D-A22B08B00B69}"/>
              </a:ext>
            </a:extLst>
          </p:cNvPr>
          <p:cNvCxnSpPr/>
          <p:nvPr/>
        </p:nvCxnSpPr>
        <p:spPr bwMode="auto">
          <a:xfrm>
            <a:off x="8795356" y="4837589"/>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19" name="Straight Connector 218">
            <a:extLst>
              <a:ext uri="{FF2B5EF4-FFF2-40B4-BE49-F238E27FC236}">
                <a16:creationId xmlns:a16="http://schemas.microsoft.com/office/drawing/2014/main" id="{06DAD7FF-1EB7-669A-45B9-8555EE78C641}"/>
              </a:ext>
            </a:extLst>
          </p:cNvPr>
          <p:cNvCxnSpPr/>
          <p:nvPr/>
        </p:nvCxnSpPr>
        <p:spPr bwMode="auto">
          <a:xfrm>
            <a:off x="8820304" y="4837872"/>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20" name="Straight Connector 219">
            <a:extLst>
              <a:ext uri="{FF2B5EF4-FFF2-40B4-BE49-F238E27FC236}">
                <a16:creationId xmlns:a16="http://schemas.microsoft.com/office/drawing/2014/main" id="{C0B87911-04E5-D15C-6777-307195AB9ADD}"/>
              </a:ext>
            </a:extLst>
          </p:cNvPr>
          <p:cNvCxnSpPr/>
          <p:nvPr/>
        </p:nvCxnSpPr>
        <p:spPr bwMode="auto">
          <a:xfrm>
            <a:off x="8953587" y="4906047"/>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21" name="Straight Connector 220">
            <a:extLst>
              <a:ext uri="{FF2B5EF4-FFF2-40B4-BE49-F238E27FC236}">
                <a16:creationId xmlns:a16="http://schemas.microsoft.com/office/drawing/2014/main" id="{CFE670F6-48ED-0424-C7C2-FA0D1F811452}"/>
              </a:ext>
            </a:extLst>
          </p:cNvPr>
          <p:cNvCxnSpPr/>
          <p:nvPr/>
        </p:nvCxnSpPr>
        <p:spPr bwMode="auto">
          <a:xfrm>
            <a:off x="9530671" y="4982609"/>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22" name="Straight Connector 221">
            <a:extLst>
              <a:ext uri="{FF2B5EF4-FFF2-40B4-BE49-F238E27FC236}">
                <a16:creationId xmlns:a16="http://schemas.microsoft.com/office/drawing/2014/main" id="{C1F0D2E4-0370-C47C-01ED-8A878DBEEAE8}"/>
              </a:ext>
            </a:extLst>
          </p:cNvPr>
          <p:cNvCxnSpPr/>
          <p:nvPr/>
        </p:nvCxnSpPr>
        <p:spPr bwMode="auto">
          <a:xfrm>
            <a:off x="9687072" y="5023217"/>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23" name="Straight Connector 222">
            <a:extLst>
              <a:ext uri="{FF2B5EF4-FFF2-40B4-BE49-F238E27FC236}">
                <a16:creationId xmlns:a16="http://schemas.microsoft.com/office/drawing/2014/main" id="{0398203D-0DEE-CF91-09EF-91E825EC2355}"/>
              </a:ext>
            </a:extLst>
          </p:cNvPr>
          <p:cNvCxnSpPr/>
          <p:nvPr/>
        </p:nvCxnSpPr>
        <p:spPr bwMode="auto">
          <a:xfrm>
            <a:off x="10036613" y="5023689"/>
            <a:ext cx="0" cy="76562"/>
          </a:xfrm>
          <a:prstGeom prst="line">
            <a:avLst/>
          </a:prstGeom>
          <a:noFill/>
          <a:ln w="19050" cap="flat" cmpd="sng" algn="ctr">
            <a:solidFill>
              <a:schemeClr val="accent3"/>
            </a:solidFill>
            <a:prstDash val="solid"/>
            <a:round/>
            <a:headEnd type="none" w="med" len="med"/>
            <a:tailEnd type="none" w="med" len="med"/>
          </a:ln>
          <a:effectLst/>
        </p:spPr>
      </p:cxnSp>
      <p:cxnSp>
        <p:nvCxnSpPr>
          <p:cNvPr id="224" name="Straight Connector 223">
            <a:extLst>
              <a:ext uri="{FF2B5EF4-FFF2-40B4-BE49-F238E27FC236}">
                <a16:creationId xmlns:a16="http://schemas.microsoft.com/office/drawing/2014/main" id="{5B44081D-A324-229F-FDBC-058A23710510}"/>
              </a:ext>
            </a:extLst>
          </p:cNvPr>
          <p:cNvCxnSpPr>
            <a:endCxn id="83" idx="1"/>
          </p:cNvCxnSpPr>
          <p:nvPr/>
        </p:nvCxnSpPr>
        <p:spPr bwMode="auto">
          <a:xfrm>
            <a:off x="6579996" y="2908053"/>
            <a:ext cx="0" cy="2390659"/>
          </a:xfrm>
          <a:prstGeom prst="line">
            <a:avLst/>
          </a:prstGeom>
          <a:noFill/>
          <a:ln w="28575" cap="flat" cmpd="sng" algn="ctr">
            <a:solidFill>
              <a:schemeClr val="bg1"/>
            </a:solidFill>
            <a:prstDash val="solid"/>
            <a:round/>
            <a:headEnd type="none" w="med" len="med"/>
            <a:tailEnd type="none" w="med" len="med"/>
          </a:ln>
          <a:effectLst/>
        </p:spPr>
      </p:cxnSp>
      <p:cxnSp>
        <p:nvCxnSpPr>
          <p:cNvPr id="225" name="Straight Connector 224">
            <a:extLst>
              <a:ext uri="{FF2B5EF4-FFF2-40B4-BE49-F238E27FC236}">
                <a16:creationId xmlns:a16="http://schemas.microsoft.com/office/drawing/2014/main" id="{F1352D86-9632-C9B2-2B87-29BB26FE5F22}"/>
              </a:ext>
            </a:extLst>
          </p:cNvPr>
          <p:cNvCxnSpPr>
            <a:stCxn id="83" idx="1"/>
            <a:endCxn id="83" idx="2"/>
          </p:cNvCxnSpPr>
          <p:nvPr/>
        </p:nvCxnSpPr>
        <p:spPr bwMode="auto">
          <a:xfrm>
            <a:off x="6579996" y="5298712"/>
            <a:ext cx="4850029" cy="0"/>
          </a:xfrm>
          <a:prstGeom prst="line">
            <a:avLst/>
          </a:prstGeom>
          <a:noFill/>
          <a:ln w="28575" cap="flat" cmpd="sng" algn="ctr">
            <a:solidFill>
              <a:schemeClr val="bg1"/>
            </a:solidFill>
            <a:prstDash val="solid"/>
            <a:round/>
            <a:headEnd type="none" w="med" len="med"/>
            <a:tailEnd type="none" w="med" len="med"/>
          </a:ln>
          <a:effectLst/>
        </p:spPr>
      </p:cxnSp>
      <p:grpSp>
        <p:nvGrpSpPr>
          <p:cNvPr id="235" name="Group 234">
            <a:extLst>
              <a:ext uri="{FF2B5EF4-FFF2-40B4-BE49-F238E27FC236}">
                <a16:creationId xmlns:a16="http://schemas.microsoft.com/office/drawing/2014/main" id="{0C0D163B-B6C2-EFBE-1077-D4381D6A8964}"/>
              </a:ext>
            </a:extLst>
          </p:cNvPr>
          <p:cNvGrpSpPr/>
          <p:nvPr/>
        </p:nvGrpSpPr>
        <p:grpSpPr>
          <a:xfrm>
            <a:off x="7896103" y="2135133"/>
            <a:ext cx="3426667" cy="1112345"/>
            <a:chOff x="7896103" y="2135133"/>
            <a:chExt cx="3426667" cy="1112345"/>
          </a:xfrm>
        </p:grpSpPr>
        <p:cxnSp>
          <p:nvCxnSpPr>
            <p:cNvPr id="6" name="Straight Connector 5">
              <a:extLst>
                <a:ext uri="{FF2B5EF4-FFF2-40B4-BE49-F238E27FC236}">
                  <a16:creationId xmlns:a16="http://schemas.microsoft.com/office/drawing/2014/main" id="{B9ADCA7C-66AB-0C92-CDA0-B142A103210B}"/>
                </a:ext>
              </a:extLst>
            </p:cNvPr>
            <p:cNvCxnSpPr>
              <a:cxnSpLocks/>
            </p:cNvCxnSpPr>
            <p:nvPr/>
          </p:nvCxnSpPr>
          <p:spPr bwMode="auto">
            <a:xfrm>
              <a:off x="7901889" y="2416923"/>
              <a:ext cx="3370676" cy="0"/>
            </a:xfrm>
            <a:prstGeom prst="line">
              <a:avLst/>
            </a:prstGeom>
            <a:noFill/>
            <a:ln w="28575" cap="flat" cmpd="sng" algn="ctr">
              <a:solidFill>
                <a:schemeClr val="bg1"/>
              </a:solidFill>
              <a:prstDash val="solid"/>
              <a:round/>
              <a:headEnd type="none" w="med" len="med"/>
              <a:tailEnd type="none" w="med" len="med"/>
            </a:ln>
            <a:effectLst/>
          </p:spPr>
        </p:cxnSp>
        <p:sp>
          <p:nvSpPr>
            <p:cNvPr id="227" name="TextBox 226">
              <a:extLst>
                <a:ext uri="{FF2B5EF4-FFF2-40B4-BE49-F238E27FC236}">
                  <a16:creationId xmlns:a16="http://schemas.microsoft.com/office/drawing/2014/main" id="{004E0706-3B83-A2D7-4AE4-E43E7B2549FD}"/>
                </a:ext>
              </a:extLst>
            </p:cNvPr>
            <p:cNvSpPr txBox="1"/>
            <p:nvPr/>
          </p:nvSpPr>
          <p:spPr bwMode="auto">
            <a:xfrm>
              <a:off x="7896103" y="2364003"/>
              <a:ext cx="178921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Median PFS, mo (95% CI)</a:t>
              </a:r>
              <a:endParaRPr kumimoji="0" lang="en-US" sz="16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29" name="TextBox 228">
              <a:extLst>
                <a:ext uri="{FF2B5EF4-FFF2-40B4-BE49-F238E27FC236}">
                  <a16:creationId xmlns:a16="http://schemas.microsoft.com/office/drawing/2014/main" id="{2FA06C57-A37F-BFC7-CF9C-D41B88B4C213}"/>
                </a:ext>
              </a:extLst>
            </p:cNvPr>
            <p:cNvSpPr txBox="1"/>
            <p:nvPr/>
          </p:nvSpPr>
          <p:spPr bwMode="auto">
            <a:xfrm>
              <a:off x="9042712" y="2135289"/>
              <a:ext cx="16556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Duv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13.3</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(12.1-16.8)</a:t>
              </a:r>
              <a:endParaRPr kumimoji="0" lang="en-US" sz="16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30" name="TextBox 229">
              <a:extLst>
                <a:ext uri="{FF2B5EF4-FFF2-40B4-BE49-F238E27FC236}">
                  <a16:creationId xmlns:a16="http://schemas.microsoft.com/office/drawing/2014/main" id="{2614F028-EC8F-FD1B-C1E4-3C5BFAA93CD0}"/>
                </a:ext>
              </a:extLst>
            </p:cNvPr>
            <p:cNvSpPr txBox="1"/>
            <p:nvPr/>
          </p:nvSpPr>
          <p:spPr bwMode="auto">
            <a:xfrm>
              <a:off x="10267974" y="2135133"/>
              <a:ext cx="10547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Ofa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9.9</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(9.2-11.3)</a:t>
              </a:r>
            </a:p>
          </p:txBody>
        </p:sp>
        <p:sp>
          <p:nvSpPr>
            <p:cNvPr id="232" name="TextBox 231">
              <a:extLst>
                <a:ext uri="{FF2B5EF4-FFF2-40B4-BE49-F238E27FC236}">
                  <a16:creationId xmlns:a16="http://schemas.microsoft.com/office/drawing/2014/main" id="{3FFBAEDB-84E8-D191-3B07-FD696141A675}"/>
                </a:ext>
              </a:extLst>
            </p:cNvPr>
            <p:cNvSpPr txBox="1"/>
            <p:nvPr/>
          </p:nvSpPr>
          <p:spPr bwMode="auto">
            <a:xfrm>
              <a:off x="9347093" y="2908924"/>
              <a:ext cx="18933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HR: 0.52; </a:t>
              </a: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&lt;.0001</a:t>
              </a:r>
              <a:endParaRPr kumimoji="0" lang="en-US" sz="1600" b="0" i="0" u="none" strike="noStrike" kern="1200" cap="none" spc="0" normalizeH="0" baseline="0" noProof="0" dirty="0">
                <a:ln>
                  <a:noFill/>
                </a:ln>
                <a:solidFill>
                  <a:srgbClr val="FFFFFF"/>
                </a:solidFill>
                <a:effectLst/>
                <a:uLnTx/>
                <a:uFillTx/>
                <a:latin typeface="Calibri"/>
                <a:ea typeface="+mn-ea"/>
                <a:cs typeface="+mn-cs"/>
              </a:endParaRPr>
            </a:p>
          </p:txBody>
        </p:sp>
      </p:grpSp>
    </p:spTree>
    <p:extLst>
      <p:ext uri="{BB962C8B-B14F-4D97-AF65-F5344CB8AC3E}">
        <p14:creationId xmlns:p14="http://schemas.microsoft.com/office/powerpoint/2010/main" val="3285715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D48BF5-6E7A-F538-7290-8FFDF86AE5A0}"/>
              </a:ext>
            </a:extLst>
          </p:cNvPr>
          <p:cNvSpPr/>
          <p:nvPr/>
        </p:nvSpPr>
        <p:spPr>
          <a:xfrm>
            <a:off x="434394" y="6183677"/>
            <a:ext cx="11151435" cy="461665"/>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Reproduced with permission from the NCCN Clinical Practice Guidelines in Oncology (NCCN Guidelines</a:t>
            </a:r>
            <a:r>
              <a:rPr kumimoji="0" lang="en-US" altLang="en-US" sz="1200" b="0" i="0" u="none" strike="noStrike" kern="1200" cap="none" spc="0" normalizeH="0" baseline="30000" noProof="0" dirty="0">
                <a:ln>
                  <a:noFill/>
                </a:ln>
                <a:solidFill>
                  <a:srgbClr val="455560"/>
                </a:solidFill>
                <a:effectLst/>
                <a:uLnTx/>
                <a:uFillTx/>
                <a:latin typeface="Calibri" panose="020F0502020204030204" pitchFamily="34" charset="0"/>
                <a:ea typeface="+mn-ea"/>
                <a:cs typeface="Arial" panose="020B0604020202020204" pitchFamily="34" charset="0"/>
              </a:rPr>
              <a:t>®</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for</a:t>
            </a:r>
            <a:r>
              <a:rPr kumimoji="0" lang="pt-B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CLL/SLL v1.2023. </a:t>
            </a:r>
            <a:br>
              <a:rPr kumimoji="0" lang="pt-B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b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National Comprehensive Cancer Network, Inc 2022. All rights reserved. To view the most recent and complete version of the guideline, go online to nccn.org. </a:t>
            </a:r>
            <a:endParaRPr kumimoji="0" lang="pt-B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2" name="Title 1">
            <a:extLst>
              <a:ext uri="{FF2B5EF4-FFF2-40B4-BE49-F238E27FC236}">
                <a16:creationId xmlns:a16="http://schemas.microsoft.com/office/drawing/2014/main" id="{EC73E7EE-AE2C-9136-4643-B0F2B4E3893D}"/>
              </a:ext>
            </a:extLst>
          </p:cNvPr>
          <p:cNvSpPr>
            <a:spLocks noGrp="1"/>
          </p:cNvSpPr>
          <p:nvPr>
            <p:ph type="title"/>
          </p:nvPr>
        </p:nvSpPr>
        <p:spPr/>
        <p:txBody>
          <a:bodyPr/>
          <a:lstStyle/>
          <a:p>
            <a:r>
              <a:rPr lang="en-US" dirty="0"/>
              <a:t>What Do These Data Tell Us?</a:t>
            </a:r>
          </a:p>
        </p:txBody>
      </p:sp>
      <p:sp>
        <p:nvSpPr>
          <p:cNvPr id="3" name="Content Placeholder 2">
            <a:extLst>
              <a:ext uri="{FF2B5EF4-FFF2-40B4-BE49-F238E27FC236}">
                <a16:creationId xmlns:a16="http://schemas.microsoft.com/office/drawing/2014/main" id="{3344CB6E-0952-3936-BC21-018996A1F10C}"/>
              </a:ext>
            </a:extLst>
          </p:cNvPr>
          <p:cNvSpPr>
            <a:spLocks noGrp="1"/>
          </p:cNvSpPr>
          <p:nvPr>
            <p:ph idx="1"/>
          </p:nvPr>
        </p:nvSpPr>
        <p:spPr/>
        <p:txBody>
          <a:bodyPr/>
          <a:lstStyle/>
          <a:p>
            <a:r>
              <a:rPr lang="en-US" sz="2400" dirty="0"/>
              <a:t>In the postchemotherapy setting, both BTK and BCL-2 inhibitors are very effective</a:t>
            </a:r>
          </a:p>
          <a:p>
            <a:endParaRPr lang="en-US" sz="2400" dirty="0"/>
          </a:p>
        </p:txBody>
      </p:sp>
      <p:pic>
        <p:nvPicPr>
          <p:cNvPr id="9" name="Picture 8">
            <a:extLst>
              <a:ext uri="{FF2B5EF4-FFF2-40B4-BE49-F238E27FC236}">
                <a16:creationId xmlns:a16="http://schemas.microsoft.com/office/drawing/2014/main" id="{2E070148-8063-FC81-B3C4-2D3D5039734E}"/>
              </a:ext>
            </a:extLst>
          </p:cNvPr>
          <p:cNvPicPr>
            <a:picLocks noChangeAspect="1"/>
          </p:cNvPicPr>
          <p:nvPr/>
        </p:nvPicPr>
        <p:blipFill>
          <a:blip r:embed="rId2"/>
          <a:stretch>
            <a:fillRect/>
          </a:stretch>
        </p:blipFill>
        <p:spPr>
          <a:xfrm>
            <a:off x="1880447" y="1963513"/>
            <a:ext cx="8259328" cy="4220164"/>
          </a:xfrm>
          <a:prstGeom prst="rect">
            <a:avLst/>
          </a:prstGeom>
        </p:spPr>
      </p:pic>
      <p:sp>
        <p:nvSpPr>
          <p:cNvPr id="14" name="Rectangle 13">
            <a:extLst>
              <a:ext uri="{FF2B5EF4-FFF2-40B4-BE49-F238E27FC236}">
                <a16:creationId xmlns:a16="http://schemas.microsoft.com/office/drawing/2014/main" id="{489E40C2-0F09-D3FE-38EC-93391B8D855B}"/>
              </a:ext>
            </a:extLst>
          </p:cNvPr>
          <p:cNvSpPr/>
          <p:nvPr/>
        </p:nvSpPr>
        <p:spPr bwMode="auto">
          <a:xfrm>
            <a:off x="4883499" y="2120202"/>
            <a:ext cx="2783393" cy="170822"/>
          </a:xfrm>
          <a:prstGeom prst="rect">
            <a:avLst/>
          </a:prstGeom>
          <a:noFill/>
          <a:ln w="3810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10513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D48BF5-6E7A-F538-7290-8FFDF86AE5A0}"/>
              </a:ext>
            </a:extLst>
          </p:cNvPr>
          <p:cNvSpPr/>
          <p:nvPr/>
        </p:nvSpPr>
        <p:spPr>
          <a:xfrm>
            <a:off x="434394" y="6183677"/>
            <a:ext cx="11151435" cy="461665"/>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Reproduced with permission from the NCCN Clinical Practice Guidelines in Oncology (NCCN Guidelines</a:t>
            </a:r>
            <a:r>
              <a:rPr kumimoji="0" lang="en-US" altLang="en-US" sz="1200" b="0" i="0" u="none" strike="noStrike" kern="1200" cap="none" spc="0" normalizeH="0" baseline="30000" noProof="0" dirty="0">
                <a:ln>
                  <a:noFill/>
                </a:ln>
                <a:solidFill>
                  <a:srgbClr val="455560"/>
                </a:solidFill>
                <a:effectLst/>
                <a:uLnTx/>
                <a:uFillTx/>
                <a:latin typeface="Calibri" panose="020F0502020204030204" pitchFamily="34" charset="0"/>
                <a:ea typeface="+mn-ea"/>
                <a:cs typeface="Arial" panose="020B0604020202020204" pitchFamily="34" charset="0"/>
              </a:rPr>
              <a:t>®</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for</a:t>
            </a:r>
            <a:r>
              <a:rPr kumimoji="0" lang="pt-B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CLL/SLL v1.2023. </a:t>
            </a:r>
            <a:br>
              <a:rPr kumimoji="0" lang="pt-B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b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National Comprehensive Cancer Network, Inc 2022. All rights reserved. To view the most recent and complete version of the guideline, go online to nccn.org. </a:t>
            </a:r>
            <a:endParaRPr kumimoji="0" lang="pt-B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2" name="Title 1">
            <a:extLst>
              <a:ext uri="{FF2B5EF4-FFF2-40B4-BE49-F238E27FC236}">
                <a16:creationId xmlns:a16="http://schemas.microsoft.com/office/drawing/2014/main" id="{EC73E7EE-AE2C-9136-4643-B0F2B4E3893D}"/>
              </a:ext>
            </a:extLst>
          </p:cNvPr>
          <p:cNvSpPr>
            <a:spLocks noGrp="1"/>
          </p:cNvSpPr>
          <p:nvPr>
            <p:ph type="title"/>
          </p:nvPr>
        </p:nvSpPr>
        <p:spPr/>
        <p:txBody>
          <a:bodyPr/>
          <a:lstStyle/>
          <a:p>
            <a:r>
              <a:rPr lang="en-US" dirty="0"/>
              <a:t>What Do These Data Tell Us?</a:t>
            </a:r>
          </a:p>
        </p:txBody>
      </p:sp>
      <p:sp>
        <p:nvSpPr>
          <p:cNvPr id="3" name="Content Placeholder 2">
            <a:extLst>
              <a:ext uri="{FF2B5EF4-FFF2-40B4-BE49-F238E27FC236}">
                <a16:creationId xmlns:a16="http://schemas.microsoft.com/office/drawing/2014/main" id="{3344CB6E-0952-3936-BC21-018996A1F10C}"/>
              </a:ext>
            </a:extLst>
          </p:cNvPr>
          <p:cNvSpPr>
            <a:spLocks noGrp="1"/>
          </p:cNvSpPr>
          <p:nvPr>
            <p:ph idx="1"/>
          </p:nvPr>
        </p:nvSpPr>
        <p:spPr/>
        <p:txBody>
          <a:bodyPr/>
          <a:lstStyle/>
          <a:p>
            <a:r>
              <a:rPr lang="en-US" sz="2400" dirty="0"/>
              <a:t>In the postchemotherapy setting, both BTK and BCL-2 inhibitors are very effective</a:t>
            </a:r>
          </a:p>
          <a:p>
            <a:endParaRPr lang="en-US" sz="2400" dirty="0"/>
          </a:p>
        </p:txBody>
      </p:sp>
      <p:pic>
        <p:nvPicPr>
          <p:cNvPr id="5" name="Picture 4">
            <a:extLst>
              <a:ext uri="{FF2B5EF4-FFF2-40B4-BE49-F238E27FC236}">
                <a16:creationId xmlns:a16="http://schemas.microsoft.com/office/drawing/2014/main" id="{AB761EE3-5CC3-1F2C-062B-825BE764C8A1}"/>
              </a:ext>
            </a:extLst>
          </p:cNvPr>
          <p:cNvPicPr>
            <a:picLocks noChangeAspect="1"/>
          </p:cNvPicPr>
          <p:nvPr/>
        </p:nvPicPr>
        <p:blipFill>
          <a:blip r:embed="rId2"/>
          <a:stretch>
            <a:fillRect/>
          </a:stretch>
        </p:blipFill>
        <p:spPr>
          <a:xfrm>
            <a:off x="2175812" y="2034399"/>
            <a:ext cx="7840376" cy="971270"/>
          </a:xfrm>
          <a:prstGeom prst="rect">
            <a:avLst/>
          </a:prstGeom>
        </p:spPr>
      </p:pic>
      <p:pic>
        <p:nvPicPr>
          <p:cNvPr id="7" name="Picture 6">
            <a:extLst>
              <a:ext uri="{FF2B5EF4-FFF2-40B4-BE49-F238E27FC236}">
                <a16:creationId xmlns:a16="http://schemas.microsoft.com/office/drawing/2014/main" id="{3977C5B6-9C0D-E09F-1F62-BA33706E0676}"/>
              </a:ext>
            </a:extLst>
          </p:cNvPr>
          <p:cNvPicPr>
            <a:picLocks noChangeAspect="1"/>
          </p:cNvPicPr>
          <p:nvPr/>
        </p:nvPicPr>
        <p:blipFill>
          <a:blip r:embed="rId3"/>
          <a:stretch>
            <a:fillRect/>
          </a:stretch>
        </p:blipFill>
        <p:spPr>
          <a:xfrm>
            <a:off x="2181665" y="3025613"/>
            <a:ext cx="7828670" cy="1919136"/>
          </a:xfrm>
          <a:prstGeom prst="rect">
            <a:avLst/>
          </a:prstGeom>
        </p:spPr>
      </p:pic>
      <p:sp>
        <p:nvSpPr>
          <p:cNvPr id="14" name="Rectangle 13">
            <a:extLst>
              <a:ext uri="{FF2B5EF4-FFF2-40B4-BE49-F238E27FC236}">
                <a16:creationId xmlns:a16="http://schemas.microsoft.com/office/drawing/2014/main" id="{489E40C2-0F09-D3FE-38EC-93391B8D855B}"/>
              </a:ext>
            </a:extLst>
          </p:cNvPr>
          <p:cNvSpPr/>
          <p:nvPr/>
        </p:nvSpPr>
        <p:spPr bwMode="auto">
          <a:xfrm>
            <a:off x="4300695" y="2301071"/>
            <a:ext cx="3305907" cy="231113"/>
          </a:xfrm>
          <a:prstGeom prst="rect">
            <a:avLst/>
          </a:prstGeom>
          <a:noFill/>
          <a:ln w="3810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16662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dirty="0"/>
              <a:t>About These Slides</a:t>
            </a:r>
          </a:p>
        </p:txBody>
      </p:sp>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ct val="1000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grpSp>
        <p:nvGrpSpPr>
          <p:cNvPr id="2" name="Group 1">
            <a:extLst>
              <a:ext uri="{FF2B5EF4-FFF2-40B4-BE49-F238E27FC236}">
                <a16:creationId xmlns:a16="http://schemas.microsoft.com/office/drawing/2014/main" id="{AD755842-C56C-D148-3430-F1B66EED15F0}"/>
              </a:ext>
            </a:extLst>
          </p:cNvPr>
          <p:cNvGrpSpPr/>
          <p:nvPr/>
        </p:nvGrpSpPr>
        <p:grpSpPr>
          <a:xfrm>
            <a:off x="4156075" y="3332497"/>
            <a:ext cx="3479671" cy="613720"/>
            <a:chOff x="4156075" y="3332497"/>
            <a:chExt cx="3479671" cy="613720"/>
          </a:xfrm>
        </p:grpSpPr>
        <p:pic>
          <p:nvPicPr>
            <p:cNvPr id="3" name="Picture 2">
              <a:extLst>
                <a:ext uri="{FF2B5EF4-FFF2-40B4-BE49-F238E27FC236}">
                  <a16:creationId xmlns:a16="http://schemas.microsoft.com/office/drawing/2014/main" id="{AF9F2A81-A771-1493-403C-F961411CDD6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6267"/>
            <a:stretch/>
          </p:blipFill>
          <p:spPr bwMode="auto">
            <a:xfrm>
              <a:off x="6714132" y="3332497"/>
              <a:ext cx="795528" cy="26898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7">
              <a:extLst>
                <a:ext uri="{FF2B5EF4-FFF2-40B4-BE49-F238E27FC236}">
                  <a16:creationId xmlns:a16="http://schemas.microsoft.com/office/drawing/2014/main" id="{5C491374-0E60-8F31-AE2C-6ADFAFCE8457}"/>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2000" b="0" dirty="0">
                  <a:solidFill>
                    <a:schemeClr val="bg2"/>
                  </a:solidFill>
                  <a:latin typeface="Calibri" panose="020F0502020204030204" pitchFamily="34" charset="0"/>
                </a:rPr>
                <a:t>Slide credit: </a:t>
              </a:r>
              <a:r>
                <a:rPr lang="en-US" altLang="en-US" sz="2000" b="0" dirty="0">
                  <a:solidFill>
                    <a:schemeClr val="accent6"/>
                  </a:solidFill>
                  <a:latin typeface="Calibri" panose="020F0502020204030204" pitchFamily="34" charset="0"/>
                  <a:hlinkClick r:id="rId5">
                    <a:extLst>
                      <a:ext uri="{A12FA001-AC4F-418D-AE19-62706E023703}">
                        <ahyp:hlinkClr xmlns:ahyp="http://schemas.microsoft.com/office/drawing/2018/hyperlinkcolor" val="tx"/>
                      </a:ext>
                    </a:extLst>
                  </a:hlinkClick>
                </a:rPr>
                <a:t>clinicaloptions.com</a:t>
              </a:r>
              <a:endParaRPr lang="en-US" altLang="en-US" sz="2000" b="0" dirty="0">
                <a:solidFill>
                  <a:schemeClr val="accent6"/>
                </a:solidFill>
                <a:latin typeface="Calibri" panose="020F0502020204030204" pitchFamily="34"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a:t>If Prior Treatment Was Covalent BTK Inhibitor . . .</a:t>
            </a:r>
          </a:p>
        </p:txBody>
      </p:sp>
      <p:sp>
        <p:nvSpPr>
          <p:cNvPr id="6" name="Content Placeholder 5"/>
          <p:cNvSpPr>
            <a:spLocks noGrp="1"/>
          </p:cNvSpPr>
          <p:nvPr>
            <p:ph idx="1"/>
          </p:nvPr>
        </p:nvSpPr>
        <p:spPr/>
        <p:txBody>
          <a:bodyPr/>
          <a:lstStyle/>
          <a:p>
            <a:r>
              <a:rPr lang="en-US" sz="2000" dirty="0"/>
              <a:t>Options remain for targeted therapies: venetoclax + rituximab, idelalisib + rituximab, duvelisib</a:t>
            </a:r>
          </a:p>
          <a:p>
            <a:r>
              <a:rPr lang="en-US" sz="2000" dirty="0"/>
              <a:t>If progression occurs after ibrutinib discontinued for toxicity, treatment with acalabrutinib is effective </a:t>
            </a:r>
          </a:p>
          <a:p>
            <a:r>
              <a:rPr lang="en-US" sz="2000" dirty="0"/>
              <a:t>If progression occurs after acalabrutinib discontinued for toxicity, zanubrutinib or other treatments (venetoclax, PI3K inhibitor) are likely effective</a:t>
            </a:r>
          </a:p>
          <a:p>
            <a:r>
              <a:rPr lang="en-US" sz="2000" dirty="0"/>
              <a:t>If progression occurs during treatment with ibrutinib or acalabrutinib, venetoclax has been shown to be effective (PI3K inhibitors less so)</a:t>
            </a:r>
          </a:p>
          <a:p>
            <a:r>
              <a:rPr lang="en-US" sz="2000" dirty="0"/>
              <a:t>Resistance to ibrutinib and acalabrutinib and, with less certainty, zanubrutinib is driven by mutations in </a:t>
            </a:r>
            <a:r>
              <a:rPr lang="en-US" sz="2000" i="1" dirty="0"/>
              <a:t>BTK</a:t>
            </a:r>
            <a:r>
              <a:rPr lang="en-US" sz="2000" dirty="0"/>
              <a:t> (C481S)</a:t>
            </a:r>
          </a:p>
          <a:p>
            <a:r>
              <a:rPr lang="en-US" sz="2000" dirty="0"/>
              <a:t>In the presence of this mutation, covalent inhibitors bind noncovalently, and binding kinetics and short half-life make these agents less effective</a:t>
            </a:r>
          </a:p>
          <a:p>
            <a:r>
              <a:rPr lang="en-US" sz="2000" dirty="0"/>
              <a:t>However, the mutation does not appear to alter CLL dependence on the BCR pathway</a:t>
            </a:r>
          </a:p>
          <a:p>
            <a:endParaRPr lang="en-US" sz="2000" dirty="0"/>
          </a:p>
          <a:p>
            <a:pPr marL="457189" lvl="1" indent="0">
              <a:buNone/>
            </a:pPr>
            <a:endParaRPr lang="en-US" sz="2000" dirty="0"/>
          </a:p>
          <a:p>
            <a:pPr marL="457189" lvl="1" indent="0">
              <a:buNone/>
            </a:pPr>
            <a:endParaRPr lang="en-US" sz="2000" dirty="0"/>
          </a:p>
          <a:p>
            <a:pPr marL="0" indent="0">
              <a:buNone/>
            </a:pPr>
            <a:endParaRPr lang="en-US" sz="2000" dirty="0"/>
          </a:p>
        </p:txBody>
      </p:sp>
      <p:sp>
        <p:nvSpPr>
          <p:cNvPr id="2" name="Slide Number Placeholder 1"/>
          <p:cNvSpPr>
            <a:spLocks noGrp="1"/>
          </p:cNvSpPr>
          <p:nvPr>
            <p:ph type="sldNum" sz="quarter" idx="4294967295"/>
          </p:nvPr>
        </p:nvSpPr>
        <p:spPr>
          <a:xfrm>
            <a:off x="0" y="6430963"/>
            <a:ext cx="963613" cy="366712"/>
          </a:xfrm>
          <a:prstGeom prst="rect">
            <a:avLst/>
          </a:prstGeom>
        </p:spPr>
        <p:txBody>
          <a:bodyPr/>
          <a:lstStyle/>
          <a:p>
            <a:pPr defTabSz="1219170" eaLnBrk="1" hangingPunct="1"/>
            <a:fld id="{3C956E73-2E7A-40C4-98E5-5009DBC8D49F}" type="slidenum">
              <a:rPr lang="en-US">
                <a:solidFill>
                  <a:srgbClr val="717070">
                    <a:lumMod val="20000"/>
                    <a:lumOff val="80000"/>
                  </a:srgbClr>
                </a:solidFill>
                <a:latin typeface="Arial" charset="0"/>
                <a:cs typeface="+mn-cs"/>
              </a:rPr>
              <a:pPr defTabSz="1219170" eaLnBrk="1" hangingPunct="1"/>
              <a:t>20</a:t>
            </a:fld>
            <a:endParaRPr lang="en-US" dirty="0">
              <a:solidFill>
                <a:srgbClr val="717070">
                  <a:lumMod val="20000"/>
                  <a:lumOff val="80000"/>
                </a:srgbClr>
              </a:solidFill>
              <a:latin typeface="Arial" charset="0"/>
              <a:cs typeface="+mn-cs"/>
            </a:endParaRPr>
          </a:p>
        </p:txBody>
      </p:sp>
      <p:sp>
        <p:nvSpPr>
          <p:cNvPr id="5" name="AutoShape 2" descr="Image result for venetoclax"/>
          <p:cNvSpPr>
            <a:spLocks noChangeAspect="1" noChangeArrowheads="1"/>
          </p:cNvSpPr>
          <p:nvPr/>
        </p:nvSpPr>
        <p:spPr bwMode="auto">
          <a:xfrm>
            <a:off x="1587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1219170" eaLnBrk="1" hangingPunct="1"/>
            <a:endParaRPr lang="en-US" sz="2400" b="0" dirty="0">
              <a:solidFill>
                <a:srgbClr val="000000"/>
              </a:solidFill>
              <a:latin typeface="Arial" charset="0"/>
              <a:cs typeface="+mn-cs"/>
            </a:endParaRPr>
          </a:p>
        </p:txBody>
      </p:sp>
      <p:sp>
        <p:nvSpPr>
          <p:cNvPr id="9" name="AutoShape 2" descr="Image result for ibrutinib"/>
          <p:cNvSpPr>
            <a:spLocks noChangeAspect="1" noChangeArrowheads="1"/>
          </p:cNvSpPr>
          <p:nvPr/>
        </p:nvSpPr>
        <p:spPr bwMode="auto">
          <a:xfrm>
            <a:off x="8289556" y="2301875"/>
            <a:ext cx="1581003" cy="15810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1219170" eaLnBrk="1" hangingPunct="1"/>
            <a:endParaRPr lang="en-US" sz="2400" b="0" dirty="0">
              <a:solidFill>
                <a:srgbClr val="000000"/>
              </a:solidFill>
              <a:latin typeface="Arial" charset="0"/>
              <a:cs typeface="+mn-cs"/>
            </a:endParaRPr>
          </a:p>
        </p:txBody>
      </p:sp>
      <p:sp>
        <p:nvSpPr>
          <p:cNvPr id="10" name="AutoShape 4" descr="Image result for ibrutinib"/>
          <p:cNvSpPr>
            <a:spLocks noChangeAspect="1" noChangeArrowheads="1"/>
          </p:cNvSpPr>
          <p:nvPr/>
        </p:nvSpPr>
        <p:spPr bwMode="auto">
          <a:xfrm>
            <a:off x="7027826" y="2291242"/>
            <a:ext cx="1503031" cy="150303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1219170" eaLnBrk="1" hangingPunct="1"/>
            <a:endParaRPr lang="en-US" sz="2400" b="0" dirty="0">
              <a:solidFill>
                <a:srgbClr val="000000"/>
              </a:solidFill>
              <a:latin typeface="Arial" charset="0"/>
              <a:cs typeface="+mn-cs"/>
            </a:endParaRPr>
          </a:p>
        </p:txBody>
      </p:sp>
    </p:spTree>
    <p:extLst>
      <p:ext uri="{BB962C8B-B14F-4D97-AF65-F5344CB8AC3E}">
        <p14:creationId xmlns:p14="http://schemas.microsoft.com/office/powerpoint/2010/main" val="2365082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eeform: Shape 84">
            <a:extLst>
              <a:ext uri="{FF2B5EF4-FFF2-40B4-BE49-F238E27FC236}">
                <a16:creationId xmlns:a16="http://schemas.microsoft.com/office/drawing/2014/main" id="{D18BBB97-EA46-050E-5FBC-AAD4F3D801E4}"/>
              </a:ext>
            </a:extLst>
          </p:cNvPr>
          <p:cNvSpPr/>
          <p:nvPr/>
        </p:nvSpPr>
        <p:spPr bwMode="auto">
          <a:xfrm>
            <a:off x="6812782" y="2150347"/>
            <a:ext cx="4360985" cy="1607736"/>
          </a:xfrm>
          <a:custGeom>
            <a:avLst/>
            <a:gdLst>
              <a:gd name="connsiteX0" fmla="*/ 0 w 4360985"/>
              <a:gd name="connsiteY0" fmla="*/ 0 h 1597688"/>
              <a:gd name="connsiteX1" fmla="*/ 0 w 4360985"/>
              <a:gd name="connsiteY1" fmla="*/ 0 h 1597688"/>
              <a:gd name="connsiteX2" fmla="*/ 65315 w 4360985"/>
              <a:gd name="connsiteY2" fmla="*/ 0 h 1597688"/>
              <a:gd name="connsiteX3" fmla="*/ 964642 w 4360985"/>
              <a:gd name="connsiteY3" fmla="*/ 0 h 1597688"/>
              <a:gd name="connsiteX4" fmla="*/ 964642 w 4360985"/>
              <a:gd name="connsiteY4" fmla="*/ 80387 h 1597688"/>
              <a:gd name="connsiteX5" fmla="*/ 1034981 w 4360985"/>
              <a:gd name="connsiteY5" fmla="*/ 80387 h 1597688"/>
              <a:gd name="connsiteX6" fmla="*/ 1034981 w 4360985"/>
              <a:gd name="connsiteY6" fmla="*/ 155750 h 1597688"/>
              <a:gd name="connsiteX7" fmla="*/ 1055077 w 4360985"/>
              <a:gd name="connsiteY7" fmla="*/ 155750 h 1597688"/>
              <a:gd name="connsiteX8" fmla="*/ 1055077 w 4360985"/>
              <a:gd name="connsiteY8" fmla="*/ 301451 h 1597688"/>
              <a:gd name="connsiteX9" fmla="*/ 1195754 w 4360985"/>
              <a:gd name="connsiteY9" fmla="*/ 301451 h 1597688"/>
              <a:gd name="connsiteX10" fmla="*/ 1195754 w 4360985"/>
              <a:gd name="connsiteY10" fmla="*/ 381838 h 1597688"/>
              <a:gd name="connsiteX11" fmla="*/ 1346480 w 4360985"/>
              <a:gd name="connsiteY11" fmla="*/ 381838 h 1597688"/>
              <a:gd name="connsiteX12" fmla="*/ 1346480 w 4360985"/>
              <a:gd name="connsiteY12" fmla="*/ 452176 h 1597688"/>
              <a:gd name="connsiteX13" fmla="*/ 1431891 w 4360985"/>
              <a:gd name="connsiteY13" fmla="*/ 452176 h 1597688"/>
              <a:gd name="connsiteX14" fmla="*/ 1431891 w 4360985"/>
              <a:gd name="connsiteY14" fmla="*/ 537587 h 1597688"/>
              <a:gd name="connsiteX15" fmla="*/ 1954405 w 4360985"/>
              <a:gd name="connsiteY15" fmla="*/ 537587 h 1597688"/>
              <a:gd name="connsiteX16" fmla="*/ 1954405 w 4360985"/>
              <a:gd name="connsiteY16" fmla="*/ 633046 h 1597688"/>
              <a:gd name="connsiteX17" fmla="*/ 2215662 w 4360985"/>
              <a:gd name="connsiteY17" fmla="*/ 633046 h 1597688"/>
              <a:gd name="connsiteX18" fmla="*/ 2215662 w 4360985"/>
              <a:gd name="connsiteY18" fmla="*/ 738554 h 1597688"/>
              <a:gd name="connsiteX19" fmla="*/ 2763297 w 4360985"/>
              <a:gd name="connsiteY19" fmla="*/ 738554 h 1597688"/>
              <a:gd name="connsiteX20" fmla="*/ 2763297 w 4360985"/>
              <a:gd name="connsiteY20" fmla="*/ 899328 h 1597688"/>
              <a:gd name="connsiteX21" fmla="*/ 2828611 w 4360985"/>
              <a:gd name="connsiteY21" fmla="*/ 899328 h 1597688"/>
              <a:gd name="connsiteX22" fmla="*/ 2828611 w 4360985"/>
              <a:gd name="connsiteY22" fmla="*/ 1045029 h 1597688"/>
              <a:gd name="connsiteX23" fmla="*/ 3150159 w 4360985"/>
              <a:gd name="connsiteY23" fmla="*/ 1045029 h 1597688"/>
              <a:gd name="connsiteX24" fmla="*/ 3150159 w 4360985"/>
              <a:gd name="connsiteY24" fmla="*/ 1200778 h 1597688"/>
              <a:gd name="connsiteX25" fmla="*/ 3547069 w 4360985"/>
              <a:gd name="connsiteY25" fmla="*/ 1200778 h 1597688"/>
              <a:gd name="connsiteX26" fmla="*/ 3592286 w 4360985"/>
              <a:gd name="connsiteY26" fmla="*/ 1597688 h 1597688"/>
              <a:gd name="connsiteX27" fmla="*/ 4360985 w 4360985"/>
              <a:gd name="connsiteY27" fmla="*/ 1597688 h 1597688"/>
              <a:gd name="connsiteX0" fmla="*/ 0 w 4360985"/>
              <a:gd name="connsiteY0" fmla="*/ 0 h 1607736"/>
              <a:gd name="connsiteX1" fmla="*/ 0 w 4360985"/>
              <a:gd name="connsiteY1" fmla="*/ 0 h 1607736"/>
              <a:gd name="connsiteX2" fmla="*/ 65315 w 4360985"/>
              <a:gd name="connsiteY2" fmla="*/ 0 h 1607736"/>
              <a:gd name="connsiteX3" fmla="*/ 964642 w 4360985"/>
              <a:gd name="connsiteY3" fmla="*/ 0 h 1607736"/>
              <a:gd name="connsiteX4" fmla="*/ 964642 w 4360985"/>
              <a:gd name="connsiteY4" fmla="*/ 80387 h 1607736"/>
              <a:gd name="connsiteX5" fmla="*/ 1034981 w 4360985"/>
              <a:gd name="connsiteY5" fmla="*/ 80387 h 1607736"/>
              <a:gd name="connsiteX6" fmla="*/ 1034981 w 4360985"/>
              <a:gd name="connsiteY6" fmla="*/ 155750 h 1607736"/>
              <a:gd name="connsiteX7" fmla="*/ 1055077 w 4360985"/>
              <a:gd name="connsiteY7" fmla="*/ 155750 h 1607736"/>
              <a:gd name="connsiteX8" fmla="*/ 1055077 w 4360985"/>
              <a:gd name="connsiteY8" fmla="*/ 301451 h 1607736"/>
              <a:gd name="connsiteX9" fmla="*/ 1195754 w 4360985"/>
              <a:gd name="connsiteY9" fmla="*/ 301451 h 1607736"/>
              <a:gd name="connsiteX10" fmla="*/ 1195754 w 4360985"/>
              <a:gd name="connsiteY10" fmla="*/ 381838 h 1607736"/>
              <a:gd name="connsiteX11" fmla="*/ 1346480 w 4360985"/>
              <a:gd name="connsiteY11" fmla="*/ 381838 h 1607736"/>
              <a:gd name="connsiteX12" fmla="*/ 1346480 w 4360985"/>
              <a:gd name="connsiteY12" fmla="*/ 452176 h 1607736"/>
              <a:gd name="connsiteX13" fmla="*/ 1431891 w 4360985"/>
              <a:gd name="connsiteY13" fmla="*/ 452176 h 1607736"/>
              <a:gd name="connsiteX14" fmla="*/ 1431891 w 4360985"/>
              <a:gd name="connsiteY14" fmla="*/ 537587 h 1607736"/>
              <a:gd name="connsiteX15" fmla="*/ 1954405 w 4360985"/>
              <a:gd name="connsiteY15" fmla="*/ 537587 h 1607736"/>
              <a:gd name="connsiteX16" fmla="*/ 1954405 w 4360985"/>
              <a:gd name="connsiteY16" fmla="*/ 633046 h 1607736"/>
              <a:gd name="connsiteX17" fmla="*/ 2215662 w 4360985"/>
              <a:gd name="connsiteY17" fmla="*/ 633046 h 1607736"/>
              <a:gd name="connsiteX18" fmla="*/ 2215662 w 4360985"/>
              <a:gd name="connsiteY18" fmla="*/ 738554 h 1607736"/>
              <a:gd name="connsiteX19" fmla="*/ 2763297 w 4360985"/>
              <a:gd name="connsiteY19" fmla="*/ 738554 h 1607736"/>
              <a:gd name="connsiteX20" fmla="*/ 2763297 w 4360985"/>
              <a:gd name="connsiteY20" fmla="*/ 899328 h 1607736"/>
              <a:gd name="connsiteX21" fmla="*/ 2828611 w 4360985"/>
              <a:gd name="connsiteY21" fmla="*/ 899328 h 1607736"/>
              <a:gd name="connsiteX22" fmla="*/ 2828611 w 4360985"/>
              <a:gd name="connsiteY22" fmla="*/ 1045029 h 1607736"/>
              <a:gd name="connsiteX23" fmla="*/ 3150159 w 4360985"/>
              <a:gd name="connsiteY23" fmla="*/ 1045029 h 1607736"/>
              <a:gd name="connsiteX24" fmla="*/ 3150159 w 4360985"/>
              <a:gd name="connsiteY24" fmla="*/ 1200778 h 1607736"/>
              <a:gd name="connsiteX25" fmla="*/ 3547069 w 4360985"/>
              <a:gd name="connsiteY25" fmla="*/ 1200778 h 1607736"/>
              <a:gd name="connsiteX26" fmla="*/ 3562141 w 4360985"/>
              <a:gd name="connsiteY26" fmla="*/ 1607736 h 1607736"/>
              <a:gd name="connsiteX27" fmla="*/ 4360985 w 4360985"/>
              <a:gd name="connsiteY27" fmla="*/ 1597688 h 1607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60985" h="1607736">
                <a:moveTo>
                  <a:pt x="0" y="0"/>
                </a:moveTo>
                <a:lnTo>
                  <a:pt x="0" y="0"/>
                </a:lnTo>
                <a:lnTo>
                  <a:pt x="65315" y="0"/>
                </a:lnTo>
                <a:lnTo>
                  <a:pt x="964642" y="0"/>
                </a:lnTo>
                <a:lnTo>
                  <a:pt x="964642" y="80387"/>
                </a:lnTo>
                <a:lnTo>
                  <a:pt x="1034981" y="80387"/>
                </a:lnTo>
                <a:lnTo>
                  <a:pt x="1034981" y="155750"/>
                </a:lnTo>
                <a:lnTo>
                  <a:pt x="1055077" y="155750"/>
                </a:lnTo>
                <a:lnTo>
                  <a:pt x="1055077" y="301451"/>
                </a:lnTo>
                <a:lnTo>
                  <a:pt x="1195754" y="301451"/>
                </a:lnTo>
                <a:lnTo>
                  <a:pt x="1195754" y="381838"/>
                </a:lnTo>
                <a:lnTo>
                  <a:pt x="1346480" y="381838"/>
                </a:lnTo>
                <a:lnTo>
                  <a:pt x="1346480" y="452176"/>
                </a:lnTo>
                <a:lnTo>
                  <a:pt x="1431891" y="452176"/>
                </a:lnTo>
                <a:lnTo>
                  <a:pt x="1431891" y="537587"/>
                </a:lnTo>
                <a:lnTo>
                  <a:pt x="1954405" y="537587"/>
                </a:lnTo>
                <a:lnTo>
                  <a:pt x="1954405" y="633046"/>
                </a:lnTo>
                <a:lnTo>
                  <a:pt x="2215662" y="633046"/>
                </a:lnTo>
                <a:lnTo>
                  <a:pt x="2215662" y="738554"/>
                </a:lnTo>
                <a:lnTo>
                  <a:pt x="2763297" y="738554"/>
                </a:lnTo>
                <a:lnTo>
                  <a:pt x="2763297" y="899328"/>
                </a:lnTo>
                <a:lnTo>
                  <a:pt x="2828611" y="899328"/>
                </a:lnTo>
                <a:lnTo>
                  <a:pt x="2828611" y="1045029"/>
                </a:lnTo>
                <a:lnTo>
                  <a:pt x="3150159" y="1045029"/>
                </a:lnTo>
                <a:lnTo>
                  <a:pt x="3150159" y="1200778"/>
                </a:lnTo>
                <a:lnTo>
                  <a:pt x="3547069" y="1200778"/>
                </a:lnTo>
                <a:lnTo>
                  <a:pt x="3562141" y="1607736"/>
                </a:lnTo>
                <a:cubicBezTo>
                  <a:pt x="3818374" y="1607736"/>
                  <a:pt x="4104752" y="1597688"/>
                  <a:pt x="4360985" y="1597688"/>
                </a:cubicBez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16566D54-661C-A24F-26AB-0ECCD0AE1A7E}"/>
              </a:ext>
            </a:extLst>
          </p:cNvPr>
          <p:cNvSpPr>
            <a:spLocks noGrp="1"/>
          </p:cNvSpPr>
          <p:nvPr>
            <p:ph type="title"/>
          </p:nvPr>
        </p:nvSpPr>
        <p:spPr/>
        <p:txBody>
          <a:bodyPr/>
          <a:lstStyle/>
          <a:p>
            <a:r>
              <a:rPr lang="en-US" dirty="0"/>
              <a:t>Venetoclax Is Effective After Ibrutinib Discontinuation</a:t>
            </a:r>
          </a:p>
        </p:txBody>
      </p:sp>
      <p:sp>
        <p:nvSpPr>
          <p:cNvPr id="5" name="Content Placeholder 4">
            <a:extLst>
              <a:ext uri="{FF2B5EF4-FFF2-40B4-BE49-F238E27FC236}">
                <a16:creationId xmlns:a16="http://schemas.microsoft.com/office/drawing/2014/main" id="{A304058C-C9E3-5894-D09A-F5D9CE5698A9}"/>
              </a:ext>
            </a:extLst>
          </p:cNvPr>
          <p:cNvSpPr>
            <a:spLocks noGrp="1"/>
          </p:cNvSpPr>
          <p:nvPr>
            <p:ph sz="half" idx="1"/>
          </p:nvPr>
        </p:nvSpPr>
        <p:spPr/>
        <p:txBody>
          <a:bodyPr/>
          <a:lstStyle/>
          <a:p>
            <a:r>
              <a:rPr lang="en-US" sz="2400" dirty="0">
                <a:latin typeface="+mn-lt"/>
              </a:rPr>
              <a:t>Open-label phase II study of venetoclax for patients with </a:t>
            </a:r>
            <a:r>
              <a:rPr lang="en-US" sz="2400" b="0" i="0" dirty="0">
                <a:solidFill>
                  <a:srgbClr val="2E2E2E"/>
                </a:solidFill>
                <a:effectLst/>
                <a:latin typeface="+mn-lt"/>
              </a:rPr>
              <a:t>relapsed or refractory</a:t>
            </a:r>
            <a:r>
              <a:rPr lang="en-US" sz="2400" dirty="0">
                <a:latin typeface="+mn-lt"/>
              </a:rPr>
              <a:t> CLL after BCR inhibitor </a:t>
            </a:r>
            <a:br>
              <a:rPr lang="en-US" sz="2400" dirty="0">
                <a:latin typeface="+mn-lt"/>
              </a:rPr>
            </a:br>
            <a:r>
              <a:rPr lang="en-US" sz="2400" dirty="0">
                <a:latin typeface="+mn-lt"/>
              </a:rPr>
              <a:t>(N = 91 previously treated with ibrutinib)</a:t>
            </a:r>
          </a:p>
          <a:p>
            <a:r>
              <a:rPr lang="en-US" sz="2400" dirty="0">
                <a:latin typeface="+mn-lt"/>
              </a:rPr>
              <a:t>ORR: 65%</a:t>
            </a:r>
          </a:p>
          <a:p>
            <a:r>
              <a:rPr lang="en-US" sz="2400" dirty="0">
                <a:latin typeface="+mn-lt"/>
              </a:rPr>
              <a:t>Median PFS: 25 mo</a:t>
            </a:r>
          </a:p>
          <a:p>
            <a:r>
              <a:rPr lang="en-US" sz="2400" dirty="0">
                <a:latin typeface="+mn-lt"/>
              </a:rPr>
              <a:t>MRD negative in peripheral blood </a:t>
            </a:r>
            <a:br>
              <a:rPr lang="en-US" sz="2400" dirty="0">
                <a:latin typeface="+mn-lt"/>
              </a:rPr>
            </a:br>
            <a:r>
              <a:rPr lang="en-US" sz="2400" dirty="0">
                <a:latin typeface="+mn-lt"/>
              </a:rPr>
              <a:t>(n = 57 assessed): 42%</a:t>
            </a:r>
          </a:p>
          <a:p>
            <a:endParaRPr lang="en-US" sz="2400" dirty="0">
              <a:latin typeface="+mn-lt"/>
            </a:endParaRPr>
          </a:p>
        </p:txBody>
      </p:sp>
      <p:sp>
        <p:nvSpPr>
          <p:cNvPr id="6" name="Content Placeholder 5">
            <a:extLst>
              <a:ext uri="{FF2B5EF4-FFF2-40B4-BE49-F238E27FC236}">
                <a16:creationId xmlns:a16="http://schemas.microsoft.com/office/drawing/2014/main" id="{B563C3B7-5427-F800-2421-749B7EA372A3}"/>
              </a:ext>
            </a:extLst>
          </p:cNvPr>
          <p:cNvSpPr>
            <a:spLocks noGrp="1"/>
          </p:cNvSpPr>
          <p:nvPr>
            <p:ph sz="half" idx="2"/>
          </p:nvPr>
        </p:nvSpPr>
        <p:spPr/>
        <p:txBody>
          <a:bodyPr/>
          <a:lstStyle/>
          <a:p>
            <a:pPr marL="0" indent="0" algn="ctr">
              <a:buNone/>
            </a:pPr>
            <a:r>
              <a:rPr lang="en-US" sz="2000" b="1" dirty="0"/>
              <a:t>PFS by MRD Status</a:t>
            </a:r>
          </a:p>
        </p:txBody>
      </p:sp>
      <p:sp>
        <p:nvSpPr>
          <p:cNvPr id="4" name="Text Box 15">
            <a:extLst>
              <a:ext uri="{FF2B5EF4-FFF2-40B4-BE49-F238E27FC236}">
                <a16:creationId xmlns:a16="http://schemas.microsoft.com/office/drawing/2014/main" id="{8618CCD5-CE3A-D777-24B1-D85A262C6CBE}"/>
              </a:ext>
            </a:extLst>
          </p:cNvPr>
          <p:cNvSpPr txBox="1">
            <a:spLocks noChangeArrowheads="1"/>
          </p:cNvSpPr>
          <p:nvPr/>
        </p:nvSpPr>
        <p:spPr bwMode="auto">
          <a:xfrm>
            <a:off x="438629" y="636303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Jones. Lancet Oncol. 2018;19:65.</a:t>
            </a:r>
          </a:p>
        </p:txBody>
      </p:sp>
      <p:sp>
        <p:nvSpPr>
          <p:cNvPr id="11" name="Rectangle 10">
            <a:extLst>
              <a:ext uri="{FF2B5EF4-FFF2-40B4-BE49-F238E27FC236}">
                <a16:creationId xmlns:a16="http://schemas.microsoft.com/office/drawing/2014/main" id="{91923F71-B402-7C5E-9743-BDB879BB0119}"/>
              </a:ext>
            </a:extLst>
          </p:cNvPr>
          <p:cNvSpPr/>
          <p:nvPr/>
        </p:nvSpPr>
        <p:spPr bwMode="auto">
          <a:xfrm>
            <a:off x="6252634" y="4682532"/>
            <a:ext cx="720922" cy="283470"/>
          </a:xfrm>
          <a:prstGeom prst="rect">
            <a:avLst/>
          </a:prstGeom>
          <a:solidFill>
            <a:schemeClr val="tx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34" name="Straight Connector 33">
            <a:extLst>
              <a:ext uri="{FF2B5EF4-FFF2-40B4-BE49-F238E27FC236}">
                <a16:creationId xmlns:a16="http://schemas.microsoft.com/office/drawing/2014/main" id="{174D4BA9-CB63-C60E-FC4B-649379559D2D}"/>
              </a:ext>
            </a:extLst>
          </p:cNvPr>
          <p:cNvCxnSpPr/>
          <p:nvPr/>
        </p:nvCxnSpPr>
        <p:spPr bwMode="auto">
          <a:xfrm>
            <a:off x="6800045" y="2157211"/>
            <a:ext cx="0" cy="2389031"/>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9F4D05A-B962-B944-ED6E-E70ED6AB8862}"/>
              </a:ext>
            </a:extLst>
          </p:cNvPr>
          <p:cNvCxnSpPr>
            <a:cxnSpLocks/>
          </p:cNvCxnSpPr>
          <p:nvPr/>
        </p:nvCxnSpPr>
        <p:spPr bwMode="auto">
          <a:xfrm>
            <a:off x="6703453" y="2157211"/>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360F474E-FE07-1B3C-BC78-889098F3FE6D}"/>
              </a:ext>
            </a:extLst>
          </p:cNvPr>
          <p:cNvCxnSpPr>
            <a:cxnSpLocks/>
          </p:cNvCxnSpPr>
          <p:nvPr/>
        </p:nvCxnSpPr>
        <p:spPr bwMode="auto">
          <a:xfrm>
            <a:off x="6703453" y="2760113"/>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45410FFC-8171-B072-8766-8A0B87FBE453}"/>
              </a:ext>
            </a:extLst>
          </p:cNvPr>
          <p:cNvCxnSpPr>
            <a:cxnSpLocks/>
          </p:cNvCxnSpPr>
          <p:nvPr/>
        </p:nvCxnSpPr>
        <p:spPr bwMode="auto">
          <a:xfrm>
            <a:off x="6703453" y="3363014"/>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7660934D-065A-FAF6-4CA9-3D37638474C2}"/>
              </a:ext>
            </a:extLst>
          </p:cNvPr>
          <p:cNvCxnSpPr>
            <a:cxnSpLocks/>
          </p:cNvCxnSpPr>
          <p:nvPr/>
        </p:nvCxnSpPr>
        <p:spPr bwMode="auto">
          <a:xfrm>
            <a:off x="6703453" y="3960891"/>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2E56DE83-9A18-47FB-1B02-6BCC34F4E961}"/>
              </a:ext>
            </a:extLst>
          </p:cNvPr>
          <p:cNvCxnSpPr>
            <a:cxnSpLocks/>
          </p:cNvCxnSpPr>
          <p:nvPr/>
        </p:nvCxnSpPr>
        <p:spPr bwMode="auto">
          <a:xfrm>
            <a:off x="6703453" y="455876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D7F117B4-EC83-FF9E-57FA-2949375A8D58}"/>
              </a:ext>
            </a:extLst>
          </p:cNvPr>
          <p:cNvCxnSpPr>
            <a:cxnSpLocks/>
          </p:cNvCxnSpPr>
          <p:nvPr/>
        </p:nvCxnSpPr>
        <p:spPr bwMode="auto">
          <a:xfrm>
            <a:off x="6803937" y="4558767"/>
            <a:ext cx="4339685"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E2F2E99C-FA8A-1107-F44C-893C54674B6F}"/>
              </a:ext>
            </a:extLst>
          </p:cNvPr>
          <p:cNvCxnSpPr>
            <a:cxnSpLocks/>
          </p:cNvCxnSpPr>
          <p:nvPr/>
        </p:nvCxnSpPr>
        <p:spPr bwMode="auto">
          <a:xfrm rot="16200000">
            <a:off x="6749874"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61900387-EC57-0ED8-5B48-A9D2074EFF20}"/>
              </a:ext>
            </a:extLst>
          </p:cNvPr>
          <p:cNvCxnSpPr>
            <a:cxnSpLocks/>
          </p:cNvCxnSpPr>
          <p:nvPr/>
        </p:nvCxnSpPr>
        <p:spPr bwMode="auto">
          <a:xfrm rot="16200000">
            <a:off x="7046300"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CF426CD9-5BD4-0F77-B356-A19C3D746FFE}"/>
              </a:ext>
            </a:extLst>
          </p:cNvPr>
          <p:cNvCxnSpPr>
            <a:cxnSpLocks/>
          </p:cNvCxnSpPr>
          <p:nvPr/>
        </p:nvCxnSpPr>
        <p:spPr bwMode="auto">
          <a:xfrm rot="16200000">
            <a:off x="7337702"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E96F84E1-C664-1DE0-D1BF-E58820C38394}"/>
              </a:ext>
            </a:extLst>
          </p:cNvPr>
          <p:cNvCxnSpPr>
            <a:cxnSpLocks/>
          </p:cNvCxnSpPr>
          <p:nvPr/>
        </p:nvCxnSpPr>
        <p:spPr bwMode="auto">
          <a:xfrm rot="16200000">
            <a:off x="7629104"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ECC44033-9EB4-4B3B-DDD1-FF56612AF808}"/>
              </a:ext>
            </a:extLst>
          </p:cNvPr>
          <p:cNvCxnSpPr>
            <a:cxnSpLocks/>
          </p:cNvCxnSpPr>
          <p:nvPr/>
        </p:nvCxnSpPr>
        <p:spPr bwMode="auto">
          <a:xfrm rot="16200000">
            <a:off x="7905434"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95C1CD63-7620-0915-0A8B-8CE82D088C02}"/>
              </a:ext>
            </a:extLst>
          </p:cNvPr>
          <p:cNvCxnSpPr>
            <a:cxnSpLocks/>
          </p:cNvCxnSpPr>
          <p:nvPr/>
        </p:nvCxnSpPr>
        <p:spPr bwMode="auto">
          <a:xfrm rot="16200000">
            <a:off x="8201861"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5B3169F3-FE18-D7E5-FCFD-D34F76F5CFD6}"/>
              </a:ext>
            </a:extLst>
          </p:cNvPr>
          <p:cNvCxnSpPr>
            <a:cxnSpLocks/>
          </p:cNvCxnSpPr>
          <p:nvPr/>
        </p:nvCxnSpPr>
        <p:spPr bwMode="auto">
          <a:xfrm rot="16200000">
            <a:off x="8498287"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A1EAD31D-BB3D-04F7-E99C-98091BDBC6AA}"/>
              </a:ext>
            </a:extLst>
          </p:cNvPr>
          <p:cNvCxnSpPr>
            <a:cxnSpLocks/>
          </p:cNvCxnSpPr>
          <p:nvPr/>
        </p:nvCxnSpPr>
        <p:spPr bwMode="auto">
          <a:xfrm rot="16200000">
            <a:off x="8789689"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0EEC881C-30CF-CB3B-2CE6-4048CB59122A}"/>
              </a:ext>
            </a:extLst>
          </p:cNvPr>
          <p:cNvCxnSpPr>
            <a:cxnSpLocks/>
          </p:cNvCxnSpPr>
          <p:nvPr/>
        </p:nvCxnSpPr>
        <p:spPr bwMode="auto">
          <a:xfrm rot="16200000">
            <a:off x="9081091"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617D31B2-C6A9-41D9-CF7C-011ABFB4E99E}"/>
              </a:ext>
            </a:extLst>
          </p:cNvPr>
          <p:cNvCxnSpPr>
            <a:cxnSpLocks/>
          </p:cNvCxnSpPr>
          <p:nvPr/>
        </p:nvCxnSpPr>
        <p:spPr bwMode="auto">
          <a:xfrm rot="16200000">
            <a:off x="9357421"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160DD27D-DF23-7B76-60CE-555C6850F754}"/>
              </a:ext>
            </a:extLst>
          </p:cNvPr>
          <p:cNvCxnSpPr>
            <a:cxnSpLocks/>
          </p:cNvCxnSpPr>
          <p:nvPr/>
        </p:nvCxnSpPr>
        <p:spPr bwMode="auto">
          <a:xfrm rot="16200000">
            <a:off x="9648824"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4460D21A-EF75-0755-9460-333DC43A0D1B}"/>
              </a:ext>
            </a:extLst>
          </p:cNvPr>
          <p:cNvCxnSpPr>
            <a:cxnSpLocks/>
          </p:cNvCxnSpPr>
          <p:nvPr/>
        </p:nvCxnSpPr>
        <p:spPr bwMode="auto">
          <a:xfrm rot="16200000">
            <a:off x="9945250"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3953472F-DA04-8EFF-580E-2BBBCD9261F0}"/>
              </a:ext>
            </a:extLst>
          </p:cNvPr>
          <p:cNvCxnSpPr>
            <a:cxnSpLocks/>
          </p:cNvCxnSpPr>
          <p:nvPr/>
        </p:nvCxnSpPr>
        <p:spPr bwMode="auto">
          <a:xfrm rot="16200000">
            <a:off x="10236652"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45EB7373-8197-85C0-56BD-9C702047CDD4}"/>
              </a:ext>
            </a:extLst>
          </p:cNvPr>
          <p:cNvCxnSpPr>
            <a:cxnSpLocks/>
          </p:cNvCxnSpPr>
          <p:nvPr/>
        </p:nvCxnSpPr>
        <p:spPr bwMode="auto">
          <a:xfrm rot="16200000">
            <a:off x="10528054"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32E6C879-F520-4CA8-5E40-D429163851A3}"/>
              </a:ext>
            </a:extLst>
          </p:cNvPr>
          <p:cNvCxnSpPr>
            <a:cxnSpLocks/>
          </p:cNvCxnSpPr>
          <p:nvPr/>
        </p:nvCxnSpPr>
        <p:spPr bwMode="auto">
          <a:xfrm rot="16200000">
            <a:off x="10804384"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51D1D045-ED5E-F03A-8FED-A4CA1840A334}"/>
              </a:ext>
            </a:extLst>
          </p:cNvPr>
          <p:cNvCxnSpPr>
            <a:cxnSpLocks/>
          </p:cNvCxnSpPr>
          <p:nvPr/>
        </p:nvCxnSpPr>
        <p:spPr bwMode="auto">
          <a:xfrm rot="16200000">
            <a:off x="11090762" y="4604487"/>
            <a:ext cx="91440" cy="0"/>
          </a:xfrm>
          <a:prstGeom prst="line">
            <a:avLst/>
          </a:prstGeom>
          <a:noFill/>
          <a:ln w="28575" cap="flat" cmpd="sng" algn="ctr">
            <a:solidFill>
              <a:schemeClr val="bg1"/>
            </a:solidFill>
            <a:prstDash val="solid"/>
            <a:round/>
            <a:headEnd type="none" w="med" len="med"/>
            <a:tailEnd type="none" w="med" len="med"/>
          </a:ln>
          <a:effectLst/>
        </p:spPr>
      </p:cxnSp>
      <p:sp>
        <p:nvSpPr>
          <p:cNvPr id="62" name="TextBox 61">
            <a:extLst>
              <a:ext uri="{FF2B5EF4-FFF2-40B4-BE49-F238E27FC236}">
                <a16:creationId xmlns:a16="http://schemas.microsoft.com/office/drawing/2014/main" id="{2D8CF3F5-F421-0947-36E9-EDC4323281BD}"/>
              </a:ext>
            </a:extLst>
          </p:cNvPr>
          <p:cNvSpPr txBox="1"/>
          <p:nvPr/>
        </p:nvSpPr>
        <p:spPr bwMode="auto">
          <a:xfrm>
            <a:off x="6302177" y="2027830"/>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63" name="TextBox 62">
            <a:extLst>
              <a:ext uri="{FF2B5EF4-FFF2-40B4-BE49-F238E27FC236}">
                <a16:creationId xmlns:a16="http://schemas.microsoft.com/office/drawing/2014/main" id="{7F2F6442-F621-3D19-2DBF-4548259D409F}"/>
              </a:ext>
            </a:extLst>
          </p:cNvPr>
          <p:cNvSpPr txBox="1"/>
          <p:nvPr/>
        </p:nvSpPr>
        <p:spPr bwMode="auto">
          <a:xfrm>
            <a:off x="6302177" y="2630731"/>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75</a:t>
            </a:r>
          </a:p>
        </p:txBody>
      </p:sp>
      <p:sp>
        <p:nvSpPr>
          <p:cNvPr id="64" name="TextBox 63">
            <a:extLst>
              <a:ext uri="{FF2B5EF4-FFF2-40B4-BE49-F238E27FC236}">
                <a16:creationId xmlns:a16="http://schemas.microsoft.com/office/drawing/2014/main" id="{7C4E3A8E-8B66-F92B-C4F3-13E76A894974}"/>
              </a:ext>
            </a:extLst>
          </p:cNvPr>
          <p:cNvSpPr txBox="1"/>
          <p:nvPr/>
        </p:nvSpPr>
        <p:spPr bwMode="auto">
          <a:xfrm>
            <a:off x="6302177" y="3213535"/>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50</a:t>
            </a:r>
          </a:p>
        </p:txBody>
      </p:sp>
      <p:sp>
        <p:nvSpPr>
          <p:cNvPr id="65" name="TextBox 64">
            <a:extLst>
              <a:ext uri="{FF2B5EF4-FFF2-40B4-BE49-F238E27FC236}">
                <a16:creationId xmlns:a16="http://schemas.microsoft.com/office/drawing/2014/main" id="{5DBDA412-58D9-93B0-F08E-75E791DC6536}"/>
              </a:ext>
            </a:extLst>
          </p:cNvPr>
          <p:cNvSpPr txBox="1"/>
          <p:nvPr/>
        </p:nvSpPr>
        <p:spPr bwMode="auto">
          <a:xfrm>
            <a:off x="6302177" y="3831509"/>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25</a:t>
            </a:r>
          </a:p>
        </p:txBody>
      </p:sp>
      <p:sp>
        <p:nvSpPr>
          <p:cNvPr id="66" name="TextBox 65">
            <a:extLst>
              <a:ext uri="{FF2B5EF4-FFF2-40B4-BE49-F238E27FC236}">
                <a16:creationId xmlns:a16="http://schemas.microsoft.com/office/drawing/2014/main" id="{E613E4EC-4444-3967-D5C1-559B32189E48}"/>
              </a:ext>
            </a:extLst>
          </p:cNvPr>
          <p:cNvSpPr txBox="1"/>
          <p:nvPr/>
        </p:nvSpPr>
        <p:spPr bwMode="auto">
          <a:xfrm>
            <a:off x="6302177" y="4419337"/>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67" name="TextBox 66">
            <a:extLst>
              <a:ext uri="{FF2B5EF4-FFF2-40B4-BE49-F238E27FC236}">
                <a16:creationId xmlns:a16="http://schemas.microsoft.com/office/drawing/2014/main" id="{88A51140-2BA8-B20B-8C24-48FCEB73A4D6}"/>
              </a:ext>
            </a:extLst>
          </p:cNvPr>
          <p:cNvSpPr txBox="1"/>
          <p:nvPr/>
        </p:nvSpPr>
        <p:spPr bwMode="auto">
          <a:xfrm>
            <a:off x="6623067"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68" name="TextBox 67">
            <a:extLst>
              <a:ext uri="{FF2B5EF4-FFF2-40B4-BE49-F238E27FC236}">
                <a16:creationId xmlns:a16="http://schemas.microsoft.com/office/drawing/2014/main" id="{2C4314CD-A5EE-7061-D459-78E77E12EF0F}"/>
              </a:ext>
            </a:extLst>
          </p:cNvPr>
          <p:cNvSpPr txBox="1"/>
          <p:nvPr/>
        </p:nvSpPr>
        <p:spPr bwMode="auto">
          <a:xfrm>
            <a:off x="6904421"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69" name="TextBox 68">
            <a:extLst>
              <a:ext uri="{FF2B5EF4-FFF2-40B4-BE49-F238E27FC236}">
                <a16:creationId xmlns:a16="http://schemas.microsoft.com/office/drawing/2014/main" id="{25828C7C-EA13-F669-801F-604B2B00A691}"/>
              </a:ext>
            </a:extLst>
          </p:cNvPr>
          <p:cNvSpPr txBox="1"/>
          <p:nvPr/>
        </p:nvSpPr>
        <p:spPr bwMode="auto">
          <a:xfrm>
            <a:off x="7210896"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70" name="TextBox 69">
            <a:extLst>
              <a:ext uri="{FF2B5EF4-FFF2-40B4-BE49-F238E27FC236}">
                <a16:creationId xmlns:a16="http://schemas.microsoft.com/office/drawing/2014/main" id="{FDEE98AE-C5DB-DE82-B2FC-88430992F856}"/>
              </a:ext>
            </a:extLst>
          </p:cNvPr>
          <p:cNvSpPr txBox="1"/>
          <p:nvPr/>
        </p:nvSpPr>
        <p:spPr bwMode="auto">
          <a:xfrm>
            <a:off x="7492250"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71" name="TextBox 70">
            <a:extLst>
              <a:ext uri="{FF2B5EF4-FFF2-40B4-BE49-F238E27FC236}">
                <a16:creationId xmlns:a16="http://schemas.microsoft.com/office/drawing/2014/main" id="{0C4D716C-5AEE-9224-FCA4-0E347A59D2D5}"/>
              </a:ext>
            </a:extLst>
          </p:cNvPr>
          <p:cNvSpPr txBox="1"/>
          <p:nvPr/>
        </p:nvSpPr>
        <p:spPr bwMode="auto">
          <a:xfrm>
            <a:off x="7783653"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a:t>
            </a:r>
          </a:p>
        </p:txBody>
      </p:sp>
      <p:sp>
        <p:nvSpPr>
          <p:cNvPr id="72" name="TextBox 71">
            <a:extLst>
              <a:ext uri="{FF2B5EF4-FFF2-40B4-BE49-F238E27FC236}">
                <a16:creationId xmlns:a16="http://schemas.microsoft.com/office/drawing/2014/main" id="{F4FBA40B-0721-5975-69C4-1798BE32ADF7}"/>
              </a:ext>
            </a:extLst>
          </p:cNvPr>
          <p:cNvSpPr txBox="1"/>
          <p:nvPr/>
        </p:nvSpPr>
        <p:spPr bwMode="auto">
          <a:xfrm>
            <a:off x="8065007"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73" name="TextBox 72">
            <a:extLst>
              <a:ext uri="{FF2B5EF4-FFF2-40B4-BE49-F238E27FC236}">
                <a16:creationId xmlns:a16="http://schemas.microsoft.com/office/drawing/2014/main" id="{077CA6E1-0BA9-46DD-A3A8-3528CD2C736D}"/>
              </a:ext>
            </a:extLst>
          </p:cNvPr>
          <p:cNvSpPr txBox="1"/>
          <p:nvPr/>
        </p:nvSpPr>
        <p:spPr bwMode="auto">
          <a:xfrm>
            <a:off x="8371482"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74" name="TextBox 73">
            <a:extLst>
              <a:ext uri="{FF2B5EF4-FFF2-40B4-BE49-F238E27FC236}">
                <a16:creationId xmlns:a16="http://schemas.microsoft.com/office/drawing/2014/main" id="{B7FD3E74-164A-E089-3077-73BAD8CCB180}"/>
              </a:ext>
            </a:extLst>
          </p:cNvPr>
          <p:cNvSpPr txBox="1"/>
          <p:nvPr/>
        </p:nvSpPr>
        <p:spPr bwMode="auto">
          <a:xfrm>
            <a:off x="8647812"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75" name="TextBox 74">
            <a:extLst>
              <a:ext uri="{FF2B5EF4-FFF2-40B4-BE49-F238E27FC236}">
                <a16:creationId xmlns:a16="http://schemas.microsoft.com/office/drawing/2014/main" id="{409339E4-F20D-7979-BCF5-F492B2AC27E7}"/>
              </a:ext>
            </a:extLst>
          </p:cNvPr>
          <p:cNvSpPr txBox="1"/>
          <p:nvPr/>
        </p:nvSpPr>
        <p:spPr bwMode="auto">
          <a:xfrm>
            <a:off x="8939214"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a:t>
            </a:r>
          </a:p>
        </p:txBody>
      </p:sp>
      <p:sp>
        <p:nvSpPr>
          <p:cNvPr id="76" name="TextBox 75">
            <a:extLst>
              <a:ext uri="{FF2B5EF4-FFF2-40B4-BE49-F238E27FC236}">
                <a16:creationId xmlns:a16="http://schemas.microsoft.com/office/drawing/2014/main" id="{674EC1EB-6F15-D4C6-34BC-DAA845DFF0A2}"/>
              </a:ext>
            </a:extLst>
          </p:cNvPr>
          <p:cNvSpPr txBox="1"/>
          <p:nvPr/>
        </p:nvSpPr>
        <p:spPr bwMode="auto">
          <a:xfrm>
            <a:off x="9230616"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77" name="TextBox 76">
            <a:extLst>
              <a:ext uri="{FF2B5EF4-FFF2-40B4-BE49-F238E27FC236}">
                <a16:creationId xmlns:a16="http://schemas.microsoft.com/office/drawing/2014/main" id="{6024FE43-36F4-8D6D-59BB-95DDE31ECAD4}"/>
              </a:ext>
            </a:extLst>
          </p:cNvPr>
          <p:cNvSpPr txBox="1"/>
          <p:nvPr/>
        </p:nvSpPr>
        <p:spPr bwMode="auto">
          <a:xfrm>
            <a:off x="9511970"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78" name="TextBox 77">
            <a:extLst>
              <a:ext uri="{FF2B5EF4-FFF2-40B4-BE49-F238E27FC236}">
                <a16:creationId xmlns:a16="http://schemas.microsoft.com/office/drawing/2014/main" id="{DF7879DF-7230-9848-A03E-805E7A997C93}"/>
              </a:ext>
            </a:extLst>
          </p:cNvPr>
          <p:cNvSpPr txBox="1"/>
          <p:nvPr/>
        </p:nvSpPr>
        <p:spPr bwMode="auto">
          <a:xfrm>
            <a:off x="9803372"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22</a:t>
            </a:r>
          </a:p>
        </p:txBody>
      </p:sp>
      <p:sp>
        <p:nvSpPr>
          <p:cNvPr id="79" name="TextBox 78">
            <a:extLst>
              <a:ext uri="{FF2B5EF4-FFF2-40B4-BE49-F238E27FC236}">
                <a16:creationId xmlns:a16="http://schemas.microsoft.com/office/drawing/2014/main" id="{EC81573F-43A3-7796-DFC8-0FC106C63B82}"/>
              </a:ext>
            </a:extLst>
          </p:cNvPr>
          <p:cNvSpPr txBox="1"/>
          <p:nvPr/>
        </p:nvSpPr>
        <p:spPr bwMode="auto">
          <a:xfrm>
            <a:off x="10099799"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80" name="TextBox 79">
            <a:extLst>
              <a:ext uri="{FF2B5EF4-FFF2-40B4-BE49-F238E27FC236}">
                <a16:creationId xmlns:a16="http://schemas.microsoft.com/office/drawing/2014/main" id="{376260C6-322B-A372-500A-F37F5BCBABFB}"/>
              </a:ext>
            </a:extLst>
          </p:cNvPr>
          <p:cNvSpPr txBox="1"/>
          <p:nvPr/>
        </p:nvSpPr>
        <p:spPr bwMode="auto">
          <a:xfrm>
            <a:off x="10371104"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26</a:t>
            </a:r>
          </a:p>
        </p:txBody>
      </p:sp>
      <p:sp>
        <p:nvSpPr>
          <p:cNvPr id="81" name="TextBox 80">
            <a:extLst>
              <a:ext uri="{FF2B5EF4-FFF2-40B4-BE49-F238E27FC236}">
                <a16:creationId xmlns:a16="http://schemas.microsoft.com/office/drawing/2014/main" id="{D3DBB56F-3FCA-E821-E739-C4179483D7CE}"/>
              </a:ext>
            </a:extLst>
          </p:cNvPr>
          <p:cNvSpPr txBox="1"/>
          <p:nvPr/>
        </p:nvSpPr>
        <p:spPr bwMode="auto">
          <a:xfrm>
            <a:off x="10677579"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28</a:t>
            </a:r>
          </a:p>
        </p:txBody>
      </p:sp>
      <p:sp>
        <p:nvSpPr>
          <p:cNvPr id="82" name="TextBox 81">
            <a:extLst>
              <a:ext uri="{FF2B5EF4-FFF2-40B4-BE49-F238E27FC236}">
                <a16:creationId xmlns:a16="http://schemas.microsoft.com/office/drawing/2014/main" id="{AED3B9A7-891B-C8C0-A625-DBCD21BFE8AA}"/>
              </a:ext>
            </a:extLst>
          </p:cNvPr>
          <p:cNvSpPr txBox="1"/>
          <p:nvPr/>
        </p:nvSpPr>
        <p:spPr bwMode="auto">
          <a:xfrm>
            <a:off x="10948884"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a:t>
            </a:r>
          </a:p>
        </p:txBody>
      </p:sp>
      <p:sp>
        <p:nvSpPr>
          <p:cNvPr id="83" name="TextBox 82">
            <a:extLst>
              <a:ext uri="{FF2B5EF4-FFF2-40B4-BE49-F238E27FC236}">
                <a16:creationId xmlns:a16="http://schemas.microsoft.com/office/drawing/2014/main" id="{BA9EF90A-A287-6A4C-663E-583D81C66B3A}"/>
              </a:ext>
            </a:extLst>
          </p:cNvPr>
          <p:cNvSpPr txBox="1"/>
          <p:nvPr/>
        </p:nvSpPr>
        <p:spPr bwMode="auto">
          <a:xfrm>
            <a:off x="6803937" y="4888819"/>
            <a:ext cx="43396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 After First Dose</a:t>
            </a:r>
          </a:p>
        </p:txBody>
      </p:sp>
      <p:sp>
        <p:nvSpPr>
          <p:cNvPr id="84" name="TextBox 83">
            <a:extLst>
              <a:ext uri="{FF2B5EF4-FFF2-40B4-BE49-F238E27FC236}">
                <a16:creationId xmlns:a16="http://schemas.microsoft.com/office/drawing/2014/main" id="{8A83C2C0-4F99-CEF0-B263-9FCD6F88338B}"/>
              </a:ext>
            </a:extLst>
          </p:cNvPr>
          <p:cNvSpPr txBox="1"/>
          <p:nvPr/>
        </p:nvSpPr>
        <p:spPr bwMode="auto">
          <a:xfrm rot="16200000">
            <a:off x="4965509" y="3163096"/>
            <a:ext cx="24970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PFS (%)</a:t>
            </a:r>
          </a:p>
        </p:txBody>
      </p:sp>
      <p:sp>
        <p:nvSpPr>
          <p:cNvPr id="86" name="Freeform: Shape 85">
            <a:extLst>
              <a:ext uri="{FF2B5EF4-FFF2-40B4-BE49-F238E27FC236}">
                <a16:creationId xmlns:a16="http://schemas.microsoft.com/office/drawing/2014/main" id="{CB18DB8D-4781-B072-FE9D-2D61D7DC164B}"/>
              </a:ext>
            </a:extLst>
          </p:cNvPr>
          <p:cNvSpPr/>
          <p:nvPr/>
        </p:nvSpPr>
        <p:spPr bwMode="auto">
          <a:xfrm>
            <a:off x="6807758" y="2150347"/>
            <a:ext cx="4366009" cy="607925"/>
          </a:xfrm>
          <a:custGeom>
            <a:avLst/>
            <a:gdLst>
              <a:gd name="connsiteX0" fmla="*/ 0 w 4366009"/>
              <a:gd name="connsiteY0" fmla="*/ 0 h 602901"/>
              <a:gd name="connsiteX1" fmla="*/ 1969477 w 4366009"/>
              <a:gd name="connsiteY1" fmla="*/ 0 h 602901"/>
              <a:gd name="connsiteX2" fmla="*/ 1969477 w 4366009"/>
              <a:gd name="connsiteY2" fmla="*/ 150726 h 602901"/>
              <a:gd name="connsiteX3" fmla="*/ 2763297 w 4366009"/>
              <a:gd name="connsiteY3" fmla="*/ 150726 h 602901"/>
              <a:gd name="connsiteX4" fmla="*/ 2763297 w 4366009"/>
              <a:gd name="connsiteY4" fmla="*/ 376813 h 602901"/>
              <a:gd name="connsiteX5" fmla="*/ 3366198 w 4366009"/>
              <a:gd name="connsiteY5" fmla="*/ 376813 h 602901"/>
              <a:gd name="connsiteX6" fmla="*/ 3386295 w 4366009"/>
              <a:gd name="connsiteY6" fmla="*/ 602901 h 602901"/>
              <a:gd name="connsiteX7" fmla="*/ 4366009 w 4366009"/>
              <a:gd name="connsiteY7" fmla="*/ 602901 h 602901"/>
              <a:gd name="connsiteX0" fmla="*/ 0 w 4366009"/>
              <a:gd name="connsiteY0" fmla="*/ 0 h 607925"/>
              <a:gd name="connsiteX1" fmla="*/ 1969477 w 4366009"/>
              <a:gd name="connsiteY1" fmla="*/ 0 h 607925"/>
              <a:gd name="connsiteX2" fmla="*/ 1969477 w 4366009"/>
              <a:gd name="connsiteY2" fmla="*/ 150726 h 607925"/>
              <a:gd name="connsiteX3" fmla="*/ 2763297 w 4366009"/>
              <a:gd name="connsiteY3" fmla="*/ 150726 h 607925"/>
              <a:gd name="connsiteX4" fmla="*/ 2763297 w 4366009"/>
              <a:gd name="connsiteY4" fmla="*/ 376813 h 607925"/>
              <a:gd name="connsiteX5" fmla="*/ 3366198 w 4366009"/>
              <a:gd name="connsiteY5" fmla="*/ 376813 h 607925"/>
              <a:gd name="connsiteX6" fmla="*/ 3376247 w 4366009"/>
              <a:gd name="connsiteY6" fmla="*/ 607925 h 607925"/>
              <a:gd name="connsiteX7" fmla="*/ 4366009 w 4366009"/>
              <a:gd name="connsiteY7" fmla="*/ 602901 h 607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66009" h="607925">
                <a:moveTo>
                  <a:pt x="0" y="0"/>
                </a:moveTo>
                <a:lnTo>
                  <a:pt x="1969477" y="0"/>
                </a:lnTo>
                <a:lnTo>
                  <a:pt x="1969477" y="150726"/>
                </a:lnTo>
                <a:lnTo>
                  <a:pt x="2763297" y="150726"/>
                </a:lnTo>
                <a:lnTo>
                  <a:pt x="2763297" y="376813"/>
                </a:lnTo>
                <a:lnTo>
                  <a:pt x="3366198" y="376813"/>
                </a:lnTo>
                <a:lnTo>
                  <a:pt x="3376247" y="607925"/>
                </a:lnTo>
                <a:lnTo>
                  <a:pt x="4366009" y="602901"/>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87" name="TextBox 86">
            <a:extLst>
              <a:ext uri="{FF2B5EF4-FFF2-40B4-BE49-F238E27FC236}">
                <a16:creationId xmlns:a16="http://schemas.microsoft.com/office/drawing/2014/main" id="{72CE33A7-749B-D6A2-ECD8-2F5AA126A7A1}"/>
              </a:ext>
            </a:extLst>
          </p:cNvPr>
          <p:cNvSpPr txBox="1"/>
          <p:nvPr/>
        </p:nvSpPr>
        <p:spPr bwMode="auto">
          <a:xfrm>
            <a:off x="6977666" y="3204504"/>
            <a:ext cx="3148478" cy="1259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l" defTabSz="914400" rtl="0" eaLnBrk="1" fontAlgn="auto" latinLnBrk="0" hangingPunct="1">
              <a:lnSpc>
                <a:spcPts val="14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HR: 0.23 (95% CI: 0.07-0.80</a:t>
            </a:r>
            <a:r>
              <a:rPr lang="en-US" sz="1400" b="0" dirty="0">
                <a:solidFill>
                  <a:srgbClr val="000000"/>
                </a:solidFill>
                <a:latin typeface="Calibri" panose="020F0502020204030204" pitchFamily="34" charset="0"/>
                <a:cs typeface="+mn-cs"/>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.021)</a:t>
            </a:r>
          </a:p>
          <a:p>
            <a:pPr marL="0" marR="0" lvl="0" indent="0" algn="l" defTabSz="914400" rtl="0" eaLnBrk="1" fontAlgn="auto" latinLnBrk="0" hangingPunct="1">
              <a:lnSpc>
                <a:spcPts val="1400"/>
              </a:lnSpc>
              <a:spcBef>
                <a:spcPts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0" algn="l" defTabSz="914400" rtl="0" eaLnBrk="1" fontAlgn="auto" latinLnBrk="0" hangingPunct="1">
              <a:lnSpc>
                <a:spcPts val="14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MRD negative: median NR</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 CI: 19.2-NR) (n = 24)</a:t>
            </a:r>
          </a:p>
          <a:p>
            <a:pPr marL="342900" marR="0" lvl="0" indent="0" algn="l" defTabSz="914400" rtl="0" eaLnBrk="1" fontAlgn="auto" latinLnBrk="0" hangingPunct="1">
              <a:lnSpc>
                <a:spcPts val="1400"/>
              </a:lnSpc>
              <a:spcBef>
                <a:spcPts val="0"/>
              </a:spcBef>
              <a:spcAft>
                <a:spcPct val="0"/>
              </a:spcAft>
              <a:buClrTx/>
              <a:buSzTx/>
              <a:buFontTx/>
              <a:buNone/>
              <a:tabLst/>
              <a:defRPr/>
            </a:pP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MRD positive: 24.7 mo </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 CI: 15.4-NR) (n = 33)</a:t>
            </a:r>
          </a:p>
        </p:txBody>
      </p:sp>
      <p:cxnSp>
        <p:nvCxnSpPr>
          <p:cNvPr id="89" name="Straight Connector 88">
            <a:extLst>
              <a:ext uri="{FF2B5EF4-FFF2-40B4-BE49-F238E27FC236}">
                <a16:creationId xmlns:a16="http://schemas.microsoft.com/office/drawing/2014/main" id="{F72D75C2-8978-E69C-1AC7-237AD96A0147}"/>
              </a:ext>
            </a:extLst>
          </p:cNvPr>
          <p:cNvCxnSpPr/>
          <p:nvPr/>
        </p:nvCxnSpPr>
        <p:spPr bwMode="auto">
          <a:xfrm>
            <a:off x="6977666" y="3631963"/>
            <a:ext cx="281948" cy="0"/>
          </a:xfrm>
          <a:prstGeom prst="line">
            <a:avLst/>
          </a:prstGeom>
          <a:noFill/>
          <a:ln w="28575" cap="flat" cmpd="sng" algn="ctr">
            <a:solidFill>
              <a:schemeClr val="accent3"/>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86660F5B-5ECA-122D-A130-2E63CDC8130A}"/>
              </a:ext>
            </a:extLst>
          </p:cNvPr>
          <p:cNvCxnSpPr/>
          <p:nvPr/>
        </p:nvCxnSpPr>
        <p:spPr bwMode="auto">
          <a:xfrm>
            <a:off x="6977666" y="4166497"/>
            <a:ext cx="281948" cy="0"/>
          </a:xfrm>
          <a:prstGeom prst="line">
            <a:avLst/>
          </a:prstGeom>
          <a:noFill/>
          <a:ln w="28575"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702409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a:t>How Would This Be Different if Venetoclax</a:t>
            </a:r>
            <a:r>
              <a:rPr lang="en-US" dirty="0"/>
              <a:t> + </a:t>
            </a:r>
            <a:r>
              <a:rPr lang="en-US" b="1" dirty="0"/>
              <a:t>Obinutuzumab Were the Prior Therapy?</a:t>
            </a:r>
          </a:p>
        </p:txBody>
      </p:sp>
      <p:sp>
        <p:nvSpPr>
          <p:cNvPr id="5" name="AutoShape 2" descr="Image result for venetoclax"/>
          <p:cNvSpPr>
            <a:spLocks noChangeAspect="1" noChangeArrowheads="1"/>
          </p:cNvSpPr>
          <p:nvPr/>
        </p:nvSpPr>
        <p:spPr bwMode="auto">
          <a:xfrm>
            <a:off x="1587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1219170" eaLnBrk="1" hangingPunct="1"/>
            <a:endParaRPr lang="en-US" sz="2400" b="0" dirty="0">
              <a:solidFill>
                <a:srgbClr val="000000"/>
              </a:solidFill>
              <a:latin typeface="Arial" charset="0"/>
              <a:cs typeface="+mn-cs"/>
            </a:endParaRPr>
          </a:p>
        </p:txBody>
      </p:sp>
      <p:sp>
        <p:nvSpPr>
          <p:cNvPr id="3" name="Content Placeholder 2">
            <a:extLst>
              <a:ext uri="{FF2B5EF4-FFF2-40B4-BE49-F238E27FC236}">
                <a16:creationId xmlns:a16="http://schemas.microsoft.com/office/drawing/2014/main" id="{43FAB4AD-9BB4-EC6E-3280-13F697C81EE0}"/>
              </a:ext>
            </a:extLst>
          </p:cNvPr>
          <p:cNvSpPr>
            <a:spLocks noGrp="1"/>
          </p:cNvSpPr>
          <p:nvPr>
            <p:ph idx="1"/>
          </p:nvPr>
        </p:nvSpPr>
        <p:spPr/>
        <p:txBody>
          <a:bodyPr/>
          <a:lstStyle/>
          <a:p>
            <a:r>
              <a:rPr lang="en-US" dirty="0"/>
              <a:t>Many options for targeted therapies</a:t>
            </a:r>
          </a:p>
          <a:p>
            <a:pPr lvl="1"/>
            <a:r>
              <a:rPr lang="en-US" dirty="0"/>
              <a:t>Ibrutinib</a:t>
            </a:r>
          </a:p>
          <a:p>
            <a:pPr lvl="1"/>
            <a:r>
              <a:rPr lang="en-US" dirty="0"/>
              <a:t>Acalabrutinib</a:t>
            </a:r>
          </a:p>
          <a:p>
            <a:pPr lvl="1"/>
            <a:r>
              <a:rPr lang="en-US" dirty="0"/>
              <a:t>Zanubrutinib</a:t>
            </a:r>
          </a:p>
          <a:p>
            <a:pPr lvl="1"/>
            <a:r>
              <a:rPr lang="en-US" dirty="0"/>
              <a:t>Idelalisib + rituximab</a:t>
            </a:r>
          </a:p>
          <a:p>
            <a:pPr lvl="1"/>
            <a:r>
              <a:rPr lang="en-US" dirty="0"/>
              <a:t>Duvelisib</a:t>
            </a:r>
          </a:p>
          <a:p>
            <a:r>
              <a:rPr lang="en-US" dirty="0"/>
              <a:t>Could also consider repeating initial therapy depending on remission duration</a:t>
            </a:r>
          </a:p>
          <a:p>
            <a:pPr marL="0" indent="0" algn="ctr">
              <a:buNone/>
            </a:pPr>
            <a:r>
              <a:rPr lang="en-US" b="1" dirty="0">
                <a:solidFill>
                  <a:schemeClr val="accent3"/>
                </a:solidFill>
              </a:rPr>
              <a:t>What do the data show?</a:t>
            </a:r>
          </a:p>
          <a:p>
            <a:endParaRPr lang="en-US" dirty="0"/>
          </a:p>
        </p:txBody>
      </p:sp>
    </p:spTree>
    <p:extLst>
      <p:ext uri="{BB962C8B-B14F-4D97-AF65-F5344CB8AC3E}">
        <p14:creationId xmlns:p14="http://schemas.microsoft.com/office/powerpoint/2010/main" val="3244241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66D54-661C-A24F-26AB-0ECCD0AE1A7E}"/>
              </a:ext>
            </a:extLst>
          </p:cNvPr>
          <p:cNvSpPr>
            <a:spLocks noGrp="1"/>
          </p:cNvSpPr>
          <p:nvPr>
            <p:ph type="title"/>
          </p:nvPr>
        </p:nvSpPr>
        <p:spPr/>
        <p:txBody>
          <a:bodyPr/>
          <a:lstStyle/>
          <a:p>
            <a:r>
              <a:rPr lang="en-US" sz="3600" b="1" dirty="0"/>
              <a:t>Post-</a:t>
            </a:r>
            <a:r>
              <a:rPr lang="en-US" dirty="0"/>
              <a:t>V</a:t>
            </a:r>
            <a:r>
              <a:rPr lang="en-US" sz="3600" b="1" dirty="0"/>
              <a:t>enetoclax Strategies</a:t>
            </a:r>
            <a:endParaRPr lang="en-US" dirty="0"/>
          </a:p>
        </p:txBody>
      </p:sp>
      <p:sp>
        <p:nvSpPr>
          <p:cNvPr id="5" name="Content Placeholder 4">
            <a:extLst>
              <a:ext uri="{FF2B5EF4-FFF2-40B4-BE49-F238E27FC236}">
                <a16:creationId xmlns:a16="http://schemas.microsoft.com/office/drawing/2014/main" id="{A304058C-C9E3-5894-D09A-F5D9CE5698A9}"/>
              </a:ext>
            </a:extLst>
          </p:cNvPr>
          <p:cNvSpPr>
            <a:spLocks noGrp="1"/>
          </p:cNvSpPr>
          <p:nvPr>
            <p:ph idx="1"/>
          </p:nvPr>
        </p:nvSpPr>
        <p:spPr/>
        <p:txBody>
          <a:bodyPr/>
          <a:lstStyle/>
          <a:p>
            <a:r>
              <a:rPr lang="en-US" sz="2000" dirty="0">
                <a:latin typeface="+mn-lt"/>
              </a:rPr>
              <a:t>Multicenter, retrospective cohort study of outcomes in patients with CLL who discontinued venetoclax-based therapy (N = 326)</a:t>
            </a:r>
          </a:p>
        </p:txBody>
      </p:sp>
      <p:sp>
        <p:nvSpPr>
          <p:cNvPr id="4" name="Text Box 15">
            <a:extLst>
              <a:ext uri="{FF2B5EF4-FFF2-40B4-BE49-F238E27FC236}">
                <a16:creationId xmlns:a16="http://schemas.microsoft.com/office/drawing/2014/main" id="{8618CCD5-CE3A-D777-24B1-D85A262C6CBE}"/>
              </a:ext>
            </a:extLst>
          </p:cNvPr>
          <p:cNvSpPr txBox="1">
            <a:spLocks noChangeArrowheads="1"/>
          </p:cNvSpPr>
          <p:nvPr/>
        </p:nvSpPr>
        <p:spPr bwMode="auto">
          <a:xfrm>
            <a:off x="438629" y="636303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Mato. Clin Cancer Res. 2020;26:3589.</a:t>
            </a:r>
          </a:p>
        </p:txBody>
      </p:sp>
      <p:sp>
        <p:nvSpPr>
          <p:cNvPr id="15" name="TextBox 14">
            <a:extLst>
              <a:ext uri="{FF2B5EF4-FFF2-40B4-BE49-F238E27FC236}">
                <a16:creationId xmlns:a16="http://schemas.microsoft.com/office/drawing/2014/main" id="{5B84DDF6-51DA-2C2C-413F-DEC221173DE4}"/>
              </a:ext>
            </a:extLst>
          </p:cNvPr>
          <p:cNvSpPr txBox="1"/>
          <p:nvPr/>
        </p:nvSpPr>
        <p:spPr bwMode="auto">
          <a:xfrm>
            <a:off x="1580144" y="4914873"/>
            <a:ext cx="3248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ORR: 84%; median PFS: 32 mo</a:t>
            </a:r>
          </a:p>
        </p:txBody>
      </p:sp>
      <p:sp>
        <p:nvSpPr>
          <p:cNvPr id="16" name="TextBox 15">
            <a:extLst>
              <a:ext uri="{FF2B5EF4-FFF2-40B4-BE49-F238E27FC236}">
                <a16:creationId xmlns:a16="http://schemas.microsoft.com/office/drawing/2014/main" id="{D6CCC16F-ACF4-AF7A-675E-9A8E1B0BE8BB}"/>
              </a:ext>
            </a:extLst>
          </p:cNvPr>
          <p:cNvSpPr txBox="1"/>
          <p:nvPr/>
        </p:nvSpPr>
        <p:spPr bwMode="auto">
          <a:xfrm>
            <a:off x="6940607" y="4904951"/>
            <a:ext cx="3248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ORR: 47%; median PFS: 5 mo</a:t>
            </a:r>
          </a:p>
        </p:txBody>
      </p:sp>
      <p:grpSp>
        <p:nvGrpSpPr>
          <p:cNvPr id="56" name="Group 55">
            <a:extLst>
              <a:ext uri="{FF2B5EF4-FFF2-40B4-BE49-F238E27FC236}">
                <a16:creationId xmlns:a16="http://schemas.microsoft.com/office/drawing/2014/main" id="{F27DEE54-6020-81D2-288C-318040235758}"/>
              </a:ext>
            </a:extLst>
          </p:cNvPr>
          <p:cNvGrpSpPr/>
          <p:nvPr/>
        </p:nvGrpSpPr>
        <p:grpSpPr>
          <a:xfrm>
            <a:off x="1019734" y="2807212"/>
            <a:ext cx="4293893" cy="3069311"/>
            <a:chOff x="6252634" y="2027830"/>
            <a:chExt cx="4293893" cy="3110515"/>
          </a:xfrm>
        </p:grpSpPr>
        <p:sp>
          <p:nvSpPr>
            <p:cNvPr id="3" name="Rectangle 2">
              <a:extLst>
                <a:ext uri="{FF2B5EF4-FFF2-40B4-BE49-F238E27FC236}">
                  <a16:creationId xmlns:a16="http://schemas.microsoft.com/office/drawing/2014/main" id="{C4FCF889-B1A1-0674-5B82-71B9A5E30FC2}"/>
                </a:ext>
              </a:extLst>
            </p:cNvPr>
            <p:cNvSpPr/>
            <p:nvPr/>
          </p:nvSpPr>
          <p:spPr bwMode="auto">
            <a:xfrm>
              <a:off x="6252634" y="4682532"/>
              <a:ext cx="720922" cy="283470"/>
            </a:xfrm>
            <a:prstGeom prst="rect">
              <a:avLst/>
            </a:prstGeom>
            <a:solidFill>
              <a:schemeClr val="tx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6" name="Straight Connector 5">
              <a:extLst>
                <a:ext uri="{FF2B5EF4-FFF2-40B4-BE49-F238E27FC236}">
                  <a16:creationId xmlns:a16="http://schemas.microsoft.com/office/drawing/2014/main" id="{E88C37FC-1F1E-9F5C-FD39-141DD9683A0D}"/>
                </a:ext>
              </a:extLst>
            </p:cNvPr>
            <p:cNvCxnSpPr/>
            <p:nvPr/>
          </p:nvCxnSpPr>
          <p:spPr bwMode="auto">
            <a:xfrm>
              <a:off x="6800045" y="2157211"/>
              <a:ext cx="0" cy="2389031"/>
            </a:xfrm>
            <a:prstGeom prst="line">
              <a:avLst/>
            </a:prstGeom>
            <a:noFill/>
            <a:ln w="28575" cap="flat" cmpd="sng" algn="ctr">
              <a:solidFill>
                <a:schemeClr val="bg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83915327-8DF2-9355-8561-C713A2F2F4CE}"/>
                </a:ext>
              </a:extLst>
            </p:cNvPr>
            <p:cNvCxnSpPr>
              <a:cxnSpLocks/>
            </p:cNvCxnSpPr>
            <p:nvPr/>
          </p:nvCxnSpPr>
          <p:spPr bwMode="auto">
            <a:xfrm>
              <a:off x="6703453" y="2157211"/>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90DD26FB-3D7E-B3DB-4084-33261B6C03C4}"/>
                </a:ext>
              </a:extLst>
            </p:cNvPr>
            <p:cNvCxnSpPr>
              <a:cxnSpLocks/>
            </p:cNvCxnSpPr>
            <p:nvPr/>
          </p:nvCxnSpPr>
          <p:spPr bwMode="auto">
            <a:xfrm>
              <a:off x="6703453" y="2760113"/>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9750ADD1-C475-3613-C3BB-2EF3FA2F6337}"/>
                </a:ext>
              </a:extLst>
            </p:cNvPr>
            <p:cNvCxnSpPr>
              <a:cxnSpLocks/>
            </p:cNvCxnSpPr>
            <p:nvPr/>
          </p:nvCxnSpPr>
          <p:spPr bwMode="auto">
            <a:xfrm>
              <a:off x="6703453" y="3363014"/>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659785CB-51E5-F9E0-B1A2-BD3F84560F93}"/>
                </a:ext>
              </a:extLst>
            </p:cNvPr>
            <p:cNvCxnSpPr>
              <a:cxnSpLocks/>
            </p:cNvCxnSpPr>
            <p:nvPr/>
          </p:nvCxnSpPr>
          <p:spPr bwMode="auto">
            <a:xfrm>
              <a:off x="6703453" y="3960891"/>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AEFA266D-27AA-4593-822B-DCADAAEE342C}"/>
                </a:ext>
              </a:extLst>
            </p:cNvPr>
            <p:cNvCxnSpPr>
              <a:cxnSpLocks/>
            </p:cNvCxnSpPr>
            <p:nvPr/>
          </p:nvCxnSpPr>
          <p:spPr bwMode="auto">
            <a:xfrm>
              <a:off x="6703453" y="455876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F9BE7603-51AB-332A-DADD-7895D74E3E55}"/>
                </a:ext>
              </a:extLst>
            </p:cNvPr>
            <p:cNvCxnSpPr>
              <a:cxnSpLocks/>
            </p:cNvCxnSpPr>
            <p:nvPr/>
          </p:nvCxnSpPr>
          <p:spPr bwMode="auto">
            <a:xfrm>
              <a:off x="6803937" y="4558767"/>
              <a:ext cx="3581153"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435B6275-79EC-BC4D-8345-71725AD5A52D}"/>
                </a:ext>
              </a:extLst>
            </p:cNvPr>
            <p:cNvCxnSpPr>
              <a:cxnSpLocks/>
            </p:cNvCxnSpPr>
            <p:nvPr/>
          </p:nvCxnSpPr>
          <p:spPr bwMode="auto">
            <a:xfrm rot="16200000">
              <a:off x="6749874"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E43A46D2-67C1-7B1A-B19F-6298FED2FB6D}"/>
                </a:ext>
              </a:extLst>
            </p:cNvPr>
            <p:cNvCxnSpPr>
              <a:cxnSpLocks/>
            </p:cNvCxnSpPr>
            <p:nvPr/>
          </p:nvCxnSpPr>
          <p:spPr bwMode="auto">
            <a:xfrm rot="16200000">
              <a:off x="7472004" y="4604488"/>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1C2D0FDE-DF63-9E32-781F-B25ED5B36745}"/>
                </a:ext>
              </a:extLst>
            </p:cNvPr>
            <p:cNvCxnSpPr>
              <a:cxnSpLocks/>
            </p:cNvCxnSpPr>
            <p:nvPr/>
          </p:nvCxnSpPr>
          <p:spPr bwMode="auto">
            <a:xfrm rot="16200000">
              <a:off x="8184369"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FC36A931-D8C6-0E7A-A5CB-0376FF5B8FA7}"/>
                </a:ext>
              </a:extLst>
            </p:cNvPr>
            <p:cNvCxnSpPr>
              <a:cxnSpLocks/>
            </p:cNvCxnSpPr>
            <p:nvPr/>
          </p:nvCxnSpPr>
          <p:spPr bwMode="auto">
            <a:xfrm rot="16200000">
              <a:off x="8901291"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A012B3D8-EDF3-856D-1EB8-313E97DD48C5}"/>
                </a:ext>
              </a:extLst>
            </p:cNvPr>
            <p:cNvCxnSpPr>
              <a:cxnSpLocks/>
            </p:cNvCxnSpPr>
            <p:nvPr/>
          </p:nvCxnSpPr>
          <p:spPr bwMode="auto">
            <a:xfrm rot="16200000">
              <a:off x="9618376"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F520CD9A-323C-353B-A75F-BF32999AE95C}"/>
                </a:ext>
              </a:extLst>
            </p:cNvPr>
            <p:cNvCxnSpPr>
              <a:cxnSpLocks/>
            </p:cNvCxnSpPr>
            <p:nvPr/>
          </p:nvCxnSpPr>
          <p:spPr bwMode="auto">
            <a:xfrm rot="16200000">
              <a:off x="10339370" y="4604487"/>
              <a:ext cx="91440" cy="0"/>
            </a:xfrm>
            <a:prstGeom prst="line">
              <a:avLst/>
            </a:prstGeom>
            <a:noFill/>
            <a:ln w="28575" cap="flat" cmpd="sng" algn="ctr">
              <a:solidFill>
                <a:schemeClr val="bg1"/>
              </a:solidFill>
              <a:prstDash val="solid"/>
              <a:round/>
              <a:headEnd type="none" w="med" len="med"/>
              <a:tailEnd type="none" w="med" len="med"/>
            </a:ln>
            <a:effectLst/>
          </p:spPr>
        </p:cxnSp>
        <p:sp>
          <p:nvSpPr>
            <p:cNvPr id="33" name="TextBox 32">
              <a:extLst>
                <a:ext uri="{FF2B5EF4-FFF2-40B4-BE49-F238E27FC236}">
                  <a16:creationId xmlns:a16="http://schemas.microsoft.com/office/drawing/2014/main" id="{BD1C168D-CF46-3EF5-A31D-B9F36646229E}"/>
                </a:ext>
              </a:extLst>
            </p:cNvPr>
            <p:cNvSpPr txBox="1"/>
            <p:nvPr/>
          </p:nvSpPr>
          <p:spPr bwMode="auto">
            <a:xfrm>
              <a:off x="6302177" y="2027830"/>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34" name="TextBox 33">
              <a:extLst>
                <a:ext uri="{FF2B5EF4-FFF2-40B4-BE49-F238E27FC236}">
                  <a16:creationId xmlns:a16="http://schemas.microsoft.com/office/drawing/2014/main" id="{DF20832C-30E2-C396-7EA1-1A48D4329649}"/>
                </a:ext>
              </a:extLst>
            </p:cNvPr>
            <p:cNvSpPr txBox="1"/>
            <p:nvPr/>
          </p:nvSpPr>
          <p:spPr bwMode="auto">
            <a:xfrm>
              <a:off x="6302177" y="2630731"/>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0.75</a:t>
              </a:r>
            </a:p>
          </p:txBody>
        </p:sp>
        <p:sp>
          <p:nvSpPr>
            <p:cNvPr id="35" name="TextBox 34">
              <a:extLst>
                <a:ext uri="{FF2B5EF4-FFF2-40B4-BE49-F238E27FC236}">
                  <a16:creationId xmlns:a16="http://schemas.microsoft.com/office/drawing/2014/main" id="{F1936E50-5B18-3101-758E-898E82710EEB}"/>
                </a:ext>
              </a:extLst>
            </p:cNvPr>
            <p:cNvSpPr txBox="1"/>
            <p:nvPr/>
          </p:nvSpPr>
          <p:spPr bwMode="auto">
            <a:xfrm>
              <a:off x="6302177" y="3213535"/>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0.50</a:t>
              </a:r>
            </a:p>
          </p:txBody>
        </p:sp>
        <p:sp>
          <p:nvSpPr>
            <p:cNvPr id="36" name="TextBox 35">
              <a:extLst>
                <a:ext uri="{FF2B5EF4-FFF2-40B4-BE49-F238E27FC236}">
                  <a16:creationId xmlns:a16="http://schemas.microsoft.com/office/drawing/2014/main" id="{E5FFFE92-B0E7-0154-CB3E-02050B6BFA59}"/>
                </a:ext>
              </a:extLst>
            </p:cNvPr>
            <p:cNvSpPr txBox="1"/>
            <p:nvPr/>
          </p:nvSpPr>
          <p:spPr bwMode="auto">
            <a:xfrm>
              <a:off x="6302177" y="3831509"/>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0.25</a:t>
              </a:r>
            </a:p>
          </p:txBody>
        </p:sp>
        <p:sp>
          <p:nvSpPr>
            <p:cNvPr id="37" name="TextBox 36">
              <a:extLst>
                <a:ext uri="{FF2B5EF4-FFF2-40B4-BE49-F238E27FC236}">
                  <a16:creationId xmlns:a16="http://schemas.microsoft.com/office/drawing/2014/main" id="{6F6C110B-8CE9-104C-4748-D7927DC1B383}"/>
                </a:ext>
              </a:extLst>
            </p:cNvPr>
            <p:cNvSpPr txBox="1"/>
            <p:nvPr/>
          </p:nvSpPr>
          <p:spPr bwMode="auto">
            <a:xfrm>
              <a:off x="6302177" y="4419337"/>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38" name="TextBox 37">
              <a:extLst>
                <a:ext uri="{FF2B5EF4-FFF2-40B4-BE49-F238E27FC236}">
                  <a16:creationId xmlns:a16="http://schemas.microsoft.com/office/drawing/2014/main" id="{901679B6-B640-83F1-2582-2495939D3504}"/>
                </a:ext>
              </a:extLst>
            </p:cNvPr>
            <p:cNvSpPr txBox="1"/>
            <p:nvPr/>
          </p:nvSpPr>
          <p:spPr bwMode="auto">
            <a:xfrm>
              <a:off x="6623067"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54" name="TextBox 53">
              <a:extLst>
                <a:ext uri="{FF2B5EF4-FFF2-40B4-BE49-F238E27FC236}">
                  <a16:creationId xmlns:a16="http://schemas.microsoft.com/office/drawing/2014/main" id="{388EF8E1-567C-20B0-2241-34434A7CFA2C}"/>
                </a:ext>
              </a:extLst>
            </p:cNvPr>
            <p:cNvSpPr txBox="1"/>
            <p:nvPr/>
          </p:nvSpPr>
          <p:spPr bwMode="auto">
            <a:xfrm>
              <a:off x="6803937" y="4888819"/>
              <a:ext cx="3650769"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a:t>
              </a:r>
            </a:p>
          </p:txBody>
        </p:sp>
        <p:sp>
          <p:nvSpPr>
            <p:cNvPr id="57" name="TextBox 56">
              <a:extLst>
                <a:ext uri="{FF2B5EF4-FFF2-40B4-BE49-F238E27FC236}">
                  <a16:creationId xmlns:a16="http://schemas.microsoft.com/office/drawing/2014/main" id="{0C25DB25-0741-BEAD-186C-E22EB463BD16}"/>
                </a:ext>
              </a:extLst>
            </p:cNvPr>
            <p:cNvSpPr txBox="1"/>
            <p:nvPr/>
          </p:nvSpPr>
          <p:spPr bwMode="auto">
            <a:xfrm>
              <a:off x="7339988" y="4636604"/>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58" name="TextBox 57">
              <a:extLst>
                <a:ext uri="{FF2B5EF4-FFF2-40B4-BE49-F238E27FC236}">
                  <a16:creationId xmlns:a16="http://schemas.microsoft.com/office/drawing/2014/main" id="{ED732C34-50DE-2C9F-E1A8-C0A30C89C398}"/>
                </a:ext>
              </a:extLst>
            </p:cNvPr>
            <p:cNvSpPr txBox="1"/>
            <p:nvPr/>
          </p:nvSpPr>
          <p:spPr bwMode="auto">
            <a:xfrm>
              <a:off x="8059003" y="4636604"/>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59" name="TextBox 58">
              <a:extLst>
                <a:ext uri="{FF2B5EF4-FFF2-40B4-BE49-F238E27FC236}">
                  <a16:creationId xmlns:a16="http://schemas.microsoft.com/office/drawing/2014/main" id="{95F377EF-8D70-1B92-74CB-3B9C77950C19}"/>
                </a:ext>
              </a:extLst>
            </p:cNvPr>
            <p:cNvSpPr txBox="1"/>
            <p:nvPr/>
          </p:nvSpPr>
          <p:spPr bwMode="auto">
            <a:xfrm>
              <a:off x="8746757" y="4636604"/>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a:t>
              </a:r>
            </a:p>
          </p:txBody>
        </p:sp>
        <p:sp>
          <p:nvSpPr>
            <p:cNvPr id="60" name="TextBox 59">
              <a:extLst>
                <a:ext uri="{FF2B5EF4-FFF2-40B4-BE49-F238E27FC236}">
                  <a16:creationId xmlns:a16="http://schemas.microsoft.com/office/drawing/2014/main" id="{A56A416C-269E-FDC8-709E-B95BED1A98EF}"/>
                </a:ext>
              </a:extLst>
            </p:cNvPr>
            <p:cNvSpPr txBox="1"/>
            <p:nvPr/>
          </p:nvSpPr>
          <p:spPr bwMode="auto">
            <a:xfrm>
              <a:off x="9477495" y="4636604"/>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61" name="TextBox 60">
              <a:extLst>
                <a:ext uri="{FF2B5EF4-FFF2-40B4-BE49-F238E27FC236}">
                  <a16:creationId xmlns:a16="http://schemas.microsoft.com/office/drawing/2014/main" id="{D06A4DFB-B699-C568-17A8-DCE79F0C98DC}"/>
                </a:ext>
              </a:extLst>
            </p:cNvPr>
            <p:cNvSpPr txBox="1"/>
            <p:nvPr/>
          </p:nvSpPr>
          <p:spPr bwMode="auto">
            <a:xfrm>
              <a:off x="10184787" y="4636604"/>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50</a:t>
              </a:r>
            </a:p>
          </p:txBody>
        </p:sp>
      </p:grpSp>
      <p:sp>
        <p:nvSpPr>
          <p:cNvPr id="63" name="Freeform: Shape 62">
            <a:extLst>
              <a:ext uri="{FF2B5EF4-FFF2-40B4-BE49-F238E27FC236}">
                <a16:creationId xmlns:a16="http://schemas.microsoft.com/office/drawing/2014/main" id="{097BC3B2-5639-5925-4718-224323CF0FC2}"/>
              </a:ext>
            </a:extLst>
          </p:cNvPr>
          <p:cNvSpPr/>
          <p:nvPr/>
        </p:nvSpPr>
        <p:spPr bwMode="auto">
          <a:xfrm>
            <a:off x="1572021" y="2928571"/>
            <a:ext cx="3458308" cy="1371600"/>
          </a:xfrm>
          <a:custGeom>
            <a:avLst/>
            <a:gdLst>
              <a:gd name="connsiteX0" fmla="*/ 0 w 3458308"/>
              <a:gd name="connsiteY0" fmla="*/ 3908 h 1371600"/>
              <a:gd name="connsiteX1" fmla="*/ 66431 w 3458308"/>
              <a:gd name="connsiteY1" fmla="*/ 0 h 1371600"/>
              <a:gd name="connsiteX2" fmla="*/ 66431 w 3458308"/>
              <a:gd name="connsiteY2" fmla="*/ 125046 h 1371600"/>
              <a:gd name="connsiteX3" fmla="*/ 136769 w 3458308"/>
              <a:gd name="connsiteY3" fmla="*/ 125046 h 1371600"/>
              <a:gd name="connsiteX4" fmla="*/ 148492 w 3458308"/>
              <a:gd name="connsiteY4" fmla="*/ 238369 h 1371600"/>
              <a:gd name="connsiteX5" fmla="*/ 570523 w 3458308"/>
              <a:gd name="connsiteY5" fmla="*/ 238369 h 1371600"/>
              <a:gd name="connsiteX6" fmla="*/ 570523 w 3458308"/>
              <a:gd name="connsiteY6" fmla="*/ 316523 h 1371600"/>
              <a:gd name="connsiteX7" fmla="*/ 640862 w 3458308"/>
              <a:gd name="connsiteY7" fmla="*/ 316523 h 1371600"/>
              <a:gd name="connsiteX8" fmla="*/ 640862 w 3458308"/>
              <a:gd name="connsiteY8" fmla="*/ 406400 h 1371600"/>
              <a:gd name="connsiteX9" fmla="*/ 711200 w 3458308"/>
              <a:gd name="connsiteY9" fmla="*/ 406400 h 1371600"/>
              <a:gd name="connsiteX10" fmla="*/ 722923 w 3458308"/>
              <a:gd name="connsiteY10" fmla="*/ 508000 h 1371600"/>
              <a:gd name="connsiteX11" fmla="*/ 754185 w 3458308"/>
              <a:gd name="connsiteY11" fmla="*/ 508000 h 1371600"/>
              <a:gd name="connsiteX12" fmla="*/ 746369 w 3458308"/>
              <a:gd name="connsiteY12" fmla="*/ 593969 h 1371600"/>
              <a:gd name="connsiteX13" fmla="*/ 781538 w 3458308"/>
              <a:gd name="connsiteY13" fmla="*/ 593969 h 1371600"/>
              <a:gd name="connsiteX14" fmla="*/ 781538 w 3458308"/>
              <a:gd name="connsiteY14" fmla="*/ 695569 h 1371600"/>
              <a:gd name="connsiteX15" fmla="*/ 1922585 w 3458308"/>
              <a:gd name="connsiteY15" fmla="*/ 695569 h 1371600"/>
              <a:gd name="connsiteX16" fmla="*/ 1922585 w 3458308"/>
              <a:gd name="connsiteY16" fmla="*/ 1027723 h 1371600"/>
              <a:gd name="connsiteX17" fmla="*/ 2286000 w 3458308"/>
              <a:gd name="connsiteY17" fmla="*/ 1027723 h 1371600"/>
              <a:gd name="connsiteX18" fmla="*/ 2286000 w 3458308"/>
              <a:gd name="connsiteY18" fmla="*/ 1371600 h 1371600"/>
              <a:gd name="connsiteX19" fmla="*/ 3458308 w 3458308"/>
              <a:gd name="connsiteY19" fmla="*/ 13716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58308" h="1371600">
                <a:moveTo>
                  <a:pt x="0" y="3908"/>
                </a:moveTo>
                <a:lnTo>
                  <a:pt x="66431" y="0"/>
                </a:lnTo>
                <a:lnTo>
                  <a:pt x="66431" y="125046"/>
                </a:lnTo>
                <a:lnTo>
                  <a:pt x="136769" y="125046"/>
                </a:lnTo>
                <a:lnTo>
                  <a:pt x="148492" y="238369"/>
                </a:lnTo>
                <a:lnTo>
                  <a:pt x="570523" y="238369"/>
                </a:lnTo>
                <a:lnTo>
                  <a:pt x="570523" y="316523"/>
                </a:lnTo>
                <a:lnTo>
                  <a:pt x="640862" y="316523"/>
                </a:lnTo>
                <a:lnTo>
                  <a:pt x="640862" y="406400"/>
                </a:lnTo>
                <a:lnTo>
                  <a:pt x="711200" y="406400"/>
                </a:lnTo>
                <a:lnTo>
                  <a:pt x="722923" y="508000"/>
                </a:lnTo>
                <a:lnTo>
                  <a:pt x="754185" y="508000"/>
                </a:lnTo>
                <a:lnTo>
                  <a:pt x="746369" y="593969"/>
                </a:lnTo>
                <a:lnTo>
                  <a:pt x="781538" y="593969"/>
                </a:lnTo>
                <a:lnTo>
                  <a:pt x="781538" y="695569"/>
                </a:lnTo>
                <a:lnTo>
                  <a:pt x="1922585" y="695569"/>
                </a:lnTo>
                <a:lnTo>
                  <a:pt x="1922585" y="1027723"/>
                </a:lnTo>
                <a:lnTo>
                  <a:pt x="2286000" y="1027723"/>
                </a:lnTo>
                <a:lnTo>
                  <a:pt x="2286000" y="1371600"/>
                </a:lnTo>
                <a:lnTo>
                  <a:pt x="3458308" y="137160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aphicFrame>
        <p:nvGraphicFramePr>
          <p:cNvPr id="64" name="Table 64">
            <a:extLst>
              <a:ext uri="{FF2B5EF4-FFF2-40B4-BE49-F238E27FC236}">
                <a16:creationId xmlns:a16="http://schemas.microsoft.com/office/drawing/2014/main" id="{524B95FE-5394-7ABC-CA77-5A2A56CBE05D}"/>
              </a:ext>
            </a:extLst>
          </p:cNvPr>
          <p:cNvGraphicFramePr>
            <a:graphicFrameLocks noGrp="1"/>
          </p:cNvGraphicFramePr>
          <p:nvPr>
            <p:extLst>
              <p:ext uri="{D42A27DB-BD31-4B8C-83A1-F6EECF244321}">
                <p14:modId xmlns:p14="http://schemas.microsoft.com/office/powerpoint/2010/main" val="1756439931"/>
              </p:ext>
            </p:extLst>
          </p:nvPr>
        </p:nvGraphicFramePr>
        <p:xfrm>
          <a:off x="1197061" y="5918741"/>
          <a:ext cx="4310460" cy="432944"/>
        </p:xfrm>
        <a:graphic>
          <a:graphicData uri="http://schemas.openxmlformats.org/drawingml/2006/table">
            <a:tbl>
              <a:tblPr firstRow="1" bandRow="1">
                <a:tableStyleId>{5C22544A-7EE6-4342-B048-85BDC9FD1C3A}</a:tableStyleId>
              </a:tblPr>
              <a:tblGrid>
                <a:gridCol w="718410">
                  <a:extLst>
                    <a:ext uri="{9D8B030D-6E8A-4147-A177-3AD203B41FA5}">
                      <a16:colId xmlns:a16="http://schemas.microsoft.com/office/drawing/2014/main" val="3016083355"/>
                    </a:ext>
                  </a:extLst>
                </a:gridCol>
                <a:gridCol w="718410">
                  <a:extLst>
                    <a:ext uri="{9D8B030D-6E8A-4147-A177-3AD203B41FA5}">
                      <a16:colId xmlns:a16="http://schemas.microsoft.com/office/drawing/2014/main" val="76209343"/>
                    </a:ext>
                  </a:extLst>
                </a:gridCol>
                <a:gridCol w="718410">
                  <a:extLst>
                    <a:ext uri="{9D8B030D-6E8A-4147-A177-3AD203B41FA5}">
                      <a16:colId xmlns:a16="http://schemas.microsoft.com/office/drawing/2014/main" val="2189406548"/>
                    </a:ext>
                  </a:extLst>
                </a:gridCol>
                <a:gridCol w="718410">
                  <a:extLst>
                    <a:ext uri="{9D8B030D-6E8A-4147-A177-3AD203B41FA5}">
                      <a16:colId xmlns:a16="http://schemas.microsoft.com/office/drawing/2014/main" val="2758371847"/>
                    </a:ext>
                  </a:extLst>
                </a:gridCol>
                <a:gridCol w="718410">
                  <a:extLst>
                    <a:ext uri="{9D8B030D-6E8A-4147-A177-3AD203B41FA5}">
                      <a16:colId xmlns:a16="http://schemas.microsoft.com/office/drawing/2014/main" val="425151655"/>
                    </a:ext>
                  </a:extLst>
                </a:gridCol>
                <a:gridCol w="718410">
                  <a:extLst>
                    <a:ext uri="{9D8B030D-6E8A-4147-A177-3AD203B41FA5}">
                      <a16:colId xmlns:a16="http://schemas.microsoft.com/office/drawing/2014/main" val="2387647393"/>
                    </a:ext>
                  </a:extLst>
                </a:gridCol>
              </a:tblGrid>
              <a:tr h="167079">
                <a:tc gridSpan="6">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en-US" sz="1400" b="1" dirty="0">
                          <a:solidFill>
                            <a:schemeClr val="bg1"/>
                          </a:solidFill>
                        </a:rPr>
                        <a:t>Patients at Risk, 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300"/>
                        </a:lnSpc>
                      </a:pPr>
                      <a:endParaRPr lang="en-US" sz="1400" b="0" dirty="0">
                        <a:solidFill>
                          <a:schemeClr val="bg1"/>
                        </a:solidFill>
                      </a:endParaRP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300"/>
                        </a:lnSpc>
                      </a:pPr>
                      <a:endParaRPr lang="en-US" sz="1400" b="0" dirty="0">
                        <a:solidFill>
                          <a:schemeClr val="bg1"/>
                        </a:solidFill>
                      </a:endParaRP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300"/>
                        </a:lnSpc>
                      </a:pPr>
                      <a:endParaRPr lang="en-US" sz="1400" b="0" dirty="0">
                        <a:solidFill>
                          <a:schemeClr val="bg1"/>
                        </a:solidFill>
                      </a:endParaRP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300"/>
                        </a:lnSpc>
                      </a:pPr>
                      <a:endParaRPr lang="en-US" sz="1400" b="0" dirty="0">
                        <a:solidFill>
                          <a:schemeClr val="bg1"/>
                        </a:solidFill>
                      </a:endParaRP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300"/>
                        </a:lnSpc>
                      </a:pPr>
                      <a:endParaRPr lang="en-US" sz="1400" b="0" dirty="0">
                        <a:solidFill>
                          <a:schemeClr val="bg1"/>
                        </a:solidFill>
                      </a:endParaRP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5558686"/>
                  </a:ext>
                </a:extLst>
              </a:tr>
              <a:tr h="167079">
                <a:tc>
                  <a:txBody>
                    <a:bodyPr/>
                    <a:lstStyle/>
                    <a:p>
                      <a:pPr algn="ctr">
                        <a:lnSpc>
                          <a:spcPts val="1300"/>
                        </a:lnSpc>
                      </a:pPr>
                      <a:r>
                        <a:rPr lang="en-US" sz="1400" b="0" dirty="0">
                          <a:solidFill>
                            <a:schemeClr val="bg1"/>
                          </a:solidFill>
                        </a:rPr>
                        <a:t>42</a:t>
                      </a: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300"/>
                        </a:lnSpc>
                      </a:pPr>
                      <a:r>
                        <a:rPr lang="en-US" sz="1400" b="0" dirty="0">
                          <a:solidFill>
                            <a:schemeClr val="bg1"/>
                          </a:solidFill>
                        </a:rPr>
                        <a:t>21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300"/>
                        </a:lnSpc>
                      </a:pPr>
                      <a:r>
                        <a:rPr lang="en-US" sz="1400" b="0" dirty="0">
                          <a:solidFill>
                            <a:schemeClr val="bg1"/>
                          </a:solidFill>
                        </a:rPr>
                        <a:t>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300"/>
                        </a:lnSpc>
                      </a:pPr>
                      <a:r>
                        <a:rPr lang="en-US" sz="1400" b="0" dirty="0">
                          <a:solidFill>
                            <a:schemeClr val="bg1"/>
                          </a:solidFill>
                        </a:rPr>
                        <a:t>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300"/>
                        </a:lnSpc>
                      </a:pPr>
                      <a:r>
                        <a:rPr lang="en-US" sz="1400" b="0" dirty="0">
                          <a:solidFill>
                            <a:schemeClr val="bg1"/>
                          </a:solidFill>
                        </a:rPr>
                        <a:t>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300"/>
                        </a:lnSpc>
                      </a:pPr>
                      <a:r>
                        <a:rPr lang="en-US" sz="1400" b="0" dirty="0">
                          <a:solidFill>
                            <a:schemeClr val="bg1"/>
                          </a:solidFill>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8296653"/>
                  </a:ext>
                </a:extLst>
              </a:tr>
            </a:tbl>
          </a:graphicData>
        </a:graphic>
      </p:graphicFrame>
      <p:sp>
        <p:nvSpPr>
          <p:cNvPr id="65" name="TextBox 64">
            <a:extLst>
              <a:ext uri="{FF2B5EF4-FFF2-40B4-BE49-F238E27FC236}">
                <a16:creationId xmlns:a16="http://schemas.microsoft.com/office/drawing/2014/main" id="{C2A48937-4638-F2D5-303E-8DCC846F7423}"/>
              </a:ext>
            </a:extLst>
          </p:cNvPr>
          <p:cNvSpPr txBox="1"/>
          <p:nvPr/>
        </p:nvSpPr>
        <p:spPr bwMode="auto">
          <a:xfrm>
            <a:off x="1633022" y="2221591"/>
            <a:ext cx="38385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Post Venetoclax: </a:t>
            </a:r>
            <a:b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PFS for BTKi in BTKi-Naive </a:t>
            </a:r>
            <a:r>
              <a:rPr lang="en-US" dirty="0">
                <a:solidFill>
                  <a:srgbClr val="000000"/>
                </a:solidFill>
                <a:latin typeface="Calibri" panose="020F0502020204030204" pitchFamily="34" charset="0"/>
                <a:cs typeface="+mn-cs"/>
              </a:rPr>
              <a:t>P</a:t>
            </a: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atients</a:t>
            </a:r>
          </a:p>
        </p:txBody>
      </p:sp>
      <p:graphicFrame>
        <p:nvGraphicFramePr>
          <p:cNvPr id="97" name="Table 64">
            <a:extLst>
              <a:ext uri="{FF2B5EF4-FFF2-40B4-BE49-F238E27FC236}">
                <a16:creationId xmlns:a16="http://schemas.microsoft.com/office/drawing/2014/main" id="{B1CDF764-B29F-F9B0-E4C3-DF49B2AB56D2}"/>
              </a:ext>
            </a:extLst>
          </p:cNvPr>
          <p:cNvGraphicFramePr>
            <a:graphicFrameLocks noGrp="1"/>
          </p:cNvGraphicFramePr>
          <p:nvPr>
            <p:extLst>
              <p:ext uri="{D42A27DB-BD31-4B8C-83A1-F6EECF244321}">
                <p14:modId xmlns:p14="http://schemas.microsoft.com/office/powerpoint/2010/main" val="1369965778"/>
              </p:ext>
            </p:extLst>
          </p:nvPr>
        </p:nvGraphicFramePr>
        <p:xfrm>
          <a:off x="6575674" y="5918741"/>
          <a:ext cx="4531420" cy="432944"/>
        </p:xfrm>
        <a:graphic>
          <a:graphicData uri="http://schemas.openxmlformats.org/drawingml/2006/table">
            <a:tbl>
              <a:tblPr firstRow="1" bandRow="1">
                <a:tableStyleId>{5C22544A-7EE6-4342-B048-85BDC9FD1C3A}</a:tableStyleId>
              </a:tblPr>
              <a:tblGrid>
                <a:gridCol w="906284">
                  <a:extLst>
                    <a:ext uri="{9D8B030D-6E8A-4147-A177-3AD203B41FA5}">
                      <a16:colId xmlns:a16="http://schemas.microsoft.com/office/drawing/2014/main" val="3016083355"/>
                    </a:ext>
                  </a:extLst>
                </a:gridCol>
                <a:gridCol w="906284">
                  <a:extLst>
                    <a:ext uri="{9D8B030D-6E8A-4147-A177-3AD203B41FA5}">
                      <a16:colId xmlns:a16="http://schemas.microsoft.com/office/drawing/2014/main" val="76209343"/>
                    </a:ext>
                  </a:extLst>
                </a:gridCol>
                <a:gridCol w="906284">
                  <a:extLst>
                    <a:ext uri="{9D8B030D-6E8A-4147-A177-3AD203B41FA5}">
                      <a16:colId xmlns:a16="http://schemas.microsoft.com/office/drawing/2014/main" val="2189406548"/>
                    </a:ext>
                  </a:extLst>
                </a:gridCol>
                <a:gridCol w="906284">
                  <a:extLst>
                    <a:ext uri="{9D8B030D-6E8A-4147-A177-3AD203B41FA5}">
                      <a16:colId xmlns:a16="http://schemas.microsoft.com/office/drawing/2014/main" val="2758371847"/>
                    </a:ext>
                  </a:extLst>
                </a:gridCol>
                <a:gridCol w="906284">
                  <a:extLst>
                    <a:ext uri="{9D8B030D-6E8A-4147-A177-3AD203B41FA5}">
                      <a16:colId xmlns:a16="http://schemas.microsoft.com/office/drawing/2014/main" val="425151655"/>
                    </a:ext>
                  </a:extLst>
                </a:gridCol>
              </a:tblGrid>
              <a:tr h="0">
                <a:tc gridSpan="5">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en-US" sz="1400" b="1" dirty="0">
                          <a:solidFill>
                            <a:schemeClr val="bg1"/>
                          </a:solidFill>
                        </a:rPr>
                        <a:t>Patients at Risk, 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300"/>
                        </a:lnSpc>
                      </a:pPr>
                      <a:endParaRPr lang="en-US" sz="1400" b="0" dirty="0">
                        <a:solidFill>
                          <a:schemeClr val="bg1"/>
                        </a:solidFill>
                      </a:endParaRP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300"/>
                        </a:lnSpc>
                      </a:pPr>
                      <a:endParaRPr lang="en-US" sz="1400" b="0" dirty="0">
                        <a:solidFill>
                          <a:schemeClr val="bg1"/>
                        </a:solidFill>
                      </a:endParaRP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300"/>
                        </a:lnSpc>
                      </a:pPr>
                      <a:endParaRPr lang="en-US" sz="1400" b="0" dirty="0">
                        <a:solidFill>
                          <a:schemeClr val="bg1"/>
                        </a:solidFill>
                      </a:endParaRP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300"/>
                        </a:lnSpc>
                      </a:pPr>
                      <a:endParaRPr lang="en-US" sz="1400" b="0" dirty="0">
                        <a:solidFill>
                          <a:schemeClr val="bg1"/>
                        </a:solidFill>
                      </a:endParaRP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5558686"/>
                  </a:ext>
                </a:extLst>
              </a:tr>
              <a:tr h="0">
                <a:tc>
                  <a:txBody>
                    <a:bodyPr/>
                    <a:lstStyle/>
                    <a:p>
                      <a:pPr algn="ctr">
                        <a:lnSpc>
                          <a:spcPts val="1300"/>
                        </a:lnSpc>
                      </a:pPr>
                      <a:r>
                        <a:rPr lang="en-US" sz="1400" b="0" dirty="0">
                          <a:solidFill>
                            <a:schemeClr val="bg1"/>
                          </a:solidFill>
                        </a:rPr>
                        <a:t>17</a:t>
                      </a:r>
                    </a:p>
                  </a:txBody>
                  <a:tcPr marL="0" marR="0" marT="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300"/>
                        </a:lnSpc>
                      </a:pPr>
                      <a:r>
                        <a:rPr lang="en-US" sz="1400" b="0" dirty="0">
                          <a:solidFill>
                            <a:schemeClr val="bg1"/>
                          </a:solidFill>
                        </a:rPr>
                        <a:t>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300"/>
                        </a:lnSpc>
                      </a:pPr>
                      <a:r>
                        <a:rPr lang="en-US" sz="1400" b="0" dirty="0">
                          <a:solidFill>
                            <a:schemeClr val="bg1"/>
                          </a:solidFill>
                        </a:rPr>
                        <a:t>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300"/>
                        </a:lnSpc>
                      </a:pPr>
                      <a:r>
                        <a:rPr lang="en-US" sz="1400" b="0" dirty="0">
                          <a:solidFill>
                            <a:schemeClr val="bg1"/>
                          </a:solidFill>
                        </a:rPr>
                        <a:t>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300"/>
                        </a:lnSpc>
                      </a:pPr>
                      <a:r>
                        <a:rPr lang="en-US" sz="1400" b="0" dirty="0">
                          <a:solidFill>
                            <a:schemeClr val="bg1"/>
                          </a:solidFill>
                        </a:rPr>
                        <a:t>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8296653"/>
                  </a:ext>
                </a:extLst>
              </a:tr>
            </a:tbl>
          </a:graphicData>
        </a:graphic>
      </p:graphicFrame>
      <p:grpSp>
        <p:nvGrpSpPr>
          <p:cNvPr id="69" name="Group 68">
            <a:extLst>
              <a:ext uri="{FF2B5EF4-FFF2-40B4-BE49-F238E27FC236}">
                <a16:creationId xmlns:a16="http://schemas.microsoft.com/office/drawing/2014/main" id="{8F47C8F5-9B64-3483-1103-61C64F81493F}"/>
              </a:ext>
            </a:extLst>
          </p:cNvPr>
          <p:cNvGrpSpPr/>
          <p:nvPr/>
        </p:nvGrpSpPr>
        <p:grpSpPr>
          <a:xfrm>
            <a:off x="6398348" y="2807212"/>
            <a:ext cx="4436388" cy="3069311"/>
            <a:chOff x="6252634" y="2027830"/>
            <a:chExt cx="4436388" cy="3110515"/>
          </a:xfrm>
        </p:grpSpPr>
        <p:sp>
          <p:nvSpPr>
            <p:cNvPr id="70" name="Rectangle 69">
              <a:extLst>
                <a:ext uri="{FF2B5EF4-FFF2-40B4-BE49-F238E27FC236}">
                  <a16:creationId xmlns:a16="http://schemas.microsoft.com/office/drawing/2014/main" id="{F1E3FC26-4CCB-B113-BEC1-764DA92D0A8C}"/>
                </a:ext>
              </a:extLst>
            </p:cNvPr>
            <p:cNvSpPr/>
            <p:nvPr/>
          </p:nvSpPr>
          <p:spPr bwMode="auto">
            <a:xfrm>
              <a:off x="6252634" y="4682532"/>
              <a:ext cx="720922" cy="283470"/>
            </a:xfrm>
            <a:prstGeom prst="rect">
              <a:avLst/>
            </a:prstGeom>
            <a:solidFill>
              <a:schemeClr val="tx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cxnSp>
          <p:nvCxnSpPr>
            <p:cNvPr id="71" name="Straight Connector 70">
              <a:extLst>
                <a:ext uri="{FF2B5EF4-FFF2-40B4-BE49-F238E27FC236}">
                  <a16:creationId xmlns:a16="http://schemas.microsoft.com/office/drawing/2014/main" id="{9A35F841-9FC1-A150-5A1E-A05691DB7F71}"/>
                </a:ext>
              </a:extLst>
            </p:cNvPr>
            <p:cNvCxnSpPr/>
            <p:nvPr/>
          </p:nvCxnSpPr>
          <p:spPr bwMode="auto">
            <a:xfrm>
              <a:off x="6800045" y="2157211"/>
              <a:ext cx="0" cy="2389031"/>
            </a:xfrm>
            <a:prstGeom prst="line">
              <a:avLst/>
            </a:prstGeom>
            <a:noFill/>
            <a:ln w="28575" cap="flat" cmpd="sng" algn="ctr">
              <a:solidFill>
                <a:schemeClr val="bg1"/>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744DA480-539D-2C1C-5BA0-4FB700653972}"/>
                </a:ext>
              </a:extLst>
            </p:cNvPr>
            <p:cNvCxnSpPr>
              <a:cxnSpLocks/>
            </p:cNvCxnSpPr>
            <p:nvPr/>
          </p:nvCxnSpPr>
          <p:spPr bwMode="auto">
            <a:xfrm>
              <a:off x="6703453" y="2157211"/>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73" name="Straight Connector 72">
              <a:extLst>
                <a:ext uri="{FF2B5EF4-FFF2-40B4-BE49-F238E27FC236}">
                  <a16:creationId xmlns:a16="http://schemas.microsoft.com/office/drawing/2014/main" id="{7134A68A-AA2A-3C1E-DCCD-EBD4F26A0AB9}"/>
                </a:ext>
              </a:extLst>
            </p:cNvPr>
            <p:cNvCxnSpPr>
              <a:cxnSpLocks/>
            </p:cNvCxnSpPr>
            <p:nvPr/>
          </p:nvCxnSpPr>
          <p:spPr bwMode="auto">
            <a:xfrm>
              <a:off x="6703453" y="2760113"/>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74" name="Straight Connector 73">
              <a:extLst>
                <a:ext uri="{FF2B5EF4-FFF2-40B4-BE49-F238E27FC236}">
                  <a16:creationId xmlns:a16="http://schemas.microsoft.com/office/drawing/2014/main" id="{8B682247-FAE2-9198-902E-AF91A9928E63}"/>
                </a:ext>
              </a:extLst>
            </p:cNvPr>
            <p:cNvCxnSpPr>
              <a:cxnSpLocks/>
            </p:cNvCxnSpPr>
            <p:nvPr/>
          </p:nvCxnSpPr>
          <p:spPr bwMode="auto">
            <a:xfrm>
              <a:off x="6703453" y="3363014"/>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75" name="Straight Connector 74">
              <a:extLst>
                <a:ext uri="{FF2B5EF4-FFF2-40B4-BE49-F238E27FC236}">
                  <a16:creationId xmlns:a16="http://schemas.microsoft.com/office/drawing/2014/main" id="{2C02F3A4-1258-B807-7AE3-BF9D1E8E3398}"/>
                </a:ext>
              </a:extLst>
            </p:cNvPr>
            <p:cNvCxnSpPr>
              <a:cxnSpLocks/>
            </p:cNvCxnSpPr>
            <p:nvPr/>
          </p:nvCxnSpPr>
          <p:spPr bwMode="auto">
            <a:xfrm>
              <a:off x="6703453" y="3960891"/>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DC65848C-92DE-3D75-0235-AF20B52BCE8F}"/>
                </a:ext>
              </a:extLst>
            </p:cNvPr>
            <p:cNvCxnSpPr>
              <a:cxnSpLocks/>
            </p:cNvCxnSpPr>
            <p:nvPr/>
          </p:nvCxnSpPr>
          <p:spPr bwMode="auto">
            <a:xfrm>
              <a:off x="6703453" y="455876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A79CAA96-FC5B-A4D1-96C6-A5ED5C0D7C0F}"/>
                </a:ext>
              </a:extLst>
            </p:cNvPr>
            <p:cNvCxnSpPr>
              <a:cxnSpLocks/>
            </p:cNvCxnSpPr>
            <p:nvPr/>
          </p:nvCxnSpPr>
          <p:spPr bwMode="auto">
            <a:xfrm>
              <a:off x="6803937" y="4558767"/>
              <a:ext cx="3710111" cy="0"/>
            </a:xfrm>
            <a:prstGeom prst="line">
              <a:avLst/>
            </a:prstGeom>
            <a:noFill/>
            <a:ln w="28575" cap="flat" cmpd="sng" algn="ctr">
              <a:solidFill>
                <a:schemeClr val="bg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1E05437F-0EEB-8FC1-D514-A81358FD927B}"/>
                </a:ext>
              </a:extLst>
            </p:cNvPr>
            <p:cNvCxnSpPr>
              <a:cxnSpLocks/>
            </p:cNvCxnSpPr>
            <p:nvPr/>
          </p:nvCxnSpPr>
          <p:spPr bwMode="auto">
            <a:xfrm rot="16200000">
              <a:off x="6749874"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4C9F3FF4-1B2A-F69B-4390-CFCF2DE824E4}"/>
                </a:ext>
              </a:extLst>
            </p:cNvPr>
            <p:cNvCxnSpPr>
              <a:cxnSpLocks/>
            </p:cNvCxnSpPr>
            <p:nvPr/>
          </p:nvCxnSpPr>
          <p:spPr bwMode="auto">
            <a:xfrm rot="16200000">
              <a:off x="7678451" y="4604488"/>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81" name="Straight Connector 80">
              <a:extLst>
                <a:ext uri="{FF2B5EF4-FFF2-40B4-BE49-F238E27FC236}">
                  <a16:creationId xmlns:a16="http://schemas.microsoft.com/office/drawing/2014/main" id="{AAF03313-D589-79EE-854D-8B6C55A9E6C7}"/>
                </a:ext>
              </a:extLst>
            </p:cNvPr>
            <p:cNvCxnSpPr>
              <a:cxnSpLocks/>
            </p:cNvCxnSpPr>
            <p:nvPr/>
          </p:nvCxnSpPr>
          <p:spPr bwMode="auto">
            <a:xfrm rot="16200000">
              <a:off x="8600686"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1F8F9D80-DFBA-7489-5B86-4F6CD28488CC}"/>
                </a:ext>
              </a:extLst>
            </p:cNvPr>
            <p:cNvCxnSpPr>
              <a:cxnSpLocks/>
            </p:cNvCxnSpPr>
            <p:nvPr/>
          </p:nvCxnSpPr>
          <p:spPr bwMode="auto">
            <a:xfrm rot="16200000">
              <a:off x="9519520" y="4604487"/>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F89F5F37-13A5-60E9-E48A-596CA9F6958D}"/>
                </a:ext>
              </a:extLst>
            </p:cNvPr>
            <p:cNvCxnSpPr>
              <a:cxnSpLocks/>
            </p:cNvCxnSpPr>
            <p:nvPr/>
          </p:nvCxnSpPr>
          <p:spPr bwMode="auto">
            <a:xfrm rot="16200000">
              <a:off x="10443614" y="4604487"/>
              <a:ext cx="91440" cy="0"/>
            </a:xfrm>
            <a:prstGeom prst="line">
              <a:avLst/>
            </a:prstGeom>
            <a:noFill/>
            <a:ln w="28575" cap="flat" cmpd="sng" algn="ctr">
              <a:solidFill>
                <a:schemeClr val="bg1"/>
              </a:solidFill>
              <a:prstDash val="solid"/>
              <a:round/>
              <a:headEnd type="none" w="med" len="med"/>
              <a:tailEnd type="none" w="med" len="med"/>
            </a:ln>
            <a:effectLst/>
          </p:spPr>
        </p:cxnSp>
        <p:sp>
          <p:nvSpPr>
            <p:cNvPr id="84" name="TextBox 83">
              <a:extLst>
                <a:ext uri="{FF2B5EF4-FFF2-40B4-BE49-F238E27FC236}">
                  <a16:creationId xmlns:a16="http://schemas.microsoft.com/office/drawing/2014/main" id="{149B9D7B-85BC-8A27-435F-CDB8BB737E85}"/>
                </a:ext>
              </a:extLst>
            </p:cNvPr>
            <p:cNvSpPr txBox="1"/>
            <p:nvPr/>
          </p:nvSpPr>
          <p:spPr bwMode="auto">
            <a:xfrm>
              <a:off x="6302177" y="2027830"/>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85" name="TextBox 84">
              <a:extLst>
                <a:ext uri="{FF2B5EF4-FFF2-40B4-BE49-F238E27FC236}">
                  <a16:creationId xmlns:a16="http://schemas.microsoft.com/office/drawing/2014/main" id="{8E8BF394-F73A-13E0-5F24-B480C1F2D56E}"/>
                </a:ext>
              </a:extLst>
            </p:cNvPr>
            <p:cNvSpPr txBox="1"/>
            <p:nvPr/>
          </p:nvSpPr>
          <p:spPr bwMode="auto">
            <a:xfrm>
              <a:off x="6302177" y="2630731"/>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0.75</a:t>
              </a:r>
            </a:p>
          </p:txBody>
        </p:sp>
        <p:sp>
          <p:nvSpPr>
            <p:cNvPr id="86" name="TextBox 85">
              <a:extLst>
                <a:ext uri="{FF2B5EF4-FFF2-40B4-BE49-F238E27FC236}">
                  <a16:creationId xmlns:a16="http://schemas.microsoft.com/office/drawing/2014/main" id="{EF84AFCA-F25B-FDEE-EF1A-771AE33FEA2D}"/>
                </a:ext>
              </a:extLst>
            </p:cNvPr>
            <p:cNvSpPr txBox="1"/>
            <p:nvPr/>
          </p:nvSpPr>
          <p:spPr bwMode="auto">
            <a:xfrm>
              <a:off x="6302177" y="3213535"/>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0.50</a:t>
              </a:r>
            </a:p>
          </p:txBody>
        </p:sp>
        <p:sp>
          <p:nvSpPr>
            <p:cNvPr id="87" name="TextBox 86">
              <a:extLst>
                <a:ext uri="{FF2B5EF4-FFF2-40B4-BE49-F238E27FC236}">
                  <a16:creationId xmlns:a16="http://schemas.microsoft.com/office/drawing/2014/main" id="{705CABAC-BD21-126A-2A5C-061C78064549}"/>
                </a:ext>
              </a:extLst>
            </p:cNvPr>
            <p:cNvSpPr txBox="1"/>
            <p:nvPr/>
          </p:nvSpPr>
          <p:spPr bwMode="auto">
            <a:xfrm>
              <a:off x="6302177" y="3831509"/>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0.25</a:t>
              </a:r>
            </a:p>
          </p:txBody>
        </p:sp>
        <p:sp>
          <p:nvSpPr>
            <p:cNvPr id="88" name="TextBox 87">
              <a:extLst>
                <a:ext uri="{FF2B5EF4-FFF2-40B4-BE49-F238E27FC236}">
                  <a16:creationId xmlns:a16="http://schemas.microsoft.com/office/drawing/2014/main" id="{AA86E5D8-A5A2-D7E1-779B-725B33D2D635}"/>
                </a:ext>
              </a:extLst>
            </p:cNvPr>
            <p:cNvSpPr txBox="1"/>
            <p:nvPr/>
          </p:nvSpPr>
          <p:spPr bwMode="auto">
            <a:xfrm>
              <a:off x="6302177" y="4419337"/>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89" name="TextBox 88">
              <a:extLst>
                <a:ext uri="{FF2B5EF4-FFF2-40B4-BE49-F238E27FC236}">
                  <a16:creationId xmlns:a16="http://schemas.microsoft.com/office/drawing/2014/main" id="{AE08E85A-4508-B518-D82E-57EA28188D1F}"/>
                </a:ext>
              </a:extLst>
            </p:cNvPr>
            <p:cNvSpPr txBox="1"/>
            <p:nvPr/>
          </p:nvSpPr>
          <p:spPr bwMode="auto">
            <a:xfrm>
              <a:off x="6623067" y="4636604"/>
              <a:ext cx="36174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90" name="TextBox 89">
              <a:extLst>
                <a:ext uri="{FF2B5EF4-FFF2-40B4-BE49-F238E27FC236}">
                  <a16:creationId xmlns:a16="http://schemas.microsoft.com/office/drawing/2014/main" id="{FEC58851-804E-57F8-0871-2E4176649088}"/>
                </a:ext>
              </a:extLst>
            </p:cNvPr>
            <p:cNvSpPr txBox="1"/>
            <p:nvPr/>
          </p:nvSpPr>
          <p:spPr bwMode="auto">
            <a:xfrm>
              <a:off x="6803937" y="4888819"/>
              <a:ext cx="3650769"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Mo</a:t>
              </a:r>
            </a:p>
          </p:txBody>
        </p:sp>
        <p:sp>
          <p:nvSpPr>
            <p:cNvPr id="91" name="TextBox 90">
              <a:extLst>
                <a:ext uri="{FF2B5EF4-FFF2-40B4-BE49-F238E27FC236}">
                  <a16:creationId xmlns:a16="http://schemas.microsoft.com/office/drawing/2014/main" id="{49EE7C60-A105-4F7D-29A5-84FD34C2A100}"/>
                </a:ext>
              </a:extLst>
            </p:cNvPr>
            <p:cNvSpPr txBox="1"/>
            <p:nvPr/>
          </p:nvSpPr>
          <p:spPr bwMode="auto">
            <a:xfrm>
              <a:off x="7546435" y="4636604"/>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a:t>
              </a:r>
            </a:p>
          </p:txBody>
        </p:sp>
        <p:sp>
          <p:nvSpPr>
            <p:cNvPr id="93" name="TextBox 92">
              <a:extLst>
                <a:ext uri="{FF2B5EF4-FFF2-40B4-BE49-F238E27FC236}">
                  <a16:creationId xmlns:a16="http://schemas.microsoft.com/office/drawing/2014/main" id="{EC5D7537-A16D-9FF2-BF2B-9A01C0CAF986}"/>
                </a:ext>
              </a:extLst>
            </p:cNvPr>
            <p:cNvSpPr txBox="1"/>
            <p:nvPr/>
          </p:nvSpPr>
          <p:spPr bwMode="auto">
            <a:xfrm>
              <a:off x="8446152" y="4636604"/>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94" name="TextBox 93">
              <a:extLst>
                <a:ext uri="{FF2B5EF4-FFF2-40B4-BE49-F238E27FC236}">
                  <a16:creationId xmlns:a16="http://schemas.microsoft.com/office/drawing/2014/main" id="{384A9C98-1251-68DE-1C0F-24328F52829D}"/>
                </a:ext>
              </a:extLst>
            </p:cNvPr>
            <p:cNvSpPr txBox="1"/>
            <p:nvPr/>
          </p:nvSpPr>
          <p:spPr bwMode="auto">
            <a:xfrm>
              <a:off x="9378639" y="4636604"/>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a:t>
              </a:r>
            </a:p>
          </p:txBody>
        </p:sp>
        <p:sp>
          <p:nvSpPr>
            <p:cNvPr id="95" name="TextBox 94">
              <a:extLst>
                <a:ext uri="{FF2B5EF4-FFF2-40B4-BE49-F238E27FC236}">
                  <a16:creationId xmlns:a16="http://schemas.microsoft.com/office/drawing/2014/main" id="{6E69287B-9D85-B6B7-FB60-375A7BFF8CA5}"/>
                </a:ext>
              </a:extLst>
            </p:cNvPr>
            <p:cNvSpPr txBox="1"/>
            <p:nvPr/>
          </p:nvSpPr>
          <p:spPr bwMode="auto">
            <a:xfrm>
              <a:off x="10327282" y="4636604"/>
              <a:ext cx="361740" cy="24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grpSp>
      <p:sp>
        <p:nvSpPr>
          <p:cNvPr id="98" name="TextBox 97">
            <a:extLst>
              <a:ext uri="{FF2B5EF4-FFF2-40B4-BE49-F238E27FC236}">
                <a16:creationId xmlns:a16="http://schemas.microsoft.com/office/drawing/2014/main" id="{D386B826-5918-7530-5F95-6089E9CA26C4}"/>
              </a:ext>
            </a:extLst>
          </p:cNvPr>
          <p:cNvSpPr txBox="1"/>
          <p:nvPr/>
        </p:nvSpPr>
        <p:spPr bwMode="auto">
          <a:xfrm>
            <a:off x="7034318" y="2221591"/>
            <a:ext cx="38385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Post Venetoclax: </a:t>
            </a:r>
            <a:b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PFS for PI3Ki in Pi3Ki-Naive </a:t>
            </a:r>
            <a:r>
              <a:rPr lang="en-US" dirty="0">
                <a:solidFill>
                  <a:srgbClr val="000000"/>
                </a:solidFill>
                <a:latin typeface="Calibri" panose="020F0502020204030204" pitchFamily="34" charset="0"/>
                <a:cs typeface="+mn-cs"/>
              </a:rPr>
              <a:t>P</a:t>
            </a: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atients</a:t>
            </a:r>
          </a:p>
        </p:txBody>
      </p:sp>
      <p:sp>
        <p:nvSpPr>
          <p:cNvPr id="101" name="Freeform: Shape 100">
            <a:extLst>
              <a:ext uri="{FF2B5EF4-FFF2-40B4-BE49-F238E27FC236}">
                <a16:creationId xmlns:a16="http://schemas.microsoft.com/office/drawing/2014/main" id="{48CCE6E9-E8DB-0C39-E0E7-A8016C7504F5}"/>
              </a:ext>
            </a:extLst>
          </p:cNvPr>
          <p:cNvSpPr/>
          <p:nvPr/>
        </p:nvSpPr>
        <p:spPr bwMode="auto">
          <a:xfrm>
            <a:off x="6944497" y="2938076"/>
            <a:ext cx="3155092" cy="2030628"/>
          </a:xfrm>
          <a:custGeom>
            <a:avLst/>
            <a:gdLst>
              <a:gd name="connsiteX0" fmla="*/ 0 w 3155092"/>
              <a:gd name="connsiteY0" fmla="*/ 0 h 2022390"/>
              <a:gd name="connsiteX1" fmla="*/ 86498 w 3155092"/>
              <a:gd name="connsiteY1" fmla="*/ 0 h 2022390"/>
              <a:gd name="connsiteX2" fmla="*/ 86498 w 3155092"/>
              <a:gd name="connsiteY2" fmla="*/ 152400 h 2022390"/>
              <a:gd name="connsiteX3" fmla="*/ 177114 w 3155092"/>
              <a:gd name="connsiteY3" fmla="*/ 152400 h 2022390"/>
              <a:gd name="connsiteX4" fmla="*/ 177114 w 3155092"/>
              <a:gd name="connsiteY4" fmla="*/ 288325 h 2022390"/>
              <a:gd name="connsiteX5" fmla="*/ 366584 w 3155092"/>
              <a:gd name="connsiteY5" fmla="*/ 288325 h 2022390"/>
              <a:gd name="connsiteX6" fmla="*/ 366584 w 3155092"/>
              <a:gd name="connsiteY6" fmla="*/ 700217 h 2022390"/>
              <a:gd name="connsiteX7" fmla="*/ 543698 w 3155092"/>
              <a:gd name="connsiteY7" fmla="*/ 700217 h 2022390"/>
              <a:gd name="connsiteX8" fmla="*/ 560173 w 3155092"/>
              <a:gd name="connsiteY8" fmla="*/ 844379 h 2022390"/>
              <a:gd name="connsiteX9" fmla="*/ 733168 w 3155092"/>
              <a:gd name="connsiteY9" fmla="*/ 844379 h 2022390"/>
              <a:gd name="connsiteX10" fmla="*/ 733168 w 3155092"/>
              <a:gd name="connsiteY10" fmla="*/ 984422 h 2022390"/>
              <a:gd name="connsiteX11" fmla="*/ 926757 w 3155092"/>
              <a:gd name="connsiteY11" fmla="*/ 984422 h 2022390"/>
              <a:gd name="connsiteX12" fmla="*/ 926757 w 3155092"/>
              <a:gd name="connsiteY12" fmla="*/ 1301579 h 2022390"/>
              <a:gd name="connsiteX13" fmla="*/ 1355125 w 3155092"/>
              <a:gd name="connsiteY13" fmla="*/ 1297460 h 2022390"/>
              <a:gd name="connsiteX14" fmla="*/ 1375719 w 3155092"/>
              <a:gd name="connsiteY14" fmla="*/ 1486930 h 2022390"/>
              <a:gd name="connsiteX15" fmla="*/ 1474573 w 3155092"/>
              <a:gd name="connsiteY15" fmla="*/ 1474573 h 2022390"/>
              <a:gd name="connsiteX16" fmla="*/ 1478692 w 3155092"/>
              <a:gd name="connsiteY16" fmla="*/ 1655806 h 2022390"/>
              <a:gd name="connsiteX17" fmla="*/ 1857633 w 3155092"/>
              <a:gd name="connsiteY17" fmla="*/ 1655806 h 2022390"/>
              <a:gd name="connsiteX18" fmla="*/ 1857633 w 3155092"/>
              <a:gd name="connsiteY18" fmla="*/ 1841157 h 2022390"/>
              <a:gd name="connsiteX19" fmla="*/ 2780271 w 3155092"/>
              <a:gd name="connsiteY19" fmla="*/ 1841157 h 2022390"/>
              <a:gd name="connsiteX20" fmla="*/ 2788508 w 3155092"/>
              <a:gd name="connsiteY20" fmla="*/ 2022390 h 2022390"/>
              <a:gd name="connsiteX21" fmla="*/ 3155092 w 3155092"/>
              <a:gd name="connsiteY21" fmla="*/ 2022390 h 2022390"/>
              <a:gd name="connsiteX0" fmla="*/ 0 w 3155092"/>
              <a:gd name="connsiteY0" fmla="*/ 0 h 2030628"/>
              <a:gd name="connsiteX1" fmla="*/ 86498 w 3155092"/>
              <a:gd name="connsiteY1" fmla="*/ 0 h 2030628"/>
              <a:gd name="connsiteX2" fmla="*/ 86498 w 3155092"/>
              <a:gd name="connsiteY2" fmla="*/ 152400 h 2030628"/>
              <a:gd name="connsiteX3" fmla="*/ 177114 w 3155092"/>
              <a:gd name="connsiteY3" fmla="*/ 152400 h 2030628"/>
              <a:gd name="connsiteX4" fmla="*/ 177114 w 3155092"/>
              <a:gd name="connsiteY4" fmla="*/ 288325 h 2030628"/>
              <a:gd name="connsiteX5" fmla="*/ 366584 w 3155092"/>
              <a:gd name="connsiteY5" fmla="*/ 288325 h 2030628"/>
              <a:gd name="connsiteX6" fmla="*/ 366584 w 3155092"/>
              <a:gd name="connsiteY6" fmla="*/ 700217 h 2030628"/>
              <a:gd name="connsiteX7" fmla="*/ 543698 w 3155092"/>
              <a:gd name="connsiteY7" fmla="*/ 700217 h 2030628"/>
              <a:gd name="connsiteX8" fmla="*/ 560173 w 3155092"/>
              <a:gd name="connsiteY8" fmla="*/ 844379 h 2030628"/>
              <a:gd name="connsiteX9" fmla="*/ 733168 w 3155092"/>
              <a:gd name="connsiteY9" fmla="*/ 844379 h 2030628"/>
              <a:gd name="connsiteX10" fmla="*/ 733168 w 3155092"/>
              <a:gd name="connsiteY10" fmla="*/ 984422 h 2030628"/>
              <a:gd name="connsiteX11" fmla="*/ 926757 w 3155092"/>
              <a:gd name="connsiteY11" fmla="*/ 984422 h 2030628"/>
              <a:gd name="connsiteX12" fmla="*/ 926757 w 3155092"/>
              <a:gd name="connsiteY12" fmla="*/ 1301579 h 2030628"/>
              <a:gd name="connsiteX13" fmla="*/ 1355125 w 3155092"/>
              <a:gd name="connsiteY13" fmla="*/ 1297460 h 2030628"/>
              <a:gd name="connsiteX14" fmla="*/ 1375719 w 3155092"/>
              <a:gd name="connsiteY14" fmla="*/ 1486930 h 2030628"/>
              <a:gd name="connsiteX15" fmla="*/ 1474573 w 3155092"/>
              <a:gd name="connsiteY15" fmla="*/ 1474573 h 2030628"/>
              <a:gd name="connsiteX16" fmla="*/ 1478692 w 3155092"/>
              <a:gd name="connsiteY16" fmla="*/ 1655806 h 2030628"/>
              <a:gd name="connsiteX17" fmla="*/ 1857633 w 3155092"/>
              <a:gd name="connsiteY17" fmla="*/ 1655806 h 2030628"/>
              <a:gd name="connsiteX18" fmla="*/ 1857633 w 3155092"/>
              <a:gd name="connsiteY18" fmla="*/ 1841157 h 2030628"/>
              <a:gd name="connsiteX19" fmla="*/ 2780271 w 3155092"/>
              <a:gd name="connsiteY19" fmla="*/ 1841157 h 2030628"/>
              <a:gd name="connsiteX20" fmla="*/ 2788508 w 3155092"/>
              <a:gd name="connsiteY20" fmla="*/ 2030628 h 2030628"/>
              <a:gd name="connsiteX21" fmla="*/ 3155092 w 3155092"/>
              <a:gd name="connsiteY21" fmla="*/ 2022390 h 2030628"/>
              <a:gd name="connsiteX0" fmla="*/ 0 w 3155092"/>
              <a:gd name="connsiteY0" fmla="*/ 0 h 2030628"/>
              <a:gd name="connsiteX1" fmla="*/ 86498 w 3155092"/>
              <a:gd name="connsiteY1" fmla="*/ 0 h 2030628"/>
              <a:gd name="connsiteX2" fmla="*/ 86498 w 3155092"/>
              <a:gd name="connsiteY2" fmla="*/ 152400 h 2030628"/>
              <a:gd name="connsiteX3" fmla="*/ 177114 w 3155092"/>
              <a:gd name="connsiteY3" fmla="*/ 152400 h 2030628"/>
              <a:gd name="connsiteX4" fmla="*/ 177114 w 3155092"/>
              <a:gd name="connsiteY4" fmla="*/ 288325 h 2030628"/>
              <a:gd name="connsiteX5" fmla="*/ 366584 w 3155092"/>
              <a:gd name="connsiteY5" fmla="*/ 288325 h 2030628"/>
              <a:gd name="connsiteX6" fmla="*/ 366584 w 3155092"/>
              <a:gd name="connsiteY6" fmla="*/ 700217 h 2030628"/>
              <a:gd name="connsiteX7" fmla="*/ 543698 w 3155092"/>
              <a:gd name="connsiteY7" fmla="*/ 700217 h 2030628"/>
              <a:gd name="connsiteX8" fmla="*/ 560173 w 3155092"/>
              <a:gd name="connsiteY8" fmla="*/ 844379 h 2030628"/>
              <a:gd name="connsiteX9" fmla="*/ 733168 w 3155092"/>
              <a:gd name="connsiteY9" fmla="*/ 844379 h 2030628"/>
              <a:gd name="connsiteX10" fmla="*/ 733168 w 3155092"/>
              <a:gd name="connsiteY10" fmla="*/ 984422 h 2030628"/>
              <a:gd name="connsiteX11" fmla="*/ 926757 w 3155092"/>
              <a:gd name="connsiteY11" fmla="*/ 984422 h 2030628"/>
              <a:gd name="connsiteX12" fmla="*/ 926757 w 3155092"/>
              <a:gd name="connsiteY12" fmla="*/ 1301579 h 2030628"/>
              <a:gd name="connsiteX13" fmla="*/ 1355125 w 3155092"/>
              <a:gd name="connsiteY13" fmla="*/ 1297460 h 2030628"/>
              <a:gd name="connsiteX14" fmla="*/ 1352859 w 3155092"/>
              <a:gd name="connsiteY14" fmla="*/ 1473868 h 2030628"/>
              <a:gd name="connsiteX15" fmla="*/ 1474573 w 3155092"/>
              <a:gd name="connsiteY15" fmla="*/ 1474573 h 2030628"/>
              <a:gd name="connsiteX16" fmla="*/ 1478692 w 3155092"/>
              <a:gd name="connsiteY16" fmla="*/ 1655806 h 2030628"/>
              <a:gd name="connsiteX17" fmla="*/ 1857633 w 3155092"/>
              <a:gd name="connsiteY17" fmla="*/ 1655806 h 2030628"/>
              <a:gd name="connsiteX18" fmla="*/ 1857633 w 3155092"/>
              <a:gd name="connsiteY18" fmla="*/ 1841157 h 2030628"/>
              <a:gd name="connsiteX19" fmla="*/ 2780271 w 3155092"/>
              <a:gd name="connsiteY19" fmla="*/ 1841157 h 2030628"/>
              <a:gd name="connsiteX20" fmla="*/ 2788508 w 3155092"/>
              <a:gd name="connsiteY20" fmla="*/ 2030628 h 2030628"/>
              <a:gd name="connsiteX21" fmla="*/ 3155092 w 3155092"/>
              <a:gd name="connsiteY21" fmla="*/ 2022390 h 2030628"/>
              <a:gd name="connsiteX0" fmla="*/ 0 w 3155092"/>
              <a:gd name="connsiteY0" fmla="*/ 0 h 2030628"/>
              <a:gd name="connsiteX1" fmla="*/ 86498 w 3155092"/>
              <a:gd name="connsiteY1" fmla="*/ 0 h 2030628"/>
              <a:gd name="connsiteX2" fmla="*/ 86498 w 3155092"/>
              <a:gd name="connsiteY2" fmla="*/ 152400 h 2030628"/>
              <a:gd name="connsiteX3" fmla="*/ 177114 w 3155092"/>
              <a:gd name="connsiteY3" fmla="*/ 152400 h 2030628"/>
              <a:gd name="connsiteX4" fmla="*/ 177114 w 3155092"/>
              <a:gd name="connsiteY4" fmla="*/ 288325 h 2030628"/>
              <a:gd name="connsiteX5" fmla="*/ 366584 w 3155092"/>
              <a:gd name="connsiteY5" fmla="*/ 288325 h 2030628"/>
              <a:gd name="connsiteX6" fmla="*/ 366584 w 3155092"/>
              <a:gd name="connsiteY6" fmla="*/ 700217 h 2030628"/>
              <a:gd name="connsiteX7" fmla="*/ 543698 w 3155092"/>
              <a:gd name="connsiteY7" fmla="*/ 700217 h 2030628"/>
              <a:gd name="connsiteX8" fmla="*/ 540579 w 3155092"/>
              <a:gd name="connsiteY8" fmla="*/ 847644 h 2030628"/>
              <a:gd name="connsiteX9" fmla="*/ 733168 w 3155092"/>
              <a:gd name="connsiteY9" fmla="*/ 844379 h 2030628"/>
              <a:gd name="connsiteX10" fmla="*/ 733168 w 3155092"/>
              <a:gd name="connsiteY10" fmla="*/ 984422 h 2030628"/>
              <a:gd name="connsiteX11" fmla="*/ 926757 w 3155092"/>
              <a:gd name="connsiteY11" fmla="*/ 984422 h 2030628"/>
              <a:gd name="connsiteX12" fmla="*/ 926757 w 3155092"/>
              <a:gd name="connsiteY12" fmla="*/ 1301579 h 2030628"/>
              <a:gd name="connsiteX13" fmla="*/ 1355125 w 3155092"/>
              <a:gd name="connsiteY13" fmla="*/ 1297460 h 2030628"/>
              <a:gd name="connsiteX14" fmla="*/ 1352859 w 3155092"/>
              <a:gd name="connsiteY14" fmla="*/ 1473868 h 2030628"/>
              <a:gd name="connsiteX15" fmla="*/ 1474573 w 3155092"/>
              <a:gd name="connsiteY15" fmla="*/ 1474573 h 2030628"/>
              <a:gd name="connsiteX16" fmla="*/ 1478692 w 3155092"/>
              <a:gd name="connsiteY16" fmla="*/ 1655806 h 2030628"/>
              <a:gd name="connsiteX17" fmla="*/ 1857633 w 3155092"/>
              <a:gd name="connsiteY17" fmla="*/ 1655806 h 2030628"/>
              <a:gd name="connsiteX18" fmla="*/ 1857633 w 3155092"/>
              <a:gd name="connsiteY18" fmla="*/ 1841157 h 2030628"/>
              <a:gd name="connsiteX19" fmla="*/ 2780271 w 3155092"/>
              <a:gd name="connsiteY19" fmla="*/ 1841157 h 2030628"/>
              <a:gd name="connsiteX20" fmla="*/ 2788508 w 3155092"/>
              <a:gd name="connsiteY20" fmla="*/ 2030628 h 2030628"/>
              <a:gd name="connsiteX21" fmla="*/ 3155092 w 3155092"/>
              <a:gd name="connsiteY21" fmla="*/ 2022390 h 203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155092" h="2030628">
                <a:moveTo>
                  <a:pt x="0" y="0"/>
                </a:moveTo>
                <a:lnTo>
                  <a:pt x="86498" y="0"/>
                </a:lnTo>
                <a:lnTo>
                  <a:pt x="86498" y="152400"/>
                </a:lnTo>
                <a:lnTo>
                  <a:pt x="177114" y="152400"/>
                </a:lnTo>
                <a:lnTo>
                  <a:pt x="177114" y="288325"/>
                </a:lnTo>
                <a:lnTo>
                  <a:pt x="366584" y="288325"/>
                </a:lnTo>
                <a:lnTo>
                  <a:pt x="366584" y="700217"/>
                </a:lnTo>
                <a:lnTo>
                  <a:pt x="543698" y="700217"/>
                </a:lnTo>
                <a:cubicBezTo>
                  <a:pt x="542658" y="749359"/>
                  <a:pt x="541619" y="798502"/>
                  <a:pt x="540579" y="847644"/>
                </a:cubicBezTo>
                <a:lnTo>
                  <a:pt x="733168" y="844379"/>
                </a:lnTo>
                <a:lnTo>
                  <a:pt x="733168" y="984422"/>
                </a:lnTo>
                <a:lnTo>
                  <a:pt x="926757" y="984422"/>
                </a:lnTo>
                <a:lnTo>
                  <a:pt x="926757" y="1301579"/>
                </a:lnTo>
                <a:lnTo>
                  <a:pt x="1355125" y="1297460"/>
                </a:lnTo>
                <a:cubicBezTo>
                  <a:pt x="1354370" y="1356263"/>
                  <a:pt x="1353614" y="1415065"/>
                  <a:pt x="1352859" y="1473868"/>
                </a:cubicBezTo>
                <a:lnTo>
                  <a:pt x="1474573" y="1474573"/>
                </a:lnTo>
                <a:lnTo>
                  <a:pt x="1478692" y="1655806"/>
                </a:lnTo>
                <a:lnTo>
                  <a:pt x="1857633" y="1655806"/>
                </a:lnTo>
                <a:lnTo>
                  <a:pt x="1857633" y="1841157"/>
                </a:lnTo>
                <a:lnTo>
                  <a:pt x="2780271" y="1841157"/>
                </a:lnTo>
                <a:lnTo>
                  <a:pt x="2788508" y="2030628"/>
                </a:lnTo>
                <a:cubicBezTo>
                  <a:pt x="2910703" y="2030628"/>
                  <a:pt x="3032897" y="2022390"/>
                  <a:pt x="3155092" y="2022390"/>
                </a:cubicBez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 name="TextBox 6">
            <a:extLst>
              <a:ext uri="{FF2B5EF4-FFF2-40B4-BE49-F238E27FC236}">
                <a16:creationId xmlns:a16="http://schemas.microsoft.com/office/drawing/2014/main" id="{CB59E690-A5C4-CA09-0A8B-90BC753D02A9}"/>
              </a:ext>
            </a:extLst>
          </p:cNvPr>
          <p:cNvSpPr txBox="1"/>
          <p:nvPr/>
        </p:nvSpPr>
        <p:spPr bwMode="auto">
          <a:xfrm rot="16200000">
            <a:off x="-443469" y="3973334"/>
            <a:ext cx="24970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PFS</a:t>
            </a:r>
          </a:p>
        </p:txBody>
      </p:sp>
      <p:sp>
        <p:nvSpPr>
          <p:cNvPr id="12" name="TextBox 11">
            <a:extLst>
              <a:ext uri="{FF2B5EF4-FFF2-40B4-BE49-F238E27FC236}">
                <a16:creationId xmlns:a16="http://schemas.microsoft.com/office/drawing/2014/main" id="{7097A054-3A89-601B-0A12-308D6BC6060C}"/>
              </a:ext>
            </a:extLst>
          </p:cNvPr>
          <p:cNvSpPr txBox="1"/>
          <p:nvPr/>
        </p:nvSpPr>
        <p:spPr bwMode="auto">
          <a:xfrm rot="16200000">
            <a:off x="4977098" y="3973333"/>
            <a:ext cx="24970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PFS</a:t>
            </a:r>
          </a:p>
        </p:txBody>
      </p:sp>
    </p:spTree>
    <p:extLst>
      <p:ext uri="{BB962C8B-B14F-4D97-AF65-F5344CB8AC3E}">
        <p14:creationId xmlns:p14="http://schemas.microsoft.com/office/powerpoint/2010/main" val="1155035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What If Prior Treatment Were Ibrutinib + Venetoclax</a:t>
            </a:r>
          </a:p>
        </p:txBody>
      </p:sp>
      <p:sp>
        <p:nvSpPr>
          <p:cNvPr id="5" name="AutoShape 2" descr="Image result for venetoclax"/>
          <p:cNvSpPr>
            <a:spLocks noChangeAspect="1" noChangeArrowheads="1"/>
          </p:cNvSpPr>
          <p:nvPr/>
        </p:nvSpPr>
        <p:spPr bwMode="auto">
          <a:xfrm>
            <a:off x="1587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1219170" eaLnBrk="1" hangingPunct="1"/>
            <a:endParaRPr lang="en-US" sz="2400" b="0" dirty="0">
              <a:solidFill>
                <a:srgbClr val="000000"/>
              </a:solidFill>
              <a:latin typeface="Arial" charset="0"/>
              <a:cs typeface="+mn-cs"/>
            </a:endParaRPr>
          </a:p>
        </p:txBody>
      </p:sp>
      <p:sp>
        <p:nvSpPr>
          <p:cNvPr id="3" name="Content Placeholder 2">
            <a:extLst>
              <a:ext uri="{FF2B5EF4-FFF2-40B4-BE49-F238E27FC236}">
                <a16:creationId xmlns:a16="http://schemas.microsoft.com/office/drawing/2014/main" id="{6FBD63FE-66BB-A21A-D4E7-85F5784775F7}"/>
              </a:ext>
            </a:extLst>
          </p:cNvPr>
          <p:cNvSpPr>
            <a:spLocks noGrp="1"/>
          </p:cNvSpPr>
          <p:nvPr>
            <p:ph idx="1"/>
          </p:nvPr>
        </p:nvSpPr>
        <p:spPr/>
        <p:txBody>
          <a:bodyPr/>
          <a:lstStyle/>
          <a:p>
            <a:r>
              <a:rPr lang="en-US" dirty="0"/>
              <a:t>No prospective data exists (yet)</a:t>
            </a:r>
          </a:p>
          <a:p>
            <a:r>
              <a:rPr lang="en-US" dirty="0"/>
              <a:t>Retrospective and anecdotal data suggest retreatment with either component, or potentially both, is effective</a:t>
            </a:r>
          </a:p>
          <a:p>
            <a:endParaRPr lang="en-US" dirty="0"/>
          </a:p>
          <a:p>
            <a:endParaRPr lang="en-US" dirty="0"/>
          </a:p>
        </p:txBody>
      </p:sp>
    </p:spTree>
    <p:extLst>
      <p:ext uri="{BB962C8B-B14F-4D97-AF65-F5344CB8AC3E}">
        <p14:creationId xmlns:p14="http://schemas.microsoft.com/office/powerpoint/2010/main" val="4137134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8A6BE-91D1-4B06-84C8-77F4BEF4BE24}"/>
              </a:ext>
            </a:extLst>
          </p:cNvPr>
          <p:cNvSpPr>
            <a:spLocks noGrp="1"/>
          </p:cNvSpPr>
          <p:nvPr>
            <p:ph type="title"/>
          </p:nvPr>
        </p:nvSpPr>
        <p:spPr/>
        <p:txBody>
          <a:bodyPr/>
          <a:lstStyle/>
          <a:p>
            <a:r>
              <a:rPr lang="en-US" dirty="0"/>
              <a:t>Additional ASH 2022 Abstracts</a:t>
            </a:r>
          </a:p>
        </p:txBody>
      </p:sp>
      <p:graphicFrame>
        <p:nvGraphicFramePr>
          <p:cNvPr id="6" name="Group 32">
            <a:extLst>
              <a:ext uri="{FF2B5EF4-FFF2-40B4-BE49-F238E27FC236}">
                <a16:creationId xmlns:a16="http://schemas.microsoft.com/office/drawing/2014/main" id="{78E5E9C5-E3B3-474D-82AE-71F39994E32B}"/>
              </a:ext>
            </a:extLst>
          </p:cNvPr>
          <p:cNvGraphicFramePr>
            <a:graphicFrameLocks noGrp="1"/>
          </p:cNvGraphicFramePr>
          <p:nvPr>
            <p:extLst>
              <p:ext uri="{D42A27DB-BD31-4B8C-83A1-F6EECF244321}">
                <p14:modId xmlns:p14="http://schemas.microsoft.com/office/powerpoint/2010/main" val="2839421106"/>
              </p:ext>
            </p:extLst>
          </p:nvPr>
        </p:nvGraphicFramePr>
        <p:xfrm>
          <a:off x="719138" y="1495571"/>
          <a:ext cx="10757983" cy="4649772"/>
        </p:xfrm>
        <a:graphic>
          <a:graphicData uri="http://schemas.openxmlformats.org/drawingml/2006/table">
            <a:tbl>
              <a:tblPr/>
              <a:tblGrid>
                <a:gridCol w="1044348">
                  <a:extLst>
                    <a:ext uri="{9D8B030D-6E8A-4147-A177-3AD203B41FA5}">
                      <a16:colId xmlns:a16="http://schemas.microsoft.com/office/drawing/2014/main" val="20000"/>
                    </a:ext>
                  </a:extLst>
                </a:gridCol>
                <a:gridCol w="7206343">
                  <a:extLst>
                    <a:ext uri="{9D8B030D-6E8A-4147-A177-3AD203B41FA5}">
                      <a16:colId xmlns:a16="http://schemas.microsoft.com/office/drawing/2014/main" val="20002"/>
                    </a:ext>
                  </a:extLst>
                </a:gridCol>
                <a:gridCol w="1273628">
                  <a:extLst>
                    <a:ext uri="{9D8B030D-6E8A-4147-A177-3AD203B41FA5}">
                      <a16:colId xmlns:a16="http://schemas.microsoft.com/office/drawing/2014/main" val="3761955571"/>
                    </a:ext>
                  </a:extLst>
                </a:gridCol>
                <a:gridCol w="1233664">
                  <a:extLst>
                    <a:ext uri="{9D8B030D-6E8A-4147-A177-3AD203B41FA5}">
                      <a16:colId xmlns:a16="http://schemas.microsoft.com/office/drawing/2014/main" val="2811944759"/>
                    </a:ext>
                  </a:extLst>
                </a:gridCol>
              </a:tblGrid>
              <a:tr h="186451">
                <a:tc>
                  <a:txBody>
                    <a:bodyPr/>
                    <a:lstStyle/>
                    <a:p>
                      <a:pPr marL="0" marR="0" lvl="0" indent="0" algn="l" defTabSz="914400" rtl="0" eaLnBrk="1" fontAlgn="base" latinLnBrk="0" hangingPunct="1">
                        <a:lnSpc>
                          <a:spcPct val="95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Abstract</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914400" rtl="0" eaLnBrk="1" fontAlgn="base" latinLnBrk="0" hangingPunct="1">
                        <a:lnSpc>
                          <a:spcPct val="95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Title</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914400" rtl="0" eaLnBrk="1" fontAlgn="base" latinLnBrk="0" hangingPunct="1">
                        <a:lnSpc>
                          <a:spcPct val="95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Presenter</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914400" rtl="0" eaLnBrk="1" fontAlgn="base" latinLnBrk="0" hangingPunct="1">
                        <a:lnSpc>
                          <a:spcPct val="95000"/>
                        </a:lnSpc>
                        <a:spcBef>
                          <a:spcPct val="0"/>
                        </a:spcBef>
                        <a:spcAft>
                          <a:spcPct val="25000"/>
                        </a:spcAft>
                        <a:buClrTx/>
                        <a:buSzTx/>
                        <a:buFontTx/>
                        <a:buNone/>
                        <a:tabLst/>
                      </a:pPr>
                      <a:r>
                        <a:rPr kumimoji="0" lang="en-US" sz="1800" b="1" i="0" u="none" strike="noStrike" cap="none" normalizeH="0" baseline="0" dirty="0">
                          <a:ln>
                            <a:noFill/>
                          </a:ln>
                          <a:solidFill>
                            <a:schemeClr val="tx1"/>
                          </a:solidFill>
                          <a:effectLst/>
                          <a:latin typeface="Calibri" panose="020F0502020204030204" pitchFamily="34" charset="0"/>
                        </a:rPr>
                        <a:t>Time</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extLst>
                  <a:ext uri="{0D108BD9-81ED-4DB2-BD59-A6C34878D82A}">
                    <a16:rowId xmlns:a16="http://schemas.microsoft.com/office/drawing/2014/main" val="10000"/>
                  </a:ext>
                </a:extLst>
              </a:tr>
              <a:tr h="774848">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LBA-6</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Zanubrutinib Demonstrates Superior Progression-Free Survival (PFS) Compared With Ibrutinib for Treatment of Relapsed/Refractory Chronic Lymphocytic Leukemia and Small Lymphocytic Lymphoma (R/R CLL/SLL): Results From Final Analysis of ALPINE Randomized Phase 3 Study</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35000"/>
                        </a:spcBef>
                        <a:spcAft>
                          <a:spcPct val="25000"/>
                        </a:spcAft>
                        <a:buClrTx/>
                        <a:buSzTx/>
                        <a:buFont typeface="Wingdings" panose="05000000000000000000" pitchFamily="2" charset="2"/>
                        <a:buNone/>
                        <a:tabLst/>
                        <a:defRPr/>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Brown</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35000"/>
                        </a:spcBef>
                        <a:spcAft>
                          <a:spcPct val="25000"/>
                        </a:spcAft>
                        <a:buClrTx/>
                        <a:buSzTx/>
                        <a:buFont typeface="Wingdings" panose="05000000000000000000" pitchFamily="2" charset="2"/>
                        <a:buNone/>
                        <a:tabLst/>
                        <a:defRPr/>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Dec 13,</a:t>
                      </a:r>
                      <a:b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b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9:00 AM</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1679145403"/>
                  </a:ext>
                </a:extLst>
              </a:tr>
              <a:tr h="48428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4434</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Phase 1/2 Study of Acalabrutinib Monotherapy in Patients With Relapsed/Refractory Chronic Lymphocytic Leukemia: </a:t>
                      </a:r>
                      <a:b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b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Final Results With &gt;4 Years of Follow-up</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Tx/>
                        <a:buSzTx/>
                        <a:buFont typeface="Wingdings" panose="05000000000000000000" pitchFamily="2" charset="2"/>
                        <a:buNone/>
                        <a:tabLst/>
                        <a:defRPr/>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Furman</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Tx/>
                        <a:buSzTx/>
                        <a:buFont typeface="Wingdings" panose="05000000000000000000" pitchFamily="2" charset="2"/>
                        <a:buNone/>
                        <a:tabLst/>
                        <a:defRPr/>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Dec 12,</a:t>
                      </a:r>
                      <a:b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b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6:00 PM</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117371284"/>
                  </a:ext>
                </a:extLst>
              </a:tr>
              <a:tr h="48428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3133</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Assessing the Burden of Adverse Events in a Head-to-Head Trial of Acalabrutinib Versus Ibrutinib in Previously Treated </a:t>
                      </a:r>
                      <a:b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b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Chronic Lymphocytic Leukemia (CLL)</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35000"/>
                        </a:spcBef>
                        <a:spcAft>
                          <a:spcPct val="25000"/>
                        </a:spcAft>
                        <a:buClrTx/>
                        <a:buSzTx/>
                        <a:buFont typeface="Wingdings" panose="05000000000000000000" pitchFamily="2" charset="2"/>
                        <a:buNone/>
                        <a:tabLst/>
                        <a:defRPr/>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Seymour</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tc>
                  <a:txBody>
                    <a:bodyPr/>
                    <a:lstStyle/>
                    <a:p>
                      <a:pPr marL="0" marR="0" lvl="0" indent="0" algn="ctr" defTabSz="914400" rtl="0" eaLnBrk="1" fontAlgn="base" latinLnBrk="0" hangingPunct="1">
                        <a:lnSpc>
                          <a:spcPct val="100000"/>
                        </a:lnSpc>
                        <a:spcBef>
                          <a:spcPct val="35000"/>
                        </a:spcBef>
                        <a:spcAft>
                          <a:spcPct val="25000"/>
                        </a:spcAft>
                        <a:buClrTx/>
                        <a:buSzTx/>
                        <a:buFont typeface="Wingdings" panose="05000000000000000000" pitchFamily="2" charset="2"/>
                        <a:buNone/>
                        <a:tabLst/>
                        <a:defRPr/>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Dec 11, </a:t>
                      </a:r>
                      <a:b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b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6:00 PM</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CDCDCF"/>
                    </a:solidFill>
                  </a:tcPr>
                </a:tc>
                <a:extLst>
                  <a:ext uri="{0D108BD9-81ED-4DB2-BD59-A6C34878D82A}">
                    <a16:rowId xmlns:a16="http://schemas.microsoft.com/office/drawing/2014/main" val="3892817853"/>
                  </a:ext>
                </a:extLst>
              </a:tr>
              <a:tr h="48428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96</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Venetoclax Consolidation Achieves Durable Off-Treatment Remissions in Patients With High-Risk CLL Who Have Been on Ibrutinib More Than a Year</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Tx/>
                        <a:buSzTx/>
                        <a:buFont typeface="Wingdings" panose="05000000000000000000" pitchFamily="2" charset="2"/>
                        <a:buNone/>
                        <a:tabLst/>
                        <a:defRPr/>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Thompson</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Tx/>
                        <a:buSzTx/>
                        <a:buFont typeface="Wingdings" panose="05000000000000000000" pitchFamily="2" charset="2"/>
                        <a:buNone/>
                        <a:tabLst/>
                        <a:defRPr/>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Dec 10, 10:45 AM</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272408220"/>
                  </a:ext>
                </a:extLst>
              </a:tr>
              <a:tr h="39183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797</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Real-World Comparison of Time to Next Treatment for Patients With CLL Initiated on First-line Treatment With Ibrutinib Versus Acalabrutinib</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Tx/>
                        <a:buSzTx/>
                        <a:buFont typeface="Wingdings" panose="05000000000000000000" pitchFamily="2" charset="2"/>
                        <a:buNone/>
                        <a:tabLst/>
                        <a:defRPr/>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Jacobs</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Tx/>
                        <a:buSzTx/>
                        <a:buFont typeface="Wingdings" panose="05000000000000000000" pitchFamily="2" charset="2"/>
                        <a:buNone/>
                        <a:tabLst/>
                        <a:defRPr/>
                      </a:pPr>
                      <a:r>
                        <a:rPr kumimoji="0" lang="en-US" sz="1800" b="0" i="0" u="none" strike="noStrike" cap="none" normalizeH="0" baseline="0" dirty="0">
                          <a:ln>
                            <a:noFill/>
                          </a:ln>
                          <a:solidFill>
                            <a:schemeClr val="bg1">
                              <a:lumMod val="95000"/>
                              <a:lumOff val="5000"/>
                            </a:schemeClr>
                          </a:solidFill>
                          <a:effectLst/>
                          <a:latin typeface="Calibri" panose="020F0502020204030204" pitchFamily="34" charset="0"/>
                        </a:rPr>
                        <a:t>Dec 12, 11:30 AM</a:t>
                      </a:r>
                    </a:p>
                  </a:txBody>
                  <a:tcPr marL="121881" marR="121881" marT="45724" marB="457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031498533"/>
                  </a:ext>
                </a:extLst>
              </a:tr>
            </a:tbl>
          </a:graphicData>
        </a:graphic>
      </p:graphicFrame>
    </p:spTree>
    <p:extLst>
      <p:ext uri="{BB962C8B-B14F-4D97-AF65-F5344CB8AC3E}">
        <p14:creationId xmlns:p14="http://schemas.microsoft.com/office/powerpoint/2010/main" val="3090031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Conclusions</a:t>
            </a:r>
          </a:p>
        </p:txBody>
      </p:sp>
      <p:sp>
        <p:nvSpPr>
          <p:cNvPr id="3" name="Content Placeholder 2"/>
          <p:cNvSpPr>
            <a:spLocks noGrp="1"/>
          </p:cNvSpPr>
          <p:nvPr>
            <p:ph idx="1"/>
          </p:nvPr>
        </p:nvSpPr>
        <p:spPr/>
        <p:txBody>
          <a:bodyPr/>
          <a:lstStyle/>
          <a:p>
            <a:r>
              <a:rPr lang="en-US" dirty="0"/>
              <a:t>Therapy for relapsed CLL is rapidly changing, and patients with relapsed disease have a number of therapeutic options</a:t>
            </a:r>
          </a:p>
          <a:p>
            <a:r>
              <a:rPr lang="en-US" dirty="0"/>
              <a:t>Therapy of relapsed CLL depends heavily on what was chosen for frontline treatment</a:t>
            </a:r>
          </a:p>
          <a:p>
            <a:pPr lvl="1"/>
            <a:r>
              <a:rPr lang="en-US" dirty="0"/>
              <a:t>Optimal sequencing of therapy is unknown</a:t>
            </a:r>
          </a:p>
          <a:p>
            <a:r>
              <a:rPr lang="en-US" dirty="0"/>
              <a:t>There is not a role for chemoimmunotherapy in the relapsed setting (limited role in treating CLL/SLL)</a:t>
            </a:r>
          </a:p>
          <a:p>
            <a:r>
              <a:rPr lang="en-US" dirty="0"/>
              <a:t>There is still progress to be made!</a:t>
            </a:r>
          </a:p>
          <a:p>
            <a:endParaRPr lang="en-US" sz="1800" dirty="0"/>
          </a:p>
        </p:txBody>
      </p:sp>
    </p:spTree>
    <p:extLst>
      <p:ext uri="{BB962C8B-B14F-4D97-AF65-F5344CB8AC3E}">
        <p14:creationId xmlns:p14="http://schemas.microsoft.com/office/powerpoint/2010/main" val="1111212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CCO/NCCN </a:t>
            </a:r>
            <a:br>
              <a:rPr lang="en-US" altLang="en-US" sz="4000" dirty="0"/>
            </a:br>
            <a:r>
              <a:rPr lang="en-US" altLang="en-US" sz="4000" dirty="0"/>
              <a:t>Coverage of CLL!</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p:txBody>
          <a:bodyPr rtlCol="0">
            <a:normAutofit/>
          </a:bodyPr>
          <a:lstStyle/>
          <a:p>
            <a:pPr>
              <a:buClr>
                <a:schemeClr val="tx2">
                  <a:lumMod val="20000"/>
                  <a:lumOff val="80000"/>
                </a:schemeClr>
              </a:buClr>
              <a:defRPr/>
            </a:pPr>
            <a:r>
              <a:rPr lang="en-US" sz="2200" dirty="0">
                <a:solidFill>
                  <a:schemeClr val="accent3"/>
                </a:solidFill>
              </a:rPr>
              <a:t>Downloadable slidesets </a:t>
            </a:r>
            <a:r>
              <a:rPr lang="en-US" sz="2200" b="0" dirty="0"/>
              <a:t>from today’s presentation (</a:t>
            </a:r>
            <a:r>
              <a:rPr lang="en-US" sz="2200" b="0" i="1" dirty="0"/>
              <a:t>available now!</a:t>
            </a:r>
            <a:r>
              <a:rPr lang="en-US" sz="2200" b="0" dirty="0"/>
              <a:t>)</a:t>
            </a:r>
            <a:endParaRPr lang="en-US" sz="2200" dirty="0">
              <a:solidFill>
                <a:srgbClr val="E1471D"/>
              </a:solidFill>
            </a:endParaRPr>
          </a:p>
          <a:p>
            <a:pPr>
              <a:buClr>
                <a:schemeClr val="tx2">
                  <a:lumMod val="20000"/>
                  <a:lumOff val="80000"/>
                </a:schemeClr>
              </a:buClr>
              <a:defRPr/>
            </a:pPr>
            <a:r>
              <a:rPr lang="en-US" sz="2200" dirty="0">
                <a:solidFill>
                  <a:schemeClr val="accent3"/>
                </a:solidFill>
              </a:rPr>
              <a:t>On-demand webcast </a:t>
            </a:r>
            <a:r>
              <a:rPr lang="en-US" sz="2200" b="0" dirty="0"/>
              <a:t>from today’s webinar (</a:t>
            </a:r>
            <a:r>
              <a:rPr lang="en-US" sz="2200" b="0" i="1" dirty="0"/>
              <a:t>available soon at education.nccn.org/CLL</a:t>
            </a:r>
            <a:r>
              <a:rPr lang="en-US" sz="2200" b="0" dirty="0"/>
              <a:t>)</a:t>
            </a:r>
          </a:p>
          <a:p>
            <a:pPr>
              <a:buClr>
                <a:schemeClr val="tx2">
                  <a:lumMod val="20000"/>
                  <a:lumOff val="80000"/>
                </a:schemeClr>
              </a:buClr>
              <a:defRPr/>
            </a:pPr>
            <a:r>
              <a:rPr lang="en-US" sz="2200" dirty="0">
                <a:solidFill>
                  <a:schemeClr val="accent3"/>
                </a:solidFill>
              </a:rPr>
              <a:t>ClinicalThought commentary </a:t>
            </a:r>
            <a:r>
              <a:rPr lang="en-US" sz="2200" b="0" dirty="0"/>
              <a:t>where experts answer key questions on the treatment of CLL (</a:t>
            </a:r>
            <a:r>
              <a:rPr lang="en-US" sz="2200" b="0" i="1" dirty="0"/>
              <a:t>coming soon!</a:t>
            </a:r>
            <a:r>
              <a:rPr lang="en-US" sz="2200" b="0" dirty="0"/>
              <a:t>)</a:t>
            </a:r>
            <a:r>
              <a:rPr lang="en-US" sz="2200" i="1" dirty="0"/>
              <a:t> </a:t>
            </a:r>
            <a:endParaRPr lang="en-US" sz="2200" b="0" dirty="0"/>
          </a:p>
          <a:p>
            <a:pPr>
              <a:buClr>
                <a:schemeClr val="tx2">
                  <a:lumMod val="20000"/>
                  <a:lumOff val="80000"/>
                </a:schemeClr>
              </a:buClr>
              <a:defRPr/>
            </a:pPr>
            <a:r>
              <a:rPr lang="en-US" sz="2200" dirty="0">
                <a:solidFill>
                  <a:srgbClr val="E1471D"/>
                </a:solidFill>
              </a:rPr>
              <a:t>Capsule Summaries </a:t>
            </a:r>
            <a:r>
              <a:rPr lang="en-US" sz="2200" b="0" dirty="0"/>
              <a:t>of all the key data from ASH 2022 and expert analyses of the </a:t>
            </a:r>
            <a:br>
              <a:rPr lang="en-US" sz="2200" b="0" dirty="0"/>
            </a:br>
            <a:r>
              <a:rPr lang="en-US" sz="2200" b="0" dirty="0"/>
              <a:t>clinical implications</a:t>
            </a:r>
          </a:p>
        </p:txBody>
      </p:sp>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p:txBody>
          <a:bodyPr/>
          <a:lstStyle/>
          <a:p>
            <a:pPr marL="0" marR="0" lvl="0" indent="0" algn="ctr"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hlinkClick r:id="rId3">
                  <a:extLst>
                    <a:ext uri="{A12FA001-AC4F-418D-AE19-62706E023703}">
                      <ahyp:hlinkClr xmlns:ahyp="http://schemas.microsoft.com/office/drawing/2018/hyperlinkcolor" val="tx"/>
                    </a:ext>
                  </a:extLst>
                </a:hlinkClick>
              </a:rPr>
              <a:t>clinicaloptions.com/oncology</a:t>
            </a:r>
            <a:endPar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endParaRPr>
          </a:p>
          <a:p>
            <a:pPr marL="0" marR="0" lvl="0" indent="0" algn="ctr"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sz="2400" b="1" i="0" u="sng" strike="noStrike" kern="0" cap="none" spc="0" normalizeH="0" baseline="0" noProof="0" dirty="0">
                <a:ln>
                  <a:noFill/>
                </a:ln>
                <a:solidFill>
                  <a:srgbClr val="E1471D"/>
                </a:solidFill>
                <a:effectLst/>
                <a:uLnTx/>
                <a:uFillTx/>
                <a:latin typeface="Calibri" panose="020F0502020204030204" pitchFamily="34" charset="0"/>
                <a:ea typeface="+mn-ea"/>
                <a:cs typeface="+mn-cs"/>
                <a:hlinkClick r:id="rId4"/>
              </a:rPr>
              <a:t>NCCN.org</a:t>
            </a:r>
            <a:endParaRPr kumimoji="0" lang="en-US" sz="2400" b="1" i="0" u="sng" strike="noStrike" kern="0" cap="none" spc="0" normalizeH="0" baseline="0" noProof="0" dirty="0">
              <a:ln>
                <a:noFill/>
              </a:ln>
              <a:solidFill>
                <a:srgbClr val="E1471D"/>
              </a:solidFill>
              <a:effectLst/>
              <a:uLnTx/>
              <a:uFillTx/>
              <a:latin typeface="Calibri" panose="020F0502020204030204" pitchFamily="34" charset="0"/>
              <a:ea typeface="+mn-ea"/>
              <a:cs typeface="+mn-cs"/>
            </a:endParaRP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dirty="0">
              <a:ln>
                <a:noFill/>
              </a:ln>
              <a:solidFill>
                <a:srgbClr val="FFFFFF"/>
              </a:solidFill>
              <a:effectLst/>
              <a:uLnTx/>
              <a:uFillTx/>
              <a:latin typeface="Times" panose="02020603050405020304" pitchFamily="18" charset="0"/>
              <a:ea typeface="+mn-ea"/>
              <a:cs typeface="Arial" panose="020B0604020202020204" pitchFamily="34" charset="0"/>
            </a:endParaRPr>
          </a:p>
        </p:txBody>
      </p:sp>
      <p:pic>
        <p:nvPicPr>
          <p:cNvPr id="6" name="Picture 5" descr="A picture containing text, sign, clipart&#10;&#10;Description automatically generated">
            <a:extLst>
              <a:ext uri="{FF2B5EF4-FFF2-40B4-BE49-F238E27FC236}">
                <a16:creationId xmlns:a16="http://schemas.microsoft.com/office/drawing/2014/main" id="{9C473A79-991E-9F5C-24D9-F0F75C754F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3699" y="5022478"/>
            <a:ext cx="3238500" cy="111728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58DFBB6-CC88-48B6-9C93-D0B82C392AEF}"/>
              </a:ext>
            </a:extLst>
          </p:cNvPr>
          <p:cNvSpPr>
            <a:spLocks noGrp="1" noChangeArrowheads="1"/>
          </p:cNvSpPr>
          <p:nvPr>
            <p:ph type="title"/>
          </p:nvPr>
        </p:nvSpPr>
        <p:spPr/>
        <p:txBody>
          <a:bodyPr/>
          <a:lstStyle/>
          <a:p>
            <a:pPr eaLnBrk="1" hangingPunct="1"/>
            <a:r>
              <a:rPr lang="en-US" altLang="en-US" dirty="0"/>
              <a:t>Faculty</a:t>
            </a:r>
          </a:p>
        </p:txBody>
      </p:sp>
      <p:sp>
        <p:nvSpPr>
          <p:cNvPr id="38915" name="Rectangle 3">
            <a:extLst>
              <a:ext uri="{FF2B5EF4-FFF2-40B4-BE49-F238E27FC236}">
                <a16:creationId xmlns:a16="http://schemas.microsoft.com/office/drawing/2014/main" id="{EA720D22-EB1C-493A-8B56-A0FAB8B53180}"/>
              </a:ext>
            </a:extLst>
          </p:cNvPr>
          <p:cNvSpPr>
            <a:spLocks noGrp="1" noChangeArrowheads="1"/>
          </p:cNvSpPr>
          <p:nvPr>
            <p:ph idx="1"/>
          </p:nvPr>
        </p:nvSpPr>
        <p:spPr/>
        <p:txBody>
          <a:bodyPr/>
          <a:lstStyle/>
          <a:p>
            <a:pPr marL="0" indent="0">
              <a:buNone/>
            </a:pPr>
            <a:r>
              <a:rPr lang="en-US" altLang="en-US" b="1" dirty="0">
                <a:solidFill>
                  <a:srgbClr val="E1471D"/>
                </a:solidFill>
              </a:rPr>
              <a:t>Jennifer Woyach, MD</a:t>
            </a:r>
            <a:br>
              <a:rPr lang="en-US" altLang="en-US" b="1" dirty="0">
                <a:solidFill>
                  <a:schemeClr val="hlink"/>
                </a:solidFill>
              </a:rPr>
            </a:br>
            <a:r>
              <a:rPr lang="en-US" altLang="en-US" sz="2600" i="1" dirty="0">
                <a:latin typeface="+mn-lt"/>
              </a:rPr>
              <a:t>Professor</a:t>
            </a:r>
            <a:br>
              <a:rPr lang="en-US" altLang="en-US" sz="2600" i="1" dirty="0">
                <a:latin typeface="+mn-lt"/>
              </a:rPr>
            </a:br>
            <a:r>
              <a:rPr lang="en-US" altLang="en-US" sz="2600" dirty="0">
                <a:latin typeface="+mn-lt"/>
              </a:rPr>
              <a:t>Division of Hematology</a:t>
            </a:r>
            <a:br>
              <a:rPr lang="en-US" altLang="en-US" sz="2600" dirty="0">
                <a:latin typeface="+mn-lt"/>
              </a:rPr>
            </a:br>
            <a:r>
              <a:rPr lang="en-US" altLang="en-US" sz="2600" dirty="0">
                <a:latin typeface="+mn-lt"/>
              </a:rPr>
              <a:t>Department of Internal Medicine</a:t>
            </a:r>
            <a:br>
              <a:rPr lang="en-US" altLang="en-US" sz="2600" dirty="0">
                <a:latin typeface="+mn-lt"/>
              </a:rPr>
            </a:br>
            <a:r>
              <a:rPr lang="en-US" altLang="en-US" sz="2600" dirty="0">
                <a:latin typeface="+mn-lt"/>
              </a:rPr>
              <a:t>The Ohio State University</a:t>
            </a:r>
            <a:br>
              <a:rPr lang="en-US" altLang="en-US" sz="2600" dirty="0">
                <a:latin typeface="+mn-lt"/>
              </a:rPr>
            </a:br>
            <a:r>
              <a:rPr lang="en-US" altLang="en-US" sz="2600" dirty="0">
                <a:latin typeface="+mn-lt"/>
              </a:rPr>
              <a:t>Columbus, Ohio</a:t>
            </a:r>
          </a:p>
          <a:p>
            <a:pPr marL="0" indent="0">
              <a:buNone/>
            </a:pPr>
            <a:r>
              <a:rPr lang="en-US" sz="2600" b="1" dirty="0">
                <a:solidFill>
                  <a:srgbClr val="E1471D"/>
                </a:solidFill>
                <a:latin typeface="+mn-lt"/>
              </a:rPr>
              <a:t>Jennifer Woyach, MD: </a:t>
            </a:r>
            <a:r>
              <a:rPr lang="en-US" sz="2600" b="0" i="1" dirty="0">
                <a:solidFill>
                  <a:srgbClr val="181818"/>
                </a:solidFill>
                <a:effectLst/>
                <a:latin typeface="+mn-lt"/>
              </a:rPr>
              <a:t>consultant/advisor/speaker</a:t>
            </a:r>
            <a:r>
              <a:rPr lang="en-US" sz="2600" b="0" i="0" dirty="0">
                <a:solidFill>
                  <a:srgbClr val="181818"/>
                </a:solidFill>
                <a:effectLst/>
                <a:latin typeface="+mn-lt"/>
              </a:rPr>
              <a:t>: AbbVie, AstraZeneca, BeiGene, Genentech, Janssen, </a:t>
            </a:r>
            <a:r>
              <a:rPr lang="en-US" sz="2600" b="0" i="0" dirty="0" err="1">
                <a:solidFill>
                  <a:srgbClr val="181818"/>
                </a:solidFill>
                <a:effectLst/>
                <a:latin typeface="+mn-lt"/>
              </a:rPr>
              <a:t>Loxo</a:t>
            </a:r>
            <a:r>
              <a:rPr lang="en-US" sz="2600" b="0" i="0" dirty="0">
                <a:solidFill>
                  <a:srgbClr val="181818"/>
                </a:solidFill>
                <a:effectLst/>
                <a:latin typeface="+mn-lt"/>
              </a:rPr>
              <a:t>, </a:t>
            </a:r>
            <a:r>
              <a:rPr lang="en-US" sz="2600" b="0" i="0" dirty="0" err="1">
                <a:solidFill>
                  <a:srgbClr val="181818"/>
                </a:solidFill>
                <a:effectLst/>
                <a:latin typeface="+mn-lt"/>
              </a:rPr>
              <a:t>NewWave</a:t>
            </a:r>
            <a:r>
              <a:rPr lang="en-US" sz="2600" b="0" i="0" dirty="0">
                <a:solidFill>
                  <a:srgbClr val="181818"/>
                </a:solidFill>
                <a:effectLst/>
                <a:latin typeface="+mn-lt"/>
              </a:rPr>
              <a:t>, Pharmacyclics; </a:t>
            </a:r>
            <a:r>
              <a:rPr lang="en-US" sz="2600" b="0" i="1" dirty="0">
                <a:solidFill>
                  <a:srgbClr val="181818"/>
                </a:solidFill>
                <a:effectLst/>
                <a:latin typeface="+mn-lt"/>
              </a:rPr>
              <a:t>researcher</a:t>
            </a:r>
            <a:r>
              <a:rPr lang="en-US" sz="2600" b="0" i="0" dirty="0">
                <a:solidFill>
                  <a:srgbClr val="181818"/>
                </a:solidFill>
                <a:effectLst/>
                <a:latin typeface="+mn-lt"/>
              </a:rPr>
              <a:t>: Schrödinger.</a:t>
            </a:r>
            <a:endParaRPr lang="en-US" sz="2600" dirty="0">
              <a:latin typeface="+mn-lt"/>
            </a:endParaRPr>
          </a:p>
          <a:p>
            <a:pPr marL="0" indent="0">
              <a:buNone/>
            </a:pPr>
            <a:endParaRPr lang="en-US" altLang="en-US" sz="2600" dirty="0">
              <a:latin typeface="+mn-lt"/>
            </a:endParaRPr>
          </a:p>
          <a:p>
            <a:pPr marL="0" indent="0">
              <a:lnSpc>
                <a:spcPct val="85000"/>
              </a:lnSpc>
              <a:spcBef>
                <a:spcPts val="0"/>
              </a:spcBef>
              <a:spcAft>
                <a:spcPts val="0"/>
              </a:spcAft>
              <a:buNone/>
              <a:defRPr/>
            </a:pPr>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B128BB2-2BA5-4041-9793-F58D2DFB98E0}"/>
              </a:ext>
            </a:extLst>
          </p:cNvPr>
          <p:cNvSpPr>
            <a:spLocks noGrp="1" noChangeArrowheads="1"/>
          </p:cNvSpPr>
          <p:nvPr>
            <p:ph type="title"/>
          </p:nvPr>
        </p:nvSpPr>
        <p:spPr/>
        <p:txBody>
          <a:bodyPr/>
          <a:lstStyle/>
          <a:p>
            <a:pPr eaLnBrk="1" hangingPunct="1"/>
            <a:r>
              <a:rPr lang="en-US" altLang="en-US" dirty="0"/>
              <a:t>Faculty Disclosures</a:t>
            </a:r>
          </a:p>
        </p:txBody>
      </p:sp>
      <p:sp>
        <p:nvSpPr>
          <p:cNvPr id="29699" name="Rectangle 3">
            <a:extLst>
              <a:ext uri="{FF2B5EF4-FFF2-40B4-BE49-F238E27FC236}">
                <a16:creationId xmlns:a16="http://schemas.microsoft.com/office/drawing/2014/main" id="{7D52C64A-4927-4244-A7E7-691A8181C3E6}"/>
              </a:ext>
            </a:extLst>
          </p:cNvPr>
          <p:cNvSpPr>
            <a:spLocks noGrp="1" noChangeArrowheads="1"/>
          </p:cNvSpPr>
          <p:nvPr>
            <p:ph idx="1"/>
          </p:nvPr>
        </p:nvSpPr>
        <p:spPr>
          <a:xfrm>
            <a:off x="604675" y="1513046"/>
            <a:ext cx="10877529" cy="5024387"/>
          </a:xfrm>
        </p:spPr>
        <p:txBody>
          <a:bodyPr rtlCol="0">
            <a:noAutofit/>
          </a:bodyPr>
          <a:lstStyle/>
          <a:p>
            <a:pPr marL="0" indent="0">
              <a:buClr>
                <a:schemeClr val="accent6"/>
              </a:buClr>
              <a:buNone/>
              <a:defRPr/>
            </a:pPr>
            <a:r>
              <a:rPr lang="en-US" b="1" dirty="0">
                <a:solidFill>
                  <a:srgbClr val="E1471D"/>
                </a:solidFill>
                <a:latin typeface="+mn-lt"/>
              </a:rPr>
              <a:t>Brian Hill, MD, </a:t>
            </a:r>
            <a:r>
              <a:rPr lang="en-US" b="1" dirty="0">
                <a:solidFill>
                  <a:schemeClr val="accent3"/>
                </a:solidFill>
                <a:latin typeface="+mn-lt"/>
              </a:rPr>
              <a:t>PhD: </a:t>
            </a:r>
            <a:r>
              <a:rPr lang="en-US" i="1" dirty="0">
                <a:latin typeface="+mn-lt"/>
              </a:rPr>
              <a:t>consultant/advisor/speaker: </a:t>
            </a:r>
            <a:r>
              <a:rPr lang="en-US" dirty="0">
                <a:latin typeface="+mn-lt"/>
              </a:rPr>
              <a:t>AbbVie, AstraZeneca, BeiGene, Genentech, Pharmacyclics.</a:t>
            </a:r>
          </a:p>
          <a:p>
            <a:pPr marL="0" indent="0">
              <a:buNone/>
            </a:pPr>
            <a:r>
              <a:rPr lang="en-US" b="1" dirty="0">
                <a:solidFill>
                  <a:srgbClr val="E1471D"/>
                </a:solidFill>
                <a:latin typeface="+mn-lt"/>
              </a:rPr>
              <a:t>Jennifer Woyach, MD: </a:t>
            </a:r>
            <a:r>
              <a:rPr lang="en-US" b="0" i="1" dirty="0">
                <a:solidFill>
                  <a:srgbClr val="181818"/>
                </a:solidFill>
                <a:effectLst/>
                <a:latin typeface="+mn-lt"/>
              </a:rPr>
              <a:t>consultant/advisor/speaker</a:t>
            </a:r>
            <a:r>
              <a:rPr lang="en-US" b="0" i="0" dirty="0">
                <a:solidFill>
                  <a:srgbClr val="181818"/>
                </a:solidFill>
                <a:effectLst/>
                <a:latin typeface="+mn-lt"/>
              </a:rPr>
              <a:t>: AbbVie, AstraZeneca, BeiGene, Genentech, Janssen, Loxo, NewWave, Pharmacyclics; </a:t>
            </a:r>
            <a:r>
              <a:rPr lang="en-US" b="0" i="1" dirty="0">
                <a:solidFill>
                  <a:srgbClr val="181818"/>
                </a:solidFill>
                <a:effectLst/>
                <a:latin typeface="+mn-lt"/>
              </a:rPr>
              <a:t>researcher</a:t>
            </a:r>
            <a:r>
              <a:rPr lang="en-US" b="0" i="0" dirty="0">
                <a:solidFill>
                  <a:srgbClr val="181818"/>
                </a:solidFill>
                <a:effectLst/>
                <a:latin typeface="+mn-lt"/>
              </a:rPr>
              <a:t>: Schrödinger.</a:t>
            </a:r>
            <a:endParaRPr lang="en-US" dirty="0">
              <a:latin typeface="+mn-lt"/>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Initial Considerations When Approaching Relapsed CLL</a:t>
            </a:r>
          </a:p>
        </p:txBody>
      </p:sp>
      <p:sp>
        <p:nvSpPr>
          <p:cNvPr id="9" name="Content Placeholder 2"/>
          <p:cNvSpPr txBox="1">
            <a:spLocks/>
          </p:cNvSpPr>
          <p:nvPr/>
        </p:nvSpPr>
        <p:spPr>
          <a:xfrm>
            <a:off x="942602" y="1486250"/>
            <a:ext cx="6546703" cy="4700887"/>
          </a:xfrm>
          <a:prstGeom prst="rect">
            <a:avLst/>
          </a:prstGeom>
        </p:spPr>
        <p:txBody>
          <a:bodyPr vert="horz" lIns="91440" tIns="45720" rIns="91440" bIns="45720"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000" b="1" kern="1200">
                <a:solidFill>
                  <a:schemeClr val="accent6"/>
                </a:solidFill>
                <a:latin typeface="Calibri"/>
                <a:ea typeface="+mn-ea"/>
                <a:cs typeface="Calibri"/>
              </a:defRPr>
            </a:lvl1pPr>
            <a:lvl2pPr marL="685800" indent="-228600" algn="l" defTabSz="914400" rtl="0" eaLnBrk="1" latinLnBrk="0" hangingPunct="1">
              <a:lnSpc>
                <a:spcPct val="90000"/>
              </a:lnSpc>
              <a:spcBef>
                <a:spcPts val="500"/>
              </a:spcBef>
              <a:buFont typeface="Arial"/>
              <a:buChar char="•"/>
              <a:defRPr sz="1800" kern="1200">
                <a:solidFill>
                  <a:schemeClr val="bg1"/>
                </a:solidFill>
                <a:latin typeface="Calibri"/>
                <a:ea typeface="+mn-ea"/>
                <a:cs typeface="Calibri"/>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Calibri"/>
                <a:ea typeface="+mn-ea"/>
                <a:cs typeface="Calibri"/>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Calibri"/>
                <a:ea typeface="+mn-ea"/>
                <a:cs typeface="Calibri"/>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Calibri"/>
                <a:ea typeface="+mn-ea"/>
                <a:cs typeface="Calibri"/>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1219170" rtl="0" eaLnBrk="1" fontAlgn="auto" latinLnBrk="0" hangingPunct="1">
              <a:lnSpc>
                <a:spcPct val="90000"/>
              </a:lnSpc>
              <a:spcBef>
                <a:spcPts val="1333"/>
              </a:spcBef>
              <a:spcAft>
                <a:spcPts val="0"/>
              </a:spcAft>
              <a:buClrTx/>
              <a:buSzTx/>
              <a:buFont typeface="Arial"/>
              <a:buNone/>
              <a:tabLst/>
              <a:defRPr/>
            </a:pPr>
            <a:r>
              <a:rPr kumimoji="0" lang="en-US" sz="2800" b="1" i="0" u="none" strike="noStrike" kern="1200" cap="none" spc="0" normalizeH="0" baseline="0" noProof="0" dirty="0">
                <a:ln>
                  <a:noFill/>
                </a:ln>
                <a:solidFill>
                  <a:srgbClr val="000000"/>
                </a:solidFill>
                <a:effectLst/>
                <a:uLnTx/>
                <a:uFillTx/>
                <a:latin typeface="Calibri"/>
                <a:ea typeface="+mn-ea"/>
                <a:cs typeface="Calibri"/>
              </a:rPr>
              <a:t>Relapse can take different forms</a:t>
            </a:r>
          </a:p>
          <a:p>
            <a:pPr marL="952485" marR="0" lvl="1" indent="-342900" algn="l" defTabSz="1219170" rtl="0" eaLnBrk="1" fontAlgn="base" latinLnBrk="0" hangingPunct="1">
              <a:lnSpc>
                <a:spcPct val="90000"/>
              </a:lnSpc>
              <a:spcBef>
                <a:spcPts val="667"/>
              </a:spcBef>
              <a:spcAft>
                <a:spcPct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Calibri"/>
              </a:rPr>
              <a:t>Increase in WBC after time-limited therapy is complete</a:t>
            </a:r>
          </a:p>
          <a:p>
            <a:pPr marL="952485" marR="0" lvl="1" indent="-342900" algn="l" defTabSz="1219170" rtl="0" eaLnBrk="1" fontAlgn="base" latinLnBrk="0" hangingPunct="1">
              <a:lnSpc>
                <a:spcPct val="90000"/>
              </a:lnSpc>
              <a:spcBef>
                <a:spcPts val="667"/>
              </a:spcBef>
              <a:spcAft>
                <a:spcPct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Calibri"/>
              </a:rPr>
              <a:t>Detection of lymph nodes by CT scan</a:t>
            </a:r>
          </a:p>
          <a:p>
            <a:pPr marL="952485" marR="0" lvl="1" indent="-342900" algn="l" defTabSz="1219170" rtl="0" eaLnBrk="1" fontAlgn="base" latinLnBrk="0" hangingPunct="1">
              <a:lnSpc>
                <a:spcPct val="90000"/>
              </a:lnSpc>
              <a:spcBef>
                <a:spcPts val="667"/>
              </a:spcBef>
              <a:spcAft>
                <a:spcPct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Calibri"/>
            </a:endParaRPr>
          </a:p>
          <a:p>
            <a:pPr marL="952485" marR="0" lvl="1" indent="-342900" algn="l" defTabSz="1219170" rtl="0" eaLnBrk="1" fontAlgn="base" latinLnBrk="0" hangingPunct="1">
              <a:lnSpc>
                <a:spcPct val="90000"/>
              </a:lnSpc>
              <a:spcBef>
                <a:spcPts val="667"/>
              </a:spcBef>
              <a:spcAft>
                <a:spcPct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Calibri"/>
              </a:rPr>
              <a:t>Detection of lymph nodes by exam</a:t>
            </a:r>
          </a:p>
          <a:p>
            <a:pPr marL="952485" marR="0" lvl="1" indent="-342900" algn="l" defTabSz="1219170" rtl="0" eaLnBrk="1" fontAlgn="base" latinLnBrk="0" hangingPunct="1">
              <a:lnSpc>
                <a:spcPct val="90000"/>
              </a:lnSpc>
              <a:spcBef>
                <a:spcPts val="667"/>
              </a:spcBef>
              <a:spcAft>
                <a:spcPct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Calibri"/>
              </a:rPr>
              <a:t>Increase in WBC during continuous treatment</a:t>
            </a:r>
          </a:p>
          <a:p>
            <a:pPr marL="800089" marR="0" lvl="1" indent="-342900" algn="l" defTabSz="1219170" rtl="0" eaLnBrk="1" fontAlgn="base" latinLnBrk="0" hangingPunct="1">
              <a:lnSpc>
                <a:spcPct val="90000"/>
              </a:lnSpc>
              <a:spcBef>
                <a:spcPts val="667"/>
              </a:spcBef>
              <a:spcAft>
                <a:spcPct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srgbClr val="000000"/>
              </a:solidFill>
              <a:effectLst/>
              <a:uLnTx/>
              <a:uFillTx/>
              <a:latin typeface="Calibri"/>
              <a:ea typeface="+mn-ea"/>
              <a:cs typeface="Calibri"/>
            </a:endParaRPr>
          </a:p>
          <a:p>
            <a:pPr marL="952485" marR="0" lvl="1" indent="-342900" algn="l" defTabSz="1219170" rtl="0" eaLnBrk="1" fontAlgn="base" latinLnBrk="0" hangingPunct="1">
              <a:lnSpc>
                <a:spcPct val="90000"/>
              </a:lnSpc>
              <a:spcBef>
                <a:spcPts val="667"/>
              </a:spcBef>
              <a:spcAft>
                <a:spcPct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Calibri"/>
              </a:rPr>
              <a:t>Return of autoimmune conditions</a:t>
            </a:r>
          </a:p>
          <a:p>
            <a:pPr marL="952485" marR="0" lvl="1" indent="-342900" algn="l" defTabSz="1219170" rtl="0" eaLnBrk="1" fontAlgn="base" latinLnBrk="0" hangingPunct="1">
              <a:lnSpc>
                <a:spcPct val="90000"/>
              </a:lnSpc>
              <a:spcBef>
                <a:spcPts val="667"/>
              </a:spcBef>
              <a:spcAft>
                <a:spcPct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Calibri"/>
              </a:rPr>
              <a:t>Symptomatic increase of nodes</a:t>
            </a:r>
          </a:p>
          <a:p>
            <a:pPr marL="952485" marR="0" lvl="1" indent="-342900" algn="l" defTabSz="1219170" rtl="0" eaLnBrk="1" fontAlgn="base" latinLnBrk="0" hangingPunct="1">
              <a:lnSpc>
                <a:spcPct val="90000"/>
              </a:lnSpc>
              <a:spcBef>
                <a:spcPts val="667"/>
              </a:spcBef>
              <a:spcAft>
                <a:spcPct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Calibri"/>
              </a:rPr>
              <a:t>Return of fatigue or other constitutional symptoms</a:t>
            </a:r>
          </a:p>
          <a:p>
            <a:pPr marL="914377" marR="0" lvl="1" indent="-304792" algn="l" defTabSz="1219170" rtl="0" eaLnBrk="1" fontAlgn="base" latinLnBrk="0" hangingPunct="1">
              <a:lnSpc>
                <a:spcPct val="90000"/>
              </a:lnSpc>
              <a:spcBef>
                <a:spcPts val="667"/>
              </a:spcBef>
              <a:spcAft>
                <a:spcPct val="0"/>
              </a:spcAft>
              <a:buClrTx/>
              <a:buSzTx/>
              <a:buFont typeface="Arial"/>
              <a:buChar char="•"/>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10" name="Right Brace 9"/>
          <p:cNvSpPr/>
          <p:nvPr/>
        </p:nvSpPr>
        <p:spPr>
          <a:xfrm>
            <a:off x="7538428" y="1947625"/>
            <a:ext cx="386812" cy="956931"/>
          </a:xfrm>
          <a:prstGeom prst="rightBrace">
            <a:avLst/>
          </a:prstGeom>
          <a:ln w="381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11" name="Right Brace 10"/>
          <p:cNvSpPr/>
          <p:nvPr/>
        </p:nvSpPr>
        <p:spPr>
          <a:xfrm>
            <a:off x="7553382" y="3225205"/>
            <a:ext cx="386812" cy="956931"/>
          </a:xfrm>
          <a:prstGeom prst="rightBrac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p:txBody>
      </p:sp>
      <p:sp>
        <p:nvSpPr>
          <p:cNvPr id="13" name="TextBox 12"/>
          <p:cNvSpPr txBox="1"/>
          <p:nvPr/>
        </p:nvSpPr>
        <p:spPr>
          <a:xfrm>
            <a:off x="8123125" y="2156373"/>
            <a:ext cx="1965420" cy="523220"/>
          </a:xfrm>
          <a:prstGeom prst="rect">
            <a:avLst/>
          </a:prstGeom>
          <a:noFill/>
        </p:spPr>
        <p:txBody>
          <a:bodyPr wrap="square" rtlCol="0">
            <a:spAutoFit/>
          </a:bodyPr>
          <a:lstStyle/>
          <a:p>
            <a:pPr marL="0" marR="0" lvl="0" indent="0" algn="l" defTabSz="121917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Don’t treat</a:t>
            </a:r>
          </a:p>
        </p:txBody>
      </p:sp>
      <p:sp>
        <p:nvSpPr>
          <p:cNvPr id="14" name="TextBox 13"/>
          <p:cNvSpPr txBox="1"/>
          <p:nvPr/>
        </p:nvSpPr>
        <p:spPr>
          <a:xfrm>
            <a:off x="8123125" y="3430525"/>
            <a:ext cx="3000400" cy="523220"/>
          </a:xfrm>
          <a:prstGeom prst="rect">
            <a:avLst/>
          </a:prstGeom>
          <a:noFill/>
        </p:spPr>
        <p:txBody>
          <a:bodyPr wrap="square" rtlCol="0">
            <a:spAutoFit/>
          </a:bodyPr>
          <a:lstStyle/>
          <a:p>
            <a:pPr marL="0" marR="0" lvl="0" indent="0" algn="l" defTabSz="121917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chemeClr val="accent5"/>
                </a:solidFill>
                <a:effectLst/>
                <a:uLnTx/>
                <a:uFillTx/>
                <a:latin typeface="Calibri" panose="020F0502020204030204" pitchFamily="34" charset="0"/>
                <a:ea typeface="+mn-ea"/>
                <a:cs typeface="Calibri" panose="020F0502020204030204" pitchFamily="34" charset="0"/>
              </a:rPr>
              <a:t>Don’t treat (yet)</a:t>
            </a:r>
          </a:p>
        </p:txBody>
      </p:sp>
      <p:sp>
        <p:nvSpPr>
          <p:cNvPr id="15" name="TextBox 14"/>
          <p:cNvSpPr txBox="1"/>
          <p:nvPr/>
        </p:nvSpPr>
        <p:spPr>
          <a:xfrm>
            <a:off x="8123125" y="4712758"/>
            <a:ext cx="3000400" cy="523220"/>
          </a:xfrm>
          <a:prstGeom prst="rect">
            <a:avLst/>
          </a:prstGeom>
          <a:noFill/>
        </p:spPr>
        <p:txBody>
          <a:bodyPr wrap="square" rtlCol="0">
            <a:spAutoFit/>
          </a:bodyPr>
          <a:lstStyle/>
          <a:p>
            <a:pPr marL="0" marR="0" lvl="0" indent="0" algn="l" defTabSz="121917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chemeClr val="accent4"/>
                </a:solidFill>
                <a:effectLst/>
                <a:uLnTx/>
                <a:uFillTx/>
                <a:latin typeface="Calibri" panose="020F0502020204030204" pitchFamily="34" charset="0"/>
                <a:ea typeface="+mn-ea"/>
                <a:cs typeface="Calibri" panose="020F0502020204030204" pitchFamily="34" charset="0"/>
              </a:rPr>
              <a:t>Start treatment</a:t>
            </a:r>
          </a:p>
        </p:txBody>
      </p:sp>
      <p:sp>
        <p:nvSpPr>
          <p:cNvPr id="3" name="Right Brace 2">
            <a:extLst>
              <a:ext uri="{FF2B5EF4-FFF2-40B4-BE49-F238E27FC236}">
                <a16:creationId xmlns:a16="http://schemas.microsoft.com/office/drawing/2014/main" id="{0AC42CA4-DCDF-A5C6-CE0C-5D307E8245DB}"/>
              </a:ext>
            </a:extLst>
          </p:cNvPr>
          <p:cNvSpPr/>
          <p:nvPr/>
        </p:nvSpPr>
        <p:spPr>
          <a:xfrm>
            <a:off x="7558524" y="4502785"/>
            <a:ext cx="386812" cy="956931"/>
          </a:xfrm>
          <a:prstGeom prst="rightBrace">
            <a:avLst/>
          </a:prstGeom>
          <a:ln w="38100" cap="rnd">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21917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52938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p:bldP spid="14" grpId="0"/>
      <p:bldP spid="15"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9748EB-409B-1085-44C5-7633F3CB4AF0}"/>
              </a:ext>
            </a:extLst>
          </p:cNvPr>
          <p:cNvSpPr>
            <a:spLocks noGrp="1"/>
          </p:cNvSpPr>
          <p:nvPr>
            <p:ph type="title"/>
          </p:nvPr>
        </p:nvSpPr>
        <p:spPr/>
        <p:txBody>
          <a:bodyPr/>
          <a:lstStyle/>
          <a:p>
            <a:r>
              <a:rPr lang="en-US" sz="3600" b="1" dirty="0"/>
              <a:t>Initial Considerations When Approaching Relapsed CLL</a:t>
            </a:r>
            <a:endParaRPr lang="en-US" dirty="0"/>
          </a:p>
        </p:txBody>
      </p:sp>
      <p:sp>
        <p:nvSpPr>
          <p:cNvPr id="4" name="Slide Number Placeholder 3">
            <a:extLst>
              <a:ext uri="{FF2B5EF4-FFF2-40B4-BE49-F238E27FC236}">
                <a16:creationId xmlns:a16="http://schemas.microsoft.com/office/drawing/2014/main" id="{393EDE5D-B790-E4F7-0BD0-90E5E4C47AAA}"/>
              </a:ext>
            </a:extLst>
          </p:cNvPr>
          <p:cNvSpPr>
            <a:spLocks noGrp="1"/>
          </p:cNvSpPr>
          <p:nvPr>
            <p:ph type="sldNum" sz="quarter" idx="4294967295"/>
          </p:nvPr>
        </p:nvSpPr>
        <p:spPr>
          <a:xfrm>
            <a:off x="0" y="6430963"/>
            <a:ext cx="963613" cy="366712"/>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3C956E73-2E7A-40C4-98E5-5009DBC8D49F}" type="slidenum">
              <a:rPr kumimoji="0" lang="en-US" sz="18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6</a:t>
            </a:fld>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8" name="Text Box 11">
            <a:extLst>
              <a:ext uri="{FF2B5EF4-FFF2-40B4-BE49-F238E27FC236}">
                <a16:creationId xmlns:a16="http://schemas.microsoft.com/office/drawing/2014/main" id="{CED4B01D-B9FE-4324-0C04-74286BE2B2DD}"/>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Hallek. Blood. 2018;131:2745.</a:t>
            </a:r>
          </a:p>
        </p:txBody>
      </p:sp>
      <p:graphicFrame>
        <p:nvGraphicFramePr>
          <p:cNvPr id="2" name="Group 32">
            <a:extLst>
              <a:ext uri="{FF2B5EF4-FFF2-40B4-BE49-F238E27FC236}">
                <a16:creationId xmlns:a16="http://schemas.microsoft.com/office/drawing/2014/main" id="{3BE577A5-129F-A658-E864-CA492E28B1A7}"/>
              </a:ext>
            </a:extLst>
          </p:cNvPr>
          <p:cNvGraphicFramePr>
            <a:graphicFrameLocks noGrp="1"/>
          </p:cNvGraphicFramePr>
          <p:nvPr>
            <p:extLst>
              <p:ext uri="{D42A27DB-BD31-4B8C-83A1-F6EECF244321}">
                <p14:modId xmlns:p14="http://schemas.microsoft.com/office/powerpoint/2010/main" val="492559704"/>
              </p:ext>
            </p:extLst>
          </p:nvPr>
        </p:nvGraphicFramePr>
        <p:xfrm>
          <a:off x="735107" y="1600200"/>
          <a:ext cx="10757982" cy="4407488"/>
        </p:xfrm>
        <a:graphic>
          <a:graphicData uri="http://schemas.openxmlformats.org/drawingml/2006/table">
            <a:tbl>
              <a:tblPr/>
              <a:tblGrid>
                <a:gridCol w="2472822">
                  <a:extLst>
                    <a:ext uri="{9D8B030D-6E8A-4147-A177-3AD203B41FA5}">
                      <a16:colId xmlns:a16="http://schemas.microsoft.com/office/drawing/2014/main" val="20000"/>
                    </a:ext>
                  </a:extLst>
                </a:gridCol>
                <a:gridCol w="8285160">
                  <a:extLst>
                    <a:ext uri="{9D8B030D-6E8A-4147-A177-3AD203B41FA5}">
                      <a16:colId xmlns:a16="http://schemas.microsoft.com/office/drawing/2014/main" val="20001"/>
                    </a:ext>
                  </a:extLst>
                </a:gridCol>
              </a:tblGrid>
              <a:tr h="358543">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Category</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Reasons for Treatment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extLst>
                  <a:ext uri="{0D108BD9-81ED-4DB2-BD59-A6C34878D82A}">
                    <a16:rowId xmlns:a16="http://schemas.microsoft.com/office/drawing/2014/main" val="10000"/>
                  </a:ext>
                </a:extLst>
              </a:tr>
              <a:tr h="627439">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CLL-related symptoms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5750" marR="0" lvl="0" indent="-285750" algn="l" defTabSz="914400" rtl="0" eaLnBrk="1" fontAlgn="base" latinLnBrk="0" hangingPunct="1">
                        <a:lnSpc>
                          <a:spcPct val="100000"/>
                        </a:lnSpc>
                        <a:spcBef>
                          <a:spcPct val="35000"/>
                        </a:spcBef>
                        <a:spcAft>
                          <a:spcPct val="25000"/>
                        </a:spcAft>
                        <a:buClrTx/>
                        <a:buSzTx/>
                        <a:buFont typeface="Wingdings" panose="05000000000000000000"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Significant B symptoms (eg, night sweats, weight loss, fever without infection, severe fatigue)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1918138">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Tumor burden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5750" marR="0" lvl="0" indent="-285750" algn="l" defTabSz="914400" rtl="0" eaLnBrk="1" fontAlgn="base" latinLnBrk="0" hangingPunct="1">
                        <a:lnSpc>
                          <a:spcPct val="100000"/>
                        </a:lnSpc>
                        <a:spcBef>
                          <a:spcPct val="35000"/>
                        </a:spcBef>
                        <a:spcAft>
                          <a:spcPct val="25000"/>
                        </a:spcAft>
                        <a:buClrTx/>
                        <a:buSzTx/>
                        <a:buFont typeface="Wingdings" panose="05000000000000000000"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Progressive or symptomatic lymphadenopathy</a:t>
                      </a:r>
                    </a:p>
                    <a:p>
                      <a:pPr marL="285750" marR="0" lvl="0" indent="-285750" algn="l" defTabSz="914400" rtl="0" eaLnBrk="1" fontAlgn="base" latinLnBrk="0" hangingPunct="1">
                        <a:lnSpc>
                          <a:spcPct val="100000"/>
                        </a:lnSpc>
                        <a:spcBef>
                          <a:spcPct val="35000"/>
                        </a:spcBef>
                        <a:spcAft>
                          <a:spcPct val="25000"/>
                        </a:spcAft>
                        <a:buClrTx/>
                        <a:buSzTx/>
                        <a:buFont typeface="Wingdings" panose="05000000000000000000"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Progressive or symptomatic splenomegaly</a:t>
                      </a:r>
                    </a:p>
                    <a:p>
                      <a:pPr marL="285750" marR="0" lvl="0" indent="-285750" algn="l" defTabSz="914400" rtl="0" eaLnBrk="1" fontAlgn="base" latinLnBrk="0" hangingPunct="1">
                        <a:lnSpc>
                          <a:spcPct val="100000"/>
                        </a:lnSpc>
                        <a:spcBef>
                          <a:spcPct val="35000"/>
                        </a:spcBef>
                        <a:spcAft>
                          <a:spcPct val="25000"/>
                        </a:spcAft>
                        <a:buClrTx/>
                        <a:buSzTx/>
                        <a:buFont typeface="Wingdings" panose="05000000000000000000"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Lymphocyte doubling time &lt;6 mo (if ALC &gt;30 x 10</a:t>
                      </a:r>
                      <a:r>
                        <a:rPr kumimoji="0" lang="en-US" sz="1800" b="0" i="0" u="none" strike="noStrike" cap="none" normalizeH="0" baseline="30000" dirty="0">
                          <a:ln>
                            <a:noFill/>
                          </a:ln>
                          <a:solidFill>
                            <a:schemeClr val="bg2">
                              <a:lumMod val="10000"/>
                            </a:schemeClr>
                          </a:solidFill>
                          <a:effectLst/>
                          <a:latin typeface="Calibri" panose="020F0502020204030204" pitchFamily="34" charset="0"/>
                        </a:rPr>
                        <a:t>9</a:t>
                      </a:r>
                      <a:r>
                        <a:rPr kumimoji="0" lang="en-US" sz="1800" b="0" i="0" u="none" strike="noStrike" cap="none" normalizeH="0" baseline="0" dirty="0">
                          <a:ln>
                            <a:noFill/>
                          </a:ln>
                          <a:solidFill>
                            <a:schemeClr val="bg2">
                              <a:lumMod val="10000"/>
                            </a:schemeClr>
                          </a:solidFill>
                          <a:effectLst/>
                          <a:latin typeface="Calibri" panose="020F0502020204030204" pitchFamily="34" charset="0"/>
                        </a:rPr>
                        <a:t>/L) or lymphocytosis increase ≥50% in 2 mo</a:t>
                      </a:r>
                    </a:p>
                    <a:p>
                      <a:pPr marL="285750" marR="0" lvl="0" indent="-285750" algn="l" defTabSz="914400" rtl="0" eaLnBrk="1" fontAlgn="base" latinLnBrk="0" hangingPunct="1">
                        <a:lnSpc>
                          <a:spcPct val="100000"/>
                        </a:lnSpc>
                        <a:spcBef>
                          <a:spcPct val="35000"/>
                        </a:spcBef>
                        <a:spcAft>
                          <a:spcPct val="25000"/>
                        </a:spcAft>
                        <a:buClrTx/>
                        <a:buSzTx/>
                        <a:buFont typeface="Wingdings" panose="05000000000000000000"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Threatened end-organ function (eg, enlarged LN obstructing biliary tree)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788776">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Bone marrow failure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285750" marR="0" lvl="0" indent="-285750" algn="l" defTabSz="914400" rtl="0" eaLnBrk="1" fontAlgn="base" latinLnBrk="0" hangingPunct="1">
                        <a:lnSpc>
                          <a:spcPct val="100000"/>
                        </a:lnSpc>
                        <a:spcBef>
                          <a:spcPct val="35000"/>
                        </a:spcBef>
                        <a:spcAft>
                          <a:spcPct val="25000"/>
                        </a:spcAft>
                        <a:buClrTx/>
                        <a:buSzTx/>
                        <a:buFont typeface="Wingdings" panose="05000000000000000000"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Progressive anemia (Hb &lt;10 mg/dL)</a:t>
                      </a:r>
                    </a:p>
                    <a:p>
                      <a:pPr marL="285750" marR="0" lvl="0" indent="-285750" algn="l" defTabSz="914400" rtl="0" eaLnBrk="1" fontAlgn="base" latinLnBrk="0" hangingPunct="1">
                        <a:lnSpc>
                          <a:spcPct val="100000"/>
                        </a:lnSpc>
                        <a:spcBef>
                          <a:spcPct val="35000"/>
                        </a:spcBef>
                        <a:spcAft>
                          <a:spcPct val="25000"/>
                        </a:spcAft>
                        <a:buClrTx/>
                        <a:buSzTx/>
                        <a:buFont typeface="Wingdings" panose="05000000000000000000"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Progressive thrombocytopenia (platelets &lt;100k/mm</a:t>
                      </a:r>
                      <a:r>
                        <a:rPr kumimoji="0" lang="en-US" sz="1800" b="0" i="0" u="none" strike="noStrike" cap="none" normalizeH="0" baseline="30000" dirty="0">
                          <a:ln>
                            <a:noFill/>
                          </a:ln>
                          <a:solidFill>
                            <a:schemeClr val="bg2">
                              <a:lumMod val="10000"/>
                            </a:schemeClr>
                          </a:solidFill>
                          <a:effectLst/>
                          <a:latin typeface="Calibri" panose="020F0502020204030204" pitchFamily="34" charset="0"/>
                        </a:rPr>
                        <a:t>3</a:t>
                      </a: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627439">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Immune dysfunction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285750" marR="0" lvl="0" indent="-285750" algn="l" defTabSz="914400" rtl="0" eaLnBrk="1" fontAlgn="base" latinLnBrk="0" hangingPunct="1">
                        <a:lnSpc>
                          <a:spcPct val="100000"/>
                        </a:lnSpc>
                        <a:spcBef>
                          <a:spcPct val="35000"/>
                        </a:spcBef>
                        <a:spcAft>
                          <a:spcPct val="25000"/>
                        </a:spcAft>
                        <a:buClrTx/>
                        <a:buSzTx/>
                        <a:buFont typeface="Wingdings" panose="05000000000000000000"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Autoimmune anemia and/or thrombocytopenia poorly responsive to corticosteroids or other standard therapy</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78540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a:t>Pretherapy Prognostic Factors for Relapsed CLL</a:t>
            </a:r>
          </a:p>
        </p:txBody>
      </p:sp>
      <p:sp>
        <p:nvSpPr>
          <p:cNvPr id="3" name="Content Placeholder 2">
            <a:extLst>
              <a:ext uri="{FF2B5EF4-FFF2-40B4-BE49-F238E27FC236}">
                <a16:creationId xmlns:a16="http://schemas.microsoft.com/office/drawing/2014/main" id="{9EE7601F-10E4-973E-7768-99EBCC26E0E6}"/>
              </a:ext>
            </a:extLst>
          </p:cNvPr>
          <p:cNvSpPr>
            <a:spLocks noGrp="1"/>
          </p:cNvSpPr>
          <p:nvPr>
            <p:ph idx="1"/>
          </p:nvPr>
        </p:nvSpPr>
        <p:spPr/>
        <p:txBody>
          <a:bodyPr/>
          <a:lstStyle/>
          <a:p>
            <a:r>
              <a:rPr lang="en-US" i="1" dirty="0"/>
              <a:t>IGHV</a:t>
            </a:r>
            <a:r>
              <a:rPr lang="en-US" dirty="0"/>
              <a:t> does not change, so no need to repeat</a:t>
            </a:r>
          </a:p>
          <a:p>
            <a:r>
              <a:rPr lang="en-US" dirty="0"/>
              <a:t>FISH</a:t>
            </a:r>
          </a:p>
          <a:p>
            <a:r>
              <a:rPr lang="en-US" dirty="0"/>
              <a:t>Stimulated cytogenetics</a:t>
            </a:r>
          </a:p>
          <a:p>
            <a:r>
              <a:rPr lang="en-US" i="1" dirty="0"/>
              <a:t>TP53</a:t>
            </a:r>
            <a:r>
              <a:rPr lang="en-US" dirty="0"/>
              <a:t> mutation</a:t>
            </a:r>
          </a:p>
        </p:txBody>
      </p:sp>
    </p:spTree>
    <p:extLst>
      <p:ext uri="{BB962C8B-B14F-4D97-AF65-F5344CB8AC3E}">
        <p14:creationId xmlns:p14="http://schemas.microsoft.com/office/powerpoint/2010/main" val="118841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What Was the Initial Treatment?</a:t>
            </a:r>
          </a:p>
        </p:txBody>
      </p:sp>
      <p:sp>
        <p:nvSpPr>
          <p:cNvPr id="6" name="Content Placeholder 5">
            <a:extLst>
              <a:ext uri="{FF2B5EF4-FFF2-40B4-BE49-F238E27FC236}">
                <a16:creationId xmlns:a16="http://schemas.microsoft.com/office/drawing/2014/main" id="{DCDA38A5-F0C2-232D-E14B-B12B9A392C11}"/>
              </a:ext>
            </a:extLst>
          </p:cNvPr>
          <p:cNvSpPr>
            <a:spLocks noGrp="1"/>
          </p:cNvSpPr>
          <p:nvPr>
            <p:ph idx="1"/>
          </p:nvPr>
        </p:nvSpPr>
        <p:spPr/>
        <p:txBody>
          <a:bodyPr/>
          <a:lstStyle/>
          <a:p>
            <a:r>
              <a:rPr lang="en-US" dirty="0"/>
              <a:t>Chemoimmunotherapy?</a:t>
            </a:r>
          </a:p>
          <a:p>
            <a:r>
              <a:rPr lang="en-US" dirty="0"/>
              <a:t>Venetoclax + obinutuzumab?</a:t>
            </a:r>
          </a:p>
          <a:p>
            <a:r>
              <a:rPr lang="en-US" dirty="0"/>
              <a:t>BTK inhibitor given continuously?</a:t>
            </a:r>
          </a:p>
          <a:p>
            <a:endParaRPr lang="en-US" dirty="0"/>
          </a:p>
        </p:txBody>
      </p:sp>
    </p:spTree>
    <p:extLst>
      <p:ext uri="{BB962C8B-B14F-4D97-AF65-F5344CB8AC3E}">
        <p14:creationId xmlns:p14="http://schemas.microsoft.com/office/powerpoint/2010/main" val="813921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If Initial Treatment Was Chemoimmunotherapy . . .</a:t>
            </a:r>
          </a:p>
        </p:txBody>
      </p:sp>
      <p:sp>
        <p:nvSpPr>
          <p:cNvPr id="3" name="Content Placeholder 2">
            <a:extLst>
              <a:ext uri="{FF2B5EF4-FFF2-40B4-BE49-F238E27FC236}">
                <a16:creationId xmlns:a16="http://schemas.microsoft.com/office/drawing/2014/main" id="{F3DA2FD0-2B6C-BDFF-45EF-B8312634F933}"/>
              </a:ext>
            </a:extLst>
          </p:cNvPr>
          <p:cNvSpPr>
            <a:spLocks noGrp="1"/>
          </p:cNvSpPr>
          <p:nvPr>
            <p:ph idx="1"/>
          </p:nvPr>
        </p:nvSpPr>
        <p:spPr/>
        <p:txBody>
          <a:bodyPr/>
          <a:lstStyle/>
          <a:p>
            <a:r>
              <a:rPr lang="en-US" dirty="0"/>
              <a:t>Lots of options!</a:t>
            </a:r>
          </a:p>
          <a:p>
            <a:pPr lvl="1"/>
            <a:r>
              <a:rPr lang="en-US" dirty="0"/>
              <a:t>Ibrutinib </a:t>
            </a:r>
          </a:p>
          <a:p>
            <a:pPr lvl="1"/>
            <a:r>
              <a:rPr lang="en-US" dirty="0"/>
              <a:t>Acalabrutinib</a:t>
            </a:r>
          </a:p>
          <a:p>
            <a:pPr lvl="1"/>
            <a:r>
              <a:rPr lang="en-US" dirty="0"/>
              <a:t>Zanubrutinib</a:t>
            </a:r>
          </a:p>
          <a:p>
            <a:pPr marL="0" indent="0" algn="ctr">
              <a:buNone/>
            </a:pPr>
            <a:endParaRPr lang="en-US" sz="3200" b="1" dirty="0">
              <a:solidFill>
                <a:schemeClr val="accent3"/>
              </a:solidFill>
            </a:endParaRPr>
          </a:p>
          <a:p>
            <a:pPr marL="0" indent="0" algn="ctr">
              <a:buNone/>
            </a:pPr>
            <a:endParaRPr lang="en-US" sz="3200" b="1" dirty="0">
              <a:solidFill>
                <a:schemeClr val="accent3"/>
              </a:solidFill>
            </a:endParaRPr>
          </a:p>
          <a:p>
            <a:pPr marL="0" indent="0" algn="ctr">
              <a:buNone/>
            </a:pPr>
            <a:r>
              <a:rPr lang="en-US" sz="3200" b="1" dirty="0">
                <a:solidFill>
                  <a:schemeClr val="accent3"/>
                </a:solidFill>
              </a:rPr>
              <a:t>What do the data say?</a:t>
            </a:r>
          </a:p>
          <a:p>
            <a:endParaRPr lang="en-US" dirty="0"/>
          </a:p>
          <a:p>
            <a:endParaRPr lang="en-US" dirty="0"/>
          </a:p>
        </p:txBody>
      </p:sp>
      <p:sp>
        <p:nvSpPr>
          <p:cNvPr id="2" name="Content Placeholder 2">
            <a:extLst>
              <a:ext uri="{FF2B5EF4-FFF2-40B4-BE49-F238E27FC236}">
                <a16:creationId xmlns:a16="http://schemas.microsoft.com/office/drawing/2014/main" id="{35605D92-CBE6-CE08-C81A-81E156441FBA}"/>
              </a:ext>
            </a:extLst>
          </p:cNvPr>
          <p:cNvSpPr txBox="1">
            <a:spLocks/>
          </p:cNvSpPr>
          <p:nvPr/>
        </p:nvSpPr>
        <p:spPr bwMode="auto">
          <a:xfrm>
            <a:off x="5681041" y="2122536"/>
            <a:ext cx="5278507" cy="2951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lvl="1"/>
            <a:r>
              <a:rPr lang="en-US" b="0" kern="0" dirty="0"/>
              <a:t>Venetoclax + rituximab</a:t>
            </a:r>
          </a:p>
          <a:p>
            <a:pPr lvl="1"/>
            <a:r>
              <a:rPr lang="en-US" b="0" kern="0" dirty="0"/>
              <a:t>Idelalisib + rituximab</a:t>
            </a:r>
          </a:p>
          <a:p>
            <a:pPr lvl="1"/>
            <a:r>
              <a:rPr lang="en-US" b="0" kern="0" dirty="0"/>
              <a:t>Duvelisib</a:t>
            </a:r>
          </a:p>
          <a:p>
            <a:pPr lvl="1"/>
            <a:r>
              <a:rPr lang="en-US" b="0" kern="0" dirty="0"/>
              <a:t>Repeat chemoimmunotherapy regimen (only in cases of long remission)</a:t>
            </a:r>
          </a:p>
        </p:txBody>
      </p:sp>
    </p:spTree>
    <p:extLst>
      <p:ext uri="{BB962C8B-B14F-4D97-AF65-F5344CB8AC3E}">
        <p14:creationId xmlns:p14="http://schemas.microsoft.com/office/powerpoint/2010/main" val="27421031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Title-Arial-36-Bold-Yellow. Title may continue on 2 lines keep text at 36pt&amp;quot;&quot;/&gt;&lt;property id=&quot;20307&quot; value=&quot;257&quot;/&gt;&lt;/object&gt;&lt;object type=&quot;3&quot; unique_id=&quot;10006&quot;&gt;&lt;property id=&quot;20148&quot; value=&quot;5&quot;/&gt;&lt;property id=&quot;20300&quot; value=&quot;Slide 4 - &amp;quot;Text and Margin Consistency&amp;quot;&quot;/&gt;&lt;property id=&quot;20307&quot; value=&quot;267&quot;/&gt;&lt;/object&gt;&lt;object type=&quot;3&quot; unique_id=&quot;10007&quot;&gt;&lt;property id=&quot;20148&quot; value=&quot;5&quot;/&gt;&lt;property id=&quot;20300&quot; value=&quot;Slide 5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6 - &amp;quot;RGB Pallet&amp;quot;&quot;/&gt;&lt;property id=&quot;20307&quot; value=&quot;258&quot;/&gt;&lt;/object&gt;&lt;object type=&quot;3&quot; unique_id=&quot;10009&quot;&gt;&lt;property id=&quot;20148&quot; value=&quot;5&quot;/&gt;&lt;property id=&quot;20300&quot; value=&quot;Slide 7 - &amp;quot;Example Graph&amp;quot;&quot;/&gt;&lt;property id=&quot;20307&quot; value=&quot;286&quot;/&gt;&lt;/object&gt;&lt;object type=&quot;3&quot; unique_id=&quot;10010&quot;&gt;&lt;property id=&quot;20148&quot; value=&quot;5&quot;/&gt;&lt;property id=&quot;20300&quot; value=&quot;Slide 8 - &amp;quot;Example Graph and Text&amp;quot;&quot;/&gt;&lt;property id=&quot;20307&quot; value=&quot;288&quot;/&gt;&lt;/object&gt;&lt;object type=&quot;3&quot; unique_id=&quot;10011&quot;&gt;&lt;property id=&quot;20148&quot; value=&quot;5&quot;/&gt;&lt;property id=&quot;20300&quot; value=&quot;Slide 9 - &amp;quot;Example Line Graph&amp;quot;&quot;/&gt;&lt;property id=&quot;20307&quot; value=&quot;287&quot;/&gt;&lt;/object&gt;&lt;object type=&quot;3&quot; unique_id=&quot;10012&quot;&gt;&lt;property id=&quot;20148&quot; value=&quot;5&quot;/&gt;&lt;property id=&quot;20300&quot; value=&quot;Slide 10 - &amp;quot;Example Line Graph with Data Values&amp;quot;&quot;/&gt;&lt;property id=&quot;20307&quot; value=&quot;292&quot;/&gt;&lt;/object&gt;&lt;object type=&quot;3&quot; unique_id=&quot;10013&quot;&gt;&lt;property id=&quot;20148&quot; value=&quot;5&quot;/&gt;&lt;property id=&quot;20300&quot; value=&quot;Slide 11 - &amp;quot;Example Line Graph with Color &amp;#x0D;&amp;#x0A;Data Values&amp;quot;&quot;/&gt;&lt;property id=&quot;20307&quot; value=&quot;309&quot;/&gt;&lt;/object&gt;&lt;object type=&quot;3&quot; unique_id=&quot;10014&quot;&gt;&lt;property id=&quot;20148&quot; value=&quot;5&quot;/&gt;&lt;property id=&quot;20300&quot; value=&quot;Slide 12 - &amp;quot;Example Schematic&amp;quot;&quot;/&gt;&lt;property id=&quot;20307&quot; value=&quot;262&quot;/&gt;&lt;/object&gt;&lt;object type=&quot;3&quot; unique_id=&quot;10015&quot;&gt;&lt;property id=&quot;20148&quot; value=&quot;5&quot;/&gt;&lt;property id=&quot;20300&quot; value=&quot;Slide 13 - &amp;quot;Example Schematic Continued&amp;quot;&quot;/&gt;&lt;property id=&quot;20307&quot; value=&quot;263&quot;/&gt;&lt;/object&gt;&lt;object type=&quot;3&quot; unique_id=&quot;10016&quot;&gt;&lt;property id=&quot;20148&quot; value=&quot;5&quot;/&gt;&lt;property id=&quot;20300&quot; value=&quot;Slide 14 - &amp;quot;Example Tables&amp;quot;&quot;/&gt;&lt;property id=&quot;20307&quot; value=&quot;311&quot;/&gt;&lt;/object&gt;&lt;object type=&quot;3&quot; unique_id=&quot;10017&quot;&gt;&lt;property id=&quot;20148&quot; value=&quot;5&quot;/&gt;&lt;property id=&quot;20300&quot; value=&quot;Slide 15 - &amp;quot;Example Tables Continued&amp;quot;&quot;/&gt;&lt;property id=&quot;20307&quot; value=&quot;312&quot;/&gt;&lt;/object&gt;&lt;object type=&quot;3&quot; unique_id=&quot;10018&quot;&gt;&lt;property id=&quot;20148&quot; value=&quot;5&quot;/&gt;&lt;property id=&quot;20300&quot; value=&quot;Slide 16 - &amp;quot;Example Tables Continued&amp;quot;&quot;/&gt;&lt;property id=&quot;20307&quot; value=&quot;313&quot;/&gt;&lt;/object&gt;&lt;object type=&quot;3&quot; unique_id=&quot;10019&quot;&gt;&lt;property id=&quot;20148&quot; value=&quot;5&quot;/&gt;&lt;property id=&quot;20300&quot; value=&quot;Slide 17 - &amp;quot;Example Tables Continued&amp;quot;&quot;/&gt;&lt;property id=&quot;20307&quot; value=&quot;314&quot;/&gt;&lt;/object&gt;&lt;object type=&quot;3&quot; unique_id=&quot;10020&quot;&gt;&lt;property id=&quot;20148&quot; value=&quot;5&quot;/&gt;&lt;property id=&quot;20300&quot; value=&quot;Slide 21 - &amp;quot;Additional Formatting Notes&amp;quot;&quot;/&gt;&lt;property id=&quot;20307&quot; value=&quot;270&quot;/&gt;&lt;/object&gt;&lt;object type=&quot;3&quot; unique_id=&quot;10021&quot;&gt;&lt;property id=&quot;20148&quot; value=&quot;5&quot;/&gt;&lt;property id=&quot;20300&quot; value=&quot;Slide 22 - &amp;quot;“Polish Stage” Notes&amp;quot;&quot;/&gt;&lt;property id=&quot;20307&quot; value=&quot;272&quot;/&gt;&lt;/object&gt;&lt;object type=&quot;3&quot; unique_id=&quot;10022&quot;&gt;&lt;property id=&quot;20148&quot; value=&quot;5&quot;/&gt;&lt;property id=&quot;20300&quot; value=&quot;Slide 23 - &amp;quot;For Black and White Print Slides&amp;quot;&quot;/&gt;&lt;property id=&quot;20307&quot; value=&quot;290&quot;/&gt;&lt;/object&gt;&lt;object type=&quot;3&quot; unique_id=&quot;10023&quot;&gt;&lt;property id=&quot;20148&quot; value=&quot;5&quot;/&gt;&lt;property id=&quot;20300&quot; value=&quot;Slide 24 - &amp;quot;For Black and White Print Slides&amp;quot;&quot;/&gt;&lt;property id=&quot;20307&quot; value=&quot;291&quot;/&gt;&lt;/object&gt;&lt;object type=&quot;3&quot; unique_id=&quot;10024&quot;&gt;&lt;property id=&quot;20148&quot; value=&quot;5&quot;/&gt;&lt;property id=&quot;20300&quot; value=&quot;Slide 25 - &amp;quot;CME Slides for Designer and Editorial Reference…&amp;quot;&quot;/&gt;&lt;property id=&quot;20307&quot; value=&quot;273&quot;/&gt;&lt;/object&gt;&lt;object type=&quot;3&quot; unique_id=&quot;10025&quot;&gt;&lt;property id=&quot;20148&quot; value=&quot;5&quot;/&gt;&lt;property id=&quot;20300&quot; value=&quot;Slide 26 - &amp;quot;About These Slides&amp;quot;&quot;/&gt;&lt;property id=&quot;20307&quot; value=&quot;308&quot;/&gt;&lt;/object&gt;&lt;object type=&quot;3&quot; unique_id=&quot;10026&quot;&gt;&lt;property id=&quot;20148&quot; value=&quot;5&quot;/&gt;&lt;property id=&quot;20300&quot; value=&quot;Slide 27 - &amp;quot;Faculty&amp;quot;&quot;/&gt;&lt;property id=&quot;20307&quot; value=&quot;294&quot;/&gt;&lt;/object&gt;&lt;object type=&quot;3&quot; unique_id=&quot;10027&quot;&gt;&lt;property id=&quot;20148&quot; value=&quot;5&quot;/&gt;&lt;property id=&quot;20300&quot; value=&quot;Slide 28 - &amp;quot;Disclosure of Conflicts of Interest&amp;quot;&quot;/&gt;&lt;property id=&quot;20307&quot; value=&quot;295&quot;/&gt;&lt;/object&gt;&lt;object type=&quot;3&quot; unique_id=&quot;10028&quot;&gt;&lt;property id=&quot;20148&quot; value=&quot;5&quot;/&gt;&lt;property id=&quot;20300&quot; value=&quot;Slide 29 - &amp;quot;Disclosures&amp;quot;&quot;/&gt;&lt;property id=&quot;20307&quot; value=&quot;296&quot;/&gt;&lt;/object&gt;&lt;object type=&quot;3&quot; unique_id=&quot;10029&quot;&gt;&lt;property id=&quot;20148&quot; value=&quot;5&quot;/&gt;&lt;property id=&quot;20300&quot; value=&quot;Slide 30 - &amp;quot;Disclosure of Unlabeled Use&amp;quot;&quot;/&gt;&lt;property id=&quot;20307&quot; value=&quot;297&quot;/&gt;&lt;/object&gt;&lt;object type=&quot;3&quot; unique_id=&quot;10030&quot;&gt;&lt;property id=&quot;20148&quot; value=&quot;5&quot;/&gt;&lt;property id=&quot;20300&quot; value=&quot;Slide 31&quot;/&gt;&lt;property id=&quot;20307&quot; value=&quot;298&quot;/&gt;&lt;/object&gt;&lt;object type=&quot;3&quot; unique_id=&quot;10031&quot;&gt;&lt;property id=&quot;20148&quot; value=&quot;5&quot;/&gt;&lt;property id=&quot;20300&quot; value=&quot;Slide 32 - &amp;quot;Physician Continuing Medical Education&amp;quot;&quot;/&gt;&lt;property id=&quot;20307&quot; value=&quot;299&quot;/&gt;&lt;/object&gt;&lt;object type=&quot;3&quot; unique_id=&quot;10032&quot;&gt;&lt;property id=&quot;20148&quot; value=&quot;5&quot;/&gt;&lt;property id=&quot;20300&quot; value=&quot;Slide 33 - &amp;quot;Pharmacist Continuing Education&amp;quot;&quot;/&gt;&lt;property id=&quot;20307&quot; value=&quot;300&quot;/&gt;&lt;/object&gt;&lt;object type=&quot;3&quot; unique_id=&quot;10033&quot;&gt;&lt;property id=&quot;20148&quot; value=&quot;5&quot;/&gt;&lt;property id=&quot;20300&quot; value=&quot;Slide 34 - &amp;quot;Nursing Continuing Education&amp;quot;&quot;/&gt;&lt;property id=&quot;20307&quot; value=&quot;301&quot;/&gt;&lt;/object&gt;&lt;object type=&quot;3&quot; unique_id=&quot;10034&quot;&gt;&lt;property id=&quot;20148&quot; value=&quot;5&quot;/&gt;&lt;property id=&quot;20300&quot; value=&quot;Slide 35 - &amp;quot;Please review the following important &amp;#x0D;&amp;#x0A;CME information in your handout&amp;quot;&quot;/&gt;&lt;property id=&quot;20307&quot; value=&quot;310&quot;/&gt;&lt;/object&gt;&lt;object type=&quot;3&quot; unique_id=&quot;10036&quot;&gt;&lt;property id=&quot;20148&quot; value=&quot;5&quot;/&gt;&lt;property id=&quot;20300&quot; value=&quot;Slide 37 - &amp;quot;Instructions for Credit&amp;quot;&quot;/&gt;&lt;property id=&quot;20307&quot; value=&quot;303&quot;/&gt;&lt;/object&gt;&lt;object type=&quot;3&quot; unique_id=&quot;10037&quot;&gt;&lt;property id=&quot;20148&quot; value=&quot;5&quot;/&gt;&lt;property id=&quot;20300&quot; value=&quot;Slide 38 - &amp;quot;Now Take the Test . . .&amp;quot;&quot;/&gt;&lt;property id=&quot;20307&quot; value=&quot;304&quot;/&gt;&lt;/object&gt;&lt;object type=&quot;3&quot; unique_id=&quot;10040&quot;&gt;&lt;property id=&quot;20148&quot; value=&quot;5&quot;/&gt;&lt;property id=&quot;20300&quot; value=&quot;Slide 39 - &amp;quot;General Information&amp;quot;&quot;/&gt;&lt;property id=&quot;20307&quot; value=&quot;315&quot;/&gt;&lt;/object&gt;&lt;object type=&quot;3&quot; unique_id=&quot;10041&quot;&gt;&lt;property id=&quot;20148&quot; value=&quot;5&quot;/&gt;&lt;property id=&quot;20300&quot; value=&quot;Slide 40 - &amp;quot;Please review the slide notes &amp;#x0D;&amp;#x0A;for analysis of each study &amp;#x0D;&amp;#x0A;by expert faculty &amp;lt;Insert Name, MD&amp;gt;, &amp;#x0D;&amp;#x0A;and &amp;lt;Insert Name,&quot;/&gt;&lt;property id=&quot;20307&quot; value=&quot;316&quot;/&gt;&lt;/object&gt;&lt;object type=&quot;3&quot; unique_id=&quot;10042&quot;&gt;&lt;property id=&quot;20148&quot; value=&quot;5&quot;/&gt;&lt;property id=&quot;20300&quot; value=&quot;Slide 41 - &amp;quot;Promo Slide Reference&amp;#x0D;&amp;#x0A;(Placed as the last slide in a slideset, &amp;#x0D;&amp;#x0A;if requested)&amp;quot;&quot;/&gt;&lt;property id=&quot;20307&quot; value=&quot;307&quot;/&gt;&lt;/object&gt;&lt;object type=&quot;3&quot; unique_id=&quot;12121&quot;&gt;&lt;property id=&quot;20148&quot; value=&quot;5&quot;/&gt;&lt;property id=&quot;20300&quot; value=&quot;Slide 36 - &amp;quot;Disclaimer&amp;quot;&quot;/&gt;&lt;property id=&quot;20307&quot; value=&quot;317&quot;/&gt;&lt;/object&gt;&lt;object type=&quot;3&quot; unique_id=&quot;12122&quot;&gt;&lt;property id=&quot;20148&quot; value=&quot;5&quot;/&gt;&lt;property id=&quot;20300&quot; value=&quot;Slide 1 - &amp;quot;Title of the program and will possibly take &amp;#x0D;&amp;#x0A;up three lines. It is presented in Arial-39-Bold-White.&amp;quot;&quot;/&gt;&lt;property id=&quot;20307&quot; value=&quot;321&quot;/&gt;&lt;/object&gt;&lt;object type=&quot;3&quot; unique_id=&quot;12123&quot;&gt;&lt;property id=&quot;20148&quot; value=&quot;5&quot;/&gt;&lt;property id=&quot;20300&quot; value=&quot;Slide 2 - &amp;quot;Title of the program and will possibly take up three lines. It is presented in Arial-39-Bold-White.&amp;quot;&quot;/&gt;&lt;property id=&quot;20307&quot; value=&quot;322&quot;/&gt;&lt;/object&gt;&lt;object type=&quot;3&quot; unique_id=&quot;12124&quot;&gt;&lt;property id=&quot;20148&quot; value=&quot;5&quot;/&gt;&lt;property id=&quot;20300&quot; value=&quot;Slide 18 - &amp;quot;Outcomes Analysis: What Did You Learn?&amp;quot;&quot;/&gt;&lt;property id=&quot;20307&quot; value=&quot;324&quot;/&gt;&lt;/object&gt;&lt;object type=&quot;3&quot; unique_id=&quot;12125&quot;&gt;&lt;property id=&quot;20148&quot; value=&quot;5&quot;/&gt;&lt;property id=&quot;20300&quot; value=&quot;Slide 19 - &amp;quot;Outcomes Questions&amp;quot;&quot;/&gt;&lt;property id=&quot;20307&quot; value=&quot;320&quot;/&gt;&lt;/object&gt;&lt;object type=&quot;3&quot; unique_id=&quot;12126&quot;&gt;&lt;property id=&quot;20148&quot; value=&quot;5&quot;/&gt;&lt;property id=&quot;20300&quot; value=&quot;Slide 20 - &amp;quot;How many patients with XXX do you provide care for in a typical week?&amp;quot;&quot;/&gt;&lt;property id=&quot;20307&quot; value=&quot;323&quot;/&gt;&lt;/object&gt;&lt;object type=&quot;3&quot; unique_id=&quot;12127&quot;&gt;&lt;property id=&quot;20148&quot; value=&quot;5&quot;/&gt;&lt;property id=&quot;20300&quot; value=&quot;Slide 42 - &amp;quot;Go Online for More CCO &amp;#x0D;&amp;#x0A;Coverage of XXXXXXXXXXXX!&amp;quot;&quot;/&gt;&lt;property id=&quot;20307&quot; value=&quot;318&quot;/&gt;&lt;/object&gt;&lt;/object&gt;&lt;/object&gt;&lt;/database&gt;"/>
</p:tagLst>
</file>

<file path=ppt/theme/theme1.xml><?xml version="1.0" encoding="utf-8"?>
<a:theme xmlns:a="http://schemas.openxmlformats.org/drawingml/2006/main" name="2022_CCO_Template">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9A486333F3FC479464F9AA7D4EE75A" ma:contentTypeVersion="1" ma:contentTypeDescription="Create a new document." ma:contentTypeScope="" ma:versionID="4ab44cbbf84fe997970ef97bb970785d">
  <xsd:schema xmlns:xsd="http://www.w3.org/2001/XMLSchema" xmlns:xs="http://www.w3.org/2001/XMLSchema" xmlns:p="http://schemas.microsoft.com/office/2006/metadata/properties" xmlns:ns2="d54cbe69-32bd-412a-b004-9152f949605e" xmlns:ns3="0916671b-20d2-4bb2-964f-bfe92ee2402d" targetNamespace="http://schemas.microsoft.com/office/2006/metadata/properties" ma:root="true" ma:fieldsID="1c5003ebbda22098f7ecd17fce6e548b" ns2:_="" ns3:_="">
    <xsd:import namespace="d54cbe69-32bd-412a-b004-9152f949605e"/>
    <xsd:import namespace="0916671b-20d2-4bb2-964f-bfe92ee2402d"/>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cbe69-32bd-412a-b004-9152f94960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916671b-20d2-4bb2-964f-bfe92ee2402d"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Slides - Live"/>
          <xsd:enumeration value="Downloadable Slides from Live"/>
          <xsd:enumeration value="Slides - Live Print"/>
          <xsd:enumeration value="Permissions"/>
          <xsd:enumeration value="Outcomes - Questions"/>
          <xsd:enumeration value="Slide Des Req - Full Redra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5.xml><?xml version="1.0" encoding="utf-8"?>
<p:properties xmlns:p="http://schemas.microsoft.com/office/2006/metadata/properties" xmlns:xsi="http://www.w3.org/2001/XMLSchema-instance" xmlns:pc="http://schemas.microsoft.com/office/infopath/2007/PartnerControls">
  <documentManagement>
    <_dlc_DocId xmlns="d54cbe69-32bd-412a-b004-9152f949605e">56M7VY3CDVN5-1252259746-1</_dlc_DocId>
    <_dlc_DocIdUrl xmlns="d54cbe69-32bd-412a-b004-9152f949605e">
      <Url>https://intranet.clinicaloptions.com/mews/oncology/ONC_2022_CLL_SS_ASH_with_NCCN_(PRP5062)/Slide_Set__2/_layouts/15/DocIdRedir.aspx?ID=56M7VY3CDVN5-1252259746-1</Url>
      <Description>56M7VY3CDVN5-1252259746-1</Description>
    </_dlc_DocIdUrl>
    <Document_x0020_Category xmlns="0916671b-20d2-4bb2-964f-bfe92ee2402d">Downloadable Slides from Live</Document_x0020_Category>
  </documentManagement>
</p:properties>
</file>

<file path=customXml/itemProps1.xml><?xml version="1.0" encoding="utf-8"?>
<ds:datastoreItem xmlns:ds="http://schemas.openxmlformats.org/officeDocument/2006/customXml" ds:itemID="{045F8886-3F24-434D-96A3-D965CD5FEA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cbe69-32bd-412a-b004-9152f949605e"/>
    <ds:schemaRef ds:uri="0916671b-20d2-4bb2-964f-bfe92ee240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D52C11-D7EA-4129-812F-B32FD7047DB3}">
  <ds:schemaRefs>
    <ds:schemaRef ds:uri="http://schemas.microsoft.com/sharepoint/events"/>
  </ds:schemaRefs>
</ds:datastoreItem>
</file>

<file path=customXml/itemProps3.xml><?xml version="1.0" encoding="utf-8"?>
<ds:datastoreItem xmlns:ds="http://schemas.openxmlformats.org/officeDocument/2006/customXml" ds:itemID="{3A18F4D2-3653-4F4F-B917-116198900D9C}">
  <ds:schemaRefs>
    <ds:schemaRef ds:uri="http://schemas.microsoft.com/sharepoint/v3/contenttype/forms"/>
  </ds:schemaRefs>
</ds:datastoreItem>
</file>

<file path=customXml/itemProps4.xml><?xml version="1.0" encoding="utf-8"?>
<ds:datastoreItem xmlns:ds="http://schemas.openxmlformats.org/officeDocument/2006/customXml" ds:itemID="{65E151B5-E2EE-4BEC-82C3-105A302A3BE7}">
  <ds:schemaRefs>
    <ds:schemaRef ds:uri="http://schemas.microsoft.com/office/2006/metadata/longProperties"/>
  </ds:schemaRefs>
</ds:datastoreItem>
</file>

<file path=customXml/itemProps5.xml><?xml version="1.0" encoding="utf-8"?>
<ds:datastoreItem xmlns:ds="http://schemas.openxmlformats.org/officeDocument/2006/customXml" ds:itemID="{5BA55BC3-5A03-47C2-8EC3-D964C3B5E779}">
  <ds:schemaRefs>
    <ds:schemaRef ds:uri="d54cbe69-32bd-412a-b004-9152f949605e"/>
    <ds:schemaRef ds:uri="http://www.w3.org/XML/1998/namespace"/>
    <ds:schemaRef ds:uri="http://purl.org/dc/terms/"/>
    <ds:schemaRef ds:uri="0916671b-20d2-4bb2-964f-bfe92ee2402d"/>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11611</TotalTime>
  <Words>2867</Words>
  <Application>Microsoft Office PowerPoint</Application>
  <PresentationFormat>Widescreen</PresentationFormat>
  <Paragraphs>547</Paragraphs>
  <Slides>27</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 calibri</vt:lpstr>
      <vt:lpstr>arial</vt:lpstr>
      <vt:lpstr>arial</vt:lpstr>
      <vt:lpstr>Calibri</vt:lpstr>
      <vt:lpstr>Times</vt:lpstr>
      <vt:lpstr>Wingdings</vt:lpstr>
      <vt:lpstr>2022_CCO_Template</vt:lpstr>
      <vt:lpstr>Considerations in Selecting Therapy for Previously Treated CLL</vt:lpstr>
      <vt:lpstr>About These Slides</vt:lpstr>
      <vt:lpstr>Faculty</vt:lpstr>
      <vt:lpstr>Faculty Disclosures</vt:lpstr>
      <vt:lpstr>Initial Considerations When Approaching Relapsed CLL</vt:lpstr>
      <vt:lpstr>Initial Considerations When Approaching Relapsed CLL</vt:lpstr>
      <vt:lpstr>Pretherapy Prognostic Factors for Relapsed CLL</vt:lpstr>
      <vt:lpstr>What Was the Initial Treatment?</vt:lpstr>
      <vt:lpstr>If Initial Treatment Was Chemoimmunotherapy . . .</vt:lpstr>
      <vt:lpstr>BTK Inhibitors Demonstrate Long Remission Durations: RESONATE</vt:lpstr>
      <vt:lpstr>BTK Inhibitors Demonstrate Long Remission Durations: ASCEND</vt:lpstr>
      <vt:lpstr>Cytogenetics Are Still Important</vt:lpstr>
      <vt:lpstr>Which BTK Inhibitor Is Best?</vt:lpstr>
      <vt:lpstr>Acalabrutinib vs Ibrutinib: ELEVATE-RR</vt:lpstr>
      <vt:lpstr>Zanubrutinib vs Ibrutinib: ALPINE</vt:lpstr>
      <vt:lpstr>Venetoclax + Rituximab Induces Long Remission Durations: MURANO</vt:lpstr>
      <vt:lpstr>PI3K Inhibitors Demonstrate (Some) Efficacy</vt:lpstr>
      <vt:lpstr>What Do These Data Tell Us?</vt:lpstr>
      <vt:lpstr>What Do These Data Tell Us?</vt:lpstr>
      <vt:lpstr>If Prior Treatment Was Covalent BTK Inhibitor . . .</vt:lpstr>
      <vt:lpstr>Venetoclax Is Effective After Ibrutinib Discontinuation</vt:lpstr>
      <vt:lpstr>How Would This Be Different if Venetoclax + Obinutuzumab Were the Prior Therapy?</vt:lpstr>
      <vt:lpstr>Post-Venetoclax Strategies</vt:lpstr>
      <vt:lpstr>What If Prior Treatment Were Ibrutinib + Venetoclax</vt:lpstr>
      <vt:lpstr>Additional ASH 2022 Abstracts</vt:lpstr>
      <vt:lpstr>Conclusions</vt:lpstr>
      <vt:lpstr>Go Online for More CCO/NCCN  Coverage of CLL!</vt:lpstr>
    </vt:vector>
  </TitlesOfParts>
  <Company>Preferred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in Selecting Therapy for Previously Treated CLL</dc:title>
  <dc:creator>Preferred User</dc:creator>
  <cp:lastModifiedBy>vwenzel@clinicaloptions.com</cp:lastModifiedBy>
  <cp:revision>598</cp:revision>
  <cp:lastPrinted>2016-09-26T20:21:49Z</cp:lastPrinted>
  <dcterms:created xsi:type="dcterms:W3CDTF">2005-05-27T15:08:01Z</dcterms:created>
  <dcterms:modified xsi:type="dcterms:W3CDTF">2022-12-09T22:50:08Z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56M7VY3CDVN5-387186687-1</vt:lpwstr>
  </property>
  <property fmtid="{D5CDD505-2E9C-101B-9397-08002B2CF9AE}" pid="6" name="_dlc_DocIdItemGuid">
    <vt:lpwstr>5de23e7d-94af-4052-8e4f-7faa8e932b63</vt:lpwstr>
  </property>
  <property fmtid="{D5CDD505-2E9C-101B-9397-08002B2CF9AE}" pid="7" name="_dlc_DocIdUrl">
    <vt:lpwstr>https://intranet.clinicaloptions.com/mews/oncology/ASH_ALL_Satellite-TU_2016/Template/_layouts/15/DocIdRedir.aspx?ID=56M7VY3CDVN5-387186687-1, 56M7VY3CDVN5-387186687-1</vt:lpwstr>
  </property>
  <property fmtid="{D5CDD505-2E9C-101B-9397-08002B2CF9AE}" pid="8" name="ContentTypeId">
    <vt:lpwstr>0x010100C49A486333F3FC479464F9AA7D4EE75A</vt:lpwstr>
  </property>
  <property fmtid="{D5CDD505-2E9C-101B-9397-08002B2CF9AE}" pid="9" name="MediaServiceImageTags">
    <vt:lpwstr/>
  </property>
</Properties>
</file>