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charts/style7.xml" ContentType="application/vnd.ms-office.chartstyle+xml"/>
  <Override PartName="/ppt/charts/chart3.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rts/chart4.xml" ContentType="application/vnd.openxmlformats-officedocument.drawingml.chart+xml"/>
  <Override PartName="/ppt/notesSlides/notesSlide6.xml" ContentType="application/vnd.openxmlformats-officedocument.presentationml.notesSlide+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256" r:id="rId5"/>
    <p:sldId id="260" r:id="rId6"/>
    <p:sldId id="258" r:id="rId7"/>
    <p:sldId id="302" r:id="rId8"/>
    <p:sldId id="304" r:id="rId9"/>
    <p:sldId id="309" r:id="rId10"/>
    <p:sldId id="308" r:id="rId11"/>
    <p:sldId id="303" r:id="rId12"/>
    <p:sldId id="268" r:id="rId13"/>
    <p:sldId id="311" r:id="rId14"/>
    <p:sldId id="315" r:id="rId15"/>
    <p:sldId id="310" r:id="rId16"/>
    <p:sldId id="314" r:id="rId17"/>
    <p:sldId id="316" r:id="rId18"/>
    <p:sldId id="313" r:id="rId19"/>
    <p:sldId id="261" r:id="rId20"/>
    <p:sldId id="264" r:id="rId21"/>
    <p:sldId id="296" r:id="rId22"/>
    <p:sldId id="266" r:id="rId23"/>
    <p:sldId id="297" r:id="rId24"/>
    <p:sldId id="298" r:id="rId25"/>
    <p:sldId id="267" r:id="rId26"/>
    <p:sldId id="269" r:id="rId27"/>
    <p:sldId id="299" r:id="rId28"/>
    <p:sldId id="270" r:id="rId29"/>
    <p:sldId id="300" r:id="rId30"/>
    <p:sldId id="271" r:id="rId31"/>
    <p:sldId id="277" r:id="rId32"/>
    <p:sldId id="278" r:id="rId33"/>
    <p:sldId id="288" r:id="rId34"/>
    <p:sldId id="291" r:id="rId35"/>
    <p:sldId id="292" r:id="rId36"/>
    <p:sldId id="293" r:id="rId37"/>
    <p:sldId id="294" r:id="rId38"/>
    <p:sldId id="295" r:id="rId39"/>
    <p:sldId id="265" r:id="rId40"/>
    <p:sldId id="301" r:id="rId41"/>
  </p:sldIdLst>
  <p:sldSz cx="9144000" cy="6858000" type="screen4x3"/>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Bowser" initials="AB" lastIdx="2" clrIdx="0">
    <p:extLst>
      <p:ext uri="{19B8F6BF-5375-455C-9EA6-DF929625EA0E}">
        <p15:presenceInfo xmlns:p15="http://schemas.microsoft.com/office/powerpoint/2012/main" xmlns="" userId="S-1-5-21-1816575679-3740301505-2482652554-1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DDA1D"/>
    <a:srgbClr val="15518D"/>
    <a:srgbClr val="E7431F"/>
    <a:srgbClr val="E5292A"/>
    <a:srgbClr val="128B97"/>
    <a:srgbClr val="2C8DC0"/>
    <a:srgbClr val="20559B"/>
    <a:srgbClr val="255FA9"/>
    <a:srgbClr val="1E4A81"/>
    <a:srgbClr val="12293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snapToObjects="1">
      <p:cViewPr varScale="1">
        <p:scale>
          <a:sx n="118" d="100"/>
          <a:sy n="118" d="100"/>
        </p:scale>
        <p:origin x="-7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abowser.CLINICALOPTIONS\Documents\CCO%20Posters%20-%20Presentations\Physician%20Learning%20-%20Generational%20-%20White%20Paper\generational%20survey%20-%20data%20analysi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abowser.CLINICALOPTIONS\Documents\CCO%20Posters%20-%20Presentations\Physician%20Learning%20-%20Generational%20-%20White%20Paper\generational%20survey%20-%20data%20analysi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abowser.CLINICALOPTIONS\Documents\CCO%20Posters%20-%20Presentations\Physician%20Learning%20-%20Generational%20-%20White%20Paper\generational%20survey%20-%20data%20analysis.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abowser.CLINICALOPTIONS\Documents\CCO%20Posters%20-%20Presentations\Physician%20Learning%20-%20Generational%20-%20White%20Paper\generational%20survey%20-%20data%20analysis.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8"/>
  <c:chart>
    <c:autoTitleDeleted val="1"/>
    <c:plotArea>
      <c:layout/>
      <c:barChart>
        <c:barDir val="col"/>
        <c:grouping val="clustered"/>
        <c:ser>
          <c:idx val="2"/>
          <c:order val="0"/>
          <c:tx>
            <c:strRef>
              <c:f>'Q13'!$D$4</c:f>
              <c:strCache>
                <c:ptCount val="1"/>
                <c:pt idx="0">
                  <c:v>24-35</c:v>
                </c:pt>
              </c:strCache>
            </c:strRef>
          </c:tx>
          <c:spPr>
            <a:solidFill>
              <a:schemeClr val="accent6">
                <a:shade val="82000"/>
              </a:schemeClr>
            </a:solidFill>
            <a:ln>
              <a:noFill/>
            </a:ln>
            <a:effectLst/>
          </c:spPr>
          <c:cat>
            <c:strRef>
              <c:f>'Q13'!$A$5:$A$13</c:f>
              <c:strCache>
                <c:ptCount val="3"/>
                <c:pt idx="0">
                  <c:v>PC or Mac</c:v>
                </c:pt>
                <c:pt idx="1">
                  <c:v>Tablet/iPad</c:v>
                </c:pt>
                <c:pt idx="2">
                  <c:v>Smartphone</c:v>
                </c:pt>
              </c:strCache>
            </c:strRef>
          </c:cat>
          <c:val>
            <c:numRef>
              <c:f>'Q13'!$D$5:$D$13</c:f>
              <c:numCache>
                <c:formatCode>General</c:formatCode>
                <c:ptCount val="3"/>
                <c:pt idx="0">
                  <c:v>84.75</c:v>
                </c:pt>
                <c:pt idx="1">
                  <c:v>55.93</c:v>
                </c:pt>
                <c:pt idx="2">
                  <c:v>67.8</c:v>
                </c:pt>
              </c:numCache>
            </c:numRef>
          </c:val>
          <c:extLst xmlns:c16r2="http://schemas.microsoft.com/office/drawing/2015/06/chart">
            <c:ext xmlns:c16="http://schemas.microsoft.com/office/drawing/2014/chart" uri="{C3380CC4-5D6E-409C-BE32-E72D297353CC}">
              <c16:uniqueId val="{00000000-4448-4152-9833-C086156E7B10}"/>
            </c:ext>
          </c:extLst>
        </c:ser>
        <c:ser>
          <c:idx val="3"/>
          <c:order val="1"/>
          <c:tx>
            <c:strRef>
              <c:f>'Q13'!$E$4</c:f>
              <c:strCache>
                <c:ptCount val="1"/>
                <c:pt idx="0">
                  <c:v>36-45</c:v>
                </c:pt>
              </c:strCache>
            </c:strRef>
          </c:tx>
          <c:spPr>
            <a:solidFill>
              <a:schemeClr val="accent6"/>
            </a:solidFill>
            <a:ln>
              <a:noFill/>
            </a:ln>
            <a:effectLst/>
          </c:spPr>
          <c:cat>
            <c:strRef>
              <c:f>'Q13'!$A$5:$A$13</c:f>
              <c:strCache>
                <c:ptCount val="3"/>
                <c:pt idx="0">
                  <c:v>PC or Mac</c:v>
                </c:pt>
                <c:pt idx="1">
                  <c:v>Tablet/iPad</c:v>
                </c:pt>
                <c:pt idx="2">
                  <c:v>Smartphone</c:v>
                </c:pt>
              </c:strCache>
            </c:strRef>
          </c:cat>
          <c:val>
            <c:numRef>
              <c:f>'Q13'!$E$5:$E$13</c:f>
              <c:numCache>
                <c:formatCode>General</c:formatCode>
                <c:ptCount val="3"/>
                <c:pt idx="0">
                  <c:v>90.28</c:v>
                </c:pt>
                <c:pt idx="1">
                  <c:v>37.5</c:v>
                </c:pt>
                <c:pt idx="2">
                  <c:v>43.06</c:v>
                </c:pt>
              </c:numCache>
            </c:numRef>
          </c:val>
          <c:extLst xmlns:c16r2="http://schemas.microsoft.com/office/drawing/2015/06/chart">
            <c:ext xmlns:c16="http://schemas.microsoft.com/office/drawing/2014/chart" uri="{C3380CC4-5D6E-409C-BE32-E72D297353CC}">
              <c16:uniqueId val="{00000001-4448-4152-9833-C086156E7B10}"/>
            </c:ext>
          </c:extLst>
        </c:ser>
        <c:ser>
          <c:idx val="4"/>
          <c:order val="2"/>
          <c:tx>
            <c:strRef>
              <c:f>'Q13'!$F$4</c:f>
              <c:strCache>
                <c:ptCount val="1"/>
                <c:pt idx="0">
                  <c:v>46-55</c:v>
                </c:pt>
              </c:strCache>
            </c:strRef>
          </c:tx>
          <c:spPr>
            <a:solidFill>
              <a:schemeClr val="accent6">
                <a:tint val="83000"/>
              </a:schemeClr>
            </a:solidFill>
            <a:ln>
              <a:noFill/>
            </a:ln>
            <a:effectLst/>
          </c:spPr>
          <c:cat>
            <c:strRef>
              <c:f>'Q13'!$A$5:$A$13</c:f>
              <c:strCache>
                <c:ptCount val="3"/>
                <c:pt idx="0">
                  <c:v>PC or Mac</c:v>
                </c:pt>
                <c:pt idx="1">
                  <c:v>Tablet/iPad</c:v>
                </c:pt>
                <c:pt idx="2">
                  <c:v>Smartphone</c:v>
                </c:pt>
              </c:strCache>
            </c:strRef>
          </c:cat>
          <c:val>
            <c:numRef>
              <c:f>'Q13'!$F$5:$F$13</c:f>
              <c:numCache>
                <c:formatCode>General</c:formatCode>
                <c:ptCount val="3"/>
                <c:pt idx="0">
                  <c:v>94.169999999999987</c:v>
                </c:pt>
                <c:pt idx="1">
                  <c:v>42.720000000000006</c:v>
                </c:pt>
                <c:pt idx="2">
                  <c:v>34.949999999999996</c:v>
                </c:pt>
              </c:numCache>
            </c:numRef>
          </c:val>
          <c:extLst xmlns:c16r2="http://schemas.microsoft.com/office/drawing/2015/06/chart">
            <c:ext xmlns:c16="http://schemas.microsoft.com/office/drawing/2014/chart" uri="{C3380CC4-5D6E-409C-BE32-E72D297353CC}">
              <c16:uniqueId val="{00000002-4448-4152-9833-C086156E7B10}"/>
            </c:ext>
          </c:extLst>
        </c:ser>
        <c:ser>
          <c:idx val="5"/>
          <c:order val="3"/>
          <c:tx>
            <c:strRef>
              <c:f>'Q13'!$G$4</c:f>
              <c:strCache>
                <c:ptCount val="1"/>
                <c:pt idx="0">
                  <c:v>56-65</c:v>
                </c:pt>
              </c:strCache>
            </c:strRef>
          </c:tx>
          <c:spPr>
            <a:solidFill>
              <a:schemeClr val="accent6">
                <a:tint val="65000"/>
              </a:schemeClr>
            </a:solidFill>
            <a:ln>
              <a:noFill/>
            </a:ln>
            <a:effectLst/>
          </c:spPr>
          <c:cat>
            <c:strRef>
              <c:f>'Q13'!$A$5:$A$13</c:f>
              <c:strCache>
                <c:ptCount val="3"/>
                <c:pt idx="0">
                  <c:v>PC or Mac</c:v>
                </c:pt>
                <c:pt idx="1">
                  <c:v>Tablet/iPad</c:v>
                </c:pt>
                <c:pt idx="2">
                  <c:v>Smartphone</c:v>
                </c:pt>
              </c:strCache>
            </c:strRef>
          </c:cat>
          <c:val>
            <c:numRef>
              <c:f>'Q13'!$G$5:$G$13</c:f>
              <c:numCache>
                <c:formatCode>General</c:formatCode>
                <c:ptCount val="3"/>
                <c:pt idx="0">
                  <c:v>81.25</c:v>
                </c:pt>
                <c:pt idx="1">
                  <c:v>40.630000000000003</c:v>
                </c:pt>
                <c:pt idx="2">
                  <c:v>15.629999999999999</c:v>
                </c:pt>
              </c:numCache>
            </c:numRef>
          </c:val>
          <c:extLst xmlns:c16r2="http://schemas.microsoft.com/office/drawing/2015/06/chart">
            <c:ext xmlns:c16="http://schemas.microsoft.com/office/drawing/2014/chart" uri="{C3380CC4-5D6E-409C-BE32-E72D297353CC}">
              <c16:uniqueId val="{00000003-4448-4152-9833-C086156E7B10}"/>
            </c:ext>
          </c:extLst>
        </c:ser>
        <c:ser>
          <c:idx val="6"/>
          <c:order val="4"/>
          <c:tx>
            <c:strRef>
              <c:f>'Q13'!$H$4</c:f>
              <c:strCache>
                <c:ptCount val="1"/>
                <c:pt idx="0">
                  <c:v>66-75</c:v>
                </c:pt>
              </c:strCache>
            </c:strRef>
          </c:tx>
          <c:spPr>
            <a:solidFill>
              <a:schemeClr val="accent6">
                <a:tint val="48000"/>
              </a:schemeClr>
            </a:solidFill>
            <a:ln>
              <a:noFill/>
            </a:ln>
            <a:effectLst/>
          </c:spPr>
          <c:cat>
            <c:strRef>
              <c:f>'Q13'!$A$5:$A$13</c:f>
              <c:strCache>
                <c:ptCount val="3"/>
                <c:pt idx="0">
                  <c:v>PC or Mac</c:v>
                </c:pt>
                <c:pt idx="1">
                  <c:v>Tablet/iPad</c:v>
                </c:pt>
                <c:pt idx="2">
                  <c:v>Smartphone</c:v>
                </c:pt>
              </c:strCache>
            </c:strRef>
          </c:cat>
          <c:val>
            <c:numRef>
              <c:f>'Q13'!$H$5:$H$13</c:f>
              <c:numCache>
                <c:formatCode>General</c:formatCode>
                <c:ptCount val="3"/>
                <c:pt idx="0">
                  <c:v>85.36999999999999</c:v>
                </c:pt>
                <c:pt idx="1">
                  <c:v>41.46</c:v>
                </c:pt>
                <c:pt idx="2">
                  <c:v>26.830000000000002</c:v>
                </c:pt>
              </c:numCache>
            </c:numRef>
          </c:val>
          <c:extLst xmlns:c16r2="http://schemas.microsoft.com/office/drawing/2015/06/chart">
            <c:ext xmlns:c16="http://schemas.microsoft.com/office/drawing/2014/chart" uri="{C3380CC4-5D6E-409C-BE32-E72D297353CC}">
              <c16:uniqueId val="{00000004-4448-4152-9833-C086156E7B10}"/>
            </c:ext>
          </c:extLst>
        </c:ser>
        <c:dLbls/>
        <c:gapWidth val="219"/>
        <c:axId val="56775040"/>
        <c:axId val="56776576"/>
        <c:extLst xmlns:c16r2="http://schemas.microsoft.com/office/drawing/2015/06/chart">
          <c:ext xmlns:c15="http://schemas.microsoft.com/office/drawing/2012/chart" uri="{02D57815-91ED-43cb-92C2-25804820EDAC}">
            <c15:filteredBarSeries>
              <c15:ser>
                <c:idx val="0"/>
                <c:order val="0"/>
                <c:tx>
                  <c:strRef>
                    <c:extLst>
                      <c:ext uri="{02D57815-91ED-43cb-92C2-25804820EDAC}">
                        <c15:formulaRef>
                          <c15:sqref>'Q13'!$B$4</c15:sqref>
                        </c15:formulaRef>
                      </c:ext>
                    </c:extLst>
                    <c:strCache>
                      <c:ptCount val="1"/>
                    </c:strCache>
                  </c:strRef>
                </c:tx>
                <c:spPr>
                  <a:solidFill>
                    <a:schemeClr val="accent6">
                      <a:shade val="47000"/>
                    </a:schemeClr>
                  </a:solidFill>
                  <a:ln>
                    <a:noFill/>
                  </a:ln>
                  <a:effectLst/>
                </c:spPr>
                <c:invertIfNegative val="0"/>
                <c:cat>
                  <c:strRef>
                    <c:extLst>
                      <c:ext uri="{02D57815-91ED-43cb-92C2-25804820EDAC}">
                        <c15:formulaRef>
                          <c15:sqref>'Q13'!$A$5:$A$13</c15:sqref>
                        </c15:formulaRef>
                      </c:ext>
                    </c:extLst>
                    <c:strCache>
                      <c:ptCount val="3"/>
                      <c:pt idx="0">
                        <c:v>PC or Mac</c:v>
                      </c:pt>
                      <c:pt idx="1">
                        <c:v>Tablet/iPad</c:v>
                      </c:pt>
                      <c:pt idx="2">
                        <c:v>Smartphone</c:v>
                      </c:pt>
                    </c:strCache>
                  </c:strRef>
                </c:cat>
                <c:val>
                  <c:numRef>
                    <c:extLst>
                      <c:ext uri="{02D57815-91ED-43cb-92C2-25804820EDAC}">
                        <c15:formulaRef>
                          <c15:sqref>'Q13'!$B$5:$B$13</c15:sqref>
                        </c15:formulaRef>
                      </c:ext>
                    </c:extLst>
                    <c:numCache>
                      <c:formatCode>General</c:formatCode>
                      <c:ptCount val="3"/>
                    </c:numCache>
                  </c:numRef>
                </c:val>
                <c:extLst>
                  <c:ext xmlns:c16="http://schemas.microsoft.com/office/drawing/2014/chart" uri="{C3380CC4-5D6E-409C-BE32-E72D297353CC}">
                    <c16:uniqueId val="{00000005-4448-4152-9833-C086156E7B1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'Q13'!$C$4</c15:sqref>
                        </c15:formulaRef>
                      </c:ext>
                    </c:extLst>
                    <c:strCache>
                      <c:ptCount val="1"/>
                    </c:strCache>
                  </c:strRef>
                </c:tx>
                <c:spPr>
                  <a:solidFill>
                    <a:schemeClr val="accent6">
                      <a:shade val="65000"/>
                    </a:schemeClr>
                  </a:solidFill>
                  <a:ln>
                    <a:noFill/>
                  </a:ln>
                  <a:effectLst/>
                </c:spPr>
                <c:invertIfNegative val="0"/>
                <c:cat>
                  <c:strRef>
                    <c:extLst xmlns:c15="http://schemas.microsoft.com/office/drawing/2012/chart">
                      <c:ext xmlns:c15="http://schemas.microsoft.com/office/drawing/2012/chart" uri="{02D57815-91ED-43cb-92C2-25804820EDAC}">
                        <c15:formulaRef>
                          <c15:sqref>'Q13'!$A$5:$A$13</c15:sqref>
                        </c15:formulaRef>
                      </c:ext>
                    </c:extLst>
                    <c:strCache>
                      <c:ptCount val="3"/>
                      <c:pt idx="0">
                        <c:v>PC or Mac</c:v>
                      </c:pt>
                      <c:pt idx="1">
                        <c:v>Tablet/iPad</c:v>
                      </c:pt>
                      <c:pt idx="2">
                        <c:v>Smartphone</c:v>
                      </c:pt>
                    </c:strCache>
                  </c:strRef>
                </c:cat>
                <c:val>
                  <c:numRef>
                    <c:extLst xmlns:c15="http://schemas.microsoft.com/office/drawing/2012/chart">
                      <c:ext xmlns:c15="http://schemas.microsoft.com/office/drawing/2012/chart" uri="{02D57815-91ED-43cb-92C2-25804820EDAC}">
                        <c15:formulaRef>
                          <c15:sqref>'Q13'!$C$5:$C$13</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6-4448-4152-9833-C086156E7B10}"/>
                  </c:ext>
                </c:extLst>
              </c15:ser>
            </c15:filteredBarSeries>
          </c:ext>
        </c:extLst>
      </c:barChart>
      <c:catAx>
        <c:axId val="567750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6776576"/>
        <c:crosses val="autoZero"/>
        <c:auto val="1"/>
        <c:lblAlgn val="ctr"/>
        <c:lblOffset val="100"/>
      </c:catAx>
      <c:valAx>
        <c:axId val="567765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7504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stacked"/>
        <c:ser>
          <c:idx val="1"/>
          <c:order val="0"/>
          <c:tx>
            <c:strRef>
              <c:f>'Q11'!$A$6</c:f>
              <c:strCache>
                <c:ptCount val="1"/>
                <c:pt idx="0">
                  <c:v>Desktop</c:v>
                </c:pt>
              </c:strCache>
            </c:strRef>
          </c:tx>
          <c:spPr>
            <a:solidFill>
              <a:schemeClr val="accent4"/>
            </a:solidFill>
            <a:ln>
              <a:noFill/>
            </a:ln>
            <a:effectLst/>
          </c:spPr>
          <c:cat>
            <c:strRef>
              <c:f>'Q11'!$B$4:$F$4</c:f>
              <c:strCache>
                <c:ptCount val="5"/>
                <c:pt idx="0">
                  <c:v>24-35</c:v>
                </c:pt>
                <c:pt idx="1">
                  <c:v>36-45</c:v>
                </c:pt>
                <c:pt idx="2">
                  <c:v>46-55</c:v>
                </c:pt>
                <c:pt idx="3">
                  <c:v>56-65</c:v>
                </c:pt>
                <c:pt idx="4">
                  <c:v>66-75</c:v>
                </c:pt>
              </c:strCache>
            </c:strRef>
          </c:cat>
          <c:val>
            <c:numRef>
              <c:f>'Q11'!$B$6:$F$6</c:f>
              <c:numCache>
                <c:formatCode>General</c:formatCode>
                <c:ptCount val="5"/>
                <c:pt idx="0">
                  <c:v>23.73</c:v>
                </c:pt>
                <c:pt idx="1">
                  <c:v>48.61</c:v>
                </c:pt>
                <c:pt idx="2">
                  <c:v>42.720000000000006</c:v>
                </c:pt>
                <c:pt idx="3">
                  <c:v>48.42</c:v>
                </c:pt>
                <c:pt idx="4">
                  <c:v>43.9</c:v>
                </c:pt>
              </c:numCache>
            </c:numRef>
          </c:val>
          <c:extLst xmlns:c16r2="http://schemas.microsoft.com/office/drawing/2015/06/chart">
            <c:ext xmlns:c16="http://schemas.microsoft.com/office/drawing/2014/chart" uri="{C3380CC4-5D6E-409C-BE32-E72D297353CC}">
              <c16:uniqueId val="{00000000-F84D-4C95-9299-0FA81CB52256}"/>
            </c:ext>
          </c:extLst>
        </c:ser>
        <c:ser>
          <c:idx val="0"/>
          <c:order val="1"/>
          <c:tx>
            <c:strRef>
              <c:f>'Q11'!$A$5</c:f>
              <c:strCache>
                <c:ptCount val="1"/>
                <c:pt idx="0">
                  <c:v>Laptop</c:v>
                </c:pt>
              </c:strCache>
            </c:strRef>
          </c:tx>
          <c:spPr>
            <a:solidFill>
              <a:schemeClr val="accent2"/>
            </a:solidFill>
            <a:ln>
              <a:noFill/>
            </a:ln>
            <a:effectLst/>
          </c:spPr>
          <c:cat>
            <c:strRef>
              <c:f>'Q11'!$B$4:$F$4</c:f>
              <c:strCache>
                <c:ptCount val="5"/>
                <c:pt idx="0">
                  <c:v>24-35</c:v>
                </c:pt>
                <c:pt idx="1">
                  <c:v>36-45</c:v>
                </c:pt>
                <c:pt idx="2">
                  <c:v>46-55</c:v>
                </c:pt>
                <c:pt idx="3">
                  <c:v>56-65</c:v>
                </c:pt>
                <c:pt idx="4">
                  <c:v>66-75</c:v>
                </c:pt>
              </c:strCache>
            </c:strRef>
          </c:cat>
          <c:val>
            <c:numRef>
              <c:f>'Q11'!$B$5:$F$5</c:f>
              <c:numCache>
                <c:formatCode>General</c:formatCode>
                <c:ptCount val="5"/>
                <c:pt idx="0">
                  <c:v>27.12</c:v>
                </c:pt>
                <c:pt idx="1">
                  <c:v>29.17</c:v>
                </c:pt>
                <c:pt idx="2">
                  <c:v>31.07</c:v>
                </c:pt>
                <c:pt idx="3">
                  <c:v>22.110000000000003</c:v>
                </c:pt>
                <c:pt idx="4">
                  <c:v>31.71</c:v>
                </c:pt>
              </c:numCache>
            </c:numRef>
          </c:val>
          <c:extLst xmlns:c16r2="http://schemas.microsoft.com/office/drawing/2015/06/chart">
            <c:ext xmlns:c16="http://schemas.microsoft.com/office/drawing/2014/chart" uri="{C3380CC4-5D6E-409C-BE32-E72D297353CC}">
              <c16:uniqueId val="{00000001-F84D-4C95-9299-0FA81CB52256}"/>
            </c:ext>
          </c:extLst>
        </c:ser>
        <c:ser>
          <c:idx val="3"/>
          <c:order val="2"/>
          <c:tx>
            <c:strRef>
              <c:f>'Q11'!$A$8</c:f>
              <c:strCache>
                <c:ptCount val="1"/>
                <c:pt idx="0">
                  <c:v>Tablet</c:v>
                </c:pt>
              </c:strCache>
            </c:strRef>
          </c:tx>
          <c:spPr>
            <a:solidFill>
              <a:schemeClr val="accent6">
                <a:lumMod val="60000"/>
                <a:lumOff val="40000"/>
              </a:schemeClr>
            </a:solidFill>
            <a:ln>
              <a:noFill/>
            </a:ln>
            <a:effectLst/>
          </c:spPr>
          <c:cat>
            <c:strRef>
              <c:f>'Q11'!$B$4:$F$4</c:f>
              <c:strCache>
                <c:ptCount val="5"/>
                <c:pt idx="0">
                  <c:v>24-35</c:v>
                </c:pt>
                <c:pt idx="1">
                  <c:v>36-45</c:v>
                </c:pt>
                <c:pt idx="2">
                  <c:v>46-55</c:v>
                </c:pt>
                <c:pt idx="3">
                  <c:v>56-65</c:v>
                </c:pt>
                <c:pt idx="4">
                  <c:v>66-75</c:v>
                </c:pt>
              </c:strCache>
            </c:strRef>
          </c:cat>
          <c:val>
            <c:numRef>
              <c:f>'Q11'!$B$8:$F$8</c:f>
              <c:numCache>
                <c:formatCode>General</c:formatCode>
                <c:ptCount val="5"/>
                <c:pt idx="0">
                  <c:v>11.860000000000001</c:v>
                </c:pt>
                <c:pt idx="1">
                  <c:v>9.7199999999999989</c:v>
                </c:pt>
                <c:pt idx="2">
                  <c:v>4</c:v>
                </c:pt>
                <c:pt idx="3">
                  <c:v>21.05</c:v>
                </c:pt>
                <c:pt idx="4">
                  <c:v>17.07</c:v>
                </c:pt>
              </c:numCache>
            </c:numRef>
          </c:val>
          <c:extLst xmlns:c16r2="http://schemas.microsoft.com/office/drawing/2015/06/chart">
            <c:ext xmlns:c16="http://schemas.microsoft.com/office/drawing/2014/chart" uri="{C3380CC4-5D6E-409C-BE32-E72D297353CC}">
              <c16:uniqueId val="{00000002-F84D-4C95-9299-0FA81CB52256}"/>
            </c:ext>
          </c:extLst>
        </c:ser>
        <c:ser>
          <c:idx val="4"/>
          <c:order val="3"/>
          <c:tx>
            <c:strRef>
              <c:f>'Q11'!$A$9</c:f>
              <c:strCache>
                <c:ptCount val="1"/>
                <c:pt idx="0">
                  <c:v>Other</c:v>
                </c:pt>
              </c:strCache>
            </c:strRef>
          </c:tx>
          <c:spPr>
            <a:solidFill>
              <a:schemeClr val="accent4">
                <a:lumMod val="60000"/>
              </a:schemeClr>
            </a:solidFill>
            <a:ln>
              <a:noFill/>
            </a:ln>
            <a:effectLst/>
          </c:spPr>
          <c:cat>
            <c:strRef>
              <c:f>'Q11'!$B$4:$F$4</c:f>
              <c:strCache>
                <c:ptCount val="5"/>
                <c:pt idx="0">
                  <c:v>24-35</c:v>
                </c:pt>
                <c:pt idx="1">
                  <c:v>36-45</c:v>
                </c:pt>
                <c:pt idx="2">
                  <c:v>46-55</c:v>
                </c:pt>
                <c:pt idx="3">
                  <c:v>56-65</c:v>
                </c:pt>
                <c:pt idx="4">
                  <c:v>66-75</c:v>
                </c:pt>
              </c:strCache>
            </c:strRef>
          </c:cat>
          <c:val>
            <c:numRef>
              <c:f>'Q11'!$B$9:$F$9</c:f>
              <c:numCache>
                <c:formatCode>General</c:formatCode>
                <c:ptCount val="5"/>
                <c:pt idx="4">
                  <c:v>4.88</c:v>
                </c:pt>
              </c:numCache>
            </c:numRef>
          </c:val>
          <c:extLst xmlns:c16r2="http://schemas.microsoft.com/office/drawing/2015/06/chart">
            <c:ext xmlns:c16="http://schemas.microsoft.com/office/drawing/2014/chart" uri="{C3380CC4-5D6E-409C-BE32-E72D297353CC}">
              <c16:uniqueId val="{00000003-F84D-4C95-9299-0FA81CB52256}"/>
            </c:ext>
          </c:extLst>
        </c:ser>
        <c:ser>
          <c:idx val="2"/>
          <c:order val="4"/>
          <c:tx>
            <c:strRef>
              <c:f>'Q11'!$A$7</c:f>
              <c:strCache>
                <c:ptCount val="1"/>
                <c:pt idx="0">
                  <c:v>Smartphone</c:v>
                </c:pt>
              </c:strCache>
            </c:strRef>
          </c:tx>
          <c:spPr>
            <a:solidFill>
              <a:schemeClr val="accent6"/>
            </a:solidFill>
            <a:ln>
              <a:noFill/>
            </a:ln>
            <a:effectLst/>
          </c:spPr>
          <c:cat>
            <c:strRef>
              <c:f>'Q11'!$B$4:$F$4</c:f>
              <c:strCache>
                <c:ptCount val="5"/>
                <c:pt idx="0">
                  <c:v>24-35</c:v>
                </c:pt>
                <c:pt idx="1">
                  <c:v>36-45</c:v>
                </c:pt>
                <c:pt idx="2">
                  <c:v>46-55</c:v>
                </c:pt>
                <c:pt idx="3">
                  <c:v>56-65</c:v>
                </c:pt>
                <c:pt idx="4">
                  <c:v>66-75</c:v>
                </c:pt>
              </c:strCache>
            </c:strRef>
          </c:cat>
          <c:val>
            <c:numRef>
              <c:f>'Q11'!$B$7:$F$7</c:f>
              <c:numCache>
                <c:formatCode>General</c:formatCode>
                <c:ptCount val="5"/>
                <c:pt idx="0">
                  <c:v>37.290000000000006</c:v>
                </c:pt>
                <c:pt idx="1">
                  <c:v>12.5</c:v>
                </c:pt>
                <c:pt idx="2">
                  <c:v>22.330000000000002</c:v>
                </c:pt>
                <c:pt idx="3">
                  <c:v>8.42</c:v>
                </c:pt>
                <c:pt idx="4">
                  <c:v>2.44</c:v>
                </c:pt>
              </c:numCache>
            </c:numRef>
          </c:val>
          <c:extLst xmlns:c16r2="http://schemas.microsoft.com/office/drawing/2015/06/chart">
            <c:ext xmlns:c16="http://schemas.microsoft.com/office/drawing/2014/chart" uri="{C3380CC4-5D6E-409C-BE32-E72D297353CC}">
              <c16:uniqueId val="{00000004-F84D-4C95-9299-0FA81CB52256}"/>
            </c:ext>
          </c:extLst>
        </c:ser>
        <c:dLbls/>
        <c:overlap val="100"/>
        <c:axId val="62853888"/>
        <c:axId val="62855424"/>
      </c:barChart>
      <c:catAx>
        <c:axId val="628538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855424"/>
        <c:crosses val="autoZero"/>
        <c:auto val="1"/>
        <c:lblAlgn val="ctr"/>
        <c:lblOffset val="100"/>
      </c:catAx>
      <c:valAx>
        <c:axId val="62855424"/>
        <c:scaling>
          <c:orientation val="minMax"/>
          <c:max val="10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853888"/>
        <c:crosses val="autoZero"/>
        <c:crossBetween val="between"/>
      </c:valAx>
      <c:spPr>
        <a:noFill/>
        <a:ln>
          <a:noFill/>
        </a:ln>
        <a:effectLst/>
      </c:spPr>
    </c:plotArea>
    <c:legend>
      <c:legendPos val="b"/>
      <c:layout>
        <c:manualLayout>
          <c:xMode val="edge"/>
          <c:yMode val="edge"/>
          <c:x val="5.8369261212298684E-2"/>
          <c:y val="0.92454369941474501"/>
          <c:w val="0.84229804146219378"/>
          <c:h val="6.3791611710980245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8"/>
  <c:chart>
    <c:autoTitleDeleted val="1"/>
    <c:plotArea>
      <c:layout/>
      <c:barChart>
        <c:barDir val="col"/>
        <c:grouping val="clustered"/>
        <c:ser>
          <c:idx val="2"/>
          <c:order val="0"/>
          <c:tx>
            <c:strRef>
              <c:f>'Q13'!$D$4</c:f>
              <c:strCache>
                <c:ptCount val="1"/>
                <c:pt idx="0">
                  <c:v>24-35</c:v>
                </c:pt>
              </c:strCache>
            </c:strRef>
          </c:tx>
          <c:spPr>
            <a:solidFill>
              <a:schemeClr val="accent6">
                <a:shade val="82000"/>
              </a:schemeClr>
            </a:solidFill>
            <a:ln>
              <a:noFill/>
            </a:ln>
            <a:effectLst/>
          </c:spPr>
          <c:cat>
            <c:strRef>
              <c:f>'Q13'!$A$5:$A$13</c:f>
              <c:strCache>
                <c:ptCount val="1"/>
                <c:pt idx="0">
                  <c:v>In print</c:v>
                </c:pt>
              </c:strCache>
            </c:strRef>
          </c:cat>
          <c:val>
            <c:numRef>
              <c:f>'Q13'!$D$5:$D$13</c:f>
              <c:numCache>
                <c:formatCode>General</c:formatCode>
                <c:ptCount val="1"/>
                <c:pt idx="0">
                  <c:v>27.12</c:v>
                </c:pt>
              </c:numCache>
            </c:numRef>
          </c:val>
          <c:extLst xmlns:c16r2="http://schemas.microsoft.com/office/drawing/2015/06/chart">
            <c:ext xmlns:c16="http://schemas.microsoft.com/office/drawing/2014/chart" uri="{C3380CC4-5D6E-409C-BE32-E72D297353CC}">
              <c16:uniqueId val="{00000000-FBFE-4ABD-9ED1-4655E7681DE0}"/>
            </c:ext>
          </c:extLst>
        </c:ser>
        <c:ser>
          <c:idx val="3"/>
          <c:order val="1"/>
          <c:tx>
            <c:strRef>
              <c:f>'Q13'!$E$4</c:f>
              <c:strCache>
                <c:ptCount val="1"/>
                <c:pt idx="0">
                  <c:v>36-45</c:v>
                </c:pt>
              </c:strCache>
            </c:strRef>
          </c:tx>
          <c:spPr>
            <a:solidFill>
              <a:schemeClr val="accent6"/>
            </a:solidFill>
            <a:ln>
              <a:noFill/>
            </a:ln>
            <a:effectLst/>
          </c:spPr>
          <c:cat>
            <c:strRef>
              <c:f>'Q13'!$A$5:$A$13</c:f>
              <c:strCache>
                <c:ptCount val="1"/>
                <c:pt idx="0">
                  <c:v>In print</c:v>
                </c:pt>
              </c:strCache>
            </c:strRef>
          </c:cat>
          <c:val>
            <c:numRef>
              <c:f>'Q13'!$E$5:$E$13</c:f>
              <c:numCache>
                <c:formatCode>General</c:formatCode>
                <c:ptCount val="1"/>
                <c:pt idx="0">
                  <c:v>40.28</c:v>
                </c:pt>
              </c:numCache>
            </c:numRef>
          </c:val>
          <c:extLst xmlns:c16r2="http://schemas.microsoft.com/office/drawing/2015/06/chart">
            <c:ext xmlns:c16="http://schemas.microsoft.com/office/drawing/2014/chart" uri="{C3380CC4-5D6E-409C-BE32-E72D297353CC}">
              <c16:uniqueId val="{00000001-FBFE-4ABD-9ED1-4655E7681DE0}"/>
            </c:ext>
          </c:extLst>
        </c:ser>
        <c:ser>
          <c:idx val="4"/>
          <c:order val="2"/>
          <c:tx>
            <c:strRef>
              <c:f>'Q13'!$F$4</c:f>
              <c:strCache>
                <c:ptCount val="1"/>
                <c:pt idx="0">
                  <c:v>46-55</c:v>
                </c:pt>
              </c:strCache>
            </c:strRef>
          </c:tx>
          <c:spPr>
            <a:solidFill>
              <a:schemeClr val="accent6">
                <a:tint val="83000"/>
              </a:schemeClr>
            </a:solidFill>
            <a:ln>
              <a:noFill/>
            </a:ln>
            <a:effectLst/>
          </c:spPr>
          <c:cat>
            <c:strRef>
              <c:f>'Q13'!$A$5:$A$13</c:f>
              <c:strCache>
                <c:ptCount val="1"/>
                <c:pt idx="0">
                  <c:v>In print</c:v>
                </c:pt>
              </c:strCache>
            </c:strRef>
          </c:cat>
          <c:val>
            <c:numRef>
              <c:f>'Q13'!$F$5:$F$13</c:f>
              <c:numCache>
                <c:formatCode>General</c:formatCode>
                <c:ptCount val="1"/>
                <c:pt idx="0">
                  <c:v>52.43</c:v>
                </c:pt>
              </c:numCache>
            </c:numRef>
          </c:val>
          <c:extLst xmlns:c16r2="http://schemas.microsoft.com/office/drawing/2015/06/chart">
            <c:ext xmlns:c16="http://schemas.microsoft.com/office/drawing/2014/chart" uri="{C3380CC4-5D6E-409C-BE32-E72D297353CC}">
              <c16:uniqueId val="{00000002-FBFE-4ABD-9ED1-4655E7681DE0}"/>
            </c:ext>
          </c:extLst>
        </c:ser>
        <c:ser>
          <c:idx val="5"/>
          <c:order val="3"/>
          <c:tx>
            <c:strRef>
              <c:f>'Q13'!$G$4</c:f>
              <c:strCache>
                <c:ptCount val="1"/>
                <c:pt idx="0">
                  <c:v>56-65</c:v>
                </c:pt>
              </c:strCache>
            </c:strRef>
          </c:tx>
          <c:spPr>
            <a:solidFill>
              <a:schemeClr val="accent6">
                <a:tint val="65000"/>
              </a:schemeClr>
            </a:solidFill>
            <a:ln>
              <a:noFill/>
            </a:ln>
            <a:effectLst/>
          </c:spPr>
          <c:cat>
            <c:strRef>
              <c:f>'Q13'!$A$5:$A$13</c:f>
              <c:strCache>
                <c:ptCount val="1"/>
                <c:pt idx="0">
                  <c:v>In print</c:v>
                </c:pt>
              </c:strCache>
            </c:strRef>
          </c:cat>
          <c:val>
            <c:numRef>
              <c:f>'Q13'!$G$5:$G$13</c:f>
              <c:numCache>
                <c:formatCode>General</c:formatCode>
                <c:ptCount val="1"/>
                <c:pt idx="0">
                  <c:v>55.21</c:v>
                </c:pt>
              </c:numCache>
            </c:numRef>
          </c:val>
          <c:extLst xmlns:c16r2="http://schemas.microsoft.com/office/drawing/2015/06/chart">
            <c:ext xmlns:c16="http://schemas.microsoft.com/office/drawing/2014/chart" uri="{C3380CC4-5D6E-409C-BE32-E72D297353CC}">
              <c16:uniqueId val="{00000003-FBFE-4ABD-9ED1-4655E7681DE0}"/>
            </c:ext>
          </c:extLst>
        </c:ser>
        <c:ser>
          <c:idx val="6"/>
          <c:order val="4"/>
          <c:tx>
            <c:strRef>
              <c:f>'Q13'!$H$4</c:f>
              <c:strCache>
                <c:ptCount val="1"/>
                <c:pt idx="0">
                  <c:v>66-75</c:v>
                </c:pt>
              </c:strCache>
            </c:strRef>
          </c:tx>
          <c:spPr>
            <a:solidFill>
              <a:schemeClr val="accent6">
                <a:tint val="48000"/>
              </a:schemeClr>
            </a:solidFill>
            <a:ln>
              <a:noFill/>
            </a:ln>
            <a:effectLst/>
          </c:spPr>
          <c:cat>
            <c:strRef>
              <c:f>'Q13'!$A$5:$A$13</c:f>
              <c:strCache>
                <c:ptCount val="1"/>
                <c:pt idx="0">
                  <c:v>In print</c:v>
                </c:pt>
              </c:strCache>
            </c:strRef>
          </c:cat>
          <c:val>
            <c:numRef>
              <c:f>'Q13'!$H$5:$H$13</c:f>
              <c:numCache>
                <c:formatCode>General</c:formatCode>
                <c:ptCount val="1"/>
                <c:pt idx="0">
                  <c:v>58.54</c:v>
                </c:pt>
              </c:numCache>
            </c:numRef>
          </c:val>
          <c:extLst xmlns:c16r2="http://schemas.microsoft.com/office/drawing/2015/06/chart">
            <c:ext xmlns:c16="http://schemas.microsoft.com/office/drawing/2014/chart" uri="{C3380CC4-5D6E-409C-BE32-E72D297353CC}">
              <c16:uniqueId val="{00000004-FBFE-4ABD-9ED1-4655E7681DE0}"/>
            </c:ext>
          </c:extLst>
        </c:ser>
        <c:dLbls/>
        <c:gapWidth val="219"/>
        <c:axId val="69358720"/>
        <c:axId val="69360256"/>
        <c:extLst xmlns:c16r2="http://schemas.microsoft.com/office/drawing/2015/06/chart">
          <c:ext xmlns:c15="http://schemas.microsoft.com/office/drawing/2012/chart" uri="{02D57815-91ED-43cb-92C2-25804820EDAC}">
            <c15:filteredBarSeries>
              <c15:ser>
                <c:idx val="0"/>
                <c:order val="0"/>
                <c:tx>
                  <c:strRef>
                    <c:extLst>
                      <c:ext uri="{02D57815-91ED-43cb-92C2-25804820EDAC}">
                        <c15:formulaRef>
                          <c15:sqref>'Q13'!$B$4</c15:sqref>
                        </c15:formulaRef>
                      </c:ext>
                    </c:extLst>
                    <c:strCache>
                      <c:ptCount val="1"/>
                    </c:strCache>
                  </c:strRef>
                </c:tx>
                <c:spPr>
                  <a:solidFill>
                    <a:schemeClr val="accent6">
                      <a:shade val="47000"/>
                    </a:schemeClr>
                  </a:solidFill>
                  <a:ln>
                    <a:noFill/>
                  </a:ln>
                  <a:effectLst/>
                </c:spPr>
                <c:invertIfNegative val="0"/>
                <c:cat>
                  <c:strRef>
                    <c:extLst>
                      <c:ext uri="{02D57815-91ED-43cb-92C2-25804820EDAC}">
                        <c15:formulaRef>
                          <c15:sqref>'Q13'!$A$5:$A$13</c15:sqref>
                        </c15:formulaRef>
                      </c:ext>
                    </c:extLst>
                    <c:strCache>
                      <c:ptCount val="1"/>
                      <c:pt idx="0">
                        <c:v>In print</c:v>
                      </c:pt>
                    </c:strCache>
                  </c:strRef>
                </c:cat>
                <c:val>
                  <c:numRef>
                    <c:extLst>
                      <c:ext uri="{02D57815-91ED-43cb-92C2-25804820EDAC}">
                        <c15:formulaRef>
                          <c15:sqref>'Q13'!$B$5:$B$13</c15:sqref>
                        </c15:formulaRef>
                      </c:ext>
                    </c:extLst>
                    <c:numCache>
                      <c:formatCode>General</c:formatCode>
                      <c:ptCount val="1"/>
                    </c:numCache>
                  </c:numRef>
                </c:val>
                <c:extLst>
                  <c:ext xmlns:c16="http://schemas.microsoft.com/office/drawing/2014/chart" uri="{C3380CC4-5D6E-409C-BE32-E72D297353CC}">
                    <c16:uniqueId val="{00000005-FBFE-4ABD-9ED1-4655E7681DE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'Q13'!$C$4</c15:sqref>
                        </c15:formulaRef>
                      </c:ext>
                    </c:extLst>
                    <c:strCache>
                      <c:ptCount val="1"/>
                    </c:strCache>
                  </c:strRef>
                </c:tx>
                <c:spPr>
                  <a:solidFill>
                    <a:schemeClr val="accent6">
                      <a:shade val="65000"/>
                    </a:schemeClr>
                  </a:solidFill>
                  <a:ln>
                    <a:noFill/>
                  </a:ln>
                  <a:effectLst/>
                </c:spPr>
                <c:invertIfNegative val="0"/>
                <c:cat>
                  <c:strRef>
                    <c:extLst xmlns:c15="http://schemas.microsoft.com/office/drawing/2012/chart">
                      <c:ext xmlns:c15="http://schemas.microsoft.com/office/drawing/2012/chart" uri="{02D57815-91ED-43cb-92C2-25804820EDAC}">
                        <c15:formulaRef>
                          <c15:sqref>'Q13'!$A$5:$A$13</c15:sqref>
                        </c15:formulaRef>
                      </c:ext>
                    </c:extLst>
                    <c:strCache>
                      <c:ptCount val="1"/>
                      <c:pt idx="0">
                        <c:v>In print</c:v>
                      </c:pt>
                    </c:strCache>
                  </c:strRef>
                </c:cat>
                <c:val>
                  <c:numRef>
                    <c:extLst xmlns:c15="http://schemas.microsoft.com/office/drawing/2012/chart">
                      <c:ext xmlns:c15="http://schemas.microsoft.com/office/drawing/2012/chart" uri="{02D57815-91ED-43cb-92C2-25804820EDAC}">
                        <c15:formulaRef>
                          <c15:sqref>'Q13'!$C$5:$C$13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6-FBFE-4ABD-9ED1-4655E7681DE0}"/>
                  </c:ext>
                </c:extLst>
              </c15:ser>
            </c15:filteredBarSeries>
          </c:ext>
        </c:extLst>
      </c:barChart>
      <c:catAx>
        <c:axId val="69358720"/>
        <c:scaling>
          <c:orientation val="minMax"/>
        </c:scaling>
        <c:delete val="1"/>
        <c:axPos val="b"/>
        <c:numFmt formatCode="General" sourceLinked="1"/>
        <c:majorTickMark val="none"/>
        <c:tickLblPos val="none"/>
        <c:crossAx val="69360256"/>
        <c:crosses val="autoZero"/>
        <c:auto val="1"/>
        <c:lblAlgn val="ctr"/>
        <c:lblOffset val="100"/>
      </c:catAx>
      <c:valAx>
        <c:axId val="6936025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35872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8"/>
  <c:chart>
    <c:autoTitleDeleted val="1"/>
    <c:plotArea>
      <c:layout/>
      <c:barChart>
        <c:barDir val="col"/>
        <c:grouping val="clustered"/>
        <c:ser>
          <c:idx val="2"/>
          <c:order val="0"/>
          <c:tx>
            <c:strRef>
              <c:f>'Q13'!$D$4</c:f>
              <c:strCache>
                <c:ptCount val="1"/>
                <c:pt idx="0">
                  <c:v>24-35</c:v>
                </c:pt>
              </c:strCache>
            </c:strRef>
          </c:tx>
          <c:spPr>
            <a:solidFill>
              <a:schemeClr val="accent6">
                <a:shade val="82000"/>
              </a:schemeClr>
            </a:solidFill>
            <a:ln>
              <a:noFill/>
            </a:ln>
            <a:effectLst/>
          </c:spPr>
          <c:cat>
            <c:strRef>
              <c:f>'Q13'!$A$5:$A$13</c:f>
              <c:strCache>
                <c:ptCount val="2"/>
                <c:pt idx="0">
                  <c:v>Local/regional mtgs/dinners</c:v>
                </c:pt>
                <c:pt idx="1">
                  <c:v>National mtgs (eg, med. Society/assoc) </c:v>
                </c:pt>
              </c:strCache>
            </c:strRef>
          </c:cat>
          <c:val>
            <c:numRef>
              <c:f>'Q13'!$D$5:$D$13</c:f>
              <c:numCache>
                <c:formatCode>General</c:formatCode>
                <c:ptCount val="2"/>
                <c:pt idx="0">
                  <c:v>32.200000000000003</c:v>
                </c:pt>
                <c:pt idx="1">
                  <c:v>42.37</c:v>
                </c:pt>
              </c:numCache>
            </c:numRef>
          </c:val>
          <c:extLst xmlns:c16r2="http://schemas.microsoft.com/office/drawing/2015/06/chart">
            <c:ext xmlns:c16="http://schemas.microsoft.com/office/drawing/2014/chart" uri="{C3380CC4-5D6E-409C-BE32-E72D297353CC}">
              <c16:uniqueId val="{00000000-5AE6-4F60-9C1C-310CAC48C229}"/>
            </c:ext>
          </c:extLst>
        </c:ser>
        <c:ser>
          <c:idx val="3"/>
          <c:order val="1"/>
          <c:tx>
            <c:strRef>
              <c:f>'Q13'!$E$4</c:f>
              <c:strCache>
                <c:ptCount val="1"/>
                <c:pt idx="0">
                  <c:v>36-45</c:v>
                </c:pt>
              </c:strCache>
            </c:strRef>
          </c:tx>
          <c:spPr>
            <a:solidFill>
              <a:schemeClr val="accent6"/>
            </a:solidFill>
            <a:ln>
              <a:noFill/>
            </a:ln>
            <a:effectLst/>
          </c:spPr>
          <c:cat>
            <c:strRef>
              <c:f>'Q13'!$A$5:$A$13</c:f>
              <c:strCache>
                <c:ptCount val="2"/>
                <c:pt idx="0">
                  <c:v>Local/regional mtgs/dinners</c:v>
                </c:pt>
                <c:pt idx="1">
                  <c:v>National mtgs (eg, med. Society/assoc) </c:v>
                </c:pt>
              </c:strCache>
            </c:strRef>
          </c:cat>
          <c:val>
            <c:numRef>
              <c:f>'Q13'!$E$5:$E$13</c:f>
              <c:numCache>
                <c:formatCode>General</c:formatCode>
                <c:ptCount val="2"/>
                <c:pt idx="0">
                  <c:v>41.67</c:v>
                </c:pt>
                <c:pt idx="1">
                  <c:v>61.11</c:v>
                </c:pt>
              </c:numCache>
            </c:numRef>
          </c:val>
          <c:extLst xmlns:c16r2="http://schemas.microsoft.com/office/drawing/2015/06/chart">
            <c:ext xmlns:c16="http://schemas.microsoft.com/office/drawing/2014/chart" uri="{C3380CC4-5D6E-409C-BE32-E72D297353CC}">
              <c16:uniqueId val="{00000001-5AE6-4F60-9C1C-310CAC48C229}"/>
            </c:ext>
          </c:extLst>
        </c:ser>
        <c:ser>
          <c:idx val="4"/>
          <c:order val="2"/>
          <c:tx>
            <c:strRef>
              <c:f>'Q13'!$F$4</c:f>
              <c:strCache>
                <c:ptCount val="1"/>
                <c:pt idx="0">
                  <c:v>46-55</c:v>
                </c:pt>
              </c:strCache>
            </c:strRef>
          </c:tx>
          <c:spPr>
            <a:solidFill>
              <a:schemeClr val="accent6">
                <a:tint val="83000"/>
              </a:schemeClr>
            </a:solidFill>
            <a:ln>
              <a:noFill/>
            </a:ln>
            <a:effectLst/>
          </c:spPr>
          <c:cat>
            <c:strRef>
              <c:f>'Q13'!$A$5:$A$13</c:f>
              <c:strCache>
                <c:ptCount val="2"/>
                <c:pt idx="0">
                  <c:v>Local/regional mtgs/dinners</c:v>
                </c:pt>
                <c:pt idx="1">
                  <c:v>National mtgs (eg, med. Society/assoc) </c:v>
                </c:pt>
              </c:strCache>
            </c:strRef>
          </c:cat>
          <c:val>
            <c:numRef>
              <c:f>'Q13'!$F$5:$F$13</c:f>
              <c:numCache>
                <c:formatCode>General</c:formatCode>
                <c:ptCount val="2"/>
                <c:pt idx="0">
                  <c:v>51.46</c:v>
                </c:pt>
                <c:pt idx="1">
                  <c:v>62.14</c:v>
                </c:pt>
              </c:numCache>
            </c:numRef>
          </c:val>
          <c:extLst xmlns:c16r2="http://schemas.microsoft.com/office/drawing/2015/06/chart">
            <c:ext xmlns:c16="http://schemas.microsoft.com/office/drawing/2014/chart" uri="{C3380CC4-5D6E-409C-BE32-E72D297353CC}">
              <c16:uniqueId val="{00000002-5AE6-4F60-9C1C-310CAC48C229}"/>
            </c:ext>
          </c:extLst>
        </c:ser>
        <c:ser>
          <c:idx val="5"/>
          <c:order val="3"/>
          <c:tx>
            <c:strRef>
              <c:f>'Q13'!$G$4</c:f>
              <c:strCache>
                <c:ptCount val="1"/>
                <c:pt idx="0">
                  <c:v>56-65</c:v>
                </c:pt>
              </c:strCache>
            </c:strRef>
          </c:tx>
          <c:spPr>
            <a:solidFill>
              <a:schemeClr val="accent6">
                <a:tint val="65000"/>
              </a:schemeClr>
            </a:solidFill>
            <a:ln>
              <a:noFill/>
            </a:ln>
            <a:effectLst/>
          </c:spPr>
          <c:cat>
            <c:strRef>
              <c:f>'Q13'!$A$5:$A$13</c:f>
              <c:strCache>
                <c:ptCount val="2"/>
                <c:pt idx="0">
                  <c:v>Local/regional mtgs/dinners</c:v>
                </c:pt>
                <c:pt idx="1">
                  <c:v>National mtgs (eg, med. Society/assoc) </c:v>
                </c:pt>
              </c:strCache>
            </c:strRef>
          </c:cat>
          <c:val>
            <c:numRef>
              <c:f>'Q13'!$G$5:$G$13</c:f>
              <c:numCache>
                <c:formatCode>General</c:formatCode>
                <c:ptCount val="2"/>
                <c:pt idx="0">
                  <c:v>63.54</c:v>
                </c:pt>
                <c:pt idx="1">
                  <c:v>66.669999999999987</c:v>
                </c:pt>
              </c:numCache>
            </c:numRef>
          </c:val>
          <c:extLst xmlns:c16r2="http://schemas.microsoft.com/office/drawing/2015/06/chart">
            <c:ext xmlns:c16="http://schemas.microsoft.com/office/drawing/2014/chart" uri="{C3380CC4-5D6E-409C-BE32-E72D297353CC}">
              <c16:uniqueId val="{00000003-5AE6-4F60-9C1C-310CAC48C229}"/>
            </c:ext>
          </c:extLst>
        </c:ser>
        <c:ser>
          <c:idx val="6"/>
          <c:order val="4"/>
          <c:tx>
            <c:strRef>
              <c:f>'Q13'!$H$4</c:f>
              <c:strCache>
                <c:ptCount val="1"/>
                <c:pt idx="0">
                  <c:v>66-75</c:v>
                </c:pt>
              </c:strCache>
            </c:strRef>
          </c:tx>
          <c:spPr>
            <a:solidFill>
              <a:schemeClr val="accent6">
                <a:tint val="48000"/>
              </a:schemeClr>
            </a:solidFill>
            <a:ln>
              <a:noFill/>
            </a:ln>
            <a:effectLst/>
          </c:spPr>
          <c:cat>
            <c:strRef>
              <c:f>'Q13'!$A$5:$A$13</c:f>
              <c:strCache>
                <c:ptCount val="2"/>
                <c:pt idx="0">
                  <c:v>Local/regional mtgs/dinners</c:v>
                </c:pt>
                <c:pt idx="1">
                  <c:v>National mtgs (eg, med. Society/assoc) </c:v>
                </c:pt>
              </c:strCache>
            </c:strRef>
          </c:cat>
          <c:val>
            <c:numRef>
              <c:f>'Q13'!$H$5:$H$13</c:f>
              <c:numCache>
                <c:formatCode>General</c:formatCode>
                <c:ptCount val="2"/>
                <c:pt idx="0">
                  <c:v>53.660000000000004</c:v>
                </c:pt>
                <c:pt idx="1">
                  <c:v>58.54</c:v>
                </c:pt>
              </c:numCache>
            </c:numRef>
          </c:val>
          <c:extLst xmlns:c16r2="http://schemas.microsoft.com/office/drawing/2015/06/chart">
            <c:ext xmlns:c16="http://schemas.microsoft.com/office/drawing/2014/chart" uri="{C3380CC4-5D6E-409C-BE32-E72D297353CC}">
              <c16:uniqueId val="{00000004-5AE6-4F60-9C1C-310CAC48C229}"/>
            </c:ext>
          </c:extLst>
        </c:ser>
        <c:dLbls/>
        <c:gapWidth val="219"/>
        <c:axId val="89495040"/>
        <c:axId val="89496576"/>
        <c:extLst xmlns:c16r2="http://schemas.microsoft.com/office/drawing/2015/06/chart">
          <c:ext xmlns:c15="http://schemas.microsoft.com/office/drawing/2012/chart" uri="{02D57815-91ED-43cb-92C2-25804820EDAC}">
            <c15:filteredBarSeries>
              <c15:ser>
                <c:idx val="0"/>
                <c:order val="0"/>
                <c:tx>
                  <c:strRef>
                    <c:extLst>
                      <c:ext uri="{02D57815-91ED-43cb-92C2-25804820EDAC}">
                        <c15:formulaRef>
                          <c15:sqref>'Q13'!$B$4</c15:sqref>
                        </c15:formulaRef>
                      </c:ext>
                    </c:extLst>
                    <c:strCache>
                      <c:ptCount val="1"/>
                    </c:strCache>
                  </c:strRef>
                </c:tx>
                <c:spPr>
                  <a:solidFill>
                    <a:schemeClr val="accent6">
                      <a:shade val="47000"/>
                    </a:schemeClr>
                  </a:solidFill>
                  <a:ln>
                    <a:noFill/>
                  </a:ln>
                  <a:effectLst/>
                </c:spPr>
                <c:invertIfNegative val="0"/>
                <c:cat>
                  <c:strRef>
                    <c:extLst>
                      <c:ext uri="{02D57815-91ED-43cb-92C2-25804820EDAC}">
                        <c15:formulaRef>
                          <c15:sqref>'Q13'!$A$5:$A$13</c15:sqref>
                        </c15:formulaRef>
                      </c:ext>
                    </c:extLst>
                    <c:strCache>
                      <c:ptCount val="2"/>
                      <c:pt idx="0">
                        <c:v>Local/regional mtgs/dinners</c:v>
                      </c:pt>
                      <c:pt idx="1">
                        <c:v>National mtgs (eg, med. Society/assoc) </c:v>
                      </c:pt>
                    </c:strCache>
                  </c:strRef>
                </c:cat>
                <c:val>
                  <c:numRef>
                    <c:extLst>
                      <c:ext uri="{02D57815-91ED-43cb-92C2-25804820EDAC}">
                        <c15:formulaRef>
                          <c15:sqref>'Q13'!$B$5:$B$13</c15:sqref>
                        </c15:formulaRef>
                      </c:ext>
                    </c:extLst>
                    <c:numCache>
                      <c:formatCode>General</c:formatCode>
                      <c:ptCount val="2"/>
                    </c:numCache>
                  </c:numRef>
                </c:val>
                <c:extLst>
                  <c:ext xmlns:c16="http://schemas.microsoft.com/office/drawing/2014/chart" uri="{C3380CC4-5D6E-409C-BE32-E72D297353CC}">
                    <c16:uniqueId val="{00000005-5AE6-4F60-9C1C-310CAC48C22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'Q13'!$C$4</c15:sqref>
                        </c15:formulaRef>
                      </c:ext>
                    </c:extLst>
                    <c:strCache>
                      <c:ptCount val="1"/>
                    </c:strCache>
                  </c:strRef>
                </c:tx>
                <c:spPr>
                  <a:solidFill>
                    <a:schemeClr val="accent6">
                      <a:shade val="65000"/>
                    </a:schemeClr>
                  </a:solidFill>
                  <a:ln>
                    <a:noFill/>
                  </a:ln>
                  <a:effectLst/>
                </c:spPr>
                <c:invertIfNegative val="0"/>
                <c:cat>
                  <c:strRef>
                    <c:extLst xmlns:c15="http://schemas.microsoft.com/office/drawing/2012/chart">
                      <c:ext xmlns:c15="http://schemas.microsoft.com/office/drawing/2012/chart" uri="{02D57815-91ED-43cb-92C2-25804820EDAC}">
                        <c15:formulaRef>
                          <c15:sqref>'Q13'!$A$5:$A$13</c15:sqref>
                        </c15:formulaRef>
                      </c:ext>
                    </c:extLst>
                    <c:strCache>
                      <c:ptCount val="2"/>
                      <c:pt idx="0">
                        <c:v>Local/regional mtgs/dinners</c:v>
                      </c:pt>
                      <c:pt idx="1">
                        <c:v>National mtgs (eg, med. Society/assoc) </c:v>
                      </c:pt>
                    </c:strCache>
                  </c:strRef>
                </c:cat>
                <c:val>
                  <c:numRef>
                    <c:extLst xmlns:c15="http://schemas.microsoft.com/office/drawing/2012/chart">
                      <c:ext xmlns:c15="http://schemas.microsoft.com/office/drawing/2012/chart" uri="{02D57815-91ED-43cb-92C2-25804820EDAC}">
                        <c15:formulaRef>
                          <c15:sqref>'Q13'!$C$5:$C$13</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6-5AE6-4F60-9C1C-310CAC48C229}"/>
                  </c:ext>
                </c:extLst>
              </c15:ser>
            </c15:filteredBarSeries>
          </c:ext>
        </c:extLst>
      </c:barChart>
      <c:catAx>
        <c:axId val="894950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9496576"/>
        <c:crosses val="autoZero"/>
        <c:auto val="1"/>
        <c:lblAlgn val="ctr"/>
        <c:lblOffset val="100"/>
      </c:catAx>
      <c:valAx>
        <c:axId val="894965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949504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1</a:t>
            </a:r>
            <a:r>
              <a:rPr lang="en-US" baseline="0" dirty="0" smtClean="0"/>
              <a:t> = not at all comfortable; 7 = very comfortable/expert</a:t>
            </a:r>
            <a:endParaRPr lang="en-US" dirty="0"/>
          </a:p>
        </c:rich>
      </c:tx>
      <c:layout/>
      <c:spPr>
        <a:noFill/>
        <a:ln>
          <a:noFill/>
        </a:ln>
        <a:effectLst/>
      </c:spPr>
    </c:title>
    <c:plotArea>
      <c:layout/>
      <c:barChart>
        <c:barDir val="col"/>
        <c:grouping val="clustered"/>
        <c:ser>
          <c:idx val="0"/>
          <c:order val="0"/>
          <c:tx>
            <c:strRef>
              <c:f>Sheet1!$B$1</c:f>
              <c:strCache>
                <c:ptCount val="1"/>
                <c:pt idx="0">
                  <c:v>Women</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0.71000000000000008</c:v>
                </c:pt>
                <c:pt idx="1">
                  <c:v>0</c:v>
                </c:pt>
                <c:pt idx="2">
                  <c:v>2.14</c:v>
                </c:pt>
                <c:pt idx="3">
                  <c:v>7.14</c:v>
                </c:pt>
                <c:pt idx="4">
                  <c:v>19.29</c:v>
                </c:pt>
                <c:pt idx="5">
                  <c:v>42.14</c:v>
                </c:pt>
                <c:pt idx="6">
                  <c:v>28.57</c:v>
                </c:pt>
              </c:numCache>
            </c:numRef>
          </c:val>
          <c:extLst xmlns:c16r2="http://schemas.microsoft.com/office/drawing/2015/06/chart">
            <c:ext xmlns:c16="http://schemas.microsoft.com/office/drawing/2014/chart" uri="{C3380CC4-5D6E-409C-BE32-E72D297353CC}">
              <c16:uniqueId val="{00000000-5245-4BB9-93B9-BDCDFD6E56A4}"/>
            </c:ext>
          </c:extLst>
        </c:ser>
        <c:ser>
          <c:idx val="1"/>
          <c:order val="1"/>
          <c:tx>
            <c:strRef>
              <c:f>Sheet1!$C$1</c:f>
              <c:strCache>
                <c:ptCount val="1"/>
                <c:pt idx="0">
                  <c:v>Men</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c:v>
                </c:pt>
                <c:pt idx="1">
                  <c:v>2</c:v>
                </c:pt>
                <c:pt idx="2">
                  <c:v>3</c:v>
                </c:pt>
                <c:pt idx="3">
                  <c:v>4</c:v>
                </c:pt>
                <c:pt idx="4">
                  <c:v>5</c:v>
                </c:pt>
                <c:pt idx="5">
                  <c:v>6</c:v>
                </c:pt>
                <c:pt idx="6">
                  <c:v>7</c:v>
                </c:pt>
              </c:numCache>
            </c:numRef>
          </c:cat>
          <c:val>
            <c:numRef>
              <c:f>Sheet1!$C$2:$C$8</c:f>
              <c:numCache>
                <c:formatCode>General</c:formatCode>
                <c:ptCount val="7"/>
                <c:pt idx="0">
                  <c:v>0.43000000000000005</c:v>
                </c:pt>
                <c:pt idx="1">
                  <c:v>0.43000000000000005</c:v>
                </c:pt>
                <c:pt idx="2">
                  <c:v>1.3</c:v>
                </c:pt>
                <c:pt idx="3">
                  <c:v>5.63</c:v>
                </c:pt>
                <c:pt idx="4">
                  <c:v>15.15</c:v>
                </c:pt>
                <c:pt idx="5">
                  <c:v>35.5</c:v>
                </c:pt>
                <c:pt idx="6">
                  <c:v>41.56</c:v>
                </c:pt>
              </c:numCache>
            </c:numRef>
          </c:val>
          <c:extLst xmlns:c16r2="http://schemas.microsoft.com/office/drawing/2015/06/chart">
            <c:ext xmlns:c16="http://schemas.microsoft.com/office/drawing/2014/chart" uri="{C3380CC4-5D6E-409C-BE32-E72D297353CC}">
              <c16:uniqueId val="{00000001-5245-4BB9-93B9-BDCDFD6E56A4}"/>
            </c:ext>
          </c:extLst>
        </c:ser>
        <c:dLbls/>
        <c:gapWidth val="219"/>
        <c:overlap val="-27"/>
        <c:axId val="115536256"/>
        <c:axId val="115537792"/>
      </c:barChart>
      <c:catAx>
        <c:axId val="1155362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537792"/>
        <c:crosses val="autoZero"/>
        <c:auto val="1"/>
        <c:lblAlgn val="ctr"/>
        <c:lblOffset val="100"/>
      </c:catAx>
      <c:valAx>
        <c:axId val="11553779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53625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0BA053-0654-754A-89BD-9D20897ED5FA}" type="datetimeFigureOut">
              <a:rPr lang="en-US" smtClean="0"/>
              <a:pPr/>
              <a:t>2/2/2016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DC0E3C-C53F-F443-B2D9-843F2760B819}" type="slidenum">
              <a:rPr lang="en-US" smtClean="0"/>
              <a:pPr/>
              <a:t>‹#›</a:t>
            </a:fld>
            <a:endParaRPr lang="en-US"/>
          </a:p>
        </p:txBody>
      </p:sp>
    </p:spTree>
    <p:extLst>
      <p:ext uri="{BB962C8B-B14F-4D97-AF65-F5344CB8AC3E}">
        <p14:creationId xmlns:p14="http://schemas.microsoft.com/office/powerpoint/2010/main" xmlns="" val="328683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92CB7-61FF-45D7-B000-46E1FA58FBF5}" type="datetimeFigureOut">
              <a:rPr lang="en-US" smtClean="0"/>
              <a:pPr/>
              <a:t>2/2/2016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29DF0-5DF1-467C-B77C-7520B342198D}" type="slidenum">
              <a:rPr lang="en-US" smtClean="0"/>
              <a:pPr/>
              <a:t>‹#›</a:t>
            </a:fld>
            <a:endParaRPr lang="en-US"/>
          </a:p>
        </p:txBody>
      </p:sp>
    </p:spTree>
    <p:extLst>
      <p:ext uri="{BB962C8B-B14F-4D97-AF65-F5344CB8AC3E}">
        <p14:creationId xmlns:p14="http://schemas.microsoft.com/office/powerpoint/2010/main" xmlns="" val="199117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Among the youngest physicians (ages 25-35), 70% reported using a smartphone for educational activities, versus just 25% for the oldest cohort (ages 66-75). </a:t>
            </a:r>
          </a:p>
          <a:p>
            <a:endParaRPr lang="en-US" dirty="0"/>
          </a:p>
        </p:txBody>
      </p:sp>
      <p:sp>
        <p:nvSpPr>
          <p:cNvPr id="4" name="Slide Number Placeholder 3"/>
          <p:cNvSpPr>
            <a:spLocks noGrp="1"/>
          </p:cNvSpPr>
          <p:nvPr>
            <p:ph type="sldNum" sz="quarter" idx="10"/>
          </p:nvPr>
        </p:nvSpPr>
        <p:spPr/>
        <p:txBody>
          <a:bodyPr/>
          <a:lstStyle/>
          <a:p>
            <a:pPr>
              <a:defRPr/>
            </a:pPr>
            <a:fld id="{FB458BBD-0A5C-49EF-8396-FB0C62939A85}" type="slidenum">
              <a:rPr lang="en-US" smtClean="0"/>
              <a:pPr>
                <a:defRPr/>
              </a:pPr>
              <a:t>20</a:t>
            </a:fld>
            <a:endParaRPr lang="en-US"/>
          </a:p>
        </p:txBody>
      </p:sp>
    </p:spTree>
    <p:extLst>
      <p:ext uri="{BB962C8B-B14F-4D97-AF65-F5344CB8AC3E}">
        <p14:creationId xmlns:p14="http://schemas.microsoft.com/office/powerpoint/2010/main" xmlns="" val="285736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Meanwhile, Millennials seem to be spending less time on CME at medical meetings and much less time on print CME</a:t>
            </a:r>
            <a:endParaRPr lang="en-US" dirty="0"/>
          </a:p>
        </p:txBody>
      </p:sp>
      <p:sp>
        <p:nvSpPr>
          <p:cNvPr id="4" name="Slide Number Placeholder 3"/>
          <p:cNvSpPr>
            <a:spLocks noGrp="1"/>
          </p:cNvSpPr>
          <p:nvPr>
            <p:ph type="sldNum" sz="quarter" idx="10"/>
          </p:nvPr>
        </p:nvSpPr>
        <p:spPr/>
        <p:txBody>
          <a:bodyPr/>
          <a:lstStyle/>
          <a:p>
            <a:pPr>
              <a:defRPr/>
            </a:pPr>
            <a:fld id="{FB458BBD-0A5C-49EF-8396-FB0C62939A85}" type="slidenum">
              <a:rPr lang="en-US" smtClean="0"/>
              <a:pPr>
                <a:defRPr/>
              </a:pPr>
              <a:t>24</a:t>
            </a:fld>
            <a:endParaRPr lang="en-US"/>
          </a:p>
        </p:txBody>
      </p:sp>
    </p:spTree>
    <p:extLst>
      <p:ext uri="{BB962C8B-B14F-4D97-AF65-F5344CB8AC3E}">
        <p14:creationId xmlns:p14="http://schemas.microsoft.com/office/powerpoint/2010/main" xmlns="" val="94912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Meanwhile, Millennials seem to be spending less time on CME at medical meetings and much less time on print CME</a:t>
            </a:r>
            <a:endParaRPr lang="en-US" dirty="0"/>
          </a:p>
        </p:txBody>
      </p:sp>
      <p:sp>
        <p:nvSpPr>
          <p:cNvPr id="4" name="Slide Number Placeholder 3"/>
          <p:cNvSpPr>
            <a:spLocks noGrp="1"/>
          </p:cNvSpPr>
          <p:nvPr>
            <p:ph type="sldNum" sz="quarter" idx="10"/>
          </p:nvPr>
        </p:nvSpPr>
        <p:spPr/>
        <p:txBody>
          <a:bodyPr/>
          <a:lstStyle/>
          <a:p>
            <a:pPr>
              <a:defRPr/>
            </a:pPr>
            <a:fld id="{FB458BBD-0A5C-49EF-8396-FB0C62939A85}" type="slidenum">
              <a:rPr lang="en-US" smtClean="0"/>
              <a:pPr>
                <a:defRPr/>
              </a:pPr>
              <a:t>26</a:t>
            </a:fld>
            <a:endParaRPr lang="en-US"/>
          </a:p>
        </p:txBody>
      </p:sp>
    </p:spTree>
    <p:extLst>
      <p:ext uri="{BB962C8B-B14F-4D97-AF65-F5344CB8AC3E}">
        <p14:creationId xmlns:p14="http://schemas.microsoft.com/office/powerpoint/2010/main" xmlns="" val="261931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men self-rate themselves as technology “experts,” despite similar levels of comfort with using Internet-based continuing education</a:t>
            </a:r>
            <a:endParaRPr lang="en-US" dirty="0"/>
          </a:p>
        </p:txBody>
      </p:sp>
      <p:sp>
        <p:nvSpPr>
          <p:cNvPr id="4" name="Slide Number Placeholder 3"/>
          <p:cNvSpPr>
            <a:spLocks noGrp="1"/>
          </p:cNvSpPr>
          <p:nvPr>
            <p:ph type="sldNum" sz="quarter" idx="10"/>
          </p:nvPr>
        </p:nvSpPr>
        <p:spPr/>
        <p:txBody>
          <a:bodyPr/>
          <a:lstStyle/>
          <a:p>
            <a:fld id="{4E41198F-BEBF-4134-9688-FE5A3DBE7C4B}" type="slidenum">
              <a:rPr lang="en-US" smtClean="0"/>
              <a:pPr/>
              <a:t>30</a:t>
            </a:fld>
            <a:endParaRPr lang="en-US"/>
          </a:p>
        </p:txBody>
      </p:sp>
    </p:spTree>
    <p:extLst>
      <p:ext uri="{BB962C8B-B14F-4D97-AF65-F5344CB8AC3E}">
        <p14:creationId xmlns:p14="http://schemas.microsoft.com/office/powerpoint/2010/main" xmlns="" val="3192458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 seem to express greatest enthusiasm</a:t>
            </a:r>
            <a:r>
              <a:rPr lang="en-US" baseline="0" dirty="0" smtClean="0"/>
              <a:t> for point-of-care activities</a:t>
            </a:r>
            <a:endParaRPr lang="en-US" dirty="0"/>
          </a:p>
        </p:txBody>
      </p:sp>
      <p:sp>
        <p:nvSpPr>
          <p:cNvPr id="4" name="Slide Number Placeholder 3"/>
          <p:cNvSpPr>
            <a:spLocks noGrp="1"/>
          </p:cNvSpPr>
          <p:nvPr>
            <p:ph type="sldNum" sz="quarter" idx="10"/>
          </p:nvPr>
        </p:nvSpPr>
        <p:spPr/>
        <p:txBody>
          <a:bodyPr/>
          <a:lstStyle/>
          <a:p>
            <a:fld id="{4E41198F-BEBF-4134-9688-FE5A3DBE7C4B}" type="slidenum">
              <a:rPr lang="en-US" smtClean="0"/>
              <a:pPr/>
              <a:t>31</a:t>
            </a:fld>
            <a:endParaRPr lang="en-US"/>
          </a:p>
        </p:txBody>
      </p:sp>
    </p:spTree>
    <p:extLst>
      <p:ext uri="{BB962C8B-B14F-4D97-AF65-F5344CB8AC3E}">
        <p14:creationId xmlns:p14="http://schemas.microsoft.com/office/powerpoint/2010/main" xmlns="" val="27157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 more likely to report using self-guided/self-paced</a:t>
            </a:r>
            <a:r>
              <a:rPr lang="en-US" baseline="0" dirty="0" smtClean="0"/>
              <a:t> online activities for completing CME</a:t>
            </a:r>
            <a:endParaRPr lang="en-US" dirty="0"/>
          </a:p>
        </p:txBody>
      </p:sp>
      <p:sp>
        <p:nvSpPr>
          <p:cNvPr id="4" name="Slide Number Placeholder 3"/>
          <p:cNvSpPr>
            <a:spLocks noGrp="1"/>
          </p:cNvSpPr>
          <p:nvPr>
            <p:ph type="sldNum" sz="quarter" idx="10"/>
          </p:nvPr>
        </p:nvSpPr>
        <p:spPr/>
        <p:txBody>
          <a:bodyPr/>
          <a:lstStyle/>
          <a:p>
            <a:fld id="{4E41198F-BEBF-4134-9688-FE5A3DBE7C4B}" type="slidenum">
              <a:rPr lang="en-US" smtClean="0"/>
              <a:pPr/>
              <a:t>33</a:t>
            </a:fld>
            <a:endParaRPr lang="en-US"/>
          </a:p>
        </p:txBody>
      </p:sp>
    </p:spTree>
    <p:extLst>
      <p:ext uri="{BB962C8B-B14F-4D97-AF65-F5344CB8AC3E}">
        <p14:creationId xmlns:p14="http://schemas.microsoft.com/office/powerpoint/2010/main" xmlns="" val="1846748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1013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93300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6384"/>
            <a:ext cx="2057400" cy="5471126"/>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36384"/>
            <a:ext cx="6019800" cy="54711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10257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F9F757-ABF2-4FF4-A8BD-0BAEE9B1541D}" type="datetimeFigureOut">
              <a:rPr lang="en-US" smtClean="0"/>
              <a:pPr/>
              <a:t>2/2/2016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FD0EC52-7E9C-40AC-9C42-C119529BAFD1}" type="slidenum">
              <a:rPr lang="en-US" smtClean="0"/>
              <a:pPr/>
              <a:t>‹#›</a:t>
            </a:fld>
            <a:endParaRPr lang="en-US"/>
          </a:p>
        </p:txBody>
      </p:sp>
    </p:spTree>
    <p:extLst>
      <p:ext uri="{BB962C8B-B14F-4D97-AF65-F5344CB8AC3E}">
        <p14:creationId xmlns:p14="http://schemas.microsoft.com/office/powerpoint/2010/main" xmlns="" val="4265143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45B4C85-4E41-46A1-A2F3-15C6E71316BC}" type="datetimeFigureOut">
              <a:rPr lang="en-US" smtClean="0"/>
              <a:pPr/>
              <a:t>2/2/2016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A23339B-D44C-4CFB-93B1-0362DB1DD63C}" type="slidenum">
              <a:rPr lang="en-US" smtClean="0"/>
              <a:pPr/>
              <a:t>‹#›</a:t>
            </a:fld>
            <a:endParaRPr lang="en-US"/>
          </a:p>
        </p:txBody>
      </p:sp>
    </p:spTree>
    <p:extLst>
      <p:ext uri="{BB962C8B-B14F-4D97-AF65-F5344CB8AC3E}">
        <p14:creationId xmlns:p14="http://schemas.microsoft.com/office/powerpoint/2010/main" xmlns="" val="399777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671" y="281451"/>
            <a:ext cx="8372475" cy="1042988"/>
          </a:xfrm>
        </p:spPr>
        <p:txBody>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xmlns="" val="255115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405" y="818639"/>
            <a:ext cx="8139900" cy="2524354"/>
          </a:xfrm>
        </p:spPr>
        <p:txBody>
          <a:bodyPr>
            <a:normAutofit/>
          </a:bodyPr>
          <a:lstStyle>
            <a:lvl1pPr algn="ctr">
              <a:defRPr sz="5500" b="1">
                <a:solidFill>
                  <a:srgbClr val="FFFFFF"/>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480405" y="3342993"/>
            <a:ext cx="8139900" cy="666035"/>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Tree>
    <p:extLst>
      <p:ext uri="{BB962C8B-B14F-4D97-AF65-F5344CB8AC3E}">
        <p14:creationId xmlns:p14="http://schemas.microsoft.com/office/powerpoint/2010/main" xmlns="" val="156681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87034"/>
            <a:ext cx="8229600" cy="4527047"/>
          </a:xfrm>
        </p:spPr>
        <p:txBody>
          <a:bodyPr/>
          <a:lstStyle>
            <a:lvl2pPr>
              <a:buClr>
                <a:srgbClr val="FF6600"/>
              </a:buClr>
              <a:defRPr/>
            </a:lvl2pPr>
            <a:lvl4pPr>
              <a:buClr>
                <a:srgbClr val="CDDA1D"/>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01478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7034"/>
            <a:ext cx="4038600" cy="4519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87034"/>
            <a:ext cx="4038600" cy="4519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51800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9739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37156"/>
            <a:ext cx="4040188" cy="38463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9739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37156"/>
            <a:ext cx="4041775" cy="38463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8193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81505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2512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42446"/>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42446"/>
            <a:ext cx="5111750" cy="56794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12147"/>
            <a:ext cx="3008313" cy="4463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341674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3642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24859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003162"/>
            <a:ext cx="5486400" cy="7119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16899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403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17274"/>
            <a:ext cx="8229600" cy="4294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5546455" y="10711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69888814"/>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3" r:id="rId5"/>
    <p:sldLayoutId id="2147483660" r:id="rId6"/>
    <p:sldLayoutId id="2147483661" r:id="rId7"/>
    <p:sldLayoutId id="2147483656" r:id="rId8"/>
    <p:sldLayoutId id="2147483657" r:id="rId9"/>
    <p:sldLayoutId id="2147483658" r:id="rId10"/>
    <p:sldLayoutId id="2147483659" r:id="rId11"/>
    <p:sldLayoutId id="2147483663" r:id="rId12"/>
    <p:sldLayoutId id="2147483664" r:id="rId13"/>
    <p:sldLayoutId id="2147483665" r:id="rId14"/>
  </p:sldLayoutIdLst>
  <p:txStyles>
    <p:titleStyle>
      <a:lvl1pPr algn="l" defTabSz="457200" rtl="0" eaLnBrk="1" latinLnBrk="0" hangingPunct="1">
        <a:spcBef>
          <a:spcPct val="0"/>
        </a:spcBef>
        <a:buNone/>
        <a:defRPr sz="4400" b="1" kern="1200">
          <a:solidFill>
            <a:srgbClr val="128B97"/>
          </a:solidFill>
          <a:latin typeface="+mj-lt"/>
          <a:ea typeface="+mj-ea"/>
          <a:cs typeface="+mj-cs"/>
        </a:defRPr>
      </a:lvl1pPr>
    </p:titleStyle>
    <p:bodyStyle>
      <a:lvl1pPr marL="342900" indent="-342900" algn="l" defTabSz="457200" rtl="0" eaLnBrk="1" latinLnBrk="0" hangingPunct="1">
        <a:spcBef>
          <a:spcPct val="20000"/>
        </a:spcBef>
        <a:buClr>
          <a:srgbClr val="128B97"/>
        </a:buClr>
        <a:buFont typeface="Arial"/>
        <a:buChar char="•"/>
        <a:defRPr sz="3200" kern="1200">
          <a:solidFill>
            <a:srgbClr val="15518D"/>
          </a:solidFill>
          <a:latin typeface="+mn-lt"/>
          <a:ea typeface="+mn-ea"/>
          <a:cs typeface="+mn-cs"/>
        </a:defRPr>
      </a:lvl1pPr>
      <a:lvl2pPr marL="742950" indent="-285750" algn="l" defTabSz="457200" rtl="0" eaLnBrk="1" latinLnBrk="0" hangingPunct="1">
        <a:spcBef>
          <a:spcPct val="20000"/>
        </a:spcBef>
        <a:buClr>
          <a:schemeClr val="accent6">
            <a:lumMod val="75000"/>
          </a:schemeClr>
        </a:buClr>
        <a:buFont typeface="Arial"/>
        <a:buChar char="–"/>
        <a:defRPr sz="2800" kern="1200">
          <a:solidFill>
            <a:srgbClr val="15518D"/>
          </a:solidFill>
          <a:latin typeface="+mn-lt"/>
          <a:ea typeface="+mn-ea"/>
          <a:cs typeface="+mn-cs"/>
        </a:defRPr>
      </a:lvl2pPr>
      <a:lvl3pPr marL="1143000" indent="-228600" algn="l" defTabSz="457200" rtl="0" eaLnBrk="1" latinLnBrk="0" hangingPunct="1">
        <a:spcBef>
          <a:spcPct val="20000"/>
        </a:spcBef>
        <a:buClr>
          <a:srgbClr val="2C8DC0"/>
        </a:buClr>
        <a:buFont typeface="Arial"/>
        <a:buChar char="•"/>
        <a:defRPr sz="2400" kern="1200">
          <a:solidFill>
            <a:srgbClr val="15518D"/>
          </a:solidFill>
          <a:latin typeface="+mn-lt"/>
          <a:ea typeface="+mn-ea"/>
          <a:cs typeface="+mn-cs"/>
        </a:defRPr>
      </a:lvl3pPr>
      <a:lvl4pPr marL="1600200" indent="-228600" algn="l" defTabSz="457200" rtl="0" eaLnBrk="1" latinLnBrk="0" hangingPunct="1">
        <a:spcBef>
          <a:spcPct val="20000"/>
        </a:spcBef>
        <a:buClr>
          <a:srgbClr val="FFFF00"/>
        </a:buClr>
        <a:buFont typeface="Arial"/>
        <a:buChar char="–"/>
        <a:defRPr sz="2000" kern="1200">
          <a:solidFill>
            <a:srgbClr val="15518D"/>
          </a:solidFill>
          <a:latin typeface="+mn-lt"/>
          <a:ea typeface="+mn-ea"/>
          <a:cs typeface="+mn-cs"/>
        </a:defRPr>
      </a:lvl4pPr>
      <a:lvl5pPr marL="2057400" indent="-228600" algn="l" defTabSz="457200" rtl="0" eaLnBrk="1" latinLnBrk="0" hangingPunct="1">
        <a:spcBef>
          <a:spcPct val="20000"/>
        </a:spcBef>
        <a:buClr>
          <a:srgbClr val="E7431F"/>
        </a:buClr>
        <a:buFont typeface="Arial"/>
        <a:buChar char="»"/>
        <a:defRPr sz="2000" kern="1200">
          <a:solidFill>
            <a:srgbClr val="15518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bostonglobe.com/metro/2015/09/19/harvard-medical-school-revamps-curriculum/CAwgolcZZKAMBsQiwBBfEL/story.html?s_campaign=8315"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clinicaloptions.com/generational" TargetMode="External"/><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99503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88274" y="407433"/>
            <a:ext cx="7290399" cy="5610190"/>
          </a:xfrm>
          <a:prstGeom prst="rect">
            <a:avLst/>
          </a:prstGeom>
        </p:spPr>
      </p:pic>
      <p:sp>
        <p:nvSpPr>
          <p:cNvPr id="6" name="TextBox 5"/>
          <p:cNvSpPr txBox="1"/>
          <p:nvPr/>
        </p:nvSpPr>
        <p:spPr>
          <a:xfrm>
            <a:off x="204651" y="6061166"/>
            <a:ext cx="6962503" cy="523220"/>
          </a:xfrm>
          <a:prstGeom prst="rect">
            <a:avLst/>
          </a:prstGeom>
          <a:noFill/>
        </p:spPr>
        <p:txBody>
          <a:bodyPr wrap="square" rtlCol="0">
            <a:spAutoFit/>
          </a:bodyPr>
          <a:lstStyle/>
          <a:p>
            <a:r>
              <a:rPr lang="en-US" sz="1400" dirty="0" smtClean="0"/>
              <a:t>Havens, C</a:t>
            </a:r>
            <a:r>
              <a:rPr lang="en-US" sz="1400" dirty="0"/>
              <a:t>. The Wild, Wild West of Clinician Education: The Generational </a:t>
            </a:r>
            <a:r>
              <a:rPr lang="en-US" sz="1400" dirty="0" smtClean="0"/>
              <a:t>Divide. ACEHP </a:t>
            </a:r>
            <a:r>
              <a:rPr lang="en-US" sz="1400" dirty="0"/>
              <a:t>2015.</a:t>
            </a:r>
          </a:p>
        </p:txBody>
      </p:sp>
    </p:spTree>
    <p:extLst>
      <p:ext uri="{BB962C8B-B14F-4D97-AF65-F5344CB8AC3E}">
        <p14:creationId xmlns:p14="http://schemas.microsoft.com/office/powerpoint/2010/main" xmlns="" val="369922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Acknowledgement / Inspiration</a:t>
            </a:r>
            <a:endParaRPr lang="en-US" dirty="0"/>
          </a:p>
        </p:txBody>
      </p:sp>
      <p:sp>
        <p:nvSpPr>
          <p:cNvPr id="3" name="Content Placeholder 2"/>
          <p:cNvSpPr>
            <a:spLocks noGrp="1"/>
          </p:cNvSpPr>
          <p:nvPr>
            <p:ph idx="1"/>
          </p:nvPr>
        </p:nvSpPr>
        <p:spPr/>
        <p:txBody>
          <a:bodyPr>
            <a:normAutofit lnSpcReduction="10000"/>
          </a:bodyPr>
          <a:lstStyle/>
          <a:p>
            <a:r>
              <a:rPr lang="en-US" b="1" dirty="0" smtClean="0"/>
              <a:t>“The Wild, Wild West of Clinician Education: The Generational Divide” – </a:t>
            </a:r>
            <a:r>
              <a:rPr lang="en-US" sz="2800" i="1" dirty="0" smtClean="0"/>
              <a:t>Carol S. Havens, MD, ACHEP 2015</a:t>
            </a:r>
          </a:p>
          <a:p>
            <a:pPr lvl="1"/>
            <a:r>
              <a:rPr lang="en-US" dirty="0" smtClean="0"/>
              <a:t>Awareness of generational challenges in health education</a:t>
            </a:r>
          </a:p>
          <a:p>
            <a:pPr lvl="1"/>
            <a:r>
              <a:rPr lang="en-US" dirty="0" smtClean="0"/>
              <a:t>Growing evidence about generational differences among learners</a:t>
            </a:r>
          </a:p>
          <a:p>
            <a:r>
              <a:rPr lang="en-US" b="1" dirty="0"/>
              <a:t>Follow-up question: what about generational differences </a:t>
            </a:r>
            <a:r>
              <a:rPr lang="en-US" b="1" i="1" dirty="0"/>
              <a:t>specifically </a:t>
            </a:r>
            <a:r>
              <a:rPr lang="en-US" b="1" dirty="0"/>
              <a:t>among adult learners in healthcare</a:t>
            </a:r>
            <a:r>
              <a:rPr lang="en-US" b="1" dirty="0" smtClean="0"/>
              <a:t>?</a:t>
            </a:r>
            <a:endParaRPr lang="en-US" b="1" dirty="0"/>
          </a:p>
        </p:txBody>
      </p:sp>
    </p:spTree>
    <p:extLst>
      <p:ext uri="{BB962C8B-B14F-4D97-AF65-F5344CB8AC3E}">
        <p14:creationId xmlns:p14="http://schemas.microsoft.com/office/powerpoint/2010/main" xmlns="" val="232303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Age presumed </a:t>
            </a:r>
            <a:r>
              <a:rPr lang="en-US" dirty="0"/>
              <a:t>to play a major role in </a:t>
            </a:r>
            <a:r>
              <a:rPr lang="en-US" dirty="0" smtClean="0"/>
              <a:t>MD educational preferences</a:t>
            </a:r>
          </a:p>
          <a:p>
            <a:pPr lvl="1"/>
            <a:r>
              <a:rPr lang="en-US" dirty="0" smtClean="0"/>
              <a:t>E.G., Millennials are tech savvy</a:t>
            </a:r>
            <a:r>
              <a:rPr lang="en-US" dirty="0"/>
              <a:t>;</a:t>
            </a:r>
            <a:r>
              <a:rPr lang="en-US" dirty="0" smtClean="0"/>
              <a:t> therefore, Millennial MDs must be more adept at/receptive to technology-based educations interventions</a:t>
            </a:r>
            <a:endParaRPr lang="en-US" dirty="0"/>
          </a:p>
          <a:p>
            <a:r>
              <a:rPr lang="en-US" dirty="0" smtClean="0"/>
              <a:t>Few </a:t>
            </a:r>
            <a:r>
              <a:rPr lang="en-US" dirty="0"/>
              <a:t>data available to confirm such </a:t>
            </a:r>
            <a:r>
              <a:rPr lang="en-US" dirty="0" smtClean="0"/>
              <a:t>an inference</a:t>
            </a:r>
          </a:p>
        </p:txBody>
      </p:sp>
      <p:sp>
        <p:nvSpPr>
          <p:cNvPr id="4" name="TextBox 3"/>
          <p:cNvSpPr txBox="1"/>
          <p:nvPr/>
        </p:nvSpPr>
        <p:spPr>
          <a:xfrm>
            <a:off x="204651" y="6061166"/>
            <a:ext cx="7293429" cy="523220"/>
          </a:xfrm>
          <a:prstGeom prst="rect">
            <a:avLst/>
          </a:prstGeom>
          <a:noFill/>
        </p:spPr>
        <p:txBody>
          <a:bodyPr wrap="square" rtlCol="0">
            <a:spAutoFit/>
          </a:bodyPr>
          <a:lstStyle/>
          <a:p>
            <a:r>
              <a:rPr lang="en-US" sz="1400" dirty="0" smtClean="0"/>
              <a:t>1. Elam </a:t>
            </a:r>
            <a:r>
              <a:rPr lang="en-US" sz="1400" dirty="0"/>
              <a:t>CL, </a:t>
            </a:r>
            <a:r>
              <a:rPr lang="en-US" sz="1400" dirty="0" smtClean="0"/>
              <a:t>et al. Medical </a:t>
            </a:r>
            <a:r>
              <a:rPr lang="en-US" sz="1400" dirty="0"/>
              <a:t>Science Educator. June 2011, Volume 21, Issue 2, pp 151-157.</a:t>
            </a:r>
          </a:p>
          <a:p>
            <a:r>
              <a:rPr lang="en-US" sz="1400" dirty="0" smtClean="0"/>
              <a:t>2. Borges </a:t>
            </a:r>
            <a:r>
              <a:rPr lang="en-US" sz="1400" dirty="0"/>
              <a:t>NJ, </a:t>
            </a:r>
            <a:r>
              <a:rPr lang="en-US" sz="1400" dirty="0" smtClean="0"/>
              <a:t>et al. </a:t>
            </a:r>
            <a:r>
              <a:rPr lang="en-US" sz="1400" dirty="0" err="1"/>
              <a:t>Acad</a:t>
            </a:r>
            <a:r>
              <a:rPr lang="en-US" sz="1400" dirty="0"/>
              <a:t> Med. 2006 Jun;81(6):571-6.</a:t>
            </a:r>
          </a:p>
        </p:txBody>
      </p:sp>
    </p:spTree>
    <p:extLst>
      <p:ext uri="{BB962C8B-B14F-4D97-AF65-F5344CB8AC3E}">
        <p14:creationId xmlns:p14="http://schemas.microsoft.com/office/powerpoint/2010/main" xmlns="" val="2504408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Qualitative </a:t>
            </a:r>
            <a:r>
              <a:rPr lang="en-US" dirty="0"/>
              <a:t>study </a:t>
            </a:r>
            <a:r>
              <a:rPr lang="en-US" dirty="0" smtClean="0"/>
              <a:t>to </a:t>
            </a:r>
            <a:r>
              <a:rPr lang="en-US" dirty="0"/>
              <a:t>explore </a:t>
            </a:r>
            <a:r>
              <a:rPr lang="en-US" dirty="0" smtClean="0"/>
              <a:t>perceptions </a:t>
            </a:r>
            <a:r>
              <a:rPr lang="en-US" dirty="0"/>
              <a:t>and attitudes of </a:t>
            </a:r>
            <a:r>
              <a:rPr lang="en-US" dirty="0" smtClean="0"/>
              <a:t>Millennial </a:t>
            </a:r>
            <a:r>
              <a:rPr lang="en-US" b="1" dirty="0"/>
              <a:t>medical students </a:t>
            </a:r>
            <a:r>
              <a:rPr lang="en-US" dirty="0"/>
              <a:t>(N = </a:t>
            </a:r>
            <a:r>
              <a:rPr lang="en-US" dirty="0" smtClean="0"/>
              <a:t>23)</a:t>
            </a:r>
            <a:r>
              <a:rPr lang="en-US" baseline="30000" dirty="0" smtClean="0"/>
              <a:t>1</a:t>
            </a:r>
          </a:p>
          <a:p>
            <a:pPr lvl="1"/>
            <a:r>
              <a:rPr lang="en-US" dirty="0" smtClean="0"/>
              <a:t>Millennial </a:t>
            </a:r>
            <a:r>
              <a:rPr lang="en-US" dirty="0"/>
              <a:t>medical students </a:t>
            </a:r>
            <a:r>
              <a:rPr lang="en-US" dirty="0" smtClean="0"/>
              <a:t>prefer</a:t>
            </a:r>
          </a:p>
          <a:p>
            <a:pPr lvl="2"/>
            <a:r>
              <a:rPr lang="en-US" sz="2900" dirty="0" smtClean="0"/>
              <a:t>Hands-on </a:t>
            </a:r>
            <a:r>
              <a:rPr lang="en-US" sz="2900" dirty="0"/>
              <a:t>learning experiences in a non-competitive </a:t>
            </a:r>
            <a:r>
              <a:rPr lang="en-US" sz="2900" dirty="0" smtClean="0"/>
              <a:t>environment</a:t>
            </a:r>
          </a:p>
          <a:p>
            <a:pPr lvl="2"/>
            <a:r>
              <a:rPr lang="en-US" sz="2900" dirty="0" smtClean="0"/>
              <a:t>Individualized feedback</a:t>
            </a:r>
          </a:p>
          <a:p>
            <a:pPr lvl="2"/>
            <a:r>
              <a:rPr lang="en-US" sz="2900" dirty="0" smtClean="0"/>
              <a:t>Use </a:t>
            </a:r>
            <a:r>
              <a:rPr lang="en-US" sz="2900" dirty="0"/>
              <a:t>of technology to manage </a:t>
            </a:r>
            <a:r>
              <a:rPr lang="en-US" sz="2900" dirty="0" smtClean="0"/>
              <a:t>information</a:t>
            </a:r>
          </a:p>
          <a:p>
            <a:r>
              <a:rPr lang="en-US" dirty="0" smtClean="0"/>
              <a:t>Personality </a:t>
            </a:r>
            <a:r>
              <a:rPr lang="en-US" dirty="0"/>
              <a:t>differences among Millennial and Generation X </a:t>
            </a:r>
            <a:r>
              <a:rPr lang="en-US" b="1" dirty="0"/>
              <a:t>medical students </a:t>
            </a:r>
            <a:r>
              <a:rPr lang="en-US" dirty="0"/>
              <a:t>(N = 809) at one medical </a:t>
            </a:r>
            <a:r>
              <a:rPr lang="en-US" dirty="0" smtClean="0"/>
              <a:t>school</a:t>
            </a:r>
            <a:r>
              <a:rPr lang="en-US" baseline="30000" dirty="0"/>
              <a:t>2</a:t>
            </a:r>
          </a:p>
          <a:p>
            <a:pPr lvl="1"/>
            <a:r>
              <a:rPr lang="en-US" dirty="0" smtClean="0"/>
              <a:t>16 </a:t>
            </a:r>
            <a:r>
              <a:rPr lang="en-US" dirty="0"/>
              <a:t>Personality Factor </a:t>
            </a:r>
            <a:r>
              <a:rPr lang="en-US" dirty="0" smtClean="0"/>
              <a:t>Questionnaire</a:t>
            </a:r>
          </a:p>
          <a:p>
            <a:pPr lvl="1"/>
            <a:r>
              <a:rPr lang="en-US" dirty="0" smtClean="0"/>
              <a:t>Millennial </a:t>
            </a:r>
            <a:r>
              <a:rPr lang="en-US" dirty="0"/>
              <a:t>students scored higher on factors such as </a:t>
            </a:r>
            <a:r>
              <a:rPr lang="en-US" dirty="0" smtClean="0"/>
              <a:t>reasoning</a:t>
            </a:r>
            <a:r>
              <a:rPr lang="en-US" dirty="0"/>
              <a:t>, openness to change, and </a:t>
            </a:r>
            <a:r>
              <a:rPr lang="en-US" dirty="0" smtClean="0"/>
              <a:t>perfectionism</a:t>
            </a:r>
          </a:p>
          <a:p>
            <a:pPr lvl="1"/>
            <a:r>
              <a:rPr lang="en-US" dirty="0" smtClean="0"/>
              <a:t>Generation </a:t>
            </a:r>
            <a:r>
              <a:rPr lang="en-US" dirty="0"/>
              <a:t>X students scored higher than Millennials on self-reliance as a personality </a:t>
            </a:r>
            <a:r>
              <a:rPr lang="en-US" dirty="0" smtClean="0"/>
              <a:t>factor</a:t>
            </a:r>
            <a:r>
              <a:rPr lang="en-US" dirty="0"/>
              <a:t>  </a:t>
            </a:r>
          </a:p>
          <a:p>
            <a:endParaRPr lang="en-US" dirty="0" smtClean="0"/>
          </a:p>
        </p:txBody>
      </p:sp>
      <p:sp>
        <p:nvSpPr>
          <p:cNvPr id="4" name="TextBox 3"/>
          <p:cNvSpPr txBox="1"/>
          <p:nvPr/>
        </p:nvSpPr>
        <p:spPr>
          <a:xfrm>
            <a:off x="204651" y="6061166"/>
            <a:ext cx="7293429" cy="523220"/>
          </a:xfrm>
          <a:prstGeom prst="rect">
            <a:avLst/>
          </a:prstGeom>
          <a:noFill/>
        </p:spPr>
        <p:txBody>
          <a:bodyPr wrap="square" rtlCol="0">
            <a:spAutoFit/>
          </a:bodyPr>
          <a:lstStyle/>
          <a:p>
            <a:r>
              <a:rPr lang="en-US" sz="1400" dirty="0" smtClean="0"/>
              <a:t>1. Elam </a:t>
            </a:r>
            <a:r>
              <a:rPr lang="en-US" sz="1400" dirty="0"/>
              <a:t>CL, </a:t>
            </a:r>
            <a:r>
              <a:rPr lang="en-US" sz="1400" dirty="0" smtClean="0"/>
              <a:t>et al. Medical </a:t>
            </a:r>
            <a:r>
              <a:rPr lang="en-US" sz="1400" dirty="0"/>
              <a:t>Science Educator. June 2011, Volume 21, Issue 2, pp 151-157.</a:t>
            </a:r>
          </a:p>
          <a:p>
            <a:r>
              <a:rPr lang="en-US" sz="1400" dirty="0" smtClean="0"/>
              <a:t>2. Borges </a:t>
            </a:r>
            <a:r>
              <a:rPr lang="en-US" sz="1400" dirty="0"/>
              <a:t>NJ, </a:t>
            </a:r>
            <a:r>
              <a:rPr lang="en-US" sz="1400" dirty="0" smtClean="0"/>
              <a:t>et al. </a:t>
            </a:r>
            <a:r>
              <a:rPr lang="en-US" sz="1400" dirty="0" err="1"/>
              <a:t>Acad</a:t>
            </a:r>
            <a:r>
              <a:rPr lang="en-US" sz="1400" dirty="0"/>
              <a:t> Med. 2006 Jun;81(6):571-6.</a:t>
            </a:r>
          </a:p>
        </p:txBody>
      </p:sp>
    </p:spTree>
    <p:extLst>
      <p:ext uri="{BB962C8B-B14F-4D97-AF65-F5344CB8AC3E}">
        <p14:creationId xmlns:p14="http://schemas.microsoft.com/office/powerpoint/2010/main" xmlns="" val="945125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others found?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ACP’s Medical Knowledge Self-Assessment Program</a:t>
            </a:r>
          </a:p>
          <a:p>
            <a:pPr lvl="1"/>
            <a:r>
              <a:rPr lang="en-US" dirty="0" smtClean="0"/>
              <a:t>Young </a:t>
            </a:r>
            <a:r>
              <a:rPr lang="en-US" dirty="0"/>
              <a:t>physicians, when preparing for high-stakes exams, don’t prefer text – they like multiple choice questions that can </a:t>
            </a:r>
            <a:r>
              <a:rPr lang="en-US" dirty="0" smtClean="0"/>
              <a:t>be </a:t>
            </a:r>
            <a:r>
              <a:rPr lang="en-US" dirty="0"/>
              <a:t>presented quickly and reviewed in 1-2 </a:t>
            </a:r>
            <a:r>
              <a:rPr lang="en-US" dirty="0" smtClean="0"/>
              <a:t>minutes</a:t>
            </a:r>
            <a:endParaRPr lang="en-US" dirty="0"/>
          </a:p>
          <a:p>
            <a:r>
              <a:rPr lang="en-US" dirty="0" smtClean="0"/>
              <a:t>Harvard Medical School: </a:t>
            </a:r>
            <a:r>
              <a:rPr lang="en-US" dirty="0" smtClean="0">
                <a:hlinkClick r:id="rId2"/>
              </a:rPr>
              <a:t>Revamping Curriculum </a:t>
            </a:r>
            <a:r>
              <a:rPr lang="en-US" dirty="0" smtClean="0"/>
              <a:t>to cater to a generation of tech-savvy students</a:t>
            </a:r>
          </a:p>
          <a:p>
            <a:pPr lvl="1"/>
            <a:r>
              <a:rPr lang="en-US" dirty="0" smtClean="0"/>
              <a:t>Lectures going away; s</a:t>
            </a:r>
            <a:r>
              <a:rPr lang="en-US" dirty="0" smtClean="0">
                <a:effectLst/>
              </a:rPr>
              <a:t>tudents will be expected to come to class ready to think on their feet and work in groups</a:t>
            </a:r>
            <a:endParaRPr lang="en-US" dirty="0" smtClean="0"/>
          </a:p>
          <a:p>
            <a:r>
              <a:rPr lang="en-US" dirty="0" smtClean="0"/>
              <a:t>Journal of Oncology Practice (2015): Younger physicians are substantially more likely to use Social Media</a:t>
            </a:r>
          </a:p>
          <a:p>
            <a:endParaRPr lang="en-US" dirty="0"/>
          </a:p>
        </p:txBody>
      </p:sp>
    </p:spTree>
    <p:extLst>
      <p:ext uri="{BB962C8B-B14F-4D97-AF65-F5344CB8AC3E}">
        <p14:creationId xmlns:p14="http://schemas.microsoft.com/office/powerpoint/2010/main" xmlns="" val="214565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a:t>
            </a:r>
            <a:endParaRPr lang="en-US" dirty="0"/>
          </a:p>
        </p:txBody>
      </p:sp>
      <p:sp>
        <p:nvSpPr>
          <p:cNvPr id="3" name="Content Placeholder 2"/>
          <p:cNvSpPr>
            <a:spLocks noGrp="1"/>
          </p:cNvSpPr>
          <p:nvPr>
            <p:ph idx="1"/>
          </p:nvPr>
        </p:nvSpPr>
        <p:spPr/>
        <p:txBody>
          <a:bodyPr/>
          <a:lstStyle/>
          <a:p>
            <a:r>
              <a:rPr lang="en-US" dirty="0"/>
              <a:t>To address this gap, we prospectively surveyed our physician membership to understand how age impacts format and technology preferences</a:t>
            </a:r>
          </a:p>
          <a:p>
            <a:pPr marL="0" indent="0">
              <a:buNone/>
            </a:pPr>
            <a:endParaRPr lang="en-US" dirty="0"/>
          </a:p>
        </p:txBody>
      </p:sp>
    </p:spTree>
    <p:extLst>
      <p:ext uri="{BB962C8B-B14F-4D97-AF65-F5344CB8AC3E}">
        <p14:creationId xmlns:p14="http://schemas.microsoft.com/office/powerpoint/2010/main" xmlns="" val="1176179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Online survey deployed to physician members</a:t>
            </a:r>
          </a:p>
          <a:p>
            <a:r>
              <a:rPr lang="en-US" dirty="0" smtClean="0"/>
              <a:t>Age </a:t>
            </a:r>
            <a:r>
              <a:rPr lang="en-US" dirty="0"/>
              <a:t>and other demographic </a:t>
            </a:r>
            <a:r>
              <a:rPr lang="en-US" dirty="0" smtClean="0"/>
              <a:t>factors recorded</a:t>
            </a:r>
          </a:p>
          <a:p>
            <a:r>
              <a:rPr lang="en-US" dirty="0" smtClean="0"/>
              <a:t>Further </a:t>
            </a:r>
            <a:r>
              <a:rPr lang="en-US" dirty="0"/>
              <a:t>questions sought </a:t>
            </a:r>
            <a:r>
              <a:rPr lang="en-US" dirty="0" smtClean="0"/>
              <a:t>learner preferences</a:t>
            </a:r>
          </a:p>
          <a:p>
            <a:pPr lvl="1"/>
            <a:r>
              <a:rPr lang="en-US" dirty="0" smtClean="0"/>
              <a:t>Live</a:t>
            </a:r>
            <a:r>
              <a:rPr lang="en-US" dirty="0"/>
              <a:t>, online, and print </a:t>
            </a:r>
            <a:r>
              <a:rPr lang="en-US" dirty="0" smtClean="0"/>
              <a:t>formats</a:t>
            </a:r>
          </a:p>
          <a:p>
            <a:pPr lvl="1"/>
            <a:r>
              <a:rPr lang="en-US" dirty="0" smtClean="0"/>
              <a:t>Devices </a:t>
            </a:r>
            <a:r>
              <a:rPr lang="en-US" dirty="0"/>
              <a:t>used (</a:t>
            </a:r>
            <a:r>
              <a:rPr lang="en-US" dirty="0" err="1"/>
              <a:t>eg</a:t>
            </a:r>
            <a:r>
              <a:rPr lang="en-US" dirty="0"/>
              <a:t>, laptop, smartphone</a:t>
            </a:r>
            <a:r>
              <a:rPr lang="en-US" dirty="0" smtClean="0"/>
              <a:t>)</a:t>
            </a:r>
          </a:p>
          <a:p>
            <a:r>
              <a:rPr lang="en-US" dirty="0" smtClean="0"/>
              <a:t>Preferences rated from </a:t>
            </a:r>
            <a:r>
              <a:rPr lang="en-US" dirty="0"/>
              <a:t>1 (lowest) to 7 (highest</a:t>
            </a:r>
            <a:r>
              <a:rPr lang="en-US" dirty="0" smtClean="0"/>
              <a:t>)</a:t>
            </a:r>
          </a:p>
          <a:p>
            <a:r>
              <a:rPr lang="en-US" dirty="0" smtClean="0"/>
              <a:t>Responses </a:t>
            </a:r>
            <a:r>
              <a:rPr lang="en-US" dirty="0"/>
              <a:t>were aggregated into 5 age </a:t>
            </a:r>
            <a:r>
              <a:rPr lang="en-US" dirty="0" smtClean="0"/>
              <a:t>segments: youngest </a:t>
            </a:r>
            <a:r>
              <a:rPr lang="en-US" dirty="0"/>
              <a:t>(24-35 years) to oldest (66-75 years</a:t>
            </a:r>
            <a:r>
              <a:rPr lang="en-US" dirty="0" smtClean="0"/>
              <a:t>)</a:t>
            </a:r>
          </a:p>
        </p:txBody>
      </p:sp>
    </p:spTree>
    <p:extLst>
      <p:ext uri="{BB962C8B-B14F-4D97-AF65-F5344CB8AC3E}">
        <p14:creationId xmlns:p14="http://schemas.microsoft.com/office/powerpoint/2010/main" xmlns="" val="422631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Technology</a:t>
            </a:r>
            <a:endParaRPr lang="en-US" dirty="0"/>
          </a:p>
        </p:txBody>
      </p:sp>
      <p:pic>
        <p:nvPicPr>
          <p:cNvPr id="4" name="Picture 3"/>
          <p:cNvPicPr>
            <a:picLocks noChangeAspect="1"/>
          </p:cNvPicPr>
          <p:nvPr/>
        </p:nvPicPr>
        <p:blipFill rotWithShape="1">
          <a:blip r:embed="rId2"/>
          <a:srcRect l="19760" r="15295"/>
          <a:stretch/>
        </p:blipFill>
        <p:spPr>
          <a:xfrm>
            <a:off x="6097349" y="1622415"/>
            <a:ext cx="2589451" cy="2706859"/>
          </a:xfrm>
          <a:prstGeom prst="rect">
            <a:avLst/>
          </a:prstGeom>
        </p:spPr>
      </p:pic>
      <p:sp>
        <p:nvSpPr>
          <p:cNvPr id="5" name="Content Placeholder 2"/>
          <p:cNvSpPr txBox="1">
            <a:spLocks/>
          </p:cNvSpPr>
          <p:nvPr/>
        </p:nvSpPr>
        <p:spPr>
          <a:xfrm>
            <a:off x="609600" y="1539434"/>
            <a:ext cx="5629359" cy="40764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128B97"/>
              </a:buClr>
              <a:buFont typeface="Arial"/>
              <a:buChar char="•"/>
              <a:defRPr sz="3200" kern="1200">
                <a:solidFill>
                  <a:srgbClr val="15518D"/>
                </a:solidFill>
                <a:latin typeface="+mn-lt"/>
                <a:ea typeface="+mn-ea"/>
                <a:cs typeface="+mn-cs"/>
              </a:defRPr>
            </a:lvl1pPr>
            <a:lvl2pPr marL="742950" indent="-285750" algn="l" defTabSz="457200" rtl="0" eaLnBrk="1" latinLnBrk="0" hangingPunct="1">
              <a:spcBef>
                <a:spcPct val="20000"/>
              </a:spcBef>
              <a:buClr>
                <a:srgbClr val="FF6600"/>
              </a:buClr>
              <a:buFont typeface="Arial"/>
              <a:buChar char="–"/>
              <a:defRPr sz="2800" kern="1200">
                <a:solidFill>
                  <a:srgbClr val="15518D"/>
                </a:solidFill>
                <a:latin typeface="+mn-lt"/>
                <a:ea typeface="+mn-ea"/>
                <a:cs typeface="+mn-cs"/>
              </a:defRPr>
            </a:lvl2pPr>
            <a:lvl3pPr marL="1143000" indent="-228600" algn="l" defTabSz="457200" rtl="0" eaLnBrk="1" latinLnBrk="0" hangingPunct="1">
              <a:spcBef>
                <a:spcPct val="20000"/>
              </a:spcBef>
              <a:buClr>
                <a:srgbClr val="2C8DC0"/>
              </a:buClr>
              <a:buFont typeface="Arial"/>
              <a:buChar char="•"/>
              <a:defRPr sz="2400" kern="1200">
                <a:solidFill>
                  <a:srgbClr val="15518D"/>
                </a:solidFill>
                <a:latin typeface="+mn-lt"/>
                <a:ea typeface="+mn-ea"/>
                <a:cs typeface="+mn-cs"/>
              </a:defRPr>
            </a:lvl3pPr>
            <a:lvl4pPr marL="1600200" indent="-228600" algn="l" defTabSz="457200" rtl="0" eaLnBrk="1" latinLnBrk="0" hangingPunct="1">
              <a:spcBef>
                <a:spcPct val="20000"/>
              </a:spcBef>
              <a:buClr>
                <a:srgbClr val="CDDA1D"/>
              </a:buClr>
              <a:buFont typeface="Arial"/>
              <a:buChar char="–"/>
              <a:defRPr sz="2000" kern="1200">
                <a:solidFill>
                  <a:srgbClr val="15518D"/>
                </a:solidFill>
                <a:latin typeface="+mn-lt"/>
                <a:ea typeface="+mn-ea"/>
                <a:cs typeface="+mn-cs"/>
              </a:defRPr>
            </a:lvl4pPr>
            <a:lvl5pPr marL="2057400" indent="-228600" algn="l" defTabSz="457200" rtl="0" eaLnBrk="1" latinLnBrk="0" hangingPunct="1">
              <a:spcBef>
                <a:spcPct val="20000"/>
              </a:spcBef>
              <a:buClr>
                <a:srgbClr val="E7431F"/>
              </a:buClr>
              <a:buFont typeface="Arial"/>
              <a:buChar char="»"/>
              <a:defRPr sz="2000" kern="1200">
                <a:solidFill>
                  <a:srgbClr val="15518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Use of </a:t>
            </a:r>
            <a:r>
              <a:rPr lang="en-US" sz="2400" b="1" dirty="0" smtClean="0"/>
              <a:t>smartphone</a:t>
            </a:r>
            <a:r>
              <a:rPr lang="en-US" sz="2400" dirty="0" smtClean="0"/>
              <a:t> for educational activities</a:t>
            </a:r>
          </a:p>
          <a:p>
            <a:pPr lvl="1"/>
            <a:r>
              <a:rPr lang="en-US" sz="2000" dirty="0" smtClean="0"/>
              <a:t>Nearly 70% of the youngest physicians (ages 24-35 years), vs about 25% for the oldest physicians (ages 66-75)</a:t>
            </a:r>
          </a:p>
        </p:txBody>
      </p:sp>
    </p:spTree>
    <p:extLst>
      <p:ext uri="{BB962C8B-B14F-4D97-AF65-F5344CB8AC3E}">
        <p14:creationId xmlns:p14="http://schemas.microsoft.com/office/powerpoint/2010/main" xmlns="" val="1272665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a:t>Does Age Influence Educational Format Preference and Technology Adoption? Findings of a Survey of US </a:t>
            </a:r>
            <a:r>
              <a:rPr lang="en-US" sz="3600" dirty="0" smtClean="0"/>
              <a:t>Physicians</a:t>
            </a:r>
            <a:endParaRPr lang="en-US" sz="3600" dirty="0"/>
          </a:p>
        </p:txBody>
      </p:sp>
      <p:sp>
        <p:nvSpPr>
          <p:cNvPr id="7" name="Subtitle 2"/>
          <p:cNvSpPr>
            <a:spLocks noGrp="1"/>
          </p:cNvSpPr>
          <p:nvPr>
            <p:ph type="subTitle" idx="1"/>
          </p:nvPr>
        </p:nvSpPr>
        <p:spPr>
          <a:xfrm>
            <a:off x="480405" y="3342992"/>
            <a:ext cx="8139900" cy="1021973"/>
          </a:xfrm>
        </p:spPr>
        <p:txBody>
          <a:bodyPr>
            <a:normAutofit fontScale="47500" lnSpcReduction="20000"/>
          </a:bodyPr>
          <a:lstStyle/>
          <a:p>
            <a:r>
              <a:rPr lang="en-US" dirty="0" smtClean="0"/>
              <a:t>Andrew </a:t>
            </a:r>
            <a:r>
              <a:rPr lang="en-US" dirty="0"/>
              <a:t>Bowser, ELS, CHCP – </a:t>
            </a:r>
            <a:r>
              <a:rPr lang="en-US" dirty="0" smtClean="0"/>
              <a:t>Director of Editorial Strategy</a:t>
            </a:r>
          </a:p>
          <a:p>
            <a:r>
              <a:rPr lang="en-US" dirty="0" smtClean="0"/>
              <a:t>Alyce </a:t>
            </a:r>
            <a:r>
              <a:rPr lang="en-US" dirty="0"/>
              <a:t>Kuklinski, NP, RN – General </a:t>
            </a:r>
            <a:r>
              <a:rPr lang="en-US" dirty="0" smtClean="0"/>
              <a:t>Manager</a:t>
            </a:r>
          </a:p>
          <a:p>
            <a:r>
              <a:rPr lang="en-US" dirty="0" smtClean="0"/>
              <a:t>Rob McCarry – Senior </a:t>
            </a:r>
            <a:r>
              <a:rPr lang="en-US" dirty="0"/>
              <a:t>Vice President and Executive </a:t>
            </a:r>
            <a:r>
              <a:rPr lang="en-US" dirty="0" smtClean="0"/>
              <a:t>Director</a:t>
            </a:r>
            <a:br>
              <a:rPr lang="en-US" dirty="0" smtClean="0"/>
            </a:br>
            <a:r>
              <a:rPr lang="en-US" dirty="0" smtClean="0">
                <a:effectLst/>
              </a:rPr>
              <a:t>Clinical Care Options</a:t>
            </a:r>
            <a:endParaRPr lang="en-US" dirty="0">
              <a:effectLst/>
            </a:endParaRPr>
          </a:p>
        </p:txBody>
      </p:sp>
    </p:spTree>
    <p:extLst>
      <p:ext uri="{BB962C8B-B14F-4D97-AF65-F5344CB8AC3E}">
        <p14:creationId xmlns:p14="http://schemas.microsoft.com/office/powerpoint/2010/main" xmlns="" val="545747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Currently Access CME Activities?</a:t>
            </a:r>
            <a:br>
              <a:rPr lang="en-US" dirty="0" smtClean="0"/>
            </a:br>
            <a:r>
              <a:rPr lang="en-US" dirty="0" smtClean="0"/>
              <a:t>PC/Mac vs Tablet vs Smartphone</a:t>
            </a:r>
            <a:endParaRPr lang="en-US" dirty="0"/>
          </a:p>
        </p:txBody>
      </p:sp>
      <p:graphicFrame>
        <p:nvGraphicFramePr>
          <p:cNvPr id="4" name="Chart 3"/>
          <p:cNvGraphicFramePr>
            <a:graphicFrameLocks/>
          </p:cNvGraphicFramePr>
          <p:nvPr>
            <p:extLst/>
          </p:nvPr>
        </p:nvGraphicFramePr>
        <p:xfrm>
          <a:off x="728419" y="1462288"/>
          <a:ext cx="7547675" cy="4303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557878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Your Primary (“Go-To”) Device for Looking Up Patient Care Information?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 val="2819178346"/>
              </p:ext>
            </p:extLst>
          </p:nvPr>
        </p:nvGraphicFramePr>
        <p:xfrm>
          <a:off x="805910" y="1518833"/>
          <a:ext cx="4979895" cy="470394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923370" y="1731696"/>
            <a:ext cx="2395242" cy="2816156"/>
          </a:xfrm>
          <a:prstGeom prst="rect">
            <a:avLst/>
          </a:prstGeom>
          <a:noFill/>
        </p:spPr>
        <p:txBody>
          <a:bodyPr wrap="square" rtlCol="0">
            <a:spAutoFit/>
          </a:bodyPr>
          <a:lstStyle/>
          <a:p>
            <a:pPr marL="285750" indent="-285750">
              <a:buFont typeface="Arial" panose="020B0604020202020204" pitchFamily="34" charset="0"/>
              <a:buChar char="•"/>
            </a:pPr>
            <a:r>
              <a:rPr lang="en-US" sz="1400" dirty="0"/>
              <a:t>Youngest </a:t>
            </a:r>
            <a:r>
              <a:rPr lang="en-US" sz="1400" dirty="0" smtClean="0"/>
              <a:t>physicians: </a:t>
            </a:r>
            <a:r>
              <a:rPr lang="en-US" sz="1400" b="1" dirty="0" smtClean="0"/>
              <a:t>smartphone </a:t>
            </a:r>
            <a:r>
              <a:rPr lang="en-US" sz="1400" dirty="0" smtClean="0"/>
              <a:t>dominates </a:t>
            </a:r>
          </a:p>
          <a:p>
            <a:pPr marL="285750" indent="-285750">
              <a:buFont typeface="Arial" panose="020B0604020202020204" pitchFamily="34" charset="0"/>
              <a:buChar char="•"/>
            </a:pPr>
            <a:r>
              <a:rPr lang="en-US" sz="1400" dirty="0" smtClean="0"/>
              <a:t>All </a:t>
            </a:r>
            <a:r>
              <a:rPr lang="en-US" sz="1400" dirty="0"/>
              <a:t>other age </a:t>
            </a:r>
            <a:r>
              <a:rPr lang="en-US" sz="1400" dirty="0" smtClean="0"/>
              <a:t>groups: </a:t>
            </a:r>
            <a:r>
              <a:rPr lang="en-US" sz="1400" b="1" dirty="0" smtClean="0"/>
              <a:t>desktop </a:t>
            </a:r>
            <a:r>
              <a:rPr lang="en-US" sz="1400" dirty="0" smtClean="0"/>
              <a:t>dominates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But interestingly… older </a:t>
            </a:r>
            <a:r>
              <a:rPr lang="en-US" sz="1400" dirty="0"/>
              <a:t>physicians were about twice as likely as younger physicians to report using a </a:t>
            </a:r>
            <a:r>
              <a:rPr lang="en-US" sz="1400" b="1" dirty="0"/>
              <a:t>tablet </a:t>
            </a:r>
            <a:r>
              <a:rPr lang="en-US" sz="1400" dirty="0"/>
              <a:t>as their “primary method”</a:t>
            </a:r>
          </a:p>
          <a:p>
            <a:pPr lvl="1"/>
            <a:endParaRPr lang="en-US" sz="1200" dirty="0"/>
          </a:p>
          <a:p>
            <a:endParaRPr lang="en-US" sz="1100" dirty="0"/>
          </a:p>
        </p:txBody>
      </p:sp>
    </p:spTree>
    <p:extLst>
      <p:ext uri="{BB962C8B-B14F-4D97-AF65-F5344CB8AC3E}">
        <p14:creationId xmlns:p14="http://schemas.microsoft.com/office/powerpoint/2010/main" xmlns="" val="2503345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Online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Clear </a:t>
            </a:r>
            <a:r>
              <a:rPr lang="en-US" dirty="0"/>
              <a:t>age-based trend in preference for </a:t>
            </a:r>
            <a:r>
              <a:rPr lang="en-US" b="1" dirty="0"/>
              <a:t>webinars </a:t>
            </a:r>
            <a:r>
              <a:rPr lang="en-US" dirty="0"/>
              <a:t>among younger </a:t>
            </a:r>
            <a:r>
              <a:rPr lang="en-US" dirty="0" smtClean="0"/>
              <a:t>physicians</a:t>
            </a:r>
          </a:p>
          <a:p>
            <a:r>
              <a:rPr lang="en-US" dirty="0"/>
              <a:t>Youngest physicians also reported a higher preference for </a:t>
            </a:r>
            <a:r>
              <a:rPr lang="en-US" b="1" dirty="0" smtClean="0"/>
              <a:t>online interactive cases </a:t>
            </a:r>
            <a:r>
              <a:rPr lang="en-US" dirty="0" smtClean="0"/>
              <a:t>vs </a:t>
            </a:r>
            <a:r>
              <a:rPr lang="en-US" dirty="0"/>
              <a:t>older </a:t>
            </a:r>
            <a:r>
              <a:rPr lang="en-US" dirty="0" smtClean="0"/>
              <a:t>physicians</a:t>
            </a:r>
            <a:endParaRPr lang="en-US" dirty="0"/>
          </a:p>
          <a:p>
            <a:r>
              <a:rPr lang="en-US" dirty="0" smtClean="0"/>
              <a:t>Oldest </a:t>
            </a:r>
            <a:r>
              <a:rPr lang="en-US" dirty="0"/>
              <a:t>physicians expressed a lower interest in </a:t>
            </a:r>
            <a:r>
              <a:rPr lang="en-US" b="1" dirty="0"/>
              <a:t>interactive tools </a:t>
            </a:r>
            <a:r>
              <a:rPr lang="en-US" dirty="0"/>
              <a:t>providing expert guidance on best </a:t>
            </a:r>
            <a:r>
              <a:rPr lang="en-US" dirty="0" smtClean="0"/>
              <a:t>practice</a:t>
            </a:r>
          </a:p>
          <a:p>
            <a:r>
              <a:rPr lang="en-US" dirty="0" smtClean="0"/>
              <a:t>Older </a:t>
            </a:r>
            <a:r>
              <a:rPr lang="en-US" dirty="0"/>
              <a:t>physicians expressed a lower interest </a:t>
            </a:r>
            <a:r>
              <a:rPr lang="en-US" dirty="0" smtClean="0"/>
              <a:t>in </a:t>
            </a:r>
            <a:r>
              <a:rPr lang="en-US" b="1" dirty="0" smtClean="0"/>
              <a:t>podcasts </a:t>
            </a:r>
            <a:r>
              <a:rPr lang="en-US" dirty="0" smtClean="0"/>
              <a:t>vs </a:t>
            </a:r>
            <a:r>
              <a:rPr lang="en-US" dirty="0"/>
              <a:t>younger </a:t>
            </a:r>
            <a:r>
              <a:rPr lang="en-US" dirty="0" smtClean="0"/>
              <a:t>physicians</a:t>
            </a:r>
            <a:endParaRPr lang="en-US" dirty="0"/>
          </a:p>
          <a:p>
            <a:r>
              <a:rPr lang="en-US" b="1" dirty="0"/>
              <a:t>Point-of-care resources </a:t>
            </a:r>
            <a:r>
              <a:rPr lang="en-US" dirty="0"/>
              <a:t>scored high for all age </a:t>
            </a:r>
            <a:r>
              <a:rPr lang="en-US" dirty="0" smtClean="0"/>
              <a:t>groups</a:t>
            </a:r>
            <a:endParaRPr lang="en-US" dirty="0"/>
          </a:p>
        </p:txBody>
      </p:sp>
    </p:spTree>
    <p:extLst>
      <p:ext uri="{BB962C8B-B14F-4D97-AF65-F5344CB8AC3E}">
        <p14:creationId xmlns:p14="http://schemas.microsoft.com/office/powerpoint/2010/main" xmlns="" val="2814162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Print/Text</a:t>
            </a:r>
            <a:endParaRPr lang="en-US" dirty="0"/>
          </a:p>
        </p:txBody>
      </p:sp>
      <p:sp>
        <p:nvSpPr>
          <p:cNvPr id="3" name="Content Placeholder 2"/>
          <p:cNvSpPr>
            <a:spLocks noGrp="1"/>
          </p:cNvSpPr>
          <p:nvPr>
            <p:ph idx="1"/>
          </p:nvPr>
        </p:nvSpPr>
        <p:spPr/>
        <p:txBody>
          <a:bodyPr>
            <a:normAutofit/>
          </a:bodyPr>
          <a:lstStyle/>
          <a:p>
            <a:r>
              <a:rPr lang="en-US" dirty="0" smtClean="0"/>
              <a:t>Only </a:t>
            </a:r>
            <a:r>
              <a:rPr lang="en-US" dirty="0"/>
              <a:t>25% of the youngest physicians reported accessing CME in print format, vs nearly 60% for the oldest </a:t>
            </a:r>
            <a:r>
              <a:rPr lang="en-US" dirty="0" smtClean="0"/>
              <a:t>physicians</a:t>
            </a:r>
          </a:p>
          <a:p>
            <a:r>
              <a:rPr lang="en-US" dirty="0" smtClean="0"/>
              <a:t>All </a:t>
            </a:r>
            <a:r>
              <a:rPr lang="en-US" dirty="0"/>
              <a:t>age groups favored shorter text (a concise, 1000-word article) over longer </a:t>
            </a:r>
            <a:r>
              <a:rPr lang="en-US" dirty="0" smtClean="0"/>
              <a:t>texts</a:t>
            </a:r>
          </a:p>
          <a:p>
            <a:r>
              <a:rPr lang="en-US" dirty="0" smtClean="0"/>
              <a:t>Younger </a:t>
            </a:r>
            <a:r>
              <a:rPr lang="en-US" dirty="0"/>
              <a:t>physicians had a very low interest in </a:t>
            </a:r>
            <a:r>
              <a:rPr lang="en-US" dirty="0" smtClean="0"/>
              <a:t>comprehensive </a:t>
            </a:r>
            <a:r>
              <a:rPr lang="en-US" dirty="0"/>
              <a:t>(</a:t>
            </a:r>
            <a:r>
              <a:rPr lang="en-US" dirty="0" err="1"/>
              <a:t>eg</a:t>
            </a:r>
            <a:r>
              <a:rPr lang="en-US" dirty="0"/>
              <a:t>, 10,000-word) </a:t>
            </a:r>
            <a:r>
              <a:rPr lang="en-US" dirty="0" smtClean="0"/>
              <a:t>texts</a:t>
            </a:r>
            <a:endParaRPr lang="en-US" dirty="0"/>
          </a:p>
        </p:txBody>
      </p:sp>
    </p:spTree>
    <p:extLst>
      <p:ext uri="{BB962C8B-B14F-4D97-AF65-F5344CB8AC3E}">
        <p14:creationId xmlns:p14="http://schemas.microsoft.com/office/powerpoint/2010/main" xmlns="" val="1580338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Print CME</a:t>
            </a:r>
            <a:endParaRPr lang="en-US" dirty="0"/>
          </a:p>
        </p:txBody>
      </p:sp>
      <p:graphicFrame>
        <p:nvGraphicFramePr>
          <p:cNvPr id="4" name="Chart 3"/>
          <p:cNvGraphicFramePr>
            <a:graphicFrameLocks/>
          </p:cNvGraphicFramePr>
          <p:nvPr>
            <p:extLst/>
          </p:nvPr>
        </p:nvGraphicFramePr>
        <p:xfrm>
          <a:off x="914399" y="1942736"/>
          <a:ext cx="7051729" cy="42433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208869" y="1162373"/>
            <a:ext cx="7191214" cy="669414"/>
          </a:xfrm>
          <a:prstGeom prst="rect">
            <a:avLst/>
          </a:prstGeom>
          <a:noFill/>
        </p:spPr>
        <p:txBody>
          <a:bodyPr wrap="square" rtlCol="0">
            <a:spAutoFit/>
          </a:bodyPr>
          <a:lstStyle/>
          <a:p>
            <a:r>
              <a:rPr lang="en-US" b="1" dirty="0" smtClean="0">
                <a:latin typeface="Arial" pitchFamily="34" charset="0"/>
                <a:cs typeface="Arial" pitchFamily="34" charset="0"/>
              </a:rPr>
              <a:t>Question: </a:t>
            </a:r>
            <a:r>
              <a:rPr lang="en-US" b="1" dirty="0"/>
              <a:t>How do you </a:t>
            </a:r>
            <a:r>
              <a:rPr lang="en-US" b="1" dirty="0" smtClean="0"/>
              <a:t>access </a:t>
            </a:r>
            <a:r>
              <a:rPr lang="en-US" b="1" dirty="0"/>
              <a:t>continuing educational activities</a:t>
            </a:r>
            <a:r>
              <a:rPr lang="en-US" b="1" dirty="0" smtClean="0"/>
              <a:t>? </a:t>
            </a:r>
            <a:r>
              <a:rPr lang="en-US" dirty="0" smtClean="0"/>
              <a:t>(Answer in %)</a:t>
            </a:r>
            <a:endParaRPr lang="en-US" dirty="0" smtClean="0">
              <a:latin typeface="Arial" pitchFamily="34" charset="0"/>
              <a:cs typeface="Arial" pitchFamily="34" charset="0"/>
            </a:endParaRPr>
          </a:p>
        </p:txBody>
      </p:sp>
    </p:spTree>
    <p:extLst>
      <p:ext uri="{BB962C8B-B14F-4D97-AF65-F5344CB8AC3E}">
        <p14:creationId xmlns:p14="http://schemas.microsoft.com/office/powerpoint/2010/main" xmlns="" val="60589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Live Formats</a:t>
            </a:r>
            <a:endParaRPr lang="en-US" dirty="0"/>
          </a:p>
        </p:txBody>
      </p:sp>
      <p:sp>
        <p:nvSpPr>
          <p:cNvPr id="3" name="Content Placeholder 2"/>
          <p:cNvSpPr>
            <a:spLocks noGrp="1"/>
          </p:cNvSpPr>
          <p:nvPr>
            <p:ph idx="1"/>
          </p:nvPr>
        </p:nvSpPr>
        <p:spPr/>
        <p:txBody>
          <a:bodyPr>
            <a:normAutofit fontScale="92500"/>
          </a:bodyPr>
          <a:lstStyle/>
          <a:p>
            <a:r>
              <a:rPr lang="en-US" dirty="0" smtClean="0"/>
              <a:t>Youngest </a:t>
            </a:r>
            <a:r>
              <a:rPr lang="en-US" dirty="0"/>
              <a:t>physicians </a:t>
            </a:r>
            <a:r>
              <a:rPr lang="en-US" dirty="0" smtClean="0"/>
              <a:t>seemed </a:t>
            </a:r>
            <a:r>
              <a:rPr lang="en-US" dirty="0"/>
              <a:t>less likely to </a:t>
            </a:r>
            <a:r>
              <a:rPr lang="en-US" dirty="0" smtClean="0"/>
              <a:t>be interested in attending </a:t>
            </a:r>
            <a:r>
              <a:rPr lang="en-US" b="1" dirty="0" smtClean="0"/>
              <a:t>live meetings </a:t>
            </a:r>
            <a:r>
              <a:rPr lang="en-US" dirty="0" smtClean="0"/>
              <a:t>at the local, regional, and national level</a:t>
            </a:r>
          </a:p>
          <a:p>
            <a:r>
              <a:rPr lang="en-US" dirty="0" smtClean="0"/>
              <a:t>Some </a:t>
            </a:r>
            <a:r>
              <a:rPr lang="en-US" dirty="0"/>
              <a:t>"novel" formats (</a:t>
            </a:r>
            <a:r>
              <a:rPr lang="en-US" b="1" dirty="0"/>
              <a:t>flipped classroom </a:t>
            </a:r>
            <a:r>
              <a:rPr lang="en-US" dirty="0"/>
              <a:t>and </a:t>
            </a:r>
            <a:r>
              <a:rPr lang="en-US" b="1" dirty="0"/>
              <a:t>small-group </a:t>
            </a:r>
            <a:r>
              <a:rPr lang="en-US" dirty="0"/>
              <a:t>breakouts) were ranked lower vs other live </a:t>
            </a:r>
            <a:r>
              <a:rPr lang="en-US" dirty="0" smtClean="0"/>
              <a:t>formats, regardless of age</a:t>
            </a:r>
          </a:p>
          <a:p>
            <a:r>
              <a:rPr lang="en-US" dirty="0" smtClean="0"/>
              <a:t>Some </a:t>
            </a:r>
            <a:r>
              <a:rPr lang="en-US" dirty="0"/>
              <a:t>“traditional” formats (</a:t>
            </a:r>
            <a:r>
              <a:rPr lang="en-US" b="1" dirty="0"/>
              <a:t>ARS-based lectures</a:t>
            </a:r>
            <a:r>
              <a:rPr lang="en-US" dirty="0"/>
              <a:t>, </a:t>
            </a:r>
            <a:r>
              <a:rPr lang="en-US" b="1" dirty="0" smtClean="0"/>
              <a:t>satellite symposia</a:t>
            </a:r>
            <a:r>
              <a:rPr lang="en-US" dirty="0" smtClean="0"/>
              <a:t>) </a:t>
            </a:r>
            <a:r>
              <a:rPr lang="en-US" dirty="0"/>
              <a:t>were ranked highly by all age </a:t>
            </a:r>
            <a:r>
              <a:rPr lang="en-US" dirty="0" smtClean="0"/>
              <a:t>groups</a:t>
            </a:r>
            <a:endParaRPr lang="en-US" dirty="0"/>
          </a:p>
        </p:txBody>
      </p:sp>
    </p:spTree>
    <p:extLst>
      <p:ext uri="{BB962C8B-B14F-4D97-AF65-F5344CB8AC3E}">
        <p14:creationId xmlns:p14="http://schemas.microsoft.com/office/powerpoint/2010/main" xmlns="" val="1151870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763" y="303670"/>
            <a:ext cx="8372475" cy="1042988"/>
          </a:xfrm>
        </p:spPr>
        <p:txBody>
          <a:bodyPr/>
          <a:lstStyle/>
          <a:p>
            <a:r>
              <a:rPr lang="en-US" dirty="0" smtClean="0"/>
              <a:t>Medical Meetings</a:t>
            </a:r>
            <a:endParaRPr lang="en-US" dirty="0"/>
          </a:p>
        </p:txBody>
      </p:sp>
      <p:graphicFrame>
        <p:nvGraphicFramePr>
          <p:cNvPr id="5" name="Chart 4"/>
          <p:cNvGraphicFramePr>
            <a:graphicFrameLocks/>
          </p:cNvGraphicFramePr>
          <p:nvPr>
            <p:extLst/>
          </p:nvPr>
        </p:nvGraphicFramePr>
        <p:xfrm>
          <a:off x="1046136" y="1738797"/>
          <a:ext cx="7237708" cy="42433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208869" y="1162373"/>
            <a:ext cx="7191214" cy="669414"/>
          </a:xfrm>
          <a:prstGeom prst="rect">
            <a:avLst/>
          </a:prstGeom>
          <a:noFill/>
        </p:spPr>
        <p:txBody>
          <a:bodyPr wrap="square" rtlCol="0">
            <a:spAutoFit/>
          </a:bodyPr>
          <a:lstStyle/>
          <a:p>
            <a:r>
              <a:rPr lang="en-US" b="1" dirty="0" smtClean="0">
                <a:latin typeface="Arial" pitchFamily="34" charset="0"/>
                <a:cs typeface="Arial" pitchFamily="34" charset="0"/>
              </a:rPr>
              <a:t>Question: </a:t>
            </a:r>
            <a:r>
              <a:rPr lang="en-US" b="1" dirty="0"/>
              <a:t>How do you </a:t>
            </a:r>
            <a:r>
              <a:rPr lang="en-US" b="1" dirty="0" smtClean="0"/>
              <a:t>access </a:t>
            </a:r>
            <a:r>
              <a:rPr lang="en-US" b="1" dirty="0"/>
              <a:t>continuing educational activities</a:t>
            </a:r>
            <a:r>
              <a:rPr lang="en-US" b="1" dirty="0" smtClean="0"/>
              <a:t>? </a:t>
            </a:r>
            <a:r>
              <a:rPr lang="en-US" dirty="0" smtClean="0"/>
              <a:t>(Answer in %)</a:t>
            </a:r>
            <a:endParaRPr lang="en-US" dirty="0" smtClean="0">
              <a:latin typeface="Arial" pitchFamily="34" charset="0"/>
              <a:cs typeface="Arial" pitchFamily="34" charset="0"/>
            </a:endParaRPr>
          </a:p>
        </p:txBody>
      </p:sp>
    </p:spTree>
    <p:extLst>
      <p:ext uri="{BB962C8B-B14F-4D97-AF65-F5344CB8AC3E}">
        <p14:creationId xmlns:p14="http://schemas.microsoft.com/office/powerpoint/2010/main" xmlns="" val="3513217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CME Credit</a:t>
            </a:r>
            <a:endParaRPr lang="en-US" dirty="0"/>
          </a:p>
        </p:txBody>
      </p:sp>
      <p:sp>
        <p:nvSpPr>
          <p:cNvPr id="3" name="Content Placeholder 2"/>
          <p:cNvSpPr>
            <a:spLocks noGrp="1"/>
          </p:cNvSpPr>
          <p:nvPr>
            <p:ph idx="1"/>
          </p:nvPr>
        </p:nvSpPr>
        <p:spPr/>
        <p:txBody>
          <a:bodyPr/>
          <a:lstStyle/>
          <a:p>
            <a:r>
              <a:rPr lang="en-US" dirty="0" smtClean="0"/>
              <a:t>Younger </a:t>
            </a:r>
            <a:r>
              <a:rPr lang="en-US" dirty="0"/>
              <a:t>physicians </a:t>
            </a:r>
            <a:r>
              <a:rPr lang="en-US" dirty="0" smtClean="0"/>
              <a:t>more </a:t>
            </a:r>
            <a:r>
              <a:rPr lang="en-US" dirty="0"/>
              <a:t>likely to report that </a:t>
            </a:r>
            <a:r>
              <a:rPr lang="en-US" dirty="0" smtClean="0"/>
              <a:t>claiming credit </a:t>
            </a:r>
            <a:r>
              <a:rPr lang="en-US" dirty="0"/>
              <a:t>was not the key reason they participated in </a:t>
            </a:r>
            <a:r>
              <a:rPr lang="en-US" b="1" dirty="0" smtClean="0"/>
              <a:t>traditional continuing education activities</a:t>
            </a:r>
          </a:p>
          <a:p>
            <a:r>
              <a:rPr lang="en-US" dirty="0" smtClean="0"/>
              <a:t>Likewise</a:t>
            </a:r>
            <a:r>
              <a:rPr lang="en-US" dirty="0"/>
              <a:t>, younger physicians </a:t>
            </a:r>
            <a:r>
              <a:rPr lang="en-US" dirty="0" smtClean="0"/>
              <a:t>were less </a:t>
            </a:r>
            <a:r>
              <a:rPr lang="en-US" dirty="0"/>
              <a:t>likely to </a:t>
            </a:r>
            <a:r>
              <a:rPr lang="en-US" dirty="0" smtClean="0"/>
              <a:t>be interested in the credit aspect of </a:t>
            </a:r>
            <a:r>
              <a:rPr lang="en-US" b="1" dirty="0" smtClean="0"/>
              <a:t>point-of-care resources</a:t>
            </a:r>
            <a:endParaRPr lang="en-US" b="1" dirty="0"/>
          </a:p>
        </p:txBody>
      </p:sp>
    </p:spTree>
    <p:extLst>
      <p:ext uri="{BB962C8B-B14F-4D97-AF65-F5344CB8AC3E}">
        <p14:creationId xmlns:p14="http://schemas.microsoft.com/office/powerpoint/2010/main" xmlns="" val="3933614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Preference for concise, easily-retrievable educational formats that can be utilized at point-of-care (consistent finding across all physician age groups)</a:t>
            </a:r>
          </a:p>
          <a:p>
            <a:r>
              <a:rPr lang="en-US" sz="2800" i="1" dirty="0" smtClean="0"/>
              <a:t>Less</a:t>
            </a:r>
            <a:r>
              <a:rPr lang="en-US" sz="2800" dirty="0" smtClean="0"/>
              <a:t> likely to attend live meetings (on regional and national scale)</a:t>
            </a:r>
          </a:p>
          <a:p>
            <a:r>
              <a:rPr lang="en-US" sz="2800" i="1" dirty="0" smtClean="0"/>
              <a:t>Less</a:t>
            </a:r>
            <a:r>
              <a:rPr lang="en-US" sz="2800" dirty="0" smtClean="0"/>
              <a:t> motivated by credit offering</a:t>
            </a:r>
          </a:p>
          <a:p>
            <a:r>
              <a:rPr lang="en-US" sz="2800" dirty="0" smtClean="0"/>
              <a:t>Higher appreciation for “edutainment”</a:t>
            </a:r>
            <a:endParaRPr lang="en-US" sz="2800" dirty="0"/>
          </a:p>
        </p:txBody>
      </p:sp>
      <p:sp>
        <p:nvSpPr>
          <p:cNvPr id="3" name="Title 2"/>
          <p:cNvSpPr>
            <a:spLocks noGrp="1"/>
          </p:cNvSpPr>
          <p:nvPr>
            <p:ph type="title"/>
          </p:nvPr>
        </p:nvSpPr>
        <p:spPr/>
        <p:txBody>
          <a:bodyPr/>
          <a:lstStyle/>
          <a:p>
            <a:r>
              <a:rPr lang="en-US" sz="3200" dirty="0" smtClean="0"/>
              <a:t>‘Millennial’ Physicians: </a:t>
            </a:r>
            <a:br>
              <a:rPr lang="en-US" sz="3200" dirty="0" smtClean="0"/>
            </a:br>
            <a:r>
              <a:rPr lang="en-US" sz="3200" dirty="0" smtClean="0"/>
              <a:t>Identified Preferences</a:t>
            </a:r>
            <a:endParaRPr lang="en-US" sz="3200" dirty="0"/>
          </a:p>
        </p:txBody>
      </p:sp>
    </p:spTree>
    <p:extLst>
      <p:ext uri="{BB962C8B-B14F-4D97-AF65-F5344CB8AC3E}">
        <p14:creationId xmlns:p14="http://schemas.microsoft.com/office/powerpoint/2010/main" xmlns="" val="1720844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Does Gender Matter?</a:t>
            </a:r>
            <a:endParaRPr lang="en-US" dirty="0"/>
          </a:p>
        </p:txBody>
      </p:sp>
      <p:sp>
        <p:nvSpPr>
          <p:cNvPr id="3" name="Content Placeholder 2"/>
          <p:cNvSpPr>
            <a:spLocks noGrp="1"/>
          </p:cNvSpPr>
          <p:nvPr>
            <p:ph idx="1"/>
          </p:nvPr>
        </p:nvSpPr>
        <p:spPr/>
        <p:txBody>
          <a:bodyPr/>
          <a:lstStyle/>
          <a:p>
            <a:r>
              <a:rPr lang="en-US" dirty="0" smtClean="0"/>
              <a:t>Or, did other demographic factors impact technology or format preference?</a:t>
            </a:r>
          </a:p>
          <a:p>
            <a:r>
              <a:rPr lang="en-US" dirty="0" smtClean="0"/>
              <a:t>Male vs. Female:</a:t>
            </a:r>
          </a:p>
          <a:p>
            <a:pPr lvl="1"/>
            <a:r>
              <a:rPr lang="en-US" dirty="0"/>
              <a:t>A few notable differences, </a:t>
            </a:r>
            <a:r>
              <a:rPr lang="en-US" dirty="0" err="1"/>
              <a:t>eg</a:t>
            </a:r>
            <a:r>
              <a:rPr lang="en-US" dirty="0"/>
              <a:t>, in preference for </a:t>
            </a:r>
            <a:r>
              <a:rPr lang="en-US" dirty="0" err="1"/>
              <a:t>PoC</a:t>
            </a:r>
            <a:r>
              <a:rPr lang="en-US" dirty="0"/>
              <a:t> activities and self-paced learning</a:t>
            </a:r>
          </a:p>
          <a:p>
            <a:pPr lvl="1"/>
            <a:r>
              <a:rPr lang="en-US" dirty="0"/>
              <a:t>Overall, however, a </a:t>
            </a:r>
            <a:r>
              <a:rPr lang="en-US" i="1" dirty="0"/>
              <a:t>lack of differences between genders </a:t>
            </a:r>
            <a:r>
              <a:rPr lang="en-US" dirty="0"/>
              <a:t>seems to indirectly emphasize the clear findings we saw with regard to generational differences</a:t>
            </a:r>
          </a:p>
          <a:p>
            <a:endParaRPr lang="en-US" dirty="0"/>
          </a:p>
        </p:txBody>
      </p:sp>
    </p:spTree>
    <p:extLst>
      <p:ext uri="{BB962C8B-B14F-4D97-AF65-F5344CB8AC3E}">
        <p14:creationId xmlns:p14="http://schemas.microsoft.com/office/powerpoint/2010/main" xmlns="" val="408298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Upon </a:t>
            </a:r>
            <a:r>
              <a:rPr lang="en-US" dirty="0"/>
              <a:t>completion, participant will be able </a:t>
            </a:r>
            <a:r>
              <a:rPr lang="en-US" dirty="0" smtClean="0"/>
              <a:t>to:</a:t>
            </a:r>
          </a:p>
          <a:p>
            <a:pPr lvl="1"/>
            <a:r>
              <a:rPr lang="en-US" dirty="0" smtClean="0"/>
              <a:t>Discuss </a:t>
            </a:r>
            <a:r>
              <a:rPr lang="en-US" dirty="0"/>
              <a:t>the impact of age on physicians’ preferences for online-, live-, and print-based educational </a:t>
            </a:r>
            <a:r>
              <a:rPr lang="en-US" dirty="0" smtClean="0"/>
              <a:t>formats</a:t>
            </a:r>
          </a:p>
          <a:p>
            <a:pPr lvl="1"/>
            <a:r>
              <a:rPr lang="en-US" dirty="0" smtClean="0"/>
              <a:t>Describe </a:t>
            </a:r>
            <a:r>
              <a:rPr lang="en-US" dirty="0"/>
              <a:t>the impact of age on the relative levels of adoption and comfort in the use of technology among US-based </a:t>
            </a:r>
            <a:r>
              <a:rPr lang="en-US" dirty="0" smtClean="0"/>
              <a:t>physicians</a:t>
            </a:r>
          </a:p>
          <a:p>
            <a:pPr lvl="1"/>
            <a:r>
              <a:rPr lang="en-US" dirty="0" smtClean="0"/>
              <a:t>Develop </a:t>
            </a:r>
            <a:r>
              <a:rPr lang="en-US" dirty="0"/>
              <a:t>educational activities that take into account the impact of age on physicians’ preferences for educational format and </a:t>
            </a:r>
            <a:r>
              <a:rPr lang="en-US" dirty="0" smtClean="0"/>
              <a:t>technology</a:t>
            </a:r>
            <a:endParaRPr lang="en-US" dirty="0"/>
          </a:p>
        </p:txBody>
      </p:sp>
    </p:spTree>
    <p:extLst>
      <p:ext uri="{BB962C8B-B14F-4D97-AF65-F5344CB8AC3E}">
        <p14:creationId xmlns:p14="http://schemas.microsoft.com/office/powerpoint/2010/main" xmlns="" val="476400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Comfort with technology-based activities: Men vs Women</a:t>
            </a:r>
            <a:endParaRPr lang="en-US" dirty="0"/>
          </a:p>
        </p:txBody>
      </p:sp>
      <p:graphicFrame>
        <p:nvGraphicFramePr>
          <p:cNvPr id="6" name="Content Placeholder 5"/>
          <p:cNvGraphicFramePr>
            <a:graphicFrameLocks noGrp="1"/>
          </p:cNvGraphicFramePr>
          <p:nvPr>
            <p:ph idx="1"/>
            <p:extLst/>
          </p:nvPr>
        </p:nvGraphicFramePr>
        <p:xfrm>
          <a:off x="628650" y="2226469"/>
          <a:ext cx="5277628" cy="32635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487108" y="2578749"/>
            <a:ext cx="1938435" cy="2793072"/>
          </a:xfrm>
          <a:prstGeom prst="rect">
            <a:avLst/>
          </a:prstGeom>
          <a:noFill/>
        </p:spPr>
        <p:txBody>
          <a:bodyPr wrap="square" rtlCol="0">
            <a:spAutoFit/>
          </a:bodyPr>
          <a:lstStyle/>
          <a:p>
            <a:r>
              <a:rPr lang="en-US" sz="1350" b="1" dirty="0" smtClean="0"/>
              <a:t>Self-rated </a:t>
            </a:r>
            <a:r>
              <a:rPr lang="en-US" sz="1350" b="1" dirty="0"/>
              <a:t>as “experts”</a:t>
            </a:r>
          </a:p>
          <a:p>
            <a:r>
              <a:rPr lang="en-US" sz="1350" dirty="0"/>
              <a:t>Women: 29% </a:t>
            </a:r>
          </a:p>
          <a:p>
            <a:r>
              <a:rPr lang="en-US" sz="1350" dirty="0"/>
              <a:t>Men: 42%</a:t>
            </a:r>
          </a:p>
          <a:p>
            <a:endParaRPr lang="en-US" sz="1350" dirty="0"/>
          </a:p>
          <a:p>
            <a:r>
              <a:rPr lang="en-US" sz="1350" b="1" dirty="0"/>
              <a:t>Later question: </a:t>
            </a:r>
          </a:p>
          <a:p>
            <a:r>
              <a:rPr lang="en-US" sz="1350" b="1" dirty="0"/>
              <a:t>“I am comfortable using Internet-based continuing education”</a:t>
            </a:r>
          </a:p>
          <a:p>
            <a:r>
              <a:rPr lang="en-US" sz="1350" dirty="0"/>
              <a:t>Completely agree: 67.6% women vs 63.1% men</a:t>
            </a:r>
          </a:p>
        </p:txBody>
      </p:sp>
      <p:sp>
        <p:nvSpPr>
          <p:cNvPr id="8" name="Rectangle 7"/>
          <p:cNvSpPr/>
          <p:nvPr/>
        </p:nvSpPr>
        <p:spPr>
          <a:xfrm>
            <a:off x="5163072" y="2578748"/>
            <a:ext cx="531845" cy="26312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 name="Straight Arrow Connector 3"/>
          <p:cNvCxnSpPr/>
          <p:nvPr/>
        </p:nvCxnSpPr>
        <p:spPr>
          <a:xfrm flipH="1">
            <a:off x="5721544" y="3092824"/>
            <a:ext cx="765564" cy="639727"/>
          </a:xfrm>
          <a:prstGeom prst="straightConnector1">
            <a:avLst/>
          </a:prstGeom>
          <a:ln w="349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2101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60491" b="22215"/>
          <a:stretch/>
        </p:blipFill>
        <p:spPr>
          <a:xfrm>
            <a:off x="194963" y="2612683"/>
            <a:ext cx="6999496" cy="1035699"/>
          </a:xfrm>
          <a:prstGeom prst="rect">
            <a:avLst/>
          </a:prstGeom>
        </p:spPr>
      </p:pic>
      <p:sp>
        <p:nvSpPr>
          <p:cNvPr id="3" name="TextBox 2"/>
          <p:cNvSpPr txBox="1"/>
          <p:nvPr/>
        </p:nvSpPr>
        <p:spPr>
          <a:xfrm>
            <a:off x="7154187" y="4010976"/>
            <a:ext cx="734786" cy="338554"/>
          </a:xfrm>
          <a:prstGeom prst="rect">
            <a:avLst/>
          </a:prstGeom>
          <a:noFill/>
        </p:spPr>
        <p:txBody>
          <a:bodyPr wrap="square" rtlCol="0">
            <a:spAutoFit/>
          </a:bodyPr>
          <a:lstStyle/>
          <a:p>
            <a:r>
              <a:rPr lang="en-US" sz="1600" dirty="0"/>
              <a:t>Men</a:t>
            </a:r>
          </a:p>
        </p:txBody>
      </p:sp>
      <p:sp>
        <p:nvSpPr>
          <p:cNvPr id="4" name="TextBox 3"/>
          <p:cNvSpPr txBox="1"/>
          <p:nvPr/>
        </p:nvSpPr>
        <p:spPr>
          <a:xfrm>
            <a:off x="7150800" y="2972793"/>
            <a:ext cx="1078800" cy="338554"/>
          </a:xfrm>
          <a:prstGeom prst="rect">
            <a:avLst/>
          </a:prstGeom>
          <a:noFill/>
        </p:spPr>
        <p:txBody>
          <a:bodyPr wrap="square" rtlCol="0">
            <a:spAutoFit/>
          </a:bodyPr>
          <a:lstStyle/>
          <a:p>
            <a:r>
              <a:rPr lang="en-US" sz="1600" dirty="0"/>
              <a:t>Women</a:t>
            </a:r>
          </a:p>
        </p:txBody>
      </p:sp>
      <p:pic>
        <p:nvPicPr>
          <p:cNvPr id="10" name="Picture 9"/>
          <p:cNvPicPr>
            <a:picLocks noChangeAspect="1"/>
          </p:cNvPicPr>
          <p:nvPr/>
        </p:nvPicPr>
        <p:blipFill rotWithShape="1">
          <a:blip r:embed="rId4"/>
          <a:srcRect t="62099"/>
          <a:stretch/>
        </p:blipFill>
        <p:spPr>
          <a:xfrm>
            <a:off x="192639" y="3640392"/>
            <a:ext cx="7013248" cy="2290633"/>
          </a:xfrm>
          <a:prstGeom prst="rect">
            <a:avLst/>
          </a:prstGeom>
        </p:spPr>
      </p:pic>
      <p:sp>
        <p:nvSpPr>
          <p:cNvPr id="11" name="Rectangle 10"/>
          <p:cNvSpPr/>
          <p:nvPr/>
        </p:nvSpPr>
        <p:spPr>
          <a:xfrm>
            <a:off x="2672897" y="2508312"/>
            <a:ext cx="585361" cy="102727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2672897" y="3593258"/>
            <a:ext cx="585361" cy="102727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6360459" y="2508312"/>
            <a:ext cx="608569" cy="1027279"/>
          </a:xfrm>
          <a:prstGeom prst="rect">
            <a:avLst/>
          </a:prstGeom>
          <a:noFill/>
          <a:ln w="25400">
            <a:solidFill>
              <a:srgbClr val="FF0000">
                <a:alpha val="2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6360459" y="3593258"/>
            <a:ext cx="608569" cy="1027279"/>
          </a:xfrm>
          <a:prstGeom prst="rect">
            <a:avLst/>
          </a:prstGeom>
          <a:noFill/>
          <a:ln w="25400">
            <a:solidFill>
              <a:srgbClr val="FF0000">
                <a:alpha val="2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3859306" y="2502566"/>
            <a:ext cx="610543" cy="1027279"/>
          </a:xfrm>
          <a:prstGeom prst="rect">
            <a:avLst/>
          </a:prstGeom>
          <a:noFill/>
          <a:ln w="25400">
            <a:solidFill>
              <a:srgbClr val="FF0000">
                <a:alpha val="2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3859306" y="3572245"/>
            <a:ext cx="610543" cy="1027279"/>
          </a:xfrm>
          <a:prstGeom prst="rect">
            <a:avLst/>
          </a:prstGeom>
          <a:noFill/>
          <a:ln w="25400">
            <a:solidFill>
              <a:srgbClr val="FF0000">
                <a:alpha val="2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Down Arrow 16"/>
          <p:cNvSpPr/>
          <p:nvPr/>
        </p:nvSpPr>
        <p:spPr>
          <a:xfrm>
            <a:off x="2859896" y="1927648"/>
            <a:ext cx="211361" cy="4828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p:cNvPicPr>
            <a:picLocks noChangeAspect="1"/>
          </p:cNvPicPr>
          <p:nvPr/>
        </p:nvPicPr>
        <p:blipFill rotWithShape="1">
          <a:blip r:embed="rId3"/>
          <a:srcRect b="74238"/>
          <a:stretch/>
        </p:blipFill>
        <p:spPr>
          <a:xfrm>
            <a:off x="1792422" y="595429"/>
            <a:ext cx="5817143" cy="1282220"/>
          </a:xfrm>
          <a:prstGeom prst="rect">
            <a:avLst/>
          </a:prstGeom>
        </p:spPr>
      </p:pic>
    </p:spTree>
    <p:extLst>
      <p:ext uri="{BB962C8B-B14F-4D97-AF65-F5344CB8AC3E}">
        <p14:creationId xmlns:p14="http://schemas.microsoft.com/office/powerpoint/2010/main" xmlns="" val="2917373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length of activity</a:t>
            </a:r>
            <a:endParaRPr lang="en-US" dirty="0"/>
          </a:p>
        </p:txBody>
      </p:sp>
      <p:sp>
        <p:nvSpPr>
          <p:cNvPr id="3" name="Content Placeholder 2"/>
          <p:cNvSpPr>
            <a:spLocks noGrp="1"/>
          </p:cNvSpPr>
          <p:nvPr>
            <p:ph idx="1"/>
          </p:nvPr>
        </p:nvSpPr>
        <p:spPr/>
        <p:txBody>
          <a:bodyPr/>
          <a:lstStyle/>
          <a:p>
            <a:r>
              <a:rPr lang="en-US" dirty="0" smtClean="0"/>
              <a:t>No substantial differences observed</a:t>
            </a:r>
          </a:p>
          <a:p>
            <a:r>
              <a:rPr lang="en-US" dirty="0" smtClean="0"/>
              <a:t>Men and women had similar ideas of how long an activity should ideally take</a:t>
            </a:r>
          </a:p>
          <a:p>
            <a:pPr lvl="1"/>
            <a:r>
              <a:rPr lang="en-US" dirty="0" smtClean="0"/>
              <a:t>Webcasts</a:t>
            </a:r>
          </a:p>
          <a:p>
            <a:pPr lvl="1"/>
            <a:r>
              <a:rPr lang="en-US" dirty="0" smtClean="0"/>
              <a:t>Reading online CME articles</a:t>
            </a:r>
          </a:p>
          <a:p>
            <a:pPr lvl="1"/>
            <a:r>
              <a:rPr lang="en-US" dirty="0" smtClean="0"/>
              <a:t>Live local meetings</a:t>
            </a:r>
          </a:p>
          <a:p>
            <a:pPr lvl="1"/>
            <a:r>
              <a:rPr lang="en-US" dirty="0" smtClean="0"/>
              <a:t>Etc.</a:t>
            </a:r>
            <a:endParaRPr lang="en-US" dirty="0"/>
          </a:p>
        </p:txBody>
      </p:sp>
    </p:spTree>
    <p:extLst>
      <p:ext uri="{BB962C8B-B14F-4D97-AF65-F5344CB8AC3E}">
        <p14:creationId xmlns:p14="http://schemas.microsoft.com/office/powerpoint/2010/main" xmlns="" val="4239161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9902" y="2440731"/>
            <a:ext cx="4422098" cy="2524644"/>
          </a:xfrm>
          <a:prstGeom prst="rect">
            <a:avLst/>
          </a:prstGeom>
        </p:spPr>
      </p:pic>
      <p:sp>
        <p:nvSpPr>
          <p:cNvPr id="2" name="Title 1"/>
          <p:cNvSpPr>
            <a:spLocks noGrp="1"/>
          </p:cNvSpPr>
          <p:nvPr>
            <p:ph type="title"/>
          </p:nvPr>
        </p:nvSpPr>
        <p:spPr/>
        <p:txBody>
          <a:bodyPr>
            <a:normAutofit fontScale="90000"/>
          </a:bodyPr>
          <a:lstStyle/>
          <a:p>
            <a:r>
              <a:rPr lang="en-US" b="1" dirty="0" smtClean="0">
                <a:effectLst/>
              </a:rPr>
              <a:t>Setting where time is dedicated to completing CME/CE</a:t>
            </a:r>
            <a:endParaRPr lang="en-US" dirty="0"/>
          </a:p>
        </p:txBody>
      </p:sp>
      <p:sp>
        <p:nvSpPr>
          <p:cNvPr id="3" name="Content Placeholder 2"/>
          <p:cNvSpPr>
            <a:spLocks noGrp="1"/>
          </p:cNvSpPr>
          <p:nvPr>
            <p:ph idx="1"/>
          </p:nvPr>
        </p:nvSpPr>
        <p:spPr>
          <a:xfrm>
            <a:off x="2105220" y="2034760"/>
            <a:ext cx="787882" cy="366275"/>
          </a:xfrm>
        </p:spPr>
        <p:txBody>
          <a:bodyPr>
            <a:noAutofit/>
          </a:bodyPr>
          <a:lstStyle/>
          <a:p>
            <a:pPr marL="0" indent="0">
              <a:buNone/>
            </a:pPr>
            <a:r>
              <a:rPr lang="en-US" sz="2000" dirty="0" smtClean="0"/>
              <a:t>Men</a:t>
            </a:r>
            <a:endParaRPr lang="en-US" sz="2000" dirty="0"/>
          </a:p>
        </p:txBody>
      </p:sp>
      <p:pic>
        <p:nvPicPr>
          <p:cNvPr id="5" name="Picture 4"/>
          <p:cNvPicPr>
            <a:picLocks noChangeAspect="1"/>
          </p:cNvPicPr>
          <p:nvPr/>
        </p:nvPicPr>
        <p:blipFill>
          <a:blip r:embed="rId4"/>
          <a:stretch>
            <a:fillRect/>
          </a:stretch>
        </p:blipFill>
        <p:spPr>
          <a:xfrm>
            <a:off x="4506019" y="2440731"/>
            <a:ext cx="4453854" cy="2564340"/>
          </a:xfrm>
          <a:prstGeom prst="rect">
            <a:avLst/>
          </a:prstGeom>
        </p:spPr>
      </p:pic>
      <p:sp>
        <p:nvSpPr>
          <p:cNvPr id="6" name="Content Placeholder 2"/>
          <p:cNvSpPr txBox="1">
            <a:spLocks/>
          </p:cNvSpPr>
          <p:nvPr/>
        </p:nvSpPr>
        <p:spPr>
          <a:xfrm>
            <a:off x="6073670" y="2074456"/>
            <a:ext cx="1003802" cy="366275"/>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Women</a:t>
            </a:r>
          </a:p>
        </p:txBody>
      </p:sp>
      <p:sp>
        <p:nvSpPr>
          <p:cNvPr id="7" name="Rectangle 6"/>
          <p:cNvSpPr/>
          <p:nvPr/>
        </p:nvSpPr>
        <p:spPr>
          <a:xfrm>
            <a:off x="2529672" y="3284818"/>
            <a:ext cx="575256" cy="16805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925456" y="3302609"/>
            <a:ext cx="601570" cy="16805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3904862" y="5331650"/>
            <a:ext cx="2331046" cy="369332"/>
          </a:xfrm>
          <a:prstGeom prst="rect">
            <a:avLst/>
          </a:prstGeom>
          <a:noFill/>
        </p:spPr>
        <p:txBody>
          <a:bodyPr wrap="square" rtlCol="0">
            <a:spAutoFit/>
          </a:bodyPr>
          <a:lstStyle/>
          <a:p>
            <a:r>
              <a:rPr lang="en-US" dirty="0"/>
              <a:t>64.4% vs 56.6</a:t>
            </a:r>
            <a:r>
              <a:rPr lang="en-US" dirty="0" smtClean="0"/>
              <a:t>%</a:t>
            </a:r>
            <a:endParaRPr lang="en-US" dirty="0"/>
          </a:p>
        </p:txBody>
      </p:sp>
    </p:spTree>
    <p:extLst>
      <p:ext uri="{BB962C8B-B14F-4D97-AF65-F5344CB8AC3E}">
        <p14:creationId xmlns:p14="http://schemas.microsoft.com/office/powerpoint/2010/main" xmlns="" val="3629798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How do you most often access online information related to patient care?</a:t>
            </a:r>
            <a:endParaRPr lang="en-US" sz="3200" dirty="0"/>
          </a:p>
        </p:txBody>
      </p:sp>
      <p:sp>
        <p:nvSpPr>
          <p:cNvPr id="3" name="Content Placeholder 2"/>
          <p:cNvSpPr>
            <a:spLocks noGrp="1"/>
          </p:cNvSpPr>
          <p:nvPr>
            <p:ph idx="1"/>
          </p:nvPr>
        </p:nvSpPr>
        <p:spPr/>
        <p:txBody>
          <a:bodyPr/>
          <a:lstStyle/>
          <a:p>
            <a:pPr lvl="1"/>
            <a:r>
              <a:rPr lang="en-US" dirty="0" smtClean="0"/>
              <a:t>No substantial gender difference</a:t>
            </a:r>
          </a:p>
          <a:p>
            <a:pPr lvl="2"/>
            <a:r>
              <a:rPr lang="en-US" dirty="0" smtClean="0"/>
              <a:t>~30% laptop</a:t>
            </a:r>
          </a:p>
          <a:p>
            <a:pPr lvl="2"/>
            <a:r>
              <a:rPr lang="en-US" dirty="0" smtClean="0"/>
              <a:t>~45% desktop</a:t>
            </a:r>
          </a:p>
          <a:p>
            <a:pPr lvl="2"/>
            <a:r>
              <a:rPr lang="en-US" dirty="0" smtClean="0"/>
              <a:t>~15% smartphone</a:t>
            </a:r>
          </a:p>
          <a:p>
            <a:pPr lvl="2"/>
            <a:r>
              <a:rPr lang="en-US" dirty="0" smtClean="0"/>
              <a:t>~10% tablet</a:t>
            </a:r>
          </a:p>
        </p:txBody>
      </p:sp>
    </p:spTree>
    <p:extLst>
      <p:ext uri="{BB962C8B-B14F-4D97-AF65-F5344CB8AC3E}">
        <p14:creationId xmlns:p14="http://schemas.microsoft.com/office/powerpoint/2010/main" xmlns="" val="2746091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(Men vs Women)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Most variables analyzed suggest no impact of gender (male vs. female) on educational preferences and technology adoption levels</a:t>
            </a:r>
          </a:p>
          <a:p>
            <a:r>
              <a:rPr lang="en-US" dirty="0" smtClean="0"/>
              <a:t>However, some signals observed:</a:t>
            </a:r>
          </a:p>
          <a:p>
            <a:pPr lvl="1"/>
            <a:r>
              <a:rPr lang="en-US" dirty="0" smtClean="0"/>
              <a:t>More men self-rate themselves as technology “experts,” despite similar levels of comfort with using Internet-based continuing education</a:t>
            </a:r>
          </a:p>
          <a:p>
            <a:pPr lvl="1"/>
            <a:r>
              <a:rPr lang="en-US" dirty="0" smtClean="0"/>
              <a:t>Women seem to express greatest enthusiasm</a:t>
            </a:r>
            <a:r>
              <a:rPr lang="en-US" baseline="0" dirty="0" smtClean="0"/>
              <a:t> for point-of-care activities</a:t>
            </a:r>
            <a:endParaRPr lang="en-US" dirty="0" smtClean="0"/>
          </a:p>
          <a:p>
            <a:pPr lvl="1"/>
            <a:r>
              <a:rPr lang="en-US" dirty="0" smtClean="0"/>
              <a:t>Men more likely to report using self-guided/self-paced</a:t>
            </a:r>
            <a:r>
              <a:rPr lang="en-US" baseline="0" dirty="0" smtClean="0"/>
              <a:t> online activities for completing CME</a:t>
            </a:r>
            <a:endParaRPr lang="en-US" dirty="0" smtClean="0"/>
          </a:p>
          <a:p>
            <a:r>
              <a:rPr lang="en-US" dirty="0" smtClean="0"/>
              <a:t>The fact so few differences were found seems to indirectly validate the </a:t>
            </a:r>
            <a:r>
              <a:rPr lang="en-US" b="1" dirty="0" smtClean="0"/>
              <a:t>pronounced differences between generations</a:t>
            </a:r>
            <a:r>
              <a:rPr lang="en-US" dirty="0" smtClean="0"/>
              <a:t> observed in the previous analysis</a:t>
            </a:r>
          </a:p>
          <a:p>
            <a:r>
              <a:rPr lang="en-US" dirty="0" smtClean="0"/>
              <a:t>More research needed to determine what gender differences exist in educational preferences and technology adoption among MD consumers of physician-directed CME programs and point-of-care offerings</a:t>
            </a:r>
            <a:endParaRPr lang="en-US" dirty="0"/>
          </a:p>
        </p:txBody>
      </p:sp>
    </p:spTree>
    <p:extLst>
      <p:ext uri="{BB962C8B-B14F-4D97-AF65-F5344CB8AC3E}">
        <p14:creationId xmlns:p14="http://schemas.microsoft.com/office/powerpoint/2010/main" xmlns="" val="16896702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Age </a:t>
            </a:r>
            <a:r>
              <a:rPr lang="en-US" dirty="0"/>
              <a:t>can be a predictor of physician preferences </a:t>
            </a:r>
            <a:endParaRPr lang="en-US" dirty="0" smtClean="0"/>
          </a:p>
          <a:p>
            <a:pPr lvl="1"/>
            <a:r>
              <a:rPr lang="en-US" dirty="0" smtClean="0"/>
              <a:t>Educational formats (online, print, and live)</a:t>
            </a:r>
          </a:p>
          <a:p>
            <a:pPr lvl="1"/>
            <a:r>
              <a:rPr lang="en-US" dirty="0"/>
              <a:t>T</a:t>
            </a:r>
            <a:r>
              <a:rPr lang="en-US" dirty="0" smtClean="0"/>
              <a:t>echnology preferences (desktop vs mobile)</a:t>
            </a:r>
          </a:p>
          <a:p>
            <a:r>
              <a:rPr lang="en-US" dirty="0" smtClean="0"/>
              <a:t>Younger </a:t>
            </a:r>
            <a:r>
              <a:rPr lang="en-US" dirty="0"/>
              <a:t>physicians </a:t>
            </a:r>
            <a:r>
              <a:rPr lang="en-US" dirty="0" smtClean="0"/>
              <a:t>tend </a:t>
            </a:r>
            <a:r>
              <a:rPr lang="en-US" dirty="0"/>
              <a:t>to report </a:t>
            </a:r>
            <a:r>
              <a:rPr lang="en-US" dirty="0" smtClean="0"/>
              <a:t>higher </a:t>
            </a:r>
            <a:r>
              <a:rPr lang="en-US" dirty="0"/>
              <a:t>levels of technology comfort and adoption, and higher levels of preference for certain online </a:t>
            </a:r>
            <a:r>
              <a:rPr lang="en-US" dirty="0" smtClean="0"/>
              <a:t>activities</a:t>
            </a:r>
          </a:p>
          <a:p>
            <a:r>
              <a:rPr lang="en-US" dirty="0" smtClean="0"/>
              <a:t>Health </a:t>
            </a:r>
            <a:r>
              <a:rPr lang="en-US" dirty="0"/>
              <a:t>educators should take the age of the target audience into account when designing physician education, both in terms of educational format and technology preferences</a:t>
            </a:r>
          </a:p>
        </p:txBody>
      </p:sp>
    </p:spTree>
    <p:extLst>
      <p:ext uri="{BB962C8B-B14F-4D97-AF65-F5344CB8AC3E}">
        <p14:creationId xmlns:p14="http://schemas.microsoft.com/office/powerpoint/2010/main" xmlns="" val="2035369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7978" y="651346"/>
            <a:ext cx="4409524" cy="5733333"/>
          </a:xfrm>
          <a:prstGeom prst="rect">
            <a:avLst/>
          </a:prstGeom>
          <a:ln>
            <a:solidFill>
              <a:schemeClr val="bg1">
                <a:lumMod val="75000"/>
              </a:schemeClr>
            </a:solidFill>
          </a:ln>
        </p:spPr>
      </p:pic>
      <p:sp>
        <p:nvSpPr>
          <p:cNvPr id="5" name="Rounded Rectangular Callout 4"/>
          <p:cNvSpPr/>
          <p:nvPr/>
        </p:nvSpPr>
        <p:spPr>
          <a:xfrm>
            <a:off x="4933507" y="1716657"/>
            <a:ext cx="3873261" cy="4002656"/>
          </a:xfrm>
          <a:prstGeom prst="wedgeRoundRectCallout">
            <a:avLst>
              <a:gd name="adj1" fmla="val -59387"/>
              <a:gd name="adj2" fmla="val -21056"/>
              <a:gd name="adj3" fmla="val 16667"/>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251731" y="655010"/>
            <a:ext cx="3236814" cy="861774"/>
          </a:xfrm>
          <a:prstGeom prst="rect">
            <a:avLst/>
          </a:prstGeom>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Available at: </a:t>
            </a:r>
            <a:r>
              <a:rPr lang="en-US" dirty="0" smtClean="0">
                <a:hlinkClick r:id="rId3"/>
              </a:rPr>
              <a:t>http://www.clinicaloptions.com/generational</a:t>
            </a:r>
            <a:r>
              <a:rPr lang="en-US" dirty="0" smtClean="0"/>
              <a:t> </a:t>
            </a:r>
            <a:endParaRPr lang="en-US" dirty="0"/>
          </a:p>
        </p:txBody>
      </p:sp>
      <p:sp>
        <p:nvSpPr>
          <p:cNvPr id="4" name="Content Placeholder 1"/>
          <p:cNvSpPr txBox="1">
            <a:spLocks/>
          </p:cNvSpPr>
          <p:nvPr/>
        </p:nvSpPr>
        <p:spPr>
          <a:xfrm>
            <a:off x="5251731" y="1796392"/>
            <a:ext cx="3506507" cy="4667250"/>
          </a:xfrm>
          <a:prstGeom prst="rect">
            <a:avLst/>
          </a:prstGeom>
        </p:spPr>
        <p:txBody>
          <a:bodyPr/>
          <a:lstStyle>
            <a:lvl1pPr marL="342900" indent="-342900" algn="l" defTabSz="457200" rtl="0" eaLnBrk="1" latinLnBrk="0" hangingPunct="1">
              <a:spcBef>
                <a:spcPct val="20000"/>
              </a:spcBef>
              <a:buClr>
                <a:srgbClr val="128B97"/>
              </a:buClr>
              <a:buFont typeface="Arial"/>
              <a:buChar char="•"/>
              <a:defRPr sz="3200" kern="1200">
                <a:solidFill>
                  <a:srgbClr val="15518D"/>
                </a:solidFill>
                <a:latin typeface="+mn-lt"/>
                <a:ea typeface="+mn-ea"/>
                <a:cs typeface="+mn-cs"/>
              </a:defRPr>
            </a:lvl1pPr>
            <a:lvl2pPr marL="742950" indent="-285750" algn="l" defTabSz="457200" rtl="0" eaLnBrk="1" latinLnBrk="0" hangingPunct="1">
              <a:spcBef>
                <a:spcPct val="20000"/>
              </a:spcBef>
              <a:buClr>
                <a:schemeClr val="accent6">
                  <a:lumMod val="75000"/>
                </a:schemeClr>
              </a:buClr>
              <a:buFont typeface="Arial"/>
              <a:buChar char="–"/>
              <a:defRPr sz="2800" kern="1200">
                <a:solidFill>
                  <a:srgbClr val="15518D"/>
                </a:solidFill>
                <a:latin typeface="+mn-lt"/>
                <a:ea typeface="+mn-ea"/>
                <a:cs typeface="+mn-cs"/>
              </a:defRPr>
            </a:lvl2pPr>
            <a:lvl3pPr marL="1143000" indent="-228600" algn="l" defTabSz="457200" rtl="0" eaLnBrk="1" latinLnBrk="0" hangingPunct="1">
              <a:spcBef>
                <a:spcPct val="20000"/>
              </a:spcBef>
              <a:buClr>
                <a:srgbClr val="2C8DC0"/>
              </a:buClr>
              <a:buFont typeface="Arial"/>
              <a:buChar char="•"/>
              <a:defRPr sz="2400" kern="1200">
                <a:solidFill>
                  <a:srgbClr val="15518D"/>
                </a:solidFill>
                <a:latin typeface="+mn-lt"/>
                <a:ea typeface="+mn-ea"/>
                <a:cs typeface="+mn-cs"/>
              </a:defRPr>
            </a:lvl3pPr>
            <a:lvl4pPr marL="1600200" indent="-228600" algn="l" defTabSz="457200" rtl="0" eaLnBrk="1" latinLnBrk="0" hangingPunct="1">
              <a:spcBef>
                <a:spcPct val="20000"/>
              </a:spcBef>
              <a:buClr>
                <a:srgbClr val="FFFF00"/>
              </a:buClr>
              <a:buFont typeface="Arial"/>
              <a:buChar char="–"/>
              <a:defRPr sz="2000" kern="1200">
                <a:solidFill>
                  <a:srgbClr val="15518D"/>
                </a:solidFill>
                <a:latin typeface="+mn-lt"/>
                <a:ea typeface="+mn-ea"/>
                <a:cs typeface="+mn-cs"/>
              </a:defRPr>
            </a:lvl4pPr>
            <a:lvl5pPr marL="2057400" indent="-228600" algn="l" defTabSz="457200" rtl="0" eaLnBrk="1" latinLnBrk="0" hangingPunct="1">
              <a:spcBef>
                <a:spcPct val="20000"/>
              </a:spcBef>
              <a:buClr>
                <a:srgbClr val="E7431F"/>
              </a:buClr>
              <a:buFont typeface="Arial"/>
              <a:buChar char="»"/>
              <a:defRPr sz="2000" kern="1200">
                <a:solidFill>
                  <a:srgbClr val="15518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t>“The move to mobile education and short, focused activities will rapidly accelerate as Millennial physicians enter the healthcare workforce.”</a:t>
            </a:r>
          </a:p>
          <a:p>
            <a:pPr marL="0" indent="0">
              <a:buNone/>
            </a:pPr>
            <a:endParaRPr lang="en-US" sz="1200" dirty="0" smtClean="0"/>
          </a:p>
          <a:p>
            <a:pPr marL="0" indent="0">
              <a:buNone/>
            </a:pPr>
            <a:r>
              <a:rPr lang="en-US" sz="1200" dirty="0" smtClean="0"/>
              <a:t>“One size does not fit all. Each physician has a unique preference for technology type and program format that cannot be defined simply by age alone, with the exception of the Millennials’ strong preferences for accessible education on smartphones and tablets.”</a:t>
            </a:r>
          </a:p>
          <a:p>
            <a:pPr marL="0" indent="0">
              <a:buNone/>
            </a:pPr>
            <a:endParaRPr lang="en-US" sz="1200" dirty="0" smtClean="0"/>
          </a:p>
          <a:p>
            <a:pPr marL="0" indent="0">
              <a:buNone/>
            </a:pPr>
            <a:r>
              <a:rPr lang="en-US" sz="1200" dirty="0" smtClean="0"/>
              <a:t>“If CME activities are to mirror the educational experience of Millennials, then they should be focused on easily retrieved, concise, and well-integrated clinical information/learning that is accessible on smartphones and tablets and comprehensive enough to be customizable to each physician’s learning needs.”</a:t>
            </a:r>
            <a:endParaRPr lang="en-US" sz="1200" dirty="0"/>
          </a:p>
        </p:txBody>
      </p:sp>
    </p:spTree>
    <p:extLst>
      <p:ext uri="{BB962C8B-B14F-4D97-AF65-F5344CB8AC3E}">
        <p14:creationId xmlns:p14="http://schemas.microsoft.com/office/powerpoint/2010/main" xmlns="" val="298582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 Placeholder 2"/>
          <p:cNvSpPr>
            <a:spLocks noGrp="1"/>
          </p:cNvSpPr>
          <p:nvPr>
            <p:ph type="body" idx="1"/>
          </p:nvPr>
        </p:nvSpPr>
        <p:spPr/>
        <p:txBody>
          <a:bodyPr/>
          <a:lstStyle/>
          <a:p>
            <a:r>
              <a:rPr lang="en-US" dirty="0" smtClean="0"/>
              <a:t>Alyce Kuklinski</a:t>
            </a:r>
            <a:endParaRPr lang="en-US" dirty="0"/>
          </a:p>
        </p:txBody>
      </p:sp>
    </p:spTree>
    <p:extLst>
      <p:ext uri="{BB962C8B-B14F-4D97-AF65-F5344CB8AC3E}">
        <p14:creationId xmlns:p14="http://schemas.microsoft.com/office/powerpoint/2010/main" xmlns="" val="63826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“Millennials”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68343" y="1286401"/>
            <a:ext cx="2551057" cy="3574490"/>
          </a:xfrm>
        </p:spPr>
      </p:pic>
      <p:pic>
        <p:nvPicPr>
          <p:cNvPr id="5" name="Picture 4"/>
          <p:cNvPicPr>
            <a:picLocks noChangeAspect="1"/>
          </p:cNvPicPr>
          <p:nvPr/>
        </p:nvPicPr>
        <p:blipFill>
          <a:blip r:embed="rId3"/>
          <a:stretch>
            <a:fillRect/>
          </a:stretch>
        </p:blipFill>
        <p:spPr>
          <a:xfrm>
            <a:off x="6284296" y="1396899"/>
            <a:ext cx="2535332" cy="3373225"/>
          </a:xfrm>
          <a:prstGeom prst="rect">
            <a:avLst/>
          </a:prstGeom>
        </p:spPr>
      </p:pic>
      <p:pic>
        <p:nvPicPr>
          <p:cNvPr id="6" name="Picture 5"/>
          <p:cNvPicPr>
            <a:picLocks noChangeAspect="1"/>
          </p:cNvPicPr>
          <p:nvPr/>
        </p:nvPicPr>
        <p:blipFill>
          <a:blip r:embed="rId4"/>
          <a:stretch>
            <a:fillRect/>
          </a:stretch>
        </p:blipFill>
        <p:spPr>
          <a:xfrm>
            <a:off x="2313015" y="2067265"/>
            <a:ext cx="3070412" cy="4000500"/>
          </a:xfrm>
          <a:prstGeom prst="rect">
            <a:avLst/>
          </a:prstGeom>
        </p:spPr>
      </p:pic>
      <p:pic>
        <p:nvPicPr>
          <p:cNvPr id="7" name="Picture 6"/>
          <p:cNvPicPr>
            <a:picLocks noChangeAspect="1"/>
          </p:cNvPicPr>
          <p:nvPr/>
        </p:nvPicPr>
        <p:blipFill>
          <a:blip r:embed="rId5"/>
          <a:stretch>
            <a:fillRect/>
          </a:stretch>
        </p:blipFill>
        <p:spPr>
          <a:xfrm>
            <a:off x="5280211" y="3208939"/>
            <a:ext cx="2607889" cy="2901374"/>
          </a:xfrm>
          <a:prstGeom prst="rect">
            <a:avLst/>
          </a:prstGeom>
        </p:spPr>
      </p:pic>
    </p:spTree>
    <p:extLst>
      <p:ext uri="{BB962C8B-B14F-4D97-AF65-F5344CB8AC3E}">
        <p14:creationId xmlns:p14="http://schemas.microsoft.com/office/powerpoint/2010/main" xmlns="" val="279516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“Millennials”</a:t>
            </a:r>
            <a:endParaRPr lang="en-US" dirty="0"/>
          </a:p>
        </p:txBody>
      </p:sp>
      <p:pic>
        <p:nvPicPr>
          <p:cNvPr id="4" name="Content Placeholder 3"/>
          <p:cNvPicPr>
            <a:picLocks noGrp="1" noChangeAspect="1"/>
          </p:cNvPicPr>
          <p:nvPr>
            <p:ph idx="1"/>
          </p:nvPr>
        </p:nvPicPr>
        <p:blipFill>
          <a:blip r:embed="rId2"/>
          <a:stretch>
            <a:fillRect/>
          </a:stretch>
        </p:blipFill>
        <p:spPr>
          <a:xfrm>
            <a:off x="1084459" y="1387034"/>
            <a:ext cx="6786823" cy="4525963"/>
          </a:xfrm>
          <a:prstGeom prst="rect">
            <a:avLst/>
          </a:prstGeom>
        </p:spPr>
      </p:pic>
      <p:sp>
        <p:nvSpPr>
          <p:cNvPr id="5" name="TextBox 4"/>
          <p:cNvSpPr txBox="1"/>
          <p:nvPr/>
        </p:nvSpPr>
        <p:spPr>
          <a:xfrm>
            <a:off x="201706" y="5928686"/>
            <a:ext cx="6952129" cy="738664"/>
          </a:xfrm>
          <a:prstGeom prst="rect">
            <a:avLst/>
          </a:prstGeom>
          <a:noFill/>
        </p:spPr>
        <p:txBody>
          <a:bodyPr wrap="square" rtlCol="0">
            <a:spAutoFit/>
          </a:bodyPr>
          <a:lstStyle/>
          <a:p>
            <a:r>
              <a:rPr lang="en-US" sz="1400" dirty="0" smtClean="0"/>
              <a:t>Word cloud courtesy of </a:t>
            </a:r>
            <a:r>
              <a:rPr lang="en-US" sz="1400" i="1" dirty="0" smtClean="0"/>
              <a:t>Financial Times</a:t>
            </a:r>
            <a:r>
              <a:rPr lang="en-US" sz="1400" dirty="0" smtClean="0"/>
              <a:t>, February 25, 2015.Available at</a:t>
            </a:r>
            <a:r>
              <a:rPr lang="en-US" sz="1400" dirty="0"/>
              <a:t>:  </a:t>
            </a:r>
            <a:endParaRPr lang="en-US" sz="1400" dirty="0" smtClean="0"/>
          </a:p>
          <a:p>
            <a:r>
              <a:rPr lang="en-US" sz="1400" dirty="0" smtClean="0"/>
              <a:t>http</a:t>
            </a:r>
            <a:r>
              <a:rPr lang="en-US" sz="1400" dirty="0"/>
              <a:t>://www.businesscircle.com.my/millennials-look-to-tech-stars-as-finance-careers-leave-them-cold/</a:t>
            </a:r>
          </a:p>
        </p:txBody>
      </p:sp>
    </p:spTree>
    <p:extLst>
      <p:ext uri="{BB962C8B-B14F-4D97-AF65-F5344CB8AC3E}">
        <p14:creationId xmlns:p14="http://schemas.microsoft.com/office/powerpoint/2010/main" xmlns="" val="4061640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Millennials and Health Care</a:t>
            </a:r>
            <a:endParaRPr lang="en-US" dirty="0"/>
          </a:p>
        </p:txBody>
      </p:sp>
      <p:pic>
        <p:nvPicPr>
          <p:cNvPr id="4" name="Content Placeholder 3"/>
          <p:cNvPicPr>
            <a:picLocks noGrp="1" noChangeAspect="1"/>
          </p:cNvPicPr>
          <p:nvPr>
            <p:ph idx="1"/>
          </p:nvPr>
        </p:nvPicPr>
        <p:blipFill>
          <a:blip r:embed="rId2"/>
          <a:stretch>
            <a:fillRect/>
          </a:stretch>
        </p:blipFill>
        <p:spPr>
          <a:xfrm>
            <a:off x="349623" y="1387034"/>
            <a:ext cx="6311505" cy="4525963"/>
          </a:xfrm>
          <a:prstGeom prst="rect">
            <a:avLst/>
          </a:prstGeom>
        </p:spPr>
      </p:pic>
      <p:pic>
        <p:nvPicPr>
          <p:cNvPr id="5" name="Picture 4"/>
          <p:cNvPicPr>
            <a:picLocks noChangeAspect="1"/>
          </p:cNvPicPr>
          <p:nvPr/>
        </p:nvPicPr>
        <p:blipFill>
          <a:blip r:embed="rId3"/>
          <a:stretch>
            <a:fillRect/>
          </a:stretch>
        </p:blipFill>
        <p:spPr>
          <a:xfrm>
            <a:off x="1707776" y="4483610"/>
            <a:ext cx="6844553" cy="14591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xmlns="" val="47905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Results</a:t>
            </a:r>
            <a:endParaRPr lang="en-US" dirty="0"/>
          </a:p>
        </p:txBody>
      </p:sp>
      <p:sp>
        <p:nvSpPr>
          <p:cNvPr id="3" name="Text Placeholder 2"/>
          <p:cNvSpPr>
            <a:spLocks noGrp="1"/>
          </p:cNvSpPr>
          <p:nvPr>
            <p:ph type="body" idx="1"/>
          </p:nvPr>
        </p:nvSpPr>
        <p:spPr/>
        <p:txBody>
          <a:bodyPr/>
          <a:lstStyle/>
          <a:p>
            <a:r>
              <a:rPr lang="en-US" dirty="0" smtClean="0"/>
              <a:t>Andrew Bowser</a:t>
            </a:r>
            <a:endParaRPr lang="en-US" dirty="0"/>
          </a:p>
        </p:txBody>
      </p:sp>
    </p:spTree>
    <p:extLst>
      <p:ext uri="{BB962C8B-B14F-4D97-AF65-F5344CB8AC3E}">
        <p14:creationId xmlns:p14="http://schemas.microsoft.com/office/powerpoint/2010/main" xmlns="" val="399188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Acknowledgement / Inspiration</a:t>
            </a:r>
            <a:endParaRPr lang="en-US" dirty="0"/>
          </a:p>
        </p:txBody>
      </p:sp>
      <p:sp>
        <p:nvSpPr>
          <p:cNvPr id="3" name="Content Placeholder 2"/>
          <p:cNvSpPr>
            <a:spLocks noGrp="1"/>
          </p:cNvSpPr>
          <p:nvPr>
            <p:ph idx="1"/>
          </p:nvPr>
        </p:nvSpPr>
        <p:spPr/>
        <p:txBody>
          <a:bodyPr>
            <a:normAutofit/>
          </a:bodyPr>
          <a:lstStyle/>
          <a:p>
            <a:r>
              <a:rPr lang="en-US" b="1" dirty="0" smtClean="0"/>
              <a:t>“The Wild, Wild West of Clinician Education: The Generational Divide” – </a:t>
            </a:r>
            <a:r>
              <a:rPr lang="en-US" sz="2800" i="1" dirty="0" smtClean="0"/>
              <a:t>Carol S. Havens, MD, ACHEP 2015</a:t>
            </a:r>
          </a:p>
          <a:p>
            <a:pPr lvl="1"/>
            <a:r>
              <a:rPr lang="en-US" dirty="0" smtClean="0"/>
              <a:t>Awareness of generational challenges in health education</a:t>
            </a:r>
          </a:p>
          <a:p>
            <a:pPr lvl="1"/>
            <a:r>
              <a:rPr lang="en-US" dirty="0" smtClean="0"/>
              <a:t>Growing evidence about generational differences among learners</a:t>
            </a:r>
          </a:p>
        </p:txBody>
      </p:sp>
    </p:spTree>
    <p:extLst>
      <p:ext uri="{BB962C8B-B14F-4D97-AF65-F5344CB8AC3E}">
        <p14:creationId xmlns:p14="http://schemas.microsoft.com/office/powerpoint/2010/main" xmlns="" val="639958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Does Age Influence Educational Format Preference and Technology Adoption? Findings of a Survey of US Physicians&amp;quot;&quot;/&gt;&lt;property id=&quot;20307&quot; value=&quot;260&quot;/&gt;&lt;/object&gt;&lt;object type=&quot;3&quot; unique_id=&quot;10006&quot;&gt;&lt;property id=&quot;20148&quot; value=&quot;5&quot;/&gt;&lt;property id=&quot;20300&quot; value=&quot;Slide 3 - &amp;quot;Learning Objectives&amp;quot;&quot;/&gt;&lt;property id=&quot;20307&quot; value=&quot;258&quot;/&gt;&lt;/object&gt;&lt;object type=&quot;3&quot; unique_id=&quot;10007&quot;&gt;&lt;property id=&quot;20148&quot; value=&quot;5&quot;/&gt;&lt;property id=&quot;20300&quot; value=&quot;Slide 4 - &amp;quot;Introduction&amp;quot;&quot;/&gt;&lt;property id=&quot;20307&quot; value=&quot;302&quot;/&gt;&lt;/object&gt;&lt;object type=&quot;3&quot; unique_id=&quot;10008&quot;&gt;&lt;property id=&quot;20148&quot; value=&quot;5&quot;/&gt;&lt;property id=&quot;20300&quot; value=&quot;Slide 5 - &amp;quot;The Rise of “Millennials”&amp;quot;&quot;/&gt;&lt;property id=&quot;20307&quot; value=&quot;304&quot;/&gt;&lt;/object&gt;&lt;object type=&quot;3&quot; unique_id=&quot;10009&quot;&gt;&lt;property id=&quot;20148&quot; value=&quot;5&quot;/&gt;&lt;property id=&quot;20300&quot; value=&quot;Slide 6 - &amp;quot;Characteristics of “Millennials”&amp;quot;&quot;/&gt;&lt;property id=&quot;20307&quot; value=&quot;309&quot;/&gt;&lt;/object&gt;&lt;object type=&quot;3&quot; unique_id=&quot;10010&quot;&gt;&lt;property id=&quot;20148&quot; value=&quot;5&quot;/&gt;&lt;property id=&quot;20300&quot; value=&quot;Slide 7 - &amp;quot;Millennials and Health Care&amp;quot;&quot;/&gt;&lt;property id=&quot;20307&quot; value=&quot;308&quot;/&gt;&lt;/object&gt;&lt;object type=&quot;3&quot; unique_id=&quot;10011&quot;&gt;&lt;property id=&quot;20148&quot; value=&quot;5&quot;/&gt;&lt;property id=&quot;20300&quot; value=&quot;Slide 8 - &amp;quot;Study Results&amp;quot;&quot;/&gt;&lt;property id=&quot;20307&quot; value=&quot;303&quot;/&gt;&lt;/object&gt;&lt;object type=&quot;3&quot; unique_id=&quot;10012&quot;&gt;&lt;property id=&quot;20148&quot; value=&quot;5&quot;/&gt;&lt;property id=&quot;20300&quot; value=&quot;Slide 9 - &amp;quot;Acknowledgement / Inspiration&amp;quot;&quot;/&gt;&lt;property id=&quot;20307&quot; value=&quot;268&quot;/&gt;&lt;/object&gt;&lt;object type=&quot;3&quot; unique_id=&quot;10013&quot;&gt;&lt;property id=&quot;20148&quot; value=&quot;5&quot;/&gt;&lt;property id=&quot;20300&quot; value=&quot;Slide 10&quot;/&gt;&lt;property id=&quot;20307&quot; value=&quot;311&quot;/&gt;&lt;/object&gt;&lt;object type=&quot;3&quot; unique_id=&quot;10014&quot;&gt;&lt;property id=&quot;20148&quot; value=&quot;5&quot;/&gt;&lt;property id=&quot;20300&quot; value=&quot;Slide 11 - &amp;quot;Acknowledgement / Inspiration&amp;quot;&quot;/&gt;&lt;property id=&quot;20307&quot; value=&quot;315&quot;/&gt;&lt;/object&gt;&lt;object type=&quot;3&quot; unique_id=&quot;10015&quot;&gt;&lt;property id=&quot;20148&quot; value=&quot;5&quot;/&gt;&lt;property id=&quot;20300&quot; value=&quot;Slide 12 - &amp;quot;Background&amp;quot;&quot;/&gt;&lt;property id=&quot;20307&quot; value=&quot;310&quot;/&gt;&lt;/object&gt;&lt;object type=&quot;3&quot; unique_id=&quot;10016&quot;&gt;&lt;property id=&quot;20148&quot; value=&quot;5&quot;/&gt;&lt;property id=&quot;20300&quot; value=&quot;Slide 13 - &amp;quot;Background&amp;quot;&quot;/&gt;&lt;property id=&quot;20307&quot; value=&quot;314&quot;/&gt;&lt;/object&gt;&lt;object type=&quot;3&quot; unique_id=&quot;10017&quot;&gt;&lt;property id=&quot;20148&quot; value=&quot;5&quot;/&gt;&lt;property id=&quot;20300&quot; value=&quot;Slide 14 - &amp;quot;What have others found?&amp;quot;&quot;/&gt;&lt;property id=&quot;20307&quot; value=&quot;316&quot;/&gt;&lt;/object&gt;&lt;object type=&quot;3&quot; unique_id=&quot;10018&quot;&gt;&lt;property id=&quot;20148&quot; value=&quot;5&quot;/&gt;&lt;property id=&quot;20300&quot; value=&quot;Slide 15 - &amp;quot;Aim&amp;quot;&quot;/&gt;&lt;property id=&quot;20307&quot; value=&quot;313&quot;/&gt;&lt;/object&gt;&lt;object type=&quot;3&quot; unique_id=&quot;10019&quot;&gt;&lt;property id=&quot;20148&quot; value=&quot;5&quot;/&gt;&lt;property id=&quot;20300&quot; value=&quot;Slide 16 - &amp;quot;Methods&amp;quot;&quot;/&gt;&lt;property id=&quot;20307&quot; value=&quot;261&quot;/&gt;&lt;/object&gt;&lt;object type=&quot;3&quot; unique_id=&quot;10020&quot;&gt;&lt;property id=&quot;20148&quot; value=&quot;5&quot;/&gt;&lt;property id=&quot;20300&quot; value=&quot;Slide 17&quot;/&gt;&lt;property id=&quot;20307&quot; value=&quot;264&quot;/&gt;&lt;/object&gt;&lt;object type=&quot;3&quot; unique_id=&quot;10021&quot;&gt;&lt;property id=&quot;20148&quot; value=&quot;5&quot;/&gt;&lt;property id=&quot;20300&quot; value=&quot;Slide 18&quot;/&gt;&lt;property id=&quot;20307&quot; value=&quot;296&quot;/&gt;&lt;/object&gt;&lt;object type=&quot;3&quot; unique_id=&quot;10022&quot;&gt;&lt;property id=&quot;20148&quot; value=&quot;5&quot;/&gt;&lt;property id=&quot;20300&quot; value=&quot;Slide 19 - &amp;quot;Results: Technology&amp;quot;&quot;/&gt;&lt;property id=&quot;20307&quot; value=&quot;266&quot;/&gt;&lt;/object&gt;&lt;object type=&quot;3&quot; unique_id=&quot;10023&quot;&gt;&lt;property id=&quot;20148&quot; value=&quot;5&quot;/&gt;&lt;property id=&quot;20300&quot; value=&quot;Slide 20 - &amp;quot;How Do You Currently Access CME Activities?&amp;#x0D;&amp;#x0A;PC/Mac vs Tablet vs Smartphone&amp;quot;&quot;/&gt;&lt;property id=&quot;20307&quot; value=&quot;297&quot;/&gt;&lt;/object&gt;&lt;object type=&quot;3&quot; unique_id=&quot;10024&quot;&gt;&lt;property id=&quot;20148&quot; value=&quot;5&quot;/&gt;&lt;property id=&quot;20300&quot; value=&quot;Slide 21 - &amp;quot;What’s Your Primary (“Go-To”) Device for Looking Up Patient Care Information?&amp;quot;&quot;/&gt;&lt;property id=&quot;20307&quot; value=&quot;298&quot;/&gt;&lt;/object&gt;&lt;object type=&quot;3&quot; unique_id=&quot;10025&quot;&gt;&lt;property id=&quot;20148&quot; value=&quot;5&quot;/&gt;&lt;property id=&quot;20300&quot; value=&quot;Slide 22 - &amp;quot;Results: Online&amp;quot;&quot;/&gt;&lt;property id=&quot;20307&quot; value=&quot;267&quot;/&gt;&lt;/object&gt;&lt;object type=&quot;3&quot; unique_id=&quot;10026&quot;&gt;&lt;property id=&quot;20148&quot; value=&quot;5&quot;/&gt;&lt;property id=&quot;20300&quot; value=&quot;Slide 23 - &amp;quot;Results: Print/Text&amp;quot;&quot;/&gt;&lt;property id=&quot;20307&quot; value=&quot;269&quot;/&gt;&lt;/object&gt;&lt;object type=&quot;3&quot; unique_id=&quot;10027&quot;&gt;&lt;property id=&quot;20148&quot; value=&quot;5&quot;/&gt;&lt;property id=&quot;20300&quot; value=&quot;Slide 24 - &amp;quot;Print CME&amp;quot;&quot;/&gt;&lt;property id=&quot;20307&quot; value=&quot;299&quot;/&gt;&lt;/object&gt;&lt;object type=&quot;3&quot; unique_id=&quot;10028&quot;&gt;&lt;property id=&quot;20148&quot; value=&quot;5&quot;/&gt;&lt;property id=&quot;20300&quot; value=&quot;Slide 25 - &amp;quot;Results: Live Formats&amp;quot;&quot;/&gt;&lt;property id=&quot;20307&quot; value=&quot;270&quot;/&gt;&lt;/object&gt;&lt;object type=&quot;3&quot; unique_id=&quot;10029&quot;&gt;&lt;property id=&quot;20148&quot; value=&quot;5&quot;/&gt;&lt;property id=&quot;20300&quot; value=&quot;Slide 26 - &amp;quot;Medical Meetings&amp;quot;&quot;/&gt;&lt;property id=&quot;20307&quot; value=&quot;300&quot;/&gt;&lt;/object&gt;&lt;object type=&quot;3&quot; unique_id=&quot;10030&quot;&gt;&lt;property id=&quot;20148&quot; value=&quot;5&quot;/&gt;&lt;property id=&quot;20300&quot; value=&quot;Slide 27 - &amp;quot;Results: CME Credit&amp;quot;&quot;/&gt;&lt;property id=&quot;20307&quot; value=&quot;271&quot;/&gt;&lt;/object&gt;&lt;object type=&quot;3&quot; unique_id=&quot;10031&quot;&gt;&lt;property id=&quot;20148&quot; value=&quot;5&quot;/&gt;&lt;property id=&quot;20300&quot; value=&quot;Slide 28 - &amp;quot;‘Millennial’ Physicians: &amp;#x0D;&amp;#x0A;Identified Preferences&amp;quot;&quot;/&gt;&lt;property id=&quot;20307&quot; value=&quot;277&quot;/&gt;&lt;/object&gt;&lt;object type=&quot;3&quot; unique_id=&quot;10032&quot;&gt;&lt;property id=&quot;20148&quot; value=&quot;5&quot;/&gt;&lt;property id=&quot;20300&quot; value=&quot;Slide 29 - &amp;quot;Does Gender Matter?&amp;quot;&quot;/&gt;&lt;property id=&quot;20307&quot; value=&quot;278&quot;/&gt;&lt;/object&gt;&lt;object type=&quot;3&quot; unique_id=&quot;10033&quot;&gt;&lt;property id=&quot;20148&quot; value=&quot;5&quot;/&gt;&lt;property id=&quot;20300&quot; value=&quot;Slide 30 - &amp;quot;Comfort with technology-based activities: Men vs Women&amp;quot;&quot;/&gt;&lt;property id=&quot;20307&quot; value=&quot;288&quot;/&gt;&lt;/object&gt;&lt;object type=&quot;3&quot; unique_id=&quot;10034&quot;&gt;&lt;property id=&quot;20148&quot; value=&quot;5&quot;/&gt;&lt;property id=&quot;20300&quot; value=&quot;Slide 31&quot;/&gt;&lt;property id=&quot;20307&quot; value=&quot;291&quot;/&gt;&lt;/object&gt;&lt;object type=&quot;3&quot; unique_id=&quot;10035&quot;&gt;&lt;property id=&quot;20148&quot; value=&quot;5&quot;/&gt;&lt;property id=&quot;20300&quot; value=&quot;Slide 32 - &amp;quot;Ideal length of activity&amp;quot;&quot;/&gt;&lt;property id=&quot;20307&quot; value=&quot;292&quot;/&gt;&lt;/object&gt;&lt;object type=&quot;3&quot; unique_id=&quot;10036&quot;&gt;&lt;property id=&quot;20148&quot; value=&quot;5&quot;/&gt;&lt;property id=&quot;20300&quot; value=&quot;Slide 33 - &amp;quot;Setting where time is dedicated to completing CME/CE&amp;quot;&quot;/&gt;&lt;property id=&quot;20307&quot; value=&quot;293&quot;/&gt;&lt;/object&gt;&lt;object type=&quot;3&quot; unique_id=&quot;10037&quot;&gt;&lt;property id=&quot;20148&quot; value=&quot;5&quot;/&gt;&lt;property id=&quot;20300&quot; value=&quot;Slide 34 - &amp;quot;How do you most often access online information related to patient care?&amp;quot;&quot;/&gt;&lt;property id=&quot;20307&quot; value=&quot;294&quot;/&gt;&lt;/object&gt;&lt;object type=&quot;3&quot; unique_id=&quot;10038&quot;&gt;&lt;property id=&quot;20148&quot; value=&quot;5&quot;/&gt;&lt;property id=&quot;20300&quot; value=&quot;Slide 35 - &amp;quot;Conclusions (Men vs Women)&amp;quot;&quot;/&gt;&lt;property id=&quot;20307&quot; value=&quot;295&quot;/&gt;&lt;/object&gt;&lt;object type=&quot;3&quot; unique_id=&quot;10039&quot;&gt;&lt;property id=&quot;20148&quot; value=&quot;5&quot;/&gt;&lt;property id=&quot;20300&quot; value=&quot;Slide 36 - &amp;quot;Conclusions&amp;quot;&quot;/&gt;&lt;property id=&quot;20307&quot; value=&quot;265&quot;/&gt;&lt;/object&gt;&lt;object type=&quot;3&quot; unique_id=&quot;10040&quot;&gt;&lt;property id=&quot;20148&quot; value=&quot;5&quot;/&gt;&lt;property id=&quot;20300&quot; value=&quot;Slide 37&quot;/&gt;&lt;property id=&quot;20307&quot; value=&quot;301&quot;/&gt;&lt;/objec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345E74A3E18E47A29EC7C82A085804" ma:contentTypeVersion="1" ma:contentTypeDescription="Create a new document." ma:contentTypeScope="" ma:versionID="f4635f21db68d8efa74bb07bc9725757">
  <xsd:schema xmlns:xsd="http://www.w3.org/2001/XMLSchema" xmlns:xs="http://www.w3.org/2001/XMLSchema" xmlns:p="http://schemas.microsoft.com/office/2006/metadata/properties" xmlns:ns2="a49e3765-72b9-43fb-b308-790fc1c1e0c0" targetNamespace="http://schemas.microsoft.com/office/2006/metadata/properties" ma:root="true" ma:fieldsID="c0c53d4c31eefa5456ed2e455958ee59" ns2:_="">
    <xsd:import namespace="a49e3765-72b9-43fb-b308-790fc1c1e0c0"/>
    <xsd:element name="properties">
      <xsd:complexType>
        <xsd:sequence>
          <xsd:element name="documentManagement">
            <xsd:complexType>
              <xsd:all>
                <xsd:element ref="ns2: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9e3765-72b9-43fb-b308-790fc1c1e0c0" elementFormDefault="qualified">
    <xsd:import namespace="http://schemas.microsoft.com/office/2006/documentManagement/types"/>
    <xsd:import namespace="http://schemas.microsoft.com/office/infopath/2007/PartnerControls"/>
    <xsd:element name="Document_x0020_Category" ma:index="8" nillable="true" ma:displayName="Document Category" ma:internalName="Document_x0020_Category">
      <xsd:simpleType>
        <xsd:restriction base="dms:Choic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Category xmlns="a49e3765-72b9-43fb-b308-790fc1c1e0c0" xsi:nil="true"/>
  </documentManagement>
</p:properties>
</file>

<file path=customXml/itemProps1.xml><?xml version="1.0" encoding="utf-8"?>
<ds:datastoreItem xmlns:ds="http://schemas.openxmlformats.org/officeDocument/2006/customXml" ds:itemID="{83DFFF97-60CC-4B8E-A830-5C0F6A9630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9e3765-72b9-43fb-b308-790fc1c1e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7B4A94-F469-4E90-AA4F-BA7ABEB84C85}">
  <ds:schemaRefs>
    <ds:schemaRef ds:uri="http://schemas.microsoft.com/sharepoint/v3/contenttype/forms"/>
  </ds:schemaRefs>
</ds:datastoreItem>
</file>

<file path=customXml/itemProps3.xml><?xml version="1.0" encoding="utf-8"?>
<ds:datastoreItem xmlns:ds="http://schemas.openxmlformats.org/officeDocument/2006/customXml" ds:itemID="{3B180BCF-50FD-4F4B-B223-04446E80C0BA}">
  <ds:schemaRefs>
    <ds:schemaRef ds:uri="http://schemas.microsoft.com/office/2006/metadata/properties"/>
    <ds:schemaRef ds:uri="http://schemas.microsoft.com/office/infopath/2007/PartnerControls"/>
    <ds:schemaRef ds:uri="a49e3765-72b9-43fb-b308-790fc1c1e0c0"/>
  </ds:schemaRefs>
</ds:datastoreItem>
</file>

<file path=docProps/app.xml><?xml version="1.0" encoding="utf-8"?>
<Properties xmlns="http://schemas.openxmlformats.org/officeDocument/2006/extended-properties" xmlns:vt="http://schemas.openxmlformats.org/officeDocument/2006/docPropsVTypes">
  <TotalTime>861</TotalTime>
  <Words>1682</Words>
  <Application>Microsoft Office PowerPoint</Application>
  <PresentationFormat>On-screen Show (4:3)</PresentationFormat>
  <Paragraphs>162</Paragraphs>
  <Slides>37</Slides>
  <Notes>6</Notes>
  <HiddenSlides>1</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Does Age Influence Educational Format Preference and Technology Adoption? Findings of a Survey of US Physicians</vt:lpstr>
      <vt:lpstr>Learning Objectives</vt:lpstr>
      <vt:lpstr>Introduction</vt:lpstr>
      <vt:lpstr>The Rise of “Millennials”</vt:lpstr>
      <vt:lpstr>Characteristics of “Millennials”</vt:lpstr>
      <vt:lpstr>Millennials and Health Care</vt:lpstr>
      <vt:lpstr>Study Results</vt:lpstr>
      <vt:lpstr>Acknowledgement / Inspiration</vt:lpstr>
      <vt:lpstr>Slide 10</vt:lpstr>
      <vt:lpstr>Acknowledgement / Inspiration</vt:lpstr>
      <vt:lpstr>Background</vt:lpstr>
      <vt:lpstr>Background</vt:lpstr>
      <vt:lpstr>What have others found?</vt:lpstr>
      <vt:lpstr>Aim</vt:lpstr>
      <vt:lpstr>Methods</vt:lpstr>
      <vt:lpstr>Slide 17</vt:lpstr>
      <vt:lpstr>Slide 18</vt:lpstr>
      <vt:lpstr>Results: Technology</vt:lpstr>
      <vt:lpstr>How Do You Currently Access CME Activities? PC/Mac vs Tablet vs Smartphone</vt:lpstr>
      <vt:lpstr>What’s Your Primary (“Go-To”) Device for Looking Up Patient Care Information?</vt:lpstr>
      <vt:lpstr>Results: Online</vt:lpstr>
      <vt:lpstr>Results: Print/Text</vt:lpstr>
      <vt:lpstr>Print CME</vt:lpstr>
      <vt:lpstr>Results: Live Formats</vt:lpstr>
      <vt:lpstr>Medical Meetings</vt:lpstr>
      <vt:lpstr>Results: CME Credit</vt:lpstr>
      <vt:lpstr>‘Millennial’ Physicians:  Identified Preferences</vt:lpstr>
      <vt:lpstr>Does Gender Matter?</vt:lpstr>
      <vt:lpstr>Comfort with technology-based activities: Men vs Women</vt:lpstr>
      <vt:lpstr>Slide 31</vt:lpstr>
      <vt:lpstr>Ideal length of activity</vt:lpstr>
      <vt:lpstr>Setting where time is dedicated to completing CME/CE</vt:lpstr>
      <vt:lpstr>How do you most often access online information related to patient care?</vt:lpstr>
      <vt:lpstr>Conclusions (Men vs Women)</vt:lpstr>
      <vt:lpstr>Conclusions</vt:lpstr>
      <vt:lpstr>Slide 37</vt:lpstr>
    </vt:vector>
  </TitlesOfParts>
  <Company>SmithBucklin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Age Influence Educational Format Preference and Technology Adoption? Findings of a Survey of US Physicians</dc:title>
  <dc:creator>Misty Vernon</dc:creator>
  <cp:lastModifiedBy>Tara Cunningham</cp:lastModifiedBy>
  <cp:revision>61</cp:revision>
  <dcterms:created xsi:type="dcterms:W3CDTF">2014-12-09T16:24:14Z</dcterms:created>
  <dcterms:modified xsi:type="dcterms:W3CDTF">2016-02-02T16:53:30Z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0x010100A2345E74A3E18E47A29EC7C82A085804</vt:lpwstr>
  </property>
</Properties>
</file>