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1.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4" r:id="rId6"/>
  </p:sldMasterIdLst>
  <p:notesMasterIdLst>
    <p:notesMasterId r:id="rId61"/>
  </p:notesMasterIdLst>
  <p:handoutMasterIdLst>
    <p:handoutMasterId r:id="rId62"/>
  </p:handoutMasterIdLst>
  <p:sldIdLst>
    <p:sldId id="537" r:id="rId7"/>
    <p:sldId id="532" r:id="rId8"/>
    <p:sldId id="1993219029" r:id="rId9"/>
    <p:sldId id="1993219361" r:id="rId10"/>
    <p:sldId id="1993219030" r:id="rId11"/>
    <p:sldId id="1993219031" r:id="rId12"/>
    <p:sldId id="1993219344" r:id="rId13"/>
    <p:sldId id="1993219346" r:id="rId14"/>
    <p:sldId id="1993219033" r:id="rId15"/>
    <p:sldId id="1993219340" r:id="rId16"/>
    <p:sldId id="1993219347" r:id="rId17"/>
    <p:sldId id="1993219298" r:id="rId18"/>
    <p:sldId id="1993219032" r:id="rId19"/>
    <p:sldId id="1993219339" r:id="rId20"/>
    <p:sldId id="1993219303" r:id="rId21"/>
    <p:sldId id="1993219304" r:id="rId22"/>
    <p:sldId id="1993219319" r:id="rId23"/>
    <p:sldId id="1993219320" r:id="rId24"/>
    <p:sldId id="269" r:id="rId25"/>
    <p:sldId id="271" r:id="rId26"/>
    <p:sldId id="273" r:id="rId27"/>
    <p:sldId id="1993219321" r:id="rId28"/>
    <p:sldId id="1993219322" r:id="rId29"/>
    <p:sldId id="1993219352" r:id="rId30"/>
    <p:sldId id="1993219374" r:id="rId31"/>
    <p:sldId id="554" r:id="rId32"/>
    <p:sldId id="1993219316" r:id="rId33"/>
    <p:sldId id="1993219353" r:id="rId34"/>
    <p:sldId id="1993219342" r:id="rId35"/>
    <p:sldId id="1993219348" r:id="rId36"/>
    <p:sldId id="1993219369" r:id="rId37"/>
    <p:sldId id="1993219385" r:id="rId38"/>
    <p:sldId id="1993219381" r:id="rId39"/>
    <p:sldId id="560" r:id="rId40"/>
    <p:sldId id="1993219383" r:id="rId41"/>
    <p:sldId id="1993219378" r:id="rId42"/>
    <p:sldId id="1993219379" r:id="rId43"/>
    <p:sldId id="1993219380" r:id="rId44"/>
    <p:sldId id="1993219386" r:id="rId45"/>
    <p:sldId id="1993219377" r:id="rId46"/>
    <p:sldId id="559" r:id="rId47"/>
    <p:sldId id="1993219333" r:id="rId48"/>
    <p:sldId id="1993219356" r:id="rId49"/>
    <p:sldId id="1993219359" r:id="rId50"/>
    <p:sldId id="1993219337" r:id="rId51"/>
    <p:sldId id="1993219329" r:id="rId52"/>
    <p:sldId id="1993219373" r:id="rId53"/>
    <p:sldId id="1993219332" r:id="rId54"/>
    <p:sldId id="1993219360" r:id="rId55"/>
    <p:sldId id="1993219384" r:id="rId56"/>
    <p:sldId id="564" r:id="rId57"/>
    <p:sldId id="565" r:id="rId58"/>
    <p:sldId id="567" r:id="rId59"/>
    <p:sldId id="550" r:id="rId60"/>
  </p:sldIdLst>
  <p:sldSz cx="12192000" cy="6858000"/>
  <p:notesSz cx="7315200" cy="9601200"/>
  <p:custDataLst>
    <p:tags r:id="rId63"/>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510823DB-E28E-4E31-B223-97D889001B6D}">
          <p14:sldIdLst>
            <p14:sldId id="537"/>
            <p14:sldId id="532"/>
            <p14:sldId id="1993219029"/>
            <p14:sldId id="1993219361"/>
            <p14:sldId id="1993219030"/>
            <p14:sldId id="1993219031"/>
          </p14:sldIdLst>
        </p14:section>
        <p14:section name="Marzinke-HPTN083" id="{22C98FD2-03A0-4CFE-8EFB-BF1F48841BB6}">
          <p14:sldIdLst>
            <p14:sldId id="1993219344"/>
            <p14:sldId id="1993219346"/>
          </p14:sldIdLst>
        </p14:section>
        <p14:section name="PrEP Awareness Women" id="{B15C88A4-AADA-4107-8A15-115ECCC2468F}">
          <p14:sldIdLst>
            <p14:sldId id="1993219033"/>
            <p14:sldId id="1993219340"/>
            <p14:sldId id="1993219347"/>
            <p14:sldId id="1993219298"/>
            <p14:sldId id="1993219032"/>
          </p14:sldIdLst>
        </p14:section>
        <p14:section name="Orkin-CVF" id="{4B137CDC-3E84-4DD1-904E-0E8DCDCA8562}">
          <p14:sldIdLst>
            <p14:sldId id="1993219339"/>
            <p14:sldId id="1993219303"/>
            <p14:sldId id="1993219304"/>
          </p14:sldIdLst>
        </p14:section>
        <p14:section name="Sension-OPERA" id="{78DE9A47-F29E-410E-8CC6-8E33071DBE2B}">
          <p14:sldIdLst>
            <p14:sldId id="1993219319"/>
            <p14:sldId id="1993219320"/>
          </p14:sldIdLst>
        </p14:section>
        <p14:section name="Borch-CARLOS" id="{C38A2245-7FFB-4290-9EFC-1AE4A7F0D178}">
          <p14:sldIdLst>
            <p14:sldId id="269"/>
            <p14:sldId id="271"/>
            <p14:sldId id="273"/>
          </p14:sldIdLst>
        </p14:section>
        <p14:section name="De Wit-CARISEL" id="{BAE1BEC8-52B6-49E1-960B-D04A50FBD35B}">
          <p14:sldIdLst>
            <p14:sldId id="1993219321"/>
            <p14:sldId id="1993219322"/>
            <p14:sldId id="1993219352"/>
          </p14:sldIdLst>
        </p14:section>
        <p14:section name="Welford" id="{1597B0D1-1339-40AA-A8C8-689D561D8B99}">
          <p14:sldIdLst>
            <p14:sldId id="1993219374"/>
          </p14:sldIdLst>
        </p14:section>
        <p14:section name="Ogbuagu-CAPELLA" id="{221C23A5-8114-4A3E-AA08-33F4E1AF9663}">
          <p14:sldIdLst>
            <p14:sldId id="554"/>
            <p14:sldId id="1993219316"/>
            <p14:sldId id="1993219353"/>
            <p14:sldId id="1993219342"/>
            <p14:sldId id="1993219348"/>
            <p14:sldId id="1993219369"/>
          </p14:sldIdLst>
        </p14:section>
        <p14:section name="1489-1490 OLE" id="{D87CA7FB-7CD1-4C75-96E9-3F7B50909FF6}">
          <p14:sldIdLst>
            <p14:sldId id="1993219385"/>
            <p14:sldId id="1993219381"/>
            <p14:sldId id="560"/>
            <p14:sldId id="1993219383"/>
          </p14:sldIdLst>
        </p14:section>
        <p14:section name="BICSTaR" id="{5AE50160-8F86-4ECF-A610-CE7FB755287C}">
          <p14:sldIdLst>
            <p14:sldId id="1993219378"/>
            <p14:sldId id="1993219379"/>
            <p14:sldId id="1993219380"/>
          </p14:sldIdLst>
        </p14:section>
        <p14:section name="TANGO Wk 196" id="{95D6FA1C-9363-445A-B03A-AD5D765610A5}">
          <p14:sldIdLst>
            <p14:sldId id="1993219386"/>
            <p14:sldId id="1993219377"/>
            <p14:sldId id="559"/>
            <p14:sldId id="1993219333"/>
          </p14:sldIdLst>
        </p14:section>
        <p14:section name="Correll-ISL" id="{7FB0AF2B-62DE-4DE2-835B-22E7A93606F3}">
          <p14:sldIdLst>
            <p14:sldId id="1993219356"/>
          </p14:sldIdLst>
        </p14:section>
        <p14:section name="Vargo-ISL" id="{615AE14E-6D15-400F-B9F4-A0D12AE340A0}">
          <p14:sldIdLst>
            <p14:sldId id="1993219359"/>
            <p14:sldId id="1993219337"/>
            <p14:sldId id="1993219329"/>
            <p14:sldId id="1993219373"/>
            <p14:sldId id="1993219332"/>
            <p14:sldId id="1993219360"/>
          </p14:sldIdLst>
        </p14:section>
        <p14:section name="Hanna" id="{85D3E712-78C1-4D94-A6BC-9421325F8CF1}">
          <p14:sldIdLst>
            <p14:sldId id="1993219384"/>
            <p14:sldId id="564"/>
            <p14:sldId id="565"/>
            <p14:sldId id="567"/>
            <p14:sldId id="550"/>
          </p14:sldIdLst>
        </p14:section>
      </p14:sectionLst>
    </p:ext>
    <p:ext uri="{EFAFB233-063F-42B5-8137-9DF3F51BA10A}">
      <p15:sldGuideLst xmlns:p15="http://schemas.microsoft.com/office/powerpoint/2012/main">
        <p15:guide id="1" orient="horz" pos="4128" userDrawn="1">
          <p15:clr>
            <a:srgbClr val="A4A3A4"/>
          </p15:clr>
        </p15:guide>
        <p15:guide id="2" orient="horz" pos="1008" userDrawn="1">
          <p15:clr>
            <a:srgbClr val="A4A3A4"/>
          </p15:clr>
        </p15:guide>
        <p15:guide id="3" orient="horz" pos="4032" userDrawn="1">
          <p15:clr>
            <a:srgbClr val="A4A3A4"/>
          </p15:clr>
        </p15:guide>
        <p15:guide id="4" orient="horz" pos="151" userDrawn="1">
          <p15:clr>
            <a:srgbClr val="A4A3A4"/>
          </p15:clr>
        </p15:guide>
        <p15:guide id="5" orient="horz" pos="264" userDrawn="1">
          <p15:clr>
            <a:srgbClr val="A4A3A4"/>
          </p15:clr>
        </p15:guide>
        <p15:guide id="6" orient="horz" pos="3912" userDrawn="1">
          <p15:clr>
            <a:srgbClr val="A4A3A4"/>
          </p15:clr>
        </p15:guide>
        <p15:guide id="7" orient="horz" userDrawn="1">
          <p15:clr>
            <a:srgbClr val="A4A3A4"/>
          </p15:clr>
        </p15:guide>
        <p15:guide id="8" pos="329" userDrawn="1">
          <p15:clr>
            <a:srgbClr val="A4A3A4"/>
          </p15:clr>
        </p15:guide>
        <p15:guide id="9" pos="7407" userDrawn="1">
          <p15:clr>
            <a:srgbClr val="A4A3A4"/>
          </p15:clr>
        </p15:guide>
        <p15:guide id="10" pos="3840" userDrawn="1">
          <p15:clr>
            <a:srgbClr val="A4A3A4"/>
          </p15:clr>
        </p15:guide>
        <p15:guide id="11" pos="453" userDrawn="1">
          <p15:clr>
            <a:srgbClr val="A4A3A4"/>
          </p15:clr>
        </p15:guide>
        <p15:guide id="13" pos="7248"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3E5017-7E61-4E2A-9AB0-A90690A6D757}" name="Heli Desai" initials="HD" userId="S::Heli.Desai@extentia.com::6f97052b-7c0f-44e1-92f5-78611d4fad8a" providerId="AD"/>
  <p188:author id="{F2B9BA39-5BD7-B0E8-A0DD-9238FC7FC904}" name="Jill Sakai" initials="JS" userId="Jill Sakai" providerId="None"/>
  <p188:author id="{9159E140-AD9B-5257-AA33-C239FD78F592}" name="Saranya Vijayakumar" initials="SV" userId="S::Saranya.Vijayakumar@extentia.com::7703f576-33df-4cae-b360-5f35be15a297" providerId="AD"/>
  <p188:author id="{D1DEB059-BF63-E75B-3DF1-CD9B1166B984}" name="Kara Nyberg" initials="KN" userId="63b453b522a604bf" providerId="Windows Live"/>
  <p188:author id="{E227DDAB-9ACD-CF3F-3CCC-6979BF940804}" name="Jennifer Blanchette" initials="JB" userId="S::jblanchette@clinicaloptions.com::ffc12744-7917-4d20-83be-446b79fdc92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Taryn Gross" initials="TG" lastIdx="2" clrIdx="6"/>
  <p:cmAuthor id="2" name="Melanie Couton" initials="MAC" lastIdx="4" clrIdx="3"/>
  <p:cmAuthor id="3" name="ralfieri" initials="ra" lastIdx="2" clrIdx="8"/>
  <p:cmAuthor id="4" name="Megan Capel" initials="MC" lastIdx="11" clrIdx="0"/>
  <p:cmAuthor id="5" name="Andrew Bowser" initials="AB" lastIdx="8" clrIdx="2"/>
  <p:cmAuthor id="6" name="mcalloway" initials="mc" lastIdx="1" clrIdx="4"/>
  <p:cmAuthor id="7" name="agoldman" initials="a" lastIdx="4" clrIdx="9"/>
  <p:cmAuthor id="8" name="Devin Overbey" initials="DO" lastIdx="6" clrIdx="7"/>
  <p:cmAuthor id="9" name="Erik Brady" initials="EB" lastIdx="2" clrIdx="5"/>
  <p:cmAuthor id="10" name=" " initials="MAC" lastIdx="24" clrIdx="1"/>
  <p:cmAuthor id="11" name="alison.heintz@gmail.com" initials="a" lastIdx="5" clrIdx="10">
    <p:extLst>
      <p:ext uri="{19B8F6BF-5375-455C-9EA6-DF929625EA0E}">
        <p15:presenceInfo xmlns:p15="http://schemas.microsoft.com/office/powerpoint/2012/main" userId="1e1cc34837a9f52c" providerId="Windows Live"/>
      </p:ext>
    </p:extLst>
  </p:cmAuthor>
  <p:cmAuthor id="12" name="Sophia Kelley" initials="SK" lastIdx="1" clrIdx="11">
    <p:extLst>
      <p:ext uri="{19B8F6BF-5375-455C-9EA6-DF929625EA0E}">
        <p15:presenceInfo xmlns:p15="http://schemas.microsoft.com/office/powerpoint/2012/main" userId="S::skelley@clinicaloptions.com::16bcb5eb-2eda-4b05-8f8e-003f962fc12c" providerId="AD"/>
      </p:ext>
    </p:extLst>
  </p:cmAuthor>
  <p:cmAuthor id="13" name="LT Fowler" initials="LF" lastIdx="8" clrIdx="12">
    <p:extLst>
      <p:ext uri="{19B8F6BF-5375-455C-9EA6-DF929625EA0E}">
        <p15:presenceInfo xmlns:p15="http://schemas.microsoft.com/office/powerpoint/2012/main" userId="S::lfowler@practicingclinicians.com::bdc4c4d6-9ded-467c-b80c-330a0ea8ffe4" providerId="AD"/>
      </p:ext>
    </p:extLst>
  </p:cmAuthor>
  <p:cmAuthor id="14" name="Melanie Couton" initials="MC" lastIdx="1" clrIdx="13">
    <p:extLst>
      <p:ext uri="{19B8F6BF-5375-455C-9EA6-DF929625EA0E}">
        <p15:presenceInfo xmlns:p15="http://schemas.microsoft.com/office/powerpoint/2012/main" userId="ef8730672ba86646" providerId="Windows Live"/>
      </p:ext>
    </p:extLst>
  </p:cmAuthor>
  <p:cmAuthor id="15" name="Zachary Schwartz" initials="ZS" lastIdx="3" clrIdx="14">
    <p:extLst>
      <p:ext uri="{19B8F6BF-5375-455C-9EA6-DF929625EA0E}">
        <p15:presenceInfo xmlns:p15="http://schemas.microsoft.com/office/powerpoint/2012/main" userId="S::zschwartz@clinicaloptions.com::64648e91-b212-4092-bee8-eff2e880b6f9" providerId="AD"/>
      </p:ext>
    </p:extLst>
  </p:cmAuthor>
  <p:cmAuthor id="16" name="Kristen Morrow" initials="KM" lastIdx="2" clrIdx="15">
    <p:extLst>
      <p:ext uri="{19B8F6BF-5375-455C-9EA6-DF929625EA0E}">
        <p15:presenceInfo xmlns:p15="http://schemas.microsoft.com/office/powerpoint/2012/main" userId="41d2ac2a3a2c2d93" providerId="Windows Live"/>
      </p:ext>
    </p:extLst>
  </p:cmAuthor>
  <p:cmAuthor id="17" name="Jennifer Blanchette" initials="JB" lastIdx="123" clrIdx="16">
    <p:extLst>
      <p:ext uri="{19B8F6BF-5375-455C-9EA6-DF929625EA0E}">
        <p15:presenceInfo xmlns:p15="http://schemas.microsoft.com/office/powerpoint/2012/main" userId="S::jblanchette@clinicaloptions.com::ffc12744-7917-4d20-83be-446b79fdc927" providerId="AD"/>
      </p:ext>
    </p:extLst>
  </p:cmAuthor>
  <p:cmAuthor id="18" name="CLINICALOPTIONS\jadams" initials="C" lastIdx="77" clrIdx="17">
    <p:extLst>
      <p:ext uri="{19B8F6BF-5375-455C-9EA6-DF929625EA0E}">
        <p15:presenceInfo xmlns:p15="http://schemas.microsoft.com/office/powerpoint/2012/main" userId="CLINICALOPTIONS\jadams" providerId="None"/>
      </p:ext>
    </p:extLst>
  </p:cmAuthor>
  <p:cmAuthor id="19" name="Dussadee Royal" initials="DR" lastIdx="3" clrIdx="18">
    <p:extLst>
      <p:ext uri="{19B8F6BF-5375-455C-9EA6-DF929625EA0E}">
        <p15:presenceInfo xmlns:p15="http://schemas.microsoft.com/office/powerpoint/2012/main" userId="S::droyal@clinicaloptions.com::51beead8-6fa0-4b98-aeba-37044af35e17" providerId="AD"/>
      </p:ext>
    </p:extLst>
  </p:cmAuthor>
  <p:cmAuthor id="20" name="Andrea Boecler" initials="AB" lastIdx="2" clrIdx="19">
    <p:extLst>
      <p:ext uri="{19B8F6BF-5375-455C-9EA6-DF929625EA0E}">
        <p15:presenceInfo xmlns:p15="http://schemas.microsoft.com/office/powerpoint/2012/main" userId="S::aboecler@clinicaloptions.com::28e82037-1239-4052-943b-ae184e0bc2af" providerId="AD"/>
      </p:ext>
    </p:extLst>
  </p:cmAuthor>
  <p:cmAuthor id="21" name="Saranya Vijayakumar" initials="SV" lastIdx="26" clrIdx="20">
    <p:extLst>
      <p:ext uri="{19B8F6BF-5375-455C-9EA6-DF929625EA0E}">
        <p15:presenceInfo xmlns:p15="http://schemas.microsoft.com/office/powerpoint/2012/main" userId="S::Saranya.Vijayakumar@extentia.com::7703f576-33df-4cae-b360-5f35be15a297" providerId="AD"/>
      </p:ext>
    </p:extLst>
  </p:cmAuthor>
  <p:cmAuthor id="22" name="Heli Desai" initials="HD" lastIdx="13" clrIdx="21">
    <p:extLst>
      <p:ext uri="{19B8F6BF-5375-455C-9EA6-DF929625EA0E}">
        <p15:presenceInfo xmlns:p15="http://schemas.microsoft.com/office/powerpoint/2012/main" userId="S::Heli.Desai@extentia.com::6f97052b-7c0f-44e1-92f5-78611d4fad8a" providerId="AD"/>
      </p:ext>
    </p:extLst>
  </p:cmAuthor>
  <p:cmAuthor id="23" name="Jennifer Eimers" initials="JE" lastIdx="1" clrIdx="22">
    <p:extLst>
      <p:ext uri="{19B8F6BF-5375-455C-9EA6-DF929625EA0E}">
        <p15:presenceInfo xmlns:p15="http://schemas.microsoft.com/office/powerpoint/2012/main" userId="S::jeimers@clinicaloptions.com::e496f3f7-6a48-4339-9b0c-9f426a43f9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EDDF"/>
    <a:srgbClr val="FFFFFF"/>
    <a:srgbClr val="E1471D"/>
    <a:srgbClr val="00823B"/>
    <a:srgbClr val="015873"/>
    <a:srgbClr val="046376"/>
    <a:srgbClr val="013763"/>
    <a:srgbClr val="033453"/>
    <a:srgbClr val="006264"/>
    <a:srgbClr val="FDB3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550014-1E93-4E97-9E31-1623693309DE}" v="39" dt="2022-11-11T14:51:41.355"/>
  </p1510:revLst>
</p1510:revInfo>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3390" autoAdjust="0"/>
  </p:normalViewPr>
  <p:slideViewPr>
    <p:cSldViewPr snapToGrid="0">
      <p:cViewPr varScale="1">
        <p:scale>
          <a:sx n="71" d="100"/>
          <a:sy n="71" d="100"/>
        </p:scale>
        <p:origin x="1090" y="62"/>
      </p:cViewPr>
      <p:guideLst>
        <p:guide orient="horz" pos="4128"/>
        <p:guide orient="horz" pos="1008"/>
        <p:guide orient="horz" pos="4032"/>
        <p:guide orient="horz" pos="151"/>
        <p:guide orient="horz" pos="264"/>
        <p:guide orient="horz" pos="3912"/>
        <p:guide orient="horz"/>
        <p:guide pos="329"/>
        <p:guide pos="7407"/>
        <p:guide pos="3840"/>
        <p:guide pos="453"/>
        <p:guide pos="7248"/>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42" Type="http://schemas.openxmlformats.org/officeDocument/2006/relationships/slide" Target="slides/slide36.xml"/><Relationship Id="rId47" Type="http://schemas.openxmlformats.org/officeDocument/2006/relationships/slide" Target="slides/slide41.xml"/><Relationship Id="rId63" Type="http://schemas.openxmlformats.org/officeDocument/2006/relationships/tags" Target="tags/tag1.xml"/><Relationship Id="rId68"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viewProps" Target="viewProps.xml"/><Relationship Id="rId5" Type="http://schemas.openxmlformats.org/officeDocument/2006/relationships/customXml" Target="../customXml/item5.xml"/><Relationship Id="rId61" Type="http://schemas.openxmlformats.org/officeDocument/2006/relationships/notesMaster" Target="notesMasters/notesMaster1.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commentAuthors" Target="commentAuthors.xml"/><Relationship Id="rId69" Type="http://schemas.microsoft.com/office/2015/10/relationships/revisionInfo" Target="revisionInfo.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theme" Target="theme/theme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handoutMaster" Target="handoutMasters/handoutMaster1.xml"/><Relationship Id="rId7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 Id="rId34" Type="http://schemas.openxmlformats.org/officeDocument/2006/relationships/slide" Target="slides/slide28.xml"/><Relationship Id="rId50" Type="http://schemas.openxmlformats.org/officeDocument/2006/relationships/slide" Target="slides/slide44.xml"/><Relationship Id="rId55" Type="http://schemas.openxmlformats.org/officeDocument/2006/relationships/slide" Target="slides/slide49.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942-458B-827E-B552AD820DD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942-458B-827E-B552AD820DD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942-458B-827E-B552AD820DDE}"/>
              </c:ext>
            </c:extLst>
          </c:dPt>
          <c:dLbls>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Sheet1!$H$27:$H$29</c:f>
              <c:strCache>
                <c:ptCount val="3"/>
                <c:pt idx="0">
                  <c:v>Injection</c:v>
                </c:pt>
                <c:pt idx="1">
                  <c:v>Pills</c:v>
                </c:pt>
                <c:pt idx="2">
                  <c:v>Neither</c:v>
                </c:pt>
              </c:strCache>
            </c:strRef>
          </c:cat>
          <c:val>
            <c:numRef>
              <c:f>Sheet1!$I$27:$I$29</c:f>
              <c:numCache>
                <c:formatCode>General</c:formatCode>
                <c:ptCount val="3"/>
                <c:pt idx="0">
                  <c:v>62</c:v>
                </c:pt>
                <c:pt idx="1">
                  <c:v>8.5</c:v>
                </c:pt>
                <c:pt idx="2">
                  <c:v>29</c:v>
                </c:pt>
              </c:numCache>
            </c:numRef>
          </c:val>
          <c:extLst>
            <c:ext xmlns:c16="http://schemas.microsoft.com/office/drawing/2014/chart" uri="{C3380CC4-5D6E-409C-BE32-E72D297353CC}">
              <c16:uniqueId val="{00000006-E942-458B-827E-B552AD820DDE}"/>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1">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2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7F0-48A1-87FD-307848904AF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7F0-48A1-87FD-307848904AF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7F0-48A1-87FD-307848904AF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7F0-48A1-87FD-307848904AF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17F0-48A1-87FD-307848904AFC}"/>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17F0-48A1-87FD-307848904AFC}"/>
              </c:ext>
            </c:extLst>
          </c:dPt>
          <c:dLbls>
            <c:dLbl>
              <c:idx val="0"/>
              <c:tx>
                <c:rich>
                  <a:bodyPr/>
                  <a:lstStyle/>
                  <a:p>
                    <a:r>
                      <a:rPr lang="en-US" baseline="0" dirty="0"/>
                      <a:t>47%</a:t>
                    </a:r>
                    <a:endParaRPr lang="en-US" dirty="0"/>
                  </a:p>
                </c:rich>
              </c:tx>
              <c:dLblPos val="inEnd"/>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1-17F0-48A1-87FD-307848904AFC}"/>
                </c:ext>
              </c:extLst>
            </c:dLbl>
            <c:dLbl>
              <c:idx val="1"/>
              <c:tx>
                <c:rich>
                  <a:bodyPr/>
                  <a:lstStyle/>
                  <a:p>
                    <a:fld id="{49076076-5A5F-4B30-9C4A-E06E820F6240}" type="PERCENTAGE">
                      <a:rPr lang="en-US" baseline="0" smtClean="0"/>
                      <a:pPr/>
                      <a:t>[PERCENTAGE]</a:t>
                    </a:fld>
                    <a:endParaRPr lang="en-US"/>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7F0-48A1-87FD-307848904AFC}"/>
                </c:ext>
              </c:extLst>
            </c:dLbl>
            <c:dLbl>
              <c:idx val="2"/>
              <c:tx>
                <c:rich>
                  <a:bodyPr/>
                  <a:lstStyle/>
                  <a:p>
                    <a:fld id="{709BDE97-3970-467B-AE35-29926CB92D46}" type="PERCENTAGE">
                      <a:rPr lang="en-US" baseline="0" smtClean="0"/>
                      <a:pPr/>
                      <a:t>[PERCENTAGE]</a:t>
                    </a:fld>
                    <a:endParaRPr lang="en-US"/>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7F0-48A1-87FD-307848904AFC}"/>
                </c:ext>
              </c:extLst>
            </c:dLbl>
            <c:dLbl>
              <c:idx val="3"/>
              <c:tx>
                <c:rich>
                  <a:bodyPr/>
                  <a:lstStyle/>
                  <a:p>
                    <a:r>
                      <a:rPr lang="en-US" baseline="0" dirty="0"/>
                      <a:t>24%</a:t>
                    </a:r>
                    <a:endParaRPr lang="en-US" dirty="0"/>
                  </a:p>
                </c:rich>
              </c:tx>
              <c:dLblPos val="inEnd"/>
              <c:showLegendKey val="0"/>
              <c:showVal val="0"/>
              <c:showCatName val="1"/>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17F0-48A1-87FD-307848904AFC}"/>
                </c:ext>
              </c:extLst>
            </c:dLbl>
            <c:dLbl>
              <c:idx val="4"/>
              <c:tx>
                <c:rich>
                  <a:bodyPr/>
                  <a:lstStyle/>
                  <a:p>
                    <a:fld id="{AB426BBE-C19F-499C-AF2F-EE5553F6DBFB}" type="PERCENTAGE">
                      <a:rPr lang="en-US" baseline="0" smtClean="0"/>
                      <a:pPr/>
                      <a:t>[PERCENTAGE]</a:t>
                    </a:fld>
                    <a:endParaRPr lang="en-US"/>
                  </a:p>
                </c:rich>
              </c:tx>
              <c:dLblPos val="inEnd"/>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17F0-48A1-87FD-307848904AFC}"/>
                </c:ext>
              </c:extLst>
            </c:dLbl>
            <c:dLbl>
              <c:idx val="5"/>
              <c:delete val="1"/>
              <c:extLst>
                <c:ext xmlns:c15="http://schemas.microsoft.com/office/drawing/2012/chart" uri="{CE6537A1-D6FC-4f65-9D91-7224C49458BB}"/>
                <c:ext xmlns:c16="http://schemas.microsoft.com/office/drawing/2014/chart" uri="{C3380CC4-5D6E-409C-BE32-E72D297353CC}">
                  <c16:uniqueId val="{0000000B-17F0-48A1-87FD-307848904AFC}"/>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Sheet1!$H$34:$H$39</c:f>
              <c:strCache>
                <c:ptCount val="6"/>
                <c:pt idx="0">
                  <c:v>Condoms</c:v>
                </c:pt>
                <c:pt idx="1">
                  <c:v>Vaginal ring</c:v>
                </c:pt>
                <c:pt idx="2">
                  <c:v>Oral PrEP pills</c:v>
                </c:pt>
                <c:pt idx="3">
                  <c:v>LA PrEP (HCP administered)</c:v>
                </c:pt>
                <c:pt idx="4">
                  <c:v>LA PrEP (self administered)</c:v>
                </c:pt>
                <c:pt idx="5">
                  <c:v>None</c:v>
                </c:pt>
              </c:strCache>
            </c:strRef>
          </c:cat>
          <c:val>
            <c:numRef>
              <c:f>Sheet1!$I$34:$I$39</c:f>
              <c:numCache>
                <c:formatCode>General</c:formatCode>
                <c:ptCount val="6"/>
                <c:pt idx="0">
                  <c:v>47</c:v>
                </c:pt>
                <c:pt idx="1">
                  <c:v>9</c:v>
                </c:pt>
                <c:pt idx="2">
                  <c:v>7</c:v>
                </c:pt>
                <c:pt idx="3">
                  <c:v>24</c:v>
                </c:pt>
                <c:pt idx="4">
                  <c:v>9</c:v>
                </c:pt>
                <c:pt idx="5">
                  <c:v>2</c:v>
                </c:pt>
              </c:numCache>
            </c:numRef>
          </c:val>
          <c:extLst>
            <c:ext xmlns:c16="http://schemas.microsoft.com/office/drawing/2014/chart" uri="{C3380CC4-5D6E-409C-BE32-E72D297353CC}">
              <c16:uniqueId val="{0000000C-17F0-48A1-87FD-307848904AFC}"/>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1"/>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393-4040-AFF9-50BA443887A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393-4040-AFF9-50BA443887AE}"/>
              </c:ext>
            </c:extLst>
          </c:dPt>
          <c:dPt>
            <c:idx val="2"/>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5-6393-4040-AFF9-50BA443887AE}"/>
              </c:ext>
            </c:extLst>
          </c:dPt>
          <c:dPt>
            <c:idx val="3"/>
            <c:bubble3D val="0"/>
            <c:spPr>
              <a:solidFill>
                <a:schemeClr val="accent3"/>
              </a:solidFill>
              <a:ln w="19050">
                <a:solidFill>
                  <a:schemeClr val="lt1"/>
                </a:solidFill>
              </a:ln>
              <a:effectLst/>
            </c:spPr>
            <c:extLst>
              <c:ext xmlns:c16="http://schemas.microsoft.com/office/drawing/2014/chart" uri="{C3380CC4-5D6E-409C-BE32-E72D297353CC}">
                <c16:uniqueId val="{00000007-6393-4040-AFF9-50BA443887AE}"/>
              </c:ext>
            </c:extLst>
          </c:dPt>
          <c:dLbls>
            <c:dLbl>
              <c:idx val="2"/>
              <c:tx>
                <c:rich>
                  <a:bodyPr/>
                  <a:lstStyle/>
                  <a:p>
                    <a:r>
                      <a:rPr lang="en-US" dirty="0"/>
                      <a:t>35%</a:t>
                    </a:r>
                  </a:p>
                </c:rich>
              </c:tx>
              <c:dLblPos val="inEnd"/>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5-6393-4040-AFF9-50BA443887AE}"/>
                </c:ext>
              </c:extLst>
            </c:dLbl>
            <c:dLbl>
              <c:idx val="3"/>
              <c:tx>
                <c:rich>
                  <a:bodyPr/>
                  <a:lstStyle/>
                  <a:p>
                    <a:r>
                      <a:rPr lang="en-US" dirty="0"/>
                      <a:t>31%</a:t>
                    </a:r>
                  </a:p>
                </c:rich>
              </c:tx>
              <c:dLblPos val="inEnd"/>
              <c:showLegendKey val="0"/>
              <c:showVal val="0"/>
              <c:showCatName val="0"/>
              <c:showSerName val="0"/>
              <c:showPercent val="1"/>
              <c:showBubbleSize val="0"/>
              <c:extLst>
                <c:ext xmlns:c15="http://schemas.microsoft.com/office/drawing/2012/chart" uri="{CE6537A1-D6FC-4f65-9D91-7224C49458BB}">
                  <c15:showDataLabelsRange val="0"/>
                </c:ext>
                <c:ext xmlns:c16="http://schemas.microsoft.com/office/drawing/2014/chart" uri="{C3380CC4-5D6E-409C-BE32-E72D297353CC}">
                  <c16:uniqueId val="{00000007-6393-4040-AFF9-50BA443887AE}"/>
                </c:ext>
              </c:extLst>
            </c:dLbl>
            <c:spPr>
              <a:noFill/>
              <a:ln>
                <a:noFill/>
              </a:ln>
              <a:effectLst/>
            </c:spPr>
            <c:txPr>
              <a:bodyPr rot="0" spcFirstLastPara="1" vertOverflow="ellipsis" vert="horz" wrap="square" anchor="ctr" anchorCtr="1"/>
              <a:lstStyle/>
              <a:p>
                <a:pPr>
                  <a:defRPr sz="16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Sheet1!$H$16:$H$19</c:f>
              <c:strCache>
                <c:ptCount val="4"/>
                <c:pt idx="0">
                  <c:v>Very unlikely</c:v>
                </c:pt>
                <c:pt idx="1">
                  <c:v>Somewhat unlikely</c:v>
                </c:pt>
                <c:pt idx="2">
                  <c:v>Somewhat likely</c:v>
                </c:pt>
                <c:pt idx="3">
                  <c:v>Very likely</c:v>
                </c:pt>
              </c:strCache>
            </c:strRef>
          </c:cat>
          <c:val>
            <c:numRef>
              <c:f>Sheet1!$I$16:$I$19</c:f>
              <c:numCache>
                <c:formatCode>General</c:formatCode>
                <c:ptCount val="4"/>
                <c:pt idx="0">
                  <c:v>17</c:v>
                </c:pt>
                <c:pt idx="1">
                  <c:v>15</c:v>
                </c:pt>
                <c:pt idx="2">
                  <c:v>35</c:v>
                </c:pt>
                <c:pt idx="3">
                  <c:v>31</c:v>
                </c:pt>
              </c:numCache>
            </c:numRef>
          </c:val>
          <c:extLst>
            <c:ext xmlns:c16="http://schemas.microsoft.com/office/drawing/2014/chart" uri="{C3380CC4-5D6E-409C-BE32-E72D297353CC}">
              <c16:uniqueId val="{00000008-6393-4040-AFF9-50BA443887AE}"/>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1"/>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tx1"/>
            </a:solidFill>
            <a:ln w="12700">
              <a:solidFill>
                <a:schemeClr val="tx1"/>
              </a:solidFill>
            </a:ln>
            <a:effectLst/>
          </c:spPr>
          <c:invertIfNegative val="0"/>
          <c:dPt>
            <c:idx val="1"/>
            <c:invertIfNegative val="0"/>
            <c:bubble3D val="0"/>
            <c:spPr>
              <a:solidFill>
                <a:schemeClr val="tx1"/>
              </a:solidFill>
              <a:ln w="12700">
                <a:solidFill>
                  <a:schemeClr val="tx1"/>
                </a:solidFill>
              </a:ln>
              <a:effectLst/>
            </c:spPr>
            <c:extLst>
              <c:ext xmlns:c16="http://schemas.microsoft.com/office/drawing/2014/chart" uri="{C3380CC4-5D6E-409C-BE32-E72D297353CC}">
                <c16:uniqueId val="{00000001-17E6-44E3-BF33-C8DE44CEE6EE}"/>
              </c:ext>
            </c:extLst>
          </c:dPt>
          <c:dPt>
            <c:idx val="2"/>
            <c:invertIfNegative val="0"/>
            <c:bubble3D val="0"/>
            <c:spPr>
              <a:solidFill>
                <a:schemeClr val="tx1"/>
              </a:solidFill>
              <a:ln w="12700">
                <a:solidFill>
                  <a:schemeClr val="tx1"/>
                </a:solidFill>
              </a:ln>
              <a:effectLst/>
            </c:spPr>
            <c:extLst>
              <c:ext xmlns:c16="http://schemas.microsoft.com/office/drawing/2014/chart" uri="{C3380CC4-5D6E-409C-BE32-E72D297353CC}">
                <c16:uniqueId val="{00000003-17E6-44E3-BF33-C8DE44CEE6EE}"/>
              </c:ext>
            </c:extLst>
          </c:dPt>
          <c:cat>
            <c:strRef>
              <c:f>Sheet1!$A$2:$A$4</c:f>
              <c:strCache>
                <c:ptCount val="3"/>
                <c:pt idx="0">
                  <c:v>0</c:v>
                </c:pt>
                <c:pt idx="1">
                  <c:v>1</c:v>
                </c:pt>
                <c:pt idx="2">
                  <c:v>≥2</c:v>
                </c:pt>
              </c:strCache>
            </c:strRef>
          </c:cat>
          <c:val>
            <c:numRef>
              <c:f>Sheet1!$B$2:$B$4</c:f>
              <c:numCache>
                <c:formatCode>General</c:formatCode>
                <c:ptCount val="3"/>
                <c:pt idx="0">
                  <c:v>67</c:v>
                </c:pt>
                <c:pt idx="1">
                  <c:v>79</c:v>
                </c:pt>
                <c:pt idx="2">
                  <c:v>94</c:v>
                </c:pt>
              </c:numCache>
            </c:numRef>
          </c:val>
          <c:extLst>
            <c:ext xmlns:c16="http://schemas.microsoft.com/office/drawing/2014/chart" uri="{C3380CC4-5D6E-409C-BE32-E72D297353CC}">
              <c16:uniqueId val="{00000004-17E6-44E3-BF33-C8DE44CEE6EE}"/>
            </c:ext>
          </c:extLst>
        </c:ser>
        <c:dLbls>
          <c:showLegendKey val="0"/>
          <c:showVal val="0"/>
          <c:showCatName val="0"/>
          <c:showSerName val="0"/>
          <c:showPercent val="0"/>
          <c:showBubbleSize val="0"/>
        </c:dLbls>
        <c:gapWidth val="83"/>
        <c:overlap val="-27"/>
        <c:axId val="1695087456"/>
        <c:axId val="1695089088"/>
      </c:barChart>
      <c:catAx>
        <c:axId val="1695087456"/>
        <c:scaling>
          <c:orientation val="minMax"/>
        </c:scaling>
        <c:delete val="0"/>
        <c:axPos val="b"/>
        <c:numFmt formatCode="General" sourceLinked="1"/>
        <c:majorTickMark val="out"/>
        <c:minorTickMark val="none"/>
        <c:tickLblPos val="nextTo"/>
        <c:spPr>
          <a:noFill/>
          <a:ln w="25400" cap="flat" cmpd="sng" algn="ctr">
            <a:solidFill>
              <a:schemeClr val="bg1"/>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695089088"/>
        <c:crosses val="autoZero"/>
        <c:auto val="1"/>
        <c:lblAlgn val="ctr"/>
        <c:lblOffset val="100"/>
        <c:noMultiLvlLbl val="0"/>
      </c:catAx>
      <c:valAx>
        <c:axId val="1695089088"/>
        <c:scaling>
          <c:orientation val="minMax"/>
        </c:scaling>
        <c:delete val="0"/>
        <c:axPos val="l"/>
        <c:numFmt formatCode="General" sourceLinked="1"/>
        <c:majorTickMark val="out"/>
        <c:minorTickMark val="none"/>
        <c:tickLblPos val="nextTo"/>
        <c:spPr>
          <a:noFill/>
          <a:ln w="25400">
            <a:solidFill>
              <a:schemeClr val="bg1"/>
            </a:solidFill>
          </a:ln>
          <a:effectLst/>
        </c:spPr>
        <c:txPr>
          <a:bodyPr rot="-60000000" spcFirstLastPara="1" vertOverflow="ellipsis" vert="horz" wrap="square" anchor="ctr" anchorCtr="1"/>
          <a:lstStyle/>
          <a:p>
            <a:pPr>
              <a:defRPr sz="14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crossAx val="1695087456"/>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436346666832226E-2"/>
          <c:y val="0.18645972385401743"/>
          <c:w val="0.85314358644409538"/>
          <c:h val="0.66873837446747564"/>
        </c:manualLayout>
      </c:layout>
      <c:barChart>
        <c:barDir val="col"/>
        <c:grouping val="clustered"/>
        <c:varyColors val="0"/>
        <c:ser>
          <c:idx val="0"/>
          <c:order val="0"/>
          <c:tx>
            <c:strRef>
              <c:f>Sheet1!$B$1</c:f>
              <c:strCache>
                <c:ptCount val="1"/>
                <c:pt idx="0">
                  <c:v>HIV-1 RNA &lt;50 c/mL</c:v>
                </c:pt>
              </c:strCache>
            </c:strRef>
          </c:tx>
          <c:spPr>
            <a:solidFill>
              <a:schemeClr val="accent1"/>
            </a:solidFill>
            <a:ln w="9525">
              <a:solidFill>
                <a:schemeClr val="bg1"/>
              </a:solidFill>
            </a:ln>
            <a:effectLst/>
          </c:spPr>
          <c:invertIfNegative val="0"/>
          <c:dPt>
            <c:idx val="0"/>
            <c:invertIfNegative val="0"/>
            <c:bubble3D val="0"/>
            <c:spPr>
              <a:solidFill>
                <a:schemeClr val="accent1"/>
              </a:solidFill>
              <a:ln w="9525">
                <a:solidFill>
                  <a:schemeClr val="bg1"/>
                </a:solidFill>
              </a:ln>
              <a:effectLst/>
            </c:spPr>
            <c:extLst>
              <c:ext xmlns:c16="http://schemas.microsoft.com/office/drawing/2014/chart" uri="{C3380CC4-5D6E-409C-BE32-E72D297353CC}">
                <c16:uniqueId val="{00000001-DF46-4658-AD06-E97BD8B28A33}"/>
              </c:ext>
            </c:extLst>
          </c:dPt>
          <c:dLbls>
            <c:dLbl>
              <c:idx val="2"/>
              <c:showLegendKey val="0"/>
              <c:showVal val="1"/>
              <c:showCatName val="0"/>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DF46-4658-AD06-E97BD8B28A3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Virologic Suppression</c:v>
                </c:pt>
                <c:pt idx="1">
                  <c:v>Virologic Failure</c:v>
                </c:pt>
                <c:pt idx="2">
                  <c:v>No Virologic Data</c:v>
                </c:pt>
              </c:strCache>
            </c:strRef>
          </c:cat>
          <c:val>
            <c:numRef>
              <c:f>Sheet1!$B$2:$B$4</c:f>
              <c:numCache>
                <c:formatCode>General</c:formatCode>
                <c:ptCount val="3"/>
                <c:pt idx="0">
                  <c:v>78</c:v>
                </c:pt>
                <c:pt idx="1">
                  <c:v>15</c:v>
                </c:pt>
                <c:pt idx="2">
                  <c:v>7</c:v>
                </c:pt>
              </c:numCache>
            </c:numRef>
          </c:val>
          <c:extLst>
            <c:ext xmlns:c16="http://schemas.microsoft.com/office/drawing/2014/chart" uri="{C3380CC4-5D6E-409C-BE32-E72D297353CC}">
              <c16:uniqueId val="{00000003-DF46-4658-AD06-E97BD8B28A33}"/>
            </c:ext>
          </c:extLst>
        </c:ser>
        <c:ser>
          <c:idx val="1"/>
          <c:order val="1"/>
          <c:tx>
            <c:strRef>
              <c:f>Sheet1!$C$1</c:f>
              <c:strCache>
                <c:ptCount val="1"/>
                <c:pt idx="0">
                  <c:v>HIV-1 RNA &lt;200 c/mL</c:v>
                </c:pt>
              </c:strCache>
            </c:strRef>
          </c:tx>
          <c:spPr>
            <a:solidFill>
              <a:schemeClr val="accent2">
                <a:lumMod val="20000"/>
                <a:lumOff val="80000"/>
              </a:schemeClr>
            </a:solidFill>
            <a:ln w="9525">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Virologic Suppression</c:v>
                </c:pt>
                <c:pt idx="1">
                  <c:v>Virologic Failure</c:v>
                </c:pt>
                <c:pt idx="2">
                  <c:v>No Virologic Data</c:v>
                </c:pt>
              </c:strCache>
            </c:strRef>
          </c:cat>
          <c:val>
            <c:numRef>
              <c:f>Sheet1!$C$2:$C$4</c:f>
              <c:numCache>
                <c:formatCode>General</c:formatCode>
                <c:ptCount val="3"/>
                <c:pt idx="0">
                  <c:v>82</c:v>
                </c:pt>
                <c:pt idx="1">
                  <c:v>11</c:v>
                </c:pt>
                <c:pt idx="2">
                  <c:v>7</c:v>
                </c:pt>
              </c:numCache>
            </c:numRef>
          </c:val>
          <c:extLst>
            <c:ext xmlns:c16="http://schemas.microsoft.com/office/drawing/2014/chart" uri="{C3380CC4-5D6E-409C-BE32-E72D297353CC}">
              <c16:uniqueId val="{00000004-DF46-4658-AD06-E97BD8B28A33}"/>
            </c:ext>
          </c:extLst>
        </c:ser>
        <c:dLbls>
          <c:showLegendKey val="0"/>
          <c:showVal val="0"/>
          <c:showCatName val="0"/>
          <c:showSerName val="0"/>
          <c:showPercent val="0"/>
          <c:showBubbleSize val="0"/>
        </c:dLbls>
        <c:gapWidth val="111"/>
        <c:axId val="1694780400"/>
        <c:axId val="1694782032"/>
      </c:barChart>
      <c:catAx>
        <c:axId val="1694780400"/>
        <c:scaling>
          <c:orientation val="minMax"/>
        </c:scaling>
        <c:delete val="0"/>
        <c:axPos val="b"/>
        <c:numFmt formatCode="General" sourceLinked="1"/>
        <c:majorTickMark val="out"/>
        <c:minorTickMark val="none"/>
        <c:tickLblPos val="nextTo"/>
        <c:spPr>
          <a:noFill/>
          <a:ln w="25400" cap="flat" cmpd="sng" algn="ctr">
            <a:solidFill>
              <a:schemeClr val="bg1"/>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694782032"/>
        <c:crosses val="autoZero"/>
        <c:auto val="1"/>
        <c:lblAlgn val="ctr"/>
        <c:lblOffset val="100"/>
        <c:noMultiLvlLbl val="0"/>
      </c:catAx>
      <c:valAx>
        <c:axId val="1694782032"/>
        <c:scaling>
          <c:orientation val="minMax"/>
        </c:scaling>
        <c:delete val="0"/>
        <c:axPos val="l"/>
        <c:numFmt formatCode="General" sourceLinked="1"/>
        <c:majorTickMark val="out"/>
        <c:minorTickMark val="none"/>
        <c:tickLblPos val="nextTo"/>
        <c:spPr>
          <a:noFill/>
          <a:ln w="25400">
            <a:solidFill>
              <a:schemeClr val="bg1"/>
            </a:solidFill>
          </a:ln>
          <a:effectLst/>
        </c:spPr>
        <c:txPr>
          <a:bodyPr rot="-60000000" spcFirstLastPara="1" vertOverflow="ellipsis" vert="horz" wrap="square" anchor="ctr" anchorCtr="1"/>
          <a:lstStyle/>
          <a:p>
            <a:pPr>
              <a:defRPr sz="1600" b="0" i="0" u="none" strike="noStrike" kern="1200" baseline="0">
                <a:solidFill>
                  <a:schemeClr val="bg1"/>
                </a:solidFill>
                <a:latin typeface="Calibri" panose="020F0502020204030204" pitchFamily="34" charset="0"/>
                <a:ea typeface="+mn-ea"/>
                <a:cs typeface="Calibri" panose="020F0502020204030204" pitchFamily="34" charset="0"/>
              </a:defRPr>
            </a:pPr>
            <a:endParaRPr lang="en-US"/>
          </a:p>
        </c:txPr>
        <c:crossAx val="1694780400"/>
        <c:crosses val="autoZero"/>
        <c:crossBetween val="between"/>
        <c:maj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bg1"/>
          </a:solidFill>
          <a:latin typeface="Calibri" panose="020F0502020204030204" pitchFamily="34" charset="0"/>
          <a:cs typeface="Calibri" panose="020F050202020403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0.19741</cdr:x>
      <cdr:y>0.88435</cdr:y>
    </cdr:from>
    <cdr:to>
      <cdr:x>0.32309</cdr:x>
      <cdr:y>0.97054</cdr:y>
    </cdr:to>
    <cdr:sp macro="" textlink="">
      <cdr:nvSpPr>
        <cdr:cNvPr id="4" name="TextBox 111">
          <a:extLst xmlns:a="http://schemas.openxmlformats.org/drawingml/2006/main">
            <a:ext uri="{FF2B5EF4-FFF2-40B4-BE49-F238E27FC236}">
              <a16:creationId xmlns:a16="http://schemas.microsoft.com/office/drawing/2014/main" id="{469130C1-02A5-EF41-8EB8-4F46919E1277}"/>
            </a:ext>
          </a:extLst>
        </cdr:cNvPr>
        <cdr:cNvSpPr txBox="1"/>
      </cdr:nvSpPr>
      <cdr:spPr bwMode="auto">
        <a:xfrm xmlns:a="http://schemas.openxmlformats.org/drawingml/2006/main">
          <a:off x="809550" y="3221176"/>
          <a:ext cx="515369" cy="3139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cdr:spPr>
      <cdr:txBody>
        <a:bodyPr xmlns:a="http://schemas.openxmlformats.org/drawingml/2006/main" wrap="square" rtlCol="0">
          <a:spAutoFit/>
        </a:bodyPr>
        <a:lstStyle xmlns:a="http://schemas.openxmlformats.org/drawingml/2006/main">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a:lstStyle>
        <a:p xmlns:a="http://schemas.openxmlformats.org/drawingml/2006/main">
          <a:pPr algn="ctr">
            <a:lnSpc>
              <a:spcPct val="90000"/>
            </a:lnSpc>
            <a:spcBef>
              <a:spcPct val="50000"/>
            </a:spcBef>
            <a:spcAft>
              <a:spcPct val="0"/>
            </a:spcAft>
            <a:buClrTx/>
            <a:buFontTx/>
            <a:buNone/>
          </a:pPr>
          <a:r>
            <a:rPr lang="en-US" sz="1600" b="0" dirty="0">
              <a:solidFill>
                <a:schemeClr val="bg1"/>
              </a:solidFill>
              <a:latin typeface="Calibri" panose="020F0502020204030204" pitchFamily="34" charset="0"/>
            </a:rPr>
            <a:t>0</a:t>
          </a:r>
        </a:p>
      </cdr:txBody>
    </cdr:sp>
  </cdr:relSizeAnchor>
  <cdr:relSizeAnchor xmlns:cdr="http://schemas.openxmlformats.org/drawingml/2006/chartDrawing">
    <cdr:from>
      <cdr:x>0.47433</cdr:x>
      <cdr:y>0.88435</cdr:y>
    </cdr:from>
    <cdr:to>
      <cdr:x>0.6</cdr:x>
      <cdr:y>0.97054</cdr:y>
    </cdr:to>
    <cdr:sp macro="" textlink="">
      <cdr:nvSpPr>
        <cdr:cNvPr id="5" name="TextBox 111">
          <a:extLst xmlns:a="http://schemas.openxmlformats.org/drawingml/2006/main">
            <a:ext uri="{FF2B5EF4-FFF2-40B4-BE49-F238E27FC236}">
              <a16:creationId xmlns:a16="http://schemas.microsoft.com/office/drawing/2014/main" id="{6847E6ED-2CC2-9CA6-A55A-2C5F9AA3A7EA}"/>
            </a:ext>
          </a:extLst>
        </cdr:cNvPr>
        <cdr:cNvSpPr txBox="1"/>
      </cdr:nvSpPr>
      <cdr:spPr bwMode="auto">
        <a:xfrm xmlns:a="http://schemas.openxmlformats.org/drawingml/2006/main">
          <a:off x="1945105" y="3221176"/>
          <a:ext cx="515369" cy="3139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ct val="90000"/>
            </a:lnSpc>
            <a:spcBef>
              <a:spcPct val="50000"/>
            </a:spcBef>
            <a:spcAft>
              <a:spcPct val="0"/>
            </a:spcAft>
            <a:buClrTx/>
            <a:buFontTx/>
            <a:buNone/>
          </a:pPr>
          <a:r>
            <a:rPr lang="en-US" sz="1600" b="0" dirty="0">
              <a:solidFill>
                <a:schemeClr val="bg1"/>
              </a:solidFill>
              <a:latin typeface="Calibri" panose="020F0502020204030204" pitchFamily="34" charset="0"/>
            </a:rPr>
            <a:t>1</a:t>
          </a:r>
        </a:p>
      </cdr:txBody>
    </cdr:sp>
  </cdr:relSizeAnchor>
  <cdr:relSizeAnchor xmlns:cdr="http://schemas.openxmlformats.org/drawingml/2006/chartDrawing">
    <cdr:from>
      <cdr:x>0.75856</cdr:x>
      <cdr:y>0.88435</cdr:y>
    </cdr:from>
    <cdr:to>
      <cdr:x>0.88424</cdr:x>
      <cdr:y>0.97054</cdr:y>
    </cdr:to>
    <cdr:sp macro="" textlink="">
      <cdr:nvSpPr>
        <cdr:cNvPr id="6" name="TextBox 111">
          <a:extLst xmlns:a="http://schemas.openxmlformats.org/drawingml/2006/main">
            <a:ext uri="{FF2B5EF4-FFF2-40B4-BE49-F238E27FC236}">
              <a16:creationId xmlns:a16="http://schemas.microsoft.com/office/drawing/2014/main" id="{8C7EDD69-EDBA-1C06-97B1-5289DB395EBB}"/>
            </a:ext>
          </a:extLst>
        </cdr:cNvPr>
        <cdr:cNvSpPr txBox="1"/>
      </cdr:nvSpPr>
      <cdr:spPr bwMode="auto">
        <a:xfrm xmlns:a="http://schemas.openxmlformats.org/drawingml/2006/main">
          <a:off x="3110695" y="3221176"/>
          <a:ext cx="515369" cy="31393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lnSpc>
              <a:spcPct val="90000"/>
            </a:lnSpc>
            <a:spcBef>
              <a:spcPct val="50000"/>
            </a:spcBef>
            <a:spcAft>
              <a:spcPct val="0"/>
            </a:spcAft>
            <a:buClrTx/>
            <a:buFontTx/>
            <a:buNone/>
          </a:pPr>
          <a:r>
            <a:rPr lang="en-US" sz="1600" b="0" dirty="0">
              <a:solidFill>
                <a:schemeClr val="bg1"/>
              </a:solidFill>
              <a:latin typeface="Calibri" panose="020F0502020204030204" pitchFamily="34" charset="0"/>
            </a:rPr>
            <a:t>≥2</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7" name="Rectangle 5">
            <a:extLst>
              <a:ext uri="{FF2B5EF4-FFF2-40B4-BE49-F238E27FC236}">
                <a16:creationId xmlns:a16="http://schemas.microsoft.com/office/drawing/2014/main" id="{E716B656-43AE-41BF-A9E6-BDC9338EEE72}"/>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A101DA4B-1035-4FD7-BAE8-D36163A25DF6}"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FCE45961-8EBC-4ABB-A06F-A2AB0FB72820}"/>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40963" name="Rectangle 3">
            <a:extLst>
              <a:ext uri="{FF2B5EF4-FFF2-40B4-BE49-F238E27FC236}">
                <a16:creationId xmlns:a16="http://schemas.microsoft.com/office/drawing/2014/main" id="{69A9B635-F3A6-4A6C-A2A7-3BE84F317E1C}"/>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cs typeface="+mn-cs"/>
              </a:defRPr>
            </a:lvl1pPr>
          </a:lstStyle>
          <a:p>
            <a:pPr>
              <a:defRPr/>
            </a:pPr>
            <a:endParaRPr lang="en-US" dirty="0"/>
          </a:p>
        </p:txBody>
      </p:sp>
      <p:sp>
        <p:nvSpPr>
          <p:cNvPr id="5124" name="Rectangle 4">
            <a:extLst>
              <a:ext uri="{FF2B5EF4-FFF2-40B4-BE49-F238E27FC236}">
                <a16:creationId xmlns:a16="http://schemas.microsoft.com/office/drawing/2014/main" id="{3F91814F-6E8B-4495-875C-BBC65746A25E}"/>
              </a:ext>
            </a:extLst>
          </p:cNvPr>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3575FA76-5996-41B2-807C-74C521B1881C}"/>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EE30801C-5D2D-4989-97AF-1BB6980EDA53}"/>
              </a:ext>
            </a:extLst>
          </p:cNvPr>
          <p:cNvSpPr>
            <a:spLocks noGrp="1" noChangeArrowheads="1"/>
          </p:cNvSpPr>
          <p:nvPr>
            <p:ph type="ftr" sz="quarter" idx="4"/>
          </p:nvPr>
        </p:nvSpPr>
        <p:spPr bwMode="auto">
          <a:xfrm>
            <a:off x="0" y="9120188"/>
            <a:ext cx="3503613"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eaLnBrk="1" hangingPunct="1">
              <a:lnSpc>
                <a:spcPct val="100000"/>
              </a:lnSpc>
              <a:spcBef>
                <a:spcPct val="0"/>
              </a:spcBef>
              <a:spcAft>
                <a:spcPct val="0"/>
              </a:spcAft>
              <a:buClrTx/>
              <a:buFontTx/>
              <a:buNone/>
              <a:defRPr sz="1000" b="0">
                <a:latin typeface="Arial" charset="0"/>
                <a:cs typeface="+mn-cs"/>
              </a:defRPr>
            </a:lvl1pPr>
          </a:lstStyle>
          <a:p>
            <a:pPr>
              <a:defRPr/>
            </a:pPr>
            <a:r>
              <a:rPr lang="en-US" dirty="0"/>
              <a:t>©2012 Clinical Care Options, LLC. All rights reserved</a:t>
            </a:r>
          </a:p>
        </p:txBody>
      </p:sp>
      <p:sp>
        <p:nvSpPr>
          <p:cNvPr id="40967" name="Rectangle 7">
            <a:extLst>
              <a:ext uri="{FF2B5EF4-FFF2-40B4-BE49-F238E27FC236}">
                <a16:creationId xmlns:a16="http://schemas.microsoft.com/office/drawing/2014/main" id="{83D8BBC4-4244-4B4D-899A-EE5002DAC7CD}"/>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2FB72F01-6714-4A31-8C22-8E0F1B091B5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E1430B1-CEB6-411F-8E94-BFC407C4EE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5C8260-42BC-4921-8D33-58809AC7BE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7891" name="Rectangle 2">
            <a:extLst>
              <a:ext uri="{FF2B5EF4-FFF2-40B4-BE49-F238E27FC236}">
                <a16:creationId xmlns:a16="http://schemas.microsoft.com/office/drawing/2014/main" id="{63A693D7-D1F8-4EC5-A8E3-A7825DFC089B}"/>
              </a:ext>
            </a:extLst>
          </p:cNvPr>
          <p:cNvSpPr>
            <a:spLocks noGrp="1" noRot="1" noChangeAspect="1" noChangeArrowheads="1" noTextEdit="1"/>
          </p:cNvSpPr>
          <p:nvPr>
            <p:ph type="sldImg"/>
          </p:nvPr>
        </p:nvSpPr>
        <p:spPr>
          <a:xfrm>
            <a:off x="458788" y="720725"/>
            <a:ext cx="6400800" cy="3600450"/>
          </a:xfrm>
          <a:ln/>
        </p:spPr>
      </p:sp>
      <p:sp>
        <p:nvSpPr>
          <p:cNvPr id="37892" name="Rectangle 3">
            <a:extLst>
              <a:ext uri="{FF2B5EF4-FFF2-40B4-BE49-F238E27FC236}">
                <a16:creationId xmlns:a16="http://schemas.microsoft.com/office/drawing/2014/main" id="{ED738D61-216E-45D5-96FA-B18A5BC25295}"/>
              </a:ext>
            </a:extLst>
          </p:cNvPr>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dirty="0">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dirty="0">
              <a:solidFill>
                <a:srgbClr val="FEFDDE"/>
              </a:solidFill>
              <a:latin typeface="Arial" panose="020B0604020202020204" pitchFamily="34" charset="0"/>
            </a:endParaRPr>
          </a:p>
          <a:p>
            <a:endParaRPr lang="en-US" altLang="en-US" dirty="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87DEB-4FF4-407B-9298-C7A665755024}" type="slidenum">
              <a:rPr lang="en-US" smtClean="0"/>
              <a:t>12</a:t>
            </a:fld>
            <a:endParaRPr lang="en-US" dirty="0"/>
          </a:p>
        </p:txBody>
      </p:sp>
    </p:spTree>
    <p:extLst>
      <p:ext uri="{BB962C8B-B14F-4D97-AF65-F5344CB8AC3E}">
        <p14:creationId xmlns:p14="http://schemas.microsoft.com/office/powerpoint/2010/main" val="675243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solidFill>
                  <a:schemeClr val="bg1"/>
                </a:solidFill>
              </a:rPr>
              <a:t>BFA, baseline factors analysis; CAB, cabotegravir; CVF, confirmed virologic failure; LA, long-acting; MVA, multivariable analysis; PY, person-years; RPV, rilpivirine.</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14</a:t>
            </a:fld>
            <a:endParaRPr lang="en-US" altLang="en-US" dirty="0"/>
          </a:p>
        </p:txBody>
      </p:sp>
    </p:spTree>
    <p:extLst>
      <p:ext uri="{BB962C8B-B14F-4D97-AF65-F5344CB8AC3E}">
        <p14:creationId xmlns:p14="http://schemas.microsoft.com/office/powerpoint/2010/main" val="934546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solidFill>
                  <a:schemeClr val="bg1"/>
                </a:solidFill>
              </a:rPr>
              <a:t>BMI, body mass index; CAB, cabotegravir; C</a:t>
            </a:r>
            <a:r>
              <a:rPr lang="en-US" i="1" baseline="-25000" dirty="0">
                <a:solidFill>
                  <a:schemeClr val="bg1"/>
                </a:solidFill>
              </a:rPr>
              <a:t>trough</a:t>
            </a:r>
            <a:r>
              <a:rPr lang="en-US" i="1" dirty="0">
                <a:solidFill>
                  <a:schemeClr val="bg1"/>
                </a:solidFill>
              </a:rPr>
              <a:t>, trough concentration; CVF, confirmed virologic failure; INSTI, integrase strand transfer inhibitor; IRR, incidence rate ratio; LA, long-acting; MVA, multivariable analysis; NNRTI, non-nucleoside reverse transcriptase inhibitor; Q4W, every 4 weeks; Q8W, every 8 weeks; RAM, resistance-associated mutation; RPV, rilpivirine.</a:t>
            </a:r>
            <a:br>
              <a:rPr lang="en-US" i="1" dirty="0">
                <a:solidFill>
                  <a:schemeClr val="bg1"/>
                </a:solidFill>
              </a:rPr>
            </a:br>
            <a:endParaRPr lang="en-US" dirty="0"/>
          </a:p>
          <a:p>
            <a:br>
              <a:rPr lang="en-US" i="1" dirty="0">
                <a:solidFill>
                  <a:schemeClr val="bg1"/>
                </a:solidFill>
              </a:rPr>
            </a:br>
            <a:endParaRPr lang="en-US" i="1"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15</a:t>
            </a:fld>
            <a:endParaRPr lang="en-US" altLang="en-US" dirty="0"/>
          </a:p>
        </p:txBody>
      </p:sp>
    </p:spTree>
    <p:extLst>
      <p:ext uri="{BB962C8B-B14F-4D97-AF65-F5344CB8AC3E}">
        <p14:creationId xmlns:p14="http://schemas.microsoft.com/office/powerpoint/2010/main" val="3939497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solidFill>
                  <a:schemeClr val="bg1"/>
                </a:solidFill>
              </a:rPr>
              <a:t>BFA, baseline factors analysis; BMI, body mass index; CAB, cabotegravir; CVF, confirmed virologic failure; INSTI, integrase strand transfer inhibitor; IRR, incidence rate ratio; LA, long-acting; NNRTI, non-nucleoside reverse transcriptase inhibitor; Q4W, every 4 weeks; Q8W, every 8 weeks; RAM, resistance-associated mutation; RPV, rilpivirine.</a:t>
            </a:r>
            <a:br>
              <a:rPr lang="en-US" i="1" dirty="0">
                <a:solidFill>
                  <a:schemeClr val="bg1"/>
                </a:solidFill>
              </a:rPr>
            </a:br>
            <a:endParaRPr lang="en-US" dirty="0"/>
          </a:p>
          <a:p>
            <a:br>
              <a:rPr lang="en-US" i="1" dirty="0">
                <a:solidFill>
                  <a:schemeClr val="bg1"/>
                </a:solidFill>
              </a:rPr>
            </a:br>
            <a:endParaRPr lang="en-US" i="1"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16</a:t>
            </a:fld>
            <a:endParaRPr lang="en-US" altLang="en-US" dirty="0"/>
          </a:p>
        </p:txBody>
      </p:sp>
    </p:spTree>
    <p:extLst>
      <p:ext uri="{BB962C8B-B14F-4D97-AF65-F5344CB8AC3E}">
        <p14:creationId xmlns:p14="http://schemas.microsoft.com/office/powerpoint/2010/main" val="2199168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CAB, cabotegravir; CVF, confirmed virologic failure; IM, intramuscular; LA, long-acting; PWH, people with HIV; RPV, rilpivirine.</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17</a:t>
            </a:fld>
            <a:endParaRPr lang="en-US" altLang="en-US" dirty="0"/>
          </a:p>
        </p:txBody>
      </p:sp>
    </p:spTree>
    <p:extLst>
      <p:ext uri="{BB962C8B-B14F-4D97-AF65-F5344CB8AC3E}">
        <p14:creationId xmlns:p14="http://schemas.microsoft.com/office/powerpoint/2010/main" val="405014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ART, antiretroviral therapy; CAB, cabotegravir; CVF, confirmed virologic failure; IM, intramuscular; IQR, interquartile range; LA, long-acting; PWH, people with HIV; RPV, rilpivirine.</a:t>
            </a:r>
          </a:p>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18</a:t>
            </a:fld>
            <a:endParaRPr lang="en-US" altLang="en-US" dirty="0"/>
          </a:p>
        </p:txBody>
      </p:sp>
    </p:spTree>
    <p:extLst>
      <p:ext uri="{BB962C8B-B14F-4D97-AF65-F5344CB8AC3E}">
        <p14:creationId xmlns:p14="http://schemas.microsoft.com/office/powerpoint/2010/main" val="1772998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ART, antiretroviral therapy; CAB, cabotegravir; LA, long-acting; RPV, rilpivirine; VF, virologic failure.</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19</a:t>
            </a:fld>
            <a:endParaRPr lang="en-US" altLang="en-US" dirty="0"/>
          </a:p>
        </p:txBody>
      </p:sp>
    </p:spTree>
    <p:extLst>
      <p:ext uri="{BB962C8B-B14F-4D97-AF65-F5344CB8AC3E}">
        <p14:creationId xmlns:p14="http://schemas.microsoft.com/office/powerpoint/2010/main" val="26408186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21</a:t>
            </a:fld>
            <a:endParaRPr lang="en-US" altLang="en-US" dirty="0"/>
          </a:p>
        </p:txBody>
      </p:sp>
    </p:spTree>
    <p:extLst>
      <p:ext uri="{BB962C8B-B14F-4D97-AF65-F5344CB8AC3E}">
        <p14:creationId xmlns:p14="http://schemas.microsoft.com/office/powerpoint/2010/main" val="1092971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CAB, cabotegravir; IM, intramuscular; LA, long-acting; </a:t>
            </a:r>
            <a:r>
              <a:rPr lang="en-US" sz="1200" b="0" i="1" dirty="0"/>
              <a:t>PWH, people with HIV; RPV rilpivirine; SWAT, skills wrap-around team.</a:t>
            </a:r>
            <a:endParaRPr lang="en-US" b="0"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32575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CVF, confirmed virologic failure; SVF, suspected virologic failure.</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23</a:t>
            </a:fld>
            <a:endParaRPr lang="en-US" altLang="en-US" dirty="0"/>
          </a:p>
        </p:txBody>
      </p:sp>
    </p:spTree>
    <p:extLst>
      <p:ext uri="{BB962C8B-B14F-4D97-AF65-F5344CB8AC3E}">
        <p14:creationId xmlns:p14="http://schemas.microsoft.com/office/powerpoint/2010/main" val="3776737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7C017C7-DD01-4F77-AB2E-C2B7D56099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B978B31-E2A9-42F9-87A7-58A14B1A990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9939" name="Rectangle 2">
            <a:extLst>
              <a:ext uri="{FF2B5EF4-FFF2-40B4-BE49-F238E27FC236}">
                <a16:creationId xmlns:a16="http://schemas.microsoft.com/office/drawing/2014/main" id="{E167D70B-CFD7-426A-A2D6-6BEF492415E3}"/>
              </a:ext>
            </a:extLst>
          </p:cNvPr>
          <p:cNvSpPr>
            <a:spLocks noGrp="1" noRot="1" noChangeAspect="1" noChangeArrowheads="1" noTextEdit="1"/>
          </p:cNvSpPr>
          <p:nvPr>
            <p:ph type="sldImg"/>
          </p:nvPr>
        </p:nvSpPr>
        <p:spPr>
          <a:xfrm>
            <a:off x="457200" y="720725"/>
            <a:ext cx="6400800" cy="3600450"/>
          </a:xfrm>
          <a:ln/>
        </p:spPr>
      </p:sp>
      <p:sp>
        <p:nvSpPr>
          <p:cNvPr id="39940" name="Rectangle 3">
            <a:extLst>
              <a:ext uri="{FF2B5EF4-FFF2-40B4-BE49-F238E27FC236}">
                <a16:creationId xmlns:a16="http://schemas.microsoft.com/office/drawing/2014/main" id="{3EDB4D75-9418-4DA4-9621-498D9ED4AA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faculty who were involved in the production of these slides.</a:t>
            </a:r>
          </a:p>
        </p:txBody>
      </p:sp>
    </p:spTree>
    <p:extLst>
      <p:ext uri="{BB962C8B-B14F-4D97-AF65-F5344CB8AC3E}">
        <p14:creationId xmlns:p14="http://schemas.microsoft.com/office/powerpoint/2010/main" val="4175387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24</a:t>
            </a:fld>
            <a:endParaRPr lang="en-US" altLang="en-US" dirty="0"/>
          </a:p>
        </p:txBody>
      </p:sp>
    </p:spTree>
    <p:extLst>
      <p:ext uri="{BB962C8B-B14F-4D97-AF65-F5344CB8AC3E}">
        <p14:creationId xmlns:p14="http://schemas.microsoft.com/office/powerpoint/2010/main" val="2324381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Ab, antibody; BIC, bictegravir; CAB, cabotegravir; FTC, emtricitabine; HBcAb, antibody to hepatitis B core antigen; HBsAg, hepatitis B surface antigen; HBV, hepatitis B virus</a:t>
            </a:r>
            <a:r>
              <a:rPr lang="en-US" i="1"/>
              <a:t>; LA</a:t>
            </a:r>
            <a:r>
              <a:rPr lang="en-US" i="1" dirty="0"/>
              <a:t>, long-acting; NR, not reported; PWH, people with HIV; RPV, rilpivirine; TAF, tenofovir alafenamide.</a:t>
            </a:r>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25</a:t>
            </a:fld>
            <a:endParaRPr lang="en-US" altLang="en-US" dirty="0"/>
          </a:p>
        </p:txBody>
      </p:sp>
    </p:spTree>
    <p:extLst>
      <p:ext uri="{BB962C8B-B14F-4D97-AF65-F5344CB8AC3E}">
        <p14:creationId xmlns:p14="http://schemas.microsoft.com/office/powerpoint/2010/main" val="2268699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0" i="1" dirty="0"/>
              <a:t>ART, antiretroviral therapy; ARV, antiretroviral; LEN, </a:t>
            </a:r>
            <a:r>
              <a:rPr lang="en-US" sz="1200" b="0" i="1" dirty="0"/>
              <a:t>lenacapavir; OBR, optimized background regimen; PWH, people with HIV</a:t>
            </a:r>
            <a:r>
              <a:rPr lang="en-US" b="0" i="1" dirty="0"/>
              <a:t>.</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052690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AE, adverse event; LEN, </a:t>
            </a:r>
            <a:r>
              <a:rPr lang="en-US" sz="1200" i="1" dirty="0"/>
              <a:t>lenacapavir; SAE, serious adverse events.</a:t>
            </a:r>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28</a:t>
            </a:fld>
            <a:endParaRPr lang="en-US" altLang="en-US" dirty="0"/>
          </a:p>
        </p:txBody>
      </p:sp>
    </p:spTree>
    <p:extLst>
      <p:ext uri="{BB962C8B-B14F-4D97-AF65-F5344CB8AC3E}">
        <p14:creationId xmlns:p14="http://schemas.microsoft.com/office/powerpoint/2010/main" val="39018764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87DEB-4FF4-407B-9298-C7A665755024}" type="slidenum">
              <a:rPr lang="en-US" smtClean="0"/>
              <a:t>29</a:t>
            </a:fld>
            <a:endParaRPr lang="en-US" dirty="0"/>
          </a:p>
        </p:txBody>
      </p:sp>
    </p:spTree>
    <p:extLst>
      <p:ext uri="{BB962C8B-B14F-4D97-AF65-F5344CB8AC3E}">
        <p14:creationId xmlns:p14="http://schemas.microsoft.com/office/powerpoint/2010/main" val="42252904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F87DEB-4FF4-407B-9298-C7A665755024}" type="slidenum">
              <a:rPr lang="en-US" smtClean="0"/>
              <a:t>30</a:t>
            </a:fld>
            <a:endParaRPr lang="en-US" dirty="0"/>
          </a:p>
        </p:txBody>
      </p:sp>
    </p:spTree>
    <p:extLst>
      <p:ext uri="{BB962C8B-B14F-4D97-AF65-F5344CB8AC3E}">
        <p14:creationId xmlns:p14="http://schemas.microsoft.com/office/powerpoint/2010/main" val="679214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3TC, lamivudine; ABC, abacavir; ART, antiretroviral therapy; ARV, antiretroviral; BIC, bictegravir</a:t>
            </a:r>
            <a:r>
              <a:rPr lang="en-US" sz="1200" i="1" dirty="0">
                <a:solidFill>
                  <a:srgbClr val="071D49"/>
                </a:solidFill>
              </a:rPr>
              <a:t>; </a:t>
            </a:r>
            <a:r>
              <a:rPr lang="en-US" i="1" dirty="0"/>
              <a:t>DTG, dolutegravir; </a:t>
            </a:r>
            <a:r>
              <a:rPr lang="en-US" i="1" dirty="0" err="1"/>
              <a:t>eGFR</a:t>
            </a:r>
            <a:r>
              <a:rPr lang="en-US" i="1" baseline="-25000" dirty="0" err="1"/>
              <a:t>CG</a:t>
            </a:r>
            <a:r>
              <a:rPr lang="en-US" i="1" dirty="0"/>
              <a:t>, estimated glomerular filtration rate by Cockcroft-Gault equation; FTC, emtricitabine; HCV, hepatitis C virus; TAF, tenofovir alafenamide; TFV, tenofovir.</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05852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3TC, lamivudine; ABC, abacavir; BIC, bictegravir; DTG, dolutegravir; FTC, emtricitabine; OLE, open-label extension; TAF, tenofovir alafenamide.</a:t>
            </a:r>
          </a:p>
        </p:txBody>
      </p:sp>
      <p:sp>
        <p:nvSpPr>
          <p:cNvPr id="4" name="Slide Number Placeholder 3"/>
          <p:cNvSpPr>
            <a:spLocks noGrp="1"/>
          </p:cNvSpPr>
          <p:nvPr>
            <p:ph type="sldNum" sz="quarter" idx="5"/>
          </p:nvPr>
        </p:nvSpPr>
        <p:spPr/>
        <p:txBody>
          <a:bodyPr/>
          <a:lstStyle/>
          <a:p>
            <a:fld id="{5C134C69-9C85-D14C-BA39-5C7960BF06CC}" type="slidenum">
              <a:rPr lang="en-US" smtClean="0"/>
              <a:t>33</a:t>
            </a:fld>
            <a:endParaRPr lang="en-US" dirty="0"/>
          </a:p>
        </p:txBody>
      </p:sp>
    </p:spTree>
    <p:extLst>
      <p:ext uri="{BB962C8B-B14F-4D97-AF65-F5344CB8AC3E}">
        <p14:creationId xmlns:p14="http://schemas.microsoft.com/office/powerpoint/2010/main" val="20174343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3TC, lamivudine; ABC, abacavir; BIC, bictegravir; DTG, dolutegravir; FTC, emtricitabine; INSTI, integrase strand transfer inhibitor; NRTI, nucleoside reverse transcriptase inhibitor; OLE, open-label extension; TAF, tenofovir alafenamide.</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34</a:t>
            </a:fld>
            <a:endParaRPr lang="en-US" altLang="en-US" dirty="0"/>
          </a:p>
        </p:txBody>
      </p:sp>
    </p:spTree>
    <p:extLst>
      <p:ext uri="{BB962C8B-B14F-4D97-AF65-F5344CB8AC3E}">
        <p14:creationId xmlns:p14="http://schemas.microsoft.com/office/powerpoint/2010/main" val="7378049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3TC, lamivudine; ABC, abacavir; BIC, bictegravir; DTG, dolutegravir; FTC, emtricitabine; TAF, tenofovir alafenamide.</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35</a:t>
            </a:fld>
            <a:endParaRPr lang="en-US" altLang="en-US" dirty="0"/>
          </a:p>
        </p:txBody>
      </p:sp>
    </p:spTree>
    <p:extLst>
      <p:ext uri="{BB962C8B-B14F-4D97-AF65-F5344CB8AC3E}">
        <p14:creationId xmlns:p14="http://schemas.microsoft.com/office/powerpoint/2010/main" val="3842444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57C017C7-DD01-4F77-AB2E-C2B7D560993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B978B31-E2A9-42F9-87A7-58A14B1A990D}"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9939" name="Rectangle 2">
            <a:extLst>
              <a:ext uri="{FF2B5EF4-FFF2-40B4-BE49-F238E27FC236}">
                <a16:creationId xmlns:a16="http://schemas.microsoft.com/office/drawing/2014/main" id="{E167D70B-CFD7-426A-A2D6-6BEF492415E3}"/>
              </a:ext>
            </a:extLst>
          </p:cNvPr>
          <p:cNvSpPr>
            <a:spLocks noGrp="1" noRot="1" noChangeAspect="1" noChangeArrowheads="1" noTextEdit="1"/>
          </p:cNvSpPr>
          <p:nvPr>
            <p:ph type="sldImg"/>
          </p:nvPr>
        </p:nvSpPr>
        <p:spPr>
          <a:xfrm>
            <a:off x="457200" y="720725"/>
            <a:ext cx="6400800" cy="3600450"/>
          </a:xfrm>
          <a:ln/>
        </p:spPr>
      </p:sp>
      <p:sp>
        <p:nvSpPr>
          <p:cNvPr id="39940" name="Rectangle 3">
            <a:extLst>
              <a:ext uri="{FF2B5EF4-FFF2-40B4-BE49-F238E27FC236}">
                <a16:creationId xmlns:a16="http://schemas.microsoft.com/office/drawing/2014/main" id="{3EDB4D75-9418-4DA4-9621-498D9ED4AA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faculty who were involved in the production of these slides.</a:t>
            </a:r>
          </a:p>
        </p:txBody>
      </p:sp>
    </p:spTree>
    <p:extLst>
      <p:ext uri="{BB962C8B-B14F-4D97-AF65-F5344CB8AC3E}">
        <p14:creationId xmlns:p14="http://schemas.microsoft.com/office/powerpoint/2010/main" val="32842481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ART, antiretroviral therapy; BIC, bictegravir; FTC, emtricitabine; PWH, people with HIV; TAF, tenofovir alafenamide.</a:t>
            </a:r>
          </a:p>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375496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BIC, bictegravir; FTC, emtricitabine; TAF, tenofovir alafenamide; TE, treatment experienced; TN, treatment naive.</a:t>
            </a:r>
          </a:p>
        </p:txBody>
      </p:sp>
      <p:sp>
        <p:nvSpPr>
          <p:cNvPr id="4" name="Slide Number Placeholder 3"/>
          <p:cNvSpPr>
            <a:spLocks noGrp="1"/>
          </p:cNvSpPr>
          <p:nvPr>
            <p:ph type="sldNum" sz="quarter" idx="5"/>
          </p:nvPr>
        </p:nvSpPr>
        <p:spPr/>
        <p:txBody>
          <a:bodyPr/>
          <a:lstStyle/>
          <a:p>
            <a:fld id="{D93B4046-9F77-0940-AE47-7BC281E4B576}" type="slidenum">
              <a:rPr lang="en-US" smtClean="0"/>
              <a:t>37</a:t>
            </a:fld>
            <a:endParaRPr lang="en-US" dirty="0"/>
          </a:p>
        </p:txBody>
      </p:sp>
    </p:spTree>
    <p:extLst>
      <p:ext uri="{BB962C8B-B14F-4D97-AF65-F5344CB8AC3E}">
        <p14:creationId xmlns:p14="http://schemas.microsoft.com/office/powerpoint/2010/main" val="3934561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BIC, bictegravir; FTC, emtricitabine; IQR, interquartile range; TAF, tenofovir alafenamide; TDF, tenofovir disoproxil fumarate.</a:t>
            </a:r>
          </a:p>
        </p:txBody>
      </p:sp>
      <p:sp>
        <p:nvSpPr>
          <p:cNvPr id="4" name="Slide Number Placeholder 3"/>
          <p:cNvSpPr>
            <a:spLocks noGrp="1"/>
          </p:cNvSpPr>
          <p:nvPr>
            <p:ph type="sldNum" sz="quarter" idx="5"/>
          </p:nvPr>
        </p:nvSpPr>
        <p:spPr/>
        <p:txBody>
          <a:bodyPr/>
          <a:lstStyle/>
          <a:p>
            <a:fld id="{D93B4046-9F77-0940-AE47-7BC281E4B576}" type="slidenum">
              <a:rPr lang="en-US" smtClean="0"/>
              <a:t>38</a:t>
            </a:fld>
            <a:endParaRPr lang="en-US" dirty="0"/>
          </a:p>
        </p:txBody>
      </p:sp>
    </p:spTree>
    <p:extLst>
      <p:ext uri="{BB962C8B-B14F-4D97-AF65-F5344CB8AC3E}">
        <p14:creationId xmlns:p14="http://schemas.microsoft.com/office/powerpoint/2010/main" val="14851675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800" i="1" dirty="0"/>
              <a:t>3TC, lamivudine; ART, antiretroviral therapy; DTG, dolutegravir; FTC; emtricitabine; HBV, hepatitis B virus; HCV, hepatitis C virus; </a:t>
            </a:r>
            <a:r>
              <a:rPr lang="en-US" sz="800" i="1" dirty="0">
                <a:effectLst/>
                <a:latin typeface="Arial" panose="020B0604020202020204" pitchFamily="34" charset="0"/>
                <a:ea typeface="Calibri" panose="020F0502020204030204" pitchFamily="34" charset="0"/>
              </a:rPr>
              <a:t>INSTI, integrase strand transfer inhibitor; </a:t>
            </a:r>
            <a:r>
              <a:rPr lang="en-US" sz="800" i="1" dirty="0"/>
              <a:t>ITT-E, intention-to-treat, exposed; </a:t>
            </a:r>
            <a:r>
              <a:rPr lang="en-US" sz="1800" i="1" dirty="0">
                <a:effectLst/>
                <a:latin typeface="Arial" panose="020B0604020202020204" pitchFamily="34" charset="0"/>
                <a:ea typeface="Calibri" panose="020F0502020204030204" pitchFamily="34" charset="0"/>
              </a:rPr>
              <a:t>NNRTI, nonnucleoside reverse transcriptase inhibitor; NRTI, </a:t>
            </a:r>
            <a:r>
              <a:rPr lang="en-US" sz="1800" i="1" dirty="0" err="1">
                <a:effectLst/>
                <a:latin typeface="Arial" panose="020B0604020202020204" pitchFamily="34" charset="0"/>
                <a:ea typeface="Calibri" panose="020F0502020204030204" pitchFamily="34" charset="0"/>
              </a:rPr>
              <a:t>nucleos</a:t>
            </a:r>
            <a:r>
              <a:rPr lang="en-US" sz="1800" i="1" dirty="0">
                <a:effectLst/>
                <a:latin typeface="Arial" panose="020B0604020202020204" pitchFamily="34" charset="0"/>
                <a:ea typeface="Calibri" panose="020F0502020204030204" pitchFamily="34" charset="0"/>
              </a:rPr>
              <a:t>(t)ide reverse transcriptase inhibitor; PI, protease inhibitor; </a:t>
            </a:r>
            <a:r>
              <a:rPr lang="en-US" sz="800" i="1" dirty="0"/>
              <a:t>TAF, tenofovir alafenamide; TDF, tenofovir disoproxil fumarate; VF, virologic failure.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39</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8302935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3TC, lamivudine; DTG, dolutegravir; ES, early switch; </a:t>
            </a:r>
            <a:r>
              <a:rPr lang="en-US" i="1" dirty="0"/>
              <a:t>INSTI, integrase strand transfer inhibitor; </a:t>
            </a:r>
            <a:r>
              <a:rPr lang="en-US" sz="1200" i="1" kern="1200" dirty="0">
                <a:solidFill>
                  <a:schemeClr val="tx1"/>
                </a:solidFill>
                <a:effectLst/>
                <a:latin typeface="Arial" charset="0"/>
                <a:ea typeface="+mn-ea"/>
                <a:cs typeface="+mn-cs"/>
              </a:rPr>
              <a:t>ITT-E, intention-to-treat, exposed; LS, late switch;</a:t>
            </a:r>
            <a:r>
              <a:rPr lang="en-US" i="1" dirty="0"/>
              <a:t> NRTI, nucleos(t)ide reverse transcriptase inhibitor; RAMs, resistance associated mutations; </a:t>
            </a:r>
            <a:r>
              <a:rPr lang="en-US" sz="1200" i="1" kern="1200" dirty="0">
                <a:solidFill>
                  <a:schemeClr val="tx1"/>
                </a:solidFill>
                <a:effectLst/>
                <a:latin typeface="Arial" charset="0"/>
                <a:ea typeface="+mn-ea"/>
                <a:cs typeface="+mn-cs"/>
              </a:rPr>
              <a:t>TAF, tenofovir alafenamide.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603863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3TC, lamivudine; DTG, dolutegravir.</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FB72F01-6714-4A31-8C22-8E0F1B091B56}"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479783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3TC, lamivudine; ART, antiretroviral therapy;  DOR, doravirine; ISL, islatravir; </a:t>
            </a:r>
            <a:r>
              <a:rPr lang="en-US" sz="1200" b="0" i="1" kern="1200" dirty="0">
                <a:solidFill>
                  <a:schemeClr val="tx1"/>
                </a:solidFill>
                <a:effectLst/>
                <a:latin typeface="Arial" charset="0"/>
                <a:ea typeface="+mn-ea"/>
                <a:cs typeface="+mn-cs"/>
              </a:rPr>
              <a:t>TDF, tenofovir disoproxil fumarate.</a:t>
            </a:r>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43</a:t>
            </a:fld>
            <a:endParaRPr lang="en-US" altLang="en-US" dirty="0"/>
          </a:p>
        </p:txBody>
      </p:sp>
    </p:spTree>
    <p:extLst>
      <p:ext uri="{BB962C8B-B14F-4D97-AF65-F5344CB8AC3E}">
        <p14:creationId xmlns:p14="http://schemas.microsoft.com/office/powerpoint/2010/main" val="27561208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ISL, islatravir; PI, predicted interval.</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44</a:t>
            </a:fld>
            <a:endParaRPr lang="en-US" altLang="en-US" dirty="0"/>
          </a:p>
        </p:txBody>
      </p:sp>
    </p:spTree>
    <p:extLst>
      <p:ext uri="{BB962C8B-B14F-4D97-AF65-F5344CB8AC3E}">
        <p14:creationId xmlns:p14="http://schemas.microsoft.com/office/powerpoint/2010/main" val="385935523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ALT, alanine aminotransferase; AST, aspartate aminotransferase; ICU, intensive care unit; PWH, people with HIV; PWoH, people without HIV; SD, standard deviation; VACS, Veterans Aging Cohort Study.</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48</a:t>
            </a:fld>
            <a:endParaRPr lang="en-US" altLang="en-US" dirty="0"/>
          </a:p>
        </p:txBody>
      </p:sp>
    </p:spTree>
    <p:extLst>
      <p:ext uri="{BB962C8B-B14F-4D97-AF65-F5344CB8AC3E}">
        <p14:creationId xmlns:p14="http://schemas.microsoft.com/office/powerpoint/2010/main" val="34900403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PWH, people with HIV; OR, odds ratio; VACS, Veterans Aging Cohort Study.</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49</a:t>
            </a:fld>
            <a:endParaRPr lang="en-US" altLang="en-US"/>
          </a:p>
        </p:txBody>
      </p:sp>
    </p:spTree>
    <p:extLst>
      <p:ext uri="{BB962C8B-B14F-4D97-AF65-F5344CB8AC3E}">
        <p14:creationId xmlns:p14="http://schemas.microsoft.com/office/powerpoint/2010/main" val="1422135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CAF30B11-B7C5-4E9C-AF82-16E89F5ABDA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95A9CD1-378D-4C9F-981C-DD7277607FDE}"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4035" name="Rectangle 2">
            <a:extLst>
              <a:ext uri="{FF2B5EF4-FFF2-40B4-BE49-F238E27FC236}">
                <a16:creationId xmlns:a16="http://schemas.microsoft.com/office/drawing/2014/main" id="{506BD754-E9FF-4408-A6CB-AAAEAE4EC093}"/>
              </a:ext>
            </a:extLst>
          </p:cNvPr>
          <p:cNvSpPr>
            <a:spLocks noGrp="1" noRot="1" noChangeAspect="1" noChangeArrowheads="1" noTextEdit="1"/>
          </p:cNvSpPr>
          <p:nvPr>
            <p:ph type="sldImg"/>
          </p:nvPr>
        </p:nvSpPr>
        <p:spPr>
          <a:xfrm>
            <a:off x="457200" y="720725"/>
            <a:ext cx="6400800" cy="3600450"/>
          </a:xfrm>
          <a:ln/>
        </p:spPr>
      </p:sp>
      <p:sp>
        <p:nvSpPr>
          <p:cNvPr id="44036" name="Rectangle 3">
            <a:extLst>
              <a:ext uri="{FF2B5EF4-FFF2-40B4-BE49-F238E27FC236}">
                <a16:creationId xmlns:a16="http://schemas.microsoft.com/office/drawing/2014/main" id="{2FC876EC-1F6F-462C-B502-B2110DCD39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disclosure information of the faculty and staff involved in the development of these slides.</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PWH, people with HIV.</a:t>
            </a:r>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50</a:t>
            </a:fld>
            <a:endParaRPr lang="en-US" altLang="en-US" dirty="0"/>
          </a:p>
        </p:txBody>
      </p:sp>
    </p:spTree>
    <p:extLst>
      <p:ext uri="{BB962C8B-B14F-4D97-AF65-F5344CB8AC3E}">
        <p14:creationId xmlns:p14="http://schemas.microsoft.com/office/powerpoint/2010/main" val="7378049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ICU, intensive care unit; OR, odds ratio.</a:t>
            </a:r>
          </a:p>
        </p:txBody>
      </p:sp>
      <p:sp>
        <p:nvSpPr>
          <p:cNvPr id="4" name="Slide Number Placeholder 3"/>
          <p:cNvSpPr>
            <a:spLocks noGrp="1"/>
          </p:cNvSpPr>
          <p:nvPr>
            <p:ph type="sldNum" sz="quarter" idx="5"/>
          </p:nvPr>
        </p:nvSpPr>
        <p:spPr/>
        <p:txBody>
          <a:bodyPr/>
          <a:lstStyle/>
          <a:p>
            <a:fld id="{D60ABAA2-6C4E-466F-9BAE-1C454D0B2418}" type="slidenum">
              <a:rPr lang="en-US" smtClean="0"/>
              <a:t>51</a:t>
            </a:fld>
            <a:endParaRPr lang="en-US" dirty="0"/>
          </a:p>
        </p:txBody>
      </p:sp>
    </p:spTree>
    <p:extLst>
      <p:ext uri="{BB962C8B-B14F-4D97-AF65-F5344CB8AC3E}">
        <p14:creationId xmlns:p14="http://schemas.microsoft.com/office/powerpoint/2010/main" val="179042536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OR, odds ratio.</a:t>
            </a:r>
          </a:p>
        </p:txBody>
      </p:sp>
      <p:sp>
        <p:nvSpPr>
          <p:cNvPr id="4" name="Slide Number Placeholder 3"/>
          <p:cNvSpPr>
            <a:spLocks noGrp="1"/>
          </p:cNvSpPr>
          <p:nvPr>
            <p:ph type="sldNum" sz="quarter" idx="5"/>
          </p:nvPr>
        </p:nvSpPr>
        <p:spPr/>
        <p:txBody>
          <a:bodyPr/>
          <a:lstStyle/>
          <a:p>
            <a:fld id="{D60ABAA2-6C4E-466F-9BAE-1C454D0B2418}" type="slidenum">
              <a:rPr lang="en-US" smtClean="0"/>
              <a:t>52</a:t>
            </a:fld>
            <a:endParaRPr lang="en-US" dirty="0"/>
          </a:p>
        </p:txBody>
      </p:sp>
    </p:spTree>
    <p:extLst>
      <p:ext uri="{BB962C8B-B14F-4D97-AF65-F5344CB8AC3E}">
        <p14:creationId xmlns:p14="http://schemas.microsoft.com/office/powerpoint/2010/main" val="5307306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ART, antiretroviral therapy; ICU, intensive care unit; OR, odds ratio.</a:t>
            </a:r>
          </a:p>
        </p:txBody>
      </p:sp>
      <p:sp>
        <p:nvSpPr>
          <p:cNvPr id="4" name="Slide Number Placeholder 3"/>
          <p:cNvSpPr>
            <a:spLocks noGrp="1"/>
          </p:cNvSpPr>
          <p:nvPr>
            <p:ph type="sldNum" sz="quarter" idx="5"/>
          </p:nvPr>
        </p:nvSpPr>
        <p:spPr/>
        <p:txBody>
          <a:bodyPr/>
          <a:lstStyle/>
          <a:p>
            <a:fld id="{D60ABAA2-6C4E-466F-9BAE-1C454D0B2418}" type="slidenum">
              <a:rPr lang="en-US" smtClean="0"/>
              <a:t>53</a:t>
            </a:fld>
            <a:endParaRPr lang="en-US" dirty="0"/>
          </a:p>
        </p:txBody>
      </p:sp>
    </p:spTree>
    <p:extLst>
      <p:ext uri="{BB962C8B-B14F-4D97-AF65-F5344CB8AC3E}">
        <p14:creationId xmlns:p14="http://schemas.microsoft.com/office/powerpoint/2010/main" val="24278706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a:extLst>
              <a:ext uri="{FF2B5EF4-FFF2-40B4-BE49-F238E27FC236}">
                <a16:creationId xmlns:a16="http://schemas.microsoft.com/office/drawing/2014/main" id="{F534A179-E39B-41F6-A134-70AD6437456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2293E11-97E1-4AFF-B992-260501D5E438}"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54</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3491" name="Rectangle 2">
            <a:extLst>
              <a:ext uri="{FF2B5EF4-FFF2-40B4-BE49-F238E27FC236}">
                <a16:creationId xmlns:a16="http://schemas.microsoft.com/office/drawing/2014/main" id="{3671BDAA-FAED-47D2-81E5-5DBE3E10D80F}"/>
              </a:ext>
            </a:extLst>
          </p:cNvPr>
          <p:cNvSpPr>
            <a:spLocks noGrp="1" noRot="1" noChangeAspect="1" noChangeArrowheads="1" noTextEdit="1"/>
          </p:cNvSpPr>
          <p:nvPr>
            <p:ph type="sldImg"/>
          </p:nvPr>
        </p:nvSpPr>
        <p:spPr>
          <a:xfrm>
            <a:off x="458788" y="720725"/>
            <a:ext cx="6400800" cy="3600450"/>
          </a:xfrm>
          <a:ln/>
        </p:spPr>
      </p:sp>
      <p:sp>
        <p:nvSpPr>
          <p:cNvPr id="63492" name="Rectangle 3">
            <a:extLst>
              <a:ext uri="{FF2B5EF4-FFF2-40B4-BE49-F238E27FC236}">
                <a16:creationId xmlns:a16="http://schemas.microsoft.com/office/drawing/2014/main" id="{6D7C1693-38A2-462F-B2C4-8F8BC62505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latin typeface="Arial" panose="020B0604020202020204" pitchFamily="34" charset="0"/>
            </a:endParaRPr>
          </a:p>
        </p:txBody>
      </p:sp>
    </p:spTree>
    <p:extLst>
      <p:ext uri="{BB962C8B-B14F-4D97-AF65-F5344CB8AC3E}">
        <p14:creationId xmlns:p14="http://schemas.microsoft.com/office/powerpoint/2010/main" val="1261718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CAB, </a:t>
            </a:r>
            <a:r>
              <a:rPr lang="en-US" sz="1200" b="0" i="1" kern="1200" dirty="0">
                <a:solidFill>
                  <a:schemeClr val="tx1"/>
                </a:solidFill>
                <a:effectLst/>
                <a:latin typeface="Arial" charset="0"/>
                <a:ea typeface="+mn-ea"/>
                <a:cs typeface="+mn-cs"/>
              </a:rPr>
              <a:t>cabotegravir; FTC, emtricitabine; HBV, hepatitis B virus; HCV, hepatitis C virus; LA, long-acting; MSM, men who have sex with men; PBO, placebo; STI, sexually transmitted infection; TDF, tenofovir disoproxil fumarate; TGW, transgender women.</a:t>
            </a:r>
            <a:endParaRPr lang="en-US" i="1" dirty="0"/>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BE05441-AB89-684C-9CF3-AD7EB8A5D8E6}" type="slidenum">
              <a:rPr kumimoji="0" 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258176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CAB, </a:t>
            </a:r>
            <a:r>
              <a:rPr lang="en-US" sz="1200" b="0" i="1" kern="1200" dirty="0">
                <a:solidFill>
                  <a:schemeClr val="tx1"/>
                </a:solidFill>
                <a:effectLst/>
                <a:latin typeface="Arial" charset="0"/>
                <a:ea typeface="+mn-ea"/>
                <a:cs typeface="+mn-cs"/>
              </a:rPr>
              <a:t>cabotegravir; FTC, emtricitabine; INSTI, integrase strand transfer inhibitor; LA, long-acting; PrEP, preexposure prophylaxis;  RAM, resistance-associated mutation; TDF, tenofovir disoproxil fumarate.</a:t>
            </a:r>
            <a:endParaRPr lang="en-US" i="1"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8</a:t>
            </a:fld>
            <a:endParaRPr lang="en-US" altLang="en-US" dirty="0"/>
          </a:p>
        </p:txBody>
      </p:sp>
    </p:spTree>
    <p:extLst>
      <p:ext uri="{BB962C8B-B14F-4D97-AF65-F5344CB8AC3E}">
        <p14:creationId xmlns:p14="http://schemas.microsoft.com/office/powerpoint/2010/main" val="316268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PrEP, pre-exposure prophylaxis; STI, sexually transmitted infection.</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9</a:t>
            </a:fld>
            <a:endParaRPr lang="en-US" altLang="en-US" dirty="0"/>
          </a:p>
        </p:txBody>
      </p:sp>
    </p:spTree>
    <p:extLst>
      <p:ext uri="{BB962C8B-B14F-4D97-AF65-F5344CB8AC3E}">
        <p14:creationId xmlns:p14="http://schemas.microsoft.com/office/powerpoint/2010/main" val="179443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FTC, emtricitabine; HCP, healthcare professional; LA, long-acting; PrEP, pre-exposure prophylaxis; STI, sexually transmitted infection; TAF, tenofovir alafenamide; TDF, tenofovir disoproxil fumarate.</a:t>
            </a:r>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10</a:t>
            </a:fld>
            <a:endParaRPr lang="en-US" altLang="en-US" dirty="0"/>
          </a:p>
        </p:txBody>
      </p:sp>
    </p:spTree>
    <p:extLst>
      <p:ext uri="{BB962C8B-B14F-4D97-AF65-F5344CB8AC3E}">
        <p14:creationId xmlns:p14="http://schemas.microsoft.com/office/powerpoint/2010/main" val="4029627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i="1" dirty="0"/>
              <a:t>HCP, healthcare professional; LA, long-acting; PrEP, pre-exposure prophylaxis.</a:t>
            </a:r>
          </a:p>
          <a:p>
            <a:endParaRPr lang="en-US" dirty="0"/>
          </a:p>
        </p:txBody>
      </p:sp>
      <p:sp>
        <p:nvSpPr>
          <p:cNvPr id="4" name="Slide Number Placeholder 3"/>
          <p:cNvSpPr>
            <a:spLocks noGrp="1"/>
          </p:cNvSpPr>
          <p:nvPr>
            <p:ph type="sldNum" sz="quarter" idx="5"/>
          </p:nvPr>
        </p:nvSpPr>
        <p:spPr/>
        <p:txBody>
          <a:bodyPr/>
          <a:lstStyle/>
          <a:p>
            <a:pPr>
              <a:defRPr/>
            </a:pPr>
            <a:fld id="{2FB72F01-6714-4A31-8C22-8E0F1B091B56}" type="slidenum">
              <a:rPr lang="en-US" altLang="en-US" smtClean="0"/>
              <a:pPr>
                <a:defRPr/>
              </a:pPr>
              <a:t>11</a:t>
            </a:fld>
            <a:endParaRPr lang="en-US" altLang="en-US" dirty="0"/>
          </a:p>
        </p:txBody>
      </p:sp>
    </p:spTree>
    <p:extLst>
      <p:ext uri="{BB962C8B-B14F-4D97-AF65-F5344CB8AC3E}">
        <p14:creationId xmlns:p14="http://schemas.microsoft.com/office/powerpoint/2010/main" val="2579447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www.clinicaloptions.com/"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0" name="Rectangle 54"/>
          <p:cNvSpPr>
            <a:spLocks noGrp="1" noChangeArrowheads="1"/>
          </p:cNvSpPr>
          <p:nvPr>
            <p:ph type="subTitle" idx="1"/>
          </p:nvPr>
        </p:nvSpPr>
        <p:spPr>
          <a:xfrm>
            <a:off x="609600" y="4041650"/>
            <a:ext cx="5181600" cy="1120775"/>
          </a:xfrm>
        </p:spPr>
        <p:txBody>
          <a:bodyPr/>
          <a:lstStyle>
            <a:lvl1pPr marL="0" indent="0">
              <a:lnSpc>
                <a:spcPct val="100000"/>
              </a:lnSpc>
              <a:buFont typeface="Wingdings" pitchFamily="2" charset="2"/>
              <a:buNone/>
              <a:defRPr sz="2000" b="1">
                <a:solidFill>
                  <a:schemeClr val="bg2"/>
                </a:solidFill>
              </a:defRPr>
            </a:lvl1pPr>
          </a:lstStyle>
          <a:p>
            <a:r>
              <a:rPr lang="en-US"/>
              <a:t>Click to edit Master subtitle style</a:t>
            </a:r>
          </a:p>
        </p:txBody>
      </p:sp>
      <p:sp>
        <p:nvSpPr>
          <p:cNvPr id="8" name="Rectangle 7">
            <a:extLst>
              <a:ext uri="{FF2B5EF4-FFF2-40B4-BE49-F238E27FC236}">
                <a16:creationId xmlns:a16="http://schemas.microsoft.com/office/drawing/2014/main" id="{02294B36-D511-4E23-A768-EAFA149B5CC7}"/>
              </a:ext>
            </a:extLst>
          </p:cNvPr>
          <p:cNvSpPr/>
          <p:nvPr/>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9" name="Straight Connector 8">
            <a:extLst>
              <a:ext uri="{FF2B5EF4-FFF2-40B4-BE49-F238E27FC236}">
                <a16:creationId xmlns:a16="http://schemas.microsoft.com/office/drawing/2014/main" id="{A5B42F6D-719A-45C6-BB57-84887368226C}"/>
              </a:ext>
            </a:extLst>
          </p:cNvPr>
          <p:cNvCxnSpPr/>
          <p:nvPr/>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2" name="Straight Connector 11">
            <a:extLst>
              <a:ext uri="{FF2B5EF4-FFF2-40B4-BE49-F238E27FC236}">
                <a16:creationId xmlns:a16="http://schemas.microsoft.com/office/drawing/2014/main" id="{9ACD6CB8-625C-44F5-9B90-77A60BCC4A2E}"/>
              </a:ext>
            </a:extLst>
          </p:cNvPr>
          <p:cNvCxnSpPr/>
          <p:nvPr/>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3" name="Rectangle 55">
            <a:extLst>
              <a:ext uri="{FF2B5EF4-FFF2-40B4-BE49-F238E27FC236}">
                <a16:creationId xmlns:a16="http://schemas.microsoft.com/office/drawing/2014/main" id="{078B106A-3121-420B-B2D9-854FF204BD0F}"/>
              </a:ext>
            </a:extLst>
          </p:cNvPr>
          <p:cNvSpPr>
            <a:spLocks noGrp="1" noChangeArrowheads="1"/>
          </p:cNvSpPr>
          <p:nvPr>
            <p:ph type="ctrTitle"/>
          </p:nvPr>
        </p:nvSpPr>
        <p:spPr bwMode="invGray">
          <a:xfrm>
            <a:off x="609600" y="1600200"/>
            <a:ext cx="11264901" cy="2057400"/>
          </a:xfrm>
          <a:prstGeom prst="rect">
            <a:avLst/>
          </a:prstGeom>
        </p:spPr>
        <p:txBody>
          <a:bodyPr/>
          <a:lstStyle>
            <a:lvl1pPr>
              <a:defRPr sz="4000">
                <a:solidFill>
                  <a:srgbClr val="455560"/>
                </a:solidFill>
              </a:defRPr>
            </a:lvl1pPr>
          </a:lstStyle>
          <a:p>
            <a:r>
              <a:rPr lang="en-US"/>
              <a:t>Click to edit Master title style</a:t>
            </a:r>
          </a:p>
        </p:txBody>
      </p:sp>
      <p:sp>
        <p:nvSpPr>
          <p:cNvPr id="14" name="Rectangle 13">
            <a:extLst>
              <a:ext uri="{FF2B5EF4-FFF2-40B4-BE49-F238E27FC236}">
                <a16:creationId xmlns:a16="http://schemas.microsoft.com/office/drawing/2014/main" id="{C6C33664-ACD6-44A3-95A5-32325CBC9685}"/>
              </a:ext>
            </a:extLst>
          </p:cNvPr>
          <p:cNvSpPr/>
          <p:nvPr userDrawn="1"/>
        </p:nvSpPr>
        <p:spPr>
          <a:xfrm>
            <a:off x="1" y="1620838"/>
            <a:ext cx="12192000" cy="2057400"/>
          </a:xfrm>
          <a:prstGeom prst="rect">
            <a:avLst/>
          </a:prstGeom>
          <a:solidFill>
            <a:srgbClr val="CDCDCF">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5" name="Straight Connector 14">
            <a:extLst>
              <a:ext uri="{FF2B5EF4-FFF2-40B4-BE49-F238E27FC236}">
                <a16:creationId xmlns:a16="http://schemas.microsoft.com/office/drawing/2014/main" id="{5EECCBFD-9ED3-4167-961B-65218739F1A5}"/>
              </a:ext>
            </a:extLst>
          </p:cNvPr>
          <p:cNvCxnSpPr/>
          <p:nvPr userDrawn="1"/>
        </p:nvCxnSpPr>
        <p:spPr bwMode="auto">
          <a:xfrm>
            <a:off x="-14291" y="1620838"/>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cxnSp>
        <p:nvCxnSpPr>
          <p:cNvPr id="19" name="Straight Connector 18">
            <a:extLst>
              <a:ext uri="{FF2B5EF4-FFF2-40B4-BE49-F238E27FC236}">
                <a16:creationId xmlns:a16="http://schemas.microsoft.com/office/drawing/2014/main" id="{F95A2832-7EB2-44CE-B43D-FCA9D107E325}"/>
              </a:ext>
            </a:extLst>
          </p:cNvPr>
          <p:cNvCxnSpPr/>
          <p:nvPr userDrawn="1"/>
        </p:nvCxnSpPr>
        <p:spPr bwMode="auto">
          <a:xfrm>
            <a:off x="-14291" y="3662363"/>
            <a:ext cx="12214232" cy="0"/>
          </a:xfrm>
          <a:prstGeom prst="line">
            <a:avLst/>
          </a:prstGeom>
          <a:ln w="12700">
            <a:solidFill>
              <a:schemeClr val="bg2"/>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pic>
        <p:nvPicPr>
          <p:cNvPr id="11" name="Picture 10" descr="Icon&#10;&#10;Description automatically generated">
            <a:extLst>
              <a:ext uri="{FF2B5EF4-FFF2-40B4-BE49-F238E27FC236}">
                <a16:creationId xmlns:a16="http://schemas.microsoft.com/office/drawing/2014/main" id="{D2C404A3-49E3-6AE3-6316-79D1DE70A53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23345" y="239713"/>
            <a:ext cx="2020824" cy="699807"/>
          </a:xfrm>
          <a:prstGeom prst="rect">
            <a:avLst/>
          </a:prstGeom>
        </p:spPr>
      </p:pic>
    </p:spTree>
    <p:extLst>
      <p:ext uri="{BB962C8B-B14F-4D97-AF65-F5344CB8AC3E}">
        <p14:creationId xmlns:p14="http://schemas.microsoft.com/office/powerpoint/2010/main" val="25789014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1_Title Only+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grpSp>
        <p:nvGrpSpPr>
          <p:cNvPr id="3" name="Group 2">
            <a:extLst>
              <a:ext uri="{FF2B5EF4-FFF2-40B4-BE49-F238E27FC236}">
                <a16:creationId xmlns:a16="http://schemas.microsoft.com/office/drawing/2014/main" id="{88B87460-1489-A7E6-C388-913BBD640CAB}"/>
              </a:ext>
            </a:extLst>
          </p:cNvPr>
          <p:cNvGrpSpPr/>
          <p:nvPr userDrawn="1"/>
        </p:nvGrpSpPr>
        <p:grpSpPr>
          <a:xfrm>
            <a:off x="9392911" y="6212702"/>
            <a:ext cx="2488502" cy="450134"/>
            <a:chOff x="9392911" y="6212702"/>
            <a:chExt cx="2488502" cy="450134"/>
          </a:xfrm>
        </p:grpSpPr>
        <p:pic>
          <p:nvPicPr>
            <p:cNvPr id="4" name="Picture 3" descr="Icon&#10;&#10;Description automatically generated">
              <a:extLst>
                <a:ext uri="{FF2B5EF4-FFF2-40B4-BE49-F238E27FC236}">
                  <a16:creationId xmlns:a16="http://schemas.microsoft.com/office/drawing/2014/main" id="{73676601-6D49-45FB-EFC9-9A6CC1B205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5" name="Rectangle 8">
              <a:extLst>
                <a:ext uri="{FF2B5EF4-FFF2-40B4-BE49-F238E27FC236}">
                  <a16:creationId xmlns:a16="http://schemas.microsoft.com/office/drawing/2014/main" id="{0DEFDF9E-3F9A-D373-496E-25B367379078}"/>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873061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637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1_Blank+logo">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E363C55A-914A-0A48-C77B-4197A1E975AA}"/>
              </a:ext>
            </a:extLst>
          </p:cNvPr>
          <p:cNvGrpSpPr/>
          <p:nvPr userDrawn="1"/>
        </p:nvGrpSpPr>
        <p:grpSpPr>
          <a:xfrm>
            <a:off x="9392911" y="6212702"/>
            <a:ext cx="2488502" cy="450134"/>
            <a:chOff x="9392911" y="6212702"/>
            <a:chExt cx="2488502" cy="450134"/>
          </a:xfrm>
        </p:grpSpPr>
        <p:pic>
          <p:nvPicPr>
            <p:cNvPr id="3" name="Picture 2" descr="Icon&#10;&#10;Description automatically generated">
              <a:extLst>
                <a:ext uri="{FF2B5EF4-FFF2-40B4-BE49-F238E27FC236}">
                  <a16:creationId xmlns:a16="http://schemas.microsoft.com/office/drawing/2014/main" id="{06CCC797-5A17-A9B2-5D2C-FD83170EF3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4" name="Rectangle 8">
              <a:extLst>
                <a:ext uri="{FF2B5EF4-FFF2-40B4-BE49-F238E27FC236}">
                  <a16:creationId xmlns:a16="http://schemas.microsoft.com/office/drawing/2014/main" id="{518B5643-1F48-822D-8A06-E9F357ED9FFC}"/>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676816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omo Slide">
    <p:spTree>
      <p:nvGrpSpPr>
        <p:cNvPr id="1" name=""/>
        <p:cNvGrpSpPr/>
        <p:nvPr/>
      </p:nvGrpSpPr>
      <p:grpSpPr>
        <a:xfrm>
          <a:off x="0" y="0"/>
          <a:ext cx="0" cy="0"/>
          <a:chOff x="0" y="0"/>
          <a:chExt cx="0" cy="0"/>
        </a:xfrm>
      </p:grpSpPr>
      <p:pic>
        <p:nvPicPr>
          <p:cNvPr id="9" name="Picture 8" descr="Icon&#10;&#10;Description automatically generated">
            <a:extLst>
              <a:ext uri="{FF2B5EF4-FFF2-40B4-BE49-F238E27FC236}">
                <a16:creationId xmlns:a16="http://schemas.microsoft.com/office/drawing/2014/main" id="{3DD1DBC1-47DC-4810-B88C-6E04405379E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2" name="Title 1"/>
          <p:cNvSpPr>
            <a:spLocks noGrp="1"/>
          </p:cNvSpPr>
          <p:nvPr>
            <p:ph type="title"/>
          </p:nvPr>
        </p:nvSpPr>
        <p:spPr>
          <a:xfrm>
            <a:off x="514484" y="239715"/>
            <a:ext cx="11244016" cy="1674813"/>
          </a:xfrm>
          <a:prstGeom prst="rect">
            <a:avLst/>
          </a:prstGeom>
        </p:spPr>
        <p:txBody>
          <a:bodyPr/>
          <a:lstStyle>
            <a:lvl1pPr algn="ctr">
              <a:defRPr sz="3900">
                <a:solidFill>
                  <a:schemeClr val="bg2"/>
                </a:solidFill>
              </a:defRPr>
            </a:lvl1pPr>
          </a:lstStyle>
          <a:p>
            <a:r>
              <a:rPr lang="en-US"/>
              <a:t>Click to edit Master title style</a:t>
            </a:r>
          </a:p>
        </p:txBody>
      </p:sp>
      <p:sp>
        <p:nvSpPr>
          <p:cNvPr id="8" name="Content Placeholder 7"/>
          <p:cNvSpPr>
            <a:spLocks noGrp="1"/>
          </p:cNvSpPr>
          <p:nvPr>
            <p:ph sz="quarter" idx="10"/>
          </p:nvPr>
        </p:nvSpPr>
        <p:spPr>
          <a:xfrm>
            <a:off x="609759" y="1895477"/>
            <a:ext cx="10872444" cy="2605717"/>
          </a:xfrm>
          <a:prstGeom prst="rect">
            <a:avLst/>
          </a:prstGeom>
        </p:spPr>
        <p:txBody>
          <a:bodyPr/>
          <a:lstStyle>
            <a:lvl1pPr marL="0" indent="0">
              <a:buFontTx/>
              <a:buNone/>
              <a:defRPr sz="2000" b="1">
                <a:solidFill>
                  <a:schemeClr val="bg2"/>
                </a:solidFill>
              </a:defRPr>
            </a:lvl1pPr>
            <a:lvl2pPr>
              <a:buFontTx/>
              <a:buNone/>
              <a:defRPr/>
            </a:lvl2pPr>
            <a:lvl3pPr>
              <a:buFontTx/>
              <a:buNone/>
              <a:defRPr/>
            </a:lvl3pPr>
            <a:lvl4pPr>
              <a:buFontTx/>
              <a:buNone/>
              <a:defRPr/>
            </a:lvl4pPr>
            <a:lvl5pPr>
              <a:buFontTx/>
              <a:buNone/>
              <a:defRPr/>
            </a:lvl5pPr>
          </a:lstStyle>
          <a:p>
            <a:pPr lvl="0"/>
            <a:r>
              <a:rPr lang="en-US"/>
              <a:t>Edit Master text styles</a:t>
            </a:r>
          </a:p>
        </p:txBody>
      </p:sp>
      <p:cxnSp>
        <p:nvCxnSpPr>
          <p:cNvPr id="11" name="Straight Connector 10">
            <a:extLst>
              <a:ext uri="{FF2B5EF4-FFF2-40B4-BE49-F238E27FC236}">
                <a16:creationId xmlns:a16="http://schemas.microsoft.com/office/drawing/2014/main" id="{5FB50470-EA3D-49B4-8F28-4C9C1E0D226A}"/>
              </a:ext>
            </a:extLst>
          </p:cNvPr>
          <p:cNvCxnSpPr/>
          <p:nvPr userDrawn="1"/>
        </p:nvCxnSpPr>
        <p:spPr bwMode="auto">
          <a:xfrm>
            <a:off x="-22231" y="4605619"/>
            <a:ext cx="12214231" cy="0"/>
          </a:xfrm>
          <a:prstGeom prst="line">
            <a:avLst/>
          </a:prstGeom>
          <a:ln w="28575">
            <a:solidFill>
              <a:schemeClr val="tx1">
                <a:lumMod val="75000"/>
              </a:schemeClr>
            </a:solidFill>
            <a:headEnd type="none" w="med" len="med"/>
            <a:tailEnd type="none" w="med" len="med"/>
          </a:ln>
          <a:effectLst/>
        </p:spPr>
        <p:style>
          <a:lnRef idx="2">
            <a:schemeClr val="accent6"/>
          </a:lnRef>
          <a:fillRef idx="0">
            <a:schemeClr val="accent6"/>
          </a:fillRef>
          <a:effectRef idx="1">
            <a:schemeClr val="accent6"/>
          </a:effectRef>
          <a:fontRef idx="minor">
            <a:schemeClr val="tx1"/>
          </a:fontRef>
        </p:style>
      </p:cxnSp>
      <p:sp>
        <p:nvSpPr>
          <p:cNvPr id="14" name="Content Placeholder 9">
            <a:extLst>
              <a:ext uri="{FF2B5EF4-FFF2-40B4-BE49-F238E27FC236}">
                <a16:creationId xmlns:a16="http://schemas.microsoft.com/office/drawing/2014/main" id="{DF9EACC2-568A-498C-8601-A87328BD11D3}"/>
              </a:ext>
            </a:extLst>
          </p:cNvPr>
          <p:cNvSpPr>
            <a:spLocks noGrp="1"/>
          </p:cNvSpPr>
          <p:nvPr>
            <p:ph sz="quarter" idx="11"/>
          </p:nvPr>
        </p:nvSpPr>
        <p:spPr>
          <a:xfrm>
            <a:off x="514351" y="4856674"/>
            <a:ext cx="11283950" cy="1155939"/>
          </a:xfrm>
          <a:prstGeom prst="rect">
            <a:avLst/>
          </a:prstGeom>
        </p:spPr>
        <p:txBody>
          <a:bodyPr/>
          <a:lstStyle>
            <a:lvl1pPr>
              <a:buFontTx/>
              <a:buNone/>
              <a:defRPr sz="2400" b="1">
                <a:solidFill>
                  <a:srgbClr val="E1471D"/>
                </a:solidFill>
              </a:defRPr>
            </a:lvl1pPr>
            <a:lvl2pPr>
              <a:buFontTx/>
              <a:buNone/>
              <a:defRPr sz="2400"/>
            </a:lvl2pPr>
            <a:lvl3pPr>
              <a:buFontTx/>
              <a:buNone/>
              <a:defRPr sz="2400"/>
            </a:lvl3pPr>
            <a:lvl4pPr>
              <a:buFontTx/>
              <a:buNone/>
              <a:defRPr sz="2400"/>
            </a:lvl4pPr>
            <a:lvl5pPr>
              <a:buFontTx/>
              <a:buNone/>
              <a:defRPr sz="2400"/>
            </a:lvl5pPr>
          </a:lstStyle>
          <a:p>
            <a:pPr lvl="0"/>
            <a:r>
              <a:rPr lang="en-US"/>
              <a:t>Edit Master text styles</a:t>
            </a:r>
          </a:p>
        </p:txBody>
      </p:sp>
      <p:sp>
        <p:nvSpPr>
          <p:cNvPr id="15" name="Rectangle 14">
            <a:extLst>
              <a:ext uri="{FF2B5EF4-FFF2-40B4-BE49-F238E27FC236}">
                <a16:creationId xmlns:a16="http://schemas.microsoft.com/office/drawing/2014/main" id="{5BBD1E00-A2D3-4202-961C-9DF3DF2683C9}"/>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6" name="Straight Connector 15">
            <a:extLst>
              <a:ext uri="{FF2B5EF4-FFF2-40B4-BE49-F238E27FC236}">
                <a16:creationId xmlns:a16="http://schemas.microsoft.com/office/drawing/2014/main" id="{7590A4E9-08A7-4826-8D90-46B546D1F341}"/>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0580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550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4" name="Group 3">
            <a:extLst>
              <a:ext uri="{FF2B5EF4-FFF2-40B4-BE49-F238E27FC236}">
                <a16:creationId xmlns:a16="http://schemas.microsoft.com/office/drawing/2014/main" id="{9790703F-E851-1D5A-99B7-43DBD5482698}"/>
              </a:ext>
            </a:extLst>
          </p:cNvPr>
          <p:cNvGrpSpPr/>
          <p:nvPr userDrawn="1"/>
        </p:nvGrpSpPr>
        <p:grpSpPr>
          <a:xfrm>
            <a:off x="9392911" y="6212702"/>
            <a:ext cx="2488502" cy="450134"/>
            <a:chOff x="9392911" y="6212702"/>
            <a:chExt cx="2488502" cy="450134"/>
          </a:xfrm>
        </p:grpSpPr>
        <p:pic>
          <p:nvPicPr>
            <p:cNvPr id="5" name="Picture 4" descr="Icon&#10;&#10;Description automatically generated">
              <a:extLst>
                <a:ext uri="{FF2B5EF4-FFF2-40B4-BE49-F238E27FC236}">
                  <a16:creationId xmlns:a16="http://schemas.microsoft.com/office/drawing/2014/main" id="{C714CC1E-7921-3200-C137-F7ADAA9532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6" name="Rectangle 8">
              <a:extLst>
                <a:ext uri="{FF2B5EF4-FFF2-40B4-BE49-F238E27FC236}">
                  <a16:creationId xmlns:a16="http://schemas.microsoft.com/office/drawing/2014/main" id="{79882158-D8CB-A63B-35E5-FF6D03999CD4}"/>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1319832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ransition Slide">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A10CE991-EF19-4C89-B2F1-8D342C7298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34666" y="5556666"/>
            <a:ext cx="3154680" cy="1092459"/>
          </a:xfrm>
          <a:prstGeom prst="rect">
            <a:avLst/>
          </a:prstGeom>
        </p:spPr>
      </p:pic>
      <p:sp>
        <p:nvSpPr>
          <p:cNvPr id="5" name="Title 1"/>
          <p:cNvSpPr>
            <a:spLocks noGrp="1"/>
          </p:cNvSpPr>
          <p:nvPr>
            <p:ph type="title"/>
          </p:nvPr>
        </p:nvSpPr>
        <p:spPr>
          <a:xfrm>
            <a:off x="514352" y="330201"/>
            <a:ext cx="11244149" cy="5250792"/>
          </a:xfrm>
          <a:prstGeom prst="rect">
            <a:avLst/>
          </a:prstGeom>
        </p:spPr>
        <p:txBody>
          <a:bodyPr anchorCtr="1"/>
          <a:lstStyle>
            <a:lvl1pPr algn="ctr">
              <a:defRPr sz="4000" b="1" cap="none">
                <a:solidFill>
                  <a:schemeClr val="bg2"/>
                </a:solidFill>
              </a:defRPr>
            </a:lvl1pPr>
          </a:lstStyle>
          <a:p>
            <a:r>
              <a:rPr lang="en-US"/>
              <a:t>Click to edit Master title style</a:t>
            </a:r>
          </a:p>
        </p:txBody>
      </p:sp>
      <p:sp>
        <p:nvSpPr>
          <p:cNvPr id="4" name="Rectangle 3">
            <a:extLst>
              <a:ext uri="{FF2B5EF4-FFF2-40B4-BE49-F238E27FC236}">
                <a16:creationId xmlns:a16="http://schemas.microsoft.com/office/drawing/2014/main" id="{CF8F8BDA-1A03-445B-A76B-525DE8317C18}"/>
              </a:ext>
            </a:extLst>
          </p:cNvPr>
          <p:cNvSpPr/>
          <p:nvPr userDrawn="1"/>
        </p:nvSpPr>
        <p:spPr>
          <a:xfrm>
            <a:off x="1" y="6590270"/>
            <a:ext cx="12192000" cy="267732"/>
          </a:xfrm>
          <a:prstGeom prst="rect">
            <a:avLst/>
          </a:prstGeom>
          <a:solidFill>
            <a:schemeClr val="tx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0FA01F1A-8AE6-48F9-95F4-73790D6CA686}"/>
              </a:ext>
            </a:extLst>
          </p:cNvPr>
          <p:cNvCxnSpPr/>
          <p:nvPr userDrawn="1"/>
        </p:nvCxnSpPr>
        <p:spPr>
          <a:xfrm>
            <a:off x="1" y="6589713"/>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700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0928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logo">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5" cy="110331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52634" y="1510730"/>
            <a:ext cx="522957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4B831F98-D110-9641-0056-3FFA4445A19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2C5D1AC3-8115-5D46-33CE-6C6B521292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F667ED7-9C0E-2D48-F6BB-0BF8DBEF1D59}"/>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3348600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967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le, Text and Chart+logo">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2634" y="1510730"/>
            <a:ext cx="5229570"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a:t>Edit Master text styles</a:t>
            </a:r>
          </a:p>
        </p:txBody>
      </p:sp>
      <p:sp>
        <p:nvSpPr>
          <p:cNvPr id="10" name="Title 1"/>
          <p:cNvSpPr>
            <a:spLocks noGrp="1"/>
          </p:cNvSpPr>
          <p:nvPr>
            <p:ph type="title"/>
          </p:nvPr>
        </p:nvSpPr>
        <p:spPr>
          <a:xfrm>
            <a:off x="609759" y="238127"/>
            <a:ext cx="10872444" cy="1103313"/>
          </a:xfrm>
          <a:prstGeom prst="rect">
            <a:avLst/>
          </a:prstGeom>
        </p:spPr>
        <p:txBody>
          <a:bodyPr/>
          <a:lstStyle/>
          <a:p>
            <a:r>
              <a:rPr lang="en-US"/>
              <a:t>Click to edit Master title style</a:t>
            </a:r>
          </a:p>
        </p:txBody>
      </p:sp>
      <p:sp>
        <p:nvSpPr>
          <p:cNvPr id="11" name="Content Placeholder 2"/>
          <p:cNvSpPr>
            <a:spLocks noGrp="1"/>
          </p:cNvSpPr>
          <p:nvPr>
            <p:ph sz="half" idx="1"/>
          </p:nvPr>
        </p:nvSpPr>
        <p:spPr>
          <a:xfrm>
            <a:off x="601820" y="1510730"/>
            <a:ext cx="5309278"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5" name="Group 4">
            <a:extLst>
              <a:ext uri="{FF2B5EF4-FFF2-40B4-BE49-F238E27FC236}">
                <a16:creationId xmlns:a16="http://schemas.microsoft.com/office/drawing/2014/main" id="{A188367A-EE46-1DDA-2AFE-9C628EB72449}"/>
              </a:ext>
            </a:extLst>
          </p:cNvPr>
          <p:cNvGrpSpPr/>
          <p:nvPr userDrawn="1"/>
        </p:nvGrpSpPr>
        <p:grpSpPr>
          <a:xfrm>
            <a:off x="9392911" y="6212702"/>
            <a:ext cx="2488502" cy="450134"/>
            <a:chOff x="9392911" y="6212702"/>
            <a:chExt cx="2488502" cy="450134"/>
          </a:xfrm>
        </p:grpSpPr>
        <p:pic>
          <p:nvPicPr>
            <p:cNvPr id="6" name="Picture 5" descr="Icon&#10;&#10;Description automatically generated">
              <a:extLst>
                <a:ext uri="{FF2B5EF4-FFF2-40B4-BE49-F238E27FC236}">
                  <a16:creationId xmlns:a16="http://schemas.microsoft.com/office/drawing/2014/main" id="{35BBB51B-0D41-5485-99A1-BEEAE26079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88699" y="6212702"/>
              <a:ext cx="566928" cy="196326"/>
            </a:xfrm>
            <a:prstGeom prst="rect">
              <a:avLst/>
            </a:prstGeom>
          </p:spPr>
        </p:pic>
        <p:sp>
          <p:nvSpPr>
            <p:cNvPr id="7" name="Rectangle 8">
              <a:extLst>
                <a:ext uri="{FF2B5EF4-FFF2-40B4-BE49-F238E27FC236}">
                  <a16:creationId xmlns:a16="http://schemas.microsoft.com/office/drawing/2014/main" id="{F3F85628-F902-1363-8D50-72542C0A0300}"/>
                </a:ext>
              </a:extLst>
            </p:cNvPr>
            <p:cNvSpPr>
              <a:spLocks noChangeArrowheads="1"/>
            </p:cNvSpPr>
            <p:nvPr/>
          </p:nvSpPr>
          <p:spPr bwMode="auto">
            <a:xfrm>
              <a:off x="9392911" y="6355059"/>
              <a:ext cx="248850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defRPr/>
              </a:pPr>
              <a:r>
                <a:rPr lang="en-US" altLang="en-US" sz="1400" b="0" dirty="0">
                  <a:solidFill>
                    <a:srgbClr val="455560"/>
                  </a:solidFill>
                  <a:latin typeface="Calibri" panose="020F0502020204030204" pitchFamily="34" charset="0"/>
                </a:rPr>
                <a:t>Slide credit: </a:t>
              </a:r>
              <a:r>
                <a:rPr lang="en-US" altLang="en-US" sz="1400" b="0" dirty="0">
                  <a:solidFill>
                    <a:schemeClr val="bg2"/>
                  </a:solidFill>
                  <a:latin typeface="Calibri" panose="020F0502020204030204" pitchFamily="34" charset="0"/>
                  <a:hlinkClick r:id="rId3"/>
                </a:rPr>
                <a:t>clinicaloptions.com</a:t>
              </a:r>
              <a:endParaRPr lang="en-US" altLang="en-US" sz="1400" b="0" dirty="0">
                <a:solidFill>
                  <a:schemeClr val="bg2"/>
                </a:solidFill>
                <a:latin typeface="Calibri" panose="020F0502020204030204" pitchFamily="34" charset="0"/>
              </a:endParaRPr>
            </a:p>
          </p:txBody>
        </p:sp>
      </p:grpSp>
    </p:spTree>
    <p:extLst>
      <p:ext uri="{BB962C8B-B14F-4D97-AF65-F5344CB8AC3E}">
        <p14:creationId xmlns:p14="http://schemas.microsoft.com/office/powerpoint/2010/main" val="2587208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1141055" cy="110331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500554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5712330"/>
      </p:ext>
    </p:extLst>
  </p:cSld>
  <p:clrMap bg1="dk2" tx1="lt1" bg2="dk1" tx2="lt2" accent1="accent1" accent2="accent2" accent3="accent3" accent4="accent4" accent5="accent5" accent6="accent6" hlink="hlink" folHlink="folHlink"/>
  <p:sldLayoutIdLst>
    <p:sldLayoutId id="2147484655" r:id="rId1"/>
    <p:sldLayoutId id="2147484656" r:id="rId2"/>
    <p:sldLayoutId id="2147484663" r:id="rId3"/>
    <p:sldLayoutId id="2147484657" r:id="rId4"/>
    <p:sldLayoutId id="2147484658" r:id="rId5"/>
    <p:sldLayoutId id="2147484664" r:id="rId6"/>
    <p:sldLayoutId id="2147484659" r:id="rId7"/>
    <p:sldLayoutId id="2147484667" r:id="rId8"/>
    <p:sldLayoutId id="2147484660" r:id="rId9"/>
    <p:sldLayoutId id="2147484665" r:id="rId10"/>
    <p:sldLayoutId id="2147484661" r:id="rId11"/>
    <p:sldLayoutId id="2147484666" r:id="rId12"/>
    <p:sldLayoutId id="2147484662" r:id="rId13"/>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3" Type="http://schemas.openxmlformats.org/officeDocument/2006/relationships/hyperlink" Target="https://www.clinicaloptions.com/hiv" TargetMode="External"/><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5">
            <a:extLst>
              <a:ext uri="{FF2B5EF4-FFF2-40B4-BE49-F238E27FC236}">
                <a16:creationId xmlns:a16="http://schemas.microsoft.com/office/drawing/2014/main" id="{4D67E167-2F37-481F-AB26-A6E236679EF3}"/>
              </a:ext>
            </a:extLst>
          </p:cNvPr>
          <p:cNvSpPr>
            <a:spLocks noGrp="1" noChangeArrowheads="1"/>
          </p:cNvSpPr>
          <p:nvPr>
            <p:ph type="ctrTitle"/>
          </p:nvPr>
        </p:nvSpPr>
        <p:spPr>
          <a:xfrm>
            <a:off x="609599" y="1600200"/>
            <a:ext cx="10871203" cy="2057400"/>
          </a:xfrm>
        </p:spPr>
        <p:txBody>
          <a:bodyPr>
            <a:normAutofit/>
          </a:bodyPr>
          <a:lstStyle/>
          <a:p>
            <a:r>
              <a:rPr lang="en-US" altLang="en-US" sz="4000" dirty="0"/>
              <a:t>Key HIV Studies Influencing My Practice Following IDWeek and HIV Glasgow 2022*</a:t>
            </a:r>
          </a:p>
        </p:txBody>
      </p:sp>
      <p:sp>
        <p:nvSpPr>
          <p:cNvPr id="2" name="Text Box 21">
            <a:extLst>
              <a:ext uri="{FF2B5EF4-FFF2-40B4-BE49-F238E27FC236}">
                <a16:creationId xmlns:a16="http://schemas.microsoft.com/office/drawing/2014/main" id="{AFF36A50-5528-270F-9D50-B0892A9E294D}"/>
              </a:ext>
            </a:extLst>
          </p:cNvPr>
          <p:cNvSpPr txBox="1">
            <a:spLocks noChangeArrowheads="1"/>
          </p:cNvSpPr>
          <p:nvPr/>
        </p:nvSpPr>
        <p:spPr bwMode="auto">
          <a:xfrm>
            <a:off x="423864" y="6223602"/>
            <a:ext cx="5464175"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buNone/>
            </a:pPr>
            <a:r>
              <a:rPr lang="en-US" sz="1200" b="0" dirty="0">
                <a:solidFill>
                  <a:schemeClr val="bg1"/>
                </a:solidFill>
                <a:latin typeface="Calibri" panose="020F0502020204030204" pitchFamily="34" charset="0"/>
              </a:rPr>
              <a:t>Supported by educational grants from Gilead Sciences, Inc.; </a:t>
            </a:r>
            <a:br>
              <a:rPr lang="en-US" sz="1200" b="0" dirty="0">
                <a:solidFill>
                  <a:schemeClr val="bg1"/>
                </a:solidFill>
                <a:latin typeface="Calibri" panose="020F0502020204030204" pitchFamily="34" charset="0"/>
              </a:rPr>
            </a:br>
            <a:r>
              <a:rPr lang="en-US" sz="1200" b="0" dirty="0">
                <a:solidFill>
                  <a:schemeClr val="bg1"/>
                </a:solidFill>
                <a:latin typeface="Calibri" panose="020F0502020204030204" pitchFamily="34" charset="0"/>
              </a:rPr>
              <a:t>Janssen Therapeutics, Division of Janssen Products, LP; and ViiV Healthcare.</a:t>
            </a:r>
          </a:p>
        </p:txBody>
      </p:sp>
      <p:sp>
        <p:nvSpPr>
          <p:cNvPr id="6" name="TextBox 5">
            <a:extLst>
              <a:ext uri="{FF2B5EF4-FFF2-40B4-BE49-F238E27FC236}">
                <a16:creationId xmlns:a16="http://schemas.microsoft.com/office/drawing/2014/main" id="{67D25A64-629F-40DE-C09E-13BC4EB4C5D6}"/>
              </a:ext>
            </a:extLst>
          </p:cNvPr>
          <p:cNvSpPr txBox="1"/>
          <p:nvPr/>
        </p:nvSpPr>
        <p:spPr bwMode="auto">
          <a:xfrm>
            <a:off x="423864" y="5462203"/>
            <a:ext cx="5302681" cy="590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marL="0" marR="0" lvl="0" indent="0" algn="l" defTabSz="914400" rtl="0" eaLnBrk="0" fontAlgn="base" latinLnBrk="0" hangingPunct="0">
              <a:lnSpc>
                <a:spcPct val="90000"/>
              </a:lnSpc>
              <a:spcBef>
                <a:spcPts val="1000"/>
              </a:spcBef>
              <a:spcAft>
                <a:spcPts val="700"/>
              </a:spcAft>
              <a:buClr>
                <a:srgbClr val="FEFDDE"/>
              </a:buClr>
              <a:buSzTx/>
              <a:buFont typeface="Wingdings" panose="05000000000000000000" pitchFamily="2" charset="2"/>
              <a:buNone/>
              <a:tabLst/>
              <a:defRPr/>
            </a:pPr>
            <a:r>
              <a:rPr lang="en-US" sz="1200" b="0" dirty="0">
                <a:solidFill>
                  <a:schemeClr val="bg1"/>
                </a:solidFill>
                <a:latin typeface="Calibri" panose="020F0502020204030204" pitchFamily="34" charset="0"/>
              </a:rPr>
              <a:t>*CCO is an independent medical education company that provides state-of-the-art medical information to healthcare professionals through conference coverage and other educational programs.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9CD10378-ABF0-D50D-4EA2-C3AE42FC6D87}"/>
              </a:ext>
            </a:extLst>
          </p:cNvPr>
          <p:cNvSpPr>
            <a:spLocks noGrp="1"/>
          </p:cNvSpPr>
          <p:nvPr>
            <p:ph type="title"/>
          </p:nvPr>
        </p:nvSpPr>
        <p:spPr/>
        <p:txBody>
          <a:bodyPr/>
          <a:lstStyle/>
          <a:p>
            <a:r>
              <a:rPr lang="en-US" dirty="0"/>
              <a:t>Awareness and Use of PrEP Among Cisgender Women in the US: PrEP Awareness, Usage, and Preferences</a:t>
            </a:r>
          </a:p>
        </p:txBody>
      </p:sp>
      <p:sp>
        <p:nvSpPr>
          <p:cNvPr id="6" name="Content Placeholder 5">
            <a:extLst>
              <a:ext uri="{FF2B5EF4-FFF2-40B4-BE49-F238E27FC236}">
                <a16:creationId xmlns:a16="http://schemas.microsoft.com/office/drawing/2014/main" id="{231C43BF-82E0-FBE1-FF99-EDE4BA5251F5}"/>
              </a:ext>
            </a:extLst>
          </p:cNvPr>
          <p:cNvSpPr>
            <a:spLocks noGrp="1"/>
          </p:cNvSpPr>
          <p:nvPr>
            <p:ph sz="half" idx="1"/>
          </p:nvPr>
        </p:nvSpPr>
        <p:spPr/>
        <p:txBody>
          <a:bodyPr/>
          <a:lstStyle/>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r>
              <a:rPr lang="en-US" sz="2000" dirty="0"/>
              <a:t>PrEP regimens among those currently taking PrEP: FTC/TDF, n = 75; FTC/TAF, n = 11; Unsure, n = 3</a:t>
            </a:r>
          </a:p>
          <a:p>
            <a:pPr lvl="1">
              <a:spcAft>
                <a:spcPts val="500"/>
              </a:spcAft>
            </a:pPr>
            <a:r>
              <a:rPr lang="en-US" sz="1800" dirty="0"/>
              <a:t>Only 30% report taking 30 doses per mo</a:t>
            </a:r>
          </a:p>
        </p:txBody>
      </p:sp>
      <p:sp>
        <p:nvSpPr>
          <p:cNvPr id="2" name="Text Box 11">
            <a:extLst>
              <a:ext uri="{FF2B5EF4-FFF2-40B4-BE49-F238E27FC236}">
                <a16:creationId xmlns:a16="http://schemas.microsoft.com/office/drawing/2014/main" id="{A2097E2A-6788-2965-24C0-EFC1D16C0C3C}"/>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latin typeface="Calibri" panose="020F0502020204030204" pitchFamily="34" charset="0"/>
              </a:rPr>
              <a:t>Poteat. IDWeek 2022. Abstr 795.</a:t>
            </a:r>
          </a:p>
        </p:txBody>
      </p:sp>
      <p:graphicFrame>
        <p:nvGraphicFramePr>
          <p:cNvPr id="9" name="Group 3">
            <a:extLst>
              <a:ext uri="{FF2B5EF4-FFF2-40B4-BE49-F238E27FC236}">
                <a16:creationId xmlns:a16="http://schemas.microsoft.com/office/drawing/2014/main" id="{2A4C6A74-22AC-0F4D-4E6E-71F4EEA7AAA5}"/>
              </a:ext>
            </a:extLst>
          </p:cNvPr>
          <p:cNvGraphicFramePr>
            <a:graphicFrameLocks/>
          </p:cNvGraphicFramePr>
          <p:nvPr>
            <p:extLst>
              <p:ext uri="{D42A27DB-BD31-4B8C-83A1-F6EECF244321}">
                <p14:modId xmlns:p14="http://schemas.microsoft.com/office/powerpoint/2010/main" val="1400374732"/>
              </p:ext>
            </p:extLst>
          </p:nvPr>
        </p:nvGraphicFramePr>
        <p:xfrm>
          <a:off x="518931" y="1611213"/>
          <a:ext cx="5394960" cy="2468976"/>
        </p:xfrm>
        <a:graphic>
          <a:graphicData uri="http://schemas.openxmlformats.org/drawingml/2006/table">
            <a:tbl>
              <a:tblPr/>
              <a:tblGrid>
                <a:gridCol w="3840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tblGrid>
              <a:tr h="606384">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PrEP Awareness and Usage,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Participants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961)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346512">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Heard of PrEP</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70.6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346512">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Talked to HCP about PrEP*</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37.8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r h="346512">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Knows someone currently taking PrEP</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34.0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r h="346512">
                <a:tc>
                  <a:txBody>
                    <a:bodyPr/>
                    <a:lstStyle/>
                    <a:p>
                      <a:pPr marL="112713" marR="0" lvl="0" indent="-104775"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Ever taken PrEP</a:t>
                      </a:r>
                      <a:r>
                        <a:rPr kumimoji="0" lang="en-US" sz="1800" b="1" i="0" u="none" strike="noStrike" cap="none" normalizeH="0" baseline="30000" dirty="0">
                          <a:ln>
                            <a:noFill/>
                          </a:ln>
                          <a:solidFill>
                            <a:schemeClr val="bg2">
                              <a:lumMod val="10000"/>
                            </a:schemeClr>
                          </a:solidFill>
                          <a:effectLst/>
                          <a:latin typeface="Calibri" panose="020F0502020204030204" pitchFamily="34" charset="0"/>
                        </a:rPr>
                        <a:t>†</a:t>
                      </a:r>
                      <a:endParaRPr kumimoji="0" lang="en-US" sz="1800" b="1"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bg2">
                              <a:lumMod val="10000"/>
                            </a:schemeClr>
                          </a:solidFill>
                          <a:effectLst/>
                          <a:latin typeface="Calibri" panose="020F0502020204030204" pitchFamily="34" charset="0"/>
                        </a:rPr>
                        <a:t>19.7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848691549"/>
                  </a:ext>
                </a:extLst>
              </a:tr>
              <a:tr h="346512">
                <a:tc>
                  <a:txBody>
                    <a:bodyPr/>
                    <a:lstStyle/>
                    <a:p>
                      <a:pPr marL="112713" marR="0" lvl="0" indent="-104775"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Currently taking PrEP</a:t>
                      </a:r>
                      <a:endParaRPr kumimoji="0" lang="en-US" sz="1800" b="0" i="0" u="none" strike="noStrike" cap="none" normalizeH="0" baseline="3000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675183326"/>
                  </a:ext>
                </a:extLst>
              </a:tr>
            </a:tbl>
          </a:graphicData>
        </a:graphic>
      </p:graphicFrame>
      <p:sp>
        <p:nvSpPr>
          <p:cNvPr id="3" name="TextBox 2">
            <a:extLst>
              <a:ext uri="{FF2B5EF4-FFF2-40B4-BE49-F238E27FC236}">
                <a16:creationId xmlns:a16="http://schemas.microsoft.com/office/drawing/2014/main" id="{0DBB5437-85F9-4AFD-42FD-9290FBCA1325}"/>
              </a:ext>
            </a:extLst>
          </p:cNvPr>
          <p:cNvSpPr txBox="1"/>
          <p:nvPr/>
        </p:nvSpPr>
        <p:spPr bwMode="auto">
          <a:xfrm>
            <a:off x="528978" y="4081206"/>
            <a:ext cx="394531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spcBef>
                <a:spcPts val="0"/>
              </a:spcBef>
            </a:pPr>
            <a:r>
              <a:rPr lang="en-US" sz="1400" b="0" dirty="0">
                <a:solidFill>
                  <a:schemeClr val="bg1"/>
                </a:solidFill>
                <a:latin typeface="Calibri" panose="020F0502020204030204" pitchFamily="34" charset="0"/>
              </a:rPr>
              <a:t>*66% reported that HCP initiated the conversation.</a:t>
            </a:r>
          </a:p>
          <a:p>
            <a:pPr algn="l">
              <a:lnSpc>
                <a:spcPct val="100000"/>
              </a:lnSpc>
              <a:spcBef>
                <a:spcPts val="0"/>
              </a:spcBef>
              <a:spcAft>
                <a:spcPct val="0"/>
              </a:spcAft>
              <a:buClrTx/>
              <a:buFontTx/>
              <a:buNone/>
            </a:pPr>
            <a:r>
              <a:rPr kumimoji="0" lang="en-US" sz="1400" b="0" i="0" u="none" strike="noStrike" cap="none" normalizeH="0" baseline="30000" dirty="0">
                <a:ln>
                  <a:noFill/>
                </a:ln>
                <a:solidFill>
                  <a:schemeClr val="bg2">
                    <a:lumMod val="10000"/>
                  </a:schemeClr>
                </a:solidFill>
                <a:effectLst/>
                <a:latin typeface="Calibri" panose="020F0502020204030204" pitchFamily="34" charset="0"/>
              </a:rPr>
              <a:t>†</a:t>
            </a:r>
            <a:r>
              <a:rPr kumimoji="0" lang="en-US" sz="1400" b="0" i="0" u="none" strike="noStrike" cap="none" normalizeH="0" dirty="0">
                <a:ln>
                  <a:noFill/>
                </a:ln>
                <a:solidFill>
                  <a:schemeClr val="bg2">
                    <a:lumMod val="10000"/>
                  </a:schemeClr>
                </a:solidFill>
                <a:effectLst/>
                <a:latin typeface="Calibri" panose="020F0502020204030204" pitchFamily="34" charset="0"/>
              </a:rPr>
              <a:t>Black/Hispanic: 49.2%; Black/non-Hispanic: 14.6%.</a:t>
            </a:r>
          </a:p>
        </p:txBody>
      </p:sp>
      <p:graphicFrame>
        <p:nvGraphicFramePr>
          <p:cNvPr id="21" name="Chart 20">
            <a:extLst>
              <a:ext uri="{FF2B5EF4-FFF2-40B4-BE49-F238E27FC236}">
                <a16:creationId xmlns:a16="http://schemas.microsoft.com/office/drawing/2014/main" id="{3F9F298C-F69A-8E42-CCFD-145440468CF8}"/>
              </a:ext>
            </a:extLst>
          </p:cNvPr>
          <p:cNvGraphicFramePr>
            <a:graphicFrameLocks/>
          </p:cNvGraphicFramePr>
          <p:nvPr>
            <p:extLst>
              <p:ext uri="{D42A27DB-BD31-4B8C-83A1-F6EECF244321}">
                <p14:modId xmlns:p14="http://schemas.microsoft.com/office/powerpoint/2010/main" val="3717040307"/>
              </p:ext>
            </p:extLst>
          </p:nvPr>
        </p:nvGraphicFramePr>
        <p:xfrm>
          <a:off x="6712633" y="1785825"/>
          <a:ext cx="2994212" cy="2028405"/>
        </p:xfrm>
        <a:graphic>
          <a:graphicData uri="http://schemas.openxmlformats.org/drawingml/2006/chart">
            <c:chart xmlns:c="http://schemas.openxmlformats.org/drawingml/2006/chart" xmlns:r="http://schemas.openxmlformats.org/officeDocument/2006/relationships" r:id="rId3"/>
          </a:graphicData>
        </a:graphic>
      </p:graphicFrame>
      <p:sp>
        <p:nvSpPr>
          <p:cNvPr id="22" name="Rectangle 21">
            <a:extLst>
              <a:ext uri="{FF2B5EF4-FFF2-40B4-BE49-F238E27FC236}">
                <a16:creationId xmlns:a16="http://schemas.microsoft.com/office/drawing/2014/main" id="{0073BFD2-98A9-C39C-BAFC-608FC999E5EF}"/>
              </a:ext>
            </a:extLst>
          </p:cNvPr>
          <p:cNvSpPr/>
          <p:nvPr/>
        </p:nvSpPr>
        <p:spPr bwMode="auto">
          <a:xfrm>
            <a:off x="9492231" y="2121526"/>
            <a:ext cx="137160" cy="137160"/>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3" name="Rectangle 22">
            <a:extLst>
              <a:ext uri="{FF2B5EF4-FFF2-40B4-BE49-F238E27FC236}">
                <a16:creationId xmlns:a16="http://schemas.microsoft.com/office/drawing/2014/main" id="{3807C80A-36DD-96DE-36D1-9A288C3209F0}"/>
              </a:ext>
            </a:extLst>
          </p:cNvPr>
          <p:cNvSpPr/>
          <p:nvPr/>
        </p:nvSpPr>
        <p:spPr bwMode="auto">
          <a:xfrm>
            <a:off x="9492231" y="2375526"/>
            <a:ext cx="137160" cy="137160"/>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 name="Rectangle 23">
            <a:extLst>
              <a:ext uri="{FF2B5EF4-FFF2-40B4-BE49-F238E27FC236}">
                <a16:creationId xmlns:a16="http://schemas.microsoft.com/office/drawing/2014/main" id="{73469873-07C0-BD50-98A5-E08BF7606108}"/>
              </a:ext>
            </a:extLst>
          </p:cNvPr>
          <p:cNvSpPr/>
          <p:nvPr/>
        </p:nvSpPr>
        <p:spPr bwMode="auto">
          <a:xfrm>
            <a:off x="9492231" y="2610476"/>
            <a:ext cx="137160" cy="137160"/>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5" name="TextBox 24">
            <a:extLst>
              <a:ext uri="{FF2B5EF4-FFF2-40B4-BE49-F238E27FC236}">
                <a16:creationId xmlns:a16="http://schemas.microsoft.com/office/drawing/2014/main" id="{F5BDCABD-03C5-97A3-1D7D-2088DF36B5F0}"/>
              </a:ext>
            </a:extLst>
          </p:cNvPr>
          <p:cNvSpPr txBox="1"/>
          <p:nvPr/>
        </p:nvSpPr>
        <p:spPr bwMode="auto">
          <a:xfrm>
            <a:off x="9598105" y="2049404"/>
            <a:ext cx="12326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kumimoji="0" lang="en-US" sz="1400" b="0" i="0" u="none" strike="noStrike" cap="none" normalizeH="0" baseline="0" dirty="0">
                <a:ln>
                  <a:noFill/>
                </a:ln>
                <a:solidFill>
                  <a:schemeClr val="bg1"/>
                </a:solidFill>
                <a:effectLst/>
                <a:latin typeface="+mn-lt"/>
              </a:rPr>
              <a:t>Injection</a:t>
            </a:r>
            <a:endParaRPr lang="en-US" sz="1200" b="0" dirty="0">
              <a:solidFill>
                <a:schemeClr val="bg1"/>
              </a:solidFill>
              <a:latin typeface="+mn-lt"/>
            </a:endParaRPr>
          </a:p>
        </p:txBody>
      </p:sp>
      <p:sp>
        <p:nvSpPr>
          <p:cNvPr id="26" name="TextBox 25">
            <a:extLst>
              <a:ext uri="{FF2B5EF4-FFF2-40B4-BE49-F238E27FC236}">
                <a16:creationId xmlns:a16="http://schemas.microsoft.com/office/drawing/2014/main" id="{C1A6CB1F-DA0F-59F0-E93C-7D1E707F2644}"/>
              </a:ext>
            </a:extLst>
          </p:cNvPr>
          <p:cNvSpPr txBox="1"/>
          <p:nvPr/>
        </p:nvSpPr>
        <p:spPr bwMode="auto">
          <a:xfrm>
            <a:off x="9598105" y="2289272"/>
            <a:ext cx="16437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1400" b="0" dirty="0">
                <a:solidFill>
                  <a:schemeClr val="bg1"/>
                </a:solidFill>
                <a:latin typeface="+mn-lt"/>
              </a:rPr>
              <a:t>Pills</a:t>
            </a:r>
            <a:endParaRPr lang="en-US" sz="1200" b="0" dirty="0">
              <a:solidFill>
                <a:schemeClr val="bg1"/>
              </a:solidFill>
              <a:latin typeface="+mn-lt"/>
            </a:endParaRPr>
          </a:p>
        </p:txBody>
      </p:sp>
      <p:sp>
        <p:nvSpPr>
          <p:cNvPr id="27" name="TextBox 26">
            <a:extLst>
              <a:ext uri="{FF2B5EF4-FFF2-40B4-BE49-F238E27FC236}">
                <a16:creationId xmlns:a16="http://schemas.microsoft.com/office/drawing/2014/main" id="{21C2FA9C-17E5-6EB7-E6C2-36C027A20038}"/>
              </a:ext>
            </a:extLst>
          </p:cNvPr>
          <p:cNvSpPr txBox="1"/>
          <p:nvPr/>
        </p:nvSpPr>
        <p:spPr bwMode="auto">
          <a:xfrm>
            <a:off x="9598105" y="2529140"/>
            <a:ext cx="16437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kumimoji="0" lang="en-US" sz="1400" b="0" i="0" u="none" strike="noStrike" cap="none" normalizeH="0" baseline="0" dirty="0">
                <a:ln>
                  <a:noFill/>
                </a:ln>
                <a:solidFill>
                  <a:schemeClr val="bg1"/>
                </a:solidFill>
                <a:effectLst/>
                <a:latin typeface="+mn-lt"/>
              </a:rPr>
              <a:t>Neither</a:t>
            </a:r>
            <a:endParaRPr lang="en-US" sz="1200" b="0" dirty="0">
              <a:solidFill>
                <a:schemeClr val="bg1"/>
              </a:solidFill>
              <a:latin typeface="+mn-lt"/>
            </a:endParaRPr>
          </a:p>
        </p:txBody>
      </p:sp>
      <p:sp>
        <p:nvSpPr>
          <p:cNvPr id="28" name="TextBox 27">
            <a:extLst>
              <a:ext uri="{FF2B5EF4-FFF2-40B4-BE49-F238E27FC236}">
                <a16:creationId xmlns:a16="http://schemas.microsoft.com/office/drawing/2014/main" id="{B1DC6405-D2BA-87F7-D0AE-9D888CB2580B}"/>
              </a:ext>
            </a:extLst>
          </p:cNvPr>
          <p:cNvSpPr txBox="1"/>
          <p:nvPr/>
        </p:nvSpPr>
        <p:spPr bwMode="auto">
          <a:xfrm>
            <a:off x="6715426" y="1562949"/>
            <a:ext cx="37510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ctr"/>
            <a:r>
              <a:rPr kumimoji="0" lang="en-GB" sz="1600" b="1" i="0" u="none" strike="noStrike" cap="none" normalizeH="0" baseline="0" dirty="0">
                <a:ln>
                  <a:noFill/>
                </a:ln>
                <a:solidFill>
                  <a:schemeClr val="bg1"/>
                </a:solidFill>
                <a:effectLst/>
                <a:latin typeface="+mn-lt"/>
              </a:rPr>
              <a:t>PrEP Formulation Preference (N = 946)</a:t>
            </a:r>
          </a:p>
        </p:txBody>
      </p:sp>
      <p:graphicFrame>
        <p:nvGraphicFramePr>
          <p:cNvPr id="29" name="Chart 28">
            <a:extLst>
              <a:ext uri="{FF2B5EF4-FFF2-40B4-BE49-F238E27FC236}">
                <a16:creationId xmlns:a16="http://schemas.microsoft.com/office/drawing/2014/main" id="{FC2F7E62-825F-B7DD-A2A8-8B06D5E331F6}"/>
              </a:ext>
            </a:extLst>
          </p:cNvPr>
          <p:cNvGraphicFramePr>
            <a:graphicFrameLocks/>
          </p:cNvGraphicFramePr>
          <p:nvPr>
            <p:extLst>
              <p:ext uri="{D42A27DB-BD31-4B8C-83A1-F6EECF244321}">
                <p14:modId xmlns:p14="http://schemas.microsoft.com/office/powerpoint/2010/main" val="3727044959"/>
              </p:ext>
            </p:extLst>
          </p:nvPr>
        </p:nvGraphicFramePr>
        <p:xfrm>
          <a:off x="5814881" y="3737146"/>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30" name="TextBox 29">
            <a:extLst>
              <a:ext uri="{FF2B5EF4-FFF2-40B4-BE49-F238E27FC236}">
                <a16:creationId xmlns:a16="http://schemas.microsoft.com/office/drawing/2014/main" id="{AC49A614-95C7-8388-E199-FDE6C297CAD3}"/>
              </a:ext>
            </a:extLst>
          </p:cNvPr>
          <p:cNvSpPr txBox="1"/>
          <p:nvPr/>
        </p:nvSpPr>
        <p:spPr bwMode="auto">
          <a:xfrm>
            <a:off x="6715426" y="3716320"/>
            <a:ext cx="37510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ctr"/>
            <a:r>
              <a:rPr kumimoji="0" lang="en-GB" sz="1600" b="1" i="0" u="none" strike="noStrike" cap="none" normalizeH="0" baseline="0" dirty="0">
                <a:ln>
                  <a:noFill/>
                </a:ln>
                <a:solidFill>
                  <a:schemeClr val="bg1"/>
                </a:solidFill>
                <a:effectLst/>
                <a:latin typeface="+mn-lt"/>
              </a:rPr>
              <a:t>Prevention Option of Choice (N = 893)</a:t>
            </a:r>
          </a:p>
        </p:txBody>
      </p:sp>
      <p:sp>
        <p:nvSpPr>
          <p:cNvPr id="31" name="Rectangle 30">
            <a:extLst>
              <a:ext uri="{FF2B5EF4-FFF2-40B4-BE49-F238E27FC236}">
                <a16:creationId xmlns:a16="http://schemas.microsoft.com/office/drawing/2014/main" id="{3B39EA50-608C-31B4-75F9-68CDD74C315B}"/>
              </a:ext>
            </a:extLst>
          </p:cNvPr>
          <p:cNvSpPr/>
          <p:nvPr/>
        </p:nvSpPr>
        <p:spPr bwMode="auto">
          <a:xfrm>
            <a:off x="9492231" y="4474579"/>
            <a:ext cx="137160" cy="137160"/>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2" name="Rectangle 31">
            <a:extLst>
              <a:ext uri="{FF2B5EF4-FFF2-40B4-BE49-F238E27FC236}">
                <a16:creationId xmlns:a16="http://schemas.microsoft.com/office/drawing/2014/main" id="{B0B21BE1-9093-B942-56BC-5CD011B4F759}"/>
              </a:ext>
            </a:extLst>
          </p:cNvPr>
          <p:cNvSpPr/>
          <p:nvPr/>
        </p:nvSpPr>
        <p:spPr bwMode="auto">
          <a:xfrm>
            <a:off x="9492231" y="4711869"/>
            <a:ext cx="137160" cy="137160"/>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3" name="Rectangle 32">
            <a:extLst>
              <a:ext uri="{FF2B5EF4-FFF2-40B4-BE49-F238E27FC236}">
                <a16:creationId xmlns:a16="http://schemas.microsoft.com/office/drawing/2014/main" id="{BD1C85DB-849D-0CCA-5898-C1CB73B31B28}"/>
              </a:ext>
            </a:extLst>
          </p:cNvPr>
          <p:cNvSpPr/>
          <p:nvPr/>
        </p:nvSpPr>
        <p:spPr bwMode="auto">
          <a:xfrm>
            <a:off x="9492231" y="4949159"/>
            <a:ext cx="137160" cy="137160"/>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4" name="TextBox 33">
            <a:extLst>
              <a:ext uri="{FF2B5EF4-FFF2-40B4-BE49-F238E27FC236}">
                <a16:creationId xmlns:a16="http://schemas.microsoft.com/office/drawing/2014/main" id="{743D6A7D-1782-1314-14C1-FCAD4BABEBA9}"/>
              </a:ext>
            </a:extLst>
          </p:cNvPr>
          <p:cNvSpPr txBox="1"/>
          <p:nvPr/>
        </p:nvSpPr>
        <p:spPr bwMode="auto">
          <a:xfrm>
            <a:off x="9598105" y="4392932"/>
            <a:ext cx="12326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kumimoji="0" lang="en-US" sz="1400" b="0" i="0" u="none" strike="noStrike" cap="none" normalizeH="0" baseline="0" dirty="0">
                <a:ln>
                  <a:noFill/>
                </a:ln>
                <a:solidFill>
                  <a:schemeClr val="bg1"/>
                </a:solidFill>
                <a:effectLst/>
                <a:latin typeface="+mn-lt"/>
              </a:rPr>
              <a:t>Condoms</a:t>
            </a:r>
            <a:endParaRPr lang="en-US" sz="1200" b="0" dirty="0">
              <a:solidFill>
                <a:schemeClr val="bg1"/>
              </a:solidFill>
              <a:latin typeface="+mn-lt"/>
            </a:endParaRPr>
          </a:p>
        </p:txBody>
      </p:sp>
      <p:sp>
        <p:nvSpPr>
          <p:cNvPr id="35" name="TextBox 34">
            <a:extLst>
              <a:ext uri="{FF2B5EF4-FFF2-40B4-BE49-F238E27FC236}">
                <a16:creationId xmlns:a16="http://schemas.microsoft.com/office/drawing/2014/main" id="{0287D4C8-9B34-64AF-0B05-DC1838E32E33}"/>
              </a:ext>
            </a:extLst>
          </p:cNvPr>
          <p:cNvSpPr txBox="1"/>
          <p:nvPr/>
        </p:nvSpPr>
        <p:spPr bwMode="auto">
          <a:xfrm>
            <a:off x="9598105" y="4632800"/>
            <a:ext cx="16437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1400" b="0" dirty="0">
                <a:solidFill>
                  <a:schemeClr val="bg1"/>
                </a:solidFill>
                <a:latin typeface="+mn-lt"/>
              </a:rPr>
              <a:t>Vaginal ring</a:t>
            </a:r>
            <a:endParaRPr lang="en-US" sz="1200" b="0" dirty="0">
              <a:solidFill>
                <a:schemeClr val="bg1"/>
              </a:solidFill>
              <a:latin typeface="+mn-lt"/>
            </a:endParaRPr>
          </a:p>
        </p:txBody>
      </p:sp>
      <p:sp>
        <p:nvSpPr>
          <p:cNvPr id="36" name="TextBox 35">
            <a:extLst>
              <a:ext uri="{FF2B5EF4-FFF2-40B4-BE49-F238E27FC236}">
                <a16:creationId xmlns:a16="http://schemas.microsoft.com/office/drawing/2014/main" id="{334B0BCA-1FD3-E80A-BC4B-497AE8F498ED}"/>
              </a:ext>
            </a:extLst>
          </p:cNvPr>
          <p:cNvSpPr txBox="1"/>
          <p:nvPr/>
        </p:nvSpPr>
        <p:spPr bwMode="auto">
          <a:xfrm>
            <a:off x="9598105" y="4872668"/>
            <a:ext cx="16437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kumimoji="0" lang="en-US" sz="1400" b="0" i="0" u="none" strike="noStrike" cap="none" normalizeH="0" baseline="0" dirty="0">
                <a:ln>
                  <a:noFill/>
                </a:ln>
                <a:solidFill>
                  <a:schemeClr val="bg1"/>
                </a:solidFill>
                <a:effectLst/>
                <a:latin typeface="+mn-lt"/>
              </a:rPr>
              <a:t>Oral PrEP pills</a:t>
            </a:r>
            <a:endParaRPr lang="en-US" sz="1200" b="0" dirty="0">
              <a:solidFill>
                <a:schemeClr val="bg1"/>
              </a:solidFill>
              <a:latin typeface="+mn-lt"/>
            </a:endParaRPr>
          </a:p>
        </p:txBody>
      </p:sp>
      <p:sp>
        <p:nvSpPr>
          <p:cNvPr id="37" name="Rectangle 36">
            <a:extLst>
              <a:ext uri="{FF2B5EF4-FFF2-40B4-BE49-F238E27FC236}">
                <a16:creationId xmlns:a16="http://schemas.microsoft.com/office/drawing/2014/main" id="{C55780CE-EE74-D574-FC9E-5CAC2A654CFB}"/>
              </a:ext>
            </a:extLst>
          </p:cNvPr>
          <p:cNvSpPr/>
          <p:nvPr/>
        </p:nvSpPr>
        <p:spPr bwMode="auto">
          <a:xfrm>
            <a:off x="9492231" y="5186449"/>
            <a:ext cx="137160" cy="137160"/>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38" name="TextBox 37">
            <a:extLst>
              <a:ext uri="{FF2B5EF4-FFF2-40B4-BE49-F238E27FC236}">
                <a16:creationId xmlns:a16="http://schemas.microsoft.com/office/drawing/2014/main" id="{C8F8D56B-977C-3B3F-79CB-6C9F2661BB09}"/>
              </a:ext>
            </a:extLst>
          </p:cNvPr>
          <p:cNvSpPr txBox="1"/>
          <p:nvPr/>
        </p:nvSpPr>
        <p:spPr bwMode="auto">
          <a:xfrm>
            <a:off x="9598105" y="5112536"/>
            <a:ext cx="22064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kumimoji="0" lang="en-US" sz="1400" b="0" i="0" u="none" strike="noStrike" cap="none" normalizeH="0" baseline="0" dirty="0">
                <a:ln>
                  <a:noFill/>
                </a:ln>
                <a:solidFill>
                  <a:schemeClr val="bg1"/>
                </a:solidFill>
                <a:effectLst/>
                <a:latin typeface="+mn-lt"/>
              </a:rPr>
              <a:t>LA PrEP (HCP administered)</a:t>
            </a:r>
            <a:endParaRPr lang="en-US" sz="1200" b="0" dirty="0">
              <a:solidFill>
                <a:schemeClr val="bg1"/>
              </a:solidFill>
              <a:latin typeface="+mn-lt"/>
            </a:endParaRPr>
          </a:p>
        </p:txBody>
      </p:sp>
      <p:sp>
        <p:nvSpPr>
          <p:cNvPr id="39" name="Rectangle 38">
            <a:extLst>
              <a:ext uri="{FF2B5EF4-FFF2-40B4-BE49-F238E27FC236}">
                <a16:creationId xmlns:a16="http://schemas.microsoft.com/office/drawing/2014/main" id="{AC0242F0-B9B0-2D38-0C95-959BA969B708}"/>
              </a:ext>
            </a:extLst>
          </p:cNvPr>
          <p:cNvSpPr/>
          <p:nvPr/>
        </p:nvSpPr>
        <p:spPr bwMode="auto">
          <a:xfrm>
            <a:off x="9492231" y="5423739"/>
            <a:ext cx="137160" cy="137160"/>
          </a:xfrm>
          <a:prstGeom prst="rect">
            <a:avLst/>
          </a:prstGeom>
          <a:solidFill>
            <a:schemeClr val="accent5"/>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0" name="TextBox 39">
            <a:extLst>
              <a:ext uri="{FF2B5EF4-FFF2-40B4-BE49-F238E27FC236}">
                <a16:creationId xmlns:a16="http://schemas.microsoft.com/office/drawing/2014/main" id="{04AD224A-7150-8123-92CF-E1CB8C78F856}"/>
              </a:ext>
            </a:extLst>
          </p:cNvPr>
          <p:cNvSpPr txBox="1"/>
          <p:nvPr/>
        </p:nvSpPr>
        <p:spPr bwMode="auto">
          <a:xfrm>
            <a:off x="9598105" y="5344742"/>
            <a:ext cx="22064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kumimoji="0" lang="en-US" sz="1400" b="0" i="0" u="none" strike="noStrike" cap="none" normalizeH="0" baseline="0" dirty="0">
                <a:ln>
                  <a:noFill/>
                </a:ln>
                <a:solidFill>
                  <a:schemeClr val="bg1"/>
                </a:solidFill>
                <a:effectLst/>
                <a:latin typeface="+mn-lt"/>
              </a:rPr>
              <a:t>LA PrEP (self-administered)</a:t>
            </a:r>
            <a:endParaRPr lang="en-US" sz="1200" b="0" dirty="0">
              <a:solidFill>
                <a:schemeClr val="bg1"/>
              </a:solidFill>
              <a:latin typeface="+mn-lt"/>
            </a:endParaRPr>
          </a:p>
        </p:txBody>
      </p:sp>
      <p:sp>
        <p:nvSpPr>
          <p:cNvPr id="41" name="Rectangle 40">
            <a:extLst>
              <a:ext uri="{FF2B5EF4-FFF2-40B4-BE49-F238E27FC236}">
                <a16:creationId xmlns:a16="http://schemas.microsoft.com/office/drawing/2014/main" id="{8ADF773C-079E-3A12-FDC0-D4F8A40DE229}"/>
              </a:ext>
            </a:extLst>
          </p:cNvPr>
          <p:cNvSpPr/>
          <p:nvPr/>
        </p:nvSpPr>
        <p:spPr bwMode="auto">
          <a:xfrm>
            <a:off x="9492231" y="5661027"/>
            <a:ext cx="137160" cy="137160"/>
          </a:xfrm>
          <a:prstGeom prst="rect">
            <a:avLst/>
          </a:prstGeom>
          <a:solidFill>
            <a:schemeClr val="accent6"/>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2" name="TextBox 41">
            <a:extLst>
              <a:ext uri="{FF2B5EF4-FFF2-40B4-BE49-F238E27FC236}">
                <a16:creationId xmlns:a16="http://schemas.microsoft.com/office/drawing/2014/main" id="{F82E0BA3-4023-287C-149E-4B854411A844}"/>
              </a:ext>
            </a:extLst>
          </p:cNvPr>
          <p:cNvSpPr txBox="1"/>
          <p:nvPr/>
        </p:nvSpPr>
        <p:spPr bwMode="auto">
          <a:xfrm>
            <a:off x="9598105" y="5575085"/>
            <a:ext cx="22064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kumimoji="0" lang="en-US" sz="1400" b="0" i="0" u="none" strike="noStrike" cap="none" normalizeH="0" baseline="0" dirty="0">
                <a:ln>
                  <a:noFill/>
                </a:ln>
                <a:solidFill>
                  <a:schemeClr val="bg1"/>
                </a:solidFill>
                <a:effectLst/>
                <a:latin typeface="+mn-lt"/>
              </a:rPr>
              <a:t>None</a:t>
            </a:r>
            <a:endParaRPr lang="en-US" sz="1200" b="0" dirty="0">
              <a:solidFill>
                <a:schemeClr val="bg1"/>
              </a:solidFill>
              <a:latin typeface="+mn-lt"/>
            </a:endParaRPr>
          </a:p>
        </p:txBody>
      </p:sp>
      <p:cxnSp>
        <p:nvCxnSpPr>
          <p:cNvPr id="44" name="Straight Connector 43">
            <a:extLst>
              <a:ext uri="{FF2B5EF4-FFF2-40B4-BE49-F238E27FC236}">
                <a16:creationId xmlns:a16="http://schemas.microsoft.com/office/drawing/2014/main" id="{4694D6CE-ABD6-29EF-1BCA-239549ADFB4C}"/>
              </a:ext>
            </a:extLst>
          </p:cNvPr>
          <p:cNvCxnSpPr>
            <a:cxnSpLocks/>
          </p:cNvCxnSpPr>
          <p:nvPr/>
        </p:nvCxnSpPr>
        <p:spPr bwMode="auto">
          <a:xfrm flipH="1">
            <a:off x="8029575" y="4230356"/>
            <a:ext cx="19155" cy="112460"/>
          </a:xfrm>
          <a:prstGeom prst="line">
            <a:avLst/>
          </a:prstGeom>
          <a:noFill/>
          <a:ln w="28575" cap="flat" cmpd="sng" algn="ctr">
            <a:solidFill>
              <a:schemeClr val="bg1"/>
            </a:solidFill>
            <a:prstDash val="solid"/>
            <a:round/>
            <a:headEnd type="none" w="med" len="med"/>
            <a:tailEnd type="none" w="med" len="med"/>
          </a:ln>
          <a:effectLst/>
        </p:spPr>
      </p:cxnSp>
      <p:sp>
        <p:nvSpPr>
          <p:cNvPr id="45" name="TextBox 44">
            <a:extLst>
              <a:ext uri="{FF2B5EF4-FFF2-40B4-BE49-F238E27FC236}">
                <a16:creationId xmlns:a16="http://schemas.microsoft.com/office/drawing/2014/main" id="{72524DA9-68A6-D584-DDE1-5A939DA65C83}"/>
              </a:ext>
            </a:extLst>
          </p:cNvPr>
          <p:cNvSpPr txBox="1"/>
          <p:nvPr/>
        </p:nvSpPr>
        <p:spPr bwMode="auto">
          <a:xfrm>
            <a:off x="7924333" y="3991542"/>
            <a:ext cx="4953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kumimoji="0" lang="en-US" sz="1400" i="0" u="none" strike="noStrike" cap="none" normalizeH="0" baseline="0" dirty="0">
                <a:ln>
                  <a:noFill/>
                </a:ln>
                <a:solidFill>
                  <a:schemeClr val="bg1"/>
                </a:solidFill>
                <a:effectLst/>
                <a:latin typeface="+mn-lt"/>
              </a:rPr>
              <a:t>2%</a:t>
            </a:r>
            <a:endParaRPr lang="en-US" sz="1200" dirty="0">
              <a:solidFill>
                <a:schemeClr val="bg1"/>
              </a:solidFill>
              <a:latin typeface="+mn-lt"/>
            </a:endParaRPr>
          </a:p>
        </p:txBody>
      </p:sp>
    </p:spTree>
    <p:extLst>
      <p:ext uri="{BB962C8B-B14F-4D97-AF65-F5344CB8AC3E}">
        <p14:creationId xmlns:p14="http://schemas.microsoft.com/office/powerpoint/2010/main" val="2356354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1FEBF866-E153-E66F-CD14-F5E590E3B289}"/>
              </a:ext>
            </a:extLst>
          </p:cNvPr>
          <p:cNvSpPr>
            <a:spLocks noGrp="1"/>
          </p:cNvSpPr>
          <p:nvPr>
            <p:ph type="title"/>
          </p:nvPr>
        </p:nvSpPr>
        <p:spPr/>
        <p:txBody>
          <a:bodyPr/>
          <a:lstStyle/>
          <a:p>
            <a:r>
              <a:rPr lang="en-US" dirty="0"/>
              <a:t>Awareness and Use of PrEP Among Cisgender Women in the US: LA PrEP Interest</a:t>
            </a:r>
          </a:p>
        </p:txBody>
      </p:sp>
      <p:sp>
        <p:nvSpPr>
          <p:cNvPr id="19" name="Content Placeholder 18">
            <a:extLst>
              <a:ext uri="{FF2B5EF4-FFF2-40B4-BE49-F238E27FC236}">
                <a16:creationId xmlns:a16="http://schemas.microsoft.com/office/drawing/2014/main" id="{EE02BB01-48A2-DBB0-0BE5-F8966B6A2BC9}"/>
              </a:ext>
            </a:extLst>
          </p:cNvPr>
          <p:cNvSpPr>
            <a:spLocks noGrp="1"/>
          </p:cNvSpPr>
          <p:nvPr>
            <p:ph sz="half" idx="1"/>
          </p:nvPr>
        </p:nvSpPr>
        <p:spPr/>
        <p:txBody>
          <a:bodyPr/>
          <a:lstStyle/>
          <a:p>
            <a:pPr>
              <a:spcAft>
                <a:spcPts val="0"/>
              </a:spcAft>
            </a:pPr>
            <a:endParaRPr lang="en-US" dirty="0"/>
          </a:p>
          <a:p>
            <a:pPr>
              <a:spcAft>
                <a:spcPts val="0"/>
              </a:spcAft>
            </a:pPr>
            <a:endParaRPr lang="en-US" dirty="0"/>
          </a:p>
          <a:p>
            <a:pPr>
              <a:spcAft>
                <a:spcPts val="0"/>
              </a:spcAft>
            </a:pPr>
            <a:endParaRPr lang="en-US" dirty="0"/>
          </a:p>
          <a:p>
            <a:pPr>
              <a:spcAft>
                <a:spcPts val="0"/>
              </a:spcAft>
            </a:pPr>
            <a:endParaRPr lang="en-US" dirty="0"/>
          </a:p>
          <a:p>
            <a:pPr>
              <a:spcAft>
                <a:spcPts val="0"/>
              </a:spcAft>
            </a:pPr>
            <a:r>
              <a:rPr lang="en-US" sz="1800" b="0" kern="0" dirty="0"/>
              <a:t>Top reasons for LA PrEP interest</a:t>
            </a:r>
          </a:p>
          <a:p>
            <a:pPr lvl="1">
              <a:spcAft>
                <a:spcPts val="0"/>
              </a:spcAft>
            </a:pPr>
            <a:r>
              <a:rPr lang="en-US" sz="1600" b="0" kern="0" dirty="0"/>
              <a:t>Efficacy at preventing HIV: 64.6%</a:t>
            </a:r>
          </a:p>
          <a:p>
            <a:pPr lvl="1">
              <a:spcAft>
                <a:spcPts val="0"/>
              </a:spcAft>
            </a:pPr>
            <a:r>
              <a:rPr lang="en-US" sz="1600" b="0" kern="0" dirty="0"/>
              <a:t>Efficacy at preventing other STIs: 41.7%</a:t>
            </a:r>
          </a:p>
          <a:p>
            <a:pPr lvl="1">
              <a:spcAft>
                <a:spcPts val="0"/>
              </a:spcAft>
            </a:pPr>
            <a:r>
              <a:rPr lang="en-US" sz="1600" b="0" kern="0" dirty="0"/>
              <a:t>Ease of use: 34.5%</a:t>
            </a:r>
          </a:p>
          <a:p>
            <a:pPr>
              <a:spcAft>
                <a:spcPts val="0"/>
              </a:spcAft>
            </a:pPr>
            <a:r>
              <a:rPr lang="en-US" sz="1800" b="0" kern="0" dirty="0"/>
              <a:t>Top reasons for LA PrEP disinterest</a:t>
            </a:r>
          </a:p>
          <a:p>
            <a:pPr lvl="1">
              <a:spcAft>
                <a:spcPts val="0"/>
              </a:spcAft>
            </a:pPr>
            <a:r>
              <a:rPr lang="en-US" sz="1600" b="0" kern="0" dirty="0"/>
              <a:t>Lack of need: 30.3%</a:t>
            </a:r>
          </a:p>
          <a:p>
            <a:pPr lvl="1">
              <a:spcAft>
                <a:spcPts val="0"/>
              </a:spcAft>
            </a:pPr>
            <a:r>
              <a:rPr lang="en-US" sz="1600" b="0" kern="0" dirty="0"/>
              <a:t>Not at risk for HIV: 20.8%</a:t>
            </a:r>
          </a:p>
          <a:p>
            <a:pPr lvl="1">
              <a:spcAft>
                <a:spcPts val="0"/>
              </a:spcAft>
            </a:pPr>
            <a:r>
              <a:rPr lang="en-US" sz="1600" b="0" kern="0" dirty="0"/>
              <a:t>Lack of convenience: 17.3%</a:t>
            </a:r>
          </a:p>
          <a:p>
            <a:pPr>
              <a:spcAft>
                <a:spcPts val="0"/>
              </a:spcAft>
            </a:pPr>
            <a:endParaRPr lang="en-US" sz="1600" b="0" kern="0" dirty="0"/>
          </a:p>
          <a:p>
            <a:pPr>
              <a:spcAft>
                <a:spcPts val="0"/>
              </a:spcAft>
            </a:pPr>
            <a:endParaRPr lang="en-US" dirty="0"/>
          </a:p>
        </p:txBody>
      </p:sp>
      <p:sp>
        <p:nvSpPr>
          <p:cNvPr id="2" name="Text Box 11">
            <a:extLst>
              <a:ext uri="{FF2B5EF4-FFF2-40B4-BE49-F238E27FC236}">
                <a16:creationId xmlns:a16="http://schemas.microsoft.com/office/drawing/2014/main" id="{C83E7234-2E3A-668F-8C01-BC4E0A926309}"/>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latin typeface="Calibri" panose="020F0502020204030204" pitchFamily="34" charset="0"/>
              </a:rPr>
              <a:t>Poteat. IDWeek 2022. Abstr 795.</a:t>
            </a:r>
          </a:p>
        </p:txBody>
      </p:sp>
      <p:sp>
        <p:nvSpPr>
          <p:cNvPr id="8" name="TextBox 7">
            <a:extLst>
              <a:ext uri="{FF2B5EF4-FFF2-40B4-BE49-F238E27FC236}">
                <a16:creationId xmlns:a16="http://schemas.microsoft.com/office/drawing/2014/main" id="{850C1012-705A-26F4-F40D-4F5CFB267C86}"/>
              </a:ext>
            </a:extLst>
          </p:cNvPr>
          <p:cNvSpPr txBox="1"/>
          <p:nvPr/>
        </p:nvSpPr>
        <p:spPr bwMode="auto">
          <a:xfrm>
            <a:off x="6518306" y="1541434"/>
            <a:ext cx="439229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dirty="0">
                <a:solidFill>
                  <a:schemeClr val="bg1"/>
                </a:solidFill>
                <a:latin typeface="Calibri" panose="020F0502020204030204" pitchFamily="34" charset="0"/>
              </a:rPr>
              <a:t>Factors Associated With LA PrEP Willingness</a:t>
            </a:r>
          </a:p>
        </p:txBody>
      </p:sp>
      <p:graphicFrame>
        <p:nvGraphicFramePr>
          <p:cNvPr id="5" name="Chart 4">
            <a:extLst>
              <a:ext uri="{FF2B5EF4-FFF2-40B4-BE49-F238E27FC236}">
                <a16:creationId xmlns:a16="http://schemas.microsoft.com/office/drawing/2014/main" id="{D502B7CE-5831-42FF-1C39-78636CAEEDA5}"/>
              </a:ext>
            </a:extLst>
          </p:cNvPr>
          <p:cNvGraphicFramePr>
            <a:graphicFrameLocks/>
          </p:cNvGraphicFramePr>
          <p:nvPr>
            <p:extLst>
              <p:ext uri="{D42A27DB-BD31-4B8C-83A1-F6EECF244321}">
                <p14:modId xmlns:p14="http://schemas.microsoft.com/office/powerpoint/2010/main" val="1159324448"/>
              </p:ext>
            </p:extLst>
          </p:nvPr>
        </p:nvGraphicFramePr>
        <p:xfrm>
          <a:off x="380584" y="1726100"/>
          <a:ext cx="3468074" cy="188073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09632A00-FB89-E89A-67BE-4284117AFCF7}"/>
              </a:ext>
            </a:extLst>
          </p:cNvPr>
          <p:cNvSpPr txBox="1"/>
          <p:nvPr/>
        </p:nvSpPr>
        <p:spPr bwMode="auto">
          <a:xfrm>
            <a:off x="1039761" y="1510730"/>
            <a:ext cx="32382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ctr"/>
            <a:r>
              <a:rPr kumimoji="0" lang="en-GB" sz="1600" b="1" i="0" u="none" strike="noStrike" cap="none" normalizeH="0" baseline="0" dirty="0">
                <a:ln>
                  <a:noFill/>
                </a:ln>
                <a:solidFill>
                  <a:schemeClr val="bg1"/>
                </a:solidFill>
                <a:effectLst/>
                <a:latin typeface="+mn-lt"/>
              </a:rPr>
              <a:t>Likelihood to Use LA PrEP (N = 942)</a:t>
            </a:r>
          </a:p>
        </p:txBody>
      </p:sp>
      <p:sp>
        <p:nvSpPr>
          <p:cNvPr id="12" name="Rectangle 11">
            <a:extLst>
              <a:ext uri="{FF2B5EF4-FFF2-40B4-BE49-F238E27FC236}">
                <a16:creationId xmlns:a16="http://schemas.microsoft.com/office/drawing/2014/main" id="{CFE3C540-AA38-13C2-E75A-CEF3D3638B19}"/>
              </a:ext>
            </a:extLst>
          </p:cNvPr>
          <p:cNvSpPr/>
          <p:nvPr/>
        </p:nvSpPr>
        <p:spPr bwMode="auto">
          <a:xfrm>
            <a:off x="3521546" y="2040359"/>
            <a:ext cx="137160" cy="137160"/>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 name="Rectangle 13">
            <a:extLst>
              <a:ext uri="{FF2B5EF4-FFF2-40B4-BE49-F238E27FC236}">
                <a16:creationId xmlns:a16="http://schemas.microsoft.com/office/drawing/2014/main" id="{744EAB11-911F-90E1-06ED-1D11E3808AE0}"/>
              </a:ext>
            </a:extLst>
          </p:cNvPr>
          <p:cNvSpPr/>
          <p:nvPr/>
        </p:nvSpPr>
        <p:spPr bwMode="auto">
          <a:xfrm>
            <a:off x="3521546" y="2294359"/>
            <a:ext cx="137160" cy="137160"/>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5" name="Rectangle 14">
            <a:extLst>
              <a:ext uri="{FF2B5EF4-FFF2-40B4-BE49-F238E27FC236}">
                <a16:creationId xmlns:a16="http://schemas.microsoft.com/office/drawing/2014/main" id="{F39999BF-CDBB-85E5-86AF-3CFB7D943FE6}"/>
              </a:ext>
            </a:extLst>
          </p:cNvPr>
          <p:cNvSpPr/>
          <p:nvPr/>
        </p:nvSpPr>
        <p:spPr bwMode="auto">
          <a:xfrm>
            <a:off x="3521546" y="2529309"/>
            <a:ext cx="137160" cy="137160"/>
          </a:xfrm>
          <a:prstGeom prst="rect">
            <a:avLst/>
          </a:prstGeom>
          <a:solidFill>
            <a:schemeClr val="accent3">
              <a:lumMod val="60000"/>
              <a:lumOff val="4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6" name="Rectangle 15">
            <a:extLst>
              <a:ext uri="{FF2B5EF4-FFF2-40B4-BE49-F238E27FC236}">
                <a16:creationId xmlns:a16="http://schemas.microsoft.com/office/drawing/2014/main" id="{8AE02C6C-9B91-4F9F-2E59-0F247FAA2684}"/>
              </a:ext>
            </a:extLst>
          </p:cNvPr>
          <p:cNvSpPr/>
          <p:nvPr/>
        </p:nvSpPr>
        <p:spPr bwMode="auto">
          <a:xfrm>
            <a:off x="3521546" y="2764259"/>
            <a:ext cx="137160" cy="137160"/>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7" name="TextBox 16">
            <a:extLst>
              <a:ext uri="{FF2B5EF4-FFF2-40B4-BE49-F238E27FC236}">
                <a16:creationId xmlns:a16="http://schemas.microsoft.com/office/drawing/2014/main" id="{D4987F50-7ED7-2418-1B81-59699CA7A5E3}"/>
              </a:ext>
            </a:extLst>
          </p:cNvPr>
          <p:cNvSpPr txBox="1"/>
          <p:nvPr/>
        </p:nvSpPr>
        <p:spPr bwMode="auto">
          <a:xfrm>
            <a:off x="3627421" y="1968237"/>
            <a:ext cx="12326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kumimoji="0" lang="en-US" sz="1400" b="0" i="0" u="none" strike="noStrike" cap="none" normalizeH="0" baseline="0" dirty="0">
                <a:ln>
                  <a:noFill/>
                </a:ln>
                <a:solidFill>
                  <a:schemeClr val="bg1"/>
                </a:solidFill>
                <a:effectLst/>
                <a:latin typeface="+mn-lt"/>
              </a:rPr>
              <a:t>Very unlikely</a:t>
            </a:r>
            <a:endParaRPr lang="en-US" sz="1200" b="0" dirty="0">
              <a:solidFill>
                <a:schemeClr val="bg1"/>
              </a:solidFill>
              <a:latin typeface="+mn-lt"/>
            </a:endParaRPr>
          </a:p>
        </p:txBody>
      </p:sp>
      <p:sp>
        <p:nvSpPr>
          <p:cNvPr id="28" name="TextBox 27">
            <a:extLst>
              <a:ext uri="{FF2B5EF4-FFF2-40B4-BE49-F238E27FC236}">
                <a16:creationId xmlns:a16="http://schemas.microsoft.com/office/drawing/2014/main" id="{F75B5445-B93A-CE1D-6998-B2E9CE201318}"/>
              </a:ext>
            </a:extLst>
          </p:cNvPr>
          <p:cNvSpPr txBox="1"/>
          <p:nvPr/>
        </p:nvSpPr>
        <p:spPr bwMode="auto">
          <a:xfrm>
            <a:off x="3001462" y="3121223"/>
            <a:ext cx="248459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ctr"/>
            <a:r>
              <a:rPr lang="en-US" sz="1400" b="0" i="1" dirty="0">
                <a:solidFill>
                  <a:schemeClr val="bg1"/>
                </a:solidFill>
                <a:latin typeface="+mn-lt"/>
              </a:rPr>
              <a:t>50.1% had heard of LA PrEP</a:t>
            </a:r>
          </a:p>
        </p:txBody>
      </p:sp>
      <p:sp>
        <p:nvSpPr>
          <p:cNvPr id="29" name="TextBox 28">
            <a:extLst>
              <a:ext uri="{FF2B5EF4-FFF2-40B4-BE49-F238E27FC236}">
                <a16:creationId xmlns:a16="http://schemas.microsoft.com/office/drawing/2014/main" id="{4B7B3DEA-9F93-15AD-9825-4187D068745E}"/>
              </a:ext>
            </a:extLst>
          </p:cNvPr>
          <p:cNvSpPr txBox="1"/>
          <p:nvPr/>
        </p:nvSpPr>
        <p:spPr bwMode="auto">
          <a:xfrm>
            <a:off x="3627421" y="2208105"/>
            <a:ext cx="16437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kumimoji="0" lang="en-US" sz="1400" b="0" i="0" u="none" strike="noStrike" cap="none" normalizeH="0" baseline="0" dirty="0">
                <a:ln>
                  <a:noFill/>
                </a:ln>
                <a:solidFill>
                  <a:schemeClr val="bg1"/>
                </a:solidFill>
                <a:effectLst/>
                <a:latin typeface="+mn-lt"/>
              </a:rPr>
              <a:t>Somewhat unlikely</a:t>
            </a:r>
            <a:endParaRPr lang="en-US" sz="1200" b="0" dirty="0">
              <a:solidFill>
                <a:schemeClr val="bg1"/>
              </a:solidFill>
              <a:latin typeface="+mn-lt"/>
            </a:endParaRPr>
          </a:p>
        </p:txBody>
      </p:sp>
      <p:sp>
        <p:nvSpPr>
          <p:cNvPr id="30" name="TextBox 29">
            <a:extLst>
              <a:ext uri="{FF2B5EF4-FFF2-40B4-BE49-F238E27FC236}">
                <a16:creationId xmlns:a16="http://schemas.microsoft.com/office/drawing/2014/main" id="{F4789F85-5DF7-9474-2CD5-EC731DECD571}"/>
              </a:ext>
            </a:extLst>
          </p:cNvPr>
          <p:cNvSpPr txBox="1"/>
          <p:nvPr/>
        </p:nvSpPr>
        <p:spPr bwMode="auto">
          <a:xfrm>
            <a:off x="3627421" y="2447973"/>
            <a:ext cx="164372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kumimoji="0" lang="en-US" sz="1400" b="0" i="0" u="none" strike="noStrike" cap="none" normalizeH="0" baseline="0" dirty="0">
                <a:ln>
                  <a:noFill/>
                </a:ln>
                <a:solidFill>
                  <a:schemeClr val="bg1"/>
                </a:solidFill>
                <a:effectLst/>
                <a:latin typeface="+mn-lt"/>
              </a:rPr>
              <a:t>Somewhat likely</a:t>
            </a:r>
            <a:endParaRPr lang="en-US" sz="1200" b="0" dirty="0">
              <a:solidFill>
                <a:schemeClr val="bg1"/>
              </a:solidFill>
              <a:latin typeface="+mn-lt"/>
            </a:endParaRPr>
          </a:p>
        </p:txBody>
      </p:sp>
      <p:sp>
        <p:nvSpPr>
          <p:cNvPr id="31" name="TextBox 30">
            <a:extLst>
              <a:ext uri="{FF2B5EF4-FFF2-40B4-BE49-F238E27FC236}">
                <a16:creationId xmlns:a16="http://schemas.microsoft.com/office/drawing/2014/main" id="{51981F52-E098-AE8A-4F4F-63EF2B9E2433}"/>
              </a:ext>
            </a:extLst>
          </p:cNvPr>
          <p:cNvSpPr txBox="1"/>
          <p:nvPr/>
        </p:nvSpPr>
        <p:spPr bwMode="auto">
          <a:xfrm>
            <a:off x="3627421" y="2687842"/>
            <a:ext cx="12326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kumimoji="0" lang="en-US" sz="1400" b="0" i="0" u="none" strike="noStrike" cap="none" normalizeH="0" baseline="0" dirty="0">
                <a:ln>
                  <a:noFill/>
                </a:ln>
                <a:solidFill>
                  <a:schemeClr val="bg1"/>
                </a:solidFill>
                <a:effectLst/>
                <a:latin typeface="+mn-lt"/>
              </a:rPr>
              <a:t>Very likely</a:t>
            </a:r>
            <a:endParaRPr lang="en-US" sz="1200" b="0" dirty="0">
              <a:solidFill>
                <a:schemeClr val="bg1"/>
              </a:solidFill>
              <a:latin typeface="+mn-lt"/>
            </a:endParaRPr>
          </a:p>
        </p:txBody>
      </p:sp>
      <p:sp>
        <p:nvSpPr>
          <p:cNvPr id="6" name="TextBox 5">
            <a:extLst>
              <a:ext uri="{FF2B5EF4-FFF2-40B4-BE49-F238E27FC236}">
                <a16:creationId xmlns:a16="http://schemas.microsoft.com/office/drawing/2014/main" id="{E6CE95C3-B155-CC9F-B439-1ADEE126D5E1}"/>
              </a:ext>
            </a:extLst>
          </p:cNvPr>
          <p:cNvSpPr txBox="1"/>
          <p:nvPr/>
        </p:nvSpPr>
        <p:spPr bwMode="auto">
          <a:xfrm>
            <a:off x="6010617" y="2196797"/>
            <a:ext cx="2148516"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ts val="0"/>
              </a:spcBef>
              <a:spcAft>
                <a:spcPct val="0"/>
              </a:spcAft>
              <a:buClrTx/>
              <a:buFontTx/>
              <a:buNone/>
            </a:pPr>
            <a:r>
              <a:rPr lang="en-US" sz="1200" dirty="0">
                <a:solidFill>
                  <a:schemeClr val="bg1"/>
                </a:solidFill>
                <a:latin typeface="Calibri" panose="020F0502020204030204" pitchFamily="34" charset="0"/>
              </a:rPr>
              <a:t>Age (per 10 yr)</a:t>
            </a:r>
          </a:p>
          <a:p>
            <a:pPr algn="l">
              <a:lnSpc>
                <a:spcPct val="100000"/>
              </a:lnSpc>
              <a:spcBef>
                <a:spcPts val="0"/>
              </a:spcBef>
              <a:spcAft>
                <a:spcPct val="0"/>
              </a:spcAft>
              <a:buClrTx/>
              <a:buFontTx/>
              <a:buNone/>
            </a:pPr>
            <a:r>
              <a:rPr lang="en-US" sz="1200" dirty="0">
                <a:solidFill>
                  <a:schemeClr val="bg1"/>
                </a:solidFill>
                <a:latin typeface="Calibri" panose="020F0502020204030204" pitchFamily="34" charset="0"/>
              </a:rPr>
              <a:t>Annual Income (Ref: $100k)</a:t>
            </a:r>
          </a:p>
          <a:p>
            <a:pPr marL="171450" indent="-171450" algn="l">
              <a:lnSpc>
                <a:spcPct val="100000"/>
              </a:lnSpc>
              <a:spcBef>
                <a:spcPts val="0"/>
              </a:spcBef>
              <a:spcAft>
                <a:spcPct val="0"/>
              </a:spcAft>
              <a:buClrTx/>
              <a:buFont typeface="Wingdings" panose="05000000000000000000" pitchFamily="2" charset="2"/>
              <a:buChar char="§"/>
            </a:pPr>
            <a:r>
              <a:rPr lang="en-US" sz="1200" b="0" dirty="0">
                <a:solidFill>
                  <a:schemeClr val="bg1"/>
                </a:solidFill>
                <a:latin typeface="Calibri" panose="020F0502020204030204" pitchFamily="34" charset="0"/>
              </a:rPr>
              <a:t>Up to $19,999</a:t>
            </a:r>
          </a:p>
          <a:p>
            <a:pPr marL="171450" indent="-171450" algn="l">
              <a:lnSpc>
                <a:spcPct val="100000"/>
              </a:lnSpc>
              <a:spcBef>
                <a:spcPts val="0"/>
              </a:spcBef>
              <a:spcAft>
                <a:spcPct val="0"/>
              </a:spcAft>
              <a:buClrTx/>
              <a:buFont typeface="Wingdings" panose="05000000000000000000" pitchFamily="2" charset="2"/>
              <a:buChar char="§"/>
            </a:pPr>
            <a:r>
              <a:rPr lang="en-US" sz="1200" b="0" dirty="0">
                <a:solidFill>
                  <a:schemeClr val="bg1"/>
                </a:solidFill>
                <a:latin typeface="Calibri" panose="020F0502020204030204" pitchFamily="34" charset="0"/>
              </a:rPr>
              <a:t>$20,000 to $39,999</a:t>
            </a:r>
          </a:p>
          <a:p>
            <a:pPr marL="171450" indent="-171450">
              <a:spcBef>
                <a:spcPts val="0"/>
              </a:spcBef>
              <a:buFont typeface="Wingdings" panose="05000000000000000000" pitchFamily="2" charset="2"/>
              <a:buChar char="§"/>
            </a:pPr>
            <a:r>
              <a:rPr lang="en-US" sz="1200" b="0" dirty="0">
                <a:solidFill>
                  <a:schemeClr val="bg1"/>
                </a:solidFill>
                <a:latin typeface="Calibri" panose="020F0502020204030204" pitchFamily="34" charset="0"/>
              </a:rPr>
              <a:t>$40,000 to $74,999</a:t>
            </a:r>
          </a:p>
          <a:p>
            <a:pPr marL="171450" indent="-171450">
              <a:spcBef>
                <a:spcPts val="0"/>
              </a:spcBef>
              <a:buFont typeface="Wingdings" panose="05000000000000000000" pitchFamily="2" charset="2"/>
              <a:buChar char="§"/>
            </a:pPr>
            <a:r>
              <a:rPr lang="en-US" sz="1200" b="0" dirty="0">
                <a:solidFill>
                  <a:schemeClr val="bg1"/>
                </a:solidFill>
                <a:latin typeface="Calibri" panose="020F0502020204030204" pitchFamily="34" charset="0"/>
              </a:rPr>
              <a:t>$75,000 to $99,999</a:t>
            </a:r>
          </a:p>
          <a:p>
            <a:pPr algn="l">
              <a:lnSpc>
                <a:spcPct val="100000"/>
              </a:lnSpc>
              <a:spcBef>
                <a:spcPts val="0"/>
              </a:spcBef>
              <a:spcAft>
                <a:spcPct val="0"/>
              </a:spcAft>
              <a:buClrTx/>
              <a:buFontTx/>
              <a:buNone/>
            </a:pPr>
            <a:r>
              <a:rPr lang="en-US" sz="1200" dirty="0">
                <a:solidFill>
                  <a:schemeClr val="bg1"/>
                </a:solidFill>
                <a:latin typeface="Calibri" panose="020F0502020204030204" pitchFamily="34" charset="0"/>
              </a:rPr>
              <a:t>Current Mental Health </a:t>
            </a:r>
            <a:br>
              <a:rPr lang="en-US" sz="1200" dirty="0">
                <a:solidFill>
                  <a:schemeClr val="bg1"/>
                </a:solidFill>
                <a:latin typeface="Calibri" panose="020F0502020204030204" pitchFamily="34" charset="0"/>
              </a:rPr>
            </a:br>
            <a:r>
              <a:rPr lang="en-US" sz="1200" dirty="0">
                <a:solidFill>
                  <a:schemeClr val="bg1"/>
                </a:solidFill>
                <a:latin typeface="Calibri" panose="020F0502020204030204" pitchFamily="34" charset="0"/>
              </a:rPr>
              <a:t>(Ref: Excellent)</a:t>
            </a:r>
          </a:p>
          <a:p>
            <a:pPr marL="171450" indent="-171450" algn="l">
              <a:lnSpc>
                <a:spcPct val="100000"/>
              </a:lnSpc>
              <a:spcBef>
                <a:spcPts val="0"/>
              </a:spcBef>
              <a:spcAft>
                <a:spcPct val="0"/>
              </a:spcAft>
              <a:buClrTx/>
              <a:buFont typeface="Wingdings" panose="05000000000000000000" pitchFamily="2" charset="2"/>
              <a:buChar char="§"/>
            </a:pPr>
            <a:r>
              <a:rPr lang="en-US" sz="1200" b="0" dirty="0">
                <a:solidFill>
                  <a:schemeClr val="bg1"/>
                </a:solidFill>
                <a:latin typeface="Calibri" panose="020F0502020204030204" pitchFamily="34" charset="0"/>
              </a:rPr>
              <a:t>Fair/Poor</a:t>
            </a:r>
          </a:p>
          <a:p>
            <a:pPr marL="171450" indent="-171450" algn="l">
              <a:lnSpc>
                <a:spcPct val="100000"/>
              </a:lnSpc>
              <a:spcBef>
                <a:spcPts val="0"/>
              </a:spcBef>
              <a:spcAft>
                <a:spcPct val="0"/>
              </a:spcAft>
              <a:buClrTx/>
              <a:buFont typeface="Wingdings" panose="05000000000000000000" pitchFamily="2" charset="2"/>
              <a:buChar char="§"/>
            </a:pPr>
            <a:r>
              <a:rPr lang="en-US" sz="1200" b="0" dirty="0">
                <a:solidFill>
                  <a:schemeClr val="bg1"/>
                </a:solidFill>
                <a:latin typeface="Calibri" panose="020F0502020204030204" pitchFamily="34" charset="0"/>
              </a:rPr>
              <a:t>Good</a:t>
            </a:r>
          </a:p>
          <a:p>
            <a:pPr marL="171450" indent="-171450" algn="l">
              <a:lnSpc>
                <a:spcPct val="100000"/>
              </a:lnSpc>
              <a:spcBef>
                <a:spcPts val="0"/>
              </a:spcBef>
              <a:spcAft>
                <a:spcPct val="0"/>
              </a:spcAft>
              <a:buClrTx/>
              <a:buFont typeface="Wingdings" panose="05000000000000000000" pitchFamily="2" charset="2"/>
              <a:buChar char="§"/>
            </a:pPr>
            <a:r>
              <a:rPr lang="en-US" sz="1200" b="0" dirty="0">
                <a:solidFill>
                  <a:schemeClr val="bg1"/>
                </a:solidFill>
                <a:latin typeface="Calibri" panose="020F0502020204030204" pitchFamily="34" charset="0"/>
              </a:rPr>
              <a:t>Very Good</a:t>
            </a:r>
          </a:p>
          <a:p>
            <a:pPr algn="l">
              <a:lnSpc>
                <a:spcPct val="100000"/>
              </a:lnSpc>
              <a:spcBef>
                <a:spcPts val="0"/>
              </a:spcBef>
              <a:spcAft>
                <a:spcPct val="0"/>
              </a:spcAft>
              <a:buClrTx/>
              <a:buFontTx/>
              <a:buNone/>
            </a:pPr>
            <a:r>
              <a:rPr lang="en-US" sz="1200" dirty="0">
                <a:solidFill>
                  <a:schemeClr val="bg1"/>
                </a:solidFill>
                <a:latin typeface="Calibri" panose="020F0502020204030204" pitchFamily="34" charset="0"/>
              </a:rPr>
              <a:t>Knows someone who has taken PrEP (Ref: No)</a:t>
            </a:r>
          </a:p>
          <a:p>
            <a:pPr marL="171450" indent="-171450" algn="l">
              <a:lnSpc>
                <a:spcPct val="100000"/>
              </a:lnSpc>
              <a:spcBef>
                <a:spcPts val="0"/>
              </a:spcBef>
              <a:spcAft>
                <a:spcPct val="0"/>
              </a:spcAft>
              <a:buClrTx/>
              <a:buFont typeface="Wingdings" panose="05000000000000000000" pitchFamily="2" charset="2"/>
              <a:buChar char="§"/>
            </a:pPr>
            <a:r>
              <a:rPr lang="en-US" sz="1200" b="0" dirty="0">
                <a:solidFill>
                  <a:schemeClr val="bg1"/>
                </a:solidFill>
                <a:latin typeface="Calibri" panose="020F0502020204030204" pitchFamily="34" charset="0"/>
              </a:rPr>
              <a:t>Yes, knows of someone who currently takes PrEP</a:t>
            </a:r>
          </a:p>
          <a:p>
            <a:pPr marL="171450" indent="-171450" algn="l">
              <a:lnSpc>
                <a:spcPct val="100000"/>
              </a:lnSpc>
              <a:spcBef>
                <a:spcPts val="0"/>
              </a:spcBef>
              <a:spcAft>
                <a:spcPct val="0"/>
              </a:spcAft>
              <a:buClrTx/>
              <a:buFont typeface="Wingdings" panose="05000000000000000000" pitchFamily="2" charset="2"/>
              <a:buChar char="§"/>
            </a:pPr>
            <a:r>
              <a:rPr lang="en-US" sz="1200" b="0" dirty="0">
                <a:solidFill>
                  <a:schemeClr val="bg1"/>
                </a:solidFill>
                <a:latin typeface="Calibri" panose="020F0502020204030204" pitchFamily="34" charset="0"/>
              </a:rPr>
              <a:t>Yes, knows of someone who took PrEP in the past</a:t>
            </a:r>
          </a:p>
          <a:p>
            <a:pPr algn="l">
              <a:lnSpc>
                <a:spcPct val="100000"/>
              </a:lnSpc>
              <a:spcBef>
                <a:spcPts val="0"/>
              </a:spcBef>
              <a:spcAft>
                <a:spcPct val="0"/>
              </a:spcAft>
              <a:buClrTx/>
              <a:buFontTx/>
              <a:buNone/>
            </a:pPr>
            <a:r>
              <a:rPr lang="en-US" sz="1200" dirty="0">
                <a:solidFill>
                  <a:schemeClr val="bg1"/>
                </a:solidFill>
                <a:latin typeface="Calibri" panose="020F0502020204030204" pitchFamily="34" charset="0"/>
              </a:rPr>
              <a:t>Current or prior use of oral PrEP (Ref: Never use)</a:t>
            </a:r>
          </a:p>
        </p:txBody>
      </p:sp>
      <p:sp>
        <p:nvSpPr>
          <p:cNvPr id="7" name="TextBox 6">
            <a:extLst>
              <a:ext uri="{FF2B5EF4-FFF2-40B4-BE49-F238E27FC236}">
                <a16:creationId xmlns:a16="http://schemas.microsoft.com/office/drawing/2014/main" id="{8224F365-8AE3-5F80-6F63-D88D45791B35}"/>
              </a:ext>
            </a:extLst>
          </p:cNvPr>
          <p:cNvSpPr txBox="1"/>
          <p:nvPr/>
        </p:nvSpPr>
        <p:spPr bwMode="auto">
          <a:xfrm>
            <a:off x="8663329" y="6083339"/>
            <a:ext cx="144642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dirty="0">
                <a:solidFill>
                  <a:schemeClr val="bg1"/>
                </a:solidFill>
                <a:latin typeface="Calibri" panose="020F0502020204030204" pitchFamily="34" charset="0"/>
              </a:rPr>
              <a:t>Odds Ratio (95% CI)</a:t>
            </a:r>
          </a:p>
        </p:txBody>
      </p:sp>
      <p:grpSp>
        <p:nvGrpSpPr>
          <p:cNvPr id="10" name="Group 9">
            <a:extLst>
              <a:ext uri="{FF2B5EF4-FFF2-40B4-BE49-F238E27FC236}">
                <a16:creationId xmlns:a16="http://schemas.microsoft.com/office/drawing/2014/main" id="{547B32A8-5E3C-C0E3-8BAF-029569FE99AB}"/>
              </a:ext>
            </a:extLst>
          </p:cNvPr>
          <p:cNvGrpSpPr/>
          <p:nvPr/>
        </p:nvGrpSpPr>
        <p:grpSpPr>
          <a:xfrm>
            <a:off x="8311067" y="5899314"/>
            <a:ext cx="3005915" cy="276999"/>
            <a:chOff x="2822738" y="5887775"/>
            <a:chExt cx="3005915" cy="276999"/>
          </a:xfrm>
        </p:grpSpPr>
        <p:sp>
          <p:nvSpPr>
            <p:cNvPr id="11" name="TextBox 10">
              <a:extLst>
                <a:ext uri="{FF2B5EF4-FFF2-40B4-BE49-F238E27FC236}">
                  <a16:creationId xmlns:a16="http://schemas.microsoft.com/office/drawing/2014/main" id="{F6AD3503-94B3-CAD8-F0D1-5BCE35EE4E7F}"/>
                </a:ext>
              </a:extLst>
            </p:cNvPr>
            <p:cNvSpPr txBox="1"/>
            <p:nvPr/>
          </p:nvSpPr>
          <p:spPr bwMode="auto">
            <a:xfrm>
              <a:off x="2822738" y="5887775"/>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dirty="0">
                  <a:solidFill>
                    <a:schemeClr val="bg1"/>
                  </a:solidFill>
                  <a:latin typeface="Calibri" panose="020F0502020204030204" pitchFamily="34" charset="0"/>
                </a:rPr>
                <a:t>0</a:t>
              </a:r>
            </a:p>
          </p:txBody>
        </p:sp>
        <p:sp>
          <p:nvSpPr>
            <p:cNvPr id="18" name="TextBox 17">
              <a:extLst>
                <a:ext uri="{FF2B5EF4-FFF2-40B4-BE49-F238E27FC236}">
                  <a16:creationId xmlns:a16="http://schemas.microsoft.com/office/drawing/2014/main" id="{108C656E-0CF0-DE31-38B6-2A98F60FB3F9}"/>
                </a:ext>
              </a:extLst>
            </p:cNvPr>
            <p:cNvSpPr txBox="1"/>
            <p:nvPr/>
          </p:nvSpPr>
          <p:spPr bwMode="auto">
            <a:xfrm>
              <a:off x="3202464" y="5887775"/>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dirty="0">
                  <a:solidFill>
                    <a:schemeClr val="bg1"/>
                  </a:solidFill>
                  <a:latin typeface="Calibri" panose="020F0502020204030204" pitchFamily="34" charset="0"/>
                </a:rPr>
                <a:t>1</a:t>
              </a:r>
            </a:p>
          </p:txBody>
        </p:sp>
        <p:sp>
          <p:nvSpPr>
            <p:cNvPr id="20" name="TextBox 19">
              <a:extLst>
                <a:ext uri="{FF2B5EF4-FFF2-40B4-BE49-F238E27FC236}">
                  <a16:creationId xmlns:a16="http://schemas.microsoft.com/office/drawing/2014/main" id="{DD31C0B2-F15C-71CF-B4DB-F4C0CA5A7355}"/>
                </a:ext>
              </a:extLst>
            </p:cNvPr>
            <p:cNvSpPr txBox="1"/>
            <p:nvPr/>
          </p:nvSpPr>
          <p:spPr bwMode="auto">
            <a:xfrm>
              <a:off x="4351327" y="5887775"/>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dirty="0">
                  <a:solidFill>
                    <a:schemeClr val="bg1"/>
                  </a:solidFill>
                  <a:latin typeface="Calibri" panose="020F0502020204030204" pitchFamily="34" charset="0"/>
                </a:rPr>
                <a:t>10</a:t>
              </a:r>
            </a:p>
          </p:txBody>
        </p:sp>
        <p:sp>
          <p:nvSpPr>
            <p:cNvPr id="21" name="TextBox 20">
              <a:extLst>
                <a:ext uri="{FF2B5EF4-FFF2-40B4-BE49-F238E27FC236}">
                  <a16:creationId xmlns:a16="http://schemas.microsoft.com/office/drawing/2014/main" id="{0E8A7205-F952-18EC-4797-F21442F169EC}"/>
                </a:ext>
              </a:extLst>
            </p:cNvPr>
            <p:cNvSpPr txBox="1"/>
            <p:nvPr/>
          </p:nvSpPr>
          <p:spPr bwMode="auto">
            <a:xfrm>
              <a:off x="5486893" y="5887775"/>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dirty="0">
                  <a:solidFill>
                    <a:schemeClr val="bg1"/>
                  </a:solidFill>
                  <a:latin typeface="Calibri" panose="020F0502020204030204" pitchFamily="34" charset="0"/>
                </a:rPr>
                <a:t>20</a:t>
              </a:r>
            </a:p>
          </p:txBody>
        </p:sp>
      </p:grpSp>
      <p:sp>
        <p:nvSpPr>
          <p:cNvPr id="22" name="Arrow: Right 21">
            <a:extLst>
              <a:ext uri="{FF2B5EF4-FFF2-40B4-BE49-F238E27FC236}">
                <a16:creationId xmlns:a16="http://schemas.microsoft.com/office/drawing/2014/main" id="{BECC6392-C791-5145-19B4-312BA9D8E747}"/>
              </a:ext>
            </a:extLst>
          </p:cNvPr>
          <p:cNvSpPr/>
          <p:nvPr/>
        </p:nvSpPr>
        <p:spPr bwMode="auto">
          <a:xfrm>
            <a:off x="8843912" y="5709349"/>
            <a:ext cx="1168792" cy="303395"/>
          </a:xfrm>
          <a:prstGeom prst="rightArrow">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3" name="Arrow: Right 22">
            <a:extLst>
              <a:ext uri="{FF2B5EF4-FFF2-40B4-BE49-F238E27FC236}">
                <a16:creationId xmlns:a16="http://schemas.microsoft.com/office/drawing/2014/main" id="{10C0571C-E97B-D598-1B0E-39DD4BB4AE27}"/>
              </a:ext>
            </a:extLst>
          </p:cNvPr>
          <p:cNvSpPr/>
          <p:nvPr/>
        </p:nvSpPr>
        <p:spPr bwMode="auto">
          <a:xfrm flipH="1">
            <a:off x="8105921" y="5709349"/>
            <a:ext cx="691120" cy="303395"/>
          </a:xfrm>
          <a:prstGeom prst="rightArrow">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 name="TextBox 23">
            <a:extLst>
              <a:ext uri="{FF2B5EF4-FFF2-40B4-BE49-F238E27FC236}">
                <a16:creationId xmlns:a16="http://schemas.microsoft.com/office/drawing/2014/main" id="{8D6EE43B-F89D-4F8D-5DEB-135043460F0B}"/>
              </a:ext>
            </a:extLst>
          </p:cNvPr>
          <p:cNvSpPr txBox="1"/>
          <p:nvPr/>
        </p:nvSpPr>
        <p:spPr bwMode="auto">
          <a:xfrm>
            <a:off x="8058652" y="5736497"/>
            <a:ext cx="78899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000" b="0" dirty="0">
                <a:latin typeface="Calibri" panose="020F0502020204030204" pitchFamily="34" charset="0"/>
              </a:rPr>
              <a:t>Less Willing</a:t>
            </a:r>
          </a:p>
        </p:txBody>
      </p:sp>
      <p:sp>
        <p:nvSpPr>
          <p:cNvPr id="25" name="TextBox 24">
            <a:extLst>
              <a:ext uri="{FF2B5EF4-FFF2-40B4-BE49-F238E27FC236}">
                <a16:creationId xmlns:a16="http://schemas.microsoft.com/office/drawing/2014/main" id="{C139FC06-AEBA-27B1-F55C-F77718A62CF6}"/>
              </a:ext>
            </a:extLst>
          </p:cNvPr>
          <p:cNvSpPr txBox="1"/>
          <p:nvPr/>
        </p:nvSpPr>
        <p:spPr bwMode="auto">
          <a:xfrm>
            <a:off x="8891992" y="5736497"/>
            <a:ext cx="8563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r">
              <a:lnSpc>
                <a:spcPct val="100000"/>
              </a:lnSpc>
              <a:spcBef>
                <a:spcPct val="50000"/>
              </a:spcBef>
              <a:spcAft>
                <a:spcPct val="0"/>
              </a:spcAft>
              <a:buClrTx/>
              <a:buFontTx/>
              <a:buNone/>
            </a:pPr>
            <a:r>
              <a:rPr lang="en-US" sz="1000" b="0" dirty="0">
                <a:latin typeface="Calibri" panose="020F0502020204030204" pitchFamily="34" charset="0"/>
              </a:rPr>
              <a:t>More Willing</a:t>
            </a:r>
          </a:p>
        </p:txBody>
      </p:sp>
      <p:cxnSp>
        <p:nvCxnSpPr>
          <p:cNvPr id="26" name="Straight Connector 25">
            <a:extLst>
              <a:ext uri="{FF2B5EF4-FFF2-40B4-BE49-F238E27FC236}">
                <a16:creationId xmlns:a16="http://schemas.microsoft.com/office/drawing/2014/main" id="{9F48CF5F-A31B-018C-A4F8-27931B051E67}"/>
              </a:ext>
            </a:extLst>
          </p:cNvPr>
          <p:cNvCxnSpPr/>
          <p:nvPr/>
        </p:nvCxnSpPr>
        <p:spPr bwMode="auto">
          <a:xfrm>
            <a:off x="8311067" y="5682089"/>
            <a:ext cx="3111337" cy="0"/>
          </a:xfrm>
          <a:prstGeom prst="line">
            <a:avLst/>
          </a:prstGeom>
          <a:noFill/>
          <a:ln w="28575" cap="flat" cmpd="sng" algn="ctr">
            <a:solidFill>
              <a:schemeClr val="bg1"/>
            </a:solidFill>
            <a:prstDash val="solid"/>
            <a:round/>
            <a:headEnd type="none" w="med" len="med"/>
            <a:tailEnd type="none" w="med" len="med"/>
          </a:ln>
          <a:effectLst/>
        </p:spPr>
      </p:cxnSp>
      <p:grpSp>
        <p:nvGrpSpPr>
          <p:cNvPr id="27" name="Group 26">
            <a:extLst>
              <a:ext uri="{FF2B5EF4-FFF2-40B4-BE49-F238E27FC236}">
                <a16:creationId xmlns:a16="http://schemas.microsoft.com/office/drawing/2014/main" id="{C674FA6C-2AE8-409A-07DF-BD51A51A210A}"/>
              </a:ext>
            </a:extLst>
          </p:cNvPr>
          <p:cNvGrpSpPr/>
          <p:nvPr/>
        </p:nvGrpSpPr>
        <p:grpSpPr>
          <a:xfrm>
            <a:off x="8435091" y="5672408"/>
            <a:ext cx="2704346" cy="90080"/>
            <a:chOff x="2946762" y="5504984"/>
            <a:chExt cx="2704346" cy="281260"/>
          </a:xfrm>
        </p:grpSpPr>
        <p:cxnSp>
          <p:nvCxnSpPr>
            <p:cNvPr id="32" name="Straight Connector 31">
              <a:extLst>
                <a:ext uri="{FF2B5EF4-FFF2-40B4-BE49-F238E27FC236}">
                  <a16:creationId xmlns:a16="http://schemas.microsoft.com/office/drawing/2014/main" id="{16A59AAA-CD49-CF0F-FA4A-22072372422A}"/>
                </a:ext>
              </a:extLst>
            </p:cNvPr>
            <p:cNvCxnSpPr>
              <a:cxnSpLocks/>
            </p:cNvCxnSpPr>
            <p:nvPr/>
          </p:nvCxnSpPr>
          <p:spPr bwMode="auto">
            <a:xfrm>
              <a:off x="2946762" y="5504984"/>
              <a:ext cx="0" cy="281260"/>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94093C3D-F6D0-19AD-EC34-3EB827861EFA}"/>
                </a:ext>
              </a:extLst>
            </p:cNvPr>
            <p:cNvCxnSpPr>
              <a:cxnSpLocks/>
            </p:cNvCxnSpPr>
            <p:nvPr/>
          </p:nvCxnSpPr>
          <p:spPr bwMode="auto">
            <a:xfrm>
              <a:off x="3323833" y="5504984"/>
              <a:ext cx="0" cy="281260"/>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EFD14EB2-7836-6822-2861-2EF8EE789E93}"/>
                </a:ext>
              </a:extLst>
            </p:cNvPr>
            <p:cNvCxnSpPr>
              <a:cxnSpLocks/>
            </p:cNvCxnSpPr>
            <p:nvPr/>
          </p:nvCxnSpPr>
          <p:spPr bwMode="auto">
            <a:xfrm>
              <a:off x="4514458" y="5504984"/>
              <a:ext cx="0" cy="281260"/>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06DB4B8B-11D0-6BC9-8D64-AD637CCF6E61}"/>
                </a:ext>
              </a:extLst>
            </p:cNvPr>
            <p:cNvCxnSpPr>
              <a:cxnSpLocks/>
            </p:cNvCxnSpPr>
            <p:nvPr/>
          </p:nvCxnSpPr>
          <p:spPr bwMode="auto">
            <a:xfrm>
              <a:off x="5651108" y="5504984"/>
              <a:ext cx="0" cy="281260"/>
            </a:xfrm>
            <a:prstGeom prst="line">
              <a:avLst/>
            </a:prstGeom>
            <a:noFill/>
            <a:ln w="28575" cap="flat" cmpd="sng" algn="ctr">
              <a:solidFill>
                <a:schemeClr val="bg1"/>
              </a:solidFill>
              <a:prstDash val="solid"/>
              <a:round/>
              <a:headEnd type="none" w="med" len="med"/>
              <a:tailEnd type="none" w="med" len="med"/>
            </a:ln>
            <a:effectLst/>
          </p:spPr>
        </p:cxnSp>
      </p:grpSp>
      <p:cxnSp>
        <p:nvCxnSpPr>
          <p:cNvPr id="36" name="Straight Connector 35">
            <a:extLst>
              <a:ext uri="{FF2B5EF4-FFF2-40B4-BE49-F238E27FC236}">
                <a16:creationId xmlns:a16="http://schemas.microsoft.com/office/drawing/2014/main" id="{48A75185-B47C-14F8-1E05-DC4CF272F567}"/>
              </a:ext>
            </a:extLst>
          </p:cNvPr>
          <p:cNvCxnSpPr>
            <a:cxnSpLocks/>
          </p:cNvCxnSpPr>
          <p:nvPr/>
        </p:nvCxnSpPr>
        <p:spPr bwMode="auto">
          <a:xfrm>
            <a:off x="8105921" y="2087989"/>
            <a:ext cx="0" cy="399535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2DF1275B-9027-2C7B-238B-960AA7E1E43E}"/>
              </a:ext>
            </a:extLst>
          </p:cNvPr>
          <p:cNvCxnSpPr>
            <a:cxnSpLocks/>
          </p:cNvCxnSpPr>
          <p:nvPr/>
        </p:nvCxnSpPr>
        <p:spPr bwMode="auto">
          <a:xfrm>
            <a:off x="8813249" y="2087989"/>
            <a:ext cx="0" cy="3584419"/>
          </a:xfrm>
          <a:prstGeom prst="line">
            <a:avLst/>
          </a:prstGeom>
          <a:noFill/>
          <a:ln w="28575" cap="flat" cmpd="sng" algn="ctr">
            <a:solidFill>
              <a:schemeClr val="bg1"/>
            </a:solidFill>
            <a:prstDash val="sysDash"/>
            <a:round/>
            <a:headEnd type="none" w="med" len="med"/>
            <a:tailEnd type="none" w="med" len="med"/>
          </a:ln>
          <a:effectLst/>
        </p:spPr>
      </p:cxnSp>
      <p:grpSp>
        <p:nvGrpSpPr>
          <p:cNvPr id="38" name="Group 37">
            <a:extLst>
              <a:ext uri="{FF2B5EF4-FFF2-40B4-BE49-F238E27FC236}">
                <a16:creationId xmlns:a16="http://schemas.microsoft.com/office/drawing/2014/main" id="{8993E20C-EAC3-D11B-6BE8-2D4DD67BA881}"/>
              </a:ext>
            </a:extLst>
          </p:cNvPr>
          <p:cNvGrpSpPr/>
          <p:nvPr/>
        </p:nvGrpSpPr>
        <p:grpSpPr>
          <a:xfrm>
            <a:off x="8409329" y="2273198"/>
            <a:ext cx="254000" cy="167215"/>
            <a:chOff x="2921000" y="2261659"/>
            <a:chExt cx="254000" cy="167215"/>
          </a:xfrm>
        </p:grpSpPr>
        <p:cxnSp>
          <p:nvCxnSpPr>
            <p:cNvPr id="39" name="Straight Connector 38">
              <a:extLst>
                <a:ext uri="{FF2B5EF4-FFF2-40B4-BE49-F238E27FC236}">
                  <a16:creationId xmlns:a16="http://schemas.microsoft.com/office/drawing/2014/main" id="{87F05B4F-F8C1-ED19-B8F6-C664809E425B}"/>
                </a:ext>
              </a:extLst>
            </p:cNvPr>
            <p:cNvCxnSpPr/>
            <p:nvPr/>
          </p:nvCxnSpPr>
          <p:spPr bwMode="auto">
            <a:xfrm>
              <a:off x="2921000" y="2345267"/>
              <a:ext cx="254000" cy="0"/>
            </a:xfrm>
            <a:prstGeom prst="line">
              <a:avLst/>
            </a:prstGeom>
            <a:noFill/>
            <a:ln w="28575" cap="flat" cmpd="sng" algn="ctr">
              <a:solidFill>
                <a:schemeClr val="bg1"/>
              </a:solidFill>
              <a:prstDash val="solid"/>
              <a:round/>
              <a:headEnd type="none" w="med" len="med"/>
              <a:tailEnd type="none" w="med" len="med"/>
            </a:ln>
            <a:effectLst/>
          </p:spPr>
        </p:cxnSp>
        <p:sp>
          <p:nvSpPr>
            <p:cNvPr id="40" name="Diamond 39">
              <a:extLst>
                <a:ext uri="{FF2B5EF4-FFF2-40B4-BE49-F238E27FC236}">
                  <a16:creationId xmlns:a16="http://schemas.microsoft.com/office/drawing/2014/main" id="{B28DBC62-F2C6-12D0-8F62-C3792BF67D98}"/>
                </a:ext>
              </a:extLst>
            </p:cNvPr>
            <p:cNvSpPr/>
            <p:nvPr/>
          </p:nvSpPr>
          <p:spPr bwMode="auto">
            <a:xfrm>
              <a:off x="2970645" y="2261659"/>
              <a:ext cx="162441" cy="167215"/>
            </a:xfrm>
            <a:prstGeom prst="diamond">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41" name="Group 40">
            <a:extLst>
              <a:ext uri="{FF2B5EF4-FFF2-40B4-BE49-F238E27FC236}">
                <a16:creationId xmlns:a16="http://schemas.microsoft.com/office/drawing/2014/main" id="{AFA9C455-71F2-B00E-3D4C-6D6665EC75A2}"/>
              </a:ext>
            </a:extLst>
          </p:cNvPr>
          <p:cNvGrpSpPr/>
          <p:nvPr/>
        </p:nvGrpSpPr>
        <p:grpSpPr>
          <a:xfrm>
            <a:off x="8663329" y="2787048"/>
            <a:ext cx="465667" cy="167215"/>
            <a:chOff x="3552529" y="2552723"/>
            <a:chExt cx="465667" cy="167215"/>
          </a:xfrm>
        </p:grpSpPr>
        <p:cxnSp>
          <p:nvCxnSpPr>
            <p:cNvPr id="42" name="Straight Connector 41">
              <a:extLst>
                <a:ext uri="{FF2B5EF4-FFF2-40B4-BE49-F238E27FC236}">
                  <a16:creationId xmlns:a16="http://schemas.microsoft.com/office/drawing/2014/main" id="{1B310EF3-247D-7BA9-61C9-645CDCC552EA}"/>
                </a:ext>
              </a:extLst>
            </p:cNvPr>
            <p:cNvCxnSpPr>
              <a:cxnSpLocks/>
            </p:cNvCxnSpPr>
            <p:nvPr/>
          </p:nvCxnSpPr>
          <p:spPr bwMode="auto">
            <a:xfrm>
              <a:off x="3552529" y="2636331"/>
              <a:ext cx="465667" cy="0"/>
            </a:xfrm>
            <a:prstGeom prst="line">
              <a:avLst/>
            </a:prstGeom>
            <a:noFill/>
            <a:ln w="28575" cap="flat" cmpd="sng" algn="ctr">
              <a:solidFill>
                <a:schemeClr val="bg1"/>
              </a:solidFill>
              <a:prstDash val="solid"/>
              <a:round/>
              <a:headEnd type="none" w="med" len="med"/>
              <a:tailEnd type="none" w="med" len="med"/>
            </a:ln>
            <a:effectLst/>
          </p:spPr>
        </p:cxnSp>
        <p:sp>
          <p:nvSpPr>
            <p:cNvPr id="43" name="Diamond 42">
              <a:extLst>
                <a:ext uri="{FF2B5EF4-FFF2-40B4-BE49-F238E27FC236}">
                  <a16:creationId xmlns:a16="http://schemas.microsoft.com/office/drawing/2014/main" id="{1921CB69-19E7-8786-181B-9E91D70DB28F}"/>
                </a:ext>
              </a:extLst>
            </p:cNvPr>
            <p:cNvSpPr/>
            <p:nvPr/>
          </p:nvSpPr>
          <p:spPr bwMode="auto">
            <a:xfrm>
              <a:off x="3638851" y="2552723"/>
              <a:ext cx="162441" cy="167215"/>
            </a:xfrm>
            <a:prstGeom prst="diamond">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44" name="Group 43">
            <a:extLst>
              <a:ext uri="{FF2B5EF4-FFF2-40B4-BE49-F238E27FC236}">
                <a16:creationId xmlns:a16="http://schemas.microsoft.com/office/drawing/2014/main" id="{5035F50D-0DBE-9B96-42F6-06509F16AD40}"/>
              </a:ext>
            </a:extLst>
          </p:cNvPr>
          <p:cNvGrpSpPr/>
          <p:nvPr/>
        </p:nvGrpSpPr>
        <p:grpSpPr>
          <a:xfrm>
            <a:off x="8663329" y="2982102"/>
            <a:ext cx="440267" cy="167215"/>
            <a:chOff x="3552529" y="2552723"/>
            <a:chExt cx="440267" cy="167215"/>
          </a:xfrm>
        </p:grpSpPr>
        <p:cxnSp>
          <p:nvCxnSpPr>
            <p:cNvPr id="45" name="Straight Connector 44">
              <a:extLst>
                <a:ext uri="{FF2B5EF4-FFF2-40B4-BE49-F238E27FC236}">
                  <a16:creationId xmlns:a16="http://schemas.microsoft.com/office/drawing/2014/main" id="{6F42DBBF-E172-763D-7598-094537D10D65}"/>
                </a:ext>
              </a:extLst>
            </p:cNvPr>
            <p:cNvCxnSpPr>
              <a:cxnSpLocks/>
            </p:cNvCxnSpPr>
            <p:nvPr/>
          </p:nvCxnSpPr>
          <p:spPr bwMode="auto">
            <a:xfrm>
              <a:off x="3552529" y="2636331"/>
              <a:ext cx="440267" cy="0"/>
            </a:xfrm>
            <a:prstGeom prst="line">
              <a:avLst/>
            </a:prstGeom>
            <a:noFill/>
            <a:ln w="28575" cap="flat" cmpd="sng" algn="ctr">
              <a:solidFill>
                <a:schemeClr val="bg1"/>
              </a:solidFill>
              <a:prstDash val="solid"/>
              <a:round/>
              <a:headEnd type="none" w="med" len="med"/>
              <a:tailEnd type="none" w="med" len="med"/>
            </a:ln>
            <a:effectLst/>
          </p:spPr>
        </p:cxnSp>
        <p:sp>
          <p:nvSpPr>
            <p:cNvPr id="46" name="Diamond 45">
              <a:extLst>
                <a:ext uri="{FF2B5EF4-FFF2-40B4-BE49-F238E27FC236}">
                  <a16:creationId xmlns:a16="http://schemas.microsoft.com/office/drawing/2014/main" id="{FB519CFD-4933-AD20-3515-812252AF3541}"/>
                </a:ext>
              </a:extLst>
            </p:cNvPr>
            <p:cNvSpPr/>
            <p:nvPr/>
          </p:nvSpPr>
          <p:spPr bwMode="auto">
            <a:xfrm>
              <a:off x="3638851" y="2552723"/>
              <a:ext cx="162441" cy="167215"/>
            </a:xfrm>
            <a:prstGeom prst="diamond">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47" name="Group 46">
            <a:extLst>
              <a:ext uri="{FF2B5EF4-FFF2-40B4-BE49-F238E27FC236}">
                <a16:creationId xmlns:a16="http://schemas.microsoft.com/office/drawing/2014/main" id="{9B22186C-0448-64DD-192A-844AF36B682A}"/>
              </a:ext>
            </a:extLst>
          </p:cNvPr>
          <p:cNvGrpSpPr/>
          <p:nvPr/>
        </p:nvGrpSpPr>
        <p:grpSpPr>
          <a:xfrm>
            <a:off x="8714452" y="3158883"/>
            <a:ext cx="321410" cy="167215"/>
            <a:chOff x="3595123" y="2552723"/>
            <a:chExt cx="321410" cy="167215"/>
          </a:xfrm>
        </p:grpSpPr>
        <p:cxnSp>
          <p:nvCxnSpPr>
            <p:cNvPr id="48" name="Straight Connector 47">
              <a:extLst>
                <a:ext uri="{FF2B5EF4-FFF2-40B4-BE49-F238E27FC236}">
                  <a16:creationId xmlns:a16="http://schemas.microsoft.com/office/drawing/2014/main" id="{09FBE384-0229-18A7-40C9-752F92D7A884}"/>
                </a:ext>
              </a:extLst>
            </p:cNvPr>
            <p:cNvCxnSpPr>
              <a:cxnSpLocks/>
            </p:cNvCxnSpPr>
            <p:nvPr/>
          </p:nvCxnSpPr>
          <p:spPr bwMode="auto">
            <a:xfrm>
              <a:off x="3595123" y="2636331"/>
              <a:ext cx="321410" cy="0"/>
            </a:xfrm>
            <a:prstGeom prst="line">
              <a:avLst/>
            </a:prstGeom>
            <a:noFill/>
            <a:ln w="28575" cap="flat" cmpd="sng" algn="ctr">
              <a:solidFill>
                <a:schemeClr val="bg1"/>
              </a:solidFill>
              <a:prstDash val="solid"/>
              <a:round/>
              <a:headEnd type="none" w="med" len="med"/>
              <a:tailEnd type="none" w="med" len="med"/>
            </a:ln>
            <a:effectLst/>
          </p:spPr>
        </p:cxnSp>
        <p:sp>
          <p:nvSpPr>
            <p:cNvPr id="49" name="Diamond 48">
              <a:extLst>
                <a:ext uri="{FF2B5EF4-FFF2-40B4-BE49-F238E27FC236}">
                  <a16:creationId xmlns:a16="http://schemas.microsoft.com/office/drawing/2014/main" id="{4F882E87-D5C8-D217-D9EF-59304DBA93F1}"/>
                </a:ext>
              </a:extLst>
            </p:cNvPr>
            <p:cNvSpPr/>
            <p:nvPr/>
          </p:nvSpPr>
          <p:spPr bwMode="auto">
            <a:xfrm>
              <a:off x="3638851" y="2552723"/>
              <a:ext cx="162441" cy="167215"/>
            </a:xfrm>
            <a:prstGeom prst="diamond">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50" name="Group 49">
            <a:extLst>
              <a:ext uri="{FF2B5EF4-FFF2-40B4-BE49-F238E27FC236}">
                <a16:creationId xmlns:a16="http://schemas.microsoft.com/office/drawing/2014/main" id="{74894B9E-14FE-D26C-A595-A2E33713B41D}"/>
              </a:ext>
            </a:extLst>
          </p:cNvPr>
          <p:cNvGrpSpPr/>
          <p:nvPr/>
        </p:nvGrpSpPr>
        <p:grpSpPr>
          <a:xfrm>
            <a:off x="8891992" y="2606277"/>
            <a:ext cx="2288054" cy="167215"/>
            <a:chOff x="3091749" y="2552723"/>
            <a:chExt cx="2288054" cy="167215"/>
          </a:xfrm>
        </p:grpSpPr>
        <p:cxnSp>
          <p:nvCxnSpPr>
            <p:cNvPr id="51" name="Straight Connector 50">
              <a:extLst>
                <a:ext uri="{FF2B5EF4-FFF2-40B4-BE49-F238E27FC236}">
                  <a16:creationId xmlns:a16="http://schemas.microsoft.com/office/drawing/2014/main" id="{71717562-D899-D0D7-1074-FB0ABA4594EC}"/>
                </a:ext>
              </a:extLst>
            </p:cNvPr>
            <p:cNvCxnSpPr>
              <a:cxnSpLocks/>
            </p:cNvCxnSpPr>
            <p:nvPr/>
          </p:nvCxnSpPr>
          <p:spPr bwMode="auto">
            <a:xfrm>
              <a:off x="3091749" y="2636331"/>
              <a:ext cx="2288054" cy="0"/>
            </a:xfrm>
            <a:prstGeom prst="line">
              <a:avLst/>
            </a:prstGeom>
            <a:noFill/>
            <a:ln w="28575" cap="flat" cmpd="sng" algn="ctr">
              <a:solidFill>
                <a:schemeClr val="bg1"/>
              </a:solidFill>
              <a:prstDash val="solid"/>
              <a:round/>
              <a:headEnd type="none" w="med" len="med"/>
              <a:tailEnd type="none" w="med" len="med"/>
            </a:ln>
            <a:effectLst/>
          </p:spPr>
        </p:cxnSp>
        <p:sp>
          <p:nvSpPr>
            <p:cNvPr id="52" name="Diamond 51">
              <a:extLst>
                <a:ext uri="{FF2B5EF4-FFF2-40B4-BE49-F238E27FC236}">
                  <a16:creationId xmlns:a16="http://schemas.microsoft.com/office/drawing/2014/main" id="{E7DD6984-135C-E7B7-F11A-E6DA94B096C3}"/>
                </a:ext>
              </a:extLst>
            </p:cNvPr>
            <p:cNvSpPr/>
            <p:nvPr/>
          </p:nvSpPr>
          <p:spPr bwMode="auto">
            <a:xfrm>
              <a:off x="3638851" y="2552723"/>
              <a:ext cx="162441" cy="167215"/>
            </a:xfrm>
            <a:prstGeom prst="diamond">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53" name="Group 52">
            <a:extLst>
              <a:ext uri="{FF2B5EF4-FFF2-40B4-BE49-F238E27FC236}">
                <a16:creationId xmlns:a16="http://schemas.microsoft.com/office/drawing/2014/main" id="{36F89923-B027-0F85-0C0B-488A2F406A14}"/>
              </a:ext>
            </a:extLst>
          </p:cNvPr>
          <p:cNvGrpSpPr/>
          <p:nvPr/>
        </p:nvGrpSpPr>
        <p:grpSpPr>
          <a:xfrm>
            <a:off x="8409329" y="3710667"/>
            <a:ext cx="254000" cy="167215"/>
            <a:chOff x="3608530" y="2552723"/>
            <a:chExt cx="254000" cy="167215"/>
          </a:xfrm>
        </p:grpSpPr>
        <p:cxnSp>
          <p:nvCxnSpPr>
            <p:cNvPr id="54" name="Straight Connector 53">
              <a:extLst>
                <a:ext uri="{FF2B5EF4-FFF2-40B4-BE49-F238E27FC236}">
                  <a16:creationId xmlns:a16="http://schemas.microsoft.com/office/drawing/2014/main" id="{B5F3BE1D-41EC-CA65-2F77-337898FEAF87}"/>
                </a:ext>
              </a:extLst>
            </p:cNvPr>
            <p:cNvCxnSpPr>
              <a:cxnSpLocks/>
            </p:cNvCxnSpPr>
            <p:nvPr/>
          </p:nvCxnSpPr>
          <p:spPr bwMode="auto">
            <a:xfrm>
              <a:off x="3608530" y="2636331"/>
              <a:ext cx="254000" cy="0"/>
            </a:xfrm>
            <a:prstGeom prst="line">
              <a:avLst/>
            </a:prstGeom>
            <a:noFill/>
            <a:ln w="28575" cap="flat" cmpd="sng" algn="ctr">
              <a:solidFill>
                <a:schemeClr val="bg1"/>
              </a:solidFill>
              <a:prstDash val="solid"/>
              <a:round/>
              <a:headEnd type="none" w="med" len="med"/>
              <a:tailEnd type="none" w="med" len="med"/>
            </a:ln>
            <a:effectLst/>
          </p:spPr>
        </p:cxnSp>
        <p:sp>
          <p:nvSpPr>
            <p:cNvPr id="55" name="Diamond 54">
              <a:extLst>
                <a:ext uri="{FF2B5EF4-FFF2-40B4-BE49-F238E27FC236}">
                  <a16:creationId xmlns:a16="http://schemas.microsoft.com/office/drawing/2014/main" id="{337ACB47-21FD-559A-6820-E98FCE4ECF30}"/>
                </a:ext>
              </a:extLst>
            </p:cNvPr>
            <p:cNvSpPr/>
            <p:nvPr/>
          </p:nvSpPr>
          <p:spPr bwMode="auto">
            <a:xfrm>
              <a:off x="3638851" y="2552723"/>
              <a:ext cx="162441" cy="167215"/>
            </a:xfrm>
            <a:prstGeom prst="diamond">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56" name="Group 55">
            <a:extLst>
              <a:ext uri="{FF2B5EF4-FFF2-40B4-BE49-F238E27FC236}">
                <a16:creationId xmlns:a16="http://schemas.microsoft.com/office/drawing/2014/main" id="{3F693158-53C6-8C1E-C73C-85730F75F2B4}"/>
              </a:ext>
            </a:extLst>
          </p:cNvPr>
          <p:cNvGrpSpPr/>
          <p:nvPr/>
        </p:nvGrpSpPr>
        <p:grpSpPr>
          <a:xfrm>
            <a:off x="8490707" y="3888205"/>
            <a:ext cx="282689" cy="167215"/>
            <a:chOff x="3608530" y="2552723"/>
            <a:chExt cx="282689" cy="167215"/>
          </a:xfrm>
        </p:grpSpPr>
        <p:cxnSp>
          <p:nvCxnSpPr>
            <p:cNvPr id="57" name="Straight Connector 56">
              <a:extLst>
                <a:ext uri="{FF2B5EF4-FFF2-40B4-BE49-F238E27FC236}">
                  <a16:creationId xmlns:a16="http://schemas.microsoft.com/office/drawing/2014/main" id="{4DE6A205-140E-D6B6-FA68-AF92CF8C5851}"/>
                </a:ext>
              </a:extLst>
            </p:cNvPr>
            <p:cNvCxnSpPr>
              <a:cxnSpLocks/>
            </p:cNvCxnSpPr>
            <p:nvPr/>
          </p:nvCxnSpPr>
          <p:spPr bwMode="auto">
            <a:xfrm>
              <a:off x="3608530" y="2636331"/>
              <a:ext cx="282689" cy="0"/>
            </a:xfrm>
            <a:prstGeom prst="line">
              <a:avLst/>
            </a:prstGeom>
            <a:noFill/>
            <a:ln w="28575" cap="flat" cmpd="sng" algn="ctr">
              <a:solidFill>
                <a:schemeClr val="bg1"/>
              </a:solidFill>
              <a:prstDash val="solid"/>
              <a:round/>
              <a:headEnd type="none" w="med" len="med"/>
              <a:tailEnd type="none" w="med" len="med"/>
            </a:ln>
            <a:effectLst/>
          </p:spPr>
        </p:cxnSp>
        <p:sp>
          <p:nvSpPr>
            <p:cNvPr id="58" name="Diamond 57">
              <a:extLst>
                <a:ext uri="{FF2B5EF4-FFF2-40B4-BE49-F238E27FC236}">
                  <a16:creationId xmlns:a16="http://schemas.microsoft.com/office/drawing/2014/main" id="{4F360B1A-4493-B28A-01AE-DFE64E7E923E}"/>
                </a:ext>
              </a:extLst>
            </p:cNvPr>
            <p:cNvSpPr/>
            <p:nvPr/>
          </p:nvSpPr>
          <p:spPr bwMode="auto">
            <a:xfrm>
              <a:off x="3638693" y="2552723"/>
              <a:ext cx="162441" cy="167215"/>
            </a:xfrm>
            <a:prstGeom prst="diamond">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59" name="Group 58">
            <a:extLst>
              <a:ext uri="{FF2B5EF4-FFF2-40B4-BE49-F238E27FC236}">
                <a16:creationId xmlns:a16="http://schemas.microsoft.com/office/drawing/2014/main" id="{EE016FC5-E7B2-E88A-8C9A-401F41D4FF51}"/>
              </a:ext>
            </a:extLst>
          </p:cNvPr>
          <p:cNvGrpSpPr/>
          <p:nvPr/>
        </p:nvGrpSpPr>
        <p:grpSpPr>
          <a:xfrm>
            <a:off x="8536329" y="4074360"/>
            <a:ext cx="338828" cy="167215"/>
            <a:chOff x="3535556" y="2552723"/>
            <a:chExt cx="338828" cy="167215"/>
          </a:xfrm>
        </p:grpSpPr>
        <p:cxnSp>
          <p:nvCxnSpPr>
            <p:cNvPr id="60" name="Straight Connector 59">
              <a:extLst>
                <a:ext uri="{FF2B5EF4-FFF2-40B4-BE49-F238E27FC236}">
                  <a16:creationId xmlns:a16="http://schemas.microsoft.com/office/drawing/2014/main" id="{D0470A19-C743-C068-A54F-8E4AC47783F3}"/>
                </a:ext>
              </a:extLst>
            </p:cNvPr>
            <p:cNvCxnSpPr>
              <a:cxnSpLocks/>
            </p:cNvCxnSpPr>
            <p:nvPr/>
          </p:nvCxnSpPr>
          <p:spPr bwMode="auto">
            <a:xfrm>
              <a:off x="3535556" y="2636331"/>
              <a:ext cx="338828" cy="0"/>
            </a:xfrm>
            <a:prstGeom prst="line">
              <a:avLst/>
            </a:prstGeom>
            <a:noFill/>
            <a:ln w="28575" cap="flat" cmpd="sng" algn="ctr">
              <a:solidFill>
                <a:schemeClr val="bg1"/>
              </a:solidFill>
              <a:prstDash val="solid"/>
              <a:round/>
              <a:headEnd type="none" w="med" len="med"/>
              <a:tailEnd type="none" w="med" len="med"/>
            </a:ln>
            <a:effectLst/>
          </p:spPr>
        </p:cxnSp>
        <p:sp>
          <p:nvSpPr>
            <p:cNvPr id="61" name="Diamond 60">
              <a:extLst>
                <a:ext uri="{FF2B5EF4-FFF2-40B4-BE49-F238E27FC236}">
                  <a16:creationId xmlns:a16="http://schemas.microsoft.com/office/drawing/2014/main" id="{B3735139-9563-6525-E08B-A59A267B05A3}"/>
                </a:ext>
              </a:extLst>
            </p:cNvPr>
            <p:cNvSpPr/>
            <p:nvPr/>
          </p:nvSpPr>
          <p:spPr bwMode="auto">
            <a:xfrm>
              <a:off x="3638693" y="2552723"/>
              <a:ext cx="162441" cy="167215"/>
            </a:xfrm>
            <a:prstGeom prst="diamond">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62" name="Group 61">
            <a:extLst>
              <a:ext uri="{FF2B5EF4-FFF2-40B4-BE49-F238E27FC236}">
                <a16:creationId xmlns:a16="http://schemas.microsoft.com/office/drawing/2014/main" id="{7E704F53-4D54-67EF-ABE3-FD5BAC3C4FB4}"/>
              </a:ext>
            </a:extLst>
          </p:cNvPr>
          <p:cNvGrpSpPr/>
          <p:nvPr/>
        </p:nvGrpSpPr>
        <p:grpSpPr>
          <a:xfrm>
            <a:off x="8920621" y="4605387"/>
            <a:ext cx="301669" cy="167215"/>
            <a:chOff x="3597087" y="2552723"/>
            <a:chExt cx="301669" cy="167215"/>
          </a:xfrm>
        </p:grpSpPr>
        <p:cxnSp>
          <p:nvCxnSpPr>
            <p:cNvPr id="63" name="Straight Connector 62">
              <a:extLst>
                <a:ext uri="{FF2B5EF4-FFF2-40B4-BE49-F238E27FC236}">
                  <a16:creationId xmlns:a16="http://schemas.microsoft.com/office/drawing/2014/main" id="{BF8051F3-859F-0F80-9BB3-303DFD52BB6F}"/>
                </a:ext>
              </a:extLst>
            </p:cNvPr>
            <p:cNvCxnSpPr>
              <a:cxnSpLocks/>
            </p:cNvCxnSpPr>
            <p:nvPr/>
          </p:nvCxnSpPr>
          <p:spPr bwMode="auto">
            <a:xfrm>
              <a:off x="3597087" y="2636331"/>
              <a:ext cx="301669" cy="0"/>
            </a:xfrm>
            <a:prstGeom prst="line">
              <a:avLst/>
            </a:prstGeom>
            <a:noFill/>
            <a:ln w="28575" cap="flat" cmpd="sng" algn="ctr">
              <a:solidFill>
                <a:schemeClr val="bg1"/>
              </a:solidFill>
              <a:prstDash val="solid"/>
              <a:round/>
              <a:headEnd type="none" w="med" len="med"/>
              <a:tailEnd type="none" w="med" len="med"/>
            </a:ln>
            <a:effectLst/>
          </p:spPr>
        </p:cxnSp>
        <p:sp>
          <p:nvSpPr>
            <p:cNvPr id="64" name="Diamond 63">
              <a:extLst>
                <a:ext uri="{FF2B5EF4-FFF2-40B4-BE49-F238E27FC236}">
                  <a16:creationId xmlns:a16="http://schemas.microsoft.com/office/drawing/2014/main" id="{E4635403-5455-C6E8-CE63-CD7EB3901694}"/>
                </a:ext>
              </a:extLst>
            </p:cNvPr>
            <p:cNvSpPr/>
            <p:nvPr/>
          </p:nvSpPr>
          <p:spPr bwMode="auto">
            <a:xfrm>
              <a:off x="3638693" y="2552723"/>
              <a:ext cx="162441" cy="167215"/>
            </a:xfrm>
            <a:prstGeom prst="diamond">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65" name="Group 64">
            <a:extLst>
              <a:ext uri="{FF2B5EF4-FFF2-40B4-BE49-F238E27FC236}">
                <a16:creationId xmlns:a16="http://schemas.microsoft.com/office/drawing/2014/main" id="{D5C3ADA0-8747-4FFD-7C6C-E4904B4EBB75}"/>
              </a:ext>
            </a:extLst>
          </p:cNvPr>
          <p:cNvGrpSpPr/>
          <p:nvPr/>
        </p:nvGrpSpPr>
        <p:grpSpPr>
          <a:xfrm>
            <a:off x="8758180" y="4989795"/>
            <a:ext cx="464110" cy="167215"/>
            <a:chOff x="3553340" y="2552723"/>
            <a:chExt cx="464110" cy="167215"/>
          </a:xfrm>
        </p:grpSpPr>
        <p:cxnSp>
          <p:nvCxnSpPr>
            <p:cNvPr id="66" name="Straight Connector 65">
              <a:extLst>
                <a:ext uri="{FF2B5EF4-FFF2-40B4-BE49-F238E27FC236}">
                  <a16:creationId xmlns:a16="http://schemas.microsoft.com/office/drawing/2014/main" id="{6F9F09D8-7755-DF4E-DE61-0BE763A94A74}"/>
                </a:ext>
              </a:extLst>
            </p:cNvPr>
            <p:cNvCxnSpPr>
              <a:cxnSpLocks/>
            </p:cNvCxnSpPr>
            <p:nvPr/>
          </p:nvCxnSpPr>
          <p:spPr bwMode="auto">
            <a:xfrm>
              <a:off x="3553340" y="2636331"/>
              <a:ext cx="464110" cy="0"/>
            </a:xfrm>
            <a:prstGeom prst="line">
              <a:avLst/>
            </a:prstGeom>
            <a:noFill/>
            <a:ln w="28575" cap="flat" cmpd="sng" algn="ctr">
              <a:solidFill>
                <a:schemeClr val="bg1"/>
              </a:solidFill>
              <a:prstDash val="solid"/>
              <a:round/>
              <a:headEnd type="none" w="med" len="med"/>
              <a:tailEnd type="none" w="med" len="med"/>
            </a:ln>
            <a:effectLst/>
          </p:spPr>
        </p:cxnSp>
        <p:sp>
          <p:nvSpPr>
            <p:cNvPr id="67" name="Diamond 66">
              <a:extLst>
                <a:ext uri="{FF2B5EF4-FFF2-40B4-BE49-F238E27FC236}">
                  <a16:creationId xmlns:a16="http://schemas.microsoft.com/office/drawing/2014/main" id="{CBC08CF4-2313-4710-15A0-FDF15481AFB2}"/>
                </a:ext>
              </a:extLst>
            </p:cNvPr>
            <p:cNvSpPr/>
            <p:nvPr/>
          </p:nvSpPr>
          <p:spPr bwMode="auto">
            <a:xfrm>
              <a:off x="3638693" y="2552723"/>
              <a:ext cx="162441" cy="167215"/>
            </a:xfrm>
            <a:prstGeom prst="diamond">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68" name="Group 67">
            <a:extLst>
              <a:ext uri="{FF2B5EF4-FFF2-40B4-BE49-F238E27FC236}">
                <a16:creationId xmlns:a16="http://schemas.microsoft.com/office/drawing/2014/main" id="{338D95FC-B89A-E145-B2E1-5040769EB006}"/>
              </a:ext>
            </a:extLst>
          </p:cNvPr>
          <p:cNvGrpSpPr/>
          <p:nvPr/>
        </p:nvGrpSpPr>
        <p:grpSpPr>
          <a:xfrm>
            <a:off x="9043447" y="5377983"/>
            <a:ext cx="992572" cy="167215"/>
            <a:chOff x="3327296" y="2552723"/>
            <a:chExt cx="992572" cy="167215"/>
          </a:xfrm>
        </p:grpSpPr>
        <p:cxnSp>
          <p:nvCxnSpPr>
            <p:cNvPr id="69" name="Straight Connector 68">
              <a:extLst>
                <a:ext uri="{FF2B5EF4-FFF2-40B4-BE49-F238E27FC236}">
                  <a16:creationId xmlns:a16="http://schemas.microsoft.com/office/drawing/2014/main" id="{997A2C3A-8605-2D24-5780-2BBC0502666F}"/>
                </a:ext>
              </a:extLst>
            </p:cNvPr>
            <p:cNvCxnSpPr>
              <a:cxnSpLocks/>
            </p:cNvCxnSpPr>
            <p:nvPr/>
          </p:nvCxnSpPr>
          <p:spPr bwMode="auto">
            <a:xfrm>
              <a:off x="3327296" y="2636331"/>
              <a:ext cx="992572" cy="0"/>
            </a:xfrm>
            <a:prstGeom prst="line">
              <a:avLst/>
            </a:prstGeom>
            <a:noFill/>
            <a:ln w="28575" cap="flat" cmpd="sng" algn="ctr">
              <a:solidFill>
                <a:schemeClr val="bg1"/>
              </a:solidFill>
              <a:prstDash val="solid"/>
              <a:round/>
              <a:headEnd type="none" w="med" len="med"/>
              <a:tailEnd type="none" w="med" len="med"/>
            </a:ln>
            <a:effectLst/>
          </p:spPr>
        </p:cxnSp>
        <p:sp>
          <p:nvSpPr>
            <p:cNvPr id="70" name="Diamond 69">
              <a:extLst>
                <a:ext uri="{FF2B5EF4-FFF2-40B4-BE49-F238E27FC236}">
                  <a16:creationId xmlns:a16="http://schemas.microsoft.com/office/drawing/2014/main" id="{C55E310C-315B-0D3A-CA89-8D552FB32AEF}"/>
                </a:ext>
              </a:extLst>
            </p:cNvPr>
            <p:cNvSpPr/>
            <p:nvPr/>
          </p:nvSpPr>
          <p:spPr bwMode="auto">
            <a:xfrm>
              <a:off x="3638693" y="2552723"/>
              <a:ext cx="162441" cy="167215"/>
            </a:xfrm>
            <a:prstGeom prst="diamond">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Tree>
    <p:extLst>
      <p:ext uri="{BB962C8B-B14F-4D97-AF65-F5344CB8AC3E}">
        <p14:creationId xmlns:p14="http://schemas.microsoft.com/office/powerpoint/2010/main" val="916490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769C21-2E12-73A3-02CF-48A88A3A7C9C}"/>
              </a:ext>
            </a:extLst>
          </p:cNvPr>
          <p:cNvSpPr>
            <a:spLocks noGrp="1"/>
          </p:cNvSpPr>
          <p:nvPr>
            <p:ph type="title"/>
          </p:nvPr>
        </p:nvSpPr>
        <p:spPr/>
        <p:txBody>
          <a:bodyPr/>
          <a:lstStyle/>
          <a:p>
            <a:r>
              <a:rPr lang="en-US" dirty="0"/>
              <a:t>Take-home Points for Prevention</a:t>
            </a:r>
          </a:p>
        </p:txBody>
      </p:sp>
      <p:sp>
        <p:nvSpPr>
          <p:cNvPr id="4" name="Content Placeholder 3">
            <a:extLst>
              <a:ext uri="{FF2B5EF4-FFF2-40B4-BE49-F238E27FC236}">
                <a16:creationId xmlns:a16="http://schemas.microsoft.com/office/drawing/2014/main" id="{2812AAE9-3F8F-DEEE-819D-7A4B7D5C549A}"/>
              </a:ext>
            </a:extLst>
          </p:cNvPr>
          <p:cNvSpPr>
            <a:spLocks noGrp="1"/>
          </p:cNvSpPr>
          <p:nvPr>
            <p:ph idx="1"/>
          </p:nvPr>
        </p:nvSpPr>
        <p:spPr/>
        <p:txBody>
          <a:bodyPr/>
          <a:lstStyle/>
          <a:p>
            <a:r>
              <a:rPr lang="en-US" sz="2600" b="1" dirty="0">
                <a:solidFill>
                  <a:schemeClr val="accent3"/>
                </a:solidFill>
              </a:rPr>
              <a:t>HPTN 083:</a:t>
            </a:r>
            <a:r>
              <a:rPr lang="en-US" sz="2600" dirty="0"/>
              <a:t> 3 new cases of INSTI RAMs through 1-yr unblinded period</a:t>
            </a:r>
          </a:p>
          <a:p>
            <a:pPr lvl="1"/>
            <a:r>
              <a:rPr lang="en-US" sz="2400" dirty="0"/>
              <a:t>All breakthrough infections with on-time injections have had INSTI RAMs </a:t>
            </a:r>
          </a:p>
          <a:p>
            <a:pPr lvl="1"/>
            <a:r>
              <a:rPr lang="en-US" sz="2400" b="0" kern="0" dirty="0"/>
              <a:t>CAB PrEP initiation with undiagnosed infection can select for INSTI mutations</a:t>
            </a:r>
            <a:endParaRPr lang="en-US" sz="2400" dirty="0"/>
          </a:p>
          <a:p>
            <a:pPr lvl="1"/>
            <a:r>
              <a:rPr lang="en-US" sz="2400" dirty="0"/>
              <a:t>Infections ≥6 mo after last LA CAB injection did not have major diagnostic delays nor INSTI RAMs </a:t>
            </a:r>
            <a:r>
              <a:rPr lang="en-US" sz="2400" b="0" kern="0" dirty="0"/>
              <a:t>(timeline may differ for those born female)</a:t>
            </a:r>
            <a:endParaRPr lang="en-US" sz="2400" dirty="0"/>
          </a:p>
          <a:p>
            <a:r>
              <a:rPr lang="en-US" sz="2600" dirty="0"/>
              <a:t>In </a:t>
            </a:r>
            <a:r>
              <a:rPr lang="en-US" sz="2600" b="1" dirty="0">
                <a:solidFill>
                  <a:schemeClr val="accent3"/>
                </a:solidFill>
              </a:rPr>
              <a:t>survey study of cisgender women in US</a:t>
            </a:r>
            <a:r>
              <a:rPr lang="en-US" sz="2600" dirty="0"/>
              <a:t>, 70% had heard of PrEP, but only ~20% had ever taken PrEP and ~10% were currently taking PrEP with fewer than one half highly adherent to daily oral PrEP</a:t>
            </a:r>
          </a:p>
          <a:p>
            <a:pPr lvl="1"/>
            <a:r>
              <a:rPr lang="en-US" sz="2400" dirty="0"/>
              <a:t>HCP-administered LA PrEP second most preferred HIV prevention option after condoms</a:t>
            </a:r>
          </a:p>
        </p:txBody>
      </p:sp>
    </p:spTree>
    <p:extLst>
      <p:ext uri="{BB962C8B-B14F-4D97-AF65-F5344CB8AC3E}">
        <p14:creationId xmlns:p14="http://schemas.microsoft.com/office/powerpoint/2010/main" val="1704723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06499-2E8B-C6EA-23FE-7D0DF1C379A7}"/>
              </a:ext>
            </a:extLst>
          </p:cNvPr>
          <p:cNvSpPr>
            <a:spLocks noGrp="1"/>
          </p:cNvSpPr>
          <p:nvPr>
            <p:ph type="title"/>
          </p:nvPr>
        </p:nvSpPr>
        <p:spPr/>
        <p:txBody>
          <a:bodyPr/>
          <a:lstStyle/>
          <a:p>
            <a:r>
              <a:rPr lang="en-US" dirty="0"/>
              <a:t>LA ART</a:t>
            </a:r>
          </a:p>
        </p:txBody>
      </p:sp>
    </p:spTree>
    <p:extLst>
      <p:ext uri="{BB962C8B-B14F-4D97-AF65-F5344CB8AC3E}">
        <p14:creationId xmlns:p14="http://schemas.microsoft.com/office/powerpoint/2010/main" val="3320833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1B103D-BF4D-12C2-CD98-94BA04F30EDE}"/>
              </a:ext>
            </a:extLst>
          </p:cNvPr>
          <p:cNvSpPr>
            <a:spLocks noGrp="1"/>
          </p:cNvSpPr>
          <p:nvPr>
            <p:ph type="title"/>
          </p:nvPr>
        </p:nvSpPr>
        <p:spPr/>
        <p:txBody>
          <a:bodyPr/>
          <a:lstStyle/>
          <a:p>
            <a:r>
              <a:rPr lang="en-US" dirty="0"/>
              <a:t>Expanded Multivariable Models of Factors Associated With Virologic Failure of LA CAB + RPV: Study Design</a:t>
            </a:r>
          </a:p>
        </p:txBody>
      </p:sp>
      <p:sp>
        <p:nvSpPr>
          <p:cNvPr id="5" name="Content Placeholder 4">
            <a:extLst>
              <a:ext uri="{FF2B5EF4-FFF2-40B4-BE49-F238E27FC236}">
                <a16:creationId xmlns:a16="http://schemas.microsoft.com/office/drawing/2014/main" id="{5CE1D848-9959-3B5C-4AE3-1F7621CA140C}"/>
              </a:ext>
            </a:extLst>
          </p:cNvPr>
          <p:cNvSpPr>
            <a:spLocks noGrp="1"/>
          </p:cNvSpPr>
          <p:nvPr>
            <p:ph idx="1"/>
          </p:nvPr>
        </p:nvSpPr>
        <p:spPr/>
        <p:txBody>
          <a:bodyPr/>
          <a:lstStyle/>
          <a:p>
            <a:r>
              <a:rPr lang="en-US" sz="2200" dirty="0"/>
              <a:t>Pooled data </a:t>
            </a:r>
            <a:r>
              <a:rPr lang="en-US" sz="2200" kern="0" dirty="0">
                <a:solidFill>
                  <a:schemeClr val="bg1"/>
                </a:solidFill>
              </a:rPr>
              <a:t>from FLAIR through </a:t>
            </a:r>
            <a:r>
              <a:rPr lang="en-US" sz="2200" dirty="0"/>
              <a:t>W</a:t>
            </a:r>
            <a:r>
              <a:rPr lang="en-US" sz="2200" kern="0" dirty="0">
                <a:solidFill>
                  <a:schemeClr val="bg1"/>
                </a:solidFill>
              </a:rPr>
              <a:t>k 124, ATLAS through Wk 96, and ATLAS-2M through Wk 152 for participants exposed to only Q4W or Q8W for 2 separate model analyses:</a:t>
            </a:r>
          </a:p>
          <a:p>
            <a:pPr lvl="1"/>
            <a:r>
              <a:rPr lang="en-US" sz="2000" kern="0" dirty="0">
                <a:solidFill>
                  <a:schemeClr val="bg1"/>
                </a:solidFill>
              </a:rPr>
              <a:t>MVA for covariates present at baseline and post baseline</a:t>
            </a:r>
            <a:r>
              <a:rPr lang="en-US" sz="2000" dirty="0"/>
              <a:t> (</a:t>
            </a:r>
            <a:r>
              <a:rPr lang="en-US" sz="2000" kern="0" dirty="0">
                <a:solidFill>
                  <a:schemeClr val="bg1"/>
                </a:solidFill>
              </a:rPr>
              <a:t>N = 1224)</a:t>
            </a:r>
          </a:p>
          <a:p>
            <a:pPr lvl="1"/>
            <a:r>
              <a:rPr lang="en-US" sz="2000" kern="0" dirty="0">
                <a:solidFill>
                  <a:schemeClr val="bg1"/>
                </a:solidFill>
              </a:rPr>
              <a:t>BFA for covariates present at baseline only</a:t>
            </a:r>
            <a:r>
              <a:rPr lang="en-US" sz="2000" dirty="0"/>
              <a:t> (</a:t>
            </a:r>
            <a:r>
              <a:rPr lang="en-US" sz="2000" kern="0" dirty="0">
                <a:solidFill>
                  <a:schemeClr val="bg1"/>
                </a:solidFill>
              </a:rPr>
              <a:t>N = 1363)</a:t>
            </a:r>
          </a:p>
          <a:p>
            <a:r>
              <a:rPr lang="en-GB" sz="2200" kern="0" dirty="0">
                <a:solidFill>
                  <a:schemeClr val="bg1"/>
                </a:solidFill>
              </a:rPr>
              <a:t>After significant factors identified, virologic outcomes were summarized for participants with significant factors according to combinations of these factors in the total population (N = 1651): N = 1292 for MVA and N = 1431 for BFA</a:t>
            </a:r>
            <a:endParaRPr lang="en-US" sz="2000" kern="0" dirty="0">
              <a:solidFill>
                <a:schemeClr val="bg1"/>
              </a:solidFill>
            </a:endParaRPr>
          </a:p>
        </p:txBody>
      </p:sp>
      <p:graphicFrame>
        <p:nvGraphicFramePr>
          <p:cNvPr id="6" name="Table 5">
            <a:extLst>
              <a:ext uri="{FF2B5EF4-FFF2-40B4-BE49-F238E27FC236}">
                <a16:creationId xmlns:a16="http://schemas.microsoft.com/office/drawing/2014/main" id="{DF9EF130-3E8C-716E-2214-52D5C3DCD4B1}"/>
              </a:ext>
            </a:extLst>
          </p:cNvPr>
          <p:cNvGraphicFramePr>
            <a:graphicFrameLocks noGrp="1"/>
          </p:cNvGraphicFramePr>
          <p:nvPr>
            <p:extLst>
              <p:ext uri="{D42A27DB-BD31-4B8C-83A1-F6EECF244321}">
                <p14:modId xmlns:p14="http://schemas.microsoft.com/office/powerpoint/2010/main" val="668747457"/>
              </p:ext>
            </p:extLst>
          </p:nvPr>
        </p:nvGraphicFramePr>
        <p:xfrm>
          <a:off x="695142" y="4364390"/>
          <a:ext cx="10787061" cy="1579208"/>
        </p:xfrm>
        <a:graphic>
          <a:graphicData uri="http://schemas.openxmlformats.org/drawingml/2006/table">
            <a:tbl>
              <a:tblPr firstRow="1" firstCol="1" bandRow="1">
                <a:tableStyleId>{F5AB1C69-6EDB-4FF4-983F-18BD219EF322}</a:tableStyleId>
              </a:tblPr>
              <a:tblGrid>
                <a:gridCol w="3577058">
                  <a:extLst>
                    <a:ext uri="{9D8B030D-6E8A-4147-A177-3AD203B41FA5}">
                      <a16:colId xmlns:a16="http://schemas.microsoft.com/office/drawing/2014/main" val="3283933786"/>
                    </a:ext>
                  </a:extLst>
                </a:gridCol>
                <a:gridCol w="1802501">
                  <a:extLst>
                    <a:ext uri="{9D8B030D-6E8A-4147-A177-3AD203B41FA5}">
                      <a16:colId xmlns:a16="http://schemas.microsoft.com/office/drawing/2014/main" val="3015528571"/>
                    </a:ext>
                  </a:extLst>
                </a:gridCol>
                <a:gridCol w="1802501">
                  <a:extLst>
                    <a:ext uri="{9D8B030D-6E8A-4147-A177-3AD203B41FA5}">
                      <a16:colId xmlns:a16="http://schemas.microsoft.com/office/drawing/2014/main" val="2853174034"/>
                    </a:ext>
                  </a:extLst>
                </a:gridCol>
                <a:gridCol w="1669149">
                  <a:extLst>
                    <a:ext uri="{9D8B030D-6E8A-4147-A177-3AD203B41FA5}">
                      <a16:colId xmlns:a16="http://schemas.microsoft.com/office/drawing/2014/main" val="954735740"/>
                    </a:ext>
                  </a:extLst>
                </a:gridCol>
                <a:gridCol w="1935852">
                  <a:extLst>
                    <a:ext uri="{9D8B030D-6E8A-4147-A177-3AD203B41FA5}">
                      <a16:colId xmlns:a16="http://schemas.microsoft.com/office/drawing/2014/main" val="4003073915"/>
                    </a:ext>
                  </a:extLst>
                </a:gridCol>
              </a:tblGrid>
              <a:tr h="387567">
                <a:tc>
                  <a:txBody>
                    <a:bodyPr/>
                    <a:lstStyle/>
                    <a:p>
                      <a:r>
                        <a:rPr lang="en-GB" sz="1600" dirty="0">
                          <a:solidFill>
                            <a:schemeClr val="tx1"/>
                          </a:solidFill>
                          <a:effectLst/>
                        </a:rPr>
                        <a:t>Parameter</a:t>
                      </a:r>
                      <a:endParaRPr lang="en-US" sz="1600" dirty="0">
                        <a:solidFill>
                          <a:schemeClr val="tx1"/>
                        </a:solidFill>
                        <a:effectLst/>
                        <a:latin typeface="+mn-lt"/>
                      </a:endParaRPr>
                    </a:p>
                  </a:txBody>
                  <a:tcPr marL="45001" marR="45001" marT="45001" marB="45001"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marL="0" marR="0" algn="ctr">
                        <a:spcBef>
                          <a:spcPts val="0"/>
                        </a:spcBef>
                        <a:spcAft>
                          <a:spcPts val="0"/>
                        </a:spcAft>
                      </a:pPr>
                      <a:r>
                        <a:rPr lang="en-US" sz="1600" dirty="0">
                          <a:solidFill>
                            <a:schemeClr val="tx1"/>
                          </a:solidFill>
                          <a:effectLst/>
                        </a:rPr>
                        <a:t>Q4W</a:t>
                      </a:r>
                      <a:br>
                        <a:rPr lang="en-US" sz="1600" dirty="0">
                          <a:solidFill>
                            <a:schemeClr val="tx1"/>
                          </a:solidFill>
                          <a:effectLst/>
                        </a:rPr>
                      </a:br>
                      <a:r>
                        <a:rPr lang="en-US" sz="1600" dirty="0">
                          <a:solidFill>
                            <a:schemeClr val="tx1"/>
                          </a:solidFill>
                          <a:effectLst/>
                        </a:rPr>
                        <a:t>(n = 1129)</a:t>
                      </a:r>
                      <a:endParaRPr lang="en-US" sz="1600" dirty="0">
                        <a:solidFill>
                          <a:schemeClr val="tx1"/>
                        </a:solidFill>
                        <a:effectLst/>
                        <a:latin typeface="+mn-lt"/>
                        <a:ea typeface="Times New Roman" panose="02020603050405020304" pitchFamily="18" charset="0"/>
                      </a:endParaRPr>
                    </a:p>
                  </a:txBody>
                  <a:tcPr marL="45001" marR="45001" marT="45001" marB="45001"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marL="0" marR="0" algn="ctr">
                        <a:spcBef>
                          <a:spcPts val="0"/>
                        </a:spcBef>
                        <a:spcAft>
                          <a:spcPts val="0"/>
                        </a:spcAft>
                      </a:pPr>
                      <a:r>
                        <a:rPr lang="en-US" sz="1600" dirty="0">
                          <a:solidFill>
                            <a:schemeClr val="tx1"/>
                          </a:solidFill>
                          <a:effectLst/>
                        </a:rPr>
                        <a:t>Q8W</a:t>
                      </a:r>
                      <a:br>
                        <a:rPr lang="en-US" sz="1600" dirty="0">
                          <a:solidFill>
                            <a:schemeClr val="tx1"/>
                          </a:solidFill>
                          <a:effectLst/>
                        </a:rPr>
                      </a:br>
                      <a:r>
                        <a:rPr lang="en-US" sz="1600" dirty="0">
                          <a:solidFill>
                            <a:schemeClr val="tx1"/>
                          </a:solidFill>
                          <a:effectLst/>
                        </a:rPr>
                        <a:t>(n = 327)</a:t>
                      </a:r>
                      <a:endParaRPr lang="en-US" sz="1600" dirty="0">
                        <a:solidFill>
                          <a:schemeClr val="tx1"/>
                        </a:solidFill>
                        <a:effectLst/>
                        <a:latin typeface="+mn-lt"/>
                        <a:ea typeface="Times New Roman" panose="02020603050405020304" pitchFamily="18" charset="0"/>
                      </a:endParaRPr>
                    </a:p>
                  </a:txBody>
                  <a:tcPr marL="45001" marR="45001" marT="45001" marB="45001"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marL="0" marR="0" algn="ctr">
                        <a:spcBef>
                          <a:spcPts val="0"/>
                        </a:spcBef>
                        <a:spcAft>
                          <a:spcPts val="0"/>
                        </a:spcAft>
                      </a:pPr>
                      <a:r>
                        <a:rPr lang="en-US" sz="1600" dirty="0">
                          <a:solidFill>
                            <a:schemeClr val="tx1"/>
                          </a:solidFill>
                          <a:effectLst/>
                        </a:rPr>
                        <a:t>Q4W→Q8W</a:t>
                      </a:r>
                      <a:br>
                        <a:rPr lang="en-US" sz="1600" dirty="0">
                          <a:solidFill>
                            <a:schemeClr val="tx1"/>
                          </a:solidFill>
                          <a:effectLst/>
                        </a:rPr>
                      </a:br>
                      <a:r>
                        <a:rPr lang="en-US" sz="1600" dirty="0">
                          <a:solidFill>
                            <a:schemeClr val="tx1"/>
                          </a:solidFill>
                          <a:effectLst/>
                        </a:rPr>
                        <a:t>(n = 195)</a:t>
                      </a:r>
                      <a:endParaRPr lang="en-US" sz="1600" dirty="0">
                        <a:solidFill>
                          <a:schemeClr val="tx1"/>
                        </a:solidFill>
                        <a:effectLst/>
                        <a:latin typeface="+mn-lt"/>
                        <a:ea typeface="Times New Roman" panose="02020603050405020304" pitchFamily="18" charset="0"/>
                      </a:endParaRPr>
                    </a:p>
                  </a:txBody>
                  <a:tcPr marL="45001" marR="45001" marT="45001" marB="45001" anchor="ctr">
                    <a:lnL w="12700" cmpd="sng">
                      <a:noFill/>
                    </a:lnL>
                    <a:lnR w="38100" cap="flat" cmpd="sng" algn="ctr">
                      <a:solidFill>
                        <a:schemeClr val="accent5"/>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marL="0" marR="0" algn="ctr">
                        <a:spcBef>
                          <a:spcPts val="0"/>
                        </a:spcBef>
                        <a:spcAft>
                          <a:spcPts val="0"/>
                        </a:spcAft>
                      </a:pPr>
                      <a:r>
                        <a:rPr lang="en-US" sz="1600" dirty="0">
                          <a:solidFill>
                            <a:schemeClr val="tx1"/>
                          </a:solidFill>
                          <a:effectLst/>
                        </a:rPr>
                        <a:t>Overall</a:t>
                      </a:r>
                      <a:br>
                        <a:rPr lang="en-US" sz="1600" dirty="0">
                          <a:solidFill>
                            <a:schemeClr val="tx1"/>
                          </a:solidFill>
                          <a:effectLst/>
                        </a:rPr>
                      </a:br>
                      <a:r>
                        <a:rPr lang="en-US" sz="1600" dirty="0">
                          <a:solidFill>
                            <a:schemeClr val="tx1"/>
                          </a:solidFill>
                          <a:effectLst/>
                        </a:rPr>
                        <a:t>(N = 1651)</a:t>
                      </a:r>
                      <a:endParaRPr lang="en-US" sz="1600" baseline="0" dirty="0">
                        <a:solidFill>
                          <a:schemeClr val="tx1"/>
                        </a:solidFill>
                        <a:effectLst/>
                        <a:latin typeface="+mn-lt"/>
                        <a:ea typeface="Times New Roman" panose="02020603050405020304" pitchFamily="18" charset="0"/>
                      </a:endParaRPr>
                    </a:p>
                  </a:txBody>
                  <a:tcPr marL="45001" marR="45001" marT="45001" marB="45001" anchor="ctr">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mpd="sng">
                      <a:noFill/>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728090814"/>
                  </a:ext>
                </a:extLst>
              </a:tr>
              <a:tr h="227537">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CVF, n (%)</a:t>
                      </a:r>
                    </a:p>
                  </a:txBody>
                  <a:tcPr marL="45001" marR="45001" marT="45001" marB="45001">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algn="ctr">
                        <a:spcBef>
                          <a:spcPts val="0"/>
                        </a:spcBef>
                        <a:spcAft>
                          <a:spcPts val="0"/>
                        </a:spcAft>
                      </a:pPr>
                      <a:r>
                        <a:rPr lang="en-US" sz="1600" dirty="0">
                          <a:solidFill>
                            <a:schemeClr val="bg1"/>
                          </a:solidFill>
                          <a:effectLst/>
                        </a:rPr>
                        <a:t>11 (1.0)</a:t>
                      </a:r>
                      <a:endParaRPr lang="en-US" sz="1600" dirty="0">
                        <a:solidFill>
                          <a:schemeClr val="bg1"/>
                        </a:solidFill>
                        <a:effectLst/>
                        <a:latin typeface="+mn-lt"/>
                        <a:ea typeface="Times New Roman" panose="02020603050405020304" pitchFamily="18" charset="0"/>
                      </a:endParaRPr>
                    </a:p>
                  </a:txBody>
                  <a:tcPr marL="45001" marR="45001" marT="45001" marB="45001">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algn="ctr">
                        <a:spcBef>
                          <a:spcPts val="0"/>
                        </a:spcBef>
                        <a:spcAft>
                          <a:spcPts val="0"/>
                        </a:spcAft>
                      </a:pPr>
                      <a:r>
                        <a:rPr lang="en-US" sz="1600" dirty="0">
                          <a:solidFill>
                            <a:schemeClr val="bg1"/>
                          </a:solidFill>
                          <a:effectLst/>
                        </a:rPr>
                        <a:t>8 (2.4)</a:t>
                      </a:r>
                      <a:endParaRPr lang="en-US" sz="1600" dirty="0">
                        <a:solidFill>
                          <a:schemeClr val="bg1"/>
                        </a:solidFill>
                        <a:effectLst/>
                        <a:latin typeface="+mn-lt"/>
                        <a:ea typeface="Times New Roman" panose="02020603050405020304" pitchFamily="18" charset="0"/>
                      </a:endParaRPr>
                    </a:p>
                  </a:txBody>
                  <a:tcPr marL="45001" marR="45001" marT="45001" marB="45001">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algn="ctr">
                        <a:spcBef>
                          <a:spcPts val="0"/>
                        </a:spcBef>
                        <a:spcAft>
                          <a:spcPts val="0"/>
                        </a:spcAft>
                      </a:pPr>
                      <a:r>
                        <a:rPr lang="en-US" sz="1600" dirty="0">
                          <a:solidFill>
                            <a:schemeClr val="bg1"/>
                          </a:solidFill>
                          <a:effectLst/>
                        </a:rPr>
                        <a:t>4 (2.0)</a:t>
                      </a:r>
                      <a:endParaRPr lang="en-US" sz="1600" dirty="0">
                        <a:solidFill>
                          <a:schemeClr val="bg1"/>
                        </a:solidFill>
                        <a:effectLst/>
                        <a:latin typeface="+mn-lt"/>
                        <a:ea typeface="Times New Roman" panose="02020603050405020304" pitchFamily="18" charset="0"/>
                      </a:endParaRPr>
                    </a:p>
                  </a:txBody>
                  <a:tcPr marL="45001" marR="45001" marT="45001" marB="45001">
                    <a:lnL w="12700" cmpd="sng">
                      <a:noFill/>
                    </a:lnL>
                    <a:lnR w="38100" cap="flat" cmpd="sng" algn="ctr">
                      <a:solidFill>
                        <a:schemeClr val="accent5"/>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algn="ctr">
                        <a:spcBef>
                          <a:spcPts val="0"/>
                        </a:spcBef>
                        <a:spcAft>
                          <a:spcPts val="0"/>
                        </a:spcAft>
                      </a:pPr>
                      <a:r>
                        <a:rPr lang="en-US" sz="1600" b="1" dirty="0">
                          <a:solidFill>
                            <a:schemeClr val="bg1"/>
                          </a:solidFill>
                          <a:effectLst/>
                        </a:rPr>
                        <a:t>23 (1.4)</a:t>
                      </a:r>
                      <a:endParaRPr lang="en-US" sz="1600" b="1" dirty="0">
                        <a:solidFill>
                          <a:schemeClr val="bg1"/>
                        </a:solidFill>
                        <a:effectLst/>
                        <a:latin typeface="+mn-lt"/>
                        <a:ea typeface="Times New Roman" panose="02020603050405020304" pitchFamily="18" charset="0"/>
                      </a:endParaRPr>
                    </a:p>
                  </a:txBody>
                  <a:tcPr marL="45001" marR="45001" marT="45001" marB="45001">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473307941"/>
                  </a:ext>
                </a:extLst>
              </a:tr>
              <a:tr h="227537">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PY</a:t>
                      </a:r>
                    </a:p>
                  </a:txBody>
                  <a:tcPr marL="45001" marR="45001" marT="45001" marB="45001">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algn="ctr">
                        <a:spcBef>
                          <a:spcPts val="0"/>
                        </a:spcBef>
                        <a:spcAft>
                          <a:spcPts val="0"/>
                        </a:spcAft>
                      </a:pPr>
                      <a:r>
                        <a:rPr lang="en-US" sz="1600" dirty="0">
                          <a:solidFill>
                            <a:schemeClr val="bg1"/>
                          </a:solidFill>
                          <a:effectLst/>
                        </a:rPr>
                        <a:t>2621</a:t>
                      </a:r>
                      <a:endParaRPr lang="en-US" sz="1600" dirty="0">
                        <a:solidFill>
                          <a:schemeClr val="bg1"/>
                        </a:solidFill>
                        <a:effectLst/>
                        <a:latin typeface="+mn-lt"/>
                        <a:ea typeface="Times New Roman" panose="02020603050405020304" pitchFamily="18" charset="0"/>
                      </a:endParaRPr>
                    </a:p>
                  </a:txBody>
                  <a:tcPr marL="45001" marR="45001" marT="45001" marB="45001">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algn="ctr">
                        <a:spcBef>
                          <a:spcPts val="0"/>
                        </a:spcBef>
                        <a:spcAft>
                          <a:spcPts val="0"/>
                        </a:spcAft>
                      </a:pPr>
                      <a:r>
                        <a:rPr lang="en-US" sz="1600" dirty="0">
                          <a:solidFill>
                            <a:schemeClr val="bg1"/>
                          </a:solidFill>
                          <a:effectLst/>
                        </a:rPr>
                        <a:t>936</a:t>
                      </a:r>
                      <a:endParaRPr lang="en-US" sz="1600" dirty="0">
                        <a:solidFill>
                          <a:schemeClr val="bg1"/>
                        </a:solidFill>
                        <a:effectLst/>
                        <a:latin typeface="+mn-lt"/>
                        <a:ea typeface="Times New Roman" panose="02020603050405020304" pitchFamily="18" charset="0"/>
                      </a:endParaRPr>
                    </a:p>
                  </a:txBody>
                  <a:tcPr marL="45001" marR="45001" marT="45001" marB="45001">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algn="ctr">
                        <a:spcBef>
                          <a:spcPts val="0"/>
                        </a:spcBef>
                        <a:spcAft>
                          <a:spcPts val="0"/>
                        </a:spcAft>
                      </a:pPr>
                      <a:r>
                        <a:rPr lang="en-US" sz="1600" dirty="0">
                          <a:solidFill>
                            <a:schemeClr val="bg1"/>
                          </a:solidFill>
                          <a:effectLst/>
                        </a:rPr>
                        <a:t>734</a:t>
                      </a:r>
                      <a:endParaRPr lang="en-US" sz="1600" dirty="0">
                        <a:solidFill>
                          <a:schemeClr val="bg1"/>
                        </a:solidFill>
                        <a:effectLst/>
                        <a:latin typeface="+mn-lt"/>
                        <a:ea typeface="Times New Roman" panose="02020603050405020304" pitchFamily="18" charset="0"/>
                      </a:endParaRPr>
                    </a:p>
                  </a:txBody>
                  <a:tcPr marL="45001" marR="45001" marT="45001" marB="45001">
                    <a:lnL w="12700" cmpd="sng">
                      <a:noFill/>
                    </a:lnL>
                    <a:lnR w="38100" cap="flat" cmpd="sng" algn="ctr">
                      <a:solidFill>
                        <a:schemeClr val="accent5"/>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0" marR="0" algn="ctr">
                        <a:spcBef>
                          <a:spcPts val="0"/>
                        </a:spcBef>
                        <a:spcAft>
                          <a:spcPts val="0"/>
                        </a:spcAft>
                      </a:pPr>
                      <a:r>
                        <a:rPr lang="en-US" sz="1600" dirty="0">
                          <a:solidFill>
                            <a:schemeClr val="bg1"/>
                          </a:solidFill>
                          <a:effectLst/>
                        </a:rPr>
                        <a:t>4291</a:t>
                      </a:r>
                      <a:endParaRPr lang="en-US" sz="1600" dirty="0">
                        <a:solidFill>
                          <a:schemeClr val="bg1"/>
                        </a:solidFill>
                        <a:effectLst/>
                        <a:latin typeface="+mn-lt"/>
                        <a:ea typeface="Times New Roman" panose="02020603050405020304" pitchFamily="18" charset="0"/>
                      </a:endParaRPr>
                    </a:p>
                  </a:txBody>
                  <a:tcPr marL="45001" marR="45001" marT="45001" marB="45001">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93316479"/>
                  </a:ext>
                </a:extLst>
              </a:tr>
              <a:tr h="227537">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600" b="0" i="0" u="none" strike="noStrike" kern="1200" cap="none" normalizeH="0" baseline="0" dirty="0">
                          <a:ln>
                            <a:noFill/>
                          </a:ln>
                          <a:solidFill>
                            <a:schemeClr val="bg2">
                              <a:lumMod val="10000"/>
                            </a:schemeClr>
                          </a:solidFill>
                          <a:effectLst/>
                          <a:latin typeface="Calibri" panose="020F0502020204030204" pitchFamily="34" charset="0"/>
                          <a:ea typeface="+mn-ea"/>
                          <a:cs typeface="+mn-cs"/>
                        </a:rPr>
                        <a:t>Incidence rate per 100 PY (95% CI)</a:t>
                      </a:r>
                    </a:p>
                  </a:txBody>
                  <a:tcPr marL="45001" marR="45001" marT="45001" marB="45001">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algn="ctr">
                        <a:spcBef>
                          <a:spcPts val="0"/>
                        </a:spcBef>
                        <a:spcAft>
                          <a:spcPts val="0"/>
                        </a:spcAft>
                      </a:pPr>
                      <a:r>
                        <a:rPr lang="en-US" sz="1600" dirty="0">
                          <a:solidFill>
                            <a:schemeClr val="bg1"/>
                          </a:solidFill>
                          <a:effectLst/>
                        </a:rPr>
                        <a:t>0.42 (0.21-0.75)</a:t>
                      </a:r>
                      <a:endParaRPr lang="en-US" sz="1600" dirty="0">
                        <a:solidFill>
                          <a:schemeClr val="bg1"/>
                        </a:solidFill>
                        <a:effectLst/>
                        <a:latin typeface="+mn-lt"/>
                        <a:ea typeface="Times New Roman" panose="02020603050405020304" pitchFamily="18" charset="0"/>
                      </a:endParaRPr>
                    </a:p>
                  </a:txBody>
                  <a:tcPr marL="45001" marR="45001" marT="45001" marB="45001">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effectLst/>
                        </a:rPr>
                        <a:t>0.85 (0.37-1.68)</a:t>
                      </a:r>
                      <a:endParaRPr lang="en-US" sz="1600" dirty="0">
                        <a:solidFill>
                          <a:schemeClr val="bg1"/>
                        </a:solidFill>
                        <a:effectLst/>
                        <a:latin typeface="+mn-lt"/>
                        <a:ea typeface="Times New Roman" panose="02020603050405020304" pitchFamily="18" charset="0"/>
                      </a:endParaRPr>
                    </a:p>
                  </a:txBody>
                  <a:tcPr marL="45001" marR="45001" marT="45001" marB="45001">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bg1"/>
                          </a:solidFill>
                          <a:effectLst/>
                        </a:rPr>
                        <a:t>0.54 (0.15-1.40)</a:t>
                      </a:r>
                      <a:endParaRPr lang="en-US" sz="1600" dirty="0">
                        <a:solidFill>
                          <a:schemeClr val="bg1"/>
                        </a:solidFill>
                        <a:effectLst/>
                        <a:latin typeface="+mn-lt"/>
                        <a:ea typeface="Times New Roman" panose="02020603050405020304" pitchFamily="18" charset="0"/>
                      </a:endParaRPr>
                    </a:p>
                  </a:txBody>
                  <a:tcPr marL="45001" marR="45001" marT="45001" marB="45001">
                    <a:lnL w="12700" cmpd="sng">
                      <a:noFill/>
                    </a:lnL>
                    <a:lnR w="38100" cap="flat" cmpd="sng" algn="ctr">
                      <a:solidFill>
                        <a:schemeClr val="accent5"/>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effectLst/>
                        </a:rPr>
                        <a:t>0.54 (0.34-0.80)</a:t>
                      </a:r>
                      <a:endParaRPr lang="en-US" sz="1600" b="1" dirty="0">
                        <a:solidFill>
                          <a:schemeClr val="bg1"/>
                        </a:solidFill>
                        <a:effectLst/>
                        <a:latin typeface="+mn-lt"/>
                        <a:ea typeface="Times New Roman" panose="02020603050405020304" pitchFamily="18" charset="0"/>
                      </a:endParaRPr>
                    </a:p>
                  </a:txBody>
                  <a:tcPr marL="45001" marR="45001" marT="45001" marB="45001">
                    <a:lnL w="38100" cap="flat" cmpd="sng" algn="ctr">
                      <a:solidFill>
                        <a:schemeClr val="accent5"/>
                      </a:solidFill>
                      <a:prstDash val="solid"/>
                      <a:round/>
                      <a:headEnd type="none" w="med" len="med"/>
                      <a:tailEnd type="none" w="med" len="med"/>
                    </a:lnL>
                    <a:lnR w="38100" cap="flat" cmpd="sng" algn="ctr">
                      <a:solidFill>
                        <a:schemeClr val="accent5"/>
                      </a:solidFill>
                      <a:prstDash val="solid"/>
                      <a:round/>
                      <a:headEnd type="none" w="med" len="med"/>
                      <a:tailEnd type="none" w="med" len="med"/>
                    </a:lnR>
                    <a:lnT w="12700" cmpd="sng">
                      <a:noFill/>
                    </a:lnT>
                    <a:lnB w="3810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063107684"/>
                  </a:ext>
                </a:extLst>
              </a:tr>
            </a:tbl>
          </a:graphicData>
        </a:graphic>
      </p:graphicFrame>
      <p:sp>
        <p:nvSpPr>
          <p:cNvPr id="2" name="Text Box 11">
            <a:extLst>
              <a:ext uri="{FF2B5EF4-FFF2-40B4-BE49-F238E27FC236}">
                <a16:creationId xmlns:a16="http://schemas.microsoft.com/office/drawing/2014/main" id="{7BC6F6C6-EFD7-D87D-9757-274A6C50E2F7}"/>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l">
              <a:lnSpc>
                <a:spcPct val="100000"/>
              </a:lnSpc>
              <a:spcBef>
                <a:spcPct val="50000"/>
              </a:spcBef>
              <a:spcAft>
                <a:spcPct val="0"/>
              </a:spcAft>
              <a:buClrTx/>
              <a:buFontTx/>
              <a:buNone/>
            </a:pPr>
            <a:r>
              <a:rPr lang="en-US" sz="1200" b="0" dirty="0">
                <a:solidFill>
                  <a:schemeClr val="bg2"/>
                </a:solidFill>
                <a:latin typeface="Calibri" panose="020F0502020204030204" pitchFamily="34" charset="0"/>
              </a:rPr>
              <a:t>Orkin. HIV Drug Therapy Glasgow 2022. Abstr O44.</a:t>
            </a:r>
          </a:p>
        </p:txBody>
      </p:sp>
    </p:spTree>
    <p:extLst>
      <p:ext uri="{BB962C8B-B14F-4D97-AF65-F5344CB8AC3E}">
        <p14:creationId xmlns:p14="http://schemas.microsoft.com/office/powerpoint/2010/main" val="19585027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1B103D-BF4D-12C2-CD98-94BA04F30EDE}"/>
              </a:ext>
            </a:extLst>
          </p:cNvPr>
          <p:cNvSpPr>
            <a:spLocks noGrp="1"/>
          </p:cNvSpPr>
          <p:nvPr>
            <p:ph type="title"/>
          </p:nvPr>
        </p:nvSpPr>
        <p:spPr/>
        <p:txBody>
          <a:bodyPr/>
          <a:lstStyle/>
          <a:p>
            <a:r>
              <a:rPr lang="en-US" dirty="0"/>
              <a:t>Expanded Multivariable Models of Factors Associated With Virologic Failure of LA CAB + RPV: MVA</a:t>
            </a:r>
          </a:p>
        </p:txBody>
      </p:sp>
      <p:sp>
        <p:nvSpPr>
          <p:cNvPr id="10" name="Content Placeholder 9">
            <a:extLst>
              <a:ext uri="{FF2B5EF4-FFF2-40B4-BE49-F238E27FC236}">
                <a16:creationId xmlns:a16="http://schemas.microsoft.com/office/drawing/2014/main" id="{6ED9C544-7AFF-66CA-15B6-09FAFBDD0E36}"/>
              </a:ext>
            </a:extLst>
          </p:cNvPr>
          <p:cNvSpPr>
            <a:spLocks noGrp="1"/>
          </p:cNvSpPr>
          <p:nvPr>
            <p:ph idx="1"/>
          </p:nvPr>
        </p:nvSpPr>
        <p:spPr/>
        <p:txBody>
          <a:bodyPr/>
          <a:lstStyle/>
          <a:p>
            <a:pPr marL="285750" indent="-285750">
              <a:spcAft>
                <a:spcPts val="600"/>
              </a:spcAft>
              <a:buFont typeface="Wingdings" pitchFamily="2" charset="2"/>
              <a:buChar char="§"/>
            </a:pPr>
            <a:endParaRPr lang="en-US" sz="2000" b="0" dirty="0">
              <a:solidFill>
                <a:schemeClr val="bg1"/>
              </a:solidFill>
              <a:cs typeface="Calibri" panose="020F0502020204030204" pitchFamily="34" charset="0"/>
            </a:endParaRPr>
          </a:p>
          <a:p>
            <a:pPr marL="285750" indent="-285750">
              <a:spcAft>
                <a:spcPts val="600"/>
              </a:spcAft>
              <a:buFont typeface="Wingdings" pitchFamily="2" charset="2"/>
              <a:buChar char="§"/>
            </a:pPr>
            <a:endParaRPr lang="en-US" sz="2000" dirty="0">
              <a:cs typeface="Calibri" panose="020F0502020204030204" pitchFamily="34" charset="0"/>
            </a:endParaRPr>
          </a:p>
          <a:p>
            <a:pPr marL="285750" indent="-285750">
              <a:spcAft>
                <a:spcPts val="600"/>
              </a:spcAft>
              <a:buFont typeface="Wingdings" pitchFamily="2" charset="2"/>
              <a:buChar char="§"/>
            </a:pPr>
            <a:endParaRPr lang="en-US" sz="2000" dirty="0">
              <a:cs typeface="Calibri" panose="020F0502020204030204" pitchFamily="34" charset="0"/>
            </a:endParaRPr>
          </a:p>
          <a:p>
            <a:pPr marL="285750" indent="-285750">
              <a:spcAft>
                <a:spcPts val="600"/>
              </a:spcAft>
              <a:buFont typeface="Wingdings" pitchFamily="2" charset="2"/>
              <a:buChar char="§"/>
            </a:pPr>
            <a:endParaRPr lang="en-US" sz="2000" dirty="0">
              <a:cs typeface="Calibri" panose="020F0502020204030204" pitchFamily="34" charset="0"/>
            </a:endParaRPr>
          </a:p>
          <a:p>
            <a:pPr marL="285750" indent="-285750">
              <a:spcAft>
                <a:spcPts val="600"/>
              </a:spcAft>
              <a:buFont typeface="Wingdings" pitchFamily="2" charset="2"/>
              <a:buChar char="§"/>
            </a:pPr>
            <a:endParaRPr lang="en-US" sz="2000" b="0" dirty="0">
              <a:solidFill>
                <a:schemeClr val="bg1"/>
              </a:solidFill>
              <a:cs typeface="Calibri" panose="020F0502020204030204" pitchFamily="34" charset="0"/>
            </a:endParaRPr>
          </a:p>
          <a:p>
            <a:pPr marL="285750" indent="-285750">
              <a:spcAft>
                <a:spcPts val="600"/>
              </a:spcAft>
              <a:buFont typeface="Wingdings" pitchFamily="2" charset="2"/>
              <a:buChar char="§"/>
            </a:pPr>
            <a:endParaRPr lang="en-US" sz="2000" dirty="0">
              <a:cs typeface="Calibri" panose="020F0502020204030204" pitchFamily="34" charset="0"/>
            </a:endParaRPr>
          </a:p>
          <a:p>
            <a:pPr marL="285750" indent="-285750">
              <a:spcAft>
                <a:spcPts val="0"/>
              </a:spcAft>
              <a:buFont typeface="Wingdings" pitchFamily="2" charset="2"/>
              <a:buChar char="§"/>
            </a:pPr>
            <a:r>
              <a:rPr lang="en-US" sz="1800" b="0" dirty="0">
                <a:solidFill>
                  <a:schemeClr val="bg1"/>
                </a:solidFill>
                <a:cs typeface="Calibri" panose="020F0502020204030204" pitchFamily="34" charset="0"/>
              </a:rPr>
              <a:t>Wk 4 troughs correlate with Wk 44 troughs, thus only Wk 4 troughs included</a:t>
            </a:r>
          </a:p>
          <a:p>
            <a:pPr marL="285750" indent="-285750">
              <a:spcAft>
                <a:spcPts val="0"/>
              </a:spcAft>
              <a:buFont typeface="Wingdings" pitchFamily="2" charset="2"/>
              <a:buChar char="§"/>
            </a:pPr>
            <a:r>
              <a:rPr lang="en-US" altLang="en-US" sz="1800" b="1" dirty="0">
                <a:solidFill>
                  <a:schemeClr val="accent1"/>
                </a:solidFill>
                <a:cs typeface="Calibri" panose="020F0502020204030204" pitchFamily="34" charset="0"/>
              </a:rPr>
              <a:t>Sensitivity and specificity of ≥3 baseline/postbaseline factors optimal, but only observed in 3% of population</a:t>
            </a:r>
            <a:endParaRPr lang="en-US" sz="1800" b="1" dirty="0">
              <a:solidFill>
                <a:schemeClr val="accent1"/>
              </a:solidFill>
              <a:cs typeface="Calibri" panose="020F0502020204030204" pitchFamily="34" charset="0"/>
            </a:endParaRPr>
          </a:p>
          <a:p>
            <a:pPr>
              <a:spcAft>
                <a:spcPts val="600"/>
              </a:spcAft>
            </a:pPr>
            <a:endParaRPr lang="en-US" sz="2000" dirty="0"/>
          </a:p>
        </p:txBody>
      </p:sp>
      <p:sp>
        <p:nvSpPr>
          <p:cNvPr id="6" name="TextBox 5">
            <a:extLst>
              <a:ext uri="{FF2B5EF4-FFF2-40B4-BE49-F238E27FC236}">
                <a16:creationId xmlns:a16="http://schemas.microsoft.com/office/drawing/2014/main" id="{92AD47DC-A8C8-3E17-CA60-E2BEC5078E65}"/>
              </a:ext>
            </a:extLst>
          </p:cNvPr>
          <p:cNvSpPr txBox="1"/>
          <p:nvPr/>
        </p:nvSpPr>
        <p:spPr bwMode="auto">
          <a:xfrm>
            <a:off x="516116" y="3868936"/>
            <a:ext cx="62727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*Variables eliminated from model: Baseline BMI, regimen (Q8W vs Q4W), L74I, sex at birth, other NNRTI RAMs, CAB RAMs, other INSTI RAMs, predicted log</a:t>
            </a:r>
            <a:r>
              <a:rPr lang="en-US" sz="1200" b="0" baseline="-25000" dirty="0">
                <a:solidFill>
                  <a:schemeClr val="bg1"/>
                </a:solidFill>
                <a:latin typeface="Calibri" panose="020F0502020204030204" pitchFamily="34" charset="0"/>
              </a:rPr>
              <a:t>2</a:t>
            </a:r>
            <a:r>
              <a:rPr lang="en-US" sz="1200" b="0" dirty="0">
                <a:solidFill>
                  <a:schemeClr val="bg1"/>
                </a:solidFill>
                <a:latin typeface="Calibri" panose="020F0502020204030204" pitchFamily="34" charset="0"/>
              </a:rPr>
              <a:t> Wk 4 RPV C</a:t>
            </a:r>
            <a:r>
              <a:rPr lang="en-US" sz="1200" b="0" baseline="-25000" dirty="0">
                <a:solidFill>
                  <a:schemeClr val="bg1"/>
                </a:solidFill>
                <a:latin typeface="Calibri" panose="020F0502020204030204" pitchFamily="34" charset="0"/>
              </a:rPr>
              <a:t>trough</a:t>
            </a:r>
            <a:r>
              <a:rPr lang="en-US" sz="1200" b="0" dirty="0">
                <a:solidFill>
                  <a:schemeClr val="bg1"/>
                </a:solidFill>
                <a:latin typeface="Calibri" panose="020F0502020204030204" pitchFamily="34" charset="0"/>
              </a:rPr>
              <a:t>.</a:t>
            </a:r>
          </a:p>
        </p:txBody>
      </p:sp>
      <p:sp>
        <p:nvSpPr>
          <p:cNvPr id="3" name="Text Box 11">
            <a:extLst>
              <a:ext uri="{FF2B5EF4-FFF2-40B4-BE49-F238E27FC236}">
                <a16:creationId xmlns:a16="http://schemas.microsoft.com/office/drawing/2014/main" id="{D30D836E-FF28-7007-CD8D-2BF929B57255}"/>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l">
              <a:lnSpc>
                <a:spcPct val="100000"/>
              </a:lnSpc>
              <a:spcBef>
                <a:spcPct val="50000"/>
              </a:spcBef>
              <a:spcAft>
                <a:spcPct val="0"/>
              </a:spcAft>
              <a:buClrTx/>
              <a:buFontTx/>
              <a:buNone/>
            </a:pPr>
            <a:r>
              <a:rPr lang="en-US" sz="1200" b="0" dirty="0">
                <a:solidFill>
                  <a:schemeClr val="bg2"/>
                </a:solidFill>
                <a:latin typeface="Calibri" panose="020F0502020204030204" pitchFamily="34" charset="0"/>
              </a:rPr>
              <a:t>Orkin. HIV Drug Therapy Glasgow 2022. Abstr O44.</a:t>
            </a:r>
          </a:p>
        </p:txBody>
      </p:sp>
      <p:graphicFrame>
        <p:nvGraphicFramePr>
          <p:cNvPr id="5" name="Group 3">
            <a:extLst>
              <a:ext uri="{FF2B5EF4-FFF2-40B4-BE49-F238E27FC236}">
                <a16:creationId xmlns:a16="http://schemas.microsoft.com/office/drawing/2014/main" id="{B7B34E1D-4040-0660-619F-80E6C7EE1B49}"/>
              </a:ext>
            </a:extLst>
          </p:cNvPr>
          <p:cNvGraphicFramePr>
            <a:graphicFrameLocks/>
          </p:cNvGraphicFramePr>
          <p:nvPr>
            <p:extLst>
              <p:ext uri="{D42A27DB-BD31-4B8C-83A1-F6EECF244321}">
                <p14:modId xmlns:p14="http://schemas.microsoft.com/office/powerpoint/2010/main" val="3375725567"/>
              </p:ext>
            </p:extLst>
          </p:nvPr>
        </p:nvGraphicFramePr>
        <p:xfrm>
          <a:off x="516116" y="1613576"/>
          <a:ext cx="6272784" cy="2255616"/>
        </p:xfrm>
        <a:graphic>
          <a:graphicData uri="http://schemas.openxmlformats.org/drawingml/2006/table">
            <a:tbl>
              <a:tblPr/>
              <a:tblGrid>
                <a:gridCol w="3602736">
                  <a:extLst>
                    <a:ext uri="{9D8B030D-6E8A-4147-A177-3AD203B41FA5}">
                      <a16:colId xmlns:a16="http://schemas.microsoft.com/office/drawing/2014/main" val="20000"/>
                    </a:ext>
                  </a:extLst>
                </a:gridCol>
                <a:gridCol w="2670048">
                  <a:extLst>
                    <a:ext uri="{9D8B030D-6E8A-4147-A177-3AD203B41FA5}">
                      <a16:colId xmlns:a16="http://schemas.microsoft.com/office/drawing/2014/main" val="20001"/>
                    </a:ext>
                  </a:extLst>
                </a:gridCol>
              </a:tblGrid>
              <a:tr h="26269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it-IT" sz="1600" b="1" i="0" u="none" strike="noStrike" cap="none" normalizeH="0" baseline="0" dirty="0">
                          <a:ln>
                            <a:noFill/>
                          </a:ln>
                          <a:solidFill>
                            <a:schemeClr val="tx1"/>
                          </a:solidFill>
                          <a:effectLst/>
                          <a:latin typeface="Calibri" panose="020F0502020204030204" pitchFamily="34" charset="0"/>
                        </a:rPr>
                        <a:t>Covariate*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Expanded MVA Adjusted IRR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(95% CI; </a:t>
                      </a:r>
                      <a:r>
                        <a:rPr kumimoji="0" lang="en-US" sz="1600" b="1" i="1" u="none" strike="noStrike" cap="none" normalizeH="0" baseline="0" dirty="0">
                          <a:ln>
                            <a:noFill/>
                          </a:ln>
                          <a:solidFill>
                            <a:schemeClr val="tx1"/>
                          </a:solidFill>
                          <a:effectLst/>
                          <a:latin typeface="Calibri" panose="020F0502020204030204" pitchFamily="34" charset="0"/>
                        </a:rPr>
                        <a:t>P</a:t>
                      </a:r>
                      <a:r>
                        <a:rPr kumimoji="0" lang="en-US" sz="1600" b="1" i="0" u="none" strike="noStrike" cap="none" normalizeH="0" baseline="0" dirty="0">
                          <a:ln>
                            <a:noFill/>
                          </a:ln>
                          <a:solidFill>
                            <a:schemeClr val="tx1"/>
                          </a:solidFill>
                          <a:effectLst/>
                          <a:latin typeface="Calibri" panose="020F0502020204030204" pitchFamily="34" charset="0"/>
                        </a:rPr>
                        <a:t> Value) n = 1224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54532">
                <a:tc>
                  <a:txBody>
                    <a:bodyPr/>
                    <a:lstStyle/>
                    <a:p>
                      <a:pPr marL="0" marR="0">
                        <a:spcBef>
                          <a:spcPts val="0"/>
                        </a:spcBef>
                        <a:spcAft>
                          <a:spcPts val="0"/>
                        </a:spcAft>
                      </a:pPr>
                      <a:r>
                        <a:rPr lang="en-US" sz="1600" b="0" dirty="0">
                          <a:solidFill>
                            <a:schemeClr val="bg1"/>
                          </a:solidFill>
                          <a:effectLst/>
                          <a:latin typeface="+mn-lt"/>
                        </a:rPr>
                        <a:t>RPV RAMs: yes/no</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sym typeface="Webdings" panose="05030102010509060703" pitchFamily="18" charset="2"/>
                        </a:rPr>
                        <a:t>25.7 (7.17-92.2; &lt;.0001)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54532">
                <a:tc>
                  <a:txBody>
                    <a:bodyPr/>
                    <a:lstStyle/>
                    <a:p>
                      <a:pPr marL="0" marR="0">
                        <a:spcBef>
                          <a:spcPts val="0"/>
                        </a:spcBef>
                        <a:spcAft>
                          <a:spcPts val="0"/>
                        </a:spcAft>
                      </a:pPr>
                      <a:r>
                        <a:rPr lang="en-US" sz="1600" b="0" dirty="0">
                          <a:solidFill>
                            <a:schemeClr val="bg1"/>
                          </a:solidFill>
                          <a:effectLst/>
                          <a:latin typeface="+mn-lt"/>
                        </a:rPr>
                        <a:t>HIV-1 subtype A6/A1: yes/no</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sym typeface="Webdings" panose="05030102010509060703" pitchFamily="18" charset="2"/>
                        </a:rPr>
                        <a:t>15.5 (4.69-50.9; &lt;.0001)</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r h="154532">
                <a:tc>
                  <a:txBody>
                    <a:bodyPr/>
                    <a:lstStyle/>
                    <a:p>
                      <a:pPr marL="0" marR="0">
                        <a:spcBef>
                          <a:spcPts val="0"/>
                        </a:spcBef>
                        <a:spcAft>
                          <a:spcPts val="0"/>
                        </a:spcAft>
                      </a:pPr>
                      <a:r>
                        <a:rPr lang="en-US" sz="1600" b="0" dirty="0">
                          <a:solidFill>
                            <a:schemeClr val="bg1"/>
                          </a:solidFill>
                          <a:effectLst/>
                          <a:latin typeface="+mn-lt"/>
                        </a:rPr>
                        <a:t>Predicted log</a:t>
                      </a:r>
                      <a:r>
                        <a:rPr lang="en-US" sz="1600" b="0" baseline="-25000" dirty="0">
                          <a:solidFill>
                            <a:schemeClr val="bg1"/>
                          </a:solidFill>
                          <a:effectLst/>
                          <a:latin typeface="+mn-lt"/>
                        </a:rPr>
                        <a:t>2</a:t>
                      </a:r>
                      <a:r>
                        <a:rPr lang="en-US" sz="1600" b="0" dirty="0">
                          <a:solidFill>
                            <a:schemeClr val="bg1"/>
                          </a:solidFill>
                          <a:effectLst/>
                          <a:latin typeface="+mn-lt"/>
                        </a:rPr>
                        <a:t> Wk 44 CAB C</a:t>
                      </a:r>
                      <a:r>
                        <a:rPr lang="en-US" sz="1600" b="0" baseline="-25000" dirty="0">
                          <a:solidFill>
                            <a:schemeClr val="bg1"/>
                          </a:solidFill>
                          <a:effectLst/>
                          <a:latin typeface="+mn-lt"/>
                        </a:rPr>
                        <a:t>trough</a:t>
                      </a:r>
                      <a:r>
                        <a:rPr lang="en-US" sz="1600" b="0" baseline="0" dirty="0">
                          <a:solidFill>
                            <a:schemeClr val="bg1"/>
                          </a:solidFill>
                          <a:effectLst/>
                          <a:latin typeface="+mn-lt"/>
                        </a:rPr>
                        <a:t>, </a:t>
                      </a:r>
                      <a:r>
                        <a:rPr lang="en-US" sz="1600" b="0" dirty="0">
                          <a:solidFill>
                            <a:schemeClr val="bg1"/>
                          </a:solidFill>
                          <a:effectLst/>
                          <a:latin typeface="+mn-lt"/>
                        </a:rPr>
                        <a:t>µg/mL</a:t>
                      </a:r>
                      <a:endParaRPr lang="en-US" sz="1600" b="0" baseline="3000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sym typeface="Webdings" panose="05030102010509060703" pitchFamily="18" charset="2"/>
                        </a:rPr>
                        <a:t>5.99 (1.94-18.5; .0019)</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r h="154532">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lang="en-US" sz="1600" b="0" dirty="0">
                          <a:solidFill>
                            <a:schemeClr val="bg1"/>
                          </a:solidFill>
                          <a:effectLst/>
                          <a:latin typeface="+mn-lt"/>
                        </a:rPr>
                        <a:t>Predicted log</a:t>
                      </a:r>
                      <a:r>
                        <a:rPr lang="en-US" sz="1600" b="0" baseline="-25000" dirty="0">
                          <a:solidFill>
                            <a:schemeClr val="bg1"/>
                          </a:solidFill>
                          <a:effectLst/>
                          <a:latin typeface="+mn-lt"/>
                        </a:rPr>
                        <a:t>2</a:t>
                      </a:r>
                      <a:r>
                        <a:rPr lang="en-US" sz="1600" b="0" dirty="0">
                          <a:solidFill>
                            <a:schemeClr val="bg1"/>
                          </a:solidFill>
                          <a:effectLst/>
                          <a:latin typeface="+mn-lt"/>
                        </a:rPr>
                        <a:t> Wk 44 RPV C</a:t>
                      </a:r>
                      <a:r>
                        <a:rPr lang="en-US" sz="1600" b="0" baseline="-25000" dirty="0">
                          <a:solidFill>
                            <a:schemeClr val="bg1"/>
                          </a:solidFill>
                          <a:effectLst/>
                          <a:latin typeface="+mn-lt"/>
                        </a:rPr>
                        <a:t>trough</a:t>
                      </a:r>
                      <a:r>
                        <a:rPr lang="en-US" sz="1600" b="0" baseline="0" dirty="0">
                          <a:solidFill>
                            <a:schemeClr val="bg1"/>
                          </a:solidFill>
                          <a:effectLst/>
                          <a:latin typeface="+mn-lt"/>
                        </a:rPr>
                        <a:t>, </a:t>
                      </a:r>
                      <a:r>
                        <a:rPr lang="en-US" sz="1600" b="0" dirty="0">
                          <a:solidFill>
                            <a:schemeClr val="bg1"/>
                          </a:solidFill>
                          <a:effectLst/>
                          <a:latin typeface="+mn-lt"/>
                        </a:rPr>
                        <a:t>ng/mL</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en-US" sz="1600" b="0" dirty="0">
                          <a:solidFill>
                            <a:schemeClr val="bg1"/>
                          </a:solidFill>
                          <a:effectLst/>
                          <a:latin typeface="+mn-lt"/>
                          <a:ea typeface="Times New Roman" panose="02020603050405020304" pitchFamily="18" charset="0"/>
                          <a:sym typeface="Webdings" panose="05030102010509060703" pitchFamily="18" charset="2"/>
                        </a:rPr>
                        <a:t>4.16 (1.04-16.7; .0441)</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159166715"/>
                  </a:ext>
                </a:extLst>
              </a:tr>
              <a:tr h="154532">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lang="en-US" sz="1600" b="0" dirty="0">
                          <a:solidFill>
                            <a:schemeClr val="bg1"/>
                          </a:solidFill>
                          <a:effectLst/>
                          <a:latin typeface="+mn-lt"/>
                        </a:rPr>
                        <a:t>Predicted log</a:t>
                      </a:r>
                      <a:r>
                        <a:rPr lang="en-US" sz="1600" b="0" baseline="-25000" dirty="0">
                          <a:solidFill>
                            <a:schemeClr val="bg1"/>
                          </a:solidFill>
                          <a:effectLst/>
                          <a:latin typeface="+mn-lt"/>
                        </a:rPr>
                        <a:t>2</a:t>
                      </a:r>
                      <a:r>
                        <a:rPr lang="en-US" sz="1600" b="0" dirty="0">
                          <a:solidFill>
                            <a:schemeClr val="bg1"/>
                          </a:solidFill>
                          <a:effectLst/>
                          <a:latin typeface="+mn-lt"/>
                        </a:rPr>
                        <a:t> Wk 4 CAB C</a:t>
                      </a:r>
                      <a:r>
                        <a:rPr lang="en-US" sz="1600" b="0" baseline="-25000" dirty="0">
                          <a:solidFill>
                            <a:schemeClr val="bg1"/>
                          </a:solidFill>
                          <a:effectLst/>
                          <a:latin typeface="+mn-lt"/>
                        </a:rPr>
                        <a:t>trough</a:t>
                      </a:r>
                      <a:r>
                        <a:rPr lang="en-US" sz="1600" b="0" baseline="0" dirty="0">
                          <a:solidFill>
                            <a:schemeClr val="bg1"/>
                          </a:solidFill>
                          <a:effectLst/>
                          <a:latin typeface="+mn-lt"/>
                        </a:rPr>
                        <a:t>, </a:t>
                      </a:r>
                      <a:r>
                        <a:rPr lang="en-US" sz="1600" b="0" dirty="0">
                          <a:solidFill>
                            <a:schemeClr val="bg1"/>
                          </a:solidFill>
                          <a:effectLst/>
                          <a:latin typeface="+mn-lt"/>
                        </a:rPr>
                        <a:t>µg/mL</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en-US" sz="1600" b="0" dirty="0">
                          <a:solidFill>
                            <a:schemeClr val="bg1"/>
                          </a:solidFill>
                          <a:effectLst/>
                          <a:latin typeface="+mn-lt"/>
                          <a:ea typeface="Times New Roman" panose="02020603050405020304" pitchFamily="18" charset="0"/>
                          <a:sym typeface="Webdings" panose="05030102010509060703" pitchFamily="18" charset="2"/>
                        </a:rPr>
                        <a:t>2.20 (1.21-4.00); .0100)</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535919149"/>
                  </a:ext>
                </a:extLst>
              </a:tr>
            </a:tbl>
          </a:graphicData>
        </a:graphic>
      </p:graphicFrame>
      <p:graphicFrame>
        <p:nvGraphicFramePr>
          <p:cNvPr id="16" name="Group 3">
            <a:extLst>
              <a:ext uri="{FF2B5EF4-FFF2-40B4-BE49-F238E27FC236}">
                <a16:creationId xmlns:a16="http://schemas.microsoft.com/office/drawing/2014/main" id="{2284EC27-0150-838C-6C20-E6B9B23D39EB}"/>
              </a:ext>
            </a:extLst>
          </p:cNvPr>
          <p:cNvGraphicFramePr>
            <a:graphicFrameLocks/>
          </p:cNvGraphicFramePr>
          <p:nvPr>
            <p:extLst>
              <p:ext uri="{D42A27DB-BD31-4B8C-83A1-F6EECF244321}">
                <p14:modId xmlns:p14="http://schemas.microsoft.com/office/powerpoint/2010/main" val="3398155498"/>
              </p:ext>
            </p:extLst>
          </p:nvPr>
        </p:nvGraphicFramePr>
        <p:xfrm>
          <a:off x="516116" y="5186126"/>
          <a:ext cx="10972800" cy="1005888"/>
        </p:xfrm>
        <a:graphic>
          <a:graphicData uri="http://schemas.openxmlformats.org/drawingml/2006/table">
            <a:tbl>
              <a:tblPr/>
              <a:tblGrid>
                <a:gridCol w="3291840">
                  <a:extLst>
                    <a:ext uri="{9D8B030D-6E8A-4147-A177-3AD203B41FA5}">
                      <a16:colId xmlns:a16="http://schemas.microsoft.com/office/drawing/2014/main" val="20000"/>
                    </a:ext>
                  </a:extLst>
                </a:gridCol>
                <a:gridCol w="1920240">
                  <a:extLst>
                    <a:ext uri="{9D8B030D-6E8A-4147-A177-3AD203B41FA5}">
                      <a16:colId xmlns:a16="http://schemas.microsoft.com/office/drawing/2014/main" val="20001"/>
                    </a:ext>
                  </a:extLst>
                </a:gridCol>
                <a:gridCol w="1920240">
                  <a:extLst>
                    <a:ext uri="{9D8B030D-6E8A-4147-A177-3AD203B41FA5}">
                      <a16:colId xmlns:a16="http://schemas.microsoft.com/office/drawing/2014/main" val="3853367550"/>
                    </a:ext>
                  </a:extLst>
                </a:gridCol>
                <a:gridCol w="1920240">
                  <a:extLst>
                    <a:ext uri="{9D8B030D-6E8A-4147-A177-3AD203B41FA5}">
                      <a16:colId xmlns:a16="http://schemas.microsoft.com/office/drawing/2014/main" val="4084439693"/>
                    </a:ext>
                  </a:extLst>
                </a:gridCol>
                <a:gridCol w="1920240">
                  <a:extLst>
                    <a:ext uri="{9D8B030D-6E8A-4147-A177-3AD203B41FA5}">
                      <a16:colId xmlns:a16="http://schemas.microsoft.com/office/drawing/2014/main" val="1346971293"/>
                    </a:ext>
                  </a:extLst>
                </a:gridCol>
              </a:tblGrid>
              <a:tr h="12837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it-IT" sz="1600" b="1" i="0" u="none" strike="noStrike" cap="none" normalizeH="0" baseline="0" dirty="0">
                          <a:ln>
                            <a:noFill/>
                          </a:ln>
                          <a:solidFill>
                            <a:schemeClr val="tx1"/>
                          </a:solidFill>
                          <a:effectLst/>
                          <a:latin typeface="Calibri" panose="020F0502020204030204" pitchFamily="34" charset="0"/>
                        </a:rPr>
                        <a:t>No. of MVA Factors,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PPV</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NPV</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Sensitivity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Specificity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28372">
                <a:tc>
                  <a:txBody>
                    <a:bodyPr/>
                    <a:lstStyle/>
                    <a:p>
                      <a:pPr marL="0" marR="0">
                        <a:spcBef>
                          <a:spcPts val="0"/>
                        </a:spcBef>
                        <a:spcAft>
                          <a:spcPts val="0"/>
                        </a:spcAft>
                      </a:pPr>
                      <a:r>
                        <a:rPr lang="en-US" sz="1600" b="0" dirty="0">
                          <a:solidFill>
                            <a:schemeClr val="bg1"/>
                          </a:solidFill>
                          <a:effectLst/>
                          <a:latin typeface="+mn-lt"/>
                          <a:ea typeface="Times New Roman" panose="02020603050405020304" pitchFamily="18" charset="0"/>
                        </a:rPr>
                        <a:t>≥3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sym typeface="Webdings" panose="05030102010509060703" pitchFamily="18" charset="2"/>
                        </a:rPr>
                        <a:t>20.5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sym typeface="Webdings" panose="05030102010509060703" pitchFamily="18" charset="2"/>
                        </a:rPr>
                        <a:t>98.9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1" dirty="0">
                          <a:solidFill>
                            <a:schemeClr val="bg1"/>
                          </a:solidFill>
                          <a:effectLst/>
                          <a:latin typeface="+mn-lt"/>
                          <a:ea typeface="Times New Roman" panose="02020603050405020304" pitchFamily="18" charset="0"/>
                          <a:sym typeface="Webdings" panose="05030102010509060703" pitchFamily="18" charset="2"/>
                        </a:rPr>
                        <a:t>36.4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1" dirty="0">
                          <a:solidFill>
                            <a:schemeClr val="bg1"/>
                          </a:solidFill>
                          <a:effectLst/>
                          <a:latin typeface="+mn-lt"/>
                          <a:ea typeface="Times New Roman" panose="02020603050405020304" pitchFamily="18" charset="0"/>
                          <a:sym typeface="Webdings" panose="05030102010509060703" pitchFamily="18" charset="2"/>
                        </a:rPr>
                        <a:t>97.6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28372">
                <a:tc>
                  <a:txBody>
                    <a:bodyPr/>
                    <a:lstStyle/>
                    <a:p>
                      <a:pPr marL="0" marR="0">
                        <a:spcBef>
                          <a:spcPts val="0"/>
                        </a:spcBef>
                        <a:spcAft>
                          <a:spcPts val="0"/>
                        </a:spcAft>
                      </a:pPr>
                      <a:r>
                        <a:rPr lang="en-US" sz="1600" b="0" dirty="0">
                          <a:solidFill>
                            <a:schemeClr val="bg1"/>
                          </a:solidFill>
                          <a:effectLst/>
                          <a:latin typeface="+mn-lt"/>
                          <a:ea typeface="Times New Roman" panose="02020603050405020304" pitchFamily="18" charset="0"/>
                        </a:rPr>
                        <a:t>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1.3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98.1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22.7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69.2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bl>
          </a:graphicData>
        </a:graphic>
      </p:graphicFrame>
      <p:graphicFrame>
        <p:nvGraphicFramePr>
          <p:cNvPr id="15" name="Group 3">
            <a:extLst>
              <a:ext uri="{FF2B5EF4-FFF2-40B4-BE49-F238E27FC236}">
                <a16:creationId xmlns:a16="http://schemas.microsoft.com/office/drawing/2014/main" id="{2FF815EA-7E0C-9332-FCF1-7FE783663585}"/>
              </a:ext>
            </a:extLst>
          </p:cNvPr>
          <p:cNvGraphicFramePr>
            <a:graphicFrameLocks/>
          </p:cNvGraphicFramePr>
          <p:nvPr>
            <p:extLst>
              <p:ext uri="{D42A27DB-BD31-4B8C-83A1-F6EECF244321}">
                <p14:modId xmlns:p14="http://schemas.microsoft.com/office/powerpoint/2010/main" val="338380513"/>
              </p:ext>
            </p:extLst>
          </p:nvPr>
        </p:nvGraphicFramePr>
        <p:xfrm>
          <a:off x="6921100" y="1613576"/>
          <a:ext cx="4572000" cy="2255616"/>
        </p:xfrm>
        <a:graphic>
          <a:graphicData uri="http://schemas.openxmlformats.org/drawingml/2006/table">
            <a:tbl>
              <a:tblPr/>
              <a:tblGrid>
                <a:gridCol w="1737360">
                  <a:extLst>
                    <a:ext uri="{9D8B030D-6E8A-4147-A177-3AD203B41FA5}">
                      <a16:colId xmlns:a16="http://schemas.microsoft.com/office/drawing/2014/main" val="20000"/>
                    </a:ext>
                  </a:extLst>
                </a:gridCol>
                <a:gridCol w="2834640">
                  <a:extLst>
                    <a:ext uri="{9D8B030D-6E8A-4147-A177-3AD203B41FA5}">
                      <a16:colId xmlns:a16="http://schemas.microsoft.com/office/drawing/2014/main" val="20001"/>
                    </a:ext>
                  </a:extLst>
                </a:gridCol>
              </a:tblGrid>
              <a:tr h="155304">
                <a:tc>
                  <a:txBody>
                    <a:bodyPr/>
                    <a:lstStyle/>
                    <a:p>
                      <a:pPr algn="l" fontAlgn="ctr"/>
                      <a:r>
                        <a:rPr lang="en-US" sz="1600" b="1" u="none" strike="noStrike" dirty="0">
                          <a:solidFill>
                            <a:schemeClr val="tx1"/>
                          </a:solidFill>
                          <a:effectLst/>
                          <a:latin typeface="+mn-lt"/>
                        </a:rPr>
                        <a:t>No. of MVA Factors</a:t>
                      </a:r>
                      <a:endParaRPr lang="en-US" sz="1600" b="1" i="0" u="none" strike="noStrike" dirty="0">
                        <a:solidFill>
                          <a:schemeClr val="tx1"/>
                        </a:solidFill>
                        <a:effectLst/>
                        <a:latin typeface="+mn-lt"/>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CVF, n/N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US" sz="1600" b="0" dirty="0">
                          <a:solidFill>
                            <a:schemeClr val="bg1"/>
                          </a:solidFill>
                          <a:effectLst/>
                          <a:latin typeface="+mn-lt"/>
                        </a:rPr>
                        <a:t>0</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sym typeface="Webdings" panose="05030102010509060703" pitchFamily="18" charset="2"/>
                        </a:rPr>
                        <a:t>0/664 (0)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0">
                <a:tc>
                  <a:txBody>
                    <a:bodyPr/>
                    <a:lstStyle/>
                    <a:p>
                      <a:pPr marL="0" marR="0">
                        <a:spcBef>
                          <a:spcPts val="0"/>
                        </a:spcBef>
                        <a:spcAft>
                          <a:spcPts val="0"/>
                        </a:spcAft>
                      </a:pPr>
                      <a:r>
                        <a:rPr lang="en-US" sz="1600" b="0" dirty="0">
                          <a:solidFill>
                            <a:schemeClr val="bg1"/>
                          </a:solidFill>
                          <a:effectLst/>
                          <a:latin typeface="+mn-lt"/>
                        </a:rPr>
                        <a:t>1</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5/396 (1.3)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r h="0">
                <a:tc>
                  <a:txBody>
                    <a:bodyPr/>
                    <a:lstStyle/>
                    <a:p>
                      <a:pPr marL="0" marR="0">
                        <a:spcBef>
                          <a:spcPts val="0"/>
                        </a:spcBef>
                        <a:spcAft>
                          <a:spcPts val="0"/>
                        </a:spcAft>
                      </a:pPr>
                      <a:r>
                        <a:rPr lang="en-US" sz="1600" b="0" dirty="0">
                          <a:solidFill>
                            <a:schemeClr val="bg1"/>
                          </a:solidFill>
                          <a:effectLst/>
                          <a:latin typeface="+mn-lt"/>
                        </a:rPr>
                        <a:t>≥2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17/232 (7.3)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r h="0">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lang="en-US" sz="1600" b="0" dirty="0">
                          <a:solidFill>
                            <a:schemeClr val="bg1"/>
                          </a:solidFill>
                          <a:effectLst/>
                          <a:latin typeface="+mn-lt"/>
                        </a:rPr>
                        <a:t>≥3</a:t>
                      </a:r>
                    </a:p>
                  </a:txBody>
                  <a:tcPr marL="121699" marR="121699" marT="45728" marB="45728" anchor="ctr" horzOverflow="overflow">
                    <a:lnL w="381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en-US" sz="1600" b="0" dirty="0">
                          <a:solidFill>
                            <a:schemeClr val="bg1"/>
                          </a:solidFill>
                          <a:effectLst/>
                          <a:latin typeface="+mn-lt"/>
                          <a:ea typeface="Times New Roman" panose="02020603050405020304" pitchFamily="18" charset="0"/>
                        </a:rPr>
                        <a:t>8/39 (20.5)</a:t>
                      </a:r>
                    </a:p>
                  </a:txBody>
                  <a:tcPr marL="121699" marR="121699" marT="45728" marB="45728" anchor="ctr" horzOverflow="overflow">
                    <a:lnL w="12700" cap="flat" cmpd="sng" algn="ctr">
                      <a:no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159166715"/>
                  </a:ext>
                </a:extLst>
              </a:tr>
              <a:tr h="155304">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lang="en-US" sz="1600" b="1" dirty="0">
                          <a:solidFill>
                            <a:schemeClr val="bg1"/>
                          </a:solidFill>
                          <a:effectLst/>
                          <a:latin typeface="+mn-lt"/>
                        </a:rPr>
                        <a:t>Total</a:t>
                      </a:r>
                      <a:endParaRPr lang="en-US" sz="1600" b="1"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1" dirty="0">
                          <a:solidFill>
                            <a:schemeClr val="bg1"/>
                          </a:solidFill>
                          <a:effectLst/>
                          <a:latin typeface="+mn-lt"/>
                          <a:ea typeface="Times New Roman" panose="02020603050405020304" pitchFamily="18" charset="0"/>
                        </a:rPr>
                        <a:t>22/1292 (1.7 [95% CI: 1.1-2.6])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535919149"/>
                  </a:ext>
                </a:extLst>
              </a:tr>
            </a:tbl>
          </a:graphicData>
        </a:graphic>
      </p:graphicFrame>
    </p:spTree>
    <p:extLst>
      <p:ext uri="{BB962C8B-B14F-4D97-AF65-F5344CB8AC3E}">
        <p14:creationId xmlns:p14="http://schemas.microsoft.com/office/powerpoint/2010/main" val="2008498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91B103D-BF4D-12C2-CD98-94BA04F30EDE}"/>
              </a:ext>
            </a:extLst>
          </p:cNvPr>
          <p:cNvSpPr>
            <a:spLocks noGrp="1"/>
          </p:cNvSpPr>
          <p:nvPr>
            <p:ph type="title"/>
          </p:nvPr>
        </p:nvSpPr>
        <p:spPr/>
        <p:txBody>
          <a:bodyPr/>
          <a:lstStyle/>
          <a:p>
            <a:r>
              <a:rPr lang="en-US" dirty="0"/>
              <a:t>Expanded Multivariable Models of Factors Associated With Virologic Failure of LA CAB + RPV: BFA</a:t>
            </a:r>
          </a:p>
        </p:txBody>
      </p:sp>
      <p:sp>
        <p:nvSpPr>
          <p:cNvPr id="10" name="Content Placeholder 9">
            <a:extLst>
              <a:ext uri="{FF2B5EF4-FFF2-40B4-BE49-F238E27FC236}">
                <a16:creationId xmlns:a16="http://schemas.microsoft.com/office/drawing/2014/main" id="{6ED9C544-7AFF-66CA-15B6-09FAFBDD0E36}"/>
              </a:ext>
            </a:extLst>
          </p:cNvPr>
          <p:cNvSpPr>
            <a:spLocks noGrp="1"/>
          </p:cNvSpPr>
          <p:nvPr>
            <p:ph idx="1"/>
          </p:nvPr>
        </p:nvSpPr>
        <p:spPr/>
        <p:txBody>
          <a:bodyPr/>
          <a:lstStyle/>
          <a:p>
            <a:pPr marL="285750" indent="-285750">
              <a:spcAft>
                <a:spcPts val="600"/>
              </a:spcAft>
              <a:buFont typeface="Wingdings" pitchFamily="2" charset="2"/>
              <a:buChar char="§"/>
            </a:pPr>
            <a:endParaRPr lang="en-US" sz="2000" b="0" dirty="0">
              <a:solidFill>
                <a:schemeClr val="bg1"/>
              </a:solidFill>
              <a:cs typeface="Calibri" panose="020F0502020204030204" pitchFamily="34" charset="0"/>
            </a:endParaRPr>
          </a:p>
          <a:p>
            <a:pPr marL="285750" indent="-285750">
              <a:spcAft>
                <a:spcPts val="600"/>
              </a:spcAft>
              <a:buFont typeface="Wingdings" pitchFamily="2" charset="2"/>
              <a:buChar char="§"/>
            </a:pPr>
            <a:endParaRPr lang="en-US" sz="2000" dirty="0">
              <a:cs typeface="Calibri" panose="020F0502020204030204" pitchFamily="34" charset="0"/>
            </a:endParaRPr>
          </a:p>
          <a:p>
            <a:pPr marL="285750" indent="-285750">
              <a:spcAft>
                <a:spcPts val="600"/>
              </a:spcAft>
              <a:buFont typeface="Wingdings" pitchFamily="2" charset="2"/>
              <a:buChar char="§"/>
            </a:pPr>
            <a:endParaRPr lang="en-US" sz="2000" dirty="0">
              <a:cs typeface="Calibri" panose="020F0502020204030204" pitchFamily="34" charset="0"/>
            </a:endParaRPr>
          </a:p>
          <a:p>
            <a:pPr marL="285750" indent="-285750">
              <a:spcAft>
                <a:spcPts val="600"/>
              </a:spcAft>
              <a:buFont typeface="Wingdings" pitchFamily="2" charset="2"/>
              <a:buChar char="§"/>
            </a:pPr>
            <a:endParaRPr lang="en-US" sz="2000" dirty="0">
              <a:cs typeface="Calibri" panose="020F0502020204030204" pitchFamily="34" charset="0"/>
            </a:endParaRPr>
          </a:p>
          <a:p>
            <a:pPr marL="285750" indent="-285750">
              <a:spcAft>
                <a:spcPts val="600"/>
              </a:spcAft>
              <a:buFont typeface="Wingdings" pitchFamily="2" charset="2"/>
              <a:buChar char="§"/>
            </a:pPr>
            <a:endParaRPr lang="en-US" sz="2000" b="0" dirty="0">
              <a:solidFill>
                <a:schemeClr val="bg1"/>
              </a:solidFill>
              <a:cs typeface="Calibri" panose="020F0502020204030204" pitchFamily="34" charset="0"/>
            </a:endParaRPr>
          </a:p>
          <a:p>
            <a:pPr marL="285750" indent="-285750">
              <a:spcAft>
                <a:spcPts val="0"/>
              </a:spcAft>
              <a:buFont typeface="Wingdings" pitchFamily="2" charset="2"/>
              <a:buChar char="§"/>
            </a:pPr>
            <a:r>
              <a:rPr lang="en-US" sz="1800" b="0" dirty="0">
                <a:solidFill>
                  <a:schemeClr val="bg1"/>
                </a:solidFill>
                <a:cs typeface="Calibri" panose="020F0502020204030204" pitchFamily="34" charset="0"/>
              </a:rPr>
              <a:t>Patients with 0/1 baseline factors had a low risk of failure; CVF occurred in 0.5% with BMI ≥30 kg/m</a:t>
            </a:r>
            <a:r>
              <a:rPr lang="en-US" sz="1800" b="0" baseline="30000" dirty="0">
                <a:solidFill>
                  <a:schemeClr val="bg1"/>
                </a:solidFill>
                <a:cs typeface="Calibri" panose="020F0502020204030204" pitchFamily="34" charset="0"/>
              </a:rPr>
              <a:t>2</a:t>
            </a:r>
            <a:r>
              <a:rPr lang="en-US" sz="1800" b="0" dirty="0">
                <a:solidFill>
                  <a:schemeClr val="bg1"/>
                </a:solidFill>
                <a:cs typeface="Calibri" panose="020F0502020204030204" pitchFamily="34" charset="0"/>
              </a:rPr>
              <a:t> as only baseline factor</a:t>
            </a:r>
          </a:p>
          <a:p>
            <a:pPr marL="285750" indent="-285750">
              <a:spcAft>
                <a:spcPts val="0"/>
              </a:spcAft>
              <a:buFont typeface="Wingdings" pitchFamily="2" charset="2"/>
              <a:buChar char="§"/>
            </a:pPr>
            <a:r>
              <a:rPr lang="en-US" sz="1800" b="1" dirty="0">
                <a:solidFill>
                  <a:schemeClr val="accent1"/>
                </a:solidFill>
                <a:cs typeface="Calibri" panose="020F0502020204030204" pitchFamily="34" charset="0"/>
              </a:rPr>
              <a:t>Sensitivity and specificity of ≥2 baseline factors is optimal, with similar predictive value as ≥3 baseline/ postbaseline factors</a:t>
            </a:r>
          </a:p>
          <a:p>
            <a:pPr marL="285750" indent="-285750">
              <a:spcAft>
                <a:spcPts val="0"/>
              </a:spcAft>
              <a:buFont typeface="Wingdings" pitchFamily="2" charset="2"/>
              <a:buChar char="§"/>
            </a:pPr>
            <a:r>
              <a:rPr lang="en-US" sz="1800" b="0" dirty="0">
                <a:solidFill>
                  <a:schemeClr val="bg1"/>
                </a:solidFill>
                <a:cs typeface="Calibri" panose="020F0502020204030204" pitchFamily="34" charset="0"/>
              </a:rPr>
              <a:t>Wk 4 troughs correlate with Wk 44 troughs, thus only Wk 4 troughs included</a:t>
            </a:r>
          </a:p>
          <a:p>
            <a:pPr marL="285750" indent="-285750">
              <a:spcAft>
                <a:spcPts val="0"/>
              </a:spcAft>
              <a:buFont typeface="Wingdings" pitchFamily="2" charset="2"/>
              <a:buChar char="§"/>
            </a:pPr>
            <a:r>
              <a:rPr lang="en-US" altLang="en-US" sz="1800" b="0" dirty="0">
                <a:solidFill>
                  <a:schemeClr val="bg1"/>
                </a:solidFill>
                <a:cs typeface="Calibri" panose="020F0502020204030204" pitchFamily="34" charset="0"/>
              </a:rPr>
              <a:t>Sensitivity and specificity of ≥3 baseline/post-baseline factors optimal, but only observed in 3% of population</a:t>
            </a:r>
            <a:endParaRPr lang="en-US" sz="1800" b="0" dirty="0">
              <a:solidFill>
                <a:schemeClr val="bg1"/>
              </a:solidFill>
              <a:cs typeface="Calibri" panose="020F0502020204030204" pitchFamily="34" charset="0"/>
            </a:endParaRPr>
          </a:p>
          <a:p>
            <a:pPr>
              <a:spcAft>
                <a:spcPts val="600"/>
              </a:spcAft>
            </a:pPr>
            <a:endParaRPr lang="en-US" sz="2000" dirty="0"/>
          </a:p>
        </p:txBody>
      </p:sp>
      <p:sp>
        <p:nvSpPr>
          <p:cNvPr id="3" name="Text Box 11">
            <a:extLst>
              <a:ext uri="{FF2B5EF4-FFF2-40B4-BE49-F238E27FC236}">
                <a16:creationId xmlns:a16="http://schemas.microsoft.com/office/drawing/2014/main" id="{D30D836E-FF28-7007-CD8D-2BF929B57255}"/>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l">
              <a:lnSpc>
                <a:spcPct val="100000"/>
              </a:lnSpc>
              <a:spcBef>
                <a:spcPct val="50000"/>
              </a:spcBef>
              <a:spcAft>
                <a:spcPct val="0"/>
              </a:spcAft>
              <a:buClrTx/>
              <a:buFontTx/>
              <a:buNone/>
            </a:pPr>
            <a:r>
              <a:rPr lang="en-US" sz="1200" b="0" dirty="0">
                <a:solidFill>
                  <a:schemeClr val="bg2"/>
                </a:solidFill>
                <a:latin typeface="Calibri" panose="020F0502020204030204" pitchFamily="34" charset="0"/>
              </a:rPr>
              <a:t>Orkin. HIV Drug Therapy Glasgow 2022. Abstr O44.</a:t>
            </a:r>
          </a:p>
        </p:txBody>
      </p:sp>
      <p:graphicFrame>
        <p:nvGraphicFramePr>
          <p:cNvPr id="5" name="Group 3">
            <a:extLst>
              <a:ext uri="{FF2B5EF4-FFF2-40B4-BE49-F238E27FC236}">
                <a16:creationId xmlns:a16="http://schemas.microsoft.com/office/drawing/2014/main" id="{B7B34E1D-4040-0660-619F-80E6C7EE1B49}"/>
              </a:ext>
            </a:extLst>
          </p:cNvPr>
          <p:cNvGraphicFramePr>
            <a:graphicFrameLocks/>
          </p:cNvGraphicFramePr>
          <p:nvPr>
            <p:extLst>
              <p:ext uri="{D42A27DB-BD31-4B8C-83A1-F6EECF244321}">
                <p14:modId xmlns:p14="http://schemas.microsoft.com/office/powerpoint/2010/main" val="158011496"/>
              </p:ext>
            </p:extLst>
          </p:nvPr>
        </p:nvGraphicFramePr>
        <p:xfrm>
          <a:off x="516116" y="1613576"/>
          <a:ext cx="5494600" cy="1585024"/>
        </p:xfrm>
        <a:graphic>
          <a:graphicData uri="http://schemas.openxmlformats.org/drawingml/2006/table">
            <a:tbl>
              <a:tblPr/>
              <a:tblGrid>
                <a:gridCol w="2834640">
                  <a:extLst>
                    <a:ext uri="{9D8B030D-6E8A-4147-A177-3AD203B41FA5}">
                      <a16:colId xmlns:a16="http://schemas.microsoft.com/office/drawing/2014/main" val="20000"/>
                    </a:ext>
                  </a:extLst>
                </a:gridCol>
                <a:gridCol w="2659960">
                  <a:extLst>
                    <a:ext uri="{9D8B030D-6E8A-4147-A177-3AD203B41FA5}">
                      <a16:colId xmlns:a16="http://schemas.microsoft.com/office/drawing/2014/main" val="20001"/>
                    </a:ext>
                  </a:extLst>
                </a:gridCol>
              </a:tblGrid>
              <a:tr h="26269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it-IT" sz="1600" b="1" i="0" u="none" strike="noStrike" cap="none" normalizeH="0" baseline="0" dirty="0">
                          <a:ln>
                            <a:noFill/>
                          </a:ln>
                          <a:solidFill>
                            <a:schemeClr val="tx1"/>
                          </a:solidFill>
                          <a:effectLst/>
                          <a:latin typeface="Calibri" panose="020F0502020204030204" pitchFamily="34" charset="0"/>
                        </a:rPr>
                        <a:t>Covariate*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Expanded BFA Adjusted IRR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(95% CI; </a:t>
                      </a:r>
                      <a:r>
                        <a:rPr kumimoji="0" lang="en-US" sz="1600" b="1" i="1" u="none" strike="noStrike" cap="none" normalizeH="0" baseline="0" dirty="0">
                          <a:ln>
                            <a:noFill/>
                          </a:ln>
                          <a:solidFill>
                            <a:schemeClr val="tx1"/>
                          </a:solidFill>
                          <a:effectLst/>
                          <a:latin typeface="Calibri" panose="020F0502020204030204" pitchFamily="34" charset="0"/>
                        </a:rPr>
                        <a:t>P</a:t>
                      </a:r>
                      <a:r>
                        <a:rPr kumimoji="0" lang="en-US" sz="1600" b="1" i="0" u="none" strike="noStrike" cap="none" normalizeH="0" baseline="0" dirty="0">
                          <a:ln>
                            <a:noFill/>
                          </a:ln>
                          <a:solidFill>
                            <a:schemeClr val="tx1"/>
                          </a:solidFill>
                          <a:effectLst/>
                          <a:latin typeface="Calibri" panose="020F0502020204030204" pitchFamily="34" charset="0"/>
                        </a:rPr>
                        <a:t> Value) n = 1363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54532">
                <a:tc>
                  <a:txBody>
                    <a:bodyPr/>
                    <a:lstStyle/>
                    <a:p>
                      <a:pPr marL="0" marR="0">
                        <a:spcBef>
                          <a:spcPts val="0"/>
                        </a:spcBef>
                        <a:spcAft>
                          <a:spcPts val="0"/>
                        </a:spcAft>
                      </a:pPr>
                      <a:r>
                        <a:rPr lang="en-US" sz="1600" b="0" dirty="0">
                          <a:solidFill>
                            <a:schemeClr val="bg1"/>
                          </a:solidFill>
                          <a:effectLst/>
                          <a:latin typeface="+mn-lt"/>
                        </a:rPr>
                        <a:t>RPV RAMs: yes/no</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sym typeface="Webdings" panose="05030102010509060703" pitchFamily="18" charset="2"/>
                        </a:rPr>
                        <a:t>21.7 (5.80-80.8; &lt;.0001)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54532">
                <a:tc>
                  <a:txBody>
                    <a:bodyPr/>
                    <a:lstStyle/>
                    <a:p>
                      <a:pPr marL="0" marR="0">
                        <a:spcBef>
                          <a:spcPts val="0"/>
                        </a:spcBef>
                        <a:spcAft>
                          <a:spcPts val="0"/>
                        </a:spcAft>
                      </a:pPr>
                      <a:r>
                        <a:rPr lang="en-US" sz="1600" b="0" dirty="0">
                          <a:solidFill>
                            <a:schemeClr val="bg1"/>
                          </a:solidFill>
                          <a:effectLst/>
                          <a:latin typeface="+mn-lt"/>
                        </a:rPr>
                        <a:t>HIV-1 subtype A6/A1: yes/no</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dirty="0">
                          <a:solidFill>
                            <a:schemeClr val="bg1"/>
                          </a:solidFill>
                          <a:effectLst/>
                          <a:sym typeface="Webdings" panose="05030102010509060703" pitchFamily="18" charset="2"/>
                        </a:rPr>
                        <a:t>12.9 (4.42-37.5; &lt;.0001)</a:t>
                      </a:r>
                      <a:endParaRPr lang="en-US" sz="160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r h="154532">
                <a:tc>
                  <a:txBody>
                    <a:bodyPr/>
                    <a:lstStyle/>
                    <a:p>
                      <a:pPr marL="0" marR="0">
                        <a:spcBef>
                          <a:spcPts val="0"/>
                        </a:spcBef>
                        <a:spcAft>
                          <a:spcPts val="0"/>
                        </a:spcAft>
                      </a:pPr>
                      <a:r>
                        <a:rPr lang="en-US" sz="1600" b="0" dirty="0">
                          <a:solidFill>
                            <a:schemeClr val="bg1"/>
                          </a:solidFill>
                          <a:effectLst/>
                        </a:rPr>
                        <a:t>Baseline BMI, kg/m</a:t>
                      </a:r>
                      <a:r>
                        <a:rPr lang="en-US" sz="1600" b="0" baseline="30000" dirty="0">
                          <a:solidFill>
                            <a:schemeClr val="bg1"/>
                          </a:solidFill>
                          <a:effectLst/>
                        </a:rPr>
                        <a:t>2</a:t>
                      </a:r>
                      <a:endParaRPr lang="en-US" sz="1600" b="0" baseline="3000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sym typeface="Webdings" panose="05030102010509060703" pitchFamily="18" charset="2"/>
                        </a:rPr>
                        <a:t>1.09 (1.00-1.19; .0447)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bl>
          </a:graphicData>
        </a:graphic>
      </p:graphicFrame>
      <p:graphicFrame>
        <p:nvGraphicFramePr>
          <p:cNvPr id="16" name="Group 3">
            <a:extLst>
              <a:ext uri="{FF2B5EF4-FFF2-40B4-BE49-F238E27FC236}">
                <a16:creationId xmlns:a16="http://schemas.microsoft.com/office/drawing/2014/main" id="{2284EC27-0150-838C-6C20-E6B9B23D39EB}"/>
              </a:ext>
            </a:extLst>
          </p:cNvPr>
          <p:cNvGraphicFramePr>
            <a:graphicFrameLocks/>
          </p:cNvGraphicFramePr>
          <p:nvPr>
            <p:extLst>
              <p:ext uri="{D42A27DB-BD31-4B8C-83A1-F6EECF244321}">
                <p14:modId xmlns:p14="http://schemas.microsoft.com/office/powerpoint/2010/main" val="4047652273"/>
              </p:ext>
            </p:extLst>
          </p:nvPr>
        </p:nvGraphicFramePr>
        <p:xfrm>
          <a:off x="516116" y="5186126"/>
          <a:ext cx="10972800" cy="1005888"/>
        </p:xfrm>
        <a:graphic>
          <a:graphicData uri="http://schemas.openxmlformats.org/drawingml/2006/table">
            <a:tbl>
              <a:tblPr/>
              <a:tblGrid>
                <a:gridCol w="3291840">
                  <a:extLst>
                    <a:ext uri="{9D8B030D-6E8A-4147-A177-3AD203B41FA5}">
                      <a16:colId xmlns:a16="http://schemas.microsoft.com/office/drawing/2014/main" val="20000"/>
                    </a:ext>
                  </a:extLst>
                </a:gridCol>
                <a:gridCol w="1920240">
                  <a:extLst>
                    <a:ext uri="{9D8B030D-6E8A-4147-A177-3AD203B41FA5}">
                      <a16:colId xmlns:a16="http://schemas.microsoft.com/office/drawing/2014/main" val="20001"/>
                    </a:ext>
                  </a:extLst>
                </a:gridCol>
                <a:gridCol w="1920240">
                  <a:extLst>
                    <a:ext uri="{9D8B030D-6E8A-4147-A177-3AD203B41FA5}">
                      <a16:colId xmlns:a16="http://schemas.microsoft.com/office/drawing/2014/main" val="3853367550"/>
                    </a:ext>
                  </a:extLst>
                </a:gridCol>
                <a:gridCol w="1920240">
                  <a:extLst>
                    <a:ext uri="{9D8B030D-6E8A-4147-A177-3AD203B41FA5}">
                      <a16:colId xmlns:a16="http://schemas.microsoft.com/office/drawing/2014/main" val="4084439693"/>
                    </a:ext>
                  </a:extLst>
                </a:gridCol>
                <a:gridCol w="1920240">
                  <a:extLst>
                    <a:ext uri="{9D8B030D-6E8A-4147-A177-3AD203B41FA5}">
                      <a16:colId xmlns:a16="http://schemas.microsoft.com/office/drawing/2014/main" val="1346971293"/>
                    </a:ext>
                  </a:extLst>
                </a:gridCol>
              </a:tblGrid>
              <a:tr h="12837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it-IT" sz="1600" b="1" i="0" u="none" strike="noStrike" cap="none" normalizeH="0" baseline="0" dirty="0">
                          <a:ln>
                            <a:noFill/>
                          </a:ln>
                          <a:solidFill>
                            <a:schemeClr val="tx1"/>
                          </a:solidFill>
                          <a:effectLst/>
                          <a:latin typeface="Calibri" panose="020F0502020204030204" pitchFamily="34" charset="0"/>
                        </a:rPr>
                        <a:t>No. of BFA Factors,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PPV</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NPV</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Sensitivity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Specificity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28372">
                <a:tc>
                  <a:txBody>
                    <a:bodyPr/>
                    <a:lstStyle/>
                    <a:p>
                      <a:pPr marL="0" marR="0">
                        <a:spcBef>
                          <a:spcPts val="0"/>
                        </a:spcBef>
                        <a:spcAft>
                          <a:spcPts val="0"/>
                        </a:spcAft>
                      </a:pPr>
                      <a:r>
                        <a:rPr lang="en-US" sz="1600" b="0" dirty="0">
                          <a:solidFill>
                            <a:schemeClr val="bg1"/>
                          </a:solidFill>
                          <a:effectLst/>
                          <a:latin typeface="+mn-lt"/>
                          <a:ea typeface="Times New Roman" panose="02020603050405020304" pitchFamily="18" charset="0"/>
                        </a:rPr>
                        <a:t>≥2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fontAlgn="b"/>
                      <a:r>
                        <a:rPr lang="en-US" sz="1600" b="0" i="0" u="none" strike="noStrike" dirty="0">
                          <a:solidFill>
                            <a:schemeClr val="bg1"/>
                          </a:solidFill>
                          <a:effectLst/>
                          <a:latin typeface="+mn-lt"/>
                        </a:rPr>
                        <a:t>19.3</a:t>
                      </a:r>
                    </a:p>
                  </a:txBody>
                  <a:tcPr marL="9524" marR="9524" marT="953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fontAlgn="b"/>
                      <a:r>
                        <a:rPr lang="en-US" sz="1600" b="0" i="0" u="none" strike="noStrike" dirty="0">
                          <a:solidFill>
                            <a:schemeClr val="bg1"/>
                          </a:solidFill>
                          <a:effectLst/>
                          <a:latin typeface="+mn-lt"/>
                        </a:rPr>
                        <a:t>99.1</a:t>
                      </a:r>
                    </a:p>
                  </a:txBody>
                  <a:tcPr marL="9524" marR="9524" marT="953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algn="ctr" defTabSz="914400" rtl="0" eaLnBrk="1" fontAlgn="b" latinLnBrk="0" hangingPunct="1"/>
                      <a:r>
                        <a:rPr lang="en-US" sz="1600" b="1" u="none" strike="noStrike" kern="1200" dirty="0">
                          <a:solidFill>
                            <a:schemeClr val="bg1"/>
                          </a:solidFill>
                          <a:effectLst/>
                          <a:latin typeface="+mn-lt"/>
                          <a:ea typeface="+mn-ea"/>
                          <a:cs typeface="+mn-cs"/>
                        </a:rPr>
                        <a:t>47.8</a:t>
                      </a:r>
                    </a:p>
                  </a:txBody>
                  <a:tcPr marL="9524" marR="9524" marT="953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algn="ctr" fontAlgn="b"/>
                      <a:r>
                        <a:rPr lang="en-US" sz="1600" b="1" i="0" u="none" strike="noStrike" dirty="0">
                          <a:solidFill>
                            <a:schemeClr val="bg1"/>
                          </a:solidFill>
                          <a:effectLst/>
                          <a:latin typeface="+mn-lt"/>
                        </a:rPr>
                        <a:t>96.7</a:t>
                      </a:r>
                    </a:p>
                  </a:txBody>
                  <a:tcPr marL="9524" marR="9524" marT="953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28372">
                <a:tc>
                  <a:txBody>
                    <a:bodyPr/>
                    <a:lstStyle/>
                    <a:p>
                      <a:pPr marL="0" marR="0">
                        <a:spcBef>
                          <a:spcPts val="0"/>
                        </a:spcBef>
                        <a:spcAft>
                          <a:spcPts val="0"/>
                        </a:spcAft>
                      </a:pPr>
                      <a:r>
                        <a:rPr lang="en-US" sz="1600" b="0" dirty="0">
                          <a:solidFill>
                            <a:schemeClr val="bg1"/>
                          </a:solidFill>
                          <a:effectLst/>
                          <a:latin typeface="+mn-lt"/>
                          <a:ea typeface="Times New Roman" panose="02020603050405020304" pitchFamily="18" charset="0"/>
                        </a:rPr>
                        <a:t>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algn="ctr" defTabSz="914400" rtl="0" eaLnBrk="1" fontAlgn="b" latinLnBrk="0" hangingPunct="1"/>
                      <a:r>
                        <a:rPr lang="en-US" sz="1600" u="none" strike="noStrike" kern="1200" dirty="0">
                          <a:solidFill>
                            <a:schemeClr val="bg1"/>
                          </a:solidFill>
                          <a:effectLst/>
                          <a:latin typeface="+mn-lt"/>
                          <a:ea typeface="+mn-ea"/>
                          <a:cs typeface="+mn-cs"/>
                        </a:rPr>
                        <a:t>2.0</a:t>
                      </a:r>
                    </a:p>
                  </a:txBody>
                  <a:tcPr marL="9524" marR="9524" marT="953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algn="ctr" defTabSz="914400" rtl="0" eaLnBrk="1" fontAlgn="b" latinLnBrk="0" hangingPunct="1"/>
                      <a:r>
                        <a:rPr lang="en-US" sz="1600" u="none" strike="noStrike" kern="1200" dirty="0">
                          <a:solidFill>
                            <a:schemeClr val="bg1"/>
                          </a:solidFill>
                          <a:effectLst/>
                          <a:latin typeface="+mn-lt"/>
                          <a:ea typeface="+mn-ea"/>
                          <a:cs typeface="+mn-cs"/>
                        </a:rPr>
                        <a:t>98.5</a:t>
                      </a:r>
                    </a:p>
                  </a:txBody>
                  <a:tcPr marL="9524" marR="9524" marT="953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algn="ctr" defTabSz="914400" rtl="0" eaLnBrk="1" fontAlgn="b" latinLnBrk="0" hangingPunct="1"/>
                      <a:r>
                        <a:rPr lang="en-US" sz="1600" u="none" strike="noStrike" kern="1200" dirty="0">
                          <a:solidFill>
                            <a:schemeClr val="bg1"/>
                          </a:solidFill>
                          <a:effectLst/>
                          <a:latin typeface="+mn-lt"/>
                          <a:ea typeface="+mn-ea"/>
                          <a:cs typeface="+mn-cs"/>
                        </a:rPr>
                        <a:t>34.8</a:t>
                      </a:r>
                    </a:p>
                  </a:txBody>
                  <a:tcPr marL="9524" marR="9524" marT="953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algn="ctr" defTabSz="914400" rtl="0" eaLnBrk="1" fontAlgn="b" latinLnBrk="0" hangingPunct="1"/>
                      <a:r>
                        <a:rPr lang="en-US" sz="1600" u="none" strike="noStrike" kern="1200" dirty="0">
                          <a:solidFill>
                            <a:schemeClr val="bg1"/>
                          </a:solidFill>
                          <a:effectLst/>
                          <a:latin typeface="+mn-lt"/>
                          <a:ea typeface="+mn-ea"/>
                          <a:cs typeface="+mn-cs"/>
                        </a:rPr>
                        <a:t>71.9</a:t>
                      </a:r>
                    </a:p>
                  </a:txBody>
                  <a:tcPr marL="9524" marR="9524" marT="9537"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bl>
          </a:graphicData>
        </a:graphic>
      </p:graphicFrame>
      <p:sp>
        <p:nvSpPr>
          <p:cNvPr id="2" name="TextBox 1">
            <a:extLst>
              <a:ext uri="{FF2B5EF4-FFF2-40B4-BE49-F238E27FC236}">
                <a16:creationId xmlns:a16="http://schemas.microsoft.com/office/drawing/2014/main" id="{1E21E109-9C4B-70E0-3947-45A54D0B66A1}"/>
              </a:ext>
            </a:extLst>
          </p:cNvPr>
          <p:cNvSpPr txBox="1"/>
          <p:nvPr/>
        </p:nvSpPr>
        <p:spPr bwMode="auto">
          <a:xfrm>
            <a:off x="516116" y="3202195"/>
            <a:ext cx="5494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*Variables eliminated from model: Regimen (Q8W vs Q4W), L74I, sex at birth, other NNRTI RAMs, CAB RAMs, other INSTI RAMs.</a:t>
            </a:r>
          </a:p>
        </p:txBody>
      </p:sp>
      <p:graphicFrame>
        <p:nvGraphicFramePr>
          <p:cNvPr id="15" name="Group 3">
            <a:extLst>
              <a:ext uri="{FF2B5EF4-FFF2-40B4-BE49-F238E27FC236}">
                <a16:creationId xmlns:a16="http://schemas.microsoft.com/office/drawing/2014/main" id="{2FF815EA-7E0C-9332-FCF1-7FE783663585}"/>
              </a:ext>
            </a:extLst>
          </p:cNvPr>
          <p:cNvGraphicFramePr>
            <a:graphicFrameLocks/>
          </p:cNvGraphicFramePr>
          <p:nvPr>
            <p:extLst>
              <p:ext uri="{D42A27DB-BD31-4B8C-83A1-F6EECF244321}">
                <p14:modId xmlns:p14="http://schemas.microsoft.com/office/powerpoint/2010/main" val="2412281803"/>
              </p:ext>
            </p:extLst>
          </p:nvPr>
        </p:nvGraphicFramePr>
        <p:xfrm>
          <a:off x="6317783" y="1613576"/>
          <a:ext cx="4572000" cy="1920320"/>
        </p:xfrm>
        <a:graphic>
          <a:graphicData uri="http://schemas.openxmlformats.org/drawingml/2006/table">
            <a:tbl>
              <a:tblPr/>
              <a:tblGrid>
                <a:gridCol w="1737360">
                  <a:extLst>
                    <a:ext uri="{9D8B030D-6E8A-4147-A177-3AD203B41FA5}">
                      <a16:colId xmlns:a16="http://schemas.microsoft.com/office/drawing/2014/main" val="20000"/>
                    </a:ext>
                  </a:extLst>
                </a:gridCol>
                <a:gridCol w="2834640">
                  <a:extLst>
                    <a:ext uri="{9D8B030D-6E8A-4147-A177-3AD203B41FA5}">
                      <a16:colId xmlns:a16="http://schemas.microsoft.com/office/drawing/2014/main" val="20001"/>
                    </a:ext>
                  </a:extLst>
                </a:gridCol>
              </a:tblGrid>
              <a:tr h="155304">
                <a:tc>
                  <a:txBody>
                    <a:bodyPr/>
                    <a:lstStyle/>
                    <a:p>
                      <a:pPr algn="l" fontAlgn="ctr"/>
                      <a:r>
                        <a:rPr lang="en-US" sz="1600" b="1" u="none" strike="noStrike" dirty="0">
                          <a:solidFill>
                            <a:schemeClr val="tx1"/>
                          </a:solidFill>
                          <a:effectLst/>
                          <a:latin typeface="+mn-lt"/>
                        </a:rPr>
                        <a:t>No. of BFA Factors</a:t>
                      </a:r>
                      <a:endParaRPr lang="en-US" sz="1600" b="1" i="0" u="none" strike="noStrike" dirty="0">
                        <a:solidFill>
                          <a:schemeClr val="tx1"/>
                        </a:solidFill>
                        <a:effectLst/>
                        <a:latin typeface="+mn-lt"/>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CVF, n/N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US" sz="1600" b="0" dirty="0">
                          <a:solidFill>
                            <a:schemeClr val="bg1"/>
                          </a:solidFill>
                          <a:effectLst/>
                          <a:latin typeface="+mn-lt"/>
                        </a:rPr>
                        <a:t>0</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sym typeface="Webdings" panose="05030102010509060703" pitchFamily="18" charset="2"/>
                        </a:rPr>
                        <a:t>4/970 (0.4)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0">
                <a:tc>
                  <a:txBody>
                    <a:bodyPr/>
                    <a:lstStyle/>
                    <a:p>
                      <a:pPr marL="0" marR="0">
                        <a:spcBef>
                          <a:spcPts val="0"/>
                        </a:spcBef>
                        <a:spcAft>
                          <a:spcPts val="0"/>
                        </a:spcAft>
                      </a:pPr>
                      <a:r>
                        <a:rPr lang="en-US" sz="1600" b="0" dirty="0">
                          <a:solidFill>
                            <a:schemeClr val="bg1"/>
                          </a:solidFill>
                          <a:effectLst/>
                          <a:latin typeface="+mn-lt"/>
                        </a:rPr>
                        <a:t>1</a:t>
                      </a:r>
                      <a:endParaRPr lang="en-US" sz="1600" b="0"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8/404 (2.0)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r h="0">
                <a:tc>
                  <a:txBody>
                    <a:bodyPr/>
                    <a:lstStyle/>
                    <a:p>
                      <a:pPr marL="0" marR="0">
                        <a:spcBef>
                          <a:spcPts val="0"/>
                        </a:spcBef>
                        <a:spcAft>
                          <a:spcPts val="0"/>
                        </a:spcAft>
                      </a:pPr>
                      <a:r>
                        <a:rPr lang="en-US" sz="1600" b="0" dirty="0">
                          <a:solidFill>
                            <a:schemeClr val="bg1"/>
                          </a:solidFill>
                          <a:effectLst/>
                          <a:latin typeface="+mn-lt"/>
                        </a:rPr>
                        <a:t>≥2</a:t>
                      </a:r>
                    </a:p>
                  </a:txBody>
                  <a:tcPr marL="121699" marR="121699" marT="45728" marB="45728" anchor="ctr" horzOverflow="overflow">
                    <a:lnL w="381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11/57 (19.3)</a:t>
                      </a:r>
                    </a:p>
                  </a:txBody>
                  <a:tcPr marL="121699" marR="121699" marT="45728" marB="45728" anchor="ctr" horzOverflow="overflow">
                    <a:lnL w="12700" cap="flat" cmpd="sng" algn="ctr">
                      <a:no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r h="155304">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lang="en-US" sz="1600" b="1" dirty="0">
                          <a:solidFill>
                            <a:schemeClr val="bg1"/>
                          </a:solidFill>
                          <a:effectLst/>
                          <a:latin typeface="+mn-lt"/>
                        </a:rPr>
                        <a:t>Total</a:t>
                      </a:r>
                      <a:endParaRPr lang="en-US" sz="1600" b="1" dirty="0">
                        <a:solidFill>
                          <a:schemeClr val="bg1"/>
                        </a:solidFill>
                        <a:effectLst/>
                        <a:latin typeface="+mn-lt"/>
                        <a:ea typeface="Times New Roman" panose="02020603050405020304" pitchFamily="18"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1" dirty="0">
                          <a:solidFill>
                            <a:schemeClr val="bg1"/>
                          </a:solidFill>
                          <a:effectLst/>
                          <a:latin typeface="+mn-lt"/>
                          <a:ea typeface="Times New Roman" panose="02020603050405020304" pitchFamily="18" charset="0"/>
                        </a:rPr>
                        <a:t>23/1431 (1.6 [95% CI: 1.0-2.4])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535919149"/>
                  </a:ext>
                </a:extLst>
              </a:tr>
            </a:tbl>
          </a:graphicData>
        </a:graphic>
      </p:graphicFrame>
    </p:spTree>
    <p:extLst>
      <p:ext uri="{BB962C8B-B14F-4D97-AF65-F5344CB8AC3E}">
        <p14:creationId xmlns:p14="http://schemas.microsoft.com/office/powerpoint/2010/main" val="172532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BC534-653F-254A-5911-8196423B8B53}"/>
              </a:ext>
            </a:extLst>
          </p:cNvPr>
          <p:cNvSpPr>
            <a:spLocks noGrp="1"/>
          </p:cNvSpPr>
          <p:nvPr>
            <p:ph type="title"/>
          </p:nvPr>
        </p:nvSpPr>
        <p:spPr/>
        <p:txBody>
          <a:bodyPr/>
          <a:lstStyle/>
          <a:p>
            <a:r>
              <a:rPr lang="en-US" dirty="0"/>
              <a:t>OPERA Cohort: First Yr of Real-world LA CAB + RPV </a:t>
            </a:r>
            <a:br>
              <a:rPr lang="en-US" dirty="0"/>
            </a:br>
            <a:r>
              <a:rPr lang="en-US" dirty="0"/>
              <a:t>Use in US</a:t>
            </a:r>
          </a:p>
        </p:txBody>
      </p:sp>
      <p:sp>
        <p:nvSpPr>
          <p:cNvPr id="3" name="Content Placeholder 2">
            <a:extLst>
              <a:ext uri="{FF2B5EF4-FFF2-40B4-BE49-F238E27FC236}">
                <a16:creationId xmlns:a16="http://schemas.microsoft.com/office/drawing/2014/main" id="{0BDB3D95-24F7-F23C-1317-267BB5ED66E4}"/>
              </a:ext>
            </a:extLst>
          </p:cNvPr>
          <p:cNvSpPr>
            <a:spLocks noGrp="1"/>
          </p:cNvSpPr>
          <p:nvPr>
            <p:ph idx="1"/>
          </p:nvPr>
        </p:nvSpPr>
        <p:spPr/>
        <p:txBody>
          <a:bodyPr/>
          <a:lstStyle/>
          <a:p>
            <a:pPr>
              <a:spcAft>
                <a:spcPts val="300"/>
              </a:spcAft>
            </a:pPr>
            <a:r>
              <a:rPr lang="en-US" sz="2400" dirty="0"/>
              <a:t>OPERA cohort: 145,398 PWH across 96 clinics in 22 US states and 1 US territory </a:t>
            </a:r>
          </a:p>
          <a:p>
            <a:pPr lvl="1">
              <a:spcAft>
                <a:spcPts val="300"/>
              </a:spcAft>
            </a:pPr>
            <a:r>
              <a:rPr lang="en-US" sz="2200" dirty="0"/>
              <a:t>Includes ~14% of those with diagnosed HIV in US</a:t>
            </a:r>
          </a:p>
          <a:p>
            <a:pPr>
              <a:spcAft>
                <a:spcPts val="300"/>
              </a:spcAft>
            </a:pPr>
            <a:r>
              <a:rPr lang="en-US" sz="2400" dirty="0"/>
              <a:t>Current analysis includes those receiving first-time LA CAB + RPV Jan 2021 - Feb 2022 with follow-up through Mar 15, 2022: N = 383</a:t>
            </a:r>
          </a:p>
          <a:p>
            <a:pPr lvl="1">
              <a:spcAft>
                <a:spcPts val="300"/>
              </a:spcAft>
            </a:pPr>
            <a:r>
              <a:rPr lang="en-US" sz="2200" dirty="0"/>
              <a:t>CVF: 2 consecutive HIV-1 RNA ≥200 c/mL or 1 HIV-1 RNA ≥200 c/mL + discontinuation</a:t>
            </a:r>
          </a:p>
          <a:p>
            <a:pPr lvl="1">
              <a:spcAft>
                <a:spcPts val="300"/>
              </a:spcAft>
            </a:pPr>
            <a:r>
              <a:rPr lang="en-US" sz="2200" dirty="0"/>
              <a:t>Discontinuation: &gt;2 consecutive missed doses</a:t>
            </a:r>
          </a:p>
        </p:txBody>
      </p:sp>
      <p:graphicFrame>
        <p:nvGraphicFramePr>
          <p:cNvPr id="9" name="Group 3">
            <a:extLst>
              <a:ext uri="{FF2B5EF4-FFF2-40B4-BE49-F238E27FC236}">
                <a16:creationId xmlns:a16="http://schemas.microsoft.com/office/drawing/2014/main" id="{79F17954-CDFD-04FB-19BB-87E3BF890799}"/>
              </a:ext>
            </a:extLst>
          </p:cNvPr>
          <p:cNvGraphicFramePr>
            <a:graphicFrameLocks/>
          </p:cNvGraphicFramePr>
          <p:nvPr>
            <p:extLst>
              <p:ext uri="{D42A27DB-BD31-4B8C-83A1-F6EECF244321}">
                <p14:modId xmlns:p14="http://schemas.microsoft.com/office/powerpoint/2010/main" val="4227063829"/>
              </p:ext>
            </p:extLst>
          </p:nvPr>
        </p:nvGraphicFramePr>
        <p:xfrm>
          <a:off x="547089" y="4168271"/>
          <a:ext cx="4480560" cy="1920320"/>
        </p:xfrm>
        <a:graphic>
          <a:graphicData uri="http://schemas.openxmlformats.org/drawingml/2006/table">
            <a:tbl>
              <a:tblPr/>
              <a:tblGrid>
                <a:gridCol w="3383280">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tblGrid>
              <a:tr h="145185">
                <a:tc>
                  <a:txBody>
                    <a:bodyPr/>
                    <a:lstStyle/>
                    <a:p>
                      <a:pPr algn="l" fontAlgn="ctr"/>
                      <a:r>
                        <a:rPr lang="en-US" sz="1600" b="1" u="none" strike="noStrike" dirty="0">
                          <a:solidFill>
                            <a:schemeClr val="tx1"/>
                          </a:solidFill>
                          <a:effectLst/>
                          <a:latin typeface="+mn-lt"/>
                        </a:rPr>
                        <a:t>Baseline HIV-1 RNA at First Injections (All Treatment Experienced), n (%)</a:t>
                      </a:r>
                      <a:endParaRPr lang="en-US" sz="1600" b="1" i="0" u="none" strike="noStrike" dirty="0">
                        <a:solidFill>
                          <a:schemeClr val="tx1"/>
                        </a:solidFill>
                        <a:effectLst/>
                        <a:latin typeface="+mn-lt"/>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PWH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(N = 383)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28433">
                <a:tc>
                  <a:txBody>
                    <a:bodyPr/>
                    <a:lstStyle/>
                    <a:p>
                      <a:pPr marL="0" marR="0">
                        <a:spcBef>
                          <a:spcPts val="0"/>
                        </a:spcBef>
                        <a:spcAft>
                          <a:spcPts val="0"/>
                        </a:spcAft>
                      </a:pPr>
                      <a:r>
                        <a:rPr lang="en-US" sz="1600" b="0" dirty="0">
                          <a:solidFill>
                            <a:schemeClr val="bg1"/>
                          </a:solidFill>
                          <a:effectLst/>
                          <a:latin typeface="+mn-lt"/>
                          <a:ea typeface="Times New Roman" panose="02020603050405020304" pitchFamily="18" charset="0"/>
                        </a:rPr>
                        <a:t>HIV-1 RNA &lt;50 c/mL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321 (84)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r h="1451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effectLst/>
                          <a:latin typeface="+mn-lt"/>
                          <a:ea typeface="Times New Roman" panose="02020603050405020304" pitchFamily="18" charset="0"/>
                        </a:rPr>
                        <a:t>HIV-1 RNA ≥50 to &lt;200 c/mL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27 (7)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r h="145185">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lang="en-US" sz="1600" b="0" dirty="0">
                          <a:solidFill>
                            <a:schemeClr val="bg1"/>
                          </a:solidFill>
                          <a:effectLst/>
                          <a:latin typeface="+mn-lt"/>
                          <a:ea typeface="Times New Roman" panose="02020603050405020304" pitchFamily="18" charset="0"/>
                        </a:rPr>
                        <a:t>HIV-1 RNA ≥200 c/mL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28 (7)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535919149"/>
                  </a:ext>
                </a:extLst>
              </a:tr>
              <a:tr h="145185">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lang="en-US" sz="1600" b="0" dirty="0">
                          <a:solidFill>
                            <a:schemeClr val="bg1"/>
                          </a:solidFill>
                          <a:effectLst/>
                          <a:latin typeface="+mn-lt"/>
                          <a:ea typeface="Times New Roman" panose="02020603050405020304" pitchFamily="18" charset="0"/>
                        </a:rPr>
                        <a:t>No baseline HIV-1 RNA</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7 (2)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441371562"/>
                  </a:ext>
                </a:extLst>
              </a:tr>
            </a:tbl>
          </a:graphicData>
        </a:graphic>
      </p:graphicFrame>
      <p:sp>
        <p:nvSpPr>
          <p:cNvPr id="10" name="Text Box 11">
            <a:extLst>
              <a:ext uri="{FF2B5EF4-FFF2-40B4-BE49-F238E27FC236}">
                <a16:creationId xmlns:a16="http://schemas.microsoft.com/office/drawing/2014/main" id="{98B47079-F87B-9A33-F5DD-57660D20717A}"/>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l">
              <a:lnSpc>
                <a:spcPct val="100000"/>
              </a:lnSpc>
              <a:spcBef>
                <a:spcPct val="50000"/>
              </a:spcBef>
              <a:spcAft>
                <a:spcPct val="0"/>
              </a:spcAft>
              <a:buClrTx/>
              <a:buFontTx/>
              <a:buNone/>
            </a:pPr>
            <a:r>
              <a:rPr lang="en-US" sz="1200" b="0" dirty="0">
                <a:solidFill>
                  <a:schemeClr val="bg2"/>
                </a:solidFill>
                <a:latin typeface="Calibri" panose="020F0502020204030204" pitchFamily="34" charset="0"/>
              </a:rPr>
              <a:t>Sension. IDWeek 2022. Abstr 1582.</a:t>
            </a:r>
          </a:p>
        </p:txBody>
      </p:sp>
      <p:graphicFrame>
        <p:nvGraphicFramePr>
          <p:cNvPr id="4" name="Group 3">
            <a:extLst>
              <a:ext uri="{FF2B5EF4-FFF2-40B4-BE49-F238E27FC236}">
                <a16:creationId xmlns:a16="http://schemas.microsoft.com/office/drawing/2014/main" id="{5DE6B88C-E001-7EE2-6D3A-DC5A243E4B8E}"/>
              </a:ext>
            </a:extLst>
          </p:cNvPr>
          <p:cNvGraphicFramePr>
            <a:graphicFrameLocks/>
          </p:cNvGraphicFramePr>
          <p:nvPr>
            <p:extLst>
              <p:ext uri="{D42A27DB-BD31-4B8C-83A1-F6EECF244321}">
                <p14:modId xmlns:p14="http://schemas.microsoft.com/office/powerpoint/2010/main" val="3554757928"/>
              </p:ext>
            </p:extLst>
          </p:nvPr>
        </p:nvGraphicFramePr>
        <p:xfrm>
          <a:off x="5138139" y="4168271"/>
          <a:ext cx="6364224" cy="2011776"/>
        </p:xfrm>
        <a:graphic>
          <a:graphicData uri="http://schemas.openxmlformats.org/drawingml/2006/table">
            <a:tbl>
              <a:tblPr/>
              <a:tblGrid>
                <a:gridCol w="3346704">
                  <a:extLst>
                    <a:ext uri="{9D8B030D-6E8A-4147-A177-3AD203B41FA5}">
                      <a16:colId xmlns:a16="http://schemas.microsoft.com/office/drawing/2014/main" val="20000"/>
                    </a:ext>
                  </a:extLst>
                </a:gridCol>
                <a:gridCol w="3017520">
                  <a:extLst>
                    <a:ext uri="{9D8B030D-6E8A-4147-A177-3AD203B41FA5}">
                      <a16:colId xmlns:a16="http://schemas.microsoft.com/office/drawing/2014/main" val="20001"/>
                    </a:ext>
                  </a:extLst>
                </a:gridCol>
              </a:tblGrid>
              <a:tr h="162715">
                <a:tc>
                  <a:txBody>
                    <a:bodyPr/>
                    <a:lstStyle/>
                    <a:p>
                      <a:pPr algn="l" fontAlgn="ctr"/>
                      <a:r>
                        <a:rPr lang="en-US" sz="1600" b="1" u="none" strike="noStrike" dirty="0">
                          <a:solidFill>
                            <a:schemeClr val="tx1"/>
                          </a:solidFill>
                          <a:effectLst/>
                          <a:latin typeface="+mn-lt"/>
                        </a:rPr>
                        <a:t>Dosing Frequency Over Follow-up, %</a:t>
                      </a:r>
                      <a:endParaRPr lang="en-US" sz="1600" b="1" i="0" u="none" strike="noStrike" dirty="0">
                        <a:solidFill>
                          <a:schemeClr val="tx1"/>
                        </a:solidFill>
                        <a:effectLst/>
                        <a:latin typeface="+mn-lt"/>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PWH With &gt;1 Injection (N = 326)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62715">
                <a:tc>
                  <a:txBody>
                    <a:bodyPr/>
                    <a:lstStyle/>
                    <a:p>
                      <a:pPr marL="0" marR="0">
                        <a:spcBef>
                          <a:spcPts val="0"/>
                        </a:spcBef>
                        <a:spcAft>
                          <a:spcPts val="0"/>
                        </a:spcAft>
                      </a:pPr>
                      <a:r>
                        <a:rPr lang="en-US" sz="1600" b="0" dirty="0">
                          <a:solidFill>
                            <a:schemeClr val="bg1"/>
                          </a:solidFill>
                          <a:effectLst/>
                          <a:latin typeface="+mn-lt"/>
                          <a:ea typeface="Times New Roman" panose="02020603050405020304" pitchFamily="18" charset="0"/>
                        </a:rPr>
                        <a:t>Monthly only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79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r h="162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effectLst/>
                          <a:latin typeface="+mn-lt"/>
                          <a:ea typeface="Times New Roman" panose="02020603050405020304" pitchFamily="18" charset="0"/>
                        </a:rPr>
                        <a:t>Bimonthly only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r h="162715">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lang="en-US" sz="1600" b="0" dirty="0">
                          <a:solidFill>
                            <a:schemeClr val="bg1"/>
                          </a:solidFill>
                          <a:effectLst/>
                          <a:latin typeface="+mn-lt"/>
                          <a:ea typeface="Times New Roman" panose="02020603050405020304" pitchFamily="18" charset="0"/>
                        </a:rPr>
                        <a:t>Monthly to bimonthly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535919149"/>
                  </a:ext>
                </a:extLst>
              </a:tr>
              <a:tr h="162715">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lang="en-US" sz="1600" b="0" dirty="0">
                          <a:solidFill>
                            <a:schemeClr val="bg1"/>
                          </a:solidFill>
                          <a:effectLst/>
                          <a:latin typeface="+mn-lt"/>
                          <a:ea typeface="Times New Roman" panose="02020603050405020304" pitchFamily="18" charset="0"/>
                        </a:rPr>
                        <a:t>Bimonthly to monthly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441371562"/>
                  </a:ext>
                </a:extLst>
              </a:tr>
              <a:tr h="162715">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lang="en-US" sz="1600" b="0" dirty="0">
                          <a:solidFill>
                            <a:schemeClr val="bg1"/>
                          </a:solidFill>
                          <a:effectLst/>
                          <a:latin typeface="+mn-lt"/>
                          <a:ea typeface="Times New Roman" panose="02020603050405020304" pitchFamily="18" charset="0"/>
                        </a:rPr>
                        <a:t>&gt;1 dosing change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520516860"/>
                  </a:ext>
                </a:extLst>
              </a:tr>
            </a:tbl>
          </a:graphicData>
        </a:graphic>
      </p:graphicFrame>
    </p:spTree>
    <p:extLst>
      <p:ext uri="{BB962C8B-B14F-4D97-AF65-F5344CB8AC3E}">
        <p14:creationId xmlns:p14="http://schemas.microsoft.com/office/powerpoint/2010/main" val="341149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46452-ECC3-5D4C-38AA-1C43ABE9A306}"/>
              </a:ext>
            </a:extLst>
          </p:cNvPr>
          <p:cNvSpPr>
            <a:spLocks noGrp="1"/>
          </p:cNvSpPr>
          <p:nvPr>
            <p:ph type="title"/>
          </p:nvPr>
        </p:nvSpPr>
        <p:spPr>
          <a:xfrm>
            <a:off x="609759" y="208147"/>
            <a:ext cx="10872444" cy="1103313"/>
          </a:xfrm>
        </p:spPr>
        <p:txBody>
          <a:bodyPr/>
          <a:lstStyle/>
          <a:p>
            <a:r>
              <a:rPr lang="en-US" dirty="0"/>
              <a:t>OPERA Cohort: Dose Timing, Viral Outcomes, and Duration of LA CAB + RPV Use During First Yr</a:t>
            </a:r>
          </a:p>
        </p:txBody>
      </p:sp>
      <p:sp>
        <p:nvSpPr>
          <p:cNvPr id="3" name="Content Placeholder 2">
            <a:extLst>
              <a:ext uri="{FF2B5EF4-FFF2-40B4-BE49-F238E27FC236}">
                <a16:creationId xmlns:a16="http://schemas.microsoft.com/office/drawing/2014/main" id="{A68079CC-591D-B34E-844B-6407C8E36638}"/>
              </a:ext>
            </a:extLst>
          </p:cNvPr>
          <p:cNvSpPr>
            <a:spLocks noGrp="1"/>
          </p:cNvSpPr>
          <p:nvPr>
            <p:ph idx="1"/>
          </p:nvPr>
        </p:nvSpPr>
        <p:spPr/>
        <p:txBody>
          <a:bodyPr/>
          <a:lstStyle/>
          <a:p>
            <a:r>
              <a:rPr lang="en-US" sz="2000" dirty="0"/>
              <a:t>Monthly dosing intervals (target: ~24-38 days)</a:t>
            </a:r>
          </a:p>
          <a:p>
            <a:pPr lvl="1"/>
            <a:r>
              <a:rPr lang="en-US" sz="1800" dirty="0"/>
              <a:t>From first to second injections: median 31 days (IQR: 28-34); 9% were ≥39 days</a:t>
            </a:r>
          </a:p>
          <a:p>
            <a:pPr lvl="1"/>
            <a:r>
              <a:rPr lang="en-US" sz="1800" dirty="0"/>
              <a:t>From second to third injections: median 30 days (IQR: 28-33) 10% were ≥39 days</a:t>
            </a:r>
          </a:p>
        </p:txBody>
      </p:sp>
      <p:graphicFrame>
        <p:nvGraphicFramePr>
          <p:cNvPr id="6" name="Group 3">
            <a:extLst>
              <a:ext uri="{FF2B5EF4-FFF2-40B4-BE49-F238E27FC236}">
                <a16:creationId xmlns:a16="http://schemas.microsoft.com/office/drawing/2014/main" id="{6F66D69C-70BD-6B19-EC23-60B73B29224B}"/>
              </a:ext>
            </a:extLst>
          </p:cNvPr>
          <p:cNvGraphicFramePr>
            <a:graphicFrameLocks/>
          </p:cNvGraphicFramePr>
          <p:nvPr>
            <p:extLst>
              <p:ext uri="{D42A27DB-BD31-4B8C-83A1-F6EECF244321}">
                <p14:modId xmlns:p14="http://schemas.microsoft.com/office/powerpoint/2010/main" val="1566898401"/>
              </p:ext>
            </p:extLst>
          </p:nvPr>
        </p:nvGraphicFramePr>
        <p:xfrm>
          <a:off x="6936697" y="3177475"/>
          <a:ext cx="4754880" cy="2834752"/>
        </p:xfrm>
        <a:graphic>
          <a:graphicData uri="http://schemas.openxmlformats.org/drawingml/2006/table">
            <a:tbl>
              <a:tblPr/>
              <a:tblGrid>
                <a:gridCol w="338328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tblGrid>
              <a:tr h="145185">
                <a:tc>
                  <a:txBody>
                    <a:bodyPr/>
                    <a:lstStyle/>
                    <a:p>
                      <a:pPr algn="l" fontAlgn="ctr"/>
                      <a:r>
                        <a:rPr lang="en-US" sz="1600" b="1" u="none" strike="noStrike" dirty="0">
                          <a:solidFill>
                            <a:schemeClr val="tx1"/>
                          </a:solidFill>
                          <a:effectLst/>
                          <a:latin typeface="+mn-lt"/>
                        </a:rPr>
                        <a:t>Duration of LA IM CAB + RPV Use</a:t>
                      </a:r>
                      <a:endParaRPr lang="en-US" sz="1600" b="1" i="0" u="none" strike="noStrike" dirty="0">
                        <a:solidFill>
                          <a:schemeClr val="tx1"/>
                        </a:solidFill>
                        <a:effectLst/>
                        <a:latin typeface="+mn-lt"/>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Outcome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45185">
                <a:tc>
                  <a:txBody>
                    <a:bodyPr/>
                    <a:lstStyle/>
                    <a:p>
                      <a:pPr marL="0" marR="0">
                        <a:spcBef>
                          <a:spcPts val="0"/>
                        </a:spcBef>
                        <a:spcAft>
                          <a:spcPts val="0"/>
                        </a:spcAft>
                      </a:pPr>
                      <a:r>
                        <a:rPr lang="en-US" sz="1600" b="1" i="0" dirty="0">
                          <a:solidFill>
                            <a:schemeClr val="bg1"/>
                          </a:solidFill>
                          <a:effectLst/>
                          <a:latin typeface="+mn-lt"/>
                          <a:ea typeface="Times New Roman" panose="02020603050405020304" pitchFamily="18" charset="0"/>
                        </a:rPr>
                        <a:t>HIV-1 RNA &lt;200 c/mL at initiation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1" i="0" dirty="0">
                          <a:solidFill>
                            <a:schemeClr val="bg1"/>
                          </a:solidFill>
                          <a:effectLst/>
                          <a:latin typeface="+mn-lt"/>
                          <a:ea typeface="Times New Roman" panose="02020603050405020304" pitchFamily="18" charset="0"/>
                        </a:rPr>
                        <a:t>(n = 348)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4259026795"/>
                  </a:ext>
                </a:extLst>
              </a:tr>
              <a:tr h="145185">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dirty="0">
                          <a:solidFill>
                            <a:schemeClr val="bg1"/>
                          </a:solidFill>
                          <a:effectLst/>
                          <a:latin typeface="+mn-lt"/>
                          <a:ea typeface="Times New Roman" panose="02020603050405020304" pitchFamily="18" charset="0"/>
                        </a:rPr>
                        <a:t>Still receiving LA regimen at end of follow-up,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89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r h="145185">
                <a:tc>
                  <a:txBody>
                    <a:bodyPr/>
                    <a:lstStyle/>
                    <a:p>
                      <a:pPr marL="285750" marR="0" lvl="0" indent="-285750" algn="l" defTabSz="914400" rtl="0" eaLnBrk="1" fontAlgn="base" latinLnBrk="0" hangingPunct="1">
                        <a:lnSpc>
                          <a:spcPct val="100000"/>
                        </a:lnSpc>
                        <a:spcBef>
                          <a:spcPct val="0"/>
                        </a:spcBef>
                        <a:spcAft>
                          <a:spcPct val="0"/>
                        </a:spcAft>
                        <a:buClr>
                          <a:srgbClr val="000000"/>
                        </a:buClr>
                        <a:buSzTx/>
                        <a:buFont typeface="Wingdings" panose="05000000000000000000" pitchFamily="2" charset="2"/>
                        <a:buChar char="§"/>
                        <a:tabLst/>
                        <a:defRPr/>
                      </a:pPr>
                      <a:r>
                        <a:rPr lang="en-US" sz="1600" b="0" dirty="0">
                          <a:solidFill>
                            <a:schemeClr val="bg1"/>
                          </a:solidFill>
                          <a:effectLst/>
                          <a:latin typeface="+mn-lt"/>
                          <a:ea typeface="Times New Roman" panose="02020603050405020304" pitchFamily="18" charset="0"/>
                        </a:rPr>
                        <a:t>Median follow up, mo (IQR)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3.4 (2.2-6.0)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535919149"/>
                  </a:ext>
                </a:extLst>
              </a:tr>
              <a:tr h="145185">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lang="en-US" sz="1600" b="1" dirty="0">
                          <a:solidFill>
                            <a:schemeClr val="bg1"/>
                          </a:solidFill>
                          <a:effectLst/>
                          <a:latin typeface="+mn-lt"/>
                          <a:ea typeface="Times New Roman" panose="02020603050405020304" pitchFamily="18" charset="0"/>
                        </a:rPr>
                        <a:t>HIV-1 RNA ≥200 c/mL at initiation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1" dirty="0">
                          <a:solidFill>
                            <a:schemeClr val="bg1"/>
                          </a:solidFill>
                          <a:effectLst/>
                          <a:latin typeface="+mn-lt"/>
                          <a:ea typeface="Times New Roman" panose="02020603050405020304" pitchFamily="18" charset="0"/>
                        </a:rPr>
                        <a:t>(n = 28)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441371562"/>
                  </a:ext>
                </a:extLst>
              </a:tr>
              <a:tr h="145185">
                <a:tc>
                  <a:txBody>
                    <a:bodyPr/>
                    <a:lstStyle/>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600" b="0" dirty="0">
                          <a:solidFill>
                            <a:schemeClr val="bg1"/>
                          </a:solidFill>
                          <a:effectLst/>
                          <a:latin typeface="+mn-lt"/>
                          <a:ea typeface="Times New Roman" panose="02020603050405020304" pitchFamily="18" charset="0"/>
                        </a:rPr>
                        <a:t>Still receiving LA regimen at end of follow-up,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89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599003376"/>
                  </a:ext>
                </a:extLst>
              </a:tr>
              <a:tr h="145185">
                <a:tc>
                  <a:txBody>
                    <a:bodyPr/>
                    <a:lstStyle/>
                    <a:p>
                      <a:pPr marL="285750" marR="0" lvl="0" indent="-285750" algn="l" defTabSz="914400" rtl="0" eaLnBrk="1" fontAlgn="base" latinLnBrk="0" hangingPunct="1">
                        <a:lnSpc>
                          <a:spcPct val="100000"/>
                        </a:lnSpc>
                        <a:spcBef>
                          <a:spcPct val="0"/>
                        </a:spcBef>
                        <a:spcAft>
                          <a:spcPct val="0"/>
                        </a:spcAft>
                        <a:buClr>
                          <a:srgbClr val="000000"/>
                        </a:buClr>
                        <a:buSzTx/>
                        <a:buFont typeface="Wingdings" panose="05000000000000000000" pitchFamily="2" charset="2"/>
                        <a:buChar char="§"/>
                        <a:tabLst/>
                        <a:defRPr/>
                      </a:pPr>
                      <a:r>
                        <a:rPr lang="en-US" sz="1600" b="0" dirty="0">
                          <a:solidFill>
                            <a:schemeClr val="bg1"/>
                          </a:solidFill>
                          <a:effectLst/>
                          <a:latin typeface="+mn-lt"/>
                          <a:ea typeface="Times New Roman" panose="02020603050405020304" pitchFamily="18" charset="0"/>
                        </a:rPr>
                        <a:t>Median follow up, mo (IQR)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4.4 (2.1-8.5)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983092846"/>
                  </a:ext>
                </a:extLst>
              </a:tr>
            </a:tbl>
          </a:graphicData>
        </a:graphic>
      </p:graphicFrame>
      <p:sp>
        <p:nvSpPr>
          <p:cNvPr id="13" name="Text Box 11">
            <a:extLst>
              <a:ext uri="{FF2B5EF4-FFF2-40B4-BE49-F238E27FC236}">
                <a16:creationId xmlns:a16="http://schemas.microsoft.com/office/drawing/2014/main" id="{D0EB291A-B054-2D20-D0A5-DD723A3C5B7D}"/>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l">
              <a:lnSpc>
                <a:spcPct val="100000"/>
              </a:lnSpc>
              <a:spcBef>
                <a:spcPct val="50000"/>
              </a:spcBef>
              <a:spcAft>
                <a:spcPct val="0"/>
              </a:spcAft>
              <a:buClrTx/>
              <a:buFontTx/>
              <a:buNone/>
            </a:pPr>
            <a:r>
              <a:rPr lang="en-US" sz="1200" b="0" dirty="0">
                <a:solidFill>
                  <a:schemeClr val="bg2"/>
                </a:solidFill>
                <a:latin typeface="Calibri" panose="020F0502020204030204" pitchFamily="34" charset="0"/>
              </a:rPr>
              <a:t>Sension. IDWeek 2022. Abstr 1582.</a:t>
            </a:r>
          </a:p>
        </p:txBody>
      </p:sp>
      <p:sp>
        <p:nvSpPr>
          <p:cNvPr id="4" name="TextBox 3">
            <a:extLst>
              <a:ext uri="{FF2B5EF4-FFF2-40B4-BE49-F238E27FC236}">
                <a16:creationId xmlns:a16="http://schemas.microsoft.com/office/drawing/2014/main" id="{636789BF-1409-3C8F-1FE6-E46B35EA51A1}"/>
              </a:ext>
            </a:extLst>
          </p:cNvPr>
          <p:cNvSpPr txBox="1"/>
          <p:nvPr/>
        </p:nvSpPr>
        <p:spPr bwMode="auto">
          <a:xfrm>
            <a:off x="728679" y="2875434"/>
            <a:ext cx="57342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600" dirty="0">
                <a:solidFill>
                  <a:schemeClr val="bg1"/>
                </a:solidFill>
                <a:latin typeface="Calibri" panose="020F0502020204030204" pitchFamily="34" charset="0"/>
              </a:rPr>
              <a:t>Virologic Outcomes (With ≥1 HIV-1 RNA After First Injections) </a:t>
            </a:r>
          </a:p>
        </p:txBody>
      </p:sp>
      <p:sp>
        <p:nvSpPr>
          <p:cNvPr id="5" name="TextBox 4">
            <a:extLst>
              <a:ext uri="{FF2B5EF4-FFF2-40B4-BE49-F238E27FC236}">
                <a16:creationId xmlns:a16="http://schemas.microsoft.com/office/drawing/2014/main" id="{18D082C8-391E-7C2C-5C4A-F634598FA431}"/>
              </a:ext>
            </a:extLst>
          </p:cNvPr>
          <p:cNvSpPr txBox="1"/>
          <p:nvPr/>
        </p:nvSpPr>
        <p:spPr bwMode="auto">
          <a:xfrm rot="16200000">
            <a:off x="-37352" y="4623601"/>
            <a:ext cx="135254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rPr>
              <a:t>Participants</a:t>
            </a:r>
            <a:r>
              <a:rPr lang="en-US" sz="1400" dirty="0">
                <a:solidFill>
                  <a:srgbClr val="000000"/>
                </a:solidFill>
                <a:latin typeface="Calibri" panose="020F0502020204030204" pitchFamily="34" charset="0"/>
              </a:rPr>
              <a:t> (</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rPr>
              <a:t>%)</a:t>
            </a:r>
          </a:p>
        </p:txBody>
      </p:sp>
      <p:grpSp>
        <p:nvGrpSpPr>
          <p:cNvPr id="12" name="Group 11">
            <a:extLst>
              <a:ext uri="{FF2B5EF4-FFF2-40B4-BE49-F238E27FC236}">
                <a16:creationId xmlns:a16="http://schemas.microsoft.com/office/drawing/2014/main" id="{96AB1FDB-F050-9596-C862-B06EDB100FAF}"/>
              </a:ext>
            </a:extLst>
          </p:cNvPr>
          <p:cNvGrpSpPr/>
          <p:nvPr/>
        </p:nvGrpSpPr>
        <p:grpSpPr>
          <a:xfrm>
            <a:off x="619478" y="3940201"/>
            <a:ext cx="461267" cy="1622548"/>
            <a:chOff x="709796" y="3083835"/>
            <a:chExt cx="461267" cy="1622548"/>
          </a:xfrm>
        </p:grpSpPr>
        <p:sp>
          <p:nvSpPr>
            <p:cNvPr id="14" name="TextBox 13">
              <a:extLst>
                <a:ext uri="{FF2B5EF4-FFF2-40B4-BE49-F238E27FC236}">
                  <a16:creationId xmlns:a16="http://schemas.microsoft.com/office/drawing/2014/main" id="{5C2E1A3F-CE0B-9E48-0E44-C1FB269D444E}"/>
                </a:ext>
              </a:extLst>
            </p:cNvPr>
            <p:cNvSpPr txBox="1"/>
            <p:nvPr/>
          </p:nvSpPr>
          <p:spPr bwMode="auto">
            <a:xfrm flipH="1">
              <a:off x="957703" y="4398606"/>
              <a:ext cx="21336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16" name="TextBox 15">
              <a:extLst>
                <a:ext uri="{FF2B5EF4-FFF2-40B4-BE49-F238E27FC236}">
                  <a16:creationId xmlns:a16="http://schemas.microsoft.com/office/drawing/2014/main" id="{68A038B5-F5BF-1D58-4E08-3B7F0A467E52}"/>
                </a:ext>
              </a:extLst>
            </p:cNvPr>
            <p:cNvSpPr txBox="1"/>
            <p:nvPr/>
          </p:nvSpPr>
          <p:spPr bwMode="auto">
            <a:xfrm flipH="1">
              <a:off x="784225" y="4136755"/>
              <a:ext cx="3868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20</a:t>
              </a:r>
            </a:p>
          </p:txBody>
        </p:sp>
        <p:sp>
          <p:nvSpPr>
            <p:cNvPr id="17" name="TextBox 16">
              <a:extLst>
                <a:ext uri="{FF2B5EF4-FFF2-40B4-BE49-F238E27FC236}">
                  <a16:creationId xmlns:a16="http://schemas.microsoft.com/office/drawing/2014/main" id="{122224CA-6B1C-DA64-88E3-820A36040D23}"/>
                </a:ext>
              </a:extLst>
            </p:cNvPr>
            <p:cNvSpPr txBox="1"/>
            <p:nvPr/>
          </p:nvSpPr>
          <p:spPr bwMode="auto">
            <a:xfrm flipH="1">
              <a:off x="784225" y="3868822"/>
              <a:ext cx="3868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40</a:t>
              </a:r>
            </a:p>
          </p:txBody>
        </p:sp>
        <p:sp>
          <p:nvSpPr>
            <p:cNvPr id="18" name="TextBox 17">
              <a:extLst>
                <a:ext uri="{FF2B5EF4-FFF2-40B4-BE49-F238E27FC236}">
                  <a16:creationId xmlns:a16="http://schemas.microsoft.com/office/drawing/2014/main" id="{00BD7CE2-F405-4EFD-321F-01B8A2414906}"/>
                </a:ext>
              </a:extLst>
            </p:cNvPr>
            <p:cNvSpPr txBox="1"/>
            <p:nvPr/>
          </p:nvSpPr>
          <p:spPr bwMode="auto">
            <a:xfrm flipH="1">
              <a:off x="784225" y="3606971"/>
              <a:ext cx="3868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60</a:t>
              </a:r>
            </a:p>
          </p:txBody>
        </p:sp>
        <p:sp>
          <p:nvSpPr>
            <p:cNvPr id="19" name="TextBox 18">
              <a:extLst>
                <a:ext uri="{FF2B5EF4-FFF2-40B4-BE49-F238E27FC236}">
                  <a16:creationId xmlns:a16="http://schemas.microsoft.com/office/drawing/2014/main" id="{F6C88CD8-D8BB-9777-AE4A-2CA9A1F6E8EB}"/>
                </a:ext>
              </a:extLst>
            </p:cNvPr>
            <p:cNvSpPr txBox="1"/>
            <p:nvPr/>
          </p:nvSpPr>
          <p:spPr bwMode="auto">
            <a:xfrm flipH="1">
              <a:off x="784225" y="3339038"/>
              <a:ext cx="3868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80</a:t>
              </a:r>
            </a:p>
          </p:txBody>
        </p:sp>
        <p:sp>
          <p:nvSpPr>
            <p:cNvPr id="20" name="TextBox 19">
              <a:extLst>
                <a:ext uri="{FF2B5EF4-FFF2-40B4-BE49-F238E27FC236}">
                  <a16:creationId xmlns:a16="http://schemas.microsoft.com/office/drawing/2014/main" id="{5F2E565A-348E-78FB-1D6D-8A7F9F9A46BA}"/>
                </a:ext>
              </a:extLst>
            </p:cNvPr>
            <p:cNvSpPr txBox="1"/>
            <p:nvPr/>
          </p:nvSpPr>
          <p:spPr bwMode="auto">
            <a:xfrm flipH="1">
              <a:off x="709796" y="3083835"/>
              <a:ext cx="46126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100</a:t>
              </a:r>
            </a:p>
          </p:txBody>
        </p:sp>
      </p:grpSp>
      <p:sp>
        <p:nvSpPr>
          <p:cNvPr id="21" name="TextBox 20">
            <a:extLst>
              <a:ext uri="{FF2B5EF4-FFF2-40B4-BE49-F238E27FC236}">
                <a16:creationId xmlns:a16="http://schemas.microsoft.com/office/drawing/2014/main" id="{C03A03C6-0018-C4F0-AADC-97DCA532DF48}"/>
              </a:ext>
            </a:extLst>
          </p:cNvPr>
          <p:cNvSpPr txBox="1"/>
          <p:nvPr/>
        </p:nvSpPr>
        <p:spPr bwMode="auto">
          <a:xfrm flipH="1">
            <a:off x="1046673" y="5381896"/>
            <a:ext cx="12357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Last HIV-1 RNA &lt;50 c/mL</a:t>
            </a:r>
          </a:p>
        </p:txBody>
      </p:sp>
      <p:sp>
        <p:nvSpPr>
          <p:cNvPr id="22" name="TextBox 21">
            <a:extLst>
              <a:ext uri="{FF2B5EF4-FFF2-40B4-BE49-F238E27FC236}">
                <a16:creationId xmlns:a16="http://schemas.microsoft.com/office/drawing/2014/main" id="{A39D4134-537C-709C-AB87-253057A78EBE}"/>
              </a:ext>
            </a:extLst>
          </p:cNvPr>
          <p:cNvSpPr txBox="1"/>
          <p:nvPr/>
        </p:nvSpPr>
        <p:spPr bwMode="auto">
          <a:xfrm flipH="1">
            <a:off x="2181169" y="5381896"/>
            <a:ext cx="13074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Last HIV-1 RNA &lt;200 c/mL</a:t>
            </a:r>
          </a:p>
        </p:txBody>
      </p:sp>
      <p:sp>
        <p:nvSpPr>
          <p:cNvPr id="23" name="TextBox 22">
            <a:extLst>
              <a:ext uri="{FF2B5EF4-FFF2-40B4-BE49-F238E27FC236}">
                <a16:creationId xmlns:a16="http://schemas.microsoft.com/office/drawing/2014/main" id="{B3E82DD2-7F62-12E9-3731-D91C8786B7CF}"/>
              </a:ext>
            </a:extLst>
          </p:cNvPr>
          <p:cNvSpPr txBox="1"/>
          <p:nvPr/>
        </p:nvSpPr>
        <p:spPr bwMode="auto">
          <a:xfrm flipH="1">
            <a:off x="3533507" y="5381896"/>
            <a:ext cx="82264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CVF</a:t>
            </a:r>
          </a:p>
        </p:txBody>
      </p:sp>
      <p:sp>
        <p:nvSpPr>
          <p:cNvPr id="24" name="TextBox 23">
            <a:extLst>
              <a:ext uri="{FF2B5EF4-FFF2-40B4-BE49-F238E27FC236}">
                <a16:creationId xmlns:a16="http://schemas.microsoft.com/office/drawing/2014/main" id="{54F5A6D6-B737-88E9-253D-61F9DBED300B}"/>
              </a:ext>
            </a:extLst>
          </p:cNvPr>
          <p:cNvSpPr txBox="1"/>
          <p:nvPr/>
        </p:nvSpPr>
        <p:spPr bwMode="auto">
          <a:xfrm flipH="1">
            <a:off x="4493155" y="5381896"/>
            <a:ext cx="118467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Achieved HIV-1 RNA &lt;200 c/mL</a:t>
            </a:r>
          </a:p>
        </p:txBody>
      </p:sp>
      <p:sp>
        <p:nvSpPr>
          <p:cNvPr id="25" name="TextBox 24">
            <a:extLst>
              <a:ext uri="{FF2B5EF4-FFF2-40B4-BE49-F238E27FC236}">
                <a16:creationId xmlns:a16="http://schemas.microsoft.com/office/drawing/2014/main" id="{16172470-DA10-44DF-F253-1396060C3AB2}"/>
              </a:ext>
            </a:extLst>
          </p:cNvPr>
          <p:cNvSpPr txBox="1"/>
          <p:nvPr/>
        </p:nvSpPr>
        <p:spPr bwMode="auto">
          <a:xfrm flipH="1">
            <a:off x="5482202" y="5381896"/>
            <a:ext cx="141141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CVF</a:t>
            </a:r>
          </a:p>
        </p:txBody>
      </p:sp>
      <p:sp>
        <p:nvSpPr>
          <p:cNvPr id="26" name="Freeform: Shape 25">
            <a:extLst>
              <a:ext uri="{FF2B5EF4-FFF2-40B4-BE49-F238E27FC236}">
                <a16:creationId xmlns:a16="http://schemas.microsoft.com/office/drawing/2014/main" id="{A75D7B1E-8E2D-AEB5-4056-B6E9B8751E16}"/>
              </a:ext>
            </a:extLst>
          </p:cNvPr>
          <p:cNvSpPr/>
          <p:nvPr/>
        </p:nvSpPr>
        <p:spPr bwMode="auto">
          <a:xfrm>
            <a:off x="1124003" y="4101215"/>
            <a:ext cx="5645150" cy="1322917"/>
          </a:xfrm>
          <a:custGeom>
            <a:avLst/>
            <a:gdLst>
              <a:gd name="connsiteX0" fmla="*/ 0 w 5638800"/>
              <a:gd name="connsiteY0" fmla="*/ 0 h 1314450"/>
              <a:gd name="connsiteX1" fmla="*/ 0 w 5638800"/>
              <a:gd name="connsiteY1" fmla="*/ 1314450 h 1314450"/>
              <a:gd name="connsiteX2" fmla="*/ 5638800 w 5638800"/>
              <a:gd name="connsiteY2" fmla="*/ 1314450 h 1314450"/>
            </a:gdLst>
            <a:ahLst/>
            <a:cxnLst>
              <a:cxn ang="0">
                <a:pos x="connsiteX0" y="connsiteY0"/>
              </a:cxn>
              <a:cxn ang="0">
                <a:pos x="connsiteX1" y="connsiteY1"/>
              </a:cxn>
              <a:cxn ang="0">
                <a:pos x="connsiteX2" y="connsiteY2"/>
              </a:cxn>
            </a:cxnLst>
            <a:rect l="l" t="t" r="r" b="b"/>
            <a:pathLst>
              <a:path w="5638800" h="1314450">
                <a:moveTo>
                  <a:pt x="0" y="0"/>
                </a:moveTo>
                <a:lnTo>
                  <a:pt x="0" y="1314450"/>
                </a:lnTo>
                <a:lnTo>
                  <a:pt x="5638800" y="1314450"/>
                </a:lnTo>
              </a:path>
            </a:pathLst>
          </a:custGeom>
          <a:noFill/>
          <a:ln w="28575">
            <a:solidFill>
              <a:schemeClr val="bg1"/>
            </a:solidFill>
            <a:miter lim="800000"/>
            <a:headEnd/>
            <a:tailEnd/>
          </a:ln>
        </p:spPr>
        <p:txBody>
          <a:bodyPr rtlCol="0" anchor="ctr"/>
          <a:lstStyle/>
          <a:p>
            <a:pPr algn="ctr"/>
            <a:endParaRPr lang="en-US" dirty="0"/>
          </a:p>
        </p:txBody>
      </p:sp>
      <p:grpSp>
        <p:nvGrpSpPr>
          <p:cNvPr id="27" name="Group 26">
            <a:extLst>
              <a:ext uri="{FF2B5EF4-FFF2-40B4-BE49-F238E27FC236}">
                <a16:creationId xmlns:a16="http://schemas.microsoft.com/office/drawing/2014/main" id="{B6708773-D150-4CFB-B1EA-22914D64E38B}"/>
              </a:ext>
            </a:extLst>
          </p:cNvPr>
          <p:cNvGrpSpPr/>
          <p:nvPr/>
        </p:nvGrpSpPr>
        <p:grpSpPr>
          <a:xfrm>
            <a:off x="1058386" y="4101215"/>
            <a:ext cx="76644" cy="1325033"/>
            <a:chOff x="1072701" y="3244849"/>
            <a:chExt cx="455533" cy="1325033"/>
          </a:xfrm>
        </p:grpSpPr>
        <p:cxnSp>
          <p:nvCxnSpPr>
            <p:cNvPr id="28" name="Straight Connector 27">
              <a:extLst>
                <a:ext uri="{FF2B5EF4-FFF2-40B4-BE49-F238E27FC236}">
                  <a16:creationId xmlns:a16="http://schemas.microsoft.com/office/drawing/2014/main" id="{693D30F7-10CA-B0F0-C53F-F6E7A8AB9743}"/>
                </a:ext>
              </a:extLst>
            </p:cNvPr>
            <p:cNvCxnSpPr>
              <a:cxnSpLocks/>
            </p:cNvCxnSpPr>
            <p:nvPr/>
          </p:nvCxnSpPr>
          <p:spPr bwMode="auto">
            <a:xfrm>
              <a:off x="1072701" y="3244849"/>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8F15031F-0864-606E-DEA9-E7D31C0EB229}"/>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BD9FC2BD-94B3-757A-C738-0E993D076F1E}"/>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F2C1F103-10E4-9370-D957-9F18D90BFF7A}"/>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5F3F8B85-D510-637B-8A5B-CDBA483EBC61}"/>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5AFA4088-83FB-FBB5-274F-68AF7ED38B5F}"/>
                </a:ext>
              </a:extLst>
            </p:cNvPr>
            <p:cNvCxnSpPr>
              <a:cxnSpLocks/>
            </p:cNvCxnSpPr>
            <p:nvPr/>
          </p:nvCxnSpPr>
          <p:spPr bwMode="auto">
            <a:xfrm>
              <a:off x="1072701" y="4569882"/>
              <a:ext cx="455533" cy="0"/>
            </a:xfrm>
            <a:prstGeom prst="line">
              <a:avLst/>
            </a:prstGeom>
            <a:noFill/>
            <a:ln w="28575" cap="flat" cmpd="sng" algn="ctr">
              <a:solidFill>
                <a:schemeClr val="bg1"/>
              </a:solidFill>
              <a:prstDash val="solid"/>
              <a:round/>
              <a:headEnd type="none" w="med" len="med"/>
              <a:tailEnd type="none" w="med" len="med"/>
            </a:ln>
            <a:effectLst/>
          </p:spPr>
        </p:cxnSp>
      </p:grpSp>
      <p:sp>
        <p:nvSpPr>
          <p:cNvPr id="34" name="TextBox 33">
            <a:extLst>
              <a:ext uri="{FF2B5EF4-FFF2-40B4-BE49-F238E27FC236}">
                <a16:creationId xmlns:a16="http://schemas.microsoft.com/office/drawing/2014/main" id="{1323E669-6D54-1E6A-8818-E756D5E19773}"/>
              </a:ext>
            </a:extLst>
          </p:cNvPr>
          <p:cNvSpPr txBox="1"/>
          <p:nvPr/>
        </p:nvSpPr>
        <p:spPr bwMode="auto">
          <a:xfrm>
            <a:off x="3430782" y="5147133"/>
            <a:ext cx="5918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400" dirty="0">
                <a:solidFill>
                  <a:schemeClr val="bg1"/>
                </a:solidFill>
                <a:latin typeface="+mn-lt"/>
              </a:rPr>
              <a:t>n ≤5*</a:t>
            </a:r>
          </a:p>
        </p:txBody>
      </p:sp>
      <p:sp>
        <p:nvSpPr>
          <p:cNvPr id="35" name="TextBox 34">
            <a:extLst>
              <a:ext uri="{FF2B5EF4-FFF2-40B4-BE49-F238E27FC236}">
                <a16:creationId xmlns:a16="http://schemas.microsoft.com/office/drawing/2014/main" id="{3819DAB2-3908-577C-1A4F-6C813A1C74AD}"/>
              </a:ext>
            </a:extLst>
          </p:cNvPr>
          <p:cNvSpPr txBox="1"/>
          <p:nvPr/>
        </p:nvSpPr>
        <p:spPr bwMode="auto">
          <a:xfrm>
            <a:off x="3901452" y="5147133"/>
            <a:ext cx="5918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400" dirty="0">
                <a:solidFill>
                  <a:schemeClr val="bg1"/>
                </a:solidFill>
                <a:latin typeface="+mn-lt"/>
              </a:rPr>
              <a:t>n ≤5*</a:t>
            </a:r>
          </a:p>
        </p:txBody>
      </p:sp>
      <p:sp>
        <p:nvSpPr>
          <p:cNvPr id="36" name="TextBox 35">
            <a:extLst>
              <a:ext uri="{FF2B5EF4-FFF2-40B4-BE49-F238E27FC236}">
                <a16:creationId xmlns:a16="http://schemas.microsoft.com/office/drawing/2014/main" id="{CE0449C3-E4B8-7C65-66E3-FB83586ACE17}"/>
              </a:ext>
            </a:extLst>
          </p:cNvPr>
          <p:cNvSpPr txBox="1"/>
          <p:nvPr/>
        </p:nvSpPr>
        <p:spPr bwMode="auto">
          <a:xfrm>
            <a:off x="5905167" y="5147133"/>
            <a:ext cx="5918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400" dirty="0">
                <a:solidFill>
                  <a:schemeClr val="bg1"/>
                </a:solidFill>
                <a:latin typeface="+mn-lt"/>
              </a:rPr>
              <a:t>n ≤5*</a:t>
            </a:r>
          </a:p>
        </p:txBody>
      </p:sp>
      <p:sp>
        <p:nvSpPr>
          <p:cNvPr id="37" name="TextBox 36">
            <a:extLst>
              <a:ext uri="{FF2B5EF4-FFF2-40B4-BE49-F238E27FC236}">
                <a16:creationId xmlns:a16="http://schemas.microsoft.com/office/drawing/2014/main" id="{40467D3F-5507-4F04-E887-98ADEA373237}"/>
              </a:ext>
            </a:extLst>
          </p:cNvPr>
          <p:cNvSpPr txBox="1"/>
          <p:nvPr/>
        </p:nvSpPr>
        <p:spPr bwMode="auto">
          <a:xfrm>
            <a:off x="1468184" y="3253864"/>
            <a:ext cx="4345036" cy="699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Bef>
                <a:spcPts val="0"/>
              </a:spcBef>
              <a:spcAft>
                <a:spcPts val="100"/>
              </a:spcAft>
              <a:buClrTx/>
              <a:buFontTx/>
              <a:buNone/>
            </a:pPr>
            <a:r>
              <a:rPr lang="en-US" sz="1400" b="0" dirty="0">
                <a:solidFill>
                  <a:schemeClr val="bg1"/>
                </a:solidFill>
                <a:latin typeface="+mn-lt"/>
              </a:rPr>
              <a:t>HIV-1 RNA &lt;50 c/mL at LA CAB + RPV initiation (n = 234)</a:t>
            </a:r>
          </a:p>
          <a:p>
            <a:pPr>
              <a:lnSpc>
                <a:spcPct val="90000"/>
              </a:lnSpc>
              <a:spcBef>
                <a:spcPts val="0"/>
              </a:spcBef>
              <a:spcAft>
                <a:spcPts val="100"/>
              </a:spcAft>
            </a:pPr>
            <a:r>
              <a:rPr lang="en-US" sz="1400" b="0" dirty="0">
                <a:solidFill>
                  <a:schemeClr val="bg1"/>
                </a:solidFill>
                <a:latin typeface="+mn-lt"/>
              </a:rPr>
              <a:t>HIV-1 RNA &lt;200 c/mL at LA CAB + RPV initiation (n = 252)</a:t>
            </a:r>
          </a:p>
          <a:p>
            <a:pPr>
              <a:lnSpc>
                <a:spcPct val="90000"/>
              </a:lnSpc>
              <a:spcBef>
                <a:spcPts val="0"/>
              </a:spcBef>
              <a:spcAft>
                <a:spcPts val="100"/>
              </a:spcAft>
            </a:pPr>
            <a:r>
              <a:rPr lang="en-US" sz="1400" b="0" dirty="0">
                <a:solidFill>
                  <a:schemeClr val="bg1"/>
                </a:solidFill>
                <a:latin typeface="+mn-lt"/>
              </a:rPr>
              <a:t>HIV-1 RNA ≥200 c/mL at LA CAB + RPV initiation (n = 21)</a:t>
            </a:r>
          </a:p>
        </p:txBody>
      </p:sp>
      <p:sp>
        <p:nvSpPr>
          <p:cNvPr id="39" name="Rectangle 38">
            <a:extLst>
              <a:ext uri="{FF2B5EF4-FFF2-40B4-BE49-F238E27FC236}">
                <a16:creationId xmlns:a16="http://schemas.microsoft.com/office/drawing/2014/main" id="{CC2E5775-ED95-296D-3EAA-C5D91A7E01F2}"/>
              </a:ext>
            </a:extLst>
          </p:cNvPr>
          <p:cNvSpPr/>
          <p:nvPr/>
        </p:nvSpPr>
        <p:spPr bwMode="auto">
          <a:xfrm>
            <a:off x="1383635" y="3335023"/>
            <a:ext cx="122767" cy="122767"/>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0" name="Rectangle 39">
            <a:extLst>
              <a:ext uri="{FF2B5EF4-FFF2-40B4-BE49-F238E27FC236}">
                <a16:creationId xmlns:a16="http://schemas.microsoft.com/office/drawing/2014/main" id="{849BEE64-8A36-12E0-2482-CB55A9FEBB68}"/>
              </a:ext>
            </a:extLst>
          </p:cNvPr>
          <p:cNvSpPr/>
          <p:nvPr/>
        </p:nvSpPr>
        <p:spPr bwMode="auto">
          <a:xfrm>
            <a:off x="1383635" y="3529576"/>
            <a:ext cx="122767" cy="122767"/>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1" name="Rectangle 40">
            <a:extLst>
              <a:ext uri="{FF2B5EF4-FFF2-40B4-BE49-F238E27FC236}">
                <a16:creationId xmlns:a16="http://schemas.microsoft.com/office/drawing/2014/main" id="{9FA87076-CCA9-F659-74AC-36232408FC66}"/>
              </a:ext>
            </a:extLst>
          </p:cNvPr>
          <p:cNvSpPr/>
          <p:nvPr/>
        </p:nvSpPr>
        <p:spPr bwMode="auto">
          <a:xfrm>
            <a:off x="1383635" y="3720858"/>
            <a:ext cx="122767" cy="122767"/>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2" name="Rectangle 41">
            <a:extLst>
              <a:ext uri="{FF2B5EF4-FFF2-40B4-BE49-F238E27FC236}">
                <a16:creationId xmlns:a16="http://schemas.microsoft.com/office/drawing/2014/main" id="{EAC68D32-DF48-B086-31FF-C511C032BA7E}"/>
              </a:ext>
            </a:extLst>
          </p:cNvPr>
          <p:cNvSpPr/>
          <p:nvPr/>
        </p:nvSpPr>
        <p:spPr bwMode="auto">
          <a:xfrm>
            <a:off x="1239609" y="4160853"/>
            <a:ext cx="392412" cy="1248166"/>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43" name="Rectangle 42">
            <a:extLst>
              <a:ext uri="{FF2B5EF4-FFF2-40B4-BE49-F238E27FC236}">
                <a16:creationId xmlns:a16="http://schemas.microsoft.com/office/drawing/2014/main" id="{132E4C89-69C5-DB24-5C30-EA277B8A2FC7}"/>
              </a:ext>
            </a:extLst>
          </p:cNvPr>
          <p:cNvSpPr/>
          <p:nvPr/>
        </p:nvSpPr>
        <p:spPr bwMode="auto">
          <a:xfrm>
            <a:off x="1701073" y="4179533"/>
            <a:ext cx="392412" cy="1229783"/>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44" name="Rectangle 43">
            <a:extLst>
              <a:ext uri="{FF2B5EF4-FFF2-40B4-BE49-F238E27FC236}">
                <a16:creationId xmlns:a16="http://schemas.microsoft.com/office/drawing/2014/main" id="{FE9AB9AB-CD03-8D10-243F-DE12E0B76699}"/>
              </a:ext>
            </a:extLst>
          </p:cNvPr>
          <p:cNvSpPr/>
          <p:nvPr/>
        </p:nvSpPr>
        <p:spPr bwMode="auto">
          <a:xfrm>
            <a:off x="2410571" y="4113915"/>
            <a:ext cx="392412" cy="1295103"/>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45" name="Rectangle 44">
            <a:extLst>
              <a:ext uri="{FF2B5EF4-FFF2-40B4-BE49-F238E27FC236}">
                <a16:creationId xmlns:a16="http://schemas.microsoft.com/office/drawing/2014/main" id="{5FE9F522-9E17-222F-884B-FB31CAB0CB9E}"/>
              </a:ext>
            </a:extLst>
          </p:cNvPr>
          <p:cNvSpPr/>
          <p:nvPr/>
        </p:nvSpPr>
        <p:spPr bwMode="auto">
          <a:xfrm>
            <a:off x="2872035" y="4111799"/>
            <a:ext cx="392412" cy="1297518"/>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grpSp>
        <p:nvGrpSpPr>
          <p:cNvPr id="46" name="Group 45">
            <a:extLst>
              <a:ext uri="{FF2B5EF4-FFF2-40B4-BE49-F238E27FC236}">
                <a16:creationId xmlns:a16="http://schemas.microsoft.com/office/drawing/2014/main" id="{C3AAF4C9-0DAB-AC20-281D-F994F293E735}"/>
              </a:ext>
            </a:extLst>
          </p:cNvPr>
          <p:cNvGrpSpPr/>
          <p:nvPr/>
        </p:nvGrpSpPr>
        <p:grpSpPr>
          <a:xfrm>
            <a:off x="3516879" y="5400173"/>
            <a:ext cx="853876" cy="9144"/>
            <a:chOff x="2457171" y="4543807"/>
            <a:chExt cx="853876" cy="9144"/>
          </a:xfrm>
        </p:grpSpPr>
        <p:sp>
          <p:nvSpPr>
            <p:cNvPr id="47" name="Rectangle 46">
              <a:extLst>
                <a:ext uri="{FF2B5EF4-FFF2-40B4-BE49-F238E27FC236}">
                  <a16:creationId xmlns:a16="http://schemas.microsoft.com/office/drawing/2014/main" id="{9D2F5037-C282-F19A-906A-4069D9094AFF}"/>
                </a:ext>
              </a:extLst>
            </p:cNvPr>
            <p:cNvSpPr/>
            <p:nvPr/>
          </p:nvSpPr>
          <p:spPr bwMode="auto">
            <a:xfrm>
              <a:off x="2457171" y="4543807"/>
              <a:ext cx="392412" cy="9144"/>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48" name="Rectangle 47">
              <a:extLst>
                <a:ext uri="{FF2B5EF4-FFF2-40B4-BE49-F238E27FC236}">
                  <a16:creationId xmlns:a16="http://schemas.microsoft.com/office/drawing/2014/main" id="{54B62E47-1B7B-E0BA-570E-447FC3C7E473}"/>
                </a:ext>
              </a:extLst>
            </p:cNvPr>
            <p:cNvSpPr/>
            <p:nvPr/>
          </p:nvSpPr>
          <p:spPr bwMode="auto">
            <a:xfrm>
              <a:off x="2918635" y="4543807"/>
              <a:ext cx="392412" cy="9144"/>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grpSp>
      <p:sp>
        <p:nvSpPr>
          <p:cNvPr id="49" name="Rectangle 48">
            <a:extLst>
              <a:ext uri="{FF2B5EF4-FFF2-40B4-BE49-F238E27FC236}">
                <a16:creationId xmlns:a16="http://schemas.microsoft.com/office/drawing/2014/main" id="{E1DA05C1-168B-8C2E-9B7D-22407306F160}"/>
              </a:ext>
            </a:extLst>
          </p:cNvPr>
          <p:cNvSpPr/>
          <p:nvPr/>
        </p:nvSpPr>
        <p:spPr bwMode="auto">
          <a:xfrm>
            <a:off x="4891008" y="4202815"/>
            <a:ext cx="392412" cy="1206501"/>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50" name="Rectangle 49">
            <a:extLst>
              <a:ext uri="{FF2B5EF4-FFF2-40B4-BE49-F238E27FC236}">
                <a16:creationId xmlns:a16="http://schemas.microsoft.com/office/drawing/2014/main" id="{B2BF0B1A-A113-6B62-B018-0BF2D16DA188}"/>
              </a:ext>
            </a:extLst>
          </p:cNvPr>
          <p:cNvSpPr/>
          <p:nvPr/>
        </p:nvSpPr>
        <p:spPr bwMode="auto">
          <a:xfrm>
            <a:off x="5990793" y="5400172"/>
            <a:ext cx="392412" cy="9144"/>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grpSp>
        <p:nvGrpSpPr>
          <p:cNvPr id="56" name="Group 55">
            <a:extLst>
              <a:ext uri="{FF2B5EF4-FFF2-40B4-BE49-F238E27FC236}">
                <a16:creationId xmlns:a16="http://schemas.microsoft.com/office/drawing/2014/main" id="{3D764A8D-1F7A-BA16-924C-210387621D22}"/>
              </a:ext>
            </a:extLst>
          </p:cNvPr>
          <p:cNvGrpSpPr/>
          <p:nvPr/>
        </p:nvGrpSpPr>
        <p:grpSpPr>
          <a:xfrm rot="5400000">
            <a:off x="3905228" y="2631470"/>
            <a:ext cx="82700" cy="5645150"/>
            <a:chOff x="1072701" y="3244849"/>
            <a:chExt cx="455533" cy="1325033"/>
          </a:xfrm>
        </p:grpSpPr>
        <p:cxnSp>
          <p:nvCxnSpPr>
            <p:cNvPr id="57" name="Straight Connector 56">
              <a:extLst>
                <a:ext uri="{FF2B5EF4-FFF2-40B4-BE49-F238E27FC236}">
                  <a16:creationId xmlns:a16="http://schemas.microsoft.com/office/drawing/2014/main" id="{492377B6-0870-1892-D180-3186309456D4}"/>
                </a:ext>
              </a:extLst>
            </p:cNvPr>
            <p:cNvCxnSpPr>
              <a:cxnSpLocks/>
            </p:cNvCxnSpPr>
            <p:nvPr/>
          </p:nvCxnSpPr>
          <p:spPr bwMode="auto">
            <a:xfrm>
              <a:off x="1072701" y="3244849"/>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18AFA1EE-50F1-DCDE-AF24-8C0ADB2936EB}"/>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DAC6D5B3-83E6-BDA7-209A-E718812B17B3}"/>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60" name="Straight Connector 59">
              <a:extLst>
                <a:ext uri="{FF2B5EF4-FFF2-40B4-BE49-F238E27FC236}">
                  <a16:creationId xmlns:a16="http://schemas.microsoft.com/office/drawing/2014/main" id="{00FA56A2-A7D6-5AB8-46A8-4AB917990689}"/>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32BCE501-80C8-0369-FBDD-4DA0EC163369}"/>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EA13DDD6-F057-5089-9924-06457AC7EF8C}"/>
                </a:ext>
              </a:extLst>
            </p:cNvPr>
            <p:cNvCxnSpPr>
              <a:cxnSpLocks/>
            </p:cNvCxnSpPr>
            <p:nvPr/>
          </p:nvCxnSpPr>
          <p:spPr bwMode="auto">
            <a:xfrm>
              <a:off x="1072701" y="4569882"/>
              <a:ext cx="455533" cy="0"/>
            </a:xfrm>
            <a:prstGeom prst="line">
              <a:avLst/>
            </a:prstGeom>
            <a:noFill/>
            <a:ln w="28575" cap="flat" cmpd="sng" algn="ctr">
              <a:solidFill>
                <a:schemeClr val="bg1"/>
              </a:solidFill>
              <a:prstDash val="solid"/>
              <a:round/>
              <a:headEnd type="none" w="med" len="med"/>
              <a:tailEnd type="none" w="med" len="med"/>
            </a:ln>
            <a:effectLst/>
          </p:spPr>
        </p:cxnSp>
      </p:grpSp>
      <p:sp>
        <p:nvSpPr>
          <p:cNvPr id="65" name="TextBox 64">
            <a:extLst>
              <a:ext uri="{FF2B5EF4-FFF2-40B4-BE49-F238E27FC236}">
                <a16:creationId xmlns:a16="http://schemas.microsoft.com/office/drawing/2014/main" id="{B98DBA4E-EFFA-AB76-D19A-B39B62B64E52}"/>
              </a:ext>
            </a:extLst>
          </p:cNvPr>
          <p:cNvSpPr txBox="1"/>
          <p:nvPr/>
        </p:nvSpPr>
        <p:spPr bwMode="auto">
          <a:xfrm>
            <a:off x="751284" y="6043509"/>
            <a:ext cx="54357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r>
              <a:rPr lang="en-US" sz="1200" b="0" dirty="0">
                <a:solidFill>
                  <a:schemeClr val="bg1"/>
                </a:solidFill>
                <a:effectLst/>
                <a:latin typeface="+mn-lt"/>
              </a:rPr>
              <a:t>*Exact number/% for ≤5 observations cannot be specified because of HIPAA rules.</a:t>
            </a:r>
            <a:endParaRPr lang="en-US" sz="1200" b="0" dirty="0">
              <a:solidFill>
                <a:schemeClr val="bg1"/>
              </a:solidFill>
              <a:latin typeface="+mn-lt"/>
            </a:endParaRPr>
          </a:p>
        </p:txBody>
      </p:sp>
      <p:sp>
        <p:nvSpPr>
          <p:cNvPr id="66" name="TextBox 65">
            <a:extLst>
              <a:ext uri="{FF2B5EF4-FFF2-40B4-BE49-F238E27FC236}">
                <a16:creationId xmlns:a16="http://schemas.microsoft.com/office/drawing/2014/main" id="{A7759B2E-0688-E404-FF64-C0785B979049}"/>
              </a:ext>
            </a:extLst>
          </p:cNvPr>
          <p:cNvSpPr txBox="1"/>
          <p:nvPr/>
        </p:nvSpPr>
        <p:spPr bwMode="auto">
          <a:xfrm>
            <a:off x="1242258" y="3905218"/>
            <a:ext cx="3674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mn-lt"/>
              </a:rPr>
              <a:t>95</a:t>
            </a:r>
          </a:p>
        </p:txBody>
      </p:sp>
      <p:sp>
        <p:nvSpPr>
          <p:cNvPr id="67" name="TextBox 66">
            <a:extLst>
              <a:ext uri="{FF2B5EF4-FFF2-40B4-BE49-F238E27FC236}">
                <a16:creationId xmlns:a16="http://schemas.microsoft.com/office/drawing/2014/main" id="{FA8BA2CD-D03A-2D20-59F8-4844F50024B7}"/>
              </a:ext>
            </a:extLst>
          </p:cNvPr>
          <p:cNvSpPr txBox="1"/>
          <p:nvPr/>
        </p:nvSpPr>
        <p:spPr bwMode="auto">
          <a:xfrm>
            <a:off x="1706695" y="3905217"/>
            <a:ext cx="3674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mn-lt"/>
              </a:rPr>
              <a:t>94</a:t>
            </a:r>
          </a:p>
        </p:txBody>
      </p:sp>
      <p:sp>
        <p:nvSpPr>
          <p:cNvPr id="68" name="TextBox 67">
            <a:extLst>
              <a:ext uri="{FF2B5EF4-FFF2-40B4-BE49-F238E27FC236}">
                <a16:creationId xmlns:a16="http://schemas.microsoft.com/office/drawing/2014/main" id="{29081955-60C5-5DC0-3B27-A40F3866EEAB}"/>
              </a:ext>
            </a:extLst>
          </p:cNvPr>
          <p:cNvSpPr txBox="1"/>
          <p:nvPr/>
        </p:nvSpPr>
        <p:spPr bwMode="auto">
          <a:xfrm>
            <a:off x="2422886" y="3876913"/>
            <a:ext cx="3674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mn-lt"/>
              </a:rPr>
              <a:t>99</a:t>
            </a:r>
          </a:p>
        </p:txBody>
      </p:sp>
      <p:sp>
        <p:nvSpPr>
          <p:cNvPr id="69" name="TextBox 68">
            <a:extLst>
              <a:ext uri="{FF2B5EF4-FFF2-40B4-BE49-F238E27FC236}">
                <a16:creationId xmlns:a16="http://schemas.microsoft.com/office/drawing/2014/main" id="{B3857495-E13A-5990-6CA8-E0C0C8D210D4}"/>
              </a:ext>
            </a:extLst>
          </p:cNvPr>
          <p:cNvSpPr txBox="1"/>
          <p:nvPr/>
        </p:nvSpPr>
        <p:spPr bwMode="auto">
          <a:xfrm>
            <a:off x="2887323" y="3876912"/>
            <a:ext cx="3674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mn-lt"/>
              </a:rPr>
              <a:t>99</a:t>
            </a:r>
          </a:p>
        </p:txBody>
      </p:sp>
      <p:sp>
        <p:nvSpPr>
          <p:cNvPr id="70" name="TextBox 69">
            <a:extLst>
              <a:ext uri="{FF2B5EF4-FFF2-40B4-BE49-F238E27FC236}">
                <a16:creationId xmlns:a16="http://schemas.microsoft.com/office/drawing/2014/main" id="{6BCAD948-6BDA-FC16-C9FE-4404E5FD37BC}"/>
              </a:ext>
            </a:extLst>
          </p:cNvPr>
          <p:cNvSpPr txBox="1"/>
          <p:nvPr/>
        </p:nvSpPr>
        <p:spPr bwMode="auto">
          <a:xfrm>
            <a:off x="4897037" y="3952678"/>
            <a:ext cx="36740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mn-lt"/>
              </a:rPr>
              <a:t>91</a:t>
            </a:r>
          </a:p>
        </p:txBody>
      </p:sp>
    </p:spTree>
    <p:extLst>
      <p:ext uri="{BB962C8B-B14F-4D97-AF65-F5344CB8AC3E}">
        <p14:creationId xmlns:p14="http://schemas.microsoft.com/office/powerpoint/2010/main" val="1401651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7CA9B5-E941-395A-1141-81D8F088F8FA}"/>
              </a:ext>
            </a:extLst>
          </p:cNvPr>
          <p:cNvSpPr>
            <a:spLocks noGrp="1"/>
          </p:cNvSpPr>
          <p:nvPr>
            <p:ph type="title"/>
          </p:nvPr>
        </p:nvSpPr>
        <p:spPr/>
        <p:txBody>
          <a:bodyPr/>
          <a:lstStyle/>
          <a:p>
            <a:r>
              <a:rPr lang="en-US" dirty="0"/>
              <a:t>CARLOS Cohort: 6-Mo Outcomes of Real-world LA CAB + RPV Q2M Use in Germany</a:t>
            </a:r>
          </a:p>
        </p:txBody>
      </p:sp>
      <p:sp>
        <p:nvSpPr>
          <p:cNvPr id="4" name="Content Placeholder 3">
            <a:extLst>
              <a:ext uri="{FF2B5EF4-FFF2-40B4-BE49-F238E27FC236}">
                <a16:creationId xmlns:a16="http://schemas.microsoft.com/office/drawing/2014/main" id="{9687BAE8-6485-B689-1A3B-E8132312DD02}"/>
              </a:ext>
            </a:extLst>
          </p:cNvPr>
          <p:cNvSpPr>
            <a:spLocks noGrp="1"/>
          </p:cNvSpPr>
          <p:nvPr>
            <p:ph idx="1"/>
          </p:nvPr>
        </p:nvSpPr>
        <p:spPr/>
        <p:txBody>
          <a:bodyPr/>
          <a:lstStyle/>
          <a:p>
            <a:r>
              <a:rPr lang="en-US" dirty="0"/>
              <a:t>CARLOS: 3-yr cohort study of PWH who switched from suppressive daily oral ART to LA IM CAB + RPV Q2M in Germany</a:t>
            </a:r>
          </a:p>
          <a:p>
            <a:pPr lvl="1"/>
            <a:r>
              <a:rPr lang="en-US" dirty="0"/>
              <a:t>N = 236 (15.3% did not use oral lead-in, most per patient preference; </a:t>
            </a:r>
            <a:br>
              <a:rPr lang="en-US" dirty="0"/>
            </a:br>
            <a:r>
              <a:rPr lang="en-US" dirty="0"/>
              <a:t>39% had no historic/current resistance test at switch)</a:t>
            </a:r>
          </a:p>
          <a:p>
            <a:pPr lvl="2"/>
            <a:r>
              <a:rPr lang="en-US" dirty="0"/>
              <a:t>24 participants had 1 known risk factor for VF, 1 participant had 2 risk factors</a:t>
            </a:r>
          </a:p>
          <a:p>
            <a:r>
              <a:rPr lang="en-US" b="1" dirty="0">
                <a:solidFill>
                  <a:schemeClr val="accent3"/>
                </a:solidFill>
              </a:rPr>
              <a:t>97.2% of 633 injection visits occurred within ±7-day dosing window or earlier</a:t>
            </a:r>
          </a:p>
          <a:p>
            <a:pPr lvl="1"/>
            <a:r>
              <a:rPr lang="en-US" dirty="0"/>
              <a:t>Among 18 late injections, 6 were covered with oral CAB + RPV or other ART bridging, 2 had HIV-1 RNA ≥50 c/mL at data cutoff (65 c/mL), and </a:t>
            </a:r>
            <a:br>
              <a:rPr lang="en-US" dirty="0"/>
            </a:br>
            <a:r>
              <a:rPr lang="en-US" dirty="0"/>
              <a:t>1 received additional loading dose (after &lt;1 mo injection delay)</a:t>
            </a:r>
          </a:p>
        </p:txBody>
      </p:sp>
      <p:sp>
        <p:nvSpPr>
          <p:cNvPr id="5" name="Text Box 11">
            <a:extLst>
              <a:ext uri="{FF2B5EF4-FFF2-40B4-BE49-F238E27FC236}">
                <a16:creationId xmlns:a16="http://schemas.microsoft.com/office/drawing/2014/main" id="{8C4BDFC1-6DC8-5286-F4CC-5ACF7E862232}"/>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l">
              <a:lnSpc>
                <a:spcPct val="100000"/>
              </a:lnSpc>
              <a:spcBef>
                <a:spcPct val="50000"/>
              </a:spcBef>
              <a:spcAft>
                <a:spcPct val="0"/>
              </a:spcAft>
              <a:buClrTx/>
              <a:buFontTx/>
              <a:buNone/>
            </a:pPr>
            <a:r>
              <a:rPr lang="en-US" sz="1200" b="0" dirty="0">
                <a:solidFill>
                  <a:schemeClr val="bg2"/>
                </a:solidFill>
                <a:latin typeface="Calibri" panose="020F0502020204030204" pitchFamily="34" charset="0"/>
              </a:rPr>
              <a:t>Borch. HIV Drug Therapy Glasgow 2022. Abstr O43. </a:t>
            </a:r>
          </a:p>
        </p:txBody>
      </p:sp>
    </p:spTree>
    <p:extLst>
      <p:ext uri="{BB962C8B-B14F-4D97-AF65-F5344CB8AC3E}">
        <p14:creationId xmlns:p14="http://schemas.microsoft.com/office/powerpoint/2010/main" val="2046417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FE1ADE93-F242-493E-A0A5-BCE8366B9801}"/>
              </a:ext>
            </a:extLst>
          </p:cNvPr>
          <p:cNvSpPr>
            <a:spLocks noGrp="1" noChangeArrowheads="1"/>
          </p:cNvSpPr>
          <p:nvPr>
            <p:ph type="title"/>
          </p:nvPr>
        </p:nvSpPr>
        <p:spPr/>
        <p:txBody>
          <a:bodyPr/>
          <a:lstStyle/>
          <a:p>
            <a:pPr eaLnBrk="1" hangingPunct="1"/>
            <a:r>
              <a:rPr lang="en-US" altLang="en-US" dirty="0"/>
              <a:t>About These Slides</a:t>
            </a:r>
          </a:p>
        </p:txBody>
      </p:sp>
      <p:sp>
        <p:nvSpPr>
          <p:cNvPr id="26627" name="Rectangle 4">
            <a:extLst>
              <a:ext uri="{FF2B5EF4-FFF2-40B4-BE49-F238E27FC236}">
                <a16:creationId xmlns:a16="http://schemas.microsoft.com/office/drawing/2014/main" id="{627830F4-E071-4AE8-8343-0B4C4AA4AAAE}"/>
              </a:ext>
            </a:extLst>
          </p:cNvPr>
          <p:cNvSpPr>
            <a:spLocks noGrp="1" noChangeArrowheads="1"/>
          </p:cNvSpPr>
          <p:nvPr>
            <p:ph idx="1"/>
          </p:nvPr>
        </p:nvSpPr>
        <p:spPr/>
        <p:txBody>
          <a:bodyPr/>
          <a:lstStyle/>
          <a:p>
            <a:pPr marL="346075" indent="-346075">
              <a:buSzPct val="100000"/>
              <a:defRPr/>
            </a:pPr>
            <a:r>
              <a:rPr lang="en-US" altLang="en-US" dirty="0"/>
              <a:t>Please feel free to use, update, and share some or all of these slides in your noncommercial presentations to colleagues or patients</a:t>
            </a:r>
          </a:p>
          <a:p>
            <a:pPr eaLnBrk="1" hangingPunct="1">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sz="2000"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grpSp>
        <p:nvGrpSpPr>
          <p:cNvPr id="7" name="Group 6">
            <a:extLst>
              <a:ext uri="{FF2B5EF4-FFF2-40B4-BE49-F238E27FC236}">
                <a16:creationId xmlns:a16="http://schemas.microsoft.com/office/drawing/2014/main" id="{56CF8A66-BC03-4B81-8FF4-8D2C362F3AA6}"/>
              </a:ext>
            </a:extLst>
          </p:cNvPr>
          <p:cNvGrpSpPr/>
          <p:nvPr/>
        </p:nvGrpSpPr>
        <p:grpSpPr>
          <a:xfrm>
            <a:off x="4156075" y="3332497"/>
            <a:ext cx="3479671" cy="613720"/>
            <a:chOff x="4156075" y="3332497"/>
            <a:chExt cx="3479671" cy="613720"/>
          </a:xfrm>
        </p:grpSpPr>
        <p:pic>
          <p:nvPicPr>
            <p:cNvPr id="8" name="Picture 7" descr="A picture containing text, ax, wheel&#10;&#10;Description automatically generated">
              <a:extLst>
                <a:ext uri="{FF2B5EF4-FFF2-40B4-BE49-F238E27FC236}">
                  <a16:creationId xmlns:a16="http://schemas.microsoft.com/office/drawing/2014/main" id="{F0FAF4D3-0515-4332-A6CD-933EE9FC57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14132" y="3332497"/>
              <a:ext cx="793750" cy="260449"/>
            </a:xfrm>
            <a:prstGeom prst="rect">
              <a:avLst/>
            </a:prstGeom>
          </p:spPr>
        </p:pic>
        <p:sp>
          <p:nvSpPr>
            <p:cNvPr id="9" name="Rectangle 7">
              <a:extLst>
                <a:ext uri="{FF2B5EF4-FFF2-40B4-BE49-F238E27FC236}">
                  <a16:creationId xmlns:a16="http://schemas.microsoft.com/office/drawing/2014/main" id="{5BADCE3B-829D-4663-99C7-1D77026E8C8D}"/>
                </a:ext>
              </a:extLst>
            </p:cNvPr>
            <p:cNvSpPr>
              <a:spLocks noChangeArrowheads="1"/>
            </p:cNvSpPr>
            <p:nvPr/>
          </p:nvSpPr>
          <p:spPr bwMode="auto">
            <a:xfrm>
              <a:off x="4156075" y="3546107"/>
              <a:ext cx="347967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2000" b="0" dirty="0">
                  <a:solidFill>
                    <a:schemeClr val="bg2"/>
                  </a:solidFill>
                  <a:latin typeface="Calibri" panose="020F0502020204030204" pitchFamily="34" charset="0"/>
                </a:rPr>
                <a:t>Slide credit: </a:t>
              </a:r>
              <a:r>
                <a:rPr lang="en-US" altLang="en-US" sz="2000" b="0" dirty="0">
                  <a:solidFill>
                    <a:schemeClr val="bg2"/>
                  </a:solidFill>
                  <a:latin typeface="Calibri" panose="020F0502020204030204" pitchFamily="34" charset="0"/>
                  <a:hlinkClick r:id="rId5"/>
                </a:rPr>
                <a:t>clinicaloptions.com</a:t>
              </a:r>
              <a:endParaRPr lang="en-US" altLang="en-US" sz="2000" b="0" dirty="0">
                <a:solidFill>
                  <a:schemeClr val="bg2"/>
                </a:solidFill>
                <a:latin typeface="Calibri" panose="020F0502020204030204" pitchFamily="34" charset="0"/>
              </a:endParaRPr>
            </a:p>
          </p:txBody>
        </p:sp>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1">
            <a:extLst>
              <a:ext uri="{FF2B5EF4-FFF2-40B4-BE49-F238E27FC236}">
                <a16:creationId xmlns:a16="http://schemas.microsoft.com/office/drawing/2014/main" id="{73F62EDB-E539-C326-F82B-0C861F2EA33C}"/>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l">
              <a:lnSpc>
                <a:spcPct val="100000"/>
              </a:lnSpc>
              <a:spcBef>
                <a:spcPct val="50000"/>
              </a:spcBef>
              <a:spcAft>
                <a:spcPct val="0"/>
              </a:spcAft>
              <a:buClrTx/>
              <a:buFontTx/>
              <a:buNone/>
            </a:pPr>
            <a:r>
              <a:rPr lang="en-US" sz="1200" b="0" dirty="0">
                <a:solidFill>
                  <a:schemeClr val="bg2"/>
                </a:solidFill>
                <a:latin typeface="Calibri" panose="020F0502020204030204" pitchFamily="34" charset="0"/>
              </a:rPr>
              <a:t>Borch. HIV Drug Therapy Glasgow 2022. Abstr O43. </a:t>
            </a:r>
          </a:p>
        </p:txBody>
      </p:sp>
      <p:sp>
        <p:nvSpPr>
          <p:cNvPr id="10" name="Title 9">
            <a:extLst>
              <a:ext uri="{FF2B5EF4-FFF2-40B4-BE49-F238E27FC236}">
                <a16:creationId xmlns:a16="http://schemas.microsoft.com/office/drawing/2014/main" id="{64C94277-3EB1-59FD-7698-8ED5AF6E2A94}"/>
              </a:ext>
            </a:extLst>
          </p:cNvPr>
          <p:cNvSpPr>
            <a:spLocks noGrp="1"/>
          </p:cNvSpPr>
          <p:nvPr>
            <p:ph type="title"/>
          </p:nvPr>
        </p:nvSpPr>
        <p:spPr/>
        <p:txBody>
          <a:bodyPr/>
          <a:lstStyle/>
          <a:p>
            <a:r>
              <a:rPr lang="en-US" dirty="0"/>
              <a:t>CARLOS Cohort: Virologic Outcomes at 6 Mo With </a:t>
            </a:r>
            <a:br>
              <a:rPr lang="en-US" dirty="0"/>
            </a:br>
            <a:r>
              <a:rPr lang="en-US" dirty="0"/>
              <a:t>LA CAB + RPV Q2M</a:t>
            </a:r>
          </a:p>
        </p:txBody>
      </p:sp>
      <p:sp>
        <p:nvSpPr>
          <p:cNvPr id="12" name="Content Placeholder 11">
            <a:extLst>
              <a:ext uri="{FF2B5EF4-FFF2-40B4-BE49-F238E27FC236}">
                <a16:creationId xmlns:a16="http://schemas.microsoft.com/office/drawing/2014/main" id="{5AB497DF-2B29-0D54-A1CB-06E9A610690B}"/>
              </a:ext>
            </a:extLst>
          </p:cNvPr>
          <p:cNvSpPr>
            <a:spLocks noGrp="1"/>
          </p:cNvSpPr>
          <p:nvPr>
            <p:ph sz="half" idx="2"/>
          </p:nvPr>
        </p:nvSpPr>
        <p:spPr>
          <a:xfrm>
            <a:off x="6614154" y="1510730"/>
            <a:ext cx="4868050" cy="4679462"/>
          </a:xfrm>
        </p:spPr>
        <p:txBody>
          <a:bodyPr/>
          <a:lstStyle/>
          <a:p>
            <a:r>
              <a:rPr lang="en-US" sz="2400" dirty="0"/>
              <a:t>1 CVF with emergent INSTI (L74I, T97A, E138K, Q148R, N155H) and NNRTI (Y181C) RAMs</a:t>
            </a:r>
          </a:p>
          <a:p>
            <a:pPr lvl="1"/>
            <a:r>
              <a:rPr lang="en-US" sz="2200" dirty="0"/>
              <a:t>On-time injections, BMI 23 kg/m</a:t>
            </a:r>
            <a:r>
              <a:rPr lang="en-US" sz="2200" baseline="30000" dirty="0"/>
              <a:t>2</a:t>
            </a:r>
            <a:r>
              <a:rPr lang="en-US" sz="2200" dirty="0"/>
              <a:t>, HIV-1 subtype B</a:t>
            </a:r>
          </a:p>
          <a:p>
            <a:r>
              <a:rPr lang="en-US" sz="2400" dirty="0"/>
              <a:t>1 other VF with off-label LA CAB + RPV use (detected post hoc) in participant with previous NNRTI virologic failure; NNRTI RAMs detected at failure</a:t>
            </a:r>
          </a:p>
          <a:p>
            <a:pPr lvl="1"/>
            <a:r>
              <a:rPr lang="en-US" sz="2200" dirty="0"/>
              <a:t>On-time injections, BMI 20 kg/m</a:t>
            </a:r>
            <a:r>
              <a:rPr lang="en-US" sz="2200" baseline="30000" dirty="0"/>
              <a:t>2</a:t>
            </a:r>
            <a:r>
              <a:rPr lang="en-US" sz="2200" dirty="0"/>
              <a:t>, HIV-1 subtype C</a:t>
            </a:r>
          </a:p>
        </p:txBody>
      </p:sp>
      <p:sp>
        <p:nvSpPr>
          <p:cNvPr id="4" name="TextBox 3">
            <a:extLst>
              <a:ext uri="{FF2B5EF4-FFF2-40B4-BE49-F238E27FC236}">
                <a16:creationId xmlns:a16="http://schemas.microsoft.com/office/drawing/2014/main" id="{0D477B7D-30FC-D3A4-48B5-77C6BFB6B63E}"/>
              </a:ext>
            </a:extLst>
          </p:cNvPr>
          <p:cNvSpPr txBox="1"/>
          <p:nvPr/>
        </p:nvSpPr>
        <p:spPr bwMode="auto">
          <a:xfrm>
            <a:off x="1617914" y="1811881"/>
            <a:ext cx="35236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dirty="0">
                <a:solidFill>
                  <a:schemeClr val="bg1"/>
                </a:solidFill>
                <a:latin typeface="Calibri" panose="020F0502020204030204" pitchFamily="34" charset="0"/>
              </a:rPr>
              <a:t>Virologic Outcomes at Mo 6</a:t>
            </a:r>
          </a:p>
        </p:txBody>
      </p:sp>
      <p:sp>
        <p:nvSpPr>
          <p:cNvPr id="7" name="TextBox 6">
            <a:extLst>
              <a:ext uri="{FF2B5EF4-FFF2-40B4-BE49-F238E27FC236}">
                <a16:creationId xmlns:a16="http://schemas.microsoft.com/office/drawing/2014/main" id="{31EE6CC5-C2D6-D2BF-31ED-5CCCBD40E4AD}"/>
              </a:ext>
            </a:extLst>
          </p:cNvPr>
          <p:cNvSpPr txBox="1"/>
          <p:nvPr/>
        </p:nvSpPr>
        <p:spPr bwMode="auto">
          <a:xfrm rot="16200000">
            <a:off x="-247449" y="3286772"/>
            <a:ext cx="135447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rPr>
              <a:t>Participants</a:t>
            </a:r>
            <a:r>
              <a:rPr lang="en-US" sz="1400" dirty="0">
                <a:solidFill>
                  <a:srgbClr val="000000"/>
                </a:solidFill>
                <a:latin typeface="Calibri" panose="020F0502020204030204" pitchFamily="34" charset="0"/>
              </a:rPr>
              <a:t> (</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rPr>
              <a:t>%)</a:t>
            </a:r>
          </a:p>
        </p:txBody>
      </p:sp>
      <p:sp>
        <p:nvSpPr>
          <p:cNvPr id="8" name="TextBox 7">
            <a:extLst>
              <a:ext uri="{FF2B5EF4-FFF2-40B4-BE49-F238E27FC236}">
                <a16:creationId xmlns:a16="http://schemas.microsoft.com/office/drawing/2014/main" id="{718BA754-7C7A-B0E1-0421-78EC235093D6}"/>
              </a:ext>
            </a:extLst>
          </p:cNvPr>
          <p:cNvSpPr txBox="1"/>
          <p:nvPr/>
        </p:nvSpPr>
        <p:spPr bwMode="auto">
          <a:xfrm>
            <a:off x="890975" y="5638300"/>
            <a:ext cx="473725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*n = 6 preferred oral ART, n = 2 had non-ISR AEs, n = 2 withdrew consent.</a:t>
            </a:r>
          </a:p>
        </p:txBody>
      </p:sp>
      <p:grpSp>
        <p:nvGrpSpPr>
          <p:cNvPr id="9" name="Group 8">
            <a:extLst>
              <a:ext uri="{FF2B5EF4-FFF2-40B4-BE49-F238E27FC236}">
                <a16:creationId xmlns:a16="http://schemas.microsoft.com/office/drawing/2014/main" id="{48474B84-1AA1-CCDE-738F-DD0839765FE5}"/>
              </a:ext>
            </a:extLst>
          </p:cNvPr>
          <p:cNvGrpSpPr/>
          <p:nvPr/>
        </p:nvGrpSpPr>
        <p:grpSpPr>
          <a:xfrm>
            <a:off x="429708" y="2204735"/>
            <a:ext cx="461267" cy="2527450"/>
            <a:chOff x="709796" y="3083835"/>
            <a:chExt cx="461267" cy="1497075"/>
          </a:xfrm>
        </p:grpSpPr>
        <p:sp>
          <p:nvSpPr>
            <p:cNvPr id="11" name="TextBox 10">
              <a:extLst>
                <a:ext uri="{FF2B5EF4-FFF2-40B4-BE49-F238E27FC236}">
                  <a16:creationId xmlns:a16="http://schemas.microsoft.com/office/drawing/2014/main" id="{5D85FF89-108B-FED9-A285-4577DC08C369}"/>
                </a:ext>
              </a:extLst>
            </p:cNvPr>
            <p:cNvSpPr txBox="1"/>
            <p:nvPr/>
          </p:nvSpPr>
          <p:spPr bwMode="auto">
            <a:xfrm flipH="1">
              <a:off x="957703" y="4398606"/>
              <a:ext cx="213360" cy="18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0</a:t>
              </a:r>
            </a:p>
          </p:txBody>
        </p:sp>
        <p:sp>
          <p:nvSpPr>
            <p:cNvPr id="14" name="TextBox 13">
              <a:extLst>
                <a:ext uri="{FF2B5EF4-FFF2-40B4-BE49-F238E27FC236}">
                  <a16:creationId xmlns:a16="http://schemas.microsoft.com/office/drawing/2014/main" id="{08E4C7A4-3F99-E409-C90F-178837A1752B}"/>
                </a:ext>
              </a:extLst>
            </p:cNvPr>
            <p:cNvSpPr txBox="1"/>
            <p:nvPr/>
          </p:nvSpPr>
          <p:spPr bwMode="auto">
            <a:xfrm flipH="1">
              <a:off x="784225" y="4136755"/>
              <a:ext cx="386838" cy="18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20</a:t>
              </a:r>
            </a:p>
          </p:txBody>
        </p:sp>
        <p:sp>
          <p:nvSpPr>
            <p:cNvPr id="15" name="TextBox 14">
              <a:extLst>
                <a:ext uri="{FF2B5EF4-FFF2-40B4-BE49-F238E27FC236}">
                  <a16:creationId xmlns:a16="http://schemas.microsoft.com/office/drawing/2014/main" id="{43A649A2-CAB9-A995-5D90-18D714A74A98}"/>
                </a:ext>
              </a:extLst>
            </p:cNvPr>
            <p:cNvSpPr txBox="1"/>
            <p:nvPr/>
          </p:nvSpPr>
          <p:spPr bwMode="auto">
            <a:xfrm flipH="1">
              <a:off x="784225" y="3868822"/>
              <a:ext cx="386838" cy="18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40</a:t>
              </a:r>
            </a:p>
          </p:txBody>
        </p:sp>
        <p:sp>
          <p:nvSpPr>
            <p:cNvPr id="16" name="TextBox 15">
              <a:extLst>
                <a:ext uri="{FF2B5EF4-FFF2-40B4-BE49-F238E27FC236}">
                  <a16:creationId xmlns:a16="http://schemas.microsoft.com/office/drawing/2014/main" id="{7E041E11-2891-DE17-EB95-6EB27BA70FD7}"/>
                </a:ext>
              </a:extLst>
            </p:cNvPr>
            <p:cNvSpPr txBox="1"/>
            <p:nvPr/>
          </p:nvSpPr>
          <p:spPr bwMode="auto">
            <a:xfrm flipH="1">
              <a:off x="784225" y="3606971"/>
              <a:ext cx="386838" cy="18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60</a:t>
              </a:r>
            </a:p>
          </p:txBody>
        </p:sp>
        <p:sp>
          <p:nvSpPr>
            <p:cNvPr id="17" name="TextBox 16">
              <a:extLst>
                <a:ext uri="{FF2B5EF4-FFF2-40B4-BE49-F238E27FC236}">
                  <a16:creationId xmlns:a16="http://schemas.microsoft.com/office/drawing/2014/main" id="{767A8529-985F-470F-9B39-8E8940191345}"/>
                </a:ext>
              </a:extLst>
            </p:cNvPr>
            <p:cNvSpPr txBox="1"/>
            <p:nvPr/>
          </p:nvSpPr>
          <p:spPr bwMode="auto">
            <a:xfrm flipH="1">
              <a:off x="784225" y="3339038"/>
              <a:ext cx="386838" cy="18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80</a:t>
              </a:r>
            </a:p>
          </p:txBody>
        </p:sp>
        <p:sp>
          <p:nvSpPr>
            <p:cNvPr id="18" name="TextBox 17">
              <a:extLst>
                <a:ext uri="{FF2B5EF4-FFF2-40B4-BE49-F238E27FC236}">
                  <a16:creationId xmlns:a16="http://schemas.microsoft.com/office/drawing/2014/main" id="{9C1054A3-99D6-F86A-9E28-942A516505FD}"/>
                </a:ext>
              </a:extLst>
            </p:cNvPr>
            <p:cNvSpPr txBox="1"/>
            <p:nvPr/>
          </p:nvSpPr>
          <p:spPr bwMode="auto">
            <a:xfrm flipH="1">
              <a:off x="709796" y="3083835"/>
              <a:ext cx="461267" cy="182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100</a:t>
              </a:r>
            </a:p>
          </p:txBody>
        </p:sp>
      </p:grpSp>
      <p:sp>
        <p:nvSpPr>
          <p:cNvPr id="19" name="Freeform: Shape 18">
            <a:extLst>
              <a:ext uri="{FF2B5EF4-FFF2-40B4-BE49-F238E27FC236}">
                <a16:creationId xmlns:a16="http://schemas.microsoft.com/office/drawing/2014/main" id="{6C37F3D2-CD2E-06DF-0C3C-FD3ECE43FC6C}"/>
              </a:ext>
            </a:extLst>
          </p:cNvPr>
          <p:cNvSpPr/>
          <p:nvPr/>
        </p:nvSpPr>
        <p:spPr bwMode="auto">
          <a:xfrm>
            <a:off x="924275" y="2362216"/>
            <a:ext cx="5328359" cy="2204524"/>
          </a:xfrm>
          <a:custGeom>
            <a:avLst/>
            <a:gdLst>
              <a:gd name="connsiteX0" fmla="*/ 0 w 5638800"/>
              <a:gd name="connsiteY0" fmla="*/ 0 h 1314450"/>
              <a:gd name="connsiteX1" fmla="*/ 0 w 5638800"/>
              <a:gd name="connsiteY1" fmla="*/ 1314450 h 1314450"/>
              <a:gd name="connsiteX2" fmla="*/ 5638800 w 5638800"/>
              <a:gd name="connsiteY2" fmla="*/ 1314450 h 1314450"/>
            </a:gdLst>
            <a:ahLst/>
            <a:cxnLst>
              <a:cxn ang="0">
                <a:pos x="connsiteX0" y="connsiteY0"/>
              </a:cxn>
              <a:cxn ang="0">
                <a:pos x="connsiteX1" y="connsiteY1"/>
              </a:cxn>
              <a:cxn ang="0">
                <a:pos x="connsiteX2" y="connsiteY2"/>
              </a:cxn>
            </a:cxnLst>
            <a:rect l="l" t="t" r="r" b="b"/>
            <a:pathLst>
              <a:path w="5638800" h="1314450">
                <a:moveTo>
                  <a:pt x="0" y="0"/>
                </a:moveTo>
                <a:lnTo>
                  <a:pt x="0" y="1314450"/>
                </a:lnTo>
                <a:lnTo>
                  <a:pt x="5638800" y="1314450"/>
                </a:lnTo>
              </a:path>
            </a:pathLst>
          </a:custGeom>
          <a:noFill/>
          <a:ln w="28575">
            <a:solidFill>
              <a:schemeClr val="bg1"/>
            </a:solidFill>
            <a:miter lim="800000"/>
            <a:headEnd/>
            <a:tailEnd/>
          </a:ln>
        </p:spPr>
        <p:txBody>
          <a:bodyPr rtlCol="0" anchor="ctr"/>
          <a:lstStyle/>
          <a:p>
            <a:pPr algn="ctr"/>
            <a:endParaRPr lang="en-US" dirty="0"/>
          </a:p>
        </p:txBody>
      </p:sp>
      <p:grpSp>
        <p:nvGrpSpPr>
          <p:cNvPr id="20" name="Group 19">
            <a:extLst>
              <a:ext uri="{FF2B5EF4-FFF2-40B4-BE49-F238E27FC236}">
                <a16:creationId xmlns:a16="http://schemas.microsoft.com/office/drawing/2014/main" id="{0659388B-2BA7-FDCA-D36D-62F65A981DF6}"/>
              </a:ext>
            </a:extLst>
          </p:cNvPr>
          <p:cNvGrpSpPr/>
          <p:nvPr/>
        </p:nvGrpSpPr>
        <p:grpSpPr>
          <a:xfrm>
            <a:off x="857675" y="2367296"/>
            <a:ext cx="76761" cy="2194559"/>
            <a:chOff x="1072701" y="3244849"/>
            <a:chExt cx="455533" cy="1325033"/>
          </a:xfrm>
        </p:grpSpPr>
        <p:cxnSp>
          <p:nvCxnSpPr>
            <p:cNvPr id="21" name="Straight Connector 20">
              <a:extLst>
                <a:ext uri="{FF2B5EF4-FFF2-40B4-BE49-F238E27FC236}">
                  <a16:creationId xmlns:a16="http://schemas.microsoft.com/office/drawing/2014/main" id="{B3D6938A-3DA5-E87D-1491-E4982D8064E3}"/>
                </a:ext>
              </a:extLst>
            </p:cNvPr>
            <p:cNvCxnSpPr>
              <a:cxnSpLocks/>
            </p:cNvCxnSpPr>
            <p:nvPr/>
          </p:nvCxnSpPr>
          <p:spPr bwMode="auto">
            <a:xfrm>
              <a:off x="1072701" y="3244849"/>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86969713-4A48-57BD-D798-4430E0C808E2}"/>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60A6F480-A283-F83F-654A-B435EBF40719}"/>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326734A5-2C59-A4E6-32C9-47C2647A0EA6}"/>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AA5CBD4D-EF6B-0DD2-F0DE-541028716BD3}"/>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4C25A414-6A27-3CF6-EA49-6F2FC9BC5CF6}"/>
                </a:ext>
              </a:extLst>
            </p:cNvPr>
            <p:cNvCxnSpPr>
              <a:cxnSpLocks/>
            </p:cNvCxnSpPr>
            <p:nvPr/>
          </p:nvCxnSpPr>
          <p:spPr bwMode="auto">
            <a:xfrm>
              <a:off x="1072701" y="4569882"/>
              <a:ext cx="455533" cy="0"/>
            </a:xfrm>
            <a:prstGeom prst="line">
              <a:avLst/>
            </a:prstGeom>
            <a:noFill/>
            <a:ln w="28575" cap="flat" cmpd="sng" algn="ctr">
              <a:solidFill>
                <a:schemeClr val="bg1"/>
              </a:solidFill>
              <a:prstDash val="solid"/>
              <a:round/>
              <a:headEnd type="none" w="med" len="med"/>
              <a:tailEnd type="none" w="med" len="med"/>
            </a:ln>
            <a:effectLst/>
          </p:spPr>
        </p:cxnSp>
      </p:grpSp>
      <p:sp>
        <p:nvSpPr>
          <p:cNvPr id="27" name="TextBox 26">
            <a:extLst>
              <a:ext uri="{FF2B5EF4-FFF2-40B4-BE49-F238E27FC236}">
                <a16:creationId xmlns:a16="http://schemas.microsoft.com/office/drawing/2014/main" id="{9655A0DA-CADC-42E8-8BAB-B39FF00F1639}"/>
              </a:ext>
            </a:extLst>
          </p:cNvPr>
          <p:cNvSpPr txBox="1"/>
          <p:nvPr/>
        </p:nvSpPr>
        <p:spPr bwMode="auto">
          <a:xfrm>
            <a:off x="5100980" y="4586462"/>
            <a:ext cx="1240955" cy="106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400" dirty="0">
                <a:solidFill>
                  <a:schemeClr val="bg1"/>
                </a:solidFill>
                <a:latin typeface="+mn-lt"/>
              </a:rPr>
              <a:t>D/c for other, nonvirologic reasons while HIV-1 RNA &lt;50 c/mL*</a:t>
            </a:r>
          </a:p>
        </p:txBody>
      </p:sp>
      <p:sp>
        <p:nvSpPr>
          <p:cNvPr id="28" name="TextBox 27">
            <a:extLst>
              <a:ext uri="{FF2B5EF4-FFF2-40B4-BE49-F238E27FC236}">
                <a16:creationId xmlns:a16="http://schemas.microsoft.com/office/drawing/2014/main" id="{F1514CAD-DA2C-8DD5-3217-F0887A08C385}"/>
              </a:ext>
            </a:extLst>
          </p:cNvPr>
          <p:cNvSpPr txBox="1"/>
          <p:nvPr/>
        </p:nvSpPr>
        <p:spPr bwMode="auto">
          <a:xfrm>
            <a:off x="4115060" y="4586462"/>
            <a:ext cx="1079900"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400" dirty="0">
                <a:solidFill>
                  <a:schemeClr val="bg1"/>
                </a:solidFill>
                <a:latin typeface="+mn-lt"/>
              </a:rPr>
              <a:t>D/c for ISR while HIV-1 RNA &lt;50 c/mL</a:t>
            </a:r>
          </a:p>
        </p:txBody>
      </p:sp>
      <p:sp>
        <p:nvSpPr>
          <p:cNvPr id="29" name="TextBox 28">
            <a:extLst>
              <a:ext uri="{FF2B5EF4-FFF2-40B4-BE49-F238E27FC236}">
                <a16:creationId xmlns:a16="http://schemas.microsoft.com/office/drawing/2014/main" id="{00DEF61C-9ACD-DBDE-BB98-4E117CE0115C}"/>
              </a:ext>
            </a:extLst>
          </p:cNvPr>
          <p:cNvSpPr txBox="1"/>
          <p:nvPr/>
        </p:nvSpPr>
        <p:spPr bwMode="auto">
          <a:xfrm>
            <a:off x="3035160" y="4586462"/>
            <a:ext cx="1079900" cy="4801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400" dirty="0">
                <a:solidFill>
                  <a:schemeClr val="bg1"/>
                </a:solidFill>
                <a:latin typeface="+mn-lt"/>
              </a:rPr>
              <a:t>Virologic Failure</a:t>
            </a:r>
          </a:p>
        </p:txBody>
      </p:sp>
      <p:sp>
        <p:nvSpPr>
          <p:cNvPr id="30" name="TextBox 29">
            <a:extLst>
              <a:ext uri="{FF2B5EF4-FFF2-40B4-BE49-F238E27FC236}">
                <a16:creationId xmlns:a16="http://schemas.microsoft.com/office/drawing/2014/main" id="{05132E3D-5695-DA98-2A65-48A16AFEBB43}"/>
              </a:ext>
            </a:extLst>
          </p:cNvPr>
          <p:cNvSpPr txBox="1"/>
          <p:nvPr/>
        </p:nvSpPr>
        <p:spPr bwMode="auto">
          <a:xfrm>
            <a:off x="2093290" y="4586462"/>
            <a:ext cx="847020"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400" dirty="0">
                <a:solidFill>
                  <a:schemeClr val="bg1"/>
                </a:solidFill>
                <a:latin typeface="+mn-lt"/>
              </a:rPr>
              <a:t>HIV-1 RNA ≥50 c/mL</a:t>
            </a:r>
          </a:p>
        </p:txBody>
      </p:sp>
      <p:sp>
        <p:nvSpPr>
          <p:cNvPr id="31" name="TextBox 30">
            <a:extLst>
              <a:ext uri="{FF2B5EF4-FFF2-40B4-BE49-F238E27FC236}">
                <a16:creationId xmlns:a16="http://schemas.microsoft.com/office/drawing/2014/main" id="{E8D9DAEF-546A-407E-5D50-15DAB1679EF4}"/>
              </a:ext>
            </a:extLst>
          </p:cNvPr>
          <p:cNvSpPr txBox="1"/>
          <p:nvPr/>
        </p:nvSpPr>
        <p:spPr bwMode="auto">
          <a:xfrm>
            <a:off x="1015112" y="4586462"/>
            <a:ext cx="847020" cy="674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400" dirty="0">
                <a:solidFill>
                  <a:schemeClr val="bg1"/>
                </a:solidFill>
                <a:latin typeface="+mn-lt"/>
              </a:rPr>
              <a:t>HIV-1 RNA &lt;50 c/mL</a:t>
            </a:r>
          </a:p>
        </p:txBody>
      </p:sp>
      <p:sp>
        <p:nvSpPr>
          <p:cNvPr id="32" name="TextBox 31">
            <a:extLst>
              <a:ext uri="{FF2B5EF4-FFF2-40B4-BE49-F238E27FC236}">
                <a16:creationId xmlns:a16="http://schemas.microsoft.com/office/drawing/2014/main" id="{2535268F-9539-144F-B652-F86B86C04E6E}"/>
              </a:ext>
            </a:extLst>
          </p:cNvPr>
          <p:cNvSpPr txBox="1"/>
          <p:nvPr/>
        </p:nvSpPr>
        <p:spPr bwMode="auto">
          <a:xfrm>
            <a:off x="1187178" y="2335768"/>
            <a:ext cx="50687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mn-lt"/>
              </a:rPr>
              <a:t>89.5</a:t>
            </a:r>
            <a:endParaRPr lang="en-US" sz="1400" b="0" dirty="0">
              <a:solidFill>
                <a:schemeClr val="bg1"/>
              </a:solidFill>
              <a:latin typeface="+mn-lt"/>
            </a:endParaRPr>
          </a:p>
        </p:txBody>
      </p:sp>
      <p:sp>
        <p:nvSpPr>
          <p:cNvPr id="33" name="TextBox 32">
            <a:extLst>
              <a:ext uri="{FF2B5EF4-FFF2-40B4-BE49-F238E27FC236}">
                <a16:creationId xmlns:a16="http://schemas.microsoft.com/office/drawing/2014/main" id="{AC0687E0-9DDA-D6F6-AF00-99B261D281EB}"/>
              </a:ext>
            </a:extLst>
          </p:cNvPr>
          <p:cNvSpPr txBox="1"/>
          <p:nvPr/>
        </p:nvSpPr>
        <p:spPr bwMode="auto">
          <a:xfrm>
            <a:off x="2304564" y="4228059"/>
            <a:ext cx="41549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mn-lt"/>
              </a:rPr>
              <a:t>2.0</a:t>
            </a:r>
            <a:endParaRPr lang="en-US" sz="1400" b="0" dirty="0">
              <a:solidFill>
                <a:schemeClr val="bg1"/>
              </a:solidFill>
              <a:latin typeface="+mn-lt"/>
            </a:endParaRPr>
          </a:p>
        </p:txBody>
      </p:sp>
      <p:sp>
        <p:nvSpPr>
          <p:cNvPr id="34" name="TextBox 33">
            <a:extLst>
              <a:ext uri="{FF2B5EF4-FFF2-40B4-BE49-F238E27FC236}">
                <a16:creationId xmlns:a16="http://schemas.microsoft.com/office/drawing/2014/main" id="{9A08833D-0258-5AB2-99C7-BBC3BEC5B17E}"/>
              </a:ext>
            </a:extLst>
          </p:cNvPr>
          <p:cNvSpPr txBox="1"/>
          <p:nvPr/>
        </p:nvSpPr>
        <p:spPr bwMode="auto">
          <a:xfrm>
            <a:off x="3367361" y="4265844"/>
            <a:ext cx="41549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mn-lt"/>
              </a:rPr>
              <a:t>0.5</a:t>
            </a:r>
            <a:endParaRPr lang="en-US" sz="1400" b="0" dirty="0">
              <a:solidFill>
                <a:schemeClr val="bg1"/>
              </a:solidFill>
              <a:latin typeface="+mn-lt"/>
            </a:endParaRPr>
          </a:p>
        </p:txBody>
      </p:sp>
      <p:sp>
        <p:nvSpPr>
          <p:cNvPr id="35" name="TextBox 34">
            <a:extLst>
              <a:ext uri="{FF2B5EF4-FFF2-40B4-BE49-F238E27FC236}">
                <a16:creationId xmlns:a16="http://schemas.microsoft.com/office/drawing/2014/main" id="{DAA05799-CC1F-2FE6-CABA-7B8FCD8AB1D9}"/>
              </a:ext>
            </a:extLst>
          </p:cNvPr>
          <p:cNvSpPr txBox="1"/>
          <p:nvPr/>
        </p:nvSpPr>
        <p:spPr bwMode="auto">
          <a:xfrm>
            <a:off x="4435944" y="4228967"/>
            <a:ext cx="41549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mn-lt"/>
              </a:rPr>
              <a:t>3.0</a:t>
            </a:r>
            <a:endParaRPr lang="en-US" sz="1400" b="0" dirty="0">
              <a:solidFill>
                <a:schemeClr val="bg1"/>
              </a:solidFill>
              <a:latin typeface="+mn-lt"/>
            </a:endParaRPr>
          </a:p>
        </p:txBody>
      </p:sp>
      <p:sp>
        <p:nvSpPr>
          <p:cNvPr id="36" name="TextBox 35">
            <a:extLst>
              <a:ext uri="{FF2B5EF4-FFF2-40B4-BE49-F238E27FC236}">
                <a16:creationId xmlns:a16="http://schemas.microsoft.com/office/drawing/2014/main" id="{FFD3ABDA-EA6C-23EC-8889-47CA079B2714}"/>
              </a:ext>
            </a:extLst>
          </p:cNvPr>
          <p:cNvSpPr txBox="1"/>
          <p:nvPr/>
        </p:nvSpPr>
        <p:spPr bwMode="auto">
          <a:xfrm>
            <a:off x="5488279" y="4172985"/>
            <a:ext cx="41549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mn-lt"/>
              </a:rPr>
              <a:t>5.0</a:t>
            </a:r>
            <a:endParaRPr lang="en-US" sz="1400" b="0" dirty="0">
              <a:solidFill>
                <a:schemeClr val="bg1"/>
              </a:solidFill>
              <a:latin typeface="+mn-lt"/>
            </a:endParaRPr>
          </a:p>
        </p:txBody>
      </p:sp>
      <p:sp>
        <p:nvSpPr>
          <p:cNvPr id="37" name="TextBox 36">
            <a:extLst>
              <a:ext uri="{FF2B5EF4-FFF2-40B4-BE49-F238E27FC236}">
                <a16:creationId xmlns:a16="http://schemas.microsoft.com/office/drawing/2014/main" id="{9E3CAE61-162A-7E6E-F0BB-34C1BA174DEE}"/>
              </a:ext>
            </a:extLst>
          </p:cNvPr>
          <p:cNvSpPr txBox="1"/>
          <p:nvPr/>
        </p:nvSpPr>
        <p:spPr bwMode="auto">
          <a:xfrm>
            <a:off x="2072054" y="2629699"/>
            <a:ext cx="4059729" cy="867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400" b="0" dirty="0">
                <a:solidFill>
                  <a:schemeClr val="bg1"/>
                </a:solidFill>
                <a:latin typeface="+mn-lt"/>
              </a:rPr>
              <a:t>Efficacy analysis includes participants with ≥1 injection (n = 230), excluding those with no viral data in window (n = 25), lost to follow-up (n = 4), or with off-label LA CAB + RPV use (n = 1): </a:t>
            </a:r>
            <a:r>
              <a:rPr lang="en-US" sz="1400" dirty="0">
                <a:solidFill>
                  <a:schemeClr val="bg1"/>
                </a:solidFill>
                <a:latin typeface="+mn-lt"/>
              </a:rPr>
              <a:t>n = 200</a:t>
            </a:r>
          </a:p>
        </p:txBody>
      </p:sp>
      <p:grpSp>
        <p:nvGrpSpPr>
          <p:cNvPr id="38" name="Group 37">
            <a:extLst>
              <a:ext uri="{FF2B5EF4-FFF2-40B4-BE49-F238E27FC236}">
                <a16:creationId xmlns:a16="http://schemas.microsoft.com/office/drawing/2014/main" id="{3C2C03C1-571D-FF13-446E-5DF158338D0C}"/>
              </a:ext>
            </a:extLst>
          </p:cNvPr>
          <p:cNvGrpSpPr/>
          <p:nvPr/>
        </p:nvGrpSpPr>
        <p:grpSpPr>
          <a:xfrm rot="5400000">
            <a:off x="3546377" y="1946101"/>
            <a:ext cx="69172" cy="5314746"/>
            <a:chOff x="1072701" y="3244849"/>
            <a:chExt cx="455533" cy="1325033"/>
          </a:xfrm>
        </p:grpSpPr>
        <p:cxnSp>
          <p:nvCxnSpPr>
            <p:cNvPr id="39" name="Straight Connector 38">
              <a:extLst>
                <a:ext uri="{FF2B5EF4-FFF2-40B4-BE49-F238E27FC236}">
                  <a16:creationId xmlns:a16="http://schemas.microsoft.com/office/drawing/2014/main" id="{355AC1CD-716F-D8BE-60BC-F945E3B430C4}"/>
                </a:ext>
              </a:extLst>
            </p:cNvPr>
            <p:cNvCxnSpPr>
              <a:cxnSpLocks/>
            </p:cNvCxnSpPr>
            <p:nvPr/>
          </p:nvCxnSpPr>
          <p:spPr bwMode="auto">
            <a:xfrm>
              <a:off x="1072701" y="3244849"/>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8DA8D93C-FB5B-8DBE-0337-6A7912390244}"/>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CD1764A7-F673-8DE7-2D1D-CC1235064980}"/>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E964D3C4-3DF5-85A4-4958-943068CAE5AE}"/>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2F6D772E-ED35-25C4-4A59-EEB96CF7271E}"/>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2EE4D5CA-06ED-A307-C25D-C8C739E84251}"/>
                </a:ext>
              </a:extLst>
            </p:cNvPr>
            <p:cNvCxnSpPr>
              <a:cxnSpLocks/>
            </p:cNvCxnSpPr>
            <p:nvPr/>
          </p:nvCxnSpPr>
          <p:spPr bwMode="auto">
            <a:xfrm>
              <a:off x="1072701" y="4569882"/>
              <a:ext cx="455533" cy="0"/>
            </a:xfrm>
            <a:prstGeom prst="line">
              <a:avLst/>
            </a:prstGeom>
            <a:noFill/>
            <a:ln w="28575" cap="flat" cmpd="sng" algn="ctr">
              <a:solidFill>
                <a:schemeClr val="bg1"/>
              </a:solidFill>
              <a:prstDash val="solid"/>
              <a:round/>
              <a:headEnd type="none" w="med" len="med"/>
              <a:tailEnd type="none" w="med" len="med"/>
            </a:ln>
            <a:effectLst/>
          </p:spPr>
        </p:cxnSp>
      </p:grpSp>
      <p:sp>
        <p:nvSpPr>
          <p:cNvPr id="45" name="Rectangle 44">
            <a:extLst>
              <a:ext uri="{FF2B5EF4-FFF2-40B4-BE49-F238E27FC236}">
                <a16:creationId xmlns:a16="http://schemas.microsoft.com/office/drawing/2014/main" id="{81ABA48F-0DAC-6D71-7E64-4CD55B70A310}"/>
              </a:ext>
            </a:extLst>
          </p:cNvPr>
          <p:cNvSpPr/>
          <p:nvPr/>
        </p:nvSpPr>
        <p:spPr bwMode="auto">
          <a:xfrm>
            <a:off x="1252229" y="2600976"/>
            <a:ext cx="392412" cy="1954245"/>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46" name="Rectangle 45">
            <a:extLst>
              <a:ext uri="{FF2B5EF4-FFF2-40B4-BE49-F238E27FC236}">
                <a16:creationId xmlns:a16="http://schemas.microsoft.com/office/drawing/2014/main" id="{8B865172-E8AD-F04A-0D1B-D6A3D85A4194}"/>
              </a:ext>
            </a:extLst>
          </p:cNvPr>
          <p:cNvSpPr/>
          <p:nvPr/>
        </p:nvSpPr>
        <p:spPr bwMode="auto">
          <a:xfrm>
            <a:off x="2320594" y="4509502"/>
            <a:ext cx="392412" cy="45719"/>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47" name="Rectangle 46">
            <a:extLst>
              <a:ext uri="{FF2B5EF4-FFF2-40B4-BE49-F238E27FC236}">
                <a16:creationId xmlns:a16="http://schemas.microsoft.com/office/drawing/2014/main" id="{4B66D79A-1ABF-34DD-9E74-EB5664C1E9DA}"/>
              </a:ext>
            </a:extLst>
          </p:cNvPr>
          <p:cNvSpPr/>
          <p:nvPr/>
        </p:nvSpPr>
        <p:spPr bwMode="auto">
          <a:xfrm>
            <a:off x="4442929" y="4509502"/>
            <a:ext cx="392412" cy="45719"/>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48" name="Rectangle 47">
            <a:extLst>
              <a:ext uri="{FF2B5EF4-FFF2-40B4-BE49-F238E27FC236}">
                <a16:creationId xmlns:a16="http://schemas.microsoft.com/office/drawing/2014/main" id="{DB15D43B-3552-FE1C-EBFA-E11B673A2320}"/>
              </a:ext>
            </a:extLst>
          </p:cNvPr>
          <p:cNvSpPr/>
          <p:nvPr/>
        </p:nvSpPr>
        <p:spPr bwMode="auto">
          <a:xfrm>
            <a:off x="5505579" y="4449984"/>
            <a:ext cx="392412" cy="105237"/>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05570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7CF25023-5EF3-5517-0BDC-DF0ABD714F3A}"/>
              </a:ext>
            </a:extLst>
          </p:cNvPr>
          <p:cNvSpPr>
            <a:spLocks noGrp="1"/>
          </p:cNvSpPr>
          <p:nvPr>
            <p:ph type="title"/>
          </p:nvPr>
        </p:nvSpPr>
        <p:spPr/>
        <p:txBody>
          <a:bodyPr/>
          <a:lstStyle/>
          <a:p>
            <a:r>
              <a:rPr lang="en-US" dirty="0"/>
              <a:t>CARLOS Cohort: Safety, Tolerability, and Treatment Satisfaction Through 6 Mo With LA CAB + RPV Q2M</a:t>
            </a:r>
          </a:p>
        </p:txBody>
      </p:sp>
      <p:sp>
        <p:nvSpPr>
          <p:cNvPr id="4" name="Content Placeholder 3">
            <a:extLst>
              <a:ext uri="{FF2B5EF4-FFF2-40B4-BE49-F238E27FC236}">
                <a16:creationId xmlns:a16="http://schemas.microsoft.com/office/drawing/2014/main" id="{05A6C8BA-0F67-57EC-9CA6-9C923D8D6D49}"/>
              </a:ext>
            </a:extLst>
          </p:cNvPr>
          <p:cNvSpPr>
            <a:spLocks noGrp="1"/>
          </p:cNvSpPr>
          <p:nvPr>
            <p:ph sz="half" idx="1"/>
          </p:nvPr>
        </p:nvSpPr>
        <p:spPr/>
        <p:txBody>
          <a:bodyPr/>
          <a:lstStyle/>
          <a:p>
            <a:r>
              <a:rPr lang="en-US" sz="2000" dirty="0"/>
              <a:t>Most frequent non-ISR drug-related AEs: pyrexia (n = 10), pain (n = 6), headache </a:t>
            </a:r>
            <a:br>
              <a:rPr lang="en-US" sz="2000" dirty="0"/>
            </a:br>
            <a:r>
              <a:rPr lang="en-US" sz="2000" dirty="0"/>
              <a:t>(n = 6), pain in extremity (n = 3), nausea </a:t>
            </a:r>
            <a:br>
              <a:rPr lang="en-US" sz="2000" dirty="0"/>
            </a:br>
            <a:r>
              <a:rPr lang="en-US" sz="2000" dirty="0"/>
              <a:t>(n = 3), fatigue (n = 3), sleep disorder (n = 3)</a:t>
            </a:r>
          </a:p>
          <a:p>
            <a:r>
              <a:rPr lang="en-US" sz="2000" dirty="0"/>
              <a:t>50 non-ISR drug-related AEs in 21 participants (8.9%), all grade 1-2</a:t>
            </a:r>
          </a:p>
          <a:p>
            <a:r>
              <a:rPr lang="en-US" sz="2000" dirty="0"/>
              <a:t>1 grade 3 drug-related SAE (hospitalization for worsening anxiety disorder)</a:t>
            </a:r>
          </a:p>
          <a:p>
            <a:r>
              <a:rPr lang="en-GB" sz="2000" dirty="0"/>
              <a:t>6 discontinuations for drug-related AEs (2.5%)</a:t>
            </a:r>
          </a:p>
          <a:p>
            <a:pPr lvl="1"/>
            <a:r>
              <a:rPr lang="en-US" sz="1800" dirty="0"/>
              <a:t>Oral lead-in: headache and insomnia (n = 1), nausea (n = 1), fatigue (n = 1), pruritus (n = 1)</a:t>
            </a:r>
          </a:p>
          <a:p>
            <a:pPr lvl="1"/>
            <a:r>
              <a:rPr lang="en-US" sz="1800" dirty="0"/>
              <a:t>Injection phase: headache (n = 1), worsening anxiety disorder (n = 1)</a:t>
            </a:r>
          </a:p>
          <a:p>
            <a:endParaRPr lang="en-US" sz="2000" dirty="0"/>
          </a:p>
        </p:txBody>
      </p:sp>
      <p:sp>
        <p:nvSpPr>
          <p:cNvPr id="12" name="Content Placeholder 11">
            <a:extLst>
              <a:ext uri="{FF2B5EF4-FFF2-40B4-BE49-F238E27FC236}">
                <a16:creationId xmlns:a16="http://schemas.microsoft.com/office/drawing/2014/main" id="{D72704AB-908B-882A-9AE8-FF0E3C7C922F}"/>
              </a:ext>
            </a:extLst>
          </p:cNvPr>
          <p:cNvSpPr>
            <a:spLocks noGrp="1"/>
          </p:cNvSpPr>
          <p:nvPr>
            <p:ph sz="half" idx="2"/>
          </p:nvPr>
        </p:nvSpPr>
        <p:spPr/>
        <p:txBody>
          <a:bodyPr/>
          <a:lstStyle/>
          <a:p>
            <a:endParaRPr lang="en-US" sz="2400" dirty="0"/>
          </a:p>
          <a:p>
            <a:endParaRPr lang="en-US" sz="2400" dirty="0"/>
          </a:p>
          <a:p>
            <a:endParaRPr lang="en-US" sz="2400" dirty="0"/>
          </a:p>
          <a:p>
            <a:endParaRPr lang="en-US" sz="2400" dirty="0"/>
          </a:p>
          <a:p>
            <a:r>
              <a:rPr lang="en-US" sz="2000" dirty="0"/>
              <a:t>Among participants who completed HIV Treatment Satisfaction Questionnaire </a:t>
            </a:r>
            <a:br>
              <a:rPr lang="en-US" sz="2000" dirty="0"/>
            </a:br>
            <a:r>
              <a:rPr lang="en-US" sz="2000" dirty="0"/>
              <a:t>(n = 157), mean total score significantly increased from 55.3 at baseline to 60.6 </a:t>
            </a:r>
            <a:br>
              <a:rPr lang="en-US" sz="2000" dirty="0"/>
            </a:br>
            <a:r>
              <a:rPr lang="en-US" sz="2000" dirty="0"/>
              <a:t>at Mo 6 </a:t>
            </a:r>
          </a:p>
          <a:p>
            <a:pPr lvl="1"/>
            <a:r>
              <a:rPr lang="en-US" sz="1800" dirty="0"/>
              <a:t>Mean change: +5.4 (</a:t>
            </a:r>
            <a:r>
              <a:rPr lang="en-US" sz="1800" i="1" dirty="0"/>
              <a:t>P</a:t>
            </a:r>
            <a:r>
              <a:rPr lang="en-US" sz="1800" dirty="0"/>
              <a:t> &lt;.001)</a:t>
            </a:r>
            <a:endParaRPr lang="en-US" sz="2200" dirty="0"/>
          </a:p>
        </p:txBody>
      </p:sp>
      <p:sp>
        <p:nvSpPr>
          <p:cNvPr id="6" name="Text Box 11">
            <a:extLst>
              <a:ext uri="{FF2B5EF4-FFF2-40B4-BE49-F238E27FC236}">
                <a16:creationId xmlns:a16="http://schemas.microsoft.com/office/drawing/2014/main" id="{0475945D-D5B2-6F82-6531-0F254B4622BC}"/>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l">
              <a:lnSpc>
                <a:spcPct val="100000"/>
              </a:lnSpc>
              <a:spcBef>
                <a:spcPct val="50000"/>
              </a:spcBef>
              <a:spcAft>
                <a:spcPct val="0"/>
              </a:spcAft>
              <a:buClrTx/>
              <a:buFontTx/>
              <a:buNone/>
            </a:pPr>
            <a:r>
              <a:rPr lang="en-US" sz="1200" b="0" dirty="0">
                <a:solidFill>
                  <a:schemeClr val="bg2"/>
                </a:solidFill>
                <a:latin typeface="Calibri" panose="020F0502020204030204" pitchFamily="34" charset="0"/>
              </a:rPr>
              <a:t>Borch. HIV Drug Therapy Glasgow 2022. Abstr O43. </a:t>
            </a:r>
          </a:p>
        </p:txBody>
      </p:sp>
      <p:sp>
        <p:nvSpPr>
          <p:cNvPr id="9" name="Text Placeholder 5">
            <a:extLst>
              <a:ext uri="{FF2B5EF4-FFF2-40B4-BE49-F238E27FC236}">
                <a16:creationId xmlns:a16="http://schemas.microsoft.com/office/drawing/2014/main" id="{9A7F365D-E0AE-E46E-DBB6-66D9BC6B2FDB}"/>
              </a:ext>
            </a:extLst>
          </p:cNvPr>
          <p:cNvSpPr txBox="1">
            <a:spLocks/>
          </p:cNvSpPr>
          <p:nvPr/>
        </p:nvSpPr>
        <p:spPr>
          <a:xfrm>
            <a:off x="6311901" y="3346721"/>
            <a:ext cx="3843794" cy="276999"/>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indent="0">
              <a:spcAft>
                <a:spcPts val="0"/>
              </a:spcAft>
              <a:buNone/>
            </a:pPr>
            <a:r>
              <a:rPr lang="en-US" sz="1400" b="0" kern="0" dirty="0"/>
              <a:t>*In 65 participants (27.5%); all grade 1/2. </a:t>
            </a:r>
          </a:p>
        </p:txBody>
      </p:sp>
      <p:graphicFrame>
        <p:nvGraphicFramePr>
          <p:cNvPr id="13" name="Group 3">
            <a:extLst>
              <a:ext uri="{FF2B5EF4-FFF2-40B4-BE49-F238E27FC236}">
                <a16:creationId xmlns:a16="http://schemas.microsoft.com/office/drawing/2014/main" id="{19955294-716F-D2D4-2FE5-2F9FA65080C6}"/>
              </a:ext>
            </a:extLst>
          </p:cNvPr>
          <p:cNvGraphicFramePr>
            <a:graphicFrameLocks/>
          </p:cNvGraphicFramePr>
          <p:nvPr>
            <p:extLst>
              <p:ext uri="{D42A27DB-BD31-4B8C-83A1-F6EECF244321}">
                <p14:modId xmlns:p14="http://schemas.microsoft.com/office/powerpoint/2010/main" val="1197623865"/>
              </p:ext>
            </p:extLst>
          </p:nvPr>
        </p:nvGraphicFramePr>
        <p:xfrm>
          <a:off x="6311901" y="1600201"/>
          <a:ext cx="4480560" cy="1746520"/>
        </p:xfrm>
        <a:graphic>
          <a:graphicData uri="http://schemas.openxmlformats.org/drawingml/2006/table">
            <a:tbl>
              <a:tblPr/>
              <a:tblGrid>
                <a:gridCol w="3383280">
                  <a:extLst>
                    <a:ext uri="{9D8B030D-6E8A-4147-A177-3AD203B41FA5}">
                      <a16:colId xmlns:a16="http://schemas.microsoft.com/office/drawing/2014/main" val="20000"/>
                    </a:ext>
                  </a:extLst>
                </a:gridCol>
                <a:gridCol w="1097280">
                  <a:extLst>
                    <a:ext uri="{9D8B030D-6E8A-4147-A177-3AD203B41FA5}">
                      <a16:colId xmlns:a16="http://schemas.microsoft.com/office/drawing/2014/main" val="20001"/>
                    </a:ext>
                  </a:extLst>
                </a:gridCol>
              </a:tblGrid>
              <a:tr h="145185">
                <a:tc>
                  <a:txBody>
                    <a:bodyPr/>
                    <a:lstStyle/>
                    <a:p>
                      <a:pPr algn="l" fontAlgn="ctr"/>
                      <a:r>
                        <a:rPr lang="en-US" sz="1600" b="1" u="none" strike="noStrike" dirty="0">
                          <a:solidFill>
                            <a:schemeClr val="tx1"/>
                          </a:solidFill>
                          <a:effectLst/>
                          <a:latin typeface="+mn-lt"/>
                        </a:rPr>
                        <a:t>ISRs Through Mo 6</a:t>
                      </a:r>
                      <a:endParaRPr lang="en-US" sz="1600" b="1" i="0" u="none" strike="noStrike" dirty="0">
                        <a:solidFill>
                          <a:schemeClr val="tx1"/>
                        </a:solidFill>
                        <a:effectLst/>
                        <a:latin typeface="+mn-lt"/>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LA CAB + RPV Q2M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(N = 230)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28433">
                <a:tc>
                  <a:txBody>
                    <a:bodyPr/>
                    <a:lstStyle/>
                    <a:p>
                      <a:pPr>
                        <a:lnSpc>
                          <a:spcPct val="100000"/>
                        </a:lnSpc>
                        <a:spcAft>
                          <a:spcPts val="0"/>
                        </a:spcAft>
                      </a:pPr>
                      <a:r>
                        <a:rPr lang="en-US" sz="1600" noProof="0" dirty="0">
                          <a:solidFill>
                            <a:schemeClr val="bg1"/>
                          </a:solidFill>
                          <a:effectLst/>
                          <a:latin typeface="+mn-lt"/>
                          <a:ea typeface="Calibri" panose="020F0502020204030204" pitchFamily="34" charset="0"/>
                          <a:cs typeface="Arial" panose="020B0604020202020204" pitchFamily="34" charset="0"/>
                        </a:rPr>
                        <a:t>Number of injections, n</a:t>
                      </a:r>
                    </a:p>
                  </a:txBody>
                  <a:tcPr marL="72000" marR="44396" marT="27432"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noProof="0" dirty="0">
                          <a:solidFill>
                            <a:schemeClr val="bg1"/>
                          </a:solidFill>
                          <a:effectLst/>
                          <a:latin typeface="+mn-lt"/>
                          <a:ea typeface="Calibri" panose="020F0502020204030204" pitchFamily="34" charset="0"/>
                          <a:cs typeface="Arial" panose="020B0604020202020204" pitchFamily="34" charset="0"/>
                        </a:rPr>
                        <a:t>866</a:t>
                      </a:r>
                    </a:p>
                  </a:txBody>
                  <a:tcPr marL="43200" marR="44396" marT="27432"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r h="145185">
                <a:tc>
                  <a:txBody>
                    <a:bodyPr/>
                    <a:lstStyle/>
                    <a:p>
                      <a:pPr>
                        <a:lnSpc>
                          <a:spcPct val="100000"/>
                        </a:lnSpc>
                        <a:spcAft>
                          <a:spcPts val="0"/>
                        </a:spcAft>
                      </a:pPr>
                      <a:r>
                        <a:rPr lang="en-US" sz="1600" noProof="0" dirty="0">
                          <a:solidFill>
                            <a:schemeClr val="bg1"/>
                          </a:solidFill>
                          <a:effectLst/>
                          <a:latin typeface="+mn-lt"/>
                          <a:cs typeface="Arial" panose="020B0604020202020204" pitchFamily="34" charset="0"/>
                        </a:rPr>
                        <a:t>ISR events, n</a:t>
                      </a:r>
                      <a:endParaRPr lang="en-US" sz="1600" noProof="0" dirty="0">
                        <a:solidFill>
                          <a:schemeClr val="bg1"/>
                        </a:solidFill>
                        <a:effectLst/>
                        <a:latin typeface="+mn-lt"/>
                        <a:ea typeface="Calibri" panose="020F0502020204030204" pitchFamily="34" charset="0"/>
                        <a:cs typeface="Arial" panose="020B0604020202020204" pitchFamily="34" charset="0"/>
                      </a:endParaRPr>
                    </a:p>
                  </a:txBody>
                  <a:tcPr marL="72000" marR="44396" marT="27432"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noProof="0" dirty="0">
                          <a:solidFill>
                            <a:schemeClr val="bg1"/>
                          </a:solidFill>
                          <a:effectLst/>
                          <a:latin typeface="+mn-lt"/>
                          <a:ea typeface="Calibri" panose="020F0502020204030204" pitchFamily="34" charset="0"/>
                          <a:cs typeface="Arial" panose="020B0604020202020204" pitchFamily="34" charset="0"/>
                        </a:rPr>
                        <a:t>218</a:t>
                      </a:r>
                      <a:r>
                        <a:rPr lang="de-DE" sz="1600" baseline="0" noProof="0" dirty="0">
                          <a:solidFill>
                            <a:schemeClr val="bg1"/>
                          </a:solidFill>
                          <a:effectLst/>
                          <a:latin typeface="+mn-lt"/>
                          <a:ea typeface="Calibri" panose="020F0502020204030204" pitchFamily="34" charset="0"/>
                          <a:cs typeface="Arial" panose="020B0604020202020204" pitchFamily="34" charset="0"/>
                        </a:rPr>
                        <a:t>*</a:t>
                      </a:r>
                      <a:endParaRPr lang="en-US" sz="1600" baseline="0" noProof="0" dirty="0">
                        <a:solidFill>
                          <a:schemeClr val="bg1"/>
                        </a:solidFill>
                        <a:effectLst/>
                        <a:latin typeface="+mn-lt"/>
                        <a:ea typeface="Calibri" panose="020F0502020204030204" pitchFamily="34" charset="0"/>
                        <a:cs typeface="Arial" panose="020B0604020202020204" pitchFamily="34" charset="0"/>
                      </a:endParaRPr>
                    </a:p>
                  </a:txBody>
                  <a:tcPr marL="43200" marR="44396" marT="27432"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r h="145185">
                <a:tc>
                  <a:txBody>
                    <a:bodyPr/>
                    <a:lstStyle/>
                    <a:p>
                      <a:pPr>
                        <a:lnSpc>
                          <a:spcPct val="100000"/>
                        </a:lnSpc>
                        <a:spcAft>
                          <a:spcPts val="0"/>
                        </a:spcAft>
                      </a:pPr>
                      <a:r>
                        <a:rPr lang="en-US" sz="1600" noProof="0" dirty="0">
                          <a:solidFill>
                            <a:schemeClr val="bg1"/>
                          </a:solidFill>
                          <a:effectLst/>
                          <a:latin typeface="+mn-lt"/>
                          <a:cs typeface="Arial" panose="020B0604020202020204" pitchFamily="34" charset="0"/>
                        </a:rPr>
                        <a:t>Discontinuation due</a:t>
                      </a:r>
                      <a:r>
                        <a:rPr lang="en-US" sz="1600" baseline="0" noProof="0" dirty="0">
                          <a:solidFill>
                            <a:schemeClr val="bg1"/>
                          </a:solidFill>
                          <a:effectLst/>
                          <a:latin typeface="+mn-lt"/>
                          <a:cs typeface="Arial" panose="020B0604020202020204" pitchFamily="34" charset="0"/>
                        </a:rPr>
                        <a:t> to ISRs, n (%)</a:t>
                      </a:r>
                      <a:endParaRPr lang="en-US" sz="1600" noProof="0" dirty="0">
                        <a:solidFill>
                          <a:schemeClr val="bg1"/>
                        </a:solidFill>
                        <a:effectLst/>
                        <a:latin typeface="+mn-lt"/>
                        <a:ea typeface="Calibri" panose="020F0502020204030204" pitchFamily="34" charset="0"/>
                        <a:cs typeface="Arial" panose="020B0604020202020204" pitchFamily="34" charset="0"/>
                      </a:endParaRPr>
                    </a:p>
                  </a:txBody>
                  <a:tcPr marL="72000" marR="44396" marT="27432" marB="3657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tc>
                  <a:txBody>
                    <a:bodyPr/>
                    <a:lstStyle/>
                    <a:p>
                      <a:pPr algn="ctr">
                        <a:lnSpc>
                          <a:spcPct val="100000"/>
                        </a:lnSpc>
                        <a:spcAft>
                          <a:spcPts val="0"/>
                        </a:spcAft>
                      </a:pPr>
                      <a:r>
                        <a:rPr lang="de-DE" sz="1600" dirty="0">
                          <a:solidFill>
                            <a:schemeClr val="bg1"/>
                          </a:solidFill>
                          <a:effectLst/>
                          <a:latin typeface="+mn-lt"/>
                          <a:ea typeface="Calibri" panose="020F0502020204030204" pitchFamily="34" charset="0"/>
                          <a:cs typeface="Times New Roman" panose="02020603050405020304" pitchFamily="18" charset="0"/>
                        </a:rPr>
                        <a:t>6 (2.6%)</a:t>
                      </a:r>
                      <a:endParaRPr lang="en-US" sz="1600"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solidFill>
                  </a:tcPr>
                </a:tc>
                <a:extLst>
                  <a:ext uri="{0D108BD9-81ED-4DB2-BD59-A6C34878D82A}">
                    <a16:rowId xmlns:a16="http://schemas.microsoft.com/office/drawing/2014/main" val="126042662"/>
                  </a:ext>
                </a:extLst>
              </a:tr>
            </a:tbl>
          </a:graphicData>
        </a:graphic>
      </p:graphicFrame>
    </p:spTree>
    <p:extLst>
      <p:ext uri="{BB962C8B-B14F-4D97-AF65-F5344CB8AC3E}">
        <p14:creationId xmlns:p14="http://schemas.microsoft.com/office/powerpoint/2010/main" val="3042894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39D7F-E25F-4D1C-954E-3A4DF74BEF70}"/>
              </a:ext>
            </a:extLst>
          </p:cNvPr>
          <p:cNvSpPr>
            <a:spLocks noGrp="1"/>
          </p:cNvSpPr>
          <p:nvPr>
            <p:ph type="title"/>
          </p:nvPr>
        </p:nvSpPr>
        <p:spPr/>
        <p:txBody>
          <a:bodyPr/>
          <a:lstStyle/>
          <a:p>
            <a:r>
              <a:rPr lang="en-US" dirty="0"/>
              <a:t>CARISEL: Implementation of LA CAB + RPV in Europe</a:t>
            </a:r>
          </a:p>
        </p:txBody>
      </p:sp>
      <p:sp>
        <p:nvSpPr>
          <p:cNvPr id="3" name="Content Placeholder 2">
            <a:extLst>
              <a:ext uri="{FF2B5EF4-FFF2-40B4-BE49-F238E27FC236}">
                <a16:creationId xmlns:a16="http://schemas.microsoft.com/office/drawing/2014/main" id="{B93935FF-41FA-48A0-B06A-33CD8A7737B8}"/>
              </a:ext>
            </a:extLst>
          </p:cNvPr>
          <p:cNvSpPr>
            <a:spLocks noGrp="1"/>
          </p:cNvSpPr>
          <p:nvPr>
            <p:ph idx="1"/>
          </p:nvPr>
        </p:nvSpPr>
        <p:spPr/>
        <p:txBody>
          <a:bodyPr/>
          <a:lstStyle/>
          <a:p>
            <a:pPr>
              <a:spcAft>
                <a:spcPts val="500"/>
              </a:spcAft>
            </a:pPr>
            <a:r>
              <a:rPr lang="en-US" sz="2000" dirty="0"/>
              <a:t>Hybrid type III implementation-effectiveness, open-label phase IIIb study in Belgium, France, Germany, the Netherlands, and Spain</a:t>
            </a:r>
          </a:p>
          <a:p>
            <a:pPr>
              <a:spcAft>
                <a:spcPts val="500"/>
              </a:spcAft>
            </a:pPr>
            <a:r>
              <a:rPr lang="en-US" sz="2000" dirty="0"/>
              <a:t>PWH switched to LA CAB + RPV Q2M following oral lead-in: N = 437</a:t>
            </a:r>
          </a:p>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endParaRPr lang="en-US" sz="2000" b="0" dirty="0"/>
          </a:p>
          <a:p>
            <a:pPr>
              <a:spcAft>
                <a:spcPts val="500"/>
              </a:spcAft>
            </a:pPr>
            <a:endParaRPr lang="en-US" sz="2000" b="0" dirty="0"/>
          </a:p>
          <a:p>
            <a:pPr>
              <a:spcAft>
                <a:spcPts val="500"/>
              </a:spcAft>
            </a:pPr>
            <a:r>
              <a:rPr lang="en-US" sz="2000" b="0" dirty="0"/>
              <a:t>SWAT meetings introduce clinic staff to LA CAB + RPV Q2M, discuss implementation plan, anticipate and work through challenges, introduce continuous quality improvement</a:t>
            </a:r>
          </a:p>
          <a:p>
            <a:pPr>
              <a:spcAft>
                <a:spcPts val="500"/>
              </a:spcAft>
            </a:pPr>
            <a:r>
              <a:rPr lang="en-US" sz="2000" b="0" kern="0" dirty="0"/>
              <a:t>Population: 25% female sex at birth, 18% Black, 30% 50 yr of age or older</a:t>
            </a:r>
            <a:endParaRPr lang="en-US" sz="2000" b="0" dirty="0"/>
          </a:p>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endParaRPr lang="en-US" sz="2000" dirty="0"/>
          </a:p>
          <a:p>
            <a:pPr marL="0" indent="0">
              <a:spcAft>
                <a:spcPts val="500"/>
              </a:spcAft>
              <a:buNone/>
            </a:pPr>
            <a:endParaRPr lang="en-US" sz="2000" dirty="0"/>
          </a:p>
        </p:txBody>
      </p:sp>
      <p:sp>
        <p:nvSpPr>
          <p:cNvPr id="5" name="TextBox 4">
            <a:extLst>
              <a:ext uri="{FF2B5EF4-FFF2-40B4-BE49-F238E27FC236}">
                <a16:creationId xmlns:a16="http://schemas.microsoft.com/office/drawing/2014/main" id="{DF52FCBF-D97A-B145-A0B9-4D2FA432A276}"/>
              </a:ext>
            </a:extLst>
          </p:cNvPr>
          <p:cNvSpPr txBox="1"/>
          <p:nvPr/>
        </p:nvSpPr>
        <p:spPr bwMode="auto">
          <a:xfrm>
            <a:off x="2654544" y="3229190"/>
            <a:ext cx="15544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nchor="ct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SWAT meetings</a:t>
            </a:r>
          </a:p>
        </p:txBody>
      </p:sp>
      <p:sp>
        <p:nvSpPr>
          <p:cNvPr id="11" name="Text Box 23">
            <a:extLst>
              <a:ext uri="{FF2B5EF4-FFF2-40B4-BE49-F238E27FC236}">
                <a16:creationId xmlns:a16="http://schemas.microsoft.com/office/drawing/2014/main" id="{DF2A79F9-13A8-6742-98DC-B1A1E3573737}"/>
              </a:ext>
            </a:extLst>
          </p:cNvPr>
          <p:cNvSpPr txBox="1">
            <a:spLocks noChangeArrowheads="1"/>
          </p:cNvSpPr>
          <p:nvPr/>
        </p:nvSpPr>
        <p:spPr bwMode="auto">
          <a:xfrm>
            <a:off x="474399" y="3383922"/>
            <a:ext cx="190197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Clinic sites randomized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18; include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70 staff providers)</a:t>
            </a:r>
          </a:p>
        </p:txBody>
      </p:sp>
      <p:sp>
        <p:nvSpPr>
          <p:cNvPr id="12" name="Rectangle 24">
            <a:extLst>
              <a:ext uri="{FF2B5EF4-FFF2-40B4-BE49-F238E27FC236}">
                <a16:creationId xmlns:a16="http://schemas.microsoft.com/office/drawing/2014/main" id="{518476C5-514F-474A-B1EA-4CB6E494560F}"/>
              </a:ext>
            </a:extLst>
          </p:cNvPr>
          <p:cNvSpPr>
            <a:spLocks noChangeArrowheads="1"/>
          </p:cNvSpPr>
          <p:nvPr/>
        </p:nvSpPr>
        <p:spPr bwMode="auto">
          <a:xfrm>
            <a:off x="4549287" y="2771452"/>
            <a:ext cx="5577840" cy="1005840"/>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Enhanced Implementation </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sz="1600" b="0" dirty="0">
                <a:solidFill>
                  <a:srgbClr val="FFFFFF"/>
                </a:solidFill>
                <a:latin typeface="Calibri" panose="020F0502020204030204" pitchFamily="34" charset="0"/>
                <a:cs typeface="Arial" charset="0"/>
              </a:rPr>
              <a:t>Face-to-face injection training, </a:t>
            </a: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continuous quality improvement,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educational resources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220)</a:t>
            </a:r>
          </a:p>
        </p:txBody>
      </p:sp>
      <p:sp>
        <p:nvSpPr>
          <p:cNvPr id="14" name="Line 26">
            <a:extLst>
              <a:ext uri="{FF2B5EF4-FFF2-40B4-BE49-F238E27FC236}">
                <a16:creationId xmlns:a16="http://schemas.microsoft.com/office/drawing/2014/main" id="{E21D3ABA-D42C-3D4A-81E8-08F63998212E}"/>
              </a:ext>
            </a:extLst>
          </p:cNvPr>
          <p:cNvSpPr>
            <a:spLocks noChangeShapeType="1"/>
          </p:cNvSpPr>
          <p:nvPr/>
        </p:nvSpPr>
        <p:spPr bwMode="auto">
          <a:xfrm>
            <a:off x="2344467" y="3863826"/>
            <a:ext cx="299591" cy="29965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6" name="Rectangle 28">
            <a:extLst>
              <a:ext uri="{FF2B5EF4-FFF2-40B4-BE49-F238E27FC236}">
                <a16:creationId xmlns:a16="http://schemas.microsoft.com/office/drawing/2014/main" id="{5CB93E28-95CF-8B4F-AF35-183490C38295}"/>
              </a:ext>
            </a:extLst>
          </p:cNvPr>
          <p:cNvSpPr>
            <a:spLocks noChangeArrowheads="1"/>
          </p:cNvSpPr>
          <p:nvPr/>
        </p:nvSpPr>
        <p:spPr bwMode="auto">
          <a:xfrm>
            <a:off x="4549287" y="3820987"/>
            <a:ext cx="5577840" cy="1005840"/>
          </a:xfrm>
          <a:prstGeom prst="rect">
            <a:avLst/>
          </a:prstGeom>
          <a:solidFill>
            <a:schemeClr val="accent3"/>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Standard Implementation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cs typeface="Arial" charset="0"/>
              </a:rPr>
              <a:t>Virtual </a:t>
            </a:r>
            <a:r>
              <a:rPr lang="en-US" sz="1600" b="0" dirty="0">
                <a:solidFill>
                  <a:srgbClr val="FFFFFF"/>
                </a:solidFill>
                <a:latin typeface="Calibri" panose="020F0502020204030204" pitchFamily="34" charset="0"/>
                <a:cs typeface="Arial" charset="0"/>
              </a:rPr>
              <a:t>injection training, educational r</a:t>
            </a: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cs typeface="Arial" charset="0"/>
              </a:rPr>
              <a:t>esources, regular support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cs typeface="Arial" charset="0"/>
              </a:rPr>
              <a:t>(n = </a:t>
            </a:r>
            <a:r>
              <a:rPr lang="en-US" sz="1600" b="0" dirty="0">
                <a:solidFill>
                  <a:srgbClr val="FFFFFF"/>
                </a:solidFill>
                <a:latin typeface="Calibri" panose="020F0502020204030204" pitchFamily="34" charset="0"/>
                <a:cs typeface="Arial" charset="0"/>
              </a:rPr>
              <a:t>210</a:t>
            </a: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cs typeface="Arial" charset="0"/>
              </a:rPr>
              <a:t>)</a:t>
            </a:r>
          </a:p>
        </p:txBody>
      </p:sp>
      <p:sp>
        <p:nvSpPr>
          <p:cNvPr id="31" name="Line 33">
            <a:extLst>
              <a:ext uri="{FF2B5EF4-FFF2-40B4-BE49-F238E27FC236}">
                <a16:creationId xmlns:a16="http://schemas.microsoft.com/office/drawing/2014/main" id="{BB4E99D7-FE79-864B-A3AF-26F247C76802}"/>
              </a:ext>
            </a:extLst>
          </p:cNvPr>
          <p:cNvSpPr>
            <a:spLocks noChangeShapeType="1"/>
          </p:cNvSpPr>
          <p:nvPr/>
        </p:nvSpPr>
        <p:spPr bwMode="auto">
          <a:xfrm flipV="1">
            <a:off x="4189592" y="3398467"/>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2" name="Line 33">
            <a:extLst>
              <a:ext uri="{FF2B5EF4-FFF2-40B4-BE49-F238E27FC236}">
                <a16:creationId xmlns:a16="http://schemas.microsoft.com/office/drawing/2014/main" id="{96725D01-C96F-1741-B6FC-0D8AE76CD9C3}"/>
              </a:ext>
            </a:extLst>
          </p:cNvPr>
          <p:cNvSpPr>
            <a:spLocks noChangeShapeType="1"/>
          </p:cNvSpPr>
          <p:nvPr/>
        </p:nvSpPr>
        <p:spPr bwMode="auto">
          <a:xfrm flipV="1">
            <a:off x="4189592" y="4176698"/>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7" name="TextBox 36">
            <a:extLst>
              <a:ext uri="{FF2B5EF4-FFF2-40B4-BE49-F238E27FC236}">
                <a16:creationId xmlns:a16="http://schemas.microsoft.com/office/drawing/2014/main" id="{E64848D2-28D2-4902-A8EA-2F81B81AC88E}"/>
              </a:ext>
            </a:extLst>
          </p:cNvPr>
          <p:cNvSpPr txBox="1"/>
          <p:nvPr/>
        </p:nvSpPr>
        <p:spPr bwMode="auto">
          <a:xfrm>
            <a:off x="2654544" y="3884310"/>
            <a:ext cx="155448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nchor="ctr">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Medical Science Liaison visit</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44" name="Text Box 15">
            <a:extLst>
              <a:ext uri="{FF2B5EF4-FFF2-40B4-BE49-F238E27FC236}">
                <a16:creationId xmlns:a16="http://schemas.microsoft.com/office/drawing/2014/main" id="{788150DF-6DB4-46F8-97D6-85EADB6E928B}"/>
              </a:ext>
            </a:extLst>
          </p:cNvPr>
          <p:cNvSpPr txBox="1">
            <a:spLocks noChangeArrowheads="1"/>
          </p:cNvSpPr>
          <p:nvPr/>
        </p:nvSpPr>
        <p:spPr bwMode="auto">
          <a:xfrm>
            <a:off x="415315" y="6376191"/>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De Wit. IDWeek 2022. Abstr 1584. </a:t>
            </a:r>
            <a:endParaRPr lang="en-US" altLang="en-US" sz="1200" b="0" dirty="0">
              <a:solidFill>
                <a:schemeClr val="bg2"/>
              </a:solidFill>
              <a:latin typeface="Calibri" panose="020F0502020204030204" pitchFamily="34" charset="0"/>
            </a:endParaRPr>
          </a:p>
        </p:txBody>
      </p:sp>
      <p:sp>
        <p:nvSpPr>
          <p:cNvPr id="7" name="Line 33">
            <a:extLst>
              <a:ext uri="{FF2B5EF4-FFF2-40B4-BE49-F238E27FC236}">
                <a16:creationId xmlns:a16="http://schemas.microsoft.com/office/drawing/2014/main" id="{1DB39ABF-1683-067F-740A-2439A3D8AFEC}"/>
              </a:ext>
            </a:extLst>
          </p:cNvPr>
          <p:cNvSpPr>
            <a:spLocks noChangeShapeType="1"/>
          </p:cNvSpPr>
          <p:nvPr/>
        </p:nvSpPr>
        <p:spPr bwMode="auto">
          <a:xfrm flipV="1">
            <a:off x="10147552" y="3795691"/>
            <a:ext cx="18288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8" name="Text Box 23">
            <a:extLst>
              <a:ext uri="{FF2B5EF4-FFF2-40B4-BE49-F238E27FC236}">
                <a16:creationId xmlns:a16="http://schemas.microsoft.com/office/drawing/2014/main" id="{72E6CDF1-21DF-F1FA-B7B5-D3F11E9061F6}"/>
              </a:ext>
            </a:extLst>
          </p:cNvPr>
          <p:cNvSpPr txBox="1">
            <a:spLocks noChangeArrowheads="1"/>
          </p:cNvSpPr>
          <p:nvPr/>
        </p:nvSpPr>
        <p:spPr bwMode="auto">
          <a:xfrm>
            <a:off x="10268514" y="3247183"/>
            <a:ext cx="158214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Treatment beyond 12 mo continued per clinical practice</a:t>
            </a:r>
          </a:p>
        </p:txBody>
      </p:sp>
      <p:sp>
        <p:nvSpPr>
          <p:cNvPr id="6" name="Line 26">
            <a:extLst>
              <a:ext uri="{FF2B5EF4-FFF2-40B4-BE49-F238E27FC236}">
                <a16:creationId xmlns:a16="http://schemas.microsoft.com/office/drawing/2014/main" id="{269E3586-3E14-E809-15E0-55FEBE98A238}"/>
              </a:ext>
            </a:extLst>
          </p:cNvPr>
          <p:cNvSpPr>
            <a:spLocks noChangeShapeType="1"/>
          </p:cNvSpPr>
          <p:nvPr/>
        </p:nvSpPr>
        <p:spPr bwMode="auto">
          <a:xfrm flipV="1">
            <a:off x="2344467" y="3435363"/>
            <a:ext cx="299591" cy="29965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EED27B31-DAB7-2CC2-0635-8DB58A67B115}"/>
              </a:ext>
            </a:extLst>
          </p:cNvPr>
          <p:cNvSpPr txBox="1"/>
          <p:nvPr/>
        </p:nvSpPr>
        <p:spPr bwMode="auto">
          <a:xfrm>
            <a:off x="9696381" y="2294131"/>
            <a:ext cx="83750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400" i="1" dirty="0">
                <a:solidFill>
                  <a:schemeClr val="bg1"/>
                </a:solidFill>
                <a:latin typeface="Calibri" panose="020F0502020204030204" pitchFamily="34" charset="0"/>
              </a:rPr>
              <a:t>Mo 12</a:t>
            </a:r>
            <a:endParaRPr lang="en-US" sz="1400" dirty="0">
              <a:solidFill>
                <a:schemeClr val="bg1"/>
              </a:solidFill>
              <a:latin typeface="Calibri" panose="020F0502020204030204" pitchFamily="34" charset="0"/>
            </a:endParaRPr>
          </a:p>
        </p:txBody>
      </p:sp>
      <p:sp>
        <p:nvSpPr>
          <p:cNvPr id="10" name="Line 33">
            <a:extLst>
              <a:ext uri="{FF2B5EF4-FFF2-40B4-BE49-F238E27FC236}">
                <a16:creationId xmlns:a16="http://schemas.microsoft.com/office/drawing/2014/main" id="{E554D626-7726-1839-1650-C5BCCC1B9A7F}"/>
              </a:ext>
            </a:extLst>
          </p:cNvPr>
          <p:cNvSpPr>
            <a:spLocks noChangeShapeType="1"/>
          </p:cNvSpPr>
          <p:nvPr/>
        </p:nvSpPr>
        <p:spPr bwMode="auto">
          <a:xfrm flipH="1">
            <a:off x="10111053" y="2554544"/>
            <a:ext cx="0" cy="18288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Tree>
    <p:extLst>
      <p:ext uri="{BB962C8B-B14F-4D97-AF65-F5344CB8AC3E}">
        <p14:creationId xmlns:p14="http://schemas.microsoft.com/office/powerpoint/2010/main" val="3789662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F8F98-93D3-6528-6088-2531331E8E5B}"/>
              </a:ext>
            </a:extLst>
          </p:cNvPr>
          <p:cNvSpPr>
            <a:spLocks noGrp="1"/>
          </p:cNvSpPr>
          <p:nvPr>
            <p:ph type="title"/>
          </p:nvPr>
        </p:nvSpPr>
        <p:spPr/>
        <p:txBody>
          <a:bodyPr/>
          <a:lstStyle/>
          <a:p>
            <a:r>
              <a:rPr lang="en-US" dirty="0">
                <a:cs typeface="Calibri" panose="020F0502020204030204" pitchFamily="34" charset="0"/>
              </a:rPr>
              <a:t>CARISEL: Virologic Efficacy at Mo 12</a:t>
            </a:r>
            <a:endParaRPr lang="en-US" dirty="0"/>
          </a:p>
        </p:txBody>
      </p:sp>
      <p:sp>
        <p:nvSpPr>
          <p:cNvPr id="3" name="Content Placeholder 2">
            <a:extLst>
              <a:ext uri="{FF2B5EF4-FFF2-40B4-BE49-F238E27FC236}">
                <a16:creationId xmlns:a16="http://schemas.microsoft.com/office/drawing/2014/main" id="{A348D4BF-818C-5E0E-76F5-A0F9B16E9908}"/>
              </a:ext>
            </a:extLst>
          </p:cNvPr>
          <p:cNvSpPr>
            <a:spLocks noGrp="1"/>
          </p:cNvSpPr>
          <p:nvPr>
            <p:ph idx="1"/>
          </p:nvPr>
        </p:nvSpPr>
        <p:spPr/>
        <p:txBody>
          <a:bodyPr/>
          <a:lstStyle/>
          <a:p>
            <a:pPr>
              <a:spcAft>
                <a:spcPts val="400"/>
              </a:spcAft>
            </a:pPr>
            <a:endParaRPr lang="en-US" sz="2000" dirty="0"/>
          </a:p>
          <a:p>
            <a:pPr>
              <a:spcAft>
                <a:spcPts val="400"/>
              </a:spcAft>
            </a:pPr>
            <a:endParaRPr lang="en-US" sz="2000" dirty="0"/>
          </a:p>
          <a:p>
            <a:pPr>
              <a:spcAft>
                <a:spcPts val="400"/>
              </a:spcAft>
            </a:pPr>
            <a:endParaRPr lang="en-US" sz="2000" dirty="0"/>
          </a:p>
          <a:p>
            <a:pPr>
              <a:spcAft>
                <a:spcPts val="400"/>
              </a:spcAft>
            </a:pPr>
            <a:endParaRPr lang="en-US" sz="2000" dirty="0"/>
          </a:p>
          <a:p>
            <a:pPr>
              <a:spcAft>
                <a:spcPts val="400"/>
              </a:spcAft>
            </a:pPr>
            <a:endParaRPr lang="en-US" sz="2000" dirty="0"/>
          </a:p>
          <a:p>
            <a:pPr>
              <a:spcAft>
                <a:spcPts val="400"/>
              </a:spcAft>
            </a:pPr>
            <a:endParaRPr lang="en-US" sz="2000" dirty="0"/>
          </a:p>
          <a:p>
            <a:pPr>
              <a:spcAft>
                <a:spcPts val="400"/>
              </a:spcAft>
            </a:pPr>
            <a:endParaRPr lang="en-US" sz="2000" b="0" kern="0" dirty="0"/>
          </a:p>
          <a:p>
            <a:pPr>
              <a:spcAft>
                <a:spcPts val="0"/>
              </a:spcAft>
            </a:pPr>
            <a:r>
              <a:rPr lang="en-US" sz="2000" b="0" kern="0" dirty="0"/>
              <a:t>1 CVF in Enhanced arm: HIV-1 RNA 1861 c/mL at Mo 10</a:t>
            </a:r>
          </a:p>
          <a:p>
            <a:pPr lvl="1">
              <a:spcAft>
                <a:spcPts val="0"/>
              </a:spcAft>
            </a:pPr>
            <a:r>
              <a:rPr lang="en-US" sz="1800" dirty="0"/>
              <a:t>E138A (RPV RAM) present at baseline; E138A + M230L (RPV RAMs) detected at CVF; no INSTI RAMs</a:t>
            </a:r>
            <a:endParaRPr lang="en-US" sz="1800" b="0" kern="0" dirty="0"/>
          </a:p>
          <a:p>
            <a:pPr>
              <a:spcAft>
                <a:spcPts val="0"/>
              </a:spcAft>
            </a:pPr>
            <a:r>
              <a:rPr lang="en-US" sz="2000" dirty="0"/>
              <a:t>1 SVF in </a:t>
            </a:r>
            <a:r>
              <a:rPr lang="en-US" sz="2000" b="0" kern="0" dirty="0"/>
              <a:t>Enhanced arm: criterion met 2x in Mo 4 but not confirmed upon retest (before withdrawal)</a:t>
            </a:r>
          </a:p>
          <a:p>
            <a:pPr lvl="1">
              <a:spcAft>
                <a:spcPts val="0"/>
              </a:spcAft>
            </a:pPr>
            <a:r>
              <a:rPr lang="en-US" sz="1800" dirty="0"/>
              <a:t>E138K (RPV RAM) and N155N/S (INSTI RAM) detected at VF; no RAMs at baseline</a:t>
            </a:r>
            <a:endParaRPr lang="en-US" sz="1800" b="0" kern="0" dirty="0"/>
          </a:p>
          <a:p>
            <a:pPr>
              <a:spcAft>
                <a:spcPts val="400"/>
              </a:spcAft>
            </a:pPr>
            <a:endParaRPr lang="en-US" sz="2000" dirty="0"/>
          </a:p>
        </p:txBody>
      </p:sp>
      <p:sp>
        <p:nvSpPr>
          <p:cNvPr id="4" name="Text Box 15">
            <a:extLst>
              <a:ext uri="{FF2B5EF4-FFF2-40B4-BE49-F238E27FC236}">
                <a16:creationId xmlns:a16="http://schemas.microsoft.com/office/drawing/2014/main" id="{9B27ED11-98C8-7F24-C08D-FE31094C8B7B}"/>
              </a:ext>
            </a:extLst>
          </p:cNvPr>
          <p:cNvSpPr txBox="1">
            <a:spLocks noChangeArrowheads="1"/>
          </p:cNvSpPr>
          <p:nvPr/>
        </p:nvSpPr>
        <p:spPr bwMode="auto">
          <a:xfrm>
            <a:off x="415315" y="6376191"/>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De Wit. IDWeek 2022. Abstr 1584. </a:t>
            </a:r>
            <a:endParaRPr lang="en-US" altLang="en-US" sz="1200" b="0" dirty="0">
              <a:solidFill>
                <a:schemeClr val="bg2"/>
              </a:solidFill>
              <a:latin typeface="Calibri" panose="020F0502020204030204" pitchFamily="34" charset="0"/>
            </a:endParaRPr>
          </a:p>
        </p:txBody>
      </p:sp>
      <p:graphicFrame>
        <p:nvGraphicFramePr>
          <p:cNvPr id="5" name="Group 32">
            <a:extLst>
              <a:ext uri="{FF2B5EF4-FFF2-40B4-BE49-F238E27FC236}">
                <a16:creationId xmlns:a16="http://schemas.microsoft.com/office/drawing/2014/main" id="{8D7449AE-4F51-5765-788C-E97D27157325}"/>
              </a:ext>
            </a:extLst>
          </p:cNvPr>
          <p:cNvGraphicFramePr>
            <a:graphicFrameLocks noGrp="1"/>
          </p:cNvGraphicFramePr>
          <p:nvPr>
            <p:extLst>
              <p:ext uri="{D42A27DB-BD31-4B8C-83A1-F6EECF244321}">
                <p14:modId xmlns:p14="http://schemas.microsoft.com/office/powerpoint/2010/main" val="3523140958"/>
              </p:ext>
            </p:extLst>
          </p:nvPr>
        </p:nvGraphicFramePr>
        <p:xfrm>
          <a:off x="729065" y="1607955"/>
          <a:ext cx="10618637" cy="3048064"/>
        </p:xfrm>
        <a:graphic>
          <a:graphicData uri="http://schemas.openxmlformats.org/drawingml/2006/table">
            <a:tbl>
              <a:tblPr/>
              <a:tblGrid>
                <a:gridCol w="5428074">
                  <a:extLst>
                    <a:ext uri="{9D8B030D-6E8A-4147-A177-3AD203B41FA5}">
                      <a16:colId xmlns:a16="http://schemas.microsoft.com/office/drawing/2014/main" val="20000"/>
                    </a:ext>
                  </a:extLst>
                </a:gridCol>
                <a:gridCol w="1918447">
                  <a:extLst>
                    <a:ext uri="{9D8B030D-6E8A-4147-A177-3AD203B41FA5}">
                      <a16:colId xmlns:a16="http://schemas.microsoft.com/office/drawing/2014/main" val="20001"/>
                    </a:ext>
                  </a:extLst>
                </a:gridCol>
                <a:gridCol w="1703294">
                  <a:extLst>
                    <a:ext uri="{9D8B030D-6E8A-4147-A177-3AD203B41FA5}">
                      <a16:colId xmlns:a16="http://schemas.microsoft.com/office/drawing/2014/main" val="3766108863"/>
                    </a:ext>
                  </a:extLst>
                </a:gridCol>
                <a:gridCol w="1568822">
                  <a:extLst>
                    <a:ext uri="{9D8B030D-6E8A-4147-A177-3AD203B41FA5}">
                      <a16:colId xmlns:a16="http://schemas.microsoft.com/office/drawing/2014/main" val="193301913"/>
                    </a:ext>
                  </a:extLst>
                </a:gridCol>
              </a:tblGrid>
              <a:tr h="139254">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Snapshot ITT-E Outcome, n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Overall</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430)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6"/>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Enhanced</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220)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Standard</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210)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rPr>
                        <a:t>HIV-1 RNA &lt;50 c/mL</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rPr>
                        <a:t>373 (87)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rPr>
                        <a:t>191 (87)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rPr>
                        <a:t>182 (87)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25651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HIV-1 RNA ≥50 c/mL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Data in window not below threshold</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Discontinued for lack of efficacy</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Discontinued for other reason while not below threshold</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 (&lt;1)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 (&lt;1)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 (&lt;1)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 (1)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 (&lt;1)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 (&lt;1)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25651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No virologic data</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Discontinued study due to AE or death</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Discontinued for other reason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On study but missing data in window</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54 (13)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40 (9)</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 (2)</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 (2)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26 (12)</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20 (9)</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 (2)</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 (&lt;1)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28 (13)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20 (10)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 (&lt;1)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 (3)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25026100"/>
                  </a:ext>
                </a:extLst>
              </a:tr>
            </a:tbl>
          </a:graphicData>
        </a:graphic>
      </p:graphicFrame>
    </p:spTree>
    <p:extLst>
      <p:ext uri="{BB962C8B-B14F-4D97-AF65-F5344CB8AC3E}">
        <p14:creationId xmlns:p14="http://schemas.microsoft.com/office/powerpoint/2010/main" val="29442416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F2CE7-168C-D90B-A8FF-7D86712B3064}"/>
              </a:ext>
            </a:extLst>
          </p:cNvPr>
          <p:cNvSpPr>
            <a:spLocks noGrp="1"/>
          </p:cNvSpPr>
          <p:nvPr>
            <p:ph type="title"/>
          </p:nvPr>
        </p:nvSpPr>
        <p:spPr/>
        <p:txBody>
          <a:bodyPr/>
          <a:lstStyle/>
          <a:p>
            <a:r>
              <a:rPr lang="en-US" dirty="0"/>
              <a:t>CARISEL: AEs, ISRs, and Adherence</a:t>
            </a:r>
          </a:p>
        </p:txBody>
      </p:sp>
      <p:sp>
        <p:nvSpPr>
          <p:cNvPr id="3" name="Content Placeholder 2">
            <a:extLst>
              <a:ext uri="{FF2B5EF4-FFF2-40B4-BE49-F238E27FC236}">
                <a16:creationId xmlns:a16="http://schemas.microsoft.com/office/drawing/2014/main" id="{11549AE7-CC9B-7EB1-DD67-B64161CFAB7D}"/>
              </a:ext>
            </a:extLst>
          </p:cNvPr>
          <p:cNvSpPr>
            <a:spLocks noGrp="1"/>
          </p:cNvSpPr>
          <p:nvPr>
            <p:ph sz="half" idx="1"/>
          </p:nvPr>
        </p:nvSpPr>
        <p:spPr/>
        <p:txBody>
          <a:bodyPr/>
          <a:lstStyle/>
          <a:p>
            <a:endParaRPr lang="en-US" sz="2200" b="0" kern="0" dirty="0"/>
          </a:p>
          <a:p>
            <a:endParaRPr lang="en-US" sz="2200" dirty="0"/>
          </a:p>
          <a:p>
            <a:endParaRPr lang="en-US" sz="2200" b="0" kern="0" dirty="0"/>
          </a:p>
          <a:p>
            <a:endParaRPr lang="en-US" sz="2200" dirty="0"/>
          </a:p>
          <a:p>
            <a:pPr>
              <a:spcAft>
                <a:spcPts val="0"/>
              </a:spcAft>
            </a:pPr>
            <a:r>
              <a:rPr lang="en-US" sz="2000" b="0" kern="0" dirty="0"/>
              <a:t>92% to 94% of injections occurred within </a:t>
            </a:r>
            <a:br>
              <a:rPr lang="en-US" sz="2000" b="0" kern="0" dirty="0"/>
            </a:br>
            <a:r>
              <a:rPr lang="en-US" sz="2000" b="0" kern="0" dirty="0"/>
              <a:t>7 days of dosing window through Mo 12</a:t>
            </a:r>
          </a:p>
          <a:p>
            <a:pPr lvl="1">
              <a:spcAft>
                <a:spcPts val="0"/>
              </a:spcAft>
            </a:pPr>
            <a:r>
              <a:rPr lang="en-US" sz="1800" dirty="0"/>
              <a:t>Missed injection visits:</a:t>
            </a:r>
            <a:r>
              <a:rPr lang="en-US" sz="1800" b="0" kern="0" dirty="0"/>
              <a:t> 14 in Enhanced arm, </a:t>
            </a:r>
            <a:br>
              <a:rPr lang="en-US" sz="1800" b="0" kern="0" dirty="0"/>
            </a:br>
            <a:r>
              <a:rPr lang="en-US" sz="1800" b="0" kern="0" dirty="0"/>
              <a:t>8 in Standard arm</a:t>
            </a:r>
          </a:p>
          <a:p>
            <a:pPr>
              <a:spcAft>
                <a:spcPts val="0"/>
              </a:spcAft>
            </a:pPr>
            <a:r>
              <a:rPr lang="en-US" sz="2000" b="0" kern="0" dirty="0"/>
              <a:t>Study conducted through multiple COVID-19 surges, including winter 2020-2021</a:t>
            </a:r>
          </a:p>
          <a:p>
            <a:pPr lvl="1">
              <a:spcAft>
                <a:spcPts val="0"/>
              </a:spcAft>
            </a:pPr>
            <a:r>
              <a:rPr lang="en-US" sz="1800" b="0" kern="0" dirty="0"/>
              <a:t>3% had COVID-19–related protocol deviations, but no discontinuations or virologic nonresponse events due to COVID-19</a:t>
            </a:r>
            <a:endParaRPr lang="en-US" sz="1800" dirty="0"/>
          </a:p>
        </p:txBody>
      </p:sp>
      <p:sp>
        <p:nvSpPr>
          <p:cNvPr id="4" name="Content Placeholder 3">
            <a:extLst>
              <a:ext uri="{FF2B5EF4-FFF2-40B4-BE49-F238E27FC236}">
                <a16:creationId xmlns:a16="http://schemas.microsoft.com/office/drawing/2014/main" id="{8C11B643-0E1E-7CBF-C105-E030DAB25B7F}"/>
              </a:ext>
            </a:extLst>
          </p:cNvPr>
          <p:cNvSpPr>
            <a:spLocks noGrp="1"/>
          </p:cNvSpPr>
          <p:nvPr>
            <p:ph sz="half" idx="2"/>
          </p:nvPr>
        </p:nvSpPr>
        <p:spPr>
          <a:xfrm>
            <a:off x="6252634" y="1510730"/>
            <a:ext cx="5229570" cy="1675383"/>
          </a:xfrm>
        </p:spPr>
        <p:txBody>
          <a:bodyPr/>
          <a:lstStyle/>
          <a:p>
            <a:pPr>
              <a:spcAft>
                <a:spcPts val="0"/>
              </a:spcAft>
            </a:pPr>
            <a:r>
              <a:rPr lang="en-US" sz="2000" dirty="0"/>
              <a:t>Overall ISRs: </a:t>
            </a:r>
            <a:r>
              <a:rPr lang="en-US" sz="2000" b="0" kern="0" dirty="0"/>
              <a:t>86% </a:t>
            </a:r>
          </a:p>
          <a:p>
            <a:pPr lvl="1">
              <a:spcAft>
                <a:spcPts val="0"/>
              </a:spcAft>
            </a:pPr>
            <a:r>
              <a:rPr lang="en-US" sz="1800" b="0" kern="0" dirty="0"/>
              <a:t>98% mild or moderate in severity</a:t>
            </a:r>
          </a:p>
          <a:p>
            <a:pPr lvl="1">
              <a:spcAft>
                <a:spcPts val="0"/>
              </a:spcAft>
            </a:pPr>
            <a:r>
              <a:rPr lang="en-US" sz="1800" b="0" kern="0" dirty="0"/>
              <a:t>Median duration: 3 days</a:t>
            </a:r>
          </a:p>
          <a:p>
            <a:pPr lvl="1">
              <a:spcAft>
                <a:spcPts val="0"/>
              </a:spcAft>
            </a:pPr>
            <a:r>
              <a:rPr lang="en-US" sz="1800" b="0" kern="0" dirty="0"/>
              <a:t>6% withdrew for injection reasons</a:t>
            </a:r>
          </a:p>
          <a:p>
            <a:pPr>
              <a:spcAft>
                <a:spcPts val="0"/>
              </a:spcAft>
            </a:pPr>
            <a:endParaRPr lang="en-US" dirty="0"/>
          </a:p>
        </p:txBody>
      </p:sp>
      <p:graphicFrame>
        <p:nvGraphicFramePr>
          <p:cNvPr id="5" name="Group 32">
            <a:extLst>
              <a:ext uri="{FF2B5EF4-FFF2-40B4-BE49-F238E27FC236}">
                <a16:creationId xmlns:a16="http://schemas.microsoft.com/office/drawing/2014/main" id="{438BFDE6-7D5A-2924-C21C-42DB29171BEC}"/>
              </a:ext>
            </a:extLst>
          </p:cNvPr>
          <p:cNvGraphicFramePr>
            <a:graphicFrameLocks noGrp="1"/>
          </p:cNvGraphicFramePr>
          <p:nvPr/>
        </p:nvGraphicFramePr>
        <p:xfrm>
          <a:off x="728449" y="1607715"/>
          <a:ext cx="5303520" cy="1920320"/>
        </p:xfrm>
        <a:graphic>
          <a:graphicData uri="http://schemas.openxmlformats.org/drawingml/2006/table">
            <a:tbl>
              <a:tblPr/>
              <a:tblGrid>
                <a:gridCol w="2743200">
                  <a:extLst>
                    <a:ext uri="{9D8B030D-6E8A-4147-A177-3AD203B41FA5}">
                      <a16:colId xmlns:a16="http://schemas.microsoft.com/office/drawing/2014/main" val="20000"/>
                    </a:ext>
                  </a:extLst>
                </a:gridCol>
                <a:gridCol w="1280160">
                  <a:extLst>
                    <a:ext uri="{9D8B030D-6E8A-4147-A177-3AD203B41FA5}">
                      <a16:colId xmlns:a16="http://schemas.microsoft.com/office/drawing/2014/main" val="3766108863"/>
                    </a:ext>
                  </a:extLst>
                </a:gridCol>
                <a:gridCol w="1280160">
                  <a:extLst>
                    <a:ext uri="{9D8B030D-6E8A-4147-A177-3AD203B41FA5}">
                      <a16:colId xmlns:a16="http://schemas.microsoft.com/office/drawing/2014/main" val="193301913"/>
                    </a:ext>
                  </a:extLst>
                </a:gridCol>
              </a:tblGrid>
              <a:tr h="139254">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Drug-Related Non-ISR AEs Through Mo 14, n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Enhanced</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220)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Standard</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210)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256517">
                <a:tc>
                  <a:txBody>
                    <a:body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Any AE</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81 (37)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75 (36)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256517">
                <a:tc>
                  <a:txBody>
                    <a:body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Grade ≥3 AE</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 (2)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 (3)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25026100"/>
                  </a:ext>
                </a:extLst>
              </a:tr>
              <a:tr h="256517">
                <a:tc>
                  <a:txBody>
                    <a:body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AE leading to withdrawal</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 (4)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13 (6)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595966913"/>
                  </a:ext>
                </a:extLst>
              </a:tr>
              <a:tr h="256517">
                <a:tc>
                  <a:txBody>
                    <a:body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Serious AE</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 (&lt;1)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524599291"/>
                  </a:ext>
                </a:extLst>
              </a:tr>
            </a:tbl>
          </a:graphicData>
        </a:graphic>
      </p:graphicFrame>
      <p:sp>
        <p:nvSpPr>
          <p:cNvPr id="7" name="Text Box 15">
            <a:extLst>
              <a:ext uri="{FF2B5EF4-FFF2-40B4-BE49-F238E27FC236}">
                <a16:creationId xmlns:a16="http://schemas.microsoft.com/office/drawing/2014/main" id="{FBB9615B-499C-5332-E3EA-03A8082A7727}"/>
              </a:ext>
            </a:extLst>
          </p:cNvPr>
          <p:cNvSpPr txBox="1">
            <a:spLocks noChangeArrowheads="1"/>
          </p:cNvSpPr>
          <p:nvPr/>
        </p:nvSpPr>
        <p:spPr bwMode="auto">
          <a:xfrm>
            <a:off x="415315" y="6376191"/>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De Wit. IDWeek 2022. Abstr 1584. </a:t>
            </a:r>
            <a:endParaRPr lang="en-US" altLang="en-US" sz="1200" b="0" dirty="0">
              <a:solidFill>
                <a:schemeClr val="bg2"/>
              </a:solidFill>
              <a:latin typeface="Calibri" panose="020F0502020204030204" pitchFamily="34" charset="0"/>
            </a:endParaRPr>
          </a:p>
        </p:txBody>
      </p:sp>
      <p:sp>
        <p:nvSpPr>
          <p:cNvPr id="8" name="TextBox 7">
            <a:extLst>
              <a:ext uri="{FF2B5EF4-FFF2-40B4-BE49-F238E27FC236}">
                <a16:creationId xmlns:a16="http://schemas.microsoft.com/office/drawing/2014/main" id="{CA060D1A-0178-CA11-D84E-B6AE0D9345B8}"/>
              </a:ext>
            </a:extLst>
          </p:cNvPr>
          <p:cNvSpPr txBox="1"/>
          <p:nvPr/>
        </p:nvSpPr>
        <p:spPr bwMode="auto">
          <a:xfrm rot="16200000">
            <a:off x="5275146" y="4293022"/>
            <a:ext cx="237642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rPr>
              <a:t>Participants With ISRs</a:t>
            </a:r>
            <a:r>
              <a:rPr lang="en-US" sz="1600" dirty="0">
                <a:solidFill>
                  <a:srgbClr val="000000"/>
                </a:solidFill>
                <a:latin typeface="Calibri" panose="020F0502020204030204" pitchFamily="34" charset="0"/>
              </a:rPr>
              <a:t>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rPr>
              <a:t>%)</a:t>
            </a:r>
          </a:p>
        </p:txBody>
      </p:sp>
      <p:grpSp>
        <p:nvGrpSpPr>
          <p:cNvPr id="9" name="Group 8">
            <a:extLst>
              <a:ext uri="{FF2B5EF4-FFF2-40B4-BE49-F238E27FC236}">
                <a16:creationId xmlns:a16="http://schemas.microsoft.com/office/drawing/2014/main" id="{91FF1C2F-C8C5-9CF5-1E62-6813E4A7F567}"/>
              </a:ext>
            </a:extLst>
          </p:cNvPr>
          <p:cNvGrpSpPr/>
          <p:nvPr/>
        </p:nvGrpSpPr>
        <p:grpSpPr>
          <a:xfrm>
            <a:off x="6418318" y="3258794"/>
            <a:ext cx="676226" cy="2558227"/>
            <a:chOff x="709796" y="3083835"/>
            <a:chExt cx="461267" cy="1515305"/>
          </a:xfrm>
        </p:grpSpPr>
        <p:sp>
          <p:nvSpPr>
            <p:cNvPr id="10" name="TextBox 9">
              <a:extLst>
                <a:ext uri="{FF2B5EF4-FFF2-40B4-BE49-F238E27FC236}">
                  <a16:creationId xmlns:a16="http://schemas.microsoft.com/office/drawing/2014/main" id="{FC1CFCB7-DD5B-6843-AD89-B81491230925}"/>
                </a:ext>
              </a:extLst>
            </p:cNvPr>
            <p:cNvSpPr txBox="1"/>
            <p:nvPr/>
          </p:nvSpPr>
          <p:spPr bwMode="auto">
            <a:xfrm flipH="1">
              <a:off x="957703" y="4398606"/>
              <a:ext cx="213360" cy="20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0</a:t>
              </a:r>
            </a:p>
          </p:txBody>
        </p:sp>
        <p:sp>
          <p:nvSpPr>
            <p:cNvPr id="11" name="TextBox 10">
              <a:extLst>
                <a:ext uri="{FF2B5EF4-FFF2-40B4-BE49-F238E27FC236}">
                  <a16:creationId xmlns:a16="http://schemas.microsoft.com/office/drawing/2014/main" id="{60863919-25D2-DA9A-1D2E-AFCC3490ABAD}"/>
                </a:ext>
              </a:extLst>
            </p:cNvPr>
            <p:cNvSpPr txBox="1"/>
            <p:nvPr/>
          </p:nvSpPr>
          <p:spPr bwMode="auto">
            <a:xfrm flipH="1">
              <a:off x="784225" y="4136755"/>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20</a:t>
              </a:r>
            </a:p>
          </p:txBody>
        </p:sp>
        <p:sp>
          <p:nvSpPr>
            <p:cNvPr id="12" name="TextBox 11">
              <a:extLst>
                <a:ext uri="{FF2B5EF4-FFF2-40B4-BE49-F238E27FC236}">
                  <a16:creationId xmlns:a16="http://schemas.microsoft.com/office/drawing/2014/main" id="{8B9BF990-F5E9-3EC9-B211-D595FF16DFFB}"/>
                </a:ext>
              </a:extLst>
            </p:cNvPr>
            <p:cNvSpPr txBox="1"/>
            <p:nvPr/>
          </p:nvSpPr>
          <p:spPr bwMode="auto">
            <a:xfrm flipH="1">
              <a:off x="784225" y="3868822"/>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40</a:t>
              </a:r>
            </a:p>
          </p:txBody>
        </p:sp>
        <p:sp>
          <p:nvSpPr>
            <p:cNvPr id="13" name="TextBox 12">
              <a:extLst>
                <a:ext uri="{FF2B5EF4-FFF2-40B4-BE49-F238E27FC236}">
                  <a16:creationId xmlns:a16="http://schemas.microsoft.com/office/drawing/2014/main" id="{3E093FF2-9D18-5682-E8BA-36C5C2AE230D}"/>
                </a:ext>
              </a:extLst>
            </p:cNvPr>
            <p:cNvSpPr txBox="1"/>
            <p:nvPr/>
          </p:nvSpPr>
          <p:spPr bwMode="auto">
            <a:xfrm flipH="1">
              <a:off x="784225" y="3606971"/>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60</a:t>
              </a:r>
            </a:p>
          </p:txBody>
        </p:sp>
        <p:sp>
          <p:nvSpPr>
            <p:cNvPr id="14" name="TextBox 13">
              <a:extLst>
                <a:ext uri="{FF2B5EF4-FFF2-40B4-BE49-F238E27FC236}">
                  <a16:creationId xmlns:a16="http://schemas.microsoft.com/office/drawing/2014/main" id="{D54749CD-5FB4-C672-37E1-028547166F32}"/>
                </a:ext>
              </a:extLst>
            </p:cNvPr>
            <p:cNvSpPr txBox="1"/>
            <p:nvPr/>
          </p:nvSpPr>
          <p:spPr bwMode="auto">
            <a:xfrm flipH="1">
              <a:off x="784225" y="3339038"/>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80</a:t>
              </a:r>
            </a:p>
          </p:txBody>
        </p:sp>
        <p:sp>
          <p:nvSpPr>
            <p:cNvPr id="15" name="TextBox 14">
              <a:extLst>
                <a:ext uri="{FF2B5EF4-FFF2-40B4-BE49-F238E27FC236}">
                  <a16:creationId xmlns:a16="http://schemas.microsoft.com/office/drawing/2014/main" id="{868AA71F-C2B3-84EC-D8BB-5E07B8C8B5A2}"/>
                </a:ext>
              </a:extLst>
            </p:cNvPr>
            <p:cNvSpPr txBox="1"/>
            <p:nvPr/>
          </p:nvSpPr>
          <p:spPr bwMode="auto">
            <a:xfrm flipH="1">
              <a:off x="709796" y="3083835"/>
              <a:ext cx="461267"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100</a:t>
              </a:r>
            </a:p>
          </p:txBody>
        </p:sp>
      </p:grpSp>
      <p:sp>
        <p:nvSpPr>
          <p:cNvPr id="16" name="Freeform: Shape 15">
            <a:extLst>
              <a:ext uri="{FF2B5EF4-FFF2-40B4-BE49-F238E27FC236}">
                <a16:creationId xmlns:a16="http://schemas.microsoft.com/office/drawing/2014/main" id="{AF159B0A-316C-EA40-C7B4-B0CFD863652A}"/>
              </a:ext>
            </a:extLst>
          </p:cNvPr>
          <p:cNvSpPr/>
          <p:nvPr/>
        </p:nvSpPr>
        <p:spPr bwMode="auto">
          <a:xfrm>
            <a:off x="7148821" y="3413904"/>
            <a:ext cx="4109729" cy="2204524"/>
          </a:xfrm>
          <a:custGeom>
            <a:avLst/>
            <a:gdLst>
              <a:gd name="connsiteX0" fmla="*/ 0 w 5638800"/>
              <a:gd name="connsiteY0" fmla="*/ 0 h 1314450"/>
              <a:gd name="connsiteX1" fmla="*/ 0 w 5638800"/>
              <a:gd name="connsiteY1" fmla="*/ 1314450 h 1314450"/>
              <a:gd name="connsiteX2" fmla="*/ 5638800 w 5638800"/>
              <a:gd name="connsiteY2" fmla="*/ 1314450 h 1314450"/>
            </a:gdLst>
            <a:ahLst/>
            <a:cxnLst>
              <a:cxn ang="0">
                <a:pos x="connsiteX0" y="connsiteY0"/>
              </a:cxn>
              <a:cxn ang="0">
                <a:pos x="connsiteX1" y="connsiteY1"/>
              </a:cxn>
              <a:cxn ang="0">
                <a:pos x="connsiteX2" y="connsiteY2"/>
              </a:cxn>
            </a:cxnLst>
            <a:rect l="l" t="t" r="r" b="b"/>
            <a:pathLst>
              <a:path w="5638800" h="1314450">
                <a:moveTo>
                  <a:pt x="0" y="0"/>
                </a:moveTo>
                <a:lnTo>
                  <a:pt x="0" y="1314450"/>
                </a:lnTo>
                <a:lnTo>
                  <a:pt x="5638800" y="1314450"/>
                </a:lnTo>
              </a:path>
            </a:pathLst>
          </a:custGeom>
          <a:noFill/>
          <a:ln w="28575">
            <a:solidFill>
              <a:schemeClr val="bg1"/>
            </a:solidFill>
            <a:miter lim="800000"/>
            <a:headEnd/>
            <a:tailEnd/>
          </a:ln>
        </p:spPr>
        <p:txBody>
          <a:bodyPr rtlCol="0" anchor="ctr"/>
          <a:lstStyle/>
          <a:p>
            <a:pPr algn="ctr"/>
            <a:endParaRPr lang="en-US" dirty="0"/>
          </a:p>
        </p:txBody>
      </p:sp>
      <p:grpSp>
        <p:nvGrpSpPr>
          <p:cNvPr id="17" name="Group 16">
            <a:extLst>
              <a:ext uri="{FF2B5EF4-FFF2-40B4-BE49-F238E27FC236}">
                <a16:creationId xmlns:a16="http://schemas.microsoft.com/office/drawing/2014/main" id="{4EE4C34E-1A78-8015-C915-C49DF595A0D4}"/>
              </a:ext>
            </a:extLst>
          </p:cNvPr>
          <p:cNvGrpSpPr/>
          <p:nvPr/>
        </p:nvGrpSpPr>
        <p:grpSpPr>
          <a:xfrm>
            <a:off x="7061243" y="3421355"/>
            <a:ext cx="76761" cy="2194559"/>
            <a:chOff x="1072701" y="3244849"/>
            <a:chExt cx="455533" cy="1325033"/>
          </a:xfrm>
        </p:grpSpPr>
        <p:cxnSp>
          <p:nvCxnSpPr>
            <p:cNvPr id="18" name="Straight Connector 17">
              <a:extLst>
                <a:ext uri="{FF2B5EF4-FFF2-40B4-BE49-F238E27FC236}">
                  <a16:creationId xmlns:a16="http://schemas.microsoft.com/office/drawing/2014/main" id="{48F9E3BE-5F83-E564-8BE1-F03F30DD929E}"/>
                </a:ext>
              </a:extLst>
            </p:cNvPr>
            <p:cNvCxnSpPr>
              <a:cxnSpLocks/>
            </p:cNvCxnSpPr>
            <p:nvPr/>
          </p:nvCxnSpPr>
          <p:spPr bwMode="auto">
            <a:xfrm>
              <a:off x="1072701" y="3244849"/>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5B30812D-38E4-E9B9-620A-9986F1D485F3}"/>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FEB07466-24EE-7791-4527-5F3269032618}"/>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D0208EFA-E5DC-D5DF-53B2-39A485F99609}"/>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BC59BC5E-32F1-BBC2-1A80-752877879BA5}"/>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7340AE61-34D6-ED32-D221-8305E28EF8E9}"/>
                </a:ext>
              </a:extLst>
            </p:cNvPr>
            <p:cNvCxnSpPr>
              <a:cxnSpLocks/>
            </p:cNvCxnSpPr>
            <p:nvPr/>
          </p:nvCxnSpPr>
          <p:spPr bwMode="auto">
            <a:xfrm>
              <a:off x="1072701" y="4569882"/>
              <a:ext cx="455533" cy="0"/>
            </a:xfrm>
            <a:prstGeom prst="line">
              <a:avLst/>
            </a:prstGeom>
            <a:noFill/>
            <a:ln w="28575" cap="flat" cmpd="sng" algn="ctr">
              <a:solidFill>
                <a:schemeClr val="bg1"/>
              </a:solidFill>
              <a:prstDash val="solid"/>
              <a:round/>
              <a:headEnd type="none" w="med" len="med"/>
              <a:tailEnd type="none" w="med" len="med"/>
            </a:ln>
            <a:effectLst/>
          </p:spPr>
        </p:cxnSp>
      </p:grpSp>
      <p:sp>
        <p:nvSpPr>
          <p:cNvPr id="24" name="TextBox 23">
            <a:extLst>
              <a:ext uri="{FF2B5EF4-FFF2-40B4-BE49-F238E27FC236}">
                <a16:creationId xmlns:a16="http://schemas.microsoft.com/office/drawing/2014/main" id="{1E236B5C-D79C-AA61-19BB-0B0F67D00024}"/>
              </a:ext>
            </a:extLst>
          </p:cNvPr>
          <p:cNvSpPr txBox="1"/>
          <p:nvPr/>
        </p:nvSpPr>
        <p:spPr bwMode="auto">
          <a:xfrm>
            <a:off x="8187558" y="5615914"/>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4</a:t>
            </a:r>
          </a:p>
        </p:txBody>
      </p:sp>
      <p:sp>
        <p:nvSpPr>
          <p:cNvPr id="25" name="TextBox 24">
            <a:extLst>
              <a:ext uri="{FF2B5EF4-FFF2-40B4-BE49-F238E27FC236}">
                <a16:creationId xmlns:a16="http://schemas.microsoft.com/office/drawing/2014/main" id="{AFED4D48-08FC-3E99-129E-D81F43F719F1}"/>
              </a:ext>
            </a:extLst>
          </p:cNvPr>
          <p:cNvSpPr txBox="1"/>
          <p:nvPr/>
        </p:nvSpPr>
        <p:spPr bwMode="auto">
          <a:xfrm>
            <a:off x="8690786" y="5615914"/>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6</a:t>
            </a:r>
          </a:p>
        </p:txBody>
      </p:sp>
      <p:sp>
        <p:nvSpPr>
          <p:cNvPr id="26" name="TextBox 25">
            <a:extLst>
              <a:ext uri="{FF2B5EF4-FFF2-40B4-BE49-F238E27FC236}">
                <a16:creationId xmlns:a16="http://schemas.microsoft.com/office/drawing/2014/main" id="{A04D6736-BBDB-AB20-2C76-54A8ED0A9CFA}"/>
              </a:ext>
            </a:extLst>
          </p:cNvPr>
          <p:cNvSpPr txBox="1"/>
          <p:nvPr/>
        </p:nvSpPr>
        <p:spPr bwMode="auto">
          <a:xfrm>
            <a:off x="7193700" y="5615914"/>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1</a:t>
            </a:r>
          </a:p>
        </p:txBody>
      </p:sp>
      <p:sp>
        <p:nvSpPr>
          <p:cNvPr id="27" name="TextBox 26">
            <a:extLst>
              <a:ext uri="{FF2B5EF4-FFF2-40B4-BE49-F238E27FC236}">
                <a16:creationId xmlns:a16="http://schemas.microsoft.com/office/drawing/2014/main" id="{BB13B8FB-C08B-F897-C322-BB32135B69BB}"/>
              </a:ext>
            </a:extLst>
          </p:cNvPr>
          <p:cNvSpPr txBox="1"/>
          <p:nvPr/>
        </p:nvSpPr>
        <p:spPr bwMode="auto">
          <a:xfrm>
            <a:off x="7690578" y="5615914"/>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2</a:t>
            </a:r>
          </a:p>
        </p:txBody>
      </p:sp>
      <p:sp>
        <p:nvSpPr>
          <p:cNvPr id="28" name="TextBox 27">
            <a:extLst>
              <a:ext uri="{FF2B5EF4-FFF2-40B4-BE49-F238E27FC236}">
                <a16:creationId xmlns:a16="http://schemas.microsoft.com/office/drawing/2014/main" id="{BFEB55D6-3765-E3DA-B4D6-104ED78D97C7}"/>
              </a:ext>
            </a:extLst>
          </p:cNvPr>
          <p:cNvSpPr txBox="1"/>
          <p:nvPr/>
        </p:nvSpPr>
        <p:spPr bwMode="auto">
          <a:xfrm>
            <a:off x="10189245" y="5615914"/>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12</a:t>
            </a:r>
          </a:p>
        </p:txBody>
      </p:sp>
      <p:sp>
        <p:nvSpPr>
          <p:cNvPr id="29" name="TextBox 28">
            <a:extLst>
              <a:ext uri="{FF2B5EF4-FFF2-40B4-BE49-F238E27FC236}">
                <a16:creationId xmlns:a16="http://schemas.microsoft.com/office/drawing/2014/main" id="{B304CC28-47CD-2A17-30AE-531EAFFD8B1B}"/>
              </a:ext>
            </a:extLst>
          </p:cNvPr>
          <p:cNvSpPr txBox="1"/>
          <p:nvPr/>
        </p:nvSpPr>
        <p:spPr bwMode="auto">
          <a:xfrm>
            <a:off x="10698823" y="5615914"/>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14</a:t>
            </a:r>
          </a:p>
        </p:txBody>
      </p:sp>
      <p:sp>
        <p:nvSpPr>
          <p:cNvPr id="30" name="TextBox 29">
            <a:extLst>
              <a:ext uri="{FF2B5EF4-FFF2-40B4-BE49-F238E27FC236}">
                <a16:creationId xmlns:a16="http://schemas.microsoft.com/office/drawing/2014/main" id="{D854D4F3-3C2B-607A-3F34-817F9683E371}"/>
              </a:ext>
            </a:extLst>
          </p:cNvPr>
          <p:cNvSpPr txBox="1"/>
          <p:nvPr/>
        </p:nvSpPr>
        <p:spPr bwMode="auto">
          <a:xfrm>
            <a:off x="9189037" y="5615914"/>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8</a:t>
            </a:r>
          </a:p>
        </p:txBody>
      </p:sp>
      <p:sp>
        <p:nvSpPr>
          <p:cNvPr id="31" name="TextBox 30">
            <a:extLst>
              <a:ext uri="{FF2B5EF4-FFF2-40B4-BE49-F238E27FC236}">
                <a16:creationId xmlns:a16="http://schemas.microsoft.com/office/drawing/2014/main" id="{703C9173-5B92-0578-CC81-9FC957317B96}"/>
              </a:ext>
            </a:extLst>
          </p:cNvPr>
          <p:cNvSpPr txBox="1"/>
          <p:nvPr/>
        </p:nvSpPr>
        <p:spPr bwMode="auto">
          <a:xfrm>
            <a:off x="9692265" y="5615914"/>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10</a:t>
            </a:r>
          </a:p>
        </p:txBody>
      </p:sp>
      <p:grpSp>
        <p:nvGrpSpPr>
          <p:cNvPr id="32" name="Group 31">
            <a:extLst>
              <a:ext uri="{FF2B5EF4-FFF2-40B4-BE49-F238E27FC236}">
                <a16:creationId xmlns:a16="http://schemas.microsoft.com/office/drawing/2014/main" id="{AB6F953C-ED76-A4C7-4794-5C5E0B25C272}"/>
              </a:ext>
            </a:extLst>
          </p:cNvPr>
          <p:cNvGrpSpPr/>
          <p:nvPr/>
        </p:nvGrpSpPr>
        <p:grpSpPr>
          <a:xfrm rot="5400000">
            <a:off x="9160493" y="3604242"/>
            <a:ext cx="76861" cy="4100206"/>
            <a:chOff x="1072701" y="2450163"/>
            <a:chExt cx="455533" cy="2160546"/>
          </a:xfrm>
        </p:grpSpPr>
        <p:cxnSp>
          <p:nvCxnSpPr>
            <p:cNvPr id="33" name="Straight Connector 32">
              <a:extLst>
                <a:ext uri="{FF2B5EF4-FFF2-40B4-BE49-F238E27FC236}">
                  <a16:creationId xmlns:a16="http://schemas.microsoft.com/office/drawing/2014/main" id="{DEDC932C-B6F1-C71D-56A9-C76FB5D497AA}"/>
                </a:ext>
              </a:extLst>
            </p:cNvPr>
            <p:cNvCxnSpPr>
              <a:cxnSpLocks/>
            </p:cNvCxnSpPr>
            <p:nvPr/>
          </p:nvCxnSpPr>
          <p:spPr bwMode="auto">
            <a:xfrm>
              <a:off x="1072701" y="3244849"/>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B5BE9349-C241-E0DE-A100-BDC76D39043F}"/>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5" name="Straight Connector 34">
              <a:extLst>
                <a:ext uri="{FF2B5EF4-FFF2-40B4-BE49-F238E27FC236}">
                  <a16:creationId xmlns:a16="http://schemas.microsoft.com/office/drawing/2014/main" id="{604B1092-E091-37EF-FF4A-815C5C100A5D}"/>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EC860A63-0094-9857-193B-7444D8E82B55}"/>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F8B32C90-453E-738E-00C6-EF3418FDEDEE}"/>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93D2D920-5ED8-B83D-8554-9A1B6866DE62}"/>
                </a:ext>
              </a:extLst>
            </p:cNvPr>
            <p:cNvCxnSpPr>
              <a:cxnSpLocks/>
            </p:cNvCxnSpPr>
            <p:nvPr/>
          </p:nvCxnSpPr>
          <p:spPr bwMode="auto">
            <a:xfrm>
              <a:off x="1072701" y="2983858"/>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0DB2FEB9-1D24-6AB5-63D4-F367ABF857C3}"/>
                </a:ext>
              </a:extLst>
            </p:cNvPr>
            <p:cNvCxnSpPr>
              <a:cxnSpLocks/>
            </p:cNvCxnSpPr>
            <p:nvPr/>
          </p:nvCxnSpPr>
          <p:spPr bwMode="auto">
            <a:xfrm>
              <a:off x="1072701" y="272286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281E68EA-4C79-257C-3787-BE23BDC9D91F}"/>
                </a:ext>
              </a:extLst>
            </p:cNvPr>
            <p:cNvCxnSpPr>
              <a:cxnSpLocks/>
            </p:cNvCxnSpPr>
            <p:nvPr/>
          </p:nvCxnSpPr>
          <p:spPr bwMode="auto">
            <a:xfrm>
              <a:off x="1072701" y="24501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0340752D-E6D8-2DBA-1BE6-A09D0D4226EB}"/>
                </a:ext>
              </a:extLst>
            </p:cNvPr>
            <p:cNvCxnSpPr>
              <a:cxnSpLocks/>
            </p:cNvCxnSpPr>
            <p:nvPr/>
          </p:nvCxnSpPr>
          <p:spPr bwMode="auto">
            <a:xfrm>
              <a:off x="1072701" y="4610709"/>
              <a:ext cx="455533" cy="0"/>
            </a:xfrm>
            <a:prstGeom prst="line">
              <a:avLst/>
            </a:prstGeom>
            <a:noFill/>
            <a:ln w="28575" cap="flat" cmpd="sng" algn="ctr">
              <a:solidFill>
                <a:schemeClr val="bg1"/>
              </a:solidFill>
              <a:prstDash val="solid"/>
              <a:round/>
              <a:headEnd type="none" w="med" len="med"/>
              <a:tailEnd type="none" w="med" len="med"/>
            </a:ln>
            <a:effectLst/>
          </p:spPr>
        </p:cxnSp>
      </p:grpSp>
      <p:sp>
        <p:nvSpPr>
          <p:cNvPr id="43" name="TextBox 42">
            <a:extLst>
              <a:ext uri="{FF2B5EF4-FFF2-40B4-BE49-F238E27FC236}">
                <a16:creationId xmlns:a16="http://schemas.microsoft.com/office/drawing/2014/main" id="{9593E7C3-7CE8-2B8E-36D2-B166B6F220FA}"/>
              </a:ext>
            </a:extLst>
          </p:cNvPr>
          <p:cNvSpPr txBox="1"/>
          <p:nvPr/>
        </p:nvSpPr>
        <p:spPr bwMode="auto">
          <a:xfrm>
            <a:off x="8825928" y="3383348"/>
            <a:ext cx="2331866"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90000"/>
              </a:lnSpc>
              <a:spcBef>
                <a:spcPts val="0"/>
              </a:spcBef>
              <a:spcAft>
                <a:spcPct val="0"/>
              </a:spcAft>
              <a:buClrTx/>
              <a:buFontTx/>
              <a:buNone/>
            </a:pPr>
            <a:r>
              <a:rPr lang="en-US" sz="1600" b="0" dirty="0">
                <a:solidFill>
                  <a:schemeClr val="bg1"/>
                </a:solidFill>
                <a:latin typeface="+mn-lt"/>
              </a:rPr>
              <a:t>Enhanced, grade 1/2</a:t>
            </a:r>
          </a:p>
          <a:p>
            <a:pPr>
              <a:lnSpc>
                <a:spcPct val="90000"/>
              </a:lnSpc>
              <a:spcBef>
                <a:spcPts val="0"/>
              </a:spcBef>
            </a:pPr>
            <a:r>
              <a:rPr lang="en-US" sz="1600" b="0" dirty="0">
                <a:solidFill>
                  <a:schemeClr val="bg1"/>
                </a:solidFill>
                <a:latin typeface="+mn-lt"/>
              </a:rPr>
              <a:t>Standard, grade 1/2</a:t>
            </a:r>
          </a:p>
          <a:p>
            <a:pPr algn="l">
              <a:lnSpc>
                <a:spcPct val="90000"/>
              </a:lnSpc>
              <a:spcBef>
                <a:spcPts val="0"/>
              </a:spcBef>
              <a:spcAft>
                <a:spcPct val="0"/>
              </a:spcAft>
              <a:buClrTx/>
              <a:buFontTx/>
              <a:buNone/>
            </a:pPr>
            <a:r>
              <a:rPr lang="en-US" sz="1600" b="0" dirty="0">
                <a:solidFill>
                  <a:schemeClr val="bg1"/>
                </a:solidFill>
                <a:latin typeface="+mn-lt"/>
              </a:rPr>
              <a:t>Grade 3</a:t>
            </a:r>
          </a:p>
        </p:txBody>
      </p:sp>
      <p:sp>
        <p:nvSpPr>
          <p:cNvPr id="44" name="Rectangle 43">
            <a:extLst>
              <a:ext uri="{FF2B5EF4-FFF2-40B4-BE49-F238E27FC236}">
                <a16:creationId xmlns:a16="http://schemas.microsoft.com/office/drawing/2014/main" id="{E0CBD0F2-6AFB-E62F-19F2-61855C4807C2}"/>
              </a:ext>
            </a:extLst>
          </p:cNvPr>
          <p:cNvSpPr/>
          <p:nvPr/>
        </p:nvSpPr>
        <p:spPr bwMode="auto">
          <a:xfrm>
            <a:off x="8742469" y="3472367"/>
            <a:ext cx="122767" cy="122767"/>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5" name="Rectangle 44">
            <a:extLst>
              <a:ext uri="{FF2B5EF4-FFF2-40B4-BE49-F238E27FC236}">
                <a16:creationId xmlns:a16="http://schemas.microsoft.com/office/drawing/2014/main" id="{2F971E85-B451-F912-EDB4-4A33D84BFCB7}"/>
              </a:ext>
            </a:extLst>
          </p:cNvPr>
          <p:cNvSpPr/>
          <p:nvPr/>
        </p:nvSpPr>
        <p:spPr bwMode="auto">
          <a:xfrm>
            <a:off x="8742469" y="3693988"/>
            <a:ext cx="122767" cy="122767"/>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6" name="Rectangle 45">
            <a:extLst>
              <a:ext uri="{FF2B5EF4-FFF2-40B4-BE49-F238E27FC236}">
                <a16:creationId xmlns:a16="http://schemas.microsoft.com/office/drawing/2014/main" id="{E55869DC-6107-51BE-AAE2-382359CFCF34}"/>
              </a:ext>
            </a:extLst>
          </p:cNvPr>
          <p:cNvSpPr/>
          <p:nvPr/>
        </p:nvSpPr>
        <p:spPr bwMode="auto">
          <a:xfrm>
            <a:off x="8742469" y="3906180"/>
            <a:ext cx="122767" cy="122767"/>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7" name="Rectangle 46">
            <a:extLst>
              <a:ext uri="{FF2B5EF4-FFF2-40B4-BE49-F238E27FC236}">
                <a16:creationId xmlns:a16="http://schemas.microsoft.com/office/drawing/2014/main" id="{D64E9D47-B0ED-5792-535E-95ED698A23B0}"/>
              </a:ext>
            </a:extLst>
          </p:cNvPr>
          <p:cNvSpPr/>
          <p:nvPr/>
        </p:nvSpPr>
        <p:spPr bwMode="auto">
          <a:xfrm>
            <a:off x="7325670" y="4148668"/>
            <a:ext cx="150397" cy="1458382"/>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8" name="Rectangle 47">
            <a:extLst>
              <a:ext uri="{FF2B5EF4-FFF2-40B4-BE49-F238E27FC236}">
                <a16:creationId xmlns:a16="http://schemas.microsoft.com/office/drawing/2014/main" id="{156FABD0-7989-CA0F-BB76-791BC05E8C53}"/>
              </a:ext>
            </a:extLst>
          </p:cNvPr>
          <p:cNvSpPr/>
          <p:nvPr/>
        </p:nvSpPr>
        <p:spPr bwMode="auto">
          <a:xfrm>
            <a:off x="7325670" y="4106785"/>
            <a:ext cx="150397" cy="45719"/>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9" name="Rectangle 48">
            <a:extLst>
              <a:ext uri="{FF2B5EF4-FFF2-40B4-BE49-F238E27FC236}">
                <a16:creationId xmlns:a16="http://schemas.microsoft.com/office/drawing/2014/main" id="{FB8E6557-A5FC-8763-92E8-0ACD60305C6C}"/>
              </a:ext>
            </a:extLst>
          </p:cNvPr>
          <p:cNvSpPr/>
          <p:nvPr/>
        </p:nvSpPr>
        <p:spPr bwMode="auto">
          <a:xfrm>
            <a:off x="7491542" y="4141984"/>
            <a:ext cx="150397" cy="1465066"/>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0" name="Rectangle 49">
            <a:extLst>
              <a:ext uri="{FF2B5EF4-FFF2-40B4-BE49-F238E27FC236}">
                <a16:creationId xmlns:a16="http://schemas.microsoft.com/office/drawing/2014/main" id="{158EEA54-7175-185B-63CE-22DE85CE5564}"/>
              </a:ext>
            </a:extLst>
          </p:cNvPr>
          <p:cNvSpPr/>
          <p:nvPr/>
        </p:nvSpPr>
        <p:spPr bwMode="auto">
          <a:xfrm>
            <a:off x="7491542" y="4066118"/>
            <a:ext cx="150397" cy="82550"/>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1" name="Rectangle 50">
            <a:extLst>
              <a:ext uri="{FF2B5EF4-FFF2-40B4-BE49-F238E27FC236}">
                <a16:creationId xmlns:a16="http://schemas.microsoft.com/office/drawing/2014/main" id="{DA5805ED-FA65-7B66-0ABC-9730C16A238E}"/>
              </a:ext>
            </a:extLst>
          </p:cNvPr>
          <p:cNvSpPr/>
          <p:nvPr/>
        </p:nvSpPr>
        <p:spPr bwMode="auto">
          <a:xfrm>
            <a:off x="7821837" y="4643966"/>
            <a:ext cx="150397" cy="963083"/>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2" name="Rectangle 51">
            <a:extLst>
              <a:ext uri="{FF2B5EF4-FFF2-40B4-BE49-F238E27FC236}">
                <a16:creationId xmlns:a16="http://schemas.microsoft.com/office/drawing/2014/main" id="{7E600037-EF41-9B75-72F7-61F9964336A4}"/>
              </a:ext>
            </a:extLst>
          </p:cNvPr>
          <p:cNvSpPr/>
          <p:nvPr/>
        </p:nvSpPr>
        <p:spPr bwMode="auto">
          <a:xfrm>
            <a:off x="7821837" y="4626206"/>
            <a:ext cx="150397" cy="18288"/>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3" name="Rectangle 52">
            <a:extLst>
              <a:ext uri="{FF2B5EF4-FFF2-40B4-BE49-F238E27FC236}">
                <a16:creationId xmlns:a16="http://schemas.microsoft.com/office/drawing/2014/main" id="{CB936166-BADA-DF54-F020-45FD53D32F2B}"/>
              </a:ext>
            </a:extLst>
          </p:cNvPr>
          <p:cNvSpPr/>
          <p:nvPr/>
        </p:nvSpPr>
        <p:spPr bwMode="auto">
          <a:xfrm>
            <a:off x="7987709" y="4569882"/>
            <a:ext cx="150397" cy="1037167"/>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5" name="Rectangle 54">
            <a:extLst>
              <a:ext uri="{FF2B5EF4-FFF2-40B4-BE49-F238E27FC236}">
                <a16:creationId xmlns:a16="http://schemas.microsoft.com/office/drawing/2014/main" id="{2AD672E9-9D37-9A4D-CA19-58ABB8D419BC}"/>
              </a:ext>
            </a:extLst>
          </p:cNvPr>
          <p:cNvSpPr/>
          <p:nvPr/>
        </p:nvSpPr>
        <p:spPr bwMode="auto">
          <a:xfrm>
            <a:off x="7987709" y="4533306"/>
            <a:ext cx="150397" cy="36576"/>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6" name="Rectangle 55">
            <a:extLst>
              <a:ext uri="{FF2B5EF4-FFF2-40B4-BE49-F238E27FC236}">
                <a16:creationId xmlns:a16="http://schemas.microsoft.com/office/drawing/2014/main" id="{7FCD5F38-E8E9-06CF-EAE1-7A23BF6A89FD}"/>
              </a:ext>
            </a:extLst>
          </p:cNvPr>
          <p:cNvSpPr/>
          <p:nvPr/>
        </p:nvSpPr>
        <p:spPr bwMode="auto">
          <a:xfrm>
            <a:off x="8331238" y="4800600"/>
            <a:ext cx="150397" cy="806449"/>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7" name="Rectangle 56">
            <a:extLst>
              <a:ext uri="{FF2B5EF4-FFF2-40B4-BE49-F238E27FC236}">
                <a16:creationId xmlns:a16="http://schemas.microsoft.com/office/drawing/2014/main" id="{FCBE1E8F-BB78-CDE7-2A58-BAC103744166}"/>
              </a:ext>
            </a:extLst>
          </p:cNvPr>
          <p:cNvSpPr/>
          <p:nvPr/>
        </p:nvSpPr>
        <p:spPr bwMode="auto">
          <a:xfrm>
            <a:off x="8497110" y="4786313"/>
            <a:ext cx="150397" cy="820736"/>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8" name="Rectangle 57">
            <a:extLst>
              <a:ext uri="{FF2B5EF4-FFF2-40B4-BE49-F238E27FC236}">
                <a16:creationId xmlns:a16="http://schemas.microsoft.com/office/drawing/2014/main" id="{98626655-163F-1CAE-7000-05A32ED99050}"/>
              </a:ext>
            </a:extLst>
          </p:cNvPr>
          <p:cNvSpPr/>
          <p:nvPr/>
        </p:nvSpPr>
        <p:spPr bwMode="auto">
          <a:xfrm>
            <a:off x="8497110" y="4749737"/>
            <a:ext cx="150397" cy="36576"/>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9" name="Rectangle 58">
            <a:extLst>
              <a:ext uri="{FF2B5EF4-FFF2-40B4-BE49-F238E27FC236}">
                <a16:creationId xmlns:a16="http://schemas.microsoft.com/office/drawing/2014/main" id="{F949BE8E-2419-EADC-DE5E-4DD59FF34414}"/>
              </a:ext>
            </a:extLst>
          </p:cNvPr>
          <p:cNvSpPr/>
          <p:nvPr/>
        </p:nvSpPr>
        <p:spPr bwMode="auto">
          <a:xfrm>
            <a:off x="8835684" y="4805363"/>
            <a:ext cx="150397" cy="801686"/>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0" name="Rectangle 59">
            <a:extLst>
              <a:ext uri="{FF2B5EF4-FFF2-40B4-BE49-F238E27FC236}">
                <a16:creationId xmlns:a16="http://schemas.microsoft.com/office/drawing/2014/main" id="{262667D1-79CB-7B01-6A75-A106D8DD0F29}"/>
              </a:ext>
            </a:extLst>
          </p:cNvPr>
          <p:cNvSpPr/>
          <p:nvPr/>
        </p:nvSpPr>
        <p:spPr bwMode="auto">
          <a:xfrm>
            <a:off x="9001556" y="4976813"/>
            <a:ext cx="150397" cy="630236"/>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1" name="Rectangle 60">
            <a:extLst>
              <a:ext uri="{FF2B5EF4-FFF2-40B4-BE49-F238E27FC236}">
                <a16:creationId xmlns:a16="http://schemas.microsoft.com/office/drawing/2014/main" id="{8E7B9AF2-48E2-6B99-EDBC-C46737431FFF}"/>
              </a:ext>
            </a:extLst>
          </p:cNvPr>
          <p:cNvSpPr/>
          <p:nvPr/>
        </p:nvSpPr>
        <p:spPr bwMode="auto">
          <a:xfrm>
            <a:off x="9327617" y="5003799"/>
            <a:ext cx="150397" cy="603249"/>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2" name="Rectangle 61">
            <a:extLst>
              <a:ext uri="{FF2B5EF4-FFF2-40B4-BE49-F238E27FC236}">
                <a16:creationId xmlns:a16="http://schemas.microsoft.com/office/drawing/2014/main" id="{5D1B0837-CB27-F36D-0230-A998EA55C946}"/>
              </a:ext>
            </a:extLst>
          </p:cNvPr>
          <p:cNvSpPr/>
          <p:nvPr/>
        </p:nvSpPr>
        <p:spPr bwMode="auto">
          <a:xfrm>
            <a:off x="9493489" y="5014913"/>
            <a:ext cx="150397" cy="592136"/>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3" name="Rectangle 62">
            <a:extLst>
              <a:ext uri="{FF2B5EF4-FFF2-40B4-BE49-F238E27FC236}">
                <a16:creationId xmlns:a16="http://schemas.microsoft.com/office/drawing/2014/main" id="{069990CB-1D9C-414D-7E8E-AB69DBF873D4}"/>
              </a:ext>
            </a:extLst>
          </p:cNvPr>
          <p:cNvSpPr/>
          <p:nvPr/>
        </p:nvSpPr>
        <p:spPr bwMode="auto">
          <a:xfrm>
            <a:off x="9829078" y="4959350"/>
            <a:ext cx="150397" cy="647699"/>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4" name="Rectangle 63">
            <a:extLst>
              <a:ext uri="{FF2B5EF4-FFF2-40B4-BE49-F238E27FC236}">
                <a16:creationId xmlns:a16="http://schemas.microsoft.com/office/drawing/2014/main" id="{BF3796D0-0A4F-8727-ECC7-6F6F6F66EE9F}"/>
              </a:ext>
            </a:extLst>
          </p:cNvPr>
          <p:cNvSpPr/>
          <p:nvPr/>
        </p:nvSpPr>
        <p:spPr bwMode="auto">
          <a:xfrm>
            <a:off x="9994950" y="5072063"/>
            <a:ext cx="150397" cy="534986"/>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5" name="Rectangle 64">
            <a:extLst>
              <a:ext uri="{FF2B5EF4-FFF2-40B4-BE49-F238E27FC236}">
                <a16:creationId xmlns:a16="http://schemas.microsoft.com/office/drawing/2014/main" id="{6B9E0489-8C01-78B6-DD53-F901BDF06C2A}"/>
              </a:ext>
            </a:extLst>
          </p:cNvPr>
          <p:cNvSpPr/>
          <p:nvPr/>
        </p:nvSpPr>
        <p:spPr bwMode="auto">
          <a:xfrm>
            <a:off x="9994950" y="5036397"/>
            <a:ext cx="150397" cy="36576"/>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6" name="Rectangle 65">
            <a:extLst>
              <a:ext uri="{FF2B5EF4-FFF2-40B4-BE49-F238E27FC236}">
                <a16:creationId xmlns:a16="http://schemas.microsoft.com/office/drawing/2014/main" id="{E1C674A4-2178-98FA-E5D6-16A4775542C2}"/>
              </a:ext>
            </a:extLst>
          </p:cNvPr>
          <p:cNvSpPr/>
          <p:nvPr/>
        </p:nvSpPr>
        <p:spPr bwMode="auto">
          <a:xfrm>
            <a:off x="10330539" y="5246688"/>
            <a:ext cx="150397" cy="360361"/>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7" name="Rectangle 66">
            <a:extLst>
              <a:ext uri="{FF2B5EF4-FFF2-40B4-BE49-F238E27FC236}">
                <a16:creationId xmlns:a16="http://schemas.microsoft.com/office/drawing/2014/main" id="{7B522920-1E9F-9BE8-2260-F32A88C70005}"/>
              </a:ext>
            </a:extLst>
          </p:cNvPr>
          <p:cNvSpPr/>
          <p:nvPr/>
        </p:nvSpPr>
        <p:spPr bwMode="auto">
          <a:xfrm>
            <a:off x="10496411" y="5249863"/>
            <a:ext cx="150397" cy="357186"/>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8" name="Rectangle 67">
            <a:extLst>
              <a:ext uri="{FF2B5EF4-FFF2-40B4-BE49-F238E27FC236}">
                <a16:creationId xmlns:a16="http://schemas.microsoft.com/office/drawing/2014/main" id="{BD184EC1-8355-9AB0-5CB3-35BE1B7903B7}"/>
              </a:ext>
            </a:extLst>
          </p:cNvPr>
          <p:cNvSpPr/>
          <p:nvPr/>
        </p:nvSpPr>
        <p:spPr bwMode="auto">
          <a:xfrm>
            <a:off x="10496411" y="5213947"/>
            <a:ext cx="150397" cy="36576"/>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9" name="Rectangle 68">
            <a:extLst>
              <a:ext uri="{FF2B5EF4-FFF2-40B4-BE49-F238E27FC236}">
                <a16:creationId xmlns:a16="http://schemas.microsoft.com/office/drawing/2014/main" id="{0EC02F5B-A290-9B28-DDFD-170B7AD60C1F}"/>
              </a:ext>
            </a:extLst>
          </p:cNvPr>
          <p:cNvSpPr/>
          <p:nvPr/>
        </p:nvSpPr>
        <p:spPr bwMode="auto">
          <a:xfrm>
            <a:off x="10330539" y="5227410"/>
            <a:ext cx="150397" cy="18288"/>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0" name="Rectangle 69">
            <a:extLst>
              <a:ext uri="{FF2B5EF4-FFF2-40B4-BE49-F238E27FC236}">
                <a16:creationId xmlns:a16="http://schemas.microsoft.com/office/drawing/2014/main" id="{75C9E875-13E2-7C31-5AAC-E70CBEEDCC5D}"/>
              </a:ext>
            </a:extLst>
          </p:cNvPr>
          <p:cNvSpPr/>
          <p:nvPr/>
        </p:nvSpPr>
        <p:spPr bwMode="auto">
          <a:xfrm>
            <a:off x="10841525" y="5465763"/>
            <a:ext cx="150397" cy="141286"/>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1" name="Rectangle 70">
            <a:extLst>
              <a:ext uri="{FF2B5EF4-FFF2-40B4-BE49-F238E27FC236}">
                <a16:creationId xmlns:a16="http://schemas.microsoft.com/office/drawing/2014/main" id="{44F6D7EB-8788-249C-971B-57D5013CCDDC}"/>
              </a:ext>
            </a:extLst>
          </p:cNvPr>
          <p:cNvSpPr/>
          <p:nvPr/>
        </p:nvSpPr>
        <p:spPr bwMode="auto">
          <a:xfrm>
            <a:off x="11007397" y="5356225"/>
            <a:ext cx="150397" cy="250824"/>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2" name="Rectangle 71">
            <a:extLst>
              <a:ext uri="{FF2B5EF4-FFF2-40B4-BE49-F238E27FC236}">
                <a16:creationId xmlns:a16="http://schemas.microsoft.com/office/drawing/2014/main" id="{3A4DEFEC-2372-5247-468B-02BAB0D6CE3B}"/>
              </a:ext>
            </a:extLst>
          </p:cNvPr>
          <p:cNvSpPr/>
          <p:nvPr/>
        </p:nvSpPr>
        <p:spPr bwMode="auto">
          <a:xfrm>
            <a:off x="11007397" y="5319649"/>
            <a:ext cx="150397" cy="36576"/>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54" name="TextBox 53">
            <a:extLst>
              <a:ext uri="{FF2B5EF4-FFF2-40B4-BE49-F238E27FC236}">
                <a16:creationId xmlns:a16="http://schemas.microsoft.com/office/drawing/2014/main" id="{A32B64A0-4293-82A9-E7EC-C8A87E834824}"/>
              </a:ext>
            </a:extLst>
          </p:cNvPr>
          <p:cNvSpPr txBox="1"/>
          <p:nvPr/>
        </p:nvSpPr>
        <p:spPr bwMode="auto">
          <a:xfrm>
            <a:off x="8945575" y="5866004"/>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dirty="0">
                <a:solidFill>
                  <a:schemeClr val="bg1"/>
                </a:solidFill>
                <a:latin typeface="+mn-lt"/>
              </a:rPr>
              <a:t>Mo</a:t>
            </a:r>
          </a:p>
        </p:txBody>
      </p:sp>
    </p:spTree>
    <p:extLst>
      <p:ext uri="{BB962C8B-B14F-4D97-AF65-F5344CB8AC3E}">
        <p14:creationId xmlns:p14="http://schemas.microsoft.com/office/powerpoint/2010/main" val="4018959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pPr eaLnBrk="1" hangingPunct="1"/>
            <a:r>
              <a:rPr lang="en-US" altLang="en-US" dirty="0">
                <a:cs typeface="Calibri" panose="020F0502020204030204" pitchFamily="34" charset="0"/>
              </a:rPr>
              <a:t>HBV Viremia After Switching to LA CAB + RPV in Retrospective Case Series of PWH, HBsAg-, HBcAb+</a:t>
            </a:r>
            <a:endParaRPr lang="en-US" altLang="en-US" dirty="0"/>
          </a:p>
        </p:txBody>
      </p:sp>
      <p:sp>
        <p:nvSpPr>
          <p:cNvPr id="3" name="Content Placeholder 2">
            <a:extLst>
              <a:ext uri="{FF2B5EF4-FFF2-40B4-BE49-F238E27FC236}">
                <a16:creationId xmlns:a16="http://schemas.microsoft.com/office/drawing/2014/main" id="{1A870CC1-8117-26E0-F4BA-4E6D8870DA50}"/>
              </a:ext>
            </a:extLst>
          </p:cNvPr>
          <p:cNvSpPr txBox="1">
            <a:spLocks/>
          </p:cNvSpPr>
          <p:nvPr/>
        </p:nvSpPr>
        <p:spPr>
          <a:xfrm>
            <a:off x="604675" y="1513047"/>
            <a:ext cx="10877529" cy="4650686"/>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a:spcAft>
                <a:spcPts val="200"/>
              </a:spcAft>
            </a:pPr>
            <a:r>
              <a:rPr lang="en-US" sz="2400" b="0" kern="0" dirty="0"/>
              <a:t>Among 149 individuals switched to LA CAB + RPV, 38 (25.5%) were HBsAg negative and HBcAb positive</a:t>
            </a:r>
          </a:p>
          <a:p>
            <a:pPr lvl="1">
              <a:spcAft>
                <a:spcPts val="200"/>
              </a:spcAft>
            </a:pPr>
            <a:r>
              <a:rPr lang="en-US" sz="2200" b="0" kern="0" dirty="0"/>
              <a:t>3 (7.9%) cases of low-level HBV viremia</a:t>
            </a:r>
          </a:p>
          <a:p>
            <a:pPr>
              <a:spcAft>
                <a:spcPts val="200"/>
              </a:spcAft>
            </a:pPr>
            <a:endParaRPr lang="en-US" sz="2400" b="0" kern="0" dirty="0"/>
          </a:p>
          <a:p>
            <a:pPr>
              <a:spcAft>
                <a:spcPts val="200"/>
              </a:spcAft>
            </a:pPr>
            <a:endParaRPr lang="en-US" sz="2400" b="0" kern="0" dirty="0"/>
          </a:p>
          <a:p>
            <a:pPr>
              <a:spcAft>
                <a:spcPts val="200"/>
              </a:spcAft>
            </a:pPr>
            <a:endParaRPr lang="en-US" sz="2400" b="0" kern="0" dirty="0"/>
          </a:p>
          <a:p>
            <a:pPr>
              <a:spcAft>
                <a:spcPts val="200"/>
              </a:spcAft>
            </a:pPr>
            <a:endParaRPr lang="en-US" sz="2400" b="0" kern="0" dirty="0"/>
          </a:p>
          <a:p>
            <a:pPr>
              <a:spcAft>
                <a:spcPts val="200"/>
              </a:spcAft>
            </a:pPr>
            <a:endParaRPr lang="en-US" sz="2400" b="0" kern="0" dirty="0"/>
          </a:p>
          <a:p>
            <a:pPr marL="0" indent="0">
              <a:spcAft>
                <a:spcPts val="200"/>
              </a:spcAft>
              <a:buNone/>
            </a:pPr>
            <a:endParaRPr lang="en-US" sz="2400" b="0" kern="0" dirty="0"/>
          </a:p>
          <a:p>
            <a:pPr>
              <a:spcAft>
                <a:spcPts val="200"/>
              </a:spcAft>
            </a:pPr>
            <a:r>
              <a:rPr lang="en-US" sz="2400" b="0" kern="0" dirty="0"/>
              <a:t>Liver enzymes remained normal and HBsAg remained negative for all 3</a:t>
            </a:r>
          </a:p>
        </p:txBody>
      </p:sp>
      <p:sp>
        <p:nvSpPr>
          <p:cNvPr id="2" name="Text Box 15">
            <a:extLst>
              <a:ext uri="{FF2B5EF4-FFF2-40B4-BE49-F238E27FC236}">
                <a16:creationId xmlns:a16="http://schemas.microsoft.com/office/drawing/2014/main" id="{AA98128A-DAB0-5B8F-2A1C-6803C2861B3B}"/>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b="0" spc="-10" dirty="0">
                <a:solidFill>
                  <a:schemeClr val="bg2"/>
                </a:solidFill>
                <a:latin typeface="Calibri" panose="020F0502020204030204" pitchFamily="34" charset="0"/>
              </a:rPr>
              <a:t>Welford. IDWeek 2022. Abstr 1583.</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endParaRPr>
          </a:p>
        </p:txBody>
      </p:sp>
      <p:graphicFrame>
        <p:nvGraphicFramePr>
          <p:cNvPr id="5" name="Group 3">
            <a:extLst>
              <a:ext uri="{FF2B5EF4-FFF2-40B4-BE49-F238E27FC236}">
                <a16:creationId xmlns:a16="http://schemas.microsoft.com/office/drawing/2014/main" id="{96B26273-AAC8-0DEC-75B8-054F6E6C55A4}"/>
              </a:ext>
            </a:extLst>
          </p:cNvPr>
          <p:cNvGraphicFramePr>
            <a:graphicFrameLocks/>
          </p:cNvGraphicFramePr>
          <p:nvPr>
            <p:extLst>
              <p:ext uri="{D42A27DB-BD31-4B8C-83A1-F6EECF244321}">
                <p14:modId xmlns:p14="http://schemas.microsoft.com/office/powerpoint/2010/main" val="3405933995"/>
              </p:ext>
            </p:extLst>
          </p:nvPr>
        </p:nvGraphicFramePr>
        <p:xfrm>
          <a:off x="522288" y="2857225"/>
          <a:ext cx="11238067" cy="2651840"/>
        </p:xfrm>
        <a:graphic>
          <a:graphicData uri="http://schemas.openxmlformats.org/drawingml/2006/table">
            <a:tbl>
              <a:tblPr/>
              <a:tblGrid>
                <a:gridCol w="921153">
                  <a:extLst>
                    <a:ext uri="{9D8B030D-6E8A-4147-A177-3AD203B41FA5}">
                      <a16:colId xmlns:a16="http://schemas.microsoft.com/office/drawing/2014/main" val="20000"/>
                    </a:ext>
                  </a:extLst>
                </a:gridCol>
                <a:gridCol w="1197499">
                  <a:extLst>
                    <a:ext uri="{9D8B030D-6E8A-4147-A177-3AD203B41FA5}">
                      <a16:colId xmlns:a16="http://schemas.microsoft.com/office/drawing/2014/main" val="20001"/>
                    </a:ext>
                  </a:extLst>
                </a:gridCol>
                <a:gridCol w="921153">
                  <a:extLst>
                    <a:ext uri="{9D8B030D-6E8A-4147-A177-3AD203B41FA5}">
                      <a16:colId xmlns:a16="http://schemas.microsoft.com/office/drawing/2014/main" val="1071871460"/>
                    </a:ext>
                  </a:extLst>
                </a:gridCol>
                <a:gridCol w="921153">
                  <a:extLst>
                    <a:ext uri="{9D8B030D-6E8A-4147-A177-3AD203B41FA5}">
                      <a16:colId xmlns:a16="http://schemas.microsoft.com/office/drawing/2014/main" val="366303692"/>
                    </a:ext>
                  </a:extLst>
                </a:gridCol>
                <a:gridCol w="1013268">
                  <a:extLst>
                    <a:ext uri="{9D8B030D-6E8A-4147-A177-3AD203B41FA5}">
                      <a16:colId xmlns:a16="http://schemas.microsoft.com/office/drawing/2014/main" val="2396770782"/>
                    </a:ext>
                  </a:extLst>
                </a:gridCol>
                <a:gridCol w="1381730">
                  <a:extLst>
                    <a:ext uri="{9D8B030D-6E8A-4147-A177-3AD203B41FA5}">
                      <a16:colId xmlns:a16="http://schemas.microsoft.com/office/drawing/2014/main" val="2612211723"/>
                    </a:ext>
                  </a:extLst>
                </a:gridCol>
                <a:gridCol w="4882111">
                  <a:extLst>
                    <a:ext uri="{9D8B030D-6E8A-4147-A177-3AD203B41FA5}">
                      <a16:colId xmlns:a16="http://schemas.microsoft.com/office/drawing/2014/main" val="3338271476"/>
                    </a:ext>
                  </a:extLst>
                </a:gridCol>
              </a:tblGrid>
              <a:tr h="137652">
                <a:tc rowSpan="2">
                  <a:txBody>
                    <a:bodyPr/>
                    <a:lstStyle/>
                    <a:p>
                      <a:pPr algn="l" fontAlgn="ctr"/>
                      <a:r>
                        <a:rPr lang="en-US" sz="1600" b="1" u="none" strike="noStrike" dirty="0">
                          <a:solidFill>
                            <a:schemeClr val="tx1"/>
                          </a:solidFill>
                          <a:effectLst/>
                          <a:latin typeface="+mn-lt"/>
                        </a:rPr>
                        <a:t>Patient</a:t>
                      </a:r>
                      <a:endParaRPr lang="en-US" sz="1600" b="1" i="0" u="none" strike="noStrike" dirty="0">
                        <a:solidFill>
                          <a:schemeClr val="tx1"/>
                        </a:solidFill>
                        <a:effectLst/>
                        <a:latin typeface="+mn-lt"/>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gridSpan="5">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Baseline HBV Markers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mn-lt"/>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mn-lt"/>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mn-lt"/>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mn-lt"/>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3"/>
                    </a:solidFill>
                  </a:tcPr>
                </a:tc>
                <a:tc rowSpan="2">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HBV DNA After Switch, IU/mL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205255617"/>
                  </a:ext>
                </a:extLst>
              </a:tr>
              <a:tr h="337862">
                <a:tc vMerge="1">
                  <a:txBody>
                    <a:bodyPr/>
                    <a:lstStyle/>
                    <a:p>
                      <a:pPr algn="l" fontAlgn="ctr"/>
                      <a:r>
                        <a:rPr lang="en-US" sz="1600" b="1" u="none" strike="noStrike" dirty="0">
                          <a:solidFill>
                            <a:schemeClr val="tx1"/>
                          </a:solidFill>
                          <a:effectLst/>
                          <a:latin typeface="+mn-lt"/>
                        </a:rPr>
                        <a:t>Patient</a:t>
                      </a:r>
                      <a:endParaRPr lang="en-US" sz="1600" b="1" i="0" u="none" strike="noStrike" dirty="0">
                        <a:solidFill>
                          <a:schemeClr val="tx1"/>
                        </a:solidFill>
                        <a:effectLst/>
                        <a:latin typeface="+mn-lt"/>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Surface Ab, mIU/L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Core Ab</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Surface Ag</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DNA, IU/mL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Vaccination Status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v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mn-lt"/>
                        </a:rPr>
                        <a:t>HBV DNA After Switch</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337862">
                <a:tc>
                  <a:txBody>
                    <a:bodyPr/>
                    <a:lstStyle/>
                    <a:p>
                      <a:pPr marL="0" marR="0">
                        <a:spcBef>
                          <a:spcPts val="0"/>
                        </a:spcBef>
                        <a:spcAft>
                          <a:spcPts val="0"/>
                        </a:spcAft>
                      </a:pPr>
                      <a:r>
                        <a:rPr lang="en-US" sz="1600" b="0" dirty="0">
                          <a:solidFill>
                            <a:schemeClr val="bg1"/>
                          </a:solidFill>
                          <a:effectLst/>
                          <a:latin typeface="+mn-lt"/>
                          <a:ea typeface="Times New Roman" panose="02020603050405020304" pitchFamily="18" charset="0"/>
                        </a:rPr>
                        <a:t>A</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6.5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Not detected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3-dose series given 2x</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indent="0" algn="l">
                        <a:spcBef>
                          <a:spcPts val="0"/>
                        </a:spcBef>
                        <a:spcAft>
                          <a:spcPts val="0"/>
                        </a:spcAft>
                        <a:buFont typeface="Wingdings" panose="05000000000000000000" pitchFamily="2" charset="2"/>
                        <a:buNone/>
                      </a:pPr>
                      <a:r>
                        <a:rPr lang="en-US" sz="1600" b="0" dirty="0">
                          <a:solidFill>
                            <a:schemeClr val="bg1"/>
                          </a:solidFill>
                          <a:effectLst/>
                          <a:latin typeface="+mn-lt"/>
                          <a:ea typeface="Times New Roman" panose="02020603050405020304" pitchFamily="18" charset="0"/>
                        </a:rPr>
                        <a:t>Detected &lt;10 at first injections, 95 at second injections, switched to BIC/FTC/TAF, returned to undetectable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r h="2377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effectLst/>
                          <a:latin typeface="+mn-lt"/>
                          <a:ea typeface="Times New Roman" panose="02020603050405020304" pitchFamily="18" charset="0"/>
                        </a:rPr>
                        <a:t>B</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algn="ctr">
                        <a:spcBef>
                          <a:spcPts val="0"/>
                        </a:spcBef>
                        <a:spcAft>
                          <a:spcPts val="0"/>
                        </a:spcAft>
                      </a:pPr>
                      <a:r>
                        <a:rPr lang="en-US" sz="1600" b="0" dirty="0">
                          <a:solidFill>
                            <a:schemeClr val="bg1"/>
                          </a:solidFill>
                          <a:effectLst/>
                          <a:latin typeface="+mn-lt"/>
                          <a:ea typeface="Times New Roman" panose="02020603050405020304" pitchFamily="18"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effectLst/>
                          <a:latin typeface="+mn-lt"/>
                          <a:ea typeface="Times New Roman" panose="02020603050405020304" pitchFamily="18" charset="0"/>
                        </a:rPr>
                        <a:t>Not detected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bg1"/>
                          </a:solidFill>
                          <a:effectLst/>
                          <a:latin typeface="+mn-lt"/>
                          <a:ea typeface="Times New Roman" panose="02020603050405020304" pitchFamily="18" charset="0"/>
                        </a:rPr>
                        <a:t>No history available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indent="0" algn="l">
                        <a:spcBef>
                          <a:spcPts val="0"/>
                        </a:spcBef>
                        <a:spcAft>
                          <a:spcPts val="0"/>
                        </a:spcAft>
                        <a:buFont typeface="Wingdings" panose="05000000000000000000" pitchFamily="2" charset="2"/>
                        <a:buNone/>
                      </a:pPr>
                      <a:r>
                        <a:rPr lang="en-US" sz="1600" b="0" dirty="0">
                          <a:solidFill>
                            <a:schemeClr val="bg1"/>
                          </a:solidFill>
                          <a:effectLst/>
                          <a:latin typeface="+mn-lt"/>
                          <a:ea typeface="Times New Roman" panose="02020603050405020304" pitchFamily="18" charset="0"/>
                        </a:rPr>
                        <a:t>101 after first injections, FTC/TAF added, returned to undetectable, switched to BIC/FTC/TAF</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r h="237757">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lang="en-US" sz="1600" b="0" dirty="0">
                          <a:solidFill>
                            <a:schemeClr val="bg1"/>
                          </a:solidFill>
                          <a:effectLst/>
                          <a:latin typeface="+mn-lt"/>
                          <a:ea typeface="Times New Roman" panose="02020603050405020304" pitchFamily="18" charset="0"/>
                        </a:rPr>
                        <a:t>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115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NR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lang="it-IT" sz="1600" b="0" dirty="0">
                          <a:solidFill>
                            <a:schemeClr val="bg1"/>
                          </a:solidFill>
                          <a:effectLst/>
                          <a:latin typeface="+mn-lt"/>
                          <a:ea typeface="Times New Roman" panose="02020603050405020304" pitchFamily="18" charset="0"/>
                        </a:rPr>
                        <a:t>No vaccination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defRPr/>
                      </a:pPr>
                      <a:r>
                        <a:rPr lang="en-US" sz="1600" b="0" dirty="0">
                          <a:solidFill>
                            <a:schemeClr val="bg1"/>
                          </a:solidFill>
                          <a:effectLst/>
                          <a:latin typeface="+mn-lt"/>
                          <a:ea typeface="Times New Roman" panose="02020603050405020304" pitchFamily="18" charset="0"/>
                        </a:rPr>
                        <a:t>Detected &lt;10 at first injections, 14 at second injections, detected &lt;10 at third injections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441371562"/>
                  </a:ext>
                </a:extLst>
              </a:tr>
            </a:tbl>
          </a:graphicData>
        </a:graphic>
      </p:graphicFrame>
    </p:spTree>
    <p:extLst>
      <p:ext uri="{BB962C8B-B14F-4D97-AF65-F5344CB8AC3E}">
        <p14:creationId xmlns:p14="http://schemas.microsoft.com/office/powerpoint/2010/main" val="1490363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39D7F-E25F-4D1C-954E-3A4DF74BEF70}"/>
              </a:ext>
            </a:extLst>
          </p:cNvPr>
          <p:cNvSpPr>
            <a:spLocks noGrp="1"/>
          </p:cNvSpPr>
          <p:nvPr>
            <p:ph type="title"/>
          </p:nvPr>
        </p:nvSpPr>
        <p:spPr/>
        <p:txBody>
          <a:bodyPr/>
          <a:lstStyle/>
          <a:p>
            <a:r>
              <a:rPr lang="en-US" dirty="0"/>
              <a:t>CAPELLA: Lenacapavir in Heavily ART–Experienced PWH</a:t>
            </a:r>
          </a:p>
        </p:txBody>
      </p:sp>
      <p:sp>
        <p:nvSpPr>
          <p:cNvPr id="3" name="Content Placeholder 2">
            <a:extLst>
              <a:ext uri="{FF2B5EF4-FFF2-40B4-BE49-F238E27FC236}">
                <a16:creationId xmlns:a16="http://schemas.microsoft.com/office/drawing/2014/main" id="{B93935FF-41FA-48A0-B06A-33CD8A7737B8}"/>
              </a:ext>
            </a:extLst>
          </p:cNvPr>
          <p:cNvSpPr>
            <a:spLocks noGrp="1"/>
          </p:cNvSpPr>
          <p:nvPr>
            <p:ph idx="1"/>
          </p:nvPr>
        </p:nvSpPr>
        <p:spPr/>
        <p:txBody>
          <a:bodyPr/>
          <a:lstStyle/>
          <a:p>
            <a:pPr>
              <a:spcAft>
                <a:spcPts val="0"/>
              </a:spcAft>
            </a:pPr>
            <a:r>
              <a:rPr lang="en-US" sz="2000" dirty="0"/>
              <a:t>Ongoing, 2-cohort phase II/III trial of LEN: potent, long-acting, first-in-class investigational (in US) HIV capsid inhibitor</a:t>
            </a:r>
          </a:p>
          <a:p>
            <a:pPr>
              <a:spcAft>
                <a:spcPts val="0"/>
              </a:spcAft>
            </a:pPr>
            <a:endParaRPr lang="en-US" sz="2000" dirty="0"/>
          </a:p>
          <a:p>
            <a:pPr>
              <a:spcAft>
                <a:spcPts val="0"/>
              </a:spcAft>
            </a:pPr>
            <a:endParaRPr lang="en-US" sz="2000" dirty="0"/>
          </a:p>
          <a:p>
            <a:pPr>
              <a:spcAft>
                <a:spcPts val="0"/>
              </a:spcAft>
            </a:pPr>
            <a:endParaRPr lang="en-US" sz="2000" dirty="0"/>
          </a:p>
          <a:p>
            <a:pPr>
              <a:spcAft>
                <a:spcPts val="0"/>
              </a:spcAft>
            </a:pPr>
            <a:endParaRPr lang="en-US" sz="2000" dirty="0"/>
          </a:p>
          <a:p>
            <a:pPr>
              <a:spcAft>
                <a:spcPts val="0"/>
              </a:spcAft>
            </a:pPr>
            <a:endParaRPr lang="en-US" sz="2000" dirty="0"/>
          </a:p>
          <a:p>
            <a:pPr>
              <a:spcAft>
                <a:spcPts val="0"/>
              </a:spcAft>
            </a:pPr>
            <a:endParaRPr lang="en-US" sz="2000" dirty="0"/>
          </a:p>
          <a:p>
            <a:pPr>
              <a:spcAft>
                <a:spcPts val="0"/>
              </a:spcAft>
            </a:pPr>
            <a:endParaRPr lang="en-US" sz="2000" dirty="0"/>
          </a:p>
          <a:p>
            <a:pPr>
              <a:spcAft>
                <a:spcPts val="0"/>
              </a:spcAft>
            </a:pPr>
            <a:endParaRPr lang="en-US" sz="2000" dirty="0"/>
          </a:p>
          <a:p>
            <a:pPr>
              <a:spcAft>
                <a:spcPts val="0"/>
              </a:spcAft>
            </a:pPr>
            <a:r>
              <a:rPr lang="en-US" sz="2000" dirty="0"/>
              <a:t>Primary endpoint achieved: ≥0.5 log</a:t>
            </a:r>
            <a:r>
              <a:rPr lang="en-US" sz="2000" baseline="-25000" dirty="0"/>
              <a:t>10</a:t>
            </a:r>
            <a:r>
              <a:rPr lang="en-US" sz="2000" dirty="0"/>
              <a:t> c/mL decline in HIV-1 RNA at Day 14 in randomized cohort</a:t>
            </a:r>
          </a:p>
          <a:p>
            <a:pPr>
              <a:spcAft>
                <a:spcPts val="0"/>
              </a:spcAft>
            </a:pPr>
            <a:endParaRPr lang="en-US" sz="2000" dirty="0"/>
          </a:p>
          <a:p>
            <a:pPr>
              <a:spcAft>
                <a:spcPts val="0"/>
              </a:spcAft>
            </a:pPr>
            <a:endParaRPr lang="en-US" sz="2000" dirty="0"/>
          </a:p>
          <a:p>
            <a:pPr>
              <a:spcAft>
                <a:spcPts val="0"/>
              </a:spcAft>
            </a:pPr>
            <a:endParaRPr lang="en-US" sz="2000" dirty="0"/>
          </a:p>
          <a:p>
            <a:pPr>
              <a:spcAft>
                <a:spcPts val="0"/>
              </a:spcAft>
            </a:pPr>
            <a:endParaRPr lang="en-US" sz="2000" dirty="0"/>
          </a:p>
          <a:p>
            <a:pPr>
              <a:spcAft>
                <a:spcPts val="0"/>
              </a:spcAft>
            </a:pPr>
            <a:endParaRPr lang="en-US" sz="2000" dirty="0"/>
          </a:p>
          <a:p>
            <a:pPr>
              <a:spcAft>
                <a:spcPts val="0"/>
              </a:spcAft>
            </a:pPr>
            <a:endParaRPr lang="en-US" sz="2000" dirty="0"/>
          </a:p>
          <a:p>
            <a:pPr marL="0" indent="0">
              <a:spcAft>
                <a:spcPts val="0"/>
              </a:spcAft>
              <a:buNone/>
            </a:pPr>
            <a:endParaRPr lang="en-US" sz="2000" dirty="0"/>
          </a:p>
        </p:txBody>
      </p:sp>
      <p:sp>
        <p:nvSpPr>
          <p:cNvPr id="5" name="TextBox 4">
            <a:extLst>
              <a:ext uri="{FF2B5EF4-FFF2-40B4-BE49-F238E27FC236}">
                <a16:creationId xmlns:a16="http://schemas.microsoft.com/office/drawing/2014/main" id="{DF52FCBF-D97A-B145-A0B9-4D2FA432A276}"/>
              </a:ext>
            </a:extLst>
          </p:cNvPr>
          <p:cNvSpPr txBox="1"/>
          <p:nvPr/>
        </p:nvSpPr>
        <p:spPr bwMode="auto">
          <a:xfrm>
            <a:off x="3900379" y="2608618"/>
            <a:ext cx="2598851"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Randomized</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Decline of &lt;0.5 log</a:t>
            </a:r>
            <a:r>
              <a:rPr kumimoji="0" lang="en-US" altLang="en-US" sz="1600" b="0" i="0" u="none" strike="noStrike" kern="1200" cap="none" spc="0" normalizeH="0" baseline="-25000" noProof="0" dirty="0">
                <a:ln>
                  <a:noFill/>
                </a:ln>
                <a:solidFill>
                  <a:srgbClr val="000000"/>
                </a:solidFill>
                <a:effectLst/>
                <a:uLnTx/>
                <a:uFillTx/>
                <a:latin typeface="Calibri" panose="020F0502020204030204" pitchFamily="34" charset="0"/>
                <a:ea typeface="+mn-ea"/>
                <a:cs typeface="Arial" panose="020B0604020202020204" pitchFamily="34" charset="0"/>
              </a:rPr>
              <a:t>10</a:t>
            </a: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c/mL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(vs screening)</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or ≥400 c/mL</a:t>
            </a:r>
          </a:p>
          <a:p>
            <a:pPr marL="0" marR="0" lvl="0" indent="0" algn="ctr" defTabSz="914400" rtl="0" eaLnBrk="0" fontAlgn="base" latinLnBrk="0" hangingPunct="0">
              <a:lnSpc>
                <a:spcPct val="100000"/>
              </a:lnSpc>
              <a:spcBef>
                <a:spcPct val="50000"/>
              </a:spcBef>
              <a:spcAft>
                <a:spcPct val="0"/>
              </a:spcAft>
              <a:buClrTx/>
              <a:buSzTx/>
              <a:buFontTx/>
              <a:buNone/>
              <a:tabLst/>
              <a:defRPr/>
            </a:pP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1" name="Text Box 23">
            <a:extLst>
              <a:ext uri="{FF2B5EF4-FFF2-40B4-BE49-F238E27FC236}">
                <a16:creationId xmlns:a16="http://schemas.microsoft.com/office/drawing/2014/main" id="{DF2A79F9-13A8-6742-98DC-B1A1E3573737}"/>
              </a:ext>
            </a:extLst>
          </p:cNvPr>
          <p:cNvSpPr txBox="1">
            <a:spLocks noChangeArrowheads="1"/>
          </p:cNvSpPr>
          <p:nvPr/>
        </p:nvSpPr>
        <p:spPr bwMode="auto">
          <a:xfrm>
            <a:off x="237704" y="2671144"/>
            <a:ext cx="259885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with</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HIV-1 RNA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≥400 c/mL, resistance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to ≥2 agents from 3 of 4 main ARV classes, and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≤2 fully active agents from </a:t>
            </a:r>
            <a:b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4 main ARV classes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72)</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2" name="Rectangle 24">
            <a:extLst>
              <a:ext uri="{FF2B5EF4-FFF2-40B4-BE49-F238E27FC236}">
                <a16:creationId xmlns:a16="http://schemas.microsoft.com/office/drawing/2014/main" id="{518476C5-514F-474A-B1EA-4CB6E494560F}"/>
              </a:ext>
            </a:extLst>
          </p:cNvPr>
          <p:cNvSpPr>
            <a:spLocks noChangeArrowheads="1"/>
          </p:cNvSpPr>
          <p:nvPr/>
        </p:nvSpPr>
        <p:spPr bwMode="auto">
          <a:xfrm>
            <a:off x="6665077" y="2340679"/>
            <a:ext cx="2247021" cy="934049"/>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Oral LEN </a:t>
            </a: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Failing Regimen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24)</a:t>
            </a:r>
          </a:p>
        </p:txBody>
      </p:sp>
      <p:sp>
        <p:nvSpPr>
          <p:cNvPr id="13" name="Rectangle 25">
            <a:extLst>
              <a:ext uri="{FF2B5EF4-FFF2-40B4-BE49-F238E27FC236}">
                <a16:creationId xmlns:a16="http://schemas.microsoft.com/office/drawing/2014/main" id="{76894355-7306-794B-848C-C230EA683164}"/>
              </a:ext>
            </a:extLst>
          </p:cNvPr>
          <p:cNvSpPr>
            <a:spLocks noChangeArrowheads="1"/>
          </p:cNvSpPr>
          <p:nvPr/>
        </p:nvSpPr>
        <p:spPr bwMode="auto">
          <a:xfrm>
            <a:off x="6654336" y="4351207"/>
            <a:ext cx="2247021" cy="703263"/>
          </a:xfrm>
          <a:prstGeom prst="rect">
            <a:avLst/>
          </a:prstGeom>
          <a:solidFill>
            <a:schemeClr val="accent4"/>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Oral LEN </a:t>
            </a: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OBR</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36)</a:t>
            </a:r>
          </a:p>
        </p:txBody>
      </p:sp>
      <p:sp>
        <p:nvSpPr>
          <p:cNvPr id="14" name="Line 26">
            <a:extLst>
              <a:ext uri="{FF2B5EF4-FFF2-40B4-BE49-F238E27FC236}">
                <a16:creationId xmlns:a16="http://schemas.microsoft.com/office/drawing/2014/main" id="{E21D3ABA-D42C-3D4A-81E8-08F63998212E}"/>
              </a:ext>
            </a:extLst>
          </p:cNvPr>
          <p:cNvSpPr>
            <a:spLocks noChangeShapeType="1"/>
          </p:cNvSpPr>
          <p:nvPr/>
        </p:nvSpPr>
        <p:spPr bwMode="auto">
          <a:xfrm>
            <a:off x="6257012" y="3352717"/>
            <a:ext cx="319514" cy="424982"/>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5" name="Line 27">
            <a:extLst>
              <a:ext uri="{FF2B5EF4-FFF2-40B4-BE49-F238E27FC236}">
                <a16:creationId xmlns:a16="http://schemas.microsoft.com/office/drawing/2014/main" id="{4FBCE7DF-A697-9D47-B222-4CBACF21EB6D}"/>
              </a:ext>
            </a:extLst>
          </p:cNvPr>
          <p:cNvSpPr>
            <a:spLocks noChangeShapeType="1"/>
          </p:cNvSpPr>
          <p:nvPr/>
        </p:nvSpPr>
        <p:spPr bwMode="auto">
          <a:xfrm flipV="1">
            <a:off x="6257012" y="2813484"/>
            <a:ext cx="319513" cy="38004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6" name="Rectangle 28">
            <a:extLst>
              <a:ext uri="{FF2B5EF4-FFF2-40B4-BE49-F238E27FC236}">
                <a16:creationId xmlns:a16="http://schemas.microsoft.com/office/drawing/2014/main" id="{5CB93E28-95CF-8B4F-AF35-183490C38295}"/>
              </a:ext>
            </a:extLst>
          </p:cNvPr>
          <p:cNvSpPr>
            <a:spLocks noChangeArrowheads="1"/>
          </p:cNvSpPr>
          <p:nvPr/>
        </p:nvSpPr>
        <p:spPr bwMode="auto">
          <a:xfrm>
            <a:off x="6654336" y="3300785"/>
            <a:ext cx="2247021" cy="934049"/>
          </a:xfrm>
          <a:prstGeom prst="rect">
            <a:avLst/>
          </a:prstGeom>
          <a:solidFill>
            <a:schemeClr val="accent3"/>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Placebo </a:t>
            </a: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Failing Regimen</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(n = 12)</a:t>
            </a:r>
          </a:p>
        </p:txBody>
      </p:sp>
      <p:sp>
        <p:nvSpPr>
          <p:cNvPr id="22" name="Text Box 23">
            <a:extLst>
              <a:ext uri="{FF2B5EF4-FFF2-40B4-BE49-F238E27FC236}">
                <a16:creationId xmlns:a16="http://schemas.microsoft.com/office/drawing/2014/main" id="{44BA2B18-1135-D64D-A329-57AC33D0779F}"/>
              </a:ext>
            </a:extLst>
          </p:cNvPr>
          <p:cNvSpPr txBox="1">
            <a:spLocks noChangeArrowheads="1"/>
          </p:cNvSpPr>
          <p:nvPr/>
        </p:nvSpPr>
        <p:spPr bwMode="auto">
          <a:xfrm>
            <a:off x="2552796" y="3501989"/>
            <a:ext cx="174000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Repeat</a:t>
            </a:r>
            <a:b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HIV-1 RNA </a:t>
            </a:r>
            <a:b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at </a:t>
            </a:r>
            <a:r>
              <a:rPr lang="en-GB" altLang="en-US" sz="1600" b="1" dirty="0">
                <a:solidFill>
                  <a:srgbClr val="000000"/>
                </a:solidFill>
                <a:latin typeface="Calibri" panose="020F0502020204030204" pitchFamily="34" charset="0"/>
                <a:cs typeface="Arial" panose="020B0604020202020204" pitchFamily="34" charset="0"/>
              </a:rPr>
              <a:t>s</a:t>
            </a:r>
            <a:r>
              <a:rPr kumimoji="0" lang="en-GB" alt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creening</a:t>
            </a:r>
          </a:p>
        </p:txBody>
      </p:sp>
      <p:sp>
        <p:nvSpPr>
          <p:cNvPr id="23" name="Line 33">
            <a:extLst>
              <a:ext uri="{FF2B5EF4-FFF2-40B4-BE49-F238E27FC236}">
                <a16:creationId xmlns:a16="http://schemas.microsoft.com/office/drawing/2014/main" id="{B7CA90DA-7408-0448-BCFE-F1A448E9A952}"/>
              </a:ext>
            </a:extLst>
          </p:cNvPr>
          <p:cNvSpPr>
            <a:spLocks noChangeShapeType="1"/>
          </p:cNvSpPr>
          <p:nvPr/>
        </p:nvSpPr>
        <p:spPr bwMode="auto">
          <a:xfrm flipV="1">
            <a:off x="2643455" y="3917488"/>
            <a:ext cx="225963"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6" name="TextBox 25">
            <a:extLst>
              <a:ext uri="{FF2B5EF4-FFF2-40B4-BE49-F238E27FC236}">
                <a16:creationId xmlns:a16="http://schemas.microsoft.com/office/drawing/2014/main" id="{775584EB-D14A-B84A-B64E-3E0A1B14ED53}"/>
              </a:ext>
            </a:extLst>
          </p:cNvPr>
          <p:cNvSpPr txBox="1"/>
          <p:nvPr/>
        </p:nvSpPr>
        <p:spPr bwMode="auto">
          <a:xfrm>
            <a:off x="6688012" y="1995670"/>
            <a:ext cx="223599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Functional Monotherapy</a:t>
            </a:r>
          </a:p>
        </p:txBody>
      </p:sp>
      <p:sp>
        <p:nvSpPr>
          <p:cNvPr id="27" name="Rectangle 24">
            <a:extLst>
              <a:ext uri="{FF2B5EF4-FFF2-40B4-BE49-F238E27FC236}">
                <a16:creationId xmlns:a16="http://schemas.microsoft.com/office/drawing/2014/main" id="{59950DA4-F16A-7743-A370-FAA7E3BE61A4}"/>
              </a:ext>
            </a:extLst>
          </p:cNvPr>
          <p:cNvSpPr>
            <a:spLocks noChangeArrowheads="1"/>
          </p:cNvSpPr>
          <p:nvPr/>
        </p:nvSpPr>
        <p:spPr bwMode="auto">
          <a:xfrm>
            <a:off x="9198398" y="2335233"/>
            <a:ext cx="2301548" cy="934049"/>
          </a:xfrm>
          <a:prstGeom prst="rect">
            <a:avLst/>
          </a:prstGeom>
          <a:solidFill>
            <a:schemeClr val="accent1"/>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SC LEN Q6M for 52 </a:t>
            </a:r>
            <a:r>
              <a:rPr kumimoji="0" lang="en-US" sz="1600" b="1" i="0" u="none" strike="noStrike" kern="1200" cap="none" spc="0" normalizeH="0" baseline="0" noProof="0" dirty="0" err="1">
                <a:ln>
                  <a:noFill/>
                </a:ln>
                <a:solidFill>
                  <a:srgbClr val="FFFFFF"/>
                </a:solidFill>
                <a:effectLst/>
                <a:uLnTx/>
                <a:uFillTx/>
                <a:latin typeface="Calibri" panose="020F0502020204030204" pitchFamily="34" charset="0"/>
                <a:ea typeface="+mn-ea"/>
                <a:cs typeface="Arial" charset="0"/>
              </a:rPr>
              <a:t>wk</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OBR</a:t>
            </a:r>
          </a:p>
        </p:txBody>
      </p:sp>
      <p:sp>
        <p:nvSpPr>
          <p:cNvPr id="28" name="Rectangle 25">
            <a:extLst>
              <a:ext uri="{FF2B5EF4-FFF2-40B4-BE49-F238E27FC236}">
                <a16:creationId xmlns:a16="http://schemas.microsoft.com/office/drawing/2014/main" id="{A74D8CEC-22AB-C544-A923-07A0342BFABE}"/>
              </a:ext>
            </a:extLst>
          </p:cNvPr>
          <p:cNvSpPr>
            <a:spLocks noChangeArrowheads="1"/>
          </p:cNvSpPr>
          <p:nvPr/>
        </p:nvSpPr>
        <p:spPr bwMode="auto">
          <a:xfrm>
            <a:off x="9187657" y="4345761"/>
            <a:ext cx="2301548" cy="703263"/>
          </a:xfrm>
          <a:prstGeom prst="rect">
            <a:avLst/>
          </a:prstGeom>
          <a:solidFill>
            <a:schemeClr val="accent4"/>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SC LEN Q6M for 52 Wk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OBR</a:t>
            </a:r>
          </a:p>
        </p:txBody>
      </p:sp>
      <p:sp>
        <p:nvSpPr>
          <p:cNvPr id="29" name="Rectangle 28">
            <a:extLst>
              <a:ext uri="{FF2B5EF4-FFF2-40B4-BE49-F238E27FC236}">
                <a16:creationId xmlns:a16="http://schemas.microsoft.com/office/drawing/2014/main" id="{17326234-43CB-EA49-8552-2DB469F3BEC4}"/>
              </a:ext>
            </a:extLst>
          </p:cNvPr>
          <p:cNvSpPr>
            <a:spLocks noChangeArrowheads="1"/>
          </p:cNvSpPr>
          <p:nvPr/>
        </p:nvSpPr>
        <p:spPr bwMode="auto">
          <a:xfrm>
            <a:off x="9187657" y="3295339"/>
            <a:ext cx="2301548" cy="934049"/>
          </a:xfrm>
          <a:prstGeom prst="rect">
            <a:avLst/>
          </a:prstGeom>
          <a:solidFill>
            <a:schemeClr val="accent3"/>
          </a:solidFill>
          <a:ln w="9525">
            <a:noFill/>
            <a:miter lim="800000"/>
            <a:headEnd/>
            <a:tailEnd/>
          </a:ln>
        </p:spPr>
        <p:txBody>
          <a:bodyPr wrap="none" anchor="ctr" anchorCtr="1"/>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Oral LEN for 14 Days →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SC LEN Q6M for 52 Wk </a:t>
            </a:r>
            <a:b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br>
            <a:r>
              <a:rPr kumimoji="0" lang="en-US" sz="1600"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a:t>
            </a: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charset="0"/>
              </a:rPr>
              <a:t> OBR</a:t>
            </a:r>
          </a:p>
        </p:txBody>
      </p:sp>
      <p:sp>
        <p:nvSpPr>
          <p:cNvPr id="30" name="TextBox 29">
            <a:extLst>
              <a:ext uri="{FF2B5EF4-FFF2-40B4-BE49-F238E27FC236}">
                <a16:creationId xmlns:a16="http://schemas.microsoft.com/office/drawing/2014/main" id="{F2F004B6-977C-674D-8F5F-7F5B22B8231D}"/>
              </a:ext>
            </a:extLst>
          </p:cNvPr>
          <p:cNvSpPr txBox="1"/>
          <p:nvPr/>
        </p:nvSpPr>
        <p:spPr bwMode="auto">
          <a:xfrm>
            <a:off x="9269830" y="2000537"/>
            <a:ext cx="200080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Maintenance Therapy</a:t>
            </a:r>
          </a:p>
        </p:txBody>
      </p:sp>
      <p:sp>
        <p:nvSpPr>
          <p:cNvPr id="6" name="TextBox 5">
            <a:extLst>
              <a:ext uri="{FF2B5EF4-FFF2-40B4-BE49-F238E27FC236}">
                <a16:creationId xmlns:a16="http://schemas.microsoft.com/office/drawing/2014/main" id="{814B66F2-2FDD-6544-955D-598077553CBA}"/>
              </a:ext>
            </a:extLst>
          </p:cNvPr>
          <p:cNvSpPr txBox="1"/>
          <p:nvPr/>
        </p:nvSpPr>
        <p:spPr bwMode="auto">
          <a:xfrm>
            <a:off x="6617177" y="5025063"/>
            <a:ext cx="54644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Oral LEN administered as 600 mg on Days 1 and 2, 300 mg on Day 8; SC LEN administered as 927 mg (2 x 1.5 mL) in the abdomen on Day 15 and Q6M thereafter. </a:t>
            </a:r>
          </a:p>
        </p:txBody>
      </p:sp>
      <p:sp>
        <p:nvSpPr>
          <p:cNvPr id="31" name="Line 33">
            <a:extLst>
              <a:ext uri="{FF2B5EF4-FFF2-40B4-BE49-F238E27FC236}">
                <a16:creationId xmlns:a16="http://schemas.microsoft.com/office/drawing/2014/main" id="{BB4E99D7-FE79-864B-A3AF-26F247C76802}"/>
              </a:ext>
            </a:extLst>
          </p:cNvPr>
          <p:cNvSpPr>
            <a:spLocks noChangeShapeType="1"/>
          </p:cNvSpPr>
          <p:nvPr/>
        </p:nvSpPr>
        <p:spPr bwMode="auto">
          <a:xfrm flipV="1">
            <a:off x="8912098" y="2859276"/>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2" name="Line 33">
            <a:extLst>
              <a:ext uri="{FF2B5EF4-FFF2-40B4-BE49-F238E27FC236}">
                <a16:creationId xmlns:a16="http://schemas.microsoft.com/office/drawing/2014/main" id="{96725D01-C96F-1741-B6FC-0D8AE76CD9C3}"/>
              </a:ext>
            </a:extLst>
          </p:cNvPr>
          <p:cNvSpPr>
            <a:spLocks noChangeShapeType="1"/>
          </p:cNvSpPr>
          <p:nvPr/>
        </p:nvSpPr>
        <p:spPr bwMode="auto">
          <a:xfrm flipV="1">
            <a:off x="8901357" y="3762363"/>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3" name="Line 33">
            <a:extLst>
              <a:ext uri="{FF2B5EF4-FFF2-40B4-BE49-F238E27FC236}">
                <a16:creationId xmlns:a16="http://schemas.microsoft.com/office/drawing/2014/main" id="{EC430096-9739-8E40-BBCB-3F7859B1030B}"/>
              </a:ext>
            </a:extLst>
          </p:cNvPr>
          <p:cNvSpPr>
            <a:spLocks noChangeShapeType="1"/>
          </p:cNvSpPr>
          <p:nvPr/>
        </p:nvSpPr>
        <p:spPr bwMode="auto">
          <a:xfrm flipV="1">
            <a:off x="8901357" y="4723183"/>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5" name="Line 26">
            <a:extLst>
              <a:ext uri="{FF2B5EF4-FFF2-40B4-BE49-F238E27FC236}">
                <a16:creationId xmlns:a16="http://schemas.microsoft.com/office/drawing/2014/main" id="{D88F27E3-AE28-4A72-BCB0-0AA916F2DAA8}"/>
              </a:ext>
            </a:extLst>
          </p:cNvPr>
          <p:cNvSpPr>
            <a:spLocks noChangeShapeType="1"/>
          </p:cNvSpPr>
          <p:nvPr/>
        </p:nvSpPr>
        <p:spPr bwMode="auto">
          <a:xfrm>
            <a:off x="4004166" y="4014583"/>
            <a:ext cx="232071" cy="259325"/>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6" name="Line 27">
            <a:extLst>
              <a:ext uri="{FF2B5EF4-FFF2-40B4-BE49-F238E27FC236}">
                <a16:creationId xmlns:a16="http://schemas.microsoft.com/office/drawing/2014/main" id="{899E05F0-2696-4BDE-9E99-5D315FE2D56B}"/>
              </a:ext>
            </a:extLst>
          </p:cNvPr>
          <p:cNvSpPr>
            <a:spLocks noChangeShapeType="1"/>
          </p:cNvSpPr>
          <p:nvPr/>
        </p:nvSpPr>
        <p:spPr bwMode="auto">
          <a:xfrm flipV="1">
            <a:off x="4004166" y="3617440"/>
            <a:ext cx="232071" cy="259325"/>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7" name="TextBox 36">
            <a:extLst>
              <a:ext uri="{FF2B5EF4-FFF2-40B4-BE49-F238E27FC236}">
                <a16:creationId xmlns:a16="http://schemas.microsoft.com/office/drawing/2014/main" id="{E64848D2-28D2-4902-A8EA-2F81B81AC88E}"/>
              </a:ext>
            </a:extLst>
          </p:cNvPr>
          <p:cNvSpPr txBox="1"/>
          <p:nvPr/>
        </p:nvSpPr>
        <p:spPr bwMode="auto">
          <a:xfrm>
            <a:off x="3891458" y="4152412"/>
            <a:ext cx="259885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Nonrandomized</a:t>
            </a:r>
            <a:b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Decline of ≥0.5 log</a:t>
            </a:r>
            <a:r>
              <a:rPr kumimoji="0" lang="en-US" altLang="en-US" sz="1600" b="0" i="0" u="none" strike="noStrike" kern="1200" cap="none" spc="0" normalizeH="0" baseline="-25000" noProof="0" dirty="0">
                <a:ln>
                  <a:noFill/>
                </a:ln>
                <a:solidFill>
                  <a:srgbClr val="000000"/>
                </a:solidFill>
                <a:effectLst/>
                <a:uLnTx/>
                <a:uFillTx/>
                <a:latin typeface="Calibri" panose="020F0502020204030204" pitchFamily="34" charset="0"/>
                <a:ea typeface="+mn-ea"/>
                <a:cs typeface="Arial" panose="020B0604020202020204" pitchFamily="34" charset="0"/>
              </a:rPr>
              <a:t>10</a:t>
            </a: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c/mL </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(vs screening)</a:t>
            </a:r>
            <a:b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or &lt;400 c/mL</a:t>
            </a:r>
          </a:p>
        </p:txBody>
      </p:sp>
      <p:sp>
        <p:nvSpPr>
          <p:cNvPr id="38" name="Line 33">
            <a:extLst>
              <a:ext uri="{FF2B5EF4-FFF2-40B4-BE49-F238E27FC236}">
                <a16:creationId xmlns:a16="http://schemas.microsoft.com/office/drawing/2014/main" id="{E7FAA551-6E0C-4708-B9D1-25DD301F0BCE}"/>
              </a:ext>
            </a:extLst>
          </p:cNvPr>
          <p:cNvSpPr>
            <a:spLocks noChangeShapeType="1"/>
          </p:cNvSpPr>
          <p:nvPr/>
        </p:nvSpPr>
        <p:spPr bwMode="auto">
          <a:xfrm flipV="1">
            <a:off x="6330877" y="4723183"/>
            <a:ext cx="286300" cy="0"/>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39" name="TextBox 38">
            <a:extLst>
              <a:ext uri="{FF2B5EF4-FFF2-40B4-BE49-F238E27FC236}">
                <a16:creationId xmlns:a16="http://schemas.microsoft.com/office/drawing/2014/main" id="{76F68881-EA66-401E-BDD1-20931FC35E82}"/>
              </a:ext>
            </a:extLst>
          </p:cNvPr>
          <p:cNvSpPr txBox="1"/>
          <p:nvPr/>
        </p:nvSpPr>
        <p:spPr bwMode="auto">
          <a:xfrm>
            <a:off x="7788587" y="1800016"/>
            <a:ext cx="259885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600" b="1" i="1" dirty="0">
                <a:solidFill>
                  <a:schemeClr val="bg1"/>
                </a:solidFill>
                <a:latin typeface="Calibri" panose="020F0502020204030204" pitchFamily="34" charset="0"/>
              </a:rPr>
              <a:t>14 Days</a:t>
            </a:r>
            <a:endParaRPr lang="en-US" altLang="en-US" sz="1600" b="1" i="1" dirty="0">
              <a:solidFill>
                <a:schemeClr val="bg1"/>
              </a:solidFill>
              <a:latin typeface="Calibri" panose="020F0502020204030204" pitchFamily="34" charset="0"/>
            </a:endParaRPr>
          </a:p>
          <a:p>
            <a:pPr algn="ctr">
              <a:lnSpc>
                <a:spcPct val="100000"/>
              </a:lnSpc>
              <a:spcBef>
                <a:spcPct val="50000"/>
              </a:spcBef>
              <a:spcAft>
                <a:spcPct val="0"/>
              </a:spcAft>
              <a:buClrTx/>
              <a:buFontTx/>
              <a:buNone/>
            </a:pPr>
            <a:endParaRPr lang="en-US" sz="1600" dirty="0">
              <a:solidFill>
                <a:schemeClr val="bg1"/>
              </a:solidFill>
              <a:latin typeface="Calibri" panose="020F0502020204030204" pitchFamily="34" charset="0"/>
            </a:endParaRPr>
          </a:p>
        </p:txBody>
      </p:sp>
      <p:sp>
        <p:nvSpPr>
          <p:cNvPr id="40" name="Line 33">
            <a:extLst>
              <a:ext uri="{FF2B5EF4-FFF2-40B4-BE49-F238E27FC236}">
                <a16:creationId xmlns:a16="http://schemas.microsoft.com/office/drawing/2014/main" id="{9196C6A7-0188-459E-A883-6FF6E5DD680D}"/>
              </a:ext>
            </a:extLst>
          </p:cNvPr>
          <p:cNvSpPr>
            <a:spLocks noChangeShapeType="1"/>
          </p:cNvSpPr>
          <p:nvPr/>
        </p:nvSpPr>
        <p:spPr bwMode="auto">
          <a:xfrm flipH="1">
            <a:off x="9044507" y="2133581"/>
            <a:ext cx="0" cy="237313"/>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solidFill>
                <a:schemeClr val="bg1"/>
              </a:solidFill>
              <a:latin typeface="Calibri" panose="020F0502020204030204" pitchFamily="34" charset="0"/>
            </a:endParaRPr>
          </a:p>
        </p:txBody>
      </p:sp>
      <p:sp>
        <p:nvSpPr>
          <p:cNvPr id="4" name="Text Box 11">
            <a:extLst>
              <a:ext uri="{FF2B5EF4-FFF2-40B4-BE49-F238E27FC236}">
                <a16:creationId xmlns:a16="http://schemas.microsoft.com/office/drawing/2014/main" id="{3D0BA31B-567A-BE52-5723-11AEB9D9D73E}"/>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latin typeface="Calibri" panose="020F0502020204030204" pitchFamily="34" charset="0"/>
              </a:rPr>
              <a:t>Segal-Maurer. NEJM. 2022;386:1793. Ogbuagu. CROI 2022. Abstr 491. Ogbuagu. IDWeek 2022. Abstr 1585. </a:t>
            </a:r>
          </a:p>
        </p:txBody>
      </p:sp>
      <p:sp>
        <p:nvSpPr>
          <p:cNvPr id="7" name="Rectangle: Rounded Corners 6">
            <a:extLst>
              <a:ext uri="{FF2B5EF4-FFF2-40B4-BE49-F238E27FC236}">
                <a16:creationId xmlns:a16="http://schemas.microsoft.com/office/drawing/2014/main" id="{8DCBE6F1-5A3C-66CC-61F6-A3E860972032}"/>
              </a:ext>
            </a:extLst>
          </p:cNvPr>
          <p:cNvSpPr/>
          <p:nvPr/>
        </p:nvSpPr>
        <p:spPr bwMode="auto">
          <a:xfrm>
            <a:off x="608129" y="5759508"/>
            <a:ext cx="10424160" cy="548640"/>
          </a:xfrm>
          <a:prstGeom prst="roundRect">
            <a:avLst>
              <a:gd name="adj" fmla="val 18626"/>
            </a:avLst>
          </a:prstGeom>
          <a:solidFill>
            <a:schemeClr val="accent5">
              <a:lumMod val="40000"/>
              <a:lumOff val="60000"/>
            </a:schemeClr>
          </a:solidFill>
          <a:ln w="0">
            <a:noFill/>
            <a:miter lim="800000"/>
            <a:headEnd/>
            <a:tailEnd/>
          </a:ln>
        </p:spPr>
        <p:txBody>
          <a:bodyPr rtlCol="0" anchor="ctr"/>
          <a:lstStyle/>
          <a:p>
            <a:pPr marL="182880" indent="-182880">
              <a:spcBef>
                <a:spcPts val="0"/>
              </a:spcBef>
              <a:spcAft>
                <a:spcPts val="0"/>
              </a:spcAft>
              <a:buFont typeface="Wingdings" panose="05000000000000000000" pitchFamily="2" charset="2"/>
              <a:buChar char="§"/>
            </a:pPr>
            <a:r>
              <a:rPr lang="en-US" sz="1600" b="0" dirty="0">
                <a:solidFill>
                  <a:schemeClr val="bg1"/>
                </a:solidFill>
                <a:latin typeface="+mn-lt"/>
              </a:rPr>
              <a:t>LEN approved in EU Aug 2022 for use in combination with other ARVs for MDR HIV without available suppressive regimen</a:t>
            </a:r>
          </a:p>
          <a:p>
            <a:pPr marL="182880" indent="-182880">
              <a:spcBef>
                <a:spcPts val="0"/>
              </a:spcBef>
              <a:spcAft>
                <a:spcPts val="0"/>
              </a:spcAft>
              <a:buFont typeface="Wingdings" panose="05000000000000000000" pitchFamily="2" charset="2"/>
              <a:buChar char="§"/>
            </a:pPr>
            <a:r>
              <a:rPr lang="en-US" sz="1600" b="0" dirty="0">
                <a:solidFill>
                  <a:schemeClr val="bg1"/>
                </a:solidFill>
                <a:latin typeface="+mn-lt"/>
              </a:rPr>
              <a:t>FDA Prescription Drug User Fee Act action date: December 27, 2022</a:t>
            </a:r>
          </a:p>
        </p:txBody>
      </p:sp>
    </p:spTree>
    <p:extLst>
      <p:ext uri="{BB962C8B-B14F-4D97-AF65-F5344CB8AC3E}">
        <p14:creationId xmlns:p14="http://schemas.microsoft.com/office/powerpoint/2010/main" val="3251894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itle 48">
            <a:extLst>
              <a:ext uri="{FF2B5EF4-FFF2-40B4-BE49-F238E27FC236}">
                <a16:creationId xmlns:a16="http://schemas.microsoft.com/office/drawing/2014/main" id="{EB4B942A-5DC0-65E4-0AFF-AF78F64CC0B9}"/>
              </a:ext>
            </a:extLst>
          </p:cNvPr>
          <p:cNvSpPr>
            <a:spLocks noGrp="1"/>
          </p:cNvSpPr>
          <p:nvPr>
            <p:ph type="title"/>
          </p:nvPr>
        </p:nvSpPr>
        <p:spPr/>
        <p:txBody>
          <a:bodyPr/>
          <a:lstStyle/>
          <a:p>
            <a:r>
              <a:rPr lang="en-US" dirty="0">
                <a:cs typeface="Calibri" panose="020F0502020204030204" pitchFamily="34" charset="0"/>
              </a:rPr>
              <a:t>CAPELLA: </a:t>
            </a:r>
            <a:r>
              <a:rPr lang="en-US" dirty="0">
                <a:latin typeface="Calibri"/>
                <a:cs typeface="Calibri"/>
              </a:rPr>
              <a:t>LEN</a:t>
            </a:r>
            <a:r>
              <a:rPr lang="en-US" dirty="0">
                <a:cs typeface="Calibri" panose="020F0502020204030204" pitchFamily="34" charset="0"/>
              </a:rPr>
              <a:t> Efficacy at Wk 52 in Randomized and Nonrandomized Cohorts and by Fully Active Agents</a:t>
            </a:r>
            <a:endParaRPr lang="en-US" dirty="0"/>
          </a:p>
        </p:txBody>
      </p:sp>
      <p:sp>
        <p:nvSpPr>
          <p:cNvPr id="3" name="Content Placeholder 2">
            <a:extLst>
              <a:ext uri="{FF2B5EF4-FFF2-40B4-BE49-F238E27FC236}">
                <a16:creationId xmlns:a16="http://schemas.microsoft.com/office/drawing/2014/main" id="{437CF5BA-2E27-BDB0-1FAE-5D17FB64A0D8}"/>
              </a:ext>
            </a:extLst>
          </p:cNvPr>
          <p:cNvSpPr>
            <a:spLocks noGrp="1"/>
          </p:cNvSpPr>
          <p:nvPr>
            <p:ph idx="1"/>
          </p:nvPr>
        </p:nvSpPr>
        <p:spPr/>
        <p:txBody>
          <a:bodyPr/>
          <a:lstStyle/>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endParaRPr lang="en-US" sz="2000" dirty="0"/>
          </a:p>
          <a:p>
            <a:r>
              <a:rPr lang="en-US" sz="2000" b="0" kern="0" dirty="0">
                <a:solidFill>
                  <a:schemeClr val="bg1"/>
                </a:solidFill>
                <a:latin typeface="+mn-lt"/>
              </a:rPr>
              <a:t>Mean CD4+ cell counts increased from baseline to Wk 52 in both cohorts: +97 cells/mm</a:t>
            </a:r>
            <a:r>
              <a:rPr lang="en-US" sz="2000" b="0" kern="0" baseline="30000" dirty="0">
                <a:solidFill>
                  <a:schemeClr val="bg1"/>
                </a:solidFill>
                <a:latin typeface="+mn-lt"/>
              </a:rPr>
              <a:t>3</a:t>
            </a:r>
            <a:endParaRPr lang="en-US" sz="2000" b="0" kern="0" dirty="0">
              <a:solidFill>
                <a:schemeClr val="bg1"/>
              </a:solidFill>
              <a:latin typeface="+mn-lt"/>
            </a:endParaRPr>
          </a:p>
          <a:p>
            <a:endParaRPr lang="en-US" sz="2000" dirty="0"/>
          </a:p>
        </p:txBody>
      </p:sp>
      <p:graphicFrame>
        <p:nvGraphicFramePr>
          <p:cNvPr id="50" name="Chart 49">
            <a:extLst>
              <a:ext uri="{FF2B5EF4-FFF2-40B4-BE49-F238E27FC236}">
                <a16:creationId xmlns:a16="http://schemas.microsoft.com/office/drawing/2014/main" id="{238D0A49-888F-BD08-ECC5-B9E24586064B}"/>
              </a:ext>
            </a:extLst>
          </p:cNvPr>
          <p:cNvGraphicFramePr/>
          <p:nvPr>
            <p:extLst>
              <p:ext uri="{D42A27DB-BD31-4B8C-83A1-F6EECF244321}">
                <p14:modId xmlns:p14="http://schemas.microsoft.com/office/powerpoint/2010/main" val="2703439702"/>
              </p:ext>
            </p:extLst>
          </p:nvPr>
        </p:nvGraphicFramePr>
        <p:xfrm>
          <a:off x="7197352" y="1914981"/>
          <a:ext cx="4100779" cy="34804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1" name="Content Placeholder 3">
            <a:extLst>
              <a:ext uri="{FF2B5EF4-FFF2-40B4-BE49-F238E27FC236}">
                <a16:creationId xmlns:a16="http://schemas.microsoft.com/office/drawing/2014/main" id="{9C3389C0-F49B-5C09-0F8E-805AB0B068A0}"/>
              </a:ext>
            </a:extLst>
          </p:cNvPr>
          <p:cNvGraphicFramePr>
            <a:graphicFrameLocks/>
          </p:cNvGraphicFramePr>
          <p:nvPr>
            <p:extLst>
              <p:ext uri="{D42A27DB-BD31-4B8C-83A1-F6EECF244321}">
                <p14:modId xmlns:p14="http://schemas.microsoft.com/office/powerpoint/2010/main" val="2169195374"/>
              </p:ext>
            </p:extLst>
          </p:nvPr>
        </p:nvGraphicFramePr>
        <p:xfrm>
          <a:off x="904392" y="1286291"/>
          <a:ext cx="5754785" cy="4315007"/>
        </p:xfrm>
        <a:graphic>
          <a:graphicData uri="http://schemas.openxmlformats.org/drawingml/2006/chart">
            <c:chart xmlns:c="http://schemas.openxmlformats.org/drawingml/2006/chart" xmlns:r="http://schemas.openxmlformats.org/officeDocument/2006/relationships" r:id="rId3"/>
          </a:graphicData>
        </a:graphic>
      </p:graphicFrame>
      <p:sp>
        <p:nvSpPr>
          <p:cNvPr id="52" name="TextBox 51">
            <a:extLst>
              <a:ext uri="{FF2B5EF4-FFF2-40B4-BE49-F238E27FC236}">
                <a16:creationId xmlns:a16="http://schemas.microsoft.com/office/drawing/2014/main" id="{94F7FF1A-964C-D568-1248-EEB057C8FB0C}"/>
              </a:ext>
            </a:extLst>
          </p:cNvPr>
          <p:cNvSpPr txBox="1"/>
          <p:nvPr/>
        </p:nvSpPr>
        <p:spPr bwMode="auto">
          <a:xfrm>
            <a:off x="1771577" y="1471160"/>
            <a:ext cx="38787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b="1" i="0" u="none" strike="noStrike" kern="1200" cap="none" spc="0" normalizeH="0" baseline="0" noProof="0" dirty="0">
                <a:ln>
                  <a:noFill/>
                </a:ln>
                <a:solidFill>
                  <a:srgbClr val="000000"/>
                </a:solidFill>
                <a:effectLst/>
                <a:uLnTx/>
                <a:uFillTx/>
                <a:latin typeface="Calibri" panose="020F0502020204030204" pitchFamily="34" charset="0"/>
              </a:rPr>
              <a:t>Wk </a:t>
            </a:r>
            <a:r>
              <a:rPr lang="en-US" dirty="0">
                <a:solidFill>
                  <a:srgbClr val="000000"/>
                </a:solidFill>
                <a:latin typeface="Calibri" panose="020F0502020204030204" pitchFamily="34" charset="0"/>
              </a:rPr>
              <a:t>52* Efficacy in Both Cohorts by FDA-Snapshot Algorithm (N = 72)</a:t>
            </a:r>
            <a:endParaRPr kumimoji="0" lang="en-US" b="1" i="0" u="none" strike="noStrike" kern="1200" cap="none" spc="0" normalizeH="0" baseline="0" noProof="0" dirty="0">
              <a:ln>
                <a:noFill/>
              </a:ln>
              <a:solidFill>
                <a:srgbClr val="000000"/>
              </a:solidFill>
              <a:effectLst/>
              <a:uLnTx/>
              <a:uFillTx/>
              <a:latin typeface="Calibri" panose="020F0502020204030204" pitchFamily="34" charset="0"/>
            </a:endParaRPr>
          </a:p>
        </p:txBody>
      </p:sp>
      <p:sp>
        <p:nvSpPr>
          <p:cNvPr id="53" name="TextBox 52">
            <a:extLst>
              <a:ext uri="{FF2B5EF4-FFF2-40B4-BE49-F238E27FC236}">
                <a16:creationId xmlns:a16="http://schemas.microsoft.com/office/drawing/2014/main" id="{A7CDD560-2167-1004-130C-BFE808A7093B}"/>
              </a:ext>
            </a:extLst>
          </p:cNvPr>
          <p:cNvSpPr txBox="1"/>
          <p:nvPr/>
        </p:nvSpPr>
        <p:spPr bwMode="auto">
          <a:xfrm>
            <a:off x="1771577" y="4655638"/>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effectLst/>
                <a:uLnTx/>
                <a:uFillTx/>
                <a:latin typeface="Calibri" panose="020F0502020204030204" pitchFamily="34" charset="0"/>
                <a:ea typeface="+mn-ea"/>
                <a:cs typeface="Arial" panose="020B0604020202020204" pitchFamily="34" charset="0"/>
              </a:rPr>
              <a:t>56</a:t>
            </a:r>
          </a:p>
        </p:txBody>
      </p:sp>
      <p:sp>
        <p:nvSpPr>
          <p:cNvPr id="54" name="TextBox 53">
            <a:extLst>
              <a:ext uri="{FF2B5EF4-FFF2-40B4-BE49-F238E27FC236}">
                <a16:creationId xmlns:a16="http://schemas.microsoft.com/office/drawing/2014/main" id="{B643A4B4-B6BD-D001-6440-CBF3D10D5788}"/>
              </a:ext>
            </a:extLst>
          </p:cNvPr>
          <p:cNvSpPr txBox="1"/>
          <p:nvPr/>
        </p:nvSpPr>
        <p:spPr bwMode="auto">
          <a:xfrm>
            <a:off x="2312526" y="4655638"/>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Calibri" panose="020F0502020204030204" pitchFamily="34" charset="0"/>
                <a:ea typeface="+mn-ea"/>
                <a:cs typeface="Arial" panose="020B0604020202020204" pitchFamily="34" charset="0"/>
              </a:rPr>
              <a:t>59</a:t>
            </a:r>
          </a:p>
        </p:txBody>
      </p:sp>
      <p:sp>
        <p:nvSpPr>
          <p:cNvPr id="55" name="TextBox 54">
            <a:extLst>
              <a:ext uri="{FF2B5EF4-FFF2-40B4-BE49-F238E27FC236}">
                <a16:creationId xmlns:a16="http://schemas.microsoft.com/office/drawing/2014/main" id="{8F8C3246-086A-EB96-721F-D05E80A85AC9}"/>
              </a:ext>
            </a:extLst>
          </p:cNvPr>
          <p:cNvSpPr txBox="1"/>
          <p:nvPr/>
        </p:nvSpPr>
        <p:spPr bwMode="auto">
          <a:xfrm>
            <a:off x="3431539" y="4655638"/>
            <a:ext cx="3674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effectLst/>
                <a:uLnTx/>
                <a:uFillTx/>
                <a:latin typeface="Calibri" panose="020F0502020204030204" pitchFamily="34" charset="0"/>
                <a:ea typeface="+mn-ea"/>
                <a:cs typeface="Arial" panose="020B0604020202020204" pitchFamily="34" charset="0"/>
              </a:rPr>
              <a:t>11</a:t>
            </a:r>
          </a:p>
        </p:txBody>
      </p:sp>
      <p:sp>
        <p:nvSpPr>
          <p:cNvPr id="56" name="TextBox 55">
            <a:extLst>
              <a:ext uri="{FF2B5EF4-FFF2-40B4-BE49-F238E27FC236}">
                <a16:creationId xmlns:a16="http://schemas.microsoft.com/office/drawing/2014/main" id="{6A29C723-BB60-D6C0-3FC2-75ADE27701AE}"/>
              </a:ext>
            </a:extLst>
          </p:cNvPr>
          <p:cNvSpPr txBox="1"/>
          <p:nvPr/>
        </p:nvSpPr>
        <p:spPr bwMode="auto">
          <a:xfrm>
            <a:off x="4011290" y="4655638"/>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Calibri" panose="020F0502020204030204" pitchFamily="34" charset="0"/>
                <a:ea typeface="+mn-ea"/>
                <a:cs typeface="Arial" panose="020B0604020202020204" pitchFamily="34" charset="0"/>
              </a:rPr>
              <a:t>8</a:t>
            </a:r>
          </a:p>
        </p:txBody>
      </p:sp>
      <p:sp>
        <p:nvSpPr>
          <p:cNvPr id="57" name="TextBox 56">
            <a:extLst>
              <a:ext uri="{FF2B5EF4-FFF2-40B4-BE49-F238E27FC236}">
                <a16:creationId xmlns:a16="http://schemas.microsoft.com/office/drawing/2014/main" id="{AC15EAC0-6E1E-DCC2-0D84-8E77625A8741}"/>
              </a:ext>
            </a:extLst>
          </p:cNvPr>
          <p:cNvSpPr txBox="1"/>
          <p:nvPr/>
        </p:nvSpPr>
        <p:spPr bwMode="auto">
          <a:xfrm>
            <a:off x="5126136" y="4703263"/>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effectLst/>
                <a:uLnTx/>
                <a:uFillTx/>
                <a:latin typeface="Calibri" panose="020F0502020204030204" pitchFamily="34" charset="0"/>
                <a:ea typeface="+mn-ea"/>
                <a:cs typeface="Arial" panose="020B0604020202020204" pitchFamily="34" charset="0"/>
              </a:rPr>
              <a:t>5</a:t>
            </a:r>
          </a:p>
        </p:txBody>
      </p:sp>
      <p:sp>
        <p:nvSpPr>
          <p:cNvPr id="58" name="TextBox 57">
            <a:extLst>
              <a:ext uri="{FF2B5EF4-FFF2-40B4-BE49-F238E27FC236}">
                <a16:creationId xmlns:a16="http://schemas.microsoft.com/office/drawing/2014/main" id="{6FC725FA-0C25-DEDC-CBE6-3EFB3E25CDD6}"/>
              </a:ext>
            </a:extLst>
          </p:cNvPr>
          <p:cNvSpPr txBox="1"/>
          <p:nvPr/>
        </p:nvSpPr>
        <p:spPr bwMode="auto">
          <a:xfrm>
            <a:off x="5650315" y="4703263"/>
            <a:ext cx="2760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solidFill>
                  <a:schemeClr val="bg1"/>
                </a:solidFill>
                <a:effectLst/>
                <a:uLnTx/>
                <a:uFillTx/>
                <a:latin typeface="Calibri" panose="020F0502020204030204" pitchFamily="34" charset="0"/>
                <a:ea typeface="+mn-ea"/>
                <a:cs typeface="Arial" panose="020B0604020202020204" pitchFamily="34" charset="0"/>
              </a:rPr>
              <a:t>5</a:t>
            </a:r>
          </a:p>
        </p:txBody>
      </p:sp>
      <p:sp>
        <p:nvSpPr>
          <p:cNvPr id="59" name="TextBox 58">
            <a:extLst>
              <a:ext uri="{FF2B5EF4-FFF2-40B4-BE49-F238E27FC236}">
                <a16:creationId xmlns:a16="http://schemas.microsoft.com/office/drawing/2014/main" id="{711EB98E-5FC1-BB8E-0FDE-F747B68A959F}"/>
              </a:ext>
            </a:extLst>
          </p:cNvPr>
          <p:cNvSpPr txBox="1"/>
          <p:nvPr/>
        </p:nvSpPr>
        <p:spPr bwMode="auto">
          <a:xfrm rot="16200000">
            <a:off x="78874" y="3233676"/>
            <a:ext cx="15172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Participants</a:t>
            </a:r>
            <a:r>
              <a:rPr lang="en-US" sz="1600" dirty="0">
                <a:solidFill>
                  <a:srgbClr val="000000"/>
                </a:solidFill>
                <a:latin typeface="Calibri" panose="020F0502020204030204" pitchFamily="34" charset="0"/>
              </a:rPr>
              <a:t> (</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t>
            </a:r>
          </a:p>
        </p:txBody>
      </p:sp>
      <p:sp>
        <p:nvSpPr>
          <p:cNvPr id="60" name="TextBox 59">
            <a:extLst>
              <a:ext uri="{FF2B5EF4-FFF2-40B4-BE49-F238E27FC236}">
                <a16:creationId xmlns:a16="http://schemas.microsoft.com/office/drawing/2014/main" id="{9463BC06-305F-CA50-5E87-5A51B1E35F61}"/>
              </a:ext>
            </a:extLst>
          </p:cNvPr>
          <p:cNvSpPr txBox="1"/>
          <p:nvPr/>
        </p:nvSpPr>
        <p:spPr bwMode="auto">
          <a:xfrm>
            <a:off x="7349754" y="1471160"/>
            <a:ext cx="410077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 52* Efficacy in Both Cohorts by Active Agents in OBR (N = 72)</a:t>
            </a:r>
          </a:p>
        </p:txBody>
      </p:sp>
      <p:sp>
        <p:nvSpPr>
          <p:cNvPr id="61" name="TextBox 60">
            <a:extLst>
              <a:ext uri="{FF2B5EF4-FFF2-40B4-BE49-F238E27FC236}">
                <a16:creationId xmlns:a16="http://schemas.microsoft.com/office/drawing/2014/main" id="{A3137D87-720F-C168-41BF-0DD9E4FE6F4C}"/>
              </a:ext>
            </a:extLst>
          </p:cNvPr>
          <p:cNvSpPr txBox="1"/>
          <p:nvPr/>
        </p:nvSpPr>
        <p:spPr bwMode="auto">
          <a:xfrm rot="16200000">
            <a:off x="5973449" y="3304081"/>
            <a:ext cx="21515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HIV-1 RNA &lt;50 c/mL</a:t>
            </a:r>
            <a:r>
              <a:rPr lang="en-US" sz="1400" dirty="0">
                <a:solidFill>
                  <a:srgbClr val="000000"/>
                </a:solidFill>
                <a:latin typeface="Calibri" panose="020F0502020204030204" pitchFamily="34" charset="0"/>
              </a:rPr>
              <a:t> (</a:t>
            </a:r>
            <a:r>
              <a:rPr kumimoji="0" lang="en-US" sz="14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t>
            </a:r>
          </a:p>
        </p:txBody>
      </p:sp>
      <p:sp>
        <p:nvSpPr>
          <p:cNvPr id="62" name="TextBox 61">
            <a:extLst>
              <a:ext uri="{FF2B5EF4-FFF2-40B4-BE49-F238E27FC236}">
                <a16:creationId xmlns:a16="http://schemas.microsoft.com/office/drawing/2014/main" id="{4FBEF266-5F32-E153-2E96-8C47FE396EFF}"/>
              </a:ext>
            </a:extLst>
          </p:cNvPr>
          <p:cNvSpPr txBox="1"/>
          <p:nvPr/>
        </p:nvSpPr>
        <p:spPr bwMode="auto">
          <a:xfrm>
            <a:off x="7844576" y="5158544"/>
            <a:ext cx="311113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Fully Active Agents in OBR (n)</a:t>
            </a:r>
          </a:p>
        </p:txBody>
      </p:sp>
      <p:sp>
        <p:nvSpPr>
          <p:cNvPr id="63" name="TextBox 62">
            <a:extLst>
              <a:ext uri="{FF2B5EF4-FFF2-40B4-BE49-F238E27FC236}">
                <a16:creationId xmlns:a16="http://schemas.microsoft.com/office/drawing/2014/main" id="{B4E7321E-8FBF-2E2B-4F83-3BCF6E6BD6F0}"/>
              </a:ext>
            </a:extLst>
          </p:cNvPr>
          <p:cNvSpPr txBox="1"/>
          <p:nvPr/>
        </p:nvSpPr>
        <p:spPr bwMode="auto">
          <a:xfrm>
            <a:off x="860151" y="4655638"/>
            <a:ext cx="4090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lang="en-US" sz="1400" b="0" dirty="0">
                <a:solidFill>
                  <a:schemeClr val="bg1"/>
                </a:solidFill>
                <a:latin typeface="Calibri" panose="020F0502020204030204" pitchFamily="34" charset="0"/>
              </a:rPr>
              <a:t>n</a:t>
            </a:r>
            <a:r>
              <a:rPr kumimoji="0" lang="en-US" sz="1400" b="0" i="0" u="none" strike="noStrike" kern="1200" cap="none" spc="0" normalizeH="0" baseline="0" noProof="0" dirty="0">
                <a:ln>
                  <a:noFill/>
                </a:ln>
                <a:solidFill>
                  <a:schemeClr val="bg1"/>
                </a:solidFill>
                <a:effectLst/>
                <a:uLnTx/>
                <a:uFillTx/>
                <a:latin typeface="Calibri" panose="020F0502020204030204" pitchFamily="34" charset="0"/>
              </a:rPr>
              <a:t> =</a:t>
            </a:r>
          </a:p>
        </p:txBody>
      </p:sp>
      <p:sp>
        <p:nvSpPr>
          <p:cNvPr id="64" name="TextBox 63">
            <a:extLst>
              <a:ext uri="{FF2B5EF4-FFF2-40B4-BE49-F238E27FC236}">
                <a16:creationId xmlns:a16="http://schemas.microsoft.com/office/drawing/2014/main" id="{04AB9C5A-AADC-7417-AF25-BF7FDC5219BC}"/>
              </a:ext>
            </a:extLst>
          </p:cNvPr>
          <p:cNvSpPr txBox="1"/>
          <p:nvPr/>
        </p:nvSpPr>
        <p:spPr bwMode="auto">
          <a:xfrm>
            <a:off x="3626011" y="2176975"/>
            <a:ext cx="19162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HIV-1 RNA Cutoff</a:t>
            </a:r>
          </a:p>
        </p:txBody>
      </p:sp>
      <p:sp>
        <p:nvSpPr>
          <p:cNvPr id="65" name="TextBox 64">
            <a:extLst>
              <a:ext uri="{FF2B5EF4-FFF2-40B4-BE49-F238E27FC236}">
                <a16:creationId xmlns:a16="http://schemas.microsoft.com/office/drawing/2014/main" id="{DE0D7292-1F1E-D331-4AC9-C3FFAB80248F}"/>
              </a:ext>
            </a:extLst>
          </p:cNvPr>
          <p:cNvSpPr txBox="1"/>
          <p:nvPr/>
        </p:nvSpPr>
        <p:spPr bwMode="auto">
          <a:xfrm>
            <a:off x="3989291" y="2420953"/>
            <a:ext cx="126173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50 c/mL</a:t>
            </a:r>
            <a:br>
              <a:rPr lang="en-US" sz="1600" b="0" dirty="0">
                <a:solidFill>
                  <a:schemeClr val="bg1"/>
                </a:solidFill>
                <a:latin typeface="Calibri" panose="020F0502020204030204" pitchFamily="34" charset="0"/>
              </a:rPr>
            </a:br>
            <a:r>
              <a:rPr lang="en-US" sz="1600" b="0" dirty="0">
                <a:solidFill>
                  <a:schemeClr val="bg1"/>
                </a:solidFill>
                <a:latin typeface="Calibri" panose="020F0502020204030204" pitchFamily="34" charset="0"/>
              </a:rPr>
              <a:t>200 c/mL</a:t>
            </a:r>
          </a:p>
        </p:txBody>
      </p:sp>
      <p:sp>
        <p:nvSpPr>
          <p:cNvPr id="66" name="Rectangle 65">
            <a:extLst>
              <a:ext uri="{FF2B5EF4-FFF2-40B4-BE49-F238E27FC236}">
                <a16:creationId xmlns:a16="http://schemas.microsoft.com/office/drawing/2014/main" id="{2A8285BA-DDE4-66F6-4FDE-4C2AE0E084A9}"/>
              </a:ext>
            </a:extLst>
          </p:cNvPr>
          <p:cNvSpPr/>
          <p:nvPr/>
        </p:nvSpPr>
        <p:spPr bwMode="auto">
          <a:xfrm>
            <a:off x="3883108" y="2518787"/>
            <a:ext cx="142379" cy="142379"/>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7" name="Rectangle 66">
            <a:extLst>
              <a:ext uri="{FF2B5EF4-FFF2-40B4-BE49-F238E27FC236}">
                <a16:creationId xmlns:a16="http://schemas.microsoft.com/office/drawing/2014/main" id="{128190D9-D35D-2BFE-F92A-C76BA22F6B85}"/>
              </a:ext>
            </a:extLst>
          </p:cNvPr>
          <p:cNvSpPr/>
          <p:nvPr/>
        </p:nvSpPr>
        <p:spPr bwMode="auto">
          <a:xfrm>
            <a:off x="7994913" y="2788323"/>
            <a:ext cx="548640" cy="2184346"/>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8" name="Rectangle 67">
            <a:extLst>
              <a:ext uri="{FF2B5EF4-FFF2-40B4-BE49-F238E27FC236}">
                <a16:creationId xmlns:a16="http://schemas.microsoft.com/office/drawing/2014/main" id="{B5ADE268-F596-0BBE-5646-7218B6764524}"/>
              </a:ext>
            </a:extLst>
          </p:cNvPr>
          <p:cNvSpPr/>
          <p:nvPr/>
        </p:nvSpPr>
        <p:spPr bwMode="auto">
          <a:xfrm>
            <a:off x="3883108" y="2773024"/>
            <a:ext cx="142379" cy="142379"/>
          </a:xfrm>
          <a:prstGeom prst="rect">
            <a:avLst/>
          </a:prstGeom>
          <a:solidFill>
            <a:schemeClr val="accent2">
              <a:lumMod val="40000"/>
              <a:lumOff val="6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69" name="TextBox 68">
            <a:extLst>
              <a:ext uri="{FF2B5EF4-FFF2-40B4-BE49-F238E27FC236}">
                <a16:creationId xmlns:a16="http://schemas.microsoft.com/office/drawing/2014/main" id="{FBEFB483-54FD-A1B0-4534-A0B8131FC831}"/>
              </a:ext>
            </a:extLst>
          </p:cNvPr>
          <p:cNvSpPr txBox="1"/>
          <p:nvPr/>
        </p:nvSpPr>
        <p:spPr bwMode="auto">
          <a:xfrm>
            <a:off x="1298113" y="4993064"/>
            <a:ext cx="19162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Virologic Suppression</a:t>
            </a:r>
          </a:p>
        </p:txBody>
      </p:sp>
      <p:sp>
        <p:nvSpPr>
          <p:cNvPr id="70" name="TextBox 69">
            <a:extLst>
              <a:ext uri="{FF2B5EF4-FFF2-40B4-BE49-F238E27FC236}">
                <a16:creationId xmlns:a16="http://schemas.microsoft.com/office/drawing/2014/main" id="{6B75B1FE-35D7-3017-594C-1DA5F1C41A1D}"/>
              </a:ext>
            </a:extLst>
          </p:cNvPr>
          <p:cNvSpPr txBox="1"/>
          <p:nvPr/>
        </p:nvSpPr>
        <p:spPr bwMode="auto">
          <a:xfrm>
            <a:off x="3139389" y="4993064"/>
            <a:ext cx="151754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Virologic Failure</a:t>
            </a:r>
          </a:p>
        </p:txBody>
      </p:sp>
      <p:sp>
        <p:nvSpPr>
          <p:cNvPr id="71" name="TextBox 70">
            <a:extLst>
              <a:ext uri="{FF2B5EF4-FFF2-40B4-BE49-F238E27FC236}">
                <a16:creationId xmlns:a16="http://schemas.microsoft.com/office/drawing/2014/main" id="{F93D7874-DD26-B608-3C5E-7E4073E8223B}"/>
              </a:ext>
            </a:extLst>
          </p:cNvPr>
          <p:cNvSpPr txBox="1"/>
          <p:nvPr/>
        </p:nvSpPr>
        <p:spPr bwMode="auto">
          <a:xfrm>
            <a:off x="4776446" y="4993064"/>
            <a:ext cx="151754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No Virologic Data</a:t>
            </a:r>
          </a:p>
        </p:txBody>
      </p:sp>
      <p:sp>
        <p:nvSpPr>
          <p:cNvPr id="72" name="TextBox 71">
            <a:extLst>
              <a:ext uri="{FF2B5EF4-FFF2-40B4-BE49-F238E27FC236}">
                <a16:creationId xmlns:a16="http://schemas.microsoft.com/office/drawing/2014/main" id="{0ACB168D-BD8C-433C-8D53-6C4B4FBC6609}"/>
              </a:ext>
            </a:extLst>
          </p:cNvPr>
          <p:cNvSpPr txBox="1"/>
          <p:nvPr/>
        </p:nvSpPr>
        <p:spPr bwMode="auto">
          <a:xfrm>
            <a:off x="609759" y="5517317"/>
            <a:ext cx="844201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*By Wk 52, 17 participants took ≥1 dose or oral LEN bridging (300 mg QW) because of FDA clinical hold on SC LEN.</a:t>
            </a:r>
          </a:p>
        </p:txBody>
      </p:sp>
      <p:sp>
        <p:nvSpPr>
          <p:cNvPr id="73" name="Rectangle 72">
            <a:extLst>
              <a:ext uri="{FF2B5EF4-FFF2-40B4-BE49-F238E27FC236}">
                <a16:creationId xmlns:a16="http://schemas.microsoft.com/office/drawing/2014/main" id="{13F40212-C75A-DC55-4104-0FC24C641D7B}"/>
              </a:ext>
            </a:extLst>
          </p:cNvPr>
          <p:cNvSpPr/>
          <p:nvPr/>
        </p:nvSpPr>
        <p:spPr bwMode="auto">
          <a:xfrm>
            <a:off x="9104988" y="2736831"/>
            <a:ext cx="548640" cy="2236770"/>
          </a:xfrm>
          <a:prstGeom prst="rect">
            <a:avLst/>
          </a:prstGeom>
          <a:solidFill>
            <a:schemeClr val="accent2">
              <a:lumMod val="60000"/>
              <a:lumOff val="4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4" name="Rectangle 73">
            <a:extLst>
              <a:ext uri="{FF2B5EF4-FFF2-40B4-BE49-F238E27FC236}">
                <a16:creationId xmlns:a16="http://schemas.microsoft.com/office/drawing/2014/main" id="{D28E0510-893F-3F0D-E02F-625281D73A04}"/>
              </a:ext>
            </a:extLst>
          </p:cNvPr>
          <p:cNvSpPr/>
          <p:nvPr/>
        </p:nvSpPr>
        <p:spPr bwMode="auto">
          <a:xfrm>
            <a:off x="10308047" y="2662470"/>
            <a:ext cx="548640" cy="2315407"/>
          </a:xfrm>
          <a:prstGeom prst="rect">
            <a:avLst/>
          </a:prstGeom>
          <a:solidFill>
            <a:schemeClr val="accent2">
              <a:lumMod val="20000"/>
              <a:lumOff val="8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nvGrpSpPr>
          <p:cNvPr id="75" name="Group 74">
            <a:extLst>
              <a:ext uri="{FF2B5EF4-FFF2-40B4-BE49-F238E27FC236}">
                <a16:creationId xmlns:a16="http://schemas.microsoft.com/office/drawing/2014/main" id="{2317AB5B-06FF-23B7-0B76-A25FE5A65867}"/>
              </a:ext>
            </a:extLst>
          </p:cNvPr>
          <p:cNvGrpSpPr/>
          <p:nvPr/>
        </p:nvGrpSpPr>
        <p:grpSpPr>
          <a:xfrm>
            <a:off x="9288698" y="2246519"/>
            <a:ext cx="171129" cy="1013537"/>
            <a:chOff x="9487326" y="2572066"/>
            <a:chExt cx="189616" cy="2285684"/>
          </a:xfrm>
        </p:grpSpPr>
        <p:cxnSp>
          <p:nvCxnSpPr>
            <p:cNvPr id="76" name="Straight Connector 75">
              <a:extLst>
                <a:ext uri="{FF2B5EF4-FFF2-40B4-BE49-F238E27FC236}">
                  <a16:creationId xmlns:a16="http://schemas.microsoft.com/office/drawing/2014/main" id="{1600A75D-1DD9-050A-4B74-9BE2B2E5DE08}"/>
                </a:ext>
              </a:extLst>
            </p:cNvPr>
            <p:cNvCxnSpPr>
              <a:cxnSpLocks/>
            </p:cNvCxnSpPr>
            <p:nvPr/>
          </p:nvCxnSpPr>
          <p:spPr bwMode="auto">
            <a:xfrm>
              <a:off x="9487326" y="257206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7EA958EA-C0E2-4291-6296-A9A35A408F33}"/>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D566909F-03C7-2BBB-5F04-E1C27AB05A37}"/>
                </a:ext>
              </a:extLst>
            </p:cNvPr>
            <p:cNvCxnSpPr>
              <a:cxnSpLocks/>
            </p:cNvCxnSpPr>
            <p:nvPr/>
          </p:nvCxnSpPr>
          <p:spPr bwMode="auto">
            <a:xfrm>
              <a:off x="9582134" y="2572066"/>
              <a:ext cx="0" cy="2285684"/>
            </a:xfrm>
            <a:prstGeom prst="line">
              <a:avLst/>
            </a:prstGeom>
            <a:noFill/>
            <a:ln w="28575" cap="flat" cmpd="sng" algn="ctr">
              <a:solidFill>
                <a:schemeClr val="bg1"/>
              </a:solidFill>
              <a:prstDash val="solid"/>
              <a:round/>
              <a:headEnd type="none" w="med" len="med"/>
              <a:tailEnd type="none" w="med" len="med"/>
            </a:ln>
            <a:effectLst/>
          </p:spPr>
        </p:cxnSp>
      </p:grpSp>
      <p:sp>
        <p:nvSpPr>
          <p:cNvPr id="79" name="TextBox 78">
            <a:extLst>
              <a:ext uri="{FF2B5EF4-FFF2-40B4-BE49-F238E27FC236}">
                <a16:creationId xmlns:a16="http://schemas.microsoft.com/office/drawing/2014/main" id="{CD02F94C-103F-7D2E-084C-918ABF4B454E}"/>
              </a:ext>
            </a:extLst>
          </p:cNvPr>
          <p:cNvSpPr txBox="1"/>
          <p:nvPr/>
        </p:nvSpPr>
        <p:spPr bwMode="auto">
          <a:xfrm>
            <a:off x="9196615" y="2414748"/>
            <a:ext cx="365760" cy="274320"/>
          </a:xfrm>
          <a:prstGeom prst="rect">
            <a:avLst/>
          </a:prstGeom>
          <a:solidFill>
            <a:schemeClr val="tx1"/>
          </a:solid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77</a:t>
            </a:r>
          </a:p>
        </p:txBody>
      </p:sp>
      <p:grpSp>
        <p:nvGrpSpPr>
          <p:cNvPr id="80" name="Group 79">
            <a:extLst>
              <a:ext uri="{FF2B5EF4-FFF2-40B4-BE49-F238E27FC236}">
                <a16:creationId xmlns:a16="http://schemas.microsoft.com/office/drawing/2014/main" id="{6978A21A-2B7F-62D5-27C7-C39BAD67CF56}"/>
              </a:ext>
            </a:extLst>
          </p:cNvPr>
          <p:cNvGrpSpPr/>
          <p:nvPr/>
        </p:nvGrpSpPr>
        <p:grpSpPr>
          <a:xfrm>
            <a:off x="10504149" y="2230828"/>
            <a:ext cx="151406" cy="856264"/>
            <a:chOff x="9487326" y="2572066"/>
            <a:chExt cx="189616" cy="2285684"/>
          </a:xfrm>
        </p:grpSpPr>
        <p:cxnSp>
          <p:nvCxnSpPr>
            <p:cNvPr id="81" name="Straight Connector 80">
              <a:extLst>
                <a:ext uri="{FF2B5EF4-FFF2-40B4-BE49-F238E27FC236}">
                  <a16:creationId xmlns:a16="http://schemas.microsoft.com/office/drawing/2014/main" id="{3031F0CE-E5D3-595E-44D2-4C6C0F25CBDF}"/>
                </a:ext>
              </a:extLst>
            </p:cNvPr>
            <p:cNvCxnSpPr>
              <a:cxnSpLocks/>
            </p:cNvCxnSpPr>
            <p:nvPr/>
          </p:nvCxnSpPr>
          <p:spPr bwMode="auto">
            <a:xfrm>
              <a:off x="9487326" y="257206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7D063866-103B-59A4-9879-38CBCE218FE3}"/>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8ED825B1-40A0-38A0-7BC4-8B9F726ABF35}"/>
                </a:ext>
              </a:extLst>
            </p:cNvPr>
            <p:cNvCxnSpPr>
              <a:cxnSpLocks/>
            </p:cNvCxnSpPr>
            <p:nvPr/>
          </p:nvCxnSpPr>
          <p:spPr bwMode="auto">
            <a:xfrm>
              <a:off x="9582134" y="2572066"/>
              <a:ext cx="0" cy="2285684"/>
            </a:xfrm>
            <a:prstGeom prst="line">
              <a:avLst/>
            </a:prstGeom>
            <a:noFill/>
            <a:ln w="28575" cap="flat" cmpd="sng" algn="ctr">
              <a:solidFill>
                <a:schemeClr val="bg1"/>
              </a:solidFill>
              <a:prstDash val="solid"/>
              <a:round/>
              <a:headEnd type="none" w="med" len="med"/>
              <a:tailEnd type="none" w="med" len="med"/>
            </a:ln>
            <a:effectLst/>
          </p:spPr>
        </p:cxnSp>
      </p:grpSp>
      <p:sp>
        <p:nvSpPr>
          <p:cNvPr id="84" name="TextBox 83">
            <a:extLst>
              <a:ext uri="{FF2B5EF4-FFF2-40B4-BE49-F238E27FC236}">
                <a16:creationId xmlns:a16="http://schemas.microsoft.com/office/drawing/2014/main" id="{678935E6-73F3-D147-5D50-EC5543D2C0AB}"/>
              </a:ext>
            </a:extLst>
          </p:cNvPr>
          <p:cNvSpPr txBox="1"/>
          <p:nvPr/>
        </p:nvSpPr>
        <p:spPr bwMode="auto">
          <a:xfrm>
            <a:off x="10397244" y="2333649"/>
            <a:ext cx="365760" cy="274320"/>
          </a:xfrm>
          <a:prstGeom prst="rect">
            <a:avLst/>
          </a:prstGeom>
          <a:solidFill>
            <a:schemeClr val="tx1"/>
          </a:solid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79</a:t>
            </a:r>
          </a:p>
        </p:txBody>
      </p:sp>
      <p:grpSp>
        <p:nvGrpSpPr>
          <p:cNvPr id="85" name="Group 84">
            <a:extLst>
              <a:ext uri="{FF2B5EF4-FFF2-40B4-BE49-F238E27FC236}">
                <a16:creationId xmlns:a16="http://schemas.microsoft.com/office/drawing/2014/main" id="{262BC2C6-2C4C-80FD-BB76-6A0CD87B085D}"/>
              </a:ext>
            </a:extLst>
          </p:cNvPr>
          <p:cNvGrpSpPr/>
          <p:nvPr/>
        </p:nvGrpSpPr>
        <p:grpSpPr>
          <a:xfrm>
            <a:off x="8179014" y="2159007"/>
            <a:ext cx="171146" cy="1520305"/>
            <a:chOff x="9487326" y="2606534"/>
            <a:chExt cx="189616" cy="2259710"/>
          </a:xfrm>
        </p:grpSpPr>
        <p:cxnSp>
          <p:nvCxnSpPr>
            <p:cNvPr id="86" name="Straight Connector 85">
              <a:extLst>
                <a:ext uri="{FF2B5EF4-FFF2-40B4-BE49-F238E27FC236}">
                  <a16:creationId xmlns:a16="http://schemas.microsoft.com/office/drawing/2014/main" id="{881526FB-A4B3-23AF-6792-4C0164BD148A}"/>
                </a:ext>
              </a:extLst>
            </p:cNvPr>
            <p:cNvCxnSpPr>
              <a:cxnSpLocks/>
            </p:cNvCxnSpPr>
            <p:nvPr/>
          </p:nvCxnSpPr>
          <p:spPr bwMode="auto">
            <a:xfrm>
              <a:off x="9487326" y="2615151"/>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87" name="Straight Connector 86">
              <a:extLst>
                <a:ext uri="{FF2B5EF4-FFF2-40B4-BE49-F238E27FC236}">
                  <a16:creationId xmlns:a16="http://schemas.microsoft.com/office/drawing/2014/main" id="{C48861D1-A39A-D772-AC03-8753FF2DAE06}"/>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88" name="Straight Connector 87">
              <a:extLst>
                <a:ext uri="{FF2B5EF4-FFF2-40B4-BE49-F238E27FC236}">
                  <a16:creationId xmlns:a16="http://schemas.microsoft.com/office/drawing/2014/main" id="{9033074F-F09D-3502-E122-CA4C5C3D2DEB}"/>
                </a:ext>
              </a:extLst>
            </p:cNvPr>
            <p:cNvCxnSpPr>
              <a:cxnSpLocks/>
            </p:cNvCxnSpPr>
            <p:nvPr/>
          </p:nvCxnSpPr>
          <p:spPr bwMode="auto">
            <a:xfrm>
              <a:off x="9582134" y="2606534"/>
              <a:ext cx="0" cy="2259710"/>
            </a:xfrm>
            <a:prstGeom prst="line">
              <a:avLst/>
            </a:prstGeom>
            <a:noFill/>
            <a:ln w="28575" cap="flat" cmpd="sng" algn="ctr">
              <a:solidFill>
                <a:schemeClr val="bg1"/>
              </a:solidFill>
              <a:prstDash val="solid"/>
              <a:round/>
              <a:headEnd type="none" w="med" len="med"/>
              <a:tailEnd type="none" w="med" len="med"/>
            </a:ln>
            <a:effectLst/>
          </p:spPr>
        </p:cxnSp>
      </p:grpSp>
      <p:sp>
        <p:nvSpPr>
          <p:cNvPr id="89" name="TextBox 88">
            <a:extLst>
              <a:ext uri="{FF2B5EF4-FFF2-40B4-BE49-F238E27FC236}">
                <a16:creationId xmlns:a16="http://schemas.microsoft.com/office/drawing/2014/main" id="{6878778A-E3E8-48E2-43A9-0952CCE61A71}"/>
              </a:ext>
            </a:extLst>
          </p:cNvPr>
          <p:cNvSpPr txBox="1"/>
          <p:nvPr/>
        </p:nvSpPr>
        <p:spPr bwMode="auto">
          <a:xfrm>
            <a:off x="8087547" y="2449167"/>
            <a:ext cx="365760" cy="274320"/>
          </a:xfrm>
          <a:prstGeom prst="rect">
            <a:avLst/>
          </a:prstGeom>
          <a:solidFill>
            <a:schemeClr val="tx1"/>
          </a:solid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75</a:t>
            </a:r>
          </a:p>
        </p:txBody>
      </p:sp>
      <p:sp>
        <p:nvSpPr>
          <p:cNvPr id="90" name="TextBox 89">
            <a:extLst>
              <a:ext uri="{FF2B5EF4-FFF2-40B4-BE49-F238E27FC236}">
                <a16:creationId xmlns:a16="http://schemas.microsoft.com/office/drawing/2014/main" id="{E0777C61-C896-8867-19E5-5FFA70679306}"/>
              </a:ext>
            </a:extLst>
          </p:cNvPr>
          <p:cNvSpPr txBox="1"/>
          <p:nvPr/>
        </p:nvSpPr>
        <p:spPr bwMode="auto">
          <a:xfrm>
            <a:off x="8002041" y="4655638"/>
            <a:ext cx="52771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0" i="0" u="none" strike="noStrike" kern="1200" cap="none" spc="0" normalizeH="0" baseline="0" noProof="0" dirty="0">
                <a:ln>
                  <a:noFill/>
                </a:ln>
                <a:effectLst/>
                <a:uLnTx/>
                <a:uFillTx/>
                <a:latin typeface="Calibri" panose="020F0502020204030204" pitchFamily="34" charset="0"/>
                <a:ea typeface="+mn-ea"/>
                <a:cs typeface="Arial" panose="020B0604020202020204" pitchFamily="34" charset="0"/>
              </a:rPr>
              <a:t>9/12</a:t>
            </a:r>
          </a:p>
        </p:txBody>
      </p:sp>
      <p:sp>
        <p:nvSpPr>
          <p:cNvPr id="91" name="TextBox 90">
            <a:extLst>
              <a:ext uri="{FF2B5EF4-FFF2-40B4-BE49-F238E27FC236}">
                <a16:creationId xmlns:a16="http://schemas.microsoft.com/office/drawing/2014/main" id="{98B94CAA-311B-02C7-4214-9CBC5FA351C1}"/>
              </a:ext>
            </a:extLst>
          </p:cNvPr>
          <p:cNvSpPr txBox="1"/>
          <p:nvPr/>
        </p:nvSpPr>
        <p:spPr bwMode="auto">
          <a:xfrm>
            <a:off x="9098138" y="4655638"/>
            <a:ext cx="6190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lang="en-US" sz="1400" b="0" dirty="0">
                <a:solidFill>
                  <a:schemeClr val="bg1"/>
                </a:solidFill>
                <a:latin typeface="Calibri" panose="020F0502020204030204" pitchFamily="34" charset="0"/>
              </a:rPr>
              <a:t>20</a:t>
            </a:r>
            <a:r>
              <a:rPr kumimoji="0" lang="en-US" sz="1400" b="0" i="0" u="none" strike="noStrike" kern="1200" cap="none" spc="0" normalizeH="0" baseline="0" noProof="0" dirty="0">
                <a:ln>
                  <a:noFill/>
                </a:ln>
                <a:solidFill>
                  <a:schemeClr val="bg1"/>
                </a:solidFill>
                <a:effectLst/>
                <a:uLnTx/>
                <a:uFillTx/>
                <a:latin typeface="Calibri" panose="020F0502020204030204" pitchFamily="34" charset="0"/>
                <a:ea typeface="+mn-ea"/>
                <a:cs typeface="Arial" panose="020B0604020202020204" pitchFamily="34" charset="0"/>
              </a:rPr>
              <a:t>/26</a:t>
            </a:r>
          </a:p>
        </p:txBody>
      </p:sp>
      <p:sp>
        <p:nvSpPr>
          <p:cNvPr id="92" name="TextBox 91">
            <a:extLst>
              <a:ext uri="{FF2B5EF4-FFF2-40B4-BE49-F238E27FC236}">
                <a16:creationId xmlns:a16="http://schemas.microsoft.com/office/drawing/2014/main" id="{0D241DBA-EF13-25EA-2884-F321BEA2D60B}"/>
              </a:ext>
            </a:extLst>
          </p:cNvPr>
          <p:cNvSpPr txBox="1"/>
          <p:nvPr/>
        </p:nvSpPr>
        <p:spPr bwMode="auto">
          <a:xfrm>
            <a:off x="10289369" y="4655638"/>
            <a:ext cx="61908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lang="en-US" sz="1400" b="0" dirty="0">
                <a:solidFill>
                  <a:schemeClr val="bg1"/>
                </a:solidFill>
                <a:latin typeface="Calibri" panose="020F0502020204030204" pitchFamily="34" charset="0"/>
              </a:rPr>
              <a:t>27</a:t>
            </a:r>
            <a:r>
              <a:rPr kumimoji="0" lang="en-US" sz="1400" b="0" i="0" u="none" strike="noStrike" kern="1200" cap="none" spc="0" normalizeH="0" baseline="0" noProof="0" dirty="0">
                <a:ln>
                  <a:noFill/>
                </a:ln>
                <a:solidFill>
                  <a:schemeClr val="bg1"/>
                </a:solidFill>
                <a:effectLst/>
                <a:uLnTx/>
                <a:uFillTx/>
                <a:latin typeface="Calibri" panose="020F0502020204030204" pitchFamily="34" charset="0"/>
                <a:ea typeface="+mn-ea"/>
                <a:cs typeface="Arial" panose="020B0604020202020204" pitchFamily="34" charset="0"/>
              </a:rPr>
              <a:t>/34</a:t>
            </a:r>
          </a:p>
        </p:txBody>
      </p:sp>
      <p:sp>
        <p:nvSpPr>
          <p:cNvPr id="93" name="TextBox 92">
            <a:extLst>
              <a:ext uri="{FF2B5EF4-FFF2-40B4-BE49-F238E27FC236}">
                <a16:creationId xmlns:a16="http://schemas.microsoft.com/office/drawing/2014/main" id="{1DA17C9C-1355-5600-DD18-D5B6177640B5}"/>
              </a:ext>
            </a:extLst>
          </p:cNvPr>
          <p:cNvSpPr txBox="1"/>
          <p:nvPr/>
        </p:nvSpPr>
        <p:spPr bwMode="auto">
          <a:xfrm>
            <a:off x="7136430" y="4655638"/>
            <a:ext cx="59343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lang="en-US" sz="1400" b="0" dirty="0">
                <a:solidFill>
                  <a:schemeClr val="bg1"/>
                </a:solidFill>
                <a:latin typeface="Calibri" panose="020F0502020204030204" pitchFamily="34" charset="0"/>
              </a:rPr>
              <a:t>n/N</a:t>
            </a:r>
            <a:r>
              <a:rPr kumimoji="0" lang="en-US" sz="1400" b="0" i="0" u="none" strike="noStrike" kern="1200" cap="none" spc="0" normalizeH="0" baseline="0" noProof="0" dirty="0">
                <a:ln>
                  <a:noFill/>
                </a:ln>
                <a:solidFill>
                  <a:schemeClr val="bg1"/>
                </a:solidFill>
                <a:effectLst/>
                <a:uLnTx/>
                <a:uFillTx/>
                <a:latin typeface="Calibri" panose="020F0502020204030204" pitchFamily="34" charset="0"/>
                <a:ea typeface="+mn-ea"/>
                <a:cs typeface="Arial" panose="020B0604020202020204" pitchFamily="34" charset="0"/>
              </a:rPr>
              <a:t> =</a:t>
            </a:r>
          </a:p>
        </p:txBody>
      </p:sp>
      <p:cxnSp>
        <p:nvCxnSpPr>
          <p:cNvPr id="94" name="Straight Connector 93">
            <a:extLst>
              <a:ext uri="{FF2B5EF4-FFF2-40B4-BE49-F238E27FC236}">
                <a16:creationId xmlns:a16="http://schemas.microsoft.com/office/drawing/2014/main" id="{2D707DEA-E1CB-2263-B19D-5C14ADC1FE81}"/>
              </a:ext>
            </a:extLst>
          </p:cNvPr>
          <p:cNvCxnSpPr>
            <a:cxnSpLocks/>
          </p:cNvCxnSpPr>
          <p:nvPr/>
        </p:nvCxnSpPr>
        <p:spPr bwMode="auto">
          <a:xfrm>
            <a:off x="7635044" y="4981058"/>
            <a:ext cx="3511296" cy="0"/>
          </a:xfrm>
          <a:prstGeom prst="line">
            <a:avLst/>
          </a:prstGeom>
          <a:noFill/>
          <a:ln w="28575" cap="flat" cmpd="sng" algn="ctr">
            <a:solidFill>
              <a:schemeClr val="bg1"/>
            </a:solidFill>
            <a:prstDash val="solid"/>
            <a:round/>
            <a:headEnd type="none" w="med" len="med"/>
            <a:tailEnd type="none" w="med" len="med"/>
          </a:ln>
          <a:effectLst/>
        </p:spPr>
      </p:cxnSp>
      <p:sp>
        <p:nvSpPr>
          <p:cNvPr id="95" name="Text Box 11">
            <a:extLst>
              <a:ext uri="{FF2B5EF4-FFF2-40B4-BE49-F238E27FC236}">
                <a16:creationId xmlns:a16="http://schemas.microsoft.com/office/drawing/2014/main" id="{F09FB75E-8DEB-892A-C147-CBF463C0B7AB}"/>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latin typeface="Calibri" panose="020F0502020204030204" pitchFamily="34" charset="0"/>
              </a:rPr>
              <a:t>Ogbuagu. IDWeek 2022. Abstr 1585. </a:t>
            </a:r>
          </a:p>
        </p:txBody>
      </p:sp>
    </p:spTree>
    <p:extLst>
      <p:ext uri="{BB962C8B-B14F-4D97-AF65-F5344CB8AC3E}">
        <p14:creationId xmlns:p14="http://schemas.microsoft.com/office/powerpoint/2010/main" val="28866495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660" name="Group 24659">
            <a:extLst>
              <a:ext uri="{FF2B5EF4-FFF2-40B4-BE49-F238E27FC236}">
                <a16:creationId xmlns:a16="http://schemas.microsoft.com/office/drawing/2014/main" id="{57BFC9CA-AC60-1967-A372-BF3407594D30}"/>
              </a:ext>
            </a:extLst>
          </p:cNvPr>
          <p:cNvGrpSpPr/>
          <p:nvPr/>
        </p:nvGrpSpPr>
        <p:grpSpPr>
          <a:xfrm>
            <a:off x="7516017" y="1870783"/>
            <a:ext cx="3142365" cy="258532"/>
            <a:chOff x="7516017" y="1930303"/>
            <a:chExt cx="3142365" cy="258532"/>
          </a:xfrm>
        </p:grpSpPr>
        <p:grpSp>
          <p:nvGrpSpPr>
            <p:cNvPr id="59" name="Group 58">
              <a:extLst>
                <a:ext uri="{FF2B5EF4-FFF2-40B4-BE49-F238E27FC236}">
                  <a16:creationId xmlns:a16="http://schemas.microsoft.com/office/drawing/2014/main" id="{8802375D-783C-7D9F-9F83-0E47B75B4285}"/>
                </a:ext>
              </a:extLst>
            </p:cNvPr>
            <p:cNvGrpSpPr/>
            <p:nvPr/>
          </p:nvGrpSpPr>
          <p:grpSpPr>
            <a:xfrm>
              <a:off x="8330254" y="1930303"/>
              <a:ext cx="760311" cy="258532"/>
              <a:chOff x="8606894" y="2431613"/>
              <a:chExt cx="760311" cy="258532"/>
            </a:xfrm>
          </p:grpSpPr>
          <p:sp>
            <p:nvSpPr>
              <p:cNvPr id="57" name="TextBox 56">
                <a:extLst>
                  <a:ext uri="{FF2B5EF4-FFF2-40B4-BE49-F238E27FC236}">
                    <a16:creationId xmlns:a16="http://schemas.microsoft.com/office/drawing/2014/main" id="{0FD1E520-396F-C18E-169C-5F75CD2E4BBD}"/>
                  </a:ext>
                </a:extLst>
              </p:cNvPr>
              <p:cNvSpPr txBox="1"/>
              <p:nvPr/>
            </p:nvSpPr>
            <p:spPr bwMode="auto">
              <a:xfrm>
                <a:off x="8690353" y="2431613"/>
                <a:ext cx="676852"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Bef>
                    <a:spcPts val="0"/>
                  </a:spcBef>
                  <a:spcAft>
                    <a:spcPct val="0"/>
                  </a:spcAft>
                  <a:buClrTx/>
                  <a:buFontTx/>
                  <a:buNone/>
                </a:pPr>
                <a:r>
                  <a:rPr lang="en-US" sz="1200" b="0" dirty="0">
                    <a:solidFill>
                      <a:schemeClr val="bg1"/>
                    </a:solidFill>
                    <a:latin typeface="+mn-lt"/>
                  </a:rPr>
                  <a:t>Grade 1</a:t>
                </a:r>
              </a:p>
            </p:txBody>
          </p:sp>
          <p:sp>
            <p:nvSpPr>
              <p:cNvPr id="58" name="Rectangle 57">
                <a:extLst>
                  <a:ext uri="{FF2B5EF4-FFF2-40B4-BE49-F238E27FC236}">
                    <a16:creationId xmlns:a16="http://schemas.microsoft.com/office/drawing/2014/main" id="{28A6EE17-9598-D2BC-A8C0-F095BF77F13E}"/>
                  </a:ext>
                </a:extLst>
              </p:cNvPr>
              <p:cNvSpPr/>
              <p:nvPr/>
            </p:nvSpPr>
            <p:spPr bwMode="auto">
              <a:xfrm>
                <a:off x="8606894" y="2473498"/>
                <a:ext cx="122767" cy="122767"/>
              </a:xfrm>
              <a:prstGeom prst="rect">
                <a:avLst/>
              </a:prstGeom>
              <a:solidFill>
                <a:schemeClr val="accent6">
                  <a:lumMod val="40000"/>
                  <a:lumOff val="6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60" name="Group 59">
              <a:extLst>
                <a:ext uri="{FF2B5EF4-FFF2-40B4-BE49-F238E27FC236}">
                  <a16:creationId xmlns:a16="http://schemas.microsoft.com/office/drawing/2014/main" id="{C45B8699-B6DA-2439-E9CC-1BC056194406}"/>
                </a:ext>
              </a:extLst>
            </p:cNvPr>
            <p:cNvGrpSpPr/>
            <p:nvPr/>
          </p:nvGrpSpPr>
          <p:grpSpPr>
            <a:xfrm>
              <a:off x="9113259" y="1930303"/>
              <a:ext cx="760311" cy="258532"/>
              <a:chOff x="8606894" y="2431613"/>
              <a:chExt cx="760311" cy="258532"/>
            </a:xfrm>
          </p:grpSpPr>
          <p:sp>
            <p:nvSpPr>
              <p:cNvPr id="61" name="TextBox 60">
                <a:extLst>
                  <a:ext uri="{FF2B5EF4-FFF2-40B4-BE49-F238E27FC236}">
                    <a16:creationId xmlns:a16="http://schemas.microsoft.com/office/drawing/2014/main" id="{4EB9E51F-F7F3-C973-C648-0DB548F30455}"/>
                  </a:ext>
                </a:extLst>
              </p:cNvPr>
              <p:cNvSpPr txBox="1"/>
              <p:nvPr/>
            </p:nvSpPr>
            <p:spPr bwMode="auto">
              <a:xfrm>
                <a:off x="8690353" y="2431613"/>
                <a:ext cx="676852"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Bef>
                    <a:spcPts val="0"/>
                  </a:spcBef>
                  <a:spcAft>
                    <a:spcPct val="0"/>
                  </a:spcAft>
                  <a:buClrTx/>
                  <a:buFontTx/>
                  <a:buNone/>
                </a:pPr>
                <a:r>
                  <a:rPr lang="en-US" sz="1200" b="0" dirty="0">
                    <a:solidFill>
                      <a:schemeClr val="bg1"/>
                    </a:solidFill>
                    <a:latin typeface="+mn-lt"/>
                  </a:rPr>
                  <a:t>Grade 2</a:t>
                </a:r>
              </a:p>
            </p:txBody>
          </p:sp>
          <p:sp>
            <p:nvSpPr>
              <p:cNvPr id="62" name="Rectangle 61">
                <a:extLst>
                  <a:ext uri="{FF2B5EF4-FFF2-40B4-BE49-F238E27FC236}">
                    <a16:creationId xmlns:a16="http://schemas.microsoft.com/office/drawing/2014/main" id="{8A8D62BE-43C8-09E5-8721-D9B172E4DD82}"/>
                  </a:ext>
                </a:extLst>
              </p:cNvPr>
              <p:cNvSpPr/>
              <p:nvPr/>
            </p:nvSpPr>
            <p:spPr bwMode="auto">
              <a:xfrm>
                <a:off x="8606894" y="2473498"/>
                <a:ext cx="122767" cy="122767"/>
              </a:xfrm>
              <a:prstGeom prst="rect">
                <a:avLst/>
              </a:prstGeom>
              <a:solidFill>
                <a:schemeClr val="accent6">
                  <a:lumMod val="60000"/>
                  <a:lumOff val="4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63" name="Group 62">
              <a:extLst>
                <a:ext uri="{FF2B5EF4-FFF2-40B4-BE49-F238E27FC236}">
                  <a16:creationId xmlns:a16="http://schemas.microsoft.com/office/drawing/2014/main" id="{5F1BE065-AFB8-1AF0-62C0-FACB28DE2ABC}"/>
                </a:ext>
              </a:extLst>
            </p:cNvPr>
            <p:cNvGrpSpPr/>
            <p:nvPr/>
          </p:nvGrpSpPr>
          <p:grpSpPr>
            <a:xfrm>
              <a:off x="9898071" y="1930303"/>
              <a:ext cx="760311" cy="258532"/>
              <a:chOff x="8606894" y="2431613"/>
              <a:chExt cx="760311" cy="258532"/>
            </a:xfrm>
          </p:grpSpPr>
          <p:sp>
            <p:nvSpPr>
              <p:cNvPr id="24576" name="TextBox 24575">
                <a:extLst>
                  <a:ext uri="{FF2B5EF4-FFF2-40B4-BE49-F238E27FC236}">
                    <a16:creationId xmlns:a16="http://schemas.microsoft.com/office/drawing/2014/main" id="{46E9F571-78EA-1964-401E-8E3FD47397CB}"/>
                  </a:ext>
                </a:extLst>
              </p:cNvPr>
              <p:cNvSpPr txBox="1"/>
              <p:nvPr/>
            </p:nvSpPr>
            <p:spPr bwMode="auto">
              <a:xfrm>
                <a:off x="8690353" y="2431613"/>
                <a:ext cx="676852"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Bef>
                    <a:spcPts val="0"/>
                  </a:spcBef>
                  <a:spcAft>
                    <a:spcPct val="0"/>
                  </a:spcAft>
                  <a:buClrTx/>
                  <a:buFontTx/>
                  <a:buNone/>
                </a:pPr>
                <a:r>
                  <a:rPr lang="en-US" sz="1200" b="0" dirty="0">
                    <a:solidFill>
                      <a:schemeClr val="bg1"/>
                    </a:solidFill>
                    <a:latin typeface="+mn-lt"/>
                  </a:rPr>
                  <a:t>Grade 3</a:t>
                </a:r>
              </a:p>
            </p:txBody>
          </p:sp>
          <p:sp>
            <p:nvSpPr>
              <p:cNvPr id="24577" name="Rectangle 24576">
                <a:extLst>
                  <a:ext uri="{FF2B5EF4-FFF2-40B4-BE49-F238E27FC236}">
                    <a16:creationId xmlns:a16="http://schemas.microsoft.com/office/drawing/2014/main" id="{BCF760CE-4710-5375-F56F-9D41023B1043}"/>
                  </a:ext>
                </a:extLst>
              </p:cNvPr>
              <p:cNvSpPr/>
              <p:nvPr/>
            </p:nvSpPr>
            <p:spPr bwMode="auto">
              <a:xfrm>
                <a:off x="8606894" y="2473498"/>
                <a:ext cx="122767" cy="122767"/>
              </a:xfrm>
              <a:prstGeom prst="rect">
                <a:avLst/>
              </a:prstGeom>
              <a:solidFill>
                <a:schemeClr val="accent6"/>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4579" name="Group 24578">
              <a:extLst>
                <a:ext uri="{FF2B5EF4-FFF2-40B4-BE49-F238E27FC236}">
                  <a16:creationId xmlns:a16="http://schemas.microsoft.com/office/drawing/2014/main" id="{203251AC-6046-EF6E-EE91-336E4200154D}"/>
                </a:ext>
              </a:extLst>
            </p:cNvPr>
            <p:cNvGrpSpPr/>
            <p:nvPr/>
          </p:nvGrpSpPr>
          <p:grpSpPr>
            <a:xfrm>
              <a:off x="7516017" y="1930303"/>
              <a:ext cx="606359" cy="258532"/>
              <a:chOff x="8606894" y="2431613"/>
              <a:chExt cx="606359" cy="258532"/>
            </a:xfrm>
          </p:grpSpPr>
          <p:sp>
            <p:nvSpPr>
              <p:cNvPr id="24580" name="TextBox 24579">
                <a:extLst>
                  <a:ext uri="{FF2B5EF4-FFF2-40B4-BE49-F238E27FC236}">
                    <a16:creationId xmlns:a16="http://schemas.microsoft.com/office/drawing/2014/main" id="{5154BD0A-6097-3868-7BFD-7C5718EF7249}"/>
                  </a:ext>
                </a:extLst>
              </p:cNvPr>
              <p:cNvSpPr txBox="1"/>
              <p:nvPr/>
            </p:nvSpPr>
            <p:spPr bwMode="auto">
              <a:xfrm>
                <a:off x="8690353" y="2431613"/>
                <a:ext cx="522900" cy="25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Bef>
                    <a:spcPts val="0"/>
                  </a:spcBef>
                  <a:spcAft>
                    <a:spcPct val="0"/>
                  </a:spcAft>
                  <a:buClrTx/>
                  <a:buFontTx/>
                  <a:buNone/>
                </a:pPr>
                <a:r>
                  <a:rPr lang="en-US" sz="1200" b="0" dirty="0">
                    <a:solidFill>
                      <a:schemeClr val="bg1"/>
                    </a:solidFill>
                    <a:latin typeface="+mn-lt"/>
                  </a:rPr>
                  <a:t>None</a:t>
                </a:r>
              </a:p>
            </p:txBody>
          </p:sp>
          <p:sp>
            <p:nvSpPr>
              <p:cNvPr id="24581" name="Rectangle 24580">
                <a:extLst>
                  <a:ext uri="{FF2B5EF4-FFF2-40B4-BE49-F238E27FC236}">
                    <a16:creationId xmlns:a16="http://schemas.microsoft.com/office/drawing/2014/main" id="{6BDB9A0A-7BA7-FD0F-3188-09D97FFD60D1}"/>
                  </a:ext>
                </a:extLst>
              </p:cNvPr>
              <p:cNvSpPr/>
              <p:nvPr/>
            </p:nvSpPr>
            <p:spPr bwMode="auto">
              <a:xfrm>
                <a:off x="8606894" y="2473498"/>
                <a:ext cx="122767" cy="122767"/>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pPr eaLnBrk="1" hangingPunct="1"/>
            <a:r>
              <a:rPr lang="en-US" dirty="0">
                <a:cs typeface="Calibri" panose="020F0502020204030204" pitchFamily="34" charset="0"/>
              </a:rPr>
              <a:t>CAPELLA: Emergent LEN Resistance and Adverse Events Through Wk 52</a:t>
            </a:r>
            <a:endParaRPr lang="en-US" altLang="en-US" dirty="0"/>
          </a:p>
        </p:txBody>
      </p:sp>
      <p:sp>
        <p:nvSpPr>
          <p:cNvPr id="7" name="Content Placeholder 6">
            <a:extLst>
              <a:ext uri="{FF2B5EF4-FFF2-40B4-BE49-F238E27FC236}">
                <a16:creationId xmlns:a16="http://schemas.microsoft.com/office/drawing/2014/main" id="{4F3D9BE7-3AFF-864E-0B1F-CEEBEE96987D}"/>
              </a:ext>
            </a:extLst>
          </p:cNvPr>
          <p:cNvSpPr>
            <a:spLocks noGrp="1"/>
          </p:cNvSpPr>
          <p:nvPr>
            <p:ph sz="half" idx="1"/>
          </p:nvPr>
        </p:nvSpPr>
        <p:spPr/>
        <p:txBody>
          <a:bodyPr/>
          <a:lstStyle/>
          <a:p>
            <a:pPr>
              <a:spcAft>
                <a:spcPts val="600"/>
              </a:spcAft>
            </a:pPr>
            <a:endParaRPr lang="en-US" sz="2000" dirty="0"/>
          </a:p>
          <a:p>
            <a:pPr>
              <a:spcAft>
                <a:spcPts val="600"/>
              </a:spcAft>
            </a:pPr>
            <a:endParaRPr lang="en-US" sz="2000" dirty="0"/>
          </a:p>
          <a:p>
            <a:pPr>
              <a:spcAft>
                <a:spcPts val="600"/>
              </a:spcAft>
            </a:pPr>
            <a:endParaRPr lang="en-US" sz="2000" dirty="0"/>
          </a:p>
          <a:p>
            <a:pPr>
              <a:spcAft>
                <a:spcPts val="600"/>
              </a:spcAft>
            </a:pPr>
            <a:endParaRPr lang="en-US" sz="2000" dirty="0"/>
          </a:p>
          <a:p>
            <a:pPr>
              <a:spcAft>
                <a:spcPts val="600"/>
              </a:spcAft>
            </a:pPr>
            <a:endParaRPr lang="en-US" sz="2000" dirty="0"/>
          </a:p>
          <a:p>
            <a:pPr>
              <a:spcAft>
                <a:spcPts val="600"/>
              </a:spcAft>
            </a:pPr>
            <a:endParaRPr lang="en-US" sz="2000" dirty="0"/>
          </a:p>
          <a:p>
            <a:pPr>
              <a:spcAft>
                <a:spcPts val="600"/>
              </a:spcAft>
            </a:pPr>
            <a:endParaRPr lang="en-US" sz="2000" dirty="0"/>
          </a:p>
          <a:p>
            <a:pPr>
              <a:spcAft>
                <a:spcPts val="600"/>
              </a:spcAft>
            </a:pPr>
            <a:r>
              <a:rPr lang="en-US" sz="2000" b="0" kern="0" dirty="0"/>
              <a:t>Most frequent any grade non-ISR AEs: diarrhea (14%), nausea (14%), constipation (13%), cough (11%), pyrexia (11%)</a:t>
            </a:r>
          </a:p>
          <a:p>
            <a:pPr>
              <a:spcAft>
                <a:spcPts val="600"/>
              </a:spcAft>
            </a:pPr>
            <a:r>
              <a:rPr lang="en-US" sz="2000" b="0" kern="0" dirty="0"/>
              <a:t>No SAEs or deaths related to study drug</a:t>
            </a:r>
          </a:p>
          <a:p>
            <a:pPr>
              <a:spcAft>
                <a:spcPts val="600"/>
              </a:spcAft>
            </a:pPr>
            <a:endParaRPr lang="en-US" sz="2000" dirty="0"/>
          </a:p>
        </p:txBody>
      </p:sp>
      <p:sp>
        <p:nvSpPr>
          <p:cNvPr id="8" name="Content Placeholder 7">
            <a:extLst>
              <a:ext uri="{FF2B5EF4-FFF2-40B4-BE49-F238E27FC236}">
                <a16:creationId xmlns:a16="http://schemas.microsoft.com/office/drawing/2014/main" id="{83955EDD-271A-40D6-70DA-CF75FBF6B804}"/>
              </a:ext>
            </a:extLst>
          </p:cNvPr>
          <p:cNvSpPr>
            <a:spLocks noGrp="1"/>
          </p:cNvSpPr>
          <p:nvPr>
            <p:ph sz="half" idx="2"/>
          </p:nvPr>
        </p:nvSpPr>
        <p:spPr>
          <a:xfrm>
            <a:off x="6066488" y="1117415"/>
            <a:ext cx="5229570" cy="4679462"/>
          </a:xfrm>
        </p:spPr>
        <p:txBody>
          <a:bodyPr/>
          <a:lstStyle/>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1800" dirty="0"/>
          </a:p>
          <a:p>
            <a:pPr>
              <a:spcAft>
                <a:spcPts val="0"/>
              </a:spcAft>
            </a:pPr>
            <a:endParaRPr lang="en-US" sz="2000" dirty="0"/>
          </a:p>
          <a:p>
            <a:pPr>
              <a:spcAft>
                <a:spcPts val="0"/>
              </a:spcAft>
            </a:pPr>
            <a:r>
              <a:rPr lang="en-US" sz="2000" dirty="0"/>
              <a:t>1 participant discontinued study drug at </a:t>
            </a:r>
            <a:br>
              <a:rPr lang="en-US" sz="2000" dirty="0"/>
            </a:br>
            <a:r>
              <a:rPr lang="en-US" sz="2000" dirty="0"/>
              <a:t>Wk 52 for ISR (grade 1 nodule)</a:t>
            </a:r>
          </a:p>
          <a:p>
            <a:pPr>
              <a:spcAft>
                <a:spcPts val="0"/>
              </a:spcAft>
            </a:pPr>
            <a:endParaRPr lang="en-US" sz="1800" dirty="0"/>
          </a:p>
          <a:p>
            <a:pPr>
              <a:spcAft>
                <a:spcPts val="0"/>
              </a:spcAft>
            </a:pPr>
            <a:endParaRPr lang="en-US" sz="2000" dirty="0"/>
          </a:p>
        </p:txBody>
      </p:sp>
      <p:graphicFrame>
        <p:nvGraphicFramePr>
          <p:cNvPr id="5" name="Group 32">
            <a:extLst>
              <a:ext uri="{FF2B5EF4-FFF2-40B4-BE49-F238E27FC236}">
                <a16:creationId xmlns:a16="http://schemas.microsoft.com/office/drawing/2014/main" id="{A875978A-9939-50D6-7669-32C3E76DDEFE}"/>
              </a:ext>
            </a:extLst>
          </p:cNvPr>
          <p:cNvGraphicFramePr>
            <a:graphicFrameLocks noGrp="1"/>
          </p:cNvGraphicFramePr>
          <p:nvPr/>
        </p:nvGraphicFramePr>
        <p:xfrm>
          <a:off x="524034" y="1610622"/>
          <a:ext cx="5408023" cy="2621312"/>
        </p:xfrm>
        <a:graphic>
          <a:graphicData uri="http://schemas.openxmlformats.org/drawingml/2006/table">
            <a:tbl>
              <a:tblPr/>
              <a:tblGrid>
                <a:gridCol w="1554480">
                  <a:extLst>
                    <a:ext uri="{9D8B030D-6E8A-4147-A177-3AD203B41FA5}">
                      <a16:colId xmlns:a16="http://schemas.microsoft.com/office/drawing/2014/main" val="20000"/>
                    </a:ext>
                  </a:extLst>
                </a:gridCol>
                <a:gridCol w="1322652">
                  <a:extLst>
                    <a:ext uri="{9D8B030D-6E8A-4147-A177-3AD203B41FA5}">
                      <a16:colId xmlns:a16="http://schemas.microsoft.com/office/drawing/2014/main" val="20001"/>
                    </a:ext>
                  </a:extLst>
                </a:gridCol>
                <a:gridCol w="1616491">
                  <a:extLst>
                    <a:ext uri="{9D8B030D-6E8A-4147-A177-3AD203B41FA5}">
                      <a16:colId xmlns:a16="http://schemas.microsoft.com/office/drawing/2014/main" val="3766108863"/>
                    </a:ext>
                  </a:extLst>
                </a:gridCol>
                <a:gridCol w="914400">
                  <a:extLst>
                    <a:ext uri="{9D8B030D-6E8A-4147-A177-3AD203B41FA5}">
                      <a16:colId xmlns:a16="http://schemas.microsoft.com/office/drawing/2014/main" val="193301913"/>
                    </a:ext>
                  </a:extLst>
                </a:gridCol>
              </a:tblGrid>
              <a:tr h="331374">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Emergent LEN Resistance by Wk 52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Randomized</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36)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Nonrandomized</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36)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Both</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72)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116850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Overall, n (%)</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M66I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Q67H/K/N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K70H/N/R/S</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N74D</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A105S/T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T107A/C/N</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 (11)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 (14)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9* (13)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bl>
          </a:graphicData>
        </a:graphic>
      </p:graphicFrame>
      <p:sp>
        <p:nvSpPr>
          <p:cNvPr id="9" name="TextBox 8">
            <a:extLst>
              <a:ext uri="{FF2B5EF4-FFF2-40B4-BE49-F238E27FC236}">
                <a16:creationId xmlns:a16="http://schemas.microsoft.com/office/drawing/2014/main" id="{1644EDFA-BB76-48BC-4E82-32B860A7087D}"/>
              </a:ext>
            </a:extLst>
          </p:cNvPr>
          <p:cNvSpPr txBox="1"/>
          <p:nvPr/>
        </p:nvSpPr>
        <p:spPr bwMode="auto">
          <a:xfrm>
            <a:off x="524034" y="4236121"/>
            <a:ext cx="54153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spcAft>
                <a:spcPts val="300"/>
              </a:spcAft>
            </a:pPr>
            <a:r>
              <a:rPr lang="en-US" sz="1200" b="0" dirty="0">
                <a:solidFill>
                  <a:schemeClr val="bg1"/>
                </a:solidFill>
                <a:latin typeface="+mn-lt"/>
              </a:rPr>
              <a:t>*All 9 participants with emergent LEN resistance remained on LEN and all at high risk for resistance either because no fully active drugs in OBR (n = 4) or inadequate adherence to OBR (n = 5); 4 later resuppressed (2 with and 2 without OBR change)</a:t>
            </a:r>
          </a:p>
        </p:txBody>
      </p:sp>
      <p:sp>
        <p:nvSpPr>
          <p:cNvPr id="11" name="TextBox 10">
            <a:extLst>
              <a:ext uri="{FF2B5EF4-FFF2-40B4-BE49-F238E27FC236}">
                <a16:creationId xmlns:a16="http://schemas.microsoft.com/office/drawing/2014/main" id="{F9E6C0BD-89B8-F282-5408-6314D8CCAFD0}"/>
              </a:ext>
            </a:extLst>
          </p:cNvPr>
          <p:cNvSpPr txBox="1"/>
          <p:nvPr/>
        </p:nvSpPr>
        <p:spPr bwMode="auto">
          <a:xfrm>
            <a:off x="7699099" y="1540163"/>
            <a:ext cx="246998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ISRs Related to SC LEN</a:t>
            </a:r>
          </a:p>
        </p:txBody>
      </p:sp>
      <p:sp>
        <p:nvSpPr>
          <p:cNvPr id="13" name="Text Box 11">
            <a:extLst>
              <a:ext uri="{FF2B5EF4-FFF2-40B4-BE49-F238E27FC236}">
                <a16:creationId xmlns:a16="http://schemas.microsoft.com/office/drawing/2014/main" id="{271B8893-C25E-6231-3F00-A642A4D42F5F}"/>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latin typeface="Calibri" panose="020F0502020204030204" pitchFamily="34" charset="0"/>
              </a:rPr>
              <a:t>Ogbuagu. IDWeek 2022. Abstr 1585. </a:t>
            </a:r>
          </a:p>
        </p:txBody>
      </p:sp>
      <p:sp>
        <p:nvSpPr>
          <p:cNvPr id="17" name="TextBox 16">
            <a:extLst>
              <a:ext uri="{FF2B5EF4-FFF2-40B4-BE49-F238E27FC236}">
                <a16:creationId xmlns:a16="http://schemas.microsoft.com/office/drawing/2014/main" id="{E55781D5-F0DB-EAA1-635C-9F4A974E30FD}"/>
              </a:ext>
            </a:extLst>
          </p:cNvPr>
          <p:cNvSpPr txBox="1"/>
          <p:nvPr/>
        </p:nvSpPr>
        <p:spPr bwMode="auto">
          <a:xfrm rot="16200000">
            <a:off x="5622143" y="3290500"/>
            <a:ext cx="11853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rPr>
              <a:t>Participants</a:t>
            </a:r>
            <a:r>
              <a:rPr lang="en-US" sz="1200" dirty="0">
                <a:solidFill>
                  <a:srgbClr val="000000"/>
                </a:solidFill>
                <a:latin typeface="Calibri" panose="020F0502020204030204" pitchFamily="34" charset="0"/>
              </a:rPr>
              <a:t> (</a:t>
            </a:r>
            <a:r>
              <a:rPr kumimoji="0" lang="en-US" sz="1200" b="1" i="0" u="none" strike="noStrike" kern="1200" cap="none" spc="0" normalizeH="0" baseline="0" noProof="0" dirty="0">
                <a:ln>
                  <a:noFill/>
                </a:ln>
                <a:solidFill>
                  <a:srgbClr val="000000"/>
                </a:solidFill>
                <a:effectLst/>
                <a:uLnTx/>
                <a:uFillTx/>
                <a:latin typeface="Calibri" panose="020F0502020204030204" pitchFamily="34" charset="0"/>
              </a:rPr>
              <a:t>%)</a:t>
            </a:r>
          </a:p>
        </p:txBody>
      </p:sp>
      <p:grpSp>
        <p:nvGrpSpPr>
          <p:cNvPr id="2" name="Group 1">
            <a:extLst>
              <a:ext uri="{FF2B5EF4-FFF2-40B4-BE49-F238E27FC236}">
                <a16:creationId xmlns:a16="http://schemas.microsoft.com/office/drawing/2014/main" id="{45A1226B-9CF0-3941-FE02-04971BFFE1D9}"/>
              </a:ext>
            </a:extLst>
          </p:cNvPr>
          <p:cNvGrpSpPr/>
          <p:nvPr/>
        </p:nvGrpSpPr>
        <p:grpSpPr>
          <a:xfrm>
            <a:off x="6169664" y="2263949"/>
            <a:ext cx="461267" cy="2640664"/>
            <a:chOff x="737789" y="3111471"/>
            <a:chExt cx="461267" cy="1564135"/>
          </a:xfrm>
        </p:grpSpPr>
        <p:sp>
          <p:nvSpPr>
            <p:cNvPr id="3" name="TextBox 2">
              <a:extLst>
                <a:ext uri="{FF2B5EF4-FFF2-40B4-BE49-F238E27FC236}">
                  <a16:creationId xmlns:a16="http://schemas.microsoft.com/office/drawing/2014/main" id="{4BF1D7EC-2378-E692-C4A0-50B8A71D4602}"/>
                </a:ext>
              </a:extLst>
            </p:cNvPr>
            <p:cNvSpPr txBox="1"/>
            <p:nvPr/>
          </p:nvSpPr>
          <p:spPr bwMode="auto">
            <a:xfrm flipH="1">
              <a:off x="939041" y="4398607"/>
              <a:ext cx="2133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0</a:t>
              </a:r>
            </a:p>
          </p:txBody>
        </p:sp>
        <p:sp>
          <p:nvSpPr>
            <p:cNvPr id="6" name="TextBox 5">
              <a:extLst>
                <a:ext uri="{FF2B5EF4-FFF2-40B4-BE49-F238E27FC236}">
                  <a16:creationId xmlns:a16="http://schemas.microsoft.com/office/drawing/2014/main" id="{BB7187C1-C1AE-D8B3-AD25-3146BB0D02EC}"/>
                </a:ext>
              </a:extLst>
            </p:cNvPr>
            <p:cNvSpPr txBox="1"/>
            <p:nvPr/>
          </p:nvSpPr>
          <p:spPr bwMode="auto">
            <a:xfrm flipH="1">
              <a:off x="812218" y="4136757"/>
              <a:ext cx="3868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20</a:t>
              </a:r>
            </a:p>
          </p:txBody>
        </p:sp>
        <p:sp>
          <p:nvSpPr>
            <p:cNvPr id="12" name="TextBox 11">
              <a:extLst>
                <a:ext uri="{FF2B5EF4-FFF2-40B4-BE49-F238E27FC236}">
                  <a16:creationId xmlns:a16="http://schemas.microsoft.com/office/drawing/2014/main" id="{30C2EF28-8B5C-2979-B662-4D8E090CB8CB}"/>
                </a:ext>
              </a:extLst>
            </p:cNvPr>
            <p:cNvSpPr txBox="1"/>
            <p:nvPr/>
          </p:nvSpPr>
          <p:spPr bwMode="auto">
            <a:xfrm flipH="1">
              <a:off x="812218" y="3874350"/>
              <a:ext cx="3868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40</a:t>
              </a:r>
            </a:p>
          </p:txBody>
        </p:sp>
        <p:sp>
          <p:nvSpPr>
            <p:cNvPr id="18" name="TextBox 17">
              <a:extLst>
                <a:ext uri="{FF2B5EF4-FFF2-40B4-BE49-F238E27FC236}">
                  <a16:creationId xmlns:a16="http://schemas.microsoft.com/office/drawing/2014/main" id="{0ED183C6-850B-9D80-5A82-A9DF1CEAA807}"/>
                </a:ext>
              </a:extLst>
            </p:cNvPr>
            <p:cNvSpPr txBox="1"/>
            <p:nvPr/>
          </p:nvSpPr>
          <p:spPr bwMode="auto">
            <a:xfrm flipH="1">
              <a:off x="812218" y="3618026"/>
              <a:ext cx="3868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60</a:t>
              </a:r>
            </a:p>
          </p:txBody>
        </p:sp>
        <p:sp>
          <p:nvSpPr>
            <p:cNvPr id="19" name="TextBox 18">
              <a:extLst>
                <a:ext uri="{FF2B5EF4-FFF2-40B4-BE49-F238E27FC236}">
                  <a16:creationId xmlns:a16="http://schemas.microsoft.com/office/drawing/2014/main" id="{F2393A08-8523-584D-C853-E74900E11CF4}"/>
                </a:ext>
              </a:extLst>
            </p:cNvPr>
            <p:cNvSpPr txBox="1"/>
            <p:nvPr/>
          </p:nvSpPr>
          <p:spPr bwMode="auto">
            <a:xfrm flipH="1">
              <a:off x="812218" y="3355620"/>
              <a:ext cx="38683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80</a:t>
              </a:r>
            </a:p>
          </p:txBody>
        </p:sp>
        <p:sp>
          <p:nvSpPr>
            <p:cNvPr id="20" name="TextBox 19">
              <a:extLst>
                <a:ext uri="{FF2B5EF4-FFF2-40B4-BE49-F238E27FC236}">
                  <a16:creationId xmlns:a16="http://schemas.microsoft.com/office/drawing/2014/main" id="{1F988521-AA70-0660-E903-17D576AB1D59}"/>
                </a:ext>
              </a:extLst>
            </p:cNvPr>
            <p:cNvSpPr txBox="1"/>
            <p:nvPr/>
          </p:nvSpPr>
          <p:spPr bwMode="auto">
            <a:xfrm flipH="1">
              <a:off x="737789" y="3111471"/>
              <a:ext cx="461267" cy="164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200" b="0" dirty="0">
                  <a:solidFill>
                    <a:schemeClr val="bg1"/>
                  </a:solidFill>
                  <a:latin typeface="Calibri" panose="020F0502020204030204" pitchFamily="34" charset="0"/>
                </a:rPr>
                <a:t>100</a:t>
              </a:r>
            </a:p>
          </p:txBody>
        </p:sp>
      </p:grpSp>
      <p:sp>
        <p:nvSpPr>
          <p:cNvPr id="21" name="Freeform: Shape 20">
            <a:extLst>
              <a:ext uri="{FF2B5EF4-FFF2-40B4-BE49-F238E27FC236}">
                <a16:creationId xmlns:a16="http://schemas.microsoft.com/office/drawing/2014/main" id="{F92E4946-694C-C4E0-8748-EE6C065E8C18}"/>
              </a:ext>
            </a:extLst>
          </p:cNvPr>
          <p:cNvSpPr/>
          <p:nvPr/>
        </p:nvSpPr>
        <p:spPr bwMode="auto">
          <a:xfrm>
            <a:off x="6657216" y="2372404"/>
            <a:ext cx="4961932" cy="2204524"/>
          </a:xfrm>
          <a:custGeom>
            <a:avLst/>
            <a:gdLst>
              <a:gd name="connsiteX0" fmla="*/ 0 w 5638800"/>
              <a:gd name="connsiteY0" fmla="*/ 0 h 1314450"/>
              <a:gd name="connsiteX1" fmla="*/ 0 w 5638800"/>
              <a:gd name="connsiteY1" fmla="*/ 1314450 h 1314450"/>
              <a:gd name="connsiteX2" fmla="*/ 5638800 w 5638800"/>
              <a:gd name="connsiteY2" fmla="*/ 1314450 h 1314450"/>
            </a:gdLst>
            <a:ahLst/>
            <a:cxnLst>
              <a:cxn ang="0">
                <a:pos x="connsiteX0" y="connsiteY0"/>
              </a:cxn>
              <a:cxn ang="0">
                <a:pos x="connsiteX1" y="connsiteY1"/>
              </a:cxn>
              <a:cxn ang="0">
                <a:pos x="connsiteX2" y="connsiteY2"/>
              </a:cxn>
            </a:cxnLst>
            <a:rect l="l" t="t" r="r" b="b"/>
            <a:pathLst>
              <a:path w="5638800" h="1314450">
                <a:moveTo>
                  <a:pt x="0" y="0"/>
                </a:moveTo>
                <a:lnTo>
                  <a:pt x="0" y="1314450"/>
                </a:lnTo>
                <a:lnTo>
                  <a:pt x="5638800" y="1314450"/>
                </a:lnTo>
              </a:path>
            </a:pathLst>
          </a:custGeom>
          <a:noFill/>
          <a:ln w="28575">
            <a:solidFill>
              <a:schemeClr val="bg1"/>
            </a:solidFill>
            <a:miter lim="800000"/>
            <a:headEnd/>
            <a:tailEnd/>
          </a:ln>
        </p:spPr>
        <p:txBody>
          <a:bodyPr rtlCol="0" anchor="ctr"/>
          <a:lstStyle/>
          <a:p>
            <a:pPr algn="ctr"/>
            <a:endParaRPr lang="en-US" dirty="0"/>
          </a:p>
        </p:txBody>
      </p:sp>
      <p:grpSp>
        <p:nvGrpSpPr>
          <p:cNvPr id="22" name="Group 21">
            <a:extLst>
              <a:ext uri="{FF2B5EF4-FFF2-40B4-BE49-F238E27FC236}">
                <a16:creationId xmlns:a16="http://schemas.microsoft.com/office/drawing/2014/main" id="{5F219755-5A76-B645-9F97-7EA8ECE12BE9}"/>
              </a:ext>
            </a:extLst>
          </p:cNvPr>
          <p:cNvGrpSpPr/>
          <p:nvPr/>
        </p:nvGrpSpPr>
        <p:grpSpPr>
          <a:xfrm>
            <a:off x="6569638" y="2379855"/>
            <a:ext cx="76761" cy="2194559"/>
            <a:chOff x="1072701" y="3244849"/>
            <a:chExt cx="455533" cy="1325033"/>
          </a:xfrm>
        </p:grpSpPr>
        <p:cxnSp>
          <p:nvCxnSpPr>
            <p:cNvPr id="23" name="Straight Connector 22">
              <a:extLst>
                <a:ext uri="{FF2B5EF4-FFF2-40B4-BE49-F238E27FC236}">
                  <a16:creationId xmlns:a16="http://schemas.microsoft.com/office/drawing/2014/main" id="{5AFF65C9-201E-DE8C-242F-B2554DE3FB3E}"/>
                </a:ext>
              </a:extLst>
            </p:cNvPr>
            <p:cNvCxnSpPr>
              <a:cxnSpLocks/>
            </p:cNvCxnSpPr>
            <p:nvPr/>
          </p:nvCxnSpPr>
          <p:spPr bwMode="auto">
            <a:xfrm>
              <a:off x="1072701" y="3244849"/>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2C6F0BE5-4CC5-6D9D-39EF-B993F557D71E}"/>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88A4898F-F1E3-A7BB-3782-5D4495F441D5}"/>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01C25E41-EF9C-19E2-0E04-6A95A3D661A8}"/>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5ADA2858-A087-B780-CD2C-D64B8835D3B9}"/>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C63FFF95-B8C8-4179-21A8-460B7113437F}"/>
                </a:ext>
              </a:extLst>
            </p:cNvPr>
            <p:cNvCxnSpPr>
              <a:cxnSpLocks/>
            </p:cNvCxnSpPr>
            <p:nvPr/>
          </p:nvCxnSpPr>
          <p:spPr bwMode="auto">
            <a:xfrm>
              <a:off x="1072701" y="4569882"/>
              <a:ext cx="455533" cy="0"/>
            </a:xfrm>
            <a:prstGeom prst="line">
              <a:avLst/>
            </a:prstGeom>
            <a:noFill/>
            <a:ln w="28575" cap="flat" cmpd="sng" algn="ctr">
              <a:solidFill>
                <a:schemeClr val="bg1"/>
              </a:solidFill>
              <a:prstDash val="solid"/>
              <a:round/>
              <a:headEnd type="none" w="med" len="med"/>
              <a:tailEnd type="none" w="med" len="med"/>
            </a:ln>
            <a:effectLst/>
          </p:spPr>
        </p:cxnSp>
      </p:grpSp>
      <p:grpSp>
        <p:nvGrpSpPr>
          <p:cNvPr id="34" name="Group 33">
            <a:extLst>
              <a:ext uri="{FF2B5EF4-FFF2-40B4-BE49-F238E27FC236}">
                <a16:creationId xmlns:a16="http://schemas.microsoft.com/office/drawing/2014/main" id="{0E10C8DA-3B0F-AF4E-1B64-BC48A69C383B}"/>
              </a:ext>
            </a:extLst>
          </p:cNvPr>
          <p:cNvGrpSpPr/>
          <p:nvPr/>
        </p:nvGrpSpPr>
        <p:grpSpPr>
          <a:xfrm>
            <a:off x="6528366" y="4616141"/>
            <a:ext cx="2562050" cy="237757"/>
            <a:chOff x="6528366" y="4565341"/>
            <a:chExt cx="2562050" cy="237757"/>
          </a:xfrm>
        </p:grpSpPr>
        <p:sp>
          <p:nvSpPr>
            <p:cNvPr id="29" name="TextBox 28">
              <a:extLst>
                <a:ext uri="{FF2B5EF4-FFF2-40B4-BE49-F238E27FC236}">
                  <a16:creationId xmlns:a16="http://schemas.microsoft.com/office/drawing/2014/main" id="{0D1D05C9-1644-D26C-40B6-1EA337142CF5}"/>
                </a:ext>
              </a:extLst>
            </p:cNvPr>
            <p:cNvSpPr txBox="1"/>
            <p:nvPr/>
          </p:nvSpPr>
          <p:spPr bwMode="auto">
            <a:xfrm>
              <a:off x="6528366" y="4565341"/>
              <a:ext cx="659449"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050" b="0" dirty="0">
                  <a:solidFill>
                    <a:schemeClr val="bg1"/>
                  </a:solidFill>
                  <a:latin typeface="+mn-lt"/>
                </a:rPr>
                <a:t>Swelling</a:t>
              </a:r>
            </a:p>
          </p:txBody>
        </p:sp>
        <p:sp>
          <p:nvSpPr>
            <p:cNvPr id="30" name="TextBox 29">
              <a:extLst>
                <a:ext uri="{FF2B5EF4-FFF2-40B4-BE49-F238E27FC236}">
                  <a16:creationId xmlns:a16="http://schemas.microsoft.com/office/drawing/2014/main" id="{4CC8FD4D-06AB-4D6C-A786-E0EE102C62E1}"/>
                </a:ext>
              </a:extLst>
            </p:cNvPr>
            <p:cNvSpPr txBox="1"/>
            <p:nvPr/>
          </p:nvSpPr>
          <p:spPr bwMode="auto">
            <a:xfrm>
              <a:off x="6988244" y="4565341"/>
              <a:ext cx="722232"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050" b="0" spc="-30" dirty="0">
                  <a:solidFill>
                    <a:schemeClr val="bg1"/>
                  </a:solidFill>
                  <a:latin typeface="+mn-lt"/>
                </a:rPr>
                <a:t>Erythema</a:t>
              </a:r>
            </a:p>
          </p:txBody>
        </p:sp>
        <p:sp>
          <p:nvSpPr>
            <p:cNvPr id="31" name="TextBox 30">
              <a:extLst>
                <a:ext uri="{FF2B5EF4-FFF2-40B4-BE49-F238E27FC236}">
                  <a16:creationId xmlns:a16="http://schemas.microsoft.com/office/drawing/2014/main" id="{24A278DE-5D07-6B30-3EA1-5C57072DA015}"/>
                </a:ext>
              </a:extLst>
            </p:cNvPr>
            <p:cNvSpPr txBox="1"/>
            <p:nvPr/>
          </p:nvSpPr>
          <p:spPr bwMode="auto">
            <a:xfrm>
              <a:off x="7418448" y="4565341"/>
              <a:ext cx="722232"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050" b="0" spc="-30" dirty="0">
                  <a:solidFill>
                    <a:schemeClr val="bg1"/>
                  </a:solidFill>
                  <a:latin typeface="+mn-lt"/>
                </a:rPr>
                <a:t>Pain</a:t>
              </a:r>
            </a:p>
          </p:txBody>
        </p:sp>
        <p:sp>
          <p:nvSpPr>
            <p:cNvPr id="32" name="TextBox 31">
              <a:extLst>
                <a:ext uri="{FF2B5EF4-FFF2-40B4-BE49-F238E27FC236}">
                  <a16:creationId xmlns:a16="http://schemas.microsoft.com/office/drawing/2014/main" id="{50FF9272-EBA3-62C1-7DCD-66B114E3D82F}"/>
                </a:ext>
              </a:extLst>
            </p:cNvPr>
            <p:cNvSpPr txBox="1"/>
            <p:nvPr/>
          </p:nvSpPr>
          <p:spPr bwMode="auto">
            <a:xfrm>
              <a:off x="7872637" y="4565341"/>
              <a:ext cx="722232"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050" b="0" spc="-30" dirty="0">
                  <a:solidFill>
                    <a:schemeClr val="bg1"/>
                  </a:solidFill>
                  <a:latin typeface="+mn-lt"/>
                </a:rPr>
                <a:t>Nodule</a:t>
              </a:r>
            </a:p>
          </p:txBody>
        </p:sp>
        <p:sp>
          <p:nvSpPr>
            <p:cNvPr id="33" name="TextBox 32">
              <a:extLst>
                <a:ext uri="{FF2B5EF4-FFF2-40B4-BE49-F238E27FC236}">
                  <a16:creationId xmlns:a16="http://schemas.microsoft.com/office/drawing/2014/main" id="{A30C041B-3E37-81B8-39A2-51B313A33DD9}"/>
                </a:ext>
              </a:extLst>
            </p:cNvPr>
            <p:cNvSpPr txBox="1"/>
            <p:nvPr/>
          </p:nvSpPr>
          <p:spPr bwMode="auto">
            <a:xfrm>
              <a:off x="8368184" y="4565341"/>
              <a:ext cx="722232"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050" b="0" spc="-30" dirty="0">
                  <a:solidFill>
                    <a:schemeClr val="bg1"/>
                  </a:solidFill>
                  <a:latin typeface="+mn-lt"/>
                </a:rPr>
                <a:t>Induration</a:t>
              </a:r>
            </a:p>
          </p:txBody>
        </p:sp>
      </p:grpSp>
      <p:grpSp>
        <p:nvGrpSpPr>
          <p:cNvPr id="35" name="Group 34">
            <a:extLst>
              <a:ext uri="{FF2B5EF4-FFF2-40B4-BE49-F238E27FC236}">
                <a16:creationId xmlns:a16="http://schemas.microsoft.com/office/drawing/2014/main" id="{DC2E5870-76F3-586F-E3B0-6C18F103C3E0}"/>
              </a:ext>
            </a:extLst>
          </p:cNvPr>
          <p:cNvGrpSpPr/>
          <p:nvPr/>
        </p:nvGrpSpPr>
        <p:grpSpPr>
          <a:xfrm rot="5400000">
            <a:off x="7744759" y="3483910"/>
            <a:ext cx="89207" cy="2252071"/>
            <a:chOff x="1072701" y="3244849"/>
            <a:chExt cx="455533" cy="1325033"/>
          </a:xfrm>
        </p:grpSpPr>
        <p:cxnSp>
          <p:nvCxnSpPr>
            <p:cNvPr id="36" name="Straight Connector 35">
              <a:extLst>
                <a:ext uri="{FF2B5EF4-FFF2-40B4-BE49-F238E27FC236}">
                  <a16:creationId xmlns:a16="http://schemas.microsoft.com/office/drawing/2014/main" id="{7C85B8D0-19EE-D250-81D9-E577490B4346}"/>
                </a:ext>
              </a:extLst>
            </p:cNvPr>
            <p:cNvCxnSpPr>
              <a:cxnSpLocks/>
            </p:cNvCxnSpPr>
            <p:nvPr/>
          </p:nvCxnSpPr>
          <p:spPr bwMode="auto">
            <a:xfrm>
              <a:off x="1072701" y="3244849"/>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945DC68C-2832-C1DD-AE3C-DD7D73504A5C}"/>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449327B3-FB20-8E98-51EC-B6675EE1C47D}"/>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A6818E26-6AD0-6A1E-E721-8243E5197DF1}"/>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0A6B5696-6D45-6014-355A-3E855E146D1E}"/>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DC0BEB48-3E29-3F05-F8AB-181A644C1266}"/>
                </a:ext>
              </a:extLst>
            </p:cNvPr>
            <p:cNvCxnSpPr>
              <a:cxnSpLocks/>
            </p:cNvCxnSpPr>
            <p:nvPr/>
          </p:nvCxnSpPr>
          <p:spPr bwMode="auto">
            <a:xfrm>
              <a:off x="1072701" y="4569882"/>
              <a:ext cx="455533" cy="0"/>
            </a:xfrm>
            <a:prstGeom prst="line">
              <a:avLst/>
            </a:prstGeom>
            <a:noFill/>
            <a:ln w="28575" cap="flat" cmpd="sng" algn="ctr">
              <a:solidFill>
                <a:schemeClr val="bg1"/>
              </a:solidFill>
              <a:prstDash val="solid"/>
              <a:round/>
              <a:headEnd type="none" w="med" len="med"/>
              <a:tailEnd type="none" w="med" len="med"/>
            </a:ln>
            <a:effectLst/>
          </p:spPr>
        </p:cxnSp>
      </p:grpSp>
      <p:grpSp>
        <p:nvGrpSpPr>
          <p:cNvPr id="42" name="Group 41">
            <a:extLst>
              <a:ext uri="{FF2B5EF4-FFF2-40B4-BE49-F238E27FC236}">
                <a16:creationId xmlns:a16="http://schemas.microsoft.com/office/drawing/2014/main" id="{C9CA1E12-B993-CD17-503E-6EBBCA12701B}"/>
              </a:ext>
            </a:extLst>
          </p:cNvPr>
          <p:cNvGrpSpPr/>
          <p:nvPr/>
        </p:nvGrpSpPr>
        <p:grpSpPr>
          <a:xfrm>
            <a:off x="9225138" y="4616141"/>
            <a:ext cx="2562050" cy="237757"/>
            <a:chOff x="6528366" y="4565341"/>
            <a:chExt cx="2562050" cy="237757"/>
          </a:xfrm>
        </p:grpSpPr>
        <p:sp>
          <p:nvSpPr>
            <p:cNvPr id="43" name="TextBox 42">
              <a:extLst>
                <a:ext uri="{FF2B5EF4-FFF2-40B4-BE49-F238E27FC236}">
                  <a16:creationId xmlns:a16="http://schemas.microsoft.com/office/drawing/2014/main" id="{CDFB6EA4-F1EA-7107-6425-10F4EC6FD1C8}"/>
                </a:ext>
              </a:extLst>
            </p:cNvPr>
            <p:cNvSpPr txBox="1"/>
            <p:nvPr/>
          </p:nvSpPr>
          <p:spPr bwMode="auto">
            <a:xfrm>
              <a:off x="6528366" y="4565341"/>
              <a:ext cx="659449"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050" b="0" dirty="0">
                  <a:solidFill>
                    <a:schemeClr val="bg1"/>
                  </a:solidFill>
                  <a:latin typeface="+mn-lt"/>
                </a:rPr>
                <a:t>Swelling</a:t>
              </a:r>
            </a:p>
          </p:txBody>
        </p:sp>
        <p:sp>
          <p:nvSpPr>
            <p:cNvPr id="44" name="TextBox 43">
              <a:extLst>
                <a:ext uri="{FF2B5EF4-FFF2-40B4-BE49-F238E27FC236}">
                  <a16:creationId xmlns:a16="http://schemas.microsoft.com/office/drawing/2014/main" id="{1B8729E6-FE16-DAB1-92E5-EEDE400A00A0}"/>
                </a:ext>
              </a:extLst>
            </p:cNvPr>
            <p:cNvSpPr txBox="1"/>
            <p:nvPr/>
          </p:nvSpPr>
          <p:spPr bwMode="auto">
            <a:xfrm>
              <a:off x="6988244" y="4565341"/>
              <a:ext cx="722232"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050" b="0" spc="-30" dirty="0">
                  <a:solidFill>
                    <a:schemeClr val="bg1"/>
                  </a:solidFill>
                  <a:latin typeface="+mn-lt"/>
                </a:rPr>
                <a:t>Erythema</a:t>
              </a:r>
            </a:p>
          </p:txBody>
        </p:sp>
        <p:sp>
          <p:nvSpPr>
            <p:cNvPr id="45" name="TextBox 44">
              <a:extLst>
                <a:ext uri="{FF2B5EF4-FFF2-40B4-BE49-F238E27FC236}">
                  <a16:creationId xmlns:a16="http://schemas.microsoft.com/office/drawing/2014/main" id="{D29E87B5-173F-8D41-E484-C87CEDF99C10}"/>
                </a:ext>
              </a:extLst>
            </p:cNvPr>
            <p:cNvSpPr txBox="1"/>
            <p:nvPr/>
          </p:nvSpPr>
          <p:spPr bwMode="auto">
            <a:xfrm>
              <a:off x="7418448" y="4565341"/>
              <a:ext cx="722232"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050" b="0" spc="-30" dirty="0">
                  <a:solidFill>
                    <a:schemeClr val="bg1"/>
                  </a:solidFill>
                  <a:latin typeface="+mn-lt"/>
                </a:rPr>
                <a:t>Pain</a:t>
              </a:r>
            </a:p>
          </p:txBody>
        </p:sp>
        <p:sp>
          <p:nvSpPr>
            <p:cNvPr id="46" name="TextBox 45">
              <a:extLst>
                <a:ext uri="{FF2B5EF4-FFF2-40B4-BE49-F238E27FC236}">
                  <a16:creationId xmlns:a16="http://schemas.microsoft.com/office/drawing/2014/main" id="{AB18C89F-D523-E40F-F70E-8103CAAEA58D}"/>
                </a:ext>
              </a:extLst>
            </p:cNvPr>
            <p:cNvSpPr txBox="1"/>
            <p:nvPr/>
          </p:nvSpPr>
          <p:spPr bwMode="auto">
            <a:xfrm>
              <a:off x="7872637" y="4565341"/>
              <a:ext cx="722232"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050" b="0" spc="-30" dirty="0">
                  <a:solidFill>
                    <a:schemeClr val="bg1"/>
                  </a:solidFill>
                  <a:latin typeface="+mn-lt"/>
                </a:rPr>
                <a:t>Nodule</a:t>
              </a:r>
            </a:p>
          </p:txBody>
        </p:sp>
        <p:sp>
          <p:nvSpPr>
            <p:cNvPr id="47" name="TextBox 46">
              <a:extLst>
                <a:ext uri="{FF2B5EF4-FFF2-40B4-BE49-F238E27FC236}">
                  <a16:creationId xmlns:a16="http://schemas.microsoft.com/office/drawing/2014/main" id="{465EA663-653D-0DA9-3691-013F07D956EC}"/>
                </a:ext>
              </a:extLst>
            </p:cNvPr>
            <p:cNvSpPr txBox="1"/>
            <p:nvPr/>
          </p:nvSpPr>
          <p:spPr bwMode="auto">
            <a:xfrm>
              <a:off x="8368184" y="4565341"/>
              <a:ext cx="722232" cy="237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050" b="0" spc="-30" dirty="0">
                  <a:solidFill>
                    <a:schemeClr val="bg1"/>
                  </a:solidFill>
                  <a:latin typeface="+mn-lt"/>
                </a:rPr>
                <a:t>Induration</a:t>
              </a:r>
            </a:p>
          </p:txBody>
        </p:sp>
      </p:grpSp>
      <p:grpSp>
        <p:nvGrpSpPr>
          <p:cNvPr id="48" name="Group 47">
            <a:extLst>
              <a:ext uri="{FF2B5EF4-FFF2-40B4-BE49-F238E27FC236}">
                <a16:creationId xmlns:a16="http://schemas.microsoft.com/office/drawing/2014/main" id="{24A1D244-9679-DA14-6867-0E09870269EB}"/>
              </a:ext>
            </a:extLst>
          </p:cNvPr>
          <p:cNvGrpSpPr/>
          <p:nvPr/>
        </p:nvGrpSpPr>
        <p:grpSpPr>
          <a:xfrm rot="5400000">
            <a:off x="10441531" y="3483910"/>
            <a:ext cx="89207" cy="2252071"/>
            <a:chOff x="1072701" y="3244849"/>
            <a:chExt cx="455533" cy="1325033"/>
          </a:xfrm>
        </p:grpSpPr>
        <p:cxnSp>
          <p:nvCxnSpPr>
            <p:cNvPr id="49" name="Straight Connector 48">
              <a:extLst>
                <a:ext uri="{FF2B5EF4-FFF2-40B4-BE49-F238E27FC236}">
                  <a16:creationId xmlns:a16="http://schemas.microsoft.com/office/drawing/2014/main" id="{8EDD9610-6A26-4493-7B60-749F2F1F818F}"/>
                </a:ext>
              </a:extLst>
            </p:cNvPr>
            <p:cNvCxnSpPr>
              <a:cxnSpLocks/>
            </p:cNvCxnSpPr>
            <p:nvPr/>
          </p:nvCxnSpPr>
          <p:spPr bwMode="auto">
            <a:xfrm>
              <a:off x="1072701" y="3244849"/>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3DF82A94-E551-AEB6-79AA-1B5620E3803F}"/>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DB1DFF94-2CF5-C15E-1DC9-EC62A2A95A6E}"/>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F7F99F93-E012-217E-6A98-97FD6FEDE32E}"/>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81F5D12F-02CE-0686-BECC-742CBD4C8B2D}"/>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4A51B236-1486-FD17-0F9F-BA0A757F419D}"/>
                </a:ext>
              </a:extLst>
            </p:cNvPr>
            <p:cNvCxnSpPr>
              <a:cxnSpLocks/>
            </p:cNvCxnSpPr>
            <p:nvPr/>
          </p:nvCxnSpPr>
          <p:spPr bwMode="auto">
            <a:xfrm>
              <a:off x="1072701" y="4569882"/>
              <a:ext cx="455533" cy="0"/>
            </a:xfrm>
            <a:prstGeom prst="line">
              <a:avLst/>
            </a:prstGeom>
            <a:noFill/>
            <a:ln w="28575" cap="flat" cmpd="sng" algn="ctr">
              <a:solidFill>
                <a:schemeClr val="bg1"/>
              </a:solidFill>
              <a:prstDash val="solid"/>
              <a:round/>
              <a:headEnd type="none" w="med" len="med"/>
              <a:tailEnd type="none" w="med" len="med"/>
            </a:ln>
            <a:effectLst/>
          </p:spPr>
        </p:cxnSp>
      </p:grpSp>
      <p:sp>
        <p:nvSpPr>
          <p:cNvPr id="55" name="TextBox 54">
            <a:extLst>
              <a:ext uri="{FF2B5EF4-FFF2-40B4-BE49-F238E27FC236}">
                <a16:creationId xmlns:a16="http://schemas.microsoft.com/office/drawing/2014/main" id="{06ACE0D2-078F-0F7F-EBF5-6407A5C43219}"/>
              </a:ext>
            </a:extLst>
          </p:cNvPr>
          <p:cNvSpPr txBox="1"/>
          <p:nvPr/>
        </p:nvSpPr>
        <p:spPr bwMode="auto">
          <a:xfrm>
            <a:off x="7206272" y="2112867"/>
            <a:ext cx="114492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After First SC</a:t>
            </a:r>
          </a:p>
        </p:txBody>
      </p:sp>
      <p:sp>
        <p:nvSpPr>
          <p:cNvPr id="56" name="TextBox 55">
            <a:extLst>
              <a:ext uri="{FF2B5EF4-FFF2-40B4-BE49-F238E27FC236}">
                <a16:creationId xmlns:a16="http://schemas.microsoft.com/office/drawing/2014/main" id="{9CB02FBE-F2D7-8D05-B9BF-AAE524884D75}"/>
              </a:ext>
            </a:extLst>
          </p:cNvPr>
          <p:cNvSpPr txBox="1"/>
          <p:nvPr/>
        </p:nvSpPr>
        <p:spPr bwMode="auto">
          <a:xfrm>
            <a:off x="9796359" y="2112867"/>
            <a:ext cx="136139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400" dirty="0">
                <a:solidFill>
                  <a:schemeClr val="bg1"/>
                </a:solidFill>
                <a:latin typeface="Calibri" panose="020F0502020204030204" pitchFamily="34" charset="0"/>
              </a:rPr>
              <a:t>After Second SC</a:t>
            </a:r>
          </a:p>
        </p:txBody>
      </p:sp>
      <p:grpSp>
        <p:nvGrpSpPr>
          <p:cNvPr id="24586" name="Group 24585">
            <a:extLst>
              <a:ext uri="{FF2B5EF4-FFF2-40B4-BE49-F238E27FC236}">
                <a16:creationId xmlns:a16="http://schemas.microsoft.com/office/drawing/2014/main" id="{28613DF7-B089-C9C0-F27B-3E47F7AE5878}"/>
              </a:ext>
            </a:extLst>
          </p:cNvPr>
          <p:cNvGrpSpPr/>
          <p:nvPr/>
        </p:nvGrpSpPr>
        <p:grpSpPr>
          <a:xfrm>
            <a:off x="6709833" y="2370668"/>
            <a:ext cx="342900" cy="2191534"/>
            <a:chOff x="6709833" y="2370668"/>
            <a:chExt cx="342900" cy="2191534"/>
          </a:xfrm>
        </p:grpSpPr>
        <p:sp>
          <p:nvSpPr>
            <p:cNvPr id="24582" name="Rectangle 24581">
              <a:extLst>
                <a:ext uri="{FF2B5EF4-FFF2-40B4-BE49-F238E27FC236}">
                  <a16:creationId xmlns:a16="http://schemas.microsoft.com/office/drawing/2014/main" id="{83C93026-2BFF-A794-E2DC-C15D6D67DBCA}"/>
                </a:ext>
              </a:extLst>
            </p:cNvPr>
            <p:cNvSpPr/>
            <p:nvPr/>
          </p:nvSpPr>
          <p:spPr bwMode="auto">
            <a:xfrm>
              <a:off x="6709833" y="2370668"/>
              <a:ext cx="342900" cy="1579032"/>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583" name="Rectangle 24582">
              <a:extLst>
                <a:ext uri="{FF2B5EF4-FFF2-40B4-BE49-F238E27FC236}">
                  <a16:creationId xmlns:a16="http://schemas.microsoft.com/office/drawing/2014/main" id="{DA858B58-597E-0722-1A3A-ED4B6C99EF29}"/>
                </a:ext>
              </a:extLst>
            </p:cNvPr>
            <p:cNvSpPr/>
            <p:nvPr/>
          </p:nvSpPr>
          <p:spPr bwMode="auto">
            <a:xfrm>
              <a:off x="6709833" y="3949700"/>
              <a:ext cx="342900" cy="463550"/>
            </a:xfrm>
            <a:prstGeom prst="rect">
              <a:avLst/>
            </a:prstGeom>
            <a:solidFill>
              <a:schemeClr val="accent6">
                <a:lumMod val="40000"/>
                <a:lumOff val="6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584" name="Rectangle 24583">
              <a:extLst>
                <a:ext uri="{FF2B5EF4-FFF2-40B4-BE49-F238E27FC236}">
                  <a16:creationId xmlns:a16="http://schemas.microsoft.com/office/drawing/2014/main" id="{BBBFA880-308F-3AD8-68FE-3BA6B9F80357}"/>
                </a:ext>
              </a:extLst>
            </p:cNvPr>
            <p:cNvSpPr/>
            <p:nvPr/>
          </p:nvSpPr>
          <p:spPr bwMode="auto">
            <a:xfrm>
              <a:off x="6709833" y="4413250"/>
              <a:ext cx="342900" cy="114894"/>
            </a:xfrm>
            <a:prstGeom prst="rect">
              <a:avLst/>
            </a:prstGeom>
            <a:solidFill>
              <a:schemeClr val="accent6">
                <a:lumMod val="60000"/>
                <a:lumOff val="4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585" name="Rectangle 24584">
              <a:extLst>
                <a:ext uri="{FF2B5EF4-FFF2-40B4-BE49-F238E27FC236}">
                  <a16:creationId xmlns:a16="http://schemas.microsoft.com/office/drawing/2014/main" id="{51A2A13C-20C3-6A44-A96F-8973DEAD7825}"/>
                </a:ext>
              </a:extLst>
            </p:cNvPr>
            <p:cNvSpPr/>
            <p:nvPr/>
          </p:nvSpPr>
          <p:spPr bwMode="auto">
            <a:xfrm>
              <a:off x="6709833" y="4525626"/>
              <a:ext cx="342900" cy="36576"/>
            </a:xfrm>
            <a:prstGeom prst="rect">
              <a:avLst/>
            </a:prstGeom>
            <a:solidFill>
              <a:schemeClr val="accent6"/>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4587" name="Group 24586">
            <a:extLst>
              <a:ext uri="{FF2B5EF4-FFF2-40B4-BE49-F238E27FC236}">
                <a16:creationId xmlns:a16="http://schemas.microsoft.com/office/drawing/2014/main" id="{B9766A74-2EDB-DC10-5D6E-A17E07DE3F79}"/>
              </a:ext>
            </a:extLst>
          </p:cNvPr>
          <p:cNvGrpSpPr/>
          <p:nvPr/>
        </p:nvGrpSpPr>
        <p:grpSpPr>
          <a:xfrm>
            <a:off x="7166827" y="2370667"/>
            <a:ext cx="342900" cy="2191535"/>
            <a:chOff x="6709833" y="2370667"/>
            <a:chExt cx="342900" cy="2191535"/>
          </a:xfrm>
        </p:grpSpPr>
        <p:sp>
          <p:nvSpPr>
            <p:cNvPr id="24588" name="Rectangle 24587">
              <a:extLst>
                <a:ext uri="{FF2B5EF4-FFF2-40B4-BE49-F238E27FC236}">
                  <a16:creationId xmlns:a16="http://schemas.microsoft.com/office/drawing/2014/main" id="{8A71665C-57DA-1927-D1F4-AA589C96C64E}"/>
                </a:ext>
              </a:extLst>
            </p:cNvPr>
            <p:cNvSpPr/>
            <p:nvPr/>
          </p:nvSpPr>
          <p:spPr bwMode="auto">
            <a:xfrm>
              <a:off x="6709833" y="2370667"/>
              <a:ext cx="342900" cy="1640945"/>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589" name="Rectangle 24588">
              <a:extLst>
                <a:ext uri="{FF2B5EF4-FFF2-40B4-BE49-F238E27FC236}">
                  <a16:creationId xmlns:a16="http://schemas.microsoft.com/office/drawing/2014/main" id="{52EAE2D2-37C2-B787-B0ED-EF9AA666447C}"/>
                </a:ext>
              </a:extLst>
            </p:cNvPr>
            <p:cNvSpPr/>
            <p:nvPr/>
          </p:nvSpPr>
          <p:spPr bwMode="auto">
            <a:xfrm>
              <a:off x="6709833" y="4006850"/>
              <a:ext cx="342900" cy="379413"/>
            </a:xfrm>
            <a:prstGeom prst="rect">
              <a:avLst/>
            </a:prstGeom>
            <a:solidFill>
              <a:schemeClr val="accent6">
                <a:lumMod val="40000"/>
                <a:lumOff val="6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590" name="Rectangle 24589">
              <a:extLst>
                <a:ext uri="{FF2B5EF4-FFF2-40B4-BE49-F238E27FC236}">
                  <a16:creationId xmlns:a16="http://schemas.microsoft.com/office/drawing/2014/main" id="{A9CB06E9-190B-29E5-016E-EB7A0343B949}"/>
                </a:ext>
              </a:extLst>
            </p:cNvPr>
            <p:cNvSpPr/>
            <p:nvPr/>
          </p:nvSpPr>
          <p:spPr bwMode="auto">
            <a:xfrm>
              <a:off x="6709833" y="4386263"/>
              <a:ext cx="342900" cy="141881"/>
            </a:xfrm>
            <a:prstGeom prst="rect">
              <a:avLst/>
            </a:prstGeom>
            <a:solidFill>
              <a:schemeClr val="accent6">
                <a:lumMod val="60000"/>
                <a:lumOff val="4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591" name="Rectangle 24590">
              <a:extLst>
                <a:ext uri="{FF2B5EF4-FFF2-40B4-BE49-F238E27FC236}">
                  <a16:creationId xmlns:a16="http://schemas.microsoft.com/office/drawing/2014/main" id="{4042DD4E-5417-FE50-4135-E69CFBEED08B}"/>
                </a:ext>
              </a:extLst>
            </p:cNvPr>
            <p:cNvSpPr/>
            <p:nvPr/>
          </p:nvSpPr>
          <p:spPr bwMode="auto">
            <a:xfrm>
              <a:off x="6709833" y="4525626"/>
              <a:ext cx="342900" cy="36576"/>
            </a:xfrm>
            <a:prstGeom prst="rect">
              <a:avLst/>
            </a:prstGeom>
            <a:solidFill>
              <a:schemeClr val="accent6"/>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4592" name="Group 24591">
            <a:extLst>
              <a:ext uri="{FF2B5EF4-FFF2-40B4-BE49-F238E27FC236}">
                <a16:creationId xmlns:a16="http://schemas.microsoft.com/office/drawing/2014/main" id="{AD2D0B64-4AA3-AA93-EF94-1645DECBC8DD}"/>
              </a:ext>
            </a:extLst>
          </p:cNvPr>
          <p:cNvGrpSpPr/>
          <p:nvPr/>
        </p:nvGrpSpPr>
        <p:grpSpPr>
          <a:xfrm>
            <a:off x="7615053" y="2370667"/>
            <a:ext cx="342900" cy="2191535"/>
            <a:chOff x="6709833" y="2370667"/>
            <a:chExt cx="342900" cy="2191535"/>
          </a:xfrm>
        </p:grpSpPr>
        <p:sp>
          <p:nvSpPr>
            <p:cNvPr id="24593" name="Rectangle 24592">
              <a:extLst>
                <a:ext uri="{FF2B5EF4-FFF2-40B4-BE49-F238E27FC236}">
                  <a16:creationId xmlns:a16="http://schemas.microsoft.com/office/drawing/2014/main" id="{C3EDD2F8-8CA5-0282-FCA8-ED2A4A9AFDD4}"/>
                </a:ext>
              </a:extLst>
            </p:cNvPr>
            <p:cNvSpPr/>
            <p:nvPr/>
          </p:nvSpPr>
          <p:spPr bwMode="auto">
            <a:xfrm>
              <a:off x="6709833" y="2370667"/>
              <a:ext cx="342900" cy="1706033"/>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594" name="Rectangle 24593">
              <a:extLst>
                <a:ext uri="{FF2B5EF4-FFF2-40B4-BE49-F238E27FC236}">
                  <a16:creationId xmlns:a16="http://schemas.microsoft.com/office/drawing/2014/main" id="{348C7E9C-111E-3DF1-EF39-76177BDA6530}"/>
                </a:ext>
              </a:extLst>
            </p:cNvPr>
            <p:cNvSpPr/>
            <p:nvPr/>
          </p:nvSpPr>
          <p:spPr bwMode="auto">
            <a:xfrm>
              <a:off x="6709833" y="4073525"/>
              <a:ext cx="342900" cy="312738"/>
            </a:xfrm>
            <a:prstGeom prst="rect">
              <a:avLst/>
            </a:prstGeom>
            <a:solidFill>
              <a:schemeClr val="accent6">
                <a:lumMod val="40000"/>
                <a:lumOff val="6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595" name="Rectangle 24594">
              <a:extLst>
                <a:ext uri="{FF2B5EF4-FFF2-40B4-BE49-F238E27FC236}">
                  <a16:creationId xmlns:a16="http://schemas.microsoft.com/office/drawing/2014/main" id="{0A2B3D2F-CA49-BAA3-BF13-0A13DCC5C3FC}"/>
                </a:ext>
              </a:extLst>
            </p:cNvPr>
            <p:cNvSpPr/>
            <p:nvPr/>
          </p:nvSpPr>
          <p:spPr bwMode="auto">
            <a:xfrm>
              <a:off x="6709833" y="4386263"/>
              <a:ext cx="342900" cy="141881"/>
            </a:xfrm>
            <a:prstGeom prst="rect">
              <a:avLst/>
            </a:prstGeom>
            <a:solidFill>
              <a:schemeClr val="accent6">
                <a:lumMod val="60000"/>
                <a:lumOff val="4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596" name="Rectangle 24595">
              <a:extLst>
                <a:ext uri="{FF2B5EF4-FFF2-40B4-BE49-F238E27FC236}">
                  <a16:creationId xmlns:a16="http://schemas.microsoft.com/office/drawing/2014/main" id="{7E6FCB98-0C69-AB21-138C-D455CE1797EB}"/>
                </a:ext>
              </a:extLst>
            </p:cNvPr>
            <p:cNvSpPr/>
            <p:nvPr/>
          </p:nvSpPr>
          <p:spPr bwMode="auto">
            <a:xfrm>
              <a:off x="6709833" y="4525626"/>
              <a:ext cx="342900" cy="36576"/>
            </a:xfrm>
            <a:prstGeom prst="rect">
              <a:avLst/>
            </a:prstGeom>
            <a:solidFill>
              <a:schemeClr val="accent6"/>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4597" name="Group 24596">
            <a:extLst>
              <a:ext uri="{FF2B5EF4-FFF2-40B4-BE49-F238E27FC236}">
                <a16:creationId xmlns:a16="http://schemas.microsoft.com/office/drawing/2014/main" id="{DC738D9D-E726-7F09-F02E-833E788A8F5B}"/>
              </a:ext>
            </a:extLst>
          </p:cNvPr>
          <p:cNvGrpSpPr/>
          <p:nvPr/>
        </p:nvGrpSpPr>
        <p:grpSpPr>
          <a:xfrm>
            <a:off x="8063279" y="2370667"/>
            <a:ext cx="342900" cy="2191534"/>
            <a:chOff x="6709833" y="2370667"/>
            <a:chExt cx="342900" cy="2191534"/>
          </a:xfrm>
        </p:grpSpPr>
        <p:sp>
          <p:nvSpPr>
            <p:cNvPr id="24598" name="Rectangle 24597">
              <a:extLst>
                <a:ext uri="{FF2B5EF4-FFF2-40B4-BE49-F238E27FC236}">
                  <a16:creationId xmlns:a16="http://schemas.microsoft.com/office/drawing/2014/main" id="{A735578E-6DB6-E587-234B-74EF682C61F2}"/>
                </a:ext>
              </a:extLst>
            </p:cNvPr>
            <p:cNvSpPr/>
            <p:nvPr/>
          </p:nvSpPr>
          <p:spPr bwMode="auto">
            <a:xfrm>
              <a:off x="6709833" y="2370667"/>
              <a:ext cx="342900" cy="1706033"/>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599" name="Rectangle 24598">
              <a:extLst>
                <a:ext uri="{FF2B5EF4-FFF2-40B4-BE49-F238E27FC236}">
                  <a16:creationId xmlns:a16="http://schemas.microsoft.com/office/drawing/2014/main" id="{E1643894-54D8-9E5D-15C2-5999DA1932C4}"/>
                </a:ext>
              </a:extLst>
            </p:cNvPr>
            <p:cNvSpPr/>
            <p:nvPr/>
          </p:nvSpPr>
          <p:spPr bwMode="auto">
            <a:xfrm>
              <a:off x="6709833" y="4073524"/>
              <a:ext cx="342900" cy="488677"/>
            </a:xfrm>
            <a:prstGeom prst="rect">
              <a:avLst/>
            </a:prstGeom>
            <a:solidFill>
              <a:schemeClr val="accent6">
                <a:lumMod val="40000"/>
                <a:lumOff val="6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4602" name="Group 24601">
            <a:extLst>
              <a:ext uri="{FF2B5EF4-FFF2-40B4-BE49-F238E27FC236}">
                <a16:creationId xmlns:a16="http://schemas.microsoft.com/office/drawing/2014/main" id="{BE97542B-8F70-47AF-18DC-817661824777}"/>
              </a:ext>
            </a:extLst>
          </p:cNvPr>
          <p:cNvGrpSpPr/>
          <p:nvPr/>
        </p:nvGrpSpPr>
        <p:grpSpPr>
          <a:xfrm>
            <a:off x="8524099" y="2370667"/>
            <a:ext cx="342900" cy="2188931"/>
            <a:chOff x="6709833" y="2370667"/>
            <a:chExt cx="342900" cy="2188931"/>
          </a:xfrm>
        </p:grpSpPr>
        <p:sp>
          <p:nvSpPr>
            <p:cNvPr id="24603" name="Rectangle 24602">
              <a:extLst>
                <a:ext uri="{FF2B5EF4-FFF2-40B4-BE49-F238E27FC236}">
                  <a16:creationId xmlns:a16="http://schemas.microsoft.com/office/drawing/2014/main" id="{0D6BDD41-FD86-58A2-0F0C-8BC8D37F3ECF}"/>
                </a:ext>
              </a:extLst>
            </p:cNvPr>
            <p:cNvSpPr/>
            <p:nvPr/>
          </p:nvSpPr>
          <p:spPr bwMode="auto">
            <a:xfrm>
              <a:off x="6709833" y="2370667"/>
              <a:ext cx="342900" cy="1955271"/>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04" name="Rectangle 24603">
              <a:extLst>
                <a:ext uri="{FF2B5EF4-FFF2-40B4-BE49-F238E27FC236}">
                  <a16:creationId xmlns:a16="http://schemas.microsoft.com/office/drawing/2014/main" id="{5A1067CD-7B9D-8D02-3522-9A1893C127C2}"/>
                </a:ext>
              </a:extLst>
            </p:cNvPr>
            <p:cNvSpPr/>
            <p:nvPr/>
          </p:nvSpPr>
          <p:spPr bwMode="auto">
            <a:xfrm>
              <a:off x="6709833" y="4326464"/>
              <a:ext cx="342900" cy="208258"/>
            </a:xfrm>
            <a:prstGeom prst="rect">
              <a:avLst/>
            </a:prstGeom>
            <a:solidFill>
              <a:schemeClr val="accent6">
                <a:lumMod val="40000"/>
                <a:lumOff val="6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05" name="Rectangle 24604">
              <a:extLst>
                <a:ext uri="{FF2B5EF4-FFF2-40B4-BE49-F238E27FC236}">
                  <a16:creationId xmlns:a16="http://schemas.microsoft.com/office/drawing/2014/main" id="{EDB9E1E7-D2BA-3F5A-CA39-F8614AC022FB}"/>
                </a:ext>
              </a:extLst>
            </p:cNvPr>
            <p:cNvSpPr/>
            <p:nvPr/>
          </p:nvSpPr>
          <p:spPr bwMode="auto">
            <a:xfrm>
              <a:off x="6709833" y="4532166"/>
              <a:ext cx="342900" cy="27432"/>
            </a:xfrm>
            <a:prstGeom prst="rect">
              <a:avLst/>
            </a:prstGeom>
            <a:solidFill>
              <a:schemeClr val="accent6">
                <a:lumMod val="60000"/>
                <a:lumOff val="4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4607" name="Group 24606">
            <a:extLst>
              <a:ext uri="{FF2B5EF4-FFF2-40B4-BE49-F238E27FC236}">
                <a16:creationId xmlns:a16="http://schemas.microsoft.com/office/drawing/2014/main" id="{013729B9-CBD1-B645-1FFE-96745D80F686}"/>
              </a:ext>
            </a:extLst>
          </p:cNvPr>
          <p:cNvGrpSpPr/>
          <p:nvPr/>
        </p:nvGrpSpPr>
        <p:grpSpPr>
          <a:xfrm>
            <a:off x="9424618" y="2370667"/>
            <a:ext cx="342900" cy="2188931"/>
            <a:chOff x="6709833" y="2370667"/>
            <a:chExt cx="342900" cy="2188931"/>
          </a:xfrm>
        </p:grpSpPr>
        <p:sp>
          <p:nvSpPr>
            <p:cNvPr id="24608" name="Rectangle 24607">
              <a:extLst>
                <a:ext uri="{FF2B5EF4-FFF2-40B4-BE49-F238E27FC236}">
                  <a16:creationId xmlns:a16="http://schemas.microsoft.com/office/drawing/2014/main" id="{A48F37E1-51BB-6ADC-2FBF-1B83F198F912}"/>
                </a:ext>
              </a:extLst>
            </p:cNvPr>
            <p:cNvSpPr/>
            <p:nvPr/>
          </p:nvSpPr>
          <p:spPr bwMode="auto">
            <a:xfrm>
              <a:off x="6709833" y="2370667"/>
              <a:ext cx="342900" cy="1955271"/>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09" name="Rectangle 24608">
              <a:extLst>
                <a:ext uri="{FF2B5EF4-FFF2-40B4-BE49-F238E27FC236}">
                  <a16:creationId xmlns:a16="http://schemas.microsoft.com/office/drawing/2014/main" id="{78CE6778-39F6-6FC6-3E84-EE74346EB3E6}"/>
                </a:ext>
              </a:extLst>
            </p:cNvPr>
            <p:cNvSpPr/>
            <p:nvPr/>
          </p:nvSpPr>
          <p:spPr bwMode="auto">
            <a:xfrm>
              <a:off x="6709833" y="4195234"/>
              <a:ext cx="342900" cy="297720"/>
            </a:xfrm>
            <a:prstGeom prst="rect">
              <a:avLst/>
            </a:prstGeom>
            <a:solidFill>
              <a:schemeClr val="accent6">
                <a:lumMod val="40000"/>
                <a:lumOff val="6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10" name="Rectangle 24609">
              <a:extLst>
                <a:ext uri="{FF2B5EF4-FFF2-40B4-BE49-F238E27FC236}">
                  <a16:creationId xmlns:a16="http://schemas.microsoft.com/office/drawing/2014/main" id="{8A774C13-C44A-02BA-9195-9001D47A638C}"/>
                </a:ext>
              </a:extLst>
            </p:cNvPr>
            <p:cNvSpPr/>
            <p:nvPr/>
          </p:nvSpPr>
          <p:spPr bwMode="auto">
            <a:xfrm>
              <a:off x="6709833" y="4492954"/>
              <a:ext cx="342900" cy="66644"/>
            </a:xfrm>
            <a:prstGeom prst="rect">
              <a:avLst/>
            </a:prstGeom>
            <a:solidFill>
              <a:schemeClr val="accent6">
                <a:lumMod val="60000"/>
                <a:lumOff val="4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4611" name="Group 24610">
            <a:extLst>
              <a:ext uri="{FF2B5EF4-FFF2-40B4-BE49-F238E27FC236}">
                <a16:creationId xmlns:a16="http://schemas.microsoft.com/office/drawing/2014/main" id="{9D6A9240-6637-5EFE-4358-35EEC784C770}"/>
              </a:ext>
            </a:extLst>
          </p:cNvPr>
          <p:cNvGrpSpPr/>
          <p:nvPr/>
        </p:nvGrpSpPr>
        <p:grpSpPr>
          <a:xfrm>
            <a:off x="9859220" y="2370667"/>
            <a:ext cx="342900" cy="2188931"/>
            <a:chOff x="6709833" y="2370667"/>
            <a:chExt cx="342900" cy="2188931"/>
          </a:xfrm>
        </p:grpSpPr>
        <p:sp>
          <p:nvSpPr>
            <p:cNvPr id="24612" name="Rectangle 24611">
              <a:extLst>
                <a:ext uri="{FF2B5EF4-FFF2-40B4-BE49-F238E27FC236}">
                  <a16:creationId xmlns:a16="http://schemas.microsoft.com/office/drawing/2014/main" id="{3DE88F28-70C7-8E46-38FF-5DEC0D14F3FD}"/>
                </a:ext>
              </a:extLst>
            </p:cNvPr>
            <p:cNvSpPr/>
            <p:nvPr/>
          </p:nvSpPr>
          <p:spPr bwMode="auto">
            <a:xfrm>
              <a:off x="6709833" y="2370667"/>
              <a:ext cx="342900" cy="1955271"/>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13" name="Rectangle 24612">
              <a:extLst>
                <a:ext uri="{FF2B5EF4-FFF2-40B4-BE49-F238E27FC236}">
                  <a16:creationId xmlns:a16="http://schemas.microsoft.com/office/drawing/2014/main" id="{1639F673-9EB4-2A93-A35D-B4A1CADD2292}"/>
                </a:ext>
              </a:extLst>
            </p:cNvPr>
            <p:cNvSpPr/>
            <p:nvPr/>
          </p:nvSpPr>
          <p:spPr bwMode="auto">
            <a:xfrm>
              <a:off x="6709833" y="4256617"/>
              <a:ext cx="342900" cy="252889"/>
            </a:xfrm>
            <a:prstGeom prst="rect">
              <a:avLst/>
            </a:prstGeom>
            <a:solidFill>
              <a:schemeClr val="accent6">
                <a:lumMod val="40000"/>
                <a:lumOff val="6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14" name="Rectangle 24613">
              <a:extLst>
                <a:ext uri="{FF2B5EF4-FFF2-40B4-BE49-F238E27FC236}">
                  <a16:creationId xmlns:a16="http://schemas.microsoft.com/office/drawing/2014/main" id="{DAC833D0-355B-0DAA-A4F8-A29734BCF374}"/>
                </a:ext>
              </a:extLst>
            </p:cNvPr>
            <p:cNvSpPr/>
            <p:nvPr/>
          </p:nvSpPr>
          <p:spPr bwMode="auto">
            <a:xfrm>
              <a:off x="6709833" y="4507770"/>
              <a:ext cx="342900" cy="51828"/>
            </a:xfrm>
            <a:prstGeom prst="rect">
              <a:avLst/>
            </a:prstGeom>
            <a:solidFill>
              <a:schemeClr val="accent6">
                <a:lumMod val="60000"/>
                <a:lumOff val="4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4615" name="Group 24614">
            <a:extLst>
              <a:ext uri="{FF2B5EF4-FFF2-40B4-BE49-F238E27FC236}">
                <a16:creationId xmlns:a16="http://schemas.microsoft.com/office/drawing/2014/main" id="{120F1F5C-E2A8-2D0A-112C-22583C39FA6C}"/>
              </a:ext>
            </a:extLst>
          </p:cNvPr>
          <p:cNvGrpSpPr/>
          <p:nvPr/>
        </p:nvGrpSpPr>
        <p:grpSpPr>
          <a:xfrm>
            <a:off x="10314009" y="2370667"/>
            <a:ext cx="342900" cy="2188931"/>
            <a:chOff x="6709833" y="2370667"/>
            <a:chExt cx="342900" cy="2188931"/>
          </a:xfrm>
        </p:grpSpPr>
        <p:sp>
          <p:nvSpPr>
            <p:cNvPr id="24616" name="Rectangle 24615">
              <a:extLst>
                <a:ext uri="{FF2B5EF4-FFF2-40B4-BE49-F238E27FC236}">
                  <a16:creationId xmlns:a16="http://schemas.microsoft.com/office/drawing/2014/main" id="{A2CBBA49-CD7C-E2BD-E900-C0148C2E3F1C}"/>
                </a:ext>
              </a:extLst>
            </p:cNvPr>
            <p:cNvSpPr/>
            <p:nvPr/>
          </p:nvSpPr>
          <p:spPr bwMode="auto">
            <a:xfrm>
              <a:off x="6709833" y="2370667"/>
              <a:ext cx="342900" cy="1735665"/>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17" name="Rectangle 24616">
              <a:extLst>
                <a:ext uri="{FF2B5EF4-FFF2-40B4-BE49-F238E27FC236}">
                  <a16:creationId xmlns:a16="http://schemas.microsoft.com/office/drawing/2014/main" id="{EC83F65F-FFF7-9D58-C359-CD8C3BD0E4AF}"/>
                </a:ext>
              </a:extLst>
            </p:cNvPr>
            <p:cNvSpPr/>
            <p:nvPr/>
          </p:nvSpPr>
          <p:spPr bwMode="auto">
            <a:xfrm>
              <a:off x="6709833" y="4104217"/>
              <a:ext cx="342900" cy="309033"/>
            </a:xfrm>
            <a:prstGeom prst="rect">
              <a:avLst/>
            </a:prstGeom>
            <a:solidFill>
              <a:schemeClr val="accent6">
                <a:lumMod val="40000"/>
                <a:lumOff val="6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18" name="Rectangle 24617">
              <a:extLst>
                <a:ext uri="{FF2B5EF4-FFF2-40B4-BE49-F238E27FC236}">
                  <a16:creationId xmlns:a16="http://schemas.microsoft.com/office/drawing/2014/main" id="{C9B6A0FB-23D8-81AF-1F86-6A8B78AE7F97}"/>
                </a:ext>
              </a:extLst>
            </p:cNvPr>
            <p:cNvSpPr/>
            <p:nvPr/>
          </p:nvSpPr>
          <p:spPr bwMode="auto">
            <a:xfrm>
              <a:off x="6709833" y="4409017"/>
              <a:ext cx="342900" cy="150581"/>
            </a:xfrm>
            <a:prstGeom prst="rect">
              <a:avLst/>
            </a:prstGeom>
            <a:solidFill>
              <a:schemeClr val="accent6">
                <a:lumMod val="60000"/>
                <a:lumOff val="4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4619" name="Group 24618">
            <a:extLst>
              <a:ext uri="{FF2B5EF4-FFF2-40B4-BE49-F238E27FC236}">
                <a16:creationId xmlns:a16="http://schemas.microsoft.com/office/drawing/2014/main" id="{E7DD5120-7F61-CAAE-F1D9-0146C41C2F40}"/>
              </a:ext>
            </a:extLst>
          </p:cNvPr>
          <p:cNvGrpSpPr/>
          <p:nvPr/>
        </p:nvGrpSpPr>
        <p:grpSpPr>
          <a:xfrm>
            <a:off x="10757447" y="2370667"/>
            <a:ext cx="342900" cy="2188931"/>
            <a:chOff x="6709833" y="2370667"/>
            <a:chExt cx="342900" cy="2188931"/>
          </a:xfrm>
        </p:grpSpPr>
        <p:sp>
          <p:nvSpPr>
            <p:cNvPr id="24620" name="Rectangle 24619">
              <a:extLst>
                <a:ext uri="{FF2B5EF4-FFF2-40B4-BE49-F238E27FC236}">
                  <a16:creationId xmlns:a16="http://schemas.microsoft.com/office/drawing/2014/main" id="{1078673E-18D1-54E1-5881-CB7AB9D24B29}"/>
                </a:ext>
              </a:extLst>
            </p:cNvPr>
            <p:cNvSpPr/>
            <p:nvPr/>
          </p:nvSpPr>
          <p:spPr bwMode="auto">
            <a:xfrm>
              <a:off x="6709833" y="2370667"/>
              <a:ext cx="342900" cy="1955271"/>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21" name="Rectangle 24620">
              <a:extLst>
                <a:ext uri="{FF2B5EF4-FFF2-40B4-BE49-F238E27FC236}">
                  <a16:creationId xmlns:a16="http://schemas.microsoft.com/office/drawing/2014/main" id="{1564B3C0-FA73-9B18-CD7C-D4C793C74F78}"/>
                </a:ext>
              </a:extLst>
            </p:cNvPr>
            <p:cNvSpPr/>
            <p:nvPr/>
          </p:nvSpPr>
          <p:spPr bwMode="auto">
            <a:xfrm>
              <a:off x="6709833" y="4326464"/>
              <a:ext cx="342900" cy="208258"/>
            </a:xfrm>
            <a:prstGeom prst="rect">
              <a:avLst/>
            </a:prstGeom>
            <a:solidFill>
              <a:schemeClr val="accent6">
                <a:lumMod val="40000"/>
                <a:lumOff val="6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22" name="Rectangle 24621">
              <a:extLst>
                <a:ext uri="{FF2B5EF4-FFF2-40B4-BE49-F238E27FC236}">
                  <a16:creationId xmlns:a16="http://schemas.microsoft.com/office/drawing/2014/main" id="{95D29778-BA86-0669-7675-A1C15A2494EB}"/>
                </a:ext>
              </a:extLst>
            </p:cNvPr>
            <p:cNvSpPr/>
            <p:nvPr/>
          </p:nvSpPr>
          <p:spPr bwMode="auto">
            <a:xfrm>
              <a:off x="6709833" y="4532166"/>
              <a:ext cx="342900" cy="27432"/>
            </a:xfrm>
            <a:prstGeom prst="rect">
              <a:avLst/>
            </a:prstGeom>
            <a:solidFill>
              <a:schemeClr val="accent6">
                <a:lumMod val="60000"/>
                <a:lumOff val="4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4623" name="Group 24622">
            <a:extLst>
              <a:ext uri="{FF2B5EF4-FFF2-40B4-BE49-F238E27FC236}">
                <a16:creationId xmlns:a16="http://schemas.microsoft.com/office/drawing/2014/main" id="{04EC19E9-364D-4AF6-576A-8A153DE63E37}"/>
              </a:ext>
            </a:extLst>
          </p:cNvPr>
          <p:cNvGrpSpPr/>
          <p:nvPr/>
        </p:nvGrpSpPr>
        <p:grpSpPr>
          <a:xfrm>
            <a:off x="11216310" y="2370667"/>
            <a:ext cx="342900" cy="2188931"/>
            <a:chOff x="6709833" y="2370667"/>
            <a:chExt cx="342900" cy="2188931"/>
          </a:xfrm>
        </p:grpSpPr>
        <p:sp>
          <p:nvSpPr>
            <p:cNvPr id="24624" name="Rectangle 24623">
              <a:extLst>
                <a:ext uri="{FF2B5EF4-FFF2-40B4-BE49-F238E27FC236}">
                  <a16:creationId xmlns:a16="http://schemas.microsoft.com/office/drawing/2014/main" id="{3E6C5E6B-5B56-7100-AC60-B83F64F439C1}"/>
                </a:ext>
              </a:extLst>
            </p:cNvPr>
            <p:cNvSpPr/>
            <p:nvPr/>
          </p:nvSpPr>
          <p:spPr bwMode="auto">
            <a:xfrm>
              <a:off x="6709833" y="2370667"/>
              <a:ext cx="342900" cy="1981200"/>
            </a:xfrm>
            <a:prstGeom prst="rect">
              <a:avLst/>
            </a:prstGeom>
            <a:solidFill>
              <a:schemeClr val="accent4"/>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25" name="Rectangle 24624">
              <a:extLst>
                <a:ext uri="{FF2B5EF4-FFF2-40B4-BE49-F238E27FC236}">
                  <a16:creationId xmlns:a16="http://schemas.microsoft.com/office/drawing/2014/main" id="{B0E5FB53-75F4-146A-3043-39C76E70AAED}"/>
                </a:ext>
              </a:extLst>
            </p:cNvPr>
            <p:cNvSpPr/>
            <p:nvPr/>
          </p:nvSpPr>
          <p:spPr bwMode="auto">
            <a:xfrm>
              <a:off x="6709833" y="4349750"/>
              <a:ext cx="342900" cy="124883"/>
            </a:xfrm>
            <a:prstGeom prst="rect">
              <a:avLst/>
            </a:prstGeom>
            <a:solidFill>
              <a:schemeClr val="accent6">
                <a:lumMod val="40000"/>
                <a:lumOff val="6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4626" name="Rectangle 24625">
              <a:extLst>
                <a:ext uri="{FF2B5EF4-FFF2-40B4-BE49-F238E27FC236}">
                  <a16:creationId xmlns:a16="http://schemas.microsoft.com/office/drawing/2014/main" id="{8FEA2F45-0B33-C37D-1351-F7A146B63B37}"/>
                </a:ext>
              </a:extLst>
            </p:cNvPr>
            <p:cNvSpPr/>
            <p:nvPr/>
          </p:nvSpPr>
          <p:spPr bwMode="auto">
            <a:xfrm>
              <a:off x="6709833" y="4470390"/>
              <a:ext cx="342900" cy="89208"/>
            </a:xfrm>
            <a:prstGeom prst="rect">
              <a:avLst/>
            </a:prstGeom>
            <a:solidFill>
              <a:schemeClr val="accent6">
                <a:lumMod val="60000"/>
                <a:lumOff val="4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24627" name="TextBox 24626">
            <a:extLst>
              <a:ext uri="{FF2B5EF4-FFF2-40B4-BE49-F238E27FC236}">
                <a16:creationId xmlns:a16="http://schemas.microsoft.com/office/drawing/2014/main" id="{DE49A68D-F161-AC10-4B2E-361A8EB1C754}"/>
              </a:ext>
            </a:extLst>
          </p:cNvPr>
          <p:cNvSpPr txBox="1"/>
          <p:nvPr/>
        </p:nvSpPr>
        <p:spPr bwMode="auto">
          <a:xfrm>
            <a:off x="6715674" y="3022553"/>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72</a:t>
            </a:r>
          </a:p>
        </p:txBody>
      </p:sp>
      <p:sp>
        <p:nvSpPr>
          <p:cNvPr id="24628" name="TextBox 24627">
            <a:extLst>
              <a:ext uri="{FF2B5EF4-FFF2-40B4-BE49-F238E27FC236}">
                <a16:creationId xmlns:a16="http://schemas.microsoft.com/office/drawing/2014/main" id="{51A5132B-6A20-19D9-5C61-D6F29119BAD9}"/>
              </a:ext>
            </a:extLst>
          </p:cNvPr>
          <p:cNvSpPr txBox="1"/>
          <p:nvPr/>
        </p:nvSpPr>
        <p:spPr bwMode="auto">
          <a:xfrm>
            <a:off x="6715674" y="4031140"/>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21</a:t>
            </a:r>
          </a:p>
        </p:txBody>
      </p:sp>
      <p:sp>
        <p:nvSpPr>
          <p:cNvPr id="24629" name="TextBox 24628">
            <a:extLst>
              <a:ext uri="{FF2B5EF4-FFF2-40B4-BE49-F238E27FC236}">
                <a16:creationId xmlns:a16="http://schemas.microsoft.com/office/drawing/2014/main" id="{E934F04E-1C58-05DC-4A62-9795FC0132E9}"/>
              </a:ext>
            </a:extLst>
          </p:cNvPr>
          <p:cNvSpPr txBox="1"/>
          <p:nvPr/>
        </p:nvSpPr>
        <p:spPr bwMode="auto">
          <a:xfrm>
            <a:off x="6754947" y="4284680"/>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6</a:t>
            </a:r>
          </a:p>
        </p:txBody>
      </p:sp>
      <p:sp>
        <p:nvSpPr>
          <p:cNvPr id="24630" name="TextBox 24629">
            <a:extLst>
              <a:ext uri="{FF2B5EF4-FFF2-40B4-BE49-F238E27FC236}">
                <a16:creationId xmlns:a16="http://schemas.microsoft.com/office/drawing/2014/main" id="{BE816CF9-062E-01C8-8CA5-E30E24BD6313}"/>
              </a:ext>
            </a:extLst>
          </p:cNvPr>
          <p:cNvSpPr txBox="1"/>
          <p:nvPr/>
        </p:nvSpPr>
        <p:spPr bwMode="auto">
          <a:xfrm>
            <a:off x="6754947" y="4379506"/>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1</a:t>
            </a:r>
          </a:p>
        </p:txBody>
      </p:sp>
      <p:sp>
        <p:nvSpPr>
          <p:cNvPr id="24631" name="TextBox 24630">
            <a:extLst>
              <a:ext uri="{FF2B5EF4-FFF2-40B4-BE49-F238E27FC236}">
                <a16:creationId xmlns:a16="http://schemas.microsoft.com/office/drawing/2014/main" id="{B6C8821C-6A7A-F961-FECE-B21127899A4B}"/>
              </a:ext>
            </a:extLst>
          </p:cNvPr>
          <p:cNvSpPr txBox="1"/>
          <p:nvPr/>
        </p:nvSpPr>
        <p:spPr bwMode="auto">
          <a:xfrm>
            <a:off x="7165227" y="3022553"/>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75</a:t>
            </a:r>
          </a:p>
        </p:txBody>
      </p:sp>
      <p:sp>
        <p:nvSpPr>
          <p:cNvPr id="24632" name="TextBox 24631">
            <a:extLst>
              <a:ext uri="{FF2B5EF4-FFF2-40B4-BE49-F238E27FC236}">
                <a16:creationId xmlns:a16="http://schemas.microsoft.com/office/drawing/2014/main" id="{68E9AE02-0F7D-16BE-7CC4-057BC7DD5F72}"/>
              </a:ext>
            </a:extLst>
          </p:cNvPr>
          <p:cNvSpPr txBox="1"/>
          <p:nvPr/>
        </p:nvSpPr>
        <p:spPr bwMode="auto">
          <a:xfrm>
            <a:off x="7165227" y="4063215"/>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17</a:t>
            </a:r>
          </a:p>
        </p:txBody>
      </p:sp>
      <p:sp>
        <p:nvSpPr>
          <p:cNvPr id="24633" name="TextBox 24632">
            <a:extLst>
              <a:ext uri="{FF2B5EF4-FFF2-40B4-BE49-F238E27FC236}">
                <a16:creationId xmlns:a16="http://schemas.microsoft.com/office/drawing/2014/main" id="{57E891A5-0C17-4F27-7743-8005D483C8E3}"/>
              </a:ext>
            </a:extLst>
          </p:cNvPr>
          <p:cNvSpPr txBox="1"/>
          <p:nvPr/>
        </p:nvSpPr>
        <p:spPr bwMode="auto">
          <a:xfrm>
            <a:off x="7204500" y="4284680"/>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7</a:t>
            </a:r>
          </a:p>
        </p:txBody>
      </p:sp>
      <p:sp>
        <p:nvSpPr>
          <p:cNvPr id="24634" name="TextBox 24633">
            <a:extLst>
              <a:ext uri="{FF2B5EF4-FFF2-40B4-BE49-F238E27FC236}">
                <a16:creationId xmlns:a16="http://schemas.microsoft.com/office/drawing/2014/main" id="{8BCF4167-7CFF-8575-B34C-A9A1E068FA23}"/>
              </a:ext>
            </a:extLst>
          </p:cNvPr>
          <p:cNvSpPr txBox="1"/>
          <p:nvPr/>
        </p:nvSpPr>
        <p:spPr bwMode="auto">
          <a:xfrm>
            <a:off x="7204500" y="4379506"/>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1</a:t>
            </a:r>
          </a:p>
        </p:txBody>
      </p:sp>
      <p:sp>
        <p:nvSpPr>
          <p:cNvPr id="24635" name="TextBox 24634">
            <a:extLst>
              <a:ext uri="{FF2B5EF4-FFF2-40B4-BE49-F238E27FC236}">
                <a16:creationId xmlns:a16="http://schemas.microsoft.com/office/drawing/2014/main" id="{BFB6E6F7-6E92-BE13-34F4-5B561605FC19}"/>
              </a:ext>
            </a:extLst>
          </p:cNvPr>
          <p:cNvSpPr txBox="1"/>
          <p:nvPr/>
        </p:nvSpPr>
        <p:spPr bwMode="auto">
          <a:xfrm>
            <a:off x="7624851" y="3075247"/>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78</a:t>
            </a:r>
          </a:p>
        </p:txBody>
      </p:sp>
      <p:sp>
        <p:nvSpPr>
          <p:cNvPr id="24636" name="TextBox 24635">
            <a:extLst>
              <a:ext uri="{FF2B5EF4-FFF2-40B4-BE49-F238E27FC236}">
                <a16:creationId xmlns:a16="http://schemas.microsoft.com/office/drawing/2014/main" id="{B67C0651-FDAF-1C5F-C22C-BED2E4F60D1E}"/>
              </a:ext>
            </a:extLst>
          </p:cNvPr>
          <p:cNvSpPr txBox="1"/>
          <p:nvPr/>
        </p:nvSpPr>
        <p:spPr bwMode="auto">
          <a:xfrm>
            <a:off x="7624851" y="4082265"/>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14</a:t>
            </a:r>
          </a:p>
        </p:txBody>
      </p:sp>
      <p:sp>
        <p:nvSpPr>
          <p:cNvPr id="24637" name="TextBox 24636">
            <a:extLst>
              <a:ext uri="{FF2B5EF4-FFF2-40B4-BE49-F238E27FC236}">
                <a16:creationId xmlns:a16="http://schemas.microsoft.com/office/drawing/2014/main" id="{805C3AF0-FDEE-529A-FF50-521C93AF780F}"/>
              </a:ext>
            </a:extLst>
          </p:cNvPr>
          <p:cNvSpPr txBox="1"/>
          <p:nvPr/>
        </p:nvSpPr>
        <p:spPr bwMode="auto">
          <a:xfrm>
            <a:off x="7664124" y="4284680"/>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7</a:t>
            </a:r>
          </a:p>
        </p:txBody>
      </p:sp>
      <p:sp>
        <p:nvSpPr>
          <p:cNvPr id="24638" name="TextBox 24637">
            <a:extLst>
              <a:ext uri="{FF2B5EF4-FFF2-40B4-BE49-F238E27FC236}">
                <a16:creationId xmlns:a16="http://schemas.microsoft.com/office/drawing/2014/main" id="{A7A07850-3D2B-94A3-0715-793B6E9C82CA}"/>
              </a:ext>
            </a:extLst>
          </p:cNvPr>
          <p:cNvSpPr txBox="1"/>
          <p:nvPr/>
        </p:nvSpPr>
        <p:spPr bwMode="auto">
          <a:xfrm>
            <a:off x="7664124" y="4379506"/>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1</a:t>
            </a:r>
          </a:p>
        </p:txBody>
      </p:sp>
      <p:sp>
        <p:nvSpPr>
          <p:cNvPr id="24639" name="TextBox 24638">
            <a:extLst>
              <a:ext uri="{FF2B5EF4-FFF2-40B4-BE49-F238E27FC236}">
                <a16:creationId xmlns:a16="http://schemas.microsoft.com/office/drawing/2014/main" id="{B162A224-C71F-64E5-E70C-F34E149A93C5}"/>
              </a:ext>
            </a:extLst>
          </p:cNvPr>
          <p:cNvSpPr txBox="1"/>
          <p:nvPr/>
        </p:nvSpPr>
        <p:spPr bwMode="auto">
          <a:xfrm>
            <a:off x="8068623" y="3075247"/>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78</a:t>
            </a:r>
          </a:p>
        </p:txBody>
      </p:sp>
      <p:sp>
        <p:nvSpPr>
          <p:cNvPr id="24640" name="TextBox 24639">
            <a:extLst>
              <a:ext uri="{FF2B5EF4-FFF2-40B4-BE49-F238E27FC236}">
                <a16:creationId xmlns:a16="http://schemas.microsoft.com/office/drawing/2014/main" id="{24F569DD-7957-B8DF-BEA8-506680A4D6BD}"/>
              </a:ext>
            </a:extLst>
          </p:cNvPr>
          <p:cNvSpPr txBox="1"/>
          <p:nvPr/>
        </p:nvSpPr>
        <p:spPr bwMode="auto">
          <a:xfrm>
            <a:off x="8068623" y="4169639"/>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22</a:t>
            </a:r>
          </a:p>
        </p:txBody>
      </p:sp>
      <p:sp>
        <p:nvSpPr>
          <p:cNvPr id="24641" name="TextBox 24640">
            <a:extLst>
              <a:ext uri="{FF2B5EF4-FFF2-40B4-BE49-F238E27FC236}">
                <a16:creationId xmlns:a16="http://schemas.microsoft.com/office/drawing/2014/main" id="{B6F8E162-0037-58C5-C613-09E796A18F72}"/>
              </a:ext>
            </a:extLst>
          </p:cNvPr>
          <p:cNvSpPr txBox="1"/>
          <p:nvPr/>
        </p:nvSpPr>
        <p:spPr bwMode="auto">
          <a:xfrm>
            <a:off x="8519675" y="3203201"/>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89</a:t>
            </a:r>
          </a:p>
        </p:txBody>
      </p:sp>
      <p:sp>
        <p:nvSpPr>
          <p:cNvPr id="24643" name="TextBox 24642">
            <a:extLst>
              <a:ext uri="{FF2B5EF4-FFF2-40B4-BE49-F238E27FC236}">
                <a16:creationId xmlns:a16="http://schemas.microsoft.com/office/drawing/2014/main" id="{F0A22D55-CCE2-0369-3683-DA7CDDE0A721}"/>
              </a:ext>
            </a:extLst>
          </p:cNvPr>
          <p:cNvSpPr txBox="1"/>
          <p:nvPr/>
        </p:nvSpPr>
        <p:spPr bwMode="auto">
          <a:xfrm>
            <a:off x="8519675" y="4284680"/>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10</a:t>
            </a:r>
          </a:p>
        </p:txBody>
      </p:sp>
      <p:sp>
        <p:nvSpPr>
          <p:cNvPr id="24644" name="TextBox 24643">
            <a:extLst>
              <a:ext uri="{FF2B5EF4-FFF2-40B4-BE49-F238E27FC236}">
                <a16:creationId xmlns:a16="http://schemas.microsoft.com/office/drawing/2014/main" id="{B87A7FA8-2F31-EA6A-CF09-0087C83E99F5}"/>
              </a:ext>
            </a:extLst>
          </p:cNvPr>
          <p:cNvSpPr txBox="1"/>
          <p:nvPr/>
        </p:nvSpPr>
        <p:spPr bwMode="auto">
          <a:xfrm>
            <a:off x="8558948" y="4379506"/>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1</a:t>
            </a:r>
          </a:p>
        </p:txBody>
      </p:sp>
      <p:sp>
        <p:nvSpPr>
          <p:cNvPr id="24645" name="TextBox 24644">
            <a:extLst>
              <a:ext uri="{FF2B5EF4-FFF2-40B4-BE49-F238E27FC236}">
                <a16:creationId xmlns:a16="http://schemas.microsoft.com/office/drawing/2014/main" id="{ED3F4758-91AE-C664-CC43-D0C9399C1D52}"/>
              </a:ext>
            </a:extLst>
          </p:cNvPr>
          <p:cNvSpPr txBox="1"/>
          <p:nvPr/>
        </p:nvSpPr>
        <p:spPr bwMode="auto">
          <a:xfrm>
            <a:off x="9419845" y="3140476"/>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83</a:t>
            </a:r>
          </a:p>
        </p:txBody>
      </p:sp>
      <p:sp>
        <p:nvSpPr>
          <p:cNvPr id="24646" name="TextBox 24645">
            <a:extLst>
              <a:ext uri="{FF2B5EF4-FFF2-40B4-BE49-F238E27FC236}">
                <a16:creationId xmlns:a16="http://schemas.microsoft.com/office/drawing/2014/main" id="{9A1D375A-42AD-C2A3-5B1B-06C9B4084AF6}"/>
              </a:ext>
            </a:extLst>
          </p:cNvPr>
          <p:cNvSpPr txBox="1"/>
          <p:nvPr/>
        </p:nvSpPr>
        <p:spPr bwMode="auto">
          <a:xfrm>
            <a:off x="9419845" y="4201714"/>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14</a:t>
            </a:r>
          </a:p>
        </p:txBody>
      </p:sp>
      <p:sp>
        <p:nvSpPr>
          <p:cNvPr id="24647" name="TextBox 24646">
            <a:extLst>
              <a:ext uri="{FF2B5EF4-FFF2-40B4-BE49-F238E27FC236}">
                <a16:creationId xmlns:a16="http://schemas.microsoft.com/office/drawing/2014/main" id="{36226FCB-0CAB-074A-CCEF-C6992BE42DDA}"/>
              </a:ext>
            </a:extLst>
          </p:cNvPr>
          <p:cNvSpPr txBox="1"/>
          <p:nvPr/>
        </p:nvSpPr>
        <p:spPr bwMode="auto">
          <a:xfrm>
            <a:off x="9459118" y="4379506"/>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3</a:t>
            </a:r>
          </a:p>
        </p:txBody>
      </p:sp>
      <p:sp>
        <p:nvSpPr>
          <p:cNvPr id="24648" name="TextBox 24647">
            <a:extLst>
              <a:ext uri="{FF2B5EF4-FFF2-40B4-BE49-F238E27FC236}">
                <a16:creationId xmlns:a16="http://schemas.microsoft.com/office/drawing/2014/main" id="{2CCE92D0-AB12-17DD-E6A0-AE6B21758CDC}"/>
              </a:ext>
            </a:extLst>
          </p:cNvPr>
          <p:cNvSpPr txBox="1"/>
          <p:nvPr/>
        </p:nvSpPr>
        <p:spPr bwMode="auto">
          <a:xfrm>
            <a:off x="9864263" y="3140476"/>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86</a:t>
            </a:r>
          </a:p>
        </p:txBody>
      </p:sp>
      <p:sp>
        <p:nvSpPr>
          <p:cNvPr id="24649" name="TextBox 24648">
            <a:extLst>
              <a:ext uri="{FF2B5EF4-FFF2-40B4-BE49-F238E27FC236}">
                <a16:creationId xmlns:a16="http://schemas.microsoft.com/office/drawing/2014/main" id="{8C9A1FA2-43E1-A2A6-F467-BD215E56CAF0}"/>
              </a:ext>
            </a:extLst>
          </p:cNvPr>
          <p:cNvSpPr txBox="1"/>
          <p:nvPr/>
        </p:nvSpPr>
        <p:spPr bwMode="auto">
          <a:xfrm>
            <a:off x="9864263" y="4201714"/>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11</a:t>
            </a:r>
          </a:p>
        </p:txBody>
      </p:sp>
      <p:sp>
        <p:nvSpPr>
          <p:cNvPr id="24650" name="TextBox 24649">
            <a:extLst>
              <a:ext uri="{FF2B5EF4-FFF2-40B4-BE49-F238E27FC236}">
                <a16:creationId xmlns:a16="http://schemas.microsoft.com/office/drawing/2014/main" id="{AF31C42D-9010-4136-C38A-D876F3EF45B8}"/>
              </a:ext>
            </a:extLst>
          </p:cNvPr>
          <p:cNvSpPr txBox="1"/>
          <p:nvPr/>
        </p:nvSpPr>
        <p:spPr bwMode="auto">
          <a:xfrm>
            <a:off x="9903536" y="4379506"/>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3</a:t>
            </a:r>
          </a:p>
        </p:txBody>
      </p:sp>
      <p:sp>
        <p:nvSpPr>
          <p:cNvPr id="24651" name="TextBox 24650">
            <a:extLst>
              <a:ext uri="{FF2B5EF4-FFF2-40B4-BE49-F238E27FC236}">
                <a16:creationId xmlns:a16="http://schemas.microsoft.com/office/drawing/2014/main" id="{F869EB33-C961-2B2D-807E-2C4588F32B97}"/>
              </a:ext>
            </a:extLst>
          </p:cNvPr>
          <p:cNvSpPr txBox="1"/>
          <p:nvPr/>
        </p:nvSpPr>
        <p:spPr bwMode="auto">
          <a:xfrm>
            <a:off x="10312109" y="3093898"/>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79</a:t>
            </a:r>
          </a:p>
        </p:txBody>
      </p:sp>
      <p:sp>
        <p:nvSpPr>
          <p:cNvPr id="24652" name="TextBox 24651">
            <a:extLst>
              <a:ext uri="{FF2B5EF4-FFF2-40B4-BE49-F238E27FC236}">
                <a16:creationId xmlns:a16="http://schemas.microsoft.com/office/drawing/2014/main" id="{AA6D1B75-CB07-2868-FD9A-7E95653B35C0}"/>
              </a:ext>
            </a:extLst>
          </p:cNvPr>
          <p:cNvSpPr txBox="1"/>
          <p:nvPr/>
        </p:nvSpPr>
        <p:spPr bwMode="auto">
          <a:xfrm>
            <a:off x="10312109" y="4122513"/>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14</a:t>
            </a:r>
          </a:p>
        </p:txBody>
      </p:sp>
      <p:sp>
        <p:nvSpPr>
          <p:cNvPr id="24653" name="TextBox 24652">
            <a:extLst>
              <a:ext uri="{FF2B5EF4-FFF2-40B4-BE49-F238E27FC236}">
                <a16:creationId xmlns:a16="http://schemas.microsoft.com/office/drawing/2014/main" id="{582C6CCF-D2A7-E93F-A563-F42CF4BCDFCE}"/>
              </a:ext>
            </a:extLst>
          </p:cNvPr>
          <p:cNvSpPr txBox="1"/>
          <p:nvPr/>
        </p:nvSpPr>
        <p:spPr bwMode="auto">
          <a:xfrm>
            <a:off x="10351382" y="4351867"/>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7</a:t>
            </a:r>
          </a:p>
        </p:txBody>
      </p:sp>
      <p:sp>
        <p:nvSpPr>
          <p:cNvPr id="24654" name="TextBox 24653">
            <a:extLst>
              <a:ext uri="{FF2B5EF4-FFF2-40B4-BE49-F238E27FC236}">
                <a16:creationId xmlns:a16="http://schemas.microsoft.com/office/drawing/2014/main" id="{4C1A984F-CD60-30F0-5A0E-B9003300287D}"/>
              </a:ext>
            </a:extLst>
          </p:cNvPr>
          <p:cNvSpPr txBox="1"/>
          <p:nvPr/>
        </p:nvSpPr>
        <p:spPr bwMode="auto">
          <a:xfrm>
            <a:off x="10758587" y="3203201"/>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89</a:t>
            </a:r>
          </a:p>
        </p:txBody>
      </p:sp>
      <p:sp>
        <p:nvSpPr>
          <p:cNvPr id="24655" name="TextBox 24654">
            <a:extLst>
              <a:ext uri="{FF2B5EF4-FFF2-40B4-BE49-F238E27FC236}">
                <a16:creationId xmlns:a16="http://schemas.microsoft.com/office/drawing/2014/main" id="{E72E9CF6-47A4-BFA8-DE17-23EDE39EAE52}"/>
              </a:ext>
            </a:extLst>
          </p:cNvPr>
          <p:cNvSpPr txBox="1"/>
          <p:nvPr/>
        </p:nvSpPr>
        <p:spPr bwMode="auto">
          <a:xfrm>
            <a:off x="10758587" y="4284680"/>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10</a:t>
            </a:r>
          </a:p>
        </p:txBody>
      </p:sp>
      <p:sp>
        <p:nvSpPr>
          <p:cNvPr id="24656" name="TextBox 24655">
            <a:extLst>
              <a:ext uri="{FF2B5EF4-FFF2-40B4-BE49-F238E27FC236}">
                <a16:creationId xmlns:a16="http://schemas.microsoft.com/office/drawing/2014/main" id="{92ED20BF-1CE9-2BAB-96C1-3D15866B5EED}"/>
              </a:ext>
            </a:extLst>
          </p:cNvPr>
          <p:cNvSpPr txBox="1"/>
          <p:nvPr/>
        </p:nvSpPr>
        <p:spPr bwMode="auto">
          <a:xfrm>
            <a:off x="10797860" y="4379506"/>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1</a:t>
            </a:r>
          </a:p>
        </p:txBody>
      </p:sp>
      <p:sp>
        <p:nvSpPr>
          <p:cNvPr id="24657" name="TextBox 24656">
            <a:extLst>
              <a:ext uri="{FF2B5EF4-FFF2-40B4-BE49-F238E27FC236}">
                <a16:creationId xmlns:a16="http://schemas.microsoft.com/office/drawing/2014/main" id="{518C6F20-9DFC-F20B-AA97-B67024D5D6C0}"/>
              </a:ext>
            </a:extLst>
          </p:cNvPr>
          <p:cNvSpPr txBox="1"/>
          <p:nvPr/>
        </p:nvSpPr>
        <p:spPr bwMode="auto">
          <a:xfrm>
            <a:off x="11216311" y="3203201"/>
            <a:ext cx="3417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90</a:t>
            </a:r>
          </a:p>
        </p:txBody>
      </p:sp>
      <p:sp>
        <p:nvSpPr>
          <p:cNvPr id="24658" name="TextBox 24657">
            <a:extLst>
              <a:ext uri="{FF2B5EF4-FFF2-40B4-BE49-F238E27FC236}">
                <a16:creationId xmlns:a16="http://schemas.microsoft.com/office/drawing/2014/main" id="{C33EA0D3-D971-B5D6-3B47-B2C3511580BA}"/>
              </a:ext>
            </a:extLst>
          </p:cNvPr>
          <p:cNvSpPr txBox="1"/>
          <p:nvPr/>
        </p:nvSpPr>
        <p:spPr bwMode="auto">
          <a:xfrm>
            <a:off x="11255584" y="4284680"/>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6</a:t>
            </a:r>
          </a:p>
        </p:txBody>
      </p:sp>
      <p:sp>
        <p:nvSpPr>
          <p:cNvPr id="24659" name="TextBox 24658">
            <a:extLst>
              <a:ext uri="{FF2B5EF4-FFF2-40B4-BE49-F238E27FC236}">
                <a16:creationId xmlns:a16="http://schemas.microsoft.com/office/drawing/2014/main" id="{F9555759-9BB6-17D4-A188-4A7FEEECC6F2}"/>
              </a:ext>
            </a:extLst>
          </p:cNvPr>
          <p:cNvSpPr txBox="1"/>
          <p:nvPr/>
        </p:nvSpPr>
        <p:spPr bwMode="auto">
          <a:xfrm>
            <a:off x="11255584" y="4379506"/>
            <a:ext cx="2632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ctr">
              <a:lnSpc>
                <a:spcPct val="100000"/>
              </a:lnSpc>
              <a:spcBef>
                <a:spcPct val="50000"/>
              </a:spcBef>
              <a:spcAft>
                <a:spcPct val="0"/>
              </a:spcAft>
              <a:buClrTx/>
              <a:buFontTx/>
              <a:buNone/>
            </a:pPr>
            <a:r>
              <a:rPr lang="en-US" sz="1200" b="0" dirty="0">
                <a:latin typeface="+mn-lt"/>
              </a:rPr>
              <a:t>4</a:t>
            </a:r>
          </a:p>
        </p:txBody>
      </p:sp>
    </p:spTree>
    <p:extLst>
      <p:ext uri="{BB962C8B-B14F-4D97-AF65-F5344CB8AC3E}">
        <p14:creationId xmlns:p14="http://schemas.microsoft.com/office/powerpoint/2010/main" val="61758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769C21-2E12-73A3-02CF-48A88A3A7C9C}"/>
              </a:ext>
            </a:extLst>
          </p:cNvPr>
          <p:cNvSpPr>
            <a:spLocks noGrp="1"/>
          </p:cNvSpPr>
          <p:nvPr>
            <p:ph type="title"/>
          </p:nvPr>
        </p:nvSpPr>
        <p:spPr/>
        <p:txBody>
          <a:bodyPr/>
          <a:lstStyle/>
          <a:p>
            <a:r>
              <a:rPr lang="en-US" dirty="0"/>
              <a:t>Take-home Points for LA ART</a:t>
            </a:r>
          </a:p>
        </p:txBody>
      </p:sp>
      <p:sp>
        <p:nvSpPr>
          <p:cNvPr id="4" name="Content Placeholder 3">
            <a:extLst>
              <a:ext uri="{FF2B5EF4-FFF2-40B4-BE49-F238E27FC236}">
                <a16:creationId xmlns:a16="http://schemas.microsoft.com/office/drawing/2014/main" id="{2812AAE9-3F8F-DEEE-819D-7A4B7D5C549A}"/>
              </a:ext>
            </a:extLst>
          </p:cNvPr>
          <p:cNvSpPr>
            <a:spLocks noGrp="1"/>
          </p:cNvSpPr>
          <p:nvPr>
            <p:ph idx="1"/>
          </p:nvPr>
        </p:nvSpPr>
        <p:spPr/>
        <p:txBody>
          <a:bodyPr/>
          <a:lstStyle/>
          <a:p>
            <a:r>
              <a:rPr lang="en-US" sz="2600" dirty="0">
                <a:latin typeface="+mj-lt"/>
              </a:rPr>
              <a:t>In </a:t>
            </a:r>
            <a:r>
              <a:rPr lang="en-US" sz="2600" b="1" dirty="0">
                <a:solidFill>
                  <a:schemeClr val="accent3"/>
                </a:solidFill>
                <a:latin typeface="+mj-lt"/>
              </a:rPr>
              <a:t>expanded multivariable analysis of CVF </a:t>
            </a:r>
            <a:r>
              <a:rPr lang="en-US" sz="2600" dirty="0">
                <a:latin typeface="+mj-lt"/>
              </a:rPr>
              <a:t>with LA CAB + RPV, baseline RPV RAMs and HIV-1 subtype A6/A1 were most significant predictive factors for CVF; predicted CAB and RPV troughs also factors</a:t>
            </a:r>
          </a:p>
          <a:p>
            <a:pPr lvl="1"/>
            <a:r>
              <a:rPr lang="en-US" sz="2400" dirty="0">
                <a:latin typeface="+mj-lt"/>
              </a:rPr>
              <a:t>Adding PK parameters into the expanded MVA model did not increase the predictive sensitivity or specificity of the model</a:t>
            </a:r>
          </a:p>
          <a:p>
            <a:r>
              <a:rPr lang="en-US" sz="2600" b="1" dirty="0">
                <a:solidFill>
                  <a:schemeClr val="accent3"/>
                </a:solidFill>
                <a:latin typeface="+mj-lt"/>
              </a:rPr>
              <a:t>OPERA:</a:t>
            </a:r>
            <a:r>
              <a:rPr lang="en-US" sz="2600" dirty="0">
                <a:latin typeface="+mj-lt"/>
              </a:rPr>
              <a:t> high efficacy of LA CAB + RPV in US cohort including in some PWH unsuppressed at initiation, 10% of first 3 injections were outside of target window</a:t>
            </a:r>
          </a:p>
          <a:p>
            <a:r>
              <a:rPr lang="en-US" sz="2600" b="1" dirty="0">
                <a:solidFill>
                  <a:schemeClr val="accent3"/>
                </a:solidFill>
                <a:latin typeface="+mj-lt"/>
              </a:rPr>
              <a:t>CARLOS: </a:t>
            </a:r>
            <a:r>
              <a:rPr lang="en-US" sz="2600" dirty="0">
                <a:latin typeface="+mj-lt"/>
              </a:rPr>
              <a:t>high efficacy of LA CAB + RPV Q2M in German cohort with &gt;97% of injections given within dosing window or earlier, </a:t>
            </a:r>
            <a:r>
              <a:rPr lang="en-US" sz="2600" dirty="0">
                <a:effectLst/>
                <a:latin typeface="+mj-lt"/>
              </a:rPr>
              <a:t>low rates of treatment discontinuation for ISRs, and significant increases in treatment satisfaction</a:t>
            </a:r>
            <a:endParaRPr lang="en-US" dirty="0">
              <a:latin typeface="+mj-lt"/>
            </a:endParaRPr>
          </a:p>
        </p:txBody>
      </p:sp>
    </p:spTree>
    <p:extLst>
      <p:ext uri="{BB962C8B-B14F-4D97-AF65-F5344CB8AC3E}">
        <p14:creationId xmlns:p14="http://schemas.microsoft.com/office/powerpoint/2010/main" val="1146888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58DFBB6-CC88-48B6-9C93-D0B82C392AEF}"/>
              </a:ext>
            </a:extLst>
          </p:cNvPr>
          <p:cNvSpPr>
            <a:spLocks noGrp="1" noChangeArrowheads="1"/>
          </p:cNvSpPr>
          <p:nvPr>
            <p:ph type="title"/>
          </p:nvPr>
        </p:nvSpPr>
        <p:spPr/>
        <p:txBody>
          <a:bodyPr/>
          <a:lstStyle/>
          <a:p>
            <a:pPr eaLnBrk="1" hangingPunct="1"/>
            <a:r>
              <a:rPr lang="en-US" altLang="en-US" dirty="0"/>
              <a:t>Faculty</a:t>
            </a:r>
          </a:p>
        </p:txBody>
      </p:sp>
      <p:sp>
        <p:nvSpPr>
          <p:cNvPr id="38915" name="Rectangle 3">
            <a:extLst>
              <a:ext uri="{FF2B5EF4-FFF2-40B4-BE49-F238E27FC236}">
                <a16:creationId xmlns:a16="http://schemas.microsoft.com/office/drawing/2014/main" id="{EA720D22-EB1C-493A-8B56-A0FAB8B53180}"/>
              </a:ext>
            </a:extLst>
          </p:cNvPr>
          <p:cNvSpPr>
            <a:spLocks noGrp="1" noChangeArrowheads="1"/>
          </p:cNvSpPr>
          <p:nvPr>
            <p:ph sz="half" idx="1"/>
          </p:nvPr>
        </p:nvSpPr>
        <p:spPr/>
        <p:txBody>
          <a:bodyPr/>
          <a:lstStyle/>
          <a:p>
            <a:pPr marL="0" indent="0">
              <a:spcBef>
                <a:spcPts val="0"/>
              </a:spcBef>
              <a:spcAft>
                <a:spcPts val="0"/>
              </a:spcAft>
              <a:buNone/>
            </a:pPr>
            <a:r>
              <a:rPr lang="en-US" b="1" i="0" dirty="0">
                <a:solidFill>
                  <a:schemeClr val="accent3"/>
                </a:solidFill>
                <a:effectLst/>
                <a:cs typeface="Calibri" panose="020F0502020204030204" pitchFamily="34" charset="0"/>
              </a:rPr>
              <a:t>Chloe Orkin, MBChB, FRCP, MD</a:t>
            </a:r>
          </a:p>
          <a:p>
            <a:pPr marL="0" indent="0">
              <a:spcBef>
                <a:spcPts val="0"/>
              </a:spcBef>
              <a:spcAft>
                <a:spcPts val="0"/>
              </a:spcAft>
              <a:buNone/>
            </a:pPr>
            <a:r>
              <a:rPr lang="en-US" sz="2400" i="1" dirty="0">
                <a:cs typeface="Calibri" panose="020F0502020204030204" pitchFamily="34" charset="0"/>
              </a:rPr>
              <a:t>Professor of HIV</a:t>
            </a:r>
            <a:r>
              <a:rPr lang="en-US" sz="2400" i="1" dirty="0">
                <a:effectLst/>
                <a:cs typeface="Calibri" panose="020F0502020204030204" pitchFamily="34" charset="0"/>
              </a:rPr>
              <a:t> </a:t>
            </a:r>
          </a:p>
          <a:p>
            <a:pPr marL="0" indent="0">
              <a:spcBef>
                <a:spcPts val="0"/>
              </a:spcBef>
              <a:spcAft>
                <a:spcPts val="0"/>
              </a:spcAft>
              <a:buNone/>
            </a:pPr>
            <a:r>
              <a:rPr kumimoji="0" lang="en-US" altLang="en-US" sz="2400" u="none" strike="noStrike" kern="0" cap="none" spc="0" normalizeH="0" baseline="0" noProof="0" dirty="0">
                <a:ln>
                  <a:noFill/>
                </a:ln>
                <a:uLnTx/>
                <a:uFillTx/>
                <a:latin typeface="Calibri" panose="020F0502020204030204" pitchFamily="34" charset="0"/>
                <a:ea typeface="+mn-ea"/>
                <a:cs typeface="Calibri" panose="020F0502020204030204" pitchFamily="34" charset="0"/>
              </a:rPr>
              <a:t>Queen Mary, University of London</a:t>
            </a:r>
          </a:p>
          <a:p>
            <a:pPr marL="0" indent="0">
              <a:spcBef>
                <a:spcPts val="0"/>
              </a:spcBef>
              <a:spcAft>
                <a:spcPts val="0"/>
              </a:spcAft>
              <a:buNone/>
            </a:pPr>
            <a:r>
              <a:rPr kumimoji="0" lang="en-US" altLang="en-US" sz="2400" i="1" u="none" strike="noStrike" kern="0" cap="none" spc="0" normalizeH="0" baseline="0" noProof="0" dirty="0">
                <a:ln>
                  <a:noFill/>
                </a:ln>
                <a:uLnTx/>
                <a:uFillTx/>
                <a:latin typeface="Calibri" panose="020F0502020204030204" pitchFamily="34" charset="0"/>
                <a:ea typeface="+mn-ea"/>
                <a:cs typeface="Calibri" panose="020F0502020204030204" pitchFamily="34" charset="0"/>
              </a:rPr>
              <a:t>Consultant Physician</a:t>
            </a:r>
          </a:p>
          <a:p>
            <a:pPr marL="0" indent="0">
              <a:spcBef>
                <a:spcPts val="0"/>
              </a:spcBef>
              <a:spcAft>
                <a:spcPts val="0"/>
              </a:spcAft>
              <a:buNone/>
            </a:pPr>
            <a:r>
              <a:rPr kumimoji="0" lang="en-US" altLang="en-US" sz="2400" i="1" u="none" strike="noStrike" kern="0" cap="none" spc="0" normalizeH="0" baseline="0" noProof="0" dirty="0">
                <a:ln>
                  <a:noFill/>
                </a:ln>
                <a:uLnTx/>
                <a:uFillTx/>
                <a:latin typeface="Calibri" panose="020F0502020204030204" pitchFamily="34" charset="0"/>
                <a:ea typeface="+mn-ea"/>
                <a:cs typeface="Calibri" panose="020F0502020204030204" pitchFamily="34" charset="0"/>
              </a:rPr>
              <a:t>Lead for HIV Research</a:t>
            </a:r>
          </a:p>
          <a:p>
            <a:pPr marL="0" indent="0">
              <a:spcBef>
                <a:spcPts val="0"/>
              </a:spcBef>
              <a:spcAft>
                <a:spcPts val="0"/>
              </a:spcAft>
              <a:buNone/>
            </a:pPr>
            <a:r>
              <a:rPr kumimoji="0" lang="en-US" altLang="en-US" sz="2400" u="none" strike="noStrike" kern="0" cap="none" spc="0" normalizeH="0" baseline="0" noProof="0" dirty="0">
                <a:ln>
                  <a:noFill/>
                </a:ln>
                <a:uLnTx/>
                <a:uFillTx/>
                <a:latin typeface="Calibri" panose="020F0502020204030204" pitchFamily="34" charset="0"/>
                <a:ea typeface="+mn-ea"/>
                <a:cs typeface="Calibri" panose="020F0502020204030204" pitchFamily="34" charset="0"/>
              </a:rPr>
              <a:t>Barts Health NHS Trust</a:t>
            </a:r>
          </a:p>
          <a:p>
            <a:pPr marL="0" indent="0">
              <a:spcBef>
                <a:spcPts val="0"/>
              </a:spcBef>
              <a:spcAft>
                <a:spcPts val="0"/>
              </a:spcAft>
              <a:buNone/>
            </a:pPr>
            <a:r>
              <a:rPr kumimoji="0" lang="en-US" altLang="en-US" sz="2400" u="none" strike="noStrike" kern="0" cap="none" spc="0" normalizeH="0" baseline="0" noProof="0" dirty="0">
                <a:ln>
                  <a:noFill/>
                </a:ln>
                <a:uLnTx/>
                <a:uFillTx/>
                <a:latin typeface="Calibri" panose="020F0502020204030204" pitchFamily="34" charset="0"/>
                <a:ea typeface="+mn-ea"/>
                <a:cs typeface="Calibri" panose="020F0502020204030204" pitchFamily="34" charset="0"/>
              </a:rPr>
              <a:t>The Royal London Hospital</a:t>
            </a:r>
          </a:p>
          <a:p>
            <a:pPr marL="0" indent="0">
              <a:spcBef>
                <a:spcPts val="0"/>
              </a:spcBef>
              <a:spcAft>
                <a:spcPts val="0"/>
              </a:spcAft>
              <a:buNone/>
            </a:pPr>
            <a:r>
              <a:rPr kumimoji="0" lang="en-US" altLang="en-US" sz="2400" u="none" strike="noStrike" kern="0" cap="none" spc="0" normalizeH="0" baseline="0" noProof="0" dirty="0">
                <a:ln>
                  <a:noFill/>
                </a:ln>
                <a:uLnTx/>
                <a:uFillTx/>
                <a:latin typeface="Calibri" panose="020F0502020204030204" pitchFamily="34" charset="0"/>
                <a:ea typeface="+mn-ea"/>
                <a:cs typeface="Calibri" panose="020F0502020204030204" pitchFamily="34" charset="0"/>
              </a:rPr>
              <a:t>London, United Kingdom</a:t>
            </a:r>
          </a:p>
          <a:p>
            <a:pPr marL="0" indent="0">
              <a:spcBef>
                <a:spcPts val="0"/>
              </a:spcBef>
              <a:spcAft>
                <a:spcPts val="0"/>
              </a:spcAft>
              <a:buNone/>
            </a:pPr>
            <a:endParaRPr kumimoji="0" lang="en-US" altLang="en-US" sz="2400" u="none" strike="noStrike" kern="0" cap="none" spc="0" normalizeH="0" baseline="0" noProof="0" dirty="0">
              <a:ln>
                <a:noFill/>
              </a:ln>
              <a:solidFill>
                <a:schemeClr val="bg2"/>
              </a:solidFill>
              <a:uLnTx/>
              <a:uFillTx/>
              <a:latin typeface="Calibri" panose="020F0502020204030204" pitchFamily="34" charset="0"/>
              <a:ea typeface="+mn-ea"/>
              <a:cs typeface="Calibri" panose="020F0502020204030204" pitchFamily="34" charset="0"/>
            </a:endParaRPr>
          </a:p>
          <a:p>
            <a:pPr marL="0" indent="0">
              <a:spcBef>
                <a:spcPts val="0"/>
              </a:spcBef>
              <a:spcAft>
                <a:spcPts val="0"/>
              </a:spcAft>
              <a:buNone/>
            </a:pPr>
            <a:endParaRPr kumimoji="0" lang="en-US" altLang="en-US" sz="2400" i="1" u="none" strike="noStrike" kern="0" cap="none" spc="0" normalizeH="0" baseline="0" noProof="0" dirty="0">
              <a:ln>
                <a:noFill/>
              </a:ln>
              <a:solidFill>
                <a:schemeClr val="bg2"/>
              </a:solidFill>
              <a:effectLst/>
              <a:uLnTx/>
              <a:uFillTx/>
              <a:latin typeface="Calibri" panose="020F0502020204030204" pitchFamily="34" charset="0"/>
              <a:ea typeface="+mn-ea"/>
              <a:cs typeface="+mn-cs"/>
            </a:endParaRPr>
          </a:p>
        </p:txBody>
      </p:sp>
      <p:sp>
        <p:nvSpPr>
          <p:cNvPr id="2" name="Content Placeholder 1">
            <a:extLst>
              <a:ext uri="{FF2B5EF4-FFF2-40B4-BE49-F238E27FC236}">
                <a16:creationId xmlns:a16="http://schemas.microsoft.com/office/drawing/2014/main" id="{61291DC0-B6B9-480E-B6B7-1D8FE76B20DE}"/>
              </a:ext>
            </a:extLst>
          </p:cNvPr>
          <p:cNvSpPr>
            <a:spLocks noGrp="1"/>
          </p:cNvSpPr>
          <p:nvPr>
            <p:ph sz="half" idx="2"/>
          </p:nvPr>
        </p:nvSpPr>
        <p:spPr/>
        <p:txBody>
          <a:bodyPr/>
          <a:lstStyle/>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sz="2800" b="1" i="0" u="none" strike="noStrike" kern="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Babafemi Taiwo, MBBS </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sz="2400" b="0" i="1" u="none" strike="noStrike" kern="0" cap="none" spc="0" normalizeH="0" baseline="0" noProof="0" dirty="0">
                <a:ln>
                  <a:noFill/>
                </a:ln>
                <a:effectLst/>
                <a:uLnTx/>
                <a:uFillTx/>
                <a:latin typeface="Calibri" panose="020F0502020204030204" pitchFamily="34" charset="0"/>
                <a:ea typeface="+mn-ea"/>
                <a:cs typeface="Calibri" panose="020F0502020204030204" pitchFamily="34" charset="0"/>
              </a:rPr>
              <a:t>Gene Stollerman Professor of Medicine</a:t>
            </a:r>
            <a:br>
              <a:rPr kumimoji="0" lang="en-US" sz="2400" b="0" i="1" u="none" strike="noStrike" kern="0" cap="none" spc="0" normalizeH="0" baseline="0" noProof="0" dirty="0">
                <a:ln>
                  <a:noFill/>
                </a:ln>
                <a:effectLst/>
                <a:uLnTx/>
                <a:uFillTx/>
                <a:latin typeface="Calibri" panose="020F0502020204030204" pitchFamily="34" charset="0"/>
                <a:ea typeface="+mn-ea"/>
                <a:cs typeface="Calibri" panose="020F0502020204030204" pitchFamily="34" charset="0"/>
              </a:rPr>
            </a:br>
            <a:r>
              <a:rPr kumimoji="0" lang="en-US" sz="2400" b="0" i="1" u="none" strike="noStrike" kern="0" cap="none" spc="0" normalizeH="0" baseline="0" noProof="0" dirty="0">
                <a:ln>
                  <a:noFill/>
                </a:ln>
                <a:effectLst/>
                <a:uLnTx/>
                <a:uFillTx/>
                <a:latin typeface="Calibri" panose="020F0502020204030204" pitchFamily="34" charset="0"/>
                <a:ea typeface="+mn-ea"/>
                <a:cs typeface="Calibri" panose="020F0502020204030204" pitchFamily="34" charset="0"/>
              </a:rPr>
              <a:t>Chief, </a:t>
            </a:r>
            <a:r>
              <a:rPr kumimoji="0" lang="en-US" sz="2400" b="0" i="0" u="none" strike="noStrike" kern="0" cap="none" spc="0" normalizeH="0" baseline="0" noProof="0" dirty="0">
                <a:ln>
                  <a:noFill/>
                </a:ln>
                <a:effectLst/>
                <a:uLnTx/>
                <a:uFillTx/>
                <a:latin typeface="Calibri" panose="020F0502020204030204" pitchFamily="34" charset="0"/>
                <a:ea typeface="+mn-ea"/>
                <a:cs typeface="Calibri" panose="020F0502020204030204" pitchFamily="34" charset="0"/>
              </a:rPr>
              <a:t>Division of Infectious Diseases</a:t>
            </a:r>
            <a:br>
              <a:rPr kumimoji="0" lang="en-US" sz="2400" b="0" i="0" u="none" strike="noStrike" kern="0" cap="none" spc="0" normalizeH="0" baseline="0" noProof="0" dirty="0">
                <a:ln>
                  <a:noFill/>
                </a:ln>
                <a:effectLst/>
                <a:uLnTx/>
                <a:uFillTx/>
                <a:latin typeface="Calibri" panose="020F0502020204030204" pitchFamily="34" charset="0"/>
                <a:ea typeface="+mn-ea"/>
                <a:cs typeface="Calibri" panose="020F0502020204030204" pitchFamily="34" charset="0"/>
              </a:rPr>
            </a:br>
            <a:r>
              <a:rPr kumimoji="0" lang="en-US" sz="2400" b="0" i="0" u="none" strike="noStrike" kern="0" cap="none" spc="0" normalizeH="0" baseline="0" noProof="0" dirty="0">
                <a:ln>
                  <a:noFill/>
                </a:ln>
                <a:effectLst/>
                <a:uLnTx/>
                <a:uFillTx/>
                <a:latin typeface="Calibri" panose="020F0502020204030204" pitchFamily="34" charset="0"/>
                <a:ea typeface="+mn-ea"/>
                <a:cs typeface="Calibri" panose="020F0502020204030204" pitchFamily="34" charset="0"/>
              </a:rPr>
              <a:t>Northwestern University Feinberg School of Medicine</a:t>
            </a:r>
            <a:br>
              <a:rPr kumimoji="0" lang="en-US" sz="2400" b="0" i="0" u="none" strike="noStrike" kern="0" cap="none" spc="0" normalizeH="0" baseline="0" noProof="0" dirty="0">
                <a:ln>
                  <a:noFill/>
                </a:ln>
                <a:effectLst/>
                <a:uLnTx/>
                <a:uFillTx/>
                <a:latin typeface="Calibri" panose="020F0502020204030204" pitchFamily="34" charset="0"/>
                <a:ea typeface="+mn-ea"/>
                <a:cs typeface="Calibri" panose="020F0502020204030204" pitchFamily="34" charset="0"/>
              </a:rPr>
            </a:br>
            <a:r>
              <a:rPr kumimoji="0" lang="en-US" sz="2400" b="0" i="0" u="none" strike="noStrike" kern="0" cap="none" spc="0" normalizeH="0" baseline="0" noProof="0" dirty="0">
                <a:ln>
                  <a:noFill/>
                </a:ln>
                <a:effectLst/>
                <a:uLnTx/>
                <a:uFillTx/>
                <a:latin typeface="Calibri" panose="020F0502020204030204" pitchFamily="34" charset="0"/>
                <a:ea typeface="+mn-ea"/>
                <a:cs typeface="Calibri" panose="020F0502020204030204" pitchFamily="34" charset="0"/>
              </a:rPr>
              <a:t>Chicago, Illinois</a:t>
            </a:r>
          </a:p>
          <a:p>
            <a:pPr marL="0" marR="0" lvl="0" indent="0" algn="l" defTabSz="914400" rtl="0" eaLnBrk="1" fontAlgn="base" latinLnBrk="0" hangingPunct="1">
              <a:lnSpc>
                <a:spcPct val="90000"/>
              </a:lnSpc>
              <a:spcBef>
                <a:spcPts val="1000"/>
              </a:spcBef>
              <a:spcAft>
                <a:spcPts val="700"/>
              </a:spcAft>
              <a:buClr>
                <a:srgbClr val="000000"/>
              </a:buClr>
              <a:buSzTx/>
              <a:buFont typeface="Wingdings" panose="05000000000000000000" pitchFamily="2" charset="2"/>
              <a:buNone/>
              <a:tabLst/>
              <a:defRPr/>
            </a:pPr>
            <a:endParaRPr lang="en-US" dirty="0"/>
          </a:p>
        </p:txBody>
      </p:sp>
    </p:spTree>
    <p:extLst>
      <p:ext uri="{BB962C8B-B14F-4D97-AF65-F5344CB8AC3E}">
        <p14:creationId xmlns:p14="http://schemas.microsoft.com/office/powerpoint/2010/main" val="7582856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769C21-2E12-73A3-02CF-48A88A3A7C9C}"/>
              </a:ext>
            </a:extLst>
          </p:cNvPr>
          <p:cNvSpPr>
            <a:spLocks noGrp="1"/>
          </p:cNvSpPr>
          <p:nvPr>
            <p:ph type="title"/>
          </p:nvPr>
        </p:nvSpPr>
        <p:spPr/>
        <p:txBody>
          <a:bodyPr/>
          <a:lstStyle/>
          <a:p>
            <a:r>
              <a:rPr lang="en-US" dirty="0"/>
              <a:t>Take-home Points for LA ART</a:t>
            </a:r>
          </a:p>
        </p:txBody>
      </p:sp>
      <p:sp>
        <p:nvSpPr>
          <p:cNvPr id="4" name="Content Placeholder 3">
            <a:extLst>
              <a:ext uri="{FF2B5EF4-FFF2-40B4-BE49-F238E27FC236}">
                <a16:creationId xmlns:a16="http://schemas.microsoft.com/office/drawing/2014/main" id="{2812AAE9-3F8F-DEEE-819D-7A4B7D5C549A}"/>
              </a:ext>
            </a:extLst>
          </p:cNvPr>
          <p:cNvSpPr>
            <a:spLocks noGrp="1"/>
          </p:cNvSpPr>
          <p:nvPr>
            <p:ph idx="1"/>
          </p:nvPr>
        </p:nvSpPr>
        <p:spPr/>
        <p:txBody>
          <a:bodyPr/>
          <a:lstStyle/>
          <a:p>
            <a:r>
              <a:rPr lang="en-US" b="1" dirty="0">
                <a:solidFill>
                  <a:schemeClr val="accent3"/>
                </a:solidFill>
              </a:rPr>
              <a:t>CARISEL:</a:t>
            </a:r>
            <a:r>
              <a:rPr lang="en-US" dirty="0"/>
              <a:t> high efficacy and tolerability of LA CAB + RPV similar with standard vs enhanced implementation strategy across diverse group of PWH in Europe</a:t>
            </a:r>
          </a:p>
          <a:p>
            <a:pPr lvl="1"/>
            <a:r>
              <a:rPr lang="en-US" dirty="0"/>
              <a:t>COVID-19 did not cause treatment disruptions or study discontinuation</a:t>
            </a:r>
          </a:p>
          <a:p>
            <a:r>
              <a:rPr lang="en-US" b="1" dirty="0">
                <a:solidFill>
                  <a:schemeClr val="accent3"/>
                </a:solidFill>
              </a:rPr>
              <a:t>CAPELLA:</a:t>
            </a:r>
            <a:r>
              <a:rPr lang="en-US" dirty="0"/>
              <a:t> in heavily treatment–experienced patients with limited options, LEN + OBR demonstrated virologic and immunologic efficacy with only 1 ISR leading to discontinuation</a:t>
            </a:r>
          </a:p>
        </p:txBody>
      </p:sp>
    </p:spTree>
    <p:extLst>
      <p:ext uri="{BB962C8B-B14F-4D97-AF65-F5344CB8AC3E}">
        <p14:creationId xmlns:p14="http://schemas.microsoft.com/office/powerpoint/2010/main" val="1055040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8BA60-C1AD-858B-69C3-7DF4E74C4312}"/>
              </a:ext>
            </a:extLst>
          </p:cNvPr>
          <p:cNvSpPr>
            <a:spLocks noGrp="1"/>
          </p:cNvSpPr>
          <p:nvPr>
            <p:ph type="title"/>
          </p:nvPr>
        </p:nvSpPr>
        <p:spPr/>
        <p:txBody>
          <a:bodyPr/>
          <a:lstStyle/>
          <a:p>
            <a:r>
              <a:rPr lang="en-US" dirty="0"/>
              <a:t>Daily Oral ART</a:t>
            </a:r>
          </a:p>
        </p:txBody>
      </p:sp>
    </p:spTree>
    <p:extLst>
      <p:ext uri="{BB962C8B-B14F-4D97-AF65-F5344CB8AC3E}">
        <p14:creationId xmlns:p14="http://schemas.microsoft.com/office/powerpoint/2010/main" val="2982777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E126E569-6B31-4C28-B972-D6B0D0F79DA8}"/>
              </a:ext>
            </a:extLst>
          </p:cNvPr>
          <p:cNvSpPr txBox="1"/>
          <p:nvPr/>
        </p:nvSpPr>
        <p:spPr bwMode="auto">
          <a:xfrm>
            <a:off x="7860448" y="2380639"/>
            <a:ext cx="1730742" cy="846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endPar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50000"/>
              </a:spcBef>
              <a:spcAft>
                <a:spcPct val="0"/>
              </a:spcAft>
              <a:buClrTx/>
              <a:buSzTx/>
              <a:buFontTx/>
              <a:buNone/>
              <a:tabLst/>
              <a:defRPr/>
            </a:pPr>
            <a:br>
              <a:rPr lang="en-US" sz="1400" b="1" i="1" dirty="0">
                <a:solidFill>
                  <a:srgbClr val="000000"/>
                </a:solidFill>
                <a:latin typeface="Calibri" panose="020F0502020204030204" pitchFamily="34" charset="0"/>
                <a:cs typeface="Arial" panose="020B0604020202020204" pitchFamily="34" charset="0"/>
              </a:rPr>
            </a:b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 144</a:t>
            </a:r>
          </a:p>
        </p:txBody>
      </p:sp>
      <p:sp>
        <p:nvSpPr>
          <p:cNvPr id="53" name="Rectangle: Rounded Corners 3">
            <a:extLst>
              <a:ext uri="{FF2B5EF4-FFF2-40B4-BE49-F238E27FC236}">
                <a16:creationId xmlns:a16="http://schemas.microsoft.com/office/drawing/2014/main" id="{7D20C784-9ECB-EB42-8596-5B959062D252}"/>
              </a:ext>
            </a:extLst>
          </p:cNvPr>
          <p:cNvSpPr/>
          <p:nvPr/>
        </p:nvSpPr>
        <p:spPr bwMode="auto">
          <a:xfrm>
            <a:off x="10745223" y="2753928"/>
            <a:ext cx="1287251" cy="463515"/>
          </a:xfrm>
          <a:prstGeom prst="roundRect">
            <a:avLst/>
          </a:prstGeom>
          <a:solidFill>
            <a:schemeClr val="tx2"/>
          </a:solidFill>
          <a:ln w="38100">
            <a:solidFill>
              <a:schemeClr val="tx2"/>
            </a:solidFill>
            <a:miter lim="800000"/>
            <a:headEnd/>
            <a:tailEnd/>
          </a:ln>
        </p:spPr>
        <p:txBody>
          <a:bodyPr rtlCol="0" anchor="b"/>
          <a:lstStyle/>
          <a:p>
            <a:pPr marL="0" marR="0" lvl="0" indent="0" algn="ctr" defTabSz="914400" rtl="0" eaLnBrk="1" fontAlgn="base" latinLnBrk="0" hangingPunct="1">
              <a:lnSpc>
                <a:spcPct val="100000"/>
              </a:lnSpc>
              <a:spcBef>
                <a:spcPct val="35000"/>
              </a:spcBef>
              <a:spcAft>
                <a:spcPct val="25000"/>
              </a:spcAft>
              <a:buClr>
                <a:srgbClr val="015873"/>
              </a:buClr>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 name="Title 1">
            <a:extLst>
              <a:ext uri="{FF2B5EF4-FFF2-40B4-BE49-F238E27FC236}">
                <a16:creationId xmlns:a16="http://schemas.microsoft.com/office/drawing/2014/main" id="{87773574-C772-8E49-956A-E87D365CF682}"/>
              </a:ext>
            </a:extLst>
          </p:cNvPr>
          <p:cNvSpPr>
            <a:spLocks noGrp="1"/>
          </p:cNvSpPr>
          <p:nvPr>
            <p:ph type="title"/>
          </p:nvPr>
        </p:nvSpPr>
        <p:spPr/>
        <p:txBody>
          <a:bodyPr/>
          <a:lstStyle/>
          <a:p>
            <a:r>
              <a:rPr lang="en-US" dirty="0"/>
              <a:t>96-Wk Outcomes Following Open-Label Switch From DTG/ABC/3TC or DTG + FTC/TAF to BIC/FTC/TAF</a:t>
            </a:r>
          </a:p>
        </p:txBody>
      </p:sp>
      <p:sp>
        <p:nvSpPr>
          <p:cNvPr id="3" name="Content Placeholder 2">
            <a:extLst>
              <a:ext uri="{FF2B5EF4-FFF2-40B4-BE49-F238E27FC236}">
                <a16:creationId xmlns:a16="http://schemas.microsoft.com/office/drawing/2014/main" id="{D7A4E14E-5FF4-7F43-9248-97DDC1B6C5C4}"/>
              </a:ext>
            </a:extLst>
          </p:cNvPr>
          <p:cNvSpPr>
            <a:spLocks noGrp="1"/>
          </p:cNvSpPr>
          <p:nvPr>
            <p:ph idx="1"/>
          </p:nvPr>
        </p:nvSpPr>
        <p:spPr/>
        <p:txBody>
          <a:bodyPr/>
          <a:lstStyle/>
          <a:p>
            <a:r>
              <a:rPr lang="en-US" sz="2400" dirty="0"/>
              <a:t>Studies 1489 and 1490:</a:t>
            </a:r>
            <a:r>
              <a:rPr lang="en-US" sz="2400" dirty="0">
                <a:solidFill>
                  <a:srgbClr val="000000"/>
                </a:solidFill>
              </a:rPr>
              <a:t> randomized, double-blind, active-controlled, noninferiority phase III trials</a:t>
            </a:r>
          </a:p>
          <a:p>
            <a:endParaRPr lang="en-US" sz="2400" dirty="0">
              <a:solidFill>
                <a:srgbClr val="000000"/>
              </a:solidFill>
            </a:endParaRPr>
          </a:p>
          <a:p>
            <a:endParaRPr lang="en-US" sz="2400" dirty="0">
              <a:solidFill>
                <a:srgbClr val="000000"/>
              </a:solidFill>
            </a:endParaRPr>
          </a:p>
          <a:p>
            <a:endParaRPr lang="en-US" sz="2400" dirty="0">
              <a:solidFill>
                <a:srgbClr val="000000"/>
              </a:solidFill>
            </a:endParaRPr>
          </a:p>
          <a:p>
            <a:endParaRPr lang="en-US" sz="2400" dirty="0">
              <a:solidFill>
                <a:srgbClr val="000000"/>
              </a:solidFill>
            </a:endParaRPr>
          </a:p>
          <a:p>
            <a:pPr marL="0" indent="0">
              <a:buNone/>
            </a:pPr>
            <a:endParaRPr lang="en-US" sz="2400" dirty="0"/>
          </a:p>
          <a:p>
            <a:endParaRPr lang="en-US" sz="2400" dirty="0"/>
          </a:p>
        </p:txBody>
      </p:sp>
      <p:sp>
        <p:nvSpPr>
          <p:cNvPr id="8" name="Rectangle 6">
            <a:extLst>
              <a:ext uri="{FF2B5EF4-FFF2-40B4-BE49-F238E27FC236}">
                <a16:creationId xmlns:a16="http://schemas.microsoft.com/office/drawing/2014/main" id="{756ABF34-D14D-BC4A-958E-135B3CC2C2A0}"/>
              </a:ext>
            </a:extLst>
          </p:cNvPr>
          <p:cNvSpPr>
            <a:spLocks noChangeArrowheads="1"/>
          </p:cNvSpPr>
          <p:nvPr/>
        </p:nvSpPr>
        <p:spPr bwMode="auto">
          <a:xfrm>
            <a:off x="4667076" y="3472460"/>
            <a:ext cx="4047071" cy="474162"/>
          </a:xfrm>
          <a:prstGeom prst="rect">
            <a:avLst/>
          </a:prstGeom>
          <a:solidFill>
            <a:schemeClr val="accent1"/>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BIC/FTC/TAF QD</a:t>
            </a:r>
            <a:endParaRPr kumimoji="0" lang="en-US" sz="16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314)</a:t>
            </a:r>
          </a:p>
        </p:txBody>
      </p:sp>
      <p:sp>
        <p:nvSpPr>
          <p:cNvPr id="9" name="Rectangle 7">
            <a:extLst>
              <a:ext uri="{FF2B5EF4-FFF2-40B4-BE49-F238E27FC236}">
                <a16:creationId xmlns:a16="http://schemas.microsoft.com/office/drawing/2014/main" id="{A0E8F521-76FE-BD45-B359-5DC0246BCC4A}"/>
              </a:ext>
            </a:extLst>
          </p:cNvPr>
          <p:cNvSpPr>
            <a:spLocks noChangeArrowheads="1"/>
          </p:cNvSpPr>
          <p:nvPr/>
        </p:nvSpPr>
        <p:spPr bwMode="auto">
          <a:xfrm>
            <a:off x="4667076" y="4018056"/>
            <a:ext cx="4059415" cy="475488"/>
          </a:xfrm>
          <a:prstGeom prst="rect">
            <a:avLst/>
          </a:prstGeom>
          <a:solidFill>
            <a:schemeClr val="accent5"/>
          </a:solidFill>
          <a:ln w="9525">
            <a:noFill/>
            <a:miter lim="800000"/>
            <a:headEnd/>
            <a:tailEnd/>
          </a:ln>
          <a:effec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DTG/ABC/3TC </a:t>
            </a:r>
            <a:r>
              <a:rPr kumimoji="0" lang="en-US" altLang="en-US" sz="1600" b="1" i="0" u="none" strike="noStrike" kern="1200" cap="none" spc="0" normalizeH="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QD</a:t>
            </a:r>
            <a:endParaRPr kumimoji="0" lang="en-US" sz="1600" b="0" i="0" u="none" strike="noStrike" kern="1200" cap="none" spc="0" normalizeH="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(n = 315)</a:t>
            </a:r>
          </a:p>
        </p:txBody>
      </p:sp>
      <p:sp>
        <p:nvSpPr>
          <p:cNvPr id="10" name="Line 53">
            <a:extLst>
              <a:ext uri="{FF2B5EF4-FFF2-40B4-BE49-F238E27FC236}">
                <a16:creationId xmlns:a16="http://schemas.microsoft.com/office/drawing/2014/main" id="{8F7B7991-8787-754E-A5C2-7E72BF39365D}"/>
              </a:ext>
            </a:extLst>
          </p:cNvPr>
          <p:cNvSpPr>
            <a:spLocks noChangeShapeType="1"/>
          </p:cNvSpPr>
          <p:nvPr/>
        </p:nvSpPr>
        <p:spPr bwMode="auto">
          <a:xfrm>
            <a:off x="4091383" y="4106066"/>
            <a:ext cx="481411" cy="193729"/>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1" name="Line 54">
            <a:extLst>
              <a:ext uri="{FF2B5EF4-FFF2-40B4-BE49-F238E27FC236}">
                <a16:creationId xmlns:a16="http://schemas.microsoft.com/office/drawing/2014/main" id="{12F1FC91-62B7-9F4B-B1B9-A9017B26978D}"/>
              </a:ext>
            </a:extLst>
          </p:cNvPr>
          <p:cNvSpPr>
            <a:spLocks noChangeShapeType="1"/>
          </p:cNvSpPr>
          <p:nvPr/>
        </p:nvSpPr>
        <p:spPr bwMode="auto">
          <a:xfrm flipV="1">
            <a:off x="4106069" y="3740023"/>
            <a:ext cx="466725" cy="318485"/>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2" name="Rectangle 11">
            <a:extLst>
              <a:ext uri="{FF2B5EF4-FFF2-40B4-BE49-F238E27FC236}">
                <a16:creationId xmlns:a16="http://schemas.microsoft.com/office/drawing/2014/main" id="{BE0E4F8D-170D-1343-9618-15DB811C7C8D}"/>
              </a:ext>
            </a:extLst>
          </p:cNvPr>
          <p:cNvSpPr/>
          <p:nvPr/>
        </p:nvSpPr>
        <p:spPr>
          <a:xfrm>
            <a:off x="846599" y="3509398"/>
            <a:ext cx="3165188" cy="1077218"/>
          </a:xfrm>
          <a:prstGeom prst="rect">
            <a:avLst/>
          </a:prstGeom>
        </p:spPr>
        <p:txBody>
          <a:bodyPr wrap="square">
            <a:spAutoFit/>
          </a:bodyPr>
          <a:lstStyle/>
          <a:p>
            <a:pPr lvl="0" algn="ctr" fontAlgn="base">
              <a:spcBef>
                <a:spcPct val="0"/>
              </a:spcBef>
              <a:spcAft>
                <a:spcPct val="0"/>
              </a:spcAft>
              <a:defRPr/>
            </a:pPr>
            <a:r>
              <a:rPr lang="en-US" altLang="en-US" sz="1600" b="1" dirty="0">
                <a:solidFill>
                  <a:srgbClr val="000000"/>
                </a:solidFill>
                <a:latin typeface="Calibri" panose="020F0502020204030204" pitchFamily="34" charset="0"/>
                <a:ea typeface="MS PGothic" panose="020B0600070205080204" pitchFamily="34" charset="-128"/>
                <a:cs typeface="Calibri" panose="020F0502020204030204" pitchFamily="34" charset="0"/>
              </a:rPr>
              <a:t>Study 1489</a:t>
            </a:r>
            <a:br>
              <a:rPr lang="en-US" altLang="en-US" sz="1600" dirty="0">
                <a:solidFill>
                  <a:srgbClr val="000000"/>
                </a:solidFill>
                <a:latin typeface="Calibri" panose="020F0502020204030204" pitchFamily="34" charset="0"/>
                <a:ea typeface="MS PGothic" panose="020B0600070205080204" pitchFamily="34" charset="-128"/>
                <a:cs typeface="Calibri" panose="020F0502020204030204" pitchFamily="34" charset="0"/>
              </a:rPr>
            </a:br>
            <a:r>
              <a:rPr lang="en-US" altLang="en-US" sz="1600" b="0" dirty="0">
                <a:solidFill>
                  <a:srgbClr val="000000"/>
                </a:solidFill>
                <a:latin typeface="Calibri" panose="020F0502020204030204" pitchFamily="34" charset="0"/>
                <a:ea typeface="MS PGothic" panose="020B0600070205080204" pitchFamily="34" charset="-128"/>
                <a:cs typeface="Calibri" panose="020F0502020204030204" pitchFamily="34" charset="0"/>
              </a:rPr>
              <a:t>HLA-B*5701 negative, chronic HBV negative, eGFR</a:t>
            </a:r>
            <a:r>
              <a:rPr lang="en-US" altLang="en-US" sz="1600" b="0" baseline="-25000" dirty="0">
                <a:solidFill>
                  <a:srgbClr val="000000"/>
                </a:solidFill>
                <a:latin typeface="Calibri" panose="020F0502020204030204" pitchFamily="34" charset="0"/>
                <a:ea typeface="MS PGothic" panose="020B0600070205080204" pitchFamily="34" charset="-128"/>
                <a:cs typeface="Calibri" panose="020F0502020204030204" pitchFamily="34" charset="0"/>
              </a:rPr>
              <a:t>CG</a:t>
            </a:r>
            <a:r>
              <a:rPr lang="en-US" altLang="en-US" sz="1600" b="0" dirty="0">
                <a:solidFill>
                  <a:srgbClr val="000000"/>
                </a:solidFill>
                <a:latin typeface="Calibri" panose="020F0502020204030204" pitchFamily="34" charset="0"/>
                <a:ea typeface="MS PGothic" panose="020B0600070205080204" pitchFamily="34" charset="-128"/>
                <a:cs typeface="Calibri" panose="020F0502020204030204" pitchFamily="34" charset="0"/>
              </a:rPr>
              <a:t> ≥50 mL/min</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(N = 629)</a:t>
            </a:r>
          </a:p>
        </p:txBody>
      </p:sp>
      <p:sp>
        <p:nvSpPr>
          <p:cNvPr id="17" name="TextBox 16">
            <a:extLst>
              <a:ext uri="{FF2B5EF4-FFF2-40B4-BE49-F238E27FC236}">
                <a16:creationId xmlns:a16="http://schemas.microsoft.com/office/drawing/2014/main" id="{C639C4F7-263D-6545-B162-0667E4BA89DB}"/>
              </a:ext>
            </a:extLst>
          </p:cNvPr>
          <p:cNvSpPr txBox="1"/>
          <p:nvPr/>
        </p:nvSpPr>
        <p:spPr bwMode="auto">
          <a:xfrm>
            <a:off x="6420588" y="2703469"/>
            <a:ext cx="179314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Secondary Endpoint</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 96 </a:t>
            </a:r>
          </a:p>
        </p:txBody>
      </p:sp>
      <p:sp>
        <p:nvSpPr>
          <p:cNvPr id="18" name="Line 54">
            <a:extLst>
              <a:ext uri="{FF2B5EF4-FFF2-40B4-BE49-F238E27FC236}">
                <a16:creationId xmlns:a16="http://schemas.microsoft.com/office/drawing/2014/main" id="{A1404191-7244-0B4A-AC21-CF119B72D716}"/>
              </a:ext>
            </a:extLst>
          </p:cNvPr>
          <p:cNvSpPr>
            <a:spLocks noChangeShapeType="1"/>
          </p:cNvSpPr>
          <p:nvPr/>
        </p:nvSpPr>
        <p:spPr bwMode="auto">
          <a:xfrm>
            <a:off x="7281348" y="3233540"/>
            <a:ext cx="0" cy="21600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9" name="TextBox 18">
            <a:extLst>
              <a:ext uri="{FF2B5EF4-FFF2-40B4-BE49-F238E27FC236}">
                <a16:creationId xmlns:a16="http://schemas.microsoft.com/office/drawing/2014/main" id="{0F3DE86B-298A-A541-B214-40295CF1A85A}"/>
              </a:ext>
            </a:extLst>
          </p:cNvPr>
          <p:cNvSpPr txBox="1"/>
          <p:nvPr/>
        </p:nvSpPr>
        <p:spPr bwMode="auto">
          <a:xfrm>
            <a:off x="5043135" y="2709633"/>
            <a:ext cx="16337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Primary Endpoint</a:t>
            </a:r>
            <a:b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 48</a:t>
            </a:r>
            <a:endParaRPr kumimoji="0" lang="en-US" sz="1400" b="1" i="1" u="none" strike="noStrike" kern="1200" cap="none" spc="0" normalizeH="0" baseline="3000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0" name="Line 54">
            <a:extLst>
              <a:ext uri="{FF2B5EF4-FFF2-40B4-BE49-F238E27FC236}">
                <a16:creationId xmlns:a16="http://schemas.microsoft.com/office/drawing/2014/main" id="{5D5A49B7-F6B4-7F46-921E-F080879D5CC0}"/>
              </a:ext>
            </a:extLst>
          </p:cNvPr>
          <p:cNvSpPr>
            <a:spLocks noChangeShapeType="1"/>
          </p:cNvSpPr>
          <p:nvPr/>
        </p:nvSpPr>
        <p:spPr bwMode="auto">
          <a:xfrm>
            <a:off x="5897361" y="3222494"/>
            <a:ext cx="0" cy="21600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32" name="Rectangle 1">
            <a:extLst>
              <a:ext uri="{FF2B5EF4-FFF2-40B4-BE49-F238E27FC236}">
                <a16:creationId xmlns:a16="http://schemas.microsoft.com/office/drawing/2014/main" id="{7BEE5F2B-F77C-4E0D-9E9F-DA5E8984187F}"/>
              </a:ext>
            </a:extLst>
          </p:cNvPr>
          <p:cNvSpPr>
            <a:spLocks noChangeArrowheads="1"/>
          </p:cNvSpPr>
          <p:nvPr/>
        </p:nvSpPr>
        <p:spPr bwMode="auto">
          <a:xfrm>
            <a:off x="5956462" y="2446536"/>
            <a:ext cx="1633782" cy="307777"/>
          </a:xfrm>
          <a:prstGeom prst="rect">
            <a:avLst/>
          </a:prstGeom>
          <a:noFill/>
          <a:ln>
            <a:noFill/>
          </a:ln>
        </p:spPr>
        <p:txBody>
          <a:bodyPr wrap="none">
            <a:spAutoFit/>
          </a:bodyPr>
          <a:lstStyle>
            <a:lvl1pPr eaLnBrk="0" hangingPunct="0">
              <a:spcBef>
                <a:spcPct val="20000"/>
              </a:spcBef>
              <a:buChar char="•"/>
              <a:tabLst>
                <a:tab pos="228600" algn="l"/>
              </a:tabLst>
              <a:defRPr sz="3200">
                <a:solidFill>
                  <a:schemeClr val="tx1"/>
                </a:solidFill>
                <a:latin typeface="Arial" charset="0"/>
                <a:ea typeface="ＭＳ Ｐゴシック" pitchFamily="34" charset="-128"/>
              </a:defRPr>
            </a:lvl1pPr>
            <a:lvl2pPr marL="742950" indent="-285750" eaLnBrk="0" hangingPunct="0">
              <a:spcBef>
                <a:spcPct val="20000"/>
              </a:spcBef>
              <a:buChar char="–"/>
              <a:tabLst>
                <a:tab pos="228600" algn="l"/>
              </a:tabLst>
              <a:defRPr sz="2800">
                <a:solidFill>
                  <a:schemeClr val="tx1"/>
                </a:solidFill>
                <a:latin typeface="Arial" charset="0"/>
                <a:ea typeface="ＭＳ Ｐゴシック" pitchFamily="34" charset="-128"/>
              </a:defRPr>
            </a:lvl2pPr>
            <a:lvl3pPr marL="1143000" indent="-228600" eaLnBrk="0" hangingPunct="0">
              <a:spcBef>
                <a:spcPct val="20000"/>
              </a:spcBef>
              <a:buChar char="•"/>
              <a:tabLst>
                <a:tab pos="228600" algn="l"/>
              </a:tabLst>
              <a:defRPr sz="2400">
                <a:solidFill>
                  <a:schemeClr val="tx1"/>
                </a:solidFill>
                <a:latin typeface="Arial" charset="0"/>
                <a:ea typeface="ＭＳ Ｐゴシック" pitchFamily="34" charset="-128"/>
              </a:defRPr>
            </a:lvl3pPr>
            <a:lvl4pPr marL="1600200" indent="-228600" eaLnBrk="0" hangingPunct="0">
              <a:spcBef>
                <a:spcPct val="20000"/>
              </a:spcBef>
              <a:buChar char="–"/>
              <a:tabLst>
                <a:tab pos="228600" algn="l"/>
              </a:tabLst>
              <a:defRPr sz="2000">
                <a:solidFill>
                  <a:schemeClr val="tx1"/>
                </a:solidFill>
                <a:latin typeface="Arial" charset="0"/>
                <a:ea typeface="ＭＳ Ｐゴシック" pitchFamily="34" charset="-128"/>
              </a:defRPr>
            </a:lvl4pPr>
            <a:lvl5pPr marL="2057400" indent="-228600" eaLnBrk="0" hangingPunct="0">
              <a:spcBef>
                <a:spcPct val="20000"/>
              </a:spcBef>
              <a:buChar char="»"/>
              <a:tabLst>
                <a:tab pos="228600" algn="l"/>
              </a:tabLst>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tabLst>
                <a:tab pos="228600" algn="l"/>
              </a:tabLst>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tabLst>
                <a:tab pos="228600" algn="l"/>
              </a:tabLst>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tabLst>
                <a:tab pos="228600" algn="l"/>
              </a:tabLst>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tabLst>
                <a:tab pos="228600" algn="l"/>
              </a:tabLst>
              <a:defRPr sz="2000">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
                <a:srgbClr val="600030"/>
              </a:buClr>
              <a:buSzTx/>
              <a:buFont typeface="Wingdings" pitchFamily="2" charset="2"/>
              <a:buNone/>
              <a:tabLst>
                <a:tab pos="228600" algn="l"/>
              </a:tabLst>
              <a:defRPr/>
            </a:pPr>
            <a:r>
              <a:rPr kumimoji="0" lang="en-US" altLang="en-US" sz="1400" b="1" i="1" u="none" strike="noStrike" kern="1200" cap="none" spc="0" normalizeH="0" baseline="0" noProof="0" dirty="0">
                <a:ln>
                  <a:noFill/>
                </a:ln>
                <a:solidFill>
                  <a:srgbClr val="000000"/>
                </a:solidFill>
                <a:effectLst/>
                <a:uLnTx/>
                <a:uFillTx/>
                <a:latin typeface="Calibri" panose="020F0502020204030204" pitchFamily="34" charset="0"/>
                <a:ea typeface="ＭＳ Ｐゴシック" pitchFamily="34" charset="-128"/>
                <a:cs typeface="Calibri" panose="020F0502020204030204" pitchFamily="34" charset="0"/>
              </a:rPr>
              <a:t>Double-Blind Phase</a:t>
            </a:r>
          </a:p>
        </p:txBody>
      </p:sp>
      <p:sp>
        <p:nvSpPr>
          <p:cNvPr id="41" name="Rectangle 1">
            <a:extLst>
              <a:ext uri="{FF2B5EF4-FFF2-40B4-BE49-F238E27FC236}">
                <a16:creationId xmlns:a16="http://schemas.microsoft.com/office/drawing/2014/main" id="{90D82256-C89F-A043-920E-F0BE0E429422}"/>
              </a:ext>
            </a:extLst>
          </p:cNvPr>
          <p:cNvSpPr>
            <a:spLocks noChangeArrowheads="1"/>
          </p:cNvSpPr>
          <p:nvPr/>
        </p:nvSpPr>
        <p:spPr bwMode="auto">
          <a:xfrm>
            <a:off x="9356109" y="2450674"/>
            <a:ext cx="2002471" cy="307777"/>
          </a:xfrm>
          <a:prstGeom prst="rect">
            <a:avLst/>
          </a:prstGeom>
          <a:noFill/>
          <a:ln>
            <a:noFill/>
          </a:ln>
        </p:spPr>
        <p:txBody>
          <a:bodyPr wrap="none">
            <a:spAutoFit/>
          </a:bodyPr>
          <a:lstStyle>
            <a:lvl1pPr eaLnBrk="0" hangingPunct="0">
              <a:spcBef>
                <a:spcPct val="20000"/>
              </a:spcBef>
              <a:buChar char="•"/>
              <a:tabLst>
                <a:tab pos="228600" algn="l"/>
              </a:tabLst>
              <a:defRPr sz="3200">
                <a:solidFill>
                  <a:schemeClr val="tx1"/>
                </a:solidFill>
                <a:latin typeface="Arial" charset="0"/>
                <a:ea typeface="ＭＳ Ｐゴシック" pitchFamily="34" charset="-128"/>
              </a:defRPr>
            </a:lvl1pPr>
            <a:lvl2pPr marL="742950" indent="-285750" eaLnBrk="0" hangingPunct="0">
              <a:spcBef>
                <a:spcPct val="20000"/>
              </a:spcBef>
              <a:buChar char="–"/>
              <a:tabLst>
                <a:tab pos="228600" algn="l"/>
              </a:tabLst>
              <a:defRPr sz="2800">
                <a:solidFill>
                  <a:schemeClr val="tx1"/>
                </a:solidFill>
                <a:latin typeface="Arial" charset="0"/>
                <a:ea typeface="ＭＳ Ｐゴシック" pitchFamily="34" charset="-128"/>
              </a:defRPr>
            </a:lvl2pPr>
            <a:lvl3pPr marL="1143000" indent="-228600" eaLnBrk="0" hangingPunct="0">
              <a:spcBef>
                <a:spcPct val="20000"/>
              </a:spcBef>
              <a:buChar char="•"/>
              <a:tabLst>
                <a:tab pos="228600" algn="l"/>
              </a:tabLst>
              <a:defRPr sz="2400">
                <a:solidFill>
                  <a:schemeClr val="tx1"/>
                </a:solidFill>
                <a:latin typeface="Arial" charset="0"/>
                <a:ea typeface="ＭＳ Ｐゴシック" pitchFamily="34" charset="-128"/>
              </a:defRPr>
            </a:lvl3pPr>
            <a:lvl4pPr marL="1600200" indent="-228600" eaLnBrk="0" hangingPunct="0">
              <a:spcBef>
                <a:spcPct val="20000"/>
              </a:spcBef>
              <a:buChar char="–"/>
              <a:tabLst>
                <a:tab pos="228600" algn="l"/>
              </a:tabLst>
              <a:defRPr sz="2000">
                <a:solidFill>
                  <a:schemeClr val="tx1"/>
                </a:solidFill>
                <a:latin typeface="Arial" charset="0"/>
                <a:ea typeface="ＭＳ Ｐゴシック" pitchFamily="34" charset="-128"/>
              </a:defRPr>
            </a:lvl4pPr>
            <a:lvl5pPr marL="2057400" indent="-228600" eaLnBrk="0" hangingPunct="0">
              <a:spcBef>
                <a:spcPct val="20000"/>
              </a:spcBef>
              <a:buChar char="»"/>
              <a:tabLst>
                <a:tab pos="228600" algn="l"/>
              </a:tabLst>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tabLst>
                <a:tab pos="228600" algn="l"/>
              </a:tabLst>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tabLst>
                <a:tab pos="228600" algn="l"/>
              </a:tabLst>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tabLst>
                <a:tab pos="228600" algn="l"/>
              </a:tabLst>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tabLst>
                <a:tab pos="228600" algn="l"/>
              </a:tabLst>
              <a:defRPr sz="2000">
                <a:solidFill>
                  <a:schemeClr val="tx1"/>
                </a:solidFill>
                <a:latin typeface="Arial" charset="0"/>
                <a:ea typeface="ＭＳ Ｐゴシック" pitchFamily="34" charset="-128"/>
              </a:defRPr>
            </a:lvl9pPr>
          </a:lstStyle>
          <a:p>
            <a:pPr marL="0" marR="0" lvl="0" indent="0" algn="ctr" defTabSz="914400" rtl="0" eaLnBrk="1" fontAlgn="base" latinLnBrk="0" hangingPunct="1">
              <a:lnSpc>
                <a:spcPct val="100000"/>
              </a:lnSpc>
              <a:spcBef>
                <a:spcPct val="0"/>
              </a:spcBef>
              <a:spcAft>
                <a:spcPct val="0"/>
              </a:spcAft>
              <a:buClr>
                <a:srgbClr val="600030"/>
              </a:buClr>
              <a:buSzTx/>
              <a:buFont typeface="Wingdings" pitchFamily="2" charset="2"/>
              <a:buNone/>
              <a:tabLst>
                <a:tab pos="228600" algn="l"/>
              </a:tabLst>
              <a:defRPr/>
            </a:pPr>
            <a:r>
              <a:rPr kumimoji="0" lang="en-US" altLang="en-US" sz="1400" b="1" i="1" u="none" strike="noStrike" kern="1200" cap="none" spc="0" normalizeH="0" baseline="0" noProof="0" dirty="0">
                <a:ln>
                  <a:noFill/>
                </a:ln>
                <a:solidFill>
                  <a:srgbClr val="000000"/>
                </a:solidFill>
                <a:effectLst/>
                <a:uLnTx/>
                <a:uFillTx/>
                <a:latin typeface="Calibri" panose="020F0502020204030204" pitchFamily="34" charset="0"/>
                <a:ea typeface="ＭＳ Ｐゴシック" pitchFamily="34" charset="-128"/>
                <a:cs typeface="Calibri" panose="020F0502020204030204" pitchFamily="34" charset="0"/>
              </a:rPr>
              <a:t>Open-Label Phase</a:t>
            </a:r>
            <a:r>
              <a:rPr kumimoji="0" lang="en-US" altLang="en-US" sz="1400" b="1" i="1" u="none" strike="noStrike" kern="1200" cap="none" spc="0" normalizeH="0" baseline="0" noProof="0" dirty="0">
                <a:ln>
                  <a:noFill/>
                </a:ln>
                <a:solidFill>
                  <a:srgbClr val="FFFFFF"/>
                </a:solidFill>
                <a:effectLst/>
                <a:uLnTx/>
                <a:uFillTx/>
                <a:latin typeface="Calibri" panose="020F0502020204030204" pitchFamily="34" charset="0"/>
                <a:ea typeface="ＭＳ Ｐゴシック" pitchFamily="34" charset="-128"/>
                <a:cs typeface="Calibri" panose="020F0502020204030204" pitchFamily="34" charset="0"/>
              </a:rPr>
              <a:t> Phase</a:t>
            </a:r>
          </a:p>
        </p:txBody>
      </p:sp>
      <p:sp>
        <p:nvSpPr>
          <p:cNvPr id="43" name="Rectangle 6">
            <a:extLst>
              <a:ext uri="{FF2B5EF4-FFF2-40B4-BE49-F238E27FC236}">
                <a16:creationId xmlns:a16="http://schemas.microsoft.com/office/drawing/2014/main" id="{13440962-0AE1-DD44-8138-8116526A4D0B}"/>
              </a:ext>
            </a:extLst>
          </p:cNvPr>
          <p:cNvSpPr>
            <a:spLocks noChangeArrowheads="1"/>
          </p:cNvSpPr>
          <p:nvPr/>
        </p:nvSpPr>
        <p:spPr bwMode="auto">
          <a:xfrm>
            <a:off x="8761937" y="3477167"/>
            <a:ext cx="2867075" cy="474162"/>
          </a:xfrm>
          <a:prstGeom prst="rect">
            <a:avLst/>
          </a:prstGeom>
          <a:solidFill>
            <a:schemeClr val="accent1"/>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BIC/FTC/TAF QD</a:t>
            </a: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5" name="Line 54">
            <a:extLst>
              <a:ext uri="{FF2B5EF4-FFF2-40B4-BE49-F238E27FC236}">
                <a16:creationId xmlns:a16="http://schemas.microsoft.com/office/drawing/2014/main" id="{8F7C6697-776C-E048-BC7F-C2D9625688C4}"/>
              </a:ext>
            </a:extLst>
          </p:cNvPr>
          <p:cNvSpPr>
            <a:spLocks noChangeShapeType="1"/>
          </p:cNvSpPr>
          <p:nvPr/>
        </p:nvSpPr>
        <p:spPr bwMode="auto">
          <a:xfrm>
            <a:off x="11590824" y="3265335"/>
            <a:ext cx="0" cy="21600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0" name="TextBox 49">
            <a:extLst>
              <a:ext uri="{FF2B5EF4-FFF2-40B4-BE49-F238E27FC236}">
                <a16:creationId xmlns:a16="http://schemas.microsoft.com/office/drawing/2014/main" id="{737B7A1A-BA8B-3742-8DF3-CD9CA4A3AD78}"/>
              </a:ext>
            </a:extLst>
          </p:cNvPr>
          <p:cNvSpPr txBox="1"/>
          <p:nvPr/>
        </p:nvSpPr>
        <p:spPr bwMode="auto">
          <a:xfrm>
            <a:off x="10572384" y="2522075"/>
            <a:ext cx="1633782"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endPar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Current Analysis</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400" b="1" i="1" u="none" strike="noStrike" kern="1200" cap="none" spc="0" normalizeH="0" baseline="0" noProof="0" dirty="0" err="1">
                <a:ln>
                  <a:noFill/>
                </a:ln>
                <a:solidFill>
                  <a:srgbClr val="000000"/>
                </a:solidFill>
                <a:effectLst/>
                <a:uLnTx/>
                <a:uFillTx/>
                <a:latin typeface="Calibri" panose="020F0502020204030204" pitchFamily="34" charset="0"/>
                <a:ea typeface="+mn-ea"/>
                <a:cs typeface="Arial" panose="020B0604020202020204" pitchFamily="34" charset="0"/>
              </a:rPr>
              <a:t>Wk</a:t>
            </a:r>
            <a:r>
              <a:rPr kumimoji="0" lang="en-US" sz="14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240 </a:t>
            </a:r>
          </a:p>
        </p:txBody>
      </p:sp>
      <p:sp>
        <p:nvSpPr>
          <p:cNvPr id="39" name="Text Box 15">
            <a:extLst>
              <a:ext uri="{FF2B5EF4-FFF2-40B4-BE49-F238E27FC236}">
                <a16:creationId xmlns:a16="http://schemas.microsoft.com/office/drawing/2014/main" id="{FB6A5B79-1A13-954A-B278-B85A327358DA}"/>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Orkin. HIV Glasgow 2022. </a:t>
            </a:r>
            <a:r>
              <a:rPr lang="en-US" altLang="en-US" sz="1200" b="0" spc="-10" dirty="0" err="1">
                <a:solidFill>
                  <a:schemeClr val="bg2"/>
                </a:solidFill>
                <a:latin typeface="Calibri" panose="020F0502020204030204" pitchFamily="34" charset="0"/>
              </a:rPr>
              <a:t>Abstr</a:t>
            </a:r>
            <a:r>
              <a:rPr lang="en-US" altLang="en-US" sz="1200" b="0" spc="-10" dirty="0">
                <a:solidFill>
                  <a:schemeClr val="bg2"/>
                </a:solidFill>
                <a:latin typeface="Calibri" panose="020F0502020204030204" pitchFamily="34" charset="0"/>
              </a:rPr>
              <a:t> P088.</a:t>
            </a:r>
            <a:endParaRPr lang="en-US" altLang="en-US" sz="1200" b="0" dirty="0">
              <a:solidFill>
                <a:schemeClr val="bg2"/>
              </a:solidFill>
              <a:latin typeface="Calibri" panose="020F0502020204030204" pitchFamily="34" charset="0"/>
            </a:endParaRPr>
          </a:p>
        </p:txBody>
      </p:sp>
      <p:sp>
        <p:nvSpPr>
          <p:cNvPr id="48" name="Rectangle 6">
            <a:extLst>
              <a:ext uri="{FF2B5EF4-FFF2-40B4-BE49-F238E27FC236}">
                <a16:creationId xmlns:a16="http://schemas.microsoft.com/office/drawing/2014/main" id="{D52FE417-22DF-B542-A812-F430BB941553}"/>
              </a:ext>
            </a:extLst>
          </p:cNvPr>
          <p:cNvSpPr>
            <a:spLocks noChangeArrowheads="1"/>
          </p:cNvSpPr>
          <p:nvPr/>
        </p:nvSpPr>
        <p:spPr bwMode="auto">
          <a:xfrm>
            <a:off x="8774365" y="4011721"/>
            <a:ext cx="2867075" cy="474162"/>
          </a:xfrm>
          <a:prstGeom prst="rect">
            <a:avLst/>
          </a:prstGeom>
          <a:solidFill>
            <a:schemeClr val="accent1"/>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BIC/FTC/TAF QD</a:t>
            </a: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4" name="Rectangle 6">
            <a:extLst>
              <a:ext uri="{FF2B5EF4-FFF2-40B4-BE49-F238E27FC236}">
                <a16:creationId xmlns:a16="http://schemas.microsoft.com/office/drawing/2014/main" id="{E4A16FEB-ACC7-B946-943F-84740881555D}"/>
              </a:ext>
            </a:extLst>
          </p:cNvPr>
          <p:cNvSpPr>
            <a:spLocks noChangeArrowheads="1"/>
          </p:cNvSpPr>
          <p:nvPr/>
        </p:nvSpPr>
        <p:spPr bwMode="auto">
          <a:xfrm>
            <a:off x="4667076" y="4724266"/>
            <a:ext cx="4047071" cy="474162"/>
          </a:xfrm>
          <a:prstGeom prst="rect">
            <a:avLst/>
          </a:prstGeom>
          <a:solidFill>
            <a:schemeClr val="accent1"/>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BIC/FTC/TAF QD</a:t>
            </a:r>
            <a:endParaRPr kumimoji="0" lang="en-US" sz="16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320)</a:t>
            </a:r>
          </a:p>
        </p:txBody>
      </p:sp>
      <p:sp>
        <p:nvSpPr>
          <p:cNvPr id="55" name="Rectangle 7">
            <a:extLst>
              <a:ext uri="{FF2B5EF4-FFF2-40B4-BE49-F238E27FC236}">
                <a16:creationId xmlns:a16="http://schemas.microsoft.com/office/drawing/2014/main" id="{4092648B-4EC6-4640-9CC9-D9E363E2F5D6}"/>
              </a:ext>
            </a:extLst>
          </p:cNvPr>
          <p:cNvSpPr>
            <a:spLocks noChangeArrowheads="1"/>
          </p:cNvSpPr>
          <p:nvPr/>
        </p:nvSpPr>
        <p:spPr bwMode="auto">
          <a:xfrm>
            <a:off x="4667076" y="5269862"/>
            <a:ext cx="4059415" cy="475488"/>
          </a:xfrm>
          <a:prstGeom prst="rect">
            <a:avLst/>
          </a:prstGeom>
          <a:solidFill>
            <a:schemeClr val="accent4"/>
          </a:solidFill>
          <a:ln w="9525">
            <a:noFill/>
            <a:miter lim="800000"/>
            <a:headEnd/>
            <a:tailEnd/>
          </a:ln>
          <a:effectLst/>
        </p:spPr>
        <p:txBody>
          <a:bodyPr wrap="none" anchor="ctr"/>
          <a:lstStyle>
            <a:lvl1pPr>
              <a:defRPr sz="2400" b="1">
                <a:solidFill>
                  <a:schemeClr val="tx1"/>
                </a:solidFill>
                <a:latin typeface="Arial" panose="020B0604020202020204" pitchFamily="34" charset="0"/>
                <a:ea typeface="MS PGothic" panose="020B0600070205080204" pitchFamily="34" charset="-128"/>
              </a:defRPr>
            </a:lvl1pPr>
            <a:lvl2pPr marL="742950" indent="-285750">
              <a:defRPr sz="2400" b="1">
                <a:solidFill>
                  <a:schemeClr val="tx1"/>
                </a:solidFill>
                <a:latin typeface="Arial" panose="020B0604020202020204" pitchFamily="34" charset="0"/>
                <a:ea typeface="MS PGothic" panose="020B0600070205080204" pitchFamily="34" charset="-128"/>
              </a:defRPr>
            </a:lvl2pPr>
            <a:lvl3pPr marL="1143000" indent="-228600">
              <a:defRPr sz="2400" b="1">
                <a:solidFill>
                  <a:schemeClr val="tx1"/>
                </a:solidFill>
                <a:latin typeface="Arial" panose="020B0604020202020204" pitchFamily="34" charset="0"/>
                <a:ea typeface="MS PGothic" panose="020B0600070205080204" pitchFamily="34" charset="-128"/>
              </a:defRPr>
            </a:lvl3pPr>
            <a:lvl4pPr marL="1600200" indent="-228600">
              <a:defRPr sz="2400" b="1">
                <a:solidFill>
                  <a:schemeClr val="tx1"/>
                </a:solidFill>
                <a:latin typeface="Arial" panose="020B0604020202020204" pitchFamily="34" charset="0"/>
                <a:ea typeface="MS PGothic" panose="020B0600070205080204" pitchFamily="34" charset="-128"/>
              </a:defRPr>
            </a:lvl4pPr>
            <a:lvl5pPr marL="2057400" indent="-228600">
              <a:defRPr sz="2400" b="1">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DTG + FTC/TAF </a:t>
            </a:r>
            <a:r>
              <a:rPr kumimoji="0" lang="en-US" altLang="en-US" sz="1600" b="1" i="0" u="none" strike="noStrike" kern="1200" cap="none" spc="0" normalizeH="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QD</a:t>
            </a:r>
            <a:endParaRPr kumimoji="0" lang="en-US" sz="1600" b="0" i="0" u="none" strike="noStrike" kern="1200" cap="none" spc="0" normalizeH="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(n = 325)</a:t>
            </a:r>
          </a:p>
        </p:txBody>
      </p:sp>
      <p:sp>
        <p:nvSpPr>
          <p:cNvPr id="56" name="Line 53">
            <a:extLst>
              <a:ext uri="{FF2B5EF4-FFF2-40B4-BE49-F238E27FC236}">
                <a16:creationId xmlns:a16="http://schemas.microsoft.com/office/drawing/2014/main" id="{A007BA9A-D35C-2444-B5B1-3581B0151AA7}"/>
              </a:ext>
            </a:extLst>
          </p:cNvPr>
          <p:cNvSpPr>
            <a:spLocks noChangeShapeType="1"/>
          </p:cNvSpPr>
          <p:nvPr/>
        </p:nvSpPr>
        <p:spPr bwMode="auto">
          <a:xfrm>
            <a:off x="4091383" y="5357872"/>
            <a:ext cx="481411" cy="193729"/>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7" name="Line 54">
            <a:extLst>
              <a:ext uri="{FF2B5EF4-FFF2-40B4-BE49-F238E27FC236}">
                <a16:creationId xmlns:a16="http://schemas.microsoft.com/office/drawing/2014/main" id="{F83EAEBB-15B6-8D44-B485-C2A7815E5E2E}"/>
              </a:ext>
            </a:extLst>
          </p:cNvPr>
          <p:cNvSpPr>
            <a:spLocks noChangeShapeType="1"/>
          </p:cNvSpPr>
          <p:nvPr/>
        </p:nvSpPr>
        <p:spPr bwMode="auto">
          <a:xfrm flipV="1">
            <a:off x="4106069" y="4991829"/>
            <a:ext cx="466725" cy="318485"/>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58" name="Rectangle 57">
            <a:extLst>
              <a:ext uri="{FF2B5EF4-FFF2-40B4-BE49-F238E27FC236}">
                <a16:creationId xmlns:a16="http://schemas.microsoft.com/office/drawing/2014/main" id="{261F0568-1F6A-3043-B876-DA22DFADE52C}"/>
              </a:ext>
            </a:extLst>
          </p:cNvPr>
          <p:cNvSpPr/>
          <p:nvPr/>
        </p:nvSpPr>
        <p:spPr>
          <a:xfrm>
            <a:off x="831913" y="4894815"/>
            <a:ext cx="3165188" cy="1077218"/>
          </a:xfrm>
          <a:prstGeom prst="rect">
            <a:avLst/>
          </a:prstGeom>
        </p:spPr>
        <p:txBody>
          <a:bodyPr wrap="square">
            <a:spAutoFit/>
          </a:bodyPr>
          <a:lstStyle/>
          <a:p>
            <a:pPr lvl="0" algn="ctr" fontAlgn="base">
              <a:spcBef>
                <a:spcPct val="0"/>
              </a:spcBef>
              <a:spcAft>
                <a:spcPct val="0"/>
              </a:spcAft>
              <a:defRPr/>
            </a:pPr>
            <a:r>
              <a:rPr lang="en-US" altLang="en-US" sz="1600" b="1" dirty="0">
                <a:solidFill>
                  <a:srgbClr val="000000"/>
                </a:solidFill>
                <a:latin typeface="Calibri" panose="020F0502020204030204" pitchFamily="34" charset="0"/>
                <a:ea typeface="MS PGothic" panose="020B0600070205080204" pitchFamily="34" charset="-128"/>
                <a:cs typeface="Calibri" panose="020F0502020204030204" pitchFamily="34" charset="0"/>
              </a:rPr>
              <a:t>Study 1490</a:t>
            </a:r>
            <a:br>
              <a:rPr lang="en-US" altLang="en-US" sz="1600" dirty="0">
                <a:solidFill>
                  <a:srgbClr val="000000"/>
                </a:solidFill>
                <a:latin typeface="Calibri" panose="020F0502020204030204" pitchFamily="34" charset="0"/>
                <a:ea typeface="MS PGothic" panose="020B0600070205080204" pitchFamily="34" charset="-128"/>
                <a:cs typeface="Calibri" panose="020F0502020204030204" pitchFamily="34" charset="0"/>
              </a:rPr>
            </a:br>
            <a:r>
              <a:rPr lang="en-US" altLang="en-US" sz="1600" b="0" dirty="0" err="1">
                <a:solidFill>
                  <a:srgbClr val="000000"/>
                </a:solidFill>
                <a:latin typeface="Calibri" panose="020F0502020204030204" pitchFamily="34" charset="0"/>
                <a:ea typeface="MS PGothic" panose="020B0600070205080204" pitchFamily="34" charset="-128"/>
                <a:cs typeface="Calibri" panose="020F0502020204030204" pitchFamily="34" charset="0"/>
              </a:rPr>
              <a:t>eGFR</a:t>
            </a:r>
            <a:r>
              <a:rPr lang="en-US" altLang="en-US" sz="1600" b="0" baseline="-25000" dirty="0" err="1">
                <a:solidFill>
                  <a:srgbClr val="000000"/>
                </a:solidFill>
                <a:latin typeface="Calibri" panose="020F0502020204030204" pitchFamily="34" charset="0"/>
                <a:ea typeface="MS PGothic" panose="020B0600070205080204" pitchFamily="34" charset="-128"/>
                <a:cs typeface="Calibri" panose="020F0502020204030204" pitchFamily="34" charset="0"/>
              </a:rPr>
              <a:t>CG</a:t>
            </a:r>
            <a:r>
              <a:rPr lang="en-US" altLang="en-US" sz="1600" b="0" dirty="0">
                <a:solidFill>
                  <a:srgbClr val="000000"/>
                </a:solidFill>
                <a:latin typeface="Calibri" panose="020F0502020204030204" pitchFamily="34" charset="0"/>
                <a:ea typeface="MS PGothic" panose="020B0600070205080204" pitchFamily="34" charset="-128"/>
                <a:cs typeface="Calibri" panose="020F0502020204030204" pitchFamily="34" charset="0"/>
              </a:rPr>
              <a:t> ≥30 mL/min, chronic HBV or HCV coinfection allowed</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(N = 645)</a:t>
            </a:r>
          </a:p>
        </p:txBody>
      </p:sp>
      <p:sp>
        <p:nvSpPr>
          <p:cNvPr id="59" name="Rectangle 6">
            <a:extLst>
              <a:ext uri="{FF2B5EF4-FFF2-40B4-BE49-F238E27FC236}">
                <a16:creationId xmlns:a16="http://schemas.microsoft.com/office/drawing/2014/main" id="{DAEB7234-D683-7A44-9B12-5894B850E03A}"/>
              </a:ext>
            </a:extLst>
          </p:cNvPr>
          <p:cNvSpPr>
            <a:spLocks noChangeArrowheads="1"/>
          </p:cNvSpPr>
          <p:nvPr/>
        </p:nvSpPr>
        <p:spPr bwMode="auto">
          <a:xfrm>
            <a:off x="8761937" y="4728973"/>
            <a:ext cx="2867075" cy="474162"/>
          </a:xfrm>
          <a:prstGeom prst="rect">
            <a:avLst/>
          </a:prstGeom>
          <a:solidFill>
            <a:schemeClr val="accent1"/>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BIC/FTC/TAF QD</a:t>
            </a: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0" name="Rectangle 6">
            <a:extLst>
              <a:ext uri="{FF2B5EF4-FFF2-40B4-BE49-F238E27FC236}">
                <a16:creationId xmlns:a16="http://schemas.microsoft.com/office/drawing/2014/main" id="{E4382CCF-0BE7-CD4A-8A6B-DBD7085D8C9A}"/>
              </a:ext>
            </a:extLst>
          </p:cNvPr>
          <p:cNvSpPr>
            <a:spLocks noChangeArrowheads="1"/>
          </p:cNvSpPr>
          <p:nvPr/>
        </p:nvSpPr>
        <p:spPr bwMode="auto">
          <a:xfrm>
            <a:off x="8774365" y="5263527"/>
            <a:ext cx="2867075" cy="474162"/>
          </a:xfrm>
          <a:prstGeom prst="rect">
            <a:avLst/>
          </a:prstGeom>
          <a:solidFill>
            <a:schemeClr val="accent1"/>
          </a:solidFill>
          <a:ln w="9525">
            <a:noFill/>
            <a:miter lim="800000"/>
            <a:headEnd/>
            <a:tailEnd/>
          </a:ln>
        </p:spPr>
        <p:txBody>
          <a:bodyPr wrap="none"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BIC/FTC/TAF QD</a:t>
            </a:r>
            <a:endParaRPr kumimoji="0" 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1" name="Rectangle 60">
            <a:extLst>
              <a:ext uri="{FF2B5EF4-FFF2-40B4-BE49-F238E27FC236}">
                <a16:creationId xmlns:a16="http://schemas.microsoft.com/office/drawing/2014/main" id="{847E9F8B-7D76-3748-B0D3-C8F45C96DC93}"/>
              </a:ext>
            </a:extLst>
          </p:cNvPr>
          <p:cNvSpPr/>
          <p:nvPr/>
        </p:nvSpPr>
        <p:spPr>
          <a:xfrm>
            <a:off x="452018" y="2444165"/>
            <a:ext cx="3975776" cy="830997"/>
          </a:xfrm>
          <a:prstGeom prst="rect">
            <a:avLst/>
          </a:prstGeom>
          <a:ln>
            <a:solidFill>
              <a:schemeClr val="bg1"/>
            </a:solidFill>
          </a:ln>
        </p:spPr>
        <p:txBody>
          <a:bodyPr wrap="square">
            <a:spAutoFit/>
          </a:bodyPr>
          <a:lstStyle/>
          <a:p>
            <a:pPr lvl="0" algn="ctr" fontAlgn="base">
              <a:spcBef>
                <a:spcPct val="0"/>
              </a:spcBef>
              <a:spcAft>
                <a:spcPct val="0"/>
              </a:spcAft>
              <a:defRPr/>
            </a:pPr>
            <a:r>
              <a:rPr lang="en-US" altLang="en-US" sz="1600" b="1" dirty="0">
                <a:solidFill>
                  <a:srgbClr val="000000"/>
                </a:solidFill>
                <a:latin typeface="Calibri" panose="020F0502020204030204" pitchFamily="34" charset="0"/>
                <a:ea typeface="MS PGothic" panose="020B0600070205080204" pitchFamily="34" charset="-128"/>
                <a:cs typeface="Calibri" panose="020F0502020204030204" pitchFamily="34" charset="0"/>
              </a:rPr>
              <a:t>Both Studies</a:t>
            </a:r>
            <a:br>
              <a:rPr lang="en-US" altLang="en-US" sz="1600" dirty="0">
                <a:solidFill>
                  <a:srgbClr val="000000"/>
                </a:solidFill>
                <a:latin typeface="Calibri" panose="020F0502020204030204" pitchFamily="34" charset="0"/>
                <a:ea typeface="MS PGothic" panose="020B0600070205080204" pitchFamily="34" charset="-128"/>
                <a:cs typeface="Calibri" panose="020F0502020204030204" pitchFamily="34" charset="0"/>
              </a:rPr>
            </a:br>
            <a:r>
              <a:rPr lang="en-US" altLang="en-US" sz="1600" b="0" dirty="0">
                <a:solidFill>
                  <a:srgbClr val="000000"/>
                </a:solidFill>
                <a:latin typeface="Calibri" panose="020F0502020204030204" pitchFamily="34" charset="0"/>
                <a:ea typeface="MS PGothic" panose="020B0600070205080204" pitchFamily="34" charset="-128"/>
                <a:cs typeface="Calibri" panose="020F0502020204030204" pitchFamily="34" charset="0"/>
              </a:rPr>
              <a:t>Treatment-naive, HIV-1 RNA ≥500 c/mL, no known resistance to FTC, TAF, ABC, or 3TC</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endParaRPr>
          </a:p>
        </p:txBody>
      </p:sp>
      <p:cxnSp>
        <p:nvCxnSpPr>
          <p:cNvPr id="15" name="Straight Connector 14">
            <a:extLst>
              <a:ext uri="{FF2B5EF4-FFF2-40B4-BE49-F238E27FC236}">
                <a16:creationId xmlns:a16="http://schemas.microsoft.com/office/drawing/2014/main" id="{B5A410CF-9178-4B78-935C-F851C19FE80F}"/>
              </a:ext>
            </a:extLst>
          </p:cNvPr>
          <p:cNvCxnSpPr/>
          <p:nvPr/>
        </p:nvCxnSpPr>
        <p:spPr bwMode="auto">
          <a:xfrm>
            <a:off x="5222240" y="2703469"/>
            <a:ext cx="2856352" cy="0"/>
          </a:xfrm>
          <a:prstGeom prst="line">
            <a:avLst/>
          </a:prstGeom>
          <a:noFill/>
          <a:ln w="28575" cap="flat" cmpd="sng" algn="ctr">
            <a:solidFill>
              <a:schemeClr val="bg1"/>
            </a:solidFill>
            <a:prstDash val="solid"/>
            <a:round/>
            <a:headEnd type="none" w="med" len="med"/>
            <a:tailEnd type="none" w="med" len="med"/>
          </a:ln>
          <a:effectLst/>
        </p:spPr>
      </p:cxnSp>
      <p:sp>
        <p:nvSpPr>
          <p:cNvPr id="6" name="Line 54">
            <a:extLst>
              <a:ext uri="{FF2B5EF4-FFF2-40B4-BE49-F238E27FC236}">
                <a16:creationId xmlns:a16="http://schemas.microsoft.com/office/drawing/2014/main" id="{36656947-DEDC-A147-ADE0-A826C6A6DCBA}"/>
              </a:ext>
            </a:extLst>
          </p:cNvPr>
          <p:cNvSpPr>
            <a:spLocks noChangeShapeType="1"/>
          </p:cNvSpPr>
          <p:nvPr/>
        </p:nvSpPr>
        <p:spPr bwMode="auto">
          <a:xfrm>
            <a:off x="8714147" y="3247391"/>
            <a:ext cx="0" cy="216000"/>
          </a:xfrm>
          <a:prstGeom prst="line">
            <a:avLst/>
          </a:prstGeom>
          <a:noFill/>
          <a:ln w="28575">
            <a:solidFill>
              <a:schemeClr val="bg1"/>
            </a:solidFill>
            <a:round/>
            <a:headEnd/>
            <a:tailEnd type="triangle" w="med" len="med"/>
          </a:ln>
          <a:extLst>
            <a:ext uri="{909E8E84-426E-40dd-AFC4-6F175D3DCCD1}">
              <a14:hiddenFill xmlns:a14="http://schemas.microsoft.com/office/drawing/2010/main" xmlns="">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7" name="Rectangle 6">
            <a:extLst>
              <a:ext uri="{FF2B5EF4-FFF2-40B4-BE49-F238E27FC236}">
                <a16:creationId xmlns:a16="http://schemas.microsoft.com/office/drawing/2014/main" id="{1AE3BF9D-A560-9A7B-107C-4F7272599022}"/>
              </a:ext>
            </a:extLst>
          </p:cNvPr>
          <p:cNvSpPr/>
          <p:nvPr/>
        </p:nvSpPr>
        <p:spPr bwMode="auto">
          <a:xfrm>
            <a:off x="4572794" y="3962857"/>
            <a:ext cx="7189934" cy="586393"/>
          </a:xfrm>
          <a:prstGeom prst="rect">
            <a:avLst/>
          </a:prstGeom>
          <a:noFill/>
          <a:ln w="19050">
            <a:solidFill>
              <a:srgbClr val="FF0000"/>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 name="Rectangle 12">
            <a:extLst>
              <a:ext uri="{FF2B5EF4-FFF2-40B4-BE49-F238E27FC236}">
                <a16:creationId xmlns:a16="http://schemas.microsoft.com/office/drawing/2014/main" id="{2590499A-7605-9ACA-665D-7902DA851F5B}"/>
              </a:ext>
            </a:extLst>
          </p:cNvPr>
          <p:cNvSpPr/>
          <p:nvPr/>
        </p:nvSpPr>
        <p:spPr bwMode="auto">
          <a:xfrm>
            <a:off x="4582260" y="5220543"/>
            <a:ext cx="7189934" cy="586393"/>
          </a:xfrm>
          <a:prstGeom prst="rect">
            <a:avLst/>
          </a:prstGeom>
          <a:noFill/>
          <a:ln w="19050">
            <a:solidFill>
              <a:srgbClr val="FF0000"/>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Tree>
    <p:extLst>
      <p:ext uri="{BB962C8B-B14F-4D97-AF65-F5344CB8AC3E}">
        <p14:creationId xmlns:p14="http://schemas.microsoft.com/office/powerpoint/2010/main" val="19514718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Rectangle 124">
            <a:extLst>
              <a:ext uri="{FF2B5EF4-FFF2-40B4-BE49-F238E27FC236}">
                <a16:creationId xmlns:a16="http://schemas.microsoft.com/office/drawing/2014/main" id="{26036A25-F20A-60B9-5B0D-D0793C06703B}"/>
              </a:ext>
            </a:extLst>
          </p:cNvPr>
          <p:cNvSpPr/>
          <p:nvPr/>
        </p:nvSpPr>
        <p:spPr bwMode="auto">
          <a:xfrm>
            <a:off x="9639353" y="2500369"/>
            <a:ext cx="1647821" cy="2402302"/>
          </a:xfrm>
          <a:prstGeom prst="rect">
            <a:avLst/>
          </a:prstGeom>
          <a:solidFill>
            <a:schemeClr val="tx1">
              <a:lumMod val="95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23" name="TextBox 222">
            <a:extLst>
              <a:ext uri="{FF2B5EF4-FFF2-40B4-BE49-F238E27FC236}">
                <a16:creationId xmlns:a16="http://schemas.microsoft.com/office/drawing/2014/main" id="{E1191D3D-CE88-25CE-47FB-D06866F3798E}"/>
              </a:ext>
            </a:extLst>
          </p:cNvPr>
          <p:cNvSpPr txBox="1"/>
          <p:nvPr/>
        </p:nvSpPr>
        <p:spPr bwMode="auto">
          <a:xfrm flipH="1">
            <a:off x="9393193" y="2179183"/>
            <a:ext cx="5671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dirty="0">
                <a:solidFill>
                  <a:schemeClr val="accent5"/>
                </a:solidFill>
                <a:latin typeface="Calibri" panose="020F0502020204030204" pitchFamily="34" charset="0"/>
              </a:rPr>
              <a:t>99.2</a:t>
            </a:r>
          </a:p>
        </p:txBody>
      </p:sp>
      <p:sp>
        <p:nvSpPr>
          <p:cNvPr id="224" name="TextBox 223">
            <a:extLst>
              <a:ext uri="{FF2B5EF4-FFF2-40B4-BE49-F238E27FC236}">
                <a16:creationId xmlns:a16="http://schemas.microsoft.com/office/drawing/2014/main" id="{CCC873A9-E54E-66B9-CE00-574BE90027CE}"/>
              </a:ext>
            </a:extLst>
          </p:cNvPr>
          <p:cNvSpPr txBox="1"/>
          <p:nvPr/>
        </p:nvSpPr>
        <p:spPr bwMode="auto">
          <a:xfrm flipH="1">
            <a:off x="10172742" y="2131124"/>
            <a:ext cx="5671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dirty="0">
                <a:solidFill>
                  <a:schemeClr val="accent5"/>
                </a:solidFill>
                <a:latin typeface="Calibri" panose="020F0502020204030204" pitchFamily="34" charset="0"/>
              </a:rPr>
              <a:t>99.6</a:t>
            </a:r>
          </a:p>
        </p:txBody>
      </p:sp>
      <p:sp>
        <p:nvSpPr>
          <p:cNvPr id="225" name="TextBox 224">
            <a:extLst>
              <a:ext uri="{FF2B5EF4-FFF2-40B4-BE49-F238E27FC236}">
                <a16:creationId xmlns:a16="http://schemas.microsoft.com/office/drawing/2014/main" id="{D2B3156B-69A9-776F-3091-6FAB06AE3F53}"/>
              </a:ext>
            </a:extLst>
          </p:cNvPr>
          <p:cNvSpPr txBox="1"/>
          <p:nvPr/>
        </p:nvSpPr>
        <p:spPr bwMode="auto">
          <a:xfrm flipH="1">
            <a:off x="11037471" y="2161815"/>
            <a:ext cx="5671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dirty="0">
                <a:solidFill>
                  <a:schemeClr val="accent5"/>
                </a:solidFill>
                <a:latin typeface="Calibri" panose="020F0502020204030204" pitchFamily="34" charset="0"/>
              </a:rPr>
              <a:t>99.1</a:t>
            </a:r>
          </a:p>
        </p:txBody>
      </p:sp>
      <p:sp>
        <p:nvSpPr>
          <p:cNvPr id="227" name="Freeform: Shape 226">
            <a:extLst>
              <a:ext uri="{FF2B5EF4-FFF2-40B4-BE49-F238E27FC236}">
                <a16:creationId xmlns:a16="http://schemas.microsoft.com/office/drawing/2014/main" id="{7EDDB43D-7046-45C7-18D4-A01B0E2A8359}"/>
              </a:ext>
            </a:extLst>
          </p:cNvPr>
          <p:cNvSpPr/>
          <p:nvPr/>
        </p:nvSpPr>
        <p:spPr bwMode="auto">
          <a:xfrm>
            <a:off x="7178040" y="2495550"/>
            <a:ext cx="4114800" cy="2419350"/>
          </a:xfrm>
          <a:custGeom>
            <a:avLst/>
            <a:gdLst>
              <a:gd name="connsiteX0" fmla="*/ 0 w 4114800"/>
              <a:gd name="connsiteY0" fmla="*/ 2419350 h 2419350"/>
              <a:gd name="connsiteX1" fmla="*/ 68580 w 4114800"/>
              <a:gd name="connsiteY1" fmla="*/ 601980 h 2419350"/>
              <a:gd name="connsiteX2" fmla="*/ 152400 w 4114800"/>
              <a:gd name="connsiteY2" fmla="*/ 240030 h 2419350"/>
              <a:gd name="connsiteX3" fmla="*/ 209550 w 4114800"/>
              <a:gd name="connsiteY3" fmla="*/ 118110 h 2419350"/>
              <a:gd name="connsiteX4" fmla="*/ 438150 w 4114800"/>
              <a:gd name="connsiteY4" fmla="*/ 68580 h 2419350"/>
              <a:gd name="connsiteX5" fmla="*/ 628650 w 4114800"/>
              <a:gd name="connsiteY5" fmla="*/ 41910 h 2419350"/>
              <a:gd name="connsiteX6" fmla="*/ 822960 w 4114800"/>
              <a:gd name="connsiteY6" fmla="*/ 22860 h 2419350"/>
              <a:gd name="connsiteX7" fmla="*/ 1036320 w 4114800"/>
              <a:gd name="connsiteY7" fmla="*/ 53340 h 2419350"/>
              <a:gd name="connsiteX8" fmla="*/ 1238250 w 4114800"/>
              <a:gd name="connsiteY8" fmla="*/ 30480 h 2419350"/>
              <a:gd name="connsiteX9" fmla="*/ 1440180 w 4114800"/>
              <a:gd name="connsiteY9" fmla="*/ 7620 h 2419350"/>
              <a:gd name="connsiteX10" fmla="*/ 1653540 w 4114800"/>
              <a:gd name="connsiteY10" fmla="*/ 0 h 2419350"/>
              <a:gd name="connsiteX11" fmla="*/ 1851660 w 4114800"/>
              <a:gd name="connsiteY11" fmla="*/ 7620 h 2419350"/>
              <a:gd name="connsiteX12" fmla="*/ 2068830 w 4114800"/>
              <a:gd name="connsiteY12" fmla="*/ 22860 h 2419350"/>
              <a:gd name="connsiteX13" fmla="*/ 2266950 w 4114800"/>
              <a:gd name="connsiteY13" fmla="*/ 3810 h 2419350"/>
              <a:gd name="connsiteX14" fmla="*/ 2472690 w 4114800"/>
              <a:gd name="connsiteY14" fmla="*/ 30480 h 2419350"/>
              <a:gd name="connsiteX15" fmla="*/ 2667000 w 4114800"/>
              <a:gd name="connsiteY15" fmla="*/ 26670 h 2419350"/>
              <a:gd name="connsiteX16" fmla="*/ 2884170 w 4114800"/>
              <a:gd name="connsiteY16" fmla="*/ 34290 h 2419350"/>
              <a:gd name="connsiteX17" fmla="*/ 3105150 w 4114800"/>
              <a:gd name="connsiteY17" fmla="*/ 7620 h 2419350"/>
              <a:gd name="connsiteX18" fmla="*/ 3291840 w 4114800"/>
              <a:gd name="connsiteY18" fmla="*/ 19050 h 2419350"/>
              <a:gd name="connsiteX19" fmla="*/ 3482340 w 4114800"/>
              <a:gd name="connsiteY19" fmla="*/ 19050 h 2419350"/>
              <a:gd name="connsiteX20" fmla="*/ 3707130 w 4114800"/>
              <a:gd name="connsiteY20" fmla="*/ 7620 h 2419350"/>
              <a:gd name="connsiteX21" fmla="*/ 3893820 w 4114800"/>
              <a:gd name="connsiteY21" fmla="*/ 30480 h 2419350"/>
              <a:gd name="connsiteX22" fmla="*/ 4114800 w 4114800"/>
              <a:gd name="connsiteY22" fmla="*/ 11430 h 241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14800" h="2419350">
                <a:moveTo>
                  <a:pt x="0" y="2419350"/>
                </a:moveTo>
                <a:lnTo>
                  <a:pt x="68580" y="601980"/>
                </a:lnTo>
                <a:lnTo>
                  <a:pt x="152400" y="240030"/>
                </a:lnTo>
                <a:lnTo>
                  <a:pt x="209550" y="118110"/>
                </a:lnTo>
                <a:lnTo>
                  <a:pt x="438150" y="68580"/>
                </a:lnTo>
                <a:lnTo>
                  <a:pt x="628650" y="41910"/>
                </a:lnTo>
                <a:lnTo>
                  <a:pt x="822960" y="22860"/>
                </a:lnTo>
                <a:lnTo>
                  <a:pt x="1036320" y="53340"/>
                </a:lnTo>
                <a:lnTo>
                  <a:pt x="1238250" y="30480"/>
                </a:lnTo>
                <a:lnTo>
                  <a:pt x="1440180" y="7620"/>
                </a:lnTo>
                <a:lnTo>
                  <a:pt x="1653540" y="0"/>
                </a:lnTo>
                <a:lnTo>
                  <a:pt x="1851660" y="7620"/>
                </a:lnTo>
                <a:lnTo>
                  <a:pt x="2068830" y="22860"/>
                </a:lnTo>
                <a:lnTo>
                  <a:pt x="2266950" y="3810"/>
                </a:lnTo>
                <a:lnTo>
                  <a:pt x="2472690" y="30480"/>
                </a:lnTo>
                <a:lnTo>
                  <a:pt x="2667000" y="26670"/>
                </a:lnTo>
                <a:lnTo>
                  <a:pt x="2884170" y="34290"/>
                </a:lnTo>
                <a:lnTo>
                  <a:pt x="3105150" y="7620"/>
                </a:lnTo>
                <a:lnTo>
                  <a:pt x="3291840" y="19050"/>
                </a:lnTo>
                <a:lnTo>
                  <a:pt x="3482340" y="19050"/>
                </a:lnTo>
                <a:lnTo>
                  <a:pt x="3707130" y="7620"/>
                </a:lnTo>
                <a:lnTo>
                  <a:pt x="3893820" y="30480"/>
                </a:lnTo>
                <a:lnTo>
                  <a:pt x="4114800" y="11430"/>
                </a:lnTo>
              </a:path>
            </a:pathLst>
          </a:custGeom>
          <a:noFill/>
          <a:ln w="28575">
            <a:solidFill>
              <a:schemeClr val="accent1"/>
            </a:solidFill>
            <a:miter lim="800000"/>
            <a:headEnd/>
            <a:tailEnd/>
          </a:ln>
        </p:spPr>
        <p:txBody>
          <a:bodyPr rtlCol="0" anchor="ctr"/>
          <a:lstStyle/>
          <a:p>
            <a:pPr algn="ctr"/>
            <a:endParaRPr lang="en-US"/>
          </a:p>
        </p:txBody>
      </p:sp>
      <p:sp>
        <p:nvSpPr>
          <p:cNvPr id="228" name="Freeform: Shape 227">
            <a:extLst>
              <a:ext uri="{FF2B5EF4-FFF2-40B4-BE49-F238E27FC236}">
                <a16:creationId xmlns:a16="http://schemas.microsoft.com/office/drawing/2014/main" id="{25AB30BB-DB4E-F13B-DC55-C984F56ACF59}"/>
              </a:ext>
            </a:extLst>
          </p:cNvPr>
          <p:cNvSpPr/>
          <p:nvPr/>
        </p:nvSpPr>
        <p:spPr bwMode="auto">
          <a:xfrm>
            <a:off x="7181850" y="2495550"/>
            <a:ext cx="4118610" cy="2415540"/>
          </a:xfrm>
          <a:custGeom>
            <a:avLst/>
            <a:gdLst>
              <a:gd name="connsiteX0" fmla="*/ 0 w 4118610"/>
              <a:gd name="connsiteY0" fmla="*/ 2415540 h 2415540"/>
              <a:gd name="connsiteX1" fmla="*/ 68580 w 4118610"/>
              <a:gd name="connsiteY1" fmla="*/ 487680 h 2415540"/>
              <a:gd name="connsiteX2" fmla="*/ 140970 w 4118610"/>
              <a:gd name="connsiteY2" fmla="*/ 236220 h 2415540"/>
              <a:gd name="connsiteX3" fmla="*/ 201930 w 4118610"/>
              <a:gd name="connsiteY3" fmla="*/ 133350 h 2415540"/>
              <a:gd name="connsiteX4" fmla="*/ 430530 w 4118610"/>
              <a:gd name="connsiteY4" fmla="*/ 64770 h 2415540"/>
              <a:gd name="connsiteX5" fmla="*/ 617220 w 4118610"/>
              <a:gd name="connsiteY5" fmla="*/ 57150 h 2415540"/>
              <a:gd name="connsiteX6" fmla="*/ 826770 w 4118610"/>
              <a:gd name="connsiteY6" fmla="*/ 22860 h 2415540"/>
              <a:gd name="connsiteX7" fmla="*/ 1028700 w 4118610"/>
              <a:gd name="connsiteY7" fmla="*/ 26670 h 2415540"/>
              <a:gd name="connsiteX8" fmla="*/ 1230630 w 4118610"/>
              <a:gd name="connsiteY8" fmla="*/ 57150 h 2415540"/>
              <a:gd name="connsiteX9" fmla="*/ 1436370 w 4118610"/>
              <a:gd name="connsiteY9" fmla="*/ 7620 h 2415540"/>
              <a:gd name="connsiteX10" fmla="*/ 1645920 w 4118610"/>
              <a:gd name="connsiteY10" fmla="*/ 30480 h 2415540"/>
              <a:gd name="connsiteX11" fmla="*/ 1847850 w 4118610"/>
              <a:gd name="connsiteY11" fmla="*/ 30480 h 2415540"/>
              <a:gd name="connsiteX12" fmla="*/ 2068830 w 4118610"/>
              <a:gd name="connsiteY12" fmla="*/ 34290 h 2415540"/>
              <a:gd name="connsiteX13" fmla="*/ 2266950 w 4118610"/>
              <a:gd name="connsiteY13" fmla="*/ 30480 h 2415540"/>
              <a:gd name="connsiteX14" fmla="*/ 2484120 w 4118610"/>
              <a:gd name="connsiteY14" fmla="*/ 30480 h 2415540"/>
              <a:gd name="connsiteX15" fmla="*/ 2876550 w 4118610"/>
              <a:gd name="connsiteY15" fmla="*/ 22860 h 2415540"/>
              <a:gd name="connsiteX16" fmla="*/ 3086100 w 4118610"/>
              <a:gd name="connsiteY16" fmla="*/ 53340 h 2415540"/>
              <a:gd name="connsiteX17" fmla="*/ 3288030 w 4118610"/>
              <a:gd name="connsiteY17" fmla="*/ 11430 h 2415540"/>
              <a:gd name="connsiteX18" fmla="*/ 3512820 w 4118610"/>
              <a:gd name="connsiteY18" fmla="*/ 15240 h 2415540"/>
              <a:gd name="connsiteX19" fmla="*/ 3695700 w 4118610"/>
              <a:gd name="connsiteY19" fmla="*/ 34290 h 2415540"/>
              <a:gd name="connsiteX20" fmla="*/ 3912870 w 4118610"/>
              <a:gd name="connsiteY20" fmla="*/ 0 h 2415540"/>
              <a:gd name="connsiteX21" fmla="*/ 4118610 w 4118610"/>
              <a:gd name="connsiteY21" fmla="*/ 22860 h 24155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118610" h="2415540">
                <a:moveTo>
                  <a:pt x="0" y="2415540"/>
                </a:moveTo>
                <a:lnTo>
                  <a:pt x="68580" y="487680"/>
                </a:lnTo>
                <a:lnTo>
                  <a:pt x="140970" y="236220"/>
                </a:lnTo>
                <a:lnTo>
                  <a:pt x="201930" y="133350"/>
                </a:lnTo>
                <a:lnTo>
                  <a:pt x="430530" y="64770"/>
                </a:lnTo>
                <a:lnTo>
                  <a:pt x="617220" y="57150"/>
                </a:lnTo>
                <a:lnTo>
                  <a:pt x="826770" y="22860"/>
                </a:lnTo>
                <a:lnTo>
                  <a:pt x="1028700" y="26670"/>
                </a:lnTo>
                <a:lnTo>
                  <a:pt x="1230630" y="57150"/>
                </a:lnTo>
                <a:lnTo>
                  <a:pt x="1436370" y="7620"/>
                </a:lnTo>
                <a:lnTo>
                  <a:pt x="1645920" y="30480"/>
                </a:lnTo>
                <a:lnTo>
                  <a:pt x="1847850" y="30480"/>
                </a:lnTo>
                <a:lnTo>
                  <a:pt x="2068830" y="34290"/>
                </a:lnTo>
                <a:lnTo>
                  <a:pt x="2266950" y="30480"/>
                </a:lnTo>
                <a:lnTo>
                  <a:pt x="2484120" y="30480"/>
                </a:lnTo>
                <a:lnTo>
                  <a:pt x="2876550" y="22860"/>
                </a:lnTo>
                <a:lnTo>
                  <a:pt x="3086100" y="53340"/>
                </a:lnTo>
                <a:lnTo>
                  <a:pt x="3288030" y="11430"/>
                </a:lnTo>
                <a:lnTo>
                  <a:pt x="3512820" y="15240"/>
                </a:lnTo>
                <a:lnTo>
                  <a:pt x="3695700" y="34290"/>
                </a:lnTo>
                <a:lnTo>
                  <a:pt x="3912870" y="0"/>
                </a:lnTo>
                <a:lnTo>
                  <a:pt x="4118610" y="22860"/>
                </a:lnTo>
              </a:path>
            </a:pathLst>
          </a:custGeom>
          <a:noFill/>
          <a:ln w="28575">
            <a:solidFill>
              <a:schemeClr val="accent5"/>
            </a:solidFill>
            <a:miter lim="800000"/>
            <a:headEnd/>
            <a:tailEnd/>
          </a:ln>
        </p:spPr>
        <p:txBody>
          <a:bodyPr rtlCol="0" anchor="ctr"/>
          <a:lstStyle/>
          <a:p>
            <a:pPr algn="ctr"/>
            <a:endParaRPr lang="en-US"/>
          </a:p>
        </p:txBody>
      </p:sp>
      <p:sp>
        <p:nvSpPr>
          <p:cNvPr id="122" name="Rectangle 121">
            <a:extLst>
              <a:ext uri="{FF2B5EF4-FFF2-40B4-BE49-F238E27FC236}">
                <a16:creationId xmlns:a16="http://schemas.microsoft.com/office/drawing/2014/main" id="{BC5E145B-572B-36F2-2EF9-B1D19824C454}"/>
              </a:ext>
            </a:extLst>
          </p:cNvPr>
          <p:cNvSpPr/>
          <p:nvPr/>
        </p:nvSpPr>
        <p:spPr bwMode="auto">
          <a:xfrm>
            <a:off x="4041320" y="2504938"/>
            <a:ext cx="1647821" cy="2402302"/>
          </a:xfrm>
          <a:prstGeom prst="rect">
            <a:avLst/>
          </a:prstGeom>
          <a:solidFill>
            <a:schemeClr val="tx1">
              <a:lumMod val="95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 name="Freeform: Shape 19">
            <a:extLst>
              <a:ext uri="{FF2B5EF4-FFF2-40B4-BE49-F238E27FC236}">
                <a16:creationId xmlns:a16="http://schemas.microsoft.com/office/drawing/2014/main" id="{538868E4-E5D7-84B1-B2E0-352D95CC0408}"/>
              </a:ext>
            </a:extLst>
          </p:cNvPr>
          <p:cNvSpPr/>
          <p:nvPr/>
        </p:nvSpPr>
        <p:spPr bwMode="auto">
          <a:xfrm>
            <a:off x="1568116" y="2498558"/>
            <a:ext cx="4122821" cy="2402305"/>
          </a:xfrm>
          <a:custGeom>
            <a:avLst/>
            <a:gdLst>
              <a:gd name="connsiteX0" fmla="*/ 0 w 4122821"/>
              <a:gd name="connsiteY0" fmla="*/ 2402305 h 2402305"/>
              <a:gd name="connsiteX1" fmla="*/ 96252 w 4122821"/>
              <a:gd name="connsiteY1" fmla="*/ 529389 h 2402305"/>
              <a:gd name="connsiteX2" fmla="*/ 148389 w 4122821"/>
              <a:gd name="connsiteY2" fmla="*/ 200526 h 2402305"/>
              <a:gd name="connsiteX3" fmla="*/ 232610 w 4122821"/>
              <a:gd name="connsiteY3" fmla="*/ 80210 h 2402305"/>
              <a:gd name="connsiteX4" fmla="*/ 421105 w 4122821"/>
              <a:gd name="connsiteY4" fmla="*/ 28074 h 2402305"/>
              <a:gd name="connsiteX5" fmla="*/ 625642 w 4122821"/>
              <a:gd name="connsiteY5" fmla="*/ 28074 h 2402305"/>
              <a:gd name="connsiteX6" fmla="*/ 830179 w 4122821"/>
              <a:gd name="connsiteY6" fmla="*/ 4010 h 2402305"/>
              <a:gd name="connsiteX7" fmla="*/ 1042737 w 4122821"/>
              <a:gd name="connsiteY7" fmla="*/ 16042 h 2402305"/>
              <a:gd name="connsiteX8" fmla="*/ 1239252 w 4122821"/>
              <a:gd name="connsiteY8" fmla="*/ 0 h 2402305"/>
              <a:gd name="connsiteX9" fmla="*/ 1475873 w 4122821"/>
              <a:gd name="connsiteY9" fmla="*/ 16042 h 2402305"/>
              <a:gd name="connsiteX10" fmla="*/ 1668379 w 4122821"/>
              <a:gd name="connsiteY10" fmla="*/ 20053 h 2402305"/>
              <a:gd name="connsiteX11" fmla="*/ 1852863 w 4122821"/>
              <a:gd name="connsiteY11" fmla="*/ 48126 h 2402305"/>
              <a:gd name="connsiteX12" fmla="*/ 2073442 w 4122821"/>
              <a:gd name="connsiteY12" fmla="*/ 28074 h 2402305"/>
              <a:gd name="connsiteX13" fmla="*/ 2474495 w 4122821"/>
              <a:gd name="connsiteY13" fmla="*/ 16042 h 2402305"/>
              <a:gd name="connsiteX14" fmla="*/ 3116179 w 4122821"/>
              <a:gd name="connsiteY14" fmla="*/ 8021 h 2402305"/>
              <a:gd name="connsiteX15" fmla="*/ 3304673 w 4122821"/>
              <a:gd name="connsiteY15" fmla="*/ 12031 h 2402305"/>
              <a:gd name="connsiteX16" fmla="*/ 3533273 w 4122821"/>
              <a:gd name="connsiteY16" fmla="*/ 32084 h 2402305"/>
              <a:gd name="connsiteX17" fmla="*/ 3709737 w 4122821"/>
              <a:gd name="connsiteY17" fmla="*/ 32084 h 2402305"/>
              <a:gd name="connsiteX18" fmla="*/ 3938337 w 4122821"/>
              <a:gd name="connsiteY18" fmla="*/ 24063 h 2402305"/>
              <a:gd name="connsiteX19" fmla="*/ 4122821 w 4122821"/>
              <a:gd name="connsiteY19" fmla="*/ 52137 h 2402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122821" h="2402305">
                <a:moveTo>
                  <a:pt x="0" y="2402305"/>
                </a:moveTo>
                <a:lnTo>
                  <a:pt x="96252" y="529389"/>
                </a:lnTo>
                <a:lnTo>
                  <a:pt x="148389" y="200526"/>
                </a:lnTo>
                <a:lnTo>
                  <a:pt x="232610" y="80210"/>
                </a:lnTo>
                <a:lnTo>
                  <a:pt x="421105" y="28074"/>
                </a:lnTo>
                <a:lnTo>
                  <a:pt x="625642" y="28074"/>
                </a:lnTo>
                <a:lnTo>
                  <a:pt x="830179" y="4010"/>
                </a:lnTo>
                <a:lnTo>
                  <a:pt x="1042737" y="16042"/>
                </a:lnTo>
                <a:lnTo>
                  <a:pt x="1239252" y="0"/>
                </a:lnTo>
                <a:lnTo>
                  <a:pt x="1475873" y="16042"/>
                </a:lnTo>
                <a:lnTo>
                  <a:pt x="1668379" y="20053"/>
                </a:lnTo>
                <a:lnTo>
                  <a:pt x="1852863" y="48126"/>
                </a:lnTo>
                <a:lnTo>
                  <a:pt x="2073442" y="28074"/>
                </a:lnTo>
                <a:lnTo>
                  <a:pt x="2474495" y="16042"/>
                </a:lnTo>
                <a:lnTo>
                  <a:pt x="3116179" y="8021"/>
                </a:lnTo>
                <a:lnTo>
                  <a:pt x="3304673" y="12031"/>
                </a:lnTo>
                <a:lnTo>
                  <a:pt x="3533273" y="32084"/>
                </a:lnTo>
                <a:lnTo>
                  <a:pt x="3709737" y="32084"/>
                </a:lnTo>
                <a:lnTo>
                  <a:pt x="3938337" y="24063"/>
                </a:lnTo>
                <a:lnTo>
                  <a:pt x="4122821" y="52137"/>
                </a:lnTo>
              </a:path>
            </a:pathLst>
          </a:custGeom>
          <a:noFill/>
          <a:ln w="28575">
            <a:solidFill>
              <a:schemeClr val="accent1"/>
            </a:solidFill>
            <a:miter lim="800000"/>
            <a:headEnd/>
            <a:tailEnd/>
          </a:ln>
        </p:spPr>
        <p:txBody>
          <a:bodyPr rtlCol="0" anchor="ctr"/>
          <a:lstStyle/>
          <a:p>
            <a:pPr algn="ctr"/>
            <a:endParaRPr lang="en-US"/>
          </a:p>
        </p:txBody>
      </p:sp>
      <p:grpSp>
        <p:nvGrpSpPr>
          <p:cNvPr id="87" name="Group 86">
            <a:extLst>
              <a:ext uri="{FF2B5EF4-FFF2-40B4-BE49-F238E27FC236}">
                <a16:creationId xmlns:a16="http://schemas.microsoft.com/office/drawing/2014/main" id="{C9A02CAB-F7CF-0871-5A9E-0E1829DECDCC}"/>
              </a:ext>
            </a:extLst>
          </p:cNvPr>
          <p:cNvGrpSpPr/>
          <p:nvPr/>
        </p:nvGrpSpPr>
        <p:grpSpPr>
          <a:xfrm>
            <a:off x="1604077" y="2452267"/>
            <a:ext cx="4134468" cy="634043"/>
            <a:chOff x="1604077" y="2452267"/>
            <a:chExt cx="4134468" cy="634043"/>
          </a:xfrm>
        </p:grpSpPr>
        <p:sp>
          <p:nvSpPr>
            <p:cNvPr id="74" name="Oval 73">
              <a:extLst>
                <a:ext uri="{FF2B5EF4-FFF2-40B4-BE49-F238E27FC236}">
                  <a16:creationId xmlns:a16="http://schemas.microsoft.com/office/drawing/2014/main" id="{10E74589-D5EB-DED0-7D31-FF6B2115B0B1}"/>
                </a:ext>
              </a:extLst>
            </p:cNvPr>
            <p:cNvSpPr/>
            <p:nvPr/>
          </p:nvSpPr>
          <p:spPr bwMode="auto">
            <a:xfrm>
              <a:off x="1604077" y="2998686"/>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5" name="Oval 74">
              <a:extLst>
                <a:ext uri="{FF2B5EF4-FFF2-40B4-BE49-F238E27FC236}">
                  <a16:creationId xmlns:a16="http://schemas.microsoft.com/office/drawing/2014/main" id="{D0553A11-021B-3ABB-7E6E-6DBE5D640DC8}"/>
                </a:ext>
              </a:extLst>
            </p:cNvPr>
            <p:cNvSpPr/>
            <p:nvPr/>
          </p:nvSpPr>
          <p:spPr bwMode="auto">
            <a:xfrm>
              <a:off x="1744498" y="2518636"/>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6" name="Oval 75">
              <a:extLst>
                <a:ext uri="{FF2B5EF4-FFF2-40B4-BE49-F238E27FC236}">
                  <a16:creationId xmlns:a16="http://schemas.microsoft.com/office/drawing/2014/main" id="{65ABDC69-304D-AA9D-4BB4-D57FF0817135}"/>
                </a:ext>
              </a:extLst>
            </p:cNvPr>
            <p:cNvSpPr/>
            <p:nvPr/>
          </p:nvSpPr>
          <p:spPr bwMode="auto">
            <a:xfrm>
              <a:off x="1942127" y="2483750"/>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7" name="Oval 76">
              <a:extLst>
                <a:ext uri="{FF2B5EF4-FFF2-40B4-BE49-F238E27FC236}">
                  <a16:creationId xmlns:a16="http://schemas.microsoft.com/office/drawing/2014/main" id="{95D5B9DA-7FCB-57B8-5477-6A334111ABD2}"/>
                </a:ext>
              </a:extLst>
            </p:cNvPr>
            <p:cNvSpPr/>
            <p:nvPr/>
          </p:nvSpPr>
          <p:spPr bwMode="auto">
            <a:xfrm>
              <a:off x="2147795" y="2475728"/>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8" name="Oval 77">
              <a:extLst>
                <a:ext uri="{FF2B5EF4-FFF2-40B4-BE49-F238E27FC236}">
                  <a16:creationId xmlns:a16="http://schemas.microsoft.com/office/drawing/2014/main" id="{90CD4C7A-CF29-1712-0865-1FC3B11B431D}"/>
                </a:ext>
              </a:extLst>
            </p:cNvPr>
            <p:cNvSpPr/>
            <p:nvPr/>
          </p:nvSpPr>
          <p:spPr bwMode="auto">
            <a:xfrm>
              <a:off x="2361012" y="2452267"/>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9" name="Oval 78">
              <a:extLst>
                <a:ext uri="{FF2B5EF4-FFF2-40B4-BE49-F238E27FC236}">
                  <a16:creationId xmlns:a16="http://schemas.microsoft.com/office/drawing/2014/main" id="{FDF10B27-914C-7486-F0A5-17DC01D854A1}"/>
                </a:ext>
              </a:extLst>
            </p:cNvPr>
            <p:cNvSpPr/>
            <p:nvPr/>
          </p:nvSpPr>
          <p:spPr bwMode="auto">
            <a:xfrm>
              <a:off x="2556875" y="2471717"/>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0" name="Oval 79">
              <a:extLst>
                <a:ext uri="{FF2B5EF4-FFF2-40B4-BE49-F238E27FC236}">
                  <a16:creationId xmlns:a16="http://schemas.microsoft.com/office/drawing/2014/main" id="{1E7746C4-8BF9-3415-58BC-D7593E1D238C}"/>
                </a:ext>
              </a:extLst>
            </p:cNvPr>
            <p:cNvSpPr/>
            <p:nvPr/>
          </p:nvSpPr>
          <p:spPr bwMode="auto">
            <a:xfrm>
              <a:off x="3387038" y="2505259"/>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1" name="Oval 80">
              <a:extLst>
                <a:ext uri="{FF2B5EF4-FFF2-40B4-BE49-F238E27FC236}">
                  <a16:creationId xmlns:a16="http://schemas.microsoft.com/office/drawing/2014/main" id="{8ED55BD5-4793-65F8-3668-5573C7011DA0}"/>
                </a:ext>
              </a:extLst>
            </p:cNvPr>
            <p:cNvSpPr/>
            <p:nvPr/>
          </p:nvSpPr>
          <p:spPr bwMode="auto">
            <a:xfrm>
              <a:off x="3591730" y="2483956"/>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2" name="Oval 81">
              <a:extLst>
                <a:ext uri="{FF2B5EF4-FFF2-40B4-BE49-F238E27FC236}">
                  <a16:creationId xmlns:a16="http://schemas.microsoft.com/office/drawing/2014/main" id="{27A61086-8E90-7EFC-5887-2B90CFEA638E}"/>
                </a:ext>
              </a:extLst>
            </p:cNvPr>
            <p:cNvSpPr/>
            <p:nvPr/>
          </p:nvSpPr>
          <p:spPr bwMode="auto">
            <a:xfrm>
              <a:off x="4414815" y="2477270"/>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3" name="Oval 82">
              <a:extLst>
                <a:ext uri="{FF2B5EF4-FFF2-40B4-BE49-F238E27FC236}">
                  <a16:creationId xmlns:a16="http://schemas.microsoft.com/office/drawing/2014/main" id="{AF8C02B1-CED9-E55E-0297-DE7F01ECD66D}"/>
                </a:ext>
              </a:extLst>
            </p:cNvPr>
            <p:cNvSpPr/>
            <p:nvPr/>
          </p:nvSpPr>
          <p:spPr bwMode="auto">
            <a:xfrm>
              <a:off x="4822475" y="2479946"/>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4" name="Oval 83">
              <a:extLst>
                <a:ext uri="{FF2B5EF4-FFF2-40B4-BE49-F238E27FC236}">
                  <a16:creationId xmlns:a16="http://schemas.microsoft.com/office/drawing/2014/main" id="{42B4A2DF-336D-E4EE-F769-919692ED3507}"/>
                </a:ext>
              </a:extLst>
            </p:cNvPr>
            <p:cNvSpPr/>
            <p:nvPr/>
          </p:nvSpPr>
          <p:spPr bwMode="auto">
            <a:xfrm>
              <a:off x="5027622" y="2495989"/>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5" name="Oval 84">
              <a:extLst>
                <a:ext uri="{FF2B5EF4-FFF2-40B4-BE49-F238E27FC236}">
                  <a16:creationId xmlns:a16="http://schemas.microsoft.com/office/drawing/2014/main" id="{2AFDD2CA-DE74-EB61-3072-821B8C7D2BFC}"/>
                </a:ext>
              </a:extLst>
            </p:cNvPr>
            <p:cNvSpPr/>
            <p:nvPr/>
          </p:nvSpPr>
          <p:spPr bwMode="auto">
            <a:xfrm>
              <a:off x="5233506" y="2491978"/>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86" name="Oval 85">
              <a:extLst>
                <a:ext uri="{FF2B5EF4-FFF2-40B4-BE49-F238E27FC236}">
                  <a16:creationId xmlns:a16="http://schemas.microsoft.com/office/drawing/2014/main" id="{B1B2901E-B1A0-30E9-9789-39072ED5219C}"/>
                </a:ext>
              </a:extLst>
            </p:cNvPr>
            <p:cNvSpPr/>
            <p:nvPr/>
          </p:nvSpPr>
          <p:spPr bwMode="auto">
            <a:xfrm>
              <a:off x="5650921" y="2515529"/>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19" name="Freeform: Shape 18">
            <a:extLst>
              <a:ext uri="{FF2B5EF4-FFF2-40B4-BE49-F238E27FC236}">
                <a16:creationId xmlns:a16="http://schemas.microsoft.com/office/drawing/2014/main" id="{4867B6B8-B74F-9774-5F68-7956CBAA4C9A}"/>
              </a:ext>
            </a:extLst>
          </p:cNvPr>
          <p:cNvSpPr/>
          <p:nvPr/>
        </p:nvSpPr>
        <p:spPr bwMode="auto">
          <a:xfrm>
            <a:off x="1584158" y="2498558"/>
            <a:ext cx="4102768" cy="2410326"/>
          </a:xfrm>
          <a:custGeom>
            <a:avLst/>
            <a:gdLst>
              <a:gd name="connsiteX0" fmla="*/ 0 w 4102768"/>
              <a:gd name="connsiteY0" fmla="*/ 2410326 h 2410326"/>
              <a:gd name="connsiteX1" fmla="*/ 64168 w 4102768"/>
              <a:gd name="connsiteY1" fmla="*/ 601579 h 2410326"/>
              <a:gd name="connsiteX2" fmla="*/ 124326 w 4102768"/>
              <a:gd name="connsiteY2" fmla="*/ 216568 h 2410326"/>
              <a:gd name="connsiteX3" fmla="*/ 212558 w 4102768"/>
              <a:gd name="connsiteY3" fmla="*/ 104274 h 2410326"/>
              <a:gd name="connsiteX4" fmla="*/ 417095 w 4102768"/>
              <a:gd name="connsiteY4" fmla="*/ 36095 h 2410326"/>
              <a:gd name="connsiteX5" fmla="*/ 609600 w 4102768"/>
              <a:gd name="connsiteY5" fmla="*/ 44116 h 2410326"/>
              <a:gd name="connsiteX6" fmla="*/ 822158 w 4102768"/>
              <a:gd name="connsiteY6" fmla="*/ 68179 h 2410326"/>
              <a:gd name="connsiteX7" fmla="*/ 1026695 w 4102768"/>
              <a:gd name="connsiteY7" fmla="*/ 56147 h 2410326"/>
              <a:gd name="connsiteX8" fmla="*/ 1235242 w 4102768"/>
              <a:gd name="connsiteY8" fmla="*/ 8021 h 2410326"/>
              <a:gd name="connsiteX9" fmla="*/ 1411705 w 4102768"/>
              <a:gd name="connsiteY9" fmla="*/ 16042 h 2410326"/>
              <a:gd name="connsiteX10" fmla="*/ 1652337 w 4102768"/>
              <a:gd name="connsiteY10" fmla="*/ 20053 h 2410326"/>
              <a:gd name="connsiteX11" fmla="*/ 1876926 w 4102768"/>
              <a:gd name="connsiteY11" fmla="*/ 12031 h 2410326"/>
              <a:gd name="connsiteX12" fmla="*/ 2458453 w 4102768"/>
              <a:gd name="connsiteY12" fmla="*/ 16042 h 2410326"/>
              <a:gd name="connsiteX13" fmla="*/ 2458453 w 4102768"/>
              <a:gd name="connsiteY13" fmla="*/ 88231 h 2410326"/>
              <a:gd name="connsiteX14" fmla="*/ 2683042 w 4102768"/>
              <a:gd name="connsiteY14" fmla="*/ 8021 h 2410326"/>
              <a:gd name="connsiteX15" fmla="*/ 2883568 w 4102768"/>
              <a:gd name="connsiteY15" fmla="*/ 0 h 2410326"/>
              <a:gd name="connsiteX16" fmla="*/ 3080084 w 4102768"/>
              <a:gd name="connsiteY16" fmla="*/ 12031 h 2410326"/>
              <a:gd name="connsiteX17" fmla="*/ 3288631 w 4102768"/>
              <a:gd name="connsiteY17" fmla="*/ 4010 h 2410326"/>
              <a:gd name="connsiteX18" fmla="*/ 3513221 w 4102768"/>
              <a:gd name="connsiteY18" fmla="*/ 12031 h 2410326"/>
              <a:gd name="connsiteX19" fmla="*/ 4102768 w 4102768"/>
              <a:gd name="connsiteY19" fmla="*/ 12031 h 2410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102768" h="2410326">
                <a:moveTo>
                  <a:pt x="0" y="2410326"/>
                </a:moveTo>
                <a:lnTo>
                  <a:pt x="64168" y="601579"/>
                </a:lnTo>
                <a:lnTo>
                  <a:pt x="124326" y="216568"/>
                </a:lnTo>
                <a:lnTo>
                  <a:pt x="212558" y="104274"/>
                </a:lnTo>
                <a:lnTo>
                  <a:pt x="417095" y="36095"/>
                </a:lnTo>
                <a:lnTo>
                  <a:pt x="609600" y="44116"/>
                </a:lnTo>
                <a:lnTo>
                  <a:pt x="822158" y="68179"/>
                </a:lnTo>
                <a:lnTo>
                  <a:pt x="1026695" y="56147"/>
                </a:lnTo>
                <a:lnTo>
                  <a:pt x="1235242" y="8021"/>
                </a:lnTo>
                <a:lnTo>
                  <a:pt x="1411705" y="16042"/>
                </a:lnTo>
                <a:lnTo>
                  <a:pt x="1652337" y="20053"/>
                </a:lnTo>
                <a:lnTo>
                  <a:pt x="1876926" y="12031"/>
                </a:lnTo>
                <a:lnTo>
                  <a:pt x="2458453" y="16042"/>
                </a:lnTo>
                <a:lnTo>
                  <a:pt x="2458453" y="88231"/>
                </a:lnTo>
                <a:lnTo>
                  <a:pt x="2683042" y="8021"/>
                </a:lnTo>
                <a:lnTo>
                  <a:pt x="2883568" y="0"/>
                </a:lnTo>
                <a:lnTo>
                  <a:pt x="3080084" y="12031"/>
                </a:lnTo>
                <a:lnTo>
                  <a:pt x="3288631" y="4010"/>
                </a:lnTo>
                <a:lnTo>
                  <a:pt x="3513221" y="12031"/>
                </a:lnTo>
                <a:lnTo>
                  <a:pt x="4102768" y="12031"/>
                </a:lnTo>
              </a:path>
            </a:pathLst>
          </a:custGeom>
          <a:noFill/>
          <a:ln w="28575">
            <a:solidFill>
              <a:schemeClr val="accent3"/>
            </a:solidFill>
            <a:miter lim="800000"/>
            <a:headEnd/>
            <a:tailEnd/>
          </a:ln>
        </p:spPr>
        <p:txBody>
          <a:bodyPr rtlCol="0" anchor="ctr"/>
          <a:lstStyle/>
          <a:p>
            <a:pPr algn="ctr"/>
            <a:endParaRPr lang="en-US"/>
          </a:p>
        </p:txBody>
      </p:sp>
      <p:sp>
        <p:nvSpPr>
          <p:cNvPr id="2" name="Title 1">
            <a:extLst>
              <a:ext uri="{FF2B5EF4-FFF2-40B4-BE49-F238E27FC236}">
                <a16:creationId xmlns:a16="http://schemas.microsoft.com/office/drawing/2014/main" id="{84272978-151A-4229-AC17-E70F89911EF7}"/>
              </a:ext>
            </a:extLst>
          </p:cNvPr>
          <p:cNvSpPr>
            <a:spLocks noGrp="1"/>
          </p:cNvSpPr>
          <p:nvPr>
            <p:ph type="title"/>
          </p:nvPr>
        </p:nvSpPr>
        <p:spPr/>
        <p:txBody>
          <a:bodyPr/>
          <a:lstStyle/>
          <a:p>
            <a:r>
              <a:rPr lang="en-US" dirty="0"/>
              <a:t>Virologic Outcomes 96 Wk After Open-Label Switch to </a:t>
            </a:r>
            <a:r>
              <a:rPr lang="en-US" sz="3600" dirty="0"/>
              <a:t>BIC/FTC/TAF in Extension of Studies 1489 and 1490 </a:t>
            </a:r>
            <a:endParaRPr lang="en-US" dirty="0"/>
          </a:p>
        </p:txBody>
      </p:sp>
      <p:sp>
        <p:nvSpPr>
          <p:cNvPr id="7" name="Text Box 15">
            <a:extLst>
              <a:ext uri="{FF2B5EF4-FFF2-40B4-BE49-F238E27FC236}">
                <a16:creationId xmlns:a16="http://schemas.microsoft.com/office/drawing/2014/main" id="{C6BCCCFB-5C0E-88FC-470E-A7965142EAFE}"/>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Orkin. HIV Glasgow 2022. Abstr P088.</a:t>
            </a:r>
            <a:endParaRPr lang="en-US" altLang="en-US" sz="1200" b="0" dirty="0">
              <a:solidFill>
                <a:schemeClr val="bg2"/>
              </a:solidFill>
              <a:latin typeface="Calibri" panose="020F0502020204030204" pitchFamily="34" charset="0"/>
            </a:endParaRPr>
          </a:p>
        </p:txBody>
      </p:sp>
      <p:sp>
        <p:nvSpPr>
          <p:cNvPr id="12" name="TextBox 11">
            <a:extLst>
              <a:ext uri="{FF2B5EF4-FFF2-40B4-BE49-F238E27FC236}">
                <a16:creationId xmlns:a16="http://schemas.microsoft.com/office/drawing/2014/main" id="{34516AA6-0F0D-D62A-F422-30F481612BB3}"/>
              </a:ext>
            </a:extLst>
          </p:cNvPr>
          <p:cNvSpPr txBox="1"/>
          <p:nvPr/>
        </p:nvSpPr>
        <p:spPr bwMode="auto">
          <a:xfrm>
            <a:off x="1616638" y="1643667"/>
            <a:ext cx="4376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kumimoji="0" lang="en-GB" sz="1800" b="1" i="0" u="none" strike="noStrike" cap="none" normalizeH="0" baseline="0" dirty="0">
                <a:ln>
                  <a:noFill/>
                </a:ln>
                <a:solidFill>
                  <a:schemeClr val="bg1"/>
                </a:solidFill>
                <a:effectLst/>
                <a:latin typeface="Calibri" panose="020F0502020204030204" pitchFamily="34" charset="0"/>
              </a:rPr>
              <a:t>Study 1489: DTG/ABC/3TC </a:t>
            </a:r>
            <a:r>
              <a:rPr kumimoji="0" lang="en-GB" sz="1800" b="1" i="0" u="none" strike="noStrike" cap="none" normalizeH="0" baseline="0" dirty="0">
                <a:ln>
                  <a:noFill/>
                </a:ln>
                <a:solidFill>
                  <a:schemeClr val="bg1"/>
                </a:solidFill>
                <a:effectLst/>
                <a:latin typeface="Calibri" panose="020F0502020204030204" pitchFamily="34" charset="0"/>
                <a:sym typeface="Wingdings" pitchFamily="2" charset="2"/>
              </a:rPr>
              <a:t> </a:t>
            </a:r>
            <a:r>
              <a:rPr kumimoji="0" lang="en-US" sz="1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BIC/FTC/TAF*</a:t>
            </a:r>
            <a:endParaRPr lang="en-US" b="0" dirty="0">
              <a:solidFill>
                <a:schemeClr val="bg1"/>
              </a:solidFill>
              <a:latin typeface="Calibri" panose="020F0502020204030204" pitchFamily="34" charset="0"/>
            </a:endParaRPr>
          </a:p>
        </p:txBody>
      </p:sp>
      <p:sp>
        <p:nvSpPr>
          <p:cNvPr id="14" name="TextBox 13">
            <a:extLst>
              <a:ext uri="{FF2B5EF4-FFF2-40B4-BE49-F238E27FC236}">
                <a16:creationId xmlns:a16="http://schemas.microsoft.com/office/drawing/2014/main" id="{AE7A8C12-A179-5E2D-0134-03731AECCF98}"/>
              </a:ext>
            </a:extLst>
          </p:cNvPr>
          <p:cNvSpPr txBox="1"/>
          <p:nvPr/>
        </p:nvSpPr>
        <p:spPr bwMode="auto">
          <a:xfrm>
            <a:off x="6939669" y="1643667"/>
            <a:ext cx="4376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kumimoji="0" lang="en-GB" sz="1800" b="1" i="0" u="none" strike="noStrike" cap="none" normalizeH="0" baseline="0" dirty="0">
                <a:ln>
                  <a:noFill/>
                </a:ln>
                <a:solidFill>
                  <a:schemeClr val="bg1"/>
                </a:solidFill>
                <a:effectLst/>
                <a:latin typeface="Calibri" panose="020F0502020204030204" pitchFamily="34" charset="0"/>
              </a:rPr>
              <a:t>Study 1490: DTG+</a:t>
            </a:r>
            <a:r>
              <a:rPr kumimoji="0" lang="en-US" altLang="en-US" sz="1800" b="1" i="0" u="none" strike="noStrike" kern="1200" cap="none" spc="0" normalizeH="0" baseline="0" noProof="0" dirty="0">
                <a:ln>
                  <a:noFill/>
                </a:ln>
                <a:solidFill>
                  <a:schemeClr val="bg1"/>
                </a:solidFill>
                <a:effectLst/>
                <a:uLnTx/>
                <a:uFillTx/>
                <a:latin typeface="Calibri" panose="020F0502020204030204" pitchFamily="34" charset="0"/>
                <a:ea typeface="MS PGothic" panose="020B0600070205080204" pitchFamily="34" charset="-128"/>
                <a:cs typeface="Calibri" panose="020F0502020204030204" pitchFamily="34" charset="0"/>
              </a:rPr>
              <a:t>FTC/TAF </a:t>
            </a:r>
            <a:r>
              <a:rPr kumimoji="0" lang="en-GB" sz="1800" b="1" i="0" u="none" strike="noStrike" cap="none" normalizeH="0" baseline="0" dirty="0">
                <a:ln>
                  <a:noFill/>
                </a:ln>
                <a:solidFill>
                  <a:schemeClr val="bg1"/>
                </a:solidFill>
                <a:effectLst/>
                <a:latin typeface="Calibri" panose="020F0502020204030204" pitchFamily="34" charset="0"/>
                <a:sym typeface="Wingdings" pitchFamily="2" charset="2"/>
              </a:rPr>
              <a:t> </a:t>
            </a:r>
            <a:r>
              <a:rPr kumimoji="0" lang="en-US" sz="1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BIC/FTC/TAF*</a:t>
            </a:r>
            <a:endParaRPr lang="en-US" b="0" dirty="0">
              <a:solidFill>
                <a:schemeClr val="bg1"/>
              </a:solidFill>
              <a:latin typeface="Calibri" panose="020F0502020204030204" pitchFamily="34" charset="0"/>
            </a:endParaRPr>
          </a:p>
        </p:txBody>
      </p:sp>
      <p:sp>
        <p:nvSpPr>
          <p:cNvPr id="5" name="TextBox 4">
            <a:extLst>
              <a:ext uri="{FF2B5EF4-FFF2-40B4-BE49-F238E27FC236}">
                <a16:creationId xmlns:a16="http://schemas.microsoft.com/office/drawing/2014/main" id="{4D9C4AE1-BE07-ED0D-7436-087F0568C8DE}"/>
              </a:ext>
            </a:extLst>
          </p:cNvPr>
          <p:cNvSpPr txBox="1"/>
          <p:nvPr/>
        </p:nvSpPr>
        <p:spPr bwMode="auto">
          <a:xfrm>
            <a:off x="677560" y="5758336"/>
            <a:ext cx="949518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kumimoji="0" lang="en-US" sz="1400" b="0" i="0" u="none" strike="noStrike" cap="none" normalizeH="0" baseline="0" dirty="0">
                <a:ln>
                  <a:noFill/>
                </a:ln>
                <a:solidFill>
                  <a:schemeClr val="bg1"/>
                </a:solidFill>
                <a:effectLst/>
                <a:latin typeface="Calibri" panose="020F0502020204030204" pitchFamily="34" charset="0"/>
              </a:rPr>
              <a:t>*Bold numbers display missing = excluded data for participants who switched from DTG-based regimens to BIC/FTC/TAF.</a:t>
            </a:r>
            <a:endParaRPr lang="en-US" sz="1400" b="0" dirty="0">
              <a:solidFill>
                <a:schemeClr val="bg1"/>
              </a:solidFill>
              <a:latin typeface="Calibri" panose="020F0502020204030204" pitchFamily="34" charset="0"/>
            </a:endParaRPr>
          </a:p>
        </p:txBody>
      </p:sp>
      <p:sp>
        <p:nvSpPr>
          <p:cNvPr id="9" name="TextBox 8">
            <a:extLst>
              <a:ext uri="{FF2B5EF4-FFF2-40B4-BE49-F238E27FC236}">
                <a16:creationId xmlns:a16="http://schemas.microsoft.com/office/drawing/2014/main" id="{2FD8B29A-1D2B-AD9A-48AF-E0529FFF4229}"/>
              </a:ext>
            </a:extLst>
          </p:cNvPr>
          <p:cNvSpPr txBox="1"/>
          <p:nvPr/>
        </p:nvSpPr>
        <p:spPr bwMode="auto">
          <a:xfrm rot="16200000">
            <a:off x="-73017" y="3513377"/>
            <a:ext cx="2162969" cy="338554"/>
          </a:xfrm>
          <a:prstGeom prst="rect">
            <a:avLst/>
          </a:prstGeom>
          <a:noFill/>
          <a:ln>
            <a:noFill/>
          </a:ln>
        </p:spPr>
        <p:txBody>
          <a:bodyPr wrap="square" rtlCol="0">
            <a:spAutoFit/>
          </a:bodyPr>
          <a:lstStyle/>
          <a:p>
            <a:pPr algn="ctr">
              <a:lnSpc>
                <a:spcPct val="100000"/>
              </a:lnSpc>
              <a:spcBef>
                <a:spcPct val="50000"/>
              </a:spcBef>
              <a:spcAft>
                <a:spcPct val="0"/>
              </a:spcAft>
              <a:buClrTx/>
              <a:buFontTx/>
              <a:buNone/>
            </a:pPr>
            <a:r>
              <a:rPr kumimoji="0" lang="en-US" sz="1600" b="1" i="0" u="none" strike="noStrike" cap="none" normalizeH="0" baseline="0" dirty="0">
                <a:ln>
                  <a:noFill/>
                </a:ln>
                <a:solidFill>
                  <a:schemeClr val="bg1"/>
                </a:solidFill>
                <a:effectLst/>
                <a:latin typeface="Calibri" panose="020F0502020204030204" pitchFamily="34" charset="0"/>
              </a:rPr>
              <a:t>HIV-1 RNA &lt;50 c/mL, %</a:t>
            </a:r>
            <a:endParaRPr lang="en-US" sz="1600" b="0" dirty="0">
              <a:solidFill>
                <a:schemeClr val="bg1"/>
              </a:solidFill>
              <a:latin typeface="Calibri" panose="020F0502020204030204" pitchFamily="34" charset="0"/>
            </a:endParaRPr>
          </a:p>
        </p:txBody>
      </p:sp>
      <p:sp>
        <p:nvSpPr>
          <p:cNvPr id="18" name="Freeform: Shape 17">
            <a:extLst>
              <a:ext uri="{FF2B5EF4-FFF2-40B4-BE49-F238E27FC236}">
                <a16:creationId xmlns:a16="http://schemas.microsoft.com/office/drawing/2014/main" id="{1F04668E-7D05-B85A-161F-92F073EC75BA}"/>
              </a:ext>
            </a:extLst>
          </p:cNvPr>
          <p:cNvSpPr/>
          <p:nvPr/>
        </p:nvSpPr>
        <p:spPr bwMode="auto">
          <a:xfrm>
            <a:off x="1577591" y="2507064"/>
            <a:ext cx="4129873" cy="2416628"/>
          </a:xfrm>
          <a:custGeom>
            <a:avLst/>
            <a:gdLst>
              <a:gd name="connsiteX0" fmla="*/ 0 w 4129873"/>
              <a:gd name="connsiteY0" fmla="*/ 0 h 2416628"/>
              <a:gd name="connsiteX1" fmla="*/ 0 w 4129873"/>
              <a:gd name="connsiteY1" fmla="*/ 2416628 h 2416628"/>
              <a:gd name="connsiteX2" fmla="*/ 4129873 w 4129873"/>
              <a:gd name="connsiteY2" fmla="*/ 2416628 h 2416628"/>
            </a:gdLst>
            <a:ahLst/>
            <a:cxnLst>
              <a:cxn ang="0">
                <a:pos x="connsiteX0" y="connsiteY0"/>
              </a:cxn>
              <a:cxn ang="0">
                <a:pos x="connsiteX1" y="connsiteY1"/>
              </a:cxn>
              <a:cxn ang="0">
                <a:pos x="connsiteX2" y="connsiteY2"/>
              </a:cxn>
            </a:cxnLst>
            <a:rect l="l" t="t" r="r" b="b"/>
            <a:pathLst>
              <a:path w="4129873" h="2416628">
                <a:moveTo>
                  <a:pt x="0" y="0"/>
                </a:moveTo>
                <a:lnTo>
                  <a:pt x="0" y="2416628"/>
                </a:lnTo>
                <a:lnTo>
                  <a:pt x="4129873" y="2416628"/>
                </a:lnTo>
              </a:path>
            </a:pathLst>
          </a:custGeom>
          <a:noFill/>
          <a:ln w="28575">
            <a:solidFill>
              <a:schemeClr val="bg1"/>
            </a:solidFill>
            <a:miter lim="800000"/>
            <a:headEnd/>
            <a:tailEnd/>
          </a:ln>
        </p:spPr>
        <p:txBody>
          <a:bodyPr rtlCol="0" anchor="ctr"/>
          <a:lstStyle/>
          <a:p>
            <a:pPr algn="ctr"/>
            <a:endParaRPr lang="en-US"/>
          </a:p>
        </p:txBody>
      </p:sp>
      <p:grpSp>
        <p:nvGrpSpPr>
          <p:cNvPr id="21" name="Group 20">
            <a:extLst>
              <a:ext uri="{FF2B5EF4-FFF2-40B4-BE49-F238E27FC236}">
                <a16:creationId xmlns:a16="http://schemas.microsoft.com/office/drawing/2014/main" id="{7E975426-CEB0-F619-4D1B-613E000123BC}"/>
              </a:ext>
            </a:extLst>
          </p:cNvPr>
          <p:cNvGrpSpPr/>
          <p:nvPr/>
        </p:nvGrpSpPr>
        <p:grpSpPr>
          <a:xfrm>
            <a:off x="839190" y="2346295"/>
            <a:ext cx="676226" cy="2773691"/>
            <a:chOff x="709796" y="3083835"/>
            <a:chExt cx="461267" cy="1515305"/>
          </a:xfrm>
        </p:grpSpPr>
        <p:sp>
          <p:nvSpPr>
            <p:cNvPr id="22" name="TextBox 21">
              <a:extLst>
                <a:ext uri="{FF2B5EF4-FFF2-40B4-BE49-F238E27FC236}">
                  <a16:creationId xmlns:a16="http://schemas.microsoft.com/office/drawing/2014/main" id="{8D30DF73-00B1-E175-1319-D85BF4CE4512}"/>
                </a:ext>
              </a:extLst>
            </p:cNvPr>
            <p:cNvSpPr txBox="1"/>
            <p:nvPr/>
          </p:nvSpPr>
          <p:spPr bwMode="auto">
            <a:xfrm flipH="1">
              <a:off x="957703" y="4398606"/>
              <a:ext cx="213360" cy="20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0</a:t>
              </a:r>
            </a:p>
          </p:txBody>
        </p:sp>
        <p:sp>
          <p:nvSpPr>
            <p:cNvPr id="23" name="TextBox 22">
              <a:extLst>
                <a:ext uri="{FF2B5EF4-FFF2-40B4-BE49-F238E27FC236}">
                  <a16:creationId xmlns:a16="http://schemas.microsoft.com/office/drawing/2014/main" id="{44FC3EF0-7804-A052-4DDE-D5D912774574}"/>
                </a:ext>
              </a:extLst>
            </p:cNvPr>
            <p:cNvSpPr txBox="1"/>
            <p:nvPr/>
          </p:nvSpPr>
          <p:spPr bwMode="auto">
            <a:xfrm flipH="1">
              <a:off x="784225" y="4136755"/>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20</a:t>
              </a:r>
            </a:p>
          </p:txBody>
        </p:sp>
        <p:sp>
          <p:nvSpPr>
            <p:cNvPr id="24" name="TextBox 23">
              <a:extLst>
                <a:ext uri="{FF2B5EF4-FFF2-40B4-BE49-F238E27FC236}">
                  <a16:creationId xmlns:a16="http://schemas.microsoft.com/office/drawing/2014/main" id="{8F21A775-FAB5-A8C3-4CF1-7338706AC578}"/>
                </a:ext>
              </a:extLst>
            </p:cNvPr>
            <p:cNvSpPr txBox="1"/>
            <p:nvPr/>
          </p:nvSpPr>
          <p:spPr bwMode="auto">
            <a:xfrm flipH="1">
              <a:off x="784225" y="3868822"/>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40</a:t>
              </a:r>
            </a:p>
          </p:txBody>
        </p:sp>
        <p:sp>
          <p:nvSpPr>
            <p:cNvPr id="25" name="TextBox 24">
              <a:extLst>
                <a:ext uri="{FF2B5EF4-FFF2-40B4-BE49-F238E27FC236}">
                  <a16:creationId xmlns:a16="http://schemas.microsoft.com/office/drawing/2014/main" id="{63D18F63-E8B6-1199-5009-1BBB0642BAF6}"/>
                </a:ext>
              </a:extLst>
            </p:cNvPr>
            <p:cNvSpPr txBox="1"/>
            <p:nvPr/>
          </p:nvSpPr>
          <p:spPr bwMode="auto">
            <a:xfrm flipH="1">
              <a:off x="784225" y="3606971"/>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60</a:t>
              </a:r>
            </a:p>
          </p:txBody>
        </p:sp>
        <p:sp>
          <p:nvSpPr>
            <p:cNvPr id="26" name="TextBox 25">
              <a:extLst>
                <a:ext uri="{FF2B5EF4-FFF2-40B4-BE49-F238E27FC236}">
                  <a16:creationId xmlns:a16="http://schemas.microsoft.com/office/drawing/2014/main" id="{FC2C907E-734B-83F0-55DD-7899BCD125B0}"/>
                </a:ext>
              </a:extLst>
            </p:cNvPr>
            <p:cNvSpPr txBox="1"/>
            <p:nvPr/>
          </p:nvSpPr>
          <p:spPr bwMode="auto">
            <a:xfrm flipH="1">
              <a:off x="784225" y="3339038"/>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80</a:t>
              </a:r>
            </a:p>
          </p:txBody>
        </p:sp>
        <p:sp>
          <p:nvSpPr>
            <p:cNvPr id="27" name="TextBox 26">
              <a:extLst>
                <a:ext uri="{FF2B5EF4-FFF2-40B4-BE49-F238E27FC236}">
                  <a16:creationId xmlns:a16="http://schemas.microsoft.com/office/drawing/2014/main" id="{FF00F1CA-B75D-B8BB-FE02-FCAE9E04B986}"/>
                </a:ext>
              </a:extLst>
            </p:cNvPr>
            <p:cNvSpPr txBox="1"/>
            <p:nvPr/>
          </p:nvSpPr>
          <p:spPr bwMode="auto">
            <a:xfrm flipH="1">
              <a:off x="709796" y="3083835"/>
              <a:ext cx="461267"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100</a:t>
              </a:r>
            </a:p>
          </p:txBody>
        </p:sp>
      </p:grpSp>
      <p:grpSp>
        <p:nvGrpSpPr>
          <p:cNvPr id="28" name="Group 27">
            <a:extLst>
              <a:ext uri="{FF2B5EF4-FFF2-40B4-BE49-F238E27FC236}">
                <a16:creationId xmlns:a16="http://schemas.microsoft.com/office/drawing/2014/main" id="{9D105933-6F4F-6B43-4B7C-9AC08F3D6B18}"/>
              </a:ext>
            </a:extLst>
          </p:cNvPr>
          <p:cNvGrpSpPr/>
          <p:nvPr/>
        </p:nvGrpSpPr>
        <p:grpSpPr>
          <a:xfrm>
            <a:off x="1482115" y="2518636"/>
            <a:ext cx="87577" cy="2400247"/>
            <a:chOff x="1072701" y="3244849"/>
            <a:chExt cx="455533" cy="1325033"/>
          </a:xfrm>
        </p:grpSpPr>
        <p:cxnSp>
          <p:nvCxnSpPr>
            <p:cNvPr id="29" name="Straight Connector 28">
              <a:extLst>
                <a:ext uri="{FF2B5EF4-FFF2-40B4-BE49-F238E27FC236}">
                  <a16:creationId xmlns:a16="http://schemas.microsoft.com/office/drawing/2014/main" id="{7C544F5E-3BE0-98F9-4877-4EF074651392}"/>
                </a:ext>
              </a:extLst>
            </p:cNvPr>
            <p:cNvCxnSpPr>
              <a:cxnSpLocks/>
            </p:cNvCxnSpPr>
            <p:nvPr/>
          </p:nvCxnSpPr>
          <p:spPr bwMode="auto">
            <a:xfrm>
              <a:off x="1072701" y="3244849"/>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0" name="Straight Connector 29">
              <a:extLst>
                <a:ext uri="{FF2B5EF4-FFF2-40B4-BE49-F238E27FC236}">
                  <a16:creationId xmlns:a16="http://schemas.microsoft.com/office/drawing/2014/main" id="{B3734F2B-5152-29DD-5A3B-BA07F22F8081}"/>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1" name="Straight Connector 30">
              <a:extLst>
                <a:ext uri="{FF2B5EF4-FFF2-40B4-BE49-F238E27FC236}">
                  <a16:creationId xmlns:a16="http://schemas.microsoft.com/office/drawing/2014/main" id="{566AEAC8-B413-02BF-C80A-9129B1EDCF03}"/>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2" name="Straight Connector 31">
              <a:extLst>
                <a:ext uri="{FF2B5EF4-FFF2-40B4-BE49-F238E27FC236}">
                  <a16:creationId xmlns:a16="http://schemas.microsoft.com/office/drawing/2014/main" id="{483976C8-58E4-936F-8E7B-EC45FEC6796E}"/>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3" name="Straight Connector 32">
              <a:extLst>
                <a:ext uri="{FF2B5EF4-FFF2-40B4-BE49-F238E27FC236}">
                  <a16:creationId xmlns:a16="http://schemas.microsoft.com/office/drawing/2014/main" id="{051FD2FD-9380-3F28-5CC4-63985AD81068}"/>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8720EDAD-F088-8B5C-1AEC-382CCAEE7329}"/>
                </a:ext>
              </a:extLst>
            </p:cNvPr>
            <p:cNvCxnSpPr>
              <a:cxnSpLocks/>
            </p:cNvCxnSpPr>
            <p:nvPr/>
          </p:nvCxnSpPr>
          <p:spPr bwMode="auto">
            <a:xfrm>
              <a:off x="1072701" y="4569882"/>
              <a:ext cx="455533" cy="0"/>
            </a:xfrm>
            <a:prstGeom prst="line">
              <a:avLst/>
            </a:prstGeom>
            <a:noFill/>
            <a:ln w="28575" cap="flat" cmpd="sng" algn="ctr">
              <a:solidFill>
                <a:schemeClr val="bg1"/>
              </a:solidFill>
              <a:prstDash val="solid"/>
              <a:round/>
              <a:headEnd type="none" w="med" len="med"/>
              <a:tailEnd type="none" w="med" len="med"/>
            </a:ln>
            <a:effectLst/>
          </p:spPr>
        </p:cxnSp>
      </p:grpSp>
      <p:cxnSp>
        <p:nvCxnSpPr>
          <p:cNvPr id="38" name="Straight Connector 37">
            <a:extLst>
              <a:ext uri="{FF2B5EF4-FFF2-40B4-BE49-F238E27FC236}">
                <a16:creationId xmlns:a16="http://schemas.microsoft.com/office/drawing/2014/main" id="{4F924D38-049B-8132-BEC5-47F015C36D0A}"/>
              </a:ext>
            </a:extLst>
          </p:cNvPr>
          <p:cNvCxnSpPr>
            <a:cxnSpLocks/>
            <a:endCxn id="18" idx="0"/>
          </p:cNvCxnSpPr>
          <p:nvPr/>
        </p:nvCxnSpPr>
        <p:spPr bwMode="auto">
          <a:xfrm flipV="1">
            <a:off x="1569693" y="2507064"/>
            <a:ext cx="7898" cy="2411819"/>
          </a:xfrm>
          <a:prstGeom prst="line">
            <a:avLst/>
          </a:prstGeom>
          <a:noFill/>
          <a:ln w="28575" cap="flat" cmpd="sng" algn="ctr">
            <a:solidFill>
              <a:schemeClr val="bg1"/>
            </a:solidFill>
            <a:prstDash val="solid"/>
            <a:round/>
            <a:headEnd type="none" w="med" len="med"/>
            <a:tailEnd type="none" w="med" len="med"/>
          </a:ln>
          <a:effectLst/>
        </p:spPr>
      </p:cxnSp>
      <p:sp>
        <p:nvSpPr>
          <p:cNvPr id="40" name="TextBox 39">
            <a:extLst>
              <a:ext uri="{FF2B5EF4-FFF2-40B4-BE49-F238E27FC236}">
                <a16:creationId xmlns:a16="http://schemas.microsoft.com/office/drawing/2014/main" id="{19F9F389-B40F-CA0E-43BD-30225150BA33}"/>
              </a:ext>
            </a:extLst>
          </p:cNvPr>
          <p:cNvSpPr txBox="1"/>
          <p:nvPr/>
        </p:nvSpPr>
        <p:spPr bwMode="auto">
          <a:xfrm flipH="1">
            <a:off x="1421196" y="4923452"/>
            <a:ext cx="3127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0</a:t>
            </a:r>
          </a:p>
        </p:txBody>
      </p:sp>
      <p:grpSp>
        <p:nvGrpSpPr>
          <p:cNvPr id="54" name="Group 53">
            <a:extLst>
              <a:ext uri="{FF2B5EF4-FFF2-40B4-BE49-F238E27FC236}">
                <a16:creationId xmlns:a16="http://schemas.microsoft.com/office/drawing/2014/main" id="{26E3E3F6-C51D-D301-F1D9-6477268EEF04}"/>
              </a:ext>
            </a:extLst>
          </p:cNvPr>
          <p:cNvGrpSpPr/>
          <p:nvPr/>
        </p:nvGrpSpPr>
        <p:grpSpPr>
          <a:xfrm>
            <a:off x="1585489" y="4918883"/>
            <a:ext cx="4110873" cy="77453"/>
            <a:chOff x="1585489" y="4918883"/>
            <a:chExt cx="4110873" cy="77453"/>
          </a:xfrm>
        </p:grpSpPr>
        <p:grpSp>
          <p:nvGrpSpPr>
            <p:cNvPr id="41" name="Group 40">
              <a:extLst>
                <a:ext uri="{FF2B5EF4-FFF2-40B4-BE49-F238E27FC236}">
                  <a16:creationId xmlns:a16="http://schemas.microsoft.com/office/drawing/2014/main" id="{612C4029-AF3E-9188-78FE-2DDED2214A73}"/>
                </a:ext>
              </a:extLst>
            </p:cNvPr>
            <p:cNvGrpSpPr/>
            <p:nvPr/>
          </p:nvGrpSpPr>
          <p:grpSpPr>
            <a:xfrm>
              <a:off x="1585489" y="4918883"/>
              <a:ext cx="828835" cy="76861"/>
              <a:chOff x="2936428" y="4918883"/>
              <a:chExt cx="2733471" cy="76861"/>
            </a:xfrm>
          </p:grpSpPr>
          <p:cxnSp>
            <p:nvCxnSpPr>
              <p:cNvPr id="35" name="Straight Connector 34">
                <a:extLst>
                  <a:ext uri="{FF2B5EF4-FFF2-40B4-BE49-F238E27FC236}">
                    <a16:creationId xmlns:a16="http://schemas.microsoft.com/office/drawing/2014/main" id="{5AA70EB4-89CF-A360-4D62-FDD9C240BD93}"/>
                  </a:ext>
                </a:extLst>
              </p:cNvPr>
              <p:cNvCxnSpPr>
                <a:cxnSpLocks/>
              </p:cNvCxnSpPr>
              <p:nvPr/>
            </p:nvCxnSpPr>
            <p:spPr bwMode="auto">
              <a:xfrm rot="5400000">
                <a:off x="2897997"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1A00A71F-D2AB-1FB4-0720-7F2D022B514E}"/>
                  </a:ext>
                </a:extLst>
              </p:cNvPr>
              <p:cNvCxnSpPr>
                <a:cxnSpLocks/>
              </p:cNvCxnSpPr>
              <p:nvPr/>
            </p:nvCxnSpPr>
            <p:spPr bwMode="auto">
              <a:xfrm rot="5400000">
                <a:off x="4264732"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900E2C3F-F574-5EA2-F79A-B1EF49F38463}"/>
                  </a:ext>
                </a:extLst>
              </p:cNvPr>
              <p:cNvCxnSpPr>
                <a:cxnSpLocks/>
              </p:cNvCxnSpPr>
              <p:nvPr/>
            </p:nvCxnSpPr>
            <p:spPr bwMode="auto">
              <a:xfrm rot="5400000">
                <a:off x="5631468" y="4957314"/>
                <a:ext cx="76861" cy="0"/>
              </a:xfrm>
              <a:prstGeom prst="line">
                <a:avLst/>
              </a:prstGeom>
              <a:noFill/>
              <a:ln w="28575" cap="flat" cmpd="sng" algn="ctr">
                <a:solidFill>
                  <a:schemeClr val="bg1"/>
                </a:solidFill>
                <a:prstDash val="solid"/>
                <a:round/>
                <a:headEnd type="none" w="med" len="med"/>
                <a:tailEnd type="none" w="med" len="med"/>
              </a:ln>
              <a:effectLst/>
            </p:spPr>
          </p:cxnSp>
        </p:grpSp>
        <p:grpSp>
          <p:nvGrpSpPr>
            <p:cNvPr id="42" name="Group 41">
              <a:extLst>
                <a:ext uri="{FF2B5EF4-FFF2-40B4-BE49-F238E27FC236}">
                  <a16:creationId xmlns:a16="http://schemas.microsoft.com/office/drawing/2014/main" id="{5CE9EBC6-F995-ECAF-AD0D-7E2FA096BC58}"/>
                </a:ext>
              </a:extLst>
            </p:cNvPr>
            <p:cNvGrpSpPr/>
            <p:nvPr/>
          </p:nvGrpSpPr>
          <p:grpSpPr>
            <a:xfrm>
              <a:off x="2817641" y="4918884"/>
              <a:ext cx="828835" cy="76861"/>
              <a:chOff x="2936428" y="4918883"/>
              <a:chExt cx="2733471" cy="76861"/>
            </a:xfrm>
          </p:grpSpPr>
          <p:cxnSp>
            <p:nvCxnSpPr>
              <p:cNvPr id="43" name="Straight Connector 42">
                <a:extLst>
                  <a:ext uri="{FF2B5EF4-FFF2-40B4-BE49-F238E27FC236}">
                    <a16:creationId xmlns:a16="http://schemas.microsoft.com/office/drawing/2014/main" id="{9B3EC6DA-0403-8BAA-C14A-C2739CBB460E}"/>
                  </a:ext>
                </a:extLst>
              </p:cNvPr>
              <p:cNvCxnSpPr>
                <a:cxnSpLocks/>
              </p:cNvCxnSpPr>
              <p:nvPr/>
            </p:nvCxnSpPr>
            <p:spPr bwMode="auto">
              <a:xfrm rot="5400000">
                <a:off x="2897997"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780C1FBA-D704-1EDB-B822-C18CC03576CB}"/>
                  </a:ext>
                </a:extLst>
              </p:cNvPr>
              <p:cNvCxnSpPr>
                <a:cxnSpLocks/>
              </p:cNvCxnSpPr>
              <p:nvPr/>
            </p:nvCxnSpPr>
            <p:spPr bwMode="auto">
              <a:xfrm rot="5400000">
                <a:off x="4264732"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BCD24EA4-5255-0323-6AC1-56555C3856C5}"/>
                  </a:ext>
                </a:extLst>
              </p:cNvPr>
              <p:cNvCxnSpPr>
                <a:cxnSpLocks/>
              </p:cNvCxnSpPr>
              <p:nvPr/>
            </p:nvCxnSpPr>
            <p:spPr bwMode="auto">
              <a:xfrm rot="5400000">
                <a:off x="5631468" y="4957314"/>
                <a:ext cx="76861" cy="0"/>
              </a:xfrm>
              <a:prstGeom prst="line">
                <a:avLst/>
              </a:prstGeom>
              <a:noFill/>
              <a:ln w="28575" cap="flat" cmpd="sng" algn="ctr">
                <a:solidFill>
                  <a:schemeClr val="bg1"/>
                </a:solidFill>
                <a:prstDash val="solid"/>
                <a:round/>
                <a:headEnd type="none" w="med" len="med"/>
                <a:tailEnd type="none" w="med" len="med"/>
              </a:ln>
              <a:effectLst/>
            </p:spPr>
          </p:cxnSp>
        </p:grpSp>
        <p:grpSp>
          <p:nvGrpSpPr>
            <p:cNvPr id="46" name="Group 45">
              <a:extLst>
                <a:ext uri="{FF2B5EF4-FFF2-40B4-BE49-F238E27FC236}">
                  <a16:creationId xmlns:a16="http://schemas.microsoft.com/office/drawing/2014/main" id="{71973A4C-934A-E8BC-621D-D45A62CA6AE6}"/>
                </a:ext>
              </a:extLst>
            </p:cNvPr>
            <p:cNvGrpSpPr/>
            <p:nvPr/>
          </p:nvGrpSpPr>
          <p:grpSpPr>
            <a:xfrm>
              <a:off x="4049794" y="4919474"/>
              <a:ext cx="828835" cy="76861"/>
              <a:chOff x="2936428" y="4918883"/>
              <a:chExt cx="2733471" cy="76861"/>
            </a:xfrm>
          </p:grpSpPr>
          <p:cxnSp>
            <p:nvCxnSpPr>
              <p:cNvPr id="47" name="Straight Connector 46">
                <a:extLst>
                  <a:ext uri="{FF2B5EF4-FFF2-40B4-BE49-F238E27FC236}">
                    <a16:creationId xmlns:a16="http://schemas.microsoft.com/office/drawing/2014/main" id="{B020E3D5-30A0-6CE2-C44A-FCDB0628B3DB}"/>
                  </a:ext>
                </a:extLst>
              </p:cNvPr>
              <p:cNvCxnSpPr>
                <a:cxnSpLocks/>
              </p:cNvCxnSpPr>
              <p:nvPr/>
            </p:nvCxnSpPr>
            <p:spPr bwMode="auto">
              <a:xfrm rot="5400000">
                <a:off x="2897997"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48" name="Straight Connector 47">
                <a:extLst>
                  <a:ext uri="{FF2B5EF4-FFF2-40B4-BE49-F238E27FC236}">
                    <a16:creationId xmlns:a16="http://schemas.microsoft.com/office/drawing/2014/main" id="{FA01895E-9456-760C-E7F4-8DB2BDAFC34E}"/>
                  </a:ext>
                </a:extLst>
              </p:cNvPr>
              <p:cNvCxnSpPr>
                <a:cxnSpLocks/>
              </p:cNvCxnSpPr>
              <p:nvPr/>
            </p:nvCxnSpPr>
            <p:spPr bwMode="auto">
              <a:xfrm rot="5400000">
                <a:off x="4264732"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6D8D7CB1-A96B-0FAB-32E0-8EBAE554B4BC}"/>
                  </a:ext>
                </a:extLst>
              </p:cNvPr>
              <p:cNvCxnSpPr>
                <a:cxnSpLocks/>
              </p:cNvCxnSpPr>
              <p:nvPr/>
            </p:nvCxnSpPr>
            <p:spPr bwMode="auto">
              <a:xfrm rot="5400000">
                <a:off x="5631468" y="4957314"/>
                <a:ext cx="76861" cy="0"/>
              </a:xfrm>
              <a:prstGeom prst="line">
                <a:avLst/>
              </a:prstGeom>
              <a:noFill/>
              <a:ln w="28575" cap="flat" cmpd="sng" algn="ctr">
                <a:solidFill>
                  <a:schemeClr val="bg1"/>
                </a:solidFill>
                <a:prstDash val="solid"/>
                <a:round/>
                <a:headEnd type="none" w="med" len="med"/>
                <a:tailEnd type="none" w="med" len="med"/>
              </a:ln>
              <a:effectLst/>
            </p:spPr>
          </p:cxnSp>
        </p:grpSp>
        <p:grpSp>
          <p:nvGrpSpPr>
            <p:cNvPr id="50" name="Group 49">
              <a:extLst>
                <a:ext uri="{FF2B5EF4-FFF2-40B4-BE49-F238E27FC236}">
                  <a16:creationId xmlns:a16="http://schemas.microsoft.com/office/drawing/2014/main" id="{CE15E9E2-D4BB-E769-2A70-A19F4BF38614}"/>
                </a:ext>
              </a:extLst>
            </p:cNvPr>
            <p:cNvGrpSpPr/>
            <p:nvPr/>
          </p:nvGrpSpPr>
          <p:grpSpPr>
            <a:xfrm>
              <a:off x="5281945" y="4919475"/>
              <a:ext cx="414417" cy="76861"/>
              <a:chOff x="2936428" y="4918883"/>
              <a:chExt cx="1366735" cy="76861"/>
            </a:xfrm>
          </p:grpSpPr>
          <p:cxnSp>
            <p:nvCxnSpPr>
              <p:cNvPr id="51" name="Straight Connector 50">
                <a:extLst>
                  <a:ext uri="{FF2B5EF4-FFF2-40B4-BE49-F238E27FC236}">
                    <a16:creationId xmlns:a16="http://schemas.microsoft.com/office/drawing/2014/main" id="{A6753492-7441-F495-1A57-3359D416189B}"/>
                  </a:ext>
                </a:extLst>
              </p:cNvPr>
              <p:cNvCxnSpPr>
                <a:cxnSpLocks/>
              </p:cNvCxnSpPr>
              <p:nvPr/>
            </p:nvCxnSpPr>
            <p:spPr bwMode="auto">
              <a:xfrm rot="5400000">
                <a:off x="2897997"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64EB7D8B-188B-AB8B-A9A0-FA234AA1114A}"/>
                  </a:ext>
                </a:extLst>
              </p:cNvPr>
              <p:cNvCxnSpPr>
                <a:cxnSpLocks/>
              </p:cNvCxnSpPr>
              <p:nvPr/>
            </p:nvCxnSpPr>
            <p:spPr bwMode="auto">
              <a:xfrm rot="5400000">
                <a:off x="4264732" y="4957314"/>
                <a:ext cx="76861" cy="0"/>
              </a:xfrm>
              <a:prstGeom prst="line">
                <a:avLst/>
              </a:prstGeom>
              <a:noFill/>
              <a:ln w="28575" cap="flat" cmpd="sng" algn="ctr">
                <a:solidFill>
                  <a:schemeClr val="bg1"/>
                </a:solidFill>
                <a:prstDash val="solid"/>
                <a:round/>
                <a:headEnd type="none" w="med" len="med"/>
                <a:tailEnd type="none" w="med" len="med"/>
              </a:ln>
              <a:effectLst/>
            </p:spPr>
          </p:cxnSp>
        </p:grpSp>
      </p:grpSp>
      <p:sp>
        <p:nvSpPr>
          <p:cNvPr id="55" name="TextBox 54">
            <a:extLst>
              <a:ext uri="{FF2B5EF4-FFF2-40B4-BE49-F238E27FC236}">
                <a16:creationId xmlns:a16="http://schemas.microsoft.com/office/drawing/2014/main" id="{BF7E4BF7-E4BD-27DE-F5A4-F8A5D66A0EAD}"/>
              </a:ext>
            </a:extLst>
          </p:cNvPr>
          <p:cNvSpPr txBox="1"/>
          <p:nvPr/>
        </p:nvSpPr>
        <p:spPr bwMode="auto">
          <a:xfrm flipH="1">
            <a:off x="1792302" y="4923452"/>
            <a:ext cx="4263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24</a:t>
            </a:r>
          </a:p>
        </p:txBody>
      </p:sp>
      <p:sp>
        <p:nvSpPr>
          <p:cNvPr id="56" name="TextBox 55">
            <a:extLst>
              <a:ext uri="{FF2B5EF4-FFF2-40B4-BE49-F238E27FC236}">
                <a16:creationId xmlns:a16="http://schemas.microsoft.com/office/drawing/2014/main" id="{D0AFD4CE-E644-9297-98DF-174DAB84411D}"/>
              </a:ext>
            </a:extLst>
          </p:cNvPr>
          <p:cNvSpPr txBox="1"/>
          <p:nvPr/>
        </p:nvSpPr>
        <p:spPr bwMode="auto">
          <a:xfrm flipH="1">
            <a:off x="2195618" y="4923452"/>
            <a:ext cx="4263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48</a:t>
            </a:r>
          </a:p>
        </p:txBody>
      </p:sp>
      <p:sp>
        <p:nvSpPr>
          <p:cNvPr id="57" name="TextBox 56">
            <a:extLst>
              <a:ext uri="{FF2B5EF4-FFF2-40B4-BE49-F238E27FC236}">
                <a16:creationId xmlns:a16="http://schemas.microsoft.com/office/drawing/2014/main" id="{4F48C412-93F2-3A86-59A1-EDD06E0CF695}"/>
              </a:ext>
            </a:extLst>
          </p:cNvPr>
          <p:cNvSpPr txBox="1"/>
          <p:nvPr/>
        </p:nvSpPr>
        <p:spPr bwMode="auto">
          <a:xfrm flipH="1">
            <a:off x="2609247" y="4923452"/>
            <a:ext cx="4263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72</a:t>
            </a:r>
          </a:p>
        </p:txBody>
      </p:sp>
      <p:sp>
        <p:nvSpPr>
          <p:cNvPr id="58" name="TextBox 57">
            <a:extLst>
              <a:ext uri="{FF2B5EF4-FFF2-40B4-BE49-F238E27FC236}">
                <a16:creationId xmlns:a16="http://schemas.microsoft.com/office/drawing/2014/main" id="{71D6E8F5-DCBC-7791-711F-215A450856C5}"/>
              </a:ext>
            </a:extLst>
          </p:cNvPr>
          <p:cNvSpPr txBox="1"/>
          <p:nvPr/>
        </p:nvSpPr>
        <p:spPr bwMode="auto">
          <a:xfrm flipH="1">
            <a:off x="3012563" y="4923452"/>
            <a:ext cx="4263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96</a:t>
            </a:r>
          </a:p>
        </p:txBody>
      </p:sp>
      <p:sp>
        <p:nvSpPr>
          <p:cNvPr id="59" name="TextBox 58">
            <a:extLst>
              <a:ext uri="{FF2B5EF4-FFF2-40B4-BE49-F238E27FC236}">
                <a16:creationId xmlns:a16="http://schemas.microsoft.com/office/drawing/2014/main" id="{A7C6675E-9788-B273-010B-E30FE4BD6C90}"/>
              </a:ext>
            </a:extLst>
          </p:cNvPr>
          <p:cNvSpPr txBox="1"/>
          <p:nvPr/>
        </p:nvSpPr>
        <p:spPr bwMode="auto">
          <a:xfrm flipH="1">
            <a:off x="3382614" y="4923452"/>
            <a:ext cx="5107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120</a:t>
            </a:r>
          </a:p>
        </p:txBody>
      </p:sp>
      <p:sp>
        <p:nvSpPr>
          <p:cNvPr id="60" name="TextBox 59">
            <a:extLst>
              <a:ext uri="{FF2B5EF4-FFF2-40B4-BE49-F238E27FC236}">
                <a16:creationId xmlns:a16="http://schemas.microsoft.com/office/drawing/2014/main" id="{D0EA5BB1-947B-38E8-CBB5-803DD97580FB}"/>
              </a:ext>
            </a:extLst>
          </p:cNvPr>
          <p:cNvSpPr txBox="1"/>
          <p:nvPr/>
        </p:nvSpPr>
        <p:spPr bwMode="auto">
          <a:xfrm flipH="1">
            <a:off x="3785930" y="4923452"/>
            <a:ext cx="5107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144</a:t>
            </a:r>
          </a:p>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0</a:t>
            </a:r>
          </a:p>
        </p:txBody>
      </p:sp>
      <p:sp>
        <p:nvSpPr>
          <p:cNvPr id="61" name="TextBox 60">
            <a:extLst>
              <a:ext uri="{FF2B5EF4-FFF2-40B4-BE49-F238E27FC236}">
                <a16:creationId xmlns:a16="http://schemas.microsoft.com/office/drawing/2014/main" id="{30042669-3B0B-76A5-6A4E-3780C3AEF262}"/>
              </a:ext>
            </a:extLst>
          </p:cNvPr>
          <p:cNvSpPr txBox="1"/>
          <p:nvPr/>
        </p:nvSpPr>
        <p:spPr bwMode="auto">
          <a:xfrm flipH="1">
            <a:off x="4199559" y="4923452"/>
            <a:ext cx="5107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168</a:t>
            </a:r>
          </a:p>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24</a:t>
            </a:r>
          </a:p>
        </p:txBody>
      </p:sp>
      <p:sp>
        <p:nvSpPr>
          <p:cNvPr id="62" name="TextBox 61">
            <a:extLst>
              <a:ext uri="{FF2B5EF4-FFF2-40B4-BE49-F238E27FC236}">
                <a16:creationId xmlns:a16="http://schemas.microsoft.com/office/drawing/2014/main" id="{0CC3378C-7B82-8E5D-AEA6-4D74BEE43EB7}"/>
              </a:ext>
            </a:extLst>
          </p:cNvPr>
          <p:cNvSpPr txBox="1"/>
          <p:nvPr/>
        </p:nvSpPr>
        <p:spPr bwMode="auto">
          <a:xfrm flipH="1">
            <a:off x="4602875" y="4923452"/>
            <a:ext cx="5107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192</a:t>
            </a:r>
          </a:p>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48</a:t>
            </a:r>
          </a:p>
        </p:txBody>
      </p:sp>
      <p:sp>
        <p:nvSpPr>
          <p:cNvPr id="63" name="TextBox 62">
            <a:extLst>
              <a:ext uri="{FF2B5EF4-FFF2-40B4-BE49-F238E27FC236}">
                <a16:creationId xmlns:a16="http://schemas.microsoft.com/office/drawing/2014/main" id="{7527AEEF-382C-DB19-1236-CCA847AA76D0}"/>
              </a:ext>
            </a:extLst>
          </p:cNvPr>
          <p:cNvSpPr txBox="1"/>
          <p:nvPr/>
        </p:nvSpPr>
        <p:spPr bwMode="auto">
          <a:xfrm flipH="1">
            <a:off x="5028511" y="4923452"/>
            <a:ext cx="5107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216</a:t>
            </a:r>
          </a:p>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72</a:t>
            </a:r>
          </a:p>
        </p:txBody>
      </p:sp>
      <p:sp>
        <p:nvSpPr>
          <p:cNvPr id="64" name="TextBox 63">
            <a:extLst>
              <a:ext uri="{FF2B5EF4-FFF2-40B4-BE49-F238E27FC236}">
                <a16:creationId xmlns:a16="http://schemas.microsoft.com/office/drawing/2014/main" id="{193ED1D0-6001-7BB2-818A-CC6A38B63418}"/>
              </a:ext>
            </a:extLst>
          </p:cNvPr>
          <p:cNvSpPr txBox="1"/>
          <p:nvPr/>
        </p:nvSpPr>
        <p:spPr bwMode="auto">
          <a:xfrm flipH="1">
            <a:off x="5431827" y="4923452"/>
            <a:ext cx="5107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240</a:t>
            </a:r>
          </a:p>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96</a:t>
            </a:r>
          </a:p>
        </p:txBody>
      </p:sp>
      <p:sp>
        <p:nvSpPr>
          <p:cNvPr id="65" name="TextBox 64">
            <a:extLst>
              <a:ext uri="{FF2B5EF4-FFF2-40B4-BE49-F238E27FC236}">
                <a16:creationId xmlns:a16="http://schemas.microsoft.com/office/drawing/2014/main" id="{A7EC9D0B-659A-B58A-4821-FC82F73CA48F}"/>
              </a:ext>
            </a:extLst>
          </p:cNvPr>
          <p:cNvSpPr txBox="1"/>
          <p:nvPr/>
        </p:nvSpPr>
        <p:spPr bwMode="auto">
          <a:xfrm flipH="1">
            <a:off x="194804" y="4931861"/>
            <a:ext cx="131363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ts val="0"/>
              </a:spcBef>
              <a:spcAft>
                <a:spcPct val="0"/>
              </a:spcAft>
              <a:buClrTx/>
              <a:buFontTx/>
              <a:buNone/>
            </a:pPr>
            <a:r>
              <a:rPr lang="en-US" sz="1600" b="0" dirty="0">
                <a:solidFill>
                  <a:schemeClr val="bg1"/>
                </a:solidFill>
                <a:latin typeface="Calibri" panose="020F0502020204030204" pitchFamily="34" charset="0"/>
              </a:rPr>
              <a:t>Study Week</a:t>
            </a:r>
          </a:p>
          <a:p>
            <a:pPr algn="r">
              <a:lnSpc>
                <a:spcPct val="100000"/>
              </a:lnSpc>
              <a:spcBef>
                <a:spcPts val="0"/>
              </a:spcBef>
              <a:spcAft>
                <a:spcPct val="0"/>
              </a:spcAft>
              <a:buClrTx/>
              <a:buFontTx/>
              <a:buNone/>
            </a:pPr>
            <a:r>
              <a:rPr lang="en-US" sz="1600" b="0" dirty="0">
                <a:solidFill>
                  <a:schemeClr val="bg1"/>
                </a:solidFill>
                <a:latin typeface="Calibri" panose="020F0502020204030204" pitchFamily="34" charset="0"/>
              </a:rPr>
              <a:t>OLE Week</a:t>
            </a:r>
          </a:p>
        </p:txBody>
      </p:sp>
      <p:grpSp>
        <p:nvGrpSpPr>
          <p:cNvPr id="113" name="Group 112">
            <a:extLst>
              <a:ext uri="{FF2B5EF4-FFF2-40B4-BE49-F238E27FC236}">
                <a16:creationId xmlns:a16="http://schemas.microsoft.com/office/drawing/2014/main" id="{88FF4797-90E7-19C4-4500-BCECDC78DE1A}"/>
              </a:ext>
            </a:extLst>
          </p:cNvPr>
          <p:cNvGrpSpPr/>
          <p:nvPr/>
        </p:nvGrpSpPr>
        <p:grpSpPr>
          <a:xfrm>
            <a:off x="2948125" y="3315976"/>
            <a:ext cx="2709568" cy="1077218"/>
            <a:chOff x="2261732" y="3783175"/>
            <a:chExt cx="2345234" cy="1077218"/>
          </a:xfrm>
        </p:grpSpPr>
        <p:sp>
          <p:nvSpPr>
            <p:cNvPr id="66" name="TextBox 65">
              <a:extLst>
                <a:ext uri="{FF2B5EF4-FFF2-40B4-BE49-F238E27FC236}">
                  <a16:creationId xmlns:a16="http://schemas.microsoft.com/office/drawing/2014/main" id="{82410B8C-F5BA-8466-A6A8-66B040E3ACDC}"/>
                </a:ext>
              </a:extLst>
            </p:cNvPr>
            <p:cNvSpPr txBox="1"/>
            <p:nvPr/>
          </p:nvSpPr>
          <p:spPr bwMode="auto">
            <a:xfrm flipH="1">
              <a:off x="2415749" y="3783175"/>
              <a:ext cx="219121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nSpc>
                  <a:spcPct val="100000"/>
                </a:lnSpc>
                <a:spcBef>
                  <a:spcPts val="0"/>
                </a:spcBef>
                <a:spcAft>
                  <a:spcPct val="0"/>
                </a:spcAft>
                <a:buClrTx/>
                <a:buFontTx/>
                <a:buNone/>
              </a:pPr>
              <a:r>
                <a:rPr lang="en-US" sz="1600" b="0" dirty="0">
                  <a:solidFill>
                    <a:schemeClr val="bg1"/>
                  </a:solidFill>
                  <a:latin typeface="Calibri" panose="020F0502020204030204" pitchFamily="34" charset="0"/>
                </a:rPr>
                <a:t>BIC/FTC/TAF</a:t>
              </a:r>
            </a:p>
            <a:p>
              <a:pPr>
                <a:lnSpc>
                  <a:spcPct val="100000"/>
                </a:lnSpc>
                <a:spcBef>
                  <a:spcPts val="0"/>
                </a:spcBef>
                <a:spcAft>
                  <a:spcPct val="0"/>
                </a:spcAft>
                <a:buClrTx/>
                <a:buFontTx/>
                <a:buNone/>
              </a:pPr>
              <a:r>
                <a:rPr lang="en-US" sz="1600" b="0" dirty="0">
                  <a:solidFill>
                    <a:schemeClr val="bg1"/>
                  </a:solidFill>
                  <a:latin typeface="Calibri" panose="020F0502020204030204" pitchFamily="34" charset="0"/>
                </a:rPr>
                <a:t>DTG/ABC/3TC</a:t>
              </a:r>
            </a:p>
            <a:p>
              <a:pPr>
                <a:spcBef>
                  <a:spcPts val="0"/>
                </a:spcBef>
              </a:pPr>
              <a:r>
                <a:rPr lang="en-US" sz="1600" b="0" dirty="0">
                  <a:solidFill>
                    <a:schemeClr val="bg1"/>
                  </a:solidFill>
                  <a:latin typeface="Calibri" panose="020F0502020204030204" pitchFamily="34" charset="0"/>
                </a:rPr>
                <a:t>DTG/ABC/3TC→BIC/FTC/TAF</a:t>
              </a:r>
            </a:p>
          </p:txBody>
        </p:sp>
        <p:cxnSp>
          <p:nvCxnSpPr>
            <p:cNvPr id="68" name="Straight Connector 67">
              <a:extLst>
                <a:ext uri="{FF2B5EF4-FFF2-40B4-BE49-F238E27FC236}">
                  <a16:creationId xmlns:a16="http://schemas.microsoft.com/office/drawing/2014/main" id="{952A5059-9BC7-9BCB-F566-DAEC2577BA78}"/>
                </a:ext>
              </a:extLst>
            </p:cNvPr>
            <p:cNvCxnSpPr/>
            <p:nvPr/>
          </p:nvCxnSpPr>
          <p:spPr bwMode="auto">
            <a:xfrm>
              <a:off x="2263373" y="3950739"/>
              <a:ext cx="202390" cy="0"/>
            </a:xfrm>
            <a:prstGeom prst="line">
              <a:avLst/>
            </a:prstGeom>
            <a:noFill/>
            <a:ln w="28575" cap="flat" cmpd="sng" algn="ctr">
              <a:solidFill>
                <a:schemeClr val="accent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C0A0167C-C21A-7CED-753B-11A7A5255E42}"/>
                </a:ext>
              </a:extLst>
            </p:cNvPr>
            <p:cNvCxnSpPr/>
            <p:nvPr/>
          </p:nvCxnSpPr>
          <p:spPr bwMode="auto">
            <a:xfrm>
              <a:off x="2261732" y="4198673"/>
              <a:ext cx="202390" cy="0"/>
            </a:xfrm>
            <a:prstGeom prst="line">
              <a:avLst/>
            </a:prstGeom>
            <a:noFill/>
            <a:ln w="28575" cap="flat" cmpd="sng" algn="ctr">
              <a:solidFill>
                <a:schemeClr val="accent3"/>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BD12486B-1A5C-0CFA-8D94-BDA0A6C13471}"/>
                </a:ext>
              </a:extLst>
            </p:cNvPr>
            <p:cNvCxnSpPr/>
            <p:nvPr/>
          </p:nvCxnSpPr>
          <p:spPr bwMode="auto">
            <a:xfrm>
              <a:off x="2261732" y="4446703"/>
              <a:ext cx="202390" cy="0"/>
            </a:xfrm>
            <a:prstGeom prst="line">
              <a:avLst/>
            </a:prstGeom>
            <a:noFill/>
            <a:ln w="28575" cap="flat" cmpd="sng" algn="ctr">
              <a:solidFill>
                <a:schemeClr val="accent3"/>
              </a:solidFill>
              <a:prstDash val="solid"/>
              <a:round/>
              <a:headEnd type="none" w="med" len="med"/>
              <a:tailEnd type="none" w="med" len="med"/>
            </a:ln>
            <a:effectLst/>
          </p:spPr>
        </p:cxnSp>
        <p:sp>
          <p:nvSpPr>
            <p:cNvPr id="71" name="Oval 70">
              <a:extLst>
                <a:ext uri="{FF2B5EF4-FFF2-40B4-BE49-F238E27FC236}">
                  <a16:creationId xmlns:a16="http://schemas.microsoft.com/office/drawing/2014/main" id="{C1B61D93-A885-5A56-257C-D1BCB6D77B1E}"/>
                </a:ext>
              </a:extLst>
            </p:cNvPr>
            <p:cNvSpPr/>
            <p:nvPr/>
          </p:nvSpPr>
          <p:spPr bwMode="auto">
            <a:xfrm>
              <a:off x="2320669" y="3905486"/>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2" name="Oval 71">
              <a:extLst>
                <a:ext uri="{FF2B5EF4-FFF2-40B4-BE49-F238E27FC236}">
                  <a16:creationId xmlns:a16="http://schemas.microsoft.com/office/drawing/2014/main" id="{ED05C75F-D5EF-7006-92DB-0BA9C42E19EB}"/>
                </a:ext>
              </a:extLst>
            </p:cNvPr>
            <p:cNvSpPr/>
            <p:nvPr/>
          </p:nvSpPr>
          <p:spPr bwMode="auto">
            <a:xfrm>
              <a:off x="2320165" y="4154861"/>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3" name="Oval 72">
              <a:extLst>
                <a:ext uri="{FF2B5EF4-FFF2-40B4-BE49-F238E27FC236}">
                  <a16:creationId xmlns:a16="http://schemas.microsoft.com/office/drawing/2014/main" id="{CA6B9EBB-C7B3-4C4C-910A-35DDCF67DBFD}"/>
                </a:ext>
              </a:extLst>
            </p:cNvPr>
            <p:cNvSpPr/>
            <p:nvPr/>
          </p:nvSpPr>
          <p:spPr bwMode="auto">
            <a:xfrm>
              <a:off x="2330710" y="4410108"/>
              <a:ext cx="72523" cy="72523"/>
            </a:xfrm>
            <a:prstGeom prst="ellipse">
              <a:avLst/>
            </a:prstGeom>
            <a:solidFill>
              <a:schemeClr val="accent1"/>
            </a:solidFill>
            <a:ln w="1905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112" name="Group 111">
            <a:extLst>
              <a:ext uri="{FF2B5EF4-FFF2-40B4-BE49-F238E27FC236}">
                <a16:creationId xmlns:a16="http://schemas.microsoft.com/office/drawing/2014/main" id="{71188DCC-6177-523F-B1B0-1A39E5CAED5D}"/>
              </a:ext>
            </a:extLst>
          </p:cNvPr>
          <p:cNvGrpSpPr/>
          <p:nvPr/>
        </p:nvGrpSpPr>
        <p:grpSpPr>
          <a:xfrm>
            <a:off x="1604077" y="2460986"/>
            <a:ext cx="4126139" cy="668276"/>
            <a:chOff x="1604077" y="2460986"/>
            <a:chExt cx="4126139" cy="668276"/>
          </a:xfrm>
        </p:grpSpPr>
        <p:sp>
          <p:nvSpPr>
            <p:cNvPr id="89" name="Oval 88">
              <a:extLst>
                <a:ext uri="{FF2B5EF4-FFF2-40B4-BE49-F238E27FC236}">
                  <a16:creationId xmlns:a16="http://schemas.microsoft.com/office/drawing/2014/main" id="{D379D8D6-0931-0C82-F16F-D4EA6C917CE7}"/>
                </a:ext>
              </a:extLst>
            </p:cNvPr>
            <p:cNvSpPr/>
            <p:nvPr/>
          </p:nvSpPr>
          <p:spPr bwMode="auto">
            <a:xfrm>
              <a:off x="1604077" y="3041638"/>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0" name="Oval 89">
              <a:extLst>
                <a:ext uri="{FF2B5EF4-FFF2-40B4-BE49-F238E27FC236}">
                  <a16:creationId xmlns:a16="http://schemas.microsoft.com/office/drawing/2014/main" id="{C2167495-7F34-482E-185D-32641F3D4C64}"/>
                </a:ext>
              </a:extLst>
            </p:cNvPr>
            <p:cNvSpPr/>
            <p:nvPr/>
          </p:nvSpPr>
          <p:spPr bwMode="auto">
            <a:xfrm>
              <a:off x="1676816" y="2654938"/>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1" name="Oval 90">
              <a:extLst>
                <a:ext uri="{FF2B5EF4-FFF2-40B4-BE49-F238E27FC236}">
                  <a16:creationId xmlns:a16="http://schemas.microsoft.com/office/drawing/2014/main" id="{3DE4C7F4-A801-2B67-2AB0-8E50BEA46686}"/>
                </a:ext>
              </a:extLst>
            </p:cNvPr>
            <p:cNvSpPr/>
            <p:nvPr/>
          </p:nvSpPr>
          <p:spPr bwMode="auto">
            <a:xfrm>
              <a:off x="1744498" y="2553094"/>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2" name="Oval 91">
              <a:extLst>
                <a:ext uri="{FF2B5EF4-FFF2-40B4-BE49-F238E27FC236}">
                  <a16:creationId xmlns:a16="http://schemas.microsoft.com/office/drawing/2014/main" id="{B00BD65C-0FC5-2AD4-E805-3E4F71BCA4D6}"/>
                </a:ext>
              </a:extLst>
            </p:cNvPr>
            <p:cNvSpPr/>
            <p:nvPr/>
          </p:nvSpPr>
          <p:spPr bwMode="auto">
            <a:xfrm>
              <a:off x="1946138" y="2499666"/>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3" name="Oval 92">
              <a:extLst>
                <a:ext uri="{FF2B5EF4-FFF2-40B4-BE49-F238E27FC236}">
                  <a16:creationId xmlns:a16="http://schemas.microsoft.com/office/drawing/2014/main" id="{5F6CF410-A15D-58EB-59F6-1A1484609D2A}"/>
                </a:ext>
              </a:extLst>
            </p:cNvPr>
            <p:cNvSpPr/>
            <p:nvPr/>
          </p:nvSpPr>
          <p:spPr bwMode="auto">
            <a:xfrm>
              <a:off x="2153812" y="2500320"/>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4" name="Oval 93">
              <a:extLst>
                <a:ext uri="{FF2B5EF4-FFF2-40B4-BE49-F238E27FC236}">
                  <a16:creationId xmlns:a16="http://schemas.microsoft.com/office/drawing/2014/main" id="{F426A04B-171A-90A4-6898-3A37879711DE}"/>
                </a:ext>
              </a:extLst>
            </p:cNvPr>
            <p:cNvSpPr/>
            <p:nvPr/>
          </p:nvSpPr>
          <p:spPr bwMode="auto">
            <a:xfrm>
              <a:off x="2360201" y="2519496"/>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5" name="Oval 94">
              <a:extLst>
                <a:ext uri="{FF2B5EF4-FFF2-40B4-BE49-F238E27FC236}">
                  <a16:creationId xmlns:a16="http://schemas.microsoft.com/office/drawing/2014/main" id="{7CD211C9-B827-DBDB-8925-FEDBAA27D6F9}"/>
                </a:ext>
              </a:extLst>
            </p:cNvPr>
            <p:cNvSpPr/>
            <p:nvPr/>
          </p:nvSpPr>
          <p:spPr bwMode="auto">
            <a:xfrm>
              <a:off x="2560886" y="2506396"/>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6" name="Oval 95">
              <a:extLst>
                <a:ext uri="{FF2B5EF4-FFF2-40B4-BE49-F238E27FC236}">
                  <a16:creationId xmlns:a16="http://schemas.microsoft.com/office/drawing/2014/main" id="{0DFEFD61-37AA-FD7F-D373-84E8CD934971}"/>
                </a:ext>
              </a:extLst>
            </p:cNvPr>
            <p:cNvSpPr/>
            <p:nvPr/>
          </p:nvSpPr>
          <p:spPr bwMode="auto">
            <a:xfrm>
              <a:off x="2771094" y="2461447"/>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7" name="Oval 96">
              <a:extLst>
                <a:ext uri="{FF2B5EF4-FFF2-40B4-BE49-F238E27FC236}">
                  <a16:creationId xmlns:a16="http://schemas.microsoft.com/office/drawing/2014/main" id="{D347B1F4-2E38-0DE6-AF65-E6D36380CE39}"/>
                </a:ext>
              </a:extLst>
            </p:cNvPr>
            <p:cNvSpPr/>
            <p:nvPr/>
          </p:nvSpPr>
          <p:spPr bwMode="auto">
            <a:xfrm>
              <a:off x="2971845" y="2480059"/>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8" name="Oval 97">
              <a:extLst>
                <a:ext uri="{FF2B5EF4-FFF2-40B4-BE49-F238E27FC236}">
                  <a16:creationId xmlns:a16="http://schemas.microsoft.com/office/drawing/2014/main" id="{EFEA255C-99BE-643F-82BC-22D9BC23AFCD}"/>
                </a:ext>
              </a:extLst>
            </p:cNvPr>
            <p:cNvSpPr/>
            <p:nvPr/>
          </p:nvSpPr>
          <p:spPr bwMode="auto">
            <a:xfrm>
              <a:off x="3182122" y="2479739"/>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99" name="Oval 98">
              <a:extLst>
                <a:ext uri="{FF2B5EF4-FFF2-40B4-BE49-F238E27FC236}">
                  <a16:creationId xmlns:a16="http://schemas.microsoft.com/office/drawing/2014/main" id="{D15D6FCA-9DB6-81AE-D2CA-77F8FA8866D1}"/>
                </a:ext>
              </a:extLst>
            </p:cNvPr>
            <p:cNvSpPr/>
            <p:nvPr/>
          </p:nvSpPr>
          <p:spPr bwMode="auto">
            <a:xfrm>
              <a:off x="3387912" y="2471717"/>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0" name="Oval 99">
              <a:extLst>
                <a:ext uri="{FF2B5EF4-FFF2-40B4-BE49-F238E27FC236}">
                  <a16:creationId xmlns:a16="http://schemas.microsoft.com/office/drawing/2014/main" id="{B2F78C58-A6ED-C056-111E-8E452B3EEEB0}"/>
                </a:ext>
              </a:extLst>
            </p:cNvPr>
            <p:cNvSpPr/>
            <p:nvPr/>
          </p:nvSpPr>
          <p:spPr bwMode="auto">
            <a:xfrm>
              <a:off x="3593112" y="2473319"/>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1" name="Oval 100">
              <a:extLst>
                <a:ext uri="{FF2B5EF4-FFF2-40B4-BE49-F238E27FC236}">
                  <a16:creationId xmlns:a16="http://schemas.microsoft.com/office/drawing/2014/main" id="{48ED9F4D-E496-F81E-1C19-01D91DE31349}"/>
                </a:ext>
              </a:extLst>
            </p:cNvPr>
            <p:cNvSpPr/>
            <p:nvPr/>
          </p:nvSpPr>
          <p:spPr bwMode="auto">
            <a:xfrm>
              <a:off x="3797375" y="2475684"/>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2" name="Oval 101">
              <a:extLst>
                <a:ext uri="{FF2B5EF4-FFF2-40B4-BE49-F238E27FC236}">
                  <a16:creationId xmlns:a16="http://schemas.microsoft.com/office/drawing/2014/main" id="{57452372-8CFA-60D8-56EF-843BBA3301F5}"/>
                </a:ext>
              </a:extLst>
            </p:cNvPr>
            <p:cNvSpPr/>
            <p:nvPr/>
          </p:nvSpPr>
          <p:spPr bwMode="auto">
            <a:xfrm>
              <a:off x="4000775" y="2468369"/>
              <a:ext cx="87624" cy="87624"/>
            </a:xfrm>
            <a:prstGeom prst="ellipse">
              <a:avLst/>
            </a:prstGeom>
            <a:solidFill>
              <a:schemeClr val="accent3"/>
            </a:solidFill>
            <a:ln w="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3" name="Oval 102">
              <a:extLst>
                <a:ext uri="{FF2B5EF4-FFF2-40B4-BE49-F238E27FC236}">
                  <a16:creationId xmlns:a16="http://schemas.microsoft.com/office/drawing/2014/main" id="{2333A795-3055-A837-A10A-74CC5AB82D91}"/>
                </a:ext>
              </a:extLst>
            </p:cNvPr>
            <p:cNvSpPr/>
            <p:nvPr/>
          </p:nvSpPr>
          <p:spPr bwMode="auto">
            <a:xfrm>
              <a:off x="4014428" y="2549071"/>
              <a:ext cx="72523" cy="72523"/>
            </a:xfrm>
            <a:prstGeom prst="ellipse">
              <a:avLst/>
            </a:prstGeom>
            <a:solidFill>
              <a:schemeClr val="accent1"/>
            </a:solidFill>
            <a:ln w="1905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4" name="Oval 103">
              <a:extLst>
                <a:ext uri="{FF2B5EF4-FFF2-40B4-BE49-F238E27FC236}">
                  <a16:creationId xmlns:a16="http://schemas.microsoft.com/office/drawing/2014/main" id="{91EEA173-BD72-AD45-DA5F-2A32EBFAF9ED}"/>
                </a:ext>
              </a:extLst>
            </p:cNvPr>
            <p:cNvSpPr/>
            <p:nvPr/>
          </p:nvSpPr>
          <p:spPr bwMode="auto">
            <a:xfrm>
              <a:off x="4218489" y="2462055"/>
              <a:ext cx="72523" cy="72523"/>
            </a:xfrm>
            <a:prstGeom prst="ellipse">
              <a:avLst/>
            </a:prstGeom>
            <a:solidFill>
              <a:schemeClr val="accent1"/>
            </a:solidFill>
            <a:ln w="1905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5" name="Oval 104">
              <a:extLst>
                <a:ext uri="{FF2B5EF4-FFF2-40B4-BE49-F238E27FC236}">
                  <a16:creationId xmlns:a16="http://schemas.microsoft.com/office/drawing/2014/main" id="{1FF21D7E-89C3-9387-EC2A-175DEC1E18EF}"/>
                </a:ext>
              </a:extLst>
            </p:cNvPr>
            <p:cNvSpPr/>
            <p:nvPr/>
          </p:nvSpPr>
          <p:spPr bwMode="auto">
            <a:xfrm>
              <a:off x="4418869" y="2465624"/>
              <a:ext cx="72523" cy="72523"/>
            </a:xfrm>
            <a:prstGeom prst="ellipse">
              <a:avLst/>
            </a:prstGeom>
            <a:solidFill>
              <a:schemeClr val="accent1"/>
            </a:solidFill>
            <a:ln w="1905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6" name="Oval 105">
              <a:extLst>
                <a:ext uri="{FF2B5EF4-FFF2-40B4-BE49-F238E27FC236}">
                  <a16:creationId xmlns:a16="http://schemas.microsoft.com/office/drawing/2014/main" id="{DA91174B-B151-5007-9EE8-69300D9DF8A3}"/>
                </a:ext>
              </a:extLst>
            </p:cNvPr>
            <p:cNvSpPr/>
            <p:nvPr/>
          </p:nvSpPr>
          <p:spPr bwMode="auto">
            <a:xfrm>
              <a:off x="4624028" y="2472433"/>
              <a:ext cx="72523" cy="72523"/>
            </a:xfrm>
            <a:prstGeom prst="ellipse">
              <a:avLst/>
            </a:prstGeom>
            <a:solidFill>
              <a:schemeClr val="accent1"/>
            </a:solidFill>
            <a:ln w="1905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7" name="Oval 106">
              <a:extLst>
                <a:ext uri="{FF2B5EF4-FFF2-40B4-BE49-F238E27FC236}">
                  <a16:creationId xmlns:a16="http://schemas.microsoft.com/office/drawing/2014/main" id="{46B1E0FB-88A1-F0D9-2EF7-C426321467D4}"/>
                </a:ext>
              </a:extLst>
            </p:cNvPr>
            <p:cNvSpPr/>
            <p:nvPr/>
          </p:nvSpPr>
          <p:spPr bwMode="auto">
            <a:xfrm>
              <a:off x="4822816" y="2460986"/>
              <a:ext cx="72523" cy="72523"/>
            </a:xfrm>
            <a:prstGeom prst="ellipse">
              <a:avLst/>
            </a:prstGeom>
            <a:solidFill>
              <a:schemeClr val="accent1"/>
            </a:solidFill>
            <a:ln w="1905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8" name="Oval 107">
              <a:extLst>
                <a:ext uri="{FF2B5EF4-FFF2-40B4-BE49-F238E27FC236}">
                  <a16:creationId xmlns:a16="http://schemas.microsoft.com/office/drawing/2014/main" id="{DE25748F-8765-84EE-3DD0-2F1AA09BC3E4}"/>
                </a:ext>
              </a:extLst>
            </p:cNvPr>
            <p:cNvSpPr/>
            <p:nvPr/>
          </p:nvSpPr>
          <p:spPr bwMode="auto">
            <a:xfrm>
              <a:off x="5033503" y="2468997"/>
              <a:ext cx="72523" cy="72523"/>
            </a:xfrm>
            <a:prstGeom prst="ellipse">
              <a:avLst/>
            </a:prstGeom>
            <a:solidFill>
              <a:schemeClr val="accent1"/>
            </a:solidFill>
            <a:ln w="1905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09" name="Oval 108">
              <a:extLst>
                <a:ext uri="{FF2B5EF4-FFF2-40B4-BE49-F238E27FC236}">
                  <a16:creationId xmlns:a16="http://schemas.microsoft.com/office/drawing/2014/main" id="{64307277-6338-BC42-F7FC-52885B26593A}"/>
                </a:ext>
              </a:extLst>
            </p:cNvPr>
            <p:cNvSpPr/>
            <p:nvPr/>
          </p:nvSpPr>
          <p:spPr bwMode="auto">
            <a:xfrm>
              <a:off x="5239743" y="2465624"/>
              <a:ext cx="72523" cy="72523"/>
            </a:xfrm>
            <a:prstGeom prst="ellipse">
              <a:avLst/>
            </a:prstGeom>
            <a:solidFill>
              <a:schemeClr val="accent1"/>
            </a:solidFill>
            <a:ln w="1905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10" name="Oval 109">
              <a:extLst>
                <a:ext uri="{FF2B5EF4-FFF2-40B4-BE49-F238E27FC236}">
                  <a16:creationId xmlns:a16="http://schemas.microsoft.com/office/drawing/2014/main" id="{1556F77E-FED2-40F9-6EA6-9F4350043DBD}"/>
                </a:ext>
              </a:extLst>
            </p:cNvPr>
            <p:cNvSpPr/>
            <p:nvPr/>
          </p:nvSpPr>
          <p:spPr bwMode="auto">
            <a:xfrm>
              <a:off x="5448610" y="2473928"/>
              <a:ext cx="72523" cy="72523"/>
            </a:xfrm>
            <a:prstGeom prst="ellipse">
              <a:avLst/>
            </a:prstGeom>
            <a:solidFill>
              <a:schemeClr val="accent1"/>
            </a:solidFill>
            <a:ln w="1905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11" name="Oval 110">
              <a:extLst>
                <a:ext uri="{FF2B5EF4-FFF2-40B4-BE49-F238E27FC236}">
                  <a16:creationId xmlns:a16="http://schemas.microsoft.com/office/drawing/2014/main" id="{6CBF2B58-8E3B-A59B-82E5-138D74067553}"/>
                </a:ext>
              </a:extLst>
            </p:cNvPr>
            <p:cNvSpPr/>
            <p:nvPr/>
          </p:nvSpPr>
          <p:spPr bwMode="auto">
            <a:xfrm>
              <a:off x="5657693" y="2471226"/>
              <a:ext cx="72523" cy="72523"/>
            </a:xfrm>
            <a:prstGeom prst="ellipse">
              <a:avLst/>
            </a:prstGeom>
            <a:solidFill>
              <a:schemeClr val="accent1"/>
            </a:solidFill>
            <a:ln w="19050">
              <a:solidFill>
                <a:schemeClr val="accent3"/>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114" name="TextBox 113">
            <a:extLst>
              <a:ext uri="{FF2B5EF4-FFF2-40B4-BE49-F238E27FC236}">
                <a16:creationId xmlns:a16="http://schemas.microsoft.com/office/drawing/2014/main" id="{30F93B05-761F-CA47-512A-17FA108D1C3B}"/>
              </a:ext>
            </a:extLst>
          </p:cNvPr>
          <p:cNvSpPr txBox="1"/>
          <p:nvPr/>
        </p:nvSpPr>
        <p:spPr bwMode="auto">
          <a:xfrm flipH="1">
            <a:off x="2150830" y="2566732"/>
            <a:ext cx="5671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accent1"/>
                </a:solidFill>
                <a:latin typeface="Calibri" panose="020F0502020204030204" pitchFamily="34" charset="0"/>
              </a:rPr>
              <a:t>99.7</a:t>
            </a:r>
          </a:p>
          <a:p>
            <a:pPr algn="ctr">
              <a:lnSpc>
                <a:spcPct val="100000"/>
              </a:lnSpc>
              <a:spcBef>
                <a:spcPts val="0"/>
              </a:spcBef>
              <a:spcAft>
                <a:spcPct val="0"/>
              </a:spcAft>
              <a:buClrTx/>
              <a:buFontTx/>
              <a:buNone/>
            </a:pPr>
            <a:r>
              <a:rPr lang="en-US" sz="1600" b="0" dirty="0">
                <a:solidFill>
                  <a:schemeClr val="accent3"/>
                </a:solidFill>
                <a:latin typeface="Calibri" panose="020F0502020204030204" pitchFamily="34" charset="0"/>
              </a:rPr>
              <a:t>97.4</a:t>
            </a:r>
          </a:p>
        </p:txBody>
      </p:sp>
      <p:sp>
        <p:nvSpPr>
          <p:cNvPr id="115" name="TextBox 114">
            <a:extLst>
              <a:ext uri="{FF2B5EF4-FFF2-40B4-BE49-F238E27FC236}">
                <a16:creationId xmlns:a16="http://schemas.microsoft.com/office/drawing/2014/main" id="{E54E3307-B35A-6F2C-2B29-F5697C93EE2A}"/>
              </a:ext>
            </a:extLst>
          </p:cNvPr>
          <p:cNvSpPr txBox="1"/>
          <p:nvPr/>
        </p:nvSpPr>
        <p:spPr bwMode="auto">
          <a:xfrm flipH="1">
            <a:off x="2929698" y="2555993"/>
            <a:ext cx="5671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accent1"/>
                </a:solidFill>
                <a:latin typeface="Calibri" panose="020F0502020204030204" pitchFamily="34" charset="0"/>
              </a:rPr>
              <a:t>98.9</a:t>
            </a:r>
          </a:p>
          <a:p>
            <a:pPr algn="ctr">
              <a:lnSpc>
                <a:spcPct val="100000"/>
              </a:lnSpc>
              <a:spcBef>
                <a:spcPts val="0"/>
              </a:spcBef>
              <a:spcAft>
                <a:spcPct val="0"/>
              </a:spcAft>
              <a:buClrTx/>
              <a:buFontTx/>
              <a:buNone/>
            </a:pPr>
            <a:r>
              <a:rPr lang="en-US" sz="1600" b="0" dirty="0">
                <a:solidFill>
                  <a:schemeClr val="accent3"/>
                </a:solidFill>
                <a:latin typeface="Calibri" panose="020F0502020204030204" pitchFamily="34" charset="0"/>
              </a:rPr>
              <a:t>99</a:t>
            </a:r>
          </a:p>
        </p:txBody>
      </p:sp>
      <p:sp>
        <p:nvSpPr>
          <p:cNvPr id="116" name="TextBox 115">
            <a:extLst>
              <a:ext uri="{FF2B5EF4-FFF2-40B4-BE49-F238E27FC236}">
                <a16:creationId xmlns:a16="http://schemas.microsoft.com/office/drawing/2014/main" id="{FD2198CA-19AA-2E35-863E-CC4F9EF11AB8}"/>
              </a:ext>
            </a:extLst>
          </p:cNvPr>
          <p:cNvSpPr txBox="1"/>
          <p:nvPr/>
        </p:nvSpPr>
        <p:spPr bwMode="auto">
          <a:xfrm flipH="1">
            <a:off x="3798894" y="2588109"/>
            <a:ext cx="5671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accent1"/>
                </a:solidFill>
                <a:latin typeface="Calibri" panose="020F0502020204030204" pitchFamily="34" charset="0"/>
              </a:rPr>
              <a:t>99.6</a:t>
            </a:r>
          </a:p>
          <a:p>
            <a:pPr algn="ctr">
              <a:lnSpc>
                <a:spcPct val="100000"/>
              </a:lnSpc>
              <a:spcBef>
                <a:spcPts val="0"/>
              </a:spcBef>
              <a:spcAft>
                <a:spcPct val="0"/>
              </a:spcAft>
              <a:buClrTx/>
              <a:buFontTx/>
              <a:buNone/>
            </a:pPr>
            <a:r>
              <a:rPr lang="en-US" sz="1600" b="0" dirty="0">
                <a:solidFill>
                  <a:schemeClr val="accent3"/>
                </a:solidFill>
                <a:latin typeface="Calibri" panose="020F0502020204030204" pitchFamily="34" charset="0"/>
              </a:rPr>
              <a:t>99.3</a:t>
            </a:r>
          </a:p>
        </p:txBody>
      </p:sp>
      <p:sp>
        <p:nvSpPr>
          <p:cNvPr id="117" name="TextBox 116">
            <a:extLst>
              <a:ext uri="{FF2B5EF4-FFF2-40B4-BE49-F238E27FC236}">
                <a16:creationId xmlns:a16="http://schemas.microsoft.com/office/drawing/2014/main" id="{373B2D7B-F29A-F3D0-0F45-D33267889688}"/>
              </a:ext>
            </a:extLst>
          </p:cNvPr>
          <p:cNvSpPr txBox="1"/>
          <p:nvPr/>
        </p:nvSpPr>
        <p:spPr bwMode="auto">
          <a:xfrm flipH="1">
            <a:off x="4594556" y="2532603"/>
            <a:ext cx="5671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accent1"/>
                </a:solidFill>
                <a:latin typeface="Calibri" panose="020F0502020204030204" pitchFamily="34" charset="0"/>
              </a:rPr>
              <a:t>99.2</a:t>
            </a:r>
            <a:endParaRPr lang="en-US" sz="1600" b="0" dirty="0">
              <a:solidFill>
                <a:schemeClr val="accent3"/>
              </a:solidFill>
              <a:latin typeface="Calibri" panose="020F0502020204030204" pitchFamily="34" charset="0"/>
            </a:endParaRPr>
          </a:p>
        </p:txBody>
      </p:sp>
      <p:sp>
        <p:nvSpPr>
          <p:cNvPr id="118" name="TextBox 117">
            <a:extLst>
              <a:ext uri="{FF2B5EF4-FFF2-40B4-BE49-F238E27FC236}">
                <a16:creationId xmlns:a16="http://schemas.microsoft.com/office/drawing/2014/main" id="{9662578B-E2D3-ED01-1B2C-C2E24DF37735}"/>
              </a:ext>
            </a:extLst>
          </p:cNvPr>
          <p:cNvSpPr txBox="1"/>
          <p:nvPr/>
        </p:nvSpPr>
        <p:spPr bwMode="auto">
          <a:xfrm flipH="1">
            <a:off x="5417023" y="2568988"/>
            <a:ext cx="5671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accent1"/>
                </a:solidFill>
                <a:latin typeface="Calibri" panose="020F0502020204030204" pitchFamily="34" charset="0"/>
              </a:rPr>
              <a:t>97.7</a:t>
            </a:r>
            <a:endParaRPr lang="en-US" sz="1600" b="0" dirty="0">
              <a:solidFill>
                <a:schemeClr val="accent3"/>
              </a:solidFill>
              <a:latin typeface="Calibri" panose="020F0502020204030204" pitchFamily="34" charset="0"/>
            </a:endParaRPr>
          </a:p>
        </p:txBody>
      </p:sp>
      <p:sp>
        <p:nvSpPr>
          <p:cNvPr id="119" name="TextBox 118">
            <a:extLst>
              <a:ext uri="{FF2B5EF4-FFF2-40B4-BE49-F238E27FC236}">
                <a16:creationId xmlns:a16="http://schemas.microsoft.com/office/drawing/2014/main" id="{A3D02E65-B027-4B59-9F47-7B456B9A0BFD}"/>
              </a:ext>
            </a:extLst>
          </p:cNvPr>
          <p:cNvSpPr txBox="1"/>
          <p:nvPr/>
        </p:nvSpPr>
        <p:spPr bwMode="auto">
          <a:xfrm flipH="1">
            <a:off x="3795160" y="2183752"/>
            <a:ext cx="5671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dirty="0">
                <a:solidFill>
                  <a:schemeClr val="accent3"/>
                </a:solidFill>
                <a:latin typeface="Calibri" panose="020F0502020204030204" pitchFamily="34" charset="0"/>
              </a:rPr>
              <a:t>96.5</a:t>
            </a:r>
          </a:p>
        </p:txBody>
      </p:sp>
      <p:sp>
        <p:nvSpPr>
          <p:cNvPr id="120" name="TextBox 119">
            <a:extLst>
              <a:ext uri="{FF2B5EF4-FFF2-40B4-BE49-F238E27FC236}">
                <a16:creationId xmlns:a16="http://schemas.microsoft.com/office/drawing/2014/main" id="{D9FCE473-D372-11BD-EB10-D72D85633CD7}"/>
              </a:ext>
            </a:extLst>
          </p:cNvPr>
          <p:cNvSpPr txBox="1"/>
          <p:nvPr/>
        </p:nvSpPr>
        <p:spPr bwMode="auto">
          <a:xfrm flipH="1">
            <a:off x="4574709" y="2135693"/>
            <a:ext cx="5671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dirty="0">
                <a:solidFill>
                  <a:schemeClr val="accent3"/>
                </a:solidFill>
                <a:latin typeface="Calibri" panose="020F0502020204030204" pitchFamily="34" charset="0"/>
              </a:rPr>
              <a:t>100</a:t>
            </a:r>
          </a:p>
        </p:txBody>
      </p:sp>
      <p:sp>
        <p:nvSpPr>
          <p:cNvPr id="121" name="TextBox 120">
            <a:extLst>
              <a:ext uri="{FF2B5EF4-FFF2-40B4-BE49-F238E27FC236}">
                <a16:creationId xmlns:a16="http://schemas.microsoft.com/office/drawing/2014/main" id="{2826CA1C-254D-3D3B-D4A0-B78C0BE10AEC}"/>
              </a:ext>
            </a:extLst>
          </p:cNvPr>
          <p:cNvSpPr txBox="1"/>
          <p:nvPr/>
        </p:nvSpPr>
        <p:spPr bwMode="auto">
          <a:xfrm flipH="1">
            <a:off x="5439438" y="2166384"/>
            <a:ext cx="5671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dirty="0">
                <a:solidFill>
                  <a:schemeClr val="accent3"/>
                </a:solidFill>
                <a:latin typeface="Calibri" panose="020F0502020204030204" pitchFamily="34" charset="0"/>
              </a:rPr>
              <a:t>99.5</a:t>
            </a:r>
          </a:p>
        </p:txBody>
      </p:sp>
      <p:sp>
        <p:nvSpPr>
          <p:cNvPr id="142" name="TextBox 141">
            <a:extLst>
              <a:ext uri="{FF2B5EF4-FFF2-40B4-BE49-F238E27FC236}">
                <a16:creationId xmlns:a16="http://schemas.microsoft.com/office/drawing/2014/main" id="{2D3F236B-8782-B0EF-820E-D584B11EC287}"/>
              </a:ext>
            </a:extLst>
          </p:cNvPr>
          <p:cNvSpPr txBox="1"/>
          <p:nvPr/>
        </p:nvSpPr>
        <p:spPr bwMode="auto">
          <a:xfrm rot="16200000">
            <a:off x="5525016" y="3508808"/>
            <a:ext cx="2162969" cy="338554"/>
          </a:xfrm>
          <a:prstGeom prst="rect">
            <a:avLst/>
          </a:prstGeom>
          <a:noFill/>
          <a:ln>
            <a:noFill/>
          </a:ln>
        </p:spPr>
        <p:txBody>
          <a:bodyPr wrap="square" rtlCol="0">
            <a:spAutoFit/>
          </a:bodyPr>
          <a:lstStyle/>
          <a:p>
            <a:pPr algn="ctr">
              <a:lnSpc>
                <a:spcPct val="100000"/>
              </a:lnSpc>
              <a:spcBef>
                <a:spcPct val="50000"/>
              </a:spcBef>
              <a:spcAft>
                <a:spcPct val="0"/>
              </a:spcAft>
              <a:buClrTx/>
              <a:buFontTx/>
              <a:buNone/>
            </a:pPr>
            <a:r>
              <a:rPr kumimoji="0" lang="en-US" sz="1600" b="1" i="0" u="none" strike="noStrike" cap="none" normalizeH="0" baseline="0" dirty="0">
                <a:ln>
                  <a:noFill/>
                </a:ln>
                <a:solidFill>
                  <a:schemeClr val="bg1"/>
                </a:solidFill>
                <a:effectLst/>
                <a:latin typeface="Calibri" panose="020F0502020204030204" pitchFamily="34" charset="0"/>
              </a:rPr>
              <a:t>HIV-1 RNA &lt;50 c/mL, %</a:t>
            </a:r>
            <a:endParaRPr lang="en-US" sz="1600" b="0" dirty="0">
              <a:solidFill>
                <a:schemeClr val="bg1"/>
              </a:solidFill>
              <a:latin typeface="Calibri" panose="020F0502020204030204" pitchFamily="34" charset="0"/>
            </a:endParaRPr>
          </a:p>
        </p:txBody>
      </p:sp>
      <p:sp>
        <p:nvSpPr>
          <p:cNvPr id="143" name="Freeform: Shape 142">
            <a:extLst>
              <a:ext uri="{FF2B5EF4-FFF2-40B4-BE49-F238E27FC236}">
                <a16:creationId xmlns:a16="http://schemas.microsoft.com/office/drawing/2014/main" id="{8554DBBC-203B-3A8F-A3DA-6EE2BE186489}"/>
              </a:ext>
            </a:extLst>
          </p:cNvPr>
          <p:cNvSpPr/>
          <p:nvPr/>
        </p:nvSpPr>
        <p:spPr bwMode="auto">
          <a:xfrm>
            <a:off x="7175624" y="2502495"/>
            <a:ext cx="4129873" cy="2416628"/>
          </a:xfrm>
          <a:custGeom>
            <a:avLst/>
            <a:gdLst>
              <a:gd name="connsiteX0" fmla="*/ 0 w 4129873"/>
              <a:gd name="connsiteY0" fmla="*/ 0 h 2416628"/>
              <a:gd name="connsiteX1" fmla="*/ 0 w 4129873"/>
              <a:gd name="connsiteY1" fmla="*/ 2416628 h 2416628"/>
              <a:gd name="connsiteX2" fmla="*/ 4129873 w 4129873"/>
              <a:gd name="connsiteY2" fmla="*/ 2416628 h 2416628"/>
            </a:gdLst>
            <a:ahLst/>
            <a:cxnLst>
              <a:cxn ang="0">
                <a:pos x="connsiteX0" y="connsiteY0"/>
              </a:cxn>
              <a:cxn ang="0">
                <a:pos x="connsiteX1" y="connsiteY1"/>
              </a:cxn>
              <a:cxn ang="0">
                <a:pos x="connsiteX2" y="connsiteY2"/>
              </a:cxn>
            </a:cxnLst>
            <a:rect l="l" t="t" r="r" b="b"/>
            <a:pathLst>
              <a:path w="4129873" h="2416628">
                <a:moveTo>
                  <a:pt x="0" y="0"/>
                </a:moveTo>
                <a:lnTo>
                  <a:pt x="0" y="2416628"/>
                </a:lnTo>
                <a:lnTo>
                  <a:pt x="4129873" y="2416628"/>
                </a:lnTo>
              </a:path>
            </a:pathLst>
          </a:custGeom>
          <a:noFill/>
          <a:ln w="28575">
            <a:solidFill>
              <a:schemeClr val="bg1"/>
            </a:solidFill>
            <a:miter lim="800000"/>
            <a:headEnd/>
            <a:tailEnd/>
          </a:ln>
        </p:spPr>
        <p:txBody>
          <a:bodyPr rtlCol="0" anchor="ctr"/>
          <a:lstStyle/>
          <a:p>
            <a:pPr algn="ctr"/>
            <a:endParaRPr lang="en-US"/>
          </a:p>
        </p:txBody>
      </p:sp>
      <p:grpSp>
        <p:nvGrpSpPr>
          <p:cNvPr id="144" name="Group 143">
            <a:extLst>
              <a:ext uri="{FF2B5EF4-FFF2-40B4-BE49-F238E27FC236}">
                <a16:creationId xmlns:a16="http://schemas.microsoft.com/office/drawing/2014/main" id="{CD6E55F7-6999-13D8-8A4D-35BCB4C66276}"/>
              </a:ext>
            </a:extLst>
          </p:cNvPr>
          <p:cNvGrpSpPr/>
          <p:nvPr/>
        </p:nvGrpSpPr>
        <p:grpSpPr>
          <a:xfrm>
            <a:off x="6437223" y="2341726"/>
            <a:ext cx="676226" cy="2773691"/>
            <a:chOff x="709796" y="3083835"/>
            <a:chExt cx="461267" cy="1515305"/>
          </a:xfrm>
        </p:grpSpPr>
        <p:sp>
          <p:nvSpPr>
            <p:cNvPr id="145" name="TextBox 144">
              <a:extLst>
                <a:ext uri="{FF2B5EF4-FFF2-40B4-BE49-F238E27FC236}">
                  <a16:creationId xmlns:a16="http://schemas.microsoft.com/office/drawing/2014/main" id="{EC3CCE08-7F72-94A7-2082-7518F160FF02}"/>
                </a:ext>
              </a:extLst>
            </p:cNvPr>
            <p:cNvSpPr txBox="1"/>
            <p:nvPr/>
          </p:nvSpPr>
          <p:spPr bwMode="auto">
            <a:xfrm flipH="1">
              <a:off x="957703" y="4398606"/>
              <a:ext cx="213360" cy="20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0</a:t>
              </a:r>
            </a:p>
          </p:txBody>
        </p:sp>
        <p:sp>
          <p:nvSpPr>
            <p:cNvPr id="146" name="TextBox 145">
              <a:extLst>
                <a:ext uri="{FF2B5EF4-FFF2-40B4-BE49-F238E27FC236}">
                  <a16:creationId xmlns:a16="http://schemas.microsoft.com/office/drawing/2014/main" id="{B84B2641-DCAF-1E4E-47E3-83ABE6C092B7}"/>
                </a:ext>
              </a:extLst>
            </p:cNvPr>
            <p:cNvSpPr txBox="1"/>
            <p:nvPr/>
          </p:nvSpPr>
          <p:spPr bwMode="auto">
            <a:xfrm flipH="1">
              <a:off x="784225" y="4136755"/>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20</a:t>
              </a:r>
            </a:p>
          </p:txBody>
        </p:sp>
        <p:sp>
          <p:nvSpPr>
            <p:cNvPr id="147" name="TextBox 146">
              <a:extLst>
                <a:ext uri="{FF2B5EF4-FFF2-40B4-BE49-F238E27FC236}">
                  <a16:creationId xmlns:a16="http://schemas.microsoft.com/office/drawing/2014/main" id="{5D197EE0-DC76-5F67-0BBB-776D872E6124}"/>
                </a:ext>
              </a:extLst>
            </p:cNvPr>
            <p:cNvSpPr txBox="1"/>
            <p:nvPr/>
          </p:nvSpPr>
          <p:spPr bwMode="auto">
            <a:xfrm flipH="1">
              <a:off x="784225" y="3868822"/>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40</a:t>
              </a:r>
            </a:p>
          </p:txBody>
        </p:sp>
        <p:sp>
          <p:nvSpPr>
            <p:cNvPr id="148" name="TextBox 147">
              <a:extLst>
                <a:ext uri="{FF2B5EF4-FFF2-40B4-BE49-F238E27FC236}">
                  <a16:creationId xmlns:a16="http://schemas.microsoft.com/office/drawing/2014/main" id="{AABE1BDE-FF71-2D7D-2CE6-83C92D7A514A}"/>
                </a:ext>
              </a:extLst>
            </p:cNvPr>
            <p:cNvSpPr txBox="1"/>
            <p:nvPr/>
          </p:nvSpPr>
          <p:spPr bwMode="auto">
            <a:xfrm flipH="1">
              <a:off x="784225" y="3606971"/>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60</a:t>
              </a:r>
            </a:p>
          </p:txBody>
        </p:sp>
        <p:sp>
          <p:nvSpPr>
            <p:cNvPr id="149" name="TextBox 148">
              <a:extLst>
                <a:ext uri="{FF2B5EF4-FFF2-40B4-BE49-F238E27FC236}">
                  <a16:creationId xmlns:a16="http://schemas.microsoft.com/office/drawing/2014/main" id="{EE48932B-91C0-760C-FD3B-3E362451D4DE}"/>
                </a:ext>
              </a:extLst>
            </p:cNvPr>
            <p:cNvSpPr txBox="1"/>
            <p:nvPr/>
          </p:nvSpPr>
          <p:spPr bwMode="auto">
            <a:xfrm flipH="1">
              <a:off x="784225" y="3339038"/>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80</a:t>
              </a:r>
            </a:p>
          </p:txBody>
        </p:sp>
        <p:sp>
          <p:nvSpPr>
            <p:cNvPr id="150" name="TextBox 149">
              <a:extLst>
                <a:ext uri="{FF2B5EF4-FFF2-40B4-BE49-F238E27FC236}">
                  <a16:creationId xmlns:a16="http://schemas.microsoft.com/office/drawing/2014/main" id="{F0D15B1F-7373-E2ED-AF8E-E89DC85F730E}"/>
                </a:ext>
              </a:extLst>
            </p:cNvPr>
            <p:cNvSpPr txBox="1"/>
            <p:nvPr/>
          </p:nvSpPr>
          <p:spPr bwMode="auto">
            <a:xfrm flipH="1">
              <a:off x="709796" y="3083835"/>
              <a:ext cx="461267"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100</a:t>
              </a:r>
            </a:p>
          </p:txBody>
        </p:sp>
      </p:grpSp>
      <p:grpSp>
        <p:nvGrpSpPr>
          <p:cNvPr id="151" name="Group 150">
            <a:extLst>
              <a:ext uri="{FF2B5EF4-FFF2-40B4-BE49-F238E27FC236}">
                <a16:creationId xmlns:a16="http://schemas.microsoft.com/office/drawing/2014/main" id="{CEEF2776-901C-CEC2-B5BA-34BEB2191D1B}"/>
              </a:ext>
            </a:extLst>
          </p:cNvPr>
          <p:cNvGrpSpPr/>
          <p:nvPr/>
        </p:nvGrpSpPr>
        <p:grpSpPr>
          <a:xfrm>
            <a:off x="7080148" y="2514067"/>
            <a:ext cx="87577" cy="2400247"/>
            <a:chOff x="1072701" y="3244849"/>
            <a:chExt cx="455533" cy="1325033"/>
          </a:xfrm>
        </p:grpSpPr>
        <p:cxnSp>
          <p:nvCxnSpPr>
            <p:cNvPr id="152" name="Straight Connector 151">
              <a:extLst>
                <a:ext uri="{FF2B5EF4-FFF2-40B4-BE49-F238E27FC236}">
                  <a16:creationId xmlns:a16="http://schemas.microsoft.com/office/drawing/2014/main" id="{9BB8D457-FFC3-C5BB-8294-BCC952EE1E42}"/>
                </a:ext>
              </a:extLst>
            </p:cNvPr>
            <p:cNvCxnSpPr>
              <a:cxnSpLocks/>
            </p:cNvCxnSpPr>
            <p:nvPr/>
          </p:nvCxnSpPr>
          <p:spPr bwMode="auto">
            <a:xfrm>
              <a:off x="1072701" y="3244849"/>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9F445E5A-9A1C-ADC5-B84A-9753F8595417}"/>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154" name="Straight Connector 153">
              <a:extLst>
                <a:ext uri="{FF2B5EF4-FFF2-40B4-BE49-F238E27FC236}">
                  <a16:creationId xmlns:a16="http://schemas.microsoft.com/office/drawing/2014/main" id="{527660A2-9AA1-B8A6-3023-1924B0FCA02D}"/>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155" name="Straight Connector 154">
              <a:extLst>
                <a:ext uri="{FF2B5EF4-FFF2-40B4-BE49-F238E27FC236}">
                  <a16:creationId xmlns:a16="http://schemas.microsoft.com/office/drawing/2014/main" id="{2175285D-5A77-CCF0-DB19-DC733908F24E}"/>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156" name="Straight Connector 155">
              <a:extLst>
                <a:ext uri="{FF2B5EF4-FFF2-40B4-BE49-F238E27FC236}">
                  <a16:creationId xmlns:a16="http://schemas.microsoft.com/office/drawing/2014/main" id="{7855A75B-9DA1-1BC7-DE1B-0953F7D6966C}"/>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157" name="Straight Connector 156">
              <a:extLst>
                <a:ext uri="{FF2B5EF4-FFF2-40B4-BE49-F238E27FC236}">
                  <a16:creationId xmlns:a16="http://schemas.microsoft.com/office/drawing/2014/main" id="{7AF7CBAA-F657-0DC7-2EEC-6DFB8DDF7EFA}"/>
                </a:ext>
              </a:extLst>
            </p:cNvPr>
            <p:cNvCxnSpPr>
              <a:cxnSpLocks/>
            </p:cNvCxnSpPr>
            <p:nvPr/>
          </p:nvCxnSpPr>
          <p:spPr bwMode="auto">
            <a:xfrm>
              <a:off x="1072701" y="4569882"/>
              <a:ext cx="455533" cy="0"/>
            </a:xfrm>
            <a:prstGeom prst="line">
              <a:avLst/>
            </a:prstGeom>
            <a:noFill/>
            <a:ln w="28575" cap="flat" cmpd="sng" algn="ctr">
              <a:solidFill>
                <a:schemeClr val="bg1"/>
              </a:solidFill>
              <a:prstDash val="solid"/>
              <a:round/>
              <a:headEnd type="none" w="med" len="med"/>
              <a:tailEnd type="none" w="med" len="med"/>
            </a:ln>
            <a:effectLst/>
          </p:spPr>
        </p:cxnSp>
      </p:grpSp>
      <p:cxnSp>
        <p:nvCxnSpPr>
          <p:cNvPr id="158" name="Straight Connector 157">
            <a:extLst>
              <a:ext uri="{FF2B5EF4-FFF2-40B4-BE49-F238E27FC236}">
                <a16:creationId xmlns:a16="http://schemas.microsoft.com/office/drawing/2014/main" id="{81564140-FC1B-36AD-1029-A9748AAD9A97}"/>
              </a:ext>
            </a:extLst>
          </p:cNvPr>
          <p:cNvCxnSpPr>
            <a:cxnSpLocks/>
            <a:endCxn id="143" idx="0"/>
          </p:cNvCxnSpPr>
          <p:nvPr/>
        </p:nvCxnSpPr>
        <p:spPr bwMode="auto">
          <a:xfrm flipV="1">
            <a:off x="7167726" y="2502495"/>
            <a:ext cx="7898" cy="2411819"/>
          </a:xfrm>
          <a:prstGeom prst="line">
            <a:avLst/>
          </a:prstGeom>
          <a:noFill/>
          <a:ln w="28575" cap="flat" cmpd="sng" algn="ctr">
            <a:solidFill>
              <a:schemeClr val="bg1"/>
            </a:solidFill>
            <a:prstDash val="solid"/>
            <a:round/>
            <a:headEnd type="none" w="med" len="med"/>
            <a:tailEnd type="none" w="med" len="med"/>
          </a:ln>
          <a:effectLst/>
        </p:spPr>
      </p:cxnSp>
      <p:sp>
        <p:nvSpPr>
          <p:cNvPr id="159" name="TextBox 158">
            <a:extLst>
              <a:ext uri="{FF2B5EF4-FFF2-40B4-BE49-F238E27FC236}">
                <a16:creationId xmlns:a16="http://schemas.microsoft.com/office/drawing/2014/main" id="{3486436A-F03C-9CC9-8E52-6CC5E2631ABF}"/>
              </a:ext>
            </a:extLst>
          </p:cNvPr>
          <p:cNvSpPr txBox="1"/>
          <p:nvPr/>
        </p:nvSpPr>
        <p:spPr bwMode="auto">
          <a:xfrm flipH="1">
            <a:off x="7019229" y="4918883"/>
            <a:ext cx="31279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0</a:t>
            </a:r>
          </a:p>
        </p:txBody>
      </p:sp>
      <p:grpSp>
        <p:nvGrpSpPr>
          <p:cNvPr id="160" name="Group 159">
            <a:extLst>
              <a:ext uri="{FF2B5EF4-FFF2-40B4-BE49-F238E27FC236}">
                <a16:creationId xmlns:a16="http://schemas.microsoft.com/office/drawing/2014/main" id="{F746E633-EB45-D504-D677-65A12351370F}"/>
              </a:ext>
            </a:extLst>
          </p:cNvPr>
          <p:cNvGrpSpPr/>
          <p:nvPr/>
        </p:nvGrpSpPr>
        <p:grpSpPr>
          <a:xfrm>
            <a:off x="7183522" y="4914314"/>
            <a:ext cx="4110873" cy="77453"/>
            <a:chOff x="1585489" y="4918883"/>
            <a:chExt cx="4110873" cy="77453"/>
          </a:xfrm>
        </p:grpSpPr>
        <p:grpSp>
          <p:nvGrpSpPr>
            <p:cNvPr id="161" name="Group 160">
              <a:extLst>
                <a:ext uri="{FF2B5EF4-FFF2-40B4-BE49-F238E27FC236}">
                  <a16:creationId xmlns:a16="http://schemas.microsoft.com/office/drawing/2014/main" id="{5DB3B413-AEEC-D7DD-F5C1-E4B7F31DA611}"/>
                </a:ext>
              </a:extLst>
            </p:cNvPr>
            <p:cNvGrpSpPr/>
            <p:nvPr/>
          </p:nvGrpSpPr>
          <p:grpSpPr>
            <a:xfrm>
              <a:off x="1585489" y="4918883"/>
              <a:ext cx="828835" cy="76861"/>
              <a:chOff x="2936428" y="4918883"/>
              <a:chExt cx="2733471" cy="76861"/>
            </a:xfrm>
          </p:grpSpPr>
          <p:cxnSp>
            <p:nvCxnSpPr>
              <p:cNvPr id="173" name="Straight Connector 172">
                <a:extLst>
                  <a:ext uri="{FF2B5EF4-FFF2-40B4-BE49-F238E27FC236}">
                    <a16:creationId xmlns:a16="http://schemas.microsoft.com/office/drawing/2014/main" id="{E2CB538D-5D73-1724-884D-1A9931F4C2A3}"/>
                  </a:ext>
                </a:extLst>
              </p:cNvPr>
              <p:cNvCxnSpPr>
                <a:cxnSpLocks/>
              </p:cNvCxnSpPr>
              <p:nvPr/>
            </p:nvCxnSpPr>
            <p:spPr bwMode="auto">
              <a:xfrm rot="5400000">
                <a:off x="2897997"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174" name="Straight Connector 173">
                <a:extLst>
                  <a:ext uri="{FF2B5EF4-FFF2-40B4-BE49-F238E27FC236}">
                    <a16:creationId xmlns:a16="http://schemas.microsoft.com/office/drawing/2014/main" id="{29361AAB-7302-2C3F-C314-E3DEB0631225}"/>
                  </a:ext>
                </a:extLst>
              </p:cNvPr>
              <p:cNvCxnSpPr>
                <a:cxnSpLocks/>
              </p:cNvCxnSpPr>
              <p:nvPr/>
            </p:nvCxnSpPr>
            <p:spPr bwMode="auto">
              <a:xfrm rot="5400000">
                <a:off x="4264732"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175" name="Straight Connector 174">
                <a:extLst>
                  <a:ext uri="{FF2B5EF4-FFF2-40B4-BE49-F238E27FC236}">
                    <a16:creationId xmlns:a16="http://schemas.microsoft.com/office/drawing/2014/main" id="{65C4A8FF-C068-0FAD-6E0B-174E8A34AF1B}"/>
                  </a:ext>
                </a:extLst>
              </p:cNvPr>
              <p:cNvCxnSpPr>
                <a:cxnSpLocks/>
              </p:cNvCxnSpPr>
              <p:nvPr/>
            </p:nvCxnSpPr>
            <p:spPr bwMode="auto">
              <a:xfrm rot="5400000">
                <a:off x="5631468" y="4957314"/>
                <a:ext cx="76861" cy="0"/>
              </a:xfrm>
              <a:prstGeom prst="line">
                <a:avLst/>
              </a:prstGeom>
              <a:noFill/>
              <a:ln w="28575" cap="flat" cmpd="sng" algn="ctr">
                <a:solidFill>
                  <a:schemeClr val="bg1"/>
                </a:solidFill>
                <a:prstDash val="solid"/>
                <a:round/>
                <a:headEnd type="none" w="med" len="med"/>
                <a:tailEnd type="none" w="med" len="med"/>
              </a:ln>
              <a:effectLst/>
            </p:spPr>
          </p:cxnSp>
        </p:grpSp>
        <p:grpSp>
          <p:nvGrpSpPr>
            <p:cNvPr id="162" name="Group 161">
              <a:extLst>
                <a:ext uri="{FF2B5EF4-FFF2-40B4-BE49-F238E27FC236}">
                  <a16:creationId xmlns:a16="http://schemas.microsoft.com/office/drawing/2014/main" id="{2C72C7D5-C599-3ACE-5D3A-9D5372343226}"/>
                </a:ext>
              </a:extLst>
            </p:cNvPr>
            <p:cNvGrpSpPr/>
            <p:nvPr/>
          </p:nvGrpSpPr>
          <p:grpSpPr>
            <a:xfrm>
              <a:off x="2817641" y="4918884"/>
              <a:ext cx="828835" cy="76861"/>
              <a:chOff x="2936428" y="4918883"/>
              <a:chExt cx="2733471" cy="76861"/>
            </a:xfrm>
          </p:grpSpPr>
          <p:cxnSp>
            <p:nvCxnSpPr>
              <p:cNvPr id="170" name="Straight Connector 169">
                <a:extLst>
                  <a:ext uri="{FF2B5EF4-FFF2-40B4-BE49-F238E27FC236}">
                    <a16:creationId xmlns:a16="http://schemas.microsoft.com/office/drawing/2014/main" id="{1E6D84B4-7819-9BC1-0D2B-D98F25A165AB}"/>
                  </a:ext>
                </a:extLst>
              </p:cNvPr>
              <p:cNvCxnSpPr>
                <a:cxnSpLocks/>
              </p:cNvCxnSpPr>
              <p:nvPr/>
            </p:nvCxnSpPr>
            <p:spPr bwMode="auto">
              <a:xfrm rot="5400000">
                <a:off x="2897997"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171" name="Straight Connector 170">
                <a:extLst>
                  <a:ext uri="{FF2B5EF4-FFF2-40B4-BE49-F238E27FC236}">
                    <a16:creationId xmlns:a16="http://schemas.microsoft.com/office/drawing/2014/main" id="{76F3DCE9-E1EC-58FD-1AFD-876B4D5BCEC6}"/>
                  </a:ext>
                </a:extLst>
              </p:cNvPr>
              <p:cNvCxnSpPr>
                <a:cxnSpLocks/>
              </p:cNvCxnSpPr>
              <p:nvPr/>
            </p:nvCxnSpPr>
            <p:spPr bwMode="auto">
              <a:xfrm rot="5400000">
                <a:off x="4264732"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172" name="Straight Connector 171">
                <a:extLst>
                  <a:ext uri="{FF2B5EF4-FFF2-40B4-BE49-F238E27FC236}">
                    <a16:creationId xmlns:a16="http://schemas.microsoft.com/office/drawing/2014/main" id="{A281B1D7-9F5E-7008-51CA-1BDF4BEF21A0}"/>
                  </a:ext>
                </a:extLst>
              </p:cNvPr>
              <p:cNvCxnSpPr>
                <a:cxnSpLocks/>
              </p:cNvCxnSpPr>
              <p:nvPr/>
            </p:nvCxnSpPr>
            <p:spPr bwMode="auto">
              <a:xfrm rot="5400000">
                <a:off x="5631468" y="4957314"/>
                <a:ext cx="76861" cy="0"/>
              </a:xfrm>
              <a:prstGeom prst="line">
                <a:avLst/>
              </a:prstGeom>
              <a:noFill/>
              <a:ln w="28575" cap="flat" cmpd="sng" algn="ctr">
                <a:solidFill>
                  <a:schemeClr val="bg1"/>
                </a:solidFill>
                <a:prstDash val="solid"/>
                <a:round/>
                <a:headEnd type="none" w="med" len="med"/>
                <a:tailEnd type="none" w="med" len="med"/>
              </a:ln>
              <a:effectLst/>
            </p:spPr>
          </p:cxnSp>
        </p:grpSp>
        <p:grpSp>
          <p:nvGrpSpPr>
            <p:cNvPr id="163" name="Group 162">
              <a:extLst>
                <a:ext uri="{FF2B5EF4-FFF2-40B4-BE49-F238E27FC236}">
                  <a16:creationId xmlns:a16="http://schemas.microsoft.com/office/drawing/2014/main" id="{6E0C7F1A-4769-0319-4948-6F3AC731CA5C}"/>
                </a:ext>
              </a:extLst>
            </p:cNvPr>
            <p:cNvGrpSpPr/>
            <p:nvPr/>
          </p:nvGrpSpPr>
          <p:grpSpPr>
            <a:xfrm>
              <a:off x="4049794" y="4919474"/>
              <a:ext cx="828835" cy="76861"/>
              <a:chOff x="2936428" y="4918883"/>
              <a:chExt cx="2733471" cy="76861"/>
            </a:xfrm>
          </p:grpSpPr>
          <p:cxnSp>
            <p:nvCxnSpPr>
              <p:cNvPr id="167" name="Straight Connector 166">
                <a:extLst>
                  <a:ext uri="{FF2B5EF4-FFF2-40B4-BE49-F238E27FC236}">
                    <a16:creationId xmlns:a16="http://schemas.microsoft.com/office/drawing/2014/main" id="{06DB4E75-70FF-A0FC-CD33-2AE0EE9CE95B}"/>
                  </a:ext>
                </a:extLst>
              </p:cNvPr>
              <p:cNvCxnSpPr>
                <a:cxnSpLocks/>
              </p:cNvCxnSpPr>
              <p:nvPr/>
            </p:nvCxnSpPr>
            <p:spPr bwMode="auto">
              <a:xfrm rot="5400000">
                <a:off x="2897997"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168" name="Straight Connector 167">
                <a:extLst>
                  <a:ext uri="{FF2B5EF4-FFF2-40B4-BE49-F238E27FC236}">
                    <a16:creationId xmlns:a16="http://schemas.microsoft.com/office/drawing/2014/main" id="{A21D9E3C-56C5-FBC8-08ED-0B7724B77980}"/>
                  </a:ext>
                </a:extLst>
              </p:cNvPr>
              <p:cNvCxnSpPr>
                <a:cxnSpLocks/>
              </p:cNvCxnSpPr>
              <p:nvPr/>
            </p:nvCxnSpPr>
            <p:spPr bwMode="auto">
              <a:xfrm rot="5400000">
                <a:off x="4264732"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169" name="Straight Connector 168">
                <a:extLst>
                  <a:ext uri="{FF2B5EF4-FFF2-40B4-BE49-F238E27FC236}">
                    <a16:creationId xmlns:a16="http://schemas.microsoft.com/office/drawing/2014/main" id="{7B2DA883-B0C8-1C03-4BBB-935E44008AD6}"/>
                  </a:ext>
                </a:extLst>
              </p:cNvPr>
              <p:cNvCxnSpPr>
                <a:cxnSpLocks/>
              </p:cNvCxnSpPr>
              <p:nvPr/>
            </p:nvCxnSpPr>
            <p:spPr bwMode="auto">
              <a:xfrm rot="5400000">
                <a:off x="5631468" y="4957314"/>
                <a:ext cx="76861" cy="0"/>
              </a:xfrm>
              <a:prstGeom prst="line">
                <a:avLst/>
              </a:prstGeom>
              <a:noFill/>
              <a:ln w="28575" cap="flat" cmpd="sng" algn="ctr">
                <a:solidFill>
                  <a:schemeClr val="bg1"/>
                </a:solidFill>
                <a:prstDash val="solid"/>
                <a:round/>
                <a:headEnd type="none" w="med" len="med"/>
                <a:tailEnd type="none" w="med" len="med"/>
              </a:ln>
              <a:effectLst/>
            </p:spPr>
          </p:cxnSp>
        </p:grpSp>
        <p:grpSp>
          <p:nvGrpSpPr>
            <p:cNvPr id="164" name="Group 163">
              <a:extLst>
                <a:ext uri="{FF2B5EF4-FFF2-40B4-BE49-F238E27FC236}">
                  <a16:creationId xmlns:a16="http://schemas.microsoft.com/office/drawing/2014/main" id="{D394EBC4-794F-4A98-C53E-BA0FCB77FC05}"/>
                </a:ext>
              </a:extLst>
            </p:cNvPr>
            <p:cNvGrpSpPr/>
            <p:nvPr/>
          </p:nvGrpSpPr>
          <p:grpSpPr>
            <a:xfrm>
              <a:off x="5281945" y="4919475"/>
              <a:ext cx="414417" cy="76861"/>
              <a:chOff x="2936428" y="4918883"/>
              <a:chExt cx="1366735" cy="76861"/>
            </a:xfrm>
          </p:grpSpPr>
          <p:cxnSp>
            <p:nvCxnSpPr>
              <p:cNvPr id="165" name="Straight Connector 164">
                <a:extLst>
                  <a:ext uri="{FF2B5EF4-FFF2-40B4-BE49-F238E27FC236}">
                    <a16:creationId xmlns:a16="http://schemas.microsoft.com/office/drawing/2014/main" id="{F04C76A7-1D04-F273-4AD0-0717B1261EB9}"/>
                  </a:ext>
                </a:extLst>
              </p:cNvPr>
              <p:cNvCxnSpPr>
                <a:cxnSpLocks/>
              </p:cNvCxnSpPr>
              <p:nvPr/>
            </p:nvCxnSpPr>
            <p:spPr bwMode="auto">
              <a:xfrm rot="5400000">
                <a:off x="2897997" y="4957314"/>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166" name="Straight Connector 165">
                <a:extLst>
                  <a:ext uri="{FF2B5EF4-FFF2-40B4-BE49-F238E27FC236}">
                    <a16:creationId xmlns:a16="http://schemas.microsoft.com/office/drawing/2014/main" id="{1C66BC35-E371-923B-D6CC-9F88C7D9B01A}"/>
                  </a:ext>
                </a:extLst>
              </p:cNvPr>
              <p:cNvCxnSpPr>
                <a:cxnSpLocks/>
              </p:cNvCxnSpPr>
              <p:nvPr/>
            </p:nvCxnSpPr>
            <p:spPr bwMode="auto">
              <a:xfrm rot="5400000">
                <a:off x="4264732" y="4957314"/>
                <a:ext cx="76861" cy="0"/>
              </a:xfrm>
              <a:prstGeom prst="line">
                <a:avLst/>
              </a:prstGeom>
              <a:noFill/>
              <a:ln w="28575" cap="flat" cmpd="sng" algn="ctr">
                <a:solidFill>
                  <a:schemeClr val="bg1"/>
                </a:solidFill>
                <a:prstDash val="solid"/>
                <a:round/>
                <a:headEnd type="none" w="med" len="med"/>
                <a:tailEnd type="none" w="med" len="med"/>
              </a:ln>
              <a:effectLst/>
            </p:spPr>
          </p:cxnSp>
        </p:grpSp>
      </p:grpSp>
      <p:sp>
        <p:nvSpPr>
          <p:cNvPr id="176" name="TextBox 175">
            <a:extLst>
              <a:ext uri="{FF2B5EF4-FFF2-40B4-BE49-F238E27FC236}">
                <a16:creationId xmlns:a16="http://schemas.microsoft.com/office/drawing/2014/main" id="{D2C8D99A-DC25-058E-56AF-92CB47B26660}"/>
              </a:ext>
            </a:extLst>
          </p:cNvPr>
          <p:cNvSpPr txBox="1"/>
          <p:nvPr/>
        </p:nvSpPr>
        <p:spPr bwMode="auto">
          <a:xfrm flipH="1">
            <a:off x="7390335" y="4918883"/>
            <a:ext cx="4263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24</a:t>
            </a:r>
          </a:p>
        </p:txBody>
      </p:sp>
      <p:sp>
        <p:nvSpPr>
          <p:cNvPr id="177" name="TextBox 176">
            <a:extLst>
              <a:ext uri="{FF2B5EF4-FFF2-40B4-BE49-F238E27FC236}">
                <a16:creationId xmlns:a16="http://schemas.microsoft.com/office/drawing/2014/main" id="{A6FA3710-345A-20EC-ED2F-7B14C5D020CF}"/>
              </a:ext>
            </a:extLst>
          </p:cNvPr>
          <p:cNvSpPr txBox="1"/>
          <p:nvPr/>
        </p:nvSpPr>
        <p:spPr bwMode="auto">
          <a:xfrm flipH="1">
            <a:off x="7793651" y="4918883"/>
            <a:ext cx="4263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48</a:t>
            </a:r>
          </a:p>
        </p:txBody>
      </p:sp>
      <p:sp>
        <p:nvSpPr>
          <p:cNvPr id="178" name="TextBox 177">
            <a:extLst>
              <a:ext uri="{FF2B5EF4-FFF2-40B4-BE49-F238E27FC236}">
                <a16:creationId xmlns:a16="http://schemas.microsoft.com/office/drawing/2014/main" id="{72FDCF8D-03F2-9456-4BEF-16A3349A07CE}"/>
              </a:ext>
            </a:extLst>
          </p:cNvPr>
          <p:cNvSpPr txBox="1"/>
          <p:nvPr/>
        </p:nvSpPr>
        <p:spPr bwMode="auto">
          <a:xfrm flipH="1">
            <a:off x="8207280" y="4918883"/>
            <a:ext cx="4263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72</a:t>
            </a:r>
          </a:p>
        </p:txBody>
      </p:sp>
      <p:sp>
        <p:nvSpPr>
          <p:cNvPr id="179" name="TextBox 178">
            <a:extLst>
              <a:ext uri="{FF2B5EF4-FFF2-40B4-BE49-F238E27FC236}">
                <a16:creationId xmlns:a16="http://schemas.microsoft.com/office/drawing/2014/main" id="{7BCD0801-FFAC-AD86-BCA9-EF58A3E17B15}"/>
              </a:ext>
            </a:extLst>
          </p:cNvPr>
          <p:cNvSpPr txBox="1"/>
          <p:nvPr/>
        </p:nvSpPr>
        <p:spPr bwMode="auto">
          <a:xfrm flipH="1">
            <a:off x="8610596" y="4918883"/>
            <a:ext cx="4263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96</a:t>
            </a:r>
          </a:p>
        </p:txBody>
      </p:sp>
      <p:sp>
        <p:nvSpPr>
          <p:cNvPr id="180" name="TextBox 179">
            <a:extLst>
              <a:ext uri="{FF2B5EF4-FFF2-40B4-BE49-F238E27FC236}">
                <a16:creationId xmlns:a16="http://schemas.microsoft.com/office/drawing/2014/main" id="{96AA8C91-3DCA-CD65-9F99-2EE8C1BF9762}"/>
              </a:ext>
            </a:extLst>
          </p:cNvPr>
          <p:cNvSpPr txBox="1"/>
          <p:nvPr/>
        </p:nvSpPr>
        <p:spPr bwMode="auto">
          <a:xfrm flipH="1">
            <a:off x="8980647" y="4918883"/>
            <a:ext cx="51078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120</a:t>
            </a:r>
          </a:p>
        </p:txBody>
      </p:sp>
      <p:sp>
        <p:nvSpPr>
          <p:cNvPr id="181" name="TextBox 180">
            <a:extLst>
              <a:ext uri="{FF2B5EF4-FFF2-40B4-BE49-F238E27FC236}">
                <a16:creationId xmlns:a16="http://schemas.microsoft.com/office/drawing/2014/main" id="{6B052075-53C1-CBEA-C0CA-13872B5B05E6}"/>
              </a:ext>
            </a:extLst>
          </p:cNvPr>
          <p:cNvSpPr txBox="1"/>
          <p:nvPr/>
        </p:nvSpPr>
        <p:spPr bwMode="auto">
          <a:xfrm flipH="1">
            <a:off x="9383963" y="4918883"/>
            <a:ext cx="5107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144</a:t>
            </a:r>
          </a:p>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0</a:t>
            </a:r>
          </a:p>
        </p:txBody>
      </p:sp>
      <p:sp>
        <p:nvSpPr>
          <p:cNvPr id="182" name="TextBox 181">
            <a:extLst>
              <a:ext uri="{FF2B5EF4-FFF2-40B4-BE49-F238E27FC236}">
                <a16:creationId xmlns:a16="http://schemas.microsoft.com/office/drawing/2014/main" id="{2AB9058D-700E-D935-87BF-3780DFA32D12}"/>
              </a:ext>
            </a:extLst>
          </p:cNvPr>
          <p:cNvSpPr txBox="1"/>
          <p:nvPr/>
        </p:nvSpPr>
        <p:spPr bwMode="auto">
          <a:xfrm flipH="1">
            <a:off x="9797592" y="4918883"/>
            <a:ext cx="5107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168</a:t>
            </a:r>
          </a:p>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24</a:t>
            </a:r>
          </a:p>
        </p:txBody>
      </p:sp>
      <p:sp>
        <p:nvSpPr>
          <p:cNvPr id="183" name="TextBox 182">
            <a:extLst>
              <a:ext uri="{FF2B5EF4-FFF2-40B4-BE49-F238E27FC236}">
                <a16:creationId xmlns:a16="http://schemas.microsoft.com/office/drawing/2014/main" id="{63CD8B3E-A6CC-619F-8311-502ADA28C1F9}"/>
              </a:ext>
            </a:extLst>
          </p:cNvPr>
          <p:cNvSpPr txBox="1"/>
          <p:nvPr/>
        </p:nvSpPr>
        <p:spPr bwMode="auto">
          <a:xfrm flipH="1">
            <a:off x="10200908" y="4918883"/>
            <a:ext cx="5107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192</a:t>
            </a:r>
          </a:p>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48</a:t>
            </a:r>
          </a:p>
        </p:txBody>
      </p:sp>
      <p:sp>
        <p:nvSpPr>
          <p:cNvPr id="184" name="TextBox 183">
            <a:extLst>
              <a:ext uri="{FF2B5EF4-FFF2-40B4-BE49-F238E27FC236}">
                <a16:creationId xmlns:a16="http://schemas.microsoft.com/office/drawing/2014/main" id="{6FF1BB54-BBD0-B286-D978-53CCF9CA3FB7}"/>
              </a:ext>
            </a:extLst>
          </p:cNvPr>
          <p:cNvSpPr txBox="1"/>
          <p:nvPr/>
        </p:nvSpPr>
        <p:spPr bwMode="auto">
          <a:xfrm flipH="1">
            <a:off x="10626544" y="4918883"/>
            <a:ext cx="5107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216</a:t>
            </a:r>
          </a:p>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72</a:t>
            </a:r>
          </a:p>
        </p:txBody>
      </p:sp>
      <p:sp>
        <p:nvSpPr>
          <p:cNvPr id="185" name="TextBox 184">
            <a:extLst>
              <a:ext uri="{FF2B5EF4-FFF2-40B4-BE49-F238E27FC236}">
                <a16:creationId xmlns:a16="http://schemas.microsoft.com/office/drawing/2014/main" id="{7302C13A-9F3B-44BD-629E-7CFAB9F64D0F}"/>
              </a:ext>
            </a:extLst>
          </p:cNvPr>
          <p:cNvSpPr txBox="1"/>
          <p:nvPr/>
        </p:nvSpPr>
        <p:spPr bwMode="auto">
          <a:xfrm flipH="1">
            <a:off x="11029860" y="4918883"/>
            <a:ext cx="51078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240</a:t>
            </a:r>
          </a:p>
          <a:p>
            <a:pPr algn="ctr">
              <a:lnSpc>
                <a:spcPct val="100000"/>
              </a:lnSpc>
              <a:spcBef>
                <a:spcPts val="0"/>
              </a:spcBef>
              <a:spcAft>
                <a:spcPct val="0"/>
              </a:spcAft>
              <a:buClrTx/>
              <a:buFontTx/>
              <a:buNone/>
            </a:pPr>
            <a:r>
              <a:rPr lang="en-US" sz="1600" b="0" dirty="0">
                <a:solidFill>
                  <a:schemeClr val="bg1"/>
                </a:solidFill>
                <a:latin typeface="Calibri" panose="020F0502020204030204" pitchFamily="34" charset="0"/>
              </a:rPr>
              <a:t>96</a:t>
            </a:r>
          </a:p>
        </p:txBody>
      </p:sp>
      <p:grpSp>
        <p:nvGrpSpPr>
          <p:cNvPr id="186" name="Group 185">
            <a:extLst>
              <a:ext uri="{FF2B5EF4-FFF2-40B4-BE49-F238E27FC236}">
                <a16:creationId xmlns:a16="http://schemas.microsoft.com/office/drawing/2014/main" id="{3EF36B13-FC82-448D-0609-CE79A8E0255C}"/>
              </a:ext>
            </a:extLst>
          </p:cNvPr>
          <p:cNvGrpSpPr/>
          <p:nvPr/>
        </p:nvGrpSpPr>
        <p:grpSpPr>
          <a:xfrm>
            <a:off x="8584154" y="3315976"/>
            <a:ext cx="2871245" cy="1077218"/>
            <a:chOff x="2261732" y="3783175"/>
            <a:chExt cx="2345234" cy="1077218"/>
          </a:xfrm>
        </p:grpSpPr>
        <p:sp>
          <p:nvSpPr>
            <p:cNvPr id="187" name="TextBox 186">
              <a:extLst>
                <a:ext uri="{FF2B5EF4-FFF2-40B4-BE49-F238E27FC236}">
                  <a16:creationId xmlns:a16="http://schemas.microsoft.com/office/drawing/2014/main" id="{E9D07675-F607-AD8F-2E0A-CBDA20DFEDA9}"/>
                </a:ext>
              </a:extLst>
            </p:cNvPr>
            <p:cNvSpPr txBox="1"/>
            <p:nvPr/>
          </p:nvSpPr>
          <p:spPr bwMode="auto">
            <a:xfrm flipH="1">
              <a:off x="2415749" y="3783175"/>
              <a:ext cx="219121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nSpc>
                  <a:spcPct val="100000"/>
                </a:lnSpc>
                <a:spcBef>
                  <a:spcPts val="0"/>
                </a:spcBef>
                <a:spcAft>
                  <a:spcPct val="0"/>
                </a:spcAft>
                <a:buClrTx/>
                <a:buFontTx/>
                <a:buNone/>
              </a:pPr>
              <a:r>
                <a:rPr lang="en-US" sz="1600" b="0" dirty="0">
                  <a:solidFill>
                    <a:schemeClr val="bg1"/>
                  </a:solidFill>
                  <a:latin typeface="Calibri" panose="020F0502020204030204" pitchFamily="34" charset="0"/>
                </a:rPr>
                <a:t>BIC/FTC/TAF</a:t>
              </a:r>
            </a:p>
            <a:p>
              <a:pPr>
                <a:lnSpc>
                  <a:spcPct val="100000"/>
                </a:lnSpc>
                <a:spcBef>
                  <a:spcPts val="0"/>
                </a:spcBef>
                <a:spcAft>
                  <a:spcPct val="0"/>
                </a:spcAft>
                <a:buClrTx/>
                <a:buFontTx/>
                <a:buNone/>
              </a:pPr>
              <a:r>
                <a:rPr lang="en-US" sz="1600" b="0" dirty="0">
                  <a:solidFill>
                    <a:schemeClr val="bg1"/>
                  </a:solidFill>
                  <a:latin typeface="Calibri" panose="020F0502020204030204" pitchFamily="34" charset="0"/>
                </a:rPr>
                <a:t>DTG+FTC/TAF</a:t>
              </a:r>
            </a:p>
            <a:p>
              <a:pPr>
                <a:spcBef>
                  <a:spcPts val="0"/>
                </a:spcBef>
              </a:pPr>
              <a:r>
                <a:rPr lang="en-US" sz="1600" b="0" dirty="0">
                  <a:solidFill>
                    <a:schemeClr val="bg1"/>
                  </a:solidFill>
                  <a:latin typeface="Calibri" panose="020F0502020204030204" pitchFamily="34" charset="0"/>
                </a:rPr>
                <a:t>DTG+FTC/TAF→BIC/FTC/TAF</a:t>
              </a:r>
            </a:p>
          </p:txBody>
        </p:sp>
        <p:cxnSp>
          <p:nvCxnSpPr>
            <p:cNvPr id="188" name="Straight Connector 187">
              <a:extLst>
                <a:ext uri="{FF2B5EF4-FFF2-40B4-BE49-F238E27FC236}">
                  <a16:creationId xmlns:a16="http://schemas.microsoft.com/office/drawing/2014/main" id="{F013A70A-3488-FD3B-24B7-9A6CE406D010}"/>
                </a:ext>
              </a:extLst>
            </p:cNvPr>
            <p:cNvCxnSpPr/>
            <p:nvPr/>
          </p:nvCxnSpPr>
          <p:spPr bwMode="auto">
            <a:xfrm>
              <a:off x="2263373" y="3950739"/>
              <a:ext cx="202390" cy="0"/>
            </a:xfrm>
            <a:prstGeom prst="line">
              <a:avLst/>
            </a:prstGeom>
            <a:noFill/>
            <a:ln w="28575" cap="flat" cmpd="sng" algn="ctr">
              <a:solidFill>
                <a:schemeClr val="accent1"/>
              </a:solidFill>
              <a:prstDash val="solid"/>
              <a:round/>
              <a:headEnd type="none" w="med" len="med"/>
              <a:tailEnd type="none" w="med" len="med"/>
            </a:ln>
            <a:effectLst/>
          </p:spPr>
        </p:cxnSp>
        <p:cxnSp>
          <p:nvCxnSpPr>
            <p:cNvPr id="189" name="Straight Connector 188">
              <a:extLst>
                <a:ext uri="{FF2B5EF4-FFF2-40B4-BE49-F238E27FC236}">
                  <a16:creationId xmlns:a16="http://schemas.microsoft.com/office/drawing/2014/main" id="{4EFE928D-DB84-5AE8-DF45-68193C1EAE41}"/>
                </a:ext>
              </a:extLst>
            </p:cNvPr>
            <p:cNvCxnSpPr/>
            <p:nvPr/>
          </p:nvCxnSpPr>
          <p:spPr bwMode="auto">
            <a:xfrm>
              <a:off x="2261732" y="4198673"/>
              <a:ext cx="202390" cy="0"/>
            </a:xfrm>
            <a:prstGeom prst="line">
              <a:avLst/>
            </a:prstGeom>
            <a:solidFill>
              <a:schemeClr val="accent5"/>
            </a:solidFill>
            <a:ln w="28575" cap="flat" cmpd="sng" algn="ctr">
              <a:solidFill>
                <a:schemeClr val="accent5"/>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14221D6E-2E66-014E-3A2F-A0094CDDF851}"/>
                </a:ext>
              </a:extLst>
            </p:cNvPr>
            <p:cNvCxnSpPr/>
            <p:nvPr/>
          </p:nvCxnSpPr>
          <p:spPr bwMode="auto">
            <a:xfrm>
              <a:off x="2261732" y="4446703"/>
              <a:ext cx="202390" cy="0"/>
            </a:xfrm>
            <a:prstGeom prst="line">
              <a:avLst/>
            </a:prstGeom>
            <a:noFill/>
            <a:ln w="28575" cap="flat" cmpd="sng" algn="ctr">
              <a:solidFill>
                <a:schemeClr val="accent5"/>
              </a:solidFill>
              <a:prstDash val="solid"/>
              <a:round/>
              <a:headEnd type="none" w="med" len="med"/>
              <a:tailEnd type="none" w="med" len="med"/>
            </a:ln>
            <a:effectLst/>
          </p:spPr>
        </p:cxnSp>
        <p:sp>
          <p:nvSpPr>
            <p:cNvPr id="191" name="Oval 190">
              <a:extLst>
                <a:ext uri="{FF2B5EF4-FFF2-40B4-BE49-F238E27FC236}">
                  <a16:creationId xmlns:a16="http://schemas.microsoft.com/office/drawing/2014/main" id="{24B45DF5-E75E-F4F7-CBF1-A9CFB1335E97}"/>
                </a:ext>
              </a:extLst>
            </p:cNvPr>
            <p:cNvSpPr/>
            <p:nvPr/>
          </p:nvSpPr>
          <p:spPr bwMode="auto">
            <a:xfrm>
              <a:off x="2320669" y="3905486"/>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2" name="Oval 191">
              <a:extLst>
                <a:ext uri="{FF2B5EF4-FFF2-40B4-BE49-F238E27FC236}">
                  <a16:creationId xmlns:a16="http://schemas.microsoft.com/office/drawing/2014/main" id="{749703EF-5FF6-3950-897A-9627BEB1BD6B}"/>
                </a:ext>
              </a:extLst>
            </p:cNvPr>
            <p:cNvSpPr/>
            <p:nvPr/>
          </p:nvSpPr>
          <p:spPr bwMode="auto">
            <a:xfrm>
              <a:off x="2320165" y="4154861"/>
              <a:ext cx="87624" cy="87624"/>
            </a:xfrm>
            <a:prstGeom prst="ellipse">
              <a:avLst/>
            </a:prstGeom>
            <a:solidFill>
              <a:schemeClr val="accent5"/>
            </a:solid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3" name="Oval 192">
              <a:extLst>
                <a:ext uri="{FF2B5EF4-FFF2-40B4-BE49-F238E27FC236}">
                  <a16:creationId xmlns:a16="http://schemas.microsoft.com/office/drawing/2014/main" id="{C333F617-A59A-751B-F60A-07A530248801}"/>
                </a:ext>
              </a:extLst>
            </p:cNvPr>
            <p:cNvSpPr/>
            <p:nvPr/>
          </p:nvSpPr>
          <p:spPr bwMode="auto">
            <a:xfrm>
              <a:off x="2330710" y="4410108"/>
              <a:ext cx="72523" cy="72523"/>
            </a:xfrm>
            <a:prstGeom prst="ellipse">
              <a:avLst/>
            </a:prstGeom>
            <a:solidFill>
              <a:schemeClr val="accent1"/>
            </a:solidFill>
            <a:ln w="1905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218" name="TextBox 217">
            <a:extLst>
              <a:ext uri="{FF2B5EF4-FFF2-40B4-BE49-F238E27FC236}">
                <a16:creationId xmlns:a16="http://schemas.microsoft.com/office/drawing/2014/main" id="{0C23AC9D-8A32-1B35-4529-E0564EE25A29}"/>
              </a:ext>
            </a:extLst>
          </p:cNvPr>
          <p:cNvSpPr txBox="1"/>
          <p:nvPr/>
        </p:nvSpPr>
        <p:spPr bwMode="auto">
          <a:xfrm flipH="1">
            <a:off x="7748863" y="2562163"/>
            <a:ext cx="5671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accent1"/>
                </a:solidFill>
                <a:latin typeface="Calibri" panose="020F0502020204030204" pitchFamily="34" charset="0"/>
              </a:rPr>
              <a:t>99</a:t>
            </a:r>
          </a:p>
          <a:p>
            <a:pPr algn="ctr">
              <a:lnSpc>
                <a:spcPct val="100000"/>
              </a:lnSpc>
              <a:spcBef>
                <a:spcPts val="0"/>
              </a:spcBef>
              <a:spcAft>
                <a:spcPct val="0"/>
              </a:spcAft>
              <a:buClrTx/>
              <a:buFontTx/>
              <a:buNone/>
            </a:pPr>
            <a:r>
              <a:rPr lang="en-US" sz="1600" b="0" dirty="0">
                <a:solidFill>
                  <a:schemeClr val="accent5"/>
                </a:solidFill>
                <a:latin typeface="Calibri" panose="020F0502020204030204" pitchFamily="34" charset="0"/>
              </a:rPr>
              <a:t>99.7</a:t>
            </a:r>
          </a:p>
        </p:txBody>
      </p:sp>
      <p:sp>
        <p:nvSpPr>
          <p:cNvPr id="219" name="TextBox 218">
            <a:extLst>
              <a:ext uri="{FF2B5EF4-FFF2-40B4-BE49-F238E27FC236}">
                <a16:creationId xmlns:a16="http://schemas.microsoft.com/office/drawing/2014/main" id="{E42F1197-9A30-FC33-171A-27DC14BE2418}"/>
              </a:ext>
            </a:extLst>
          </p:cNvPr>
          <p:cNvSpPr txBox="1"/>
          <p:nvPr/>
        </p:nvSpPr>
        <p:spPr bwMode="auto">
          <a:xfrm flipH="1">
            <a:off x="8527731" y="2551424"/>
            <a:ext cx="5671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accent1"/>
                </a:solidFill>
                <a:latin typeface="Calibri" panose="020F0502020204030204" pitchFamily="34" charset="0"/>
              </a:rPr>
              <a:t>100</a:t>
            </a:r>
          </a:p>
          <a:p>
            <a:pPr algn="ctr">
              <a:lnSpc>
                <a:spcPct val="100000"/>
              </a:lnSpc>
              <a:spcBef>
                <a:spcPts val="0"/>
              </a:spcBef>
              <a:spcAft>
                <a:spcPct val="0"/>
              </a:spcAft>
              <a:buClrTx/>
              <a:buFontTx/>
              <a:buNone/>
            </a:pPr>
            <a:r>
              <a:rPr lang="en-US" sz="1600" b="0" dirty="0">
                <a:solidFill>
                  <a:schemeClr val="accent5"/>
                </a:solidFill>
                <a:latin typeface="Calibri" panose="020F0502020204030204" pitchFamily="34" charset="0"/>
              </a:rPr>
              <a:t>99</a:t>
            </a:r>
          </a:p>
        </p:txBody>
      </p:sp>
      <p:sp>
        <p:nvSpPr>
          <p:cNvPr id="220" name="TextBox 219">
            <a:extLst>
              <a:ext uri="{FF2B5EF4-FFF2-40B4-BE49-F238E27FC236}">
                <a16:creationId xmlns:a16="http://schemas.microsoft.com/office/drawing/2014/main" id="{4294D6D3-B1D0-DB44-6AEA-1F14A23AB6B3}"/>
              </a:ext>
            </a:extLst>
          </p:cNvPr>
          <p:cNvSpPr txBox="1"/>
          <p:nvPr/>
        </p:nvSpPr>
        <p:spPr bwMode="auto">
          <a:xfrm flipH="1">
            <a:off x="9396927" y="2583540"/>
            <a:ext cx="56711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accent1"/>
                </a:solidFill>
                <a:latin typeface="Calibri" panose="020F0502020204030204" pitchFamily="34" charset="0"/>
              </a:rPr>
              <a:t>99.3</a:t>
            </a:r>
          </a:p>
          <a:p>
            <a:pPr algn="ctr">
              <a:lnSpc>
                <a:spcPct val="100000"/>
              </a:lnSpc>
              <a:spcBef>
                <a:spcPts val="0"/>
              </a:spcBef>
              <a:spcAft>
                <a:spcPct val="0"/>
              </a:spcAft>
              <a:buClrTx/>
              <a:buFontTx/>
              <a:buNone/>
            </a:pPr>
            <a:r>
              <a:rPr lang="en-US" sz="1600" b="0" dirty="0">
                <a:solidFill>
                  <a:schemeClr val="accent5"/>
                </a:solidFill>
                <a:latin typeface="Calibri" panose="020F0502020204030204" pitchFamily="34" charset="0"/>
              </a:rPr>
              <a:t>98.6</a:t>
            </a:r>
          </a:p>
        </p:txBody>
      </p:sp>
      <p:sp>
        <p:nvSpPr>
          <p:cNvPr id="221" name="TextBox 220">
            <a:extLst>
              <a:ext uri="{FF2B5EF4-FFF2-40B4-BE49-F238E27FC236}">
                <a16:creationId xmlns:a16="http://schemas.microsoft.com/office/drawing/2014/main" id="{AF9AF869-158A-3931-DBD3-048E84017B68}"/>
              </a:ext>
            </a:extLst>
          </p:cNvPr>
          <p:cNvSpPr txBox="1"/>
          <p:nvPr/>
        </p:nvSpPr>
        <p:spPr bwMode="auto">
          <a:xfrm flipH="1">
            <a:off x="10192589" y="2528034"/>
            <a:ext cx="5671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accent1"/>
                </a:solidFill>
                <a:latin typeface="Calibri" panose="020F0502020204030204" pitchFamily="34" charset="0"/>
              </a:rPr>
              <a:t>99.2</a:t>
            </a:r>
            <a:endParaRPr lang="en-US" sz="1600" b="0" dirty="0">
              <a:solidFill>
                <a:schemeClr val="accent3"/>
              </a:solidFill>
              <a:latin typeface="Calibri" panose="020F0502020204030204" pitchFamily="34" charset="0"/>
            </a:endParaRPr>
          </a:p>
        </p:txBody>
      </p:sp>
      <p:sp>
        <p:nvSpPr>
          <p:cNvPr id="222" name="TextBox 221">
            <a:extLst>
              <a:ext uri="{FF2B5EF4-FFF2-40B4-BE49-F238E27FC236}">
                <a16:creationId xmlns:a16="http://schemas.microsoft.com/office/drawing/2014/main" id="{47E85763-BB89-2EC1-B516-5F1E6FF30E48}"/>
              </a:ext>
            </a:extLst>
          </p:cNvPr>
          <p:cNvSpPr txBox="1"/>
          <p:nvPr/>
        </p:nvSpPr>
        <p:spPr bwMode="auto">
          <a:xfrm flipH="1">
            <a:off x="11015056" y="2564419"/>
            <a:ext cx="5671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ts val="0"/>
              </a:spcBef>
              <a:spcAft>
                <a:spcPct val="0"/>
              </a:spcAft>
              <a:buClrTx/>
              <a:buFontTx/>
              <a:buNone/>
            </a:pPr>
            <a:r>
              <a:rPr lang="en-US" sz="1600" b="0" dirty="0">
                <a:solidFill>
                  <a:schemeClr val="accent1"/>
                </a:solidFill>
                <a:latin typeface="Calibri" panose="020F0502020204030204" pitchFamily="34" charset="0"/>
              </a:rPr>
              <a:t>99.5</a:t>
            </a:r>
            <a:endParaRPr lang="en-US" sz="1600" b="0" dirty="0">
              <a:solidFill>
                <a:schemeClr val="accent3"/>
              </a:solidFill>
              <a:latin typeface="Calibri" panose="020F0502020204030204" pitchFamily="34" charset="0"/>
            </a:endParaRPr>
          </a:p>
        </p:txBody>
      </p:sp>
      <p:grpSp>
        <p:nvGrpSpPr>
          <p:cNvPr id="230" name="Group 229">
            <a:extLst>
              <a:ext uri="{FF2B5EF4-FFF2-40B4-BE49-F238E27FC236}">
                <a16:creationId xmlns:a16="http://schemas.microsoft.com/office/drawing/2014/main" id="{A5A5033A-EE73-38A9-960E-4CC377139C3D}"/>
              </a:ext>
            </a:extLst>
          </p:cNvPr>
          <p:cNvGrpSpPr/>
          <p:nvPr/>
        </p:nvGrpSpPr>
        <p:grpSpPr>
          <a:xfrm>
            <a:off x="7209384" y="2453308"/>
            <a:ext cx="3914066" cy="690727"/>
            <a:chOff x="7209384" y="2453308"/>
            <a:chExt cx="3914066" cy="690727"/>
          </a:xfrm>
        </p:grpSpPr>
        <p:grpSp>
          <p:nvGrpSpPr>
            <p:cNvPr id="127" name="Group 126">
              <a:extLst>
                <a:ext uri="{FF2B5EF4-FFF2-40B4-BE49-F238E27FC236}">
                  <a16:creationId xmlns:a16="http://schemas.microsoft.com/office/drawing/2014/main" id="{59392ED6-C97A-383E-16C6-1C0C7B7B37CF}"/>
                </a:ext>
              </a:extLst>
            </p:cNvPr>
            <p:cNvGrpSpPr/>
            <p:nvPr/>
          </p:nvGrpSpPr>
          <p:grpSpPr>
            <a:xfrm>
              <a:off x="7209384" y="2453308"/>
              <a:ext cx="3717995" cy="690727"/>
              <a:chOff x="1597342" y="2725605"/>
              <a:chExt cx="3717995" cy="690727"/>
            </a:xfrm>
          </p:grpSpPr>
          <p:sp>
            <p:nvSpPr>
              <p:cNvPr id="128" name="Oval 127">
                <a:extLst>
                  <a:ext uri="{FF2B5EF4-FFF2-40B4-BE49-F238E27FC236}">
                    <a16:creationId xmlns:a16="http://schemas.microsoft.com/office/drawing/2014/main" id="{294ACAFF-9E7F-71C5-EDC2-94F5C0BFDE8F}"/>
                  </a:ext>
                </a:extLst>
              </p:cNvPr>
              <p:cNvSpPr/>
              <p:nvPr/>
            </p:nvSpPr>
            <p:spPr bwMode="auto">
              <a:xfrm>
                <a:off x="1597342" y="3328708"/>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29" name="Oval 128">
                <a:extLst>
                  <a:ext uri="{FF2B5EF4-FFF2-40B4-BE49-F238E27FC236}">
                    <a16:creationId xmlns:a16="http://schemas.microsoft.com/office/drawing/2014/main" id="{D162454E-6E84-EFFA-6546-8F17467EDA85}"/>
                  </a:ext>
                </a:extLst>
              </p:cNvPr>
              <p:cNvSpPr/>
              <p:nvPr/>
            </p:nvSpPr>
            <p:spPr bwMode="auto">
              <a:xfrm>
                <a:off x="2136821" y="2760364"/>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0" name="Oval 129">
                <a:extLst>
                  <a:ext uri="{FF2B5EF4-FFF2-40B4-BE49-F238E27FC236}">
                    <a16:creationId xmlns:a16="http://schemas.microsoft.com/office/drawing/2014/main" id="{CE433E67-E823-03C7-AC83-DEA6EBDA549D}"/>
                  </a:ext>
                </a:extLst>
              </p:cNvPr>
              <p:cNvSpPr/>
              <p:nvPr/>
            </p:nvSpPr>
            <p:spPr bwMode="auto">
              <a:xfrm>
                <a:off x="2338061" y="2759200"/>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1" name="Oval 130">
                <a:extLst>
                  <a:ext uri="{FF2B5EF4-FFF2-40B4-BE49-F238E27FC236}">
                    <a16:creationId xmlns:a16="http://schemas.microsoft.com/office/drawing/2014/main" id="{A6357612-16FA-C16F-CA65-EADD0FCD95B1}"/>
                  </a:ext>
                </a:extLst>
              </p:cNvPr>
              <p:cNvSpPr/>
              <p:nvPr/>
            </p:nvSpPr>
            <p:spPr bwMode="auto">
              <a:xfrm>
                <a:off x="2555150" y="2780660"/>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2" name="Oval 131">
                <a:extLst>
                  <a:ext uri="{FF2B5EF4-FFF2-40B4-BE49-F238E27FC236}">
                    <a16:creationId xmlns:a16="http://schemas.microsoft.com/office/drawing/2014/main" id="{17418874-9A84-EA84-F345-46F2592825F4}"/>
                  </a:ext>
                </a:extLst>
              </p:cNvPr>
              <p:cNvSpPr/>
              <p:nvPr/>
            </p:nvSpPr>
            <p:spPr bwMode="auto">
              <a:xfrm>
                <a:off x="2753699" y="2760364"/>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3" name="Oval 132">
                <a:extLst>
                  <a:ext uri="{FF2B5EF4-FFF2-40B4-BE49-F238E27FC236}">
                    <a16:creationId xmlns:a16="http://schemas.microsoft.com/office/drawing/2014/main" id="{69D6BD3A-53A4-6266-6582-761429ED482B}"/>
                  </a:ext>
                </a:extLst>
              </p:cNvPr>
              <p:cNvSpPr/>
              <p:nvPr/>
            </p:nvSpPr>
            <p:spPr bwMode="auto">
              <a:xfrm>
                <a:off x="2960652" y="2745978"/>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4" name="Oval 133">
                <a:extLst>
                  <a:ext uri="{FF2B5EF4-FFF2-40B4-BE49-F238E27FC236}">
                    <a16:creationId xmlns:a16="http://schemas.microsoft.com/office/drawing/2014/main" id="{8F3BAE89-2EA3-5BA9-CF92-5FD9E0CC8A00}"/>
                  </a:ext>
                </a:extLst>
              </p:cNvPr>
              <p:cNvSpPr/>
              <p:nvPr/>
            </p:nvSpPr>
            <p:spPr bwMode="auto">
              <a:xfrm>
                <a:off x="3166475" y="2726193"/>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5" name="Oval 134">
                <a:extLst>
                  <a:ext uri="{FF2B5EF4-FFF2-40B4-BE49-F238E27FC236}">
                    <a16:creationId xmlns:a16="http://schemas.microsoft.com/office/drawing/2014/main" id="{8453961E-9E6C-710F-3331-02EA627B9E7F}"/>
                  </a:ext>
                </a:extLst>
              </p:cNvPr>
              <p:cNvSpPr/>
              <p:nvPr/>
            </p:nvSpPr>
            <p:spPr bwMode="auto">
              <a:xfrm>
                <a:off x="3371304" y="2725605"/>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6" name="Oval 135">
                <a:extLst>
                  <a:ext uri="{FF2B5EF4-FFF2-40B4-BE49-F238E27FC236}">
                    <a16:creationId xmlns:a16="http://schemas.microsoft.com/office/drawing/2014/main" id="{2F4A0600-3D52-4EA4-CB6A-C95EC2713D35}"/>
                  </a:ext>
                </a:extLst>
              </p:cNvPr>
              <p:cNvSpPr/>
              <p:nvPr/>
            </p:nvSpPr>
            <p:spPr bwMode="auto">
              <a:xfrm>
                <a:off x="3782602" y="2728504"/>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7" name="Oval 136">
                <a:extLst>
                  <a:ext uri="{FF2B5EF4-FFF2-40B4-BE49-F238E27FC236}">
                    <a16:creationId xmlns:a16="http://schemas.microsoft.com/office/drawing/2014/main" id="{9A125527-E9F5-E85F-55FD-EE8B3DFEF861}"/>
                  </a:ext>
                </a:extLst>
              </p:cNvPr>
              <p:cNvSpPr/>
              <p:nvPr/>
            </p:nvSpPr>
            <p:spPr bwMode="auto">
              <a:xfrm>
                <a:off x="4608624" y="2742552"/>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8" name="Oval 137">
                <a:extLst>
                  <a:ext uri="{FF2B5EF4-FFF2-40B4-BE49-F238E27FC236}">
                    <a16:creationId xmlns:a16="http://schemas.microsoft.com/office/drawing/2014/main" id="{3E0B76E9-E706-366E-1975-0FF39C611057}"/>
                  </a:ext>
                </a:extLst>
              </p:cNvPr>
              <p:cNvSpPr/>
              <p:nvPr/>
            </p:nvSpPr>
            <p:spPr bwMode="auto">
              <a:xfrm>
                <a:off x="4810815" y="2740666"/>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39" name="Oval 138">
                <a:extLst>
                  <a:ext uri="{FF2B5EF4-FFF2-40B4-BE49-F238E27FC236}">
                    <a16:creationId xmlns:a16="http://schemas.microsoft.com/office/drawing/2014/main" id="{CF405945-5C86-6F39-0DE8-21AE84B53201}"/>
                  </a:ext>
                </a:extLst>
              </p:cNvPr>
              <p:cNvSpPr/>
              <p:nvPr/>
            </p:nvSpPr>
            <p:spPr bwMode="auto">
              <a:xfrm>
                <a:off x="5017000" y="2748382"/>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40" name="Oval 139">
                <a:extLst>
                  <a:ext uri="{FF2B5EF4-FFF2-40B4-BE49-F238E27FC236}">
                    <a16:creationId xmlns:a16="http://schemas.microsoft.com/office/drawing/2014/main" id="{F8E00ED9-882D-D47E-2CCD-E2E6919B9005}"/>
                  </a:ext>
                </a:extLst>
              </p:cNvPr>
              <p:cNvSpPr/>
              <p:nvPr/>
            </p:nvSpPr>
            <p:spPr bwMode="auto">
              <a:xfrm>
                <a:off x="5227713" y="2727871"/>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sp>
          <p:nvSpPr>
            <p:cNvPr id="229" name="Oval 228">
              <a:extLst>
                <a:ext uri="{FF2B5EF4-FFF2-40B4-BE49-F238E27FC236}">
                  <a16:creationId xmlns:a16="http://schemas.microsoft.com/office/drawing/2014/main" id="{12178EE6-B388-268D-EF53-017E87EE9C31}"/>
                </a:ext>
              </a:extLst>
            </p:cNvPr>
            <p:cNvSpPr/>
            <p:nvPr/>
          </p:nvSpPr>
          <p:spPr bwMode="auto">
            <a:xfrm>
              <a:off x="11035826" y="2488318"/>
              <a:ext cx="87624" cy="87624"/>
            </a:xfrm>
            <a:prstGeom prst="ellipse">
              <a:avLst/>
            </a:prstGeom>
            <a:solidFill>
              <a:schemeClr val="accent1"/>
            </a:solidFill>
            <a:ln w="0">
              <a:solidFill>
                <a:schemeClr val="accent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33" name="Group 232">
            <a:extLst>
              <a:ext uri="{FF2B5EF4-FFF2-40B4-BE49-F238E27FC236}">
                <a16:creationId xmlns:a16="http://schemas.microsoft.com/office/drawing/2014/main" id="{9CB35FA5-2733-0709-5033-A6C3A8DD0085}"/>
              </a:ext>
            </a:extLst>
          </p:cNvPr>
          <p:cNvGrpSpPr/>
          <p:nvPr/>
        </p:nvGrpSpPr>
        <p:grpSpPr>
          <a:xfrm>
            <a:off x="7199232" y="2456207"/>
            <a:ext cx="4126139" cy="586216"/>
            <a:chOff x="7199232" y="2456207"/>
            <a:chExt cx="4126139" cy="586216"/>
          </a:xfrm>
        </p:grpSpPr>
        <p:grpSp>
          <p:nvGrpSpPr>
            <p:cNvPr id="231" name="Group 230">
              <a:extLst>
                <a:ext uri="{FF2B5EF4-FFF2-40B4-BE49-F238E27FC236}">
                  <a16:creationId xmlns:a16="http://schemas.microsoft.com/office/drawing/2014/main" id="{2F35E418-7708-1FF4-8D63-17DC835774A5}"/>
                </a:ext>
              </a:extLst>
            </p:cNvPr>
            <p:cNvGrpSpPr/>
            <p:nvPr/>
          </p:nvGrpSpPr>
          <p:grpSpPr>
            <a:xfrm>
              <a:off x="7199232" y="2456207"/>
              <a:ext cx="2280922" cy="586216"/>
              <a:chOff x="7199232" y="2456207"/>
              <a:chExt cx="2280922" cy="586216"/>
            </a:xfrm>
            <a:solidFill>
              <a:schemeClr val="accent5"/>
            </a:solidFill>
          </p:grpSpPr>
          <p:sp>
            <p:nvSpPr>
              <p:cNvPr id="195" name="Oval 194">
                <a:extLst>
                  <a:ext uri="{FF2B5EF4-FFF2-40B4-BE49-F238E27FC236}">
                    <a16:creationId xmlns:a16="http://schemas.microsoft.com/office/drawing/2014/main" id="{3C267FA6-E08E-47A9-F612-9386550784A4}"/>
                  </a:ext>
                </a:extLst>
              </p:cNvPr>
              <p:cNvSpPr/>
              <p:nvPr/>
            </p:nvSpPr>
            <p:spPr bwMode="auto">
              <a:xfrm>
                <a:off x="7199232" y="2954799"/>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6" name="Oval 195">
                <a:extLst>
                  <a:ext uri="{FF2B5EF4-FFF2-40B4-BE49-F238E27FC236}">
                    <a16:creationId xmlns:a16="http://schemas.microsoft.com/office/drawing/2014/main" id="{85853A9C-BD5F-FFB7-59A6-A083ECC98BDF}"/>
                  </a:ext>
                </a:extLst>
              </p:cNvPr>
              <p:cNvSpPr/>
              <p:nvPr/>
            </p:nvSpPr>
            <p:spPr bwMode="auto">
              <a:xfrm>
                <a:off x="7270636" y="2698750"/>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7" name="Oval 196">
                <a:extLst>
                  <a:ext uri="{FF2B5EF4-FFF2-40B4-BE49-F238E27FC236}">
                    <a16:creationId xmlns:a16="http://schemas.microsoft.com/office/drawing/2014/main" id="{896A7EC3-E48D-AB96-F14A-6FF4C79EF626}"/>
                  </a:ext>
                </a:extLst>
              </p:cNvPr>
              <p:cNvSpPr/>
              <p:nvPr/>
            </p:nvSpPr>
            <p:spPr bwMode="auto">
              <a:xfrm>
                <a:off x="7339352" y="2572861"/>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8" name="Oval 197">
                <a:extLst>
                  <a:ext uri="{FF2B5EF4-FFF2-40B4-BE49-F238E27FC236}">
                    <a16:creationId xmlns:a16="http://schemas.microsoft.com/office/drawing/2014/main" id="{78C57694-9E78-0E75-4D11-B8CA910805FC}"/>
                  </a:ext>
                </a:extLst>
              </p:cNvPr>
              <p:cNvSpPr/>
              <p:nvPr/>
            </p:nvSpPr>
            <p:spPr bwMode="auto">
              <a:xfrm>
                <a:off x="7549387" y="2512181"/>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99" name="Oval 198">
                <a:extLst>
                  <a:ext uri="{FF2B5EF4-FFF2-40B4-BE49-F238E27FC236}">
                    <a16:creationId xmlns:a16="http://schemas.microsoft.com/office/drawing/2014/main" id="{675B6568-ECE6-A46E-1C87-034F75D16FB5}"/>
                  </a:ext>
                </a:extLst>
              </p:cNvPr>
              <p:cNvSpPr/>
              <p:nvPr/>
            </p:nvSpPr>
            <p:spPr bwMode="auto">
              <a:xfrm>
                <a:off x="7753457" y="2509282"/>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0" name="Oval 199">
                <a:extLst>
                  <a:ext uri="{FF2B5EF4-FFF2-40B4-BE49-F238E27FC236}">
                    <a16:creationId xmlns:a16="http://schemas.microsoft.com/office/drawing/2014/main" id="{C9060C9A-9FF8-B95C-E9E7-935D8B890132}"/>
                  </a:ext>
                </a:extLst>
              </p:cNvPr>
              <p:cNvSpPr/>
              <p:nvPr/>
            </p:nvSpPr>
            <p:spPr bwMode="auto">
              <a:xfrm>
                <a:off x="7951334" y="2467609"/>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1" name="Oval 200">
                <a:extLst>
                  <a:ext uri="{FF2B5EF4-FFF2-40B4-BE49-F238E27FC236}">
                    <a16:creationId xmlns:a16="http://schemas.microsoft.com/office/drawing/2014/main" id="{F1970D80-4BA0-9B76-571B-B43817C54EA3}"/>
                  </a:ext>
                </a:extLst>
              </p:cNvPr>
              <p:cNvSpPr/>
              <p:nvPr/>
            </p:nvSpPr>
            <p:spPr bwMode="auto">
              <a:xfrm>
                <a:off x="8167078" y="2461447"/>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2" name="Oval 201">
                <a:extLst>
                  <a:ext uri="{FF2B5EF4-FFF2-40B4-BE49-F238E27FC236}">
                    <a16:creationId xmlns:a16="http://schemas.microsoft.com/office/drawing/2014/main" id="{1E6918F9-AA10-0884-9471-9CD7C8BEB226}"/>
                  </a:ext>
                </a:extLst>
              </p:cNvPr>
              <p:cNvSpPr/>
              <p:nvPr/>
            </p:nvSpPr>
            <p:spPr bwMode="auto">
              <a:xfrm>
                <a:off x="8369644" y="2507612"/>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3" name="Oval 202">
                <a:extLst>
                  <a:ext uri="{FF2B5EF4-FFF2-40B4-BE49-F238E27FC236}">
                    <a16:creationId xmlns:a16="http://schemas.microsoft.com/office/drawing/2014/main" id="{AD0554A8-D396-EB5C-5021-0E0A299D1295}"/>
                  </a:ext>
                </a:extLst>
              </p:cNvPr>
              <p:cNvSpPr/>
              <p:nvPr/>
            </p:nvSpPr>
            <p:spPr bwMode="auto">
              <a:xfrm>
                <a:off x="8573456" y="2456207"/>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4" name="Oval 203">
                <a:extLst>
                  <a:ext uri="{FF2B5EF4-FFF2-40B4-BE49-F238E27FC236}">
                    <a16:creationId xmlns:a16="http://schemas.microsoft.com/office/drawing/2014/main" id="{04CE3CC3-619E-3DBA-D05A-B44266569FE6}"/>
                  </a:ext>
                </a:extLst>
              </p:cNvPr>
              <p:cNvSpPr/>
              <p:nvPr/>
            </p:nvSpPr>
            <p:spPr bwMode="auto">
              <a:xfrm>
                <a:off x="8777277" y="2480605"/>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5" name="Oval 204">
                <a:extLst>
                  <a:ext uri="{FF2B5EF4-FFF2-40B4-BE49-F238E27FC236}">
                    <a16:creationId xmlns:a16="http://schemas.microsoft.com/office/drawing/2014/main" id="{4F09C584-FBB5-70F6-CA1D-14AD861B4827}"/>
                  </a:ext>
                </a:extLst>
              </p:cNvPr>
              <p:cNvSpPr/>
              <p:nvPr/>
            </p:nvSpPr>
            <p:spPr bwMode="auto">
              <a:xfrm>
                <a:off x="8983067" y="2484415"/>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6" name="Oval 205">
                <a:extLst>
                  <a:ext uri="{FF2B5EF4-FFF2-40B4-BE49-F238E27FC236}">
                    <a16:creationId xmlns:a16="http://schemas.microsoft.com/office/drawing/2014/main" id="{26F1EFC4-C9B3-AA1D-4370-FFB961AC6520}"/>
                  </a:ext>
                </a:extLst>
              </p:cNvPr>
              <p:cNvSpPr/>
              <p:nvPr/>
            </p:nvSpPr>
            <p:spPr bwMode="auto">
              <a:xfrm>
                <a:off x="9188267" y="2473183"/>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07" name="Oval 206">
                <a:extLst>
                  <a:ext uri="{FF2B5EF4-FFF2-40B4-BE49-F238E27FC236}">
                    <a16:creationId xmlns:a16="http://schemas.microsoft.com/office/drawing/2014/main" id="{EE8D98CF-1FEE-1D25-BDF2-F6CF1C19E527}"/>
                  </a:ext>
                </a:extLst>
              </p:cNvPr>
              <p:cNvSpPr/>
              <p:nvPr/>
            </p:nvSpPr>
            <p:spPr bwMode="auto">
              <a:xfrm>
                <a:off x="9392530" y="2483750"/>
                <a:ext cx="87624" cy="87624"/>
              </a:xfrm>
              <a:prstGeom prst="ellipse">
                <a:avLst/>
              </a:prstGeom>
              <a:grpFill/>
              <a:ln w="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nvGrpSpPr>
            <p:cNvPr id="232" name="Group 231">
              <a:extLst>
                <a:ext uri="{FF2B5EF4-FFF2-40B4-BE49-F238E27FC236}">
                  <a16:creationId xmlns:a16="http://schemas.microsoft.com/office/drawing/2014/main" id="{45B3F778-A226-6C97-E76D-C6553D7CD61C}"/>
                </a:ext>
              </a:extLst>
            </p:cNvPr>
            <p:cNvGrpSpPr/>
            <p:nvPr/>
          </p:nvGrpSpPr>
          <p:grpSpPr>
            <a:xfrm>
              <a:off x="9609583" y="2462458"/>
              <a:ext cx="1715788" cy="121943"/>
              <a:chOff x="9609583" y="2462458"/>
              <a:chExt cx="1715788" cy="121943"/>
            </a:xfrm>
          </p:grpSpPr>
          <p:sp>
            <p:nvSpPr>
              <p:cNvPr id="209" name="Oval 208">
                <a:extLst>
                  <a:ext uri="{FF2B5EF4-FFF2-40B4-BE49-F238E27FC236}">
                    <a16:creationId xmlns:a16="http://schemas.microsoft.com/office/drawing/2014/main" id="{506D2927-2CDC-51CD-A337-9465AA2F1A08}"/>
                  </a:ext>
                </a:extLst>
              </p:cNvPr>
              <p:cNvSpPr/>
              <p:nvPr/>
            </p:nvSpPr>
            <p:spPr bwMode="auto">
              <a:xfrm>
                <a:off x="9609583" y="2490122"/>
                <a:ext cx="72523" cy="72523"/>
              </a:xfrm>
              <a:prstGeom prst="ellipse">
                <a:avLst/>
              </a:prstGeom>
              <a:solidFill>
                <a:schemeClr val="accent1"/>
              </a:solidFill>
              <a:ln w="1905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10" name="Oval 209">
                <a:extLst>
                  <a:ext uri="{FF2B5EF4-FFF2-40B4-BE49-F238E27FC236}">
                    <a16:creationId xmlns:a16="http://schemas.microsoft.com/office/drawing/2014/main" id="{EC097577-95CD-AB53-EC6B-AF05048B938C}"/>
                  </a:ext>
                </a:extLst>
              </p:cNvPr>
              <p:cNvSpPr/>
              <p:nvPr/>
            </p:nvSpPr>
            <p:spPr bwMode="auto">
              <a:xfrm>
                <a:off x="9813644" y="2486903"/>
                <a:ext cx="72523" cy="72523"/>
              </a:xfrm>
              <a:prstGeom prst="ellipse">
                <a:avLst/>
              </a:prstGeom>
              <a:solidFill>
                <a:schemeClr val="accent1"/>
              </a:solidFill>
              <a:ln w="1905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11" name="Oval 210">
                <a:extLst>
                  <a:ext uri="{FF2B5EF4-FFF2-40B4-BE49-F238E27FC236}">
                    <a16:creationId xmlns:a16="http://schemas.microsoft.com/office/drawing/2014/main" id="{328E722F-E060-A8C5-CB7A-1423E2F26B8C}"/>
                  </a:ext>
                </a:extLst>
              </p:cNvPr>
              <p:cNvSpPr/>
              <p:nvPr/>
            </p:nvSpPr>
            <p:spPr bwMode="auto">
              <a:xfrm>
                <a:off x="10014024" y="2497735"/>
                <a:ext cx="72523" cy="72523"/>
              </a:xfrm>
              <a:prstGeom prst="ellipse">
                <a:avLst/>
              </a:prstGeom>
              <a:solidFill>
                <a:schemeClr val="accent1"/>
              </a:solidFill>
              <a:ln w="1905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12" name="Oval 211">
                <a:extLst>
                  <a:ext uri="{FF2B5EF4-FFF2-40B4-BE49-F238E27FC236}">
                    <a16:creationId xmlns:a16="http://schemas.microsoft.com/office/drawing/2014/main" id="{8B30F921-A21D-8A8B-0182-10BF1AF263EC}"/>
                  </a:ext>
                </a:extLst>
              </p:cNvPr>
              <p:cNvSpPr/>
              <p:nvPr/>
            </p:nvSpPr>
            <p:spPr bwMode="auto">
              <a:xfrm>
                <a:off x="10226803" y="2511878"/>
                <a:ext cx="72523" cy="72523"/>
              </a:xfrm>
              <a:prstGeom prst="ellipse">
                <a:avLst/>
              </a:prstGeom>
              <a:solidFill>
                <a:schemeClr val="accent1"/>
              </a:solidFill>
              <a:ln w="1905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13" name="Oval 212">
                <a:extLst>
                  <a:ext uri="{FF2B5EF4-FFF2-40B4-BE49-F238E27FC236}">
                    <a16:creationId xmlns:a16="http://schemas.microsoft.com/office/drawing/2014/main" id="{9DA0C52D-F77D-15E1-19ED-80A01201568D}"/>
                  </a:ext>
                </a:extLst>
              </p:cNvPr>
              <p:cNvSpPr/>
              <p:nvPr/>
            </p:nvSpPr>
            <p:spPr bwMode="auto">
              <a:xfrm>
                <a:off x="10425591" y="2473113"/>
                <a:ext cx="72523" cy="72523"/>
              </a:xfrm>
              <a:prstGeom prst="ellipse">
                <a:avLst/>
              </a:prstGeom>
              <a:solidFill>
                <a:schemeClr val="accent1"/>
              </a:solidFill>
              <a:ln w="1905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14" name="Oval 213">
                <a:extLst>
                  <a:ext uri="{FF2B5EF4-FFF2-40B4-BE49-F238E27FC236}">
                    <a16:creationId xmlns:a16="http://schemas.microsoft.com/office/drawing/2014/main" id="{B47048B5-2300-2D79-7670-FE7793899618}"/>
                  </a:ext>
                </a:extLst>
              </p:cNvPr>
              <p:cNvSpPr/>
              <p:nvPr/>
            </p:nvSpPr>
            <p:spPr bwMode="auto">
              <a:xfrm>
                <a:off x="10636278" y="2470675"/>
                <a:ext cx="72523" cy="72523"/>
              </a:xfrm>
              <a:prstGeom prst="ellipse">
                <a:avLst/>
              </a:prstGeom>
              <a:solidFill>
                <a:schemeClr val="accent1"/>
              </a:solidFill>
              <a:ln w="1905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15" name="Oval 214">
                <a:extLst>
                  <a:ext uri="{FF2B5EF4-FFF2-40B4-BE49-F238E27FC236}">
                    <a16:creationId xmlns:a16="http://schemas.microsoft.com/office/drawing/2014/main" id="{B6D0453C-C68F-670E-E668-94EB23B0E386}"/>
                  </a:ext>
                </a:extLst>
              </p:cNvPr>
              <p:cNvSpPr/>
              <p:nvPr/>
            </p:nvSpPr>
            <p:spPr bwMode="auto">
              <a:xfrm>
                <a:off x="10846328" y="2493490"/>
                <a:ext cx="72523" cy="72523"/>
              </a:xfrm>
              <a:prstGeom prst="ellipse">
                <a:avLst/>
              </a:prstGeom>
              <a:solidFill>
                <a:schemeClr val="accent1"/>
              </a:solidFill>
              <a:ln w="1905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16" name="Oval 215">
                <a:extLst>
                  <a:ext uri="{FF2B5EF4-FFF2-40B4-BE49-F238E27FC236}">
                    <a16:creationId xmlns:a16="http://schemas.microsoft.com/office/drawing/2014/main" id="{E4EE5D97-C264-4118-2077-26C3F444738D}"/>
                  </a:ext>
                </a:extLst>
              </p:cNvPr>
              <p:cNvSpPr/>
              <p:nvPr/>
            </p:nvSpPr>
            <p:spPr bwMode="auto">
              <a:xfrm>
                <a:off x="11043765" y="2462458"/>
                <a:ext cx="72523" cy="72523"/>
              </a:xfrm>
              <a:prstGeom prst="ellipse">
                <a:avLst/>
              </a:prstGeom>
              <a:solidFill>
                <a:schemeClr val="accent1"/>
              </a:solidFill>
              <a:ln w="1905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17" name="Oval 216">
                <a:extLst>
                  <a:ext uri="{FF2B5EF4-FFF2-40B4-BE49-F238E27FC236}">
                    <a16:creationId xmlns:a16="http://schemas.microsoft.com/office/drawing/2014/main" id="{41704791-404E-9943-51ED-12AA7EAEA73A}"/>
                  </a:ext>
                </a:extLst>
              </p:cNvPr>
              <p:cNvSpPr/>
              <p:nvPr/>
            </p:nvSpPr>
            <p:spPr bwMode="auto">
              <a:xfrm>
                <a:off x="11252848" y="2479507"/>
                <a:ext cx="72523" cy="72523"/>
              </a:xfrm>
              <a:prstGeom prst="ellipse">
                <a:avLst/>
              </a:prstGeom>
              <a:solidFill>
                <a:schemeClr val="accent1"/>
              </a:solidFill>
              <a:ln w="19050">
                <a:solidFill>
                  <a:schemeClr val="accent5"/>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grpSp>
      </p:grpSp>
    </p:spTree>
    <p:extLst>
      <p:ext uri="{BB962C8B-B14F-4D97-AF65-F5344CB8AC3E}">
        <p14:creationId xmlns:p14="http://schemas.microsoft.com/office/powerpoint/2010/main" val="9028128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pPr eaLnBrk="1" hangingPunct="1"/>
            <a:r>
              <a:rPr lang="en-US" dirty="0"/>
              <a:t>Drug Resistance 96 Wk After Open-Label Switch to </a:t>
            </a:r>
            <a:r>
              <a:rPr lang="en-US" sz="3600" dirty="0"/>
              <a:t>BIC/FTC/TAF in Extension of Studies 1489 and 1490 </a:t>
            </a:r>
            <a:endParaRPr lang="en-US" altLang="en-US" dirty="0"/>
          </a:p>
        </p:txBody>
      </p:sp>
      <p:sp>
        <p:nvSpPr>
          <p:cNvPr id="5" name="Content Placeholder 4">
            <a:extLst>
              <a:ext uri="{FF2B5EF4-FFF2-40B4-BE49-F238E27FC236}">
                <a16:creationId xmlns:a16="http://schemas.microsoft.com/office/drawing/2014/main" id="{4E78B0EE-9DC7-195D-DEA0-3E9CCF82AB43}"/>
              </a:ext>
            </a:extLst>
          </p:cNvPr>
          <p:cNvSpPr>
            <a:spLocks noGrp="1"/>
          </p:cNvSpPr>
          <p:nvPr>
            <p:ph idx="1"/>
          </p:nvPr>
        </p:nvSpPr>
        <p:spPr/>
        <p:txBody>
          <a:bodyPr/>
          <a:lstStyle/>
          <a:p>
            <a:pPr>
              <a:spcAft>
                <a:spcPts val="300"/>
              </a:spcAft>
            </a:pPr>
            <a:endParaRPr lang="en-US" sz="2400" b="0" kern="0" dirty="0"/>
          </a:p>
          <a:p>
            <a:pPr>
              <a:spcAft>
                <a:spcPts val="300"/>
              </a:spcAft>
            </a:pPr>
            <a:endParaRPr lang="en-US" sz="2400" dirty="0"/>
          </a:p>
          <a:p>
            <a:pPr>
              <a:spcAft>
                <a:spcPts val="300"/>
              </a:spcAft>
            </a:pPr>
            <a:endParaRPr lang="en-US" sz="2400" b="0" kern="0" dirty="0"/>
          </a:p>
          <a:p>
            <a:pPr>
              <a:spcAft>
                <a:spcPts val="300"/>
              </a:spcAft>
            </a:pPr>
            <a:endParaRPr lang="en-US" sz="2400" dirty="0"/>
          </a:p>
          <a:p>
            <a:pPr>
              <a:spcAft>
                <a:spcPts val="300"/>
              </a:spcAft>
            </a:pPr>
            <a:endParaRPr lang="en-US" sz="2400" b="0" kern="0" dirty="0"/>
          </a:p>
          <a:p>
            <a:pPr>
              <a:spcAft>
                <a:spcPts val="300"/>
              </a:spcAft>
            </a:pPr>
            <a:r>
              <a:rPr lang="en-US" sz="2400" b="0" kern="0" dirty="0"/>
              <a:t>No participants in final resistance analysis population developed treatment-emergent virologic resistance during extended treatment with BIC/FTC/TAF</a:t>
            </a:r>
          </a:p>
          <a:p>
            <a:pPr>
              <a:spcAft>
                <a:spcPts val="300"/>
              </a:spcAft>
            </a:pPr>
            <a:r>
              <a:rPr lang="en-US" sz="2400" b="0" kern="0" dirty="0"/>
              <a:t>2 participants on blinded DTG/ABC/3TC had HIV-1 RNA ≥200 copies/mL at time of switch to BIC/FTC/TAF</a:t>
            </a:r>
          </a:p>
          <a:p>
            <a:pPr lvl="1">
              <a:spcAft>
                <a:spcPts val="300"/>
              </a:spcAft>
            </a:pPr>
            <a:r>
              <a:rPr lang="en-US" sz="2200" b="0" kern="0" dirty="0"/>
              <a:t>Both later found to have M184V and resuppressed on </a:t>
            </a:r>
            <a:r>
              <a:rPr lang="en-US" sz="2200" dirty="0"/>
              <a:t>open-label BIC/FTC/TAF</a:t>
            </a:r>
          </a:p>
          <a:p>
            <a:pPr>
              <a:spcAft>
                <a:spcPts val="300"/>
              </a:spcAft>
            </a:pPr>
            <a:endParaRPr lang="en-US" dirty="0"/>
          </a:p>
        </p:txBody>
      </p:sp>
      <p:graphicFrame>
        <p:nvGraphicFramePr>
          <p:cNvPr id="2" name="Group 3">
            <a:extLst>
              <a:ext uri="{FF2B5EF4-FFF2-40B4-BE49-F238E27FC236}">
                <a16:creationId xmlns:a16="http://schemas.microsoft.com/office/drawing/2014/main" id="{B9B01867-AAC6-958B-B740-6B2D2134B353}"/>
              </a:ext>
            </a:extLst>
          </p:cNvPr>
          <p:cNvGraphicFramePr>
            <a:graphicFrameLocks/>
          </p:cNvGraphicFramePr>
          <p:nvPr>
            <p:extLst>
              <p:ext uri="{D42A27DB-BD31-4B8C-83A1-F6EECF244321}">
                <p14:modId xmlns:p14="http://schemas.microsoft.com/office/powerpoint/2010/main" val="587992213"/>
              </p:ext>
            </p:extLst>
          </p:nvPr>
        </p:nvGraphicFramePr>
        <p:xfrm>
          <a:off x="719138" y="1597233"/>
          <a:ext cx="10787063" cy="1737424"/>
        </p:xfrm>
        <a:graphic>
          <a:graphicData uri="http://schemas.openxmlformats.org/drawingml/2006/table">
            <a:tbl>
              <a:tblPr/>
              <a:tblGrid>
                <a:gridCol w="3573082">
                  <a:extLst>
                    <a:ext uri="{9D8B030D-6E8A-4147-A177-3AD203B41FA5}">
                      <a16:colId xmlns:a16="http://schemas.microsoft.com/office/drawing/2014/main" val="20000"/>
                    </a:ext>
                  </a:extLst>
                </a:gridCol>
                <a:gridCol w="3516461">
                  <a:extLst>
                    <a:ext uri="{9D8B030D-6E8A-4147-A177-3AD203B41FA5}">
                      <a16:colId xmlns:a16="http://schemas.microsoft.com/office/drawing/2014/main" val="1798232226"/>
                    </a:ext>
                  </a:extLst>
                </a:gridCol>
                <a:gridCol w="3697520">
                  <a:extLst>
                    <a:ext uri="{9D8B030D-6E8A-4147-A177-3AD203B41FA5}">
                      <a16:colId xmlns:a16="http://schemas.microsoft.com/office/drawing/2014/main" val="20002"/>
                    </a:ext>
                  </a:extLst>
                </a:gridCol>
              </a:tblGrid>
              <a:tr h="49698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Resistance, 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DTG/ABC/3TC </a:t>
                      </a:r>
                      <a:r>
                        <a:rPr kumimoji="0" lang="en-GB" sz="1800" b="1" i="0" u="none" strike="noStrike" cap="none" normalizeH="0" baseline="0" dirty="0">
                          <a:ln>
                            <a:noFill/>
                          </a:ln>
                          <a:solidFill>
                            <a:schemeClr val="tx1"/>
                          </a:solidFill>
                          <a:effectLst/>
                          <a:latin typeface="Calibri" panose="020F0502020204030204" pitchFamily="34" charset="0"/>
                          <a:sym typeface="Wingdings" pitchFamily="2" charset="2"/>
                        </a:rPr>
                        <a:t> </a:t>
                      </a: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BIC/FTC/TAF</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254) </a:t>
                      </a:r>
                      <a:endParaRPr kumimoji="0" lang="en-GB" sz="18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DTG + </a:t>
                      </a:r>
                      <a:r>
                        <a:rPr kumimoji="0" lang="en-US" altLang="en-US" sz="1800" b="1" i="0" u="none" strike="noStrike" kern="1200" cap="none" spc="0" normalizeH="0" baseline="0" noProof="0" dirty="0">
                          <a:ln>
                            <a:noFill/>
                          </a:ln>
                          <a:solidFill>
                            <a:srgbClr val="FFFFFF"/>
                          </a:solidFill>
                          <a:effectLst/>
                          <a:uLnTx/>
                          <a:uFillTx/>
                          <a:latin typeface="Calibri" panose="020F0502020204030204" pitchFamily="34" charset="0"/>
                          <a:ea typeface="MS PGothic" panose="020B0600070205080204" pitchFamily="34" charset="-128"/>
                          <a:cs typeface="Calibri" panose="020F0502020204030204" pitchFamily="34" charset="0"/>
                        </a:rPr>
                        <a:t>FTC/TAF </a:t>
                      </a:r>
                      <a:r>
                        <a:rPr kumimoji="0" lang="en-GB" sz="1800" b="1" i="0" u="none" strike="noStrike" cap="none" normalizeH="0" baseline="0" dirty="0">
                          <a:ln>
                            <a:noFill/>
                          </a:ln>
                          <a:solidFill>
                            <a:schemeClr val="tx1"/>
                          </a:solidFill>
                          <a:effectLst/>
                          <a:latin typeface="Calibri" panose="020F0502020204030204" pitchFamily="34" charset="0"/>
                          <a:sym typeface="Wingdings" pitchFamily="2" charset="2"/>
                        </a:rPr>
                        <a:t> </a:t>
                      </a: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BIC/FTC/TAF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265)</a:t>
                      </a:r>
                      <a:endParaRPr kumimoji="0" lang="en-GB" sz="18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3383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Met criteria for resistance testing*</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3383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NRTI resistance detected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36576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INSTI resistance detected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bl>
          </a:graphicData>
        </a:graphic>
      </p:graphicFrame>
      <p:sp>
        <p:nvSpPr>
          <p:cNvPr id="4" name="Text Box 15">
            <a:extLst>
              <a:ext uri="{FF2B5EF4-FFF2-40B4-BE49-F238E27FC236}">
                <a16:creationId xmlns:a16="http://schemas.microsoft.com/office/drawing/2014/main" id="{E875BAEC-0F2D-8A92-5C64-1A7699136F83}"/>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Orkin. HIV Glasgow 2022. Abstr P088.</a:t>
            </a:r>
            <a:endParaRPr lang="en-US" altLang="en-US" sz="1200" b="0" dirty="0">
              <a:solidFill>
                <a:schemeClr val="bg2"/>
              </a:solidFill>
              <a:latin typeface="Calibri" panose="020F0502020204030204" pitchFamily="34" charset="0"/>
            </a:endParaRPr>
          </a:p>
        </p:txBody>
      </p:sp>
      <p:sp>
        <p:nvSpPr>
          <p:cNvPr id="10" name="TextBox 9">
            <a:extLst>
              <a:ext uri="{FF2B5EF4-FFF2-40B4-BE49-F238E27FC236}">
                <a16:creationId xmlns:a16="http://schemas.microsoft.com/office/drawing/2014/main" id="{0369FA94-05D3-2D70-6649-BA82AD6E39CF}"/>
              </a:ext>
            </a:extLst>
          </p:cNvPr>
          <p:cNvSpPr txBox="1"/>
          <p:nvPr/>
        </p:nvSpPr>
        <p:spPr bwMode="auto">
          <a:xfrm>
            <a:off x="600242" y="3353707"/>
            <a:ext cx="108775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*Resistance testing done for participants with confirmed HIV-1 RNA ≥200 c/mL or HIV-1 RNA ≥200 c/mL at last visit without resuppression to </a:t>
            </a:r>
            <a:br>
              <a:rPr lang="en-US" sz="1400" b="0" dirty="0">
                <a:solidFill>
                  <a:schemeClr val="bg1"/>
                </a:solidFill>
                <a:latin typeface="Calibri" panose="020F0502020204030204" pitchFamily="34" charset="0"/>
              </a:rPr>
            </a:br>
            <a:r>
              <a:rPr lang="en-US" sz="1400" b="0" dirty="0">
                <a:solidFill>
                  <a:schemeClr val="bg1"/>
                </a:solidFill>
                <a:latin typeface="Calibri" panose="020F0502020204030204" pitchFamily="34" charset="0"/>
              </a:rPr>
              <a:t>HIV-1 RNA &lt;50 c/mL while on study drug. </a:t>
            </a:r>
          </a:p>
        </p:txBody>
      </p:sp>
    </p:spTree>
    <p:extLst>
      <p:ext uri="{BB962C8B-B14F-4D97-AF65-F5344CB8AC3E}">
        <p14:creationId xmlns:p14="http://schemas.microsoft.com/office/powerpoint/2010/main" val="1710641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pPr eaLnBrk="1" hangingPunct="1"/>
            <a:r>
              <a:rPr lang="en-US" dirty="0"/>
              <a:t>Studies 1489 and 1490: Weight Change and </a:t>
            </a:r>
            <a:br>
              <a:rPr lang="en-US" dirty="0"/>
            </a:br>
            <a:r>
              <a:rPr lang="en-US" dirty="0"/>
              <a:t>Adverse Events Through Wk 240</a:t>
            </a:r>
            <a:endParaRPr lang="en-US" altLang="en-US" dirty="0"/>
          </a:p>
        </p:txBody>
      </p:sp>
      <p:sp>
        <p:nvSpPr>
          <p:cNvPr id="2" name="Content Placeholder 1">
            <a:extLst>
              <a:ext uri="{FF2B5EF4-FFF2-40B4-BE49-F238E27FC236}">
                <a16:creationId xmlns:a16="http://schemas.microsoft.com/office/drawing/2014/main" id="{7FE2EDFA-C123-76A3-B1BD-AE57B98443FC}"/>
              </a:ext>
            </a:extLst>
          </p:cNvPr>
          <p:cNvSpPr>
            <a:spLocks noGrp="1"/>
          </p:cNvSpPr>
          <p:nvPr>
            <p:ph sz="half" idx="1"/>
          </p:nvPr>
        </p:nvSpPr>
        <p:spPr/>
        <p:txBody>
          <a:bodyPr/>
          <a:lstStyle/>
          <a:p>
            <a:pPr marL="0" indent="0">
              <a:buNone/>
            </a:pPr>
            <a:r>
              <a:rPr lang="en-US" sz="2800" b="1" kern="0" dirty="0">
                <a:solidFill>
                  <a:schemeClr val="accent3"/>
                </a:solidFill>
              </a:rPr>
              <a:t>Weight Change</a:t>
            </a:r>
          </a:p>
          <a:p>
            <a:r>
              <a:rPr lang="en-US" sz="2400" b="0" kern="0" dirty="0"/>
              <a:t>Baseline to Wk 144:</a:t>
            </a:r>
          </a:p>
          <a:p>
            <a:pPr lvl="1"/>
            <a:r>
              <a:rPr lang="en-US" sz="2200" b="0" kern="0" dirty="0"/>
              <a:t>DTG/ABC/3TC vs DTG + FTC/TAF: </a:t>
            </a:r>
            <a:br>
              <a:rPr lang="en-US" sz="2200" b="0" kern="0" dirty="0"/>
            </a:br>
            <a:r>
              <a:rPr lang="en-US" sz="2200" b="0" kern="0" dirty="0"/>
              <a:t>+3.5 kg vs +5.0 kg (</a:t>
            </a:r>
            <a:r>
              <a:rPr lang="en-US" sz="2200" b="0" i="1" kern="0" dirty="0"/>
              <a:t>P</a:t>
            </a:r>
            <a:r>
              <a:rPr lang="en-US" sz="2200" b="0" kern="0" dirty="0"/>
              <a:t> = .02)</a:t>
            </a:r>
          </a:p>
          <a:p>
            <a:r>
              <a:rPr lang="en-US" sz="2400" b="0" kern="0" dirty="0"/>
              <a:t>Wk 144-240</a:t>
            </a:r>
          </a:p>
          <a:p>
            <a:pPr lvl="1"/>
            <a:r>
              <a:rPr lang="en-US" sz="2200" b="0" kern="0" dirty="0"/>
              <a:t>DTG/ABC/3TC to BIC/FTC/TAF vs </a:t>
            </a:r>
            <a:br>
              <a:rPr lang="en-US" sz="2200" b="0" kern="0" dirty="0"/>
            </a:br>
            <a:r>
              <a:rPr lang="en-US" sz="2200" b="0" kern="0" dirty="0"/>
              <a:t>DTG + FTC/TAF to BIC/FTC/TAF: </a:t>
            </a:r>
            <a:br>
              <a:rPr lang="en-US" sz="2200" b="0" kern="0" dirty="0"/>
            </a:br>
            <a:r>
              <a:rPr lang="en-US" sz="2200" b="0" kern="0" dirty="0"/>
              <a:t>+2.4 kg vs +1.3 kg (</a:t>
            </a:r>
            <a:r>
              <a:rPr lang="en-US" sz="2200" b="0" i="1" kern="0" dirty="0"/>
              <a:t>P</a:t>
            </a:r>
            <a:r>
              <a:rPr lang="en-US" sz="2200" b="0" kern="0" dirty="0"/>
              <a:t> = .01)</a:t>
            </a:r>
          </a:p>
          <a:p>
            <a:r>
              <a:rPr lang="en-US" sz="2400" b="0" kern="0" dirty="0"/>
              <a:t>At Wk 240, cumulative median weight changes were numerically similar for all treatment groups</a:t>
            </a:r>
          </a:p>
          <a:p>
            <a:endParaRPr lang="en-US" dirty="0"/>
          </a:p>
        </p:txBody>
      </p:sp>
      <p:sp>
        <p:nvSpPr>
          <p:cNvPr id="5" name="Content Placeholder 4">
            <a:extLst>
              <a:ext uri="{FF2B5EF4-FFF2-40B4-BE49-F238E27FC236}">
                <a16:creationId xmlns:a16="http://schemas.microsoft.com/office/drawing/2014/main" id="{11F9F9F3-924F-09E7-FB8D-034884B45693}"/>
              </a:ext>
            </a:extLst>
          </p:cNvPr>
          <p:cNvSpPr>
            <a:spLocks noGrp="1"/>
          </p:cNvSpPr>
          <p:nvPr>
            <p:ph sz="half" idx="2"/>
          </p:nvPr>
        </p:nvSpPr>
        <p:spPr/>
        <p:txBody>
          <a:bodyPr/>
          <a:lstStyle/>
          <a:p>
            <a:pPr marL="0" indent="0">
              <a:buNone/>
            </a:pPr>
            <a:r>
              <a:rPr lang="en-US" b="1" dirty="0">
                <a:solidFill>
                  <a:schemeClr val="accent3"/>
                </a:solidFill>
              </a:rPr>
              <a:t>Adverse Events</a:t>
            </a:r>
          </a:p>
          <a:p>
            <a:r>
              <a:rPr lang="en-US" sz="2400" b="0" kern="0" dirty="0"/>
              <a:t>Across both studies, 2/519 participants (0.4%) had an adverse event that led to drug discontinuation after switching to BIC/FTC/TAF</a:t>
            </a:r>
          </a:p>
          <a:p>
            <a:r>
              <a:rPr lang="en-US" sz="2400" b="0" kern="0" dirty="0"/>
              <a:t>No reported cases of proximal renal tubulopathy and no discontinuations for renal adverse events with  BIC/FTC/TAF</a:t>
            </a:r>
          </a:p>
          <a:p>
            <a:r>
              <a:rPr lang="en-US" sz="2400" b="0" kern="0" dirty="0"/>
              <a:t>Incidence and prevalence of nausea and diarrhea declined numerically after switch to BIC/FTC/TAF</a:t>
            </a:r>
          </a:p>
          <a:p>
            <a:endParaRPr lang="en-US" sz="2400" dirty="0"/>
          </a:p>
        </p:txBody>
      </p:sp>
      <p:sp>
        <p:nvSpPr>
          <p:cNvPr id="4" name="Text Box 15">
            <a:extLst>
              <a:ext uri="{FF2B5EF4-FFF2-40B4-BE49-F238E27FC236}">
                <a16:creationId xmlns:a16="http://schemas.microsoft.com/office/drawing/2014/main" id="{E875BAEC-0F2D-8A92-5C64-1A7699136F83}"/>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200" b="0" spc="-10" dirty="0">
                <a:solidFill>
                  <a:schemeClr val="bg2"/>
                </a:solidFill>
                <a:latin typeface="Calibri" panose="020F0502020204030204" pitchFamily="34" charset="0"/>
              </a:rPr>
              <a:t>Orkin. HIV Glasgow 2022. Abstr P088.</a:t>
            </a:r>
            <a:endParaRPr lang="en-US" altLang="en-US" sz="1200" b="0" dirty="0">
              <a:solidFill>
                <a:schemeClr val="bg2"/>
              </a:solidFill>
              <a:latin typeface="Calibri" panose="020F0502020204030204" pitchFamily="34" charset="0"/>
            </a:endParaRPr>
          </a:p>
        </p:txBody>
      </p:sp>
    </p:spTree>
    <p:extLst>
      <p:ext uri="{BB962C8B-B14F-4D97-AF65-F5344CB8AC3E}">
        <p14:creationId xmlns:p14="http://schemas.microsoft.com/office/powerpoint/2010/main" val="35066897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8546831A-73CD-4F8E-9FF8-D931364866CE}"/>
              </a:ext>
            </a:extLst>
          </p:cNvPr>
          <p:cNvSpPr>
            <a:spLocks noGrp="1" noChangeArrowheads="1"/>
          </p:cNvSpPr>
          <p:nvPr>
            <p:ph type="title"/>
          </p:nvPr>
        </p:nvSpPr>
        <p:spPr/>
        <p:txBody>
          <a:bodyPr/>
          <a:lstStyle/>
          <a:p>
            <a:r>
              <a:rPr lang="en-US" dirty="0"/>
              <a:t>BICSTaR: 24-Mo Efficacy, Safety of </a:t>
            </a:r>
            <a:r>
              <a:rPr lang="en-US" sz="3600" i="0" dirty="0">
                <a:effectLst/>
                <a:latin typeface="+mj-lt"/>
              </a:rPr>
              <a:t>BIC/FTC/TAF by Subgroup in Routine Clinical Practice</a:t>
            </a:r>
            <a:endParaRPr lang="en-US" altLang="en-US" dirty="0"/>
          </a:p>
        </p:txBody>
      </p:sp>
      <p:sp>
        <p:nvSpPr>
          <p:cNvPr id="3" name="Content Placeholder 2">
            <a:extLst>
              <a:ext uri="{FF2B5EF4-FFF2-40B4-BE49-F238E27FC236}">
                <a16:creationId xmlns:a16="http://schemas.microsoft.com/office/drawing/2014/main" id="{CAE61286-4B37-D3E5-71A0-C608E49C13D6}"/>
              </a:ext>
            </a:extLst>
          </p:cNvPr>
          <p:cNvSpPr>
            <a:spLocks noGrp="1"/>
          </p:cNvSpPr>
          <p:nvPr>
            <p:ph idx="1"/>
          </p:nvPr>
        </p:nvSpPr>
        <p:spPr>
          <a:xfrm>
            <a:off x="604675" y="1513047"/>
            <a:ext cx="10877529" cy="4650686"/>
          </a:xfrm>
        </p:spPr>
        <p:txBody>
          <a:bodyPr/>
          <a:lstStyle/>
          <a:p>
            <a:pPr>
              <a:spcAft>
                <a:spcPts val="200"/>
              </a:spcAft>
            </a:pPr>
            <a:r>
              <a:rPr lang="en-US" altLang="en-US" sz="2400" dirty="0"/>
              <a:t>BICSTaR: ongoing, multicountry, observational cohort study </a:t>
            </a:r>
          </a:p>
          <a:p>
            <a:pPr lvl="1">
              <a:spcAft>
                <a:spcPts val="200"/>
              </a:spcAft>
            </a:pPr>
            <a:r>
              <a:rPr lang="en-US" altLang="en-US" sz="2200" dirty="0"/>
              <a:t>Current enrollment: 2380 ART-naive and ART-experienced PWH</a:t>
            </a:r>
          </a:p>
          <a:p>
            <a:pPr>
              <a:spcAft>
                <a:spcPts val="200"/>
              </a:spcAft>
            </a:pPr>
            <a:r>
              <a:rPr lang="en-US" altLang="en-US" sz="2400" dirty="0">
                <a:latin typeface="+mn-lt"/>
              </a:rPr>
              <a:t>Current analysis: p</a:t>
            </a:r>
            <a:r>
              <a:rPr lang="en-US" sz="2400" dirty="0">
                <a:latin typeface="+mn-lt"/>
              </a:rPr>
              <a:t>ooled data from 838 participants (</a:t>
            </a:r>
            <a:r>
              <a:rPr lang="en-US" sz="2400" dirty="0"/>
              <a:t>treatment naive: n = 135; treatment experienced: n = 703) </a:t>
            </a:r>
            <a:r>
              <a:rPr lang="en-US" sz="2400" dirty="0">
                <a:latin typeface="+mn-lt"/>
              </a:rPr>
              <a:t>with baseline and 24-mo data or who discontinued BIC/FTC/TAF and/or study before cutoff date</a:t>
            </a:r>
          </a:p>
          <a:p>
            <a:pPr lvl="1">
              <a:spcAft>
                <a:spcPts val="200"/>
              </a:spcAft>
            </a:pPr>
            <a:r>
              <a:rPr lang="en-US" sz="2200" dirty="0"/>
              <a:t>Cutoff date for analysis: August 4, 2021; 53% treatment naive and 73% treatment experienced had comorbidity at baseline</a:t>
            </a:r>
          </a:p>
          <a:p>
            <a:pPr>
              <a:spcAft>
                <a:spcPts val="200"/>
              </a:spcAft>
            </a:pPr>
            <a:endParaRPr lang="en-US" sz="2200" dirty="0"/>
          </a:p>
          <a:p>
            <a:pPr lvl="1">
              <a:spcAft>
                <a:spcPts val="200"/>
              </a:spcAft>
            </a:pPr>
            <a:endParaRPr lang="en-US" sz="2200" dirty="0"/>
          </a:p>
          <a:p>
            <a:pPr lvl="1">
              <a:spcAft>
                <a:spcPts val="200"/>
              </a:spcAft>
            </a:pPr>
            <a:endParaRPr lang="en-US" sz="2200" dirty="0"/>
          </a:p>
          <a:p>
            <a:pPr>
              <a:spcAft>
                <a:spcPts val="200"/>
              </a:spcAft>
            </a:pPr>
            <a:r>
              <a:rPr lang="en-US" sz="2200" dirty="0"/>
              <a:t>Median CD4+ cell count change from baseline, cells/mm</a:t>
            </a:r>
            <a:r>
              <a:rPr lang="en-US" sz="2200" baseline="30000" dirty="0"/>
              <a:t>3</a:t>
            </a:r>
            <a:r>
              <a:rPr lang="en-US" sz="2200" dirty="0"/>
              <a:t>: +228 in treatment-naive patients and +48 in treatment-experienced patients</a:t>
            </a:r>
          </a:p>
          <a:p>
            <a:pPr lvl="1">
              <a:spcAft>
                <a:spcPts val="200"/>
              </a:spcAft>
            </a:pPr>
            <a:endParaRPr lang="en-US" sz="2200" dirty="0"/>
          </a:p>
          <a:p>
            <a:pPr marL="0" indent="0">
              <a:spcAft>
                <a:spcPts val="200"/>
              </a:spcAft>
              <a:buNone/>
            </a:pPr>
            <a:endParaRPr lang="en-US" baseline="30000" dirty="0"/>
          </a:p>
        </p:txBody>
      </p:sp>
      <p:sp>
        <p:nvSpPr>
          <p:cNvPr id="4" name="Text Box 15">
            <a:extLst>
              <a:ext uri="{FF2B5EF4-FFF2-40B4-BE49-F238E27FC236}">
                <a16:creationId xmlns:a16="http://schemas.microsoft.com/office/drawing/2014/main" id="{FBBA17BA-AEBA-073E-E4BE-DD783101D629}"/>
              </a:ext>
            </a:extLst>
          </p:cNvPr>
          <p:cNvSpPr txBox="1">
            <a:spLocks noChangeArrowheads="1"/>
          </p:cNvSpPr>
          <p:nvPr/>
        </p:nvSpPr>
        <p:spPr bwMode="auto">
          <a:xfrm>
            <a:off x="397483" y="6356697"/>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spc="-10" dirty="0">
                <a:solidFill>
                  <a:srgbClr val="455560"/>
                </a:solidFill>
                <a:latin typeface="Calibri" panose="020F0502020204030204" pitchFamily="34" charset="0"/>
              </a:rPr>
              <a:t>Trottier. HIV Glasgow 2022. Abstr P067.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aphicFrame>
        <p:nvGraphicFramePr>
          <p:cNvPr id="2" name="Table 4">
            <a:extLst>
              <a:ext uri="{FF2B5EF4-FFF2-40B4-BE49-F238E27FC236}">
                <a16:creationId xmlns:a16="http://schemas.microsoft.com/office/drawing/2014/main" id="{72614521-B008-D76E-B324-42A87327BA9B}"/>
              </a:ext>
            </a:extLst>
          </p:cNvPr>
          <p:cNvGraphicFramePr>
            <a:graphicFrameLocks noGrp="1"/>
          </p:cNvGraphicFramePr>
          <p:nvPr>
            <p:extLst>
              <p:ext uri="{D42A27DB-BD31-4B8C-83A1-F6EECF244321}">
                <p14:modId xmlns:p14="http://schemas.microsoft.com/office/powerpoint/2010/main" val="3157335454"/>
              </p:ext>
            </p:extLst>
          </p:nvPr>
        </p:nvGraphicFramePr>
        <p:xfrm>
          <a:off x="719138" y="4276803"/>
          <a:ext cx="10787060" cy="1371600"/>
        </p:xfrm>
        <a:graphic>
          <a:graphicData uri="http://schemas.openxmlformats.org/drawingml/2006/table">
            <a:tbl>
              <a:tblPr firstRow="1" bandRow="1">
                <a:tableStyleId>{5C22544A-7EE6-4342-B048-85BDC9FD1C3A}</a:tableStyleId>
              </a:tblPr>
              <a:tblGrid>
                <a:gridCol w="2337196">
                  <a:extLst>
                    <a:ext uri="{9D8B030D-6E8A-4147-A177-3AD203B41FA5}">
                      <a16:colId xmlns:a16="http://schemas.microsoft.com/office/drawing/2014/main" val="2966551675"/>
                    </a:ext>
                  </a:extLst>
                </a:gridCol>
                <a:gridCol w="2067520">
                  <a:extLst>
                    <a:ext uri="{9D8B030D-6E8A-4147-A177-3AD203B41FA5}">
                      <a16:colId xmlns:a16="http://schemas.microsoft.com/office/drawing/2014/main" val="226186365"/>
                    </a:ext>
                  </a:extLst>
                </a:gridCol>
                <a:gridCol w="2067520">
                  <a:extLst>
                    <a:ext uri="{9D8B030D-6E8A-4147-A177-3AD203B41FA5}">
                      <a16:colId xmlns:a16="http://schemas.microsoft.com/office/drawing/2014/main" val="24350287"/>
                    </a:ext>
                  </a:extLst>
                </a:gridCol>
                <a:gridCol w="2157412">
                  <a:extLst>
                    <a:ext uri="{9D8B030D-6E8A-4147-A177-3AD203B41FA5}">
                      <a16:colId xmlns:a16="http://schemas.microsoft.com/office/drawing/2014/main" val="2183251342"/>
                    </a:ext>
                  </a:extLst>
                </a:gridCol>
                <a:gridCol w="2157412">
                  <a:extLst>
                    <a:ext uri="{9D8B030D-6E8A-4147-A177-3AD203B41FA5}">
                      <a16:colId xmlns:a16="http://schemas.microsoft.com/office/drawing/2014/main" val="3551261688"/>
                    </a:ext>
                  </a:extLst>
                </a:gridCol>
              </a:tblGrid>
              <a:tr h="0">
                <a:tc rowSpan="2">
                  <a:txBody>
                    <a:bodyPr/>
                    <a:lstStyle/>
                    <a:p>
                      <a:pPr algn="l"/>
                      <a:r>
                        <a:rPr lang="en-US" dirty="0"/>
                        <a:t>Virologic Efficacy at </a:t>
                      </a:r>
                      <a:br>
                        <a:rPr lang="en-US" dirty="0"/>
                      </a:br>
                      <a:r>
                        <a:rPr lang="en-US" dirty="0"/>
                        <a:t>24 Mo Among Overall Population, % (95% CI)</a:t>
                      </a:r>
                      <a:endParaRPr lang="en-US" sz="1800" dirty="0"/>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gridSpan="2">
                  <a:txBody>
                    <a:bodyPr/>
                    <a:lstStyle/>
                    <a:p>
                      <a:pPr algn="ctr"/>
                      <a:r>
                        <a:rPr lang="en-US" sz="1800" dirty="0"/>
                        <a:t>Missing = Excluded Analysis (n = 628)</a:t>
                      </a:r>
                    </a:p>
                  </a:txBody>
                  <a:tcP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pPr algn="ctr"/>
                      <a:endParaRPr lang="en-US" sz="2000" i="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gridSpan="2">
                  <a:txBody>
                    <a:bodyPr/>
                    <a:lstStyle/>
                    <a:p>
                      <a:pPr algn="ctr"/>
                      <a:r>
                        <a:rPr lang="en-US" sz="1800" dirty="0"/>
                        <a:t>Discontinuation = Failure Analysis (n = 732) </a:t>
                      </a:r>
                    </a:p>
                  </a:txBody>
                  <a:tcPr>
                    <a:lnL w="12700" cmpd="sng">
                      <a:noFill/>
                    </a:lnL>
                    <a:lnR w="12700" cmpd="sng">
                      <a:noFill/>
                    </a:lnR>
                    <a:lnT w="12700" cmpd="sng">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tc hMerge="1">
                  <a:txBody>
                    <a:bodyPr/>
                    <a:lstStyle/>
                    <a:p>
                      <a:pPr algn="ctr"/>
                      <a:endParaRPr lang="en-US" sz="200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037537652"/>
                  </a:ext>
                </a:extLst>
              </a:tr>
              <a:tr h="0">
                <a:tc vMerge="1">
                  <a:txBody>
                    <a:bodyPr/>
                    <a:lstStyle/>
                    <a:p>
                      <a:endParaRPr lang="en-US"/>
                    </a:p>
                  </a:txBody>
                  <a:tcPr/>
                </a:tc>
                <a:tc>
                  <a:txBody>
                    <a:bodyPr/>
                    <a:lstStyle/>
                    <a:p>
                      <a:pPr algn="ctr"/>
                      <a:r>
                        <a:rPr lang="en-US" sz="1800" b="1" dirty="0">
                          <a:solidFill>
                            <a:schemeClr val="tx1"/>
                          </a:solidFill>
                        </a:rPr>
                        <a:t>Naive</a:t>
                      </a:r>
                    </a:p>
                    <a:p>
                      <a:pPr algn="ctr"/>
                      <a:r>
                        <a:rPr lang="en-US" sz="1800" b="1" dirty="0">
                          <a:solidFill>
                            <a:schemeClr val="tx1"/>
                          </a:solidFill>
                        </a:rPr>
                        <a:t>(n = 107)</a:t>
                      </a:r>
                    </a:p>
                  </a:txBody>
                  <a:tcPr>
                    <a:lnL w="381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solidFill>
                  </a:tcPr>
                </a:tc>
                <a:tc>
                  <a:txBody>
                    <a:bodyPr/>
                    <a:lstStyle/>
                    <a:p>
                      <a:pPr algn="ctr"/>
                      <a:r>
                        <a:rPr lang="en-US" sz="1800" b="1" i="0" dirty="0">
                          <a:solidFill>
                            <a:schemeClr val="tx1"/>
                          </a:solidFill>
                        </a:rPr>
                        <a:t>Experienced    </a:t>
                      </a:r>
                      <a:br>
                        <a:rPr lang="en-US" sz="1800" b="1" i="0" dirty="0">
                          <a:solidFill>
                            <a:schemeClr val="tx1"/>
                          </a:solidFill>
                        </a:rPr>
                      </a:br>
                      <a:r>
                        <a:rPr lang="en-US" sz="1800" b="1" i="0" dirty="0">
                          <a:solidFill>
                            <a:schemeClr val="tx1"/>
                          </a:solidFill>
                        </a:rPr>
                        <a:t>(n = 521)</a:t>
                      </a:r>
                    </a:p>
                  </a:txBody>
                  <a:tcP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solidFill>
                  </a:tcPr>
                </a:tc>
                <a:tc>
                  <a:txBody>
                    <a:bodyPr/>
                    <a:lstStyle/>
                    <a:p>
                      <a:pPr algn="ctr"/>
                      <a:r>
                        <a:rPr lang="en-US" sz="1800" b="1" dirty="0">
                          <a:solidFill>
                            <a:schemeClr val="tx1"/>
                          </a:solidFill>
                        </a:rPr>
                        <a:t>Naive</a:t>
                      </a:r>
                    </a:p>
                    <a:p>
                      <a:pPr algn="ctr"/>
                      <a:r>
                        <a:rPr lang="en-US" sz="1800" b="1" dirty="0">
                          <a:solidFill>
                            <a:schemeClr val="tx1"/>
                          </a:solidFill>
                        </a:rPr>
                        <a:t> (n = 117)</a:t>
                      </a:r>
                    </a:p>
                  </a:txBody>
                  <a:tcP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solidFill>
                  </a:tcPr>
                </a:tc>
                <a:tc>
                  <a:txBody>
                    <a:bodyPr/>
                    <a:lstStyle/>
                    <a:p>
                      <a:pPr algn="ctr"/>
                      <a:r>
                        <a:rPr lang="en-US" sz="1800" b="1" dirty="0">
                          <a:solidFill>
                            <a:schemeClr val="tx1"/>
                          </a:solidFill>
                        </a:rPr>
                        <a:t>Experienced</a:t>
                      </a:r>
                    </a:p>
                    <a:p>
                      <a:pPr algn="ctr"/>
                      <a:r>
                        <a:rPr lang="en-US" sz="1800" b="1" dirty="0">
                          <a:solidFill>
                            <a:schemeClr val="tx1"/>
                          </a:solidFill>
                        </a:rPr>
                        <a:t> (n = 615)</a:t>
                      </a:r>
                    </a:p>
                  </a:txBody>
                  <a:tcPr>
                    <a:lnL w="12700" cmpd="sng">
                      <a:noFill/>
                    </a:lnL>
                    <a:lnR w="12700" cmpd="sng">
                      <a:noFill/>
                    </a:lnR>
                    <a:lnT w="28575"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1473777149"/>
                  </a:ext>
                </a:extLst>
              </a:tr>
              <a:tr h="0">
                <a:tc>
                  <a:txBody>
                    <a:bodyPr/>
                    <a:lstStyle/>
                    <a:p>
                      <a:pPr algn="l"/>
                      <a:r>
                        <a:rPr lang="en-US" sz="1800" dirty="0">
                          <a:solidFill>
                            <a:sysClr val="windowText" lastClr="000000"/>
                          </a:solidFill>
                        </a:rPr>
                        <a:t>HIV-1 RNA &lt;50 c/mL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800" dirty="0">
                          <a:solidFill>
                            <a:sysClr val="windowText" lastClr="000000"/>
                          </a:solidFill>
                        </a:rPr>
                        <a:t>97 (92-99)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800" dirty="0">
                          <a:solidFill>
                            <a:sysClr val="windowText" lastClr="000000"/>
                          </a:solidFill>
                        </a:rPr>
                        <a:t>95 (93-97)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800" dirty="0">
                          <a:solidFill>
                            <a:sysClr val="windowText" lastClr="000000"/>
                          </a:solidFill>
                        </a:rPr>
                        <a:t>89 (82-94)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800" dirty="0">
                          <a:solidFill>
                            <a:sysClr val="windowText" lastClr="000000"/>
                          </a:solidFill>
                        </a:rPr>
                        <a:t>81 (77-84)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800336421"/>
                  </a:ext>
                </a:extLst>
              </a:tr>
            </a:tbl>
          </a:graphicData>
        </a:graphic>
      </p:graphicFrame>
      <p:cxnSp>
        <p:nvCxnSpPr>
          <p:cNvPr id="7" name="Straight Connector 6">
            <a:extLst>
              <a:ext uri="{FF2B5EF4-FFF2-40B4-BE49-F238E27FC236}">
                <a16:creationId xmlns:a16="http://schemas.microsoft.com/office/drawing/2014/main" id="{0CC1C719-2508-BEB8-4694-74C525A24B31}"/>
              </a:ext>
            </a:extLst>
          </p:cNvPr>
          <p:cNvCxnSpPr>
            <a:cxnSpLocks/>
          </p:cNvCxnSpPr>
          <p:nvPr/>
        </p:nvCxnSpPr>
        <p:spPr bwMode="auto">
          <a:xfrm>
            <a:off x="3165533" y="4657656"/>
            <a:ext cx="3931920" cy="0"/>
          </a:xfrm>
          <a:prstGeom prst="line">
            <a:avLst/>
          </a:prstGeom>
          <a:noFill/>
          <a:ln w="28575"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34E61BE9-FCA0-EEDB-5869-CDB5110F2A1C}"/>
              </a:ext>
            </a:extLst>
          </p:cNvPr>
          <p:cNvCxnSpPr>
            <a:cxnSpLocks/>
          </p:cNvCxnSpPr>
          <p:nvPr/>
        </p:nvCxnSpPr>
        <p:spPr bwMode="auto">
          <a:xfrm>
            <a:off x="7245915" y="4662453"/>
            <a:ext cx="4236288" cy="0"/>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149313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36F05-0E98-6353-78B3-B3A75EBDA856}"/>
              </a:ext>
            </a:extLst>
          </p:cNvPr>
          <p:cNvSpPr>
            <a:spLocks noGrp="1"/>
          </p:cNvSpPr>
          <p:nvPr>
            <p:ph type="title"/>
          </p:nvPr>
        </p:nvSpPr>
        <p:spPr/>
        <p:txBody>
          <a:bodyPr/>
          <a:lstStyle/>
          <a:p>
            <a:r>
              <a:rPr lang="en-US" dirty="0"/>
              <a:t>BICSTaR: </a:t>
            </a:r>
            <a:r>
              <a:rPr lang="en-US" sz="3600" i="0" dirty="0">
                <a:effectLst/>
                <a:latin typeface="+mj-lt"/>
              </a:rPr>
              <a:t>BIC/FTC/TAF Virologic Effica</a:t>
            </a:r>
            <a:r>
              <a:rPr lang="en-US" dirty="0">
                <a:latin typeface="+mj-lt"/>
              </a:rPr>
              <a:t>cy</a:t>
            </a:r>
            <a:r>
              <a:rPr lang="en-US" dirty="0"/>
              <a:t> at 24 Mo Among Key Subgroups</a:t>
            </a:r>
          </a:p>
        </p:txBody>
      </p:sp>
      <p:graphicFrame>
        <p:nvGraphicFramePr>
          <p:cNvPr id="4" name="Table 4">
            <a:extLst>
              <a:ext uri="{FF2B5EF4-FFF2-40B4-BE49-F238E27FC236}">
                <a16:creationId xmlns:a16="http://schemas.microsoft.com/office/drawing/2014/main" id="{705C34BE-7447-AD8D-3D4F-5C8CB1FC79B2}"/>
              </a:ext>
            </a:extLst>
          </p:cNvPr>
          <p:cNvGraphicFramePr>
            <a:graphicFrameLocks noGrp="1"/>
          </p:cNvGraphicFramePr>
          <p:nvPr>
            <p:extLst>
              <p:ext uri="{D42A27DB-BD31-4B8C-83A1-F6EECF244321}">
                <p14:modId xmlns:p14="http://schemas.microsoft.com/office/powerpoint/2010/main" val="1681373408"/>
              </p:ext>
            </p:extLst>
          </p:nvPr>
        </p:nvGraphicFramePr>
        <p:xfrm>
          <a:off x="495459" y="1604010"/>
          <a:ext cx="11272696" cy="3566160"/>
        </p:xfrm>
        <a:graphic>
          <a:graphicData uri="http://schemas.openxmlformats.org/drawingml/2006/table">
            <a:tbl>
              <a:tblPr firstRow="1" bandRow="1">
                <a:tableStyleId>{5C22544A-7EE6-4342-B048-85BDC9FD1C3A}</a:tableStyleId>
              </a:tblPr>
              <a:tblGrid>
                <a:gridCol w="1645920">
                  <a:extLst>
                    <a:ext uri="{9D8B030D-6E8A-4147-A177-3AD203B41FA5}">
                      <a16:colId xmlns:a16="http://schemas.microsoft.com/office/drawing/2014/main" val="3114538441"/>
                    </a:ext>
                  </a:extLst>
                </a:gridCol>
                <a:gridCol w="4182699">
                  <a:extLst>
                    <a:ext uri="{9D8B030D-6E8A-4147-A177-3AD203B41FA5}">
                      <a16:colId xmlns:a16="http://schemas.microsoft.com/office/drawing/2014/main" val="2966551675"/>
                    </a:ext>
                  </a:extLst>
                </a:gridCol>
                <a:gridCol w="3745282">
                  <a:extLst>
                    <a:ext uri="{9D8B030D-6E8A-4147-A177-3AD203B41FA5}">
                      <a16:colId xmlns:a16="http://schemas.microsoft.com/office/drawing/2014/main" val="226186365"/>
                    </a:ext>
                  </a:extLst>
                </a:gridCol>
                <a:gridCol w="1698795">
                  <a:extLst>
                    <a:ext uri="{9D8B030D-6E8A-4147-A177-3AD203B41FA5}">
                      <a16:colId xmlns:a16="http://schemas.microsoft.com/office/drawing/2014/main" val="24350287"/>
                    </a:ext>
                  </a:extLst>
                </a:gridCol>
              </a:tblGrid>
              <a:tr h="130783">
                <a:tc gridSpan="2">
                  <a:txBody>
                    <a:bodyPr/>
                    <a:lstStyle/>
                    <a:p>
                      <a:r>
                        <a:rPr lang="en-US" sz="1800" dirty="0"/>
                        <a:t>Subgroup</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hMerge="1">
                  <a:txBody>
                    <a:bodyPr/>
                    <a:lstStyle/>
                    <a:p>
                      <a:r>
                        <a:rPr lang="en-US" sz="1800" dirty="0"/>
                        <a:t>Group</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algn="ctr"/>
                      <a:r>
                        <a:rPr lang="en-US" sz="1800" dirty="0"/>
                        <a:t>HIV-1 RNA &lt;50 c/mL, % (95% CI)</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algn="ctr"/>
                      <a:r>
                        <a:rPr lang="en-US" sz="1800" i="1" dirty="0"/>
                        <a:t>P </a:t>
                      </a:r>
                      <a:r>
                        <a:rPr lang="en-US" sz="1800" dirty="0"/>
                        <a:t>Value </a:t>
                      </a: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3037537652"/>
                  </a:ext>
                </a:extLst>
              </a:tr>
              <a:tr h="321014">
                <a:tc>
                  <a:txBody>
                    <a:bodyPr/>
                    <a:lstStyle/>
                    <a:p>
                      <a:pPr marL="0" indent="0">
                        <a:buFont typeface="Wingdings" panose="05000000000000000000" pitchFamily="2" charset="2"/>
                        <a:buNone/>
                      </a:pPr>
                      <a:r>
                        <a:rPr lang="en-US" sz="1800" dirty="0">
                          <a:solidFill>
                            <a:schemeClr val="bg1"/>
                          </a:solidFill>
                        </a:rPr>
                        <a:t>Late diagnosis (TN)*</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marL="285750" indent="-285750">
                        <a:buFont typeface="Wingdings" panose="05000000000000000000" pitchFamily="2" charset="2"/>
                        <a:buChar char="§"/>
                      </a:pPr>
                      <a:r>
                        <a:rPr lang="en-US" sz="1800" dirty="0">
                          <a:solidFill>
                            <a:schemeClr val="bg1"/>
                          </a:solidFill>
                        </a:rPr>
                        <a:t>With late diagnosis (n = 46)</a:t>
                      </a:r>
                    </a:p>
                    <a:p>
                      <a:pPr marL="285750" indent="-285750">
                        <a:buFont typeface="Wingdings" panose="05000000000000000000" pitchFamily="2" charset="2"/>
                        <a:buChar char="§"/>
                      </a:pPr>
                      <a:r>
                        <a:rPr lang="en-US" sz="1800" dirty="0">
                          <a:solidFill>
                            <a:schemeClr val="bg1"/>
                          </a:solidFill>
                        </a:rPr>
                        <a:t>Without late diagnosis (n = 55)</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rPr>
                        <a:t>96 (85-100) </a:t>
                      </a:r>
                    </a:p>
                    <a:p>
                      <a:pPr algn="ctr"/>
                      <a:r>
                        <a:rPr lang="en-US" sz="1800" dirty="0">
                          <a:solidFill>
                            <a:schemeClr val="bg1"/>
                          </a:solidFill>
                        </a:rPr>
                        <a:t>98 (90-100)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rPr>
                        <a:t>.656</a:t>
                      </a: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800336421"/>
                  </a:ext>
                </a:extLst>
              </a:tr>
              <a:tr h="321014">
                <a:tc>
                  <a:txBody>
                    <a:bodyPr/>
                    <a:lstStyle/>
                    <a:p>
                      <a:pPr marL="0" indent="0">
                        <a:buFont typeface="Wingdings" panose="05000000000000000000" pitchFamily="2" charset="2"/>
                        <a:buNone/>
                      </a:pPr>
                      <a:r>
                        <a:rPr lang="en-US" sz="1800" dirty="0">
                          <a:solidFill>
                            <a:schemeClr val="bg1"/>
                          </a:solidFill>
                        </a:rPr>
                        <a:t>Sex (TE)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285750" indent="-285750">
                        <a:buFont typeface="Wingdings" panose="05000000000000000000" pitchFamily="2" charset="2"/>
                        <a:buChar char="§"/>
                      </a:pPr>
                      <a:r>
                        <a:rPr lang="en-US" sz="1800" dirty="0">
                          <a:solidFill>
                            <a:schemeClr val="bg1"/>
                          </a:solidFill>
                        </a:rPr>
                        <a:t>Female (n = 64)</a:t>
                      </a:r>
                    </a:p>
                    <a:p>
                      <a:pPr marL="285750" indent="-285750">
                        <a:buFont typeface="Wingdings" panose="05000000000000000000" pitchFamily="2" charset="2"/>
                        <a:buChar char="§"/>
                      </a:pPr>
                      <a:r>
                        <a:rPr lang="en-US" sz="1800" dirty="0">
                          <a:solidFill>
                            <a:schemeClr val="bg1"/>
                          </a:solidFill>
                        </a:rPr>
                        <a:t>Male (n = 457)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800" dirty="0">
                          <a:solidFill>
                            <a:schemeClr val="bg1"/>
                          </a:solidFill>
                        </a:rPr>
                        <a:t>97 (89-100)</a:t>
                      </a:r>
                    </a:p>
                    <a:p>
                      <a:pPr algn="ctr"/>
                      <a:r>
                        <a:rPr lang="en-US" sz="1800" dirty="0">
                          <a:solidFill>
                            <a:schemeClr val="bg1"/>
                          </a:solidFill>
                        </a:rPr>
                        <a:t>95 (93-97)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800" dirty="0">
                          <a:solidFill>
                            <a:schemeClr val="bg1"/>
                          </a:solidFill>
                        </a:rPr>
                        <a:t>.755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2289322723"/>
                  </a:ext>
                </a:extLst>
              </a:tr>
              <a:tr h="321014">
                <a:tc>
                  <a:txBody>
                    <a:bodyPr/>
                    <a:lstStyle/>
                    <a:p>
                      <a:pPr marL="0" indent="0">
                        <a:buFont typeface="Wingdings" panose="05000000000000000000" pitchFamily="2" charset="2"/>
                        <a:buNone/>
                      </a:pPr>
                      <a:r>
                        <a:rPr lang="en-US" sz="1800" dirty="0">
                          <a:solidFill>
                            <a:schemeClr val="bg1"/>
                          </a:solidFill>
                        </a:rPr>
                        <a:t>Age (TE)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285750" indent="-285750">
                        <a:buFont typeface="Wingdings" panose="05000000000000000000" pitchFamily="2" charset="2"/>
                        <a:buChar char="§"/>
                      </a:pPr>
                      <a:r>
                        <a:rPr lang="en-US" sz="1800" dirty="0">
                          <a:solidFill>
                            <a:schemeClr val="bg1"/>
                          </a:solidFill>
                        </a:rPr>
                        <a:t>&lt;50 yr (n = 259)</a:t>
                      </a:r>
                    </a:p>
                    <a:p>
                      <a:pPr marL="285750" indent="-285750">
                        <a:buFont typeface="Wingdings" panose="05000000000000000000" pitchFamily="2" charset="2"/>
                        <a:buChar char="§"/>
                      </a:pPr>
                      <a:r>
                        <a:rPr lang="en-US" sz="1800" dirty="0">
                          <a:solidFill>
                            <a:schemeClr val="bg1"/>
                          </a:solidFill>
                        </a:rPr>
                        <a:t>≥50 yr (n = 262)</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rPr>
                        <a:t>95 (92-97)</a:t>
                      </a:r>
                    </a:p>
                    <a:p>
                      <a:pPr algn="ctr"/>
                      <a:r>
                        <a:rPr lang="en-US" sz="1800" dirty="0">
                          <a:solidFill>
                            <a:schemeClr val="bg1"/>
                          </a:solidFill>
                        </a:rPr>
                        <a:t>96 (93-98)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rPr>
                        <a:t>.655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119036868"/>
                  </a:ext>
                </a:extLst>
              </a:tr>
              <a:tr h="321014">
                <a:tc>
                  <a:txBody>
                    <a:bodyPr/>
                    <a:lstStyle/>
                    <a:p>
                      <a:pPr marL="0" indent="0">
                        <a:buFont typeface="Wingdings" panose="05000000000000000000" pitchFamily="2" charset="2"/>
                        <a:buNone/>
                      </a:pPr>
                      <a:r>
                        <a:rPr lang="en-US" sz="1800" dirty="0">
                          <a:solidFill>
                            <a:schemeClr val="bg1"/>
                          </a:solidFill>
                        </a:rPr>
                        <a:t>Race (TE)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marL="285750" indent="-285750">
                        <a:buFont typeface="Wingdings" panose="05000000000000000000" pitchFamily="2" charset="2"/>
                        <a:buChar char="§"/>
                      </a:pPr>
                      <a:r>
                        <a:rPr lang="en-US" sz="1800" dirty="0">
                          <a:solidFill>
                            <a:schemeClr val="bg1"/>
                          </a:solidFill>
                        </a:rPr>
                        <a:t>Black (n = 51)</a:t>
                      </a:r>
                    </a:p>
                    <a:p>
                      <a:pPr marL="285750" indent="-285750">
                        <a:buFont typeface="Wingdings" panose="05000000000000000000" pitchFamily="2" charset="2"/>
                        <a:buChar char="§"/>
                      </a:pPr>
                      <a:r>
                        <a:rPr lang="en-US" sz="1800" dirty="0">
                          <a:solidFill>
                            <a:schemeClr val="bg1"/>
                          </a:solidFill>
                        </a:rPr>
                        <a:t>Other (n = 470)</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800" dirty="0">
                          <a:solidFill>
                            <a:schemeClr val="bg1"/>
                          </a:solidFill>
                        </a:rPr>
                        <a:t>94 (84-99)</a:t>
                      </a:r>
                    </a:p>
                    <a:p>
                      <a:pPr algn="ctr"/>
                      <a:r>
                        <a:rPr lang="en-US" sz="1800" dirty="0">
                          <a:solidFill>
                            <a:schemeClr val="bg1"/>
                          </a:solidFill>
                        </a:rPr>
                        <a:t>96 (93-97)</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r>
                        <a:rPr lang="en-US" sz="1800" dirty="0">
                          <a:solidFill>
                            <a:schemeClr val="bg1"/>
                          </a:solidFill>
                        </a:rPr>
                        <a:t>.721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91333256"/>
                  </a:ext>
                </a:extLst>
              </a:tr>
              <a:tr h="321014">
                <a:tc>
                  <a:txBody>
                    <a:bodyPr/>
                    <a:lstStyle/>
                    <a:p>
                      <a:pPr marL="0" indent="0">
                        <a:buFont typeface="Wingdings" panose="05000000000000000000" pitchFamily="2" charset="2"/>
                        <a:buNone/>
                      </a:pPr>
                      <a:r>
                        <a:rPr lang="en-US" sz="1800" dirty="0">
                          <a:solidFill>
                            <a:schemeClr val="bg1"/>
                          </a:solidFill>
                        </a:rPr>
                        <a:t>Adherence (TE)</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marL="285750" indent="-285750">
                        <a:buFont typeface="Wingdings" panose="05000000000000000000" pitchFamily="2" charset="2"/>
                        <a:buChar char="§"/>
                      </a:pPr>
                      <a:r>
                        <a:rPr lang="en-US" sz="1800" dirty="0">
                          <a:solidFill>
                            <a:schemeClr val="bg1"/>
                          </a:solidFill>
                        </a:rPr>
                        <a:t>&lt;95% adherence (n = 43)</a:t>
                      </a:r>
                    </a:p>
                    <a:p>
                      <a:pPr marL="285750" indent="-285750">
                        <a:buFont typeface="Wingdings" panose="05000000000000000000" pitchFamily="2" charset="2"/>
                        <a:buChar char="§"/>
                      </a:pPr>
                      <a:r>
                        <a:rPr lang="en-US" sz="1800" dirty="0">
                          <a:solidFill>
                            <a:schemeClr val="bg1"/>
                          </a:solidFill>
                        </a:rPr>
                        <a:t>≥95% adherence (n = 274)</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rPr>
                        <a:t>93 (81-99) </a:t>
                      </a:r>
                    </a:p>
                    <a:p>
                      <a:pPr algn="ctr"/>
                      <a:r>
                        <a:rPr lang="en-US" sz="1800" dirty="0">
                          <a:solidFill>
                            <a:schemeClr val="bg1"/>
                          </a:solidFill>
                        </a:rPr>
                        <a:t>96 (93-98)</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800" dirty="0">
                          <a:solidFill>
                            <a:schemeClr val="bg1"/>
                          </a:solidFill>
                        </a:rPr>
                        <a:t>.654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4098356682"/>
                  </a:ext>
                </a:extLst>
              </a:tr>
            </a:tbl>
          </a:graphicData>
        </a:graphic>
      </p:graphicFrame>
      <p:sp>
        <p:nvSpPr>
          <p:cNvPr id="3" name="Text Box 15">
            <a:extLst>
              <a:ext uri="{FF2B5EF4-FFF2-40B4-BE49-F238E27FC236}">
                <a16:creationId xmlns:a16="http://schemas.microsoft.com/office/drawing/2014/main" id="{DB350D9E-5B31-E777-BA9C-7DBD021D9648}"/>
              </a:ext>
            </a:extLst>
          </p:cNvPr>
          <p:cNvSpPr txBox="1">
            <a:spLocks noChangeArrowheads="1"/>
          </p:cNvSpPr>
          <p:nvPr/>
        </p:nvSpPr>
        <p:spPr bwMode="auto">
          <a:xfrm>
            <a:off x="397483" y="6356697"/>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spc="-10" dirty="0">
                <a:solidFill>
                  <a:srgbClr val="455560"/>
                </a:solidFill>
                <a:latin typeface="Calibri" panose="020F0502020204030204" pitchFamily="34" charset="0"/>
              </a:rPr>
              <a:t>Trottier. HIV Glasgow 2022. Abstr P067.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E00C073A-4E7D-DA9E-9EE5-FAD540240775}"/>
              </a:ext>
            </a:extLst>
          </p:cNvPr>
          <p:cNvSpPr txBox="1"/>
          <p:nvPr/>
        </p:nvSpPr>
        <p:spPr bwMode="auto">
          <a:xfrm>
            <a:off x="495459" y="5149865"/>
            <a:ext cx="574676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*Late diagnosis defined as diagnosed with CD4+ cell count &lt;350 cells/mm</a:t>
            </a:r>
            <a:r>
              <a:rPr lang="en-US" sz="1400" b="0" baseline="30000" dirty="0">
                <a:solidFill>
                  <a:schemeClr val="bg1"/>
                </a:solidFill>
                <a:latin typeface="Calibri" panose="020F0502020204030204" pitchFamily="34" charset="0"/>
              </a:rPr>
              <a:t>3</a:t>
            </a:r>
            <a:r>
              <a:rPr lang="en-US" sz="1400" b="0" dirty="0">
                <a:solidFill>
                  <a:schemeClr val="bg1"/>
                </a:solidFill>
                <a:latin typeface="Calibri" panose="020F0502020204030204" pitchFamily="34" charset="0"/>
              </a:rPr>
              <a:t>. </a:t>
            </a:r>
          </a:p>
        </p:txBody>
      </p:sp>
    </p:spTree>
    <p:extLst>
      <p:ext uri="{BB962C8B-B14F-4D97-AF65-F5344CB8AC3E}">
        <p14:creationId xmlns:p14="http://schemas.microsoft.com/office/powerpoint/2010/main" val="30523716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7BA9A-A3B1-4A53-FFBC-D452658BCE63}"/>
              </a:ext>
            </a:extLst>
          </p:cNvPr>
          <p:cNvSpPr>
            <a:spLocks noGrp="1"/>
          </p:cNvSpPr>
          <p:nvPr>
            <p:ph type="title"/>
          </p:nvPr>
        </p:nvSpPr>
        <p:spPr/>
        <p:txBody>
          <a:bodyPr/>
          <a:lstStyle/>
          <a:p>
            <a:r>
              <a:rPr lang="en-US" dirty="0"/>
              <a:t>BICSTaR: Weight Change Over 24 Mo With BIC/FTC/TAF</a:t>
            </a:r>
          </a:p>
        </p:txBody>
      </p:sp>
      <p:graphicFrame>
        <p:nvGraphicFramePr>
          <p:cNvPr id="10" name="Table 10">
            <a:extLst>
              <a:ext uri="{FF2B5EF4-FFF2-40B4-BE49-F238E27FC236}">
                <a16:creationId xmlns:a16="http://schemas.microsoft.com/office/drawing/2014/main" id="{F7330534-7BFE-5CC8-9685-7FA302783A0D}"/>
              </a:ext>
            </a:extLst>
          </p:cNvPr>
          <p:cNvGraphicFramePr>
            <a:graphicFrameLocks noGrp="1"/>
          </p:cNvGraphicFramePr>
          <p:nvPr>
            <p:ph idx="1"/>
            <p:extLst>
              <p:ext uri="{D42A27DB-BD31-4B8C-83A1-F6EECF244321}">
                <p14:modId xmlns:p14="http://schemas.microsoft.com/office/powerpoint/2010/main" val="3974078021"/>
              </p:ext>
            </p:extLst>
          </p:nvPr>
        </p:nvGraphicFramePr>
        <p:xfrm>
          <a:off x="5855192" y="1518285"/>
          <a:ext cx="5669280" cy="4663440"/>
        </p:xfrm>
        <a:graphic>
          <a:graphicData uri="http://schemas.openxmlformats.org/drawingml/2006/table">
            <a:tbl>
              <a:tblPr firstRow="1" bandRow="1">
                <a:tableStyleId>{5C22544A-7EE6-4342-B048-85BDC9FD1C3A}</a:tableStyleId>
              </a:tblPr>
              <a:tblGrid>
                <a:gridCol w="2926080">
                  <a:extLst>
                    <a:ext uri="{9D8B030D-6E8A-4147-A177-3AD203B41FA5}">
                      <a16:colId xmlns:a16="http://schemas.microsoft.com/office/drawing/2014/main" val="3550058564"/>
                    </a:ext>
                  </a:extLst>
                </a:gridCol>
                <a:gridCol w="2743200">
                  <a:extLst>
                    <a:ext uri="{9D8B030D-6E8A-4147-A177-3AD203B41FA5}">
                      <a16:colId xmlns:a16="http://schemas.microsoft.com/office/drawing/2014/main" val="3746637670"/>
                    </a:ext>
                  </a:extLst>
                </a:gridCol>
              </a:tblGrid>
              <a:tr h="510652">
                <a:tc>
                  <a:txBody>
                    <a:bodyPr/>
                    <a:lstStyle/>
                    <a:p>
                      <a:r>
                        <a:rPr lang="en-US" sz="1800" dirty="0"/>
                        <a:t>Median Weight Change by Subgroup, kg (IQR)</a:t>
                      </a:r>
                    </a:p>
                  </a:txBody>
                  <a:tcP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Treatment Experienced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(n = 376)</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4121960855"/>
                  </a:ext>
                </a:extLst>
              </a:tr>
              <a:tr h="291801">
                <a:tc>
                  <a:txBody>
                    <a:bodyPr/>
                    <a:lstStyle/>
                    <a:p>
                      <a:r>
                        <a:rPr lang="en-US" sz="1800" dirty="0">
                          <a:solidFill>
                            <a:sysClr val="windowText" lastClr="000000"/>
                          </a:solidFill>
                        </a:rPr>
                        <a:t>Overall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800" dirty="0">
                          <a:solidFill>
                            <a:sysClr val="windowText" lastClr="000000"/>
                          </a:solidFill>
                        </a:rPr>
                        <a:t>+1.2 (-1.0 to 4.5)</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4168533380"/>
                  </a:ext>
                </a:extLst>
              </a:tr>
              <a:tr h="729503">
                <a:tc>
                  <a:txBody>
                    <a:bodyPr/>
                    <a:lstStyle/>
                    <a:p>
                      <a:r>
                        <a:rPr lang="en-US" sz="1800" dirty="0">
                          <a:solidFill>
                            <a:sysClr val="windowText" lastClr="000000"/>
                          </a:solidFill>
                        </a:rPr>
                        <a:t>By sex</a:t>
                      </a:r>
                    </a:p>
                    <a:p>
                      <a:pPr marL="285750" indent="-285750">
                        <a:buFont typeface="Wingdings" panose="05000000000000000000" pitchFamily="2" charset="2"/>
                        <a:buChar char="§"/>
                      </a:pPr>
                      <a:r>
                        <a:rPr lang="en-US" sz="1800" dirty="0">
                          <a:solidFill>
                            <a:sysClr val="windowText" lastClr="000000"/>
                          </a:solidFill>
                        </a:rPr>
                        <a:t>Female (n = 49)</a:t>
                      </a:r>
                    </a:p>
                    <a:p>
                      <a:pPr marL="285750" indent="-285750">
                        <a:buFont typeface="Wingdings" panose="05000000000000000000" pitchFamily="2" charset="2"/>
                        <a:buChar char="§"/>
                      </a:pPr>
                      <a:r>
                        <a:rPr lang="en-US" sz="1800" dirty="0">
                          <a:solidFill>
                            <a:sysClr val="windowText" lastClr="000000"/>
                          </a:solidFill>
                        </a:rPr>
                        <a:t>Male (n = 327)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endParaRPr lang="en-US" sz="1800" dirty="0">
                        <a:solidFill>
                          <a:sysClr val="windowText" lastClr="000000"/>
                        </a:solidFill>
                      </a:endParaRPr>
                    </a:p>
                    <a:p>
                      <a:pPr algn="ctr"/>
                      <a:r>
                        <a:rPr lang="en-US" sz="1800" dirty="0">
                          <a:solidFill>
                            <a:sysClr val="windowText" lastClr="000000"/>
                          </a:solidFill>
                        </a:rPr>
                        <a:t>+0.5 (-1.6 to 3.0)</a:t>
                      </a:r>
                    </a:p>
                    <a:p>
                      <a:pPr algn="ctr"/>
                      <a:r>
                        <a:rPr lang="en-US" sz="1800" dirty="0">
                          <a:solidFill>
                            <a:sysClr val="windowText" lastClr="000000"/>
                          </a:solidFill>
                        </a:rPr>
                        <a:t>+1.3 (-1.0 to 4.8)</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242780328"/>
                  </a:ext>
                </a:extLst>
              </a:tr>
              <a:tr h="729503">
                <a:tc>
                  <a:txBody>
                    <a:bodyPr/>
                    <a:lstStyle/>
                    <a:p>
                      <a:r>
                        <a:rPr lang="en-US" sz="1800" dirty="0">
                          <a:solidFill>
                            <a:sysClr val="windowText" lastClr="000000"/>
                          </a:solidFill>
                        </a:rPr>
                        <a:t>By age, yr </a:t>
                      </a:r>
                    </a:p>
                    <a:p>
                      <a:pPr marL="285750" indent="-285750">
                        <a:buFont typeface="Wingdings" panose="05000000000000000000" pitchFamily="2" charset="2"/>
                        <a:buChar char="§"/>
                      </a:pPr>
                      <a:r>
                        <a:rPr lang="en-US" sz="1800" dirty="0">
                          <a:solidFill>
                            <a:sysClr val="windowText" lastClr="000000"/>
                          </a:solidFill>
                        </a:rPr>
                        <a:t>&lt;50 (n = 185) </a:t>
                      </a:r>
                    </a:p>
                    <a:p>
                      <a:pPr marL="285750" indent="-285750">
                        <a:buFont typeface="Wingdings" panose="05000000000000000000" pitchFamily="2" charset="2"/>
                        <a:buChar char="§"/>
                      </a:pPr>
                      <a:r>
                        <a:rPr lang="en-US" sz="1800" dirty="0">
                          <a:solidFill>
                            <a:sysClr val="windowText" lastClr="000000"/>
                          </a:solidFill>
                        </a:rPr>
                        <a:t>≥50 (n = 191)</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algn="ctr"/>
                      <a:endParaRPr lang="en-US" sz="1800" dirty="0">
                        <a:solidFill>
                          <a:sysClr val="windowText" lastClr="000000"/>
                        </a:solidFill>
                      </a:endParaRPr>
                    </a:p>
                    <a:p>
                      <a:pPr algn="ctr"/>
                      <a:r>
                        <a:rPr lang="en-US" sz="1800" dirty="0">
                          <a:solidFill>
                            <a:sysClr val="windowText" lastClr="000000"/>
                          </a:solidFill>
                        </a:rPr>
                        <a:t>+1.5 (-0.9 to 4.7) </a:t>
                      </a:r>
                    </a:p>
                    <a:p>
                      <a:pPr algn="ctr"/>
                      <a:r>
                        <a:rPr lang="en-US" sz="1800" dirty="0">
                          <a:solidFill>
                            <a:sysClr val="windowText" lastClr="000000"/>
                          </a:solidFill>
                        </a:rPr>
                        <a:t>+1.0 (-1.0 to 4.3) </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2980350873"/>
                  </a:ext>
                </a:extLst>
              </a:tr>
              <a:tr h="729503">
                <a:tc>
                  <a:txBody>
                    <a:bodyPr/>
                    <a:lstStyle/>
                    <a:p>
                      <a:r>
                        <a:rPr lang="en-US" sz="1800" dirty="0">
                          <a:solidFill>
                            <a:sysClr val="windowText" lastClr="000000"/>
                          </a:solidFill>
                        </a:rPr>
                        <a:t>By race</a:t>
                      </a:r>
                    </a:p>
                    <a:p>
                      <a:pPr marL="285750" indent="-285750">
                        <a:buFont typeface="Wingdings" panose="05000000000000000000" pitchFamily="2" charset="2"/>
                        <a:buChar char="§"/>
                      </a:pPr>
                      <a:r>
                        <a:rPr lang="en-US" sz="1800" dirty="0">
                          <a:solidFill>
                            <a:sysClr val="windowText" lastClr="000000"/>
                          </a:solidFill>
                        </a:rPr>
                        <a:t>Black (n = 36)</a:t>
                      </a:r>
                    </a:p>
                    <a:p>
                      <a:pPr marL="285750" indent="-285750">
                        <a:buFont typeface="Wingdings" panose="05000000000000000000" pitchFamily="2" charset="2"/>
                        <a:buChar char="§"/>
                      </a:pPr>
                      <a:r>
                        <a:rPr lang="en-US" sz="1800" dirty="0">
                          <a:solidFill>
                            <a:sysClr val="windowText" lastClr="000000"/>
                          </a:solidFill>
                        </a:rPr>
                        <a:t>Other (n = 340)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endParaRPr lang="en-US" sz="1800" dirty="0">
                        <a:solidFill>
                          <a:sysClr val="windowText" lastClr="000000"/>
                        </a:solidFill>
                      </a:endParaRPr>
                    </a:p>
                    <a:p>
                      <a:pPr algn="ctr"/>
                      <a:r>
                        <a:rPr lang="en-US" sz="1800" dirty="0">
                          <a:solidFill>
                            <a:sysClr val="windowText" lastClr="000000"/>
                          </a:solidFill>
                        </a:rPr>
                        <a:t>+0.9 (-1.0 to 4.3)</a:t>
                      </a:r>
                    </a:p>
                    <a:p>
                      <a:pPr algn="ctr"/>
                      <a:r>
                        <a:rPr lang="en-US" sz="1800" dirty="0">
                          <a:solidFill>
                            <a:sysClr val="windowText" lastClr="000000"/>
                          </a:solidFill>
                        </a:rPr>
                        <a:t>+1.2 (-1.0 to 4.5)</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934382808"/>
                  </a:ext>
                </a:extLst>
              </a:tr>
              <a:tr h="729503">
                <a:tc>
                  <a:txBody>
                    <a:bodyPr/>
                    <a:lstStyle/>
                    <a:p>
                      <a:r>
                        <a:rPr lang="en-US" sz="1800" dirty="0">
                          <a:solidFill>
                            <a:sysClr val="windowText" lastClr="000000"/>
                          </a:solidFill>
                        </a:rPr>
                        <a:t>By prior TDF </a:t>
                      </a:r>
                    </a:p>
                    <a:p>
                      <a:pPr marL="285750" indent="-285750">
                        <a:buFont typeface="Wingdings" panose="05000000000000000000" pitchFamily="2" charset="2"/>
                        <a:buChar char="§"/>
                      </a:pPr>
                      <a:r>
                        <a:rPr lang="en-US" sz="1800" dirty="0">
                          <a:solidFill>
                            <a:sysClr val="windowText" lastClr="000000"/>
                          </a:solidFill>
                        </a:rPr>
                        <a:t>No TDF (n = 237)</a:t>
                      </a:r>
                    </a:p>
                    <a:p>
                      <a:pPr marL="285750" indent="-285750">
                        <a:buFont typeface="Wingdings" panose="05000000000000000000" pitchFamily="2" charset="2"/>
                        <a:buChar char="§"/>
                      </a:pPr>
                      <a:r>
                        <a:rPr lang="en-US" sz="1800" dirty="0">
                          <a:solidFill>
                            <a:sysClr val="windowText" lastClr="000000"/>
                          </a:solidFill>
                        </a:rPr>
                        <a:t>Prior TDF (n = 137) </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2"/>
                    </a:solidFill>
                  </a:tcPr>
                </a:tc>
                <a:tc>
                  <a:txBody>
                    <a:bodyPr/>
                    <a:lstStyle/>
                    <a:p>
                      <a:pPr algn="ctr"/>
                      <a:endParaRPr lang="en-US" sz="1800" dirty="0">
                        <a:solidFill>
                          <a:sysClr val="windowText" lastClr="00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solidFill>
                            <a:sysClr val="windowText" lastClr="000000"/>
                          </a:solidFill>
                        </a:rPr>
                        <a:t>+1.0 (-1.0 to 4.5)</a:t>
                      </a:r>
                    </a:p>
                    <a:p>
                      <a:pPr algn="ctr"/>
                      <a:r>
                        <a:rPr lang="en-US" sz="1800" dirty="0">
                          <a:solidFill>
                            <a:sysClr val="windowText" lastClr="000000"/>
                          </a:solidFill>
                        </a:rPr>
                        <a:t>+2.0 (0 to 4.3)</a:t>
                      </a:r>
                    </a:p>
                  </a:txBody>
                  <a:tcPr>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3956249236"/>
                  </a:ext>
                </a:extLst>
              </a:tr>
            </a:tbl>
          </a:graphicData>
        </a:graphic>
      </p:graphicFrame>
      <p:sp>
        <p:nvSpPr>
          <p:cNvPr id="3" name="Text Box 15">
            <a:extLst>
              <a:ext uri="{FF2B5EF4-FFF2-40B4-BE49-F238E27FC236}">
                <a16:creationId xmlns:a16="http://schemas.microsoft.com/office/drawing/2014/main" id="{C59BC9F2-6B62-29D8-36F1-2AB0F6A4BB2C}"/>
              </a:ext>
            </a:extLst>
          </p:cNvPr>
          <p:cNvSpPr txBox="1">
            <a:spLocks noChangeArrowheads="1"/>
          </p:cNvSpPr>
          <p:nvPr/>
        </p:nvSpPr>
        <p:spPr bwMode="auto">
          <a:xfrm>
            <a:off x="397483" y="6356697"/>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0" spc="-10" dirty="0">
                <a:solidFill>
                  <a:srgbClr val="455560"/>
                </a:solidFill>
                <a:latin typeface="Calibri" panose="020F0502020204030204" pitchFamily="34" charset="0"/>
              </a:rPr>
              <a:t>Trottier. HIV Glasgow 2022. Abstr P067.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aphicFrame>
        <p:nvGraphicFramePr>
          <p:cNvPr id="4" name="Table 10">
            <a:extLst>
              <a:ext uri="{FF2B5EF4-FFF2-40B4-BE49-F238E27FC236}">
                <a16:creationId xmlns:a16="http://schemas.microsoft.com/office/drawing/2014/main" id="{3C239CC9-6388-C344-F184-BBC7F1241D6B}"/>
              </a:ext>
            </a:extLst>
          </p:cNvPr>
          <p:cNvGraphicFramePr>
            <a:graphicFrameLocks/>
          </p:cNvGraphicFramePr>
          <p:nvPr>
            <p:extLst>
              <p:ext uri="{D42A27DB-BD31-4B8C-83A1-F6EECF244321}">
                <p14:modId xmlns:p14="http://schemas.microsoft.com/office/powerpoint/2010/main" val="3600277243"/>
              </p:ext>
            </p:extLst>
          </p:nvPr>
        </p:nvGraphicFramePr>
        <p:xfrm>
          <a:off x="719137" y="1518285"/>
          <a:ext cx="4900771" cy="1920240"/>
        </p:xfrm>
        <a:graphic>
          <a:graphicData uri="http://schemas.openxmlformats.org/drawingml/2006/table">
            <a:tbl>
              <a:tblPr firstRow="1" bandRow="1">
                <a:tableStyleId>{5C22544A-7EE6-4342-B048-85BDC9FD1C3A}</a:tableStyleId>
              </a:tblPr>
              <a:tblGrid>
                <a:gridCol w="2851358">
                  <a:extLst>
                    <a:ext uri="{9D8B030D-6E8A-4147-A177-3AD203B41FA5}">
                      <a16:colId xmlns:a16="http://schemas.microsoft.com/office/drawing/2014/main" val="3550058564"/>
                    </a:ext>
                  </a:extLst>
                </a:gridCol>
                <a:gridCol w="2049413">
                  <a:extLst>
                    <a:ext uri="{9D8B030D-6E8A-4147-A177-3AD203B41FA5}">
                      <a16:colId xmlns:a16="http://schemas.microsoft.com/office/drawing/2014/main" val="323998188"/>
                    </a:ext>
                  </a:extLst>
                </a:gridCol>
              </a:tblGrid>
              <a:tr h="523340">
                <a:tc>
                  <a:txBody>
                    <a:bodyPr/>
                    <a:lstStyle/>
                    <a:p>
                      <a:r>
                        <a:rPr lang="en-US" sz="1800" dirty="0"/>
                        <a:t>Median Weight Change by Subgroup, kg (IQR)</a:t>
                      </a:r>
                    </a:p>
                  </a:txBody>
                  <a:tcPr>
                    <a:lnL w="12700" cmpd="sng">
                      <a:noFill/>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Treatment Naive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(n = 75)</a:t>
                      </a:r>
                      <a:endParaRPr lang="en-US" sz="1800" b="1"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4121960855"/>
                  </a:ext>
                </a:extLst>
              </a:tr>
              <a:tr h="261670">
                <a:tc>
                  <a:txBody>
                    <a:bodyPr/>
                    <a:lstStyle/>
                    <a:p>
                      <a:r>
                        <a:rPr lang="en-US" sz="1800" dirty="0">
                          <a:solidFill>
                            <a:sysClr val="windowText" lastClr="000000"/>
                          </a:solidFill>
                        </a:rPr>
                        <a:t>Overall</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tx2"/>
                    </a:solidFill>
                  </a:tcPr>
                </a:tc>
                <a:tc>
                  <a:txBody>
                    <a:bodyPr/>
                    <a:lstStyle/>
                    <a:p>
                      <a:pPr algn="ctr"/>
                      <a:r>
                        <a:rPr lang="en-US" sz="1800" dirty="0">
                          <a:solidFill>
                            <a:sysClr val="windowText" lastClr="000000"/>
                          </a:solidFill>
                        </a:rPr>
                        <a:t>+4.3 (0 to 9)</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4168533380"/>
                  </a:ext>
                </a:extLst>
              </a:tr>
              <a:tr h="628009">
                <a:tc>
                  <a:txBody>
                    <a:bodyPr/>
                    <a:lstStyle/>
                    <a:p>
                      <a:r>
                        <a:rPr lang="en-US" sz="1800" dirty="0">
                          <a:solidFill>
                            <a:sysClr val="windowText" lastClr="000000"/>
                          </a:solidFill>
                        </a:rPr>
                        <a:t>By baseline CD4+ </a:t>
                      </a:r>
                    </a:p>
                    <a:p>
                      <a:pPr marL="285750" indent="-285750">
                        <a:buFont typeface="Wingdings" panose="05000000000000000000" pitchFamily="2" charset="2"/>
                        <a:buChar char="§"/>
                      </a:pPr>
                      <a:r>
                        <a:rPr lang="en-US" sz="1800" dirty="0">
                          <a:solidFill>
                            <a:sysClr val="windowText" lastClr="000000"/>
                          </a:solidFill>
                        </a:rPr>
                        <a:t>&lt;350 cells/</a:t>
                      </a:r>
                      <a:r>
                        <a:rPr lang="el-GR" sz="1800" dirty="0">
                          <a:solidFill>
                            <a:sysClr val="windowText" lastClr="000000"/>
                          </a:solidFill>
                        </a:rPr>
                        <a:t>μ</a:t>
                      </a:r>
                      <a:r>
                        <a:rPr lang="en-US" sz="1800" dirty="0">
                          <a:solidFill>
                            <a:sysClr val="windowText" lastClr="000000"/>
                          </a:solidFill>
                        </a:rPr>
                        <a:t>L (n = 33) </a:t>
                      </a:r>
                    </a:p>
                    <a:p>
                      <a:pPr marL="285750" indent="-285750">
                        <a:buFont typeface="Wingdings" panose="05000000000000000000" pitchFamily="2" charset="2"/>
                        <a:buChar char="§"/>
                      </a:pPr>
                      <a:r>
                        <a:rPr lang="en-US" sz="1800" dirty="0">
                          <a:solidFill>
                            <a:sysClr val="windowText" lastClr="000000"/>
                          </a:solidFill>
                        </a:rPr>
                        <a:t>≥350 cells/</a:t>
                      </a:r>
                      <a:r>
                        <a:rPr lang="el-GR" sz="1800" dirty="0">
                          <a:solidFill>
                            <a:sysClr val="windowText" lastClr="000000"/>
                          </a:solidFill>
                        </a:rPr>
                        <a:t>μ</a:t>
                      </a:r>
                      <a:r>
                        <a:rPr lang="en-US" sz="1800" dirty="0">
                          <a:solidFill>
                            <a:sysClr val="windowText" lastClr="000000"/>
                          </a:solidFill>
                        </a:rPr>
                        <a:t>L (n = 39)</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endParaRPr lang="en-US" sz="1800" dirty="0">
                        <a:solidFill>
                          <a:sysClr val="windowText" lastClr="000000"/>
                        </a:solidFill>
                      </a:endParaRPr>
                    </a:p>
                    <a:p>
                      <a:pPr algn="ctr"/>
                      <a:r>
                        <a:rPr lang="en-US" sz="1800" dirty="0">
                          <a:solidFill>
                            <a:sysClr val="windowText" lastClr="000000"/>
                          </a:solidFill>
                        </a:rPr>
                        <a:t>+6.6 (1.4 to 10.0)</a:t>
                      </a:r>
                    </a:p>
                    <a:p>
                      <a:pPr algn="ctr"/>
                      <a:r>
                        <a:rPr lang="en-US" sz="1800" dirty="0">
                          <a:solidFill>
                            <a:sysClr val="windowText" lastClr="000000"/>
                          </a:solidFill>
                        </a:rPr>
                        <a:t>+4.0 (-0.3 to 8.0)</a:t>
                      </a:r>
                    </a:p>
                  </a:txBody>
                  <a:tcP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3920831480"/>
                  </a:ext>
                </a:extLst>
              </a:tr>
            </a:tbl>
          </a:graphicData>
        </a:graphic>
      </p:graphicFrame>
    </p:spTree>
    <p:extLst>
      <p:ext uri="{BB962C8B-B14F-4D97-AF65-F5344CB8AC3E}">
        <p14:creationId xmlns:p14="http://schemas.microsoft.com/office/powerpoint/2010/main" val="33622580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EE12D-1EAF-DA48-9318-1DE8D52F455D}"/>
              </a:ext>
            </a:extLst>
          </p:cNvPr>
          <p:cNvSpPr>
            <a:spLocks noGrp="1"/>
          </p:cNvSpPr>
          <p:nvPr>
            <p:ph type="title"/>
          </p:nvPr>
        </p:nvSpPr>
        <p:spPr/>
        <p:txBody>
          <a:bodyPr/>
          <a:lstStyle/>
          <a:p>
            <a:r>
              <a:rPr lang="en-US" dirty="0"/>
              <a:t>TANGO: </a:t>
            </a:r>
            <a:r>
              <a:rPr lang="en-US" dirty="0" err="1"/>
              <a:t>Wk</a:t>
            </a:r>
            <a:r>
              <a:rPr lang="en-US" dirty="0"/>
              <a:t> 196 Analysis of Switch to DTG/3TC vs Continued 3- or 4-Drug TAF-Based Regimen</a:t>
            </a:r>
          </a:p>
        </p:txBody>
      </p:sp>
      <p:sp>
        <p:nvSpPr>
          <p:cNvPr id="31" name="Content Placeholder 2">
            <a:extLst>
              <a:ext uri="{FF2B5EF4-FFF2-40B4-BE49-F238E27FC236}">
                <a16:creationId xmlns:a16="http://schemas.microsoft.com/office/drawing/2014/main" id="{280D67F6-10C6-4502-AA27-70AB964B2EA4}"/>
              </a:ext>
            </a:extLst>
          </p:cNvPr>
          <p:cNvSpPr txBox="1">
            <a:spLocks/>
          </p:cNvSpPr>
          <p:nvPr/>
        </p:nvSpPr>
        <p:spPr bwMode="auto">
          <a:xfrm>
            <a:off x="604675" y="1513047"/>
            <a:ext cx="10877529" cy="5106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800">
                <a:solidFill>
                  <a:schemeClr val="tx1"/>
                </a:solidFill>
                <a:latin typeface="+mn-lt"/>
              </a:defRPr>
            </a:lvl9pPr>
          </a:lstStyle>
          <a:p>
            <a:pPr marL="342900" marR="0" lvl="0" indent="-34290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rPr>
              <a:t>Multicenter, randomized, open-label noninferiority phase III study</a:t>
            </a:r>
          </a:p>
          <a:p>
            <a:pPr marL="342900" marR="0" lvl="0" indent="-34290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endParaRPr lang="en-US" sz="2000" b="0" kern="0" dirty="0">
              <a:solidFill>
                <a:srgbClr val="000000"/>
              </a:solidFill>
            </a:endParaRPr>
          </a:p>
          <a:p>
            <a:pPr marL="342900" marR="0" lvl="0" indent="-34290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endParaRPr lang="en-US" sz="2000" b="0" kern="0" dirty="0">
              <a:solidFill>
                <a:srgbClr val="000000"/>
              </a:solidFill>
            </a:endParaRPr>
          </a:p>
          <a:p>
            <a:pPr marL="342900" marR="0" lvl="0" indent="-34290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endParaRPr lang="en-US" sz="2000" b="0" kern="0" dirty="0">
              <a:solidFill>
                <a:srgbClr val="000000"/>
              </a:solidFill>
            </a:endParaRPr>
          </a:p>
          <a:p>
            <a:pPr marL="342900" marR="0" lvl="0" indent="-34290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endParaRPr lang="en-US" sz="2000" b="0" kern="0" dirty="0">
              <a:solidFill>
                <a:srgbClr val="000000"/>
              </a:solidFill>
            </a:endParaRPr>
          </a:p>
          <a:p>
            <a:pPr>
              <a:spcAft>
                <a:spcPts val="0"/>
              </a:spcAft>
            </a:pPr>
            <a:endParaRPr lang="en-US" sz="2000" b="0" dirty="0"/>
          </a:p>
          <a:p>
            <a:pPr>
              <a:spcAft>
                <a:spcPts val="0"/>
              </a:spcAft>
            </a:pPr>
            <a:r>
              <a:rPr lang="en-US" sz="2000" b="0" dirty="0"/>
              <a:t>DTG/3TC met primary endpoint of noninferiority in maintaining virologic suppression vs TAF-based ART at </a:t>
            </a:r>
            <a:r>
              <a:rPr lang="en-US" sz="2000" b="0" dirty="0" err="1"/>
              <a:t>Wk</a:t>
            </a:r>
            <a:r>
              <a:rPr lang="en-US" sz="2000" b="0" dirty="0"/>
              <a:t> 48 by FDA Snapshot in ITT-E and also through </a:t>
            </a:r>
            <a:r>
              <a:rPr lang="en-US" sz="2000" b="0" dirty="0" err="1"/>
              <a:t>Wk</a:t>
            </a:r>
            <a:r>
              <a:rPr lang="en-US" sz="2000" b="0" dirty="0"/>
              <a:t> 144</a:t>
            </a:r>
            <a:r>
              <a:rPr lang="en-US" sz="2000" b="0" baseline="30000" dirty="0"/>
              <a:t>1,2</a:t>
            </a:r>
          </a:p>
          <a:p>
            <a:pPr>
              <a:spcAft>
                <a:spcPts val="0"/>
              </a:spcAft>
            </a:pPr>
            <a:r>
              <a:rPr lang="en-US" sz="2000" b="1" dirty="0">
                <a:solidFill>
                  <a:schemeClr val="accent3"/>
                </a:solidFill>
              </a:rPr>
              <a:t>Exploratory endpoints at </a:t>
            </a:r>
            <a:r>
              <a:rPr lang="en-US" sz="2000" b="1" dirty="0" err="1">
                <a:solidFill>
                  <a:schemeClr val="accent3"/>
                </a:solidFill>
              </a:rPr>
              <a:t>Wk</a:t>
            </a:r>
            <a:r>
              <a:rPr lang="en-US" sz="2000" b="1" dirty="0">
                <a:solidFill>
                  <a:schemeClr val="accent3"/>
                </a:solidFill>
              </a:rPr>
              <a:t> 196 include proportion of early-switch and late-switch participants with HIV-1 RNA &lt;50 copies/mL (by Snapshot) and safety</a:t>
            </a:r>
            <a:r>
              <a:rPr lang="en-US" sz="2000" b="1" baseline="30000" dirty="0">
                <a:solidFill>
                  <a:schemeClr val="accent3"/>
                </a:solidFill>
              </a:rPr>
              <a:t>3</a:t>
            </a:r>
            <a:endParaRPr lang="en-US" sz="2000" baseline="30000" dirty="0"/>
          </a:p>
          <a:p>
            <a:pPr>
              <a:spcAft>
                <a:spcPts val="0"/>
              </a:spcAft>
            </a:pPr>
            <a:endParaRPr lang="en-US" sz="2000" dirty="0"/>
          </a:p>
          <a:p>
            <a:pPr marL="342900" marR="0" lvl="0" indent="-34290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a:p>
            <a:pPr marL="342900" marR="0" lvl="0" indent="-342900" algn="l" defTabSz="914400" rtl="0" eaLnBrk="1" fontAlgn="base" latinLnBrk="0" hangingPunct="1">
              <a:lnSpc>
                <a:spcPct val="90000"/>
              </a:lnSpc>
              <a:spcBef>
                <a:spcPts val="1000"/>
              </a:spcBef>
              <a:spcAft>
                <a:spcPts val="0"/>
              </a:spcAft>
              <a:buClr>
                <a:srgbClr val="000000"/>
              </a:buClr>
              <a:buSzTx/>
              <a:buFont typeface="Wingdings" panose="05000000000000000000" pitchFamily="2" charset="2"/>
              <a:buChar char="§"/>
              <a:tabLst/>
              <a:defRPr/>
            </a:pPr>
            <a:endPar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mn-ea"/>
              <a:cs typeface="+mn-cs"/>
            </a:endParaRPr>
          </a:p>
        </p:txBody>
      </p:sp>
      <p:sp>
        <p:nvSpPr>
          <p:cNvPr id="8" name="Text Box 45">
            <a:extLst>
              <a:ext uri="{FF2B5EF4-FFF2-40B4-BE49-F238E27FC236}">
                <a16:creationId xmlns:a16="http://schemas.microsoft.com/office/drawing/2014/main" id="{CB79DDD0-CC51-B945-8C3C-67D9E911029E}"/>
              </a:ext>
            </a:extLst>
          </p:cNvPr>
          <p:cNvSpPr txBox="1">
            <a:spLocks noChangeArrowheads="1"/>
          </p:cNvSpPr>
          <p:nvPr/>
        </p:nvSpPr>
        <p:spPr bwMode="auto">
          <a:xfrm>
            <a:off x="642093" y="2803757"/>
            <a:ext cx="2949864"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 typeface="Wingdings" panose="05000000000000000000" pitchFamily="2" charset="2"/>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Adults with HIV-1 RNA &lt;50 c/mL for &gt;6 mo on stable TAF-based ART,* no prior VF, no NRTI or INSTI resistance, no HBV or HCV requiring therapy</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(N = 741)</a:t>
            </a:r>
            <a:endParaRPr kumimoji="0" lang="en-US"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9" name="Rectangle 49">
            <a:extLst>
              <a:ext uri="{FF2B5EF4-FFF2-40B4-BE49-F238E27FC236}">
                <a16:creationId xmlns:a16="http://schemas.microsoft.com/office/drawing/2014/main" id="{B835FBB5-C0CE-D947-A21F-35BCD27C87BA}"/>
              </a:ext>
            </a:extLst>
          </p:cNvPr>
          <p:cNvSpPr>
            <a:spLocks noChangeArrowheads="1"/>
          </p:cNvSpPr>
          <p:nvPr/>
        </p:nvSpPr>
        <p:spPr bwMode="auto">
          <a:xfrm>
            <a:off x="4192311" y="2880188"/>
            <a:ext cx="6088322" cy="731268"/>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Switch to DTG/3TC PO QD </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(n = 369)</a:t>
            </a:r>
          </a:p>
        </p:txBody>
      </p:sp>
      <p:sp>
        <p:nvSpPr>
          <p:cNvPr id="10" name="Rectangle 50">
            <a:extLst>
              <a:ext uri="{FF2B5EF4-FFF2-40B4-BE49-F238E27FC236}">
                <a16:creationId xmlns:a16="http://schemas.microsoft.com/office/drawing/2014/main" id="{EADD4650-B342-A547-B734-D446BC08CCF7}"/>
              </a:ext>
            </a:extLst>
          </p:cNvPr>
          <p:cNvSpPr>
            <a:spLocks noChangeArrowheads="1"/>
          </p:cNvSpPr>
          <p:nvPr/>
        </p:nvSpPr>
        <p:spPr bwMode="auto">
          <a:xfrm>
            <a:off x="4192312" y="3687699"/>
            <a:ext cx="3650685" cy="730532"/>
          </a:xfrm>
          <a:prstGeom prst="rect">
            <a:avLst/>
          </a:prstGeom>
          <a:solidFill>
            <a:schemeClr val="accent3"/>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Continue TAF-Based ART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(n = 372)</a:t>
            </a:r>
          </a:p>
        </p:txBody>
      </p:sp>
      <p:sp>
        <p:nvSpPr>
          <p:cNvPr id="11" name="Line 53">
            <a:extLst>
              <a:ext uri="{FF2B5EF4-FFF2-40B4-BE49-F238E27FC236}">
                <a16:creationId xmlns:a16="http://schemas.microsoft.com/office/drawing/2014/main" id="{A6FD0734-9923-244C-9142-5937D21E9A1D}"/>
              </a:ext>
            </a:extLst>
          </p:cNvPr>
          <p:cNvSpPr>
            <a:spLocks noChangeShapeType="1"/>
          </p:cNvSpPr>
          <p:nvPr/>
        </p:nvSpPr>
        <p:spPr bwMode="auto">
          <a:xfrm>
            <a:off x="3712817" y="3829071"/>
            <a:ext cx="365196" cy="217403"/>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2" name="Line 54">
            <a:extLst>
              <a:ext uri="{FF2B5EF4-FFF2-40B4-BE49-F238E27FC236}">
                <a16:creationId xmlns:a16="http://schemas.microsoft.com/office/drawing/2014/main" id="{7C0FCB7A-25FD-4740-8360-1AE954132B1A}"/>
              </a:ext>
            </a:extLst>
          </p:cNvPr>
          <p:cNvSpPr>
            <a:spLocks noChangeShapeType="1"/>
          </p:cNvSpPr>
          <p:nvPr/>
        </p:nvSpPr>
        <p:spPr bwMode="auto">
          <a:xfrm flipV="1">
            <a:off x="3703553" y="3228081"/>
            <a:ext cx="374459" cy="198168"/>
          </a:xfrm>
          <a:prstGeom prst="line">
            <a:avLst/>
          </a:prstGeom>
          <a:noFill/>
          <a:ln w="28575">
            <a:solidFill>
              <a:schemeClr val="bg1"/>
            </a:solidFill>
            <a:round/>
            <a:headEnd/>
            <a:tailEnd type="triangle" w="med" len="med"/>
          </a:ln>
          <a:extLst>
            <a:ext uri="{909E8E84-426E-40DD-AFC4-6F175D3DCCD1}">
              <a14:hiddenFill xmlns:a14="http://schemas.microsoft.com/office/drawing/2010/main">
                <a:noFill/>
              </a14:hiddenFill>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13" name="TextBox 12">
            <a:extLst>
              <a:ext uri="{FF2B5EF4-FFF2-40B4-BE49-F238E27FC236}">
                <a16:creationId xmlns:a16="http://schemas.microsoft.com/office/drawing/2014/main" id="{5D6B16D8-AC96-104F-8664-82E5A4842189}"/>
              </a:ext>
            </a:extLst>
          </p:cNvPr>
          <p:cNvSpPr txBox="1"/>
          <p:nvPr/>
        </p:nvSpPr>
        <p:spPr bwMode="auto">
          <a:xfrm>
            <a:off x="9775986" y="2378747"/>
            <a:ext cx="82747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 196</a:t>
            </a:r>
          </a:p>
        </p:txBody>
      </p:sp>
      <p:cxnSp>
        <p:nvCxnSpPr>
          <p:cNvPr id="14" name="Straight Arrow Connector 13">
            <a:extLst>
              <a:ext uri="{FF2B5EF4-FFF2-40B4-BE49-F238E27FC236}">
                <a16:creationId xmlns:a16="http://schemas.microsoft.com/office/drawing/2014/main" id="{E864CDDC-DAE7-C846-9DC0-858048EFA002}"/>
              </a:ext>
            </a:extLst>
          </p:cNvPr>
          <p:cNvCxnSpPr>
            <a:cxnSpLocks/>
          </p:cNvCxnSpPr>
          <p:nvPr/>
        </p:nvCxnSpPr>
        <p:spPr bwMode="auto">
          <a:xfrm>
            <a:off x="10310132" y="3639839"/>
            <a:ext cx="360696" cy="0"/>
          </a:xfrm>
          <a:prstGeom prst="straightConnector1">
            <a:avLst/>
          </a:prstGeom>
          <a:noFill/>
          <a:ln w="28575" cap="flat" cmpd="sng" algn="ctr">
            <a:solidFill>
              <a:schemeClr val="bg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BE55B4B7-775E-6044-893D-7815E3B2BE3D}"/>
              </a:ext>
            </a:extLst>
          </p:cNvPr>
          <p:cNvCxnSpPr>
            <a:cxnSpLocks/>
          </p:cNvCxnSpPr>
          <p:nvPr/>
        </p:nvCxnSpPr>
        <p:spPr bwMode="auto">
          <a:xfrm>
            <a:off x="6071238" y="2668422"/>
            <a:ext cx="1" cy="182880"/>
          </a:xfrm>
          <a:prstGeom prst="straightConnector1">
            <a:avLst/>
          </a:prstGeom>
          <a:noFill/>
          <a:ln w="28575" cap="flat" cmpd="sng" algn="ctr">
            <a:solidFill>
              <a:schemeClr val="bg1"/>
            </a:solidFill>
            <a:prstDash val="solid"/>
            <a:round/>
            <a:headEnd type="none" w="med" len="med"/>
            <a:tailEnd type="triangle"/>
          </a:ln>
          <a:effectLst/>
        </p:spPr>
      </p:cxnSp>
      <p:sp>
        <p:nvSpPr>
          <p:cNvPr id="16" name="TextBox 15">
            <a:extLst>
              <a:ext uri="{FF2B5EF4-FFF2-40B4-BE49-F238E27FC236}">
                <a16:creationId xmlns:a16="http://schemas.microsoft.com/office/drawing/2014/main" id="{6E86479A-02B1-9A4C-ADA6-D9282CC01F83}"/>
              </a:ext>
            </a:extLst>
          </p:cNvPr>
          <p:cNvSpPr txBox="1"/>
          <p:nvPr/>
        </p:nvSpPr>
        <p:spPr bwMode="auto">
          <a:xfrm>
            <a:off x="5268935" y="2132526"/>
            <a:ext cx="16046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Primary Analysis</a:t>
            </a:r>
          </a:p>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 48 </a:t>
            </a:r>
          </a:p>
        </p:txBody>
      </p:sp>
      <p:sp>
        <p:nvSpPr>
          <p:cNvPr id="17" name="TextBox 16">
            <a:extLst>
              <a:ext uri="{FF2B5EF4-FFF2-40B4-BE49-F238E27FC236}">
                <a16:creationId xmlns:a16="http://schemas.microsoft.com/office/drawing/2014/main" id="{20DA9363-91C8-A04B-B8EC-99A5BC751C94}"/>
              </a:ext>
            </a:extLst>
          </p:cNvPr>
          <p:cNvSpPr txBox="1"/>
          <p:nvPr/>
        </p:nvSpPr>
        <p:spPr bwMode="auto">
          <a:xfrm>
            <a:off x="2574443" y="1935872"/>
            <a:ext cx="247515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Stratified by 3rd agent</a:t>
            </a:r>
          </a:p>
        </p:txBody>
      </p:sp>
      <p:cxnSp>
        <p:nvCxnSpPr>
          <p:cNvPr id="18" name="Straight Arrow Connector 17">
            <a:extLst>
              <a:ext uri="{FF2B5EF4-FFF2-40B4-BE49-F238E27FC236}">
                <a16:creationId xmlns:a16="http://schemas.microsoft.com/office/drawing/2014/main" id="{52C90F11-C3BA-5348-B9A9-90B7AC714C56}"/>
              </a:ext>
            </a:extLst>
          </p:cNvPr>
          <p:cNvCxnSpPr>
            <a:cxnSpLocks/>
            <a:stCxn id="17" idx="2"/>
          </p:cNvCxnSpPr>
          <p:nvPr/>
        </p:nvCxnSpPr>
        <p:spPr bwMode="auto">
          <a:xfrm>
            <a:off x="3812019" y="2274426"/>
            <a:ext cx="0" cy="604487"/>
          </a:xfrm>
          <a:prstGeom prst="straightConnector1">
            <a:avLst/>
          </a:prstGeom>
          <a:noFill/>
          <a:ln w="28575" cap="flat" cmpd="sng" algn="ctr">
            <a:solidFill>
              <a:schemeClr val="bg1"/>
            </a:solidFill>
            <a:prstDash val="solid"/>
            <a:round/>
            <a:headEnd type="none" w="med" len="med"/>
            <a:tailEnd type="triangle"/>
          </a:ln>
          <a:effectLst/>
        </p:spPr>
      </p:cxnSp>
      <p:cxnSp>
        <p:nvCxnSpPr>
          <p:cNvPr id="19" name="Straight Arrow Connector 18">
            <a:extLst>
              <a:ext uri="{FF2B5EF4-FFF2-40B4-BE49-F238E27FC236}">
                <a16:creationId xmlns:a16="http://schemas.microsoft.com/office/drawing/2014/main" id="{A0A04338-3F23-5744-B909-D692DE69F7ED}"/>
              </a:ext>
            </a:extLst>
          </p:cNvPr>
          <p:cNvCxnSpPr>
            <a:cxnSpLocks/>
          </p:cNvCxnSpPr>
          <p:nvPr/>
        </p:nvCxnSpPr>
        <p:spPr bwMode="auto">
          <a:xfrm>
            <a:off x="10271782" y="2668422"/>
            <a:ext cx="1" cy="182880"/>
          </a:xfrm>
          <a:prstGeom prst="straightConnector1">
            <a:avLst/>
          </a:prstGeom>
          <a:noFill/>
          <a:ln w="28575" cap="flat" cmpd="sng" algn="ctr">
            <a:solidFill>
              <a:schemeClr val="bg1"/>
            </a:solidFill>
            <a:prstDash val="solid"/>
            <a:round/>
            <a:headEnd type="none" w="med" len="med"/>
            <a:tailEnd type="triangle"/>
          </a:ln>
          <a:effectLst/>
        </p:spPr>
      </p:cxnSp>
      <p:sp>
        <p:nvSpPr>
          <p:cNvPr id="20" name="TextBox 19">
            <a:extLst>
              <a:ext uri="{FF2B5EF4-FFF2-40B4-BE49-F238E27FC236}">
                <a16:creationId xmlns:a16="http://schemas.microsoft.com/office/drawing/2014/main" id="{C895C044-F88B-E74C-9166-5D4E14EC5794}"/>
              </a:ext>
            </a:extLst>
          </p:cNvPr>
          <p:cNvSpPr txBox="1"/>
          <p:nvPr/>
        </p:nvSpPr>
        <p:spPr bwMode="auto">
          <a:xfrm>
            <a:off x="10492275" y="3215477"/>
            <a:ext cx="14351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Continuation of DTG/3TC </a:t>
            </a:r>
            <a:br>
              <a:rPr kumimoji="0" lang="en-US" sz="160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br>
            <a:r>
              <a:rPr kumimoji="0" lang="en-US" sz="1600"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permitted</a:t>
            </a:r>
          </a:p>
        </p:txBody>
      </p:sp>
      <p:cxnSp>
        <p:nvCxnSpPr>
          <p:cNvPr id="21" name="Straight Arrow Connector 20">
            <a:extLst>
              <a:ext uri="{FF2B5EF4-FFF2-40B4-BE49-F238E27FC236}">
                <a16:creationId xmlns:a16="http://schemas.microsoft.com/office/drawing/2014/main" id="{AA36FDE6-DEA4-2746-AF75-FEA4B203239A}"/>
              </a:ext>
            </a:extLst>
          </p:cNvPr>
          <p:cNvCxnSpPr>
            <a:cxnSpLocks/>
          </p:cNvCxnSpPr>
          <p:nvPr/>
        </p:nvCxnSpPr>
        <p:spPr bwMode="auto">
          <a:xfrm>
            <a:off x="7739761" y="2668422"/>
            <a:ext cx="1" cy="182880"/>
          </a:xfrm>
          <a:prstGeom prst="straightConnector1">
            <a:avLst/>
          </a:prstGeom>
          <a:noFill/>
          <a:ln w="28575" cap="flat" cmpd="sng" algn="ctr">
            <a:solidFill>
              <a:schemeClr val="bg1"/>
            </a:solidFill>
            <a:prstDash val="solid"/>
            <a:round/>
            <a:headEnd type="none" w="med" len="med"/>
            <a:tailEnd type="triangle"/>
          </a:ln>
          <a:effectLst/>
        </p:spPr>
      </p:cxnSp>
      <p:sp>
        <p:nvSpPr>
          <p:cNvPr id="22" name="TextBox 21">
            <a:extLst>
              <a:ext uri="{FF2B5EF4-FFF2-40B4-BE49-F238E27FC236}">
                <a16:creationId xmlns:a16="http://schemas.microsoft.com/office/drawing/2014/main" id="{30EE1F0E-B4AE-2F45-B9A6-F406208E4191}"/>
              </a:ext>
            </a:extLst>
          </p:cNvPr>
          <p:cNvSpPr txBox="1"/>
          <p:nvPr/>
        </p:nvSpPr>
        <p:spPr bwMode="auto">
          <a:xfrm>
            <a:off x="7052064" y="2378747"/>
            <a:ext cx="873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Wk 144 </a:t>
            </a:r>
          </a:p>
        </p:txBody>
      </p:sp>
      <p:sp>
        <p:nvSpPr>
          <p:cNvPr id="23" name="Rectangle 22">
            <a:extLst>
              <a:ext uri="{FF2B5EF4-FFF2-40B4-BE49-F238E27FC236}">
                <a16:creationId xmlns:a16="http://schemas.microsoft.com/office/drawing/2014/main" id="{65326131-0695-F74D-9854-648CB450AACF}"/>
              </a:ext>
            </a:extLst>
          </p:cNvPr>
          <p:cNvSpPr/>
          <p:nvPr/>
        </p:nvSpPr>
        <p:spPr>
          <a:xfrm>
            <a:off x="604675" y="4468695"/>
            <a:ext cx="11276738" cy="52322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*Patients eligible if initial regimen was TAF/FTC with PI, NNRTI, or INSTI, or TDF switched to TAF ≥3 mo prior to screening with no other regimen changes.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1" i="0" u="none" strike="noStrike" kern="1200" cap="none" spc="0" normalizeH="0" baseline="30000" noProof="0" dirty="0">
                <a:ln>
                  <a:noFill/>
                </a:ln>
                <a:solidFill>
                  <a:schemeClr val="bg1"/>
                </a:solidFill>
                <a:effectLst/>
                <a:uLnTx/>
                <a:uFillTx/>
                <a:latin typeface="Calibri" panose="020F0502020204030204" pitchFamily="34" charset="0"/>
                <a:ea typeface="+mn-ea"/>
                <a:cs typeface="Arial" panose="020B0604020202020204" pitchFamily="34" charset="0"/>
              </a:rPr>
              <a:t>†</a:t>
            </a:r>
            <a:r>
              <a:rPr lang="en-US" altLang="en-US" sz="1400" b="0" dirty="0">
                <a:solidFill>
                  <a:srgbClr val="000000"/>
                </a:solidFill>
                <a:latin typeface="Calibri" panose="020F0502020204030204" pitchFamily="34" charset="0"/>
              </a:rPr>
              <a:t>Late switch for participants on TAF-based ART with HIV-1 RNA &lt;50 copies/mL at </a:t>
            </a:r>
            <a:r>
              <a:rPr lang="en-US" altLang="en-US" sz="1400" b="0" dirty="0" err="1">
                <a:solidFill>
                  <a:srgbClr val="000000"/>
                </a:solidFill>
                <a:latin typeface="Calibri" panose="020F0502020204030204" pitchFamily="34" charset="0"/>
              </a:rPr>
              <a:t>Wk</a:t>
            </a:r>
            <a:r>
              <a:rPr lang="en-US" altLang="en-US" sz="1400" b="0" dirty="0">
                <a:solidFill>
                  <a:srgbClr val="000000"/>
                </a:solidFill>
                <a:latin typeface="Calibri" panose="020F0502020204030204" pitchFamily="34" charset="0"/>
              </a:rPr>
              <a:t> 144.</a:t>
            </a:r>
            <a:endParaRPr kumimoji="0" lang="en-US" alt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endParaRPr>
          </a:p>
        </p:txBody>
      </p:sp>
      <p:sp>
        <p:nvSpPr>
          <p:cNvPr id="24" name="Rectangle 49">
            <a:extLst>
              <a:ext uri="{FF2B5EF4-FFF2-40B4-BE49-F238E27FC236}">
                <a16:creationId xmlns:a16="http://schemas.microsoft.com/office/drawing/2014/main" id="{568CFECB-55F0-7C43-82D3-CE0375815475}"/>
              </a:ext>
            </a:extLst>
          </p:cNvPr>
          <p:cNvSpPr>
            <a:spLocks noChangeArrowheads="1"/>
          </p:cNvSpPr>
          <p:nvPr/>
        </p:nvSpPr>
        <p:spPr bwMode="auto">
          <a:xfrm>
            <a:off x="7842998" y="3687699"/>
            <a:ext cx="2437636" cy="731268"/>
          </a:xfrm>
          <a:prstGeom prst="rect">
            <a:avLst/>
          </a:prstGeom>
          <a:solidFill>
            <a:schemeClr val="accent1"/>
          </a:solidFill>
          <a:ln>
            <a:noFill/>
          </a:ln>
        </p:spPr>
        <p:txBody>
          <a:bodyPr wrap="none" anchor="ctr" anchorCtr="1"/>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rPr>
              <a:t>Switch to DTG/3TC PO QD</a:t>
            </a:r>
            <a:r>
              <a:rPr kumimoji="0" lang="en-US" altLang="en-US" sz="1600" b="1" i="0" u="none" strike="noStrike" kern="1200" cap="none" spc="0" normalizeH="0" baseline="30000" noProof="0" dirty="0">
                <a:ln>
                  <a:noFill/>
                </a:ln>
                <a:solidFill>
                  <a:srgbClr val="FFFFFF"/>
                </a:solidFill>
                <a:effectLst/>
                <a:uLnTx/>
                <a:uFillTx/>
                <a:latin typeface="Calibri" panose="020F0502020204030204" pitchFamily="34" charset="0"/>
                <a:ea typeface="+mn-ea"/>
                <a:cs typeface="Arial" panose="020B0604020202020204" pitchFamily="34" charset="0"/>
              </a:rPr>
              <a:t>†</a:t>
            </a:r>
          </a:p>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1600" b="0" dirty="0">
                <a:solidFill>
                  <a:srgbClr val="FFFFFF"/>
                </a:solidFill>
                <a:latin typeface="Calibri" panose="020F0502020204030204" pitchFamily="34" charset="0"/>
              </a:rPr>
              <a:t>(n = 298)</a:t>
            </a:r>
            <a:endPar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Arial" panose="020B0604020202020204" pitchFamily="34" charset="0"/>
            </a:endParaRPr>
          </a:p>
        </p:txBody>
      </p:sp>
      <p:sp>
        <p:nvSpPr>
          <p:cNvPr id="25" name="TextBox 24">
            <a:extLst>
              <a:ext uri="{FF2B5EF4-FFF2-40B4-BE49-F238E27FC236}">
                <a16:creationId xmlns:a16="http://schemas.microsoft.com/office/drawing/2014/main" id="{A4795DA5-40F0-D548-8FB6-978DDC9C2D0D}"/>
              </a:ext>
            </a:extLst>
          </p:cNvPr>
          <p:cNvSpPr txBox="1"/>
          <p:nvPr/>
        </p:nvSpPr>
        <p:spPr bwMode="auto">
          <a:xfrm>
            <a:off x="5137409" y="1852201"/>
            <a:ext cx="18120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Early-Switch Phase</a:t>
            </a:r>
          </a:p>
        </p:txBody>
      </p:sp>
      <p:sp>
        <p:nvSpPr>
          <p:cNvPr id="26" name="TextBox 25">
            <a:extLst>
              <a:ext uri="{FF2B5EF4-FFF2-40B4-BE49-F238E27FC236}">
                <a16:creationId xmlns:a16="http://schemas.microsoft.com/office/drawing/2014/main" id="{2FB78EEF-3258-D14D-BF1F-B04A219E7023}"/>
              </a:ext>
            </a:extLst>
          </p:cNvPr>
          <p:cNvSpPr txBox="1"/>
          <p:nvPr/>
        </p:nvSpPr>
        <p:spPr bwMode="auto">
          <a:xfrm>
            <a:off x="7986187" y="1852201"/>
            <a:ext cx="18120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Late-Switch Phase</a:t>
            </a:r>
          </a:p>
        </p:txBody>
      </p:sp>
      <p:sp>
        <p:nvSpPr>
          <p:cNvPr id="27" name="TextBox 26">
            <a:extLst>
              <a:ext uri="{FF2B5EF4-FFF2-40B4-BE49-F238E27FC236}">
                <a16:creationId xmlns:a16="http://schemas.microsoft.com/office/drawing/2014/main" id="{F5AF4EAF-EF61-6D49-B90D-0F1ED91923A5}"/>
              </a:ext>
            </a:extLst>
          </p:cNvPr>
          <p:cNvSpPr txBox="1"/>
          <p:nvPr/>
        </p:nvSpPr>
        <p:spPr bwMode="auto">
          <a:xfrm>
            <a:off x="10013206" y="1852201"/>
            <a:ext cx="192778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E1471D"/>
                </a:solidFill>
                <a:effectLst/>
                <a:uLnTx/>
                <a:uFillTx/>
                <a:latin typeface="Calibri" panose="020F0502020204030204" pitchFamily="34" charset="0"/>
                <a:ea typeface="+mn-ea"/>
                <a:cs typeface="Arial" panose="020B0604020202020204" pitchFamily="34" charset="0"/>
              </a:rPr>
              <a:t>Continuation Phase</a:t>
            </a:r>
          </a:p>
        </p:txBody>
      </p:sp>
      <p:sp>
        <p:nvSpPr>
          <p:cNvPr id="29" name="Text Box 15">
            <a:extLst>
              <a:ext uri="{FF2B5EF4-FFF2-40B4-BE49-F238E27FC236}">
                <a16:creationId xmlns:a16="http://schemas.microsoft.com/office/drawing/2014/main" id="{863E7989-E61F-2A43-AC46-579D50C5FAA2}"/>
              </a:ext>
            </a:extLst>
          </p:cNvPr>
          <p:cNvSpPr txBox="1">
            <a:spLocks noChangeArrowheads="1"/>
          </p:cNvSpPr>
          <p:nvPr/>
        </p:nvSpPr>
        <p:spPr bwMode="auto">
          <a:xfrm>
            <a:off x="412751" y="6388915"/>
            <a:ext cx="10190706" cy="276999"/>
          </a:xfrm>
          <a:prstGeom prst="rect">
            <a:avLst/>
          </a:prstGeom>
          <a:noFill/>
          <a:ln>
            <a:noFill/>
          </a:ln>
        </p:spPr>
        <p:txBody>
          <a:bodyPr wrap="square"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1. van Wyk. Clin Infect Dis. 2020;71:1920. 2. </a:t>
            </a:r>
            <a:r>
              <a:rPr kumimoji="0" lang="fr-FR"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Osiyemi</a:t>
            </a:r>
            <a:r>
              <a:rPr kumimoji="0" lang="fr-FR"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Clin Infect Dis. 2022;75:975</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3. </a:t>
            </a: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Routy</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HIV Glasgow 2022. </a:t>
            </a:r>
            <a:r>
              <a:rPr kumimoji="0" lang="en-US" altLang="en-US" sz="1200" b="0" i="0" u="none" strike="noStrike" kern="1200" cap="none" spc="-10" normalizeH="0" baseline="0" noProof="0" dirty="0" err="1">
                <a:ln>
                  <a:noFill/>
                </a:ln>
                <a:solidFill>
                  <a:srgbClr val="455560"/>
                </a:solidFill>
                <a:effectLst/>
                <a:uLnTx/>
                <a:uFillTx/>
                <a:latin typeface="Calibri" panose="020F0502020204030204" pitchFamily="34" charset="0"/>
                <a:ea typeface="+mn-ea"/>
                <a:cs typeface="Arial" panose="020B0604020202020204" pitchFamily="34" charset="0"/>
              </a:rPr>
              <a:t>Abstr</a:t>
            </a: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 MO41.</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cxnSp>
        <p:nvCxnSpPr>
          <p:cNvPr id="3" name="Straight Arrow Connector 2">
            <a:extLst>
              <a:ext uri="{FF2B5EF4-FFF2-40B4-BE49-F238E27FC236}">
                <a16:creationId xmlns:a16="http://schemas.microsoft.com/office/drawing/2014/main" id="{D0B83E67-53E0-A59D-5958-A3D735AAE4FF}"/>
              </a:ext>
            </a:extLst>
          </p:cNvPr>
          <p:cNvCxnSpPr>
            <a:cxnSpLocks/>
          </p:cNvCxnSpPr>
          <p:nvPr/>
        </p:nvCxnSpPr>
        <p:spPr bwMode="auto">
          <a:xfrm>
            <a:off x="7874493" y="2668422"/>
            <a:ext cx="1" cy="182880"/>
          </a:xfrm>
          <a:prstGeom prst="straightConnector1">
            <a:avLst/>
          </a:prstGeom>
          <a:noFill/>
          <a:ln w="28575" cap="flat" cmpd="sng" algn="ctr">
            <a:solidFill>
              <a:schemeClr val="bg1"/>
            </a:solidFill>
            <a:prstDash val="solid"/>
            <a:round/>
            <a:headEnd type="none" w="med" len="med"/>
            <a:tailEnd type="triangle"/>
          </a:ln>
          <a:effectLst/>
        </p:spPr>
      </p:cxnSp>
      <p:sp>
        <p:nvSpPr>
          <p:cNvPr id="4" name="TextBox 3">
            <a:extLst>
              <a:ext uri="{FF2B5EF4-FFF2-40B4-BE49-F238E27FC236}">
                <a16:creationId xmlns:a16="http://schemas.microsoft.com/office/drawing/2014/main" id="{A0189CE2-27F8-2D76-ECE3-4347E28673BD}"/>
              </a:ext>
            </a:extLst>
          </p:cNvPr>
          <p:cNvSpPr txBox="1"/>
          <p:nvPr/>
        </p:nvSpPr>
        <p:spPr bwMode="auto">
          <a:xfrm>
            <a:off x="7790653" y="2378747"/>
            <a:ext cx="873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ctr" defTabSz="914400" rtl="0" eaLnBrk="0" fontAlgn="base" latinLnBrk="0" hangingPunct="0">
              <a:lnSpc>
                <a:spcPct val="100000"/>
              </a:lnSpc>
              <a:spcBef>
                <a:spcPts val="0"/>
              </a:spcBef>
              <a:spcAft>
                <a:spcPct val="0"/>
              </a:spcAft>
              <a:buClrTx/>
              <a:buSzTx/>
              <a:buFontTx/>
              <a:buNone/>
              <a:tabLst/>
              <a:defRPr/>
            </a:pPr>
            <a:r>
              <a:rPr kumimoji="0" lang="en-US" sz="1600" b="1" i="1" u="none" strike="noStrike" kern="1200" cap="none" spc="0" normalizeH="0" baseline="0" noProof="0" dirty="0" err="1">
                <a:ln>
                  <a:noFill/>
                </a:ln>
                <a:solidFill>
                  <a:srgbClr val="000000"/>
                </a:solidFill>
                <a:effectLst/>
                <a:uLnTx/>
                <a:uFillTx/>
                <a:latin typeface="Calibri" panose="020F0502020204030204" pitchFamily="34" charset="0"/>
                <a:ea typeface="+mn-ea"/>
                <a:cs typeface="Arial" panose="020B0604020202020204" pitchFamily="34" charset="0"/>
              </a:rPr>
              <a:t>Wk</a:t>
            </a:r>
            <a:r>
              <a:rPr kumimoji="0" lang="en-US"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 148 </a:t>
            </a:r>
          </a:p>
        </p:txBody>
      </p:sp>
    </p:spTree>
    <p:extLst>
      <p:ext uri="{BB962C8B-B14F-4D97-AF65-F5344CB8AC3E}">
        <p14:creationId xmlns:p14="http://schemas.microsoft.com/office/powerpoint/2010/main" val="4153395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58DFBB6-CC88-48B6-9C93-D0B82C392AEF}"/>
              </a:ext>
            </a:extLst>
          </p:cNvPr>
          <p:cNvSpPr>
            <a:spLocks noGrp="1" noChangeArrowheads="1"/>
          </p:cNvSpPr>
          <p:nvPr>
            <p:ph type="title"/>
          </p:nvPr>
        </p:nvSpPr>
        <p:spPr/>
        <p:txBody>
          <a:bodyPr/>
          <a:lstStyle/>
          <a:p>
            <a:pPr eaLnBrk="1" hangingPunct="1"/>
            <a:r>
              <a:rPr lang="en-US" altLang="en-US" dirty="0"/>
              <a:t>Faculty</a:t>
            </a:r>
          </a:p>
        </p:txBody>
      </p:sp>
      <p:sp>
        <p:nvSpPr>
          <p:cNvPr id="38915" name="Rectangle 3">
            <a:extLst>
              <a:ext uri="{FF2B5EF4-FFF2-40B4-BE49-F238E27FC236}">
                <a16:creationId xmlns:a16="http://schemas.microsoft.com/office/drawing/2014/main" id="{EA720D22-EB1C-493A-8B56-A0FAB8B53180}"/>
              </a:ext>
            </a:extLst>
          </p:cNvPr>
          <p:cNvSpPr>
            <a:spLocks noGrp="1" noChangeArrowheads="1"/>
          </p:cNvSpPr>
          <p:nvPr>
            <p:ph sz="half" idx="1"/>
          </p:nvPr>
        </p:nvSpPr>
        <p:spPr/>
        <p:txBody>
          <a:bodyPr/>
          <a:lstStyle/>
          <a:p>
            <a:pPr marL="0" indent="0">
              <a:spcBef>
                <a:spcPts val="0"/>
              </a:spcBef>
              <a:spcAft>
                <a:spcPts val="0"/>
              </a:spcAft>
              <a:buNone/>
            </a:pPr>
            <a:r>
              <a:rPr lang="fi-FI" b="1" i="0" dirty="0">
                <a:solidFill>
                  <a:schemeClr val="accent3"/>
                </a:solidFill>
                <a:effectLst/>
                <a:cs typeface="Calibri" panose="020F0502020204030204" pitchFamily="34" charset="0"/>
              </a:rPr>
              <a:t>Joseph J. Eron, Jr., MD</a:t>
            </a:r>
          </a:p>
          <a:p>
            <a:pPr marL="0" indent="0">
              <a:spcBef>
                <a:spcPts val="0"/>
              </a:spcBef>
              <a:spcAft>
                <a:spcPts val="0"/>
              </a:spcAft>
              <a:buNone/>
            </a:pPr>
            <a:r>
              <a:rPr lang="en-US" sz="2400" i="1" dirty="0">
                <a:cs typeface="Calibri" panose="020F0502020204030204" pitchFamily="34" charset="0"/>
              </a:rPr>
              <a:t>Professor of Medicine and Epidemiology          </a:t>
            </a:r>
          </a:p>
          <a:p>
            <a:pPr marL="0" indent="0">
              <a:spcBef>
                <a:spcPts val="0"/>
              </a:spcBef>
              <a:spcAft>
                <a:spcPts val="0"/>
              </a:spcAft>
              <a:buNone/>
            </a:pPr>
            <a:r>
              <a:rPr lang="en-US" sz="2400" i="1" dirty="0">
                <a:cs typeface="Calibri" panose="020F0502020204030204" pitchFamily="34" charset="0"/>
              </a:rPr>
              <a:t>Herman and Louise Smith Distinguished Professor</a:t>
            </a:r>
          </a:p>
          <a:p>
            <a:pPr marL="0" indent="0">
              <a:spcBef>
                <a:spcPts val="0"/>
              </a:spcBef>
              <a:spcAft>
                <a:spcPts val="0"/>
              </a:spcAft>
              <a:buNone/>
            </a:pPr>
            <a:r>
              <a:rPr lang="en-US" sz="2400" dirty="0">
                <a:cs typeface="Calibri" panose="020F0502020204030204" pitchFamily="34" charset="0"/>
              </a:rPr>
              <a:t>University of North Carolina School of Medicine</a:t>
            </a:r>
          </a:p>
          <a:p>
            <a:pPr marL="0" indent="0">
              <a:spcBef>
                <a:spcPts val="0"/>
              </a:spcBef>
              <a:spcAft>
                <a:spcPts val="0"/>
              </a:spcAft>
              <a:buNone/>
            </a:pPr>
            <a:r>
              <a:rPr lang="en-US" sz="2400" i="1" dirty="0">
                <a:cs typeface="Calibri" panose="020F0502020204030204" pitchFamily="34" charset="0"/>
              </a:rPr>
              <a:t>Director, </a:t>
            </a:r>
            <a:r>
              <a:rPr lang="en-US" sz="2400" dirty="0">
                <a:cs typeface="Calibri" panose="020F0502020204030204" pitchFamily="34" charset="0"/>
              </a:rPr>
              <a:t>AIDS Clinical Trials Unit</a:t>
            </a:r>
          </a:p>
          <a:p>
            <a:pPr marL="0" indent="0">
              <a:spcBef>
                <a:spcPts val="0"/>
              </a:spcBef>
              <a:spcAft>
                <a:spcPts val="0"/>
              </a:spcAft>
              <a:buNone/>
            </a:pPr>
            <a:r>
              <a:rPr lang="en-US" sz="2400" dirty="0">
                <a:cs typeface="Calibri" panose="020F0502020204030204" pitchFamily="34" charset="0"/>
              </a:rPr>
              <a:t>University of North Carolina</a:t>
            </a:r>
          </a:p>
          <a:p>
            <a:pPr marL="0" indent="0">
              <a:spcBef>
                <a:spcPts val="0"/>
              </a:spcBef>
              <a:spcAft>
                <a:spcPts val="0"/>
              </a:spcAft>
              <a:buNone/>
            </a:pPr>
            <a:r>
              <a:rPr lang="en-US" sz="2400" dirty="0">
                <a:cs typeface="Calibri" panose="020F0502020204030204" pitchFamily="34" charset="0"/>
              </a:rPr>
              <a:t>Chapel Hill, North Carolina</a:t>
            </a:r>
            <a:endParaRPr kumimoji="0" lang="en-US" altLang="en-US" sz="2400" u="none" strike="noStrike" kern="0" cap="none" spc="0" normalizeH="0" baseline="0" noProof="0" dirty="0">
              <a:ln>
                <a:noFill/>
              </a:ln>
              <a:solidFill>
                <a:schemeClr val="bg2"/>
              </a:solidFill>
              <a:uLnTx/>
              <a:uFillTx/>
              <a:latin typeface="Calibri" panose="020F0502020204030204" pitchFamily="34" charset="0"/>
              <a:ea typeface="+mn-ea"/>
              <a:cs typeface="Calibri" panose="020F0502020204030204" pitchFamily="34" charset="0"/>
            </a:endParaRPr>
          </a:p>
          <a:p>
            <a:pPr marL="0" indent="0">
              <a:spcBef>
                <a:spcPts val="0"/>
              </a:spcBef>
              <a:spcAft>
                <a:spcPts val="0"/>
              </a:spcAft>
              <a:buNone/>
            </a:pPr>
            <a:endParaRPr kumimoji="0" lang="en-US" altLang="en-US" sz="2400" i="1" u="none" strike="noStrike" kern="0" cap="none" spc="0" normalizeH="0" baseline="0" noProof="0" dirty="0">
              <a:ln>
                <a:noFill/>
              </a:ln>
              <a:solidFill>
                <a:schemeClr val="bg2"/>
              </a:solidFill>
              <a:effectLst/>
              <a:uLnTx/>
              <a:uFillTx/>
              <a:latin typeface="Calibri" panose="020F0502020204030204" pitchFamily="34" charset="0"/>
              <a:ea typeface="+mn-ea"/>
              <a:cs typeface="+mn-cs"/>
            </a:endParaRPr>
          </a:p>
        </p:txBody>
      </p:sp>
      <p:sp>
        <p:nvSpPr>
          <p:cNvPr id="2" name="Content Placeholder 1">
            <a:extLst>
              <a:ext uri="{FF2B5EF4-FFF2-40B4-BE49-F238E27FC236}">
                <a16:creationId xmlns:a16="http://schemas.microsoft.com/office/drawing/2014/main" id="{61291DC0-B6B9-480E-B6B7-1D8FE76B20DE}"/>
              </a:ext>
            </a:extLst>
          </p:cNvPr>
          <p:cNvSpPr>
            <a:spLocks noGrp="1"/>
          </p:cNvSpPr>
          <p:nvPr>
            <p:ph sz="half" idx="2"/>
          </p:nvPr>
        </p:nvSpPr>
        <p:spPr/>
        <p:txBody>
          <a:bodyPr/>
          <a:lstStyle/>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sz="2800" b="1" i="0" u="none" strike="noStrike" kern="0" cap="none" spc="0" normalizeH="0" baseline="0" noProof="0" dirty="0">
                <a:ln>
                  <a:noFill/>
                </a:ln>
                <a:solidFill>
                  <a:srgbClr val="E1471D"/>
                </a:solidFill>
                <a:effectLst/>
                <a:uLnTx/>
                <a:uFillTx/>
                <a:latin typeface="Calibri" panose="020F0502020204030204" pitchFamily="34" charset="0"/>
                <a:ea typeface="+mn-ea"/>
                <a:cs typeface="Calibri" panose="020F0502020204030204" pitchFamily="34" charset="0"/>
              </a:rPr>
              <a:t>Karine Lacombe, MD, PhD</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sz="2400" b="0" i="1" u="none" strike="noStrike" kern="0" cap="none" spc="0" normalizeH="0" baseline="0" noProof="0" dirty="0">
                <a:ln>
                  <a:noFill/>
                </a:ln>
                <a:effectLst/>
                <a:uLnTx/>
                <a:uFillTx/>
                <a:latin typeface="Calibri" panose="020F0502020204030204" pitchFamily="34" charset="0"/>
                <a:ea typeface="+mn-ea"/>
                <a:cs typeface="Calibri" panose="020F0502020204030204" pitchFamily="34" charset="0"/>
              </a:rPr>
              <a:t>Professor of</a:t>
            </a:r>
            <a:r>
              <a:rPr kumimoji="0" lang="en-US" sz="2400" b="0" i="1" u="none" strike="noStrike" kern="0" cap="none" spc="0" normalizeH="0" noProof="0" dirty="0">
                <a:ln>
                  <a:noFill/>
                </a:ln>
                <a:effectLst/>
                <a:uLnTx/>
                <a:uFillTx/>
                <a:latin typeface="Calibri" panose="020F0502020204030204" pitchFamily="34" charset="0"/>
                <a:ea typeface="+mn-ea"/>
                <a:cs typeface="Calibri" panose="020F0502020204030204" pitchFamily="34" charset="0"/>
              </a:rPr>
              <a:t> Infectious Diseases and Tropical Medicine</a:t>
            </a:r>
            <a:endParaRPr kumimoji="0" lang="en-US" sz="2400" b="0" i="1" u="none" strike="noStrike" kern="0" cap="none" spc="0" normalizeH="0" baseline="0" noProof="0" dirty="0">
              <a:ln>
                <a:noFill/>
              </a:ln>
              <a:effectLst/>
              <a:uLnTx/>
              <a:uFillTx/>
              <a:latin typeface="Calibri" panose="020F0502020204030204" pitchFamily="34" charset="0"/>
              <a:ea typeface="+mn-ea"/>
              <a:cs typeface="Calibri" panose="020F0502020204030204" pitchFamily="34" charset="0"/>
            </a:endParaRP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r>
              <a:rPr kumimoji="0" lang="en-US" sz="2400" b="0" u="none" strike="noStrike" kern="0" cap="none" spc="0" normalizeH="0" baseline="0" noProof="0" dirty="0">
                <a:ln>
                  <a:noFill/>
                </a:ln>
                <a:effectLst/>
                <a:uLnTx/>
                <a:uFillTx/>
                <a:latin typeface="Calibri" panose="020F0502020204030204" pitchFamily="34" charset="0"/>
                <a:ea typeface="+mn-ea"/>
                <a:cs typeface="Calibri" panose="020F0502020204030204" pitchFamily="34" charset="0"/>
              </a:rPr>
              <a:t>Sorbonne University</a:t>
            </a:r>
          </a:p>
          <a:p>
            <a:pPr marL="0" indent="0">
              <a:spcBef>
                <a:spcPts val="0"/>
              </a:spcBef>
              <a:spcAft>
                <a:spcPts val="0"/>
              </a:spcAft>
              <a:buClr>
                <a:srgbClr val="000000"/>
              </a:buClr>
              <a:buNone/>
              <a:defRPr/>
            </a:pPr>
            <a:r>
              <a:rPr lang="en-US" sz="2400" dirty="0">
                <a:cs typeface="Calibri" panose="020F0502020204030204" pitchFamily="34" charset="0"/>
              </a:rPr>
              <a:t>Institut Pierre Louis d’Epidémiologie et Santé Publique</a:t>
            </a:r>
          </a:p>
          <a:p>
            <a:pPr marL="0" indent="0">
              <a:spcBef>
                <a:spcPts val="0"/>
              </a:spcBef>
              <a:spcAft>
                <a:spcPts val="0"/>
              </a:spcAft>
              <a:buClr>
                <a:srgbClr val="000000"/>
              </a:buClr>
              <a:buNone/>
              <a:defRPr/>
            </a:pPr>
            <a:r>
              <a:rPr lang="en-US" sz="2400" i="1" dirty="0">
                <a:cs typeface="Calibri" panose="020F0502020204030204" pitchFamily="34" charset="0"/>
              </a:rPr>
              <a:t>Head</a:t>
            </a:r>
            <a:r>
              <a:rPr lang="en-US" sz="2400" dirty="0">
                <a:cs typeface="Calibri" panose="020F0502020204030204" pitchFamily="34" charset="0"/>
              </a:rPr>
              <a:t>, Infectious Diseases Department</a:t>
            </a:r>
          </a:p>
          <a:p>
            <a:pPr marL="0" indent="0">
              <a:spcBef>
                <a:spcPts val="0"/>
              </a:spcBef>
              <a:spcAft>
                <a:spcPts val="0"/>
              </a:spcAft>
              <a:buClr>
                <a:srgbClr val="000000"/>
              </a:buClr>
              <a:buNone/>
              <a:defRPr/>
            </a:pPr>
            <a:r>
              <a:rPr lang="en-US" sz="2400" dirty="0">
                <a:cs typeface="Calibri" panose="020F0502020204030204" pitchFamily="34" charset="0"/>
              </a:rPr>
              <a:t>St Antoine Hospital, AP-HP</a:t>
            </a:r>
          </a:p>
          <a:p>
            <a:pPr marL="0" indent="0">
              <a:spcBef>
                <a:spcPts val="0"/>
              </a:spcBef>
              <a:spcAft>
                <a:spcPts val="0"/>
              </a:spcAft>
              <a:buClr>
                <a:srgbClr val="000000"/>
              </a:buClr>
              <a:buNone/>
              <a:defRPr/>
            </a:pPr>
            <a:r>
              <a:rPr lang="en-US" sz="2400" dirty="0">
                <a:cs typeface="Calibri" panose="020F0502020204030204" pitchFamily="34" charset="0"/>
              </a:rPr>
              <a:t>Paris, France</a:t>
            </a:r>
          </a:p>
          <a:p>
            <a:pPr marL="0" marR="0" lvl="0" indent="0" algn="l" defTabSz="914400" rtl="0" eaLnBrk="1" fontAlgn="base" latinLnBrk="0" hangingPunct="1">
              <a:lnSpc>
                <a:spcPct val="90000"/>
              </a:lnSpc>
              <a:spcBef>
                <a:spcPts val="0"/>
              </a:spcBef>
              <a:spcAft>
                <a:spcPts val="0"/>
              </a:spcAft>
              <a:buClr>
                <a:srgbClr val="000000"/>
              </a:buClr>
              <a:buSzTx/>
              <a:buFont typeface="Wingdings" panose="05000000000000000000" pitchFamily="2" charset="2"/>
              <a:buNone/>
              <a:tabLst/>
              <a:defRPr/>
            </a:pPr>
            <a:endParaRPr lang="en-US" dirty="0"/>
          </a:p>
        </p:txBody>
      </p:sp>
    </p:spTree>
    <p:extLst>
      <p:ext uri="{BB962C8B-B14F-4D97-AF65-F5344CB8AC3E}">
        <p14:creationId xmlns:p14="http://schemas.microsoft.com/office/powerpoint/2010/main" val="2100460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ctangle 120">
            <a:extLst>
              <a:ext uri="{FF2B5EF4-FFF2-40B4-BE49-F238E27FC236}">
                <a16:creationId xmlns:a16="http://schemas.microsoft.com/office/drawing/2014/main" id="{046F7E1E-93A3-037D-028F-8960D75925BD}"/>
              </a:ext>
            </a:extLst>
          </p:cNvPr>
          <p:cNvSpPr/>
          <p:nvPr/>
        </p:nvSpPr>
        <p:spPr bwMode="auto">
          <a:xfrm>
            <a:off x="1757861" y="5215028"/>
            <a:ext cx="365760" cy="18288"/>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22" name="Rectangle 121">
            <a:extLst>
              <a:ext uri="{FF2B5EF4-FFF2-40B4-BE49-F238E27FC236}">
                <a16:creationId xmlns:a16="http://schemas.microsoft.com/office/drawing/2014/main" id="{61527B95-D472-3C00-AB2E-899C035E18AA}"/>
              </a:ext>
            </a:extLst>
          </p:cNvPr>
          <p:cNvSpPr/>
          <p:nvPr/>
        </p:nvSpPr>
        <p:spPr bwMode="auto">
          <a:xfrm>
            <a:off x="2493785" y="5215028"/>
            <a:ext cx="365760" cy="18288"/>
          </a:xfrm>
          <a:prstGeom prst="rect">
            <a:avLst/>
          </a:prstGeom>
          <a:solidFill>
            <a:schemeClr val="accent2">
              <a:lumMod val="40000"/>
              <a:lumOff val="6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15" name="Rectangle 114">
            <a:extLst>
              <a:ext uri="{FF2B5EF4-FFF2-40B4-BE49-F238E27FC236}">
                <a16:creationId xmlns:a16="http://schemas.microsoft.com/office/drawing/2014/main" id="{B9164445-7977-E557-2CD2-B162DE882D53}"/>
              </a:ext>
            </a:extLst>
          </p:cNvPr>
          <p:cNvSpPr/>
          <p:nvPr/>
        </p:nvSpPr>
        <p:spPr bwMode="auto">
          <a:xfrm>
            <a:off x="4505519" y="5075046"/>
            <a:ext cx="365760" cy="155448"/>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16" name="Rectangle 115">
            <a:extLst>
              <a:ext uri="{FF2B5EF4-FFF2-40B4-BE49-F238E27FC236}">
                <a16:creationId xmlns:a16="http://schemas.microsoft.com/office/drawing/2014/main" id="{6010AC44-7CEA-1693-5646-855D7D0BC8F1}"/>
              </a:ext>
            </a:extLst>
          </p:cNvPr>
          <p:cNvSpPr/>
          <p:nvPr/>
        </p:nvSpPr>
        <p:spPr bwMode="auto">
          <a:xfrm>
            <a:off x="4876560" y="5075046"/>
            <a:ext cx="365760" cy="155448"/>
          </a:xfrm>
          <a:prstGeom prst="rect">
            <a:avLst/>
          </a:prstGeom>
          <a:solidFill>
            <a:schemeClr val="accent2"/>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17" name="Rectangle 116">
            <a:extLst>
              <a:ext uri="{FF2B5EF4-FFF2-40B4-BE49-F238E27FC236}">
                <a16:creationId xmlns:a16="http://schemas.microsoft.com/office/drawing/2014/main" id="{BE835B59-8B7B-2A4A-086A-F141B0F85973}"/>
              </a:ext>
            </a:extLst>
          </p:cNvPr>
          <p:cNvSpPr/>
          <p:nvPr/>
        </p:nvSpPr>
        <p:spPr bwMode="auto">
          <a:xfrm>
            <a:off x="5241443" y="4869294"/>
            <a:ext cx="365760" cy="347472"/>
          </a:xfrm>
          <a:prstGeom prst="rect">
            <a:avLst/>
          </a:prstGeom>
          <a:solidFill>
            <a:schemeClr val="accent2">
              <a:lumMod val="40000"/>
              <a:lumOff val="6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6" name="Rectangle 75">
            <a:extLst>
              <a:ext uri="{FF2B5EF4-FFF2-40B4-BE49-F238E27FC236}">
                <a16:creationId xmlns:a16="http://schemas.microsoft.com/office/drawing/2014/main" id="{A1B352FA-716F-3F8D-62E6-CF9FB5D5ABF1}"/>
              </a:ext>
            </a:extLst>
          </p:cNvPr>
          <p:cNvSpPr/>
          <p:nvPr/>
        </p:nvSpPr>
        <p:spPr bwMode="auto">
          <a:xfrm>
            <a:off x="3148173" y="3163681"/>
            <a:ext cx="365760" cy="2057400"/>
          </a:xfrm>
          <a:prstGeom prst="rect">
            <a:avLst/>
          </a:prstGeom>
          <a:solidFill>
            <a:schemeClr val="accent1"/>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7" name="Rectangle 76">
            <a:extLst>
              <a:ext uri="{FF2B5EF4-FFF2-40B4-BE49-F238E27FC236}">
                <a16:creationId xmlns:a16="http://schemas.microsoft.com/office/drawing/2014/main" id="{6E6EF8F9-FA4A-6046-F8A9-28AAC3F70948}"/>
              </a:ext>
            </a:extLst>
          </p:cNvPr>
          <p:cNvSpPr/>
          <p:nvPr/>
        </p:nvSpPr>
        <p:spPr bwMode="auto">
          <a:xfrm>
            <a:off x="3519214" y="3163681"/>
            <a:ext cx="365760" cy="2057400"/>
          </a:xfrm>
          <a:prstGeom prst="rect">
            <a:avLst/>
          </a:prstGeom>
          <a:solidFill>
            <a:schemeClr val="accent2"/>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8" name="Rectangle 77">
            <a:extLst>
              <a:ext uri="{FF2B5EF4-FFF2-40B4-BE49-F238E27FC236}">
                <a16:creationId xmlns:a16="http://schemas.microsoft.com/office/drawing/2014/main" id="{490C573A-B3F4-1435-E597-D10E0E4DD2FC}"/>
              </a:ext>
            </a:extLst>
          </p:cNvPr>
          <p:cNvSpPr/>
          <p:nvPr/>
        </p:nvSpPr>
        <p:spPr bwMode="auto">
          <a:xfrm>
            <a:off x="3884097" y="3389729"/>
            <a:ext cx="365760" cy="1837944"/>
          </a:xfrm>
          <a:prstGeom prst="rect">
            <a:avLst/>
          </a:prstGeom>
          <a:solidFill>
            <a:schemeClr val="accent2">
              <a:lumMod val="40000"/>
              <a:lumOff val="60000"/>
            </a:schemeClr>
          </a:solidFill>
          <a:ln w="0">
            <a:solidFill>
              <a:schemeClr val="bg1"/>
            </a:solid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2" name="Title 1">
            <a:extLst>
              <a:ext uri="{FF2B5EF4-FFF2-40B4-BE49-F238E27FC236}">
                <a16:creationId xmlns:a16="http://schemas.microsoft.com/office/drawing/2014/main" id="{3A3B55A7-04EA-4019-B91F-9660A85571F1}"/>
              </a:ext>
            </a:extLst>
          </p:cNvPr>
          <p:cNvSpPr>
            <a:spLocks noGrp="1"/>
          </p:cNvSpPr>
          <p:nvPr>
            <p:ph type="title"/>
          </p:nvPr>
        </p:nvSpPr>
        <p:spPr/>
        <p:txBody>
          <a:bodyPr/>
          <a:lstStyle/>
          <a:p>
            <a:r>
              <a:rPr lang="en-US" dirty="0"/>
              <a:t>TANGO: Wk 196 Virologic and Immunologic Outcomes After Early and Late Switch to DTG/3TC</a:t>
            </a:r>
          </a:p>
        </p:txBody>
      </p:sp>
      <p:sp>
        <p:nvSpPr>
          <p:cNvPr id="3" name="Content Placeholder 2">
            <a:extLst>
              <a:ext uri="{FF2B5EF4-FFF2-40B4-BE49-F238E27FC236}">
                <a16:creationId xmlns:a16="http://schemas.microsoft.com/office/drawing/2014/main" id="{AD1C3859-C606-9B55-CF80-7709167C7BD2}"/>
              </a:ext>
            </a:extLst>
          </p:cNvPr>
          <p:cNvSpPr>
            <a:spLocks noGrp="1"/>
          </p:cNvSpPr>
          <p:nvPr>
            <p:ph sz="half" idx="2"/>
          </p:nvPr>
        </p:nvSpPr>
        <p:spPr/>
        <p:txBody>
          <a:bodyPr/>
          <a:lstStyle/>
          <a:p>
            <a:r>
              <a:rPr lang="en-US" sz="2200" dirty="0"/>
              <a:t>1 early-switch participant met confirmed virologic withdrawal criteria (HIV-1 RNA ≥50 copies/mL followed by second consecutive on-treatment HIV-1 RNA ≥200 copies/mL) at Wk 196 </a:t>
            </a:r>
          </a:p>
          <a:p>
            <a:pPr lvl="1"/>
            <a:r>
              <a:rPr lang="en-US" sz="2200" dirty="0"/>
              <a:t>No INSTI or NRTI RAMs at failure</a:t>
            </a:r>
          </a:p>
          <a:p>
            <a:endParaRPr lang="en-US" sz="2400" dirty="0"/>
          </a:p>
        </p:txBody>
      </p:sp>
      <p:sp>
        <p:nvSpPr>
          <p:cNvPr id="8" name="Text Box 15">
            <a:extLst>
              <a:ext uri="{FF2B5EF4-FFF2-40B4-BE49-F238E27FC236}">
                <a16:creationId xmlns:a16="http://schemas.microsoft.com/office/drawing/2014/main" id="{E7569BC7-834B-B947-BBBE-957733F6ED6B}"/>
              </a:ext>
            </a:extLst>
          </p:cNvPr>
          <p:cNvSpPr txBox="1">
            <a:spLocks noChangeArrowheads="1"/>
          </p:cNvSpPr>
          <p:nvPr/>
        </p:nvSpPr>
        <p:spPr bwMode="auto">
          <a:xfrm>
            <a:off x="412751" y="636859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lvl="0" eaLnBrk="1" hangingPunct="1">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Routy. HIV Glasgow 2022. Abstr MO41.</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aphicFrame>
        <p:nvGraphicFramePr>
          <p:cNvPr id="9" name="Group 3">
            <a:extLst>
              <a:ext uri="{FF2B5EF4-FFF2-40B4-BE49-F238E27FC236}">
                <a16:creationId xmlns:a16="http://schemas.microsoft.com/office/drawing/2014/main" id="{3158D360-7F40-30EB-0433-06514D4CC90F}"/>
              </a:ext>
            </a:extLst>
          </p:cNvPr>
          <p:cNvGraphicFramePr>
            <a:graphicFrameLocks/>
          </p:cNvGraphicFramePr>
          <p:nvPr>
            <p:extLst>
              <p:ext uri="{D42A27DB-BD31-4B8C-83A1-F6EECF244321}">
                <p14:modId xmlns:p14="http://schemas.microsoft.com/office/powerpoint/2010/main" val="1285241415"/>
              </p:ext>
            </p:extLst>
          </p:nvPr>
        </p:nvGraphicFramePr>
        <p:xfrm>
          <a:off x="6252634" y="3887719"/>
          <a:ext cx="5486400" cy="1920288"/>
        </p:xfrm>
        <a:graphic>
          <a:graphicData uri="http://schemas.openxmlformats.org/drawingml/2006/table">
            <a:tbl>
              <a:tblPr/>
              <a:tblGrid>
                <a:gridCol w="219456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tblGrid>
              <a:tr h="34519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Mean Change in CD4+ Cell Count From Baseline, cells/mm</a:t>
                      </a:r>
                      <a:r>
                        <a:rPr kumimoji="0" lang="en-GB" sz="1800" b="1" i="0" u="none" strike="noStrike" cap="none" normalizeH="0" baseline="30000" dirty="0">
                          <a:ln>
                            <a:noFill/>
                          </a:ln>
                          <a:solidFill>
                            <a:schemeClr val="tx1"/>
                          </a:solidFill>
                          <a:effectLst/>
                          <a:latin typeface="Calibri" panose="020F0502020204030204" pitchFamily="34" charset="0"/>
                        </a:rPr>
                        <a:t>3</a:t>
                      </a:r>
                      <a:r>
                        <a:rPr kumimoji="0" lang="en-GB" sz="1800" b="1" i="0" u="none" strike="noStrike" cap="none" normalizeH="0" baseline="0" dirty="0">
                          <a:ln>
                            <a:noFill/>
                          </a:ln>
                          <a:solidFill>
                            <a:schemeClr val="tx1"/>
                          </a:solidFill>
                          <a:effectLst/>
                          <a:latin typeface="Calibri" panose="020F0502020204030204" pitchFamily="34" charset="0"/>
                        </a:rPr>
                        <a:t> (SD)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Early Switch to DTG/3TC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369)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Late Switch to DTG/3TC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298)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295292">
                <a:tc>
                  <a:txBody>
                    <a:bodyPr/>
                    <a:lstStyle/>
                    <a:p>
                      <a:pPr marL="0"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Wk 48 on DTG/3TC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+29.2 (179.5)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+64.8 (201.3)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295292">
                <a:tc>
                  <a:txBody>
                    <a:bodyPr/>
                    <a:lstStyle/>
                    <a:p>
                      <a:pPr marL="0"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Wk 196 on DTG/3TC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+65.7 (210.6)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243934572"/>
                  </a:ext>
                </a:extLst>
              </a:tr>
            </a:tbl>
          </a:graphicData>
        </a:graphic>
      </p:graphicFrame>
      <p:sp>
        <p:nvSpPr>
          <p:cNvPr id="5" name="TextBox 4">
            <a:extLst>
              <a:ext uri="{FF2B5EF4-FFF2-40B4-BE49-F238E27FC236}">
                <a16:creationId xmlns:a16="http://schemas.microsoft.com/office/drawing/2014/main" id="{44A06D79-7E5A-DBE1-BA78-C885205E0344}"/>
              </a:ext>
            </a:extLst>
          </p:cNvPr>
          <p:cNvSpPr txBox="1"/>
          <p:nvPr/>
        </p:nvSpPr>
        <p:spPr bwMode="auto">
          <a:xfrm rot="16200000">
            <a:off x="195639" y="3906256"/>
            <a:ext cx="15172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rPr>
              <a:t>Participants </a:t>
            </a:r>
            <a:r>
              <a:rPr lang="en-US" sz="1600" dirty="0">
                <a:solidFill>
                  <a:srgbClr val="000000"/>
                </a:solidFill>
                <a:latin typeface="Calibri" panose="020F0502020204030204" pitchFamily="34" charset="0"/>
              </a:rPr>
              <a:t>(</a:t>
            </a: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rPr>
              <a:t>%)</a:t>
            </a:r>
          </a:p>
        </p:txBody>
      </p:sp>
      <p:grpSp>
        <p:nvGrpSpPr>
          <p:cNvPr id="6" name="Group 5">
            <a:extLst>
              <a:ext uri="{FF2B5EF4-FFF2-40B4-BE49-F238E27FC236}">
                <a16:creationId xmlns:a16="http://schemas.microsoft.com/office/drawing/2014/main" id="{B7C9A44A-24C1-BDC6-9E04-6C5730F23846}"/>
              </a:ext>
            </a:extLst>
          </p:cNvPr>
          <p:cNvGrpSpPr/>
          <p:nvPr/>
        </p:nvGrpSpPr>
        <p:grpSpPr>
          <a:xfrm>
            <a:off x="909206" y="2872028"/>
            <a:ext cx="676226" cy="2558227"/>
            <a:chOff x="709796" y="3083835"/>
            <a:chExt cx="461267" cy="1515305"/>
          </a:xfrm>
        </p:grpSpPr>
        <p:sp>
          <p:nvSpPr>
            <p:cNvPr id="7" name="TextBox 6">
              <a:extLst>
                <a:ext uri="{FF2B5EF4-FFF2-40B4-BE49-F238E27FC236}">
                  <a16:creationId xmlns:a16="http://schemas.microsoft.com/office/drawing/2014/main" id="{6CD44ACE-1F85-20ED-4518-44869F174FB3}"/>
                </a:ext>
              </a:extLst>
            </p:cNvPr>
            <p:cNvSpPr txBox="1"/>
            <p:nvPr/>
          </p:nvSpPr>
          <p:spPr bwMode="auto">
            <a:xfrm flipH="1">
              <a:off x="957703" y="4398606"/>
              <a:ext cx="213360" cy="2005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0</a:t>
              </a:r>
            </a:p>
          </p:txBody>
        </p:sp>
        <p:sp>
          <p:nvSpPr>
            <p:cNvPr id="10" name="TextBox 9">
              <a:extLst>
                <a:ext uri="{FF2B5EF4-FFF2-40B4-BE49-F238E27FC236}">
                  <a16:creationId xmlns:a16="http://schemas.microsoft.com/office/drawing/2014/main" id="{C243C699-4473-DA56-C057-5219F39F201D}"/>
                </a:ext>
              </a:extLst>
            </p:cNvPr>
            <p:cNvSpPr txBox="1"/>
            <p:nvPr/>
          </p:nvSpPr>
          <p:spPr bwMode="auto">
            <a:xfrm flipH="1">
              <a:off x="784225" y="4136755"/>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20</a:t>
              </a:r>
            </a:p>
          </p:txBody>
        </p:sp>
        <p:sp>
          <p:nvSpPr>
            <p:cNvPr id="12" name="TextBox 11">
              <a:extLst>
                <a:ext uri="{FF2B5EF4-FFF2-40B4-BE49-F238E27FC236}">
                  <a16:creationId xmlns:a16="http://schemas.microsoft.com/office/drawing/2014/main" id="{023E71AE-6A40-C79F-303F-2D071B3F68A5}"/>
                </a:ext>
              </a:extLst>
            </p:cNvPr>
            <p:cNvSpPr txBox="1"/>
            <p:nvPr/>
          </p:nvSpPr>
          <p:spPr bwMode="auto">
            <a:xfrm flipH="1">
              <a:off x="784225" y="3868822"/>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40</a:t>
              </a:r>
            </a:p>
          </p:txBody>
        </p:sp>
        <p:sp>
          <p:nvSpPr>
            <p:cNvPr id="13" name="TextBox 12">
              <a:extLst>
                <a:ext uri="{FF2B5EF4-FFF2-40B4-BE49-F238E27FC236}">
                  <a16:creationId xmlns:a16="http://schemas.microsoft.com/office/drawing/2014/main" id="{F9632B0C-3C0B-12CF-66F1-3CCC986BFD1A}"/>
                </a:ext>
              </a:extLst>
            </p:cNvPr>
            <p:cNvSpPr txBox="1"/>
            <p:nvPr/>
          </p:nvSpPr>
          <p:spPr bwMode="auto">
            <a:xfrm flipH="1">
              <a:off x="784225" y="3606971"/>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60</a:t>
              </a:r>
            </a:p>
          </p:txBody>
        </p:sp>
        <p:sp>
          <p:nvSpPr>
            <p:cNvPr id="15" name="TextBox 14">
              <a:extLst>
                <a:ext uri="{FF2B5EF4-FFF2-40B4-BE49-F238E27FC236}">
                  <a16:creationId xmlns:a16="http://schemas.microsoft.com/office/drawing/2014/main" id="{3F4C2A41-B652-7299-9BCD-D0D549A7BBDA}"/>
                </a:ext>
              </a:extLst>
            </p:cNvPr>
            <p:cNvSpPr txBox="1"/>
            <p:nvPr/>
          </p:nvSpPr>
          <p:spPr bwMode="auto">
            <a:xfrm flipH="1">
              <a:off x="784225" y="3339038"/>
              <a:ext cx="386838"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80</a:t>
              </a:r>
            </a:p>
          </p:txBody>
        </p:sp>
        <p:sp>
          <p:nvSpPr>
            <p:cNvPr id="17" name="TextBox 16">
              <a:extLst>
                <a:ext uri="{FF2B5EF4-FFF2-40B4-BE49-F238E27FC236}">
                  <a16:creationId xmlns:a16="http://schemas.microsoft.com/office/drawing/2014/main" id="{2D849DEF-12BD-F66A-415B-AF2432DB565E}"/>
                </a:ext>
              </a:extLst>
            </p:cNvPr>
            <p:cNvSpPr txBox="1"/>
            <p:nvPr/>
          </p:nvSpPr>
          <p:spPr bwMode="auto">
            <a:xfrm flipH="1">
              <a:off x="709796" y="3083835"/>
              <a:ext cx="461267" cy="3463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100</a:t>
              </a:r>
            </a:p>
          </p:txBody>
        </p:sp>
      </p:grpSp>
      <p:sp>
        <p:nvSpPr>
          <p:cNvPr id="19" name="Freeform: Shape 18">
            <a:extLst>
              <a:ext uri="{FF2B5EF4-FFF2-40B4-BE49-F238E27FC236}">
                <a16:creationId xmlns:a16="http://schemas.microsoft.com/office/drawing/2014/main" id="{5C3CEAE8-F6FD-3D8E-F7C2-C4CC1BA6CA33}"/>
              </a:ext>
            </a:extLst>
          </p:cNvPr>
          <p:cNvSpPr/>
          <p:nvPr/>
        </p:nvSpPr>
        <p:spPr bwMode="auto">
          <a:xfrm>
            <a:off x="1639709" y="3027138"/>
            <a:ext cx="4109729" cy="2204524"/>
          </a:xfrm>
          <a:custGeom>
            <a:avLst/>
            <a:gdLst>
              <a:gd name="connsiteX0" fmla="*/ 0 w 5638800"/>
              <a:gd name="connsiteY0" fmla="*/ 0 h 1314450"/>
              <a:gd name="connsiteX1" fmla="*/ 0 w 5638800"/>
              <a:gd name="connsiteY1" fmla="*/ 1314450 h 1314450"/>
              <a:gd name="connsiteX2" fmla="*/ 5638800 w 5638800"/>
              <a:gd name="connsiteY2" fmla="*/ 1314450 h 1314450"/>
            </a:gdLst>
            <a:ahLst/>
            <a:cxnLst>
              <a:cxn ang="0">
                <a:pos x="connsiteX0" y="connsiteY0"/>
              </a:cxn>
              <a:cxn ang="0">
                <a:pos x="connsiteX1" y="connsiteY1"/>
              </a:cxn>
              <a:cxn ang="0">
                <a:pos x="connsiteX2" y="connsiteY2"/>
              </a:cxn>
            </a:cxnLst>
            <a:rect l="l" t="t" r="r" b="b"/>
            <a:pathLst>
              <a:path w="5638800" h="1314450">
                <a:moveTo>
                  <a:pt x="0" y="0"/>
                </a:moveTo>
                <a:lnTo>
                  <a:pt x="0" y="1314450"/>
                </a:lnTo>
                <a:lnTo>
                  <a:pt x="5638800" y="1314450"/>
                </a:lnTo>
              </a:path>
            </a:pathLst>
          </a:custGeom>
          <a:noFill/>
          <a:ln w="28575">
            <a:solidFill>
              <a:schemeClr val="bg1"/>
            </a:solidFill>
            <a:miter lim="800000"/>
            <a:headEnd/>
            <a:tailEnd/>
          </a:ln>
        </p:spPr>
        <p:txBody>
          <a:bodyPr rtlCol="0" anchor="ctr"/>
          <a:lstStyle/>
          <a:p>
            <a:pPr algn="ctr"/>
            <a:endParaRPr lang="en-US" dirty="0"/>
          </a:p>
        </p:txBody>
      </p:sp>
      <p:grpSp>
        <p:nvGrpSpPr>
          <p:cNvPr id="20" name="Group 19">
            <a:extLst>
              <a:ext uri="{FF2B5EF4-FFF2-40B4-BE49-F238E27FC236}">
                <a16:creationId xmlns:a16="http://schemas.microsoft.com/office/drawing/2014/main" id="{707B75E7-D213-09F4-FA24-D17D7A299E92}"/>
              </a:ext>
            </a:extLst>
          </p:cNvPr>
          <p:cNvGrpSpPr/>
          <p:nvPr/>
        </p:nvGrpSpPr>
        <p:grpSpPr>
          <a:xfrm>
            <a:off x="1552131" y="3034589"/>
            <a:ext cx="76761" cy="2194559"/>
            <a:chOff x="1072701" y="3244849"/>
            <a:chExt cx="455533" cy="1325033"/>
          </a:xfrm>
        </p:grpSpPr>
        <p:cxnSp>
          <p:nvCxnSpPr>
            <p:cNvPr id="21" name="Straight Connector 20">
              <a:extLst>
                <a:ext uri="{FF2B5EF4-FFF2-40B4-BE49-F238E27FC236}">
                  <a16:creationId xmlns:a16="http://schemas.microsoft.com/office/drawing/2014/main" id="{01EC0168-82ED-8F93-A939-F8B9FF41139C}"/>
                </a:ext>
              </a:extLst>
            </p:cNvPr>
            <p:cNvCxnSpPr>
              <a:cxnSpLocks/>
            </p:cNvCxnSpPr>
            <p:nvPr/>
          </p:nvCxnSpPr>
          <p:spPr bwMode="auto">
            <a:xfrm>
              <a:off x="1072701" y="3244849"/>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3717B7DE-4E35-DD5A-7EEF-43EEF7C6E8F3}"/>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BA795ACD-CE97-19ED-C58F-5BAAA83F4380}"/>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4" name="Straight Connector 23">
              <a:extLst>
                <a:ext uri="{FF2B5EF4-FFF2-40B4-BE49-F238E27FC236}">
                  <a16:creationId xmlns:a16="http://schemas.microsoft.com/office/drawing/2014/main" id="{F8B1CB61-203D-07F9-8A3C-47080AC01680}"/>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5" name="Straight Connector 24">
              <a:extLst>
                <a:ext uri="{FF2B5EF4-FFF2-40B4-BE49-F238E27FC236}">
                  <a16:creationId xmlns:a16="http://schemas.microsoft.com/office/drawing/2014/main" id="{1527462A-33F2-6B33-CED3-B5D50166D076}"/>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3C23C010-5FF4-87D3-8EC1-999CBB836D31}"/>
                </a:ext>
              </a:extLst>
            </p:cNvPr>
            <p:cNvCxnSpPr>
              <a:cxnSpLocks/>
            </p:cNvCxnSpPr>
            <p:nvPr/>
          </p:nvCxnSpPr>
          <p:spPr bwMode="auto">
            <a:xfrm>
              <a:off x="1072701" y="4569882"/>
              <a:ext cx="455533" cy="0"/>
            </a:xfrm>
            <a:prstGeom prst="line">
              <a:avLst/>
            </a:prstGeom>
            <a:noFill/>
            <a:ln w="28575" cap="flat" cmpd="sng" algn="ctr">
              <a:solidFill>
                <a:schemeClr val="bg1"/>
              </a:solidFill>
              <a:prstDash val="solid"/>
              <a:round/>
              <a:headEnd type="none" w="med" len="med"/>
              <a:tailEnd type="none" w="med" len="med"/>
            </a:ln>
            <a:effectLst/>
          </p:spPr>
        </p:cxnSp>
      </p:grpSp>
      <p:sp>
        <p:nvSpPr>
          <p:cNvPr id="28" name="TextBox 27">
            <a:extLst>
              <a:ext uri="{FF2B5EF4-FFF2-40B4-BE49-F238E27FC236}">
                <a16:creationId xmlns:a16="http://schemas.microsoft.com/office/drawing/2014/main" id="{FFE0F540-5FC9-3B7D-C3C8-94AC4AED7E66}"/>
              </a:ext>
            </a:extLst>
          </p:cNvPr>
          <p:cNvSpPr txBox="1"/>
          <p:nvPr/>
        </p:nvSpPr>
        <p:spPr bwMode="auto">
          <a:xfrm>
            <a:off x="1760281" y="5557739"/>
            <a:ext cx="1203809"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dirty="0">
                <a:solidFill>
                  <a:schemeClr val="bg1"/>
                </a:solidFill>
                <a:latin typeface="+mn-lt"/>
              </a:rPr>
              <a:t>HIV-1 RNA ≥50 c/mL</a:t>
            </a:r>
          </a:p>
        </p:txBody>
      </p:sp>
      <p:cxnSp>
        <p:nvCxnSpPr>
          <p:cNvPr id="38" name="Straight Connector 37">
            <a:extLst>
              <a:ext uri="{FF2B5EF4-FFF2-40B4-BE49-F238E27FC236}">
                <a16:creationId xmlns:a16="http://schemas.microsoft.com/office/drawing/2014/main" id="{5417C78E-9EEA-8BFD-9DB3-9FF398D4A78F}"/>
              </a:ext>
            </a:extLst>
          </p:cNvPr>
          <p:cNvCxnSpPr>
            <a:cxnSpLocks/>
          </p:cNvCxnSpPr>
          <p:nvPr/>
        </p:nvCxnSpPr>
        <p:spPr bwMode="auto">
          <a:xfrm rot="5400000">
            <a:off x="2968013" y="5267579"/>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20884CA6-B97B-460F-8F60-985232502971}"/>
              </a:ext>
            </a:extLst>
          </p:cNvPr>
          <p:cNvCxnSpPr>
            <a:cxnSpLocks/>
          </p:cNvCxnSpPr>
          <p:nvPr/>
        </p:nvCxnSpPr>
        <p:spPr bwMode="auto">
          <a:xfrm rot="5400000">
            <a:off x="4334748" y="5267579"/>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4E52068D-2DBA-864E-928D-F5DDC1D98091}"/>
              </a:ext>
            </a:extLst>
          </p:cNvPr>
          <p:cNvCxnSpPr>
            <a:cxnSpLocks/>
          </p:cNvCxnSpPr>
          <p:nvPr/>
        </p:nvCxnSpPr>
        <p:spPr bwMode="auto">
          <a:xfrm rot="5400000">
            <a:off x="5701484" y="5267579"/>
            <a:ext cx="76861" cy="0"/>
          </a:xfrm>
          <a:prstGeom prst="line">
            <a:avLst/>
          </a:prstGeom>
          <a:noFill/>
          <a:ln w="28575" cap="flat" cmpd="sng" algn="ctr">
            <a:solidFill>
              <a:schemeClr val="bg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4974EB77-252F-1939-7704-BD42D8257911}"/>
              </a:ext>
            </a:extLst>
          </p:cNvPr>
          <p:cNvCxnSpPr>
            <a:cxnSpLocks/>
          </p:cNvCxnSpPr>
          <p:nvPr/>
        </p:nvCxnSpPr>
        <p:spPr bwMode="auto">
          <a:xfrm rot="5400000">
            <a:off x="1601278" y="5267579"/>
            <a:ext cx="76861" cy="0"/>
          </a:xfrm>
          <a:prstGeom prst="line">
            <a:avLst/>
          </a:prstGeom>
          <a:noFill/>
          <a:ln w="28575" cap="flat" cmpd="sng" algn="ctr">
            <a:solidFill>
              <a:schemeClr val="bg1"/>
            </a:solidFill>
            <a:prstDash val="solid"/>
            <a:round/>
            <a:headEnd type="none" w="med" len="med"/>
            <a:tailEnd type="none" w="med" len="med"/>
          </a:ln>
          <a:effectLst/>
        </p:spPr>
      </p:cxnSp>
      <p:sp>
        <p:nvSpPr>
          <p:cNvPr id="45" name="TextBox 44">
            <a:extLst>
              <a:ext uri="{FF2B5EF4-FFF2-40B4-BE49-F238E27FC236}">
                <a16:creationId xmlns:a16="http://schemas.microsoft.com/office/drawing/2014/main" id="{89A21FB6-8E78-80F7-422D-5D90DABA695E}"/>
              </a:ext>
            </a:extLst>
          </p:cNvPr>
          <p:cNvSpPr txBox="1"/>
          <p:nvPr/>
        </p:nvSpPr>
        <p:spPr bwMode="auto">
          <a:xfrm>
            <a:off x="1895557" y="2147266"/>
            <a:ext cx="3236752" cy="757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l">
              <a:lnSpc>
                <a:spcPct val="90000"/>
              </a:lnSpc>
              <a:spcBef>
                <a:spcPts val="0"/>
              </a:spcBef>
              <a:spcAft>
                <a:spcPct val="0"/>
              </a:spcAft>
              <a:buClrTx/>
              <a:buFontTx/>
              <a:buNone/>
            </a:pPr>
            <a:r>
              <a:rPr lang="en-US" sz="1600" b="0" dirty="0">
                <a:solidFill>
                  <a:schemeClr val="bg1"/>
                </a:solidFill>
                <a:latin typeface="+mn-lt"/>
              </a:rPr>
              <a:t>Early Switch Day 1-Wk 48 (n = 369)</a:t>
            </a:r>
          </a:p>
          <a:p>
            <a:pPr>
              <a:lnSpc>
                <a:spcPct val="90000"/>
              </a:lnSpc>
              <a:spcBef>
                <a:spcPts val="0"/>
              </a:spcBef>
            </a:pPr>
            <a:r>
              <a:rPr lang="en-US" sz="1600" b="0" dirty="0">
                <a:solidFill>
                  <a:schemeClr val="bg1"/>
                </a:solidFill>
                <a:latin typeface="+mn-lt"/>
              </a:rPr>
              <a:t>Early Switch Day 1-Wk 196 (n = 369)</a:t>
            </a:r>
          </a:p>
          <a:p>
            <a:pPr>
              <a:lnSpc>
                <a:spcPct val="90000"/>
              </a:lnSpc>
              <a:spcBef>
                <a:spcPts val="0"/>
              </a:spcBef>
            </a:pPr>
            <a:r>
              <a:rPr lang="en-US" sz="1600" b="0" dirty="0">
                <a:solidFill>
                  <a:schemeClr val="bg1"/>
                </a:solidFill>
                <a:latin typeface="+mn-lt"/>
              </a:rPr>
              <a:t>Late Switch Wk 148-196 (n = 298)</a:t>
            </a:r>
          </a:p>
        </p:txBody>
      </p:sp>
      <p:sp>
        <p:nvSpPr>
          <p:cNvPr id="46" name="Rectangle 45">
            <a:extLst>
              <a:ext uri="{FF2B5EF4-FFF2-40B4-BE49-F238E27FC236}">
                <a16:creationId xmlns:a16="http://schemas.microsoft.com/office/drawing/2014/main" id="{0051CC15-4DC8-4288-BF8A-72B0340BDE68}"/>
              </a:ext>
            </a:extLst>
          </p:cNvPr>
          <p:cNvSpPr/>
          <p:nvPr/>
        </p:nvSpPr>
        <p:spPr bwMode="auto">
          <a:xfrm>
            <a:off x="1772790" y="2233245"/>
            <a:ext cx="122767" cy="122767"/>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7" name="Rectangle 46">
            <a:extLst>
              <a:ext uri="{FF2B5EF4-FFF2-40B4-BE49-F238E27FC236}">
                <a16:creationId xmlns:a16="http://schemas.microsoft.com/office/drawing/2014/main" id="{20267005-9C96-E0A6-E52C-B5FBB2994360}"/>
              </a:ext>
            </a:extLst>
          </p:cNvPr>
          <p:cNvSpPr/>
          <p:nvPr/>
        </p:nvSpPr>
        <p:spPr bwMode="auto">
          <a:xfrm>
            <a:off x="1772790" y="2454866"/>
            <a:ext cx="122767" cy="122767"/>
          </a:xfrm>
          <a:prstGeom prst="rect">
            <a:avLst/>
          </a:prstGeom>
          <a:solidFill>
            <a:schemeClr val="accent2"/>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48" name="Rectangle 47">
            <a:extLst>
              <a:ext uri="{FF2B5EF4-FFF2-40B4-BE49-F238E27FC236}">
                <a16:creationId xmlns:a16="http://schemas.microsoft.com/office/drawing/2014/main" id="{90E1DDC4-B7E8-3E06-7142-F5EBFC04BB45}"/>
              </a:ext>
            </a:extLst>
          </p:cNvPr>
          <p:cNvSpPr/>
          <p:nvPr/>
        </p:nvSpPr>
        <p:spPr bwMode="auto">
          <a:xfrm>
            <a:off x="1772790" y="2667058"/>
            <a:ext cx="122767" cy="122767"/>
          </a:xfrm>
          <a:prstGeom prst="rect">
            <a:avLst/>
          </a:prstGeom>
          <a:solidFill>
            <a:schemeClr val="accent2">
              <a:lumMod val="40000"/>
              <a:lumOff val="60000"/>
            </a:schemeClr>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74" name="TextBox 73">
            <a:extLst>
              <a:ext uri="{FF2B5EF4-FFF2-40B4-BE49-F238E27FC236}">
                <a16:creationId xmlns:a16="http://schemas.microsoft.com/office/drawing/2014/main" id="{C1103159-58A3-BC8D-C816-A07ED2CA859D}"/>
              </a:ext>
            </a:extLst>
          </p:cNvPr>
          <p:cNvSpPr txBox="1"/>
          <p:nvPr/>
        </p:nvSpPr>
        <p:spPr bwMode="auto">
          <a:xfrm>
            <a:off x="3124691" y="5557739"/>
            <a:ext cx="1203809"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dirty="0">
                <a:solidFill>
                  <a:schemeClr val="bg1"/>
                </a:solidFill>
                <a:latin typeface="+mn-lt"/>
              </a:rPr>
              <a:t>HIV-1 RNA &lt;50 c/mL</a:t>
            </a:r>
          </a:p>
        </p:txBody>
      </p:sp>
      <p:sp>
        <p:nvSpPr>
          <p:cNvPr id="75" name="TextBox 74">
            <a:extLst>
              <a:ext uri="{FF2B5EF4-FFF2-40B4-BE49-F238E27FC236}">
                <a16:creationId xmlns:a16="http://schemas.microsoft.com/office/drawing/2014/main" id="{247FB989-784F-81BB-22BA-AAB112033C32}"/>
              </a:ext>
            </a:extLst>
          </p:cNvPr>
          <p:cNvSpPr txBox="1"/>
          <p:nvPr/>
        </p:nvSpPr>
        <p:spPr bwMode="auto">
          <a:xfrm>
            <a:off x="4375462" y="5557739"/>
            <a:ext cx="1369681"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dirty="0">
                <a:solidFill>
                  <a:schemeClr val="bg1"/>
                </a:solidFill>
                <a:latin typeface="+mn-lt"/>
              </a:rPr>
              <a:t>No Virologic Data</a:t>
            </a:r>
          </a:p>
        </p:txBody>
      </p:sp>
      <p:sp>
        <p:nvSpPr>
          <p:cNvPr id="79" name="TextBox 78">
            <a:extLst>
              <a:ext uri="{FF2B5EF4-FFF2-40B4-BE49-F238E27FC236}">
                <a16:creationId xmlns:a16="http://schemas.microsoft.com/office/drawing/2014/main" id="{10CACDE8-FA8E-3FEE-0567-0A55957ECF67}"/>
              </a:ext>
            </a:extLst>
          </p:cNvPr>
          <p:cNvSpPr txBox="1"/>
          <p:nvPr/>
        </p:nvSpPr>
        <p:spPr bwMode="auto">
          <a:xfrm>
            <a:off x="3505566" y="2874578"/>
            <a:ext cx="393056" cy="338554"/>
          </a:xfrm>
          <a:prstGeom prst="rect">
            <a:avLst/>
          </a:prstGeom>
          <a:no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93</a:t>
            </a:r>
          </a:p>
        </p:txBody>
      </p:sp>
      <p:sp>
        <p:nvSpPr>
          <p:cNvPr id="80" name="TextBox 79">
            <a:extLst>
              <a:ext uri="{FF2B5EF4-FFF2-40B4-BE49-F238E27FC236}">
                <a16:creationId xmlns:a16="http://schemas.microsoft.com/office/drawing/2014/main" id="{008D2FFC-8694-60E8-C468-FBD0D0EC7856}"/>
              </a:ext>
            </a:extLst>
          </p:cNvPr>
          <p:cNvSpPr txBox="1"/>
          <p:nvPr/>
        </p:nvSpPr>
        <p:spPr bwMode="auto">
          <a:xfrm>
            <a:off x="3889005" y="3100936"/>
            <a:ext cx="393056" cy="338554"/>
          </a:xfrm>
          <a:prstGeom prst="rect">
            <a:avLst/>
          </a:prstGeom>
          <a:no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83</a:t>
            </a:r>
          </a:p>
        </p:txBody>
      </p:sp>
      <p:sp>
        <p:nvSpPr>
          <p:cNvPr id="81" name="TextBox 80">
            <a:extLst>
              <a:ext uri="{FF2B5EF4-FFF2-40B4-BE49-F238E27FC236}">
                <a16:creationId xmlns:a16="http://schemas.microsoft.com/office/drawing/2014/main" id="{768A3BC0-D880-4F0B-212C-FEF387D41468}"/>
              </a:ext>
            </a:extLst>
          </p:cNvPr>
          <p:cNvSpPr txBox="1"/>
          <p:nvPr/>
        </p:nvSpPr>
        <p:spPr bwMode="auto">
          <a:xfrm>
            <a:off x="3142892" y="2874578"/>
            <a:ext cx="393056" cy="338554"/>
          </a:xfrm>
          <a:prstGeom prst="rect">
            <a:avLst/>
          </a:prstGeom>
          <a:no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93</a:t>
            </a:r>
          </a:p>
        </p:txBody>
      </p:sp>
      <p:sp>
        <p:nvSpPr>
          <p:cNvPr id="82" name="TextBox 81">
            <a:extLst>
              <a:ext uri="{FF2B5EF4-FFF2-40B4-BE49-F238E27FC236}">
                <a16:creationId xmlns:a16="http://schemas.microsoft.com/office/drawing/2014/main" id="{722D8D86-3412-86EA-997F-946871BC349C}"/>
              </a:ext>
            </a:extLst>
          </p:cNvPr>
          <p:cNvSpPr txBox="1"/>
          <p:nvPr/>
        </p:nvSpPr>
        <p:spPr bwMode="auto">
          <a:xfrm>
            <a:off x="139867" y="5292742"/>
            <a:ext cx="1627594"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Wk of DTG/3TC:</a:t>
            </a:r>
          </a:p>
        </p:txBody>
      </p:sp>
      <p:grpSp>
        <p:nvGrpSpPr>
          <p:cNvPr id="97" name="Group 96">
            <a:extLst>
              <a:ext uri="{FF2B5EF4-FFF2-40B4-BE49-F238E27FC236}">
                <a16:creationId xmlns:a16="http://schemas.microsoft.com/office/drawing/2014/main" id="{D1559E71-93C6-B7C8-9E4E-55A457E6D6F1}"/>
              </a:ext>
            </a:extLst>
          </p:cNvPr>
          <p:cNvGrpSpPr/>
          <p:nvPr/>
        </p:nvGrpSpPr>
        <p:grpSpPr>
          <a:xfrm>
            <a:off x="3040387" y="5272850"/>
            <a:ext cx="1332646" cy="313932"/>
            <a:chOff x="2965231" y="5006262"/>
            <a:chExt cx="1332646" cy="313932"/>
          </a:xfrm>
        </p:grpSpPr>
        <p:sp>
          <p:nvSpPr>
            <p:cNvPr id="90" name="TextBox 89">
              <a:extLst>
                <a:ext uri="{FF2B5EF4-FFF2-40B4-BE49-F238E27FC236}">
                  <a16:creationId xmlns:a16="http://schemas.microsoft.com/office/drawing/2014/main" id="{B62346A8-C9D9-8E8D-FFC5-AEBFAE103004}"/>
                </a:ext>
              </a:extLst>
            </p:cNvPr>
            <p:cNvSpPr txBox="1"/>
            <p:nvPr/>
          </p:nvSpPr>
          <p:spPr bwMode="auto">
            <a:xfrm>
              <a:off x="3720051" y="5006262"/>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196</a:t>
              </a:r>
            </a:p>
          </p:txBody>
        </p:sp>
        <p:sp>
          <p:nvSpPr>
            <p:cNvPr id="91" name="TextBox 90">
              <a:extLst>
                <a:ext uri="{FF2B5EF4-FFF2-40B4-BE49-F238E27FC236}">
                  <a16:creationId xmlns:a16="http://schemas.microsoft.com/office/drawing/2014/main" id="{C271D783-2ECA-7FF2-E9A0-AE2B60275D3B}"/>
                </a:ext>
              </a:extLst>
            </p:cNvPr>
            <p:cNvSpPr txBox="1"/>
            <p:nvPr/>
          </p:nvSpPr>
          <p:spPr bwMode="auto">
            <a:xfrm>
              <a:off x="2965231" y="5006262"/>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48</a:t>
              </a:r>
            </a:p>
          </p:txBody>
        </p:sp>
        <p:sp>
          <p:nvSpPr>
            <p:cNvPr id="92" name="TextBox 91">
              <a:extLst>
                <a:ext uri="{FF2B5EF4-FFF2-40B4-BE49-F238E27FC236}">
                  <a16:creationId xmlns:a16="http://schemas.microsoft.com/office/drawing/2014/main" id="{9F91D1AC-9EEA-ECDD-1892-E238051262C1}"/>
                </a:ext>
              </a:extLst>
            </p:cNvPr>
            <p:cNvSpPr txBox="1"/>
            <p:nvPr/>
          </p:nvSpPr>
          <p:spPr bwMode="auto">
            <a:xfrm>
              <a:off x="3342467" y="5006262"/>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48</a:t>
              </a:r>
            </a:p>
          </p:txBody>
        </p:sp>
      </p:grpSp>
      <p:sp>
        <p:nvSpPr>
          <p:cNvPr id="99" name="TextBox 98">
            <a:extLst>
              <a:ext uri="{FF2B5EF4-FFF2-40B4-BE49-F238E27FC236}">
                <a16:creationId xmlns:a16="http://schemas.microsoft.com/office/drawing/2014/main" id="{A4F70AC8-5253-D1C7-3ACB-994269854CA7}"/>
              </a:ext>
            </a:extLst>
          </p:cNvPr>
          <p:cNvSpPr txBox="1"/>
          <p:nvPr/>
        </p:nvSpPr>
        <p:spPr bwMode="auto">
          <a:xfrm>
            <a:off x="1206080" y="1484038"/>
            <a:ext cx="38787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50000"/>
              </a:spcBef>
              <a:spcAft>
                <a:spcPct val="0"/>
              </a:spcAft>
              <a:buClrTx/>
              <a:buSzTx/>
              <a:buFontTx/>
              <a:buNone/>
              <a:tabLst/>
              <a:defRPr/>
            </a:pPr>
            <a:r>
              <a:rPr kumimoji="0" lang="en-US" b="1" i="0" u="none" strike="noStrike" kern="1200" cap="none" spc="0" normalizeH="0" baseline="0" noProof="0" dirty="0">
                <a:ln>
                  <a:noFill/>
                </a:ln>
                <a:solidFill>
                  <a:srgbClr val="000000"/>
                </a:solidFill>
                <a:effectLst/>
                <a:uLnTx/>
                <a:uFillTx/>
                <a:latin typeface="Calibri" panose="020F0502020204030204" pitchFamily="34" charset="0"/>
              </a:rPr>
              <a:t>DTG/3TC Virologic Outcomes (Snapshot, ITT-E)</a:t>
            </a:r>
          </a:p>
        </p:txBody>
      </p:sp>
      <p:sp>
        <p:nvSpPr>
          <p:cNvPr id="100" name="TextBox 99">
            <a:extLst>
              <a:ext uri="{FF2B5EF4-FFF2-40B4-BE49-F238E27FC236}">
                <a16:creationId xmlns:a16="http://schemas.microsoft.com/office/drawing/2014/main" id="{F95C3326-71C6-9D41-35A7-388C98D3790C}"/>
              </a:ext>
            </a:extLst>
          </p:cNvPr>
          <p:cNvSpPr txBox="1"/>
          <p:nvPr/>
        </p:nvSpPr>
        <p:spPr bwMode="auto">
          <a:xfrm>
            <a:off x="2210506" y="4957018"/>
            <a:ext cx="288862" cy="338554"/>
          </a:xfrm>
          <a:prstGeom prst="rect">
            <a:avLst/>
          </a:prstGeom>
          <a:no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0</a:t>
            </a:r>
          </a:p>
        </p:txBody>
      </p:sp>
      <p:sp>
        <p:nvSpPr>
          <p:cNvPr id="101" name="TextBox 100">
            <a:extLst>
              <a:ext uri="{FF2B5EF4-FFF2-40B4-BE49-F238E27FC236}">
                <a16:creationId xmlns:a16="http://schemas.microsoft.com/office/drawing/2014/main" id="{A61B41D5-88B0-5A9F-EE1F-85C517AD1BF2}"/>
              </a:ext>
            </a:extLst>
          </p:cNvPr>
          <p:cNvSpPr txBox="1"/>
          <p:nvPr/>
        </p:nvSpPr>
        <p:spPr bwMode="auto">
          <a:xfrm>
            <a:off x="2505045" y="4944144"/>
            <a:ext cx="391454" cy="338554"/>
          </a:xfrm>
          <a:prstGeom prst="rect">
            <a:avLst/>
          </a:prstGeom>
          <a:no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&lt;1</a:t>
            </a:r>
          </a:p>
        </p:txBody>
      </p:sp>
      <p:sp>
        <p:nvSpPr>
          <p:cNvPr id="102" name="TextBox 101">
            <a:extLst>
              <a:ext uri="{FF2B5EF4-FFF2-40B4-BE49-F238E27FC236}">
                <a16:creationId xmlns:a16="http://schemas.microsoft.com/office/drawing/2014/main" id="{3787434E-F4EF-9673-F9DB-F53CF58E7E6E}"/>
              </a:ext>
            </a:extLst>
          </p:cNvPr>
          <p:cNvSpPr txBox="1"/>
          <p:nvPr/>
        </p:nvSpPr>
        <p:spPr bwMode="auto">
          <a:xfrm>
            <a:off x="1746232" y="4944144"/>
            <a:ext cx="391454" cy="338554"/>
          </a:xfrm>
          <a:prstGeom prst="rect">
            <a:avLst/>
          </a:prstGeom>
          <a:no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&lt;1</a:t>
            </a:r>
          </a:p>
        </p:txBody>
      </p:sp>
      <p:grpSp>
        <p:nvGrpSpPr>
          <p:cNvPr id="107" name="Group 106">
            <a:extLst>
              <a:ext uri="{FF2B5EF4-FFF2-40B4-BE49-F238E27FC236}">
                <a16:creationId xmlns:a16="http://schemas.microsoft.com/office/drawing/2014/main" id="{F256E4D3-4405-1D45-1324-953ACED8D5C8}"/>
              </a:ext>
            </a:extLst>
          </p:cNvPr>
          <p:cNvGrpSpPr/>
          <p:nvPr/>
        </p:nvGrpSpPr>
        <p:grpSpPr>
          <a:xfrm>
            <a:off x="1657664" y="5272850"/>
            <a:ext cx="1319946" cy="313932"/>
            <a:chOff x="2952531" y="5006262"/>
            <a:chExt cx="1319946" cy="313932"/>
          </a:xfrm>
        </p:grpSpPr>
        <p:sp>
          <p:nvSpPr>
            <p:cNvPr id="108" name="TextBox 107">
              <a:extLst>
                <a:ext uri="{FF2B5EF4-FFF2-40B4-BE49-F238E27FC236}">
                  <a16:creationId xmlns:a16="http://schemas.microsoft.com/office/drawing/2014/main" id="{B999A6AE-5A16-CB42-51F5-7AFE05382167}"/>
                </a:ext>
              </a:extLst>
            </p:cNvPr>
            <p:cNvSpPr txBox="1"/>
            <p:nvPr/>
          </p:nvSpPr>
          <p:spPr bwMode="auto">
            <a:xfrm>
              <a:off x="3694651" y="5006262"/>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196</a:t>
              </a:r>
            </a:p>
          </p:txBody>
        </p:sp>
        <p:sp>
          <p:nvSpPr>
            <p:cNvPr id="109" name="TextBox 108">
              <a:extLst>
                <a:ext uri="{FF2B5EF4-FFF2-40B4-BE49-F238E27FC236}">
                  <a16:creationId xmlns:a16="http://schemas.microsoft.com/office/drawing/2014/main" id="{8722D381-86C4-9246-E4DC-A3A0C90CF367}"/>
                </a:ext>
              </a:extLst>
            </p:cNvPr>
            <p:cNvSpPr txBox="1"/>
            <p:nvPr/>
          </p:nvSpPr>
          <p:spPr bwMode="auto">
            <a:xfrm>
              <a:off x="2952531" y="5006262"/>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48</a:t>
              </a:r>
            </a:p>
          </p:txBody>
        </p:sp>
        <p:sp>
          <p:nvSpPr>
            <p:cNvPr id="110" name="TextBox 109">
              <a:extLst>
                <a:ext uri="{FF2B5EF4-FFF2-40B4-BE49-F238E27FC236}">
                  <a16:creationId xmlns:a16="http://schemas.microsoft.com/office/drawing/2014/main" id="{78AE253D-28C5-61F4-5E9D-C7438FA3778A}"/>
                </a:ext>
              </a:extLst>
            </p:cNvPr>
            <p:cNvSpPr txBox="1"/>
            <p:nvPr/>
          </p:nvSpPr>
          <p:spPr bwMode="auto">
            <a:xfrm>
              <a:off x="3355167" y="5006262"/>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48</a:t>
              </a:r>
            </a:p>
          </p:txBody>
        </p:sp>
      </p:grpSp>
      <p:grpSp>
        <p:nvGrpSpPr>
          <p:cNvPr id="111" name="Group 110">
            <a:extLst>
              <a:ext uri="{FF2B5EF4-FFF2-40B4-BE49-F238E27FC236}">
                <a16:creationId xmlns:a16="http://schemas.microsoft.com/office/drawing/2014/main" id="{F5281D6F-40EF-4FD0-0D87-C6F73E22D391}"/>
              </a:ext>
            </a:extLst>
          </p:cNvPr>
          <p:cNvGrpSpPr/>
          <p:nvPr/>
        </p:nvGrpSpPr>
        <p:grpSpPr>
          <a:xfrm>
            <a:off x="4396361" y="5272850"/>
            <a:ext cx="1332646" cy="313932"/>
            <a:chOff x="3003331" y="5006262"/>
            <a:chExt cx="1332646" cy="313932"/>
          </a:xfrm>
        </p:grpSpPr>
        <p:sp>
          <p:nvSpPr>
            <p:cNvPr id="112" name="TextBox 111">
              <a:extLst>
                <a:ext uri="{FF2B5EF4-FFF2-40B4-BE49-F238E27FC236}">
                  <a16:creationId xmlns:a16="http://schemas.microsoft.com/office/drawing/2014/main" id="{03F77D88-3606-8BAC-6B99-439B7AE55C12}"/>
                </a:ext>
              </a:extLst>
            </p:cNvPr>
            <p:cNvSpPr txBox="1"/>
            <p:nvPr/>
          </p:nvSpPr>
          <p:spPr bwMode="auto">
            <a:xfrm>
              <a:off x="3758151" y="5006262"/>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196</a:t>
              </a:r>
            </a:p>
          </p:txBody>
        </p:sp>
        <p:sp>
          <p:nvSpPr>
            <p:cNvPr id="113" name="TextBox 112">
              <a:extLst>
                <a:ext uri="{FF2B5EF4-FFF2-40B4-BE49-F238E27FC236}">
                  <a16:creationId xmlns:a16="http://schemas.microsoft.com/office/drawing/2014/main" id="{DC29991A-5B33-041B-1CDB-F2B02D6107BE}"/>
                </a:ext>
              </a:extLst>
            </p:cNvPr>
            <p:cNvSpPr txBox="1"/>
            <p:nvPr/>
          </p:nvSpPr>
          <p:spPr bwMode="auto">
            <a:xfrm>
              <a:off x="3003331" y="5006262"/>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48</a:t>
              </a:r>
            </a:p>
          </p:txBody>
        </p:sp>
        <p:sp>
          <p:nvSpPr>
            <p:cNvPr id="114" name="TextBox 113">
              <a:extLst>
                <a:ext uri="{FF2B5EF4-FFF2-40B4-BE49-F238E27FC236}">
                  <a16:creationId xmlns:a16="http://schemas.microsoft.com/office/drawing/2014/main" id="{EF5C555A-C021-9502-E4E3-6C8F72C3CDF3}"/>
                </a:ext>
              </a:extLst>
            </p:cNvPr>
            <p:cNvSpPr txBox="1"/>
            <p:nvPr/>
          </p:nvSpPr>
          <p:spPr bwMode="auto">
            <a:xfrm>
              <a:off x="3380567" y="5006262"/>
              <a:ext cx="577826" cy="313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90000"/>
                </a:lnSpc>
                <a:spcBef>
                  <a:spcPts val="0"/>
                </a:spcBef>
                <a:spcAft>
                  <a:spcPct val="0"/>
                </a:spcAft>
                <a:buClrTx/>
                <a:buFontTx/>
                <a:buNone/>
              </a:pPr>
              <a:r>
                <a:rPr lang="en-US" sz="1600" b="0" dirty="0">
                  <a:solidFill>
                    <a:schemeClr val="bg1"/>
                  </a:solidFill>
                  <a:latin typeface="+mn-lt"/>
                </a:rPr>
                <a:t>48</a:t>
              </a:r>
            </a:p>
          </p:txBody>
        </p:sp>
      </p:grpSp>
      <p:sp>
        <p:nvSpPr>
          <p:cNvPr id="118" name="TextBox 117">
            <a:extLst>
              <a:ext uri="{FF2B5EF4-FFF2-40B4-BE49-F238E27FC236}">
                <a16:creationId xmlns:a16="http://schemas.microsoft.com/office/drawing/2014/main" id="{F51E17EE-A9B5-ABFB-EDD2-956783C07AFE}"/>
              </a:ext>
            </a:extLst>
          </p:cNvPr>
          <p:cNvSpPr txBox="1"/>
          <p:nvPr/>
        </p:nvSpPr>
        <p:spPr bwMode="auto">
          <a:xfrm>
            <a:off x="4926412" y="4773243"/>
            <a:ext cx="288862" cy="338554"/>
          </a:xfrm>
          <a:prstGeom prst="rect">
            <a:avLst/>
          </a:prstGeom>
          <a:no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a:t>
            </a:r>
          </a:p>
        </p:txBody>
      </p:sp>
      <p:sp>
        <p:nvSpPr>
          <p:cNvPr id="119" name="TextBox 118">
            <a:extLst>
              <a:ext uri="{FF2B5EF4-FFF2-40B4-BE49-F238E27FC236}">
                <a16:creationId xmlns:a16="http://schemas.microsoft.com/office/drawing/2014/main" id="{A081E7F1-0A0E-186A-723F-25F0B1EB6A4C}"/>
              </a:ext>
            </a:extLst>
          </p:cNvPr>
          <p:cNvSpPr txBox="1"/>
          <p:nvPr/>
        </p:nvSpPr>
        <p:spPr bwMode="auto">
          <a:xfrm>
            <a:off x="5246351" y="4542401"/>
            <a:ext cx="393056" cy="338554"/>
          </a:xfrm>
          <a:prstGeom prst="rect">
            <a:avLst/>
          </a:prstGeom>
          <a:no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16</a:t>
            </a:r>
          </a:p>
        </p:txBody>
      </p:sp>
      <p:sp>
        <p:nvSpPr>
          <p:cNvPr id="120" name="TextBox 119">
            <a:extLst>
              <a:ext uri="{FF2B5EF4-FFF2-40B4-BE49-F238E27FC236}">
                <a16:creationId xmlns:a16="http://schemas.microsoft.com/office/drawing/2014/main" id="{B224E031-6608-9D18-CA0A-6EB0F0F8CFC0}"/>
              </a:ext>
            </a:extLst>
          </p:cNvPr>
          <p:cNvSpPr txBox="1"/>
          <p:nvPr/>
        </p:nvSpPr>
        <p:spPr bwMode="auto">
          <a:xfrm>
            <a:off x="4563738" y="4773243"/>
            <a:ext cx="288862" cy="338554"/>
          </a:xfrm>
          <a:prstGeom prst="rect">
            <a:avLst/>
          </a:prstGeom>
          <a:noFill/>
          <a:ln>
            <a:noFill/>
          </a:ln>
        </p:spPr>
        <p:txBody>
          <a:bodyPr wrap="none" rtlCol="0" anchor="ct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7</a:t>
            </a:r>
          </a:p>
        </p:txBody>
      </p:sp>
    </p:spTree>
    <p:extLst>
      <p:ext uri="{BB962C8B-B14F-4D97-AF65-F5344CB8AC3E}">
        <p14:creationId xmlns:p14="http://schemas.microsoft.com/office/powerpoint/2010/main" val="7531534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B55A7-04EA-4019-B91F-9660A85571F1}"/>
              </a:ext>
            </a:extLst>
          </p:cNvPr>
          <p:cNvSpPr>
            <a:spLocks noGrp="1"/>
          </p:cNvSpPr>
          <p:nvPr>
            <p:ph type="title"/>
          </p:nvPr>
        </p:nvSpPr>
        <p:spPr/>
        <p:txBody>
          <a:bodyPr/>
          <a:lstStyle/>
          <a:p>
            <a:r>
              <a:rPr lang="en-US" dirty="0"/>
              <a:t>TANGO: Changes in Weight and Lipids After Early and Late Switch to DTG/3TC</a:t>
            </a:r>
          </a:p>
        </p:txBody>
      </p:sp>
      <p:sp>
        <p:nvSpPr>
          <p:cNvPr id="9" name="Content Placeholder 2">
            <a:extLst>
              <a:ext uri="{FF2B5EF4-FFF2-40B4-BE49-F238E27FC236}">
                <a16:creationId xmlns:a16="http://schemas.microsoft.com/office/drawing/2014/main" id="{61CB4CDF-6CF5-8D41-B267-8A0225A57D43}"/>
              </a:ext>
            </a:extLst>
          </p:cNvPr>
          <p:cNvSpPr>
            <a:spLocks noGrp="1"/>
          </p:cNvSpPr>
          <p:nvPr>
            <p:ph idx="1"/>
          </p:nvPr>
        </p:nvSpPr>
        <p:spPr/>
        <p:txBody>
          <a:bodyPr/>
          <a:lstStyle/>
          <a:p>
            <a:pPr>
              <a:spcAft>
                <a:spcPts val="300"/>
              </a:spcAft>
            </a:pPr>
            <a:r>
              <a:rPr lang="en-US" sz="2400" dirty="0"/>
              <a:t>Mean weight change: +2.70 kg over 4 yr (+0.29 kg in last yr) in early-switch group; +0.43 kg over 1 yr in late-switch group </a:t>
            </a:r>
          </a:p>
          <a:p>
            <a:pPr>
              <a:spcAft>
                <a:spcPts val="300"/>
              </a:spcAft>
            </a:pPr>
            <a:endParaRPr lang="en-US" sz="2400" dirty="0"/>
          </a:p>
          <a:p>
            <a:pPr>
              <a:spcAft>
                <a:spcPts val="300"/>
              </a:spcAft>
            </a:pPr>
            <a:endParaRPr lang="en-US" sz="2400" dirty="0"/>
          </a:p>
          <a:p>
            <a:pPr>
              <a:spcAft>
                <a:spcPts val="300"/>
              </a:spcAft>
            </a:pPr>
            <a:endParaRPr lang="en-US" sz="2400" dirty="0"/>
          </a:p>
          <a:p>
            <a:pPr>
              <a:spcAft>
                <a:spcPts val="300"/>
              </a:spcAft>
            </a:pPr>
            <a:endParaRPr lang="en-US" sz="2400" dirty="0"/>
          </a:p>
          <a:p>
            <a:pPr>
              <a:spcAft>
                <a:spcPts val="300"/>
              </a:spcAft>
            </a:pPr>
            <a:endParaRPr lang="en-US" sz="2400" dirty="0"/>
          </a:p>
          <a:p>
            <a:pPr>
              <a:spcAft>
                <a:spcPts val="300"/>
              </a:spcAft>
            </a:pPr>
            <a:endParaRPr lang="en-US" sz="2400" dirty="0"/>
          </a:p>
          <a:p>
            <a:pPr>
              <a:spcAft>
                <a:spcPts val="300"/>
              </a:spcAft>
            </a:pPr>
            <a:r>
              <a:rPr lang="en-US" sz="2400" b="0" kern="0" dirty="0"/>
              <a:t>Lipid profiles remained favorable to DTG/3TC with overall decreases in most parameters following switch </a:t>
            </a:r>
          </a:p>
          <a:p>
            <a:pPr>
              <a:spcAft>
                <a:spcPts val="300"/>
              </a:spcAft>
            </a:pPr>
            <a:endParaRPr lang="en-US" sz="2400" dirty="0"/>
          </a:p>
        </p:txBody>
      </p:sp>
      <p:graphicFrame>
        <p:nvGraphicFramePr>
          <p:cNvPr id="14" name="Group 3">
            <a:extLst>
              <a:ext uri="{FF2B5EF4-FFF2-40B4-BE49-F238E27FC236}">
                <a16:creationId xmlns:a16="http://schemas.microsoft.com/office/drawing/2014/main" id="{EF759DE2-084D-2544-A77A-59C93A56CE92}"/>
              </a:ext>
            </a:extLst>
          </p:cNvPr>
          <p:cNvGraphicFramePr>
            <a:graphicFrameLocks/>
          </p:cNvGraphicFramePr>
          <p:nvPr>
            <p:extLst>
              <p:ext uri="{D42A27DB-BD31-4B8C-83A1-F6EECF244321}">
                <p14:modId xmlns:p14="http://schemas.microsoft.com/office/powerpoint/2010/main" val="915011444"/>
              </p:ext>
            </p:extLst>
          </p:nvPr>
        </p:nvGraphicFramePr>
        <p:xfrm>
          <a:off x="729451" y="2338800"/>
          <a:ext cx="10776749" cy="2590852"/>
        </p:xfrm>
        <a:graphic>
          <a:graphicData uri="http://schemas.openxmlformats.org/drawingml/2006/table">
            <a:tbl>
              <a:tblPr/>
              <a:tblGrid>
                <a:gridCol w="3130849">
                  <a:extLst>
                    <a:ext uri="{9D8B030D-6E8A-4147-A177-3AD203B41FA5}">
                      <a16:colId xmlns:a16="http://schemas.microsoft.com/office/drawing/2014/main" val="20000"/>
                    </a:ext>
                  </a:extLst>
                </a:gridCol>
                <a:gridCol w="1915102">
                  <a:extLst>
                    <a:ext uri="{9D8B030D-6E8A-4147-A177-3AD203B41FA5}">
                      <a16:colId xmlns:a16="http://schemas.microsoft.com/office/drawing/2014/main" val="4186513243"/>
                    </a:ext>
                  </a:extLst>
                </a:gridCol>
                <a:gridCol w="1973135">
                  <a:extLst>
                    <a:ext uri="{9D8B030D-6E8A-4147-A177-3AD203B41FA5}">
                      <a16:colId xmlns:a16="http://schemas.microsoft.com/office/drawing/2014/main" val="20001"/>
                    </a:ext>
                  </a:extLst>
                </a:gridCol>
                <a:gridCol w="1871577">
                  <a:extLst>
                    <a:ext uri="{9D8B030D-6E8A-4147-A177-3AD203B41FA5}">
                      <a16:colId xmlns:a16="http://schemas.microsoft.com/office/drawing/2014/main" val="20002"/>
                    </a:ext>
                  </a:extLst>
                </a:gridCol>
                <a:gridCol w="1886086">
                  <a:extLst>
                    <a:ext uri="{9D8B030D-6E8A-4147-A177-3AD203B41FA5}">
                      <a16:colId xmlns:a16="http://schemas.microsoft.com/office/drawing/2014/main" val="1304139085"/>
                    </a:ext>
                  </a:extLst>
                </a:gridCol>
              </a:tblGrid>
              <a:tr h="396245">
                <a:tc row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Weight Outcomes,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gridSpan="3">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tx1"/>
                          </a:solidFill>
                          <a:effectLst/>
                          <a:latin typeface="Calibri" panose="020F0502020204030204" pitchFamily="34" charset="0"/>
                        </a:rPr>
                        <a:t>Early Switch to DTG/3TC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Late Switch to DTG/3TC*</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3531884889"/>
                  </a:ext>
                </a:extLst>
              </a:tr>
              <a:tr h="396245">
                <a:tc vMerge="1">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Weight outcomes,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tx1"/>
                          </a:solidFill>
                          <a:effectLst/>
                          <a:latin typeface="Calibri" panose="020F0502020204030204" pitchFamily="34" charset="0"/>
                        </a:rPr>
                        <a:t>Wk 48 (n = 343)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Wk 144 (n = 316)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Wk 196 (n = 290)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1" i="0" u="none" strike="noStrike" cap="none" normalizeH="0" baseline="0" dirty="0">
                          <a:ln>
                            <a:noFill/>
                          </a:ln>
                          <a:solidFill>
                            <a:schemeClr val="tx1"/>
                          </a:solidFill>
                          <a:effectLst/>
                          <a:latin typeface="Calibri" panose="020F0502020204030204" pitchFamily="34" charset="0"/>
                        </a:rPr>
                        <a:t>Wk 196 (n = 271)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29529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increase from baseline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3962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≥10% increase from baseline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3962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 decrease from baseline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3962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≥10% decrease from baseline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119590122"/>
                  </a:ext>
                </a:extLst>
              </a:tr>
            </a:tbl>
          </a:graphicData>
        </a:graphic>
      </p:graphicFrame>
      <p:sp>
        <p:nvSpPr>
          <p:cNvPr id="4" name="Text Box 15">
            <a:extLst>
              <a:ext uri="{FF2B5EF4-FFF2-40B4-BE49-F238E27FC236}">
                <a16:creationId xmlns:a16="http://schemas.microsoft.com/office/drawing/2014/main" id="{02612EF9-DE55-7B0F-26E0-EB45E4DD3060}"/>
              </a:ext>
            </a:extLst>
          </p:cNvPr>
          <p:cNvSpPr txBox="1">
            <a:spLocks noChangeArrowheads="1"/>
          </p:cNvSpPr>
          <p:nvPr/>
        </p:nvSpPr>
        <p:spPr bwMode="auto">
          <a:xfrm>
            <a:off x="412751" y="636859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lvl="0" eaLnBrk="1" hangingPunct="1">
              <a:defRPr/>
            </a:pPr>
            <a:r>
              <a:rPr kumimoji="0" lang="en-US"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Routy. HIV Glasgow 2022. Abstr MO41.</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sp>
        <p:nvSpPr>
          <p:cNvPr id="7" name="TextBox 6">
            <a:extLst>
              <a:ext uri="{FF2B5EF4-FFF2-40B4-BE49-F238E27FC236}">
                <a16:creationId xmlns:a16="http://schemas.microsoft.com/office/drawing/2014/main" id="{F1A1F890-15A2-890C-810C-F6B7971BE99B}"/>
              </a:ext>
            </a:extLst>
          </p:cNvPr>
          <p:cNvSpPr txBox="1"/>
          <p:nvPr/>
        </p:nvSpPr>
        <p:spPr bwMode="auto">
          <a:xfrm>
            <a:off x="651933" y="4936377"/>
            <a:ext cx="79118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600" b="0" dirty="0">
                <a:solidFill>
                  <a:schemeClr val="bg1"/>
                </a:solidFill>
                <a:latin typeface="Calibri" panose="020F0502020204030204" pitchFamily="34" charset="0"/>
              </a:rPr>
              <a:t>*Late switch baseline values taken from latest available preswitch data for late switch group.</a:t>
            </a:r>
          </a:p>
        </p:txBody>
      </p:sp>
    </p:spTree>
    <p:extLst>
      <p:ext uri="{BB962C8B-B14F-4D97-AF65-F5344CB8AC3E}">
        <p14:creationId xmlns:p14="http://schemas.microsoft.com/office/powerpoint/2010/main" val="2196480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E33B8-FDE8-9834-3D30-343B5B1A55D1}"/>
              </a:ext>
            </a:extLst>
          </p:cNvPr>
          <p:cNvSpPr>
            <a:spLocks noGrp="1"/>
          </p:cNvSpPr>
          <p:nvPr>
            <p:ph type="title"/>
          </p:nvPr>
        </p:nvSpPr>
        <p:spPr/>
        <p:txBody>
          <a:bodyPr/>
          <a:lstStyle/>
          <a:p>
            <a:r>
              <a:rPr lang="en-US" dirty="0"/>
              <a:t>Investigational Agents</a:t>
            </a:r>
          </a:p>
        </p:txBody>
      </p:sp>
    </p:spTree>
    <p:extLst>
      <p:ext uri="{BB962C8B-B14F-4D97-AF65-F5344CB8AC3E}">
        <p14:creationId xmlns:p14="http://schemas.microsoft.com/office/powerpoint/2010/main" val="41231388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pPr eaLnBrk="1" hangingPunct="1"/>
            <a:r>
              <a:rPr lang="en-US" dirty="0">
                <a:cs typeface="Calibri" panose="020F0502020204030204" pitchFamily="34" charset="0"/>
              </a:rPr>
              <a:t>Post hoc Analysis of Lymphocyte Changes With Islatravir in P011</a:t>
            </a:r>
            <a:endParaRPr lang="en-US" altLang="en-US" dirty="0"/>
          </a:p>
        </p:txBody>
      </p:sp>
      <p:sp>
        <p:nvSpPr>
          <p:cNvPr id="10" name="Content Placeholder 9">
            <a:extLst>
              <a:ext uri="{FF2B5EF4-FFF2-40B4-BE49-F238E27FC236}">
                <a16:creationId xmlns:a16="http://schemas.microsoft.com/office/drawing/2014/main" id="{7EAA16B8-880E-36C9-D039-0CAAD34FE3F3}"/>
              </a:ext>
            </a:extLst>
          </p:cNvPr>
          <p:cNvSpPr>
            <a:spLocks noGrp="1"/>
          </p:cNvSpPr>
          <p:nvPr>
            <p:ph idx="1"/>
          </p:nvPr>
        </p:nvSpPr>
        <p:spPr/>
        <p:txBody>
          <a:bodyPr/>
          <a:lstStyle/>
          <a:p>
            <a:pPr>
              <a:spcAft>
                <a:spcPts val="0"/>
              </a:spcAft>
            </a:pPr>
            <a:r>
              <a:rPr lang="en-US" sz="1800" b="0" kern="0" dirty="0"/>
              <a:t>P011: phase IIb dose-ranging study of NRTTI ISL (0.25, 0.75, 2.25 mg) + DOR 100 mg ± 3TC for initial ART</a:t>
            </a:r>
          </a:p>
          <a:p>
            <a:pPr>
              <a:spcAft>
                <a:spcPts val="0"/>
              </a:spcAft>
            </a:pPr>
            <a:r>
              <a:rPr lang="en-US" sz="1800" b="0" kern="0" dirty="0"/>
              <a:t>DOR/ISL 100/0.75 mg daily chosen for phase III evaluation, but ISL exposure-related decreases in total lymphocytes and lymphocyte subset counts observed </a:t>
            </a:r>
          </a:p>
          <a:p>
            <a:pPr marL="0" indent="0">
              <a:spcAft>
                <a:spcPts val="0"/>
              </a:spcAft>
              <a:buNone/>
            </a:pPr>
            <a:endParaRPr lang="en-US" sz="2000" dirty="0"/>
          </a:p>
        </p:txBody>
      </p:sp>
      <p:sp>
        <p:nvSpPr>
          <p:cNvPr id="2" name="Text Box 11">
            <a:extLst>
              <a:ext uri="{FF2B5EF4-FFF2-40B4-BE49-F238E27FC236}">
                <a16:creationId xmlns:a16="http://schemas.microsoft.com/office/drawing/2014/main" id="{E91BC07C-C1A8-A3A5-81B7-5244DEFF8574}"/>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latin typeface="Calibri" panose="020F0502020204030204" pitchFamily="34" charset="0"/>
              </a:rPr>
              <a:t>Correll. </a:t>
            </a:r>
            <a:r>
              <a:rPr lang="en-US" sz="1200" b="0" dirty="0">
                <a:solidFill>
                  <a:schemeClr val="bg2"/>
                </a:solidFill>
                <a:latin typeface="Calibri" panose="020F0502020204030204" pitchFamily="34" charset="0"/>
              </a:rPr>
              <a:t>HIV Drug Therapy Glasgow 2022. Abstr O46.</a:t>
            </a:r>
            <a:endParaRPr lang="en-US" altLang="en-US" sz="1200" b="0" dirty="0">
              <a:solidFill>
                <a:schemeClr val="bg2"/>
              </a:solidFill>
              <a:latin typeface="Calibri" panose="020F0502020204030204" pitchFamily="34" charset="0"/>
            </a:endParaRPr>
          </a:p>
        </p:txBody>
      </p:sp>
      <p:graphicFrame>
        <p:nvGraphicFramePr>
          <p:cNvPr id="3" name="Table 2">
            <a:extLst>
              <a:ext uri="{FF2B5EF4-FFF2-40B4-BE49-F238E27FC236}">
                <a16:creationId xmlns:a16="http://schemas.microsoft.com/office/drawing/2014/main" id="{B8FFAA7A-1A39-370C-1FB6-084B2DFA70E1}"/>
              </a:ext>
            </a:extLst>
          </p:cNvPr>
          <p:cNvGraphicFramePr>
            <a:graphicFrameLocks noGrp="1"/>
          </p:cNvGraphicFramePr>
          <p:nvPr>
            <p:extLst>
              <p:ext uri="{D42A27DB-BD31-4B8C-83A1-F6EECF244321}">
                <p14:modId xmlns:p14="http://schemas.microsoft.com/office/powerpoint/2010/main" val="1294030034"/>
              </p:ext>
            </p:extLst>
          </p:nvPr>
        </p:nvGraphicFramePr>
        <p:xfrm>
          <a:off x="522288" y="4525375"/>
          <a:ext cx="11238069" cy="1676480"/>
        </p:xfrm>
        <a:graphic>
          <a:graphicData uri="http://schemas.openxmlformats.org/drawingml/2006/table">
            <a:tbl>
              <a:tblPr/>
              <a:tblGrid>
                <a:gridCol w="4513650">
                  <a:extLst>
                    <a:ext uri="{9D8B030D-6E8A-4147-A177-3AD203B41FA5}">
                      <a16:colId xmlns:a16="http://schemas.microsoft.com/office/drawing/2014/main" val="4266577020"/>
                    </a:ext>
                  </a:extLst>
                </a:gridCol>
                <a:gridCol w="460577">
                  <a:extLst>
                    <a:ext uri="{9D8B030D-6E8A-4147-A177-3AD203B41FA5}">
                      <a16:colId xmlns:a16="http://schemas.microsoft.com/office/drawing/2014/main" val="3045354403"/>
                    </a:ext>
                  </a:extLst>
                </a:gridCol>
                <a:gridCol w="1842306">
                  <a:extLst>
                    <a:ext uri="{9D8B030D-6E8A-4147-A177-3AD203B41FA5}">
                      <a16:colId xmlns:a16="http://schemas.microsoft.com/office/drawing/2014/main" val="1829463331"/>
                    </a:ext>
                  </a:extLst>
                </a:gridCol>
                <a:gridCol w="460577">
                  <a:extLst>
                    <a:ext uri="{9D8B030D-6E8A-4147-A177-3AD203B41FA5}">
                      <a16:colId xmlns:a16="http://schemas.microsoft.com/office/drawing/2014/main" val="143871003"/>
                    </a:ext>
                  </a:extLst>
                </a:gridCol>
                <a:gridCol w="1750191">
                  <a:extLst>
                    <a:ext uri="{9D8B030D-6E8A-4147-A177-3AD203B41FA5}">
                      <a16:colId xmlns:a16="http://schemas.microsoft.com/office/drawing/2014/main" val="1209323319"/>
                    </a:ext>
                  </a:extLst>
                </a:gridCol>
                <a:gridCol w="460577">
                  <a:extLst>
                    <a:ext uri="{9D8B030D-6E8A-4147-A177-3AD203B41FA5}">
                      <a16:colId xmlns:a16="http://schemas.microsoft.com/office/drawing/2014/main" val="1579529366"/>
                    </a:ext>
                  </a:extLst>
                </a:gridCol>
                <a:gridCol w="1750191">
                  <a:extLst>
                    <a:ext uri="{9D8B030D-6E8A-4147-A177-3AD203B41FA5}">
                      <a16:colId xmlns:a16="http://schemas.microsoft.com/office/drawing/2014/main" val="3027640133"/>
                    </a:ext>
                  </a:extLst>
                </a:gridCol>
              </a:tblGrid>
              <a:tr h="26428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1" i="0" u="none" strike="noStrike" cap="none" normalizeH="0" baseline="0" dirty="0">
                          <a:ln>
                            <a:noFill/>
                          </a:ln>
                          <a:solidFill>
                            <a:schemeClr val="tx1"/>
                          </a:solidFill>
                          <a:effectLst/>
                          <a:latin typeface="Calibri" panose="020F0502020204030204" pitchFamily="34" charset="0"/>
                        </a:rPr>
                        <a:t>P011: Wk 72 (ISL Switched to 0.75 mg) to Wk 144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defRPr/>
                      </a:pPr>
                      <a:r>
                        <a:rPr kumimoji="0" lang="en-US" sz="1600" b="1" i="0" u="none" strike="noStrike" cap="none" normalizeH="0" baseline="0" dirty="0">
                          <a:ln>
                            <a:noFill/>
                          </a:ln>
                          <a:solidFill>
                            <a:schemeClr val="tx1"/>
                          </a:solidFill>
                          <a:effectLst/>
                          <a:latin typeface="Calibri" panose="020F0502020204030204" pitchFamily="34" charset="0"/>
                        </a:rPr>
                        <a:t>Mean Change,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Mean Change,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Mean Change,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4228777061"/>
                  </a:ext>
                </a:extLst>
              </a:tr>
              <a:tr h="15300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ISL 0.25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-9.3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598925257"/>
                  </a:ext>
                </a:extLst>
              </a:tr>
              <a:tr h="15300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ISL 0.75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307073222"/>
                  </a:ext>
                </a:extLst>
              </a:tr>
              <a:tr h="15300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ISL 2.25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21.2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28.0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40.8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81156406"/>
                  </a:ext>
                </a:extLst>
              </a:tr>
              <a:tr h="15300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DOR/3TC/TDF</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877577359"/>
                  </a:ext>
                </a:extLst>
              </a:tr>
            </a:tbl>
          </a:graphicData>
        </a:graphic>
      </p:graphicFrame>
      <p:graphicFrame>
        <p:nvGraphicFramePr>
          <p:cNvPr id="11" name="Group 32">
            <a:extLst>
              <a:ext uri="{FF2B5EF4-FFF2-40B4-BE49-F238E27FC236}">
                <a16:creationId xmlns:a16="http://schemas.microsoft.com/office/drawing/2014/main" id="{625EC6CF-81D8-FE39-995C-CE13D2C0E5E9}"/>
              </a:ext>
            </a:extLst>
          </p:cNvPr>
          <p:cNvGraphicFramePr>
            <a:graphicFrameLocks noGrp="1"/>
          </p:cNvGraphicFramePr>
          <p:nvPr>
            <p:extLst>
              <p:ext uri="{D42A27DB-BD31-4B8C-83A1-F6EECF244321}">
                <p14:modId xmlns:p14="http://schemas.microsoft.com/office/powerpoint/2010/main" val="1266306866"/>
              </p:ext>
            </p:extLst>
          </p:nvPr>
        </p:nvGraphicFramePr>
        <p:xfrm>
          <a:off x="522288" y="2513599"/>
          <a:ext cx="11238069" cy="2011776"/>
        </p:xfrm>
        <a:graphic>
          <a:graphicData uri="http://schemas.openxmlformats.org/drawingml/2006/table">
            <a:tbl>
              <a:tblPr/>
              <a:tblGrid>
                <a:gridCol w="4513650">
                  <a:extLst>
                    <a:ext uri="{9D8B030D-6E8A-4147-A177-3AD203B41FA5}">
                      <a16:colId xmlns:a16="http://schemas.microsoft.com/office/drawing/2014/main" val="20000"/>
                    </a:ext>
                  </a:extLst>
                </a:gridCol>
                <a:gridCol w="460577">
                  <a:extLst>
                    <a:ext uri="{9D8B030D-6E8A-4147-A177-3AD203B41FA5}">
                      <a16:colId xmlns:a16="http://schemas.microsoft.com/office/drawing/2014/main" val="20001"/>
                    </a:ext>
                  </a:extLst>
                </a:gridCol>
                <a:gridCol w="1842306">
                  <a:extLst>
                    <a:ext uri="{9D8B030D-6E8A-4147-A177-3AD203B41FA5}">
                      <a16:colId xmlns:a16="http://schemas.microsoft.com/office/drawing/2014/main" val="3766108863"/>
                    </a:ext>
                  </a:extLst>
                </a:gridCol>
                <a:gridCol w="460577">
                  <a:extLst>
                    <a:ext uri="{9D8B030D-6E8A-4147-A177-3AD203B41FA5}">
                      <a16:colId xmlns:a16="http://schemas.microsoft.com/office/drawing/2014/main" val="193301913"/>
                    </a:ext>
                  </a:extLst>
                </a:gridCol>
                <a:gridCol w="1750191">
                  <a:extLst>
                    <a:ext uri="{9D8B030D-6E8A-4147-A177-3AD203B41FA5}">
                      <a16:colId xmlns:a16="http://schemas.microsoft.com/office/drawing/2014/main" val="4075875580"/>
                    </a:ext>
                  </a:extLst>
                </a:gridCol>
                <a:gridCol w="460577">
                  <a:extLst>
                    <a:ext uri="{9D8B030D-6E8A-4147-A177-3AD203B41FA5}">
                      <a16:colId xmlns:a16="http://schemas.microsoft.com/office/drawing/2014/main" val="3221528768"/>
                    </a:ext>
                  </a:extLst>
                </a:gridCol>
                <a:gridCol w="1750191">
                  <a:extLst>
                    <a:ext uri="{9D8B030D-6E8A-4147-A177-3AD203B41FA5}">
                      <a16:colId xmlns:a16="http://schemas.microsoft.com/office/drawing/2014/main" val="2254162644"/>
                    </a:ext>
                  </a:extLst>
                </a:gridCol>
              </a:tblGrid>
              <a:tr h="205949">
                <a:tc rowSpan="2">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P011: Baseline to Wk 72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rgbClr val="E1471D"/>
                    </a:solidFill>
                  </a:tcPr>
                </a:tc>
                <a:tc gridSpan="2">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Total Lymphocyte Count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gridSpan="2">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CD4+ T-Cell Count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gridSpan="2">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B-Cell Count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3026085484"/>
                  </a:ext>
                </a:extLst>
              </a:tr>
              <a:tr h="205949">
                <a:tc vMerge="1">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Baseline to </a:t>
                      </a:r>
                      <a:r>
                        <a:rPr kumimoji="0" lang="en-US" sz="1600" b="1" i="0" u="none" strike="noStrike" cap="none" normalizeH="0" baseline="0" dirty="0" err="1">
                          <a:ln>
                            <a:noFill/>
                          </a:ln>
                          <a:solidFill>
                            <a:schemeClr val="tx1"/>
                          </a:solidFill>
                          <a:effectLst/>
                          <a:latin typeface="Calibri" panose="020F0502020204030204" pitchFamily="34" charset="0"/>
                        </a:rPr>
                        <a:t>Wk</a:t>
                      </a:r>
                      <a:r>
                        <a:rPr kumimoji="0" lang="en-US" sz="1600" b="1" i="0" u="none" strike="noStrike" cap="none" normalizeH="0" baseline="0" dirty="0">
                          <a:ln>
                            <a:noFill/>
                          </a:ln>
                          <a:solidFill>
                            <a:schemeClr val="tx1"/>
                          </a:solidFill>
                          <a:effectLst/>
                          <a:latin typeface="Calibri" panose="020F0502020204030204" pitchFamily="34" charset="0"/>
                        </a:rPr>
                        <a:t> 72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Mean Change,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Mean Change,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Mean Change,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20594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ISL 0.25 mg + DOR</a:t>
                      </a:r>
                    </a:p>
                  </a:txBody>
                  <a:tcPr marL="121881" marR="121881" marT="45728" marB="45728" horzOverflow="overflow">
                    <a:lnL w="381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20.5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79.8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89.8</a:t>
                      </a:r>
                    </a:p>
                  </a:txBody>
                  <a:tcPr marL="121881" marR="121881" marT="45728" marB="45728" anchor="ctr" horzOverflow="overflow">
                    <a:lnL w="12700" cap="flat" cmpd="sng" algn="ctr">
                      <a:no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20594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ISL 0.75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47.1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55.5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20594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ISL 2.25 mg + DOR</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-15.9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24.0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883717977"/>
                  </a:ext>
                </a:extLst>
              </a:tr>
              <a:tr h="20594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DOR/3TC/TDF</a:t>
                      </a:r>
                    </a:p>
                  </a:txBody>
                  <a:tcPr marL="121881" marR="121881" marT="45728" marB="45728" horzOverflow="overflow">
                    <a:lnL w="381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15.9</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60.1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108.3</a:t>
                      </a:r>
                    </a:p>
                  </a:txBody>
                  <a:tcPr marL="121881" marR="121881" marT="45728" marB="45728" anchor="ctr" horzOverflow="overflow">
                    <a:lnL w="12700" cap="flat" cmpd="sng" algn="ctr">
                      <a:no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439552769"/>
                  </a:ext>
                </a:extLst>
              </a:tr>
            </a:tbl>
          </a:graphicData>
        </a:graphic>
      </p:graphicFrame>
      <p:cxnSp>
        <p:nvCxnSpPr>
          <p:cNvPr id="7" name="Straight Connector 6">
            <a:extLst>
              <a:ext uri="{FF2B5EF4-FFF2-40B4-BE49-F238E27FC236}">
                <a16:creationId xmlns:a16="http://schemas.microsoft.com/office/drawing/2014/main" id="{B2C39187-ACD1-8391-F442-D0B2A958790B}"/>
              </a:ext>
            </a:extLst>
          </p:cNvPr>
          <p:cNvCxnSpPr>
            <a:cxnSpLocks/>
          </p:cNvCxnSpPr>
          <p:nvPr/>
        </p:nvCxnSpPr>
        <p:spPr bwMode="auto">
          <a:xfrm>
            <a:off x="5184096" y="2845104"/>
            <a:ext cx="2103120" cy="0"/>
          </a:xfrm>
          <a:prstGeom prst="line">
            <a:avLst/>
          </a:prstGeom>
          <a:noFill/>
          <a:ln w="28575"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EE364C43-C056-B329-2BC4-77E19F099CFD}"/>
              </a:ext>
            </a:extLst>
          </p:cNvPr>
          <p:cNvCxnSpPr>
            <a:cxnSpLocks/>
          </p:cNvCxnSpPr>
          <p:nvPr/>
        </p:nvCxnSpPr>
        <p:spPr bwMode="auto">
          <a:xfrm>
            <a:off x="7448329" y="2845104"/>
            <a:ext cx="2011680" cy="0"/>
          </a:xfrm>
          <a:prstGeom prst="line">
            <a:avLst/>
          </a:prstGeom>
          <a:noFill/>
          <a:ln w="28575" cap="flat" cmpd="sng" algn="ctr">
            <a:solidFill>
              <a:schemeClr val="tx1"/>
            </a:solidFill>
            <a:prstDash val="solid"/>
            <a:round/>
            <a:headEnd type="none" w="med" len="med"/>
            <a:tailEnd type="none" w="med" len="med"/>
          </a:ln>
          <a:effectLst/>
        </p:spPr>
      </p:cxnSp>
      <p:cxnSp>
        <p:nvCxnSpPr>
          <p:cNvPr id="9" name="Straight Connector 8">
            <a:extLst>
              <a:ext uri="{FF2B5EF4-FFF2-40B4-BE49-F238E27FC236}">
                <a16:creationId xmlns:a16="http://schemas.microsoft.com/office/drawing/2014/main" id="{8F85ACB1-549D-4B7F-C266-130D373CC004}"/>
              </a:ext>
            </a:extLst>
          </p:cNvPr>
          <p:cNvCxnSpPr>
            <a:cxnSpLocks/>
          </p:cNvCxnSpPr>
          <p:nvPr/>
        </p:nvCxnSpPr>
        <p:spPr bwMode="auto">
          <a:xfrm>
            <a:off x="9665902" y="2845104"/>
            <a:ext cx="2011680" cy="0"/>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4197453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7E6669AD-025C-ADCE-B4F1-61CF5BE701EC}"/>
              </a:ext>
            </a:extLst>
          </p:cNvPr>
          <p:cNvSpPr>
            <a:spLocks noGrp="1"/>
          </p:cNvSpPr>
          <p:nvPr>
            <p:ph type="title"/>
          </p:nvPr>
        </p:nvSpPr>
        <p:spPr/>
        <p:txBody>
          <a:bodyPr/>
          <a:lstStyle/>
          <a:p>
            <a:r>
              <a:rPr lang="en-US" dirty="0"/>
              <a:t>Modeling and Simulation for Optimal ISL Dosing in Treatment-Naive and Virologically Suppressed PWH</a:t>
            </a:r>
          </a:p>
        </p:txBody>
      </p:sp>
      <p:sp>
        <p:nvSpPr>
          <p:cNvPr id="12" name="Content Placeholder 11">
            <a:extLst>
              <a:ext uri="{FF2B5EF4-FFF2-40B4-BE49-F238E27FC236}">
                <a16:creationId xmlns:a16="http://schemas.microsoft.com/office/drawing/2014/main" id="{8BF871C0-A328-E8BC-B50C-8B921754D856}"/>
              </a:ext>
            </a:extLst>
          </p:cNvPr>
          <p:cNvSpPr>
            <a:spLocks noGrp="1"/>
          </p:cNvSpPr>
          <p:nvPr>
            <p:ph sz="half" idx="1"/>
          </p:nvPr>
        </p:nvSpPr>
        <p:spPr/>
        <p:txBody>
          <a:bodyPr/>
          <a:lstStyle/>
          <a:p>
            <a:pPr>
              <a:spcAft>
                <a:spcPts val="0"/>
              </a:spcAft>
            </a:pPr>
            <a:r>
              <a:rPr lang="en-US" sz="1800" b="0" kern="0" dirty="0"/>
              <a:t>ISL</a:t>
            </a:r>
            <a:r>
              <a:rPr lang="en-US" sz="1800" dirty="0"/>
              <a:t>-TP</a:t>
            </a:r>
            <a:r>
              <a:rPr lang="en-US" sz="1800" b="0" kern="0" dirty="0"/>
              <a:t> preferentially accumulates in lymphocytes, leading to apoptosis and reduction in </a:t>
            </a:r>
            <a:r>
              <a:rPr lang="en-US" sz="1800" dirty="0"/>
              <a:t>cell </a:t>
            </a:r>
            <a:r>
              <a:rPr lang="en-US" sz="1800" b="0" kern="0" dirty="0"/>
              <a:t>counts unrelated to mitochondrial toxicity</a:t>
            </a:r>
          </a:p>
          <a:p>
            <a:pPr>
              <a:spcAft>
                <a:spcPts val="0"/>
              </a:spcAft>
            </a:pPr>
            <a:r>
              <a:rPr lang="en-US" sz="1800" b="0" kern="0" dirty="0"/>
              <a:t>Current study evaluated daily dosing of ISL in lymphocyte and CD4</a:t>
            </a:r>
            <a:r>
              <a:rPr lang="en-US" sz="1800" b="0" kern="0" baseline="30000" dirty="0"/>
              <a:t>+</a:t>
            </a:r>
            <a:r>
              <a:rPr lang="en-US" sz="1800" b="0" kern="0" dirty="0"/>
              <a:t> T cell models to simulate treatment dose that: 1) achieves effective concentration for WT and M184I/V HIV coverage within 3 days and 2) results in similar CD4+</a:t>
            </a:r>
            <a:r>
              <a:rPr lang="en-US" sz="1800" b="0" kern="0" baseline="30000" dirty="0"/>
              <a:t> </a:t>
            </a:r>
            <a:r>
              <a:rPr lang="en-US" sz="1800" b="0" kern="0" dirty="0"/>
              <a:t>T-cell and lymphocyte count changes vs standard ART</a:t>
            </a:r>
          </a:p>
        </p:txBody>
      </p:sp>
      <p:graphicFrame>
        <p:nvGraphicFramePr>
          <p:cNvPr id="13" name="Group 32">
            <a:extLst>
              <a:ext uri="{FF2B5EF4-FFF2-40B4-BE49-F238E27FC236}">
                <a16:creationId xmlns:a16="http://schemas.microsoft.com/office/drawing/2014/main" id="{A54F4EB1-4EF8-21FE-4123-4A212E6ACD9B}"/>
              </a:ext>
            </a:extLst>
          </p:cNvPr>
          <p:cNvGraphicFramePr>
            <a:graphicFrameLocks noGrp="1"/>
          </p:cNvGraphicFramePr>
          <p:nvPr>
            <p:extLst>
              <p:ext uri="{D42A27DB-BD31-4B8C-83A1-F6EECF244321}">
                <p14:modId xmlns:p14="http://schemas.microsoft.com/office/powerpoint/2010/main" val="1471281215"/>
              </p:ext>
            </p:extLst>
          </p:nvPr>
        </p:nvGraphicFramePr>
        <p:xfrm>
          <a:off x="516095" y="4023354"/>
          <a:ext cx="5431536" cy="2072704"/>
        </p:xfrm>
        <a:graphic>
          <a:graphicData uri="http://schemas.openxmlformats.org/drawingml/2006/table">
            <a:tbl>
              <a:tblPr/>
              <a:tblGrid>
                <a:gridCol w="1517904">
                  <a:extLst>
                    <a:ext uri="{9D8B030D-6E8A-4147-A177-3AD203B41FA5}">
                      <a16:colId xmlns:a16="http://schemas.microsoft.com/office/drawing/2014/main" val="20000"/>
                    </a:ext>
                  </a:extLst>
                </a:gridCol>
                <a:gridCol w="566928">
                  <a:extLst>
                    <a:ext uri="{9D8B030D-6E8A-4147-A177-3AD203B41FA5}">
                      <a16:colId xmlns:a16="http://schemas.microsoft.com/office/drawing/2014/main" val="20001"/>
                    </a:ext>
                  </a:extLst>
                </a:gridCol>
                <a:gridCol w="566928">
                  <a:extLst>
                    <a:ext uri="{9D8B030D-6E8A-4147-A177-3AD203B41FA5}">
                      <a16:colId xmlns:a16="http://schemas.microsoft.com/office/drawing/2014/main" val="673778507"/>
                    </a:ext>
                  </a:extLst>
                </a:gridCol>
                <a:gridCol w="822960">
                  <a:extLst>
                    <a:ext uri="{9D8B030D-6E8A-4147-A177-3AD203B41FA5}">
                      <a16:colId xmlns:a16="http://schemas.microsoft.com/office/drawing/2014/main" val="2127090190"/>
                    </a:ext>
                  </a:extLst>
                </a:gridCol>
                <a:gridCol w="566928">
                  <a:extLst>
                    <a:ext uri="{9D8B030D-6E8A-4147-A177-3AD203B41FA5}">
                      <a16:colId xmlns:a16="http://schemas.microsoft.com/office/drawing/2014/main" val="20002"/>
                    </a:ext>
                  </a:extLst>
                </a:gridCol>
                <a:gridCol w="566928">
                  <a:extLst>
                    <a:ext uri="{9D8B030D-6E8A-4147-A177-3AD203B41FA5}">
                      <a16:colId xmlns:a16="http://schemas.microsoft.com/office/drawing/2014/main" val="692420279"/>
                    </a:ext>
                  </a:extLst>
                </a:gridCol>
                <a:gridCol w="822960">
                  <a:extLst>
                    <a:ext uri="{9D8B030D-6E8A-4147-A177-3AD203B41FA5}">
                      <a16:colId xmlns:a16="http://schemas.microsoft.com/office/drawing/2014/main" val="3963540559"/>
                    </a:ext>
                  </a:extLst>
                </a:gridCol>
              </a:tblGrid>
              <a:tr h="239475">
                <a:tc rowSpan="2">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 With Effective ISL Concentration by ISL Dose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gridSpan="3">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WT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gridSpan="3">
                  <a:txBody>
                    <a:bodyPr/>
                    <a:lstStyle/>
                    <a:p>
                      <a:pPr marL="0" marR="0" lvl="0" indent="0" algn="ctr" defTabSz="914400" rtl="0" eaLnBrk="1" fontAlgn="base" latinLnBrk="0" hangingPunct="1">
                        <a:lnSpc>
                          <a:spcPct val="100000"/>
                        </a:lnSpc>
                        <a:spcBef>
                          <a:spcPct val="0"/>
                        </a:spcBef>
                        <a:spcAft>
                          <a:spcPct val="2500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M184I/V</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5960">
                <a:tc vMerge="1">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16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Day1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Day3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Steady State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Day 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Day 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Steady State</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2900196320"/>
                  </a:ext>
                </a:extLst>
              </a:tr>
              <a:tr h="215960">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0.10 mg</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28</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92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215960">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0.25 mg</a:t>
                      </a:r>
                    </a:p>
                  </a:txBody>
                  <a:tcPr marL="121881" marR="121881" marT="45728" marB="45728" horzOverflow="overflow">
                    <a:lnL w="381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100</a:t>
                      </a:r>
                    </a:p>
                  </a:txBody>
                  <a:tcPr marL="121881" marR="121881" marT="45728" marB="45728" anchor="ctr" horzOverflow="overflow">
                    <a:lnL w="12700" cap="flat" cmpd="sng" algn="ctr">
                      <a:no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215960">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0.75 mg</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93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bl>
          </a:graphicData>
        </a:graphic>
      </p:graphicFrame>
      <p:sp>
        <p:nvSpPr>
          <p:cNvPr id="2" name="Text Box 11">
            <a:extLst>
              <a:ext uri="{FF2B5EF4-FFF2-40B4-BE49-F238E27FC236}">
                <a16:creationId xmlns:a16="http://schemas.microsoft.com/office/drawing/2014/main" id="{21B8F444-B161-E1FD-35C3-33BA49CE4F28}"/>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latin typeface="Calibri" panose="020F0502020204030204" pitchFamily="34" charset="0"/>
              </a:rPr>
              <a:t>Vargo. </a:t>
            </a:r>
            <a:r>
              <a:rPr lang="en-US" sz="1200" b="0" dirty="0">
                <a:solidFill>
                  <a:schemeClr val="bg2"/>
                </a:solidFill>
                <a:latin typeface="Calibri" panose="020F0502020204030204" pitchFamily="34" charset="0"/>
              </a:rPr>
              <a:t>HIV Drug Therapy Glasgow 2022. Abstr O45.</a:t>
            </a:r>
            <a:endParaRPr lang="en-US" altLang="en-US" sz="1200" b="0" dirty="0">
              <a:solidFill>
                <a:schemeClr val="bg2"/>
              </a:solidFill>
              <a:latin typeface="Calibri" panose="020F0502020204030204" pitchFamily="34" charset="0"/>
            </a:endParaRPr>
          </a:p>
        </p:txBody>
      </p:sp>
      <p:cxnSp>
        <p:nvCxnSpPr>
          <p:cNvPr id="4" name="Straight Connector 3">
            <a:extLst>
              <a:ext uri="{FF2B5EF4-FFF2-40B4-BE49-F238E27FC236}">
                <a16:creationId xmlns:a16="http://schemas.microsoft.com/office/drawing/2014/main" id="{F2D0B787-F5E8-A41E-C649-A407752F86FF}"/>
              </a:ext>
            </a:extLst>
          </p:cNvPr>
          <p:cNvCxnSpPr>
            <a:cxnSpLocks/>
          </p:cNvCxnSpPr>
          <p:nvPr/>
        </p:nvCxnSpPr>
        <p:spPr bwMode="auto">
          <a:xfrm>
            <a:off x="2101463" y="4362600"/>
            <a:ext cx="1828800" cy="0"/>
          </a:xfrm>
          <a:prstGeom prst="line">
            <a:avLst/>
          </a:prstGeom>
          <a:noFill/>
          <a:ln w="28575" cap="flat" cmpd="sng" algn="ctr">
            <a:solidFill>
              <a:schemeClr val="tx1"/>
            </a:solidFill>
            <a:prstDash val="solid"/>
            <a:round/>
            <a:headEnd type="none" w="med" len="med"/>
            <a:tailEnd type="none" w="med" len="med"/>
          </a:ln>
          <a:effectLst/>
        </p:spPr>
      </p:cxnSp>
      <p:cxnSp>
        <p:nvCxnSpPr>
          <p:cNvPr id="5" name="Straight Connector 4">
            <a:extLst>
              <a:ext uri="{FF2B5EF4-FFF2-40B4-BE49-F238E27FC236}">
                <a16:creationId xmlns:a16="http://schemas.microsoft.com/office/drawing/2014/main" id="{0D580CC2-4C7A-07E7-4C7A-751EB07F49B4}"/>
              </a:ext>
            </a:extLst>
          </p:cNvPr>
          <p:cNvCxnSpPr>
            <a:cxnSpLocks/>
          </p:cNvCxnSpPr>
          <p:nvPr/>
        </p:nvCxnSpPr>
        <p:spPr bwMode="auto">
          <a:xfrm>
            <a:off x="4045679" y="4362600"/>
            <a:ext cx="1828800" cy="0"/>
          </a:xfrm>
          <a:prstGeom prst="line">
            <a:avLst/>
          </a:prstGeom>
          <a:noFill/>
          <a:ln w="28575" cap="flat" cmpd="sng" algn="ctr">
            <a:solidFill>
              <a:schemeClr val="tx1"/>
            </a:solidFill>
            <a:prstDash val="solid"/>
            <a:round/>
            <a:headEnd type="none" w="med" len="med"/>
            <a:tailEnd type="none" w="med" len="med"/>
          </a:ln>
          <a:effectLst/>
        </p:spPr>
      </p:cxnSp>
      <p:graphicFrame>
        <p:nvGraphicFramePr>
          <p:cNvPr id="6" name="Group 32">
            <a:extLst>
              <a:ext uri="{FF2B5EF4-FFF2-40B4-BE49-F238E27FC236}">
                <a16:creationId xmlns:a16="http://schemas.microsoft.com/office/drawing/2014/main" id="{BA161B11-A38D-671E-6A87-8FC7E684E499}"/>
              </a:ext>
            </a:extLst>
          </p:cNvPr>
          <p:cNvGraphicFramePr>
            <a:graphicFrameLocks noGrp="1"/>
          </p:cNvGraphicFramePr>
          <p:nvPr>
            <p:extLst>
              <p:ext uri="{D42A27DB-BD31-4B8C-83A1-F6EECF244321}">
                <p14:modId xmlns:p14="http://schemas.microsoft.com/office/powerpoint/2010/main" val="1602313468"/>
              </p:ext>
            </p:extLst>
          </p:nvPr>
        </p:nvGraphicFramePr>
        <p:xfrm>
          <a:off x="6309003" y="2127779"/>
          <a:ext cx="5449610" cy="1920320"/>
        </p:xfrm>
        <a:graphic>
          <a:graphicData uri="http://schemas.openxmlformats.org/drawingml/2006/table">
            <a:tbl>
              <a:tblPr/>
              <a:tblGrid>
                <a:gridCol w="1434108">
                  <a:extLst>
                    <a:ext uri="{9D8B030D-6E8A-4147-A177-3AD203B41FA5}">
                      <a16:colId xmlns:a16="http://schemas.microsoft.com/office/drawing/2014/main" val="20000"/>
                    </a:ext>
                  </a:extLst>
                </a:gridCol>
                <a:gridCol w="2007751">
                  <a:extLst>
                    <a:ext uri="{9D8B030D-6E8A-4147-A177-3AD203B41FA5}">
                      <a16:colId xmlns:a16="http://schemas.microsoft.com/office/drawing/2014/main" val="20001"/>
                    </a:ext>
                  </a:extLst>
                </a:gridCol>
                <a:gridCol w="2007751">
                  <a:extLst>
                    <a:ext uri="{9D8B030D-6E8A-4147-A177-3AD203B41FA5}">
                      <a16:colId xmlns:a16="http://schemas.microsoft.com/office/drawing/2014/main" val="20002"/>
                    </a:ext>
                  </a:extLst>
                </a:gridCol>
              </a:tblGrid>
              <a:tr h="220663">
                <a:tc>
                  <a:txBody>
                    <a:bodyPr/>
                    <a:lstStyle/>
                    <a:p>
                      <a:pPr marL="0" marR="0" lvl="0" indent="0" algn="l"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ISL Dose (mg)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CD4</a:t>
                      </a:r>
                      <a:r>
                        <a:rPr kumimoji="0" lang="en-US" sz="1600" b="1" i="0" u="none" strike="noStrike" cap="none" normalizeH="0" baseline="30000" dirty="0">
                          <a:ln>
                            <a:noFill/>
                          </a:ln>
                          <a:solidFill>
                            <a:schemeClr val="tx1"/>
                          </a:solidFill>
                          <a:effectLst/>
                          <a:latin typeface="Calibri" panose="020F0502020204030204" pitchFamily="34" charset="0"/>
                        </a:rPr>
                        <a:t>+</a:t>
                      </a:r>
                      <a:r>
                        <a:rPr kumimoji="0" lang="en-US" sz="1600" b="1" i="0" u="none" strike="noStrike" cap="none" normalizeH="0" baseline="0" dirty="0">
                          <a:ln>
                            <a:noFill/>
                          </a:ln>
                          <a:solidFill>
                            <a:schemeClr val="tx1"/>
                          </a:solidFill>
                          <a:effectLst/>
                          <a:latin typeface="Calibri" panose="020F0502020204030204" pitchFamily="34" charset="0"/>
                        </a:rPr>
                        <a:t> T-Cell Count, Mean (95% PI)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Ratio, </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Mean (95% PI)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220663">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Standard ART</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719 (664-766)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220663">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0.10</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713 (671-752)</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0.992 (0.931-1.07)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220663">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0.25</a:t>
                      </a:r>
                    </a:p>
                  </a:txBody>
                  <a:tcPr marL="121881" marR="121881" marT="45728" marB="45728" horzOverflow="overflow">
                    <a:lnL w="381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700 (649-753)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0.984 (0.914-1.05)</a:t>
                      </a:r>
                    </a:p>
                  </a:txBody>
                  <a:tcPr marL="121881" marR="121881" marT="45728" marB="45728" anchor="ctr" horzOverflow="overflow">
                    <a:lnL w="12700" cap="flat" cmpd="sng" algn="ctr">
                      <a:no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220663">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0.75</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668 (630-711)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0.934 (0.876-0.994)</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4"/>
                  </a:ext>
                </a:extLst>
              </a:tr>
            </a:tbl>
          </a:graphicData>
        </a:graphic>
      </p:graphicFrame>
      <p:graphicFrame>
        <p:nvGraphicFramePr>
          <p:cNvPr id="7" name="Group 32">
            <a:extLst>
              <a:ext uri="{FF2B5EF4-FFF2-40B4-BE49-F238E27FC236}">
                <a16:creationId xmlns:a16="http://schemas.microsoft.com/office/drawing/2014/main" id="{EED13BB8-AAFE-815E-7465-D189D7594ABE}"/>
              </a:ext>
            </a:extLst>
          </p:cNvPr>
          <p:cNvGraphicFramePr>
            <a:graphicFrameLocks noGrp="1"/>
          </p:cNvGraphicFramePr>
          <p:nvPr>
            <p:extLst>
              <p:ext uri="{D42A27DB-BD31-4B8C-83A1-F6EECF244321}">
                <p14:modId xmlns:p14="http://schemas.microsoft.com/office/powerpoint/2010/main" val="3315129604"/>
              </p:ext>
            </p:extLst>
          </p:nvPr>
        </p:nvGraphicFramePr>
        <p:xfrm>
          <a:off x="6300258" y="4175738"/>
          <a:ext cx="5449610" cy="1920320"/>
        </p:xfrm>
        <a:graphic>
          <a:graphicData uri="http://schemas.openxmlformats.org/drawingml/2006/table">
            <a:tbl>
              <a:tblPr/>
              <a:tblGrid>
                <a:gridCol w="1434108">
                  <a:extLst>
                    <a:ext uri="{9D8B030D-6E8A-4147-A177-3AD203B41FA5}">
                      <a16:colId xmlns:a16="http://schemas.microsoft.com/office/drawing/2014/main" val="20000"/>
                    </a:ext>
                  </a:extLst>
                </a:gridCol>
                <a:gridCol w="2007751">
                  <a:extLst>
                    <a:ext uri="{9D8B030D-6E8A-4147-A177-3AD203B41FA5}">
                      <a16:colId xmlns:a16="http://schemas.microsoft.com/office/drawing/2014/main" val="20001"/>
                    </a:ext>
                  </a:extLst>
                </a:gridCol>
                <a:gridCol w="2007751">
                  <a:extLst>
                    <a:ext uri="{9D8B030D-6E8A-4147-A177-3AD203B41FA5}">
                      <a16:colId xmlns:a16="http://schemas.microsoft.com/office/drawing/2014/main" val="20002"/>
                    </a:ext>
                  </a:extLst>
                </a:gridCol>
              </a:tblGrid>
              <a:tr h="184461">
                <a:tc>
                  <a:txBody>
                    <a:bodyPr/>
                    <a:lstStyle/>
                    <a:p>
                      <a:pPr marL="0" marR="0" lvl="0" indent="0" algn="l"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ISL Dose (mg)</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Lymphocyte Count,</a:t>
                      </a:r>
                    </a:p>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Mean (95% PI)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Ratio,  </a:t>
                      </a:r>
                    </a:p>
                    <a:p>
                      <a:pPr marL="0" marR="0" lvl="0" indent="0" algn="ctr" defTabSz="914400" rtl="0" eaLnBrk="1" fontAlgn="base" latinLnBrk="0" hangingPunct="1">
                        <a:lnSpc>
                          <a:spcPct val="100000"/>
                        </a:lnSpc>
                        <a:spcBef>
                          <a:spcPts val="0"/>
                        </a:spcBef>
                        <a:spcAft>
                          <a:spcPts val="0"/>
                        </a:spcAft>
                        <a:buClrTx/>
                        <a:buSzTx/>
                        <a:buFontTx/>
                        <a:buNone/>
                        <a:tabLst/>
                      </a:pPr>
                      <a:r>
                        <a:rPr kumimoji="0" lang="en-US" sz="1600" b="1" i="0" u="none" strike="noStrike" cap="none" normalizeH="0" baseline="0" dirty="0">
                          <a:ln>
                            <a:noFill/>
                          </a:ln>
                          <a:solidFill>
                            <a:schemeClr val="tx1"/>
                          </a:solidFill>
                          <a:effectLst/>
                          <a:latin typeface="Calibri" panose="020F0502020204030204" pitchFamily="34" charset="0"/>
                        </a:rPr>
                        <a:t>Mean (95% PI)</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167648">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Standard ART</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1.97 (1.90-2.06)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167648">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0.10</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1.94 (1.88-2.01)</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0.993 (0.942-1.05)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167648">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0.25</a:t>
                      </a:r>
                    </a:p>
                  </a:txBody>
                  <a:tcPr marL="121881" marR="121881" marT="45728" marB="45728" horzOverflow="overflow">
                    <a:lnL w="381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1.89 (1.83-1.97)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0.975 (0.927-1.03)</a:t>
                      </a:r>
                    </a:p>
                  </a:txBody>
                  <a:tcPr marL="121881" marR="121881" marT="45728" marB="45728" anchor="ctr" horzOverflow="overflow">
                    <a:lnL w="12700" cap="flat" cmpd="sng" algn="ctr">
                      <a:no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67648">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0.75</a:t>
                      </a: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1.71 (1.64-1.77)</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0.910 (0.870-0.963)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4"/>
                  </a:ext>
                </a:extLst>
              </a:tr>
            </a:tbl>
          </a:graphicData>
        </a:graphic>
      </p:graphicFrame>
      <p:sp>
        <p:nvSpPr>
          <p:cNvPr id="9" name="TextBox 8">
            <a:extLst>
              <a:ext uri="{FF2B5EF4-FFF2-40B4-BE49-F238E27FC236}">
                <a16:creationId xmlns:a16="http://schemas.microsoft.com/office/drawing/2014/main" id="{DFF6B5CB-F250-1C2A-E561-8DB37A2D103A}"/>
              </a:ext>
            </a:extLst>
          </p:cNvPr>
          <p:cNvSpPr txBox="1"/>
          <p:nvPr/>
        </p:nvSpPr>
        <p:spPr bwMode="auto">
          <a:xfrm>
            <a:off x="6645084" y="1510730"/>
            <a:ext cx="471292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1" dirty="0">
                <a:solidFill>
                  <a:schemeClr val="bg1"/>
                </a:solidFill>
                <a:latin typeface="Calibri" panose="020F0502020204030204" pitchFamily="34" charset="0"/>
              </a:rPr>
              <a:t>Wk 48 Predicted Cell Counts and Change From Baseline in ISL:Standard ART Ratio</a:t>
            </a:r>
          </a:p>
        </p:txBody>
      </p:sp>
    </p:spTree>
    <p:extLst>
      <p:ext uri="{BB962C8B-B14F-4D97-AF65-F5344CB8AC3E}">
        <p14:creationId xmlns:p14="http://schemas.microsoft.com/office/powerpoint/2010/main" val="17626811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A4133-076B-6285-6601-72E6CBD37933}"/>
              </a:ext>
            </a:extLst>
          </p:cNvPr>
          <p:cNvSpPr>
            <a:spLocks noGrp="1"/>
          </p:cNvSpPr>
          <p:nvPr>
            <p:ph type="title"/>
          </p:nvPr>
        </p:nvSpPr>
        <p:spPr/>
        <p:txBody>
          <a:bodyPr/>
          <a:lstStyle/>
          <a:p>
            <a:r>
              <a:rPr lang="en-US" dirty="0"/>
              <a:t>Take-home Points for Investigational Agents</a:t>
            </a:r>
          </a:p>
        </p:txBody>
      </p:sp>
      <p:sp>
        <p:nvSpPr>
          <p:cNvPr id="3" name="Content Placeholder 2">
            <a:extLst>
              <a:ext uri="{FF2B5EF4-FFF2-40B4-BE49-F238E27FC236}">
                <a16:creationId xmlns:a16="http://schemas.microsoft.com/office/drawing/2014/main" id="{C8B4F367-8787-8BDF-A4B8-2202D4CBADB9}"/>
              </a:ext>
            </a:extLst>
          </p:cNvPr>
          <p:cNvSpPr>
            <a:spLocks noGrp="1"/>
          </p:cNvSpPr>
          <p:nvPr>
            <p:ph idx="1"/>
          </p:nvPr>
        </p:nvSpPr>
        <p:spPr/>
        <p:txBody>
          <a:bodyPr/>
          <a:lstStyle/>
          <a:p>
            <a:r>
              <a:rPr lang="en-US" b="1" dirty="0">
                <a:solidFill>
                  <a:schemeClr val="accent3"/>
                </a:solidFill>
              </a:rPr>
              <a:t>Post hoc analysis of P011: </a:t>
            </a:r>
            <a:r>
              <a:rPr lang="en-US" dirty="0"/>
              <a:t>dose-dependent ISL effect on lymphocytes demonstrated with improvement with dose reduction from 2.25 to 0.75 mg dose</a:t>
            </a:r>
          </a:p>
          <a:p>
            <a:pPr lvl="1"/>
            <a:r>
              <a:rPr lang="en-US" dirty="0"/>
              <a:t>Effects on total lymphocytes and lymphocyte subsets using the lowest ISL dose of 0.25 mg + DOR 100 mg were comparable to DOR/3TC/TDF</a:t>
            </a:r>
          </a:p>
          <a:p>
            <a:pPr lvl="1"/>
            <a:r>
              <a:rPr lang="en-US" dirty="0"/>
              <a:t>DOR/ISL 100 mg/0.25 mg daily will be evaluated in phase III program in treatment-naive and virologically stable switch populations</a:t>
            </a:r>
          </a:p>
          <a:p>
            <a:r>
              <a:rPr lang="en-US" b="1" dirty="0">
                <a:solidFill>
                  <a:schemeClr val="accent3"/>
                </a:solidFill>
              </a:rPr>
              <a:t>Modeling and Simulation for Optimal ISL Dosing: </a:t>
            </a:r>
            <a:r>
              <a:rPr lang="en-US" dirty="0"/>
              <a:t>ISL 0.25 mg daily rapidly reaches effective dose for WT and M184I/V HIV and is predicted to have lymphocyte and CD4+ T-cell effects similar to standard ART</a:t>
            </a:r>
          </a:p>
          <a:p>
            <a:pPr marL="0" indent="0">
              <a:buNone/>
            </a:pPr>
            <a:endParaRPr lang="en-US" dirty="0"/>
          </a:p>
          <a:p>
            <a:endParaRPr lang="en-US" dirty="0"/>
          </a:p>
        </p:txBody>
      </p:sp>
    </p:spTree>
    <p:extLst>
      <p:ext uri="{BB962C8B-B14F-4D97-AF65-F5344CB8AC3E}">
        <p14:creationId xmlns:p14="http://schemas.microsoft.com/office/powerpoint/2010/main" val="97562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3F4B0-EF85-97FD-0147-F5A9EBE40FD9}"/>
              </a:ext>
            </a:extLst>
          </p:cNvPr>
          <p:cNvSpPr>
            <a:spLocks noGrp="1"/>
          </p:cNvSpPr>
          <p:nvPr>
            <p:ph type="title"/>
          </p:nvPr>
        </p:nvSpPr>
        <p:spPr/>
        <p:txBody>
          <a:bodyPr/>
          <a:lstStyle/>
          <a:p>
            <a:r>
              <a:rPr lang="en-US" dirty="0"/>
              <a:t>HIV and COVID-19</a:t>
            </a:r>
          </a:p>
        </p:txBody>
      </p:sp>
    </p:spTree>
    <p:extLst>
      <p:ext uri="{BB962C8B-B14F-4D97-AF65-F5344CB8AC3E}">
        <p14:creationId xmlns:p14="http://schemas.microsoft.com/office/powerpoint/2010/main" val="4523298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9FC1D4-6E18-57C9-EBF5-0FEB42926603}"/>
              </a:ext>
            </a:extLst>
          </p:cNvPr>
          <p:cNvSpPr>
            <a:spLocks noGrp="1"/>
          </p:cNvSpPr>
          <p:nvPr>
            <p:ph type="title"/>
          </p:nvPr>
        </p:nvSpPr>
        <p:spPr/>
        <p:txBody>
          <a:bodyPr/>
          <a:lstStyle/>
          <a:p>
            <a:r>
              <a:rPr lang="en-US" dirty="0"/>
              <a:t>Antibody Response to SARS-CoV-2 Vaccination Among US Veterans With HIV</a:t>
            </a:r>
          </a:p>
        </p:txBody>
      </p:sp>
      <p:sp>
        <p:nvSpPr>
          <p:cNvPr id="5" name="Content Placeholder 4">
            <a:extLst>
              <a:ext uri="{FF2B5EF4-FFF2-40B4-BE49-F238E27FC236}">
                <a16:creationId xmlns:a16="http://schemas.microsoft.com/office/drawing/2014/main" id="{5954FCE0-5E9C-97B6-79E2-6A798475CF1A}"/>
              </a:ext>
            </a:extLst>
          </p:cNvPr>
          <p:cNvSpPr>
            <a:spLocks noGrp="1"/>
          </p:cNvSpPr>
          <p:nvPr>
            <p:ph sz="half" idx="1"/>
          </p:nvPr>
        </p:nvSpPr>
        <p:spPr/>
        <p:txBody>
          <a:bodyPr/>
          <a:lstStyle/>
          <a:p>
            <a:r>
              <a:rPr lang="en-US" sz="2200" dirty="0"/>
              <a:t>Retrospective chart review of 50 US Veterans with HIV vaccinated for COVID-19 at Northport VAMC</a:t>
            </a:r>
          </a:p>
          <a:p>
            <a:pPr lvl="1"/>
            <a:r>
              <a:rPr lang="en-US" sz="2000" dirty="0"/>
              <a:t>49 men, 1 woman; 50% Black</a:t>
            </a:r>
          </a:p>
          <a:p>
            <a:pPr lvl="1"/>
            <a:r>
              <a:rPr lang="en-US" sz="2000" dirty="0"/>
              <a:t>All on ART: 45 with undetectable HIV-1 RNA; 5 with HIV-1 RNA 22-563 c/mL</a:t>
            </a:r>
          </a:p>
          <a:p>
            <a:pPr lvl="1"/>
            <a:endParaRPr lang="en-US" sz="2200" dirty="0"/>
          </a:p>
        </p:txBody>
      </p:sp>
      <p:sp>
        <p:nvSpPr>
          <p:cNvPr id="13" name="Content Placeholder 12">
            <a:extLst>
              <a:ext uri="{FF2B5EF4-FFF2-40B4-BE49-F238E27FC236}">
                <a16:creationId xmlns:a16="http://schemas.microsoft.com/office/drawing/2014/main" id="{05B7CF18-D63C-BEA4-9C3F-EAF9A828B3E5}"/>
              </a:ext>
            </a:extLst>
          </p:cNvPr>
          <p:cNvSpPr>
            <a:spLocks noGrp="1"/>
          </p:cNvSpPr>
          <p:nvPr>
            <p:ph sz="half" idx="2"/>
          </p:nvPr>
        </p:nvSpPr>
        <p:spPr>
          <a:xfrm>
            <a:off x="6252634" y="1558355"/>
            <a:ext cx="5229570" cy="4679462"/>
          </a:xfrm>
        </p:spPr>
        <p:txBody>
          <a:bodyPr/>
          <a:lstStyle/>
          <a:p>
            <a:pPr>
              <a:spcAft>
                <a:spcPts val="200"/>
              </a:spcAft>
            </a:pPr>
            <a:endParaRPr lang="en-US" dirty="0"/>
          </a:p>
          <a:p>
            <a:pPr>
              <a:spcAft>
                <a:spcPts val="200"/>
              </a:spcAft>
            </a:pPr>
            <a:endParaRPr lang="en-US" dirty="0"/>
          </a:p>
          <a:p>
            <a:pPr>
              <a:spcAft>
                <a:spcPts val="200"/>
              </a:spcAft>
            </a:pPr>
            <a:endParaRPr lang="en-US" dirty="0"/>
          </a:p>
          <a:p>
            <a:pPr>
              <a:spcAft>
                <a:spcPts val="200"/>
              </a:spcAft>
            </a:pPr>
            <a:endParaRPr lang="en-US" dirty="0"/>
          </a:p>
          <a:p>
            <a:pPr>
              <a:spcAft>
                <a:spcPts val="200"/>
              </a:spcAft>
            </a:pPr>
            <a:endParaRPr lang="en-US" sz="2400" dirty="0"/>
          </a:p>
          <a:p>
            <a:pPr>
              <a:spcAft>
                <a:spcPts val="200"/>
              </a:spcAft>
            </a:pPr>
            <a:r>
              <a:rPr lang="en-US" sz="2200" dirty="0"/>
              <a:t>Serologic responses decayed over time and increased after booster dose</a:t>
            </a:r>
          </a:p>
          <a:p>
            <a:pPr>
              <a:spcAft>
                <a:spcPts val="200"/>
              </a:spcAft>
            </a:pPr>
            <a:r>
              <a:rPr lang="en-US" sz="2200" dirty="0"/>
              <a:t>6 had COVID-19 before vaccination and 6 had COVID-19 after vaccination (median 102 days after last dose)</a:t>
            </a:r>
          </a:p>
          <a:p>
            <a:pPr lvl="1">
              <a:spcAft>
                <a:spcPts val="200"/>
              </a:spcAft>
            </a:pPr>
            <a:r>
              <a:rPr lang="en-US" sz="2000" dirty="0"/>
              <a:t>No COVID-19 deaths</a:t>
            </a:r>
          </a:p>
        </p:txBody>
      </p:sp>
      <p:sp>
        <p:nvSpPr>
          <p:cNvPr id="6" name="Text Box 11">
            <a:extLst>
              <a:ext uri="{FF2B5EF4-FFF2-40B4-BE49-F238E27FC236}">
                <a16:creationId xmlns:a16="http://schemas.microsoft.com/office/drawing/2014/main" id="{72E31863-1F4F-6F1D-99C5-21F818FAA58A}"/>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latin typeface="Calibri" panose="020F0502020204030204" pitchFamily="34" charset="0"/>
              </a:rPr>
              <a:t>Nojroge. IDWeek 2022. Abstr 1932. </a:t>
            </a:r>
          </a:p>
        </p:txBody>
      </p:sp>
      <p:graphicFrame>
        <p:nvGraphicFramePr>
          <p:cNvPr id="11" name="Group 3">
            <a:extLst>
              <a:ext uri="{FF2B5EF4-FFF2-40B4-BE49-F238E27FC236}">
                <a16:creationId xmlns:a16="http://schemas.microsoft.com/office/drawing/2014/main" id="{AB98B547-FB22-21B8-FDBB-0C3EFC34A760}"/>
              </a:ext>
            </a:extLst>
          </p:cNvPr>
          <p:cNvGraphicFramePr>
            <a:graphicFrameLocks/>
          </p:cNvGraphicFramePr>
          <p:nvPr>
            <p:extLst>
              <p:ext uri="{D42A27DB-BD31-4B8C-83A1-F6EECF244321}">
                <p14:modId xmlns:p14="http://schemas.microsoft.com/office/powerpoint/2010/main" val="2904178583"/>
              </p:ext>
            </p:extLst>
          </p:nvPr>
        </p:nvGraphicFramePr>
        <p:xfrm>
          <a:off x="718999" y="3862445"/>
          <a:ext cx="4846320" cy="2042256"/>
        </p:xfrm>
        <a:graphic>
          <a:graphicData uri="http://schemas.openxmlformats.org/drawingml/2006/table">
            <a:tbl>
              <a:tblPr/>
              <a:tblGrid>
                <a:gridCol w="320040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tblGrid>
              <a:tr h="217351">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400" b="1" i="0" u="none" strike="noStrike" cap="none" normalizeH="0" baseline="0" dirty="0">
                          <a:ln>
                            <a:noFill/>
                          </a:ln>
                          <a:solidFill>
                            <a:schemeClr val="tx1"/>
                          </a:solidFill>
                          <a:effectLst/>
                          <a:latin typeface="Calibri" panose="020F0502020204030204" pitchFamily="34" charset="0"/>
                        </a:rPr>
                        <a:t>COVID-19 Vaccines Administered, 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Veterans With HIV</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(N =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1278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Janssen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127856">
                <a:tc>
                  <a:txBody>
                    <a:body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Moderna 2 doses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127856">
                <a:tc>
                  <a:txBody>
                    <a:body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Moderna 3 doses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127856">
                <a:tc>
                  <a:txBody>
                    <a:body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Pfizer 2 doses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969348324"/>
                  </a:ext>
                </a:extLst>
              </a:tr>
              <a:tr h="127856">
                <a:tc>
                  <a:txBody>
                    <a:body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Pfizer 3 doses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131755837"/>
                  </a:ext>
                </a:extLst>
              </a:tr>
            </a:tbl>
          </a:graphicData>
        </a:graphic>
      </p:graphicFrame>
      <p:graphicFrame>
        <p:nvGraphicFramePr>
          <p:cNvPr id="12" name="Group 3">
            <a:extLst>
              <a:ext uri="{FF2B5EF4-FFF2-40B4-BE49-F238E27FC236}">
                <a16:creationId xmlns:a16="http://schemas.microsoft.com/office/drawing/2014/main" id="{D1973D92-B1BF-1449-547D-AE2014020508}"/>
              </a:ext>
            </a:extLst>
          </p:cNvPr>
          <p:cNvGraphicFramePr>
            <a:graphicFrameLocks/>
          </p:cNvGraphicFramePr>
          <p:nvPr>
            <p:extLst>
              <p:ext uri="{D42A27DB-BD31-4B8C-83A1-F6EECF244321}">
                <p14:modId xmlns:p14="http://schemas.microsoft.com/office/powerpoint/2010/main" val="2185576720"/>
              </p:ext>
            </p:extLst>
          </p:nvPr>
        </p:nvGraphicFramePr>
        <p:xfrm>
          <a:off x="6205009" y="1596455"/>
          <a:ext cx="5303520" cy="2560432"/>
        </p:xfrm>
        <a:graphic>
          <a:graphicData uri="http://schemas.openxmlformats.org/drawingml/2006/table">
            <a:tbl>
              <a:tblPr/>
              <a:tblGrid>
                <a:gridCol w="3017520">
                  <a:extLst>
                    <a:ext uri="{9D8B030D-6E8A-4147-A177-3AD203B41FA5}">
                      <a16:colId xmlns:a16="http://schemas.microsoft.com/office/drawing/2014/main" val="20000"/>
                    </a:ext>
                  </a:extLst>
                </a:gridCol>
                <a:gridCol w="1188720">
                  <a:extLst>
                    <a:ext uri="{9D8B030D-6E8A-4147-A177-3AD203B41FA5}">
                      <a16:colId xmlns:a16="http://schemas.microsoft.com/office/drawing/2014/main" val="20001"/>
                    </a:ext>
                  </a:extLst>
                </a:gridCol>
                <a:gridCol w="1097280">
                  <a:extLst>
                    <a:ext uri="{9D8B030D-6E8A-4147-A177-3AD203B41FA5}">
                      <a16:colId xmlns:a16="http://schemas.microsoft.com/office/drawing/2014/main" val="2072610242"/>
                    </a:ext>
                  </a:extLst>
                </a:gridCol>
              </a:tblGrid>
              <a:tr h="35745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400" b="1" i="0" u="none" strike="noStrike" cap="none" normalizeH="0" baseline="0" dirty="0">
                          <a:ln>
                            <a:noFill/>
                          </a:ln>
                          <a:solidFill>
                            <a:schemeClr val="tx1"/>
                          </a:solidFill>
                          <a:effectLst/>
                          <a:latin typeface="Calibri" panose="020F0502020204030204" pitchFamily="34" charset="0"/>
                        </a:rPr>
                        <a:t>Median SARS-CoV-2 Receptor Binding Doman IgG Titers After Vaccination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Veterans With HIV</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(N = 50)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1" u="none" strike="noStrike" cap="none" normalizeH="0" baseline="0" dirty="0">
                          <a:ln>
                            <a:noFill/>
                          </a:ln>
                          <a:solidFill>
                            <a:schemeClr val="tx1"/>
                          </a:solidFill>
                          <a:effectLst/>
                          <a:latin typeface="Calibri" panose="020F0502020204030204" pitchFamily="34" charset="0"/>
                        </a:rPr>
                        <a:t>P</a:t>
                      </a:r>
                      <a:r>
                        <a:rPr kumimoji="0" lang="en-US" sz="1400" b="1" i="0" u="none" strike="noStrike" cap="none" normalizeH="0" baseline="0" dirty="0">
                          <a:ln>
                            <a:noFill/>
                          </a:ln>
                          <a:solidFill>
                            <a:schemeClr val="tx1"/>
                          </a:solidFill>
                          <a:effectLst/>
                          <a:latin typeface="Calibri" panose="020F0502020204030204" pitchFamily="34" charset="0"/>
                        </a:rPr>
                        <a:t> Value for Moderna vs Pfizer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14894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After second dose (median 120 days)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4.63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148945">
                <a:tc>
                  <a:txBody>
                    <a:bodyPr/>
                    <a:lstStyle/>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Moderna</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25.7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rowSpan="2">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.039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48945">
                <a:tc>
                  <a:txBody>
                    <a:bodyPr/>
                    <a:lstStyle/>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Pfizer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4.63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v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148945">
                <a:tc>
                  <a:txBody>
                    <a:bodyPr/>
                    <a:lstStyle/>
                    <a:p>
                      <a:pPr marL="0" marR="0" lvl="0" indent="0" algn="l" defTabSz="914400" rtl="0" eaLnBrk="1" fontAlgn="base" latinLnBrk="0" hangingPunct="1">
                        <a:lnSpc>
                          <a:spcPct val="100000"/>
                        </a:lnSpc>
                        <a:spcBef>
                          <a:spcPct val="0"/>
                        </a:spcBef>
                        <a:spcAft>
                          <a:spcPct val="0"/>
                        </a:spcAft>
                        <a:buClrTx/>
                        <a:buSzTx/>
                        <a:buFont typeface="Wingdings" panose="05000000000000000000"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After third dose (median 91 days)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16.22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969348324"/>
                  </a:ext>
                </a:extLst>
              </a:tr>
              <a:tr h="148945">
                <a:tc>
                  <a:txBody>
                    <a:bodyPr/>
                    <a:lstStyle/>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Moderna</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33.89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131755837"/>
                  </a:ext>
                </a:extLst>
              </a:tr>
              <a:tr h="148945">
                <a:tc>
                  <a:txBody>
                    <a:bodyPr/>
                    <a:lstStyle/>
                    <a:p>
                      <a:pPr marL="285750" marR="0" lvl="0" indent="-28575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4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Pfizer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15.5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v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.117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585397724"/>
                  </a:ext>
                </a:extLst>
              </a:tr>
            </a:tbl>
          </a:graphicData>
        </a:graphic>
      </p:graphicFrame>
    </p:spTree>
    <p:extLst>
      <p:ext uri="{BB962C8B-B14F-4D97-AF65-F5344CB8AC3E}">
        <p14:creationId xmlns:p14="http://schemas.microsoft.com/office/powerpoint/2010/main" val="7210160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1B062-3DE1-DE52-2BB1-9B630D6C3288}"/>
              </a:ext>
            </a:extLst>
          </p:cNvPr>
          <p:cNvSpPr>
            <a:spLocks noGrp="1"/>
          </p:cNvSpPr>
          <p:nvPr>
            <p:ph type="title"/>
          </p:nvPr>
        </p:nvSpPr>
        <p:spPr/>
        <p:txBody>
          <a:bodyPr/>
          <a:lstStyle/>
          <a:p>
            <a:r>
              <a:rPr lang="en-US" dirty="0"/>
              <a:t>Assessing Neurologic Risk Factors for COVID-19 Mortality in PWH: Baseline History and Outcomes</a:t>
            </a:r>
          </a:p>
        </p:txBody>
      </p:sp>
      <p:sp>
        <p:nvSpPr>
          <p:cNvPr id="3" name="Content Placeholder 2">
            <a:extLst>
              <a:ext uri="{FF2B5EF4-FFF2-40B4-BE49-F238E27FC236}">
                <a16:creationId xmlns:a16="http://schemas.microsoft.com/office/drawing/2014/main" id="{932FFB17-D4FE-7073-6CE7-617686C004E7}"/>
              </a:ext>
            </a:extLst>
          </p:cNvPr>
          <p:cNvSpPr>
            <a:spLocks noGrp="1"/>
          </p:cNvSpPr>
          <p:nvPr>
            <p:ph idx="1"/>
          </p:nvPr>
        </p:nvSpPr>
        <p:spPr>
          <a:xfrm>
            <a:off x="604675" y="1471482"/>
            <a:ext cx="10877529" cy="4536808"/>
          </a:xfrm>
        </p:spPr>
        <p:txBody>
          <a:bodyPr/>
          <a:lstStyle/>
          <a:p>
            <a:pPr>
              <a:lnSpc>
                <a:spcPct val="100000"/>
              </a:lnSpc>
              <a:spcAft>
                <a:spcPts val="0"/>
              </a:spcAft>
            </a:pPr>
            <a:r>
              <a:rPr lang="en-US" sz="2200" dirty="0"/>
              <a:t>Retrospective study of 64 PWH age, sex, Black race, and zip code matched to 463 PWoH treated for COVID-19 at Mass General Brigham</a:t>
            </a:r>
          </a:p>
          <a:p>
            <a:pPr lvl="1">
              <a:lnSpc>
                <a:spcPct val="100000"/>
              </a:lnSpc>
              <a:spcAft>
                <a:spcPts val="0"/>
              </a:spcAft>
            </a:pPr>
            <a:r>
              <a:rPr lang="en-US" sz="2000" dirty="0"/>
              <a:t>VACS Index 2.0 used for quantifying multimorbidity: includes age, CD4+ cell count, HIV-1 RNA, Hb, platelets, AST, ALT, creatinine, HCV (increasing score = increasing risk of all-cause mortality)</a:t>
            </a:r>
          </a:p>
        </p:txBody>
      </p:sp>
      <p:graphicFrame>
        <p:nvGraphicFramePr>
          <p:cNvPr id="5" name="Group 3">
            <a:extLst>
              <a:ext uri="{FF2B5EF4-FFF2-40B4-BE49-F238E27FC236}">
                <a16:creationId xmlns:a16="http://schemas.microsoft.com/office/drawing/2014/main" id="{65F1DAC9-8DC4-7BA2-B2E6-49C3B2CECCBD}"/>
              </a:ext>
            </a:extLst>
          </p:cNvPr>
          <p:cNvGraphicFramePr>
            <a:graphicFrameLocks/>
          </p:cNvGraphicFramePr>
          <p:nvPr>
            <p:extLst>
              <p:ext uri="{D42A27DB-BD31-4B8C-83A1-F6EECF244321}">
                <p14:modId xmlns:p14="http://schemas.microsoft.com/office/powerpoint/2010/main" val="957849177"/>
              </p:ext>
            </p:extLst>
          </p:nvPr>
        </p:nvGraphicFramePr>
        <p:xfrm>
          <a:off x="521207" y="2977858"/>
          <a:ext cx="5423028" cy="2560384"/>
        </p:xfrm>
        <a:graphic>
          <a:graphicData uri="http://schemas.openxmlformats.org/drawingml/2006/table">
            <a:tbl>
              <a:tblPr/>
              <a:tblGrid>
                <a:gridCol w="2188239">
                  <a:extLst>
                    <a:ext uri="{9D8B030D-6E8A-4147-A177-3AD203B41FA5}">
                      <a16:colId xmlns:a16="http://schemas.microsoft.com/office/drawing/2014/main" val="20000"/>
                    </a:ext>
                  </a:extLst>
                </a:gridCol>
                <a:gridCol w="1236831">
                  <a:extLst>
                    <a:ext uri="{9D8B030D-6E8A-4147-A177-3AD203B41FA5}">
                      <a16:colId xmlns:a16="http://schemas.microsoft.com/office/drawing/2014/main" val="20001"/>
                    </a:ext>
                  </a:extLst>
                </a:gridCol>
                <a:gridCol w="1236831">
                  <a:extLst>
                    <a:ext uri="{9D8B030D-6E8A-4147-A177-3AD203B41FA5}">
                      <a16:colId xmlns:a16="http://schemas.microsoft.com/office/drawing/2014/main" val="20002"/>
                    </a:ext>
                  </a:extLst>
                </a:gridCol>
                <a:gridCol w="761127">
                  <a:extLst>
                    <a:ext uri="{9D8B030D-6E8A-4147-A177-3AD203B41FA5}">
                      <a16:colId xmlns:a16="http://schemas.microsoft.com/office/drawing/2014/main" val="20003"/>
                    </a:ext>
                  </a:extLst>
                </a:gridCol>
              </a:tblGrid>
              <a:tr h="21858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Medical History, 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PWH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64)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PWoH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463)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1" u="none" strike="noStrike" cap="none" normalizeH="0" baseline="0" dirty="0">
                          <a:ln>
                            <a:noFill/>
                          </a:ln>
                          <a:solidFill>
                            <a:schemeClr val="tx1"/>
                          </a:solidFill>
                          <a:effectLst/>
                          <a:latin typeface="Calibri" panose="020F0502020204030204" pitchFamily="34" charset="0"/>
                        </a:rPr>
                        <a:t>P</a:t>
                      </a:r>
                      <a:r>
                        <a:rPr kumimoji="0" lang="en-US" sz="1600" b="1" i="0" u="none" strike="noStrike" cap="none" normalizeH="0" baseline="0" dirty="0">
                          <a:ln>
                            <a:noFill/>
                          </a:ln>
                          <a:solidFill>
                            <a:schemeClr val="tx1"/>
                          </a:solidFill>
                          <a:effectLst/>
                          <a:latin typeface="Calibri" panose="020F0502020204030204" pitchFamily="34" charset="0"/>
                        </a:rPr>
                        <a:t> Value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21858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Dementia (ICD-10)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10 (15.6)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28 (6.0)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21858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Cerebrovascular disease (ICD-10)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14 (21.9)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62 (13.4)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65571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Cognitive concern (clinical review)</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6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Yes</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6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No</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14 (21.9)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43 (67.2)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73 (15.8)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277 (59.8)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bl>
          </a:graphicData>
        </a:graphic>
      </p:graphicFrame>
      <p:graphicFrame>
        <p:nvGraphicFramePr>
          <p:cNvPr id="7" name="Group 3">
            <a:extLst>
              <a:ext uri="{FF2B5EF4-FFF2-40B4-BE49-F238E27FC236}">
                <a16:creationId xmlns:a16="http://schemas.microsoft.com/office/drawing/2014/main" id="{D3ED2BBC-AFC0-DD84-6F16-33B46574061D}"/>
              </a:ext>
            </a:extLst>
          </p:cNvPr>
          <p:cNvGraphicFramePr>
            <a:graphicFrameLocks/>
          </p:cNvGraphicFramePr>
          <p:nvPr>
            <p:extLst>
              <p:ext uri="{D42A27DB-BD31-4B8C-83A1-F6EECF244321}">
                <p14:modId xmlns:p14="http://schemas.microsoft.com/office/powerpoint/2010/main" val="3045007769"/>
              </p:ext>
            </p:extLst>
          </p:nvPr>
        </p:nvGraphicFramePr>
        <p:xfrm>
          <a:off x="6247765" y="2977858"/>
          <a:ext cx="5510848" cy="3200448"/>
        </p:xfrm>
        <a:graphic>
          <a:graphicData uri="http://schemas.openxmlformats.org/drawingml/2006/table">
            <a:tbl>
              <a:tblPr/>
              <a:tblGrid>
                <a:gridCol w="2020644">
                  <a:extLst>
                    <a:ext uri="{9D8B030D-6E8A-4147-A177-3AD203B41FA5}">
                      <a16:colId xmlns:a16="http://schemas.microsoft.com/office/drawing/2014/main" val="20000"/>
                    </a:ext>
                  </a:extLst>
                </a:gridCol>
                <a:gridCol w="1377712">
                  <a:extLst>
                    <a:ext uri="{9D8B030D-6E8A-4147-A177-3AD203B41FA5}">
                      <a16:colId xmlns:a16="http://schemas.microsoft.com/office/drawing/2014/main" val="20001"/>
                    </a:ext>
                  </a:extLst>
                </a:gridCol>
                <a:gridCol w="1377712">
                  <a:extLst>
                    <a:ext uri="{9D8B030D-6E8A-4147-A177-3AD203B41FA5}">
                      <a16:colId xmlns:a16="http://schemas.microsoft.com/office/drawing/2014/main" val="20002"/>
                    </a:ext>
                  </a:extLst>
                </a:gridCol>
                <a:gridCol w="734780">
                  <a:extLst>
                    <a:ext uri="{9D8B030D-6E8A-4147-A177-3AD203B41FA5}">
                      <a16:colId xmlns:a16="http://schemas.microsoft.com/office/drawing/2014/main" val="20003"/>
                    </a:ext>
                  </a:extLst>
                </a:gridCol>
              </a:tblGrid>
              <a:tr h="22703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COVID-19 Outcome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PWH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64)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PWoH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(n = 463)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1" u="none" strike="noStrike" cap="none" normalizeH="0" baseline="0" dirty="0">
                          <a:ln>
                            <a:noFill/>
                          </a:ln>
                          <a:solidFill>
                            <a:schemeClr val="tx1"/>
                          </a:solidFill>
                          <a:effectLst/>
                          <a:latin typeface="Calibri" panose="020F0502020204030204" pitchFamily="34" charset="0"/>
                        </a:rPr>
                        <a:t>P </a:t>
                      </a:r>
                      <a:r>
                        <a:rPr kumimoji="0" lang="en-US" sz="1600" b="1" i="0" u="none" strike="noStrike" cap="none" normalizeH="0" baseline="0" dirty="0">
                          <a:ln>
                            <a:noFill/>
                          </a:ln>
                          <a:solidFill>
                            <a:schemeClr val="tx1"/>
                          </a:solidFill>
                          <a:effectLst/>
                          <a:latin typeface="Calibri" panose="020F0502020204030204" pitchFamily="34" charset="0"/>
                        </a:rPr>
                        <a:t>Value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52973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Highest level of care, n (%)</a:t>
                      </a:r>
                    </a:p>
                    <a:p>
                      <a:pPr marL="182880"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6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Hospital</a:t>
                      </a:r>
                    </a:p>
                    <a:p>
                      <a:pPr marL="182880"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6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ICU</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49 (76.6)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 (28.1)</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293 (63.3)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90 (19.4)</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.052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.147</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681077">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In-hospital death</a:t>
                      </a:r>
                    </a:p>
                    <a:p>
                      <a:pPr marL="182880"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6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Number, n (%)</a:t>
                      </a:r>
                    </a:p>
                    <a:p>
                      <a:pPr marL="182880"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6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rPr>
                        <a:t>Age at death, mean (SD)</a:t>
                      </a:r>
                      <a:endParaRPr kumimoji="0" lang="en-US" sz="1600" b="0" i="0" u="none" strike="noStrike" kern="1200" cap="none" spc="0" normalizeH="0" baseline="0" noProof="0" dirty="0">
                        <a:ln>
                          <a:noFill/>
                        </a:ln>
                        <a:solidFill>
                          <a:schemeClr val="bg2">
                            <a:lumMod val="10000"/>
                          </a:schemeClr>
                        </a:solidFill>
                        <a:effectLst/>
                        <a:uLnTx/>
                        <a:uFillTx/>
                        <a:latin typeface="Calibri" panose="020F0502020204030204" pitchFamily="34" charset="0"/>
                        <a:ea typeface="+mn-ea"/>
                        <a:cs typeface="+mn-cs"/>
                      </a:endParaRPr>
                    </a:p>
                    <a:p>
                      <a:pPr marL="182880"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defRPr/>
                      </a:pPr>
                      <a:r>
                        <a:rPr kumimoji="0" lang="en-US" sz="1600" b="0" i="0" u="none" strike="noStrike" kern="1200" cap="none" spc="0" normalizeH="0" baseline="0" noProof="0" dirty="0">
                          <a:ln>
                            <a:noFill/>
                          </a:ln>
                          <a:solidFill>
                            <a:schemeClr val="bg2">
                              <a:lumMod val="10000"/>
                            </a:schemeClr>
                          </a:solidFill>
                          <a:effectLst/>
                          <a:uLnTx/>
                          <a:uFillTx/>
                          <a:latin typeface="Calibri" panose="020F0502020204030204" pitchFamily="34" charset="0"/>
                          <a:ea typeface="+mn-ea"/>
                          <a:cs typeface="+mn-cs"/>
                        </a:rPr>
                        <a:t>Death attributable to COVID-19, n (%)</a:t>
                      </a:r>
                      <a:endParaRPr kumimoji="0" lang="en-US" sz="1600" b="0" i="0" u="none" strike="noStrike" kern="1200" cap="none" spc="0" normalizeH="0" baseline="0" noProof="0" dirty="0">
                        <a:ln>
                          <a:noFill/>
                        </a:ln>
                        <a:solidFill>
                          <a:srgbClr val="455560">
                            <a:lumMod val="10000"/>
                          </a:srgbClr>
                        </a:solidFill>
                        <a:effectLst/>
                        <a:uLnTx/>
                        <a:uFillTx/>
                        <a:latin typeface="Calibri" panose="020F0502020204030204" pitchFamily="34" charset="0"/>
                        <a:ea typeface="+mn-ea"/>
                        <a:cs typeface="+mn-cs"/>
                      </a:endParaRPr>
                    </a:p>
                  </a:txBody>
                  <a:tcPr marL="121699" marR="121699" marT="45728" marB="45728" horzOverflow="overflow">
                    <a:lnL w="381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11 (17.2)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57.95 (13.56)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 (63.6)</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29 (6.3)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66.23 (8.99)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21 (72.4)</a:t>
                      </a:r>
                    </a:p>
                  </a:txBody>
                  <a:tcPr marL="121699" marR="121699"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.004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.637</a:t>
                      </a:r>
                    </a:p>
                  </a:txBody>
                  <a:tcPr marL="121699" marR="121699" marT="45728" marB="45728" horzOverflow="overflow">
                    <a:lnL w="12700" cap="flat" cmpd="sng" algn="ctr">
                      <a:no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bl>
          </a:graphicData>
        </a:graphic>
      </p:graphicFrame>
      <p:sp>
        <p:nvSpPr>
          <p:cNvPr id="6" name="Text Box 11">
            <a:extLst>
              <a:ext uri="{FF2B5EF4-FFF2-40B4-BE49-F238E27FC236}">
                <a16:creationId xmlns:a16="http://schemas.microsoft.com/office/drawing/2014/main" id="{B1C5F250-670C-B3AC-4494-DE542DF12648}"/>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l">
              <a:lnSpc>
                <a:spcPct val="100000"/>
              </a:lnSpc>
              <a:spcBef>
                <a:spcPct val="50000"/>
              </a:spcBef>
              <a:spcAft>
                <a:spcPct val="0"/>
              </a:spcAft>
              <a:buClrTx/>
              <a:buFontTx/>
              <a:buNone/>
            </a:pPr>
            <a:r>
              <a:rPr lang="en-US" sz="1200" b="0" dirty="0">
                <a:solidFill>
                  <a:schemeClr val="bg2"/>
                </a:solidFill>
                <a:latin typeface="Calibri" panose="020F0502020204030204" pitchFamily="34" charset="0"/>
              </a:rPr>
              <a:t>Mukerji. IDWeek 2022. Abstr 2358.</a:t>
            </a:r>
          </a:p>
        </p:txBody>
      </p:sp>
    </p:spTree>
    <p:extLst>
      <p:ext uri="{BB962C8B-B14F-4D97-AF65-F5344CB8AC3E}">
        <p14:creationId xmlns:p14="http://schemas.microsoft.com/office/powerpoint/2010/main" val="370494004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1B062-3DE1-DE52-2BB1-9B630D6C3288}"/>
              </a:ext>
            </a:extLst>
          </p:cNvPr>
          <p:cNvSpPr>
            <a:spLocks noGrp="1"/>
          </p:cNvSpPr>
          <p:nvPr>
            <p:ph type="title"/>
          </p:nvPr>
        </p:nvSpPr>
        <p:spPr/>
        <p:txBody>
          <a:bodyPr/>
          <a:lstStyle/>
          <a:p>
            <a:r>
              <a:rPr lang="en-US" dirty="0"/>
              <a:t>Assessing Neurologic Risk Factors for COVID-19 Mortality in PWH: Results</a:t>
            </a:r>
          </a:p>
        </p:txBody>
      </p:sp>
      <p:graphicFrame>
        <p:nvGraphicFramePr>
          <p:cNvPr id="6" name="Group 3">
            <a:extLst>
              <a:ext uri="{FF2B5EF4-FFF2-40B4-BE49-F238E27FC236}">
                <a16:creationId xmlns:a16="http://schemas.microsoft.com/office/drawing/2014/main" id="{6110C964-45E9-1D23-8D0D-5B901D044329}"/>
              </a:ext>
            </a:extLst>
          </p:cNvPr>
          <p:cNvGraphicFramePr>
            <a:graphicFrameLocks/>
          </p:cNvGraphicFramePr>
          <p:nvPr>
            <p:extLst>
              <p:ext uri="{D42A27DB-BD31-4B8C-83A1-F6EECF244321}">
                <p14:modId xmlns:p14="http://schemas.microsoft.com/office/powerpoint/2010/main" val="1643070314"/>
              </p:ext>
            </p:extLst>
          </p:nvPr>
        </p:nvGraphicFramePr>
        <p:xfrm>
          <a:off x="6084582" y="1358403"/>
          <a:ext cx="5669280" cy="2590912"/>
        </p:xfrm>
        <a:graphic>
          <a:graphicData uri="http://schemas.openxmlformats.org/drawingml/2006/table">
            <a:tbl>
              <a:tblPr/>
              <a:tblGrid>
                <a:gridCol w="2298066">
                  <a:extLst>
                    <a:ext uri="{9D8B030D-6E8A-4147-A177-3AD203B41FA5}">
                      <a16:colId xmlns:a16="http://schemas.microsoft.com/office/drawing/2014/main" val="20000"/>
                    </a:ext>
                  </a:extLst>
                </a:gridCol>
                <a:gridCol w="2389989">
                  <a:extLst>
                    <a:ext uri="{9D8B030D-6E8A-4147-A177-3AD203B41FA5}">
                      <a16:colId xmlns:a16="http://schemas.microsoft.com/office/drawing/2014/main" val="20001"/>
                    </a:ext>
                  </a:extLst>
                </a:gridCol>
                <a:gridCol w="981225">
                  <a:extLst>
                    <a:ext uri="{9D8B030D-6E8A-4147-A177-3AD203B41FA5}">
                      <a16:colId xmlns:a16="http://schemas.microsoft.com/office/drawing/2014/main" val="20002"/>
                    </a:ext>
                  </a:extLst>
                </a:gridCol>
              </a:tblGrid>
              <a:tr h="26338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Factor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OR for Death              After COVID-19*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1" u="none" strike="noStrike" cap="none" normalizeH="0" baseline="0" dirty="0">
                          <a:ln>
                            <a:noFill/>
                          </a:ln>
                          <a:solidFill>
                            <a:schemeClr val="tx1"/>
                          </a:solidFill>
                          <a:effectLst/>
                          <a:latin typeface="Calibri" panose="020F0502020204030204" pitchFamily="34" charset="0"/>
                        </a:rPr>
                        <a:t>P</a:t>
                      </a:r>
                      <a:r>
                        <a:rPr kumimoji="0" lang="en-US" sz="1600" b="1" i="0" u="none" strike="noStrike" cap="none" normalizeH="0" baseline="0" dirty="0">
                          <a:ln>
                            <a:noFill/>
                          </a:ln>
                          <a:solidFill>
                            <a:schemeClr val="tx1"/>
                          </a:solidFill>
                          <a:effectLst/>
                          <a:latin typeface="Calibri" panose="020F0502020204030204" pitchFamily="34" charset="0"/>
                        </a:rPr>
                        <a:t> Value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26338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rPr>
                        <a:t>All patients (n = 527)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73585639"/>
                  </a:ext>
                </a:extLst>
              </a:tr>
              <a:tr h="263380">
                <a:tc>
                  <a:txBody>
                    <a:bodyPr/>
                    <a:lstStyle/>
                    <a:p>
                      <a:pPr marL="182880" marR="0" lvl="0" indent="-18288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Dementia diagnosis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2.42 (0.96-5.75)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063159188"/>
                  </a:ext>
                </a:extLst>
              </a:tr>
              <a:tr h="159815">
                <a:tc>
                  <a:txBody>
                    <a:bodyPr/>
                    <a:lstStyle/>
                    <a:p>
                      <a:pPr marL="182880" marR="0" lvl="0" indent="-18288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Cognitive concern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2.39 (1.09-5.27)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223972362"/>
                  </a:ext>
                </a:extLst>
              </a:tr>
              <a:tr h="15981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bg2">
                              <a:lumMod val="10000"/>
                            </a:schemeClr>
                          </a:solidFill>
                          <a:effectLst/>
                          <a:latin typeface="Calibri" panose="020F0502020204030204" pitchFamily="34" charset="0"/>
                        </a:rPr>
                        <a:t>PWH (n = 64)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855735649"/>
                  </a:ext>
                </a:extLst>
              </a:tr>
              <a:tr h="263380">
                <a:tc>
                  <a:txBody>
                    <a:bodyPr/>
                    <a:lstStyle/>
                    <a:p>
                      <a:pPr marL="182880" marR="0" lvl="0" indent="-18288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Dementia diagnosis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1.31 (0.21-6.73)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263380">
                <a:tc>
                  <a:txBody>
                    <a:bodyPr/>
                    <a:lstStyle/>
                    <a:p>
                      <a:pPr marL="182880" marR="0" lvl="0" indent="-182880" algn="l" defTabSz="914400" rtl="0" eaLnBrk="1" fontAlgn="base" latinLnBrk="0" hangingPunct="1">
                        <a:lnSpc>
                          <a:spcPct val="100000"/>
                        </a:lnSpc>
                        <a:spcBef>
                          <a:spcPct val="0"/>
                        </a:spcBef>
                        <a:spcAft>
                          <a:spcPct val="0"/>
                        </a:spcAft>
                        <a:buClrTx/>
                        <a:buSzTx/>
                        <a:buFont typeface="Wingdings" panose="05000000000000000000"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Cognitive concern</a:t>
                      </a:r>
                    </a:p>
                  </a:txBody>
                  <a:tcPr marL="121699" marR="121699" marT="45728" marB="45728" anchor="ctr" horzOverflow="overflow">
                    <a:lnL w="38100" cap="flat" cmpd="sng" algn="ctr">
                      <a:solidFill>
                        <a:schemeClr val="accent5"/>
                      </a:solid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3.92 (0.81-20.19)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.09</a:t>
                      </a:r>
                    </a:p>
                  </a:txBody>
                  <a:tcPr marL="121699" marR="121699" marT="45728" marB="45728" anchor="ctr" horzOverflow="overflow">
                    <a:lnL w="12700" cap="flat" cmpd="sng" algn="ctr">
                      <a:noFill/>
                      <a:prstDash val="solid"/>
                      <a:round/>
                      <a:headEnd type="none" w="med" len="med"/>
                      <a:tailEnd type="none" w="med" len="med"/>
                    </a:lnL>
                    <a:lnR w="38100" cap="flat" cmpd="sng" algn="ctr">
                      <a:solidFill>
                        <a:schemeClr val="accent5"/>
                      </a:solidFill>
                      <a:prstDash val="solid"/>
                      <a:round/>
                      <a:headEnd type="none" w="med" len="med"/>
                      <a:tailEnd type="none" w="med" len="med"/>
                    </a:lnR>
                    <a:lnT w="38100" cap="flat" cmpd="sng" algn="ctr">
                      <a:solidFill>
                        <a:schemeClr val="accent5"/>
                      </a:solidFill>
                      <a:prstDash val="solid"/>
                      <a:round/>
                      <a:headEnd type="none" w="med" len="med"/>
                      <a:tailEnd type="none" w="med" len="med"/>
                    </a:lnT>
                    <a:lnB w="38100" cap="flat" cmpd="sng" algn="ctr">
                      <a:solidFill>
                        <a:schemeClr val="accent5"/>
                      </a:solid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bl>
          </a:graphicData>
        </a:graphic>
      </p:graphicFrame>
      <p:graphicFrame>
        <p:nvGraphicFramePr>
          <p:cNvPr id="7" name="Group 3">
            <a:extLst>
              <a:ext uri="{FF2B5EF4-FFF2-40B4-BE49-F238E27FC236}">
                <a16:creationId xmlns:a16="http://schemas.microsoft.com/office/drawing/2014/main" id="{5079884A-0C87-97E6-17AF-E5C3203FA92D}"/>
              </a:ext>
            </a:extLst>
          </p:cNvPr>
          <p:cNvGraphicFramePr>
            <a:graphicFrameLocks/>
          </p:cNvGraphicFramePr>
          <p:nvPr>
            <p:extLst>
              <p:ext uri="{D42A27DB-BD31-4B8C-83A1-F6EECF244321}">
                <p14:modId xmlns:p14="http://schemas.microsoft.com/office/powerpoint/2010/main" val="2606592789"/>
              </p:ext>
            </p:extLst>
          </p:nvPr>
        </p:nvGraphicFramePr>
        <p:xfrm>
          <a:off x="6084582" y="4250230"/>
          <a:ext cx="5669279" cy="1920320"/>
        </p:xfrm>
        <a:graphic>
          <a:graphicData uri="http://schemas.openxmlformats.org/drawingml/2006/table">
            <a:tbl>
              <a:tblPr/>
              <a:tblGrid>
                <a:gridCol w="1579963">
                  <a:extLst>
                    <a:ext uri="{9D8B030D-6E8A-4147-A177-3AD203B41FA5}">
                      <a16:colId xmlns:a16="http://schemas.microsoft.com/office/drawing/2014/main" val="20000"/>
                    </a:ext>
                  </a:extLst>
                </a:gridCol>
                <a:gridCol w="1208207">
                  <a:extLst>
                    <a:ext uri="{9D8B030D-6E8A-4147-A177-3AD203B41FA5}">
                      <a16:colId xmlns:a16="http://schemas.microsoft.com/office/drawing/2014/main" val="2118119176"/>
                    </a:ext>
                  </a:extLst>
                </a:gridCol>
                <a:gridCol w="2044658">
                  <a:extLst>
                    <a:ext uri="{9D8B030D-6E8A-4147-A177-3AD203B41FA5}">
                      <a16:colId xmlns:a16="http://schemas.microsoft.com/office/drawing/2014/main" val="20001"/>
                    </a:ext>
                  </a:extLst>
                </a:gridCol>
                <a:gridCol w="836451">
                  <a:extLst>
                    <a:ext uri="{9D8B030D-6E8A-4147-A177-3AD203B41FA5}">
                      <a16:colId xmlns:a16="http://schemas.microsoft.com/office/drawing/2014/main" val="20002"/>
                    </a:ext>
                  </a:extLst>
                </a:gridCol>
              </a:tblGrid>
              <a:tr h="14446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VACS 2.0 Score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Patients, 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OR for Death           After COVID-19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1" u="none" strike="noStrike" cap="none" normalizeH="0" baseline="0" dirty="0">
                          <a:ln>
                            <a:noFill/>
                          </a:ln>
                          <a:solidFill>
                            <a:schemeClr val="tx1"/>
                          </a:solidFill>
                          <a:effectLst/>
                          <a:latin typeface="Calibri" panose="020F0502020204030204" pitchFamily="34" charset="0"/>
                        </a:rPr>
                        <a:t>P</a:t>
                      </a:r>
                      <a:r>
                        <a:rPr kumimoji="0" lang="en-US" sz="1600" b="1" i="0" u="none" strike="noStrike" cap="none" normalizeH="0" baseline="0" dirty="0">
                          <a:ln>
                            <a:noFill/>
                          </a:ln>
                          <a:solidFill>
                            <a:schemeClr val="tx1"/>
                          </a:solidFill>
                          <a:effectLst/>
                          <a:latin typeface="Calibri" panose="020F0502020204030204" pitchFamily="34" charset="0"/>
                        </a:rPr>
                        <a:t> Value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19368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&lt;40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261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Reference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14446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40-59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8.19 (2.17-53.43)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.007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14446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60-79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78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37.55 (10.35-241.59)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&lt;.001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14446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80-100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49.64 (8.92-393.70)</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&lt;.001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378288943"/>
                  </a:ext>
                </a:extLst>
              </a:tr>
            </a:tbl>
          </a:graphicData>
        </a:graphic>
      </p:graphicFrame>
      <p:sp>
        <p:nvSpPr>
          <p:cNvPr id="3" name="Text Box 11">
            <a:extLst>
              <a:ext uri="{FF2B5EF4-FFF2-40B4-BE49-F238E27FC236}">
                <a16:creationId xmlns:a16="http://schemas.microsoft.com/office/drawing/2014/main" id="{91CAEA8C-DB75-9881-DA33-D2A34E844A11}"/>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gn="l">
              <a:lnSpc>
                <a:spcPct val="100000"/>
              </a:lnSpc>
              <a:spcBef>
                <a:spcPct val="50000"/>
              </a:spcBef>
              <a:spcAft>
                <a:spcPct val="0"/>
              </a:spcAft>
              <a:buClrTx/>
              <a:buFontTx/>
              <a:buNone/>
            </a:pPr>
            <a:r>
              <a:rPr lang="en-US" sz="1200" b="0" dirty="0">
                <a:solidFill>
                  <a:schemeClr val="bg2"/>
                </a:solidFill>
                <a:latin typeface="Calibri" panose="020F0502020204030204" pitchFamily="34" charset="0"/>
              </a:rPr>
              <a:t>Mukerji. IDWeek 2022. Abstr 2358.</a:t>
            </a:r>
          </a:p>
        </p:txBody>
      </p:sp>
      <p:sp>
        <p:nvSpPr>
          <p:cNvPr id="10" name="TextBox 9">
            <a:extLst>
              <a:ext uri="{FF2B5EF4-FFF2-40B4-BE49-F238E27FC236}">
                <a16:creationId xmlns:a16="http://schemas.microsoft.com/office/drawing/2014/main" id="{CB29AB37-9920-A463-8CBA-C54EC8DB8B3E}"/>
              </a:ext>
            </a:extLst>
          </p:cNvPr>
          <p:cNvSpPr txBox="1"/>
          <p:nvPr/>
        </p:nvSpPr>
        <p:spPr bwMode="auto">
          <a:xfrm>
            <a:off x="1144304" y="1493413"/>
            <a:ext cx="421553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b="1" dirty="0">
                <a:solidFill>
                  <a:schemeClr val="bg1"/>
                </a:solidFill>
                <a:latin typeface="Calibri" panose="020F0502020204030204" pitchFamily="34" charset="0"/>
              </a:rPr>
              <a:t>VACS  Index 2.0 Predictive of Level of COVID-19 Care</a:t>
            </a:r>
          </a:p>
        </p:txBody>
      </p:sp>
      <p:sp>
        <p:nvSpPr>
          <p:cNvPr id="13" name="TextBox 12">
            <a:extLst>
              <a:ext uri="{FF2B5EF4-FFF2-40B4-BE49-F238E27FC236}">
                <a16:creationId xmlns:a16="http://schemas.microsoft.com/office/drawing/2014/main" id="{446EF8B3-B884-5BA9-9562-E6280EF1A804}"/>
              </a:ext>
            </a:extLst>
          </p:cNvPr>
          <p:cNvSpPr txBox="1"/>
          <p:nvPr/>
        </p:nvSpPr>
        <p:spPr bwMode="auto">
          <a:xfrm>
            <a:off x="6075858" y="3942453"/>
            <a:ext cx="277159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*After adjusting for multimorbidity.</a:t>
            </a:r>
          </a:p>
        </p:txBody>
      </p:sp>
      <p:sp>
        <p:nvSpPr>
          <p:cNvPr id="4" name="TextBox 3">
            <a:extLst>
              <a:ext uri="{FF2B5EF4-FFF2-40B4-BE49-F238E27FC236}">
                <a16:creationId xmlns:a16="http://schemas.microsoft.com/office/drawing/2014/main" id="{6327470D-3FE3-93AE-F038-BEA14FAE682C}"/>
              </a:ext>
            </a:extLst>
          </p:cNvPr>
          <p:cNvSpPr txBox="1"/>
          <p:nvPr/>
        </p:nvSpPr>
        <p:spPr bwMode="auto">
          <a:xfrm>
            <a:off x="1599160" y="2249437"/>
            <a:ext cx="637162" cy="49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Bef>
                <a:spcPts val="0"/>
              </a:spcBef>
              <a:spcAft>
                <a:spcPts val="100"/>
              </a:spcAft>
              <a:buClrTx/>
              <a:buFontTx/>
              <a:buNone/>
            </a:pPr>
            <a:r>
              <a:rPr lang="en-US" sz="1400" b="0" dirty="0" err="1">
                <a:solidFill>
                  <a:schemeClr val="bg1"/>
                </a:solidFill>
                <a:latin typeface="+mn-lt"/>
              </a:rPr>
              <a:t>PWoH</a:t>
            </a:r>
            <a:endParaRPr lang="en-US" sz="1400" b="0" dirty="0">
              <a:solidFill>
                <a:schemeClr val="bg1"/>
              </a:solidFill>
              <a:latin typeface="+mn-lt"/>
            </a:endParaRPr>
          </a:p>
          <a:p>
            <a:pPr>
              <a:lnSpc>
                <a:spcPct val="90000"/>
              </a:lnSpc>
              <a:spcBef>
                <a:spcPts val="0"/>
              </a:spcBef>
              <a:spcAft>
                <a:spcPts val="100"/>
              </a:spcAft>
            </a:pPr>
            <a:r>
              <a:rPr lang="en-US" sz="1400" b="0" dirty="0">
                <a:solidFill>
                  <a:schemeClr val="bg1"/>
                </a:solidFill>
                <a:latin typeface="+mn-lt"/>
              </a:rPr>
              <a:t>PWH</a:t>
            </a:r>
          </a:p>
        </p:txBody>
      </p:sp>
      <p:sp>
        <p:nvSpPr>
          <p:cNvPr id="5" name="Rectangle 4">
            <a:extLst>
              <a:ext uri="{FF2B5EF4-FFF2-40B4-BE49-F238E27FC236}">
                <a16:creationId xmlns:a16="http://schemas.microsoft.com/office/drawing/2014/main" id="{2FEAA74F-5D04-BAD7-3862-AE78B90F136F}"/>
              </a:ext>
            </a:extLst>
          </p:cNvPr>
          <p:cNvSpPr/>
          <p:nvPr/>
        </p:nvSpPr>
        <p:spPr bwMode="auto">
          <a:xfrm>
            <a:off x="1514611" y="2330596"/>
            <a:ext cx="122767" cy="122767"/>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1" name="Rectangle 10">
            <a:extLst>
              <a:ext uri="{FF2B5EF4-FFF2-40B4-BE49-F238E27FC236}">
                <a16:creationId xmlns:a16="http://schemas.microsoft.com/office/drawing/2014/main" id="{42C97BD1-168A-94BD-E1D1-9891C58D8CD9}"/>
              </a:ext>
            </a:extLst>
          </p:cNvPr>
          <p:cNvSpPr/>
          <p:nvPr/>
        </p:nvSpPr>
        <p:spPr bwMode="auto">
          <a:xfrm>
            <a:off x="1514611" y="2525149"/>
            <a:ext cx="122767" cy="122767"/>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800" b="0" dirty="0">
              <a:solidFill>
                <a:schemeClr val="tx1"/>
              </a:solidFill>
              <a:latin typeface="Calibri" panose="020F0502020204030204" pitchFamily="34" charset="0"/>
            </a:endParaRPr>
          </a:p>
        </p:txBody>
      </p:sp>
      <p:sp>
        <p:nvSpPr>
          <p:cNvPr id="12" name="TextBox 11">
            <a:extLst>
              <a:ext uri="{FF2B5EF4-FFF2-40B4-BE49-F238E27FC236}">
                <a16:creationId xmlns:a16="http://schemas.microsoft.com/office/drawing/2014/main" id="{03929604-5EF1-1F28-5A9D-F831F0367F41}"/>
              </a:ext>
            </a:extLst>
          </p:cNvPr>
          <p:cNvSpPr txBox="1"/>
          <p:nvPr/>
        </p:nvSpPr>
        <p:spPr bwMode="auto">
          <a:xfrm flipH="1">
            <a:off x="871577" y="4842790"/>
            <a:ext cx="365621" cy="693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20</a:t>
            </a:r>
          </a:p>
        </p:txBody>
      </p:sp>
      <p:sp>
        <p:nvSpPr>
          <p:cNvPr id="14" name="TextBox 13">
            <a:extLst>
              <a:ext uri="{FF2B5EF4-FFF2-40B4-BE49-F238E27FC236}">
                <a16:creationId xmlns:a16="http://schemas.microsoft.com/office/drawing/2014/main" id="{FE8439FF-DA0E-C9B7-5CA7-55ECE6C2864B}"/>
              </a:ext>
            </a:extLst>
          </p:cNvPr>
          <p:cNvSpPr txBox="1"/>
          <p:nvPr/>
        </p:nvSpPr>
        <p:spPr bwMode="auto">
          <a:xfrm flipH="1">
            <a:off x="871576" y="4193088"/>
            <a:ext cx="3656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40</a:t>
            </a:r>
          </a:p>
        </p:txBody>
      </p:sp>
      <p:sp>
        <p:nvSpPr>
          <p:cNvPr id="15" name="TextBox 14">
            <a:extLst>
              <a:ext uri="{FF2B5EF4-FFF2-40B4-BE49-F238E27FC236}">
                <a16:creationId xmlns:a16="http://schemas.microsoft.com/office/drawing/2014/main" id="{13042849-BD97-F911-5204-4B1AE9DBB380}"/>
              </a:ext>
            </a:extLst>
          </p:cNvPr>
          <p:cNvSpPr txBox="1"/>
          <p:nvPr/>
        </p:nvSpPr>
        <p:spPr bwMode="auto">
          <a:xfrm flipH="1">
            <a:off x="871576" y="3547950"/>
            <a:ext cx="3656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60</a:t>
            </a:r>
          </a:p>
        </p:txBody>
      </p:sp>
      <p:sp>
        <p:nvSpPr>
          <p:cNvPr id="16" name="TextBox 15">
            <a:extLst>
              <a:ext uri="{FF2B5EF4-FFF2-40B4-BE49-F238E27FC236}">
                <a16:creationId xmlns:a16="http://schemas.microsoft.com/office/drawing/2014/main" id="{4EFD9439-0DA5-23AE-D035-1599BFAC1F57}"/>
              </a:ext>
            </a:extLst>
          </p:cNvPr>
          <p:cNvSpPr txBox="1"/>
          <p:nvPr/>
        </p:nvSpPr>
        <p:spPr bwMode="auto">
          <a:xfrm flipH="1">
            <a:off x="871576" y="2898244"/>
            <a:ext cx="3656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80</a:t>
            </a:r>
          </a:p>
        </p:txBody>
      </p:sp>
      <p:sp>
        <p:nvSpPr>
          <p:cNvPr id="17" name="TextBox 16">
            <a:extLst>
              <a:ext uri="{FF2B5EF4-FFF2-40B4-BE49-F238E27FC236}">
                <a16:creationId xmlns:a16="http://schemas.microsoft.com/office/drawing/2014/main" id="{67D6C436-2541-D434-79F1-D653451259D0}"/>
              </a:ext>
            </a:extLst>
          </p:cNvPr>
          <p:cNvSpPr txBox="1"/>
          <p:nvPr/>
        </p:nvSpPr>
        <p:spPr bwMode="auto">
          <a:xfrm flipH="1">
            <a:off x="651500" y="2249805"/>
            <a:ext cx="58569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r">
              <a:lnSpc>
                <a:spcPct val="100000"/>
              </a:lnSpc>
              <a:spcBef>
                <a:spcPct val="50000"/>
              </a:spcBef>
              <a:spcAft>
                <a:spcPct val="0"/>
              </a:spcAft>
              <a:buClrTx/>
              <a:buFontTx/>
              <a:buNone/>
            </a:pPr>
            <a:r>
              <a:rPr lang="en-US" sz="1400" b="0" dirty="0">
                <a:solidFill>
                  <a:schemeClr val="bg1"/>
                </a:solidFill>
                <a:latin typeface="Calibri" panose="020F0502020204030204" pitchFamily="34" charset="0"/>
              </a:rPr>
              <a:t>100</a:t>
            </a:r>
          </a:p>
        </p:txBody>
      </p:sp>
      <p:sp>
        <p:nvSpPr>
          <p:cNvPr id="18" name="Freeform: Shape 17">
            <a:extLst>
              <a:ext uri="{FF2B5EF4-FFF2-40B4-BE49-F238E27FC236}">
                <a16:creationId xmlns:a16="http://schemas.microsoft.com/office/drawing/2014/main" id="{3254F158-1181-A105-F68B-342EA6AD34C6}"/>
              </a:ext>
            </a:extLst>
          </p:cNvPr>
          <p:cNvSpPr/>
          <p:nvPr/>
        </p:nvSpPr>
        <p:spPr bwMode="auto">
          <a:xfrm>
            <a:off x="1278083" y="2393321"/>
            <a:ext cx="4278027" cy="2982162"/>
          </a:xfrm>
          <a:custGeom>
            <a:avLst/>
            <a:gdLst>
              <a:gd name="connsiteX0" fmla="*/ 0 w 5638800"/>
              <a:gd name="connsiteY0" fmla="*/ 0 h 1314450"/>
              <a:gd name="connsiteX1" fmla="*/ 0 w 5638800"/>
              <a:gd name="connsiteY1" fmla="*/ 1314450 h 1314450"/>
              <a:gd name="connsiteX2" fmla="*/ 5638800 w 5638800"/>
              <a:gd name="connsiteY2" fmla="*/ 1314450 h 1314450"/>
            </a:gdLst>
            <a:ahLst/>
            <a:cxnLst>
              <a:cxn ang="0">
                <a:pos x="connsiteX0" y="connsiteY0"/>
              </a:cxn>
              <a:cxn ang="0">
                <a:pos x="connsiteX1" y="connsiteY1"/>
              </a:cxn>
              <a:cxn ang="0">
                <a:pos x="connsiteX2" y="connsiteY2"/>
              </a:cxn>
            </a:cxnLst>
            <a:rect l="l" t="t" r="r" b="b"/>
            <a:pathLst>
              <a:path w="5638800" h="1314450">
                <a:moveTo>
                  <a:pt x="0" y="0"/>
                </a:moveTo>
                <a:lnTo>
                  <a:pt x="0" y="1314450"/>
                </a:lnTo>
                <a:lnTo>
                  <a:pt x="5638800" y="1314450"/>
                </a:lnTo>
              </a:path>
            </a:pathLst>
          </a:custGeom>
          <a:noFill/>
          <a:ln w="28575">
            <a:solidFill>
              <a:schemeClr val="bg1"/>
            </a:solidFill>
            <a:miter lim="800000"/>
            <a:headEnd/>
            <a:tailEnd/>
          </a:ln>
        </p:spPr>
        <p:txBody>
          <a:bodyPr rtlCol="0" anchor="ctr"/>
          <a:lstStyle/>
          <a:p>
            <a:pPr algn="ctr"/>
            <a:endParaRPr lang="en-US"/>
          </a:p>
        </p:txBody>
      </p:sp>
      <p:cxnSp>
        <p:nvCxnSpPr>
          <p:cNvPr id="19" name="Straight Connector 18">
            <a:extLst>
              <a:ext uri="{FF2B5EF4-FFF2-40B4-BE49-F238E27FC236}">
                <a16:creationId xmlns:a16="http://schemas.microsoft.com/office/drawing/2014/main" id="{8517B797-51E5-009C-8F66-72039816FC27}"/>
              </a:ext>
            </a:extLst>
          </p:cNvPr>
          <p:cNvCxnSpPr>
            <a:cxnSpLocks/>
          </p:cNvCxnSpPr>
          <p:nvPr/>
        </p:nvCxnSpPr>
        <p:spPr bwMode="auto">
          <a:xfrm>
            <a:off x="1216065" y="2393321"/>
            <a:ext cx="72440" cy="0"/>
          </a:xfrm>
          <a:prstGeom prst="line">
            <a:avLst/>
          </a:prstGeom>
          <a:noFill/>
          <a:ln w="28575" cap="flat" cmpd="sng" algn="ctr">
            <a:solidFill>
              <a:schemeClr val="bg1"/>
            </a:solidFill>
            <a:prstDash val="solid"/>
            <a:round/>
            <a:headEnd type="none" w="med" len="med"/>
            <a:tailEnd type="none" w="med" len="med"/>
          </a:ln>
          <a:effectLst/>
        </p:spPr>
      </p:cxnSp>
      <p:cxnSp>
        <p:nvCxnSpPr>
          <p:cNvPr id="20" name="Straight Connector 19">
            <a:extLst>
              <a:ext uri="{FF2B5EF4-FFF2-40B4-BE49-F238E27FC236}">
                <a16:creationId xmlns:a16="http://schemas.microsoft.com/office/drawing/2014/main" id="{804EF8F2-1A0B-6254-2976-CE5B7072359A}"/>
              </a:ext>
            </a:extLst>
          </p:cNvPr>
          <p:cNvCxnSpPr>
            <a:cxnSpLocks/>
          </p:cNvCxnSpPr>
          <p:nvPr/>
        </p:nvCxnSpPr>
        <p:spPr bwMode="auto">
          <a:xfrm>
            <a:off x="1216065" y="3036428"/>
            <a:ext cx="72440" cy="0"/>
          </a:xfrm>
          <a:prstGeom prst="line">
            <a:avLst/>
          </a:prstGeom>
          <a:noFill/>
          <a:ln w="28575" cap="flat" cmpd="sng" algn="ctr">
            <a:solidFill>
              <a:schemeClr val="bg1"/>
            </a:solidFill>
            <a:prstDash val="solid"/>
            <a:round/>
            <a:headEnd type="none" w="med" len="med"/>
            <a:tailEnd type="none" w="med" len="med"/>
          </a:ln>
          <a:effectLst/>
        </p:spPr>
      </p:cxnSp>
      <p:cxnSp>
        <p:nvCxnSpPr>
          <p:cNvPr id="21" name="Straight Connector 20">
            <a:extLst>
              <a:ext uri="{FF2B5EF4-FFF2-40B4-BE49-F238E27FC236}">
                <a16:creationId xmlns:a16="http://schemas.microsoft.com/office/drawing/2014/main" id="{5F0FE206-903E-0DF7-79DD-11E53C82106D}"/>
              </a:ext>
            </a:extLst>
          </p:cNvPr>
          <p:cNvCxnSpPr>
            <a:cxnSpLocks/>
          </p:cNvCxnSpPr>
          <p:nvPr/>
        </p:nvCxnSpPr>
        <p:spPr bwMode="auto">
          <a:xfrm>
            <a:off x="1216065" y="3688680"/>
            <a:ext cx="72440" cy="0"/>
          </a:xfrm>
          <a:prstGeom prst="line">
            <a:avLst/>
          </a:prstGeom>
          <a:noFill/>
          <a:ln w="28575" cap="flat" cmpd="sng" algn="ctr">
            <a:solidFill>
              <a:schemeClr val="bg1"/>
            </a:solidFill>
            <a:prstDash val="solid"/>
            <a:round/>
            <a:headEnd type="none" w="med" len="med"/>
            <a:tailEnd type="none" w="med" len="med"/>
          </a:ln>
          <a:effectLst/>
        </p:spPr>
      </p:cxnSp>
      <p:cxnSp>
        <p:nvCxnSpPr>
          <p:cNvPr id="22" name="Straight Connector 21">
            <a:extLst>
              <a:ext uri="{FF2B5EF4-FFF2-40B4-BE49-F238E27FC236}">
                <a16:creationId xmlns:a16="http://schemas.microsoft.com/office/drawing/2014/main" id="{D08E9671-4AAD-AC16-448F-1B69F9083E5D}"/>
              </a:ext>
            </a:extLst>
          </p:cNvPr>
          <p:cNvCxnSpPr>
            <a:cxnSpLocks/>
          </p:cNvCxnSpPr>
          <p:nvPr/>
        </p:nvCxnSpPr>
        <p:spPr bwMode="auto">
          <a:xfrm>
            <a:off x="1216065" y="4350075"/>
            <a:ext cx="72440" cy="0"/>
          </a:xfrm>
          <a:prstGeom prst="line">
            <a:avLst/>
          </a:prstGeom>
          <a:noFill/>
          <a:ln w="28575" cap="flat" cmpd="sng" algn="ctr">
            <a:solidFill>
              <a:schemeClr val="bg1"/>
            </a:solidFill>
            <a:prstDash val="solid"/>
            <a:round/>
            <a:headEnd type="none" w="med" len="med"/>
            <a:tailEnd type="none" w="med" len="med"/>
          </a:ln>
          <a:effectLst/>
        </p:spPr>
      </p:cxnSp>
      <p:cxnSp>
        <p:nvCxnSpPr>
          <p:cNvPr id="23" name="Straight Connector 22">
            <a:extLst>
              <a:ext uri="{FF2B5EF4-FFF2-40B4-BE49-F238E27FC236}">
                <a16:creationId xmlns:a16="http://schemas.microsoft.com/office/drawing/2014/main" id="{CAA0FC37-B212-80D4-2626-6C07598325C6}"/>
              </a:ext>
            </a:extLst>
          </p:cNvPr>
          <p:cNvCxnSpPr>
            <a:cxnSpLocks/>
          </p:cNvCxnSpPr>
          <p:nvPr/>
        </p:nvCxnSpPr>
        <p:spPr bwMode="auto">
          <a:xfrm>
            <a:off x="1216065" y="4993182"/>
            <a:ext cx="72440" cy="0"/>
          </a:xfrm>
          <a:prstGeom prst="line">
            <a:avLst/>
          </a:prstGeom>
          <a:noFill/>
          <a:ln w="28575" cap="flat" cmpd="sng" algn="ctr">
            <a:solidFill>
              <a:schemeClr val="bg1"/>
            </a:solidFill>
            <a:prstDash val="solid"/>
            <a:round/>
            <a:headEnd type="none" w="med" len="med"/>
            <a:tailEnd type="none" w="med" len="med"/>
          </a:ln>
          <a:effectLst/>
        </p:spPr>
      </p:cxnSp>
      <p:grpSp>
        <p:nvGrpSpPr>
          <p:cNvPr id="24" name="Group 23">
            <a:extLst>
              <a:ext uri="{FF2B5EF4-FFF2-40B4-BE49-F238E27FC236}">
                <a16:creationId xmlns:a16="http://schemas.microsoft.com/office/drawing/2014/main" id="{AB996018-9629-B718-FDF9-522456F53EEB}"/>
              </a:ext>
            </a:extLst>
          </p:cNvPr>
          <p:cNvGrpSpPr/>
          <p:nvPr/>
        </p:nvGrpSpPr>
        <p:grpSpPr>
          <a:xfrm rot="5400000">
            <a:off x="3366575" y="3279499"/>
            <a:ext cx="91440" cy="4268422"/>
            <a:chOff x="1072701" y="3509856"/>
            <a:chExt cx="455533" cy="1060026"/>
          </a:xfrm>
        </p:grpSpPr>
        <p:cxnSp>
          <p:nvCxnSpPr>
            <p:cNvPr id="25" name="Straight Connector 24">
              <a:extLst>
                <a:ext uri="{FF2B5EF4-FFF2-40B4-BE49-F238E27FC236}">
                  <a16:creationId xmlns:a16="http://schemas.microsoft.com/office/drawing/2014/main" id="{ADFE3955-B5E4-3BF7-2E7D-92E429864519}"/>
                </a:ext>
              </a:extLst>
            </p:cNvPr>
            <p:cNvCxnSpPr>
              <a:cxnSpLocks/>
            </p:cNvCxnSpPr>
            <p:nvPr/>
          </p:nvCxnSpPr>
          <p:spPr bwMode="auto">
            <a:xfrm>
              <a:off x="1072701" y="3509856"/>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6" name="Straight Connector 25">
              <a:extLst>
                <a:ext uri="{FF2B5EF4-FFF2-40B4-BE49-F238E27FC236}">
                  <a16:creationId xmlns:a16="http://schemas.microsoft.com/office/drawing/2014/main" id="{85BDAE2A-C292-02A1-DEDD-63D1B111A520}"/>
                </a:ext>
              </a:extLst>
            </p:cNvPr>
            <p:cNvCxnSpPr>
              <a:cxnSpLocks/>
            </p:cNvCxnSpPr>
            <p:nvPr/>
          </p:nvCxnSpPr>
          <p:spPr bwMode="auto">
            <a:xfrm>
              <a:off x="1072701" y="3774863"/>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7" name="Straight Connector 26">
              <a:extLst>
                <a:ext uri="{FF2B5EF4-FFF2-40B4-BE49-F238E27FC236}">
                  <a16:creationId xmlns:a16="http://schemas.microsoft.com/office/drawing/2014/main" id="{FE21E4FA-2AE4-BA6B-8F9B-BA446F6DDBF5}"/>
                </a:ext>
              </a:extLst>
            </p:cNvPr>
            <p:cNvCxnSpPr>
              <a:cxnSpLocks/>
            </p:cNvCxnSpPr>
            <p:nvPr/>
          </p:nvCxnSpPr>
          <p:spPr bwMode="auto">
            <a:xfrm>
              <a:off x="1072701" y="4039870"/>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F1C3FB14-B592-9A7E-E8C5-423AEC13FDC4}"/>
                </a:ext>
              </a:extLst>
            </p:cNvPr>
            <p:cNvCxnSpPr>
              <a:cxnSpLocks/>
            </p:cNvCxnSpPr>
            <p:nvPr/>
          </p:nvCxnSpPr>
          <p:spPr bwMode="auto">
            <a:xfrm>
              <a:off x="1072701" y="4304877"/>
              <a:ext cx="455533" cy="0"/>
            </a:xfrm>
            <a:prstGeom prst="line">
              <a:avLst/>
            </a:prstGeom>
            <a:noFill/>
            <a:ln w="28575" cap="flat" cmpd="sng" algn="ctr">
              <a:solidFill>
                <a:schemeClr val="bg1"/>
              </a:solidFill>
              <a:prstDash val="solid"/>
              <a:round/>
              <a:headEnd type="none" w="med" len="med"/>
              <a:tailEnd type="none" w="med" len="med"/>
            </a:ln>
            <a:effectLst/>
          </p:spPr>
        </p:cxnSp>
        <p:cxnSp>
          <p:nvCxnSpPr>
            <p:cNvPr id="29" name="Straight Connector 28">
              <a:extLst>
                <a:ext uri="{FF2B5EF4-FFF2-40B4-BE49-F238E27FC236}">
                  <a16:creationId xmlns:a16="http://schemas.microsoft.com/office/drawing/2014/main" id="{66758724-FCB2-207F-2B62-801540AF36AB}"/>
                </a:ext>
              </a:extLst>
            </p:cNvPr>
            <p:cNvCxnSpPr>
              <a:cxnSpLocks/>
            </p:cNvCxnSpPr>
            <p:nvPr/>
          </p:nvCxnSpPr>
          <p:spPr bwMode="auto">
            <a:xfrm>
              <a:off x="1072701" y="4569882"/>
              <a:ext cx="455533" cy="0"/>
            </a:xfrm>
            <a:prstGeom prst="line">
              <a:avLst/>
            </a:prstGeom>
            <a:noFill/>
            <a:ln w="28575" cap="flat" cmpd="sng" algn="ctr">
              <a:solidFill>
                <a:schemeClr val="bg1"/>
              </a:solidFill>
              <a:prstDash val="solid"/>
              <a:round/>
              <a:headEnd type="none" w="med" len="med"/>
              <a:tailEnd type="none" w="med" len="med"/>
            </a:ln>
            <a:effectLst/>
          </p:spPr>
        </p:cxnSp>
      </p:grpSp>
      <p:sp>
        <p:nvSpPr>
          <p:cNvPr id="30" name="TextBox 29">
            <a:extLst>
              <a:ext uri="{FF2B5EF4-FFF2-40B4-BE49-F238E27FC236}">
                <a16:creationId xmlns:a16="http://schemas.microsoft.com/office/drawing/2014/main" id="{EA4A1929-0335-4593-081C-39EB97ECE4F6}"/>
              </a:ext>
            </a:extLst>
          </p:cNvPr>
          <p:cNvSpPr txBox="1"/>
          <p:nvPr/>
        </p:nvSpPr>
        <p:spPr bwMode="auto">
          <a:xfrm rot="16200000">
            <a:off x="42674" y="3779835"/>
            <a:ext cx="14505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VACS Index 2.0</a:t>
            </a:r>
          </a:p>
        </p:txBody>
      </p:sp>
      <p:sp>
        <p:nvSpPr>
          <p:cNvPr id="31" name="TextBox 30">
            <a:extLst>
              <a:ext uri="{FF2B5EF4-FFF2-40B4-BE49-F238E27FC236}">
                <a16:creationId xmlns:a16="http://schemas.microsoft.com/office/drawing/2014/main" id="{46C5F951-C1E5-34AB-FF96-D1946CA89563}"/>
              </a:ext>
            </a:extLst>
          </p:cNvPr>
          <p:cNvSpPr txBox="1"/>
          <p:nvPr/>
        </p:nvSpPr>
        <p:spPr bwMode="auto">
          <a:xfrm>
            <a:off x="1242479" y="5408332"/>
            <a:ext cx="114409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Outpatient</a:t>
            </a:r>
          </a:p>
        </p:txBody>
      </p:sp>
      <p:sp>
        <p:nvSpPr>
          <p:cNvPr id="32" name="TextBox 31">
            <a:extLst>
              <a:ext uri="{FF2B5EF4-FFF2-40B4-BE49-F238E27FC236}">
                <a16:creationId xmlns:a16="http://schemas.microsoft.com/office/drawing/2014/main" id="{09588E6E-F52B-ADD7-DA4B-01876E34C16F}"/>
              </a:ext>
            </a:extLst>
          </p:cNvPr>
          <p:cNvSpPr txBox="1"/>
          <p:nvPr/>
        </p:nvSpPr>
        <p:spPr bwMode="auto">
          <a:xfrm>
            <a:off x="2426886" y="5408332"/>
            <a:ext cx="9257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Hospital</a:t>
            </a:r>
          </a:p>
        </p:txBody>
      </p:sp>
      <p:sp>
        <p:nvSpPr>
          <p:cNvPr id="33" name="TextBox 32">
            <a:extLst>
              <a:ext uri="{FF2B5EF4-FFF2-40B4-BE49-F238E27FC236}">
                <a16:creationId xmlns:a16="http://schemas.microsoft.com/office/drawing/2014/main" id="{68BC0233-D6E1-3120-8575-F4A9349BCCF2}"/>
              </a:ext>
            </a:extLst>
          </p:cNvPr>
          <p:cNvSpPr txBox="1"/>
          <p:nvPr/>
        </p:nvSpPr>
        <p:spPr bwMode="auto">
          <a:xfrm>
            <a:off x="3485497" y="5408332"/>
            <a:ext cx="9257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ICU</a:t>
            </a:r>
          </a:p>
        </p:txBody>
      </p:sp>
      <p:sp>
        <p:nvSpPr>
          <p:cNvPr id="34" name="TextBox 33">
            <a:extLst>
              <a:ext uri="{FF2B5EF4-FFF2-40B4-BE49-F238E27FC236}">
                <a16:creationId xmlns:a16="http://schemas.microsoft.com/office/drawing/2014/main" id="{08A8CCDC-4232-2167-1D94-054791930D17}"/>
              </a:ext>
            </a:extLst>
          </p:cNvPr>
          <p:cNvSpPr txBox="1"/>
          <p:nvPr/>
        </p:nvSpPr>
        <p:spPr bwMode="auto">
          <a:xfrm>
            <a:off x="4671977" y="5408332"/>
            <a:ext cx="70496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algn="ctr">
              <a:lnSpc>
                <a:spcPct val="100000"/>
              </a:lnSpc>
              <a:spcBef>
                <a:spcPct val="50000"/>
              </a:spcBef>
              <a:spcAft>
                <a:spcPct val="0"/>
              </a:spcAft>
              <a:buClrTx/>
              <a:buFontTx/>
              <a:buNone/>
            </a:pPr>
            <a:r>
              <a:rPr lang="en-US" sz="1600" b="1" dirty="0">
                <a:solidFill>
                  <a:schemeClr val="bg1"/>
                </a:solidFill>
                <a:latin typeface="Calibri" panose="020F0502020204030204" pitchFamily="34" charset="0"/>
              </a:rPr>
              <a:t>Death</a:t>
            </a:r>
          </a:p>
        </p:txBody>
      </p:sp>
      <p:grpSp>
        <p:nvGrpSpPr>
          <p:cNvPr id="35" name="Group 34">
            <a:extLst>
              <a:ext uri="{FF2B5EF4-FFF2-40B4-BE49-F238E27FC236}">
                <a16:creationId xmlns:a16="http://schemas.microsoft.com/office/drawing/2014/main" id="{9BE915CE-C228-DD8C-A1DE-6C776E658D44}"/>
              </a:ext>
            </a:extLst>
          </p:cNvPr>
          <p:cNvGrpSpPr/>
          <p:nvPr/>
        </p:nvGrpSpPr>
        <p:grpSpPr>
          <a:xfrm>
            <a:off x="5118121" y="2521563"/>
            <a:ext cx="171146" cy="1883664"/>
            <a:chOff x="9487326" y="2606534"/>
            <a:chExt cx="189616" cy="2259710"/>
          </a:xfrm>
        </p:grpSpPr>
        <p:cxnSp>
          <p:nvCxnSpPr>
            <p:cNvPr id="36" name="Straight Connector 35">
              <a:extLst>
                <a:ext uri="{FF2B5EF4-FFF2-40B4-BE49-F238E27FC236}">
                  <a16:creationId xmlns:a16="http://schemas.microsoft.com/office/drawing/2014/main" id="{8074380B-4BAE-D780-79B0-E78B7B6C731E}"/>
                </a:ext>
              </a:extLst>
            </p:cNvPr>
            <p:cNvCxnSpPr>
              <a:cxnSpLocks/>
            </p:cNvCxnSpPr>
            <p:nvPr/>
          </p:nvCxnSpPr>
          <p:spPr bwMode="auto">
            <a:xfrm>
              <a:off x="9487326" y="2615151"/>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F715B81A-D22F-7398-5C96-C00901C42330}"/>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38" name="Straight Connector 37">
              <a:extLst>
                <a:ext uri="{FF2B5EF4-FFF2-40B4-BE49-F238E27FC236}">
                  <a16:creationId xmlns:a16="http://schemas.microsoft.com/office/drawing/2014/main" id="{8F3E97B3-3867-9FE2-58C8-79E0FAA56533}"/>
                </a:ext>
              </a:extLst>
            </p:cNvPr>
            <p:cNvCxnSpPr>
              <a:cxnSpLocks/>
            </p:cNvCxnSpPr>
            <p:nvPr/>
          </p:nvCxnSpPr>
          <p:spPr bwMode="auto">
            <a:xfrm>
              <a:off x="9582134" y="2606534"/>
              <a:ext cx="0" cy="2259710"/>
            </a:xfrm>
            <a:prstGeom prst="line">
              <a:avLst/>
            </a:prstGeom>
            <a:noFill/>
            <a:ln w="28575" cap="flat" cmpd="sng" algn="ctr">
              <a:solidFill>
                <a:schemeClr val="bg1"/>
              </a:solidFill>
              <a:prstDash val="solid"/>
              <a:round/>
              <a:headEnd type="none" w="med" len="med"/>
              <a:tailEnd type="none" w="med" len="med"/>
            </a:ln>
            <a:effectLst/>
          </p:spPr>
        </p:cxnSp>
      </p:grpSp>
      <p:grpSp>
        <p:nvGrpSpPr>
          <p:cNvPr id="39" name="Group 38">
            <a:extLst>
              <a:ext uri="{FF2B5EF4-FFF2-40B4-BE49-F238E27FC236}">
                <a16:creationId xmlns:a16="http://schemas.microsoft.com/office/drawing/2014/main" id="{592AD676-62FD-FCEA-7EA1-D3728C400239}"/>
              </a:ext>
            </a:extLst>
          </p:cNvPr>
          <p:cNvGrpSpPr/>
          <p:nvPr/>
        </p:nvGrpSpPr>
        <p:grpSpPr>
          <a:xfrm>
            <a:off x="4745163" y="2638179"/>
            <a:ext cx="171146" cy="1691640"/>
            <a:chOff x="9487326" y="2606534"/>
            <a:chExt cx="189616" cy="2259710"/>
          </a:xfrm>
        </p:grpSpPr>
        <p:cxnSp>
          <p:nvCxnSpPr>
            <p:cNvPr id="40" name="Straight Connector 39">
              <a:extLst>
                <a:ext uri="{FF2B5EF4-FFF2-40B4-BE49-F238E27FC236}">
                  <a16:creationId xmlns:a16="http://schemas.microsoft.com/office/drawing/2014/main" id="{6387D5D3-2C8C-5C4E-482C-CC7BBD9DE707}"/>
                </a:ext>
              </a:extLst>
            </p:cNvPr>
            <p:cNvCxnSpPr>
              <a:cxnSpLocks/>
            </p:cNvCxnSpPr>
            <p:nvPr/>
          </p:nvCxnSpPr>
          <p:spPr bwMode="auto">
            <a:xfrm>
              <a:off x="9487326" y="2615151"/>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A634956F-EB51-619F-130E-C03469B451DD}"/>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4A594A53-2E06-EDD6-EEA4-9CCB7D2F36CA}"/>
                </a:ext>
              </a:extLst>
            </p:cNvPr>
            <p:cNvCxnSpPr>
              <a:cxnSpLocks/>
            </p:cNvCxnSpPr>
            <p:nvPr/>
          </p:nvCxnSpPr>
          <p:spPr bwMode="auto">
            <a:xfrm>
              <a:off x="9582134" y="2606534"/>
              <a:ext cx="0" cy="2259710"/>
            </a:xfrm>
            <a:prstGeom prst="line">
              <a:avLst/>
            </a:prstGeom>
            <a:noFill/>
            <a:ln w="28575" cap="flat" cmpd="sng" algn="ctr">
              <a:solidFill>
                <a:schemeClr val="bg1"/>
              </a:solidFill>
              <a:prstDash val="solid"/>
              <a:round/>
              <a:headEnd type="none" w="med" len="med"/>
              <a:tailEnd type="none" w="med" len="med"/>
            </a:ln>
            <a:effectLst/>
          </p:spPr>
        </p:cxnSp>
      </p:grpSp>
      <p:grpSp>
        <p:nvGrpSpPr>
          <p:cNvPr id="43" name="Group 42">
            <a:extLst>
              <a:ext uri="{FF2B5EF4-FFF2-40B4-BE49-F238E27FC236}">
                <a16:creationId xmlns:a16="http://schemas.microsoft.com/office/drawing/2014/main" id="{4E9C0F03-CAEE-1532-7C45-0E2DEE57164F}"/>
              </a:ext>
            </a:extLst>
          </p:cNvPr>
          <p:cNvGrpSpPr/>
          <p:nvPr/>
        </p:nvGrpSpPr>
        <p:grpSpPr>
          <a:xfrm>
            <a:off x="4032961" y="3185090"/>
            <a:ext cx="171146" cy="594360"/>
            <a:chOff x="9487326" y="2606534"/>
            <a:chExt cx="189616" cy="2259710"/>
          </a:xfrm>
        </p:grpSpPr>
        <p:cxnSp>
          <p:nvCxnSpPr>
            <p:cNvPr id="44" name="Straight Connector 43">
              <a:extLst>
                <a:ext uri="{FF2B5EF4-FFF2-40B4-BE49-F238E27FC236}">
                  <a16:creationId xmlns:a16="http://schemas.microsoft.com/office/drawing/2014/main" id="{7A9DCDF0-54D7-5D57-1143-7294C644BF2F}"/>
                </a:ext>
              </a:extLst>
            </p:cNvPr>
            <p:cNvCxnSpPr>
              <a:cxnSpLocks/>
            </p:cNvCxnSpPr>
            <p:nvPr/>
          </p:nvCxnSpPr>
          <p:spPr bwMode="auto">
            <a:xfrm>
              <a:off x="9487326" y="2615151"/>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460D6FCE-4F0B-4191-7D4E-FEBB89344397}"/>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46" name="Straight Connector 45">
              <a:extLst>
                <a:ext uri="{FF2B5EF4-FFF2-40B4-BE49-F238E27FC236}">
                  <a16:creationId xmlns:a16="http://schemas.microsoft.com/office/drawing/2014/main" id="{FE2EBA63-FC1E-8A80-E07F-0F83D2B1D658}"/>
                </a:ext>
              </a:extLst>
            </p:cNvPr>
            <p:cNvCxnSpPr>
              <a:cxnSpLocks/>
            </p:cNvCxnSpPr>
            <p:nvPr/>
          </p:nvCxnSpPr>
          <p:spPr bwMode="auto">
            <a:xfrm>
              <a:off x="9582134" y="2606534"/>
              <a:ext cx="0" cy="2259710"/>
            </a:xfrm>
            <a:prstGeom prst="line">
              <a:avLst/>
            </a:prstGeom>
            <a:noFill/>
            <a:ln w="28575" cap="flat" cmpd="sng" algn="ctr">
              <a:solidFill>
                <a:schemeClr val="bg1"/>
              </a:solidFill>
              <a:prstDash val="solid"/>
              <a:round/>
              <a:headEnd type="none" w="med" len="med"/>
              <a:tailEnd type="none" w="med" len="med"/>
            </a:ln>
            <a:effectLst/>
          </p:spPr>
        </p:cxnSp>
      </p:grpSp>
      <p:grpSp>
        <p:nvGrpSpPr>
          <p:cNvPr id="47" name="Group 46">
            <a:extLst>
              <a:ext uri="{FF2B5EF4-FFF2-40B4-BE49-F238E27FC236}">
                <a16:creationId xmlns:a16="http://schemas.microsoft.com/office/drawing/2014/main" id="{96D2B50E-3415-726C-EF7C-AB8D2E8459DB}"/>
              </a:ext>
            </a:extLst>
          </p:cNvPr>
          <p:cNvGrpSpPr/>
          <p:nvPr/>
        </p:nvGrpSpPr>
        <p:grpSpPr>
          <a:xfrm>
            <a:off x="3658101" y="2784683"/>
            <a:ext cx="171146" cy="2286000"/>
            <a:chOff x="9487326" y="2606534"/>
            <a:chExt cx="189616" cy="2259710"/>
          </a:xfrm>
        </p:grpSpPr>
        <p:cxnSp>
          <p:nvCxnSpPr>
            <p:cNvPr id="48" name="Straight Connector 47">
              <a:extLst>
                <a:ext uri="{FF2B5EF4-FFF2-40B4-BE49-F238E27FC236}">
                  <a16:creationId xmlns:a16="http://schemas.microsoft.com/office/drawing/2014/main" id="{19FF0285-2D95-9F7A-2A8A-DFE812FCA3C3}"/>
                </a:ext>
              </a:extLst>
            </p:cNvPr>
            <p:cNvCxnSpPr>
              <a:cxnSpLocks/>
            </p:cNvCxnSpPr>
            <p:nvPr/>
          </p:nvCxnSpPr>
          <p:spPr bwMode="auto">
            <a:xfrm>
              <a:off x="9487326" y="2615151"/>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49" name="Straight Connector 48">
              <a:extLst>
                <a:ext uri="{FF2B5EF4-FFF2-40B4-BE49-F238E27FC236}">
                  <a16:creationId xmlns:a16="http://schemas.microsoft.com/office/drawing/2014/main" id="{9CBDB88E-A2B0-AE0F-59D3-FA771CDA484E}"/>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50" name="Straight Connector 49">
              <a:extLst>
                <a:ext uri="{FF2B5EF4-FFF2-40B4-BE49-F238E27FC236}">
                  <a16:creationId xmlns:a16="http://schemas.microsoft.com/office/drawing/2014/main" id="{C44FDFB8-8DF7-E430-C6F7-B8DB49CCAF71}"/>
                </a:ext>
              </a:extLst>
            </p:cNvPr>
            <p:cNvCxnSpPr>
              <a:cxnSpLocks/>
            </p:cNvCxnSpPr>
            <p:nvPr/>
          </p:nvCxnSpPr>
          <p:spPr bwMode="auto">
            <a:xfrm>
              <a:off x="9582134" y="2606534"/>
              <a:ext cx="0" cy="2259710"/>
            </a:xfrm>
            <a:prstGeom prst="line">
              <a:avLst/>
            </a:prstGeom>
            <a:noFill/>
            <a:ln w="28575" cap="flat" cmpd="sng" algn="ctr">
              <a:solidFill>
                <a:schemeClr val="bg1"/>
              </a:solidFill>
              <a:prstDash val="solid"/>
              <a:round/>
              <a:headEnd type="none" w="med" len="med"/>
              <a:tailEnd type="none" w="med" len="med"/>
            </a:ln>
            <a:effectLst/>
          </p:spPr>
        </p:cxnSp>
      </p:grpSp>
      <p:grpSp>
        <p:nvGrpSpPr>
          <p:cNvPr id="51" name="Group 50">
            <a:extLst>
              <a:ext uri="{FF2B5EF4-FFF2-40B4-BE49-F238E27FC236}">
                <a16:creationId xmlns:a16="http://schemas.microsoft.com/office/drawing/2014/main" id="{2D8F9666-D320-8919-D048-13756FE8B46A}"/>
              </a:ext>
            </a:extLst>
          </p:cNvPr>
          <p:cNvGrpSpPr/>
          <p:nvPr/>
        </p:nvGrpSpPr>
        <p:grpSpPr>
          <a:xfrm>
            <a:off x="2997334" y="2819609"/>
            <a:ext cx="171146" cy="2057400"/>
            <a:chOff x="9487326" y="2606534"/>
            <a:chExt cx="189616" cy="2259710"/>
          </a:xfrm>
        </p:grpSpPr>
        <p:cxnSp>
          <p:nvCxnSpPr>
            <p:cNvPr id="52" name="Straight Connector 51">
              <a:extLst>
                <a:ext uri="{FF2B5EF4-FFF2-40B4-BE49-F238E27FC236}">
                  <a16:creationId xmlns:a16="http://schemas.microsoft.com/office/drawing/2014/main" id="{73602C3D-BE88-98E0-9396-73EFD3945A2F}"/>
                </a:ext>
              </a:extLst>
            </p:cNvPr>
            <p:cNvCxnSpPr>
              <a:cxnSpLocks/>
            </p:cNvCxnSpPr>
            <p:nvPr/>
          </p:nvCxnSpPr>
          <p:spPr bwMode="auto">
            <a:xfrm>
              <a:off x="9487326" y="2615151"/>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53" name="Straight Connector 52">
              <a:extLst>
                <a:ext uri="{FF2B5EF4-FFF2-40B4-BE49-F238E27FC236}">
                  <a16:creationId xmlns:a16="http://schemas.microsoft.com/office/drawing/2014/main" id="{840EC43E-7B01-502C-31FF-1BB3D55869E9}"/>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54" name="Straight Connector 53">
              <a:extLst>
                <a:ext uri="{FF2B5EF4-FFF2-40B4-BE49-F238E27FC236}">
                  <a16:creationId xmlns:a16="http://schemas.microsoft.com/office/drawing/2014/main" id="{11EFFFA9-5474-1965-5844-13CEE080BC69}"/>
                </a:ext>
              </a:extLst>
            </p:cNvPr>
            <p:cNvCxnSpPr>
              <a:cxnSpLocks/>
            </p:cNvCxnSpPr>
            <p:nvPr/>
          </p:nvCxnSpPr>
          <p:spPr bwMode="auto">
            <a:xfrm>
              <a:off x="9582134" y="2606534"/>
              <a:ext cx="0" cy="2259710"/>
            </a:xfrm>
            <a:prstGeom prst="line">
              <a:avLst/>
            </a:prstGeom>
            <a:noFill/>
            <a:ln w="28575" cap="flat" cmpd="sng" algn="ctr">
              <a:solidFill>
                <a:schemeClr val="bg1"/>
              </a:solidFill>
              <a:prstDash val="solid"/>
              <a:round/>
              <a:headEnd type="none" w="med" len="med"/>
              <a:tailEnd type="none" w="med" len="med"/>
            </a:ln>
            <a:effectLst/>
          </p:spPr>
        </p:cxnSp>
      </p:grpSp>
      <p:grpSp>
        <p:nvGrpSpPr>
          <p:cNvPr id="55" name="Group 54">
            <a:extLst>
              <a:ext uri="{FF2B5EF4-FFF2-40B4-BE49-F238E27FC236}">
                <a16:creationId xmlns:a16="http://schemas.microsoft.com/office/drawing/2014/main" id="{4CD96EA1-F0ED-A29A-428A-1B07E5F44C18}"/>
              </a:ext>
            </a:extLst>
          </p:cNvPr>
          <p:cNvGrpSpPr/>
          <p:nvPr/>
        </p:nvGrpSpPr>
        <p:grpSpPr>
          <a:xfrm>
            <a:off x="2619495" y="2864846"/>
            <a:ext cx="171146" cy="2267712"/>
            <a:chOff x="9487326" y="2606534"/>
            <a:chExt cx="189616" cy="2259710"/>
          </a:xfrm>
        </p:grpSpPr>
        <p:cxnSp>
          <p:nvCxnSpPr>
            <p:cNvPr id="56" name="Straight Connector 55">
              <a:extLst>
                <a:ext uri="{FF2B5EF4-FFF2-40B4-BE49-F238E27FC236}">
                  <a16:creationId xmlns:a16="http://schemas.microsoft.com/office/drawing/2014/main" id="{C72E91CB-793E-2B74-0FA5-770909350DB2}"/>
                </a:ext>
              </a:extLst>
            </p:cNvPr>
            <p:cNvCxnSpPr>
              <a:cxnSpLocks/>
            </p:cNvCxnSpPr>
            <p:nvPr/>
          </p:nvCxnSpPr>
          <p:spPr bwMode="auto">
            <a:xfrm>
              <a:off x="9487326" y="2615151"/>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38EA2537-5CA2-FB24-AB43-ED547A86BADF}"/>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4747993E-C060-8DD1-74C6-818C545B7FD1}"/>
                </a:ext>
              </a:extLst>
            </p:cNvPr>
            <p:cNvCxnSpPr>
              <a:cxnSpLocks/>
            </p:cNvCxnSpPr>
            <p:nvPr/>
          </p:nvCxnSpPr>
          <p:spPr bwMode="auto">
            <a:xfrm>
              <a:off x="9582134" y="2606534"/>
              <a:ext cx="0" cy="2259710"/>
            </a:xfrm>
            <a:prstGeom prst="line">
              <a:avLst/>
            </a:prstGeom>
            <a:noFill/>
            <a:ln w="28575" cap="flat" cmpd="sng" algn="ctr">
              <a:solidFill>
                <a:schemeClr val="bg1"/>
              </a:solidFill>
              <a:prstDash val="solid"/>
              <a:round/>
              <a:headEnd type="none" w="med" len="med"/>
              <a:tailEnd type="none" w="med" len="med"/>
            </a:ln>
            <a:effectLst/>
          </p:spPr>
        </p:cxnSp>
      </p:grpSp>
      <p:grpSp>
        <p:nvGrpSpPr>
          <p:cNvPr id="59" name="Group 58">
            <a:extLst>
              <a:ext uri="{FF2B5EF4-FFF2-40B4-BE49-F238E27FC236}">
                <a16:creationId xmlns:a16="http://schemas.microsoft.com/office/drawing/2014/main" id="{786FE26E-E880-219C-8CC7-104643674342}"/>
              </a:ext>
            </a:extLst>
          </p:cNvPr>
          <p:cNvGrpSpPr/>
          <p:nvPr/>
        </p:nvGrpSpPr>
        <p:grpSpPr>
          <a:xfrm>
            <a:off x="1920586" y="3767175"/>
            <a:ext cx="171146" cy="1463040"/>
            <a:chOff x="9487326" y="2606534"/>
            <a:chExt cx="189616" cy="2259710"/>
          </a:xfrm>
        </p:grpSpPr>
        <p:cxnSp>
          <p:nvCxnSpPr>
            <p:cNvPr id="60" name="Straight Connector 59">
              <a:extLst>
                <a:ext uri="{FF2B5EF4-FFF2-40B4-BE49-F238E27FC236}">
                  <a16:creationId xmlns:a16="http://schemas.microsoft.com/office/drawing/2014/main" id="{424B727F-2501-0012-610A-A163868278A4}"/>
                </a:ext>
              </a:extLst>
            </p:cNvPr>
            <p:cNvCxnSpPr>
              <a:cxnSpLocks/>
            </p:cNvCxnSpPr>
            <p:nvPr/>
          </p:nvCxnSpPr>
          <p:spPr bwMode="auto">
            <a:xfrm>
              <a:off x="9487326" y="2615151"/>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2B07B51C-0438-3A9F-D8D5-ED60C58EC538}"/>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0212AC7A-1A91-6ABE-1F4C-7879FE21A9F0}"/>
                </a:ext>
              </a:extLst>
            </p:cNvPr>
            <p:cNvCxnSpPr>
              <a:cxnSpLocks/>
            </p:cNvCxnSpPr>
            <p:nvPr/>
          </p:nvCxnSpPr>
          <p:spPr bwMode="auto">
            <a:xfrm>
              <a:off x="9582134" y="2606534"/>
              <a:ext cx="0" cy="2259710"/>
            </a:xfrm>
            <a:prstGeom prst="line">
              <a:avLst/>
            </a:prstGeom>
            <a:noFill/>
            <a:ln w="28575" cap="flat" cmpd="sng" algn="ctr">
              <a:solidFill>
                <a:schemeClr val="bg1"/>
              </a:solidFill>
              <a:prstDash val="solid"/>
              <a:round/>
              <a:headEnd type="none" w="med" len="med"/>
              <a:tailEnd type="none" w="med" len="med"/>
            </a:ln>
            <a:effectLst/>
          </p:spPr>
        </p:cxnSp>
      </p:grpSp>
      <p:grpSp>
        <p:nvGrpSpPr>
          <p:cNvPr id="63" name="Group 62">
            <a:extLst>
              <a:ext uri="{FF2B5EF4-FFF2-40B4-BE49-F238E27FC236}">
                <a16:creationId xmlns:a16="http://schemas.microsoft.com/office/drawing/2014/main" id="{8281D108-9847-BD39-CAC5-9EED81410B4A}"/>
              </a:ext>
            </a:extLst>
          </p:cNvPr>
          <p:cNvGrpSpPr/>
          <p:nvPr/>
        </p:nvGrpSpPr>
        <p:grpSpPr>
          <a:xfrm>
            <a:off x="1530376" y="3980631"/>
            <a:ext cx="171146" cy="1078992"/>
            <a:chOff x="9487326" y="2606534"/>
            <a:chExt cx="189616" cy="2259710"/>
          </a:xfrm>
        </p:grpSpPr>
        <p:cxnSp>
          <p:nvCxnSpPr>
            <p:cNvPr id="64" name="Straight Connector 63">
              <a:extLst>
                <a:ext uri="{FF2B5EF4-FFF2-40B4-BE49-F238E27FC236}">
                  <a16:creationId xmlns:a16="http://schemas.microsoft.com/office/drawing/2014/main" id="{72E1C122-91AB-2513-2DAD-7B0DF7298563}"/>
                </a:ext>
              </a:extLst>
            </p:cNvPr>
            <p:cNvCxnSpPr>
              <a:cxnSpLocks/>
            </p:cNvCxnSpPr>
            <p:nvPr/>
          </p:nvCxnSpPr>
          <p:spPr bwMode="auto">
            <a:xfrm>
              <a:off x="9487326" y="2615151"/>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A1CFF5DE-0362-F3D6-DEA9-FC671E8C18A4}"/>
                </a:ext>
              </a:extLst>
            </p:cNvPr>
            <p:cNvCxnSpPr>
              <a:cxnSpLocks/>
            </p:cNvCxnSpPr>
            <p:nvPr/>
          </p:nvCxnSpPr>
          <p:spPr bwMode="auto">
            <a:xfrm>
              <a:off x="9487326" y="4851716"/>
              <a:ext cx="189616" cy="0"/>
            </a:xfrm>
            <a:prstGeom prst="line">
              <a:avLst/>
            </a:prstGeom>
            <a:noFill/>
            <a:ln w="28575" cap="flat" cmpd="sng" algn="ctr">
              <a:solidFill>
                <a:schemeClr val="bg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3D9B699A-5C67-D28B-196E-9257C27B5030}"/>
                </a:ext>
              </a:extLst>
            </p:cNvPr>
            <p:cNvCxnSpPr>
              <a:cxnSpLocks/>
            </p:cNvCxnSpPr>
            <p:nvPr/>
          </p:nvCxnSpPr>
          <p:spPr bwMode="auto">
            <a:xfrm>
              <a:off x="9582134" y="2606534"/>
              <a:ext cx="0" cy="2259710"/>
            </a:xfrm>
            <a:prstGeom prst="line">
              <a:avLst/>
            </a:prstGeom>
            <a:noFill/>
            <a:ln w="28575" cap="flat" cmpd="sng" algn="ctr">
              <a:solidFill>
                <a:schemeClr val="bg1"/>
              </a:solidFill>
              <a:prstDash val="solid"/>
              <a:round/>
              <a:headEnd type="none" w="med" len="med"/>
              <a:tailEnd type="none" w="med" len="med"/>
            </a:ln>
            <a:effectLst/>
          </p:spPr>
        </p:cxnSp>
      </p:grpSp>
      <p:sp>
        <p:nvSpPr>
          <p:cNvPr id="67" name="Rectangle 66">
            <a:extLst>
              <a:ext uri="{FF2B5EF4-FFF2-40B4-BE49-F238E27FC236}">
                <a16:creationId xmlns:a16="http://schemas.microsoft.com/office/drawing/2014/main" id="{0E9B6416-A414-006E-9F24-084042B9EA92}"/>
              </a:ext>
            </a:extLst>
          </p:cNvPr>
          <p:cNvSpPr/>
          <p:nvPr/>
        </p:nvSpPr>
        <p:spPr bwMode="auto">
          <a:xfrm>
            <a:off x="1433069" y="4427713"/>
            <a:ext cx="365760" cy="320040"/>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68" name="Rectangle 67">
            <a:extLst>
              <a:ext uri="{FF2B5EF4-FFF2-40B4-BE49-F238E27FC236}">
                <a16:creationId xmlns:a16="http://schemas.microsoft.com/office/drawing/2014/main" id="{232BCFFB-B9F9-2619-A818-F16402AEC50A}"/>
              </a:ext>
            </a:extLst>
          </p:cNvPr>
          <p:cNvSpPr/>
          <p:nvPr/>
        </p:nvSpPr>
        <p:spPr bwMode="auto">
          <a:xfrm>
            <a:off x="1820715" y="4113836"/>
            <a:ext cx="370889" cy="484632"/>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69" name="Rectangle 68">
            <a:extLst>
              <a:ext uri="{FF2B5EF4-FFF2-40B4-BE49-F238E27FC236}">
                <a16:creationId xmlns:a16="http://schemas.microsoft.com/office/drawing/2014/main" id="{BC26E4B6-9C5C-F7A0-8EFC-96A942158BFB}"/>
              </a:ext>
            </a:extLst>
          </p:cNvPr>
          <p:cNvSpPr/>
          <p:nvPr/>
        </p:nvSpPr>
        <p:spPr bwMode="auto">
          <a:xfrm>
            <a:off x="2522188" y="3888941"/>
            <a:ext cx="365760" cy="685800"/>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70" name="Rectangle 69">
            <a:extLst>
              <a:ext uri="{FF2B5EF4-FFF2-40B4-BE49-F238E27FC236}">
                <a16:creationId xmlns:a16="http://schemas.microsoft.com/office/drawing/2014/main" id="{D47C0B43-5DB4-1D37-D013-3B22E2280954}"/>
              </a:ext>
            </a:extLst>
          </p:cNvPr>
          <p:cNvSpPr/>
          <p:nvPr/>
        </p:nvSpPr>
        <p:spPr bwMode="auto">
          <a:xfrm>
            <a:off x="2897463" y="3724221"/>
            <a:ext cx="370889" cy="795528"/>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71" name="Rectangle 70">
            <a:extLst>
              <a:ext uri="{FF2B5EF4-FFF2-40B4-BE49-F238E27FC236}">
                <a16:creationId xmlns:a16="http://schemas.microsoft.com/office/drawing/2014/main" id="{EFA2C0DD-AE55-C5A1-0470-B8639565679B}"/>
              </a:ext>
            </a:extLst>
          </p:cNvPr>
          <p:cNvSpPr/>
          <p:nvPr/>
        </p:nvSpPr>
        <p:spPr bwMode="auto">
          <a:xfrm>
            <a:off x="3560794" y="3603122"/>
            <a:ext cx="365760" cy="594360"/>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72" name="Rectangle 71">
            <a:extLst>
              <a:ext uri="{FF2B5EF4-FFF2-40B4-BE49-F238E27FC236}">
                <a16:creationId xmlns:a16="http://schemas.microsoft.com/office/drawing/2014/main" id="{EEFBC8B9-66F9-ABA9-131F-23AC40F15581}"/>
              </a:ext>
            </a:extLst>
          </p:cNvPr>
          <p:cNvSpPr/>
          <p:nvPr/>
        </p:nvSpPr>
        <p:spPr bwMode="auto">
          <a:xfrm>
            <a:off x="3933090" y="3354283"/>
            <a:ext cx="370889" cy="365760"/>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73" name="Rectangle 72">
            <a:extLst>
              <a:ext uri="{FF2B5EF4-FFF2-40B4-BE49-F238E27FC236}">
                <a16:creationId xmlns:a16="http://schemas.microsoft.com/office/drawing/2014/main" id="{A07DF0C8-E8D2-9B1A-DC22-A9EDFF6EF079}"/>
              </a:ext>
            </a:extLst>
          </p:cNvPr>
          <p:cNvSpPr/>
          <p:nvPr/>
        </p:nvSpPr>
        <p:spPr bwMode="auto">
          <a:xfrm>
            <a:off x="4647856" y="3237239"/>
            <a:ext cx="365760" cy="612648"/>
          </a:xfrm>
          <a:prstGeom prst="rect">
            <a:avLst/>
          </a:prstGeom>
          <a:solidFill>
            <a:schemeClr val="accent1"/>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sp>
        <p:nvSpPr>
          <p:cNvPr id="74" name="Rectangle 73">
            <a:extLst>
              <a:ext uri="{FF2B5EF4-FFF2-40B4-BE49-F238E27FC236}">
                <a16:creationId xmlns:a16="http://schemas.microsoft.com/office/drawing/2014/main" id="{98F709FA-ACCC-2F18-8BF8-8EB556867E95}"/>
              </a:ext>
            </a:extLst>
          </p:cNvPr>
          <p:cNvSpPr/>
          <p:nvPr/>
        </p:nvSpPr>
        <p:spPr bwMode="auto">
          <a:xfrm>
            <a:off x="5018250" y="3099951"/>
            <a:ext cx="370889" cy="978408"/>
          </a:xfrm>
          <a:prstGeom prst="rect">
            <a:avLst/>
          </a:prstGeom>
          <a:solidFill>
            <a:schemeClr val="accent3"/>
          </a:solidFill>
          <a:ln w="0">
            <a:noFill/>
            <a:miter lim="800000"/>
            <a:headEnd/>
            <a:tailEnd/>
          </a:ln>
        </p:spPr>
        <p:txBody>
          <a:bodyPr rtlCol="0" anchor="b"/>
          <a:lstStyle/>
          <a:p>
            <a:pPr algn="ctr" eaLnBrk="1" hangingPunct="1">
              <a:spcBef>
                <a:spcPct val="35000"/>
              </a:spcBef>
              <a:spcAft>
                <a:spcPct val="25000"/>
              </a:spcAft>
              <a:buClr>
                <a:schemeClr val="folHlink"/>
              </a:buClr>
              <a:buNone/>
            </a:pPr>
            <a:endParaRPr lang="en-US" sz="1400" b="0" dirty="0">
              <a:solidFill>
                <a:schemeClr val="tx1"/>
              </a:solidFill>
              <a:latin typeface="Calibri" panose="020F0502020204030204" pitchFamily="34" charset="0"/>
            </a:endParaRPr>
          </a:p>
        </p:txBody>
      </p:sp>
      <p:cxnSp>
        <p:nvCxnSpPr>
          <p:cNvPr id="75" name="Straight Connector 74">
            <a:extLst>
              <a:ext uri="{FF2B5EF4-FFF2-40B4-BE49-F238E27FC236}">
                <a16:creationId xmlns:a16="http://schemas.microsoft.com/office/drawing/2014/main" id="{FBF9A240-9E2F-EA9D-48E0-D2E0B1602909}"/>
              </a:ext>
            </a:extLst>
          </p:cNvPr>
          <p:cNvCxnSpPr>
            <a:cxnSpLocks/>
          </p:cNvCxnSpPr>
          <p:nvPr/>
        </p:nvCxnSpPr>
        <p:spPr bwMode="auto">
          <a:xfrm>
            <a:off x="3935654" y="3527531"/>
            <a:ext cx="356616" cy="0"/>
          </a:xfrm>
          <a:prstGeom prst="line">
            <a:avLst/>
          </a:prstGeom>
          <a:noFill/>
          <a:ln w="12700" cap="flat" cmpd="sng" algn="ctr">
            <a:solidFill>
              <a:schemeClr val="bg1"/>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334DF2DF-6FB9-0B81-063F-FB064B469019}"/>
              </a:ext>
            </a:extLst>
          </p:cNvPr>
          <p:cNvCxnSpPr>
            <a:cxnSpLocks/>
          </p:cNvCxnSpPr>
          <p:nvPr/>
        </p:nvCxnSpPr>
        <p:spPr bwMode="auto">
          <a:xfrm>
            <a:off x="4647856" y="3506987"/>
            <a:ext cx="356616" cy="0"/>
          </a:xfrm>
          <a:prstGeom prst="line">
            <a:avLst/>
          </a:prstGeom>
          <a:noFill/>
          <a:ln w="12700" cap="flat" cmpd="sng" algn="ctr">
            <a:solidFill>
              <a:schemeClr val="bg1"/>
            </a:solidFill>
            <a:prstDash val="solid"/>
            <a:round/>
            <a:headEnd type="none" w="med" len="med"/>
            <a:tailEnd type="none" w="med" len="med"/>
          </a:ln>
          <a:effectLst/>
        </p:spPr>
      </p:cxnSp>
      <p:cxnSp>
        <p:nvCxnSpPr>
          <p:cNvPr id="77" name="Straight Connector 76">
            <a:extLst>
              <a:ext uri="{FF2B5EF4-FFF2-40B4-BE49-F238E27FC236}">
                <a16:creationId xmlns:a16="http://schemas.microsoft.com/office/drawing/2014/main" id="{3BB9F02C-E8B0-074D-005F-3D8D62D97759}"/>
              </a:ext>
            </a:extLst>
          </p:cNvPr>
          <p:cNvCxnSpPr>
            <a:cxnSpLocks/>
          </p:cNvCxnSpPr>
          <p:nvPr/>
        </p:nvCxnSpPr>
        <p:spPr bwMode="auto">
          <a:xfrm>
            <a:off x="5020814" y="3662307"/>
            <a:ext cx="356616" cy="0"/>
          </a:xfrm>
          <a:prstGeom prst="line">
            <a:avLst/>
          </a:prstGeom>
          <a:noFill/>
          <a:ln w="12700" cap="flat" cmpd="sng" algn="ctr">
            <a:solidFill>
              <a:schemeClr val="bg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63EF7401-543D-CACC-118F-67EAB461038D}"/>
              </a:ext>
            </a:extLst>
          </p:cNvPr>
          <p:cNvCxnSpPr>
            <a:cxnSpLocks/>
          </p:cNvCxnSpPr>
          <p:nvPr/>
        </p:nvCxnSpPr>
        <p:spPr bwMode="auto">
          <a:xfrm>
            <a:off x="2526760" y="4231841"/>
            <a:ext cx="356616" cy="0"/>
          </a:xfrm>
          <a:prstGeom prst="line">
            <a:avLst/>
          </a:prstGeom>
          <a:noFill/>
          <a:ln w="12700" cap="flat" cmpd="sng" algn="ctr">
            <a:solidFill>
              <a:schemeClr val="bg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258B738E-EF90-2CFA-0B00-A52C320CEEC7}"/>
              </a:ext>
            </a:extLst>
          </p:cNvPr>
          <p:cNvCxnSpPr>
            <a:cxnSpLocks/>
          </p:cNvCxnSpPr>
          <p:nvPr/>
        </p:nvCxnSpPr>
        <p:spPr bwMode="auto">
          <a:xfrm>
            <a:off x="2895455" y="4131129"/>
            <a:ext cx="356616" cy="0"/>
          </a:xfrm>
          <a:prstGeom prst="line">
            <a:avLst/>
          </a:prstGeom>
          <a:noFill/>
          <a:ln w="12700" cap="flat" cmpd="sng" algn="ctr">
            <a:solidFill>
              <a:schemeClr val="bg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1153F0A0-B31A-AA58-1BE7-3F780A57E379}"/>
              </a:ext>
            </a:extLst>
          </p:cNvPr>
          <p:cNvCxnSpPr>
            <a:cxnSpLocks/>
          </p:cNvCxnSpPr>
          <p:nvPr/>
        </p:nvCxnSpPr>
        <p:spPr bwMode="auto">
          <a:xfrm>
            <a:off x="3565366" y="3924903"/>
            <a:ext cx="356616" cy="0"/>
          </a:xfrm>
          <a:prstGeom prst="line">
            <a:avLst/>
          </a:prstGeom>
          <a:noFill/>
          <a:ln w="12700" cap="flat" cmpd="sng" algn="ctr">
            <a:solidFill>
              <a:schemeClr val="bg1"/>
            </a:solidFill>
            <a:prstDash val="solid"/>
            <a:round/>
            <a:headEnd type="none" w="med" len="med"/>
            <a:tailEnd type="none" w="med" len="med"/>
          </a:ln>
          <a:effectLst/>
        </p:spPr>
      </p:cxnSp>
      <p:cxnSp>
        <p:nvCxnSpPr>
          <p:cNvPr id="81" name="Straight Connector 80">
            <a:extLst>
              <a:ext uri="{FF2B5EF4-FFF2-40B4-BE49-F238E27FC236}">
                <a16:creationId xmlns:a16="http://schemas.microsoft.com/office/drawing/2014/main" id="{EEA6C0AC-29F7-ED9A-BB6D-1C4B425378F4}"/>
              </a:ext>
            </a:extLst>
          </p:cNvPr>
          <p:cNvCxnSpPr>
            <a:cxnSpLocks/>
          </p:cNvCxnSpPr>
          <p:nvPr/>
        </p:nvCxnSpPr>
        <p:spPr bwMode="auto">
          <a:xfrm>
            <a:off x="1437641" y="4596963"/>
            <a:ext cx="356616" cy="0"/>
          </a:xfrm>
          <a:prstGeom prst="line">
            <a:avLst/>
          </a:prstGeom>
          <a:noFill/>
          <a:ln w="12700" cap="flat" cmpd="sng" algn="ctr">
            <a:solidFill>
              <a:schemeClr val="bg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C6579CF9-5F84-26FF-31A7-760B4E1C6A01}"/>
              </a:ext>
            </a:extLst>
          </p:cNvPr>
          <p:cNvCxnSpPr>
            <a:cxnSpLocks/>
          </p:cNvCxnSpPr>
          <p:nvPr/>
        </p:nvCxnSpPr>
        <p:spPr bwMode="auto">
          <a:xfrm>
            <a:off x="1827851" y="4396812"/>
            <a:ext cx="356616" cy="0"/>
          </a:xfrm>
          <a:prstGeom prst="line">
            <a:avLst/>
          </a:prstGeom>
          <a:noFill/>
          <a:ln w="12700" cap="flat" cmpd="sng" algn="ctr">
            <a:solidFill>
              <a:schemeClr val="bg1"/>
            </a:solidFill>
            <a:prstDash val="solid"/>
            <a:round/>
            <a:headEnd type="none" w="med" len="med"/>
            <a:tailEnd type="none" w="med" len="med"/>
          </a:ln>
          <a:effectLst/>
        </p:spPr>
      </p:cxnSp>
      <p:grpSp>
        <p:nvGrpSpPr>
          <p:cNvPr id="83" name="Group 82">
            <a:extLst>
              <a:ext uri="{FF2B5EF4-FFF2-40B4-BE49-F238E27FC236}">
                <a16:creationId xmlns:a16="http://schemas.microsoft.com/office/drawing/2014/main" id="{B0CCD5C8-BF42-E651-C650-AB99B94F95D3}"/>
              </a:ext>
            </a:extLst>
          </p:cNvPr>
          <p:cNvGrpSpPr/>
          <p:nvPr/>
        </p:nvGrpSpPr>
        <p:grpSpPr>
          <a:xfrm>
            <a:off x="1608304" y="3342091"/>
            <a:ext cx="377839" cy="91440"/>
            <a:chOff x="1407689" y="3270987"/>
            <a:chExt cx="377839" cy="91440"/>
          </a:xfrm>
        </p:grpSpPr>
        <p:cxnSp>
          <p:nvCxnSpPr>
            <p:cNvPr id="84" name="Straight Connector 83">
              <a:extLst>
                <a:ext uri="{FF2B5EF4-FFF2-40B4-BE49-F238E27FC236}">
                  <a16:creationId xmlns:a16="http://schemas.microsoft.com/office/drawing/2014/main" id="{D50976CF-D3B4-3618-D3F6-FBDA887D298C}"/>
                </a:ext>
              </a:extLst>
            </p:cNvPr>
            <p:cNvCxnSpPr/>
            <p:nvPr/>
          </p:nvCxnSpPr>
          <p:spPr bwMode="auto">
            <a:xfrm>
              <a:off x="1407689" y="3283179"/>
              <a:ext cx="377839" cy="0"/>
            </a:xfrm>
            <a:prstGeom prst="line">
              <a:avLst/>
            </a:prstGeom>
            <a:noFill/>
            <a:ln w="28575" cap="flat" cmpd="sng" algn="ctr">
              <a:solidFill>
                <a:schemeClr val="bg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861194FC-419F-5D09-2008-8D678405259A}"/>
                </a:ext>
              </a:extLst>
            </p:cNvPr>
            <p:cNvCxnSpPr>
              <a:cxnSpLocks/>
            </p:cNvCxnSpPr>
            <p:nvPr/>
          </p:nvCxnSpPr>
          <p:spPr bwMode="auto">
            <a:xfrm>
              <a:off x="1774835" y="3270987"/>
              <a:ext cx="0" cy="91440"/>
            </a:xfrm>
            <a:prstGeom prst="line">
              <a:avLst/>
            </a:prstGeom>
            <a:noFill/>
            <a:ln w="28575" cap="flat" cmpd="sng" algn="ctr">
              <a:solidFill>
                <a:schemeClr val="bg1"/>
              </a:solidFill>
              <a:prstDash val="solid"/>
              <a:round/>
              <a:headEnd type="none" w="med" len="med"/>
              <a:tailEnd type="none" w="med" len="med"/>
            </a:ln>
            <a:effectLst/>
          </p:spPr>
        </p:cxnSp>
        <p:cxnSp>
          <p:nvCxnSpPr>
            <p:cNvPr id="86" name="Straight Connector 85">
              <a:extLst>
                <a:ext uri="{FF2B5EF4-FFF2-40B4-BE49-F238E27FC236}">
                  <a16:creationId xmlns:a16="http://schemas.microsoft.com/office/drawing/2014/main" id="{528942B9-F53B-0AE9-0455-D2720191D63D}"/>
                </a:ext>
              </a:extLst>
            </p:cNvPr>
            <p:cNvCxnSpPr>
              <a:cxnSpLocks/>
            </p:cNvCxnSpPr>
            <p:nvPr/>
          </p:nvCxnSpPr>
          <p:spPr bwMode="auto">
            <a:xfrm>
              <a:off x="1415171" y="3270987"/>
              <a:ext cx="0" cy="91440"/>
            </a:xfrm>
            <a:prstGeom prst="line">
              <a:avLst/>
            </a:prstGeom>
            <a:noFill/>
            <a:ln w="28575" cap="flat" cmpd="sng" algn="ctr">
              <a:solidFill>
                <a:schemeClr val="bg1"/>
              </a:solidFill>
              <a:prstDash val="solid"/>
              <a:round/>
              <a:headEnd type="none" w="med" len="med"/>
              <a:tailEnd type="none" w="med" len="med"/>
            </a:ln>
            <a:effectLst/>
          </p:spPr>
        </p:cxnSp>
      </p:grpSp>
      <p:grpSp>
        <p:nvGrpSpPr>
          <p:cNvPr id="87" name="Group 86">
            <a:extLst>
              <a:ext uri="{FF2B5EF4-FFF2-40B4-BE49-F238E27FC236}">
                <a16:creationId xmlns:a16="http://schemas.microsoft.com/office/drawing/2014/main" id="{F46B8F6B-D1CF-756C-58F9-D5937A4C97F1}"/>
              </a:ext>
            </a:extLst>
          </p:cNvPr>
          <p:cNvGrpSpPr/>
          <p:nvPr/>
        </p:nvGrpSpPr>
        <p:grpSpPr>
          <a:xfrm>
            <a:off x="3736123" y="2442396"/>
            <a:ext cx="377839" cy="91440"/>
            <a:chOff x="1407689" y="3270987"/>
            <a:chExt cx="377839" cy="91440"/>
          </a:xfrm>
        </p:grpSpPr>
        <p:cxnSp>
          <p:nvCxnSpPr>
            <p:cNvPr id="88" name="Straight Connector 87">
              <a:extLst>
                <a:ext uri="{FF2B5EF4-FFF2-40B4-BE49-F238E27FC236}">
                  <a16:creationId xmlns:a16="http://schemas.microsoft.com/office/drawing/2014/main" id="{A4FEA68E-C78F-F593-FAB4-E7AAEFBC284F}"/>
                </a:ext>
              </a:extLst>
            </p:cNvPr>
            <p:cNvCxnSpPr/>
            <p:nvPr/>
          </p:nvCxnSpPr>
          <p:spPr bwMode="auto">
            <a:xfrm>
              <a:off x="1407689" y="3283179"/>
              <a:ext cx="377839" cy="0"/>
            </a:xfrm>
            <a:prstGeom prst="line">
              <a:avLst/>
            </a:prstGeom>
            <a:noFill/>
            <a:ln w="28575" cap="flat" cmpd="sng" algn="ctr">
              <a:solidFill>
                <a:schemeClr val="bg1"/>
              </a:solidFill>
              <a:prstDash val="solid"/>
              <a:round/>
              <a:headEnd type="none" w="med" len="med"/>
              <a:tailEnd type="none" w="med" len="med"/>
            </a:ln>
            <a:effectLst/>
          </p:spPr>
        </p:cxnSp>
        <p:cxnSp>
          <p:nvCxnSpPr>
            <p:cNvPr id="89" name="Straight Connector 88">
              <a:extLst>
                <a:ext uri="{FF2B5EF4-FFF2-40B4-BE49-F238E27FC236}">
                  <a16:creationId xmlns:a16="http://schemas.microsoft.com/office/drawing/2014/main" id="{7FD25A17-6337-AFA4-7ED1-3459E1510B7F}"/>
                </a:ext>
              </a:extLst>
            </p:cNvPr>
            <p:cNvCxnSpPr>
              <a:cxnSpLocks/>
            </p:cNvCxnSpPr>
            <p:nvPr/>
          </p:nvCxnSpPr>
          <p:spPr bwMode="auto">
            <a:xfrm>
              <a:off x="1774835" y="3270987"/>
              <a:ext cx="0" cy="91440"/>
            </a:xfrm>
            <a:prstGeom prst="line">
              <a:avLst/>
            </a:prstGeom>
            <a:noFill/>
            <a:ln w="28575" cap="flat" cmpd="sng" algn="ctr">
              <a:solidFill>
                <a:schemeClr val="bg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D2A705E5-E465-05BF-5ADC-C08B0A674D75}"/>
                </a:ext>
              </a:extLst>
            </p:cNvPr>
            <p:cNvCxnSpPr>
              <a:cxnSpLocks/>
            </p:cNvCxnSpPr>
            <p:nvPr/>
          </p:nvCxnSpPr>
          <p:spPr bwMode="auto">
            <a:xfrm>
              <a:off x="1415171" y="3270987"/>
              <a:ext cx="0" cy="91440"/>
            </a:xfrm>
            <a:prstGeom prst="line">
              <a:avLst/>
            </a:prstGeom>
            <a:noFill/>
            <a:ln w="28575" cap="flat" cmpd="sng" algn="ctr">
              <a:solidFill>
                <a:schemeClr val="bg1"/>
              </a:solidFill>
              <a:prstDash val="solid"/>
              <a:round/>
              <a:headEnd type="none" w="med" len="med"/>
              <a:tailEnd type="none" w="med" len="med"/>
            </a:ln>
            <a:effectLst/>
          </p:spPr>
        </p:cxnSp>
      </p:grpSp>
      <p:sp>
        <p:nvSpPr>
          <p:cNvPr id="91" name="TextBox 90">
            <a:extLst>
              <a:ext uri="{FF2B5EF4-FFF2-40B4-BE49-F238E27FC236}">
                <a16:creationId xmlns:a16="http://schemas.microsoft.com/office/drawing/2014/main" id="{CB0DB874-25A1-2A6F-D80F-EAD39639DC2A}"/>
              </a:ext>
            </a:extLst>
          </p:cNvPr>
          <p:cNvSpPr txBox="1"/>
          <p:nvPr/>
        </p:nvSpPr>
        <p:spPr bwMode="auto">
          <a:xfrm>
            <a:off x="1485101" y="3090882"/>
            <a:ext cx="635110" cy="28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Bef>
                <a:spcPts val="0"/>
              </a:spcBef>
              <a:spcAft>
                <a:spcPts val="100"/>
              </a:spcAft>
              <a:buClrTx/>
              <a:buFontTx/>
              <a:buNone/>
            </a:pPr>
            <a:r>
              <a:rPr lang="en-US" sz="1400" b="0" i="1" dirty="0">
                <a:solidFill>
                  <a:schemeClr val="bg1"/>
                </a:solidFill>
                <a:latin typeface="+mn-lt"/>
              </a:rPr>
              <a:t>P</a:t>
            </a:r>
            <a:r>
              <a:rPr lang="en-US" sz="1400" b="0" dirty="0">
                <a:solidFill>
                  <a:schemeClr val="bg1"/>
                </a:solidFill>
                <a:latin typeface="+mn-lt"/>
              </a:rPr>
              <a:t> &lt;.05</a:t>
            </a:r>
          </a:p>
        </p:txBody>
      </p:sp>
      <p:sp>
        <p:nvSpPr>
          <p:cNvPr id="92" name="TextBox 91">
            <a:extLst>
              <a:ext uri="{FF2B5EF4-FFF2-40B4-BE49-F238E27FC236}">
                <a16:creationId xmlns:a16="http://schemas.microsoft.com/office/drawing/2014/main" id="{6ACCE34A-758A-CD41-F574-7BF2C7EFA568}"/>
              </a:ext>
            </a:extLst>
          </p:cNvPr>
          <p:cNvSpPr txBox="1"/>
          <p:nvPr/>
        </p:nvSpPr>
        <p:spPr bwMode="auto">
          <a:xfrm>
            <a:off x="3615535" y="2174387"/>
            <a:ext cx="635110" cy="28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rtlCol="0">
            <a:spAutoFit/>
          </a:bodyPr>
          <a:lstStyle/>
          <a:p>
            <a:pPr algn="l">
              <a:lnSpc>
                <a:spcPct val="90000"/>
              </a:lnSpc>
              <a:spcBef>
                <a:spcPts val="0"/>
              </a:spcBef>
              <a:spcAft>
                <a:spcPts val="100"/>
              </a:spcAft>
              <a:buClrTx/>
              <a:buFontTx/>
              <a:buNone/>
            </a:pPr>
            <a:r>
              <a:rPr lang="en-US" sz="1400" b="0" i="1" dirty="0">
                <a:solidFill>
                  <a:schemeClr val="bg1"/>
                </a:solidFill>
                <a:latin typeface="+mn-lt"/>
              </a:rPr>
              <a:t>P</a:t>
            </a:r>
            <a:r>
              <a:rPr lang="en-US" sz="1400" b="0" dirty="0">
                <a:solidFill>
                  <a:schemeClr val="bg1"/>
                </a:solidFill>
                <a:latin typeface="+mn-lt"/>
              </a:rPr>
              <a:t> &lt;.05</a:t>
            </a:r>
          </a:p>
        </p:txBody>
      </p:sp>
    </p:spTree>
    <p:extLst>
      <p:ext uri="{BB962C8B-B14F-4D97-AF65-F5344CB8AC3E}">
        <p14:creationId xmlns:p14="http://schemas.microsoft.com/office/powerpoint/2010/main" val="2609140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CB128BB2-2BA5-4041-9793-F58D2DFB98E0}"/>
              </a:ext>
            </a:extLst>
          </p:cNvPr>
          <p:cNvSpPr>
            <a:spLocks noGrp="1" noChangeArrowheads="1"/>
          </p:cNvSpPr>
          <p:nvPr>
            <p:ph type="title"/>
          </p:nvPr>
        </p:nvSpPr>
        <p:spPr/>
        <p:txBody>
          <a:bodyPr/>
          <a:lstStyle/>
          <a:p>
            <a:pPr eaLnBrk="1" hangingPunct="1"/>
            <a:r>
              <a:rPr lang="en-US" altLang="en-US" dirty="0"/>
              <a:t>Faculty Disclosures</a:t>
            </a:r>
          </a:p>
        </p:txBody>
      </p:sp>
      <p:sp>
        <p:nvSpPr>
          <p:cNvPr id="29699" name="Rectangle 3">
            <a:extLst>
              <a:ext uri="{FF2B5EF4-FFF2-40B4-BE49-F238E27FC236}">
                <a16:creationId xmlns:a16="http://schemas.microsoft.com/office/drawing/2014/main" id="{7D52C64A-4927-4244-A7E7-691A8181C3E6}"/>
              </a:ext>
            </a:extLst>
          </p:cNvPr>
          <p:cNvSpPr>
            <a:spLocks noGrp="1" noChangeArrowheads="1"/>
          </p:cNvSpPr>
          <p:nvPr>
            <p:ph idx="1"/>
          </p:nvPr>
        </p:nvSpPr>
        <p:spPr>
          <a:xfrm>
            <a:off x="604675" y="1513047"/>
            <a:ext cx="10877529" cy="4650686"/>
          </a:xfrm>
        </p:spPr>
        <p:txBody>
          <a:bodyPr rtlCol="0">
            <a:normAutofit/>
          </a:bodyPr>
          <a:lstStyle/>
          <a:p>
            <a:pPr marL="0" indent="0">
              <a:buClr>
                <a:schemeClr val="accent6"/>
              </a:buClr>
              <a:buNone/>
              <a:defRPr/>
            </a:pPr>
            <a:r>
              <a:rPr lang="fi-FI" sz="2600" b="1" dirty="0">
                <a:solidFill>
                  <a:schemeClr val="accent3"/>
                </a:solidFill>
              </a:rPr>
              <a:t>Joseph J. Eron, Jr., MD: </a:t>
            </a:r>
            <a:r>
              <a:rPr lang="en-US" sz="2600" i="1" dirty="0"/>
              <a:t>consultant/advisor/speaker: </a:t>
            </a:r>
            <a:r>
              <a:rPr lang="en-US" sz="2600" dirty="0"/>
              <a:t>Gilead Sciences, GlaxoSmithKline, Janssen, Merck, ViiV Healthcare; </a:t>
            </a:r>
            <a:r>
              <a:rPr lang="en-US" sz="2600" i="1" dirty="0"/>
              <a:t>researcher: </a:t>
            </a:r>
            <a:r>
              <a:rPr lang="en-US" sz="2600" dirty="0"/>
              <a:t>Gilead Sciences, ViiV Healthcare.</a:t>
            </a:r>
            <a:endParaRPr lang="fi-FI" sz="2600" dirty="0"/>
          </a:p>
          <a:p>
            <a:pPr marL="0" indent="0">
              <a:buClr>
                <a:schemeClr val="accent6"/>
              </a:buClr>
              <a:buNone/>
              <a:defRPr/>
            </a:pPr>
            <a:r>
              <a:rPr lang="en-US" sz="2600" b="1" dirty="0">
                <a:solidFill>
                  <a:schemeClr val="accent3"/>
                </a:solidFill>
              </a:rPr>
              <a:t>Karine Lacombe, MD, PhD: </a:t>
            </a:r>
            <a:r>
              <a:rPr lang="en-US" sz="2600" i="1" dirty="0"/>
              <a:t>consultant/advisor/speaker: </a:t>
            </a:r>
            <a:r>
              <a:rPr lang="en-US" sz="2600" dirty="0"/>
              <a:t>Gilead Sciences, GlaxoSmithKline, Janssen, MSD. </a:t>
            </a:r>
          </a:p>
          <a:p>
            <a:pPr marL="0" indent="0">
              <a:buClr>
                <a:schemeClr val="accent6"/>
              </a:buClr>
              <a:buNone/>
              <a:defRPr/>
            </a:pPr>
            <a:r>
              <a:rPr lang="en-US" sz="2600" b="1" dirty="0">
                <a:solidFill>
                  <a:schemeClr val="accent3"/>
                </a:solidFill>
              </a:rPr>
              <a:t>Chloe Orkin, MBChB, FRCP, MD: </a:t>
            </a:r>
            <a:r>
              <a:rPr lang="en-US" sz="2600" i="1" dirty="0"/>
              <a:t>consultant/advisor/speaker:</a:t>
            </a:r>
            <a:r>
              <a:rPr lang="en-US" sz="2600" dirty="0"/>
              <a:t> Gilead Sciences, Janssen, MSD, ViiV Healthcare; </a:t>
            </a:r>
            <a:r>
              <a:rPr lang="en-US" sz="2600" i="1" dirty="0"/>
              <a:t>researcher: </a:t>
            </a:r>
            <a:r>
              <a:rPr lang="en-US" sz="2600" dirty="0"/>
              <a:t>AstraZeneca, Gilead Sciences, Janssen, MSD, ViiV Healthcare.</a:t>
            </a:r>
          </a:p>
          <a:p>
            <a:pPr marL="0" marR="0" lvl="0" indent="0" algn="l" defTabSz="914400" rtl="0" eaLnBrk="1" fontAlgn="base" latinLnBrk="0" hangingPunct="1">
              <a:lnSpc>
                <a:spcPct val="90000"/>
              </a:lnSpc>
              <a:spcBef>
                <a:spcPts val="1000"/>
              </a:spcBef>
              <a:spcAft>
                <a:spcPts val="700"/>
              </a:spcAft>
              <a:buClr>
                <a:srgbClr val="682E74"/>
              </a:buClr>
              <a:buSzTx/>
              <a:buFont typeface="Wingdings" panose="05000000000000000000" pitchFamily="2" charset="2"/>
              <a:buNone/>
              <a:tabLst/>
              <a:defRPr/>
            </a:pPr>
            <a:r>
              <a:rPr kumimoji="0" lang="en-US" sz="2600" b="1" i="0" u="none" strike="noStrike" kern="0" cap="none" spc="0" normalizeH="0" baseline="0" noProof="0" dirty="0">
                <a:ln>
                  <a:noFill/>
                </a:ln>
                <a:solidFill>
                  <a:schemeClr val="accent3"/>
                </a:solidFill>
                <a:effectLst/>
                <a:uLnTx/>
                <a:uFillTx/>
                <a:latin typeface="Calibri" panose="020F0502020204030204" pitchFamily="34" charset="0"/>
                <a:ea typeface="+mn-ea"/>
                <a:cs typeface="+mn-cs"/>
              </a:rPr>
              <a:t>Babafemi Taiwo, MBBS: </a:t>
            </a:r>
            <a:r>
              <a:rPr kumimoji="0" lang="en-US" sz="2600" i="1" u="none" strike="noStrike" kern="0" cap="none" spc="0" normalizeH="0" baseline="0" noProof="0" dirty="0">
                <a:ln>
                  <a:noFill/>
                </a:ln>
                <a:effectLst/>
                <a:uLnTx/>
                <a:uFillTx/>
                <a:latin typeface="Calibri" panose="020F0502020204030204" pitchFamily="34" charset="0"/>
                <a:ea typeface="+mn-ea"/>
                <a:cs typeface="+mn-cs"/>
              </a:rPr>
              <a:t>consultant/advisor/speaker: </a:t>
            </a:r>
            <a:r>
              <a:rPr kumimoji="0" lang="en-US" sz="2600" i="0" u="none" strike="noStrike" kern="0" cap="none" spc="0" normalizeH="0" baseline="0" noProof="0" dirty="0">
                <a:ln>
                  <a:noFill/>
                </a:ln>
                <a:effectLst/>
                <a:uLnTx/>
                <a:uFillTx/>
                <a:latin typeface="Calibri" panose="020F0502020204030204" pitchFamily="34" charset="0"/>
                <a:ea typeface="+mn-ea"/>
                <a:cs typeface="+mn-cs"/>
              </a:rPr>
              <a:t>Gilead Sciences, Johnson &amp; Johnson, ViiV Healthcare.</a:t>
            </a:r>
          </a:p>
          <a:p>
            <a:pPr marL="0" indent="0">
              <a:buNone/>
            </a:pPr>
            <a:endParaRPr lang="en-US"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pPr eaLnBrk="1" hangingPunct="1"/>
            <a:r>
              <a:rPr lang="en-US" dirty="0">
                <a:cs typeface="Calibri" panose="020F0502020204030204" pitchFamily="34" charset="0"/>
              </a:rPr>
              <a:t>Risk Factors for Developing COVID-19 and Severe Outcomes Among PWH</a:t>
            </a:r>
            <a:endParaRPr lang="en-US" altLang="en-US" dirty="0"/>
          </a:p>
        </p:txBody>
      </p:sp>
      <p:sp>
        <p:nvSpPr>
          <p:cNvPr id="6" name="Text Box 15">
            <a:extLst>
              <a:ext uri="{FF2B5EF4-FFF2-40B4-BE49-F238E27FC236}">
                <a16:creationId xmlns:a16="http://schemas.microsoft.com/office/drawing/2014/main" id="{EA5F1DA7-DCD9-6A76-78FC-7FE1A5D3F2AF}"/>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b="0" spc="-10" dirty="0">
                <a:solidFill>
                  <a:schemeClr val="bg2"/>
                </a:solidFill>
                <a:latin typeface="Calibri" panose="020F0502020204030204" pitchFamily="34" charset="0"/>
              </a:rPr>
              <a:t>Hanna. IDWeek 2022. </a:t>
            </a:r>
            <a:r>
              <a:rPr lang="en-US" altLang="en-US" sz="1200" b="0" spc="-10" dirty="0" err="1">
                <a:solidFill>
                  <a:schemeClr val="bg2"/>
                </a:solidFill>
                <a:latin typeface="Calibri" panose="020F0502020204030204" pitchFamily="34" charset="0"/>
              </a:rPr>
              <a:t>Abstr</a:t>
            </a:r>
            <a:r>
              <a:rPr lang="en-US" altLang="en-US" sz="1200" b="0" spc="-10" dirty="0">
                <a:solidFill>
                  <a:schemeClr val="bg2"/>
                </a:solidFill>
                <a:latin typeface="Calibri" panose="020F0502020204030204" pitchFamily="34" charset="0"/>
              </a:rPr>
              <a:t> 2357.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endParaRPr>
          </a:p>
        </p:txBody>
      </p:sp>
      <p:sp>
        <p:nvSpPr>
          <p:cNvPr id="3" name="Content Placeholder 2">
            <a:extLst>
              <a:ext uri="{FF2B5EF4-FFF2-40B4-BE49-F238E27FC236}">
                <a16:creationId xmlns:a16="http://schemas.microsoft.com/office/drawing/2014/main" id="{1A870CC1-8117-26E0-F4BA-4E6D8870DA50}"/>
              </a:ext>
            </a:extLst>
          </p:cNvPr>
          <p:cNvSpPr txBox="1">
            <a:spLocks/>
          </p:cNvSpPr>
          <p:nvPr/>
        </p:nvSpPr>
        <p:spPr>
          <a:xfrm>
            <a:off x="604675" y="1513047"/>
            <a:ext cx="10877529" cy="4650686"/>
          </a:xfrm>
          <a:prstGeom prst="rect">
            <a:avLst/>
          </a:prstGeom>
        </p:spPr>
        <p:txBody>
          <a:bodyPr/>
          <a:lst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r>
              <a:rPr lang="en-US" sz="2400" b="0" kern="0" dirty="0"/>
              <a:t>Retrospective cohort study of risk factors for COVID-19 and severe outcomes in PWH</a:t>
            </a:r>
            <a:endParaRPr lang="en-US" sz="2400" b="0" kern="0" baseline="30000" dirty="0"/>
          </a:p>
          <a:p>
            <a:pPr lvl="1"/>
            <a:r>
              <a:rPr lang="en-US" sz="2200" b="0" kern="0" dirty="0"/>
              <a:t>N = 43,173 PWH tested for SARS-CoV-2 from Optum COVID-19 dataset</a:t>
            </a:r>
          </a:p>
          <a:p>
            <a:r>
              <a:rPr lang="en-US" sz="2400" b="0" kern="0" dirty="0"/>
              <a:t>Factors associated with SARS-CoV-2 positivity: higher </a:t>
            </a:r>
            <a:r>
              <a:rPr lang="en-US" sz="2400" b="0" kern="0" dirty="0" err="1"/>
              <a:t>Charlson</a:t>
            </a:r>
            <a:r>
              <a:rPr lang="en-US" sz="2400" b="0" kern="0" dirty="0"/>
              <a:t> Comorbidity Index, higher BMI, uninsured status, living in US South, Hispanic White ethnicity</a:t>
            </a:r>
          </a:p>
          <a:p>
            <a:r>
              <a:rPr lang="en-US" sz="2400" b="0" kern="0" dirty="0"/>
              <a:t>Factors associated with hospitalization within 30 days of SARS-CoV-2 test: Medicaid/Medicare/uninsured, current smoker, Hispanic ethnicity, Black race, female, higher </a:t>
            </a:r>
            <a:r>
              <a:rPr lang="en-US" sz="2400" b="0" kern="0" dirty="0" err="1"/>
              <a:t>Charlson</a:t>
            </a:r>
            <a:r>
              <a:rPr lang="en-US" sz="2400" b="0" kern="0" dirty="0"/>
              <a:t> Comorbidity Index, underweight, COVID-19 positive, living in US South</a:t>
            </a:r>
            <a:endParaRPr lang="en-US" sz="2400" b="0" kern="0" baseline="30000" dirty="0"/>
          </a:p>
        </p:txBody>
      </p:sp>
    </p:spTree>
    <p:extLst>
      <p:ext uri="{BB962C8B-B14F-4D97-AF65-F5344CB8AC3E}">
        <p14:creationId xmlns:p14="http://schemas.microsoft.com/office/powerpoint/2010/main" val="24981186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altLang="en-US" dirty="0"/>
              <a:t>Risk of ICU Stay Within 30 Days After SARS-CoV-2 Test</a:t>
            </a:r>
          </a:p>
        </p:txBody>
      </p:sp>
      <p:graphicFrame>
        <p:nvGraphicFramePr>
          <p:cNvPr id="5" name="Group 3">
            <a:extLst>
              <a:ext uri="{FF2B5EF4-FFF2-40B4-BE49-F238E27FC236}">
                <a16:creationId xmlns:a16="http://schemas.microsoft.com/office/drawing/2014/main" id="{2E63F14D-A7A7-5C4B-8CA8-C391036B2A4F}"/>
              </a:ext>
            </a:extLst>
          </p:cNvPr>
          <p:cNvGraphicFramePr>
            <a:graphicFrameLocks/>
          </p:cNvGraphicFramePr>
          <p:nvPr>
            <p:extLst>
              <p:ext uri="{D42A27DB-BD31-4B8C-83A1-F6EECF244321}">
                <p14:modId xmlns:p14="http://schemas.microsoft.com/office/powerpoint/2010/main" val="2653307845"/>
              </p:ext>
            </p:extLst>
          </p:nvPr>
        </p:nvGraphicFramePr>
        <p:xfrm>
          <a:off x="723898" y="1605620"/>
          <a:ext cx="5247366" cy="4154649"/>
        </p:xfrm>
        <a:graphic>
          <a:graphicData uri="http://schemas.openxmlformats.org/drawingml/2006/table">
            <a:tbl>
              <a:tblPr/>
              <a:tblGrid>
                <a:gridCol w="3057688">
                  <a:extLst>
                    <a:ext uri="{9D8B030D-6E8A-4147-A177-3AD203B41FA5}">
                      <a16:colId xmlns:a16="http://schemas.microsoft.com/office/drawing/2014/main" val="20000"/>
                    </a:ext>
                  </a:extLst>
                </a:gridCol>
                <a:gridCol w="2189678">
                  <a:extLst>
                    <a:ext uri="{9D8B030D-6E8A-4147-A177-3AD203B41FA5}">
                      <a16:colId xmlns:a16="http://schemas.microsoft.com/office/drawing/2014/main" val="20002"/>
                    </a:ext>
                  </a:extLst>
                </a:gridCol>
              </a:tblGrid>
              <a:tr h="49698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Risk Factor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OR (95% CI)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3383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err="1">
                          <a:ln>
                            <a:noFill/>
                          </a:ln>
                          <a:solidFill>
                            <a:schemeClr val="bg2">
                              <a:lumMod val="10000"/>
                            </a:schemeClr>
                          </a:solidFill>
                          <a:effectLst/>
                          <a:latin typeface="Calibri" panose="020F0502020204030204" pitchFamily="34" charset="0"/>
                        </a:rPr>
                        <a:t>Charlson</a:t>
                      </a:r>
                      <a:r>
                        <a:rPr kumimoji="0" lang="en-US" sz="1800" b="0" i="0" u="none" strike="noStrike" cap="none" normalizeH="0" baseline="0" dirty="0">
                          <a:ln>
                            <a:noFill/>
                          </a:ln>
                          <a:solidFill>
                            <a:schemeClr val="bg2">
                              <a:lumMod val="10000"/>
                            </a:schemeClr>
                          </a:solidFill>
                          <a:effectLst/>
                          <a:latin typeface="Calibri" panose="020F0502020204030204" pitchFamily="34" charset="0"/>
                        </a:rPr>
                        <a:t> Comorbidity Index</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4.17 (3.56-4.884)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3383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Female vs male sex</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0.802 (0.713-0.902)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7040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Race/ethnicity</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Black vs non-Hispanic White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Asian vs non-Hispanic White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1.305 (1.154-1.474)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0.592 (0.39-0.9)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7040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US region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Other/unknown vs Northeast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South vs Northeast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West vs Northeast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1.438 (1.173-1.762)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1.87 (1.595-2.193)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1.349 (1.101-1.653)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947523586"/>
                  </a:ext>
                </a:extLst>
              </a:tr>
            </a:tbl>
          </a:graphicData>
        </a:graphic>
      </p:graphicFrame>
      <p:sp>
        <p:nvSpPr>
          <p:cNvPr id="3" name="Text Box 15">
            <a:extLst>
              <a:ext uri="{FF2B5EF4-FFF2-40B4-BE49-F238E27FC236}">
                <a16:creationId xmlns:a16="http://schemas.microsoft.com/office/drawing/2014/main" id="{73D5F496-C235-2411-AA86-FBEBD3BE5A0F}"/>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b="0" spc="-10" dirty="0">
                <a:solidFill>
                  <a:schemeClr val="bg2"/>
                </a:solidFill>
                <a:latin typeface="Calibri" panose="020F0502020204030204" pitchFamily="34" charset="0"/>
              </a:rPr>
              <a:t>Hanna. IDWeek 2022. </a:t>
            </a:r>
            <a:r>
              <a:rPr lang="en-US" altLang="en-US" sz="1200" b="0" spc="-10" dirty="0" err="1">
                <a:solidFill>
                  <a:schemeClr val="bg2"/>
                </a:solidFill>
                <a:latin typeface="Calibri" panose="020F0502020204030204" pitchFamily="34" charset="0"/>
              </a:rPr>
              <a:t>Abstr</a:t>
            </a:r>
            <a:r>
              <a:rPr lang="en-US" altLang="en-US" sz="1200" b="0" spc="-10" dirty="0">
                <a:solidFill>
                  <a:schemeClr val="bg2"/>
                </a:solidFill>
                <a:latin typeface="Calibri" panose="020F0502020204030204" pitchFamily="34" charset="0"/>
              </a:rPr>
              <a:t> 2357.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endParaRPr>
          </a:p>
        </p:txBody>
      </p:sp>
      <p:graphicFrame>
        <p:nvGraphicFramePr>
          <p:cNvPr id="4" name="Group 3">
            <a:extLst>
              <a:ext uri="{FF2B5EF4-FFF2-40B4-BE49-F238E27FC236}">
                <a16:creationId xmlns:a16="http://schemas.microsoft.com/office/drawing/2014/main" id="{7D438B73-1F47-E3A6-583A-6727ADC2E796}"/>
              </a:ext>
            </a:extLst>
          </p:cNvPr>
          <p:cNvGraphicFramePr>
            <a:graphicFrameLocks/>
          </p:cNvGraphicFramePr>
          <p:nvPr>
            <p:extLst>
              <p:ext uri="{D42A27DB-BD31-4B8C-83A1-F6EECF244321}">
                <p14:modId xmlns:p14="http://schemas.microsoft.com/office/powerpoint/2010/main" val="3046495609"/>
              </p:ext>
            </p:extLst>
          </p:nvPr>
        </p:nvGraphicFramePr>
        <p:xfrm>
          <a:off x="6234837" y="1605619"/>
          <a:ext cx="5247366" cy="3514553"/>
        </p:xfrm>
        <a:graphic>
          <a:graphicData uri="http://schemas.openxmlformats.org/drawingml/2006/table">
            <a:tbl>
              <a:tblPr/>
              <a:tblGrid>
                <a:gridCol w="3110641">
                  <a:extLst>
                    <a:ext uri="{9D8B030D-6E8A-4147-A177-3AD203B41FA5}">
                      <a16:colId xmlns:a16="http://schemas.microsoft.com/office/drawing/2014/main" val="20000"/>
                    </a:ext>
                  </a:extLst>
                </a:gridCol>
                <a:gridCol w="2136725">
                  <a:extLst>
                    <a:ext uri="{9D8B030D-6E8A-4147-A177-3AD203B41FA5}">
                      <a16:colId xmlns:a16="http://schemas.microsoft.com/office/drawing/2014/main" val="20002"/>
                    </a:ext>
                  </a:extLst>
                </a:gridCol>
              </a:tblGrid>
              <a:tr h="49698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Risk Factor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OR (95% CI)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7040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Insurance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Medicaid vs commercial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Medicare vs commercial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Other payor type vs commercial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Uninsured vs commercial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1.718 (1.495-1.974)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1.436 (1.236-1.669)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1.294 (1.001-1.672)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8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1.627 (1.245-2.127)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229318782"/>
                  </a:ext>
                </a:extLst>
              </a:tr>
              <a:tr h="3383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BMI: underweight vs normal weight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1.48 (1.154-1.899)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41457164"/>
                  </a:ext>
                </a:extLst>
              </a:tr>
              <a:tr h="3383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Not current smoker vs current smoker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0.768 (0.684-0.863)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674534871"/>
                  </a:ext>
                </a:extLst>
              </a:tr>
            </a:tbl>
          </a:graphicData>
        </a:graphic>
      </p:graphicFrame>
    </p:spTree>
    <p:extLst>
      <p:ext uri="{BB962C8B-B14F-4D97-AF65-F5344CB8AC3E}">
        <p14:creationId xmlns:p14="http://schemas.microsoft.com/office/powerpoint/2010/main" val="2845116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altLang="en-US" dirty="0"/>
              <a:t>Risk of Death Within 30 Days After SARS-CoV-2 Test</a:t>
            </a:r>
          </a:p>
        </p:txBody>
      </p:sp>
      <p:graphicFrame>
        <p:nvGraphicFramePr>
          <p:cNvPr id="2" name="Group 3">
            <a:extLst>
              <a:ext uri="{FF2B5EF4-FFF2-40B4-BE49-F238E27FC236}">
                <a16:creationId xmlns:a16="http://schemas.microsoft.com/office/drawing/2014/main" id="{117880AE-D40E-C9F3-FD57-28F8C8E60B7F}"/>
              </a:ext>
            </a:extLst>
          </p:cNvPr>
          <p:cNvGraphicFramePr>
            <a:graphicFrameLocks/>
          </p:cNvGraphicFramePr>
          <p:nvPr>
            <p:extLst>
              <p:ext uri="{D42A27DB-BD31-4B8C-83A1-F6EECF244321}">
                <p14:modId xmlns:p14="http://schemas.microsoft.com/office/powerpoint/2010/main" val="2145120804"/>
              </p:ext>
            </p:extLst>
          </p:nvPr>
        </p:nvGraphicFramePr>
        <p:xfrm>
          <a:off x="6220738" y="1605620"/>
          <a:ext cx="5247366" cy="3362137"/>
        </p:xfrm>
        <a:graphic>
          <a:graphicData uri="http://schemas.openxmlformats.org/drawingml/2006/table">
            <a:tbl>
              <a:tblPr/>
              <a:tblGrid>
                <a:gridCol w="3314702">
                  <a:extLst>
                    <a:ext uri="{9D8B030D-6E8A-4147-A177-3AD203B41FA5}">
                      <a16:colId xmlns:a16="http://schemas.microsoft.com/office/drawing/2014/main" val="20000"/>
                    </a:ext>
                  </a:extLst>
                </a:gridCol>
                <a:gridCol w="1932664">
                  <a:extLst>
                    <a:ext uri="{9D8B030D-6E8A-4147-A177-3AD203B41FA5}">
                      <a16:colId xmlns:a16="http://schemas.microsoft.com/office/drawing/2014/main" val="20002"/>
                    </a:ext>
                  </a:extLst>
                </a:gridCol>
              </a:tblGrid>
              <a:tr h="49698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Risk Factor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OR (95% CI)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7040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Insurance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Medicaid vs commercial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Medicare vs commercial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Other payor type vs commercial</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Uninsured vs commercial</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1.742 (1.409-2.155)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1.775 (1.442-2.184)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1.261 (0.845-1.884)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1.869 (1.235-2.827)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229318782"/>
                  </a:ext>
                </a:extLst>
              </a:tr>
              <a:tr h="3383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BMI</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Obesity class I vs normal weight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Obesity class II vs normal weight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Obesity class III vs normal weight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Overweight vs normal weight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Underweight vs normal weight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0.648 (0.51-0.823)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0.643 (0.468-0.884)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0.677 (0.486-0.942)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0.683 (0.558-0.836)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2.84 (2.16-3.734)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41457164"/>
                  </a:ext>
                </a:extLst>
              </a:tr>
            </a:tbl>
          </a:graphicData>
        </a:graphic>
      </p:graphicFrame>
      <p:graphicFrame>
        <p:nvGraphicFramePr>
          <p:cNvPr id="3" name="Group 3">
            <a:extLst>
              <a:ext uri="{FF2B5EF4-FFF2-40B4-BE49-F238E27FC236}">
                <a16:creationId xmlns:a16="http://schemas.microsoft.com/office/drawing/2014/main" id="{BC726448-004D-6697-ADC4-9C862F5196BE}"/>
              </a:ext>
            </a:extLst>
          </p:cNvPr>
          <p:cNvGraphicFramePr>
            <a:graphicFrameLocks/>
          </p:cNvGraphicFramePr>
          <p:nvPr>
            <p:extLst>
              <p:ext uri="{D42A27DB-BD31-4B8C-83A1-F6EECF244321}">
                <p14:modId xmlns:p14="http://schemas.microsoft.com/office/powerpoint/2010/main" val="2143797236"/>
              </p:ext>
            </p:extLst>
          </p:nvPr>
        </p:nvGraphicFramePr>
        <p:xfrm>
          <a:off x="609759" y="1605619"/>
          <a:ext cx="5247366" cy="4130249"/>
        </p:xfrm>
        <a:graphic>
          <a:graphicData uri="http://schemas.openxmlformats.org/drawingml/2006/table">
            <a:tbl>
              <a:tblPr/>
              <a:tblGrid>
                <a:gridCol w="3314702">
                  <a:extLst>
                    <a:ext uri="{9D8B030D-6E8A-4147-A177-3AD203B41FA5}">
                      <a16:colId xmlns:a16="http://schemas.microsoft.com/office/drawing/2014/main" val="20000"/>
                    </a:ext>
                  </a:extLst>
                </a:gridCol>
                <a:gridCol w="1932664">
                  <a:extLst>
                    <a:ext uri="{9D8B030D-6E8A-4147-A177-3AD203B41FA5}">
                      <a16:colId xmlns:a16="http://schemas.microsoft.com/office/drawing/2014/main" val="20002"/>
                    </a:ext>
                  </a:extLst>
                </a:gridCol>
              </a:tblGrid>
              <a:tr h="49698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Calibri" panose="020F0502020204030204" pitchFamily="34" charset="0"/>
                        </a:rPr>
                        <a:t>Risk Factor</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1" i="0" u="none" strike="noStrike" cap="none" normalizeH="0" baseline="0" dirty="0">
                          <a:ln>
                            <a:noFill/>
                          </a:ln>
                          <a:solidFill>
                            <a:schemeClr val="tx1"/>
                          </a:solidFill>
                          <a:effectLst/>
                          <a:latin typeface="Calibri" panose="020F0502020204030204" pitchFamily="34" charset="0"/>
                        </a:rPr>
                        <a:t>OR (95% CI)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3383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err="1">
                          <a:ln>
                            <a:noFill/>
                          </a:ln>
                          <a:solidFill>
                            <a:schemeClr val="bg2">
                              <a:lumMod val="10000"/>
                            </a:schemeClr>
                          </a:solidFill>
                          <a:effectLst/>
                          <a:latin typeface="Calibri" panose="020F0502020204030204" pitchFamily="34" charset="0"/>
                        </a:rPr>
                        <a:t>Charlson</a:t>
                      </a:r>
                      <a:r>
                        <a:rPr kumimoji="0" lang="en-US" sz="1600" b="0" i="0" u="none" strike="noStrike" cap="none" normalizeH="0" baseline="0" dirty="0">
                          <a:ln>
                            <a:noFill/>
                          </a:ln>
                          <a:solidFill>
                            <a:schemeClr val="bg2">
                              <a:lumMod val="10000"/>
                            </a:schemeClr>
                          </a:solidFill>
                          <a:effectLst/>
                          <a:latin typeface="Calibri" panose="020F0502020204030204" pitchFamily="34" charset="0"/>
                        </a:rPr>
                        <a:t> Comorbidity Index</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4.002 (3.265-4.907)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3383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COVID-19 positive vs negative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1.58 (1.298-1.922)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7040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Age, yr</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50-64 vs 18-49</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≥65 vs 18-49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1.536 (1.244-1.895)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1.532 (1.192-1.969)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r h="7040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Race/ethnicity</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Hispanic white vs non-Hispanic White</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Other vs non-Hispanic White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0.505 (0.295-0.864)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1.505 (1.204-1.882)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947523586"/>
                  </a:ext>
                </a:extLst>
              </a:tr>
              <a:tr h="7040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US region</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Midwest vs Northeast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Other/unknown vs Northeast</a:t>
                      </a:r>
                    </a:p>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South vs Northeast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600" b="0" i="0" u="none" strike="noStrike" cap="none" normalizeH="0" baseline="0" dirty="0">
                        <a:ln>
                          <a:noFill/>
                        </a:ln>
                        <a:solidFill>
                          <a:schemeClr val="bg2">
                            <a:lumMod val="10000"/>
                          </a:schemeClr>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1.34 (1.097-1.636)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1.877 (1.419-2.483)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chemeClr val="bg2">
                              <a:lumMod val="10000"/>
                            </a:schemeClr>
                          </a:solidFill>
                          <a:effectLst/>
                          <a:latin typeface="Calibri" panose="020F0502020204030204" pitchFamily="34" charset="0"/>
                        </a:rPr>
                        <a:t>1.81 (1.43-2.29)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229318782"/>
                  </a:ext>
                </a:extLst>
              </a:tr>
            </a:tbl>
          </a:graphicData>
        </a:graphic>
      </p:graphicFrame>
      <p:sp>
        <p:nvSpPr>
          <p:cNvPr id="4" name="Text Box 15">
            <a:extLst>
              <a:ext uri="{FF2B5EF4-FFF2-40B4-BE49-F238E27FC236}">
                <a16:creationId xmlns:a16="http://schemas.microsoft.com/office/drawing/2014/main" id="{2AB8503E-4F05-0115-F03B-EB9DDF6B4505}"/>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b="0" spc="-10" dirty="0">
                <a:solidFill>
                  <a:schemeClr val="bg2"/>
                </a:solidFill>
                <a:latin typeface="Calibri" panose="020F0502020204030204" pitchFamily="34" charset="0"/>
              </a:rPr>
              <a:t>Hanna. IDWeek 2022. </a:t>
            </a:r>
            <a:r>
              <a:rPr lang="en-US" altLang="en-US" sz="1200" b="0" spc="-10" dirty="0" err="1">
                <a:solidFill>
                  <a:schemeClr val="bg2"/>
                </a:solidFill>
                <a:latin typeface="Calibri" panose="020F0502020204030204" pitchFamily="34" charset="0"/>
              </a:rPr>
              <a:t>Abstr</a:t>
            </a:r>
            <a:r>
              <a:rPr lang="en-US" altLang="en-US" sz="1200" b="0" spc="-10" dirty="0">
                <a:solidFill>
                  <a:schemeClr val="bg2"/>
                </a:solidFill>
                <a:latin typeface="Calibri" panose="020F0502020204030204" pitchFamily="34" charset="0"/>
              </a:rPr>
              <a:t> 2357.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31852970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1457023-DE41-402D-A931-2A013B742D40}"/>
              </a:ext>
            </a:extLst>
          </p:cNvPr>
          <p:cNvSpPr>
            <a:spLocks noGrp="1" noChangeArrowheads="1"/>
          </p:cNvSpPr>
          <p:nvPr>
            <p:ph type="title"/>
          </p:nvPr>
        </p:nvSpPr>
        <p:spPr/>
        <p:txBody>
          <a:bodyPr/>
          <a:lstStyle/>
          <a:p>
            <a:r>
              <a:rPr lang="en-US" altLang="en-US" dirty="0"/>
              <a:t>Effect of HIV Variables on Risk of Severe Outcomes Within 30 Days After SARS-CoV-2 Test</a:t>
            </a:r>
          </a:p>
        </p:txBody>
      </p:sp>
      <p:graphicFrame>
        <p:nvGraphicFramePr>
          <p:cNvPr id="3" name="Group 3">
            <a:extLst>
              <a:ext uri="{FF2B5EF4-FFF2-40B4-BE49-F238E27FC236}">
                <a16:creationId xmlns:a16="http://schemas.microsoft.com/office/drawing/2014/main" id="{BC726448-004D-6697-ADC4-9C862F5196BE}"/>
              </a:ext>
            </a:extLst>
          </p:cNvPr>
          <p:cNvGraphicFramePr>
            <a:graphicFrameLocks/>
          </p:cNvGraphicFramePr>
          <p:nvPr>
            <p:extLst>
              <p:ext uri="{D42A27DB-BD31-4B8C-83A1-F6EECF244321}">
                <p14:modId xmlns:p14="http://schemas.microsoft.com/office/powerpoint/2010/main" val="1673183963"/>
              </p:ext>
            </p:extLst>
          </p:nvPr>
        </p:nvGraphicFramePr>
        <p:xfrm>
          <a:off x="725622" y="1600200"/>
          <a:ext cx="10780578" cy="3240233"/>
        </p:xfrm>
        <a:graphic>
          <a:graphicData uri="http://schemas.openxmlformats.org/drawingml/2006/table">
            <a:tbl>
              <a:tblPr/>
              <a:tblGrid>
                <a:gridCol w="2921334">
                  <a:extLst>
                    <a:ext uri="{9D8B030D-6E8A-4147-A177-3AD203B41FA5}">
                      <a16:colId xmlns:a16="http://schemas.microsoft.com/office/drawing/2014/main" val="20000"/>
                    </a:ext>
                  </a:extLst>
                </a:gridCol>
                <a:gridCol w="4538040">
                  <a:extLst>
                    <a:ext uri="{9D8B030D-6E8A-4147-A177-3AD203B41FA5}">
                      <a16:colId xmlns:a16="http://schemas.microsoft.com/office/drawing/2014/main" val="1798232226"/>
                    </a:ext>
                  </a:extLst>
                </a:gridCol>
                <a:gridCol w="3321204">
                  <a:extLst>
                    <a:ext uri="{9D8B030D-6E8A-4147-A177-3AD203B41FA5}">
                      <a16:colId xmlns:a16="http://schemas.microsoft.com/office/drawing/2014/main" val="20002"/>
                    </a:ext>
                  </a:extLst>
                </a:gridCol>
              </a:tblGrid>
              <a:tr h="49698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Outcome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HIV Variable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OR (95% CI)</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1"/>
                  </a:ext>
                </a:extLst>
              </a:tr>
              <a:tr h="3383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Hospitalization</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HIV-1 RNA detected vs suppressed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1.833 (1.522-2.208)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2"/>
                  </a:ext>
                </a:extLst>
              </a:tr>
              <a:tr h="338328">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ICU care required</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HIV-1 RNA detected vs suppressed</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CD4+ cell count low vs high</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CD4+ cell count moderate vs high</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Not on ART vs on ART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1.895 (1.343-2.675)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1.764 (1.192-2.61)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1.204 (0.822-1.765)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1.588 (1.05-2.403)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3"/>
                  </a:ext>
                </a:extLst>
              </a:tr>
              <a:tr h="70405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Death</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HIV-1 RNA detected vs suppressed</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CD4+ cell count low vs high</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CD4+ cell count moderate vs high</a:t>
                      </a:r>
                    </a:p>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Not on ART vs on ART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2.306 (1.488-3.573)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2.034 (1.189-3.479)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1.83 (1.095-3.056)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1.858 (1.112-3.102)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4"/>
                  </a:ext>
                </a:extLst>
              </a:tr>
            </a:tbl>
          </a:graphicData>
        </a:graphic>
      </p:graphicFrame>
      <p:sp>
        <p:nvSpPr>
          <p:cNvPr id="4" name="Text Box 15">
            <a:extLst>
              <a:ext uri="{FF2B5EF4-FFF2-40B4-BE49-F238E27FC236}">
                <a16:creationId xmlns:a16="http://schemas.microsoft.com/office/drawing/2014/main" id="{2AB8503E-4F05-0115-F03B-EB9DDF6B4505}"/>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1200" b="0" spc="-10" dirty="0">
                <a:solidFill>
                  <a:schemeClr val="bg2"/>
                </a:solidFill>
                <a:latin typeface="Calibri" panose="020F0502020204030204" pitchFamily="34" charset="0"/>
              </a:rPr>
              <a:t>Hanna. IDWeek 2022. </a:t>
            </a:r>
            <a:r>
              <a:rPr lang="en-US" altLang="en-US" sz="1200" b="0" spc="-10" dirty="0" err="1">
                <a:solidFill>
                  <a:schemeClr val="bg2"/>
                </a:solidFill>
                <a:latin typeface="Calibri" panose="020F0502020204030204" pitchFamily="34" charset="0"/>
              </a:rPr>
              <a:t>Abstr</a:t>
            </a:r>
            <a:r>
              <a:rPr lang="en-US" altLang="en-US" sz="1200" b="0" spc="-10" dirty="0">
                <a:solidFill>
                  <a:schemeClr val="bg2"/>
                </a:solidFill>
                <a:latin typeface="Calibri" panose="020F0502020204030204" pitchFamily="34" charset="0"/>
              </a:rPr>
              <a:t> 2357.</a:t>
            </a:r>
            <a:endParaRPr kumimoji="0" lang="en-US" altLang="en-US" sz="1200" b="0" i="0" u="none" strike="noStrike" kern="1200" cap="none" spc="0" normalizeH="0" baseline="0" noProof="0" dirty="0">
              <a:ln>
                <a:noFill/>
              </a:ln>
              <a:solidFill>
                <a:srgbClr val="455560"/>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9864984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10">
            <a:extLst>
              <a:ext uri="{FF2B5EF4-FFF2-40B4-BE49-F238E27FC236}">
                <a16:creationId xmlns:a16="http://schemas.microsoft.com/office/drawing/2014/main" id="{285A5094-ED29-4796-B20E-3FBFE4F25619}"/>
              </a:ext>
            </a:extLst>
          </p:cNvPr>
          <p:cNvSpPr>
            <a:spLocks noGrp="1" noChangeArrowheads="1"/>
          </p:cNvSpPr>
          <p:nvPr>
            <p:ph type="title"/>
          </p:nvPr>
        </p:nvSpPr>
        <p:spPr bwMode="gray"/>
        <p:txBody>
          <a:bodyPr/>
          <a:lstStyle/>
          <a:p>
            <a:pPr eaLnBrk="1" hangingPunct="1"/>
            <a:r>
              <a:rPr lang="en-US" altLang="en-US" sz="4000" dirty="0"/>
              <a:t>Go Online for More CCO </a:t>
            </a:r>
            <a:br>
              <a:rPr lang="en-US" altLang="en-US" sz="4000" dirty="0"/>
            </a:br>
            <a:r>
              <a:rPr lang="en-US" altLang="en-US" sz="4000" dirty="0"/>
              <a:t>Coverage of IDWeek and HIV Glasgow 2022!</a:t>
            </a:r>
          </a:p>
        </p:txBody>
      </p:sp>
      <p:sp>
        <p:nvSpPr>
          <p:cNvPr id="39940" name="Rectangle 2">
            <a:extLst>
              <a:ext uri="{FF2B5EF4-FFF2-40B4-BE49-F238E27FC236}">
                <a16:creationId xmlns:a16="http://schemas.microsoft.com/office/drawing/2014/main" id="{8082EA74-AD3C-40A0-A143-D2201E93795E}"/>
              </a:ext>
            </a:extLst>
          </p:cNvPr>
          <p:cNvSpPr>
            <a:spLocks noGrp="1" noChangeArrowheads="1"/>
          </p:cNvSpPr>
          <p:nvPr>
            <p:ph sz="quarter" idx="10"/>
          </p:nvPr>
        </p:nvSpPr>
        <p:spPr/>
        <p:txBody>
          <a:bodyPr rtlCol="0">
            <a:normAutofit/>
          </a:bodyPr>
          <a:lstStyle/>
          <a:p>
            <a:pPr eaLnBrk="1" hangingPunct="1">
              <a:buClr>
                <a:schemeClr val="accent6"/>
              </a:buClr>
              <a:defRPr/>
            </a:pPr>
            <a:r>
              <a:rPr lang="en-US" sz="2400" dirty="0">
                <a:solidFill>
                  <a:srgbClr val="E1471D"/>
                </a:solidFill>
              </a:rPr>
              <a:t>Capsule Summaries </a:t>
            </a:r>
            <a:r>
              <a:rPr lang="en-US" sz="2400" b="0" dirty="0"/>
              <a:t>of all the key data</a:t>
            </a:r>
          </a:p>
          <a:p>
            <a:pPr>
              <a:buClr>
                <a:schemeClr val="tx2">
                  <a:lumMod val="20000"/>
                  <a:lumOff val="80000"/>
                </a:schemeClr>
              </a:buClr>
              <a:defRPr/>
            </a:pPr>
            <a:r>
              <a:rPr lang="en-US" sz="2400" dirty="0">
                <a:solidFill>
                  <a:srgbClr val="E1471D"/>
                </a:solidFill>
              </a:rPr>
              <a:t>ClinicalThought commentaries </a:t>
            </a:r>
            <a:r>
              <a:rPr lang="en-US" sz="2400" b="0" dirty="0"/>
              <a:t>featuring international expert opinions </a:t>
            </a:r>
          </a:p>
          <a:p>
            <a:pPr>
              <a:buClr>
                <a:schemeClr val="tx2">
                  <a:lumMod val="20000"/>
                  <a:lumOff val="80000"/>
                </a:schemeClr>
              </a:buClr>
              <a:defRPr/>
            </a:pPr>
            <a:r>
              <a:rPr lang="en-US" sz="2400" dirty="0">
                <a:solidFill>
                  <a:srgbClr val="E1471D"/>
                </a:solidFill>
              </a:rPr>
              <a:t>On-demand webcasts </a:t>
            </a:r>
            <a:r>
              <a:rPr lang="en-US" sz="2400" b="0" dirty="0"/>
              <a:t>highlighting new data on HIV treatment and prevention</a:t>
            </a:r>
          </a:p>
        </p:txBody>
      </p:sp>
      <p:sp>
        <p:nvSpPr>
          <p:cNvPr id="5" name="Content Placeholder 4">
            <a:extLst>
              <a:ext uri="{FF2B5EF4-FFF2-40B4-BE49-F238E27FC236}">
                <a16:creationId xmlns:a16="http://schemas.microsoft.com/office/drawing/2014/main" id="{6DA93788-E77D-4CCE-84A4-6D74E9ED9D9E}"/>
              </a:ext>
            </a:extLst>
          </p:cNvPr>
          <p:cNvSpPr>
            <a:spLocks noGrp="1"/>
          </p:cNvSpPr>
          <p:nvPr>
            <p:ph sz="quarter" idx="11"/>
          </p:nvPr>
        </p:nvSpPr>
        <p:spPr>
          <a:xfrm>
            <a:off x="514351" y="4856674"/>
            <a:ext cx="11283950" cy="1155939"/>
          </a:xfrm>
        </p:spPr>
        <p:txBody>
          <a:bodyPr/>
          <a:lstStyle/>
          <a:p>
            <a:pPr marL="0" indent="0">
              <a:buNone/>
            </a:pPr>
            <a:r>
              <a:rPr lang="en-US" sz="2400" b="1" dirty="0">
                <a:solidFill>
                  <a:srgbClr val="E1471D"/>
                </a:solidFill>
                <a:hlinkClick r:id="rId3"/>
              </a:rPr>
              <a:t>clinicaloptions.com/hiv</a:t>
            </a:r>
            <a:endParaRPr lang="en-US" sz="2400" b="1" u="sng" dirty="0">
              <a:solidFill>
                <a:schemeClr val="accent3"/>
              </a:solidFill>
            </a:endParaRPr>
          </a:p>
        </p:txBody>
      </p:sp>
      <p:sp>
        <p:nvSpPr>
          <p:cNvPr id="62469" name="Rectangle 3">
            <a:extLst>
              <a:ext uri="{FF2B5EF4-FFF2-40B4-BE49-F238E27FC236}">
                <a16:creationId xmlns:a16="http://schemas.microsoft.com/office/drawing/2014/main" id="{F01699E0-D838-46BF-8D24-733C506774A8}"/>
              </a:ext>
            </a:extLst>
          </p:cNvPr>
          <p:cNvSpPr>
            <a:spLocks noChangeArrowheads="1"/>
          </p:cNvSpPr>
          <p:nvPr/>
        </p:nvSpPr>
        <p:spPr bwMode="auto">
          <a:xfrm>
            <a:off x="7091363" y="6346826"/>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altLang="en-US" sz="2400" b="0" i="0" u="none" strike="noStrike" kern="1200" cap="none" spc="0" normalizeH="0" baseline="0" noProof="0" dirty="0">
              <a:ln>
                <a:noFill/>
              </a:ln>
              <a:solidFill>
                <a:srgbClr val="FFFFFF"/>
              </a:solidFill>
              <a:effectLst/>
              <a:uLnTx/>
              <a:uFillTx/>
              <a:latin typeface="Times"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950728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796C8-5D55-34D3-A33D-0739CB422225}"/>
              </a:ext>
            </a:extLst>
          </p:cNvPr>
          <p:cNvSpPr>
            <a:spLocks noGrp="1"/>
          </p:cNvSpPr>
          <p:nvPr>
            <p:ph type="title"/>
          </p:nvPr>
        </p:nvSpPr>
        <p:spPr/>
        <p:txBody>
          <a:bodyPr/>
          <a:lstStyle/>
          <a:p>
            <a:r>
              <a:rPr lang="en-US" dirty="0"/>
              <a:t>Prevention</a:t>
            </a:r>
          </a:p>
        </p:txBody>
      </p:sp>
    </p:spTree>
    <p:extLst>
      <p:ext uri="{BB962C8B-B14F-4D97-AF65-F5344CB8AC3E}">
        <p14:creationId xmlns:p14="http://schemas.microsoft.com/office/powerpoint/2010/main" val="1019206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B9F6EB-9CEF-4A4B-BDA5-12A058C79AAF}"/>
              </a:ext>
            </a:extLst>
          </p:cNvPr>
          <p:cNvSpPr>
            <a:spLocks noGrp="1"/>
          </p:cNvSpPr>
          <p:nvPr>
            <p:ph idx="1"/>
          </p:nvPr>
        </p:nvSpPr>
        <p:spPr>
          <a:xfrm>
            <a:off x="604675" y="1513046"/>
            <a:ext cx="10877529" cy="4602004"/>
          </a:xfrm>
        </p:spPr>
        <p:txBody>
          <a:bodyPr/>
          <a:lstStyle/>
          <a:p>
            <a:pPr>
              <a:spcAft>
                <a:spcPts val="500"/>
              </a:spcAft>
            </a:pPr>
            <a:r>
              <a:rPr lang="en-US" sz="2000" dirty="0"/>
              <a:t>International, randomized, double-blind phase IIb/III study</a:t>
            </a:r>
            <a:endParaRPr lang="en-US" sz="2000" baseline="30000" dirty="0"/>
          </a:p>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endParaRPr lang="en-US" sz="2000" dirty="0"/>
          </a:p>
          <a:p>
            <a:pPr>
              <a:spcAft>
                <a:spcPts val="500"/>
              </a:spcAft>
            </a:pPr>
            <a:r>
              <a:rPr lang="en-US" sz="2000" dirty="0"/>
              <a:t>LA IM CAB superior to daily oral FTC/TDF with 25 incident infections in CAB arm vs 73 in FTC/TDF through blinded phase and 1 yr following unblinding (HR: 0.34; 95% CI: 0.22-0.53)</a:t>
            </a:r>
          </a:p>
          <a:p>
            <a:pPr>
              <a:spcAft>
                <a:spcPts val="500"/>
              </a:spcAft>
            </a:pPr>
            <a:r>
              <a:rPr lang="en-US" sz="2000" dirty="0"/>
              <a:t>Current analysis: virology and pharmacology data for 52 HIV infections (n = 18 in CAB arm; n = 34 in FTC/TDF arm) that occurred ≤1 yr after HPTN 083 unblinding</a:t>
            </a:r>
          </a:p>
        </p:txBody>
      </p:sp>
      <p:sp>
        <p:nvSpPr>
          <p:cNvPr id="36" name="TextBox 35"/>
          <p:cNvSpPr txBox="1"/>
          <p:nvPr/>
        </p:nvSpPr>
        <p:spPr bwMode="auto">
          <a:xfrm>
            <a:off x="553964" y="2608342"/>
            <a:ext cx="2906770" cy="18158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MSM and TGW aged ≥18 yr at high risk of HIV infection; no HIV/HBV/HCV infection; no contraindication to gluteal injection, seizures, or gluteal tattoos/skin conditions</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altLang="en-US" sz="16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(N = 4566)</a:t>
            </a:r>
          </a:p>
        </p:txBody>
      </p:sp>
      <p:sp>
        <p:nvSpPr>
          <p:cNvPr id="2" name="Title 1">
            <a:extLst>
              <a:ext uri="{FF2B5EF4-FFF2-40B4-BE49-F238E27FC236}">
                <a16:creationId xmlns:a16="http://schemas.microsoft.com/office/drawing/2014/main" id="{ECEF1CEF-6F3F-664F-BC0C-53D750F51505}"/>
              </a:ext>
            </a:extLst>
          </p:cNvPr>
          <p:cNvSpPr>
            <a:spLocks noGrp="1"/>
          </p:cNvSpPr>
          <p:nvPr>
            <p:ph type="title"/>
          </p:nvPr>
        </p:nvSpPr>
        <p:spPr/>
        <p:txBody>
          <a:bodyPr/>
          <a:lstStyle/>
          <a:p>
            <a:r>
              <a:rPr lang="en-US" dirty="0"/>
              <a:t>HPTN </a:t>
            </a:r>
            <a:r>
              <a:rPr lang="en-US" dirty="0">
                <a:sym typeface="Wingdings" pitchFamily="2" charset="2"/>
              </a:rPr>
              <a:t>083 Update</a:t>
            </a:r>
            <a:r>
              <a:rPr lang="en-US" dirty="0"/>
              <a:t>: HIV Infections Through 1 Yr Unblinded Period of LA CAB for PrEP in MSM and TGW</a:t>
            </a:r>
          </a:p>
        </p:txBody>
      </p:sp>
      <p:sp>
        <p:nvSpPr>
          <p:cNvPr id="4" name="Rectangle 6">
            <a:extLst>
              <a:ext uri="{FF2B5EF4-FFF2-40B4-BE49-F238E27FC236}">
                <a16:creationId xmlns:a16="http://schemas.microsoft.com/office/drawing/2014/main" id="{952EF6C6-FF6D-5E45-B163-524BBF2E7D61}"/>
              </a:ext>
            </a:extLst>
          </p:cNvPr>
          <p:cNvSpPr>
            <a:spLocks noChangeArrowheads="1"/>
          </p:cNvSpPr>
          <p:nvPr/>
        </p:nvSpPr>
        <p:spPr bwMode="auto">
          <a:xfrm>
            <a:off x="3872708" y="2770068"/>
            <a:ext cx="2327428" cy="694944"/>
          </a:xfrm>
          <a:prstGeom prst="rect">
            <a:avLst/>
          </a:prstGeom>
          <a:solidFill>
            <a:schemeClr val="accent2"/>
          </a:solidFill>
          <a:ln w="9525">
            <a:noFill/>
            <a:miter lim="800000"/>
            <a:headEnd/>
            <a:tailEnd/>
          </a:ln>
          <a:effectLst/>
        </p:spPr>
        <p:txBody>
          <a:bodyPr wrap="squar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CAB </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30 mg PO QD + </a:t>
            </a:r>
            <a:b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PBO </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PO QD</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2282)</a:t>
            </a:r>
          </a:p>
        </p:txBody>
      </p:sp>
      <p:sp>
        <p:nvSpPr>
          <p:cNvPr id="5" name="Rectangle 7">
            <a:extLst>
              <a:ext uri="{FF2B5EF4-FFF2-40B4-BE49-F238E27FC236}">
                <a16:creationId xmlns:a16="http://schemas.microsoft.com/office/drawing/2014/main" id="{A2D1A27B-433B-F24E-9961-0B1A44D48300}"/>
              </a:ext>
            </a:extLst>
          </p:cNvPr>
          <p:cNvSpPr>
            <a:spLocks noChangeArrowheads="1"/>
          </p:cNvSpPr>
          <p:nvPr/>
        </p:nvSpPr>
        <p:spPr bwMode="auto">
          <a:xfrm>
            <a:off x="3872708" y="3511519"/>
            <a:ext cx="2327428" cy="694944"/>
          </a:xfrm>
          <a:prstGeom prst="rect">
            <a:avLst/>
          </a:prstGeom>
          <a:solidFill>
            <a:schemeClr val="accent3"/>
          </a:solidFill>
          <a:ln w="9525">
            <a:noFill/>
            <a:miter lim="800000"/>
            <a:headEnd/>
            <a:tailEnd/>
          </a:ln>
          <a:effectLst/>
        </p:spPr>
        <p:txBody>
          <a:bodyPr wrap="squar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FTC/TDF </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PO QD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PBO </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PO QD</a:t>
            </a:r>
            <a:endPar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(n = 2284)</a:t>
            </a:r>
          </a:p>
        </p:txBody>
      </p:sp>
      <p:sp>
        <p:nvSpPr>
          <p:cNvPr id="7" name="Rectangle 6">
            <a:extLst>
              <a:ext uri="{FF2B5EF4-FFF2-40B4-BE49-F238E27FC236}">
                <a16:creationId xmlns:a16="http://schemas.microsoft.com/office/drawing/2014/main" id="{653BCC31-22A4-FF48-93B3-5DEC449A4323}"/>
              </a:ext>
            </a:extLst>
          </p:cNvPr>
          <p:cNvSpPr>
            <a:spLocks noChangeArrowheads="1"/>
          </p:cNvSpPr>
          <p:nvPr/>
        </p:nvSpPr>
        <p:spPr bwMode="auto">
          <a:xfrm>
            <a:off x="6243741" y="2770068"/>
            <a:ext cx="3476264" cy="691675"/>
          </a:xfrm>
          <a:prstGeom prst="rect">
            <a:avLst/>
          </a:prstGeom>
          <a:solidFill>
            <a:schemeClr val="accent1"/>
          </a:solidFill>
          <a:ln w="9525">
            <a:noFill/>
            <a:miter lim="800000"/>
            <a:headEnd/>
            <a:tailEnd/>
          </a:ln>
          <a:effectLst/>
        </p:spPr>
        <p:txBody>
          <a:bodyPr wrap="squar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LA </a:t>
            </a: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CAB </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600 mg IM Q2M +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PBO </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PO QD for ~3 yr</a:t>
            </a:r>
            <a:endPar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8" name="Rectangle 7">
            <a:extLst>
              <a:ext uri="{FF2B5EF4-FFF2-40B4-BE49-F238E27FC236}">
                <a16:creationId xmlns:a16="http://schemas.microsoft.com/office/drawing/2014/main" id="{07FAD939-7110-A54B-8E07-652D8F74ACE8}"/>
              </a:ext>
            </a:extLst>
          </p:cNvPr>
          <p:cNvSpPr>
            <a:spLocks noChangeArrowheads="1"/>
          </p:cNvSpPr>
          <p:nvPr/>
        </p:nvSpPr>
        <p:spPr bwMode="auto">
          <a:xfrm>
            <a:off x="6243741" y="3511519"/>
            <a:ext cx="3476264" cy="694944"/>
          </a:xfrm>
          <a:prstGeom prst="rect">
            <a:avLst/>
          </a:prstGeom>
          <a:solidFill>
            <a:schemeClr val="accent3"/>
          </a:solidFill>
          <a:ln w="9525">
            <a:noFill/>
            <a:miter lim="800000"/>
            <a:headEnd/>
            <a:tailEnd/>
          </a:ln>
          <a:effectLst/>
        </p:spPr>
        <p:txBody>
          <a:bodyPr wrap="squar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FTC/TDF </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PO QD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PBO </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IM Q2M for ~3 yr</a:t>
            </a:r>
            <a:endPar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9" name="TextBox 8">
            <a:extLst>
              <a:ext uri="{FF2B5EF4-FFF2-40B4-BE49-F238E27FC236}">
                <a16:creationId xmlns:a16="http://schemas.microsoft.com/office/drawing/2014/main" id="{B58739D3-EA18-9649-8324-B280EEAD8C48}"/>
              </a:ext>
            </a:extLst>
          </p:cNvPr>
          <p:cNvSpPr txBox="1"/>
          <p:nvPr/>
        </p:nvSpPr>
        <p:spPr>
          <a:xfrm>
            <a:off x="5830867" y="2176434"/>
            <a:ext cx="825748" cy="338554"/>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Wk 5</a:t>
            </a:r>
          </a:p>
        </p:txBody>
      </p:sp>
      <p:sp>
        <p:nvSpPr>
          <p:cNvPr id="11" name="Rectangle 6">
            <a:extLst>
              <a:ext uri="{FF2B5EF4-FFF2-40B4-BE49-F238E27FC236}">
                <a16:creationId xmlns:a16="http://schemas.microsoft.com/office/drawing/2014/main" id="{EA09EAD9-D447-1E49-9541-F62018BCCF7E}"/>
              </a:ext>
            </a:extLst>
          </p:cNvPr>
          <p:cNvSpPr>
            <a:spLocks noChangeArrowheads="1"/>
          </p:cNvSpPr>
          <p:nvPr/>
        </p:nvSpPr>
        <p:spPr bwMode="auto">
          <a:xfrm>
            <a:off x="3789380" y="2470621"/>
            <a:ext cx="914400"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lnSpc>
                <a:spcPct val="90000"/>
              </a:lnSpc>
              <a:spcBef>
                <a:spcPts val="1000"/>
              </a:spcBef>
              <a:spcAft>
                <a:spcPts val="700"/>
              </a:spcAft>
              <a:buClr>
                <a:srgbClr val="FEFDDE"/>
              </a:buClr>
              <a:buFont typeface="Wingdings" panose="05000000000000000000" pitchFamily="2" charset="2"/>
              <a:buChar char="§"/>
              <a:tabLst>
                <a:tab pos="228600" algn="l"/>
              </a:tabLst>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tabLst>
                <a:tab pos="228600" algn="l"/>
              </a:tabLst>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tabLst>
                <a:tab pos="228600" algn="l"/>
              </a:tabLst>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tabLst>
                <a:tab pos="228600" algn="l"/>
              </a:tabLst>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25000"/>
              </a:spcAft>
              <a:buClr>
                <a:srgbClr val="600030"/>
              </a:buClr>
              <a:buSzTx/>
              <a:buFont typeface="Wingdings" panose="05000000000000000000" pitchFamily="2" charset="2"/>
              <a:buNone/>
              <a:tabLst>
                <a:tab pos="228600" algn="l"/>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Step 1</a:t>
            </a:r>
          </a:p>
        </p:txBody>
      </p:sp>
      <p:sp>
        <p:nvSpPr>
          <p:cNvPr id="12" name="Rectangle 6">
            <a:extLst>
              <a:ext uri="{FF2B5EF4-FFF2-40B4-BE49-F238E27FC236}">
                <a16:creationId xmlns:a16="http://schemas.microsoft.com/office/drawing/2014/main" id="{80508845-D319-D24D-916A-D20B17CBC0F8}"/>
              </a:ext>
            </a:extLst>
          </p:cNvPr>
          <p:cNvSpPr>
            <a:spLocks noChangeArrowheads="1"/>
          </p:cNvSpPr>
          <p:nvPr/>
        </p:nvSpPr>
        <p:spPr bwMode="auto">
          <a:xfrm>
            <a:off x="6250126" y="2450650"/>
            <a:ext cx="914400"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lnSpc>
                <a:spcPct val="90000"/>
              </a:lnSpc>
              <a:spcBef>
                <a:spcPts val="1000"/>
              </a:spcBef>
              <a:spcAft>
                <a:spcPts val="700"/>
              </a:spcAft>
              <a:buClr>
                <a:srgbClr val="FEFDDE"/>
              </a:buClr>
              <a:buFont typeface="Wingdings" panose="05000000000000000000" pitchFamily="2" charset="2"/>
              <a:buChar char="§"/>
              <a:tabLst>
                <a:tab pos="228600" algn="l"/>
              </a:tabLst>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tabLst>
                <a:tab pos="228600" algn="l"/>
              </a:tabLst>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tabLst>
                <a:tab pos="228600" algn="l"/>
              </a:tabLst>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tabLst>
                <a:tab pos="228600" algn="l"/>
              </a:tabLst>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25000"/>
              </a:spcAft>
              <a:buClr>
                <a:srgbClr val="600030"/>
              </a:buClr>
              <a:buSzTx/>
              <a:buFont typeface="Wingdings" panose="05000000000000000000" pitchFamily="2" charset="2"/>
              <a:buNone/>
              <a:tabLst>
                <a:tab pos="228600" algn="l"/>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Step 2</a:t>
            </a:r>
          </a:p>
        </p:txBody>
      </p:sp>
      <p:sp>
        <p:nvSpPr>
          <p:cNvPr id="14" name="Line 12">
            <a:extLst>
              <a:ext uri="{FF2B5EF4-FFF2-40B4-BE49-F238E27FC236}">
                <a16:creationId xmlns:a16="http://schemas.microsoft.com/office/drawing/2014/main" id="{E94F4C89-8DB1-A847-A6B1-CB5ACF91AB74}"/>
              </a:ext>
            </a:extLst>
          </p:cNvPr>
          <p:cNvSpPr>
            <a:spLocks noChangeShapeType="1"/>
          </p:cNvSpPr>
          <p:nvPr/>
        </p:nvSpPr>
        <p:spPr bwMode="auto">
          <a:xfrm flipV="1">
            <a:off x="3352161" y="3115905"/>
            <a:ext cx="409962" cy="264839"/>
          </a:xfrm>
          <a:prstGeom prst="line">
            <a:avLst/>
          </a:prstGeom>
          <a:noFill/>
          <a:ln w="28575">
            <a:solidFill>
              <a:schemeClr val="bg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highlight>
                <a:srgbClr val="000000"/>
              </a:highlight>
              <a:uLnTx/>
              <a:uFillTx/>
              <a:latin typeface="Arial" panose="020B0604020202020204" pitchFamily="34" charset="0"/>
              <a:ea typeface="+mn-ea"/>
              <a:cs typeface="Arial" panose="020B0604020202020204" pitchFamily="34" charset="0"/>
            </a:endParaRPr>
          </a:p>
        </p:txBody>
      </p:sp>
      <p:sp>
        <p:nvSpPr>
          <p:cNvPr id="15" name="Line 13">
            <a:extLst>
              <a:ext uri="{FF2B5EF4-FFF2-40B4-BE49-F238E27FC236}">
                <a16:creationId xmlns:a16="http://schemas.microsoft.com/office/drawing/2014/main" id="{1263DA37-7241-B841-B94F-4804343C5870}"/>
              </a:ext>
            </a:extLst>
          </p:cNvPr>
          <p:cNvSpPr>
            <a:spLocks noChangeShapeType="1"/>
          </p:cNvSpPr>
          <p:nvPr/>
        </p:nvSpPr>
        <p:spPr bwMode="auto">
          <a:xfrm>
            <a:off x="3352161" y="3594151"/>
            <a:ext cx="409962" cy="264841"/>
          </a:xfrm>
          <a:prstGeom prst="line">
            <a:avLst/>
          </a:prstGeom>
          <a:noFill/>
          <a:ln w="28575">
            <a:solidFill>
              <a:schemeClr val="bg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FFFF"/>
              </a:solidFill>
              <a:effectLst/>
              <a:highlight>
                <a:srgbClr val="000000"/>
              </a:highlight>
              <a:uLnTx/>
              <a:uFillTx/>
              <a:latin typeface="Arial" panose="020B0604020202020204" pitchFamily="34" charset="0"/>
              <a:ea typeface="+mn-ea"/>
              <a:cs typeface="Arial" panose="020B0604020202020204" pitchFamily="34" charset="0"/>
            </a:endParaRPr>
          </a:p>
        </p:txBody>
      </p:sp>
      <p:cxnSp>
        <p:nvCxnSpPr>
          <p:cNvPr id="19" name="Straight Arrow Connector 18">
            <a:extLst>
              <a:ext uri="{FF2B5EF4-FFF2-40B4-BE49-F238E27FC236}">
                <a16:creationId xmlns:a16="http://schemas.microsoft.com/office/drawing/2014/main" id="{404A6A70-6A4A-8E44-BA9C-7C0FF472488B}"/>
              </a:ext>
            </a:extLst>
          </p:cNvPr>
          <p:cNvCxnSpPr>
            <a:cxnSpLocks/>
          </p:cNvCxnSpPr>
          <p:nvPr/>
        </p:nvCxnSpPr>
        <p:spPr>
          <a:xfrm>
            <a:off x="6223677" y="2479317"/>
            <a:ext cx="0" cy="235695"/>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52E3ADB-F410-0346-8CC7-AA1B261CD83A}"/>
              </a:ext>
            </a:extLst>
          </p:cNvPr>
          <p:cNvSpPr>
            <a:spLocks noChangeArrowheads="1"/>
          </p:cNvSpPr>
          <p:nvPr/>
        </p:nvSpPr>
        <p:spPr bwMode="auto">
          <a:xfrm>
            <a:off x="9768636" y="2770068"/>
            <a:ext cx="1805102" cy="1436395"/>
          </a:xfrm>
          <a:prstGeom prst="rect">
            <a:avLst/>
          </a:prstGeom>
          <a:solidFill>
            <a:schemeClr val="accent3">
              <a:lumMod val="60000"/>
              <a:lumOff val="40000"/>
            </a:schemeClr>
          </a:solidFill>
          <a:ln w="9525">
            <a:noFill/>
            <a:miter lim="800000"/>
            <a:headEnd/>
            <a:tailEnd/>
          </a:ln>
          <a:effectLst/>
        </p:spPr>
        <p:txBody>
          <a:bodyPr wrap="squar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1600" b="1"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FTC/TDF </a:t>
            </a: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PO QD </a:t>
            </a:r>
            <a:b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br>
            <a:r>
              <a:rPr kumimoji="0" lang="en-US" altLang="en-US" sz="16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rPr>
              <a:t>for 1 yr</a:t>
            </a:r>
          </a:p>
        </p:txBody>
      </p:sp>
      <p:sp>
        <p:nvSpPr>
          <p:cNvPr id="30" name="Rectangle 6">
            <a:extLst>
              <a:ext uri="{FF2B5EF4-FFF2-40B4-BE49-F238E27FC236}">
                <a16:creationId xmlns:a16="http://schemas.microsoft.com/office/drawing/2014/main" id="{80715734-3EF5-BF4B-8E52-056B036C2012}"/>
              </a:ext>
            </a:extLst>
          </p:cNvPr>
          <p:cNvSpPr>
            <a:spLocks noChangeArrowheads="1"/>
          </p:cNvSpPr>
          <p:nvPr/>
        </p:nvSpPr>
        <p:spPr bwMode="auto">
          <a:xfrm>
            <a:off x="9612612" y="2458651"/>
            <a:ext cx="914400" cy="3385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lvl1pPr>
              <a:lnSpc>
                <a:spcPct val="90000"/>
              </a:lnSpc>
              <a:spcBef>
                <a:spcPts val="1000"/>
              </a:spcBef>
              <a:spcAft>
                <a:spcPts val="700"/>
              </a:spcAft>
              <a:buClr>
                <a:srgbClr val="FEFDDE"/>
              </a:buClr>
              <a:buFont typeface="Wingdings" panose="05000000000000000000" pitchFamily="2" charset="2"/>
              <a:buChar char="§"/>
              <a:tabLst>
                <a:tab pos="228600" algn="l"/>
              </a:tabLst>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tabLst>
                <a:tab pos="228600" algn="l"/>
              </a:tabLst>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tabLst>
                <a:tab pos="228600" algn="l"/>
              </a:tabLst>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tabLst>
                <a:tab pos="228600" algn="l"/>
              </a:tabLst>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tabLst>
                <a:tab pos="228600" algn="l"/>
              </a:tabLst>
              <a:defRPr>
                <a:solidFill>
                  <a:srgbClr val="FEFDDE"/>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25000"/>
              </a:spcAft>
              <a:buClr>
                <a:srgbClr val="600030"/>
              </a:buClr>
              <a:buSzTx/>
              <a:buFont typeface="Wingdings" panose="05000000000000000000" pitchFamily="2" charset="2"/>
              <a:buNone/>
              <a:tabLst>
                <a:tab pos="228600" algn="l"/>
              </a:tabLst>
              <a:defRPr/>
            </a:pP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Calibri" panose="020F0502020204030204" pitchFamily="34" charset="0"/>
              </a:rPr>
              <a:t>Step 3</a:t>
            </a:r>
          </a:p>
        </p:txBody>
      </p:sp>
      <p:sp>
        <p:nvSpPr>
          <p:cNvPr id="31" name="Text Box 15">
            <a:extLst>
              <a:ext uri="{FF2B5EF4-FFF2-40B4-BE49-F238E27FC236}">
                <a16:creationId xmlns:a16="http://schemas.microsoft.com/office/drawing/2014/main" id="{8ED9FA43-CF3B-49B1-B7BF-9ECF6CEEC3BE}"/>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Marzinke. HIV Drug Therapy Glasgow 2022. Abstr </a:t>
            </a:r>
            <a:r>
              <a:rPr lang="de-DE" altLang="en-US" sz="1200" b="0" spc="-10" dirty="0">
                <a:solidFill>
                  <a:srgbClr val="455560"/>
                </a:solidFill>
                <a:latin typeface="Calibri" panose="020F0502020204030204" pitchFamily="34" charset="0"/>
              </a:rPr>
              <a:t>O</a:t>
            </a:r>
            <a:r>
              <a:rPr kumimoji="0" lang="de-DE"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21.</a:t>
            </a:r>
          </a:p>
        </p:txBody>
      </p:sp>
      <p:grpSp>
        <p:nvGrpSpPr>
          <p:cNvPr id="27" name="Group 1">
            <a:extLst>
              <a:ext uri="{FF2B5EF4-FFF2-40B4-BE49-F238E27FC236}">
                <a16:creationId xmlns:a16="http://schemas.microsoft.com/office/drawing/2014/main" id="{301B962D-01AE-4BC2-8BEF-455FFBC5FA17}"/>
              </a:ext>
            </a:extLst>
          </p:cNvPr>
          <p:cNvGrpSpPr>
            <a:grpSpLocks/>
          </p:cNvGrpSpPr>
          <p:nvPr/>
        </p:nvGrpSpPr>
        <p:grpSpPr bwMode="auto">
          <a:xfrm>
            <a:off x="9392911" y="6213768"/>
            <a:ext cx="2488502" cy="449064"/>
            <a:chOff x="9602074" y="3550251"/>
            <a:chExt cx="2488502" cy="449257"/>
          </a:xfrm>
        </p:grpSpPr>
        <p:pic>
          <p:nvPicPr>
            <p:cNvPr id="28" name="Picture 27">
              <a:extLst>
                <a:ext uri="{FF2B5EF4-FFF2-40B4-BE49-F238E27FC236}">
                  <a16:creationId xmlns:a16="http://schemas.microsoft.com/office/drawing/2014/main" id="{506C4077-41D9-4A19-914A-74ADB4D3D5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01978" y="3550251"/>
              <a:ext cx="569913" cy="181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9" name="Rectangle 8">
              <a:extLst>
                <a:ext uri="{FF2B5EF4-FFF2-40B4-BE49-F238E27FC236}">
                  <a16:creationId xmlns:a16="http://schemas.microsoft.com/office/drawing/2014/main" id="{8AF9BF29-805B-4EE9-A467-48BC4A847185}"/>
                </a:ext>
              </a:extLst>
            </p:cNvPr>
            <p:cNvSpPr>
              <a:spLocks noChangeArrowheads="1"/>
            </p:cNvSpPr>
            <p:nvPr/>
          </p:nvSpPr>
          <p:spPr bwMode="auto">
            <a:xfrm>
              <a:off x="9602074" y="3691599"/>
              <a:ext cx="2488502" cy="3079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Slide credit: </a:t>
              </a:r>
              <a:r>
                <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hlinkClick r:id="rId4"/>
                </a:rPr>
                <a:t>clinicaloptions.com</a:t>
              </a:r>
              <a:endParaRPr kumimoji="0" lang="en-US" altLang="en-US" sz="1400" b="0" i="0" u="none" strike="noStrike" kern="1200" cap="none" spc="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endParaRPr>
            </a:p>
          </p:txBody>
        </p:sp>
      </p:grpSp>
      <p:sp>
        <p:nvSpPr>
          <p:cNvPr id="6" name="TextBox 5">
            <a:extLst>
              <a:ext uri="{FF2B5EF4-FFF2-40B4-BE49-F238E27FC236}">
                <a16:creationId xmlns:a16="http://schemas.microsoft.com/office/drawing/2014/main" id="{59B563FD-A94B-4510-83F8-99D04C95E553}"/>
              </a:ext>
            </a:extLst>
          </p:cNvPr>
          <p:cNvSpPr txBox="1"/>
          <p:nvPr/>
        </p:nvSpPr>
        <p:spPr bwMode="auto">
          <a:xfrm>
            <a:off x="6717659" y="1886682"/>
            <a:ext cx="33078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rtlCol="0">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sz="1600" b="1" i="1" u="none" strike="noStrike" kern="1200" cap="none" spc="0" normalizeH="0" baseline="0" noProof="0" dirty="0">
                <a:ln>
                  <a:noFill/>
                </a:ln>
                <a:solidFill>
                  <a:srgbClr val="000000"/>
                </a:solidFill>
                <a:effectLst/>
                <a:uLnTx/>
                <a:uFillTx/>
                <a:latin typeface="Calibri" panose="020F0502020204030204" pitchFamily="34" charset="0"/>
                <a:ea typeface="+mn-ea"/>
                <a:cs typeface="Arial" panose="020B0604020202020204" pitchFamily="34" charset="0"/>
              </a:rPr>
              <a:t>Unblinded with 1.4 yr (IQR: 0.8-1.9) median per participant follow-up</a:t>
            </a:r>
          </a:p>
        </p:txBody>
      </p:sp>
      <p:cxnSp>
        <p:nvCxnSpPr>
          <p:cNvPr id="32" name="Straight Arrow Connector 31">
            <a:extLst>
              <a:ext uri="{FF2B5EF4-FFF2-40B4-BE49-F238E27FC236}">
                <a16:creationId xmlns:a16="http://schemas.microsoft.com/office/drawing/2014/main" id="{6C10F806-AC60-477D-B0E6-85B2D009C37D}"/>
              </a:ext>
            </a:extLst>
          </p:cNvPr>
          <p:cNvCxnSpPr>
            <a:cxnSpLocks/>
          </p:cNvCxnSpPr>
          <p:nvPr/>
        </p:nvCxnSpPr>
        <p:spPr>
          <a:xfrm>
            <a:off x="7981873" y="2419687"/>
            <a:ext cx="0" cy="295325"/>
          </a:xfrm>
          <a:prstGeom prst="straightConnector1">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65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33F22C4-763B-49A7-9CF7-DAEC5F28A5BE}"/>
              </a:ext>
            </a:extLst>
          </p:cNvPr>
          <p:cNvSpPr>
            <a:spLocks noGrp="1" noChangeArrowheads="1"/>
          </p:cNvSpPr>
          <p:nvPr>
            <p:ph type="title"/>
          </p:nvPr>
        </p:nvSpPr>
        <p:spPr/>
        <p:txBody>
          <a:bodyPr/>
          <a:lstStyle/>
          <a:p>
            <a:pPr eaLnBrk="1" hangingPunct="1"/>
            <a:r>
              <a:rPr lang="en-US" dirty="0"/>
              <a:t>HPTN </a:t>
            </a:r>
            <a:r>
              <a:rPr lang="en-US" dirty="0">
                <a:sym typeface="Wingdings" pitchFamily="2" charset="2"/>
              </a:rPr>
              <a:t>083 Update</a:t>
            </a:r>
            <a:r>
              <a:rPr lang="en-US" dirty="0"/>
              <a:t>: Category of HIV Infections in Current Analysis and Overall Summary of </a:t>
            </a:r>
            <a:r>
              <a:rPr lang="en-US" dirty="0">
                <a:cs typeface="Calibri" panose="020F0502020204030204" pitchFamily="34" charset="0"/>
              </a:rPr>
              <a:t>Major INSTI RAMs</a:t>
            </a:r>
            <a:endParaRPr lang="en-US" altLang="en-US" dirty="0"/>
          </a:p>
        </p:txBody>
      </p:sp>
      <p:sp>
        <p:nvSpPr>
          <p:cNvPr id="8" name="Content Placeholder 7">
            <a:extLst>
              <a:ext uri="{FF2B5EF4-FFF2-40B4-BE49-F238E27FC236}">
                <a16:creationId xmlns:a16="http://schemas.microsoft.com/office/drawing/2014/main" id="{94F0C5B7-B3B0-55C4-7848-76D635B2D984}"/>
              </a:ext>
            </a:extLst>
          </p:cNvPr>
          <p:cNvSpPr>
            <a:spLocks noGrp="1"/>
          </p:cNvSpPr>
          <p:nvPr>
            <p:ph idx="1"/>
          </p:nvPr>
        </p:nvSpPr>
        <p:spPr>
          <a:xfrm>
            <a:off x="604676" y="1513047"/>
            <a:ext cx="4595974" cy="4650686"/>
          </a:xfrm>
        </p:spPr>
        <p:txBody>
          <a:bodyPr/>
          <a:lstStyle/>
          <a:p>
            <a:pPr>
              <a:spcAft>
                <a:spcPts val="0"/>
              </a:spcAft>
            </a:pPr>
            <a:r>
              <a:rPr lang="en-US" sz="2000" dirty="0"/>
              <a:t>HIV infections in CAB arm in current analysis included 3 cases with INSTI mutations</a:t>
            </a:r>
          </a:p>
          <a:p>
            <a:pPr>
              <a:spcAft>
                <a:spcPts val="0"/>
              </a:spcAft>
            </a:pPr>
            <a:r>
              <a:rPr lang="en-US" sz="2000" kern="0" dirty="0"/>
              <a:t>In FTC/TDF arm, 2 of 34 infections in current analysis not explained by adherence</a:t>
            </a:r>
            <a:endParaRPr lang="en-US" sz="2000" b="0" kern="0" dirty="0"/>
          </a:p>
          <a:p>
            <a:pPr>
              <a:spcAft>
                <a:spcPts val="0"/>
              </a:spcAft>
            </a:pPr>
            <a:endParaRPr lang="en-US" sz="2000" dirty="0"/>
          </a:p>
        </p:txBody>
      </p:sp>
      <p:graphicFrame>
        <p:nvGraphicFramePr>
          <p:cNvPr id="46112" name="Group 32">
            <a:extLst>
              <a:ext uri="{FF2B5EF4-FFF2-40B4-BE49-F238E27FC236}">
                <a16:creationId xmlns:a16="http://schemas.microsoft.com/office/drawing/2014/main" id="{D7C5433A-81C8-4628-823D-0376ECD29BDF}"/>
              </a:ext>
            </a:extLst>
          </p:cNvPr>
          <p:cNvGraphicFramePr>
            <a:graphicFrameLocks noGrp="1"/>
          </p:cNvGraphicFramePr>
          <p:nvPr>
            <p:extLst>
              <p:ext uri="{D42A27DB-BD31-4B8C-83A1-F6EECF244321}">
                <p14:modId xmlns:p14="http://schemas.microsoft.com/office/powerpoint/2010/main" val="3920494733"/>
              </p:ext>
            </p:extLst>
          </p:nvPr>
        </p:nvGraphicFramePr>
        <p:xfrm>
          <a:off x="5317173" y="1591605"/>
          <a:ext cx="6400800" cy="4572128"/>
        </p:xfrm>
        <a:graphic>
          <a:graphicData uri="http://schemas.openxmlformats.org/drawingml/2006/table">
            <a:tbl>
              <a:tblPr/>
              <a:tblGrid>
                <a:gridCol w="2103120">
                  <a:extLst>
                    <a:ext uri="{9D8B030D-6E8A-4147-A177-3AD203B41FA5}">
                      <a16:colId xmlns:a16="http://schemas.microsoft.com/office/drawing/2014/main" val="154761517"/>
                    </a:ext>
                  </a:extLst>
                </a:gridCol>
                <a:gridCol w="1645920">
                  <a:extLst>
                    <a:ext uri="{9D8B030D-6E8A-4147-A177-3AD203B41FA5}">
                      <a16:colId xmlns:a16="http://schemas.microsoft.com/office/drawing/2014/main" val="20000"/>
                    </a:ext>
                  </a:extLst>
                </a:gridCol>
                <a:gridCol w="1188720">
                  <a:extLst>
                    <a:ext uri="{9D8B030D-6E8A-4147-A177-3AD203B41FA5}">
                      <a16:colId xmlns:a16="http://schemas.microsoft.com/office/drawing/2014/main" val="3634313497"/>
                    </a:ext>
                  </a:extLst>
                </a:gridCol>
                <a:gridCol w="1463040">
                  <a:extLst>
                    <a:ext uri="{9D8B030D-6E8A-4147-A177-3AD203B41FA5}">
                      <a16:colId xmlns:a16="http://schemas.microsoft.com/office/drawing/2014/main" val="20001"/>
                    </a:ext>
                  </a:extLst>
                </a:gridCol>
              </a:tblGrid>
              <a:tr h="170135">
                <a:tc gridSpan="4">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Overall Summary Major INSTI RAMS in CAB Arm of HPTN 083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endParaRPr kumimoji="0" lang="en-US" sz="14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4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hMerge="1">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endParaRPr kumimoji="0" lang="en-US" sz="1400" b="1" i="0" u="none" strike="noStrike" cap="none" normalizeH="0" baseline="0" dirty="0">
                        <a:ln>
                          <a:noFill/>
                        </a:ln>
                        <a:solidFill>
                          <a:schemeClr val="tx1"/>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534987935"/>
                  </a:ext>
                </a:extLst>
              </a:tr>
              <a:tr h="408312">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Category of HIV Infection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HIV Infections, 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INSTI RAMs, n (%)</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INSTI RAMs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E1471D"/>
                    </a:solidFill>
                  </a:tcPr>
                </a:tc>
                <a:extLst>
                  <a:ext uri="{0D108BD9-81ED-4DB2-BD59-A6C34878D82A}">
                    <a16:rowId xmlns:a16="http://schemas.microsoft.com/office/drawing/2014/main" val="10000"/>
                  </a:ext>
                </a:extLst>
              </a:tr>
              <a:tr h="289223">
                <a:tc rowSpan="2">
                  <a:txBody>
                    <a:bodyPr/>
                    <a:lstStyle/>
                    <a:p>
                      <a:pPr marL="0"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CAB initiated/reinitiated with occult HIV infection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 (before drug administration)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(25)</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ts val="0"/>
                        </a:spcBef>
                        <a:spcAft>
                          <a:spcPts val="0"/>
                        </a:spcAft>
                        <a:buClr>
                          <a:schemeClr val="accent2"/>
                        </a:buClr>
                        <a:buSzTx/>
                        <a:buFont typeface="+mj-lt"/>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E138E/K, Q148K/R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218572349"/>
                  </a:ext>
                </a:extLst>
              </a:tr>
              <a:tr h="408312">
                <a:tc vMerge="1">
                  <a:txBody>
                    <a:bodyPr/>
                    <a:lstStyle/>
                    <a:p>
                      <a:pPr marL="284163" marR="0" lvl="0" indent="-171450" algn="l" defTabSz="914400" rtl="0" eaLnBrk="1" fontAlgn="base" latinLnBrk="0" hangingPunct="1">
                        <a:lnSpc>
                          <a:spcPct val="100000"/>
                        </a:lnSpc>
                        <a:spcBef>
                          <a:spcPct val="0"/>
                        </a:spcBef>
                        <a:spcAft>
                          <a:spcPct val="0"/>
                        </a:spcAft>
                        <a:buClr>
                          <a:srgbClr val="000000"/>
                        </a:buClr>
                        <a:buSzTx/>
                        <a:buFont typeface="Wingdings" pitchFamily="2" charset="2"/>
                        <a:buChar char="§"/>
                        <a:tabLst/>
                      </a:pP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 (</a:t>
                      </a:r>
                      <a:r>
                        <a:rPr lang="en-US" sz="1400" b="0" dirty="0">
                          <a:solidFill>
                            <a:schemeClr val="bg1"/>
                          </a:solidFill>
                          <a:latin typeface="+mn-lt"/>
                        </a:rPr>
                        <a:t>≥6 mos after last CAB exposure, reinitiated CAB)</a:t>
                      </a: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ts val="0"/>
                        </a:spcBef>
                        <a:spcAft>
                          <a:spcPts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(50)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ts val="0"/>
                        </a:spcBef>
                        <a:spcAft>
                          <a:spcPts val="0"/>
                        </a:spcAft>
                        <a:buClr>
                          <a:schemeClr val="accent2"/>
                        </a:buClr>
                        <a:buSzTx/>
                        <a:buFont typeface="+mj-lt"/>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Q148R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1"/>
                  </a:ext>
                </a:extLst>
              </a:tr>
              <a:tr h="289223">
                <a:tc>
                  <a:txBody>
                    <a:bodyPr/>
                    <a:lstStyle/>
                    <a:p>
                      <a:pPr marL="0"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Acquired during oral lead-in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 (66)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E138A/E/K, G140G/S, Q148R</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408312">
                <a:tc>
                  <a:txBody>
                    <a:bodyPr/>
                    <a:lstStyle/>
                    <a:p>
                      <a:pPr marL="0"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Breakthrough infection with on-time injections</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 (100)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E138K, G140A, Q148R, N155H, R263K</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408312">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400" b="0" i="0" u="none" strike="noStrike" cap="none" normalizeH="0" baseline="0" dirty="0">
                          <a:ln>
                            <a:noFill/>
                          </a:ln>
                          <a:solidFill>
                            <a:schemeClr val="bg2">
                              <a:lumMod val="10000"/>
                            </a:schemeClr>
                          </a:solidFill>
                          <a:effectLst/>
                          <a:latin typeface="Calibri" panose="020F0502020204030204" pitchFamily="34" charset="0"/>
                        </a:rPr>
                        <a:t>Breakthrough infection with ≥1 injection delayed ≥10 </a:t>
                      </a:r>
                      <a:r>
                        <a:rPr kumimoji="0" lang="en-US" sz="1400" b="0" i="0" u="none" strike="noStrike" cap="none" normalizeH="0" baseline="0" dirty="0" err="1">
                          <a:ln>
                            <a:noFill/>
                          </a:ln>
                          <a:solidFill>
                            <a:schemeClr val="bg2">
                              <a:lumMod val="10000"/>
                            </a:schemeClr>
                          </a:solidFill>
                          <a:effectLst/>
                          <a:latin typeface="Calibri" panose="020F0502020204030204" pitchFamily="34" charset="0"/>
                        </a:rPr>
                        <a:t>wk</a:t>
                      </a: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 (0)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4"/>
                  </a:ext>
                </a:extLst>
              </a:tr>
              <a:tr h="289223">
                <a:tc>
                  <a:txBody>
                    <a:bodyPr/>
                    <a:lstStyle/>
                    <a:p>
                      <a:pPr marL="0" marR="0" lvl="0" indent="0" algn="l"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Infection 6+ mo from last injection</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rgbClr val="000000"/>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16</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0 (0)</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a:t>
                      </a:r>
                    </a:p>
                  </a:txBody>
                  <a:tcPr marL="121881" marR="121881"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392344956"/>
                  </a:ext>
                </a:extLst>
              </a:tr>
            </a:tbl>
          </a:graphicData>
        </a:graphic>
      </p:graphicFrame>
      <p:sp>
        <p:nvSpPr>
          <p:cNvPr id="4" name="Text Box 15">
            <a:extLst>
              <a:ext uri="{FF2B5EF4-FFF2-40B4-BE49-F238E27FC236}">
                <a16:creationId xmlns:a16="http://schemas.microsoft.com/office/drawing/2014/main" id="{5A284B04-788C-943F-DB84-FC88A47DF3BC}"/>
              </a:ext>
            </a:extLst>
          </p:cNvPr>
          <p:cNvSpPr txBox="1">
            <a:spLocks noChangeArrowheads="1"/>
          </p:cNvSpPr>
          <p:nvPr/>
        </p:nvSpPr>
        <p:spPr bwMode="auto">
          <a:xfrm>
            <a:off x="412751" y="6388915"/>
            <a:ext cx="7853362" cy="276999"/>
          </a:xfrm>
          <a:prstGeom prst="rect">
            <a:avLst/>
          </a:prstGeom>
          <a:noFill/>
          <a:ln>
            <a:noFill/>
          </a:ln>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Marzinke. HIV Drug Therapy Glasgow 2022. Abstr </a:t>
            </a:r>
            <a:r>
              <a:rPr lang="de-DE" altLang="en-US" sz="1200" b="0" spc="-10" dirty="0">
                <a:solidFill>
                  <a:srgbClr val="455560"/>
                </a:solidFill>
                <a:latin typeface="Calibri" panose="020F0502020204030204" pitchFamily="34" charset="0"/>
              </a:rPr>
              <a:t>O</a:t>
            </a:r>
            <a:r>
              <a:rPr kumimoji="0" lang="de-DE" altLang="en-US" sz="1200" b="0" i="0" u="none" strike="noStrike" kern="1200" cap="none" spc="-10" normalizeH="0" baseline="0" noProof="0" dirty="0">
                <a:ln>
                  <a:noFill/>
                </a:ln>
                <a:solidFill>
                  <a:srgbClr val="455560"/>
                </a:solidFill>
                <a:effectLst/>
                <a:uLnTx/>
                <a:uFillTx/>
                <a:latin typeface="Calibri" panose="020F0502020204030204" pitchFamily="34" charset="0"/>
                <a:ea typeface="+mn-ea"/>
                <a:cs typeface="Arial" panose="020B0604020202020204" pitchFamily="34" charset="0"/>
              </a:rPr>
              <a:t>21.</a:t>
            </a:r>
          </a:p>
        </p:txBody>
      </p:sp>
      <p:graphicFrame>
        <p:nvGraphicFramePr>
          <p:cNvPr id="2" name="Group 3">
            <a:extLst>
              <a:ext uri="{FF2B5EF4-FFF2-40B4-BE49-F238E27FC236}">
                <a16:creationId xmlns:a16="http://schemas.microsoft.com/office/drawing/2014/main" id="{53601233-8FDE-27DB-D54B-A5C40004E5AD}"/>
              </a:ext>
            </a:extLst>
          </p:cNvPr>
          <p:cNvGraphicFramePr>
            <a:graphicFrameLocks/>
          </p:cNvGraphicFramePr>
          <p:nvPr>
            <p:extLst>
              <p:ext uri="{D42A27DB-BD31-4B8C-83A1-F6EECF244321}">
                <p14:modId xmlns:p14="http://schemas.microsoft.com/office/powerpoint/2010/main" val="2316495867"/>
              </p:ext>
            </p:extLst>
          </p:nvPr>
        </p:nvGraphicFramePr>
        <p:xfrm>
          <a:off x="759538" y="3481397"/>
          <a:ext cx="4114800" cy="2682336"/>
        </p:xfrm>
        <a:graphic>
          <a:graphicData uri="http://schemas.openxmlformats.org/drawingml/2006/table">
            <a:tbl>
              <a:tblPr/>
              <a:tblGrid>
                <a:gridCol w="2834640">
                  <a:extLst>
                    <a:ext uri="{9D8B030D-6E8A-4147-A177-3AD203B41FA5}">
                      <a16:colId xmlns:a16="http://schemas.microsoft.com/office/drawing/2014/main" val="20000"/>
                    </a:ext>
                  </a:extLst>
                </a:gridCol>
                <a:gridCol w="1280160">
                  <a:extLst>
                    <a:ext uri="{9D8B030D-6E8A-4147-A177-3AD203B41FA5}">
                      <a16:colId xmlns:a16="http://schemas.microsoft.com/office/drawing/2014/main" val="20001"/>
                    </a:ext>
                  </a:extLst>
                </a:gridCol>
              </a:tblGrid>
              <a:tr h="261410">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Category of Infections in CAB Arm in Current Analysis, n</a:t>
                      </a:r>
                      <a:endParaRPr kumimoji="0" lang="en-GB" sz="1400" b="1" i="0" u="none" strike="noStrike" cap="none" normalizeH="0" baseline="0" dirty="0">
                        <a:ln>
                          <a:noFill/>
                        </a:ln>
                        <a:solidFill>
                          <a:schemeClr val="tx1"/>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HIV Infections in CAB Arm</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Calibri" panose="020F0502020204030204" pitchFamily="34" charset="0"/>
                        </a:rPr>
                        <a:t>(n = 18)</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0">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 mo after last CAB exposure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7</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85167">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 mo after last CAB exposure and &gt;3 yr from enrollment</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4</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628318822"/>
                  </a:ext>
                </a:extLst>
              </a:tr>
              <a:tr h="0">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≥1 injection delayed by ≥10 </a:t>
                      </a:r>
                      <a:r>
                        <a:rPr kumimoji="0" lang="en-US" sz="1400" b="0" i="0" u="none" strike="noStrike" cap="none" normalizeH="0" baseline="0" dirty="0" err="1">
                          <a:ln>
                            <a:noFill/>
                          </a:ln>
                          <a:solidFill>
                            <a:schemeClr val="bg2">
                              <a:lumMod val="10000"/>
                            </a:schemeClr>
                          </a:solidFill>
                          <a:effectLst/>
                          <a:latin typeface="Calibri" panose="020F0502020204030204" pitchFamily="34" charset="0"/>
                        </a:rPr>
                        <a:t>wk</a:t>
                      </a:r>
                      <a:endParaRPr kumimoji="0" lang="en-US" sz="1400" b="0" i="0" u="none" strike="noStrike" cap="none" normalizeH="0" baseline="0" dirty="0">
                        <a:ln>
                          <a:noFill/>
                        </a:ln>
                        <a:solidFill>
                          <a:schemeClr val="bg2">
                            <a:lumMod val="10000"/>
                          </a:schemeClr>
                        </a:solidFill>
                        <a:effectLst/>
                        <a:latin typeface="Calibri" panose="020F0502020204030204" pitchFamily="34" charset="0"/>
                      </a:endParaRP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3</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2726498095"/>
                  </a:ext>
                </a:extLst>
              </a:tr>
              <a:tr h="185167">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≥6 mos after last CAB exposure, reinitiated CAB</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r h="0">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With on-time injections</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0" i="0" u="none" strike="noStrike" cap="none" normalizeH="0" baseline="0" dirty="0">
                          <a:ln>
                            <a:noFill/>
                          </a:ln>
                          <a:solidFill>
                            <a:schemeClr val="bg2">
                              <a:lumMod val="10000"/>
                            </a:schemeClr>
                          </a:solidFill>
                          <a:effectLst/>
                          <a:latin typeface="Calibri" panose="020F0502020204030204" pitchFamily="34" charset="0"/>
                        </a:rPr>
                        <a:t>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bl>
          </a:graphicData>
        </a:graphic>
      </p:graphicFrame>
    </p:spTree>
    <p:extLst>
      <p:ext uri="{BB962C8B-B14F-4D97-AF65-F5344CB8AC3E}">
        <p14:creationId xmlns:p14="http://schemas.microsoft.com/office/powerpoint/2010/main" val="4115188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9DAF892-C258-1AF4-138C-73389C33DCD1}"/>
              </a:ext>
            </a:extLst>
          </p:cNvPr>
          <p:cNvSpPr>
            <a:spLocks noGrp="1"/>
          </p:cNvSpPr>
          <p:nvPr>
            <p:ph type="title"/>
          </p:nvPr>
        </p:nvSpPr>
        <p:spPr/>
        <p:txBody>
          <a:bodyPr/>
          <a:lstStyle/>
          <a:p>
            <a:r>
              <a:rPr lang="en-US" dirty="0"/>
              <a:t>Awareness and Use of PrEP Among Cisgender Women in the US: Methods and Sexual Behavior Results</a:t>
            </a:r>
          </a:p>
        </p:txBody>
      </p:sp>
      <p:sp>
        <p:nvSpPr>
          <p:cNvPr id="3" name="Content Placeholder 2">
            <a:extLst>
              <a:ext uri="{FF2B5EF4-FFF2-40B4-BE49-F238E27FC236}">
                <a16:creationId xmlns:a16="http://schemas.microsoft.com/office/drawing/2014/main" id="{73A0851E-43E9-FC86-7729-52D404AD2EE0}"/>
              </a:ext>
            </a:extLst>
          </p:cNvPr>
          <p:cNvSpPr>
            <a:spLocks noGrp="1"/>
          </p:cNvSpPr>
          <p:nvPr>
            <p:ph idx="1"/>
          </p:nvPr>
        </p:nvSpPr>
        <p:spPr/>
        <p:txBody>
          <a:bodyPr/>
          <a:lstStyle/>
          <a:p>
            <a:pPr>
              <a:spcAft>
                <a:spcPts val="0"/>
              </a:spcAft>
            </a:pPr>
            <a:r>
              <a:rPr lang="en-US" sz="2400" dirty="0"/>
              <a:t>Survey study of participants recruited via social media campaign</a:t>
            </a:r>
          </a:p>
          <a:p>
            <a:pPr lvl="1">
              <a:spcAft>
                <a:spcPts val="0"/>
              </a:spcAft>
            </a:pPr>
            <a:r>
              <a:rPr lang="en-US" sz="2200" dirty="0"/>
              <a:t>Assigned female at birth, reporting penetrative sex in past 6 mo and HIV negative or unknown status</a:t>
            </a:r>
          </a:p>
          <a:p>
            <a:pPr>
              <a:spcAft>
                <a:spcPts val="0"/>
              </a:spcAft>
            </a:pPr>
            <a:r>
              <a:rPr lang="en-US" sz="2400" dirty="0"/>
              <a:t>Interim analysis from first 961 participants surveyed Nov-Dec 2021</a:t>
            </a:r>
          </a:p>
          <a:p>
            <a:pPr lvl="1">
              <a:spcAft>
                <a:spcPts val="0"/>
              </a:spcAft>
            </a:pPr>
            <a:r>
              <a:rPr lang="en-US" sz="2200" dirty="0"/>
              <a:t>US geographic distribution: West (47%), South (23%), Northeast (16%), Midwest (14%)</a:t>
            </a:r>
          </a:p>
          <a:p>
            <a:pPr>
              <a:spcAft>
                <a:spcPts val="0"/>
              </a:spcAft>
            </a:pPr>
            <a:endParaRPr lang="en-US" sz="2400" dirty="0"/>
          </a:p>
        </p:txBody>
      </p:sp>
      <p:graphicFrame>
        <p:nvGraphicFramePr>
          <p:cNvPr id="9" name="Group 3">
            <a:extLst>
              <a:ext uri="{FF2B5EF4-FFF2-40B4-BE49-F238E27FC236}">
                <a16:creationId xmlns:a16="http://schemas.microsoft.com/office/drawing/2014/main" id="{50E58B13-9318-9E9A-096F-C4E89B0FC3DF}"/>
              </a:ext>
            </a:extLst>
          </p:cNvPr>
          <p:cNvGraphicFramePr>
            <a:graphicFrameLocks/>
          </p:cNvGraphicFramePr>
          <p:nvPr>
            <p:extLst>
              <p:ext uri="{D42A27DB-BD31-4B8C-83A1-F6EECF244321}">
                <p14:modId xmlns:p14="http://schemas.microsoft.com/office/powerpoint/2010/main" val="3288273556"/>
              </p:ext>
            </p:extLst>
          </p:nvPr>
        </p:nvGraphicFramePr>
        <p:xfrm>
          <a:off x="737214" y="3674216"/>
          <a:ext cx="3474720" cy="2468976"/>
        </p:xfrm>
        <a:graphic>
          <a:graphicData uri="http://schemas.openxmlformats.org/drawingml/2006/table">
            <a:tbl>
              <a:tblPr/>
              <a:tblGrid>
                <a:gridCol w="2011680">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12124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Condom Use Frequency,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Participants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732)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35078">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None of the time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21246">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 little of the time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r h="202072">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Some of the time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32</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r h="202072">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Most of the time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36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492914572"/>
                  </a:ext>
                </a:extLst>
              </a:tr>
              <a:tr h="121246">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All of the time</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800" b="0" i="0" u="none" strike="noStrike" cap="none" normalizeH="0" baseline="0" dirty="0">
                          <a:ln>
                            <a:noFill/>
                          </a:ln>
                          <a:solidFill>
                            <a:schemeClr val="bg2">
                              <a:lumMod val="10000"/>
                            </a:schemeClr>
                          </a:solidFill>
                          <a:effectLst/>
                          <a:latin typeface="Calibri" panose="020F0502020204030204" pitchFamily="34" charset="0"/>
                        </a:rPr>
                        <a:t>16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825072274"/>
                  </a:ext>
                </a:extLst>
              </a:tr>
            </a:tbl>
          </a:graphicData>
        </a:graphic>
      </p:graphicFrame>
      <p:graphicFrame>
        <p:nvGraphicFramePr>
          <p:cNvPr id="4" name="Group 3">
            <a:extLst>
              <a:ext uri="{FF2B5EF4-FFF2-40B4-BE49-F238E27FC236}">
                <a16:creationId xmlns:a16="http://schemas.microsoft.com/office/drawing/2014/main" id="{54B97228-973F-60B3-E8B9-65B7A4E0526F}"/>
              </a:ext>
            </a:extLst>
          </p:cNvPr>
          <p:cNvGraphicFramePr>
            <a:graphicFrameLocks/>
          </p:cNvGraphicFramePr>
          <p:nvPr>
            <p:extLst>
              <p:ext uri="{D42A27DB-BD31-4B8C-83A1-F6EECF244321}">
                <p14:modId xmlns:p14="http://schemas.microsoft.com/office/powerpoint/2010/main" val="1126591861"/>
              </p:ext>
            </p:extLst>
          </p:nvPr>
        </p:nvGraphicFramePr>
        <p:xfrm>
          <a:off x="4383763" y="3674216"/>
          <a:ext cx="3474720" cy="2103200"/>
        </p:xfrm>
        <a:graphic>
          <a:graphicData uri="http://schemas.openxmlformats.org/drawingml/2006/table">
            <a:tbl>
              <a:tblPr/>
              <a:tblGrid>
                <a:gridCol w="2011680">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163806">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tx1"/>
                          </a:solidFill>
                          <a:effectLst/>
                          <a:latin typeface="Calibri" panose="020F0502020204030204" pitchFamily="34" charset="0"/>
                        </a:rPr>
                        <a:t>HIV Risk Perception, %</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Participants </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1" i="0" u="none" strike="noStrike" cap="none" normalizeH="0" baseline="0" dirty="0">
                          <a:ln>
                            <a:noFill/>
                          </a:ln>
                          <a:solidFill>
                            <a:schemeClr val="tx1"/>
                          </a:solidFill>
                          <a:effectLst/>
                          <a:latin typeface="Calibri" panose="020F0502020204030204" pitchFamily="34" charset="0"/>
                        </a:rPr>
                        <a:t>(N = 961)</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0001"/>
                  </a:ext>
                </a:extLst>
              </a:tr>
              <a:tr h="121246">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Very unlikely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56</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10003"/>
                  </a:ext>
                </a:extLst>
              </a:tr>
              <a:tr h="121246">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Somewhat unlikely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29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59026795"/>
                  </a:ext>
                </a:extLst>
              </a:tr>
              <a:tr h="202072">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Somewhat likely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9</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451033930"/>
                  </a:ext>
                </a:extLst>
              </a:tr>
              <a:tr h="202072">
                <a:tc>
                  <a:txBody>
                    <a:bodyPr/>
                    <a:lstStyle/>
                    <a:p>
                      <a:pPr marL="0" marR="0" lvl="0" indent="0" algn="l" defTabSz="914400" rtl="0" eaLnBrk="1" fontAlgn="base" latinLnBrk="0" hangingPunct="1">
                        <a:lnSpc>
                          <a:spcPct val="100000"/>
                        </a:lnSpc>
                        <a:spcBef>
                          <a:spcPct val="0"/>
                        </a:spcBef>
                        <a:spcAft>
                          <a:spcPct val="0"/>
                        </a:spcAft>
                        <a:buClr>
                          <a:srgbClr val="000000"/>
                        </a:buClr>
                        <a:buSzTx/>
                        <a:buFontTx/>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Very likely</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800" b="0" i="0" u="none" strike="noStrike" cap="none" normalizeH="0" baseline="0" dirty="0">
                          <a:ln>
                            <a:noFill/>
                          </a:ln>
                          <a:solidFill>
                            <a:schemeClr val="bg2">
                              <a:lumMod val="10000"/>
                            </a:schemeClr>
                          </a:solidFill>
                          <a:effectLst/>
                          <a:latin typeface="Calibri" panose="020F0502020204030204" pitchFamily="34" charset="0"/>
                        </a:rPr>
                        <a:t>5</a:t>
                      </a:r>
                    </a:p>
                  </a:txBody>
                  <a:tcPr marL="121699" marR="121699" marT="45728" marB="45728"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492914572"/>
                  </a:ext>
                </a:extLst>
              </a:tr>
            </a:tbl>
          </a:graphicData>
        </a:graphic>
      </p:graphicFrame>
      <p:sp>
        <p:nvSpPr>
          <p:cNvPr id="12" name="Rectangle: Rounded Corners 11">
            <a:extLst>
              <a:ext uri="{FF2B5EF4-FFF2-40B4-BE49-F238E27FC236}">
                <a16:creationId xmlns:a16="http://schemas.microsoft.com/office/drawing/2014/main" id="{5193E915-7DB0-33E7-4EAB-6CD451A3CCA0}"/>
              </a:ext>
            </a:extLst>
          </p:cNvPr>
          <p:cNvSpPr/>
          <p:nvPr/>
        </p:nvSpPr>
        <p:spPr bwMode="auto">
          <a:xfrm>
            <a:off x="8030311" y="3674216"/>
            <a:ext cx="3422902" cy="2116270"/>
          </a:xfrm>
          <a:prstGeom prst="roundRect">
            <a:avLst>
              <a:gd name="adj" fmla="val 9178"/>
            </a:avLst>
          </a:prstGeom>
          <a:solidFill>
            <a:schemeClr val="accent5">
              <a:lumMod val="20000"/>
              <a:lumOff val="80000"/>
            </a:schemeClr>
          </a:solidFill>
          <a:ln w="0">
            <a:noFill/>
            <a:miter lim="800000"/>
            <a:headEnd/>
            <a:tailEnd/>
          </a:ln>
        </p:spPr>
        <p:txBody>
          <a:bodyPr rtlCol="0" anchor="b"/>
          <a:lstStyle/>
          <a:p>
            <a:pPr marL="342900" indent="-342900" eaLnBrk="1" hangingPunct="1">
              <a:spcBef>
                <a:spcPct val="35000"/>
              </a:spcBef>
              <a:spcAft>
                <a:spcPct val="25000"/>
              </a:spcAft>
              <a:buFont typeface="Wingdings" panose="05000000000000000000" pitchFamily="2" charset="2"/>
              <a:buChar char="§"/>
            </a:pPr>
            <a:r>
              <a:rPr lang="en-US" sz="2000" b="0" dirty="0">
                <a:solidFill>
                  <a:schemeClr val="bg1"/>
                </a:solidFill>
                <a:latin typeface="Calibri" panose="020F0502020204030204" pitchFamily="34" charset="0"/>
              </a:rPr>
              <a:t>Ever tested for HIV: </a:t>
            </a:r>
            <a:r>
              <a:rPr lang="en-US" sz="2000" dirty="0">
                <a:solidFill>
                  <a:schemeClr val="bg1"/>
                </a:solidFill>
                <a:latin typeface="Calibri" panose="020F0502020204030204" pitchFamily="34" charset="0"/>
              </a:rPr>
              <a:t>54%</a:t>
            </a:r>
          </a:p>
          <a:p>
            <a:pPr marL="342900" indent="-342900" eaLnBrk="1" hangingPunct="1">
              <a:spcBef>
                <a:spcPct val="35000"/>
              </a:spcBef>
              <a:spcAft>
                <a:spcPct val="25000"/>
              </a:spcAft>
              <a:buFont typeface="Wingdings" panose="05000000000000000000" pitchFamily="2" charset="2"/>
              <a:buChar char="§"/>
            </a:pPr>
            <a:r>
              <a:rPr lang="en-US" sz="2000" b="0" dirty="0">
                <a:solidFill>
                  <a:schemeClr val="bg1"/>
                </a:solidFill>
                <a:latin typeface="Calibri" panose="020F0502020204030204" pitchFamily="34" charset="0"/>
              </a:rPr>
              <a:t>Exchanged sex for money or drugs: </a:t>
            </a:r>
            <a:r>
              <a:rPr lang="en-US" sz="2000" dirty="0">
                <a:solidFill>
                  <a:schemeClr val="bg1"/>
                </a:solidFill>
                <a:latin typeface="Calibri" panose="020F0502020204030204" pitchFamily="34" charset="0"/>
              </a:rPr>
              <a:t>19%</a:t>
            </a:r>
          </a:p>
          <a:p>
            <a:pPr marL="342900" indent="-342900" eaLnBrk="1" hangingPunct="1">
              <a:spcBef>
                <a:spcPct val="35000"/>
              </a:spcBef>
              <a:spcAft>
                <a:spcPct val="25000"/>
              </a:spcAft>
              <a:buFont typeface="Wingdings" panose="05000000000000000000" pitchFamily="2" charset="2"/>
              <a:buChar char="§"/>
            </a:pPr>
            <a:r>
              <a:rPr lang="en-US" sz="2000" b="0" dirty="0">
                <a:solidFill>
                  <a:schemeClr val="bg1"/>
                </a:solidFill>
                <a:latin typeface="Calibri" panose="020F0502020204030204" pitchFamily="34" charset="0"/>
              </a:rPr>
              <a:t>STI diagnosed in past 2 yr: </a:t>
            </a:r>
            <a:r>
              <a:rPr lang="en-US" sz="2000" dirty="0">
                <a:solidFill>
                  <a:schemeClr val="bg1"/>
                </a:solidFill>
                <a:latin typeface="Calibri" panose="020F0502020204030204" pitchFamily="34" charset="0"/>
              </a:rPr>
              <a:t>9%</a:t>
            </a:r>
          </a:p>
        </p:txBody>
      </p:sp>
      <p:sp>
        <p:nvSpPr>
          <p:cNvPr id="13" name="Text Box 11">
            <a:extLst>
              <a:ext uri="{FF2B5EF4-FFF2-40B4-BE49-F238E27FC236}">
                <a16:creationId xmlns:a16="http://schemas.microsoft.com/office/drawing/2014/main" id="{582DCB9A-8685-8AEB-C05A-3F6ADD9FEE85}"/>
              </a:ext>
            </a:extLst>
          </p:cNvPr>
          <p:cNvSpPr txBox="1">
            <a:spLocks noChangeArrowheads="1"/>
          </p:cNvSpPr>
          <p:nvPr/>
        </p:nvSpPr>
        <p:spPr bwMode="auto">
          <a:xfrm>
            <a:off x="414339" y="6385740"/>
            <a:ext cx="8010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200" b="0" dirty="0">
                <a:solidFill>
                  <a:schemeClr val="bg2"/>
                </a:solidFill>
                <a:latin typeface="Calibri" panose="020F0502020204030204" pitchFamily="34" charset="0"/>
              </a:rPr>
              <a:t>Poteat. IDWeek 2022. Abstr 795.</a:t>
            </a:r>
          </a:p>
        </p:txBody>
      </p:sp>
    </p:spTree>
    <p:extLst>
      <p:ext uri="{BB962C8B-B14F-4D97-AF65-F5344CB8AC3E}">
        <p14:creationId xmlns:p14="http://schemas.microsoft.com/office/powerpoint/2010/main" val="12843560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3 - &amp;quot;Title-Arial-36-Bold-Yellow. Title may continue on 2 lines keep text at 36pt&amp;quot;&quot;/&gt;&lt;property id=&quot;20307&quot; value=&quot;257&quot;/&gt;&lt;/object&gt;&lt;object type=&quot;3&quot; unique_id=&quot;10006&quot;&gt;&lt;property id=&quot;20148&quot; value=&quot;5&quot;/&gt;&lt;property id=&quot;20300&quot; value=&quot;Slide 4 - &amp;quot;Text and Margin Consistency&amp;quot;&quot;/&gt;&lt;property id=&quot;20307&quot; value=&quot;267&quot;/&gt;&lt;/object&gt;&lt;object type=&quot;3&quot; unique_id=&quot;10007&quot;&gt;&lt;property id=&quot;20148&quot; value=&quot;5&quot;/&gt;&lt;property id=&quot;20300&quot; value=&quot;Slide 5 - &amp;quot;Transition Title &amp;#x0D;&amp;#x0A;for next topic of discussion &amp;#x0D;&amp;#x0A;or can be used as closer slide &amp;#x0D;&amp;#x0A;(ie: Q&amp;amp;A)&amp;#x0D;&amp;#x0A;(Arial-40-Bold-White-Cent&quot;/&gt;&lt;property id=&quot;20307&quot; value=&quot;261&quot;/&gt;&lt;/object&gt;&lt;object type=&quot;3&quot; unique_id=&quot;10008&quot;&gt;&lt;property id=&quot;20148&quot; value=&quot;5&quot;/&gt;&lt;property id=&quot;20300&quot; value=&quot;Slide 6 - &amp;quot;RGB Pallet&amp;quot;&quot;/&gt;&lt;property id=&quot;20307&quot; value=&quot;258&quot;/&gt;&lt;/object&gt;&lt;object type=&quot;3&quot; unique_id=&quot;10009&quot;&gt;&lt;property id=&quot;20148&quot; value=&quot;5&quot;/&gt;&lt;property id=&quot;20300&quot; value=&quot;Slide 7 - &amp;quot;Example Graph&amp;quot;&quot;/&gt;&lt;property id=&quot;20307&quot; value=&quot;286&quot;/&gt;&lt;/object&gt;&lt;object type=&quot;3&quot; unique_id=&quot;10010&quot;&gt;&lt;property id=&quot;20148&quot; value=&quot;5&quot;/&gt;&lt;property id=&quot;20300&quot; value=&quot;Slide 8 - &amp;quot;Example Graph and Text&amp;quot;&quot;/&gt;&lt;property id=&quot;20307&quot; value=&quot;288&quot;/&gt;&lt;/object&gt;&lt;object type=&quot;3&quot; unique_id=&quot;10011&quot;&gt;&lt;property id=&quot;20148&quot; value=&quot;5&quot;/&gt;&lt;property id=&quot;20300&quot; value=&quot;Slide 9 - &amp;quot;Example Line Graph&amp;quot;&quot;/&gt;&lt;property id=&quot;20307&quot; value=&quot;287&quot;/&gt;&lt;/object&gt;&lt;object type=&quot;3&quot; unique_id=&quot;10012&quot;&gt;&lt;property id=&quot;20148&quot; value=&quot;5&quot;/&gt;&lt;property id=&quot;20300&quot; value=&quot;Slide 10 - &amp;quot;Example Line Graph with Data Values&amp;quot;&quot;/&gt;&lt;property id=&quot;20307&quot; value=&quot;292&quot;/&gt;&lt;/object&gt;&lt;object type=&quot;3&quot; unique_id=&quot;10013&quot;&gt;&lt;property id=&quot;20148&quot; value=&quot;5&quot;/&gt;&lt;property id=&quot;20300&quot; value=&quot;Slide 11 - &amp;quot;Example Line Graph with Color &amp;#x0D;&amp;#x0A;Data Values&amp;quot;&quot;/&gt;&lt;property id=&quot;20307&quot; value=&quot;309&quot;/&gt;&lt;/object&gt;&lt;object type=&quot;3&quot; unique_id=&quot;10014&quot;&gt;&lt;property id=&quot;20148&quot; value=&quot;5&quot;/&gt;&lt;property id=&quot;20300&quot; value=&quot;Slide 12 - &amp;quot;Example Schematic&amp;quot;&quot;/&gt;&lt;property id=&quot;20307&quot; value=&quot;262&quot;/&gt;&lt;/object&gt;&lt;object type=&quot;3&quot; unique_id=&quot;10015&quot;&gt;&lt;property id=&quot;20148&quot; value=&quot;5&quot;/&gt;&lt;property id=&quot;20300&quot; value=&quot;Slide 13 - &amp;quot;Example Schematic Continued&amp;quot;&quot;/&gt;&lt;property id=&quot;20307&quot; value=&quot;263&quot;/&gt;&lt;/object&gt;&lt;object type=&quot;3&quot; unique_id=&quot;10016&quot;&gt;&lt;property id=&quot;20148&quot; value=&quot;5&quot;/&gt;&lt;property id=&quot;20300&quot; value=&quot;Slide 14 - &amp;quot;Example Tables&amp;quot;&quot;/&gt;&lt;property id=&quot;20307&quot; value=&quot;311&quot;/&gt;&lt;/object&gt;&lt;object type=&quot;3&quot; unique_id=&quot;10017&quot;&gt;&lt;property id=&quot;20148&quot; value=&quot;5&quot;/&gt;&lt;property id=&quot;20300&quot; value=&quot;Slide 15 - &amp;quot;Example Tables Continued&amp;quot;&quot;/&gt;&lt;property id=&quot;20307&quot; value=&quot;312&quot;/&gt;&lt;/object&gt;&lt;object type=&quot;3&quot; unique_id=&quot;10018&quot;&gt;&lt;property id=&quot;20148&quot; value=&quot;5&quot;/&gt;&lt;property id=&quot;20300&quot; value=&quot;Slide 16 - &amp;quot;Example Tables Continued&amp;quot;&quot;/&gt;&lt;property id=&quot;20307&quot; value=&quot;313&quot;/&gt;&lt;/object&gt;&lt;object type=&quot;3&quot; unique_id=&quot;10019&quot;&gt;&lt;property id=&quot;20148&quot; value=&quot;5&quot;/&gt;&lt;property id=&quot;20300&quot; value=&quot;Slide 17 - &amp;quot;Example Tables Continued&amp;quot;&quot;/&gt;&lt;property id=&quot;20307&quot; value=&quot;314&quot;/&gt;&lt;/object&gt;&lt;object type=&quot;3&quot; unique_id=&quot;10020&quot;&gt;&lt;property id=&quot;20148&quot; value=&quot;5&quot;/&gt;&lt;property id=&quot;20300&quot; value=&quot;Slide 21 - &amp;quot;Additional Formatting Notes&amp;quot;&quot;/&gt;&lt;property id=&quot;20307&quot; value=&quot;270&quot;/&gt;&lt;/object&gt;&lt;object type=&quot;3&quot; unique_id=&quot;10021&quot;&gt;&lt;property id=&quot;20148&quot; value=&quot;5&quot;/&gt;&lt;property id=&quot;20300&quot; value=&quot;Slide 22 - &amp;quot;“Polish Stage” Notes&amp;quot;&quot;/&gt;&lt;property id=&quot;20307&quot; value=&quot;272&quot;/&gt;&lt;/object&gt;&lt;object type=&quot;3&quot; unique_id=&quot;10022&quot;&gt;&lt;property id=&quot;20148&quot; value=&quot;5&quot;/&gt;&lt;property id=&quot;20300&quot; value=&quot;Slide 23 - &amp;quot;For Black and White Print Slides&amp;quot;&quot;/&gt;&lt;property id=&quot;20307&quot; value=&quot;290&quot;/&gt;&lt;/object&gt;&lt;object type=&quot;3&quot; unique_id=&quot;10023&quot;&gt;&lt;property id=&quot;20148&quot; value=&quot;5&quot;/&gt;&lt;property id=&quot;20300&quot; value=&quot;Slide 24 - &amp;quot;For Black and White Print Slides&amp;quot;&quot;/&gt;&lt;property id=&quot;20307&quot; value=&quot;291&quot;/&gt;&lt;/object&gt;&lt;object type=&quot;3&quot; unique_id=&quot;10024&quot;&gt;&lt;property id=&quot;20148&quot; value=&quot;5&quot;/&gt;&lt;property id=&quot;20300&quot; value=&quot;Slide 25 - &amp;quot;CME Slides for Designer and Editorial Reference…&amp;quot;&quot;/&gt;&lt;property id=&quot;20307&quot; value=&quot;273&quot;/&gt;&lt;/object&gt;&lt;object type=&quot;3&quot; unique_id=&quot;10025&quot;&gt;&lt;property id=&quot;20148&quot; value=&quot;5&quot;/&gt;&lt;property id=&quot;20300&quot; value=&quot;Slide 26 - &amp;quot;About These Slides&amp;quot;&quot;/&gt;&lt;property id=&quot;20307&quot; value=&quot;308&quot;/&gt;&lt;/object&gt;&lt;object type=&quot;3&quot; unique_id=&quot;10026&quot;&gt;&lt;property id=&quot;20148&quot; value=&quot;5&quot;/&gt;&lt;property id=&quot;20300&quot; value=&quot;Slide 27 - &amp;quot;Faculty&amp;quot;&quot;/&gt;&lt;property id=&quot;20307&quot; value=&quot;294&quot;/&gt;&lt;/object&gt;&lt;object type=&quot;3&quot; unique_id=&quot;10027&quot;&gt;&lt;property id=&quot;20148&quot; value=&quot;5&quot;/&gt;&lt;property id=&quot;20300&quot; value=&quot;Slide 28 - &amp;quot;Disclosure of Conflicts of Interest&amp;quot;&quot;/&gt;&lt;property id=&quot;20307&quot; value=&quot;295&quot;/&gt;&lt;/object&gt;&lt;object type=&quot;3&quot; unique_id=&quot;10028&quot;&gt;&lt;property id=&quot;20148&quot; value=&quot;5&quot;/&gt;&lt;property id=&quot;20300&quot; value=&quot;Slide 29 - &amp;quot;Disclosures&amp;quot;&quot;/&gt;&lt;property id=&quot;20307&quot; value=&quot;296&quot;/&gt;&lt;/object&gt;&lt;object type=&quot;3&quot; unique_id=&quot;10029&quot;&gt;&lt;property id=&quot;20148&quot; value=&quot;5&quot;/&gt;&lt;property id=&quot;20300&quot; value=&quot;Slide 30 - &amp;quot;Disclosure of Unlabeled Use&amp;quot;&quot;/&gt;&lt;property id=&quot;20307&quot; value=&quot;297&quot;/&gt;&lt;/object&gt;&lt;object type=&quot;3&quot; unique_id=&quot;10030&quot;&gt;&lt;property id=&quot;20148&quot; value=&quot;5&quot;/&gt;&lt;property id=&quot;20300&quot; value=&quot;Slide 31&quot;/&gt;&lt;property id=&quot;20307&quot; value=&quot;298&quot;/&gt;&lt;/object&gt;&lt;object type=&quot;3&quot; unique_id=&quot;10031&quot;&gt;&lt;property id=&quot;20148&quot; value=&quot;5&quot;/&gt;&lt;property id=&quot;20300&quot; value=&quot;Slide 32 - &amp;quot;Physician Continuing Medical Education&amp;quot;&quot;/&gt;&lt;property id=&quot;20307&quot; value=&quot;299&quot;/&gt;&lt;/object&gt;&lt;object type=&quot;3&quot; unique_id=&quot;10032&quot;&gt;&lt;property id=&quot;20148&quot; value=&quot;5&quot;/&gt;&lt;property id=&quot;20300&quot; value=&quot;Slide 33 - &amp;quot;Pharmacist Continuing Education&amp;quot;&quot;/&gt;&lt;property id=&quot;20307&quot; value=&quot;300&quot;/&gt;&lt;/object&gt;&lt;object type=&quot;3&quot; unique_id=&quot;10033&quot;&gt;&lt;property id=&quot;20148&quot; value=&quot;5&quot;/&gt;&lt;property id=&quot;20300&quot; value=&quot;Slide 34 - &amp;quot;Nursing Continuing Education&amp;quot;&quot;/&gt;&lt;property id=&quot;20307&quot; value=&quot;301&quot;/&gt;&lt;/object&gt;&lt;object type=&quot;3&quot; unique_id=&quot;10034&quot;&gt;&lt;property id=&quot;20148&quot; value=&quot;5&quot;/&gt;&lt;property id=&quot;20300&quot; value=&quot;Slide 35 - &amp;quot;Please review the following important &amp;#x0D;&amp;#x0A;CME information in your handout&amp;quot;&quot;/&gt;&lt;property id=&quot;20307&quot; value=&quot;310&quot;/&gt;&lt;/object&gt;&lt;object type=&quot;3&quot; unique_id=&quot;10036&quot;&gt;&lt;property id=&quot;20148&quot; value=&quot;5&quot;/&gt;&lt;property id=&quot;20300&quot; value=&quot;Slide 37 - &amp;quot;Instructions for Credit&amp;quot;&quot;/&gt;&lt;property id=&quot;20307&quot; value=&quot;303&quot;/&gt;&lt;/object&gt;&lt;object type=&quot;3&quot; unique_id=&quot;10037&quot;&gt;&lt;property id=&quot;20148&quot; value=&quot;5&quot;/&gt;&lt;property id=&quot;20300&quot; value=&quot;Slide 38 - &amp;quot;Now Take the Test . . .&amp;quot;&quot;/&gt;&lt;property id=&quot;20307&quot; value=&quot;304&quot;/&gt;&lt;/object&gt;&lt;object type=&quot;3&quot; unique_id=&quot;10040&quot;&gt;&lt;property id=&quot;20148&quot; value=&quot;5&quot;/&gt;&lt;property id=&quot;20300&quot; value=&quot;Slide 39 - &amp;quot;General Information&amp;quot;&quot;/&gt;&lt;property id=&quot;20307&quot; value=&quot;315&quot;/&gt;&lt;/object&gt;&lt;object type=&quot;3&quot; unique_id=&quot;10041&quot;&gt;&lt;property id=&quot;20148&quot; value=&quot;5&quot;/&gt;&lt;property id=&quot;20300&quot; value=&quot;Slide 40 - &amp;quot;Please review the slide notes &amp;#x0D;&amp;#x0A;for analysis of each study &amp;#x0D;&amp;#x0A;by expert faculty &amp;lt;Insert Name, MD&amp;gt;, &amp;#x0D;&amp;#x0A;and &amp;lt;Insert Name,&quot;/&gt;&lt;property id=&quot;20307&quot; value=&quot;316&quot;/&gt;&lt;/object&gt;&lt;object type=&quot;3&quot; unique_id=&quot;10042&quot;&gt;&lt;property id=&quot;20148&quot; value=&quot;5&quot;/&gt;&lt;property id=&quot;20300&quot; value=&quot;Slide 41 - &amp;quot;Promo Slide Reference&amp;#x0D;&amp;#x0A;(Placed as the last slide in a slideset, &amp;#x0D;&amp;#x0A;if requested)&amp;quot;&quot;/&gt;&lt;property id=&quot;20307&quot; value=&quot;307&quot;/&gt;&lt;/object&gt;&lt;object type=&quot;3&quot; unique_id=&quot;12121&quot;&gt;&lt;property id=&quot;20148&quot; value=&quot;5&quot;/&gt;&lt;property id=&quot;20300&quot; value=&quot;Slide 36 - &amp;quot;Disclaimer&amp;quot;&quot;/&gt;&lt;property id=&quot;20307&quot; value=&quot;317&quot;/&gt;&lt;/object&gt;&lt;object type=&quot;3&quot; unique_id=&quot;12122&quot;&gt;&lt;property id=&quot;20148&quot; value=&quot;5&quot;/&gt;&lt;property id=&quot;20300&quot; value=&quot;Slide 1 - &amp;quot;Title of the program and will possibly take &amp;#x0D;&amp;#x0A;up three lines. It is presented in Arial-39-Bold-White.&amp;quot;&quot;/&gt;&lt;property id=&quot;20307&quot; value=&quot;321&quot;/&gt;&lt;/object&gt;&lt;object type=&quot;3&quot; unique_id=&quot;12123&quot;&gt;&lt;property id=&quot;20148&quot; value=&quot;5&quot;/&gt;&lt;property id=&quot;20300&quot; value=&quot;Slide 2 - &amp;quot;Title of the program and will possibly take up three lines. It is presented in Arial-39-Bold-White.&amp;quot;&quot;/&gt;&lt;property id=&quot;20307&quot; value=&quot;322&quot;/&gt;&lt;/object&gt;&lt;object type=&quot;3&quot; unique_id=&quot;12124&quot;&gt;&lt;property id=&quot;20148&quot; value=&quot;5&quot;/&gt;&lt;property id=&quot;20300&quot; value=&quot;Slide 18 - &amp;quot;Outcomes Analysis: What Did You Learn?&amp;quot;&quot;/&gt;&lt;property id=&quot;20307&quot; value=&quot;324&quot;/&gt;&lt;/object&gt;&lt;object type=&quot;3&quot; unique_id=&quot;12125&quot;&gt;&lt;property id=&quot;20148&quot; value=&quot;5&quot;/&gt;&lt;property id=&quot;20300&quot; value=&quot;Slide 19 - &amp;quot;Outcomes Questions&amp;quot;&quot;/&gt;&lt;property id=&quot;20307&quot; value=&quot;320&quot;/&gt;&lt;/object&gt;&lt;object type=&quot;3&quot; unique_id=&quot;12126&quot;&gt;&lt;property id=&quot;20148&quot; value=&quot;5&quot;/&gt;&lt;property id=&quot;20300&quot; value=&quot;Slide 20 - &amp;quot;How many patients with XXX do you provide care for in a typical week?&amp;quot;&quot;/&gt;&lt;property id=&quot;20307&quot; value=&quot;323&quot;/&gt;&lt;/object&gt;&lt;object type=&quot;3&quot; unique_id=&quot;12127&quot;&gt;&lt;property id=&quot;20148&quot; value=&quot;5&quot;/&gt;&lt;property id=&quot;20300&quot; value=&quot;Slide 42 - &amp;quot;Go Online for More CCO &amp;#x0D;&amp;#x0A;Coverage of XXXXXXXXXXXX!&amp;quot;&quot;/&gt;&lt;property id=&quot;20307&quot; value=&quot;318&quot;/&gt;&lt;/object&gt;&lt;/object&gt;&lt;/object&gt;&lt;/database&gt;"/>
</p:tagLst>
</file>

<file path=ppt/theme/theme1.xml><?xml version="1.0" encoding="utf-8"?>
<a:theme xmlns:a="http://schemas.openxmlformats.org/drawingml/2006/main" name="2022_CCO_Template">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CO">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d359a8a5-731c-4a71-8636-5ac3511c1690">A4FR6MYESRRE-1391346658-1</_dlc_DocId>
    <_dlc_DocIdUrl xmlns="d359a8a5-731c-4a71-8636-5ac3511c1690">
      <Url>https://intranet.clinicaloptions.com/mews/hiv/HIV_2022_IDWeek_Glasgow_CF_(PRP4590)/Downloadable_Slideset/_layouts/15/DocIdRedir.aspx?ID=A4FR6MYESRRE-1391346658-1</Url>
      <Description>A4FR6MYESRRE-1391346658-1</Description>
    </_dlc_DocIdUrl>
    <Document_x0020_Category xmlns="dca6bf4c-b840-4c84-aac0-7dacce508a34">Slides - Downloadable</Document_x0020_Category>
  </documentManagement>
</p:properties>
</file>

<file path=customXml/item5.xml><?xml version="1.0" encoding="utf-8"?>
<ct:contentTypeSchema xmlns:ct="http://schemas.microsoft.com/office/2006/metadata/contentType" xmlns:ma="http://schemas.microsoft.com/office/2006/metadata/properties/metaAttributes" ct:_="" ma:_="" ma:contentTypeName="Document" ma:contentTypeID="0x010100D4B8CD3CB0E8C24B8305C4A50A089A9C" ma:contentTypeVersion="1" ma:contentTypeDescription="Create a new document." ma:contentTypeScope="" ma:versionID="43e9b9ef75751a06c5651a3972dd3223">
  <xsd:schema xmlns:xsd="http://www.w3.org/2001/XMLSchema" xmlns:xs="http://www.w3.org/2001/XMLSchema" xmlns:p="http://schemas.microsoft.com/office/2006/metadata/properties" xmlns:ns2="d359a8a5-731c-4a71-8636-5ac3511c1690" xmlns:ns3="dca6bf4c-b840-4c84-aac0-7dacce508a34" targetNamespace="http://schemas.microsoft.com/office/2006/metadata/properties" ma:root="true" ma:fieldsID="92ef4b815a96cee3fda0854258342dc3" ns2:_="" ns3:_="">
    <xsd:import namespace="d359a8a5-731c-4a71-8636-5ac3511c1690"/>
    <xsd:import namespace="dca6bf4c-b840-4c84-aac0-7dacce508a34"/>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59a8a5-731c-4a71-8636-5ac3511c169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ca6bf4c-b840-4c84-aac0-7dacce508a34"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enumeration value="Slides - Downloadabl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E151B5-E2EE-4BEC-82C3-105A302A3BE7}">
  <ds:schemaRefs>
    <ds:schemaRef ds:uri="http://schemas.microsoft.com/office/2006/metadata/longProperties"/>
  </ds:schemaRefs>
</ds:datastoreItem>
</file>

<file path=customXml/itemProps2.xml><?xml version="1.0" encoding="utf-8"?>
<ds:datastoreItem xmlns:ds="http://schemas.openxmlformats.org/officeDocument/2006/customXml" ds:itemID="{3A18F4D2-3653-4F4F-B917-116198900D9C}">
  <ds:schemaRefs>
    <ds:schemaRef ds:uri="http://schemas.microsoft.com/sharepoint/v3/contenttype/forms"/>
  </ds:schemaRefs>
</ds:datastoreItem>
</file>

<file path=customXml/itemProps3.xml><?xml version="1.0" encoding="utf-8"?>
<ds:datastoreItem xmlns:ds="http://schemas.openxmlformats.org/officeDocument/2006/customXml" ds:itemID="{E8C08A38-FB35-45D5-9342-BE0FE8C0A1A0}">
  <ds:schemaRefs>
    <ds:schemaRef ds:uri="http://schemas.microsoft.com/sharepoint/events"/>
  </ds:schemaRefs>
</ds:datastoreItem>
</file>

<file path=customXml/itemProps4.xml><?xml version="1.0" encoding="utf-8"?>
<ds:datastoreItem xmlns:ds="http://schemas.openxmlformats.org/officeDocument/2006/customXml" ds:itemID="{5BA55BC3-5A03-47C2-8EC3-D964C3B5E779}">
  <ds:schemaRefs>
    <ds:schemaRef ds:uri="http://schemas.microsoft.com/office/infopath/2007/PartnerControls"/>
    <ds:schemaRef ds:uri="http://schemas.microsoft.com/office/2006/documentManagement/types"/>
    <ds:schemaRef ds:uri="http://purl.org/dc/elements/1.1/"/>
    <ds:schemaRef ds:uri="http://purl.org/dc/terms/"/>
    <ds:schemaRef ds:uri="dca6bf4c-b840-4c84-aac0-7dacce508a34"/>
    <ds:schemaRef ds:uri="http://schemas.openxmlformats.org/package/2006/metadata/core-properties"/>
    <ds:schemaRef ds:uri="d359a8a5-731c-4a71-8636-5ac3511c1690"/>
    <ds:schemaRef ds:uri="http://schemas.microsoft.com/office/2006/metadata/properties"/>
    <ds:schemaRef ds:uri="http://www.w3.org/XML/1998/namespace"/>
    <ds:schemaRef ds:uri="http://purl.org/dc/dcmitype/"/>
  </ds:schemaRefs>
</ds:datastoreItem>
</file>

<file path=customXml/itemProps5.xml><?xml version="1.0" encoding="utf-8"?>
<ds:datastoreItem xmlns:ds="http://schemas.openxmlformats.org/officeDocument/2006/customXml" ds:itemID="{E598FE77-1463-4C34-BEFB-B96C35F7EC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59a8a5-731c-4a71-8636-5ac3511c1690"/>
    <ds:schemaRef ds:uri="dca6bf4c-b840-4c84-aac0-7dacce508a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6549</TotalTime>
  <Words>10367</Words>
  <Application>Microsoft Office PowerPoint</Application>
  <PresentationFormat>Widescreen</PresentationFormat>
  <Paragraphs>1789</Paragraphs>
  <Slides>54</Slides>
  <Notes>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Times</vt:lpstr>
      <vt:lpstr>Webdings</vt:lpstr>
      <vt:lpstr>Wingdings</vt:lpstr>
      <vt:lpstr>2022_CCO_Template</vt:lpstr>
      <vt:lpstr>Key HIV Studies Influencing My Practice Following IDWeek and HIV Glasgow 2022*</vt:lpstr>
      <vt:lpstr>About These Slides</vt:lpstr>
      <vt:lpstr>Faculty</vt:lpstr>
      <vt:lpstr>Faculty</vt:lpstr>
      <vt:lpstr>Faculty Disclosures</vt:lpstr>
      <vt:lpstr>Prevention</vt:lpstr>
      <vt:lpstr>HPTN 083 Update: HIV Infections Through 1 Yr Unblinded Period of LA CAB for PrEP in MSM and TGW</vt:lpstr>
      <vt:lpstr>HPTN 083 Update: Category of HIV Infections in Current Analysis and Overall Summary of Major INSTI RAMs</vt:lpstr>
      <vt:lpstr>Awareness and Use of PrEP Among Cisgender Women in the US: Methods and Sexual Behavior Results</vt:lpstr>
      <vt:lpstr>Awareness and Use of PrEP Among Cisgender Women in the US: PrEP Awareness, Usage, and Preferences</vt:lpstr>
      <vt:lpstr>Awareness and Use of PrEP Among Cisgender Women in the US: LA PrEP Interest</vt:lpstr>
      <vt:lpstr>Take-home Points for Prevention</vt:lpstr>
      <vt:lpstr>LA ART</vt:lpstr>
      <vt:lpstr>Expanded Multivariable Models of Factors Associated With Virologic Failure of LA CAB + RPV: Study Design</vt:lpstr>
      <vt:lpstr>Expanded Multivariable Models of Factors Associated With Virologic Failure of LA CAB + RPV: MVA</vt:lpstr>
      <vt:lpstr>Expanded Multivariable Models of Factors Associated With Virologic Failure of LA CAB + RPV: BFA</vt:lpstr>
      <vt:lpstr>OPERA Cohort: First Yr of Real-world LA CAB + RPV  Use in US</vt:lpstr>
      <vt:lpstr>OPERA Cohort: Dose Timing, Viral Outcomes, and Duration of LA CAB + RPV Use During First Yr</vt:lpstr>
      <vt:lpstr>CARLOS Cohort: 6-Mo Outcomes of Real-world LA CAB + RPV Q2M Use in Germany</vt:lpstr>
      <vt:lpstr>CARLOS Cohort: Virologic Outcomes at 6 Mo With  LA CAB + RPV Q2M</vt:lpstr>
      <vt:lpstr>CARLOS Cohort: Safety, Tolerability, and Treatment Satisfaction Through 6 Mo With LA CAB + RPV Q2M</vt:lpstr>
      <vt:lpstr>CARISEL: Implementation of LA CAB + RPV in Europe</vt:lpstr>
      <vt:lpstr>CARISEL: Virologic Efficacy at Mo 12</vt:lpstr>
      <vt:lpstr>CARISEL: AEs, ISRs, and Adherence</vt:lpstr>
      <vt:lpstr>HBV Viremia After Switching to LA CAB + RPV in Retrospective Case Series of PWH, HBsAg-, HBcAb+</vt:lpstr>
      <vt:lpstr>CAPELLA: Lenacapavir in Heavily ART–Experienced PWH</vt:lpstr>
      <vt:lpstr>CAPELLA: LEN Efficacy at Wk 52 in Randomized and Nonrandomized Cohorts and by Fully Active Agents</vt:lpstr>
      <vt:lpstr>CAPELLA: Emergent LEN Resistance and Adverse Events Through Wk 52</vt:lpstr>
      <vt:lpstr>Take-home Points for LA ART</vt:lpstr>
      <vt:lpstr>Take-home Points for LA ART</vt:lpstr>
      <vt:lpstr>Daily Oral ART</vt:lpstr>
      <vt:lpstr>96-Wk Outcomes Following Open-Label Switch From DTG/ABC/3TC or DTG + FTC/TAF to BIC/FTC/TAF</vt:lpstr>
      <vt:lpstr>Virologic Outcomes 96 Wk After Open-Label Switch to BIC/FTC/TAF in Extension of Studies 1489 and 1490 </vt:lpstr>
      <vt:lpstr>Drug Resistance 96 Wk After Open-Label Switch to BIC/FTC/TAF in Extension of Studies 1489 and 1490 </vt:lpstr>
      <vt:lpstr>Studies 1489 and 1490: Weight Change and  Adverse Events Through Wk 240</vt:lpstr>
      <vt:lpstr>BICSTaR: 24-Mo Efficacy, Safety of BIC/FTC/TAF by Subgroup in Routine Clinical Practice</vt:lpstr>
      <vt:lpstr>BICSTaR: BIC/FTC/TAF Virologic Efficacy at 24 Mo Among Key Subgroups</vt:lpstr>
      <vt:lpstr>BICSTaR: Weight Change Over 24 Mo With BIC/FTC/TAF</vt:lpstr>
      <vt:lpstr>TANGO: Wk 196 Analysis of Switch to DTG/3TC vs Continued 3- or 4-Drug TAF-Based Regimen</vt:lpstr>
      <vt:lpstr>TANGO: Wk 196 Virologic and Immunologic Outcomes After Early and Late Switch to DTG/3TC</vt:lpstr>
      <vt:lpstr>TANGO: Changes in Weight and Lipids After Early and Late Switch to DTG/3TC</vt:lpstr>
      <vt:lpstr>Investigational Agents</vt:lpstr>
      <vt:lpstr>Post hoc Analysis of Lymphocyte Changes With Islatravir in P011</vt:lpstr>
      <vt:lpstr>Modeling and Simulation for Optimal ISL Dosing in Treatment-Naive and Virologically Suppressed PWH</vt:lpstr>
      <vt:lpstr>Take-home Points for Investigational Agents</vt:lpstr>
      <vt:lpstr>HIV and COVID-19</vt:lpstr>
      <vt:lpstr>Antibody Response to SARS-CoV-2 Vaccination Among US Veterans With HIV</vt:lpstr>
      <vt:lpstr>Assessing Neurologic Risk Factors for COVID-19 Mortality in PWH: Baseline History and Outcomes</vt:lpstr>
      <vt:lpstr>Assessing Neurologic Risk Factors for COVID-19 Mortality in PWH: Results</vt:lpstr>
      <vt:lpstr>Risk Factors for Developing COVID-19 and Severe Outcomes Among PWH</vt:lpstr>
      <vt:lpstr>Risk of ICU Stay Within 30 Days After SARS-CoV-2 Test</vt:lpstr>
      <vt:lpstr>Risk of Death Within 30 Days After SARS-CoV-2 Test</vt:lpstr>
      <vt:lpstr>Effect of HIV Variables on Risk of Severe Outcomes Within 30 Days After SARS-CoV-2 Test</vt:lpstr>
      <vt:lpstr>Go Online for More CCO  Coverage of IDWeek and HIV Glasgow 2022!</vt:lpstr>
    </vt:vector>
  </TitlesOfParts>
  <Company>Preferred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HIV Studies Influencing My Practice Following IDWeek and HIV Glasgow 2022*</dc:title>
  <dc:creator>Preferred User</dc:creator>
  <cp:lastModifiedBy>vwenzel@clinicaloptions.com</cp:lastModifiedBy>
  <cp:revision>101</cp:revision>
  <cp:lastPrinted>2022-10-20T21:02:59Z</cp:lastPrinted>
  <dcterms:created xsi:type="dcterms:W3CDTF">2005-05-27T15:08:01Z</dcterms:created>
  <dcterms:modified xsi:type="dcterms:W3CDTF">2022-11-11T19:39:50Z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gs">
    <vt:lpwstr/>
  </property>
  <property fmtid="{D5CDD505-2E9C-101B-9397-08002B2CF9AE}" pid="3" name="display_urn:schemas-microsoft-com:office:office#Editor">
    <vt:lpwstr>Melanie Couton</vt:lpwstr>
  </property>
  <property fmtid="{D5CDD505-2E9C-101B-9397-08002B2CF9AE}" pid="4" name="display_urn:schemas-microsoft-com:office:office#Author">
    <vt:lpwstr>Melanie Couton</vt:lpwstr>
  </property>
  <property fmtid="{D5CDD505-2E9C-101B-9397-08002B2CF9AE}" pid="5" name="_dlc_DocId">
    <vt:lpwstr>56M7VY3CDVN5-387186687-1</vt:lpwstr>
  </property>
  <property fmtid="{D5CDD505-2E9C-101B-9397-08002B2CF9AE}" pid="6" name="_dlc_DocIdItemGuid">
    <vt:lpwstr>c598292b-a119-4571-a19c-718b43b72fd5</vt:lpwstr>
  </property>
  <property fmtid="{D5CDD505-2E9C-101B-9397-08002B2CF9AE}" pid="7" name="_dlc_DocIdUrl">
    <vt:lpwstr>https://intranet.clinicaloptions.com/mews/oncology/ASH_ALL_Satellite-TU_2016/Template/_layouts/15/DocIdRedir.aspx?ID=56M7VY3CDVN5-387186687-1, 56M7VY3CDVN5-387186687-1</vt:lpwstr>
  </property>
  <property fmtid="{D5CDD505-2E9C-101B-9397-08002B2CF9AE}" pid="8" name="ContentTypeId">
    <vt:lpwstr>0x010100D4B8CD3CB0E8C24B8305C4A50A089A9C</vt:lpwstr>
  </property>
  <property fmtid="{D5CDD505-2E9C-101B-9397-08002B2CF9AE}" pid="9" name="MediaServiceImageTags">
    <vt:lpwstr/>
  </property>
</Properties>
</file>