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6"/>
  </p:sldMasterIdLst>
  <p:notesMasterIdLst>
    <p:notesMasterId r:id="rId23"/>
  </p:notesMasterIdLst>
  <p:handoutMasterIdLst>
    <p:handoutMasterId r:id="rId24"/>
  </p:handoutMasterIdLst>
  <p:sldIdLst>
    <p:sldId id="321" r:id="rId7"/>
    <p:sldId id="544" r:id="rId8"/>
    <p:sldId id="2140757085" r:id="rId9"/>
    <p:sldId id="2140757086" r:id="rId10"/>
    <p:sldId id="3086" r:id="rId11"/>
    <p:sldId id="2140757082" r:id="rId12"/>
    <p:sldId id="3087" r:id="rId13"/>
    <p:sldId id="2140757132" r:id="rId14"/>
    <p:sldId id="3144" r:id="rId15"/>
    <p:sldId id="2140757111" r:id="rId16"/>
    <p:sldId id="541" r:id="rId17"/>
    <p:sldId id="2140757133" r:id="rId18"/>
    <p:sldId id="547" r:id="rId19"/>
    <p:sldId id="3107" r:id="rId20"/>
    <p:sldId id="2140757027" r:id="rId21"/>
    <p:sldId id="318" r:id="rId22"/>
  </p:sldIdLst>
  <p:sldSz cx="12192000" cy="6858000"/>
  <p:notesSz cx="7315200" cy="9601200"/>
  <p:custDataLst>
    <p:tags r:id="rId25"/>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927EE964-21EC-4BBA-9621-E77EEAAD78A6}">
          <p14:sldIdLst>
            <p14:sldId id="321"/>
            <p14:sldId id="544"/>
            <p14:sldId id="2140757085"/>
            <p14:sldId id="2140757086"/>
            <p14:sldId id="3086"/>
            <p14:sldId id="2140757082"/>
            <p14:sldId id="3087"/>
            <p14:sldId id="2140757132"/>
            <p14:sldId id="3144"/>
            <p14:sldId id="2140757111"/>
            <p14:sldId id="541"/>
            <p14:sldId id="2140757133"/>
            <p14:sldId id="547"/>
            <p14:sldId id="3107"/>
            <p14:sldId id="2140757027"/>
            <p14:sldId id="318"/>
          </p14:sldIdLst>
        </p14:section>
      </p14:sectionLst>
    </p:ex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64" userDrawn="1">
          <p15:clr>
            <a:srgbClr val="A4A3A4"/>
          </p15:clr>
        </p15:guide>
        <p15:guide id="6" orient="horz" pos="3912" userDrawn="1">
          <p15:clr>
            <a:srgbClr val="A4A3A4"/>
          </p15:clr>
        </p15:guide>
        <p15:guide id="7" orient="horz" userDrawn="1">
          <p15:clr>
            <a:srgbClr val="A4A3A4"/>
          </p15:clr>
        </p15:guide>
        <p15:guide id="8" pos="329" userDrawn="1">
          <p15:clr>
            <a:srgbClr val="A4A3A4"/>
          </p15:clr>
        </p15:guide>
        <p15:guide id="9" pos="7407" userDrawn="1">
          <p15:clr>
            <a:srgbClr val="A4A3A4"/>
          </p15:clr>
        </p15:guide>
        <p15:guide id="10" pos="3840" userDrawn="1">
          <p15:clr>
            <a:srgbClr val="A4A3A4"/>
          </p15:clr>
        </p15:guide>
        <p15:guide id="11" pos="453" userDrawn="1">
          <p15:clr>
            <a:srgbClr val="A4A3A4"/>
          </p15:clr>
        </p15:guide>
        <p15:guide id="13" pos="7248"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2" clrIdx="6"/>
  <p:cmAuthor id="2" name="Melanie Couton" initials="MAC" lastIdx="4" clrIdx="3"/>
  <p:cmAuthor id="3" name="ralfieri" initials="ra" lastIdx="2" clrIdx="8"/>
  <p:cmAuthor id="4" name="Megan Capel" initials="MC" lastIdx="11" clrIdx="0"/>
  <p:cmAuthor id="5" name="Andrew Bowser" initials="AB" lastIdx="8" clrIdx="2"/>
  <p:cmAuthor id="6" name="mcalloway" initials="mc" lastIdx="1" clrIdx="4"/>
  <p:cmAuthor id="7" name="agoldman" initials="a" lastIdx="4" clrIdx="9"/>
  <p:cmAuthor id="8" name="Devin Overbey" initials="DO" lastIdx="6" clrIdx="7"/>
  <p:cmAuthor id="9" name="Erik Brady" initials="EB" lastIdx="2" clrIdx="5"/>
  <p:cmAuthor id="10" name=" " initials="MAC" lastIdx="21" clrIdx="1"/>
  <p:cmAuthor id="11" name="alison.heintz@gmail.com" initials="a" lastIdx="5" clrIdx="10">
    <p:extLst>
      <p:ext uri="{19B8F6BF-5375-455C-9EA6-DF929625EA0E}">
        <p15:presenceInfo xmlns:p15="http://schemas.microsoft.com/office/powerpoint/2012/main" userId="1e1cc34837a9f52c" providerId="Windows Live"/>
      </p:ext>
    </p:extLst>
  </p:cmAuthor>
  <p:cmAuthor id="12" name="Sophia Kelley" initials="SK" lastIdx="1" clrIdx="11">
    <p:extLst>
      <p:ext uri="{19B8F6BF-5375-455C-9EA6-DF929625EA0E}">
        <p15:presenceInfo xmlns:p15="http://schemas.microsoft.com/office/powerpoint/2012/main" userId="S::skelley@clinicaloptions.com::16bcb5eb-2eda-4b05-8f8e-003f962fc12c" providerId="AD"/>
      </p:ext>
    </p:extLst>
  </p:cmAuthor>
  <p:cmAuthor id="13" name="LT Fowler" initials="LF" lastIdx="8" clrIdx="12">
    <p:extLst>
      <p:ext uri="{19B8F6BF-5375-455C-9EA6-DF929625EA0E}">
        <p15:presenceInfo xmlns:p15="http://schemas.microsoft.com/office/powerpoint/2012/main" userId="S::lfowler@practicingclinicians.com::bdc4c4d6-9ded-467c-b80c-330a0ea8ffe4" providerId="AD"/>
      </p:ext>
    </p:extLst>
  </p:cmAuthor>
  <p:cmAuthor id="14" name="Melanie Couton" initials="MC" lastIdx="1" clrIdx="13">
    <p:extLst>
      <p:ext uri="{19B8F6BF-5375-455C-9EA6-DF929625EA0E}">
        <p15:presenceInfo xmlns:p15="http://schemas.microsoft.com/office/powerpoint/2012/main" userId="ef8730672ba86646" providerId="Windows Live"/>
      </p:ext>
    </p:extLst>
  </p:cmAuthor>
  <p:cmAuthor id="15" name="aboecler@clinicaloptions.com" initials="a" lastIdx="10" clrIdx="14">
    <p:extLst>
      <p:ext uri="{19B8F6BF-5375-455C-9EA6-DF929625EA0E}">
        <p15:presenceInfo xmlns:p15="http://schemas.microsoft.com/office/powerpoint/2012/main" userId="aboecler@clinicaloptions.com" providerId="None"/>
      </p:ext>
    </p:extLst>
  </p:cmAuthor>
  <p:cmAuthor id="16" name="Kim Nealy" initials="KN" lastIdx="33" clrIdx="15">
    <p:extLst>
      <p:ext uri="{19B8F6BF-5375-455C-9EA6-DF929625EA0E}">
        <p15:presenceInfo xmlns:p15="http://schemas.microsoft.com/office/powerpoint/2012/main" userId="S::knealy@clinicaloptions.com::3ad6f23f-5cca-413d-8b4a-3603710adf7e" providerId="AD"/>
      </p:ext>
    </p:extLst>
  </p:cmAuthor>
  <p:cmAuthor id="17" name="clinicaloptions\rcohen" initials="c" lastIdx="18" clrIdx="16">
    <p:extLst>
      <p:ext uri="{19B8F6BF-5375-455C-9EA6-DF929625EA0E}">
        <p15:presenceInfo xmlns:p15="http://schemas.microsoft.com/office/powerpoint/2012/main" userId="clinicaloptions\rcohen" providerId="None"/>
      </p:ext>
    </p:extLst>
  </p:cmAuthor>
  <p:cmAuthor id="18" name="CLINICALOPTIONS\knealy" initials="C" lastIdx="18" clrIdx="17">
    <p:extLst>
      <p:ext uri="{19B8F6BF-5375-455C-9EA6-DF929625EA0E}">
        <p15:presenceInfo xmlns:p15="http://schemas.microsoft.com/office/powerpoint/2012/main" userId="CLINICALOPTIONS\knealy" providerId="None"/>
      </p:ext>
    </p:extLst>
  </p:cmAuthor>
  <p:cmAuthor id="19" name="Petra Cravens" initials="PC" lastIdx="11" clrIdx="18">
    <p:extLst>
      <p:ext uri="{19B8F6BF-5375-455C-9EA6-DF929625EA0E}">
        <p15:presenceInfo xmlns:p15="http://schemas.microsoft.com/office/powerpoint/2012/main" userId="S::pcravens@clinicaloptions.com::0f94dabc-c4d7-4fca-87b1-40ee2dc41715" providerId="AD"/>
      </p:ext>
    </p:extLst>
  </p:cmAuthor>
  <p:cmAuthor id="20" name="Dussadee Royal" initials="DR" lastIdx="4" clrIdx="19">
    <p:extLst>
      <p:ext uri="{19B8F6BF-5375-455C-9EA6-DF929625EA0E}">
        <p15:presenceInfo xmlns:p15="http://schemas.microsoft.com/office/powerpoint/2012/main" userId="S::droyal@clinicaloptions.com::51beead8-6fa0-4b98-aeba-37044af35e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a:srgbClr val="00823B"/>
    <a:srgbClr val="015873"/>
    <a:srgbClr val="046376"/>
    <a:srgbClr val="013763"/>
    <a:srgbClr val="033453"/>
    <a:srgbClr val="006264"/>
    <a:srgbClr val="FDB338"/>
    <a:srgbClr val="682E74"/>
    <a:srgbClr val="052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3" autoAdjust="0"/>
    <p:restoredTop sz="83732" autoAdjust="0"/>
  </p:normalViewPr>
  <p:slideViewPr>
    <p:cSldViewPr snapToGrid="0">
      <p:cViewPr varScale="1">
        <p:scale>
          <a:sx n="72" d="100"/>
          <a:sy n="72" d="100"/>
        </p:scale>
        <p:origin x="1085" y="53"/>
      </p:cViewPr>
      <p:guideLst>
        <p:guide orient="horz" pos="4128"/>
        <p:guide orient="horz" pos="1008"/>
        <p:guide orient="horz" pos="4032"/>
        <p:guide orient="horz" pos="151"/>
        <p:guide orient="horz" pos="264"/>
        <p:guide orient="horz" pos="3912"/>
        <p:guide orient="horz"/>
        <p:guide pos="329"/>
        <p:guide pos="7407"/>
        <p:guide pos="3840"/>
        <p:guide pos="453"/>
        <p:guide pos="7248"/>
      </p:guideLst>
    </p:cSldViewPr>
  </p:slideViewPr>
  <p:notesTextViewPr>
    <p:cViewPr>
      <p:scale>
        <a:sx n="75" d="100"/>
        <a:sy n="75" d="100"/>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5AF788-6BCC-4E5C-8D0F-F7B556FFE97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F7BE845-C3F4-498C-BBA8-DAFACDB6006E}">
      <dgm:prSet phldrT="[Text]" custT="1"/>
      <dgm:spPr>
        <a:solidFill>
          <a:srgbClr val="E1471D"/>
        </a:solidFill>
      </dgm:spPr>
      <dgm:t>
        <a:bodyPr/>
        <a:lstStyle/>
        <a:p>
          <a:r>
            <a:rPr lang="en-US" sz="3200" b="1" dirty="0">
              <a:solidFill>
                <a:schemeClr val="tx1"/>
              </a:solidFill>
              <a:latin typeface="Calibri" panose="020F0502020204030204" pitchFamily="34" charset="0"/>
              <a:cs typeface="Calibri" panose="020F0502020204030204" pitchFamily="34" charset="0"/>
            </a:rPr>
            <a:t>Trust</a:t>
          </a:r>
        </a:p>
      </dgm:t>
    </dgm:pt>
    <dgm:pt modelId="{972F4A0E-5590-4DE7-BD11-022A2A84A42B}" type="parTrans" cxnId="{5FCDE7A9-053B-4893-874B-21F1129FE080}">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D75CD3ED-F7B5-4169-9751-14022E6009BE}" type="sibTrans" cxnId="{5FCDE7A9-053B-4893-874B-21F1129FE080}">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3BBFCF66-AB7F-4B97-9C17-1881B8B76385}">
      <dgm:prSet phldrT="[Text]" custT="1"/>
      <dgm:spPr>
        <a:solidFill>
          <a:srgbClr val="00823B"/>
        </a:solidFill>
      </dgm:spPr>
      <dgm:t>
        <a:bodyPr/>
        <a:lstStyle/>
        <a:p>
          <a:r>
            <a:rPr lang="en-US" sz="3200" b="1" dirty="0">
              <a:solidFill>
                <a:schemeClr val="tx1"/>
              </a:solidFill>
              <a:latin typeface="Calibri" panose="020F0502020204030204" pitchFamily="34" charset="0"/>
              <a:cs typeface="Calibri" panose="020F0502020204030204" pitchFamily="34" charset="0"/>
            </a:rPr>
            <a:t>Individualized Treatment</a:t>
          </a:r>
        </a:p>
      </dgm:t>
    </dgm:pt>
    <dgm:pt modelId="{57A832BC-7CCE-4207-8F25-1942FF789672}" type="parTrans" cxnId="{54BEA56D-4ED0-4FE6-89A0-D4AF8761DEA4}">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700971A6-0985-4DE4-8A98-241CA9EA98B1}" type="sibTrans" cxnId="{54BEA56D-4ED0-4FE6-89A0-D4AF8761DEA4}">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8E568DB2-D11B-4BF6-BA0B-3F141F43D7C5}">
      <dgm:prSet phldrT="[Text]"/>
      <dgm:spPr>
        <a:solidFill>
          <a:schemeClr val="tx1">
            <a:alpha val="90000"/>
          </a:schemeClr>
        </a:solidFill>
      </dgm:spPr>
      <dgm:t>
        <a:bodyPr/>
        <a:lstStyle/>
        <a:p>
          <a:pPr>
            <a:buClrTx/>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Solicit preferences and goals (eg, greasiness of an ointment)</a:t>
          </a:r>
        </a:p>
      </dgm:t>
    </dgm:pt>
    <dgm:pt modelId="{5DB81B0B-9E30-4665-AE91-082865BDC383}" type="parTrans" cxnId="{4F2BC8DF-EDB4-4E28-9515-BA5482533E15}">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7A4D344A-FFC5-4AF2-B050-4ADDD98B38A3}" type="sibTrans" cxnId="{4F2BC8DF-EDB4-4E28-9515-BA5482533E15}">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02765E39-E7EB-4F8D-ACF3-2134E22B6665}">
      <dgm:prSet phldrT="[Text]" custT="1"/>
      <dgm:spPr>
        <a:solidFill>
          <a:srgbClr val="015873"/>
        </a:solidFill>
      </dgm:spPr>
      <dgm:t>
        <a:bodyPr/>
        <a:lstStyle/>
        <a:p>
          <a:r>
            <a:rPr lang="en-US" sz="3200" b="1" dirty="0">
              <a:solidFill>
                <a:schemeClr val="tx1"/>
              </a:solidFill>
              <a:latin typeface="Calibri" panose="020F0502020204030204" pitchFamily="34" charset="0"/>
              <a:cs typeface="Calibri" panose="020F0502020204030204" pitchFamily="34" charset="0"/>
            </a:rPr>
            <a:t>Education</a:t>
          </a:r>
        </a:p>
      </dgm:t>
    </dgm:pt>
    <dgm:pt modelId="{D4A071E7-0CFB-4C96-8ECB-B0958D6FA57A}" type="parTrans" cxnId="{4056E300-D914-4E63-BEB4-48CAEED5066D}">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69EFD6A0-121A-490C-91C1-916A2543C411}" type="sibTrans" cxnId="{4056E300-D914-4E63-BEB4-48CAEED5066D}">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52E6FD2B-B1EF-42F6-9AD9-FB6E66F064CA}">
      <dgm:prSet phldrT="[Text]"/>
      <dgm:spPr>
        <a:solidFill>
          <a:schemeClr val="tx1">
            <a:alpha val="90000"/>
          </a:schemeClr>
        </a:solidFill>
      </dgm:spPr>
      <dgm:t>
        <a:bodyPr/>
        <a:lstStyle/>
        <a:p>
          <a:pPr>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Treatment options: reduce fears and misconceptions</a:t>
          </a:r>
        </a:p>
      </dgm:t>
    </dgm:pt>
    <dgm:pt modelId="{DF7D5762-4404-48A8-A904-74A2B5C4BA51}" type="parTrans" cxnId="{33D1108E-4E90-4042-9DE6-B0B825F196CE}">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6A44C6A6-D7C5-4DA4-BF22-E6FAC5FE40D4}" type="sibTrans" cxnId="{33D1108E-4E90-4042-9DE6-B0B825F196CE}">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8BA78486-730F-4839-8E37-F9D537065399}">
      <dgm:prSet phldrT="[Text]"/>
      <dgm:spPr>
        <a:solidFill>
          <a:schemeClr val="tx1">
            <a:alpha val="90000"/>
          </a:schemeClr>
        </a:solidFill>
      </dgm:spPr>
      <dgm:t>
        <a:bodyPr/>
        <a:lstStyle/>
        <a:p>
          <a:pPr>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Structured education, nurse-led workshops</a:t>
          </a:r>
        </a:p>
      </dgm:t>
    </dgm:pt>
    <dgm:pt modelId="{F9C7C787-D322-42F0-A363-1D474962BF2F}" type="parTrans" cxnId="{042F898D-1CC9-4BA3-8D55-3ECB5EDE4383}">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EA287A05-4C02-4263-93B4-1579FAF2823E}" type="sibTrans" cxnId="{042F898D-1CC9-4BA3-8D55-3ECB5EDE4383}">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C8DFA554-53FC-4DD0-9991-23D9E2095D6D}">
      <dgm:prSet phldrT="[Text]"/>
      <dgm:spPr>
        <a:solidFill>
          <a:schemeClr val="tx1">
            <a:alpha val="90000"/>
          </a:schemeClr>
        </a:solidFill>
      </dgm:spPr>
      <dgm:t>
        <a:bodyPr/>
        <a:lstStyle/>
        <a:p>
          <a:pPr>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Written action plans</a:t>
          </a:r>
        </a:p>
      </dgm:t>
    </dgm:pt>
    <dgm:pt modelId="{AB3C12E5-5A87-441B-8634-EC2279A0CA57}" type="parTrans" cxnId="{EECB1F57-C901-4364-9C93-FF6EBA26E289}">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02041A55-3B74-47AD-9842-71CDD8536344}" type="sibTrans" cxnId="{EECB1F57-C901-4364-9C93-FF6EBA26E289}">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CA9308EC-404E-0849-9D55-2C3449EA02FF}">
      <dgm:prSet phldrT="[Text]"/>
      <dgm:spPr>
        <a:solidFill>
          <a:schemeClr val="tx1">
            <a:alpha val="90000"/>
          </a:schemeClr>
        </a:solidFill>
      </dgm:spPr>
      <dgm:t>
        <a:bodyPr/>
        <a:lstStyle/>
        <a:p>
          <a:pPr>
            <a:buSzPct val="80000"/>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Take time to listen to the caregiver(s)</a:t>
          </a:r>
        </a:p>
      </dgm:t>
    </dgm:pt>
    <dgm:pt modelId="{CC858A6E-D9B9-8849-A219-5939A081865E}" type="parTrans" cxnId="{AB2604B2-F627-8E43-BEE1-8E3027E2EE4D}">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93EF107E-A3AE-6846-9A12-E3408CCB5338}" type="sibTrans" cxnId="{AB2604B2-F627-8E43-BEE1-8E3027E2EE4D}">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42A3771D-3C51-5C45-BF30-3991F83DFA9F}">
      <dgm:prSet phldrT="[Text]"/>
      <dgm:spPr>
        <a:solidFill>
          <a:schemeClr val="tx1">
            <a:alpha val="90000"/>
          </a:schemeClr>
        </a:solidFill>
      </dgm:spPr>
      <dgm:t>
        <a:bodyPr/>
        <a:lstStyle/>
        <a:p>
          <a:pPr>
            <a:buClrTx/>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Understand the caregiver goals and expectations (eg, less itching, better sleep, clearer skin, or other issues affecting QoL)</a:t>
          </a:r>
        </a:p>
      </dgm:t>
    </dgm:pt>
    <dgm:pt modelId="{FF835225-0A3C-AA4A-90B4-3BDDAC24A684}" type="sibTrans" cxnId="{643E62C1-2422-FD43-B869-BF40183F322A}">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637022D8-6300-CB44-9BA7-63F2CB62E972}" type="parTrans" cxnId="{643E62C1-2422-FD43-B869-BF40183F322A}">
      <dgm:prSet/>
      <dgm:spPr/>
      <dgm:t>
        <a:bodyPr/>
        <a:lstStyle/>
        <a:p>
          <a:endParaRPr lang="en-US">
            <a:solidFill>
              <a:srgbClr val="1A2B58"/>
            </a:solidFill>
            <a:latin typeface="Calibri" panose="020F0502020204030204" pitchFamily="34" charset="0"/>
            <a:cs typeface="Calibri" panose="020F0502020204030204" pitchFamily="34" charset="0"/>
          </a:endParaRPr>
        </a:p>
      </dgm:t>
    </dgm:pt>
    <dgm:pt modelId="{38F74A4F-FF01-5E48-A899-11AE670821AE}">
      <dgm:prSet phldrT="[Text]"/>
      <dgm:spPr>
        <a:solidFill>
          <a:schemeClr val="tx1">
            <a:alpha val="90000"/>
          </a:schemeClr>
        </a:solidFill>
      </dgm:spPr>
      <dgm:t>
        <a:bodyPr/>
        <a:lstStyle/>
        <a:p>
          <a:pPr>
            <a:buSzPct val="80000"/>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Quality of patient–provider relationship</a:t>
          </a:r>
        </a:p>
      </dgm:t>
    </dgm:pt>
    <dgm:pt modelId="{E682EA11-EFDC-214C-A358-AABA2D403F2F}" type="parTrans" cxnId="{370D94BD-3B32-2C4D-BDA7-235B1613A959}">
      <dgm:prSet/>
      <dgm:spPr/>
      <dgm:t>
        <a:bodyPr/>
        <a:lstStyle/>
        <a:p>
          <a:endParaRPr lang="en-US">
            <a:latin typeface="Calibri" panose="020F0502020204030204" pitchFamily="34" charset="0"/>
            <a:cs typeface="Calibri" panose="020F0502020204030204" pitchFamily="34" charset="0"/>
          </a:endParaRPr>
        </a:p>
      </dgm:t>
    </dgm:pt>
    <dgm:pt modelId="{60396CA4-0211-A94C-81FB-C73B8973C2D9}" type="sibTrans" cxnId="{370D94BD-3B32-2C4D-BDA7-235B1613A959}">
      <dgm:prSet/>
      <dgm:spPr/>
      <dgm:t>
        <a:bodyPr/>
        <a:lstStyle/>
        <a:p>
          <a:endParaRPr lang="en-US">
            <a:latin typeface="Calibri" panose="020F0502020204030204" pitchFamily="34" charset="0"/>
            <a:cs typeface="Calibri" panose="020F0502020204030204" pitchFamily="34" charset="0"/>
          </a:endParaRPr>
        </a:p>
      </dgm:t>
    </dgm:pt>
    <dgm:pt modelId="{C6B06CD2-BA87-0A44-A67E-250D305F4CA7}">
      <dgm:prSet phldrT="[Text]"/>
      <dgm:spPr>
        <a:solidFill>
          <a:schemeClr val="tx1">
            <a:alpha val="90000"/>
          </a:schemeClr>
        </a:solidFill>
      </dgm:spPr>
      <dgm:t>
        <a:bodyPr/>
        <a:lstStyle/>
        <a:p>
          <a:pPr>
            <a:buSzPct val="80000"/>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Shorter time to follow-up/check-in </a:t>
          </a:r>
        </a:p>
      </dgm:t>
    </dgm:pt>
    <dgm:pt modelId="{2AF515CF-3816-4742-AC19-2FC07AF1D198}" type="parTrans" cxnId="{F1926367-DAC3-2B40-8427-E0312DF67552}">
      <dgm:prSet/>
      <dgm:spPr/>
      <dgm:t>
        <a:bodyPr/>
        <a:lstStyle/>
        <a:p>
          <a:endParaRPr lang="en-US">
            <a:latin typeface="Calibri" panose="020F0502020204030204" pitchFamily="34" charset="0"/>
            <a:cs typeface="Calibri" panose="020F0502020204030204" pitchFamily="34" charset="0"/>
          </a:endParaRPr>
        </a:p>
      </dgm:t>
    </dgm:pt>
    <dgm:pt modelId="{FC086C04-1A91-5F4D-8EA5-77681534FDD3}" type="sibTrans" cxnId="{F1926367-DAC3-2B40-8427-E0312DF67552}">
      <dgm:prSet/>
      <dgm:spPr/>
      <dgm:t>
        <a:bodyPr/>
        <a:lstStyle/>
        <a:p>
          <a:endParaRPr lang="en-US">
            <a:latin typeface="Calibri" panose="020F0502020204030204" pitchFamily="34" charset="0"/>
            <a:cs typeface="Calibri" panose="020F0502020204030204" pitchFamily="34" charset="0"/>
          </a:endParaRPr>
        </a:p>
      </dgm:t>
    </dgm:pt>
    <dgm:pt modelId="{4BED33C1-3AE2-49FF-811D-221CA3190533}" type="pres">
      <dgm:prSet presAssocID="{335AF788-6BCC-4E5C-8D0F-F7B556FFE975}" presName="Name0" presStyleCnt="0">
        <dgm:presLayoutVars>
          <dgm:dir/>
          <dgm:animLvl val="lvl"/>
          <dgm:resizeHandles val="exact"/>
        </dgm:presLayoutVars>
      </dgm:prSet>
      <dgm:spPr/>
    </dgm:pt>
    <dgm:pt modelId="{EC4162C8-0300-48C5-B7C7-6392094E39AE}" type="pres">
      <dgm:prSet presAssocID="{1F7BE845-C3F4-498C-BBA8-DAFACDB6006E}" presName="linNode" presStyleCnt="0"/>
      <dgm:spPr/>
    </dgm:pt>
    <dgm:pt modelId="{8D8ACD52-92B1-4AFB-B139-B47F3E8EA191}" type="pres">
      <dgm:prSet presAssocID="{1F7BE845-C3F4-498C-BBA8-DAFACDB6006E}" presName="parentText" presStyleLbl="node1" presStyleIdx="0" presStyleCnt="3">
        <dgm:presLayoutVars>
          <dgm:chMax val="1"/>
          <dgm:bulletEnabled val="1"/>
        </dgm:presLayoutVars>
      </dgm:prSet>
      <dgm:spPr/>
    </dgm:pt>
    <dgm:pt modelId="{AFD723E1-7DE0-40FA-B514-7D368AEBD04D}" type="pres">
      <dgm:prSet presAssocID="{1F7BE845-C3F4-498C-BBA8-DAFACDB6006E}" presName="descendantText" presStyleLbl="alignAccFollowNode1" presStyleIdx="0" presStyleCnt="3">
        <dgm:presLayoutVars>
          <dgm:bulletEnabled val="1"/>
        </dgm:presLayoutVars>
      </dgm:prSet>
      <dgm:spPr/>
    </dgm:pt>
    <dgm:pt modelId="{E9678962-CB9D-4D8B-88E0-9827532C95A8}" type="pres">
      <dgm:prSet presAssocID="{D75CD3ED-F7B5-4169-9751-14022E6009BE}" presName="sp" presStyleCnt="0"/>
      <dgm:spPr/>
    </dgm:pt>
    <dgm:pt modelId="{7B702634-8798-472A-92A8-81A72DB30C52}" type="pres">
      <dgm:prSet presAssocID="{3BBFCF66-AB7F-4B97-9C17-1881B8B76385}" presName="linNode" presStyleCnt="0"/>
      <dgm:spPr/>
    </dgm:pt>
    <dgm:pt modelId="{D3274B13-DFAE-4CC5-8AEC-59279A210694}" type="pres">
      <dgm:prSet presAssocID="{3BBFCF66-AB7F-4B97-9C17-1881B8B76385}" presName="parentText" presStyleLbl="node1" presStyleIdx="1" presStyleCnt="3" custLinFactNeighborX="0">
        <dgm:presLayoutVars>
          <dgm:chMax val="1"/>
          <dgm:bulletEnabled val="1"/>
        </dgm:presLayoutVars>
      </dgm:prSet>
      <dgm:spPr/>
    </dgm:pt>
    <dgm:pt modelId="{D0023F28-5A1A-42DA-ADD5-6763A80EA468}" type="pres">
      <dgm:prSet presAssocID="{3BBFCF66-AB7F-4B97-9C17-1881B8B76385}" presName="descendantText" presStyleLbl="alignAccFollowNode1" presStyleIdx="1" presStyleCnt="3">
        <dgm:presLayoutVars>
          <dgm:bulletEnabled val="1"/>
        </dgm:presLayoutVars>
      </dgm:prSet>
      <dgm:spPr/>
    </dgm:pt>
    <dgm:pt modelId="{872EDE78-B800-49E6-8FBC-699F64FB40A3}" type="pres">
      <dgm:prSet presAssocID="{700971A6-0985-4DE4-8A98-241CA9EA98B1}" presName="sp" presStyleCnt="0"/>
      <dgm:spPr/>
    </dgm:pt>
    <dgm:pt modelId="{E79A8B16-E49A-4055-B06F-47790AFEC403}" type="pres">
      <dgm:prSet presAssocID="{02765E39-E7EB-4F8D-ACF3-2134E22B6665}" presName="linNode" presStyleCnt="0"/>
      <dgm:spPr/>
    </dgm:pt>
    <dgm:pt modelId="{553E187D-F2AA-46B9-B52E-CA81B8F91242}" type="pres">
      <dgm:prSet presAssocID="{02765E39-E7EB-4F8D-ACF3-2134E22B6665}" presName="parentText" presStyleLbl="node1" presStyleIdx="2" presStyleCnt="3">
        <dgm:presLayoutVars>
          <dgm:chMax val="1"/>
          <dgm:bulletEnabled val="1"/>
        </dgm:presLayoutVars>
      </dgm:prSet>
      <dgm:spPr/>
    </dgm:pt>
    <dgm:pt modelId="{1C810FD2-F5BE-4DB9-A4B6-2F78223CBAAF}" type="pres">
      <dgm:prSet presAssocID="{02765E39-E7EB-4F8D-ACF3-2134E22B6665}" presName="descendantText" presStyleLbl="alignAccFollowNode1" presStyleIdx="2" presStyleCnt="3">
        <dgm:presLayoutVars>
          <dgm:bulletEnabled val="1"/>
        </dgm:presLayoutVars>
      </dgm:prSet>
      <dgm:spPr/>
    </dgm:pt>
  </dgm:ptLst>
  <dgm:cxnLst>
    <dgm:cxn modelId="{4056E300-D914-4E63-BEB4-48CAEED5066D}" srcId="{335AF788-6BCC-4E5C-8D0F-F7B556FFE975}" destId="{02765E39-E7EB-4F8D-ACF3-2134E22B6665}" srcOrd="2" destOrd="0" parTransId="{D4A071E7-0CFB-4C96-8ECB-B0958D6FA57A}" sibTransId="{69EFD6A0-121A-490C-91C1-916A2543C411}"/>
    <dgm:cxn modelId="{57FBA812-41CB-4160-B4EE-BDED8A3464BA}" type="presOf" srcId="{8BA78486-730F-4839-8E37-F9D537065399}" destId="{1C810FD2-F5BE-4DB9-A4B6-2F78223CBAAF}" srcOrd="0" destOrd="1" presId="urn:microsoft.com/office/officeart/2005/8/layout/vList5"/>
    <dgm:cxn modelId="{0BDE1C37-9C02-4AAF-B983-2F548D1CBC34}" type="presOf" srcId="{335AF788-6BCC-4E5C-8D0F-F7B556FFE975}" destId="{4BED33C1-3AE2-49FF-811D-221CA3190533}" srcOrd="0" destOrd="0" presId="urn:microsoft.com/office/officeart/2005/8/layout/vList5"/>
    <dgm:cxn modelId="{C7BBAD61-FAE0-4FF2-B92B-E53DF32C665E}" type="presOf" srcId="{02765E39-E7EB-4F8D-ACF3-2134E22B6665}" destId="{553E187D-F2AA-46B9-B52E-CA81B8F91242}" srcOrd="0" destOrd="0" presId="urn:microsoft.com/office/officeart/2005/8/layout/vList5"/>
    <dgm:cxn modelId="{F1926367-DAC3-2B40-8427-E0312DF67552}" srcId="{1F7BE845-C3F4-498C-BBA8-DAFACDB6006E}" destId="{C6B06CD2-BA87-0A44-A67E-250D305F4CA7}" srcOrd="2" destOrd="0" parTransId="{2AF515CF-3816-4742-AC19-2FC07AF1D198}" sibTransId="{FC086C04-1A91-5F4D-8EA5-77681534FDD3}"/>
    <dgm:cxn modelId="{54BEA56D-4ED0-4FE6-89A0-D4AF8761DEA4}" srcId="{335AF788-6BCC-4E5C-8D0F-F7B556FFE975}" destId="{3BBFCF66-AB7F-4B97-9C17-1881B8B76385}" srcOrd="1" destOrd="0" parTransId="{57A832BC-7CCE-4207-8F25-1942FF789672}" sibTransId="{700971A6-0985-4DE4-8A98-241CA9EA98B1}"/>
    <dgm:cxn modelId="{25D3F875-E610-FE45-9D78-8EE8B78C4A26}" type="presOf" srcId="{42A3771D-3C51-5C45-BF30-3991F83DFA9F}" destId="{D0023F28-5A1A-42DA-ADD5-6763A80EA468}" srcOrd="0" destOrd="1" presId="urn:microsoft.com/office/officeart/2005/8/layout/vList5"/>
    <dgm:cxn modelId="{EECB1F57-C901-4364-9C93-FF6EBA26E289}" srcId="{02765E39-E7EB-4F8D-ACF3-2134E22B6665}" destId="{C8DFA554-53FC-4DD0-9991-23D9E2095D6D}" srcOrd="2" destOrd="0" parTransId="{AB3C12E5-5A87-441B-8634-EC2279A0CA57}" sibTransId="{02041A55-3B74-47AD-9842-71CDD8536344}"/>
    <dgm:cxn modelId="{5691E57B-F502-4229-BC7A-BB965CDE8FEF}" type="presOf" srcId="{8E568DB2-D11B-4BF6-BA0B-3F141F43D7C5}" destId="{D0023F28-5A1A-42DA-ADD5-6763A80EA468}" srcOrd="0" destOrd="0" presId="urn:microsoft.com/office/officeart/2005/8/layout/vList5"/>
    <dgm:cxn modelId="{54EEAB89-5EEF-4BBC-A56A-0F5D4F0FA4F7}" type="presOf" srcId="{C8DFA554-53FC-4DD0-9991-23D9E2095D6D}" destId="{1C810FD2-F5BE-4DB9-A4B6-2F78223CBAAF}" srcOrd="0" destOrd="2" presId="urn:microsoft.com/office/officeart/2005/8/layout/vList5"/>
    <dgm:cxn modelId="{042F898D-1CC9-4BA3-8D55-3ECB5EDE4383}" srcId="{02765E39-E7EB-4F8D-ACF3-2134E22B6665}" destId="{8BA78486-730F-4839-8E37-F9D537065399}" srcOrd="1" destOrd="0" parTransId="{F9C7C787-D322-42F0-A363-1D474962BF2F}" sibTransId="{EA287A05-4C02-4263-93B4-1579FAF2823E}"/>
    <dgm:cxn modelId="{33D1108E-4E90-4042-9DE6-B0B825F196CE}" srcId="{02765E39-E7EB-4F8D-ACF3-2134E22B6665}" destId="{52E6FD2B-B1EF-42F6-9AD9-FB6E66F064CA}" srcOrd="0" destOrd="0" parTransId="{DF7D5762-4404-48A8-A904-74A2B5C4BA51}" sibTransId="{6A44C6A6-D7C5-4DA4-BF22-E6FAC5FE40D4}"/>
    <dgm:cxn modelId="{DAD9DBA1-C0A0-4F11-A952-076A0E41926D}" type="presOf" srcId="{1F7BE845-C3F4-498C-BBA8-DAFACDB6006E}" destId="{8D8ACD52-92B1-4AFB-B139-B47F3E8EA191}" srcOrd="0" destOrd="0" presId="urn:microsoft.com/office/officeart/2005/8/layout/vList5"/>
    <dgm:cxn modelId="{5FCDE7A9-053B-4893-874B-21F1129FE080}" srcId="{335AF788-6BCC-4E5C-8D0F-F7B556FFE975}" destId="{1F7BE845-C3F4-498C-BBA8-DAFACDB6006E}" srcOrd="0" destOrd="0" parTransId="{972F4A0E-5590-4DE7-BD11-022A2A84A42B}" sibTransId="{D75CD3ED-F7B5-4169-9751-14022E6009BE}"/>
    <dgm:cxn modelId="{B11504AE-750F-A24D-BF3F-E5E611F435B3}" type="presOf" srcId="{38F74A4F-FF01-5E48-A899-11AE670821AE}" destId="{AFD723E1-7DE0-40FA-B514-7D368AEBD04D}" srcOrd="0" destOrd="1" presId="urn:microsoft.com/office/officeart/2005/8/layout/vList5"/>
    <dgm:cxn modelId="{0C4560B1-93D7-5549-8050-3D12E1979C6D}" type="presOf" srcId="{C6B06CD2-BA87-0A44-A67E-250D305F4CA7}" destId="{AFD723E1-7DE0-40FA-B514-7D368AEBD04D}" srcOrd="0" destOrd="2" presId="urn:microsoft.com/office/officeart/2005/8/layout/vList5"/>
    <dgm:cxn modelId="{AB2604B2-F627-8E43-BEE1-8E3027E2EE4D}" srcId="{1F7BE845-C3F4-498C-BBA8-DAFACDB6006E}" destId="{CA9308EC-404E-0849-9D55-2C3449EA02FF}" srcOrd="0" destOrd="0" parTransId="{CC858A6E-D9B9-8849-A219-5939A081865E}" sibTransId="{93EF107E-A3AE-6846-9A12-E3408CCB5338}"/>
    <dgm:cxn modelId="{370D94BD-3B32-2C4D-BDA7-235B1613A959}" srcId="{1F7BE845-C3F4-498C-BBA8-DAFACDB6006E}" destId="{38F74A4F-FF01-5E48-A899-11AE670821AE}" srcOrd="1" destOrd="0" parTransId="{E682EA11-EFDC-214C-A358-AABA2D403F2F}" sibTransId="{60396CA4-0211-A94C-81FB-C73B8973C2D9}"/>
    <dgm:cxn modelId="{643E62C1-2422-FD43-B869-BF40183F322A}" srcId="{3BBFCF66-AB7F-4B97-9C17-1881B8B76385}" destId="{42A3771D-3C51-5C45-BF30-3991F83DFA9F}" srcOrd="1" destOrd="0" parTransId="{637022D8-6300-CB44-9BA7-63F2CB62E972}" sibTransId="{FF835225-0A3C-AA4A-90B4-3BDDAC24A684}"/>
    <dgm:cxn modelId="{2FAB29C4-98FA-4D94-B712-AF66311DA44E}" type="presOf" srcId="{52E6FD2B-B1EF-42F6-9AD9-FB6E66F064CA}" destId="{1C810FD2-F5BE-4DB9-A4B6-2F78223CBAAF}" srcOrd="0" destOrd="0" presId="urn:microsoft.com/office/officeart/2005/8/layout/vList5"/>
    <dgm:cxn modelId="{D66E59CA-0CCD-4454-B0D0-55C4DD7AD0A8}" type="presOf" srcId="{3BBFCF66-AB7F-4B97-9C17-1881B8B76385}" destId="{D3274B13-DFAE-4CC5-8AEC-59279A210694}" srcOrd="0" destOrd="0" presId="urn:microsoft.com/office/officeart/2005/8/layout/vList5"/>
    <dgm:cxn modelId="{FA9728DC-B5C5-3443-A8BA-16FFF77554C2}" type="presOf" srcId="{CA9308EC-404E-0849-9D55-2C3449EA02FF}" destId="{AFD723E1-7DE0-40FA-B514-7D368AEBD04D}" srcOrd="0" destOrd="0" presId="urn:microsoft.com/office/officeart/2005/8/layout/vList5"/>
    <dgm:cxn modelId="{4F2BC8DF-EDB4-4E28-9515-BA5482533E15}" srcId="{3BBFCF66-AB7F-4B97-9C17-1881B8B76385}" destId="{8E568DB2-D11B-4BF6-BA0B-3F141F43D7C5}" srcOrd="0" destOrd="0" parTransId="{5DB81B0B-9E30-4665-AE91-082865BDC383}" sibTransId="{7A4D344A-FFC5-4AF2-B050-4ADDD98B38A3}"/>
    <dgm:cxn modelId="{C6EE1E25-6C03-4961-B6F3-FD9622964344}" type="presParOf" srcId="{4BED33C1-3AE2-49FF-811D-221CA3190533}" destId="{EC4162C8-0300-48C5-B7C7-6392094E39AE}" srcOrd="0" destOrd="0" presId="urn:microsoft.com/office/officeart/2005/8/layout/vList5"/>
    <dgm:cxn modelId="{460C1CC3-4F46-4323-9E15-E70CB797C42D}" type="presParOf" srcId="{EC4162C8-0300-48C5-B7C7-6392094E39AE}" destId="{8D8ACD52-92B1-4AFB-B139-B47F3E8EA191}" srcOrd="0" destOrd="0" presId="urn:microsoft.com/office/officeart/2005/8/layout/vList5"/>
    <dgm:cxn modelId="{B990D500-CBA0-485B-93E0-ADE05BE51CC7}" type="presParOf" srcId="{EC4162C8-0300-48C5-B7C7-6392094E39AE}" destId="{AFD723E1-7DE0-40FA-B514-7D368AEBD04D}" srcOrd="1" destOrd="0" presId="urn:microsoft.com/office/officeart/2005/8/layout/vList5"/>
    <dgm:cxn modelId="{2FE77996-4404-4DED-83E6-E4730BA900C7}" type="presParOf" srcId="{4BED33C1-3AE2-49FF-811D-221CA3190533}" destId="{E9678962-CB9D-4D8B-88E0-9827532C95A8}" srcOrd="1" destOrd="0" presId="urn:microsoft.com/office/officeart/2005/8/layout/vList5"/>
    <dgm:cxn modelId="{2E1AB6B4-F0C8-4103-BEBB-968C65A6F977}" type="presParOf" srcId="{4BED33C1-3AE2-49FF-811D-221CA3190533}" destId="{7B702634-8798-472A-92A8-81A72DB30C52}" srcOrd="2" destOrd="0" presId="urn:microsoft.com/office/officeart/2005/8/layout/vList5"/>
    <dgm:cxn modelId="{3B2CF480-D5EA-48C0-B109-637546CF2D14}" type="presParOf" srcId="{7B702634-8798-472A-92A8-81A72DB30C52}" destId="{D3274B13-DFAE-4CC5-8AEC-59279A210694}" srcOrd="0" destOrd="0" presId="urn:microsoft.com/office/officeart/2005/8/layout/vList5"/>
    <dgm:cxn modelId="{44A3DB8E-85E1-4400-BC5B-0805524CC280}" type="presParOf" srcId="{7B702634-8798-472A-92A8-81A72DB30C52}" destId="{D0023F28-5A1A-42DA-ADD5-6763A80EA468}" srcOrd="1" destOrd="0" presId="urn:microsoft.com/office/officeart/2005/8/layout/vList5"/>
    <dgm:cxn modelId="{D983F979-9489-4D43-8935-DA0956B84608}" type="presParOf" srcId="{4BED33C1-3AE2-49FF-811D-221CA3190533}" destId="{872EDE78-B800-49E6-8FBC-699F64FB40A3}" srcOrd="3" destOrd="0" presId="urn:microsoft.com/office/officeart/2005/8/layout/vList5"/>
    <dgm:cxn modelId="{57DD82CC-2598-4162-B689-2E502CE26F9C}" type="presParOf" srcId="{4BED33C1-3AE2-49FF-811D-221CA3190533}" destId="{E79A8B16-E49A-4055-B06F-47790AFEC403}" srcOrd="4" destOrd="0" presId="urn:microsoft.com/office/officeart/2005/8/layout/vList5"/>
    <dgm:cxn modelId="{01E924C4-E49E-4A4B-B5F1-6D0C07A01432}" type="presParOf" srcId="{E79A8B16-E49A-4055-B06F-47790AFEC403}" destId="{553E187D-F2AA-46B9-B52E-CA81B8F91242}" srcOrd="0" destOrd="0" presId="urn:microsoft.com/office/officeart/2005/8/layout/vList5"/>
    <dgm:cxn modelId="{F3D8DB02-4977-467F-A2D5-E18E6494329F}" type="presParOf" srcId="{E79A8B16-E49A-4055-B06F-47790AFEC403}" destId="{1C810FD2-F5BE-4DB9-A4B6-2F78223CBAAF}"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723E1-7DE0-40FA-B514-7D368AEBD04D}">
      <dsp:nvSpPr>
        <dsp:cNvPr id="0" name=""/>
        <dsp:cNvSpPr/>
      </dsp:nvSpPr>
      <dsp:spPr>
        <a:xfrm rot="5400000">
          <a:off x="6459006" y="-2638589"/>
          <a:ext cx="1023858" cy="6560881"/>
        </a:xfrm>
        <a:prstGeom prst="round2SameRect">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SzPct val="80000"/>
            <a:buFont typeface="Wingdings" panose="05000000000000000000" pitchFamily="2" charset="2"/>
            <a:buChar char="§"/>
          </a:pPr>
          <a:r>
            <a:rPr lang="en-US" sz="1800" kern="1200" dirty="0">
              <a:solidFill>
                <a:schemeClr val="bg1"/>
              </a:solidFill>
              <a:latin typeface="Calibri" panose="020F0502020204030204" pitchFamily="34" charset="0"/>
              <a:cs typeface="Calibri" panose="020F0502020204030204" pitchFamily="34" charset="0"/>
            </a:rPr>
            <a:t>Take time to listen to the caregiver(s)</a:t>
          </a:r>
        </a:p>
        <a:p>
          <a:pPr marL="171450" lvl="1" indent="-171450" algn="l" defTabSz="800100">
            <a:lnSpc>
              <a:spcPct val="90000"/>
            </a:lnSpc>
            <a:spcBef>
              <a:spcPct val="0"/>
            </a:spcBef>
            <a:spcAft>
              <a:spcPct val="15000"/>
            </a:spcAft>
            <a:buSzPct val="80000"/>
            <a:buFont typeface="Wingdings" panose="05000000000000000000" pitchFamily="2" charset="2"/>
            <a:buChar char="§"/>
          </a:pPr>
          <a:r>
            <a:rPr lang="en-US" sz="1800" kern="1200" dirty="0">
              <a:solidFill>
                <a:schemeClr val="bg1"/>
              </a:solidFill>
              <a:latin typeface="Calibri" panose="020F0502020204030204" pitchFamily="34" charset="0"/>
              <a:cs typeface="Calibri" panose="020F0502020204030204" pitchFamily="34" charset="0"/>
            </a:rPr>
            <a:t>Quality of patient–provider relationship</a:t>
          </a:r>
        </a:p>
        <a:p>
          <a:pPr marL="171450" lvl="1" indent="-171450" algn="l" defTabSz="800100">
            <a:lnSpc>
              <a:spcPct val="90000"/>
            </a:lnSpc>
            <a:spcBef>
              <a:spcPct val="0"/>
            </a:spcBef>
            <a:spcAft>
              <a:spcPct val="15000"/>
            </a:spcAft>
            <a:buSzPct val="80000"/>
            <a:buFont typeface="Wingdings" panose="05000000000000000000" pitchFamily="2" charset="2"/>
            <a:buChar char="§"/>
          </a:pPr>
          <a:r>
            <a:rPr lang="en-US" sz="1800" kern="1200" dirty="0">
              <a:solidFill>
                <a:schemeClr val="bg1"/>
              </a:solidFill>
              <a:latin typeface="Calibri" panose="020F0502020204030204" pitchFamily="34" charset="0"/>
              <a:cs typeface="Calibri" panose="020F0502020204030204" pitchFamily="34" charset="0"/>
            </a:rPr>
            <a:t>Shorter time to follow-up/check-in </a:t>
          </a:r>
        </a:p>
      </dsp:txBody>
      <dsp:txXfrm rot="-5400000">
        <a:off x="3690495" y="179903"/>
        <a:ext cx="6510900" cy="923896"/>
      </dsp:txXfrm>
    </dsp:sp>
    <dsp:sp modelId="{8D8ACD52-92B1-4AFB-B139-B47F3E8EA191}">
      <dsp:nvSpPr>
        <dsp:cNvPr id="0" name=""/>
        <dsp:cNvSpPr/>
      </dsp:nvSpPr>
      <dsp:spPr>
        <a:xfrm>
          <a:off x="0" y="1939"/>
          <a:ext cx="3690495" cy="1279823"/>
        </a:xfrm>
        <a:prstGeom prst="roundRect">
          <a:avLst/>
        </a:prstGeom>
        <a:solidFill>
          <a:srgbClr val="E1471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latin typeface="Calibri" panose="020F0502020204030204" pitchFamily="34" charset="0"/>
              <a:cs typeface="Calibri" panose="020F0502020204030204" pitchFamily="34" charset="0"/>
            </a:rPr>
            <a:t>Trust</a:t>
          </a:r>
        </a:p>
      </dsp:txBody>
      <dsp:txXfrm>
        <a:off x="62476" y="64415"/>
        <a:ext cx="3565543" cy="1154871"/>
      </dsp:txXfrm>
    </dsp:sp>
    <dsp:sp modelId="{D0023F28-5A1A-42DA-ADD5-6763A80EA468}">
      <dsp:nvSpPr>
        <dsp:cNvPr id="0" name=""/>
        <dsp:cNvSpPr/>
      </dsp:nvSpPr>
      <dsp:spPr>
        <a:xfrm rot="5400000">
          <a:off x="6459006" y="-1294775"/>
          <a:ext cx="1023858" cy="6560881"/>
        </a:xfrm>
        <a:prstGeom prst="round2SameRect">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lrTx/>
            <a:buFont typeface="Wingdings" panose="05000000000000000000" pitchFamily="2" charset="2"/>
            <a:buChar char="§"/>
          </a:pPr>
          <a:r>
            <a:rPr lang="en-US" sz="1800" kern="1200" dirty="0">
              <a:solidFill>
                <a:schemeClr val="bg1"/>
              </a:solidFill>
              <a:latin typeface="Calibri" panose="020F0502020204030204" pitchFamily="34" charset="0"/>
              <a:cs typeface="Calibri" panose="020F0502020204030204" pitchFamily="34" charset="0"/>
            </a:rPr>
            <a:t>Solicit preferences and goals (eg, greasiness of an ointment)</a:t>
          </a:r>
        </a:p>
        <a:p>
          <a:pPr marL="171450" lvl="1" indent="-171450" algn="l" defTabSz="800100">
            <a:lnSpc>
              <a:spcPct val="90000"/>
            </a:lnSpc>
            <a:spcBef>
              <a:spcPct val="0"/>
            </a:spcBef>
            <a:spcAft>
              <a:spcPct val="15000"/>
            </a:spcAft>
            <a:buClrTx/>
            <a:buFont typeface="Wingdings" panose="05000000000000000000" pitchFamily="2" charset="2"/>
            <a:buChar char="§"/>
          </a:pPr>
          <a:r>
            <a:rPr lang="en-US" sz="1800" kern="1200" dirty="0">
              <a:solidFill>
                <a:schemeClr val="bg1"/>
              </a:solidFill>
              <a:latin typeface="Calibri" panose="020F0502020204030204" pitchFamily="34" charset="0"/>
              <a:cs typeface="Calibri" panose="020F0502020204030204" pitchFamily="34" charset="0"/>
            </a:rPr>
            <a:t>Understand the caregiver goals and expectations (eg, less itching, better sleep, clearer skin, or other issues affecting QoL)</a:t>
          </a:r>
        </a:p>
      </dsp:txBody>
      <dsp:txXfrm rot="-5400000">
        <a:off x="3690495" y="1523717"/>
        <a:ext cx="6510900" cy="923896"/>
      </dsp:txXfrm>
    </dsp:sp>
    <dsp:sp modelId="{D3274B13-DFAE-4CC5-8AEC-59279A210694}">
      <dsp:nvSpPr>
        <dsp:cNvPr id="0" name=""/>
        <dsp:cNvSpPr/>
      </dsp:nvSpPr>
      <dsp:spPr>
        <a:xfrm>
          <a:off x="0" y="1345753"/>
          <a:ext cx="3690495" cy="1279823"/>
        </a:xfrm>
        <a:prstGeom prst="roundRect">
          <a:avLst/>
        </a:prstGeom>
        <a:solidFill>
          <a:srgbClr val="0082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latin typeface="Calibri" panose="020F0502020204030204" pitchFamily="34" charset="0"/>
              <a:cs typeface="Calibri" panose="020F0502020204030204" pitchFamily="34" charset="0"/>
            </a:rPr>
            <a:t>Individualized Treatment</a:t>
          </a:r>
        </a:p>
      </dsp:txBody>
      <dsp:txXfrm>
        <a:off x="62476" y="1408229"/>
        <a:ext cx="3565543" cy="1154871"/>
      </dsp:txXfrm>
    </dsp:sp>
    <dsp:sp modelId="{1C810FD2-F5BE-4DB9-A4B6-2F78223CBAAF}">
      <dsp:nvSpPr>
        <dsp:cNvPr id="0" name=""/>
        <dsp:cNvSpPr/>
      </dsp:nvSpPr>
      <dsp:spPr>
        <a:xfrm rot="5400000">
          <a:off x="6459006" y="49039"/>
          <a:ext cx="1023858" cy="6560881"/>
        </a:xfrm>
        <a:prstGeom prst="round2SameRect">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Font typeface="Wingdings" panose="05000000000000000000" pitchFamily="2" charset="2"/>
            <a:buChar char="§"/>
          </a:pPr>
          <a:r>
            <a:rPr lang="en-US" sz="1800" kern="1200" dirty="0">
              <a:solidFill>
                <a:schemeClr val="bg1"/>
              </a:solidFill>
              <a:latin typeface="Calibri" panose="020F0502020204030204" pitchFamily="34" charset="0"/>
              <a:cs typeface="Calibri" panose="020F0502020204030204" pitchFamily="34" charset="0"/>
            </a:rPr>
            <a:t>Treatment options: reduce fears and misconceptions</a:t>
          </a:r>
        </a:p>
        <a:p>
          <a:pPr marL="171450" lvl="1" indent="-171450" algn="l" defTabSz="800100">
            <a:lnSpc>
              <a:spcPct val="90000"/>
            </a:lnSpc>
            <a:spcBef>
              <a:spcPct val="0"/>
            </a:spcBef>
            <a:spcAft>
              <a:spcPct val="15000"/>
            </a:spcAft>
            <a:buFont typeface="Wingdings" panose="05000000000000000000" pitchFamily="2" charset="2"/>
            <a:buChar char="§"/>
          </a:pPr>
          <a:r>
            <a:rPr lang="en-US" sz="1800" kern="1200" dirty="0">
              <a:solidFill>
                <a:schemeClr val="bg1"/>
              </a:solidFill>
              <a:latin typeface="Calibri" panose="020F0502020204030204" pitchFamily="34" charset="0"/>
              <a:cs typeface="Calibri" panose="020F0502020204030204" pitchFamily="34" charset="0"/>
            </a:rPr>
            <a:t>Structured education, nurse-led workshops</a:t>
          </a:r>
        </a:p>
        <a:p>
          <a:pPr marL="171450" lvl="1" indent="-171450" algn="l" defTabSz="800100">
            <a:lnSpc>
              <a:spcPct val="90000"/>
            </a:lnSpc>
            <a:spcBef>
              <a:spcPct val="0"/>
            </a:spcBef>
            <a:spcAft>
              <a:spcPct val="15000"/>
            </a:spcAft>
            <a:buFont typeface="Wingdings" panose="05000000000000000000" pitchFamily="2" charset="2"/>
            <a:buChar char="§"/>
          </a:pPr>
          <a:r>
            <a:rPr lang="en-US" sz="1800" kern="1200" dirty="0">
              <a:solidFill>
                <a:schemeClr val="bg1"/>
              </a:solidFill>
              <a:latin typeface="Calibri" panose="020F0502020204030204" pitchFamily="34" charset="0"/>
              <a:cs typeface="Calibri" panose="020F0502020204030204" pitchFamily="34" charset="0"/>
            </a:rPr>
            <a:t>Written action plans</a:t>
          </a:r>
        </a:p>
      </dsp:txBody>
      <dsp:txXfrm rot="-5400000">
        <a:off x="3690495" y="2867532"/>
        <a:ext cx="6510900" cy="923896"/>
      </dsp:txXfrm>
    </dsp:sp>
    <dsp:sp modelId="{553E187D-F2AA-46B9-B52E-CA81B8F91242}">
      <dsp:nvSpPr>
        <dsp:cNvPr id="0" name=""/>
        <dsp:cNvSpPr/>
      </dsp:nvSpPr>
      <dsp:spPr>
        <a:xfrm>
          <a:off x="0" y="2689568"/>
          <a:ext cx="3690495" cy="1279823"/>
        </a:xfrm>
        <a:prstGeom prst="roundRect">
          <a:avLst/>
        </a:prstGeom>
        <a:solidFill>
          <a:srgbClr val="01587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chemeClr val="tx1"/>
              </a:solidFill>
              <a:latin typeface="Calibri" panose="020F0502020204030204" pitchFamily="34" charset="0"/>
              <a:cs typeface="Calibri" panose="020F0502020204030204" pitchFamily="34" charset="0"/>
            </a:rPr>
            <a:t>Education</a:t>
          </a:r>
        </a:p>
      </dsp:txBody>
      <dsp:txXfrm>
        <a:off x="62476" y="2752044"/>
        <a:ext cx="3565543" cy="11548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a:t>
            </a:fld>
            <a:endParaRPr lang="en-US" altLang="en-US" dirty="0"/>
          </a:p>
        </p:txBody>
      </p:sp>
    </p:spTree>
    <p:extLst>
      <p:ext uri="{BB962C8B-B14F-4D97-AF65-F5344CB8AC3E}">
        <p14:creationId xmlns:p14="http://schemas.microsoft.com/office/powerpoint/2010/main" val="899567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AD, atopic dermatitis; </a:t>
            </a:r>
            <a:r>
              <a:rPr lang="en-US" sz="1200" i="1" kern="1200" dirty="0">
                <a:solidFill>
                  <a:schemeClr val="tx1"/>
                </a:solidFill>
                <a:effectLst/>
                <a:latin typeface="Arial" charset="0"/>
                <a:ea typeface="+mn-ea"/>
                <a:cs typeface="+mn-cs"/>
              </a:rPr>
              <a:t>BL, baseline; BSA, body surface area; EASI, Eczema Area and Severity Index; IGA, Investigator’s Global Assessment; PP-NRS, Peak Pruritus Numeric Rating Scale; TCS, topical corticosteroid.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75871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EASI-75, ≥ 75% improvement in Eczema Area and Severity Index; IGA, Investigator’s Global Assessment; TCS, topical corticosteroid.</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04962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HLT, MedDRA High Level Term; SOC, MedRA System Organ Class; TEAE, treatment-emergent adverse event; TCS, topical corticosteroid.</a:t>
            </a:r>
          </a:p>
          <a:p>
            <a:endParaRPr lang="en-US" sz="1200" i="1"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05021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AA5D73-21BB-4A2C-A09C-7B16A03C7CD3}"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87861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RA, rheumatoid arthritis. </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15</a:t>
            </a:fld>
            <a:endParaRPr lang="en-US" altLang="en-US" dirty="0"/>
          </a:p>
        </p:txBody>
      </p:sp>
    </p:spTree>
    <p:extLst>
      <p:ext uri="{BB962C8B-B14F-4D97-AF65-F5344CB8AC3E}">
        <p14:creationId xmlns:p14="http://schemas.microsoft.com/office/powerpoint/2010/main" val="2743027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93E11-97E1-4AFF-B992-260501D5E438}" type="slidenum">
              <a:rPr lang="en-US" altLang="en-US" smtClean="0"/>
              <a:pPr>
                <a:spcBef>
                  <a:spcPct val="0"/>
                </a:spcBef>
              </a:pPr>
              <a:t>16</a:t>
            </a:fld>
            <a:endParaRPr lang="en-US" altLang="en-US" dirty="0"/>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5C8260-42BC-4921-8D33-58809AC7BE3C}" type="slidenum">
              <a:rPr lang="en-US" altLang="en-US" smtClean="0"/>
              <a:pPr>
                <a:spcBef>
                  <a:spcPct val="0"/>
                </a:spcBef>
              </a:pPr>
              <a:t>2</a:t>
            </a:fld>
            <a:endParaRPr lang="en-US" altLang="en-US"/>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a:solidFill>
                <a:srgbClr val="FEFDDE"/>
              </a:solidFill>
              <a:latin typeface="Arial" panose="020B0604020202020204" pitchFamily="34" charset="0"/>
            </a:endParaRPr>
          </a:p>
          <a:p>
            <a:endParaRPr lang="en-US" altLang="en-US">
              <a:latin typeface="Arial" panose="020B0604020202020204" pitchFamily="34" charset="0"/>
            </a:endParaRPr>
          </a:p>
        </p:txBody>
      </p:sp>
    </p:spTree>
    <p:extLst>
      <p:ext uri="{BB962C8B-B14F-4D97-AF65-F5344CB8AC3E}">
        <p14:creationId xmlns:p14="http://schemas.microsoft.com/office/powerpoint/2010/main" val="186438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978B31-E2A9-42F9-87A7-58A14B1A990D}" type="slidenum">
              <a:rPr lang="en-US" altLang="en-US" smtClean="0"/>
              <a:pPr>
                <a:spcBef>
                  <a:spcPct val="0"/>
                </a:spcBef>
              </a:pPr>
              <a:t>3</a:t>
            </a:fld>
            <a:endParaRPr lang="en-US" altLang="en-US" dirty="0"/>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faculty who were involved in the production of these slides.</a:t>
            </a:r>
          </a:p>
        </p:txBody>
      </p:sp>
    </p:spTree>
    <p:extLst>
      <p:ext uri="{BB962C8B-B14F-4D97-AF65-F5344CB8AC3E}">
        <p14:creationId xmlns:p14="http://schemas.microsoft.com/office/powerpoint/2010/main" val="1626598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AF30B11-B7C5-4E9C-AF82-16E89F5AB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5A9CD1-378D-4C9F-981C-DD7277607FDE}" type="slidenum">
              <a:rPr lang="en-US" altLang="en-US" smtClean="0"/>
              <a:pPr>
                <a:spcBef>
                  <a:spcPct val="0"/>
                </a:spcBef>
              </a:pPr>
              <a:t>4</a:t>
            </a:fld>
            <a:endParaRPr lang="en-US" altLang="en-US" dirty="0"/>
          </a:p>
        </p:txBody>
      </p:sp>
      <p:sp>
        <p:nvSpPr>
          <p:cNvPr id="44035" name="Rectangle 2">
            <a:extLst>
              <a:ext uri="{FF2B5EF4-FFF2-40B4-BE49-F238E27FC236}">
                <a16:creationId xmlns:a16="http://schemas.microsoft.com/office/drawing/2014/main" id="{506BD754-E9FF-4408-A6CB-AAAEAE4EC093}"/>
              </a:ext>
            </a:extLst>
          </p:cNvPr>
          <p:cNvSpPr>
            <a:spLocks noGrp="1" noRot="1" noChangeAspect="1" noChangeArrowheads="1" noTextEdit="1"/>
          </p:cNvSpPr>
          <p:nvPr>
            <p:ph type="sldImg"/>
          </p:nvPr>
        </p:nvSpPr>
        <p:spPr>
          <a:xfrm>
            <a:off x="457200" y="720725"/>
            <a:ext cx="6400800" cy="3600450"/>
          </a:xfrm>
          <a:ln/>
        </p:spPr>
      </p:sp>
      <p:sp>
        <p:nvSpPr>
          <p:cNvPr id="44036" name="Rectangle 3">
            <a:extLst>
              <a:ext uri="{FF2B5EF4-FFF2-40B4-BE49-F238E27FC236}">
                <a16:creationId xmlns:a16="http://schemas.microsoft.com/office/drawing/2014/main" id="{2FC876EC-1F6F-462C-B502-B2110DCD3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extLst>
      <p:ext uri="{BB962C8B-B14F-4D97-AF65-F5344CB8AC3E}">
        <p14:creationId xmlns:p14="http://schemas.microsoft.com/office/powerpoint/2010/main" val="1375945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5</a:t>
            </a:fld>
            <a:endParaRPr lang="en-US" altLang="en-US" dirty="0"/>
          </a:p>
        </p:txBody>
      </p:sp>
    </p:spTree>
    <p:extLst>
      <p:ext uri="{BB962C8B-B14F-4D97-AF65-F5344CB8AC3E}">
        <p14:creationId xmlns:p14="http://schemas.microsoft.com/office/powerpoint/2010/main" val="2499612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OTC, over-the-counter; </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AA5D73-21BB-4A2C-A09C-7B16A03C7CD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5701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0AA5D73-21BB-4A2C-A09C-7B16A03C7CD3}" type="slidenum">
              <a:rPr kumimoji="0" lang="en-US"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538368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cs typeface="Arial" pitchFamily="34" charset="0"/>
              </a:rPr>
              <a:t>AD, atopic dermatitis; BSA, body surface area.</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1B4DF14-1FF1-814E-B1A7-AE2EA3C22F96}"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23040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10</a:t>
            </a:fld>
            <a:endParaRPr lang="en-US" altLang="en-US" dirty="0"/>
          </a:p>
        </p:txBody>
      </p:sp>
    </p:spTree>
    <p:extLst>
      <p:ext uri="{BB962C8B-B14F-4D97-AF65-F5344CB8AC3E}">
        <p14:creationId xmlns:p14="http://schemas.microsoft.com/office/powerpoint/2010/main" val="2485810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1" name="Picture 10" descr="Icon&#10;&#10;Description automatically generated">
            <a:extLst>
              <a:ext uri="{FF2B5EF4-FFF2-40B4-BE49-F238E27FC236}">
                <a16:creationId xmlns:a16="http://schemas.microsoft.com/office/drawing/2014/main" id="{D2C404A3-49E3-6AE3-6316-79D1DE70A5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3345" y="239713"/>
            <a:ext cx="2020824" cy="699807"/>
          </a:xfrm>
          <a:prstGeom prst="rect">
            <a:avLst/>
          </a:prstGeom>
        </p:spPr>
      </p:pic>
    </p:spTree>
    <p:extLst>
      <p:ext uri="{BB962C8B-B14F-4D97-AF65-F5344CB8AC3E}">
        <p14:creationId xmlns:p14="http://schemas.microsoft.com/office/powerpoint/2010/main" val="257890141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grpSp>
        <p:nvGrpSpPr>
          <p:cNvPr id="3" name="Group 2">
            <a:extLst>
              <a:ext uri="{FF2B5EF4-FFF2-40B4-BE49-F238E27FC236}">
                <a16:creationId xmlns:a16="http://schemas.microsoft.com/office/drawing/2014/main" id="{88B87460-1489-A7E6-C388-913BBD640CAB}"/>
              </a:ext>
            </a:extLst>
          </p:cNvPr>
          <p:cNvGrpSpPr/>
          <p:nvPr userDrawn="1"/>
        </p:nvGrpSpPr>
        <p:grpSpPr>
          <a:xfrm>
            <a:off x="9392911" y="6212702"/>
            <a:ext cx="2488502" cy="450134"/>
            <a:chOff x="9392911" y="6212702"/>
            <a:chExt cx="2488502" cy="450134"/>
          </a:xfrm>
        </p:grpSpPr>
        <p:pic>
          <p:nvPicPr>
            <p:cNvPr id="4" name="Picture 3" descr="Icon&#10;&#10;Description automatically generated">
              <a:extLst>
                <a:ext uri="{FF2B5EF4-FFF2-40B4-BE49-F238E27FC236}">
                  <a16:creationId xmlns:a16="http://schemas.microsoft.com/office/drawing/2014/main" id="{73676601-6D49-45FB-EFC9-9A6CC1B20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5" name="Rectangle 8">
              <a:extLst>
                <a:ext uri="{FF2B5EF4-FFF2-40B4-BE49-F238E27FC236}">
                  <a16:creationId xmlns:a16="http://schemas.microsoft.com/office/drawing/2014/main" id="{0DEFDF9E-3F9A-D373-496E-25B36737907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873061210"/>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637750"/>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363C55A-914A-0A48-C77B-4197A1E975AA}"/>
              </a:ext>
            </a:extLst>
          </p:cNvPr>
          <p:cNvGrpSpPr/>
          <p:nvPr userDrawn="1"/>
        </p:nvGrpSpPr>
        <p:grpSpPr>
          <a:xfrm>
            <a:off x="9392911" y="6212702"/>
            <a:ext cx="2488502" cy="450134"/>
            <a:chOff x="9392911" y="6212702"/>
            <a:chExt cx="2488502" cy="450134"/>
          </a:xfrm>
        </p:grpSpPr>
        <p:pic>
          <p:nvPicPr>
            <p:cNvPr id="3" name="Picture 2" descr="Icon&#10;&#10;Description automatically generated">
              <a:extLst>
                <a:ext uri="{FF2B5EF4-FFF2-40B4-BE49-F238E27FC236}">
                  <a16:creationId xmlns:a16="http://schemas.microsoft.com/office/drawing/2014/main" id="{06CCC797-5A17-A9B2-5D2C-FD83170EF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4" name="Rectangle 8">
              <a:extLst>
                <a:ext uri="{FF2B5EF4-FFF2-40B4-BE49-F238E27FC236}">
                  <a16:creationId xmlns:a16="http://schemas.microsoft.com/office/drawing/2014/main" id="{518B5643-1F48-822D-8A06-E9F357ED9FF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676816050"/>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DD1DBC1-47DC-4810-B88C-6E044053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58027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550992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31983218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A10CE991-EF19-4C89-B2F1-8D342C7298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007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92829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4B831F98-D110-9641-0056-3FFA4445A19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2C5D1AC3-8115-5D46-33CE-6C6B52129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F667ED7-9C0E-2D48-F6BB-0BF8DBEF1D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34860000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967234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A188367A-EE46-1DDA-2AFE-9C628EB7244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35BBB51B-0D41-5485-99A1-BEEAE2607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3F85628-F902-1363-8D50-72542C0A030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5872089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50055454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712330"/>
      </p:ext>
    </p:extLst>
  </p:cSld>
  <p:clrMap bg1="dk2" tx1="lt1" bg2="dk1" tx2="lt2" accent1="accent1" accent2="accent2" accent3="accent3" accent4="accent4" accent5="accent5" accent6="accent6" hlink="hlink" folHlink="folHlink"/>
  <p:sldLayoutIdLst>
    <p:sldLayoutId id="2147484655" r:id="rId1"/>
    <p:sldLayoutId id="2147484656" r:id="rId2"/>
    <p:sldLayoutId id="2147484663" r:id="rId3"/>
    <p:sldLayoutId id="2147484657" r:id="rId4"/>
    <p:sldLayoutId id="2147484658" r:id="rId5"/>
    <p:sldLayoutId id="2147484664" r:id="rId6"/>
    <p:sldLayoutId id="2147484659" r:id="rId7"/>
    <p:sldLayoutId id="2147484667" r:id="rId8"/>
    <p:sldLayoutId id="2147484660" r:id="rId9"/>
    <p:sldLayoutId id="2147484665" r:id="rId10"/>
    <p:sldLayoutId id="2147484661" r:id="rId11"/>
    <p:sldLayoutId id="2147484666" r:id="rId12"/>
    <p:sldLayoutId id="2147484662" r:id="rId13"/>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3.xml"/><Relationship Id="rId7" Type="http://schemas.openxmlformats.org/officeDocument/2006/relationships/diagramColors" Target="../diagrams/colors1.xml"/><Relationship Id="rId2" Type="http://schemas.openxmlformats.org/officeDocument/2006/relationships/slideLayout" Target="../slideLayouts/slideLayout10.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clinicaloptions.com/"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a:xfrm>
            <a:off x="609599" y="1600200"/>
            <a:ext cx="10871203" cy="2057400"/>
          </a:xfrm>
        </p:spPr>
        <p:txBody>
          <a:bodyPr>
            <a:normAutofit/>
          </a:bodyPr>
          <a:lstStyle/>
          <a:p>
            <a:r>
              <a:rPr lang="en-US" altLang="en-US" sz="4000" dirty="0"/>
              <a:t>Optimal Management of Moderate to </a:t>
            </a:r>
            <a:br>
              <a:rPr lang="en-US" altLang="en-US" sz="4000" dirty="0"/>
            </a:br>
            <a:r>
              <a:rPr lang="en-US" altLang="en-US" sz="4000" dirty="0"/>
              <a:t>Severe Atopic Dermatitis: Infants, Adults, </a:t>
            </a:r>
            <a:br>
              <a:rPr lang="en-US" altLang="en-US" sz="4000" dirty="0"/>
            </a:br>
            <a:r>
              <a:rPr lang="en-US" altLang="en-US" sz="4000" dirty="0"/>
              <a:t>and Everyone in Between!</a:t>
            </a:r>
          </a:p>
        </p:txBody>
      </p:sp>
      <p:sp>
        <p:nvSpPr>
          <p:cNvPr id="2" name="Text Box 21">
            <a:extLst>
              <a:ext uri="{FF2B5EF4-FFF2-40B4-BE49-F238E27FC236}">
                <a16:creationId xmlns:a16="http://schemas.microsoft.com/office/drawing/2014/main" id="{503561C4-1BEE-CB81-209E-CA03DD9996A2}"/>
              </a:ext>
            </a:extLst>
          </p:cNvPr>
          <p:cNvSpPr txBox="1">
            <a:spLocks noChangeArrowheads="1"/>
          </p:cNvSpPr>
          <p:nvPr/>
        </p:nvSpPr>
        <p:spPr bwMode="auto">
          <a:xfrm>
            <a:off x="423864" y="6384758"/>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buNone/>
            </a:pPr>
            <a:r>
              <a:rPr lang="en-US" sz="1200" b="0" dirty="0">
                <a:solidFill>
                  <a:schemeClr val="bg1"/>
                </a:solidFill>
                <a:latin typeface="Calibri" panose="020F0502020204030204" pitchFamily="34" charset="0"/>
              </a:rPr>
              <a:t>Supported by an educational grant from Sanofi and Regeneron Pharmaceuticals.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DB91B-DD89-8E01-3BE9-026674DB267A}"/>
              </a:ext>
            </a:extLst>
          </p:cNvPr>
          <p:cNvSpPr>
            <a:spLocks noGrp="1"/>
          </p:cNvSpPr>
          <p:nvPr>
            <p:ph type="title"/>
          </p:nvPr>
        </p:nvSpPr>
        <p:spPr/>
        <p:txBody>
          <a:bodyPr/>
          <a:lstStyle/>
          <a:p>
            <a:r>
              <a:rPr lang="en-US" altLang="en-US" dirty="0"/>
              <a:t>LIBERTY AD PRESCHOOL: Efficacy and Safety of Dupilumab in Children Aged ≥6 Mo to &lt;6 Yr</a:t>
            </a:r>
            <a:endParaRPr lang="en-US" dirty="0"/>
          </a:p>
        </p:txBody>
      </p:sp>
      <p:sp>
        <p:nvSpPr>
          <p:cNvPr id="11" name="Content Placeholder 10">
            <a:extLst>
              <a:ext uri="{FF2B5EF4-FFF2-40B4-BE49-F238E27FC236}">
                <a16:creationId xmlns:a16="http://schemas.microsoft.com/office/drawing/2014/main" id="{BDF1DAC2-A108-774A-2DB5-EDEA280F699A}"/>
              </a:ext>
            </a:extLst>
          </p:cNvPr>
          <p:cNvSpPr>
            <a:spLocks noGrp="1"/>
          </p:cNvSpPr>
          <p:nvPr>
            <p:ph idx="1"/>
          </p:nvPr>
        </p:nvSpPr>
        <p:spPr>
          <a:xfrm>
            <a:off x="604675" y="1522775"/>
            <a:ext cx="10877529" cy="711202"/>
          </a:xfrm>
        </p:spPr>
        <p:txBody>
          <a:bodyPr/>
          <a:lstStyle/>
          <a:p>
            <a:pPr>
              <a:spcBef>
                <a:spcPts val="500"/>
              </a:spcBef>
              <a:spcAft>
                <a:spcPts val="0"/>
              </a:spcAft>
            </a:pPr>
            <a:r>
              <a:rPr lang="en-US" altLang="en-US" sz="1800" dirty="0"/>
              <a:t>Randomized, placebo-controlled, double-blind phase III study</a:t>
            </a:r>
          </a:p>
          <a:p>
            <a:pPr>
              <a:spcBef>
                <a:spcPts val="500"/>
              </a:spcBef>
              <a:spcAft>
                <a:spcPts val="0"/>
              </a:spcAft>
            </a:pPr>
            <a:r>
              <a:rPr lang="en-US" altLang="en-US" sz="1800" noProof="0" dirty="0"/>
              <a:t>Primary endpoint: proportion of patients with IGA 0 or 1 at </a:t>
            </a:r>
            <a:r>
              <a:rPr lang="en-US" altLang="en-US" sz="1800" noProof="0" dirty="0" err="1"/>
              <a:t>Wk</a:t>
            </a:r>
            <a:r>
              <a:rPr lang="en-US" altLang="en-US" sz="1800" noProof="0" dirty="0"/>
              <a:t> 16 </a:t>
            </a:r>
          </a:p>
        </p:txBody>
      </p:sp>
      <p:sp>
        <p:nvSpPr>
          <p:cNvPr id="4" name="Text Box 11">
            <a:extLst>
              <a:ext uri="{FF2B5EF4-FFF2-40B4-BE49-F238E27FC236}">
                <a16:creationId xmlns:a16="http://schemas.microsoft.com/office/drawing/2014/main" id="{7EFA6455-7745-89E5-22BB-310CE488851D}"/>
              </a:ext>
            </a:extLst>
          </p:cNvPr>
          <p:cNvSpPr txBox="1">
            <a:spLocks noChangeArrowheads="1"/>
          </p:cNvSpPr>
          <p:nvPr/>
        </p:nvSpPr>
        <p:spPr bwMode="auto">
          <a:xfrm>
            <a:off x="433795" y="6366284"/>
            <a:ext cx="828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Paller. Lancet. 2022;400:908. </a:t>
            </a:r>
          </a:p>
        </p:txBody>
      </p:sp>
      <p:sp>
        <p:nvSpPr>
          <p:cNvPr id="6" name="Text Box 23">
            <a:extLst>
              <a:ext uri="{FF2B5EF4-FFF2-40B4-BE49-F238E27FC236}">
                <a16:creationId xmlns:a16="http://schemas.microsoft.com/office/drawing/2014/main" id="{7B7AF576-0BD5-D5A2-9478-C2B4E241B7FC}"/>
              </a:ext>
            </a:extLst>
          </p:cNvPr>
          <p:cNvSpPr txBox="1">
            <a:spLocks noChangeArrowheads="1"/>
          </p:cNvSpPr>
          <p:nvPr/>
        </p:nvSpPr>
        <p:spPr bwMode="auto">
          <a:xfrm>
            <a:off x="414339" y="2874796"/>
            <a:ext cx="289145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≥6 mo to &lt;6 yr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with moderate to severe AD inadequately controlled by topical therapies; IGA 3-4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197)</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7" name="Rectangle 24">
            <a:extLst>
              <a:ext uri="{FF2B5EF4-FFF2-40B4-BE49-F238E27FC236}">
                <a16:creationId xmlns:a16="http://schemas.microsoft.com/office/drawing/2014/main" id="{385984B7-B480-C392-8125-83FE4B4EE1A6}"/>
              </a:ext>
            </a:extLst>
          </p:cNvPr>
          <p:cNvSpPr>
            <a:spLocks noChangeArrowheads="1"/>
          </p:cNvSpPr>
          <p:nvPr/>
        </p:nvSpPr>
        <p:spPr bwMode="auto">
          <a:xfrm>
            <a:off x="4108683" y="2699383"/>
            <a:ext cx="3790950" cy="1083152"/>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Dupilumab 200 mg SC Q4W + TCS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(≥5 kg to &lt;15 kg)</a:t>
            </a: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Dupilumab 300 mg SC Q4W + TCS</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(≥15 kg to &lt;30 kg)</a:t>
            </a:r>
            <a:endPar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8" name="Rectangle 25">
            <a:extLst>
              <a:ext uri="{FF2B5EF4-FFF2-40B4-BE49-F238E27FC236}">
                <a16:creationId xmlns:a16="http://schemas.microsoft.com/office/drawing/2014/main" id="{57CD3863-6324-3138-67F8-B41FEE5BC253}"/>
              </a:ext>
            </a:extLst>
          </p:cNvPr>
          <p:cNvSpPr>
            <a:spLocks noChangeArrowheads="1"/>
          </p:cNvSpPr>
          <p:nvPr/>
        </p:nvSpPr>
        <p:spPr bwMode="auto">
          <a:xfrm>
            <a:off x="4108683" y="3885071"/>
            <a:ext cx="3790950" cy="313668"/>
          </a:xfrm>
          <a:prstGeom prst="rect">
            <a:avLst/>
          </a:prstGeom>
          <a:solidFill>
            <a:srgbClr val="E1471D"/>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Placebo + TCS</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endParaRPr>
          </a:p>
        </p:txBody>
      </p:sp>
      <p:sp>
        <p:nvSpPr>
          <p:cNvPr id="9" name="Line 26">
            <a:extLst>
              <a:ext uri="{FF2B5EF4-FFF2-40B4-BE49-F238E27FC236}">
                <a16:creationId xmlns:a16="http://schemas.microsoft.com/office/drawing/2014/main" id="{34C3D807-DA8B-CE46-ED97-6E62E0E5CA6E}"/>
              </a:ext>
            </a:extLst>
          </p:cNvPr>
          <p:cNvSpPr>
            <a:spLocks noChangeShapeType="1"/>
          </p:cNvSpPr>
          <p:nvPr/>
        </p:nvSpPr>
        <p:spPr bwMode="auto">
          <a:xfrm>
            <a:off x="3061981" y="3600748"/>
            <a:ext cx="943215" cy="369049"/>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0" name="Line 27">
            <a:extLst>
              <a:ext uri="{FF2B5EF4-FFF2-40B4-BE49-F238E27FC236}">
                <a16:creationId xmlns:a16="http://schemas.microsoft.com/office/drawing/2014/main" id="{6DF77194-623A-9FBB-9A0A-F30718E7C3D1}"/>
              </a:ext>
            </a:extLst>
          </p:cNvPr>
          <p:cNvSpPr>
            <a:spLocks noChangeShapeType="1"/>
          </p:cNvSpPr>
          <p:nvPr/>
        </p:nvSpPr>
        <p:spPr bwMode="auto">
          <a:xfrm flipV="1">
            <a:off x="3061981" y="3188291"/>
            <a:ext cx="943215" cy="240707"/>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5" name="Line 54">
            <a:extLst>
              <a:ext uri="{FF2B5EF4-FFF2-40B4-BE49-F238E27FC236}">
                <a16:creationId xmlns:a16="http://schemas.microsoft.com/office/drawing/2014/main" id="{72F7D65E-11EC-1FCD-61D5-F56D431634CD}"/>
              </a:ext>
            </a:extLst>
          </p:cNvPr>
          <p:cNvSpPr>
            <a:spLocks noChangeShapeType="1"/>
          </p:cNvSpPr>
          <p:nvPr/>
        </p:nvSpPr>
        <p:spPr bwMode="auto">
          <a:xfrm>
            <a:off x="4108683" y="2460538"/>
            <a:ext cx="0" cy="21600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6" name="TextBox 15">
            <a:extLst>
              <a:ext uri="{FF2B5EF4-FFF2-40B4-BE49-F238E27FC236}">
                <a16:creationId xmlns:a16="http://schemas.microsoft.com/office/drawing/2014/main" id="{C538B37B-B51E-F5C0-EDA2-B1D559D931FA}"/>
              </a:ext>
            </a:extLst>
          </p:cNvPr>
          <p:cNvSpPr txBox="1"/>
          <p:nvPr/>
        </p:nvSpPr>
        <p:spPr bwMode="auto">
          <a:xfrm>
            <a:off x="3174521" y="2128131"/>
            <a:ext cx="18683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Loading dose on Day 1</a:t>
            </a:r>
          </a:p>
        </p:txBody>
      </p:sp>
      <p:sp>
        <p:nvSpPr>
          <p:cNvPr id="17" name="Line 54">
            <a:extLst>
              <a:ext uri="{FF2B5EF4-FFF2-40B4-BE49-F238E27FC236}">
                <a16:creationId xmlns:a16="http://schemas.microsoft.com/office/drawing/2014/main" id="{21531F08-43F6-4D08-7543-598CDCB03AF7}"/>
              </a:ext>
            </a:extLst>
          </p:cNvPr>
          <p:cNvSpPr>
            <a:spLocks noChangeShapeType="1"/>
          </p:cNvSpPr>
          <p:nvPr/>
        </p:nvSpPr>
        <p:spPr bwMode="auto">
          <a:xfrm>
            <a:off x="7899633" y="2474617"/>
            <a:ext cx="0" cy="21600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8" name="TextBox 17">
            <a:extLst>
              <a:ext uri="{FF2B5EF4-FFF2-40B4-BE49-F238E27FC236}">
                <a16:creationId xmlns:a16="http://schemas.microsoft.com/office/drawing/2014/main" id="{D81C3AA9-BB3F-7A79-C807-38A5D2C34EA1}"/>
              </a:ext>
            </a:extLst>
          </p:cNvPr>
          <p:cNvSpPr txBox="1"/>
          <p:nvPr/>
        </p:nvSpPr>
        <p:spPr bwMode="auto">
          <a:xfrm>
            <a:off x="7207679" y="2128131"/>
            <a:ext cx="13508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16</a:t>
            </a:r>
          </a:p>
        </p:txBody>
      </p:sp>
      <p:sp>
        <p:nvSpPr>
          <p:cNvPr id="26" name="Text Box 29">
            <a:extLst>
              <a:ext uri="{FF2B5EF4-FFF2-40B4-BE49-F238E27FC236}">
                <a16:creationId xmlns:a16="http://schemas.microsoft.com/office/drawing/2014/main" id="{4CEE486A-926E-14EB-3F2A-E0686CAB3B54}"/>
              </a:ext>
            </a:extLst>
          </p:cNvPr>
          <p:cNvSpPr txBox="1">
            <a:spLocks noChangeArrowheads="1"/>
          </p:cNvSpPr>
          <p:nvPr/>
        </p:nvSpPr>
        <p:spPr bwMode="auto">
          <a:xfrm>
            <a:off x="8697951" y="3262194"/>
            <a:ext cx="3149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tabLst>
                <a:tab pos="114300" algn="l"/>
              </a:tabLst>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tabLst>
                <a:tab pos="114300" algn="l"/>
              </a:tabLst>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tabLst>
                <a:tab pos="114300" algn="l"/>
              </a:tabLst>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tabLst>
                <a:tab pos="114300" algn="l"/>
              </a:tabLst>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tab pos="114300" algn="l"/>
              </a:tabLst>
              <a:defRPr/>
            </a:pPr>
            <a:r>
              <a:rPr kumimoji="0" lang="en-US" alt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12-wk follow-up</a:t>
            </a:r>
          </a:p>
        </p:txBody>
      </p:sp>
      <p:sp>
        <p:nvSpPr>
          <p:cNvPr id="27" name="Line 30">
            <a:extLst>
              <a:ext uri="{FF2B5EF4-FFF2-40B4-BE49-F238E27FC236}">
                <a16:creationId xmlns:a16="http://schemas.microsoft.com/office/drawing/2014/main" id="{D5C975DE-96B7-1F8E-9C9C-93433ECAC62F}"/>
              </a:ext>
            </a:extLst>
          </p:cNvPr>
          <p:cNvSpPr>
            <a:spLocks noChangeShapeType="1"/>
          </p:cNvSpPr>
          <p:nvPr/>
        </p:nvSpPr>
        <p:spPr bwMode="auto">
          <a:xfrm rot="16200000">
            <a:off x="8241245" y="3193346"/>
            <a:ext cx="0" cy="47625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graphicFrame>
        <p:nvGraphicFramePr>
          <p:cNvPr id="28" name="Group 32">
            <a:extLst>
              <a:ext uri="{FF2B5EF4-FFF2-40B4-BE49-F238E27FC236}">
                <a16:creationId xmlns:a16="http://schemas.microsoft.com/office/drawing/2014/main" id="{ED5A620E-0449-B4C0-61FC-1980404A29F0}"/>
              </a:ext>
            </a:extLst>
          </p:cNvPr>
          <p:cNvGraphicFramePr>
            <a:graphicFrameLocks noGrp="1"/>
          </p:cNvGraphicFramePr>
          <p:nvPr>
            <p:extLst>
              <p:ext uri="{D42A27DB-BD31-4B8C-83A1-F6EECF244321}">
                <p14:modId xmlns:p14="http://schemas.microsoft.com/office/powerpoint/2010/main" val="3782964389"/>
              </p:ext>
            </p:extLst>
          </p:nvPr>
        </p:nvGraphicFramePr>
        <p:xfrm>
          <a:off x="718619" y="4314280"/>
          <a:ext cx="11042117" cy="1851676"/>
        </p:xfrm>
        <a:graphic>
          <a:graphicData uri="http://schemas.openxmlformats.org/drawingml/2006/table">
            <a:tbl>
              <a:tblPr/>
              <a:tblGrid>
                <a:gridCol w="4582454">
                  <a:extLst>
                    <a:ext uri="{9D8B030D-6E8A-4147-A177-3AD203B41FA5}">
                      <a16:colId xmlns:a16="http://schemas.microsoft.com/office/drawing/2014/main" val="221101250"/>
                    </a:ext>
                  </a:extLst>
                </a:gridCol>
                <a:gridCol w="2166604">
                  <a:extLst>
                    <a:ext uri="{9D8B030D-6E8A-4147-A177-3AD203B41FA5}">
                      <a16:colId xmlns:a16="http://schemas.microsoft.com/office/drawing/2014/main" val="20000"/>
                    </a:ext>
                  </a:extLst>
                </a:gridCol>
                <a:gridCol w="2357076">
                  <a:extLst>
                    <a:ext uri="{9D8B030D-6E8A-4147-A177-3AD203B41FA5}">
                      <a16:colId xmlns:a16="http://schemas.microsoft.com/office/drawing/2014/main" val="20001"/>
                    </a:ext>
                  </a:extLst>
                </a:gridCol>
                <a:gridCol w="1935983">
                  <a:extLst>
                    <a:ext uri="{9D8B030D-6E8A-4147-A177-3AD203B41FA5}">
                      <a16:colId xmlns:a16="http://schemas.microsoft.com/office/drawing/2014/main" val="2051936920"/>
                    </a:ext>
                  </a:extLst>
                </a:gridCol>
              </a:tblGrid>
              <a:tr h="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Outcome, n (%)</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Dupilumab Q4W + TCS</a:t>
                      </a:r>
                      <a:b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 = 89)</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Placebo + TCS</a:t>
                      </a:r>
                      <a:b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 = 79)</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400" b="1" i="1" u="none" strike="noStrike" cap="none" normalizeH="0" baseline="0" dirty="0">
                          <a:ln>
                            <a:noFill/>
                          </a:ln>
                          <a:solidFill>
                            <a:schemeClr val="tx1"/>
                          </a:solidFill>
                          <a:effectLst/>
                          <a:latin typeface="Calibri" panose="020F0502020204030204" pitchFamily="34" charset="0"/>
                          <a:cs typeface="Calibri" panose="020F0502020204030204" pitchFamily="34" charset="0"/>
                        </a:rPr>
                        <a:t>P-value</a:t>
                      </a: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(95% CI)</a:t>
                      </a:r>
                    </a:p>
                    <a:p>
                      <a:pPr marL="0" marR="0" lvl="0" indent="0" algn="ctr" defTabSz="914400" rtl="0" eaLnBrk="1" fontAlgn="base" latinLnBrk="0" hangingPunct="1">
                        <a:lnSpc>
                          <a:spcPct val="100000"/>
                        </a:lnSpc>
                        <a:spcBef>
                          <a:spcPct val="0"/>
                        </a:spcBef>
                        <a:spcAft>
                          <a:spcPct val="25000"/>
                        </a:spcAft>
                        <a:buClrTx/>
                        <a:buSzTx/>
                        <a:buFontTx/>
                        <a:buNone/>
                        <a:tabLst/>
                        <a:defRPr/>
                      </a:pPr>
                      <a:endPar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42524">
                <a:tc>
                  <a:txBody>
                    <a:bodyPr/>
                    <a:lstStyle/>
                    <a:p>
                      <a:r>
                        <a:rPr lang="en-US" sz="1400" dirty="0">
                          <a:solidFill>
                            <a:srgbClr val="2D2829"/>
                          </a:solidFill>
                          <a:effectLst/>
                          <a:latin typeface="Calibri" panose="020F0502020204030204" pitchFamily="34" charset="0"/>
                          <a:cs typeface="Calibri" panose="020F0502020204030204" pitchFamily="34" charset="0"/>
                        </a:rPr>
                        <a:t>IGA 0-1</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23 (28)</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3 (4)</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&lt;.0001 (13-34)</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42524">
                <a:tc>
                  <a:txBody>
                    <a:bodyPr/>
                    <a:lstStyle/>
                    <a:p>
                      <a:r>
                        <a:rPr lang="en-US" sz="1400" dirty="0">
                          <a:solidFill>
                            <a:srgbClr val="2D2829"/>
                          </a:solidFill>
                          <a:effectLst/>
                          <a:latin typeface="Calibri" panose="020F0502020204030204" pitchFamily="34" charset="0"/>
                          <a:cs typeface="Calibri" panose="020F0502020204030204" pitchFamily="34" charset="0"/>
                        </a:rPr>
                        <a:t>EASI-75</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44 (53)</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8 (11)</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&lt;.0001 (29-55)</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42524">
                <a:tc>
                  <a:txBody>
                    <a:bodyPr/>
                    <a:lstStyle/>
                    <a:p>
                      <a:r>
                        <a:rPr lang="en-US" sz="1400" dirty="0">
                          <a:solidFill>
                            <a:srgbClr val="2D2829"/>
                          </a:solidFill>
                          <a:effectLst/>
                          <a:latin typeface="Calibri" panose="020F0502020204030204" pitchFamily="34" charset="0"/>
                          <a:cs typeface="Calibri" panose="020F0502020204030204" pitchFamily="34" charset="0"/>
                        </a:rPr>
                        <a:t>≥1 TEAE</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53 (64)</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58 (74)</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67759225"/>
                  </a:ext>
                </a:extLst>
              </a:tr>
              <a:tr h="42524">
                <a:tc>
                  <a:txBody>
                    <a:bodyPr/>
                    <a:lstStyle/>
                    <a:p>
                      <a:r>
                        <a:rPr lang="en-US" sz="1400" dirty="0">
                          <a:solidFill>
                            <a:srgbClr val="2D2829"/>
                          </a:solidFill>
                          <a:effectLst/>
                          <a:latin typeface="Calibri" panose="020F0502020204030204" pitchFamily="34" charset="0"/>
                          <a:cs typeface="Calibri" panose="020F0502020204030204" pitchFamily="34" charset="0"/>
                        </a:rPr>
                        <a:t>≥1 serious TEAE</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554448210"/>
                  </a:ext>
                </a:extLst>
              </a:tr>
              <a:tr h="42524">
                <a:tc>
                  <a:txBody>
                    <a:bodyPr/>
                    <a:lstStyle/>
                    <a:p>
                      <a:r>
                        <a:rPr lang="en-US" sz="1400" dirty="0">
                          <a:solidFill>
                            <a:srgbClr val="2D2829"/>
                          </a:solidFill>
                          <a:effectLst/>
                          <a:latin typeface="Calibri" panose="020F0502020204030204" pitchFamily="34" charset="0"/>
                          <a:cs typeface="Calibri" panose="020F0502020204030204" pitchFamily="34" charset="0"/>
                        </a:rPr>
                        <a:t>≥1 TEAE leading to permanent treatment discontinuation</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997509574"/>
                  </a:ext>
                </a:extLst>
              </a:tr>
              <a:tr h="42524">
                <a:tc>
                  <a:txBody>
                    <a:bodyPr/>
                    <a:lstStyle/>
                    <a:p>
                      <a:r>
                        <a:rPr lang="en-US" sz="1400" dirty="0">
                          <a:solidFill>
                            <a:srgbClr val="2D2829"/>
                          </a:solidFill>
                          <a:effectLst/>
                          <a:latin typeface="Calibri" panose="020F0502020204030204" pitchFamily="34" charset="0"/>
                          <a:cs typeface="Calibri" panose="020F0502020204030204" pitchFamily="34" charset="0"/>
                        </a:rPr>
                        <a:t>Conjunctivitis</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4 (5)</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180514021"/>
                  </a:ext>
                </a:extLst>
              </a:tr>
            </a:tbl>
          </a:graphicData>
        </a:graphic>
      </p:graphicFrame>
    </p:spTree>
    <p:extLst>
      <p:ext uri="{BB962C8B-B14F-4D97-AF65-F5344CB8AC3E}">
        <p14:creationId xmlns:p14="http://schemas.microsoft.com/office/powerpoint/2010/main" val="223637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altLang="en-US" dirty="0"/>
              <a:t>LIBERTY AD PEDS: Efficacy and Safety of Dupilumab in Children Aged ≥6 to &lt;12 Yr With Severe AD</a:t>
            </a:r>
          </a:p>
        </p:txBody>
      </p:sp>
      <p:sp>
        <p:nvSpPr>
          <p:cNvPr id="9219" name="Rectangle 3">
            <a:extLst>
              <a:ext uri="{FF2B5EF4-FFF2-40B4-BE49-F238E27FC236}">
                <a16:creationId xmlns:a16="http://schemas.microsoft.com/office/drawing/2014/main" id="{D25C30B9-DB9B-4F0D-825F-3ADFC7E0F72C}"/>
              </a:ext>
            </a:extLst>
          </p:cNvPr>
          <p:cNvSpPr>
            <a:spLocks noGrp="1" noChangeArrowheads="1"/>
          </p:cNvSpPr>
          <p:nvPr>
            <p:ph idx="4294967295"/>
          </p:nvPr>
        </p:nvSpPr>
        <p:spPr>
          <a:xfrm>
            <a:off x="609759" y="1508125"/>
            <a:ext cx="10266204" cy="471488"/>
          </a:xfrm>
        </p:spPr>
        <p:txBody>
          <a:bodyPr/>
          <a:lstStyle/>
          <a:p>
            <a:r>
              <a:rPr lang="en-US" altLang="en-US" sz="1800" dirty="0"/>
              <a:t>Randomized, placebo-controlled, double-blind phase III study</a:t>
            </a:r>
          </a:p>
          <a:p>
            <a:endParaRPr lang="en-US" altLang="en-US" sz="1800" dirty="0"/>
          </a:p>
          <a:p>
            <a:endParaRPr lang="en-US" altLang="en-US" sz="1800" dirty="0"/>
          </a:p>
          <a:p>
            <a:pPr marL="0" indent="0">
              <a:buNone/>
            </a:pPr>
            <a:endParaRPr lang="en-US" altLang="en-US" sz="1800" dirty="0"/>
          </a:p>
        </p:txBody>
      </p:sp>
      <p:sp>
        <p:nvSpPr>
          <p:cNvPr id="9221" name="Text Box 11">
            <a:extLst>
              <a:ext uri="{FF2B5EF4-FFF2-40B4-BE49-F238E27FC236}">
                <a16:creationId xmlns:a16="http://schemas.microsoft.com/office/drawing/2014/main" id="{0B865CED-4EF9-403A-B72A-0302F40DC9B0}"/>
              </a:ext>
            </a:extLst>
          </p:cNvPr>
          <p:cNvSpPr txBox="1">
            <a:spLocks noChangeArrowheads="1"/>
          </p:cNvSpPr>
          <p:nvPr/>
        </p:nvSpPr>
        <p:spPr bwMode="auto">
          <a:xfrm>
            <a:off x="414339" y="6385740"/>
            <a:ext cx="828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Paller. AAD VMX 2020. LBA. Paller. </a:t>
            </a:r>
            <a:r>
              <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J Am </a:t>
            </a:r>
            <a:r>
              <a:rPr kumimoji="0" lang="pt-BR"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Acad</a:t>
            </a:r>
            <a:r>
              <a:rPr kumimoji="0" lang="pt-BR"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Dermatol. 2020;82:651</a:t>
            </a:r>
            <a:r>
              <a:rPr lang="en-US" altLang="en-US" sz="1200" b="0" dirty="0">
                <a:solidFill>
                  <a:srgbClr val="455560"/>
                </a:solidFill>
                <a:latin typeface="Calibri" panose="020F0502020204030204" pitchFamily="34" charset="0"/>
              </a:rPr>
              <a:t>.</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8" name="Text Box 23">
            <a:extLst>
              <a:ext uri="{FF2B5EF4-FFF2-40B4-BE49-F238E27FC236}">
                <a16:creationId xmlns:a16="http://schemas.microsoft.com/office/drawing/2014/main" id="{DE253888-26B2-1947-99E1-669200F9DA04}"/>
              </a:ext>
            </a:extLst>
          </p:cNvPr>
          <p:cNvSpPr txBox="1">
            <a:spLocks noChangeArrowheads="1"/>
          </p:cNvSpPr>
          <p:nvPr/>
        </p:nvSpPr>
        <p:spPr bwMode="auto">
          <a:xfrm>
            <a:off x="600242" y="2913767"/>
            <a:ext cx="2891456"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≥6 to &lt;12 yr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with severe AD inadequately controlled by topical therapies; body weight ≥15 kg; IGA 4;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EASI ≥21; weekly average of daily PP-NRS ≥4; BSA involvement ≥15%</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367)</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9" name="Rectangle 24">
            <a:extLst>
              <a:ext uri="{FF2B5EF4-FFF2-40B4-BE49-F238E27FC236}">
                <a16:creationId xmlns:a16="http://schemas.microsoft.com/office/drawing/2014/main" id="{A929704D-D866-8B46-902C-3DB881322BB6}"/>
              </a:ext>
            </a:extLst>
          </p:cNvPr>
          <p:cNvSpPr>
            <a:spLocks noChangeArrowheads="1"/>
          </p:cNvSpPr>
          <p:nvPr/>
        </p:nvSpPr>
        <p:spPr bwMode="auto">
          <a:xfrm>
            <a:off x="4506110" y="2448465"/>
            <a:ext cx="3790950" cy="886923"/>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Dupilumab 300 mg SC Q4W + TCS*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122)</a:t>
            </a:r>
          </a:p>
        </p:txBody>
      </p:sp>
      <p:sp>
        <p:nvSpPr>
          <p:cNvPr id="10" name="Rectangle 25">
            <a:extLst>
              <a:ext uri="{FF2B5EF4-FFF2-40B4-BE49-F238E27FC236}">
                <a16:creationId xmlns:a16="http://schemas.microsoft.com/office/drawing/2014/main" id="{A0AE3325-000B-F445-BB5B-75F6A2B0FA04}"/>
              </a:ext>
            </a:extLst>
          </p:cNvPr>
          <p:cNvSpPr>
            <a:spLocks noChangeArrowheads="1"/>
          </p:cNvSpPr>
          <p:nvPr/>
        </p:nvSpPr>
        <p:spPr bwMode="auto">
          <a:xfrm>
            <a:off x="4506110" y="4314445"/>
            <a:ext cx="3790950" cy="88692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Placebo + TCS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123)</a:t>
            </a:r>
          </a:p>
        </p:txBody>
      </p:sp>
      <p:sp>
        <p:nvSpPr>
          <p:cNvPr id="11" name="Line 26">
            <a:extLst>
              <a:ext uri="{FF2B5EF4-FFF2-40B4-BE49-F238E27FC236}">
                <a16:creationId xmlns:a16="http://schemas.microsoft.com/office/drawing/2014/main" id="{83D6C43F-69C1-E149-AF0E-FCD72CC3E5D0}"/>
              </a:ext>
            </a:extLst>
          </p:cNvPr>
          <p:cNvSpPr>
            <a:spLocks noChangeShapeType="1"/>
          </p:cNvSpPr>
          <p:nvPr/>
        </p:nvSpPr>
        <p:spPr bwMode="auto">
          <a:xfrm>
            <a:off x="3612348" y="4284803"/>
            <a:ext cx="812800" cy="45720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2" name="Line 27">
            <a:extLst>
              <a:ext uri="{FF2B5EF4-FFF2-40B4-BE49-F238E27FC236}">
                <a16:creationId xmlns:a16="http://schemas.microsoft.com/office/drawing/2014/main" id="{7CADD16A-036F-104D-B4F4-C7A597BFD692}"/>
              </a:ext>
            </a:extLst>
          </p:cNvPr>
          <p:cNvSpPr>
            <a:spLocks noChangeShapeType="1"/>
          </p:cNvSpPr>
          <p:nvPr/>
        </p:nvSpPr>
        <p:spPr bwMode="auto">
          <a:xfrm flipV="1">
            <a:off x="3612348" y="2898915"/>
            <a:ext cx="812800" cy="46990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3" name="Rectangle 28">
            <a:extLst>
              <a:ext uri="{FF2B5EF4-FFF2-40B4-BE49-F238E27FC236}">
                <a16:creationId xmlns:a16="http://schemas.microsoft.com/office/drawing/2014/main" id="{D99B2550-99B3-FC4B-B46D-20EC171B441B}"/>
              </a:ext>
            </a:extLst>
          </p:cNvPr>
          <p:cNvSpPr>
            <a:spLocks noChangeArrowheads="1"/>
          </p:cNvSpPr>
          <p:nvPr/>
        </p:nvSpPr>
        <p:spPr bwMode="auto">
          <a:xfrm>
            <a:off x="4506110" y="3381454"/>
            <a:ext cx="3790950" cy="886922"/>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Dupilumab SC Q2W + TCS</a:t>
            </a:r>
            <a:endParaRPr kumimoji="0" lang="en-US" sz="16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&lt;30 kg: 100 mg</a:t>
            </a:r>
            <a:r>
              <a:rPr kumimoji="0" lang="en-US" sz="16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≥30 kg: 200 mg</a:t>
            </a:r>
            <a:r>
              <a:rPr kumimoji="0" lang="en-US" sz="16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charset="0"/>
              </a:rPr>
              <a: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122)</a:t>
            </a:r>
          </a:p>
        </p:txBody>
      </p:sp>
      <p:sp>
        <p:nvSpPr>
          <p:cNvPr id="14" name="Text Box 29">
            <a:extLst>
              <a:ext uri="{FF2B5EF4-FFF2-40B4-BE49-F238E27FC236}">
                <a16:creationId xmlns:a16="http://schemas.microsoft.com/office/drawing/2014/main" id="{338214CB-BC6D-DA4E-895F-0006BE77C6CA}"/>
              </a:ext>
            </a:extLst>
          </p:cNvPr>
          <p:cNvSpPr txBox="1">
            <a:spLocks noChangeArrowheads="1"/>
          </p:cNvSpPr>
          <p:nvPr/>
        </p:nvSpPr>
        <p:spPr bwMode="auto">
          <a:xfrm>
            <a:off x="9210472" y="3592908"/>
            <a:ext cx="3149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tabLst>
                <a:tab pos="114300" algn="l"/>
              </a:tabLst>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tabLst>
                <a:tab pos="114300" algn="l"/>
              </a:tabLst>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tabLst>
                <a:tab pos="114300" algn="l"/>
              </a:tabLst>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tabLst>
                <a:tab pos="114300" algn="l"/>
              </a:tabLst>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114300" algn="l"/>
              </a:tabLst>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tab pos="114300" algn="l"/>
              </a:tabLst>
              <a:defRPr/>
            </a:pPr>
            <a:r>
              <a:rPr kumimoji="0" lang="en-US" alt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12-wk follow-up</a:t>
            </a:r>
          </a:p>
        </p:txBody>
      </p:sp>
      <p:sp>
        <p:nvSpPr>
          <p:cNvPr id="18" name="Line 30">
            <a:extLst>
              <a:ext uri="{FF2B5EF4-FFF2-40B4-BE49-F238E27FC236}">
                <a16:creationId xmlns:a16="http://schemas.microsoft.com/office/drawing/2014/main" id="{14CBA672-E5C8-8F49-A3E1-7AF08E3648E5}"/>
              </a:ext>
            </a:extLst>
          </p:cNvPr>
          <p:cNvSpPr>
            <a:spLocks noChangeShapeType="1"/>
          </p:cNvSpPr>
          <p:nvPr/>
        </p:nvSpPr>
        <p:spPr bwMode="auto">
          <a:xfrm rot="16200000">
            <a:off x="8753766" y="3524060"/>
            <a:ext cx="0" cy="47625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1" name="Line 33">
            <a:extLst>
              <a:ext uri="{FF2B5EF4-FFF2-40B4-BE49-F238E27FC236}">
                <a16:creationId xmlns:a16="http://schemas.microsoft.com/office/drawing/2014/main" id="{22C3A2A3-AB3D-3849-B101-BD2A261EB500}"/>
              </a:ext>
            </a:extLst>
          </p:cNvPr>
          <p:cNvSpPr>
            <a:spLocks noChangeShapeType="1"/>
          </p:cNvSpPr>
          <p:nvPr/>
        </p:nvSpPr>
        <p:spPr bwMode="auto">
          <a:xfrm>
            <a:off x="3574248" y="3822840"/>
            <a:ext cx="849312"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B1A31241-CBFC-2B40-9257-9A0A8EDE763B}"/>
              </a:ext>
            </a:extLst>
          </p:cNvPr>
          <p:cNvSpPr txBox="1"/>
          <p:nvPr/>
        </p:nvSpPr>
        <p:spPr bwMode="auto">
          <a:xfrm>
            <a:off x="609918" y="5237356"/>
            <a:ext cx="105889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*600-mg loading dose.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200-mg loading dose.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400-mg loading dose.</a:t>
            </a:r>
          </a:p>
        </p:txBody>
      </p:sp>
      <p:sp>
        <p:nvSpPr>
          <p:cNvPr id="22" name="Content Placeholder 2">
            <a:extLst>
              <a:ext uri="{FF2B5EF4-FFF2-40B4-BE49-F238E27FC236}">
                <a16:creationId xmlns:a16="http://schemas.microsoft.com/office/drawing/2014/main" id="{7F13AF90-1E05-7247-97AB-EE4F614002FE}"/>
              </a:ext>
            </a:extLst>
          </p:cNvPr>
          <p:cNvSpPr txBox="1">
            <a:spLocks/>
          </p:cNvSpPr>
          <p:nvPr/>
        </p:nvSpPr>
        <p:spPr bwMode="auto">
          <a:xfrm>
            <a:off x="609759" y="5565281"/>
            <a:ext cx="9840527" cy="914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Char char="§"/>
              <a:tabLst/>
              <a:defRPr/>
            </a:pPr>
            <a:r>
              <a:rPr kumimoji="0" lang="en-US" altLang="en-US" sz="18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Primary endpoint: proportion of patients with IGA 0 or 1 at Wk 16 </a:t>
            </a:r>
          </a:p>
          <a:p>
            <a:pPr marL="742950" marR="0" lvl="1" indent="-285750" algn="l" defTabSz="914400" rtl="0" eaLnBrk="1" fontAlgn="base" latinLnBrk="0" hangingPunct="1">
              <a:lnSpc>
                <a:spcPct val="90000"/>
              </a:lnSpc>
              <a:spcBef>
                <a:spcPts val="0"/>
              </a:spcBef>
              <a:spcAft>
                <a:spcPts val="100"/>
              </a:spcAft>
              <a:buClr>
                <a:srgbClr val="000000"/>
              </a:buClr>
              <a:buSzTx/>
              <a:buFont typeface="Arial" panose="020B0604020202020204" pitchFamily="34" charset="0"/>
              <a:buChar char="‒"/>
              <a:tabLst/>
              <a:defRPr/>
            </a:pPr>
            <a:r>
              <a:rPr kumimoji="0" lang="en-US" alt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Additional coprimary endpoint for EMA and EMA Reference Market Countries: proportion of patients with EASI-75 at Wk 16 </a:t>
            </a:r>
            <a:endPar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9" name="Line 54">
            <a:extLst>
              <a:ext uri="{FF2B5EF4-FFF2-40B4-BE49-F238E27FC236}">
                <a16:creationId xmlns:a16="http://schemas.microsoft.com/office/drawing/2014/main" id="{631F1C34-46E6-7046-89AD-C142D3E04A01}"/>
              </a:ext>
            </a:extLst>
          </p:cNvPr>
          <p:cNvSpPr>
            <a:spLocks noChangeShapeType="1"/>
          </p:cNvSpPr>
          <p:nvPr/>
        </p:nvSpPr>
        <p:spPr bwMode="auto">
          <a:xfrm>
            <a:off x="4506110" y="2209621"/>
            <a:ext cx="0" cy="21600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0" name="TextBox 19">
            <a:extLst>
              <a:ext uri="{FF2B5EF4-FFF2-40B4-BE49-F238E27FC236}">
                <a16:creationId xmlns:a16="http://schemas.microsoft.com/office/drawing/2014/main" id="{5C7A2169-2E83-2041-B2D7-E71CA701CFC7}"/>
              </a:ext>
            </a:extLst>
          </p:cNvPr>
          <p:cNvSpPr txBox="1"/>
          <p:nvPr/>
        </p:nvSpPr>
        <p:spPr bwMode="auto">
          <a:xfrm>
            <a:off x="3830674" y="1759774"/>
            <a:ext cx="13508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Loading dose on Day 1</a:t>
            </a:r>
          </a:p>
        </p:txBody>
      </p:sp>
      <p:sp>
        <p:nvSpPr>
          <p:cNvPr id="23" name="Line 54">
            <a:extLst>
              <a:ext uri="{FF2B5EF4-FFF2-40B4-BE49-F238E27FC236}">
                <a16:creationId xmlns:a16="http://schemas.microsoft.com/office/drawing/2014/main" id="{EB62DE44-EEEF-A846-BE2B-0345FE7CF0DF}"/>
              </a:ext>
            </a:extLst>
          </p:cNvPr>
          <p:cNvSpPr>
            <a:spLocks noChangeShapeType="1"/>
          </p:cNvSpPr>
          <p:nvPr/>
        </p:nvSpPr>
        <p:spPr bwMode="auto">
          <a:xfrm>
            <a:off x="8297060" y="2223700"/>
            <a:ext cx="0" cy="216000"/>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4" name="TextBox 23">
            <a:extLst>
              <a:ext uri="{FF2B5EF4-FFF2-40B4-BE49-F238E27FC236}">
                <a16:creationId xmlns:a16="http://schemas.microsoft.com/office/drawing/2014/main" id="{DB51DF00-E1BD-4140-9B8C-061AD4E742E3}"/>
              </a:ext>
            </a:extLst>
          </p:cNvPr>
          <p:cNvSpPr txBox="1"/>
          <p:nvPr/>
        </p:nvSpPr>
        <p:spPr bwMode="auto">
          <a:xfrm>
            <a:off x="7605106" y="1857787"/>
            <a:ext cx="13508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16</a:t>
            </a:r>
          </a:p>
        </p:txBody>
      </p:sp>
      <p:sp>
        <p:nvSpPr>
          <p:cNvPr id="25" name="Line 54">
            <a:extLst>
              <a:ext uri="{FF2B5EF4-FFF2-40B4-BE49-F238E27FC236}">
                <a16:creationId xmlns:a16="http://schemas.microsoft.com/office/drawing/2014/main" id="{8A1D9442-F6D2-7244-BE98-671B524C7704}"/>
              </a:ext>
            </a:extLst>
          </p:cNvPr>
          <p:cNvSpPr>
            <a:spLocks noChangeShapeType="1"/>
          </p:cNvSpPr>
          <p:nvPr/>
        </p:nvSpPr>
        <p:spPr bwMode="auto">
          <a:xfrm>
            <a:off x="3166266" y="2368828"/>
            <a:ext cx="0" cy="239815"/>
          </a:xfrm>
          <a:prstGeom prst="line">
            <a:avLst/>
          </a:prstGeom>
          <a:noFill/>
          <a:ln w="28575">
            <a:solidFill>
              <a:schemeClr val="bg1"/>
            </a:solidFill>
            <a:round/>
            <a:headEnd/>
            <a:tailEnd type="triangle" w="med" len="med"/>
          </a:ln>
          <a:extLst>
            <a:ext uri="{909E8E84-426E-40dd-AFC4-6F175D3DCCD1}">
              <a14:hiddenFill xmlns=""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6" name="TextBox 25">
            <a:extLst>
              <a:ext uri="{FF2B5EF4-FFF2-40B4-BE49-F238E27FC236}">
                <a16:creationId xmlns:a16="http://schemas.microsoft.com/office/drawing/2014/main" id="{301F103D-09DF-8B44-82E1-5B0CA049A0A0}"/>
              </a:ext>
            </a:extLst>
          </p:cNvPr>
          <p:cNvSpPr txBox="1"/>
          <p:nvPr/>
        </p:nvSpPr>
        <p:spPr bwMode="auto">
          <a:xfrm>
            <a:off x="1301223" y="1896958"/>
            <a:ext cx="26188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Stratification by BL weight </a:t>
            </a:r>
            <a:b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(&lt;30 kg vs ≥30 kg) and region</a:t>
            </a:r>
          </a:p>
        </p:txBody>
      </p:sp>
    </p:spTree>
    <p:extLst>
      <p:ext uri="{BB962C8B-B14F-4D97-AF65-F5344CB8AC3E}">
        <p14:creationId xmlns:p14="http://schemas.microsoft.com/office/powerpoint/2010/main" val="3502311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Box 57">
            <a:extLst>
              <a:ext uri="{FF2B5EF4-FFF2-40B4-BE49-F238E27FC236}">
                <a16:creationId xmlns:a16="http://schemas.microsoft.com/office/drawing/2014/main" id="{9500E728-759F-4F18-A285-714704A48782}"/>
              </a:ext>
            </a:extLst>
          </p:cNvPr>
          <p:cNvSpPr txBox="1"/>
          <p:nvPr/>
        </p:nvSpPr>
        <p:spPr bwMode="auto">
          <a:xfrm>
            <a:off x="4940271" y="3376041"/>
            <a:ext cx="5666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30%</a:t>
            </a:r>
          </a:p>
        </p:txBody>
      </p:sp>
      <p:sp>
        <p:nvSpPr>
          <p:cNvPr id="59" name="TextBox 58">
            <a:extLst>
              <a:ext uri="{FF2B5EF4-FFF2-40B4-BE49-F238E27FC236}">
                <a16:creationId xmlns:a16="http://schemas.microsoft.com/office/drawing/2014/main" id="{70A37270-EAB0-421C-9AC7-0601A716C1E7}"/>
              </a:ext>
            </a:extLst>
          </p:cNvPr>
          <p:cNvSpPr txBox="1"/>
          <p:nvPr/>
        </p:nvSpPr>
        <p:spPr bwMode="auto">
          <a:xfrm>
            <a:off x="4940271" y="4185803"/>
            <a:ext cx="5666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11%</a:t>
            </a:r>
          </a:p>
        </p:txBody>
      </p:sp>
      <p:grpSp>
        <p:nvGrpSpPr>
          <p:cNvPr id="9236" name="Group 9235">
            <a:extLst>
              <a:ext uri="{FF2B5EF4-FFF2-40B4-BE49-F238E27FC236}">
                <a16:creationId xmlns:a16="http://schemas.microsoft.com/office/drawing/2014/main" id="{91A1D457-B157-4FA2-A642-E9752107A32A}"/>
              </a:ext>
            </a:extLst>
          </p:cNvPr>
          <p:cNvGrpSpPr/>
          <p:nvPr/>
        </p:nvGrpSpPr>
        <p:grpSpPr>
          <a:xfrm>
            <a:off x="2236959" y="3484327"/>
            <a:ext cx="2785397" cy="1490887"/>
            <a:chOff x="1155790" y="3231193"/>
            <a:chExt cx="2785397" cy="1490887"/>
          </a:xfrm>
          <a:solidFill>
            <a:schemeClr val="accent3"/>
          </a:solidFill>
        </p:grpSpPr>
        <p:sp>
          <p:nvSpPr>
            <p:cNvPr id="175" name="Isosceles Triangle 174">
              <a:extLst>
                <a:ext uri="{FF2B5EF4-FFF2-40B4-BE49-F238E27FC236}">
                  <a16:creationId xmlns:a16="http://schemas.microsoft.com/office/drawing/2014/main" id="{D327FA77-92CC-48C1-B677-B825A5EC908F}"/>
                </a:ext>
              </a:extLst>
            </p:cNvPr>
            <p:cNvSpPr/>
            <p:nvPr/>
          </p:nvSpPr>
          <p:spPr bwMode="auto">
            <a:xfrm>
              <a:off x="3840740" y="3231193"/>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76" name="Isosceles Triangle 175">
              <a:extLst>
                <a:ext uri="{FF2B5EF4-FFF2-40B4-BE49-F238E27FC236}">
                  <a16:creationId xmlns:a16="http://schemas.microsoft.com/office/drawing/2014/main" id="{1DCF1230-9647-46AE-8269-3B73FF5EAE06}"/>
                </a:ext>
              </a:extLst>
            </p:cNvPr>
            <p:cNvSpPr/>
            <p:nvPr/>
          </p:nvSpPr>
          <p:spPr bwMode="auto">
            <a:xfrm>
              <a:off x="3172218" y="3388855"/>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77" name="Isosceles Triangle 176">
              <a:extLst>
                <a:ext uri="{FF2B5EF4-FFF2-40B4-BE49-F238E27FC236}">
                  <a16:creationId xmlns:a16="http://schemas.microsoft.com/office/drawing/2014/main" id="{3A72FBFB-31BD-4C61-9A8D-B981543F1861}"/>
                </a:ext>
              </a:extLst>
            </p:cNvPr>
            <p:cNvSpPr/>
            <p:nvPr/>
          </p:nvSpPr>
          <p:spPr bwMode="auto">
            <a:xfrm>
              <a:off x="2503355" y="3564061"/>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78" name="Isosceles Triangle 177">
              <a:extLst>
                <a:ext uri="{FF2B5EF4-FFF2-40B4-BE49-F238E27FC236}">
                  <a16:creationId xmlns:a16="http://schemas.microsoft.com/office/drawing/2014/main" id="{BF7D699F-2A09-45A7-AE5B-87DCDBEF8F0E}"/>
                </a:ext>
              </a:extLst>
            </p:cNvPr>
            <p:cNvSpPr/>
            <p:nvPr/>
          </p:nvSpPr>
          <p:spPr bwMode="auto">
            <a:xfrm>
              <a:off x="1837321" y="4210777"/>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79" name="Isosceles Triangle 178">
              <a:extLst>
                <a:ext uri="{FF2B5EF4-FFF2-40B4-BE49-F238E27FC236}">
                  <a16:creationId xmlns:a16="http://schemas.microsoft.com/office/drawing/2014/main" id="{CE253F04-5121-4D9A-8636-93822B4558C2}"/>
                </a:ext>
              </a:extLst>
            </p:cNvPr>
            <p:cNvSpPr/>
            <p:nvPr/>
          </p:nvSpPr>
          <p:spPr bwMode="auto">
            <a:xfrm>
              <a:off x="1664714" y="4340521"/>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80" name="Isosceles Triangle 179">
              <a:extLst>
                <a:ext uri="{FF2B5EF4-FFF2-40B4-BE49-F238E27FC236}">
                  <a16:creationId xmlns:a16="http://schemas.microsoft.com/office/drawing/2014/main" id="{D6D947E3-6926-4456-BA3C-B87AB24BAD98}"/>
                </a:ext>
              </a:extLst>
            </p:cNvPr>
            <p:cNvSpPr/>
            <p:nvPr/>
          </p:nvSpPr>
          <p:spPr bwMode="auto">
            <a:xfrm>
              <a:off x="1493716" y="4578176"/>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81" name="Isosceles Triangle 180">
              <a:extLst>
                <a:ext uri="{FF2B5EF4-FFF2-40B4-BE49-F238E27FC236}">
                  <a16:creationId xmlns:a16="http://schemas.microsoft.com/office/drawing/2014/main" id="{CC6FC853-ABDC-4ACF-A050-519A96C17234}"/>
                </a:ext>
              </a:extLst>
            </p:cNvPr>
            <p:cNvSpPr/>
            <p:nvPr/>
          </p:nvSpPr>
          <p:spPr bwMode="auto">
            <a:xfrm>
              <a:off x="1321974" y="4578176"/>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82" name="Isosceles Triangle 181">
              <a:extLst>
                <a:ext uri="{FF2B5EF4-FFF2-40B4-BE49-F238E27FC236}">
                  <a16:creationId xmlns:a16="http://schemas.microsoft.com/office/drawing/2014/main" id="{C8E3D6CE-64B4-4030-A7D1-EDCA0BF0B741}"/>
                </a:ext>
              </a:extLst>
            </p:cNvPr>
            <p:cNvSpPr/>
            <p:nvPr/>
          </p:nvSpPr>
          <p:spPr bwMode="auto">
            <a:xfrm>
              <a:off x="1155790" y="4635487"/>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9234" name="Group 9233">
            <a:extLst>
              <a:ext uri="{FF2B5EF4-FFF2-40B4-BE49-F238E27FC236}">
                <a16:creationId xmlns:a16="http://schemas.microsoft.com/office/drawing/2014/main" id="{9C51CF26-65AF-4FB6-B84E-AE33DDBF5360}"/>
              </a:ext>
            </a:extLst>
          </p:cNvPr>
          <p:cNvGrpSpPr/>
          <p:nvPr/>
        </p:nvGrpSpPr>
        <p:grpSpPr>
          <a:xfrm>
            <a:off x="2255624" y="4351231"/>
            <a:ext cx="2763185" cy="637805"/>
            <a:chOff x="1174455" y="4098097"/>
            <a:chExt cx="2763185" cy="637805"/>
          </a:xfrm>
          <a:solidFill>
            <a:schemeClr val="accent4"/>
          </a:solidFill>
        </p:grpSpPr>
        <p:sp>
          <p:nvSpPr>
            <p:cNvPr id="156" name="Rectangle 155">
              <a:extLst>
                <a:ext uri="{FF2B5EF4-FFF2-40B4-BE49-F238E27FC236}">
                  <a16:creationId xmlns:a16="http://schemas.microsoft.com/office/drawing/2014/main" id="{6FE7ABCD-6BA9-4B6B-8369-97177B646F3A}"/>
                </a:ext>
              </a:extLst>
            </p:cNvPr>
            <p:cNvSpPr/>
            <p:nvPr/>
          </p:nvSpPr>
          <p:spPr bwMode="auto">
            <a:xfrm rot="18900000">
              <a:off x="3851533" y="4098097"/>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57" name="Rectangle 156">
              <a:extLst>
                <a:ext uri="{FF2B5EF4-FFF2-40B4-BE49-F238E27FC236}">
                  <a16:creationId xmlns:a16="http://schemas.microsoft.com/office/drawing/2014/main" id="{D9A5BF43-8AC4-4E92-B4D6-96D407DBBC32}"/>
                </a:ext>
              </a:extLst>
            </p:cNvPr>
            <p:cNvSpPr/>
            <p:nvPr/>
          </p:nvSpPr>
          <p:spPr bwMode="auto">
            <a:xfrm rot="18900000">
              <a:off x="3184709" y="4265117"/>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58" name="Rectangle 157">
              <a:extLst>
                <a:ext uri="{FF2B5EF4-FFF2-40B4-BE49-F238E27FC236}">
                  <a16:creationId xmlns:a16="http://schemas.microsoft.com/office/drawing/2014/main" id="{A45C5D6B-C70D-41BF-ACC9-F47C1BA33C85}"/>
                </a:ext>
              </a:extLst>
            </p:cNvPr>
            <p:cNvSpPr/>
            <p:nvPr/>
          </p:nvSpPr>
          <p:spPr bwMode="auto">
            <a:xfrm rot="18900000">
              <a:off x="2504063" y="4302662"/>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59" name="Rectangle 158">
              <a:extLst>
                <a:ext uri="{FF2B5EF4-FFF2-40B4-BE49-F238E27FC236}">
                  <a16:creationId xmlns:a16="http://schemas.microsoft.com/office/drawing/2014/main" id="{1494F005-806D-4F7C-AAFE-69AADF691928}"/>
                </a:ext>
              </a:extLst>
            </p:cNvPr>
            <p:cNvSpPr/>
            <p:nvPr/>
          </p:nvSpPr>
          <p:spPr bwMode="auto">
            <a:xfrm rot="18900000">
              <a:off x="1174455" y="4649795"/>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60" name="Rectangle 159">
              <a:extLst>
                <a:ext uri="{FF2B5EF4-FFF2-40B4-BE49-F238E27FC236}">
                  <a16:creationId xmlns:a16="http://schemas.microsoft.com/office/drawing/2014/main" id="{610237DE-29FB-46FF-B516-A7954841E0D5}"/>
                </a:ext>
              </a:extLst>
            </p:cNvPr>
            <p:cNvSpPr/>
            <p:nvPr/>
          </p:nvSpPr>
          <p:spPr bwMode="auto">
            <a:xfrm rot="18900000">
              <a:off x="1680346" y="4495603"/>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61" name="Rectangle 160">
              <a:extLst>
                <a:ext uri="{FF2B5EF4-FFF2-40B4-BE49-F238E27FC236}">
                  <a16:creationId xmlns:a16="http://schemas.microsoft.com/office/drawing/2014/main" id="{6E06EA1D-21D9-4216-8D70-0F13493A3636}"/>
                </a:ext>
              </a:extLst>
            </p:cNvPr>
            <p:cNvSpPr/>
            <p:nvPr/>
          </p:nvSpPr>
          <p:spPr bwMode="auto">
            <a:xfrm rot="18900000">
              <a:off x="1841947" y="4427922"/>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62" name="Rectangle 161">
              <a:extLst>
                <a:ext uri="{FF2B5EF4-FFF2-40B4-BE49-F238E27FC236}">
                  <a16:creationId xmlns:a16="http://schemas.microsoft.com/office/drawing/2014/main" id="{437CC016-3857-49D6-938E-26A9EB1954AA}"/>
                </a:ext>
              </a:extLst>
            </p:cNvPr>
            <p:cNvSpPr/>
            <p:nvPr/>
          </p:nvSpPr>
          <p:spPr bwMode="auto">
            <a:xfrm rot="18900000">
              <a:off x="1494503" y="4571131"/>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63" name="Rectangle 162">
              <a:extLst>
                <a:ext uri="{FF2B5EF4-FFF2-40B4-BE49-F238E27FC236}">
                  <a16:creationId xmlns:a16="http://schemas.microsoft.com/office/drawing/2014/main" id="{A80A94EC-660C-4B55-B048-57182A366206}"/>
                </a:ext>
              </a:extLst>
            </p:cNvPr>
            <p:cNvSpPr/>
            <p:nvPr/>
          </p:nvSpPr>
          <p:spPr bwMode="auto">
            <a:xfrm rot="18900000">
              <a:off x="1323111" y="4560614"/>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altLang="en-US" dirty="0"/>
              <a:t>LIBERTY AD PEDS: Efficacy</a:t>
            </a:r>
          </a:p>
        </p:txBody>
      </p:sp>
      <p:sp>
        <p:nvSpPr>
          <p:cNvPr id="10" name="Text Box 11">
            <a:extLst>
              <a:ext uri="{FF2B5EF4-FFF2-40B4-BE49-F238E27FC236}">
                <a16:creationId xmlns:a16="http://schemas.microsoft.com/office/drawing/2014/main" id="{02F9442A-3D64-774E-851A-2938A4192E45}"/>
              </a:ext>
            </a:extLst>
          </p:cNvPr>
          <p:cNvSpPr txBox="1">
            <a:spLocks noChangeArrowheads="1"/>
          </p:cNvSpPr>
          <p:nvPr/>
        </p:nvSpPr>
        <p:spPr bwMode="auto">
          <a:xfrm>
            <a:off x="414339" y="6385740"/>
            <a:ext cx="828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Paller</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AAD VMX 2020. LBA.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Paller</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J Am </a:t>
            </a:r>
            <a:r>
              <a:rPr kumimoji="0" lang="en-US"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Acad</a:t>
            </a: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Dermatol. 2020;83:1282. </a:t>
            </a:r>
          </a:p>
        </p:txBody>
      </p:sp>
      <p:sp>
        <p:nvSpPr>
          <p:cNvPr id="13" name="TextBox 12">
            <a:extLst>
              <a:ext uri="{FF2B5EF4-FFF2-40B4-BE49-F238E27FC236}">
                <a16:creationId xmlns:a16="http://schemas.microsoft.com/office/drawing/2014/main" id="{B96D42DA-CA7D-1E40-9830-8B5D96DFCF19}"/>
              </a:ext>
            </a:extLst>
          </p:cNvPr>
          <p:cNvSpPr txBox="1"/>
          <p:nvPr/>
        </p:nvSpPr>
        <p:spPr bwMode="auto">
          <a:xfrm>
            <a:off x="663717" y="6092320"/>
            <a:ext cx="260894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Symbol" pitchFamily="2" charset="2"/>
              </a:rPr>
              <a:t></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.05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Symbol" pitchFamily="2" charset="2"/>
              </a:rPr>
              <a:t></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.001 </a:t>
            </a:r>
            <a:r>
              <a:rPr kumimoji="0" lang="en-US" sz="1400" b="0" i="0" u="none" strike="noStrike" kern="1200" cap="none" spc="0" normalizeH="0" baseline="30000" noProof="0" dirty="0">
                <a:ln>
                  <a:noFill/>
                </a:ln>
                <a:solidFill>
                  <a:srgbClr val="000000"/>
                </a:solidFill>
                <a:effectLst/>
                <a:uLnTx/>
                <a:uFillTx/>
                <a:latin typeface="Calibri" panose="020F0502020204030204" pitchFamily="34" charset="0"/>
                <a:ea typeface="+mn-ea"/>
                <a:cs typeface="Calibri" panose="020F0502020204030204" pitchFamily="34" charset="0"/>
              </a:rPr>
              <a:t>‡</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sym typeface="Symbol" pitchFamily="2" charset="2"/>
              </a:rPr>
              <a:t></a:t>
            </a:r>
            <a:r>
              <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.0001</a:t>
            </a:r>
            <a:endParaRPr kumimoji="0" lang="en-US" sz="14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2" name="TextBox 1">
            <a:extLst>
              <a:ext uri="{FF2B5EF4-FFF2-40B4-BE49-F238E27FC236}">
                <a16:creationId xmlns:a16="http://schemas.microsoft.com/office/drawing/2014/main" id="{2AA547C4-D478-48E0-9580-99A7BB485E30}"/>
              </a:ext>
            </a:extLst>
          </p:cNvPr>
          <p:cNvSpPr txBox="1"/>
          <p:nvPr/>
        </p:nvSpPr>
        <p:spPr bwMode="auto">
          <a:xfrm rot="16200000">
            <a:off x="247372" y="3337973"/>
            <a:ext cx="28573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a:r>
          </a:p>
        </p:txBody>
      </p:sp>
      <p:sp>
        <p:nvSpPr>
          <p:cNvPr id="3" name="TextBox 2">
            <a:extLst>
              <a:ext uri="{FF2B5EF4-FFF2-40B4-BE49-F238E27FC236}">
                <a16:creationId xmlns:a16="http://schemas.microsoft.com/office/drawing/2014/main" id="{62854AB7-5906-4577-8366-5758B9DAB664}"/>
              </a:ext>
            </a:extLst>
          </p:cNvPr>
          <p:cNvSpPr txBox="1"/>
          <p:nvPr/>
        </p:nvSpPr>
        <p:spPr bwMode="auto">
          <a:xfrm>
            <a:off x="4335043" y="5551531"/>
            <a:ext cx="347803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Placebo + TCS (n = 123)</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Dupilumab 300 mg Q4W + TCS (n = 122)</a:t>
            </a:r>
            <a:b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Dupilumab 100/200 mg Q2W + TCS (n = 122)</a:t>
            </a:r>
          </a:p>
        </p:txBody>
      </p:sp>
      <p:sp>
        <p:nvSpPr>
          <p:cNvPr id="5" name="TextBox 4">
            <a:extLst>
              <a:ext uri="{FF2B5EF4-FFF2-40B4-BE49-F238E27FC236}">
                <a16:creationId xmlns:a16="http://schemas.microsoft.com/office/drawing/2014/main" id="{57C017D9-D288-477C-9FBE-406EF5E50C53}"/>
              </a:ext>
            </a:extLst>
          </p:cNvPr>
          <p:cNvSpPr txBox="1"/>
          <p:nvPr/>
        </p:nvSpPr>
        <p:spPr bwMode="auto">
          <a:xfrm>
            <a:off x="2331002" y="1741220"/>
            <a:ext cx="2650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IGA 0/1</a:t>
            </a:r>
          </a:p>
        </p:txBody>
      </p:sp>
      <p:sp>
        <p:nvSpPr>
          <p:cNvPr id="11" name="TextBox 10">
            <a:extLst>
              <a:ext uri="{FF2B5EF4-FFF2-40B4-BE49-F238E27FC236}">
                <a16:creationId xmlns:a16="http://schemas.microsoft.com/office/drawing/2014/main" id="{B056231B-1E60-4882-9CF0-1DD3521BBF5A}"/>
              </a:ext>
            </a:extLst>
          </p:cNvPr>
          <p:cNvSpPr txBox="1"/>
          <p:nvPr/>
        </p:nvSpPr>
        <p:spPr bwMode="auto">
          <a:xfrm>
            <a:off x="2274919" y="5158373"/>
            <a:ext cx="27067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a:t>
            </a:r>
          </a:p>
        </p:txBody>
      </p:sp>
      <p:cxnSp>
        <p:nvCxnSpPr>
          <p:cNvPr id="8" name="Straight Connector 7">
            <a:extLst>
              <a:ext uri="{FF2B5EF4-FFF2-40B4-BE49-F238E27FC236}">
                <a16:creationId xmlns:a16="http://schemas.microsoft.com/office/drawing/2014/main" id="{9071AABE-990D-4CB3-A377-758F04A3382D}"/>
              </a:ext>
            </a:extLst>
          </p:cNvPr>
          <p:cNvCxnSpPr>
            <a:cxnSpLocks/>
          </p:cNvCxnSpPr>
          <p:nvPr/>
        </p:nvCxnSpPr>
        <p:spPr bwMode="auto">
          <a:xfrm>
            <a:off x="2291532" y="4941768"/>
            <a:ext cx="2690125" cy="0"/>
          </a:xfrm>
          <a:prstGeom prst="line">
            <a:avLst/>
          </a:prstGeom>
          <a:noFill/>
          <a:ln w="28575" cap="flat" cmpd="sng" algn="ctr">
            <a:solidFill>
              <a:schemeClr val="bg1"/>
            </a:solidFill>
            <a:prstDash val="solid"/>
            <a:round/>
            <a:headEnd type="none" w="med" len="med"/>
            <a:tailEnd type="none" w="med" len="med"/>
          </a:ln>
          <a:effectLst/>
        </p:spPr>
      </p:cxnSp>
      <p:grpSp>
        <p:nvGrpSpPr>
          <p:cNvPr id="25" name="Group 24">
            <a:extLst>
              <a:ext uri="{FF2B5EF4-FFF2-40B4-BE49-F238E27FC236}">
                <a16:creationId xmlns:a16="http://schemas.microsoft.com/office/drawing/2014/main" id="{174F73FC-2B73-4665-A952-AEB95F7D94B1}"/>
              </a:ext>
            </a:extLst>
          </p:cNvPr>
          <p:cNvGrpSpPr/>
          <p:nvPr/>
        </p:nvGrpSpPr>
        <p:grpSpPr>
          <a:xfrm>
            <a:off x="2295607" y="2072629"/>
            <a:ext cx="0" cy="2878664"/>
            <a:chOff x="1214438" y="1750486"/>
            <a:chExt cx="0" cy="2878664"/>
          </a:xfrm>
        </p:grpSpPr>
        <p:cxnSp>
          <p:nvCxnSpPr>
            <p:cNvPr id="22" name="Straight Connector 21">
              <a:extLst>
                <a:ext uri="{FF2B5EF4-FFF2-40B4-BE49-F238E27FC236}">
                  <a16:creationId xmlns:a16="http://schemas.microsoft.com/office/drawing/2014/main" id="{97D4C4DE-6F9E-44ED-9C36-4DD783D27217}"/>
                </a:ext>
              </a:extLst>
            </p:cNvPr>
            <p:cNvCxnSpPr>
              <a:cxnSpLocks/>
            </p:cNvCxnSpPr>
            <p:nvPr/>
          </p:nvCxnSpPr>
          <p:spPr bwMode="auto">
            <a:xfrm flipV="1">
              <a:off x="1214438" y="1981200"/>
              <a:ext cx="0" cy="264795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72C752CD-30B3-459F-83DF-B38B8148F363}"/>
                </a:ext>
              </a:extLst>
            </p:cNvPr>
            <p:cNvCxnSpPr>
              <a:cxnSpLocks/>
            </p:cNvCxnSpPr>
            <p:nvPr/>
          </p:nvCxnSpPr>
          <p:spPr bwMode="auto">
            <a:xfrm flipV="1">
              <a:off x="1214438" y="1750486"/>
              <a:ext cx="0" cy="173564"/>
            </a:xfrm>
            <a:prstGeom prst="line">
              <a:avLst/>
            </a:prstGeom>
            <a:noFill/>
            <a:ln w="28575" cap="flat" cmpd="sng" algn="ctr">
              <a:solidFill>
                <a:schemeClr val="bg1"/>
              </a:solidFill>
              <a:prstDash val="solid"/>
              <a:round/>
              <a:headEnd type="none" w="med" len="med"/>
              <a:tailEnd type="none" w="med" len="med"/>
            </a:ln>
            <a:effectLst/>
          </p:spPr>
        </p:cxnSp>
      </p:grpSp>
      <p:cxnSp>
        <p:nvCxnSpPr>
          <p:cNvPr id="27" name="Straight Connector 26">
            <a:extLst>
              <a:ext uri="{FF2B5EF4-FFF2-40B4-BE49-F238E27FC236}">
                <a16:creationId xmlns:a16="http://schemas.microsoft.com/office/drawing/2014/main" id="{9B278BB6-88E0-4CDB-A8DE-CA244A58FFB6}"/>
              </a:ext>
            </a:extLst>
          </p:cNvPr>
          <p:cNvCxnSpPr>
            <a:cxnSpLocks/>
          </p:cNvCxnSpPr>
          <p:nvPr/>
        </p:nvCxnSpPr>
        <p:spPr bwMode="auto">
          <a:xfrm flipH="1">
            <a:off x="2227524" y="208215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A5476C36-5104-427D-BA52-116AB59AD37A}"/>
              </a:ext>
            </a:extLst>
          </p:cNvPr>
          <p:cNvCxnSpPr>
            <a:cxnSpLocks/>
          </p:cNvCxnSpPr>
          <p:nvPr/>
        </p:nvCxnSpPr>
        <p:spPr bwMode="auto">
          <a:xfrm flipH="1">
            <a:off x="2227524" y="255875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D680D3DC-BD15-4CF8-940C-689A5AAAEFCC}"/>
              </a:ext>
            </a:extLst>
          </p:cNvPr>
          <p:cNvCxnSpPr>
            <a:cxnSpLocks/>
          </p:cNvCxnSpPr>
          <p:nvPr/>
        </p:nvCxnSpPr>
        <p:spPr bwMode="auto">
          <a:xfrm flipH="1">
            <a:off x="2227524" y="3035359"/>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C4C0C9A4-E106-45DB-9FF0-CC644B07C04A}"/>
              </a:ext>
            </a:extLst>
          </p:cNvPr>
          <p:cNvCxnSpPr>
            <a:cxnSpLocks/>
          </p:cNvCxnSpPr>
          <p:nvPr/>
        </p:nvCxnSpPr>
        <p:spPr bwMode="auto">
          <a:xfrm flipH="1">
            <a:off x="2227524" y="351196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4E7A521F-4FC0-4061-BE4A-40028DB10E35}"/>
              </a:ext>
            </a:extLst>
          </p:cNvPr>
          <p:cNvCxnSpPr>
            <a:cxnSpLocks/>
          </p:cNvCxnSpPr>
          <p:nvPr/>
        </p:nvCxnSpPr>
        <p:spPr bwMode="auto">
          <a:xfrm flipH="1">
            <a:off x="2227524" y="398856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EFA20049-A659-44EE-B996-306540BBC1D2}"/>
              </a:ext>
            </a:extLst>
          </p:cNvPr>
          <p:cNvCxnSpPr>
            <a:cxnSpLocks/>
          </p:cNvCxnSpPr>
          <p:nvPr/>
        </p:nvCxnSpPr>
        <p:spPr bwMode="auto">
          <a:xfrm flipH="1">
            <a:off x="2227524" y="4465165"/>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2D361DBA-7F73-4E0D-909D-093BC701F050}"/>
              </a:ext>
            </a:extLst>
          </p:cNvPr>
          <p:cNvCxnSpPr>
            <a:cxnSpLocks/>
          </p:cNvCxnSpPr>
          <p:nvPr/>
        </p:nvCxnSpPr>
        <p:spPr bwMode="auto">
          <a:xfrm flipH="1">
            <a:off x="2227524" y="4941768"/>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9217" name="Straight Connector 9216">
            <a:extLst>
              <a:ext uri="{FF2B5EF4-FFF2-40B4-BE49-F238E27FC236}">
                <a16:creationId xmlns:a16="http://schemas.microsoft.com/office/drawing/2014/main" id="{429443B8-575F-430B-9EE1-C03C9DD4A59E}"/>
              </a:ext>
            </a:extLst>
          </p:cNvPr>
          <p:cNvCxnSpPr/>
          <p:nvPr/>
        </p:nvCxnSpPr>
        <p:spPr bwMode="auto">
          <a:xfrm>
            <a:off x="2187862" y="2241430"/>
            <a:ext cx="207339" cy="109538"/>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475EF81-F988-4AEA-9BCC-A3255AD5C873}"/>
              </a:ext>
            </a:extLst>
          </p:cNvPr>
          <p:cNvCxnSpPr/>
          <p:nvPr/>
        </p:nvCxnSpPr>
        <p:spPr bwMode="auto">
          <a:xfrm>
            <a:off x="2204853" y="2197163"/>
            <a:ext cx="207339" cy="109538"/>
          </a:xfrm>
          <a:prstGeom prst="line">
            <a:avLst/>
          </a:prstGeom>
          <a:noFill/>
          <a:ln w="28575" cap="flat" cmpd="sng" algn="ctr">
            <a:solidFill>
              <a:schemeClr val="bg1"/>
            </a:solidFill>
            <a:prstDash val="solid"/>
            <a:round/>
            <a:headEnd type="none" w="med" len="med"/>
            <a:tailEnd type="none" w="med" len="med"/>
          </a:ln>
          <a:effectLst/>
        </p:spPr>
      </p:cxnSp>
      <p:cxnSp>
        <p:nvCxnSpPr>
          <p:cNvPr id="9220" name="Straight Connector 9219">
            <a:extLst>
              <a:ext uri="{FF2B5EF4-FFF2-40B4-BE49-F238E27FC236}">
                <a16:creationId xmlns:a16="http://schemas.microsoft.com/office/drawing/2014/main" id="{A8505DD4-93AC-42AA-ADD5-7CC81547462B}"/>
              </a:ext>
            </a:extLst>
          </p:cNvPr>
          <p:cNvCxnSpPr>
            <a:cxnSpLocks/>
          </p:cNvCxnSpPr>
          <p:nvPr/>
        </p:nvCxnSpPr>
        <p:spPr bwMode="auto">
          <a:xfrm>
            <a:off x="2295607" y="49417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BF1024C2-F6A7-456D-A249-96B9AE683D3E}"/>
              </a:ext>
            </a:extLst>
          </p:cNvPr>
          <p:cNvCxnSpPr>
            <a:cxnSpLocks/>
          </p:cNvCxnSpPr>
          <p:nvPr/>
        </p:nvCxnSpPr>
        <p:spPr bwMode="auto">
          <a:xfrm>
            <a:off x="2964738" y="49417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26C61F89-695D-45D8-A346-369693F3F40B}"/>
              </a:ext>
            </a:extLst>
          </p:cNvPr>
          <p:cNvCxnSpPr>
            <a:cxnSpLocks/>
          </p:cNvCxnSpPr>
          <p:nvPr/>
        </p:nvCxnSpPr>
        <p:spPr bwMode="auto">
          <a:xfrm>
            <a:off x="3633869" y="49417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9C8A09F2-533B-4317-888B-EDF82E084CD1}"/>
              </a:ext>
            </a:extLst>
          </p:cNvPr>
          <p:cNvCxnSpPr>
            <a:cxnSpLocks/>
          </p:cNvCxnSpPr>
          <p:nvPr/>
        </p:nvCxnSpPr>
        <p:spPr bwMode="auto">
          <a:xfrm>
            <a:off x="4303000" y="4941768"/>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D6808138-E769-42CE-9E01-99F4706D64BF}"/>
              </a:ext>
            </a:extLst>
          </p:cNvPr>
          <p:cNvCxnSpPr>
            <a:cxnSpLocks/>
          </p:cNvCxnSpPr>
          <p:nvPr/>
        </p:nvCxnSpPr>
        <p:spPr bwMode="auto">
          <a:xfrm>
            <a:off x="4972131" y="4941768"/>
            <a:ext cx="0" cy="64008"/>
          </a:xfrm>
          <a:prstGeom prst="line">
            <a:avLst/>
          </a:prstGeom>
          <a:noFill/>
          <a:ln w="28575" cap="flat" cmpd="sng" algn="ctr">
            <a:solidFill>
              <a:schemeClr val="bg1"/>
            </a:solidFill>
            <a:prstDash val="solid"/>
            <a:round/>
            <a:headEnd type="none" w="med" len="med"/>
            <a:tailEnd type="none" w="med" len="med"/>
          </a:ln>
          <a:effectLst/>
        </p:spPr>
      </p:cxnSp>
      <p:sp>
        <p:nvSpPr>
          <p:cNvPr id="9221" name="TextBox 9220">
            <a:extLst>
              <a:ext uri="{FF2B5EF4-FFF2-40B4-BE49-F238E27FC236}">
                <a16:creationId xmlns:a16="http://schemas.microsoft.com/office/drawing/2014/main" id="{0A9E6E93-6E6C-4E0F-B117-296CF14C525E}"/>
              </a:ext>
            </a:extLst>
          </p:cNvPr>
          <p:cNvSpPr txBox="1"/>
          <p:nvPr/>
        </p:nvSpPr>
        <p:spPr bwMode="auto">
          <a:xfrm>
            <a:off x="4754465" y="4922965"/>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46" name="TextBox 45">
            <a:extLst>
              <a:ext uri="{FF2B5EF4-FFF2-40B4-BE49-F238E27FC236}">
                <a16:creationId xmlns:a16="http://schemas.microsoft.com/office/drawing/2014/main" id="{D3894AC0-A807-41B1-B02D-B79DEDB63C73}"/>
              </a:ext>
            </a:extLst>
          </p:cNvPr>
          <p:cNvSpPr txBox="1"/>
          <p:nvPr/>
        </p:nvSpPr>
        <p:spPr bwMode="auto">
          <a:xfrm>
            <a:off x="2079603" y="4922965"/>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47" name="TextBox 46">
            <a:extLst>
              <a:ext uri="{FF2B5EF4-FFF2-40B4-BE49-F238E27FC236}">
                <a16:creationId xmlns:a16="http://schemas.microsoft.com/office/drawing/2014/main" id="{034BF5BA-E38E-4DC9-BD10-304972B9EEBD}"/>
              </a:ext>
            </a:extLst>
          </p:cNvPr>
          <p:cNvSpPr txBox="1"/>
          <p:nvPr/>
        </p:nvSpPr>
        <p:spPr bwMode="auto">
          <a:xfrm>
            <a:off x="2748319" y="4922965"/>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48" name="TextBox 47">
            <a:extLst>
              <a:ext uri="{FF2B5EF4-FFF2-40B4-BE49-F238E27FC236}">
                <a16:creationId xmlns:a16="http://schemas.microsoft.com/office/drawing/2014/main" id="{9DFB8AB9-3FB1-43A4-B7F9-F6640D74BCF9}"/>
              </a:ext>
            </a:extLst>
          </p:cNvPr>
          <p:cNvSpPr txBox="1"/>
          <p:nvPr/>
        </p:nvSpPr>
        <p:spPr bwMode="auto">
          <a:xfrm>
            <a:off x="3417035" y="4922965"/>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49" name="TextBox 48">
            <a:extLst>
              <a:ext uri="{FF2B5EF4-FFF2-40B4-BE49-F238E27FC236}">
                <a16:creationId xmlns:a16="http://schemas.microsoft.com/office/drawing/2014/main" id="{DD4D035F-366A-4B94-9DCD-97AC92AF7564}"/>
              </a:ext>
            </a:extLst>
          </p:cNvPr>
          <p:cNvSpPr txBox="1"/>
          <p:nvPr/>
        </p:nvSpPr>
        <p:spPr bwMode="auto">
          <a:xfrm>
            <a:off x="4085751" y="4922965"/>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50" name="TextBox 49">
            <a:extLst>
              <a:ext uri="{FF2B5EF4-FFF2-40B4-BE49-F238E27FC236}">
                <a16:creationId xmlns:a16="http://schemas.microsoft.com/office/drawing/2014/main" id="{B5A083CB-EE5E-4820-A529-1EE515CF403D}"/>
              </a:ext>
            </a:extLst>
          </p:cNvPr>
          <p:cNvSpPr txBox="1"/>
          <p:nvPr/>
        </p:nvSpPr>
        <p:spPr bwMode="auto">
          <a:xfrm>
            <a:off x="1690928" y="1895793"/>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51" name="TextBox 50">
            <a:extLst>
              <a:ext uri="{FF2B5EF4-FFF2-40B4-BE49-F238E27FC236}">
                <a16:creationId xmlns:a16="http://schemas.microsoft.com/office/drawing/2014/main" id="{D6DA8281-ECC1-4FCA-AD90-E4AA69F1D15F}"/>
              </a:ext>
            </a:extLst>
          </p:cNvPr>
          <p:cNvSpPr txBox="1"/>
          <p:nvPr/>
        </p:nvSpPr>
        <p:spPr bwMode="auto">
          <a:xfrm>
            <a:off x="1690928" y="2371693"/>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50</a:t>
            </a:r>
          </a:p>
        </p:txBody>
      </p:sp>
      <p:sp>
        <p:nvSpPr>
          <p:cNvPr id="52" name="TextBox 51">
            <a:extLst>
              <a:ext uri="{FF2B5EF4-FFF2-40B4-BE49-F238E27FC236}">
                <a16:creationId xmlns:a16="http://schemas.microsoft.com/office/drawing/2014/main" id="{E20D68E1-8C93-4969-99A3-5167CC270FF6}"/>
              </a:ext>
            </a:extLst>
          </p:cNvPr>
          <p:cNvSpPr txBox="1"/>
          <p:nvPr/>
        </p:nvSpPr>
        <p:spPr bwMode="auto">
          <a:xfrm>
            <a:off x="1690928" y="2847593"/>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53" name="TextBox 52">
            <a:extLst>
              <a:ext uri="{FF2B5EF4-FFF2-40B4-BE49-F238E27FC236}">
                <a16:creationId xmlns:a16="http://schemas.microsoft.com/office/drawing/2014/main" id="{B233AA82-25E9-47B6-B2CF-6A82D493E62D}"/>
              </a:ext>
            </a:extLst>
          </p:cNvPr>
          <p:cNvSpPr txBox="1"/>
          <p:nvPr/>
        </p:nvSpPr>
        <p:spPr bwMode="auto">
          <a:xfrm>
            <a:off x="1690928" y="3323493"/>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30</a:t>
            </a:r>
          </a:p>
        </p:txBody>
      </p:sp>
      <p:sp>
        <p:nvSpPr>
          <p:cNvPr id="54" name="TextBox 53">
            <a:extLst>
              <a:ext uri="{FF2B5EF4-FFF2-40B4-BE49-F238E27FC236}">
                <a16:creationId xmlns:a16="http://schemas.microsoft.com/office/drawing/2014/main" id="{CD0F9739-F617-4AE9-B793-011FA7259ED2}"/>
              </a:ext>
            </a:extLst>
          </p:cNvPr>
          <p:cNvSpPr txBox="1"/>
          <p:nvPr/>
        </p:nvSpPr>
        <p:spPr bwMode="auto">
          <a:xfrm>
            <a:off x="1690928" y="3799393"/>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55" name="TextBox 54">
            <a:extLst>
              <a:ext uri="{FF2B5EF4-FFF2-40B4-BE49-F238E27FC236}">
                <a16:creationId xmlns:a16="http://schemas.microsoft.com/office/drawing/2014/main" id="{FA515B22-ED4C-43E4-8FD1-5D960AD6476C}"/>
              </a:ext>
            </a:extLst>
          </p:cNvPr>
          <p:cNvSpPr txBox="1"/>
          <p:nvPr/>
        </p:nvSpPr>
        <p:spPr bwMode="auto">
          <a:xfrm>
            <a:off x="1690928" y="4275293"/>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a:t>
            </a:r>
          </a:p>
        </p:txBody>
      </p:sp>
      <p:sp>
        <p:nvSpPr>
          <p:cNvPr id="56" name="TextBox 55">
            <a:extLst>
              <a:ext uri="{FF2B5EF4-FFF2-40B4-BE49-F238E27FC236}">
                <a16:creationId xmlns:a16="http://schemas.microsoft.com/office/drawing/2014/main" id="{4DFEC51A-B608-4ECE-BB13-859CF5EFA786}"/>
              </a:ext>
            </a:extLst>
          </p:cNvPr>
          <p:cNvSpPr txBox="1"/>
          <p:nvPr/>
        </p:nvSpPr>
        <p:spPr bwMode="auto">
          <a:xfrm>
            <a:off x="1690928" y="4751191"/>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57" name="TextBox 56">
            <a:extLst>
              <a:ext uri="{FF2B5EF4-FFF2-40B4-BE49-F238E27FC236}">
                <a16:creationId xmlns:a16="http://schemas.microsoft.com/office/drawing/2014/main" id="{D609A1FF-4B3F-44BC-A26F-9A4E53B83C29}"/>
              </a:ext>
            </a:extLst>
          </p:cNvPr>
          <p:cNvSpPr txBox="1"/>
          <p:nvPr/>
        </p:nvSpPr>
        <p:spPr bwMode="auto">
          <a:xfrm>
            <a:off x="4926444" y="3105034"/>
            <a:ext cx="79844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33%</a:t>
            </a:r>
          </a:p>
        </p:txBody>
      </p:sp>
      <p:sp>
        <p:nvSpPr>
          <p:cNvPr id="9223" name="Rectangle 9222">
            <a:extLst>
              <a:ext uri="{FF2B5EF4-FFF2-40B4-BE49-F238E27FC236}">
                <a16:creationId xmlns:a16="http://schemas.microsoft.com/office/drawing/2014/main" id="{5C46CF51-7374-405E-952A-C107C778B2EC}"/>
              </a:ext>
            </a:extLst>
          </p:cNvPr>
          <p:cNvSpPr/>
          <p:nvPr/>
        </p:nvSpPr>
        <p:spPr bwMode="auto">
          <a:xfrm>
            <a:off x="4785685" y="3107462"/>
            <a:ext cx="630527" cy="1464971"/>
          </a:xfrm>
          <a:prstGeom prst="rect">
            <a:avLst/>
          </a:prstGeom>
          <a:noFill/>
          <a:ln w="28575">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224" name="Freeform: Shape 9223">
            <a:extLst>
              <a:ext uri="{FF2B5EF4-FFF2-40B4-BE49-F238E27FC236}">
                <a16:creationId xmlns:a16="http://schemas.microsoft.com/office/drawing/2014/main" id="{B93DF81F-7357-4004-817D-EBB3ED7F22BB}"/>
              </a:ext>
            </a:extLst>
          </p:cNvPr>
          <p:cNvSpPr/>
          <p:nvPr/>
        </p:nvSpPr>
        <p:spPr bwMode="auto">
          <a:xfrm>
            <a:off x="2295607" y="3372572"/>
            <a:ext cx="2676525" cy="1571625"/>
          </a:xfrm>
          <a:custGeom>
            <a:avLst/>
            <a:gdLst>
              <a:gd name="connsiteX0" fmla="*/ 0 w 2676525"/>
              <a:gd name="connsiteY0" fmla="*/ 1571625 h 1571625"/>
              <a:gd name="connsiteX1" fmla="*/ 176212 w 2676525"/>
              <a:gd name="connsiteY1" fmla="*/ 1447800 h 1571625"/>
              <a:gd name="connsiteX2" fmla="*/ 328612 w 2676525"/>
              <a:gd name="connsiteY2" fmla="*/ 1304925 h 1571625"/>
              <a:gd name="connsiteX3" fmla="*/ 485775 w 2676525"/>
              <a:gd name="connsiteY3" fmla="*/ 1185862 h 1571625"/>
              <a:gd name="connsiteX4" fmla="*/ 671512 w 2676525"/>
              <a:gd name="connsiteY4" fmla="*/ 947737 h 1571625"/>
              <a:gd name="connsiteX5" fmla="*/ 1343025 w 2676525"/>
              <a:gd name="connsiteY5" fmla="*/ 404812 h 1571625"/>
              <a:gd name="connsiteX6" fmla="*/ 2019300 w 2676525"/>
              <a:gd name="connsiteY6" fmla="*/ 228600 h 1571625"/>
              <a:gd name="connsiteX7" fmla="*/ 2676525 w 2676525"/>
              <a:gd name="connsiteY7" fmla="*/ 0 h 157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6525" h="1571625">
                <a:moveTo>
                  <a:pt x="0" y="1571625"/>
                </a:moveTo>
                <a:lnTo>
                  <a:pt x="176212" y="1447800"/>
                </a:lnTo>
                <a:lnTo>
                  <a:pt x="328612" y="1304925"/>
                </a:lnTo>
                <a:lnTo>
                  <a:pt x="485775" y="1185862"/>
                </a:lnTo>
                <a:lnTo>
                  <a:pt x="671512" y="947737"/>
                </a:lnTo>
                <a:lnTo>
                  <a:pt x="1343025" y="404812"/>
                </a:lnTo>
                <a:lnTo>
                  <a:pt x="2019300" y="228600"/>
                </a:lnTo>
                <a:lnTo>
                  <a:pt x="2676525" y="0"/>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225" name="Freeform: Shape 9224">
            <a:extLst>
              <a:ext uri="{FF2B5EF4-FFF2-40B4-BE49-F238E27FC236}">
                <a16:creationId xmlns:a16="http://schemas.microsoft.com/office/drawing/2014/main" id="{B80A1E83-5799-41BC-B9FE-8588E124EABF}"/>
              </a:ext>
            </a:extLst>
          </p:cNvPr>
          <p:cNvSpPr/>
          <p:nvPr/>
        </p:nvSpPr>
        <p:spPr bwMode="auto">
          <a:xfrm>
            <a:off x="2281319" y="3534497"/>
            <a:ext cx="2695575" cy="1414462"/>
          </a:xfrm>
          <a:custGeom>
            <a:avLst/>
            <a:gdLst>
              <a:gd name="connsiteX0" fmla="*/ 0 w 2695575"/>
              <a:gd name="connsiteY0" fmla="*/ 1414462 h 1414462"/>
              <a:gd name="connsiteX1" fmla="*/ 180975 w 2695575"/>
              <a:gd name="connsiteY1" fmla="*/ 1338262 h 1414462"/>
              <a:gd name="connsiteX2" fmla="*/ 342900 w 2695575"/>
              <a:gd name="connsiteY2" fmla="*/ 1366837 h 1414462"/>
              <a:gd name="connsiteX3" fmla="*/ 519113 w 2695575"/>
              <a:gd name="connsiteY3" fmla="*/ 1109662 h 1414462"/>
              <a:gd name="connsiteX4" fmla="*/ 685800 w 2695575"/>
              <a:gd name="connsiteY4" fmla="*/ 981075 h 1414462"/>
              <a:gd name="connsiteX5" fmla="*/ 1357313 w 2695575"/>
              <a:gd name="connsiteY5" fmla="*/ 319087 h 1414462"/>
              <a:gd name="connsiteX6" fmla="*/ 2019300 w 2695575"/>
              <a:gd name="connsiteY6" fmla="*/ 171450 h 1414462"/>
              <a:gd name="connsiteX7" fmla="*/ 2695575 w 2695575"/>
              <a:gd name="connsiteY7" fmla="*/ 0 h 1414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575" h="1414462">
                <a:moveTo>
                  <a:pt x="0" y="1414462"/>
                </a:moveTo>
                <a:lnTo>
                  <a:pt x="180975" y="1338262"/>
                </a:lnTo>
                <a:lnTo>
                  <a:pt x="342900" y="1366837"/>
                </a:lnTo>
                <a:lnTo>
                  <a:pt x="519113" y="1109662"/>
                </a:lnTo>
                <a:lnTo>
                  <a:pt x="685800" y="981075"/>
                </a:lnTo>
                <a:lnTo>
                  <a:pt x="1357313" y="319087"/>
                </a:lnTo>
                <a:lnTo>
                  <a:pt x="2019300" y="171450"/>
                </a:lnTo>
                <a:lnTo>
                  <a:pt x="2695575" y="0"/>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226" name="Freeform: Shape 9225">
            <a:extLst>
              <a:ext uri="{FF2B5EF4-FFF2-40B4-BE49-F238E27FC236}">
                <a16:creationId xmlns:a16="http://schemas.microsoft.com/office/drawing/2014/main" id="{26296840-0206-41F6-BEEE-5D37BE99BB52}"/>
              </a:ext>
            </a:extLst>
          </p:cNvPr>
          <p:cNvSpPr/>
          <p:nvPr/>
        </p:nvSpPr>
        <p:spPr bwMode="auto">
          <a:xfrm>
            <a:off x="2300369" y="4396509"/>
            <a:ext cx="2686050" cy="547688"/>
          </a:xfrm>
          <a:custGeom>
            <a:avLst/>
            <a:gdLst>
              <a:gd name="connsiteX0" fmla="*/ 2686050 w 2686050"/>
              <a:gd name="connsiteY0" fmla="*/ 0 h 547688"/>
              <a:gd name="connsiteX1" fmla="*/ 2024063 w 2686050"/>
              <a:gd name="connsiteY1" fmla="*/ 161925 h 547688"/>
              <a:gd name="connsiteX2" fmla="*/ 1347788 w 2686050"/>
              <a:gd name="connsiteY2" fmla="*/ 200025 h 547688"/>
              <a:gd name="connsiteX3" fmla="*/ 671513 w 2686050"/>
              <a:gd name="connsiteY3" fmla="*/ 328613 h 547688"/>
              <a:gd name="connsiteX4" fmla="*/ 500063 w 2686050"/>
              <a:gd name="connsiteY4" fmla="*/ 395288 h 547688"/>
              <a:gd name="connsiteX5" fmla="*/ 333375 w 2686050"/>
              <a:gd name="connsiteY5" fmla="*/ 471488 h 547688"/>
              <a:gd name="connsiteX6" fmla="*/ 152400 w 2686050"/>
              <a:gd name="connsiteY6" fmla="*/ 461963 h 547688"/>
              <a:gd name="connsiteX7" fmla="*/ 0 w 2686050"/>
              <a:gd name="connsiteY7" fmla="*/ 547688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86050" h="547688">
                <a:moveTo>
                  <a:pt x="2686050" y="0"/>
                </a:moveTo>
                <a:lnTo>
                  <a:pt x="2024063" y="161925"/>
                </a:lnTo>
                <a:lnTo>
                  <a:pt x="1347788" y="200025"/>
                </a:lnTo>
                <a:lnTo>
                  <a:pt x="671513" y="328613"/>
                </a:lnTo>
                <a:lnTo>
                  <a:pt x="500063" y="395288"/>
                </a:lnTo>
                <a:lnTo>
                  <a:pt x="333375" y="471488"/>
                </a:lnTo>
                <a:lnTo>
                  <a:pt x="152400" y="461963"/>
                </a:lnTo>
                <a:lnTo>
                  <a:pt x="0" y="547688"/>
                </a:lnTo>
              </a:path>
            </a:pathLst>
          </a:custGeom>
          <a:noFill/>
          <a:ln w="28575">
            <a:solidFill>
              <a:schemeClr val="accent4"/>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9231" name="Group 9230">
            <a:extLst>
              <a:ext uri="{FF2B5EF4-FFF2-40B4-BE49-F238E27FC236}">
                <a16:creationId xmlns:a16="http://schemas.microsoft.com/office/drawing/2014/main" id="{3C441B76-AF95-4861-964F-4295EEA28F8A}"/>
              </a:ext>
            </a:extLst>
          </p:cNvPr>
          <p:cNvGrpSpPr/>
          <p:nvPr/>
        </p:nvGrpSpPr>
        <p:grpSpPr>
          <a:xfrm>
            <a:off x="4042969" y="5671923"/>
            <a:ext cx="301600" cy="86107"/>
            <a:chOff x="844755" y="5385748"/>
            <a:chExt cx="301600" cy="86107"/>
          </a:xfrm>
        </p:grpSpPr>
        <p:cxnSp>
          <p:nvCxnSpPr>
            <p:cNvPr id="9228" name="Straight Connector 9227">
              <a:extLst>
                <a:ext uri="{FF2B5EF4-FFF2-40B4-BE49-F238E27FC236}">
                  <a16:creationId xmlns:a16="http://schemas.microsoft.com/office/drawing/2014/main" id="{830D89AA-8B87-4BCF-B80E-999816E91E0A}"/>
                </a:ext>
              </a:extLst>
            </p:cNvPr>
            <p:cNvCxnSpPr>
              <a:cxnSpLocks/>
            </p:cNvCxnSpPr>
            <p:nvPr/>
          </p:nvCxnSpPr>
          <p:spPr bwMode="auto">
            <a:xfrm>
              <a:off x="844755" y="5426304"/>
              <a:ext cx="301600" cy="0"/>
            </a:xfrm>
            <a:prstGeom prst="line">
              <a:avLst/>
            </a:prstGeom>
            <a:noFill/>
            <a:ln w="28575" cap="flat" cmpd="sng" algn="ctr">
              <a:solidFill>
                <a:schemeClr val="accent4"/>
              </a:solidFill>
              <a:prstDash val="solid"/>
              <a:round/>
              <a:headEnd type="none" w="med" len="med"/>
              <a:tailEnd type="none" w="med" len="med"/>
            </a:ln>
            <a:effectLst/>
          </p:spPr>
        </p:cxnSp>
        <p:sp>
          <p:nvSpPr>
            <p:cNvPr id="9230" name="Rectangle 9229">
              <a:extLst>
                <a:ext uri="{FF2B5EF4-FFF2-40B4-BE49-F238E27FC236}">
                  <a16:creationId xmlns:a16="http://schemas.microsoft.com/office/drawing/2014/main" id="{5EE3FD2C-F592-47B2-80AF-4EA64BC2BC95}"/>
                </a:ext>
              </a:extLst>
            </p:cNvPr>
            <p:cNvSpPr/>
            <p:nvPr/>
          </p:nvSpPr>
          <p:spPr bwMode="auto">
            <a:xfrm rot="18900000">
              <a:off x="952502" y="5385748"/>
              <a:ext cx="86107" cy="86107"/>
            </a:xfrm>
            <a:prstGeom prst="rect">
              <a:avLst/>
            </a:prstGeom>
            <a:solidFill>
              <a:schemeClr val="accent4"/>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141" name="Group 140">
            <a:extLst>
              <a:ext uri="{FF2B5EF4-FFF2-40B4-BE49-F238E27FC236}">
                <a16:creationId xmlns:a16="http://schemas.microsoft.com/office/drawing/2014/main" id="{50AFD9E3-DA38-4176-AEF0-4B424F3B29F1}"/>
              </a:ext>
            </a:extLst>
          </p:cNvPr>
          <p:cNvGrpSpPr/>
          <p:nvPr/>
        </p:nvGrpSpPr>
        <p:grpSpPr>
          <a:xfrm>
            <a:off x="4042969" y="5892977"/>
            <a:ext cx="301600" cy="86107"/>
            <a:chOff x="844755" y="5386648"/>
            <a:chExt cx="301600" cy="86107"/>
          </a:xfrm>
        </p:grpSpPr>
        <p:cxnSp>
          <p:nvCxnSpPr>
            <p:cNvPr id="142" name="Straight Connector 141">
              <a:extLst>
                <a:ext uri="{FF2B5EF4-FFF2-40B4-BE49-F238E27FC236}">
                  <a16:creationId xmlns:a16="http://schemas.microsoft.com/office/drawing/2014/main" id="{888E1B4F-CB48-438F-BEFC-CAFCE5F920EC}"/>
                </a:ext>
              </a:extLst>
            </p:cNvPr>
            <p:cNvCxnSpPr>
              <a:cxnSpLocks/>
            </p:cNvCxnSpPr>
            <p:nvPr/>
          </p:nvCxnSpPr>
          <p:spPr bwMode="auto">
            <a:xfrm>
              <a:off x="844755" y="5426304"/>
              <a:ext cx="301600" cy="0"/>
            </a:xfrm>
            <a:prstGeom prst="line">
              <a:avLst/>
            </a:prstGeom>
            <a:noFill/>
            <a:ln w="28575" cap="flat" cmpd="sng" algn="ctr">
              <a:solidFill>
                <a:schemeClr val="accent1"/>
              </a:solidFill>
              <a:prstDash val="solid"/>
              <a:round/>
              <a:headEnd type="none" w="med" len="med"/>
              <a:tailEnd type="none" w="med" len="med"/>
            </a:ln>
            <a:effectLst/>
          </p:spPr>
        </p:cxnSp>
        <p:sp>
          <p:nvSpPr>
            <p:cNvPr id="143" name="Rectangle 142">
              <a:extLst>
                <a:ext uri="{FF2B5EF4-FFF2-40B4-BE49-F238E27FC236}">
                  <a16:creationId xmlns:a16="http://schemas.microsoft.com/office/drawing/2014/main" id="{38D57ECA-0FAA-47FC-B562-C51E25322909}"/>
                </a:ext>
              </a:extLst>
            </p:cNvPr>
            <p:cNvSpPr/>
            <p:nvPr/>
          </p:nvSpPr>
          <p:spPr bwMode="auto">
            <a:xfrm>
              <a:off x="952502" y="5386648"/>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9233" name="Group 9232">
            <a:extLst>
              <a:ext uri="{FF2B5EF4-FFF2-40B4-BE49-F238E27FC236}">
                <a16:creationId xmlns:a16="http://schemas.microsoft.com/office/drawing/2014/main" id="{69DA0B2E-3F13-40EA-BC74-A06582E3429A}"/>
              </a:ext>
            </a:extLst>
          </p:cNvPr>
          <p:cNvGrpSpPr/>
          <p:nvPr/>
        </p:nvGrpSpPr>
        <p:grpSpPr>
          <a:xfrm>
            <a:off x="4042969" y="6093859"/>
            <a:ext cx="301600" cy="86593"/>
            <a:chOff x="844755" y="5788632"/>
            <a:chExt cx="301600" cy="86593"/>
          </a:xfrm>
        </p:grpSpPr>
        <p:cxnSp>
          <p:nvCxnSpPr>
            <p:cNvPr id="145" name="Straight Connector 144">
              <a:extLst>
                <a:ext uri="{FF2B5EF4-FFF2-40B4-BE49-F238E27FC236}">
                  <a16:creationId xmlns:a16="http://schemas.microsoft.com/office/drawing/2014/main" id="{765DFEFC-0131-41FD-BFF6-3A6C2F6B13C5}"/>
                </a:ext>
              </a:extLst>
            </p:cNvPr>
            <p:cNvCxnSpPr>
              <a:cxnSpLocks/>
            </p:cNvCxnSpPr>
            <p:nvPr/>
          </p:nvCxnSpPr>
          <p:spPr bwMode="auto">
            <a:xfrm>
              <a:off x="844755" y="5831928"/>
              <a:ext cx="301600" cy="0"/>
            </a:xfrm>
            <a:prstGeom prst="line">
              <a:avLst/>
            </a:prstGeom>
            <a:noFill/>
            <a:ln w="28575" cap="flat" cmpd="sng" algn="ctr">
              <a:solidFill>
                <a:schemeClr val="accent3"/>
              </a:solidFill>
              <a:prstDash val="solid"/>
              <a:round/>
              <a:headEnd type="none" w="med" len="med"/>
              <a:tailEnd type="none" w="med" len="med"/>
            </a:ln>
            <a:effectLst/>
          </p:spPr>
        </p:cxnSp>
        <p:sp>
          <p:nvSpPr>
            <p:cNvPr id="9232" name="Isosceles Triangle 9231">
              <a:extLst>
                <a:ext uri="{FF2B5EF4-FFF2-40B4-BE49-F238E27FC236}">
                  <a16:creationId xmlns:a16="http://schemas.microsoft.com/office/drawing/2014/main" id="{0F543279-697B-4D04-8FA2-503072657AE5}"/>
                </a:ext>
              </a:extLst>
            </p:cNvPr>
            <p:cNvSpPr/>
            <p:nvPr/>
          </p:nvSpPr>
          <p:spPr bwMode="auto">
            <a:xfrm>
              <a:off x="945332" y="5788632"/>
              <a:ext cx="100447" cy="86593"/>
            </a:xfrm>
            <a:prstGeom prst="triangle">
              <a:avLst/>
            </a:prstGeom>
            <a:solidFill>
              <a:schemeClr val="accent3"/>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149" name="TextBox 148">
            <a:extLst>
              <a:ext uri="{FF2B5EF4-FFF2-40B4-BE49-F238E27FC236}">
                <a16:creationId xmlns:a16="http://schemas.microsoft.com/office/drawing/2014/main" id="{83C030E6-E099-40B4-9B77-D47A6F6F260B}"/>
              </a:ext>
            </a:extLst>
          </p:cNvPr>
          <p:cNvSpPr txBox="1"/>
          <p:nvPr/>
        </p:nvSpPr>
        <p:spPr bwMode="auto">
          <a:xfrm>
            <a:off x="3506092" y="3500322"/>
            <a:ext cx="3887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015873"/>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150" name="TextBox 149">
            <a:extLst>
              <a:ext uri="{FF2B5EF4-FFF2-40B4-BE49-F238E27FC236}">
                <a16:creationId xmlns:a16="http://schemas.microsoft.com/office/drawing/2014/main" id="{769D47B6-A6D7-4D92-84B3-D3E41EA250EC}"/>
              </a:ext>
            </a:extLst>
          </p:cNvPr>
          <p:cNvSpPr txBox="1"/>
          <p:nvPr/>
        </p:nvSpPr>
        <p:spPr bwMode="auto">
          <a:xfrm>
            <a:off x="4160080" y="3325561"/>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015873"/>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152" name="TextBox 151">
            <a:extLst>
              <a:ext uri="{FF2B5EF4-FFF2-40B4-BE49-F238E27FC236}">
                <a16:creationId xmlns:a16="http://schemas.microsoft.com/office/drawing/2014/main" id="{2A841500-3243-46AB-825D-05A8D082DD9E}"/>
              </a:ext>
            </a:extLst>
          </p:cNvPr>
          <p:cNvSpPr txBox="1"/>
          <p:nvPr/>
        </p:nvSpPr>
        <p:spPr bwMode="auto">
          <a:xfrm>
            <a:off x="2821176" y="4054530"/>
            <a:ext cx="3887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a:t>
            </a:r>
          </a:p>
        </p:txBody>
      </p:sp>
      <p:sp>
        <p:nvSpPr>
          <p:cNvPr id="153" name="TextBox 152">
            <a:extLst>
              <a:ext uri="{FF2B5EF4-FFF2-40B4-BE49-F238E27FC236}">
                <a16:creationId xmlns:a16="http://schemas.microsoft.com/office/drawing/2014/main" id="{FBE09E0B-3BE7-4913-A3BB-152E20A823CF}"/>
              </a:ext>
            </a:extLst>
          </p:cNvPr>
          <p:cNvSpPr txBox="1"/>
          <p:nvPr/>
        </p:nvSpPr>
        <p:spPr bwMode="auto">
          <a:xfrm>
            <a:off x="3533200" y="3914569"/>
            <a:ext cx="3887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154" name="TextBox 153">
            <a:extLst>
              <a:ext uri="{FF2B5EF4-FFF2-40B4-BE49-F238E27FC236}">
                <a16:creationId xmlns:a16="http://schemas.microsoft.com/office/drawing/2014/main" id="{6C44AFBE-DA64-488C-A2CC-CC598D9604E4}"/>
              </a:ext>
            </a:extLst>
          </p:cNvPr>
          <p:cNvSpPr txBox="1"/>
          <p:nvPr/>
        </p:nvSpPr>
        <p:spPr bwMode="auto">
          <a:xfrm>
            <a:off x="4191382" y="3739363"/>
            <a:ext cx="3887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155" name="TextBox 154">
            <a:extLst>
              <a:ext uri="{FF2B5EF4-FFF2-40B4-BE49-F238E27FC236}">
                <a16:creationId xmlns:a16="http://schemas.microsoft.com/office/drawing/2014/main" id="{4597EB6E-4BE3-4A37-A160-7A994B0EDE64}"/>
              </a:ext>
            </a:extLst>
          </p:cNvPr>
          <p:cNvSpPr txBox="1"/>
          <p:nvPr/>
        </p:nvSpPr>
        <p:spPr bwMode="auto">
          <a:xfrm>
            <a:off x="4864631" y="3555472"/>
            <a:ext cx="3887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grpSp>
        <p:nvGrpSpPr>
          <p:cNvPr id="9235" name="Group 9234">
            <a:extLst>
              <a:ext uri="{FF2B5EF4-FFF2-40B4-BE49-F238E27FC236}">
                <a16:creationId xmlns:a16="http://schemas.microsoft.com/office/drawing/2014/main" id="{59A0F8EF-E934-411D-9EF4-02563794C1A1}"/>
              </a:ext>
            </a:extLst>
          </p:cNvPr>
          <p:cNvGrpSpPr/>
          <p:nvPr/>
        </p:nvGrpSpPr>
        <p:grpSpPr>
          <a:xfrm>
            <a:off x="2244041" y="3336810"/>
            <a:ext cx="2763826" cy="1642891"/>
            <a:chOff x="1162872" y="3083676"/>
            <a:chExt cx="2763826" cy="1642891"/>
          </a:xfrm>
        </p:grpSpPr>
        <p:sp>
          <p:nvSpPr>
            <p:cNvPr id="165" name="Rectangle 164">
              <a:extLst>
                <a:ext uri="{FF2B5EF4-FFF2-40B4-BE49-F238E27FC236}">
                  <a16:creationId xmlns:a16="http://schemas.microsoft.com/office/drawing/2014/main" id="{3181BEAC-50EA-40EE-801C-58795702D6E2}"/>
                </a:ext>
              </a:extLst>
            </p:cNvPr>
            <p:cNvSpPr/>
            <p:nvPr/>
          </p:nvSpPr>
          <p:spPr bwMode="auto">
            <a:xfrm>
              <a:off x="1162872" y="4640460"/>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66" name="Rectangle 165">
              <a:extLst>
                <a:ext uri="{FF2B5EF4-FFF2-40B4-BE49-F238E27FC236}">
                  <a16:creationId xmlns:a16="http://schemas.microsoft.com/office/drawing/2014/main" id="{D614D2B8-FA2B-455F-901F-77B5A0C1AFDF}"/>
                </a:ext>
              </a:extLst>
            </p:cNvPr>
            <p:cNvSpPr/>
            <p:nvPr/>
          </p:nvSpPr>
          <p:spPr bwMode="auto">
            <a:xfrm>
              <a:off x="1338621" y="4521564"/>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67" name="Rectangle 166">
              <a:extLst>
                <a:ext uri="{FF2B5EF4-FFF2-40B4-BE49-F238E27FC236}">
                  <a16:creationId xmlns:a16="http://schemas.microsoft.com/office/drawing/2014/main" id="{A48C3007-6B2A-4798-95CB-4D224CDB31B7}"/>
                </a:ext>
              </a:extLst>
            </p:cNvPr>
            <p:cNvSpPr/>
            <p:nvPr/>
          </p:nvSpPr>
          <p:spPr bwMode="auto">
            <a:xfrm>
              <a:off x="1501036" y="4384931"/>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68" name="Rectangle 167">
              <a:extLst>
                <a:ext uri="{FF2B5EF4-FFF2-40B4-BE49-F238E27FC236}">
                  <a16:creationId xmlns:a16="http://schemas.microsoft.com/office/drawing/2014/main" id="{FFD6D2DF-097D-441C-AFE0-7C8220A5A009}"/>
                </a:ext>
              </a:extLst>
            </p:cNvPr>
            <p:cNvSpPr/>
            <p:nvPr/>
          </p:nvSpPr>
          <p:spPr bwMode="auto">
            <a:xfrm>
              <a:off x="1676332" y="4248443"/>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69" name="Rectangle 168">
              <a:extLst>
                <a:ext uri="{FF2B5EF4-FFF2-40B4-BE49-F238E27FC236}">
                  <a16:creationId xmlns:a16="http://schemas.microsoft.com/office/drawing/2014/main" id="{25D4AFE6-7DD4-4E8B-9225-6E3E1D23A498}"/>
                </a:ext>
              </a:extLst>
            </p:cNvPr>
            <p:cNvSpPr/>
            <p:nvPr/>
          </p:nvSpPr>
          <p:spPr bwMode="auto">
            <a:xfrm>
              <a:off x="1836023" y="4021488"/>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70" name="Rectangle 169">
              <a:extLst>
                <a:ext uri="{FF2B5EF4-FFF2-40B4-BE49-F238E27FC236}">
                  <a16:creationId xmlns:a16="http://schemas.microsoft.com/office/drawing/2014/main" id="{C8ACD225-3CFC-481C-8948-B081CCB1E415}"/>
                </a:ext>
              </a:extLst>
            </p:cNvPr>
            <p:cNvSpPr/>
            <p:nvPr/>
          </p:nvSpPr>
          <p:spPr bwMode="auto">
            <a:xfrm>
              <a:off x="2496982" y="3469312"/>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71" name="Rectangle 170">
              <a:extLst>
                <a:ext uri="{FF2B5EF4-FFF2-40B4-BE49-F238E27FC236}">
                  <a16:creationId xmlns:a16="http://schemas.microsoft.com/office/drawing/2014/main" id="{FB3859B9-1989-4028-84CD-3B939A7CC486}"/>
                </a:ext>
              </a:extLst>
            </p:cNvPr>
            <p:cNvSpPr/>
            <p:nvPr/>
          </p:nvSpPr>
          <p:spPr bwMode="auto">
            <a:xfrm>
              <a:off x="3173004" y="3305586"/>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172" name="Rectangle 171">
              <a:extLst>
                <a:ext uri="{FF2B5EF4-FFF2-40B4-BE49-F238E27FC236}">
                  <a16:creationId xmlns:a16="http://schemas.microsoft.com/office/drawing/2014/main" id="{341BC0BE-0A61-4AA4-B8EB-C4BED15D587A}"/>
                </a:ext>
              </a:extLst>
            </p:cNvPr>
            <p:cNvSpPr/>
            <p:nvPr/>
          </p:nvSpPr>
          <p:spPr bwMode="auto">
            <a:xfrm>
              <a:off x="3840591" y="3083676"/>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256" name="TextBox 255">
            <a:extLst>
              <a:ext uri="{FF2B5EF4-FFF2-40B4-BE49-F238E27FC236}">
                <a16:creationId xmlns:a16="http://schemas.microsoft.com/office/drawing/2014/main" id="{FF5CC04D-0388-094B-BAA8-FB147C4C03CF}"/>
              </a:ext>
            </a:extLst>
          </p:cNvPr>
          <p:cNvSpPr txBox="1"/>
          <p:nvPr/>
        </p:nvSpPr>
        <p:spPr bwMode="auto">
          <a:xfrm>
            <a:off x="4842185" y="3117783"/>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015873"/>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0177215A-89E7-4487-857D-8D38272DFECF}"/>
              </a:ext>
            </a:extLst>
          </p:cNvPr>
          <p:cNvSpPr txBox="1"/>
          <p:nvPr/>
        </p:nvSpPr>
        <p:spPr bwMode="auto">
          <a:xfrm>
            <a:off x="7563196" y="3427132"/>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015873"/>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14F8118C-A45B-13B8-91F5-640C1CA15E6E}"/>
              </a:ext>
            </a:extLst>
          </p:cNvPr>
          <p:cNvGrpSpPr/>
          <p:nvPr/>
        </p:nvGrpSpPr>
        <p:grpSpPr>
          <a:xfrm>
            <a:off x="6957710" y="2969810"/>
            <a:ext cx="2774754" cy="1963875"/>
            <a:chOff x="1166422" y="2716676"/>
            <a:chExt cx="2774754" cy="1963875"/>
          </a:xfrm>
          <a:solidFill>
            <a:schemeClr val="accent3"/>
          </a:solidFill>
        </p:grpSpPr>
        <p:sp>
          <p:nvSpPr>
            <p:cNvPr id="7" name="Isosceles Triangle 6">
              <a:extLst>
                <a:ext uri="{FF2B5EF4-FFF2-40B4-BE49-F238E27FC236}">
                  <a16:creationId xmlns:a16="http://schemas.microsoft.com/office/drawing/2014/main" id="{E97F75E4-1760-B88F-2CD1-7A76D880AF6C}"/>
                </a:ext>
              </a:extLst>
            </p:cNvPr>
            <p:cNvSpPr/>
            <p:nvPr/>
          </p:nvSpPr>
          <p:spPr bwMode="auto">
            <a:xfrm>
              <a:off x="3840729" y="2716676"/>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 name="Isosceles Triangle 8">
              <a:extLst>
                <a:ext uri="{FF2B5EF4-FFF2-40B4-BE49-F238E27FC236}">
                  <a16:creationId xmlns:a16="http://schemas.microsoft.com/office/drawing/2014/main" id="{C0524752-9E3C-FCFB-6EDD-B1D86C53F6F4}"/>
                </a:ext>
              </a:extLst>
            </p:cNvPr>
            <p:cNvSpPr/>
            <p:nvPr/>
          </p:nvSpPr>
          <p:spPr bwMode="auto">
            <a:xfrm>
              <a:off x="3179039" y="2932062"/>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3" name="Isosceles Triangle 22">
              <a:extLst>
                <a:ext uri="{FF2B5EF4-FFF2-40B4-BE49-F238E27FC236}">
                  <a16:creationId xmlns:a16="http://schemas.microsoft.com/office/drawing/2014/main" id="{FFA7D489-C120-14EA-BE77-9E3A2B2A549B}"/>
                </a:ext>
              </a:extLst>
            </p:cNvPr>
            <p:cNvSpPr/>
            <p:nvPr/>
          </p:nvSpPr>
          <p:spPr bwMode="auto">
            <a:xfrm>
              <a:off x="2496893" y="3189663"/>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6" name="Isosceles Triangle 25">
              <a:extLst>
                <a:ext uri="{FF2B5EF4-FFF2-40B4-BE49-F238E27FC236}">
                  <a16:creationId xmlns:a16="http://schemas.microsoft.com/office/drawing/2014/main" id="{12A4B9BA-3418-A225-9BDA-77E31D5A534E}"/>
                </a:ext>
              </a:extLst>
            </p:cNvPr>
            <p:cNvSpPr/>
            <p:nvPr/>
          </p:nvSpPr>
          <p:spPr bwMode="auto">
            <a:xfrm>
              <a:off x="1823975" y="3650409"/>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8" name="Isosceles Triangle 27">
              <a:extLst>
                <a:ext uri="{FF2B5EF4-FFF2-40B4-BE49-F238E27FC236}">
                  <a16:creationId xmlns:a16="http://schemas.microsoft.com/office/drawing/2014/main" id="{0CE725A7-A78D-9CB6-B287-C85353D7E37E}"/>
                </a:ext>
              </a:extLst>
            </p:cNvPr>
            <p:cNvSpPr/>
            <p:nvPr/>
          </p:nvSpPr>
          <p:spPr bwMode="auto">
            <a:xfrm>
              <a:off x="1480276" y="4312896"/>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5" name="Isosceles Triangle 34">
              <a:extLst>
                <a:ext uri="{FF2B5EF4-FFF2-40B4-BE49-F238E27FC236}">
                  <a16:creationId xmlns:a16="http://schemas.microsoft.com/office/drawing/2014/main" id="{44BB6790-C3B2-B784-9DE1-BB3BCB4627DB}"/>
                </a:ext>
              </a:extLst>
            </p:cNvPr>
            <p:cNvSpPr/>
            <p:nvPr/>
          </p:nvSpPr>
          <p:spPr bwMode="auto">
            <a:xfrm>
              <a:off x="1166422" y="4593958"/>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36" name="Isosceles Triangle 35">
              <a:extLst>
                <a:ext uri="{FF2B5EF4-FFF2-40B4-BE49-F238E27FC236}">
                  <a16:creationId xmlns:a16="http://schemas.microsoft.com/office/drawing/2014/main" id="{A1F7A5EB-3B98-F606-7852-83577CD5E580}"/>
                </a:ext>
              </a:extLst>
            </p:cNvPr>
            <p:cNvSpPr/>
            <p:nvPr/>
          </p:nvSpPr>
          <p:spPr bwMode="auto">
            <a:xfrm>
              <a:off x="1305857" y="4507100"/>
              <a:ext cx="100447" cy="86593"/>
            </a:xfrm>
            <a:prstGeom prst="triangle">
              <a:avLst/>
            </a:prstGeom>
            <a:grpFill/>
            <a:ln w="0">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grpSp>
        <p:nvGrpSpPr>
          <p:cNvPr id="37" name="Group 36">
            <a:extLst>
              <a:ext uri="{FF2B5EF4-FFF2-40B4-BE49-F238E27FC236}">
                <a16:creationId xmlns:a16="http://schemas.microsoft.com/office/drawing/2014/main" id="{D6D8E0D1-4297-2242-B9B8-C63F86C5B7EB}"/>
              </a:ext>
            </a:extLst>
          </p:cNvPr>
          <p:cNvGrpSpPr/>
          <p:nvPr/>
        </p:nvGrpSpPr>
        <p:grpSpPr>
          <a:xfrm>
            <a:off x="6951454" y="4134295"/>
            <a:ext cx="2781596" cy="814857"/>
            <a:chOff x="1160166" y="3881161"/>
            <a:chExt cx="2781596" cy="814857"/>
          </a:xfrm>
          <a:solidFill>
            <a:schemeClr val="accent4"/>
          </a:solidFill>
        </p:grpSpPr>
        <p:sp>
          <p:nvSpPr>
            <p:cNvPr id="39" name="Rectangle 38">
              <a:extLst>
                <a:ext uri="{FF2B5EF4-FFF2-40B4-BE49-F238E27FC236}">
                  <a16:creationId xmlns:a16="http://schemas.microsoft.com/office/drawing/2014/main" id="{7BAEC467-6F32-7B67-DDEA-D425702BF31F}"/>
                </a:ext>
              </a:extLst>
            </p:cNvPr>
            <p:cNvSpPr/>
            <p:nvPr/>
          </p:nvSpPr>
          <p:spPr bwMode="auto">
            <a:xfrm rot="18900000">
              <a:off x="1160166" y="4609911"/>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C472346C-A7E6-53AE-54F5-37430E62C1DC}"/>
                </a:ext>
              </a:extLst>
            </p:cNvPr>
            <p:cNvSpPr/>
            <p:nvPr/>
          </p:nvSpPr>
          <p:spPr bwMode="auto">
            <a:xfrm rot="18900000">
              <a:off x="1326036" y="4435763"/>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45" name="Rectangle 44">
              <a:extLst>
                <a:ext uri="{FF2B5EF4-FFF2-40B4-BE49-F238E27FC236}">
                  <a16:creationId xmlns:a16="http://schemas.microsoft.com/office/drawing/2014/main" id="{8AD83873-CCE0-5EF4-EBD7-2C00EE960CFB}"/>
                </a:ext>
              </a:extLst>
            </p:cNvPr>
            <p:cNvSpPr/>
            <p:nvPr/>
          </p:nvSpPr>
          <p:spPr bwMode="auto">
            <a:xfrm rot="18900000">
              <a:off x="1857294" y="4171683"/>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0" name="Rectangle 59">
              <a:extLst>
                <a:ext uri="{FF2B5EF4-FFF2-40B4-BE49-F238E27FC236}">
                  <a16:creationId xmlns:a16="http://schemas.microsoft.com/office/drawing/2014/main" id="{5725B852-5352-C584-68ED-848C6DB289E7}"/>
                </a:ext>
              </a:extLst>
            </p:cNvPr>
            <p:cNvSpPr/>
            <p:nvPr/>
          </p:nvSpPr>
          <p:spPr bwMode="auto">
            <a:xfrm rot="18900000">
              <a:off x="1522976" y="4513017"/>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1" name="Rectangle 60">
              <a:extLst>
                <a:ext uri="{FF2B5EF4-FFF2-40B4-BE49-F238E27FC236}">
                  <a16:creationId xmlns:a16="http://schemas.microsoft.com/office/drawing/2014/main" id="{A4B7262D-E310-CEC5-FDBC-53DE6143B3CE}"/>
                </a:ext>
              </a:extLst>
            </p:cNvPr>
            <p:cNvSpPr/>
            <p:nvPr/>
          </p:nvSpPr>
          <p:spPr bwMode="auto">
            <a:xfrm rot="18900000">
              <a:off x="1675280" y="4171683"/>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62" name="Rectangle 61">
              <a:extLst>
                <a:ext uri="{FF2B5EF4-FFF2-40B4-BE49-F238E27FC236}">
                  <a16:creationId xmlns:a16="http://schemas.microsoft.com/office/drawing/2014/main" id="{2318AD72-B984-7B35-A81E-4E9DA169BEA0}"/>
                </a:ext>
              </a:extLst>
            </p:cNvPr>
            <p:cNvSpPr/>
            <p:nvPr/>
          </p:nvSpPr>
          <p:spPr bwMode="auto">
            <a:xfrm rot="18900000">
              <a:off x="2510616" y="4028942"/>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6" name="Rectangle 95">
              <a:extLst>
                <a:ext uri="{FF2B5EF4-FFF2-40B4-BE49-F238E27FC236}">
                  <a16:creationId xmlns:a16="http://schemas.microsoft.com/office/drawing/2014/main" id="{ABF9B282-5215-7425-7C8C-57E04BCD2950}"/>
                </a:ext>
              </a:extLst>
            </p:cNvPr>
            <p:cNvSpPr/>
            <p:nvPr/>
          </p:nvSpPr>
          <p:spPr bwMode="auto">
            <a:xfrm rot="18900000">
              <a:off x="3178778" y="3968053"/>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97" name="Rectangle 96">
              <a:extLst>
                <a:ext uri="{FF2B5EF4-FFF2-40B4-BE49-F238E27FC236}">
                  <a16:creationId xmlns:a16="http://schemas.microsoft.com/office/drawing/2014/main" id="{B44C7192-AE56-8445-B9F9-4C9DC8637186}"/>
                </a:ext>
              </a:extLst>
            </p:cNvPr>
            <p:cNvSpPr/>
            <p:nvPr/>
          </p:nvSpPr>
          <p:spPr bwMode="auto">
            <a:xfrm rot="18900000">
              <a:off x="3855655" y="3881161"/>
              <a:ext cx="86107" cy="86107"/>
            </a:xfrm>
            <a:prstGeom prst="rect">
              <a:avLst/>
            </a:prstGeom>
            <a:grp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133" name="TextBox 132">
            <a:extLst>
              <a:ext uri="{FF2B5EF4-FFF2-40B4-BE49-F238E27FC236}">
                <a16:creationId xmlns:a16="http://schemas.microsoft.com/office/drawing/2014/main" id="{9DA8E094-6B39-F226-9D8B-30CFF19961C7}"/>
              </a:ext>
            </a:extLst>
          </p:cNvPr>
          <p:cNvSpPr txBox="1"/>
          <p:nvPr/>
        </p:nvSpPr>
        <p:spPr bwMode="auto">
          <a:xfrm rot="16200000">
            <a:off x="4957491" y="3337973"/>
            <a:ext cx="28573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a:t>
            </a:r>
          </a:p>
        </p:txBody>
      </p:sp>
      <p:sp>
        <p:nvSpPr>
          <p:cNvPr id="134" name="TextBox 133">
            <a:extLst>
              <a:ext uri="{FF2B5EF4-FFF2-40B4-BE49-F238E27FC236}">
                <a16:creationId xmlns:a16="http://schemas.microsoft.com/office/drawing/2014/main" id="{9332BC67-98D3-D80E-9B5E-0E5451C36641}"/>
              </a:ext>
            </a:extLst>
          </p:cNvPr>
          <p:cNvSpPr txBox="1"/>
          <p:nvPr/>
        </p:nvSpPr>
        <p:spPr bwMode="auto">
          <a:xfrm>
            <a:off x="7296430" y="1741014"/>
            <a:ext cx="2650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EASI-75</a:t>
            </a:r>
          </a:p>
        </p:txBody>
      </p:sp>
      <p:grpSp>
        <p:nvGrpSpPr>
          <p:cNvPr id="135" name="Group 134">
            <a:extLst>
              <a:ext uri="{FF2B5EF4-FFF2-40B4-BE49-F238E27FC236}">
                <a16:creationId xmlns:a16="http://schemas.microsoft.com/office/drawing/2014/main" id="{C3A3C271-EFD6-BD51-4B95-08AAF08ECED4}"/>
              </a:ext>
            </a:extLst>
          </p:cNvPr>
          <p:cNvGrpSpPr/>
          <p:nvPr/>
        </p:nvGrpSpPr>
        <p:grpSpPr>
          <a:xfrm>
            <a:off x="6401047" y="1895793"/>
            <a:ext cx="3816039" cy="3631912"/>
            <a:chOff x="609759" y="1642659"/>
            <a:chExt cx="3816039" cy="3631912"/>
          </a:xfrm>
        </p:grpSpPr>
        <p:sp>
          <p:nvSpPr>
            <p:cNvPr id="136" name="TextBox 135">
              <a:extLst>
                <a:ext uri="{FF2B5EF4-FFF2-40B4-BE49-F238E27FC236}">
                  <a16:creationId xmlns:a16="http://schemas.microsoft.com/office/drawing/2014/main" id="{754B4E34-2181-16B3-38AF-8389C9099EB6}"/>
                </a:ext>
              </a:extLst>
            </p:cNvPr>
            <p:cNvSpPr txBox="1"/>
            <p:nvPr/>
          </p:nvSpPr>
          <p:spPr bwMode="auto">
            <a:xfrm>
              <a:off x="3859102" y="2438178"/>
              <a:ext cx="5666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70%</a:t>
              </a:r>
            </a:p>
          </p:txBody>
        </p:sp>
        <p:sp>
          <p:nvSpPr>
            <p:cNvPr id="137" name="TextBox 136">
              <a:extLst>
                <a:ext uri="{FF2B5EF4-FFF2-40B4-BE49-F238E27FC236}">
                  <a16:creationId xmlns:a16="http://schemas.microsoft.com/office/drawing/2014/main" id="{3380B1A6-AC02-309C-FD37-33CEDC7EEA4A}"/>
                </a:ext>
              </a:extLst>
            </p:cNvPr>
            <p:cNvSpPr txBox="1"/>
            <p:nvPr/>
          </p:nvSpPr>
          <p:spPr bwMode="auto">
            <a:xfrm>
              <a:off x="3859102" y="2648215"/>
              <a:ext cx="5666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67%</a:t>
              </a:r>
            </a:p>
          </p:txBody>
        </p:sp>
        <p:sp>
          <p:nvSpPr>
            <p:cNvPr id="138" name="TextBox 137">
              <a:extLst>
                <a:ext uri="{FF2B5EF4-FFF2-40B4-BE49-F238E27FC236}">
                  <a16:creationId xmlns:a16="http://schemas.microsoft.com/office/drawing/2014/main" id="{384410FB-7683-038A-B863-41171209DFAD}"/>
                </a:ext>
              </a:extLst>
            </p:cNvPr>
            <p:cNvSpPr txBox="1"/>
            <p:nvPr/>
          </p:nvSpPr>
          <p:spPr bwMode="auto">
            <a:xfrm>
              <a:off x="3859102" y="3751778"/>
              <a:ext cx="5666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0823B"/>
                  </a:solidFill>
                  <a:effectLst/>
                  <a:uLnTx/>
                  <a:uFillTx/>
                  <a:latin typeface="Calibri" panose="020F0502020204030204" pitchFamily="34" charset="0"/>
                  <a:ea typeface="+mn-ea"/>
                  <a:cs typeface="Arial" panose="020B0604020202020204" pitchFamily="34" charset="0"/>
                </a:rPr>
                <a:t>27%</a:t>
              </a:r>
            </a:p>
          </p:txBody>
        </p:sp>
        <p:sp>
          <p:nvSpPr>
            <p:cNvPr id="139" name="TextBox 138">
              <a:extLst>
                <a:ext uri="{FF2B5EF4-FFF2-40B4-BE49-F238E27FC236}">
                  <a16:creationId xmlns:a16="http://schemas.microsoft.com/office/drawing/2014/main" id="{D82D687C-B412-0F1C-BDF4-058A09174D56}"/>
                </a:ext>
              </a:extLst>
            </p:cNvPr>
            <p:cNvSpPr txBox="1"/>
            <p:nvPr/>
          </p:nvSpPr>
          <p:spPr bwMode="auto">
            <a:xfrm>
              <a:off x="1193750" y="4905239"/>
              <a:ext cx="27067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a:t>
              </a:r>
            </a:p>
          </p:txBody>
        </p:sp>
        <p:cxnSp>
          <p:nvCxnSpPr>
            <p:cNvPr id="140" name="Straight Connector 139">
              <a:extLst>
                <a:ext uri="{FF2B5EF4-FFF2-40B4-BE49-F238E27FC236}">
                  <a16:creationId xmlns:a16="http://schemas.microsoft.com/office/drawing/2014/main" id="{AB1B60B4-9169-4400-DFF0-BF4373059FB9}"/>
                </a:ext>
              </a:extLst>
            </p:cNvPr>
            <p:cNvCxnSpPr>
              <a:cxnSpLocks/>
            </p:cNvCxnSpPr>
            <p:nvPr/>
          </p:nvCxnSpPr>
          <p:spPr bwMode="auto">
            <a:xfrm>
              <a:off x="1210363" y="4688634"/>
              <a:ext cx="2690125" cy="0"/>
            </a:xfrm>
            <a:prstGeom prst="line">
              <a:avLst/>
            </a:prstGeom>
            <a:noFill/>
            <a:ln w="28575" cap="flat" cmpd="sng" algn="ctr">
              <a:solidFill>
                <a:schemeClr val="bg1"/>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AECCE376-AD4E-487A-8524-3498629BD9C5}"/>
                </a:ext>
              </a:extLst>
            </p:cNvPr>
            <p:cNvCxnSpPr>
              <a:cxnSpLocks/>
            </p:cNvCxnSpPr>
            <p:nvPr/>
          </p:nvCxnSpPr>
          <p:spPr bwMode="auto">
            <a:xfrm flipV="1">
              <a:off x="1214438" y="1828350"/>
              <a:ext cx="0" cy="2869809"/>
            </a:xfrm>
            <a:prstGeom prst="line">
              <a:avLst/>
            </a:prstGeom>
            <a:noFill/>
            <a:ln w="28575" cap="flat" cmpd="sng" algn="ctr">
              <a:solidFill>
                <a:schemeClr val="bg1"/>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C6C00BB2-D768-4D84-FF29-4D463E4BA442}"/>
                </a:ext>
              </a:extLst>
            </p:cNvPr>
            <p:cNvCxnSpPr>
              <a:cxnSpLocks/>
            </p:cNvCxnSpPr>
            <p:nvPr/>
          </p:nvCxnSpPr>
          <p:spPr bwMode="auto">
            <a:xfrm flipH="1">
              <a:off x="1146355" y="1829021"/>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6F29FC19-9A07-6952-C099-5DAB289B07F7}"/>
                </a:ext>
              </a:extLst>
            </p:cNvPr>
            <p:cNvCxnSpPr>
              <a:cxnSpLocks/>
            </p:cNvCxnSpPr>
            <p:nvPr/>
          </p:nvCxnSpPr>
          <p:spPr bwMode="auto">
            <a:xfrm flipH="1">
              <a:off x="1146355" y="240094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A1A6FAEB-7EA3-506A-DF8B-844AFB78268B}"/>
                </a:ext>
              </a:extLst>
            </p:cNvPr>
            <p:cNvCxnSpPr>
              <a:cxnSpLocks/>
            </p:cNvCxnSpPr>
            <p:nvPr/>
          </p:nvCxnSpPr>
          <p:spPr bwMode="auto">
            <a:xfrm flipH="1">
              <a:off x="1146355" y="2972867"/>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64" name="Straight Connector 163">
              <a:extLst>
                <a:ext uri="{FF2B5EF4-FFF2-40B4-BE49-F238E27FC236}">
                  <a16:creationId xmlns:a16="http://schemas.microsoft.com/office/drawing/2014/main" id="{F1CFCEB0-63BA-637E-7460-211FFB1E1D20}"/>
                </a:ext>
              </a:extLst>
            </p:cNvPr>
            <p:cNvCxnSpPr>
              <a:cxnSpLocks/>
            </p:cNvCxnSpPr>
            <p:nvPr/>
          </p:nvCxnSpPr>
          <p:spPr bwMode="auto">
            <a:xfrm flipH="1">
              <a:off x="1146355" y="3544790"/>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77F6433A-6450-A452-E31E-28E36944E33F}"/>
                </a:ext>
              </a:extLst>
            </p:cNvPr>
            <p:cNvCxnSpPr>
              <a:cxnSpLocks/>
            </p:cNvCxnSpPr>
            <p:nvPr/>
          </p:nvCxnSpPr>
          <p:spPr bwMode="auto">
            <a:xfrm flipH="1">
              <a:off x="1146355" y="4116713"/>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74" name="Straight Connector 173">
              <a:extLst>
                <a:ext uri="{FF2B5EF4-FFF2-40B4-BE49-F238E27FC236}">
                  <a16:creationId xmlns:a16="http://schemas.microsoft.com/office/drawing/2014/main" id="{59271BFB-4049-E6EA-2CBF-B2765E4F0D5F}"/>
                </a:ext>
              </a:extLst>
            </p:cNvPr>
            <p:cNvCxnSpPr>
              <a:cxnSpLocks/>
            </p:cNvCxnSpPr>
            <p:nvPr/>
          </p:nvCxnSpPr>
          <p:spPr bwMode="auto">
            <a:xfrm flipH="1">
              <a:off x="1146355" y="4688634"/>
              <a:ext cx="64008" cy="0"/>
            </a:xfrm>
            <a:prstGeom prst="line">
              <a:avLst/>
            </a:prstGeom>
            <a:noFill/>
            <a:ln w="28575" cap="flat" cmpd="sng" algn="ctr">
              <a:solidFill>
                <a:schemeClr val="bg1"/>
              </a:solidFill>
              <a:prstDash val="solid"/>
              <a:round/>
              <a:headEnd type="none" w="med" len="med"/>
              <a:tailEnd type="none" w="med" len="med"/>
            </a:ln>
            <a:effectLst/>
          </p:spPr>
        </p:cxnSp>
        <p:cxnSp>
          <p:nvCxnSpPr>
            <p:cNvPr id="183" name="Straight Connector 182">
              <a:extLst>
                <a:ext uri="{FF2B5EF4-FFF2-40B4-BE49-F238E27FC236}">
                  <a16:creationId xmlns:a16="http://schemas.microsoft.com/office/drawing/2014/main" id="{5F07CDF2-99E1-8246-1EAA-62791EAD851E}"/>
                </a:ext>
              </a:extLst>
            </p:cNvPr>
            <p:cNvCxnSpPr>
              <a:cxnSpLocks/>
            </p:cNvCxnSpPr>
            <p:nvPr/>
          </p:nvCxnSpPr>
          <p:spPr bwMode="auto">
            <a:xfrm>
              <a:off x="1214438" y="468863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02" name="Straight Connector 201">
              <a:extLst>
                <a:ext uri="{FF2B5EF4-FFF2-40B4-BE49-F238E27FC236}">
                  <a16:creationId xmlns:a16="http://schemas.microsoft.com/office/drawing/2014/main" id="{B0A1B335-5A1B-987C-AF5E-3D4771E0FFAE}"/>
                </a:ext>
              </a:extLst>
            </p:cNvPr>
            <p:cNvCxnSpPr>
              <a:cxnSpLocks/>
            </p:cNvCxnSpPr>
            <p:nvPr/>
          </p:nvCxnSpPr>
          <p:spPr bwMode="auto">
            <a:xfrm>
              <a:off x="1883569" y="468863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09" name="Straight Connector 208">
              <a:extLst>
                <a:ext uri="{FF2B5EF4-FFF2-40B4-BE49-F238E27FC236}">
                  <a16:creationId xmlns:a16="http://schemas.microsoft.com/office/drawing/2014/main" id="{15E6BC58-41DB-F863-8214-13BD75E3D1C7}"/>
                </a:ext>
              </a:extLst>
            </p:cNvPr>
            <p:cNvCxnSpPr>
              <a:cxnSpLocks/>
            </p:cNvCxnSpPr>
            <p:nvPr/>
          </p:nvCxnSpPr>
          <p:spPr bwMode="auto">
            <a:xfrm>
              <a:off x="2552700" y="468863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10" name="Straight Connector 209">
              <a:extLst>
                <a:ext uri="{FF2B5EF4-FFF2-40B4-BE49-F238E27FC236}">
                  <a16:creationId xmlns:a16="http://schemas.microsoft.com/office/drawing/2014/main" id="{D8C59C9D-0139-A064-88B5-230D620C2F19}"/>
                </a:ext>
              </a:extLst>
            </p:cNvPr>
            <p:cNvCxnSpPr>
              <a:cxnSpLocks/>
            </p:cNvCxnSpPr>
            <p:nvPr/>
          </p:nvCxnSpPr>
          <p:spPr bwMode="auto">
            <a:xfrm>
              <a:off x="3221831" y="4688634"/>
              <a:ext cx="0" cy="64008"/>
            </a:xfrm>
            <a:prstGeom prst="line">
              <a:avLst/>
            </a:prstGeom>
            <a:noFill/>
            <a:ln w="28575" cap="flat" cmpd="sng" algn="ctr">
              <a:solidFill>
                <a:schemeClr val="bg1"/>
              </a:solidFill>
              <a:prstDash val="solid"/>
              <a:round/>
              <a:headEnd type="none" w="med" len="med"/>
              <a:tailEnd type="none" w="med" len="med"/>
            </a:ln>
            <a:effectLst/>
          </p:spPr>
        </p:cxnSp>
        <p:cxnSp>
          <p:nvCxnSpPr>
            <p:cNvPr id="211" name="Straight Connector 210">
              <a:extLst>
                <a:ext uri="{FF2B5EF4-FFF2-40B4-BE49-F238E27FC236}">
                  <a16:creationId xmlns:a16="http://schemas.microsoft.com/office/drawing/2014/main" id="{3DF973BC-6CC2-15A1-E27C-1D43DDE19252}"/>
                </a:ext>
              </a:extLst>
            </p:cNvPr>
            <p:cNvCxnSpPr>
              <a:cxnSpLocks/>
            </p:cNvCxnSpPr>
            <p:nvPr/>
          </p:nvCxnSpPr>
          <p:spPr bwMode="auto">
            <a:xfrm>
              <a:off x="3890962" y="4688634"/>
              <a:ext cx="0" cy="64008"/>
            </a:xfrm>
            <a:prstGeom prst="line">
              <a:avLst/>
            </a:prstGeom>
            <a:noFill/>
            <a:ln w="28575" cap="flat" cmpd="sng" algn="ctr">
              <a:solidFill>
                <a:schemeClr val="bg1"/>
              </a:solidFill>
              <a:prstDash val="solid"/>
              <a:round/>
              <a:headEnd type="none" w="med" len="med"/>
              <a:tailEnd type="none" w="med" len="med"/>
            </a:ln>
            <a:effectLst/>
          </p:spPr>
        </p:cxnSp>
        <p:sp>
          <p:nvSpPr>
            <p:cNvPr id="217" name="TextBox 216">
              <a:extLst>
                <a:ext uri="{FF2B5EF4-FFF2-40B4-BE49-F238E27FC236}">
                  <a16:creationId xmlns:a16="http://schemas.microsoft.com/office/drawing/2014/main" id="{C2CA84DB-94E3-1472-263A-E7E26C56CF35}"/>
                </a:ext>
              </a:extLst>
            </p:cNvPr>
            <p:cNvSpPr txBox="1"/>
            <p:nvPr/>
          </p:nvSpPr>
          <p:spPr bwMode="auto">
            <a:xfrm>
              <a:off x="3673296" y="4669831"/>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231" name="TextBox 230">
              <a:extLst>
                <a:ext uri="{FF2B5EF4-FFF2-40B4-BE49-F238E27FC236}">
                  <a16:creationId xmlns:a16="http://schemas.microsoft.com/office/drawing/2014/main" id="{AA7C24F0-FDA5-2C1A-BA26-9DAFC1FE05E5}"/>
                </a:ext>
              </a:extLst>
            </p:cNvPr>
            <p:cNvSpPr txBox="1"/>
            <p:nvPr/>
          </p:nvSpPr>
          <p:spPr bwMode="auto">
            <a:xfrm>
              <a:off x="998434" y="4669831"/>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233" name="TextBox 232">
              <a:extLst>
                <a:ext uri="{FF2B5EF4-FFF2-40B4-BE49-F238E27FC236}">
                  <a16:creationId xmlns:a16="http://schemas.microsoft.com/office/drawing/2014/main" id="{30D336A5-2229-D6C2-A5F8-20710FD7D4DF}"/>
                </a:ext>
              </a:extLst>
            </p:cNvPr>
            <p:cNvSpPr txBox="1"/>
            <p:nvPr/>
          </p:nvSpPr>
          <p:spPr bwMode="auto">
            <a:xfrm>
              <a:off x="1667150" y="4669831"/>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a:t>
              </a:r>
            </a:p>
          </p:txBody>
        </p:sp>
        <p:sp>
          <p:nvSpPr>
            <p:cNvPr id="237" name="TextBox 236">
              <a:extLst>
                <a:ext uri="{FF2B5EF4-FFF2-40B4-BE49-F238E27FC236}">
                  <a16:creationId xmlns:a16="http://schemas.microsoft.com/office/drawing/2014/main" id="{9C9B8801-15F7-C93D-BCB0-F1A3A10FE53B}"/>
                </a:ext>
              </a:extLst>
            </p:cNvPr>
            <p:cNvSpPr txBox="1"/>
            <p:nvPr/>
          </p:nvSpPr>
          <p:spPr bwMode="auto">
            <a:xfrm>
              <a:off x="2335866" y="4669831"/>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a:t>
              </a:r>
            </a:p>
          </p:txBody>
        </p:sp>
        <p:sp>
          <p:nvSpPr>
            <p:cNvPr id="238" name="TextBox 237">
              <a:extLst>
                <a:ext uri="{FF2B5EF4-FFF2-40B4-BE49-F238E27FC236}">
                  <a16:creationId xmlns:a16="http://schemas.microsoft.com/office/drawing/2014/main" id="{CFA85A80-07F4-8398-A6B6-0E65EA712B05}"/>
                </a:ext>
              </a:extLst>
            </p:cNvPr>
            <p:cNvSpPr txBox="1"/>
            <p:nvPr/>
          </p:nvSpPr>
          <p:spPr bwMode="auto">
            <a:xfrm>
              <a:off x="3004582" y="4669831"/>
              <a:ext cx="4238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12</a:t>
              </a:r>
            </a:p>
          </p:txBody>
        </p:sp>
        <p:sp>
          <p:nvSpPr>
            <p:cNvPr id="239" name="TextBox 238">
              <a:extLst>
                <a:ext uri="{FF2B5EF4-FFF2-40B4-BE49-F238E27FC236}">
                  <a16:creationId xmlns:a16="http://schemas.microsoft.com/office/drawing/2014/main" id="{A5309BEE-96F5-D57B-88D0-22FA2BF013D6}"/>
                </a:ext>
              </a:extLst>
            </p:cNvPr>
            <p:cNvSpPr txBox="1"/>
            <p:nvPr/>
          </p:nvSpPr>
          <p:spPr bwMode="auto">
            <a:xfrm>
              <a:off x="609759" y="1642659"/>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100</a:t>
              </a:r>
            </a:p>
          </p:txBody>
        </p:sp>
        <p:sp>
          <p:nvSpPr>
            <p:cNvPr id="240" name="TextBox 239">
              <a:extLst>
                <a:ext uri="{FF2B5EF4-FFF2-40B4-BE49-F238E27FC236}">
                  <a16:creationId xmlns:a16="http://schemas.microsoft.com/office/drawing/2014/main" id="{2904DE20-1F43-74EB-96B9-FF7FE361D322}"/>
                </a:ext>
              </a:extLst>
            </p:cNvPr>
            <p:cNvSpPr txBox="1"/>
            <p:nvPr/>
          </p:nvSpPr>
          <p:spPr bwMode="auto">
            <a:xfrm>
              <a:off x="609759" y="2213739"/>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80</a:t>
              </a:r>
            </a:p>
          </p:txBody>
        </p:sp>
        <p:sp>
          <p:nvSpPr>
            <p:cNvPr id="264" name="TextBox 263">
              <a:extLst>
                <a:ext uri="{FF2B5EF4-FFF2-40B4-BE49-F238E27FC236}">
                  <a16:creationId xmlns:a16="http://schemas.microsoft.com/office/drawing/2014/main" id="{7066AE59-0EBB-125E-2F50-D97E37DFFEFA}"/>
                </a:ext>
              </a:extLst>
            </p:cNvPr>
            <p:cNvSpPr txBox="1"/>
            <p:nvPr/>
          </p:nvSpPr>
          <p:spPr bwMode="auto">
            <a:xfrm>
              <a:off x="609759" y="2784819"/>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60</a:t>
              </a:r>
            </a:p>
          </p:txBody>
        </p:sp>
        <p:sp>
          <p:nvSpPr>
            <p:cNvPr id="268" name="TextBox 267">
              <a:extLst>
                <a:ext uri="{FF2B5EF4-FFF2-40B4-BE49-F238E27FC236}">
                  <a16:creationId xmlns:a16="http://schemas.microsoft.com/office/drawing/2014/main" id="{52F0222C-0FA4-CA9D-75A9-483F33948235}"/>
                </a:ext>
              </a:extLst>
            </p:cNvPr>
            <p:cNvSpPr txBox="1"/>
            <p:nvPr/>
          </p:nvSpPr>
          <p:spPr bwMode="auto">
            <a:xfrm>
              <a:off x="609759" y="3355899"/>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a:t>
              </a:r>
            </a:p>
          </p:txBody>
        </p:sp>
        <p:sp>
          <p:nvSpPr>
            <p:cNvPr id="273" name="TextBox 272">
              <a:extLst>
                <a:ext uri="{FF2B5EF4-FFF2-40B4-BE49-F238E27FC236}">
                  <a16:creationId xmlns:a16="http://schemas.microsoft.com/office/drawing/2014/main" id="{88A8FF65-B397-B4CA-BB44-93283EDCC40A}"/>
                </a:ext>
              </a:extLst>
            </p:cNvPr>
            <p:cNvSpPr txBox="1"/>
            <p:nvPr/>
          </p:nvSpPr>
          <p:spPr bwMode="auto">
            <a:xfrm>
              <a:off x="609759" y="3926979"/>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20</a:t>
              </a:r>
            </a:p>
          </p:txBody>
        </p:sp>
        <p:sp>
          <p:nvSpPr>
            <p:cNvPr id="274" name="TextBox 273">
              <a:extLst>
                <a:ext uri="{FF2B5EF4-FFF2-40B4-BE49-F238E27FC236}">
                  <a16:creationId xmlns:a16="http://schemas.microsoft.com/office/drawing/2014/main" id="{4B03DBFC-4E4D-877E-DE24-99915724DA9A}"/>
                </a:ext>
              </a:extLst>
            </p:cNvPr>
            <p:cNvSpPr txBox="1"/>
            <p:nvPr/>
          </p:nvSpPr>
          <p:spPr bwMode="auto">
            <a:xfrm>
              <a:off x="609759" y="4498057"/>
              <a:ext cx="5692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r" defTabSz="914400" rtl="0" eaLnBrk="0" fontAlgn="base" latinLnBrk="0" hangingPunct="0">
                <a:lnSpc>
                  <a:spcPct val="100000"/>
                </a:lnSpc>
                <a:spcBef>
                  <a:spcPct val="5000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275" name="Rectangle 274">
              <a:extLst>
                <a:ext uri="{FF2B5EF4-FFF2-40B4-BE49-F238E27FC236}">
                  <a16:creationId xmlns:a16="http://schemas.microsoft.com/office/drawing/2014/main" id="{81683071-9CC9-F8F9-8789-5A5EF7463EE8}"/>
                </a:ext>
              </a:extLst>
            </p:cNvPr>
            <p:cNvSpPr/>
            <p:nvPr/>
          </p:nvSpPr>
          <p:spPr bwMode="auto">
            <a:xfrm>
              <a:off x="3716876" y="2368835"/>
              <a:ext cx="630527" cy="1785015"/>
            </a:xfrm>
            <a:prstGeom prst="rect">
              <a:avLst/>
            </a:prstGeom>
            <a:noFill/>
            <a:ln w="28575">
              <a:solidFill>
                <a:schemeClr val="accent3"/>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285" name="Freeform: Shape 284">
            <a:extLst>
              <a:ext uri="{FF2B5EF4-FFF2-40B4-BE49-F238E27FC236}">
                <a16:creationId xmlns:a16="http://schemas.microsoft.com/office/drawing/2014/main" id="{5BC2B731-6AE6-4CB3-9DB3-BB4645A57D50}"/>
              </a:ext>
            </a:extLst>
          </p:cNvPr>
          <p:cNvSpPr/>
          <p:nvPr/>
        </p:nvSpPr>
        <p:spPr bwMode="auto">
          <a:xfrm>
            <a:off x="6986676" y="4167909"/>
            <a:ext cx="2714625" cy="752475"/>
          </a:xfrm>
          <a:custGeom>
            <a:avLst/>
            <a:gdLst>
              <a:gd name="connsiteX0" fmla="*/ 0 w 2714625"/>
              <a:gd name="connsiteY0" fmla="*/ 752475 h 752475"/>
              <a:gd name="connsiteX1" fmla="*/ 176212 w 2714625"/>
              <a:gd name="connsiteY1" fmla="*/ 561975 h 752475"/>
              <a:gd name="connsiteX2" fmla="*/ 366712 w 2714625"/>
              <a:gd name="connsiteY2" fmla="*/ 638175 h 752475"/>
              <a:gd name="connsiteX3" fmla="*/ 523875 w 2714625"/>
              <a:gd name="connsiteY3" fmla="*/ 300038 h 752475"/>
              <a:gd name="connsiteX4" fmla="*/ 700087 w 2714625"/>
              <a:gd name="connsiteY4" fmla="*/ 309563 h 752475"/>
              <a:gd name="connsiteX5" fmla="*/ 1362075 w 2714625"/>
              <a:gd name="connsiteY5" fmla="*/ 161925 h 752475"/>
              <a:gd name="connsiteX6" fmla="*/ 2043112 w 2714625"/>
              <a:gd name="connsiteY6" fmla="*/ 104775 h 752475"/>
              <a:gd name="connsiteX7" fmla="*/ 2714625 w 2714625"/>
              <a:gd name="connsiteY7" fmla="*/ 0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4625" h="752475">
                <a:moveTo>
                  <a:pt x="0" y="752475"/>
                </a:moveTo>
                <a:lnTo>
                  <a:pt x="176212" y="561975"/>
                </a:lnTo>
                <a:lnTo>
                  <a:pt x="366712" y="638175"/>
                </a:lnTo>
                <a:lnTo>
                  <a:pt x="523875" y="300038"/>
                </a:lnTo>
                <a:lnTo>
                  <a:pt x="700087" y="309563"/>
                </a:lnTo>
                <a:lnTo>
                  <a:pt x="1362075" y="161925"/>
                </a:lnTo>
                <a:lnTo>
                  <a:pt x="2043112" y="104775"/>
                </a:lnTo>
                <a:lnTo>
                  <a:pt x="2714625" y="0"/>
                </a:lnTo>
              </a:path>
            </a:pathLst>
          </a:custGeom>
          <a:noFill/>
          <a:ln w="28575">
            <a:solidFill>
              <a:schemeClr val="accent4"/>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6" name="Freeform: Shape 285">
            <a:extLst>
              <a:ext uri="{FF2B5EF4-FFF2-40B4-BE49-F238E27FC236}">
                <a16:creationId xmlns:a16="http://schemas.microsoft.com/office/drawing/2014/main" id="{B30E7DB8-E3F0-63EA-EF60-1B02E2D3BB2D}"/>
              </a:ext>
            </a:extLst>
          </p:cNvPr>
          <p:cNvSpPr/>
          <p:nvPr/>
        </p:nvSpPr>
        <p:spPr bwMode="auto">
          <a:xfrm>
            <a:off x="7005726" y="3024909"/>
            <a:ext cx="2695575" cy="1895475"/>
          </a:xfrm>
          <a:custGeom>
            <a:avLst/>
            <a:gdLst>
              <a:gd name="connsiteX0" fmla="*/ 2695575 w 2695575"/>
              <a:gd name="connsiteY0" fmla="*/ 0 h 1895475"/>
              <a:gd name="connsiteX1" fmla="*/ 2019300 w 2695575"/>
              <a:gd name="connsiteY1" fmla="*/ 204788 h 1895475"/>
              <a:gd name="connsiteX2" fmla="*/ 1333500 w 2695575"/>
              <a:gd name="connsiteY2" fmla="*/ 461963 h 1895475"/>
              <a:gd name="connsiteX3" fmla="*/ 657225 w 2695575"/>
              <a:gd name="connsiteY3" fmla="*/ 938213 h 1895475"/>
              <a:gd name="connsiteX4" fmla="*/ 495300 w 2695575"/>
              <a:gd name="connsiteY4" fmla="*/ 1171575 h 1895475"/>
              <a:gd name="connsiteX5" fmla="*/ 319087 w 2695575"/>
              <a:gd name="connsiteY5" fmla="*/ 1604963 h 1895475"/>
              <a:gd name="connsiteX6" fmla="*/ 152400 w 2695575"/>
              <a:gd name="connsiteY6" fmla="*/ 1790700 h 1895475"/>
              <a:gd name="connsiteX7" fmla="*/ 0 w 2695575"/>
              <a:gd name="connsiteY7" fmla="*/ 1895475 h 1895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575" h="1895475">
                <a:moveTo>
                  <a:pt x="2695575" y="0"/>
                </a:moveTo>
                <a:lnTo>
                  <a:pt x="2019300" y="204788"/>
                </a:lnTo>
                <a:lnTo>
                  <a:pt x="1333500" y="461963"/>
                </a:lnTo>
                <a:lnTo>
                  <a:pt x="657225" y="938213"/>
                </a:lnTo>
                <a:lnTo>
                  <a:pt x="495300" y="1171575"/>
                </a:lnTo>
                <a:lnTo>
                  <a:pt x="319087" y="1604963"/>
                </a:lnTo>
                <a:lnTo>
                  <a:pt x="152400" y="1790700"/>
                </a:lnTo>
                <a:lnTo>
                  <a:pt x="0" y="1895475"/>
                </a:lnTo>
              </a:path>
            </a:pathLst>
          </a:custGeom>
          <a:noFill/>
          <a:ln w="28575">
            <a:solidFill>
              <a:schemeClr val="accent3"/>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287" name="Freeform: Shape 286">
            <a:extLst>
              <a:ext uri="{FF2B5EF4-FFF2-40B4-BE49-F238E27FC236}">
                <a16:creationId xmlns:a16="http://schemas.microsoft.com/office/drawing/2014/main" id="{4691D218-0C2A-18FA-4FBA-E363D7A30826}"/>
              </a:ext>
            </a:extLst>
          </p:cNvPr>
          <p:cNvSpPr/>
          <p:nvPr/>
        </p:nvSpPr>
        <p:spPr bwMode="auto">
          <a:xfrm>
            <a:off x="7000963" y="2929659"/>
            <a:ext cx="2695575" cy="1976438"/>
          </a:xfrm>
          <a:custGeom>
            <a:avLst/>
            <a:gdLst>
              <a:gd name="connsiteX0" fmla="*/ 2695575 w 2695575"/>
              <a:gd name="connsiteY0" fmla="*/ 0 h 1976438"/>
              <a:gd name="connsiteX1" fmla="*/ 2033588 w 2695575"/>
              <a:gd name="connsiteY1" fmla="*/ 104775 h 1976438"/>
              <a:gd name="connsiteX2" fmla="*/ 1357313 w 2695575"/>
              <a:gd name="connsiteY2" fmla="*/ 438150 h 1976438"/>
              <a:gd name="connsiteX3" fmla="*/ 666750 w 2695575"/>
              <a:gd name="connsiteY3" fmla="*/ 771525 h 1976438"/>
              <a:gd name="connsiteX4" fmla="*/ 495300 w 2695575"/>
              <a:gd name="connsiteY4" fmla="*/ 1252538 h 1976438"/>
              <a:gd name="connsiteX5" fmla="*/ 314325 w 2695575"/>
              <a:gd name="connsiteY5" fmla="*/ 1566863 h 1976438"/>
              <a:gd name="connsiteX6" fmla="*/ 166688 w 2695575"/>
              <a:gd name="connsiteY6" fmla="*/ 1909763 h 1976438"/>
              <a:gd name="connsiteX7" fmla="*/ 0 w 2695575"/>
              <a:gd name="connsiteY7" fmla="*/ 1976438 h 1976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575" h="1976438">
                <a:moveTo>
                  <a:pt x="2695575" y="0"/>
                </a:moveTo>
                <a:lnTo>
                  <a:pt x="2033588" y="104775"/>
                </a:lnTo>
                <a:lnTo>
                  <a:pt x="1357313" y="438150"/>
                </a:lnTo>
                <a:lnTo>
                  <a:pt x="666750" y="771525"/>
                </a:lnTo>
                <a:lnTo>
                  <a:pt x="495300" y="1252538"/>
                </a:lnTo>
                <a:lnTo>
                  <a:pt x="314325" y="1566863"/>
                </a:lnTo>
                <a:lnTo>
                  <a:pt x="166688" y="1909763"/>
                </a:lnTo>
                <a:lnTo>
                  <a:pt x="0" y="1976438"/>
                </a:lnTo>
              </a:path>
            </a:pathLst>
          </a:custGeom>
          <a:noFill/>
          <a:ln w="28575">
            <a:solidFill>
              <a:schemeClr val="accent1"/>
            </a:solidFill>
            <a:miter lim="800000"/>
            <a:headEnd/>
            <a:tailEnd/>
          </a:ln>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nvGrpSpPr>
          <p:cNvPr id="288" name="Group 287">
            <a:extLst>
              <a:ext uri="{FF2B5EF4-FFF2-40B4-BE49-F238E27FC236}">
                <a16:creationId xmlns:a16="http://schemas.microsoft.com/office/drawing/2014/main" id="{AEF4A8E7-0570-E4D4-4D02-DE873F3179F8}"/>
              </a:ext>
            </a:extLst>
          </p:cNvPr>
          <p:cNvGrpSpPr/>
          <p:nvPr/>
        </p:nvGrpSpPr>
        <p:grpSpPr>
          <a:xfrm>
            <a:off x="6961690" y="2891060"/>
            <a:ext cx="2769357" cy="2064980"/>
            <a:chOff x="1170402" y="2637926"/>
            <a:chExt cx="2769357" cy="2064980"/>
          </a:xfrm>
        </p:grpSpPr>
        <p:sp>
          <p:nvSpPr>
            <p:cNvPr id="289" name="Rectangle 288">
              <a:extLst>
                <a:ext uri="{FF2B5EF4-FFF2-40B4-BE49-F238E27FC236}">
                  <a16:creationId xmlns:a16="http://schemas.microsoft.com/office/drawing/2014/main" id="{C1325CCD-77BC-7B4E-91B1-543F2C9430FA}"/>
                </a:ext>
              </a:extLst>
            </p:cNvPr>
            <p:cNvSpPr/>
            <p:nvPr/>
          </p:nvSpPr>
          <p:spPr bwMode="auto">
            <a:xfrm>
              <a:off x="1170402" y="4616799"/>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0" name="Rectangle 289">
              <a:extLst>
                <a:ext uri="{FF2B5EF4-FFF2-40B4-BE49-F238E27FC236}">
                  <a16:creationId xmlns:a16="http://schemas.microsoft.com/office/drawing/2014/main" id="{30068A87-4EBE-1807-BF40-12BA364F964D}"/>
                </a:ext>
              </a:extLst>
            </p:cNvPr>
            <p:cNvSpPr/>
            <p:nvPr/>
          </p:nvSpPr>
          <p:spPr bwMode="auto">
            <a:xfrm>
              <a:off x="1322943" y="4524960"/>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1" name="Rectangle 290">
              <a:extLst>
                <a:ext uri="{FF2B5EF4-FFF2-40B4-BE49-F238E27FC236}">
                  <a16:creationId xmlns:a16="http://schemas.microsoft.com/office/drawing/2014/main" id="{F3F8352E-A26D-17D9-28AE-78146660C506}"/>
                </a:ext>
              </a:extLst>
            </p:cNvPr>
            <p:cNvSpPr/>
            <p:nvPr/>
          </p:nvSpPr>
          <p:spPr bwMode="auto">
            <a:xfrm>
              <a:off x="1494616" y="4192472"/>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2" name="Rectangle 291">
              <a:extLst>
                <a:ext uri="{FF2B5EF4-FFF2-40B4-BE49-F238E27FC236}">
                  <a16:creationId xmlns:a16="http://schemas.microsoft.com/office/drawing/2014/main" id="{3F26BD7F-7752-E44F-F0A9-C025FA360E9E}"/>
                </a:ext>
              </a:extLst>
            </p:cNvPr>
            <p:cNvSpPr/>
            <p:nvPr/>
          </p:nvSpPr>
          <p:spPr bwMode="auto">
            <a:xfrm>
              <a:off x="1666667" y="3883925"/>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3" name="Rectangle 292">
              <a:extLst>
                <a:ext uri="{FF2B5EF4-FFF2-40B4-BE49-F238E27FC236}">
                  <a16:creationId xmlns:a16="http://schemas.microsoft.com/office/drawing/2014/main" id="{2EA770FD-90E9-287F-A7FC-37982D75A7F8}"/>
                </a:ext>
              </a:extLst>
            </p:cNvPr>
            <p:cNvSpPr/>
            <p:nvPr/>
          </p:nvSpPr>
          <p:spPr bwMode="auto">
            <a:xfrm>
              <a:off x="1838315" y="3404580"/>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4" name="Rectangle 293">
              <a:extLst>
                <a:ext uri="{FF2B5EF4-FFF2-40B4-BE49-F238E27FC236}">
                  <a16:creationId xmlns:a16="http://schemas.microsoft.com/office/drawing/2014/main" id="{C618E8B0-6B17-C2DE-7175-2A0F1F662B3D}"/>
                </a:ext>
              </a:extLst>
            </p:cNvPr>
            <p:cNvSpPr/>
            <p:nvPr/>
          </p:nvSpPr>
          <p:spPr bwMode="auto">
            <a:xfrm>
              <a:off x="2504064" y="3058829"/>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5" name="Rectangle 294">
              <a:extLst>
                <a:ext uri="{FF2B5EF4-FFF2-40B4-BE49-F238E27FC236}">
                  <a16:creationId xmlns:a16="http://schemas.microsoft.com/office/drawing/2014/main" id="{9EBD9BB8-4114-EDE6-879C-B8972EFC9B78}"/>
                </a:ext>
              </a:extLst>
            </p:cNvPr>
            <p:cNvSpPr/>
            <p:nvPr/>
          </p:nvSpPr>
          <p:spPr bwMode="auto">
            <a:xfrm>
              <a:off x="3186558" y="2727431"/>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96" name="Rectangle 295">
              <a:extLst>
                <a:ext uri="{FF2B5EF4-FFF2-40B4-BE49-F238E27FC236}">
                  <a16:creationId xmlns:a16="http://schemas.microsoft.com/office/drawing/2014/main" id="{01DCCC63-1329-0519-3085-125B2C16DF43}"/>
                </a:ext>
              </a:extLst>
            </p:cNvPr>
            <p:cNvSpPr/>
            <p:nvPr/>
          </p:nvSpPr>
          <p:spPr bwMode="auto">
            <a:xfrm>
              <a:off x="3853652" y="2637926"/>
              <a:ext cx="86107" cy="86107"/>
            </a:xfrm>
            <a:prstGeom prst="rect">
              <a:avLst/>
            </a:prstGeom>
            <a:solidFill>
              <a:schemeClr val="accent1"/>
            </a:solidFill>
            <a:ln w="0">
              <a:no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grpSp>
      <p:sp>
        <p:nvSpPr>
          <p:cNvPr id="297" name="TextBox 296">
            <a:extLst>
              <a:ext uri="{FF2B5EF4-FFF2-40B4-BE49-F238E27FC236}">
                <a16:creationId xmlns:a16="http://schemas.microsoft.com/office/drawing/2014/main" id="{99398477-0226-9F73-6C5F-F1B0BE3650E6}"/>
              </a:ext>
            </a:extLst>
          </p:cNvPr>
          <p:cNvSpPr txBox="1"/>
          <p:nvPr/>
        </p:nvSpPr>
        <p:spPr bwMode="auto">
          <a:xfrm>
            <a:off x="7151908" y="4223588"/>
            <a:ext cx="3887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rPr>
              <a:t>*</a:t>
            </a:r>
          </a:p>
        </p:txBody>
      </p:sp>
      <p:sp>
        <p:nvSpPr>
          <p:cNvPr id="298" name="TextBox 297">
            <a:extLst>
              <a:ext uri="{FF2B5EF4-FFF2-40B4-BE49-F238E27FC236}">
                <a16:creationId xmlns:a16="http://schemas.microsoft.com/office/drawing/2014/main" id="{1419FA8A-2F22-DDFC-FC41-4212FFACD531}"/>
              </a:ext>
            </a:extLst>
          </p:cNvPr>
          <p:cNvSpPr txBox="1"/>
          <p:nvPr/>
        </p:nvSpPr>
        <p:spPr bwMode="auto">
          <a:xfrm>
            <a:off x="8211147" y="3079026"/>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015873"/>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299" name="TextBox 298">
            <a:extLst>
              <a:ext uri="{FF2B5EF4-FFF2-40B4-BE49-F238E27FC236}">
                <a16:creationId xmlns:a16="http://schemas.microsoft.com/office/drawing/2014/main" id="{054247F5-8A74-C586-AF62-785F508FC7C6}"/>
              </a:ext>
            </a:extLst>
          </p:cNvPr>
          <p:cNvSpPr txBox="1"/>
          <p:nvPr/>
        </p:nvSpPr>
        <p:spPr bwMode="auto">
          <a:xfrm>
            <a:off x="8897056" y="2765249"/>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015873"/>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300" name="TextBox 299">
            <a:extLst>
              <a:ext uri="{FF2B5EF4-FFF2-40B4-BE49-F238E27FC236}">
                <a16:creationId xmlns:a16="http://schemas.microsoft.com/office/drawing/2014/main" id="{69A82B3C-B32E-02A0-3E5D-B498CD266A2A}"/>
              </a:ext>
            </a:extLst>
          </p:cNvPr>
          <p:cNvSpPr txBox="1"/>
          <p:nvPr/>
        </p:nvSpPr>
        <p:spPr bwMode="auto">
          <a:xfrm>
            <a:off x="9554109" y="2649867"/>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015873"/>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015873"/>
              </a:solidFill>
              <a:effectLst/>
              <a:uLnTx/>
              <a:uFillTx/>
              <a:latin typeface="Calibri" panose="020F0502020204030204" pitchFamily="34" charset="0"/>
              <a:ea typeface="+mn-ea"/>
              <a:cs typeface="Arial" panose="020B0604020202020204" pitchFamily="34" charset="0"/>
            </a:endParaRPr>
          </a:p>
        </p:txBody>
      </p:sp>
      <p:sp>
        <p:nvSpPr>
          <p:cNvPr id="301" name="TextBox 300">
            <a:extLst>
              <a:ext uri="{FF2B5EF4-FFF2-40B4-BE49-F238E27FC236}">
                <a16:creationId xmlns:a16="http://schemas.microsoft.com/office/drawing/2014/main" id="{E27F8322-BCFD-DF35-6FD5-F363781F4F1F}"/>
              </a:ext>
            </a:extLst>
          </p:cNvPr>
          <p:cNvSpPr txBox="1"/>
          <p:nvPr/>
        </p:nvSpPr>
        <p:spPr bwMode="auto">
          <a:xfrm>
            <a:off x="9561301" y="3010004"/>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302" name="TextBox 301">
            <a:extLst>
              <a:ext uri="{FF2B5EF4-FFF2-40B4-BE49-F238E27FC236}">
                <a16:creationId xmlns:a16="http://schemas.microsoft.com/office/drawing/2014/main" id="{17E17C3B-0CCD-E55D-2B9B-5D982F6D19BC}"/>
              </a:ext>
            </a:extLst>
          </p:cNvPr>
          <p:cNvSpPr txBox="1"/>
          <p:nvPr/>
        </p:nvSpPr>
        <p:spPr bwMode="auto">
          <a:xfrm>
            <a:off x="8899731" y="3219269"/>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303" name="TextBox 302">
            <a:extLst>
              <a:ext uri="{FF2B5EF4-FFF2-40B4-BE49-F238E27FC236}">
                <a16:creationId xmlns:a16="http://schemas.microsoft.com/office/drawing/2014/main" id="{50D4AB00-B369-EF22-3DEC-C45E87F2D8A2}"/>
              </a:ext>
            </a:extLst>
          </p:cNvPr>
          <p:cNvSpPr txBox="1"/>
          <p:nvPr/>
        </p:nvSpPr>
        <p:spPr bwMode="auto">
          <a:xfrm>
            <a:off x="8232204" y="3501013"/>
            <a:ext cx="51482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30000" noProof="0" dirty="0">
                <a:ln>
                  <a:noFill/>
                </a:ln>
                <a:solidFill>
                  <a:srgbClr val="E1471D"/>
                </a:solidFill>
                <a:effectLst/>
                <a:uLnTx/>
                <a:uFillTx/>
                <a:latin typeface="Calibri" panose="020F0502020204030204" pitchFamily="34" charset="0"/>
                <a:ea typeface="+mn-ea"/>
                <a:cs typeface="Calibri" panose="020F0502020204030204" pitchFamily="34" charset="0"/>
              </a:rPr>
              <a:t>‡</a:t>
            </a:r>
            <a:endPar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endParaRPr>
          </a:p>
        </p:txBody>
      </p:sp>
      <p:sp>
        <p:nvSpPr>
          <p:cNvPr id="304" name="TextBox 303">
            <a:extLst>
              <a:ext uri="{FF2B5EF4-FFF2-40B4-BE49-F238E27FC236}">
                <a16:creationId xmlns:a16="http://schemas.microsoft.com/office/drawing/2014/main" id="{068FBE21-740C-EE85-AB13-9A07D5DEBE24}"/>
              </a:ext>
            </a:extLst>
          </p:cNvPr>
          <p:cNvSpPr txBox="1"/>
          <p:nvPr/>
        </p:nvSpPr>
        <p:spPr bwMode="auto">
          <a:xfrm>
            <a:off x="7566949" y="3963405"/>
            <a:ext cx="3887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0"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a:t>
            </a:r>
          </a:p>
        </p:txBody>
      </p:sp>
    </p:spTree>
    <p:extLst>
      <p:ext uri="{BB962C8B-B14F-4D97-AF65-F5344CB8AC3E}">
        <p14:creationId xmlns:p14="http://schemas.microsoft.com/office/powerpoint/2010/main" val="1922507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altLang="en-US" dirty="0"/>
              <a:t>LIBERTY AD PEDS: Safety</a:t>
            </a:r>
          </a:p>
        </p:txBody>
      </p:sp>
      <p:graphicFrame>
        <p:nvGraphicFramePr>
          <p:cNvPr id="8" name="Group 32">
            <a:extLst>
              <a:ext uri="{FF2B5EF4-FFF2-40B4-BE49-F238E27FC236}">
                <a16:creationId xmlns:a16="http://schemas.microsoft.com/office/drawing/2014/main" id="{8FF007B3-4C81-CF4F-B823-7AB317499821}"/>
              </a:ext>
            </a:extLst>
          </p:cNvPr>
          <p:cNvGraphicFramePr>
            <a:graphicFrameLocks noGrp="1"/>
          </p:cNvGraphicFramePr>
          <p:nvPr>
            <p:extLst>
              <p:ext uri="{D42A27DB-BD31-4B8C-83A1-F6EECF244321}">
                <p14:modId xmlns:p14="http://schemas.microsoft.com/office/powerpoint/2010/main" val="1523554515"/>
              </p:ext>
            </p:extLst>
          </p:nvPr>
        </p:nvGraphicFramePr>
        <p:xfrm>
          <a:off x="742961" y="1250000"/>
          <a:ext cx="10761013" cy="4930172"/>
        </p:xfrm>
        <a:graphic>
          <a:graphicData uri="http://schemas.openxmlformats.org/drawingml/2006/table">
            <a:tbl>
              <a:tblPr/>
              <a:tblGrid>
                <a:gridCol w="4465796">
                  <a:extLst>
                    <a:ext uri="{9D8B030D-6E8A-4147-A177-3AD203B41FA5}">
                      <a16:colId xmlns:a16="http://schemas.microsoft.com/office/drawing/2014/main" val="221101250"/>
                    </a:ext>
                  </a:extLst>
                </a:gridCol>
                <a:gridCol w="2111448">
                  <a:extLst>
                    <a:ext uri="{9D8B030D-6E8A-4147-A177-3AD203B41FA5}">
                      <a16:colId xmlns:a16="http://schemas.microsoft.com/office/drawing/2014/main" val="20000"/>
                    </a:ext>
                  </a:extLst>
                </a:gridCol>
                <a:gridCol w="2297071">
                  <a:extLst>
                    <a:ext uri="{9D8B030D-6E8A-4147-A177-3AD203B41FA5}">
                      <a16:colId xmlns:a16="http://schemas.microsoft.com/office/drawing/2014/main" val="20001"/>
                    </a:ext>
                  </a:extLst>
                </a:gridCol>
                <a:gridCol w="1886698">
                  <a:extLst>
                    <a:ext uri="{9D8B030D-6E8A-4147-A177-3AD203B41FA5}">
                      <a16:colId xmlns:a16="http://schemas.microsoft.com/office/drawing/2014/main" val="2051936920"/>
                    </a:ext>
                  </a:extLst>
                </a:gridCol>
              </a:tblGrid>
              <a:tr h="654606">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Adverse Event, n (%)</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Dupilumab 300 mg Q4W + TCS</a:t>
                      </a:r>
                      <a:b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 = 120)</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Dupilumab 100 mg or </a:t>
                      </a:r>
                      <a:b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200 mg Q2W + TCS</a:t>
                      </a:r>
                      <a:b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 = 122)</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25000"/>
                        </a:spcAft>
                        <a:buClrTx/>
                        <a:buSzTx/>
                        <a:buFontTx/>
                        <a:buNone/>
                        <a:tabLst/>
                        <a:defRPr/>
                      </a:pP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Placebo + TCS</a:t>
                      </a:r>
                      <a:b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 = 120)</a:t>
                      </a:r>
                    </a:p>
                    <a:p>
                      <a:pPr marL="0" marR="0" lvl="0" indent="0" algn="ctr" defTabSz="914400" rtl="0" eaLnBrk="1" fontAlgn="base" latinLnBrk="0" hangingPunct="1">
                        <a:lnSpc>
                          <a:spcPct val="100000"/>
                        </a:lnSpc>
                        <a:spcBef>
                          <a:spcPct val="0"/>
                        </a:spcBef>
                        <a:spcAft>
                          <a:spcPct val="25000"/>
                        </a:spcAft>
                        <a:buClrTx/>
                        <a:buSzTx/>
                        <a:buFontTx/>
                        <a:buNone/>
                        <a:tabLst/>
                        <a:defRPr/>
                      </a:pPr>
                      <a:endParaRPr kumimoji="0" lang="en-US" sz="14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≥1 TEAE</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78 (65.0)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82 (67.2)</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88 (73.3)</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≥1 serious TEAE</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2 (1.7)</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2 (1.7)</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≥1 TEAE leading to permanent treatment discontinuation</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2 (1.6)</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2 (1.7)</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Deaths</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r h="1677805">
                <a:tc>
                  <a:txBody>
                    <a:bodyPr/>
                    <a:lstStyle/>
                    <a:p>
                      <a:r>
                        <a:rPr lang="en-US" sz="1400" dirty="0">
                          <a:solidFill>
                            <a:srgbClr val="000000"/>
                          </a:solidFill>
                          <a:effectLst/>
                          <a:latin typeface="Calibri" panose="020F0502020204030204" pitchFamily="34" charset="0"/>
                          <a:cs typeface="Calibri" panose="020F0502020204030204" pitchFamily="34" charset="0"/>
                        </a:rPr>
                        <a:t> </a:t>
                      </a:r>
                      <a:r>
                        <a:rPr lang="en-US" sz="1400" dirty="0">
                          <a:solidFill>
                            <a:srgbClr val="2D2829"/>
                          </a:solidFill>
                          <a:effectLst/>
                          <a:latin typeface="Calibri" panose="020F0502020204030204" pitchFamily="34" charset="0"/>
                          <a:cs typeface="Calibri" panose="020F0502020204030204" pitchFamily="34" charset="0"/>
                        </a:rPr>
                        <a:t>TEAEs in ≥5% of patients </a:t>
                      </a: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Dermatitis atopic, exacerbation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Asthma</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Nasopharyngitis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Upper respiratory tract infection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Viral upper respiratory tract infection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Vomiting</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Cough</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Headache</a:t>
                      </a:r>
                      <a:endParaRPr lang="en-US" sz="1400" dirty="0">
                        <a:solidFill>
                          <a:srgbClr val="2D2829"/>
                        </a:solidFill>
                        <a:effectLst/>
                        <a:latin typeface="Calibri" panose="020F0502020204030204" pitchFamily="34" charset="0"/>
                        <a:cs typeface="Calibri" panose="020F0502020204030204" pitchFamily="34" charset="0"/>
                      </a:endParaRP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8 (6.7)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 (1.7)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15 (12.5)</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13 (10.8)</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2 (1.7)</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 (5.0)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3 (2.5)</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 (5.0)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10 (8.2)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4 (3.3)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8 (6.6)</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10 (8.2)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 (0.8)</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 (4.9)</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5 (4.1)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7 (5.7)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endParaRP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17 (14.2)</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12 (10.0)</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8 (6.7)</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12 (10.0)</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6 (5.0)</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8 (6.7)</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9 (7.5)</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cs typeface="Calibri" panose="020F0502020204030204" pitchFamily="34" charset="0"/>
                        </a:rPr>
                        <a:t>10 (8.3)</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764899730"/>
                  </a:ext>
                </a:extLst>
              </a:tr>
              <a:tr h="177948">
                <a:tc>
                  <a:txBody>
                    <a:bodyPr/>
                    <a:lstStyle/>
                    <a:p>
                      <a:r>
                        <a:rPr lang="en-US" sz="1400" dirty="0">
                          <a:solidFill>
                            <a:srgbClr val="000000"/>
                          </a:solidFill>
                          <a:effectLst/>
                          <a:latin typeface="Calibri" panose="020F0502020204030204" pitchFamily="34" charset="0"/>
                          <a:cs typeface="Calibri" panose="020F0502020204030204" pitchFamily="34" charset="0"/>
                        </a:rPr>
                        <a:t> </a:t>
                      </a:r>
                      <a:r>
                        <a:rPr lang="en-US" sz="1400" dirty="0">
                          <a:solidFill>
                            <a:srgbClr val="2D2829"/>
                          </a:solidFill>
                          <a:effectLst/>
                          <a:latin typeface="Calibri" panose="020F0502020204030204" pitchFamily="34" charset="0"/>
                          <a:cs typeface="Calibri" panose="020F0502020204030204" pitchFamily="34" charset="0"/>
                        </a:rPr>
                        <a:t>Infections and infestations (SOC) </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52 (43.3)</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49 (40.2)</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61 (50.8)</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269655846"/>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Conjunctivitis cluster</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8 (6.7)</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18 (14.8)</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5 (4.2)</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67759225"/>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Keratitis cluster</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1 (0.8)</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554448210"/>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Skin infection (adjudicated)</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7 (5.8)</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10 (8.2)</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16 (13.3)</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588788402"/>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Injection-site reactions (HLT)</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12 (10.0)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13 (10.7)</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7 (5.8)</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250673314"/>
                  </a:ext>
                </a:extLst>
              </a:tr>
              <a:tr h="177948">
                <a:tc>
                  <a:txBody>
                    <a:bodyPr/>
                    <a:lstStyle/>
                    <a:p>
                      <a:r>
                        <a:rPr lang="en-US" sz="1400" dirty="0">
                          <a:solidFill>
                            <a:srgbClr val="2D2829"/>
                          </a:solidFill>
                          <a:effectLst/>
                          <a:latin typeface="Calibri" panose="020F0502020204030204" pitchFamily="34" charset="0"/>
                          <a:cs typeface="Calibri" panose="020F0502020204030204" pitchFamily="34" charset="0"/>
                        </a:rPr>
                        <a:t>Herpes viral infections (HLT)</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2 (1.7)</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4 (3.3)</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400" dirty="0">
                          <a:solidFill>
                            <a:srgbClr val="2D2829"/>
                          </a:solidFill>
                          <a:effectLst/>
                          <a:latin typeface="Calibri" panose="020F0502020204030204" pitchFamily="34" charset="0"/>
                          <a:cs typeface="Calibri" panose="020F0502020204030204" pitchFamily="34" charset="0"/>
                        </a:rPr>
                        <a:t>6 (5.0)</a:t>
                      </a:r>
                    </a:p>
                  </a:txBody>
                  <a:tcPr marL="47625" marR="476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997509574"/>
                  </a:ext>
                </a:extLst>
              </a:tr>
            </a:tbl>
          </a:graphicData>
        </a:graphic>
      </p:graphicFrame>
      <p:sp>
        <p:nvSpPr>
          <p:cNvPr id="10" name="Text Box 11">
            <a:extLst>
              <a:ext uri="{FF2B5EF4-FFF2-40B4-BE49-F238E27FC236}">
                <a16:creationId xmlns:a16="http://schemas.microsoft.com/office/drawing/2014/main" id="{232CE90A-04FC-EF46-BC5C-D0AC3A5BFF56}"/>
              </a:ext>
            </a:extLst>
          </p:cNvPr>
          <p:cNvSpPr txBox="1">
            <a:spLocks noChangeArrowheads="1"/>
          </p:cNvSpPr>
          <p:nvPr/>
        </p:nvSpPr>
        <p:spPr bwMode="auto">
          <a:xfrm>
            <a:off x="433795" y="6366284"/>
            <a:ext cx="828361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Paller. AAD VMX 2020. LBA. Paller. </a:t>
            </a:r>
            <a:r>
              <a:rPr kumimoji="0" lang="de-DE"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J Am </a:t>
            </a:r>
            <a:r>
              <a:rPr kumimoji="0" lang="de-DE"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Acad</a:t>
            </a:r>
            <a:r>
              <a:rPr kumimoji="0" lang="de-DE"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a:t>
            </a:r>
            <a:r>
              <a:rPr kumimoji="0" lang="de-DE" altLang="en-US" sz="1200" b="0" i="0" u="none" strike="noStrike" kern="1200" cap="none" spc="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Dermatol</a:t>
            </a:r>
            <a:r>
              <a:rPr kumimoji="0" lang="de-DE"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2020;83:1282. </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30817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83A8F-27C1-B7B4-33B1-0BF950AD6B70}"/>
              </a:ext>
            </a:extLst>
          </p:cNvPr>
          <p:cNvSpPr>
            <a:spLocks noGrp="1"/>
          </p:cNvSpPr>
          <p:nvPr>
            <p:ph type="title"/>
          </p:nvPr>
        </p:nvSpPr>
        <p:spPr/>
        <p:txBody>
          <a:bodyPr/>
          <a:lstStyle/>
          <a:p>
            <a:r>
              <a:rPr lang="en-US" sz="4000" dirty="0"/>
              <a:t>Comanagement, Educational Interventions and Aids, and Shared Decision-Making</a:t>
            </a:r>
            <a:endParaRPr lang="en-US" dirty="0"/>
          </a:p>
        </p:txBody>
      </p:sp>
      <p:sp>
        <p:nvSpPr>
          <p:cNvPr id="5" name="Footer Placeholder 4">
            <a:extLst>
              <a:ext uri="{FF2B5EF4-FFF2-40B4-BE49-F238E27FC236}">
                <a16:creationId xmlns:a16="http://schemas.microsoft.com/office/drawing/2014/main" id="{064A9720-6C02-49E9-AD91-FC27062457B0}"/>
              </a:ext>
            </a:extLst>
          </p:cNvPr>
          <p:cNvSpPr>
            <a:spLocks noGrp="1"/>
          </p:cNvSpPr>
          <p:nvPr>
            <p:ph type="ftr" sz="quarter" idx="4294967295"/>
          </p:nvPr>
        </p:nvSpPr>
        <p:spPr>
          <a:xfrm>
            <a:off x="424314" y="6177147"/>
            <a:ext cx="9948863" cy="442726"/>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Bass. J Clin Med. 2015;4:231. Eichenfield. Pediatrics. 2015;136:554. O’Toole. J Cutan Med Surg. 2013;17:276. </a:t>
            </a:r>
            <a:br>
              <a:rPr kumimoji="0" lang="en-US" sz="12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br>
            <a:r>
              <a:rPr kumimoji="0" lang="en-US" sz="1200" b="0" i="0" u="none" strike="noStrike" kern="1200" cap="none" spc="0" normalizeH="0" baseline="0" noProof="0" dirty="0">
                <a:ln>
                  <a:noFill/>
                </a:ln>
                <a:solidFill>
                  <a:schemeClr val="bg2"/>
                </a:solidFill>
                <a:effectLst/>
                <a:uLnTx/>
                <a:uFillTx/>
                <a:latin typeface="Calibri" panose="020F0502020204030204" pitchFamily="34" charset="0"/>
                <a:cs typeface="Calibri" panose="020F0502020204030204" pitchFamily="34" charset="0"/>
              </a:rPr>
              <a:t>Sidbury. J Am Acad Dermatol. 2014;71:1218. Stalder. Allergy. 2017;71:1713</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p:txBody>
      </p:sp>
      <p:graphicFrame>
        <p:nvGraphicFramePr>
          <p:cNvPr id="8" name="Diagram 7">
            <a:extLst>
              <a:ext uri="{FF2B5EF4-FFF2-40B4-BE49-F238E27FC236}">
                <a16:creationId xmlns:a16="http://schemas.microsoft.com/office/drawing/2014/main" id="{4A745A6B-8E91-4BFF-823C-4AC016378F5D}"/>
              </a:ext>
            </a:extLst>
          </p:cNvPr>
          <p:cNvGraphicFramePr/>
          <p:nvPr>
            <p:extLst>
              <p:ext uri="{D42A27DB-BD31-4B8C-83A1-F6EECF244321}">
                <p14:modId xmlns:p14="http://schemas.microsoft.com/office/powerpoint/2010/main" val="3971363505"/>
              </p:ext>
            </p:extLst>
          </p:nvPr>
        </p:nvGraphicFramePr>
        <p:xfrm>
          <a:off x="1008411" y="1829892"/>
          <a:ext cx="10251377" cy="397133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769181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5E1A-07A5-4BB5-915A-649D58F4C507}"/>
              </a:ext>
            </a:extLst>
          </p:cNvPr>
          <p:cNvSpPr>
            <a:spLocks noGrp="1"/>
          </p:cNvSpPr>
          <p:nvPr>
            <p:ph type="title"/>
          </p:nvPr>
        </p:nvSpPr>
        <p:spPr/>
        <p:txBody>
          <a:bodyPr/>
          <a:lstStyle/>
          <a:p>
            <a:r>
              <a:rPr lang="en-US" dirty="0"/>
              <a:t>Faculty Discussion: Key Takeaways for Managing AD in Infants and Young Children</a:t>
            </a:r>
          </a:p>
        </p:txBody>
      </p:sp>
      <p:sp>
        <p:nvSpPr>
          <p:cNvPr id="3" name="Content Placeholder 2">
            <a:extLst>
              <a:ext uri="{FF2B5EF4-FFF2-40B4-BE49-F238E27FC236}">
                <a16:creationId xmlns:a16="http://schemas.microsoft.com/office/drawing/2014/main" id="{308B9127-13EF-4C31-9417-1FD174BA83FC}"/>
              </a:ext>
            </a:extLst>
          </p:cNvPr>
          <p:cNvSpPr>
            <a:spLocks noGrp="1"/>
          </p:cNvSpPr>
          <p:nvPr>
            <p:ph idx="1"/>
          </p:nvPr>
        </p:nvSpPr>
        <p:spPr/>
        <p:txBody>
          <a:bodyPr/>
          <a:lstStyle/>
          <a:p>
            <a:r>
              <a:rPr lang="en-US" dirty="0"/>
              <a:t>Diagnostic considerations</a:t>
            </a:r>
          </a:p>
          <a:p>
            <a:r>
              <a:rPr lang="en-US" dirty="0"/>
              <a:t>Engaging patients and caregivers in optimizing: </a:t>
            </a:r>
          </a:p>
          <a:p>
            <a:pPr lvl="1"/>
            <a:r>
              <a:rPr lang="en-US" dirty="0"/>
              <a:t>Basic management</a:t>
            </a:r>
          </a:p>
          <a:p>
            <a:pPr lvl="1"/>
            <a:r>
              <a:rPr lang="en-US" dirty="0"/>
              <a:t>Adherence</a:t>
            </a:r>
          </a:p>
          <a:p>
            <a:pPr lvl="1"/>
            <a:r>
              <a:rPr lang="en-US" dirty="0"/>
              <a:t>Monitoring </a:t>
            </a:r>
          </a:p>
          <a:p>
            <a:pPr lvl="1"/>
            <a:r>
              <a:rPr lang="en-US" dirty="0"/>
              <a:t>Systemic therapies </a:t>
            </a:r>
          </a:p>
          <a:p>
            <a:r>
              <a:rPr lang="en-US" dirty="0"/>
              <a:t>Avoiding therapeutic barriers</a:t>
            </a:r>
          </a:p>
          <a:p>
            <a:r>
              <a:rPr lang="en-US" dirty="0"/>
              <a:t>Assessing for common comorbidities </a:t>
            </a:r>
          </a:p>
          <a:p>
            <a:pPr marL="457200" lvl="1" indent="0">
              <a:buNone/>
            </a:pPr>
            <a:endParaRPr lang="en-US" dirty="0">
              <a:highlight>
                <a:srgbClr val="FFFF00"/>
              </a:highlight>
            </a:endParaRPr>
          </a:p>
        </p:txBody>
      </p:sp>
      <p:pic>
        <p:nvPicPr>
          <p:cNvPr id="5" name="Picture 4">
            <a:extLst>
              <a:ext uri="{FF2B5EF4-FFF2-40B4-BE49-F238E27FC236}">
                <a16:creationId xmlns:a16="http://schemas.microsoft.com/office/drawing/2014/main" id="{0CE64659-5F79-4D9C-91A8-881BE2866A02}"/>
              </a:ext>
            </a:extLst>
          </p:cNvPr>
          <p:cNvPicPr>
            <a:picLocks noChangeAspect="1"/>
          </p:cNvPicPr>
          <p:nvPr/>
        </p:nvPicPr>
        <p:blipFill>
          <a:blip r:embed="rId3"/>
          <a:stretch>
            <a:fillRect/>
          </a:stretch>
        </p:blipFill>
        <p:spPr>
          <a:xfrm>
            <a:off x="8638534" y="3755319"/>
            <a:ext cx="2843669" cy="2441140"/>
          </a:xfrm>
          <a:prstGeom prst="rect">
            <a:avLst/>
          </a:prstGeom>
        </p:spPr>
      </p:pic>
    </p:spTree>
    <p:extLst>
      <p:ext uri="{BB962C8B-B14F-4D97-AF65-F5344CB8AC3E}">
        <p14:creationId xmlns:p14="http://schemas.microsoft.com/office/powerpoint/2010/main" val="329722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4294967295"/>
          </p:nvPr>
        </p:nvSpPr>
        <p:spPr>
          <a:xfrm>
            <a:off x="514351" y="4856674"/>
            <a:ext cx="11283950" cy="1155939"/>
          </a:xfrm>
        </p:spPr>
        <p:txBody>
          <a:bodyPr/>
          <a:lstStyle/>
          <a:p>
            <a:pPr marL="0" indent="0">
              <a:buNone/>
            </a:pPr>
            <a:r>
              <a:rPr lang="en-US" sz="2400" b="1" dirty="0">
                <a:solidFill>
                  <a:srgbClr val="00823B"/>
                </a:solidFill>
                <a:hlinkClick r:id="rId3"/>
              </a:rPr>
              <a:t>clinicaloptions.com</a:t>
            </a:r>
            <a:endParaRPr lang="en-US" sz="2400" b="1" u="sng" dirty="0">
              <a:solidFill>
                <a:srgbClr val="E1471D"/>
              </a:solidFill>
            </a:endParaRPr>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Atopic Dermatitis!</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p:txBody>
          <a:bodyPr rtlCol="0">
            <a:normAutofit/>
          </a:bodyPr>
          <a:lstStyle/>
          <a:p>
            <a:pPr eaLnBrk="1" hangingPunct="1">
              <a:buClr>
                <a:schemeClr val="accent6"/>
              </a:buClr>
              <a:defRPr/>
            </a:pPr>
            <a:r>
              <a:rPr lang="en-US" sz="2200" dirty="0">
                <a:solidFill>
                  <a:srgbClr val="E1471D"/>
                </a:solidFill>
              </a:rPr>
              <a:t>Capsule Summaries </a:t>
            </a:r>
            <a:r>
              <a:rPr lang="en-US" sz="2200" b="0" dirty="0"/>
              <a:t>of all the key data</a:t>
            </a:r>
          </a:p>
          <a:p>
            <a:pPr>
              <a:buClr>
                <a:schemeClr val="tx2">
                  <a:lumMod val="20000"/>
                  <a:lumOff val="80000"/>
                </a:schemeClr>
              </a:buClr>
              <a:defRPr/>
            </a:pPr>
            <a:r>
              <a:rPr lang="en-US" sz="2200" dirty="0">
                <a:solidFill>
                  <a:srgbClr val="E1471D"/>
                </a:solidFill>
              </a:rPr>
              <a:t>Additional CME/CE-certified slideset </a:t>
            </a:r>
            <a:r>
              <a:rPr lang="en-US" sz="2200" b="0" dirty="0"/>
              <a:t>on AD with expert faculty commentary on all the key studies</a:t>
            </a: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FontTx/>
              <a:buNone/>
            </a:pPr>
            <a:endParaRPr lang="en-GB" altLang="en-US" sz="2400" b="0" dirty="0">
              <a:solidFill>
                <a:schemeClr val="tx1"/>
              </a:solidFill>
              <a:latin typeface="Times"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ct val="1000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a:t>About These Slides</a:t>
            </a:r>
          </a:p>
        </p:txBody>
      </p:sp>
      <p:grpSp>
        <p:nvGrpSpPr>
          <p:cNvPr id="7" name="Group 6">
            <a:extLst>
              <a:ext uri="{FF2B5EF4-FFF2-40B4-BE49-F238E27FC236}">
                <a16:creationId xmlns:a16="http://schemas.microsoft.com/office/drawing/2014/main" id="{DEEE8DF7-8D46-45D6-B009-BAE2BC98BCD0}"/>
              </a:ext>
            </a:extLst>
          </p:cNvPr>
          <p:cNvGrpSpPr/>
          <p:nvPr/>
        </p:nvGrpSpPr>
        <p:grpSpPr>
          <a:xfrm>
            <a:off x="4156075" y="3333382"/>
            <a:ext cx="3479671" cy="612835"/>
            <a:chOff x="4156075" y="3803650"/>
            <a:chExt cx="3479671" cy="612835"/>
          </a:xfrm>
        </p:grpSpPr>
        <p:pic>
          <p:nvPicPr>
            <p:cNvPr id="8" name="Picture 9">
              <a:extLst>
                <a:ext uri="{FF2B5EF4-FFF2-40B4-BE49-F238E27FC236}">
                  <a16:creationId xmlns:a16="http://schemas.microsoft.com/office/drawing/2014/main" id="{DBB0433C-BFEB-4886-81EA-9B9647F68C9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714131" y="3803650"/>
              <a:ext cx="79375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Rectangle 7">
              <a:extLst>
                <a:ext uri="{FF2B5EF4-FFF2-40B4-BE49-F238E27FC236}">
                  <a16:creationId xmlns:a16="http://schemas.microsoft.com/office/drawing/2014/main" id="{7A461AF3-35F7-4400-ABFE-FB7268368A0C}"/>
                </a:ext>
              </a:extLst>
            </p:cNvPr>
            <p:cNvSpPr>
              <a:spLocks noChangeArrowheads="1"/>
            </p:cNvSpPr>
            <p:nvPr/>
          </p:nvSpPr>
          <p:spPr bwMode="auto">
            <a:xfrm>
              <a:off x="4156075" y="4016375"/>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2000" b="0" dirty="0">
                  <a:solidFill>
                    <a:schemeClr val="bg2"/>
                  </a:solidFill>
                  <a:latin typeface="Calibri" panose="020F0502020204030204" pitchFamily="34" charset="0"/>
                </a:rPr>
                <a:t>Slide credit: </a:t>
              </a:r>
              <a:r>
                <a:rPr lang="en-US" altLang="en-US" sz="2000" b="0" dirty="0">
                  <a:solidFill>
                    <a:schemeClr val="bg2"/>
                  </a:solidFill>
                  <a:latin typeface="Calibri" panose="020F0502020204030204" pitchFamily="34" charset="0"/>
                  <a:hlinkClick r:id="rId5"/>
                </a:rPr>
                <a:t>clinicaloptions.com</a:t>
              </a:r>
              <a:endParaRPr lang="en-US" altLang="en-US" sz="20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61980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Faculty</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idx="1"/>
          </p:nvPr>
        </p:nvSpPr>
        <p:spPr/>
        <p:txBody>
          <a:bodyPr/>
          <a:lstStyle/>
          <a:p>
            <a:pPr marL="0" indent="0">
              <a:buNone/>
            </a:pPr>
            <a:r>
              <a:rPr lang="en-US" altLang="en-US" sz="2600" b="1" dirty="0">
                <a:solidFill>
                  <a:srgbClr val="E1471D"/>
                </a:solidFill>
              </a:rPr>
              <a:t>Robert Sidbury, MD, MPH</a:t>
            </a:r>
            <a:br>
              <a:rPr lang="en-US" altLang="en-US" sz="2400" b="1" dirty="0">
                <a:solidFill>
                  <a:schemeClr val="hlink"/>
                </a:solidFill>
              </a:rPr>
            </a:br>
            <a:r>
              <a:rPr lang="en-US" altLang="en-US" sz="2400" i="1" dirty="0">
                <a:solidFill>
                  <a:srgbClr val="333333"/>
                </a:solidFill>
                <a:cs typeface="Calibri" panose="020F0502020204030204" pitchFamily="34" charset="0"/>
              </a:rPr>
              <a:t>P</a:t>
            </a:r>
            <a:r>
              <a:rPr lang="en-US" sz="2400" i="1" dirty="0">
                <a:solidFill>
                  <a:srgbClr val="333333"/>
                </a:solidFill>
                <a:cs typeface="Calibri" panose="020F0502020204030204" pitchFamily="34" charset="0"/>
              </a:rPr>
              <a:t>rofessor, </a:t>
            </a:r>
            <a:r>
              <a:rPr lang="en-US" sz="2400" dirty="0">
                <a:solidFill>
                  <a:srgbClr val="333333"/>
                </a:solidFill>
                <a:cs typeface="Calibri" panose="020F0502020204030204" pitchFamily="34" charset="0"/>
              </a:rPr>
              <a:t>Department of Pediatrics</a:t>
            </a:r>
            <a:br>
              <a:rPr lang="en-US" sz="2400" dirty="0">
                <a:cs typeface="Calibri" panose="020F0502020204030204" pitchFamily="34" charset="0"/>
              </a:rPr>
            </a:br>
            <a:r>
              <a:rPr lang="en-US" sz="2400" i="1" dirty="0">
                <a:solidFill>
                  <a:srgbClr val="333333"/>
                </a:solidFill>
                <a:cs typeface="Calibri" panose="020F0502020204030204" pitchFamily="34" charset="0"/>
              </a:rPr>
              <a:t>Chief, </a:t>
            </a:r>
            <a:r>
              <a:rPr lang="en-US" sz="2400" dirty="0">
                <a:solidFill>
                  <a:srgbClr val="333333"/>
                </a:solidFill>
                <a:cs typeface="Calibri" panose="020F0502020204030204" pitchFamily="34" charset="0"/>
              </a:rPr>
              <a:t>Division of Dermatology </a:t>
            </a:r>
            <a:br>
              <a:rPr lang="en-US" sz="2400" dirty="0">
                <a:solidFill>
                  <a:srgbClr val="333333"/>
                </a:solidFill>
                <a:cs typeface="Calibri" panose="020F0502020204030204" pitchFamily="34" charset="0"/>
              </a:rPr>
            </a:br>
            <a:r>
              <a:rPr lang="en-US" sz="2400" dirty="0">
                <a:solidFill>
                  <a:srgbClr val="333333"/>
                </a:solidFill>
                <a:cs typeface="Calibri" panose="020F0502020204030204" pitchFamily="34" charset="0"/>
              </a:rPr>
              <a:t>Seattle Children’s Hospital</a:t>
            </a:r>
            <a:br>
              <a:rPr lang="en-US" sz="2400" dirty="0">
                <a:cs typeface="Calibri" panose="020F0502020204030204" pitchFamily="34" charset="0"/>
              </a:rPr>
            </a:br>
            <a:r>
              <a:rPr lang="en-US" sz="2400" dirty="0">
                <a:solidFill>
                  <a:srgbClr val="333333"/>
                </a:solidFill>
                <a:cs typeface="Calibri" panose="020F0502020204030204" pitchFamily="34" charset="0"/>
              </a:rPr>
              <a:t>University of Washington School of Medicine</a:t>
            </a:r>
            <a:br>
              <a:rPr lang="en-US" sz="2400" dirty="0">
                <a:cs typeface="Calibri" panose="020F0502020204030204" pitchFamily="34" charset="0"/>
              </a:rPr>
            </a:br>
            <a:r>
              <a:rPr lang="en-US" sz="2400" dirty="0">
                <a:cs typeface="Calibri" panose="020F0502020204030204" pitchFamily="34" charset="0"/>
              </a:rPr>
              <a:t>Seattle, </a:t>
            </a:r>
            <a:r>
              <a:rPr lang="en-US" sz="2400" dirty="0">
                <a:solidFill>
                  <a:srgbClr val="333333"/>
                </a:solidFill>
                <a:cs typeface="Calibri" panose="020F0502020204030204" pitchFamily="34" charset="0"/>
              </a:rPr>
              <a:t>Washington</a:t>
            </a:r>
            <a:endParaRPr lang="en-US" altLang="en-US" sz="2400" b="1" dirty="0">
              <a:solidFill>
                <a:srgbClr val="E1471D"/>
              </a:solidFill>
            </a:endParaRPr>
          </a:p>
          <a:p>
            <a:pPr marL="0" indent="0">
              <a:buNone/>
            </a:pPr>
            <a:r>
              <a:rPr lang="en-US" altLang="en-US" sz="2600" b="1" dirty="0">
                <a:solidFill>
                  <a:srgbClr val="E1471D"/>
                </a:solidFill>
              </a:rPr>
              <a:t>Jonathan Silverberg, MD, PHD, MPH</a:t>
            </a:r>
            <a:br>
              <a:rPr lang="en-US" altLang="en-US" sz="2400" b="1" dirty="0">
                <a:solidFill>
                  <a:schemeClr val="hlink"/>
                </a:solidFill>
              </a:rPr>
            </a:br>
            <a:r>
              <a:rPr lang="en-US" sz="2400" b="0" i="1" dirty="0">
                <a:solidFill>
                  <a:srgbClr val="333333"/>
                </a:solidFill>
                <a:effectLst/>
                <a:cs typeface="Calibri" panose="020F0502020204030204" pitchFamily="34" charset="0"/>
              </a:rPr>
              <a:t>Professor, </a:t>
            </a:r>
            <a:r>
              <a:rPr lang="en-US" sz="2400" b="0" i="0" dirty="0">
                <a:solidFill>
                  <a:srgbClr val="333333"/>
                </a:solidFill>
                <a:effectLst/>
                <a:cs typeface="Calibri" panose="020F0502020204030204" pitchFamily="34" charset="0"/>
              </a:rPr>
              <a:t>Dermatology</a:t>
            </a:r>
            <a:br>
              <a:rPr lang="en-US" sz="2400" dirty="0">
                <a:cs typeface="Calibri" panose="020F0502020204030204" pitchFamily="34" charset="0"/>
              </a:rPr>
            </a:br>
            <a:r>
              <a:rPr lang="en-US" sz="2400" b="0" i="1" dirty="0">
                <a:solidFill>
                  <a:srgbClr val="333333"/>
                </a:solidFill>
                <a:effectLst/>
                <a:cs typeface="Calibri" panose="020F0502020204030204" pitchFamily="34" charset="0"/>
              </a:rPr>
              <a:t>Director of Clinical Research</a:t>
            </a:r>
            <a:br>
              <a:rPr lang="en-US" sz="2400" b="0" i="1" dirty="0">
                <a:solidFill>
                  <a:srgbClr val="333333"/>
                </a:solidFill>
                <a:effectLst/>
                <a:cs typeface="Calibri" panose="020F0502020204030204" pitchFamily="34" charset="0"/>
              </a:rPr>
            </a:br>
            <a:r>
              <a:rPr lang="en-US" sz="2400" b="0" i="1" dirty="0">
                <a:solidFill>
                  <a:srgbClr val="333333"/>
                </a:solidFill>
                <a:effectLst/>
                <a:cs typeface="Calibri" panose="020F0502020204030204" pitchFamily="34" charset="0"/>
              </a:rPr>
              <a:t>Director of Patch Testing</a:t>
            </a:r>
            <a:br>
              <a:rPr lang="en-US" sz="2400" dirty="0">
                <a:cs typeface="Calibri" panose="020F0502020204030204" pitchFamily="34" charset="0"/>
              </a:rPr>
            </a:br>
            <a:r>
              <a:rPr lang="en-US" sz="2400" b="0" i="0" dirty="0">
                <a:solidFill>
                  <a:srgbClr val="333333"/>
                </a:solidFill>
                <a:effectLst/>
                <a:cs typeface="Calibri" panose="020F0502020204030204" pitchFamily="34" charset="0"/>
              </a:rPr>
              <a:t>George Washington University School of Medicine and Health Sciences</a:t>
            </a:r>
            <a:br>
              <a:rPr lang="en-US" sz="2400" dirty="0">
                <a:cs typeface="Calibri" panose="020F0502020204030204" pitchFamily="34" charset="0"/>
              </a:rPr>
            </a:br>
            <a:r>
              <a:rPr lang="en-US" sz="2400" b="0" i="0" dirty="0">
                <a:solidFill>
                  <a:srgbClr val="333333"/>
                </a:solidFill>
                <a:effectLst/>
                <a:cs typeface="Calibri" panose="020F0502020204030204" pitchFamily="34" charset="0"/>
              </a:rPr>
              <a:t>Washington, DC</a:t>
            </a:r>
          </a:p>
          <a:p>
            <a:pPr marL="0" indent="0">
              <a:buNone/>
            </a:pPr>
            <a:endParaRPr lang="en-US" sz="2400" b="0" i="0" dirty="0">
              <a:solidFill>
                <a:srgbClr val="333333"/>
              </a:solidFill>
              <a:effectLst/>
              <a:cs typeface="Calibri" panose="020F0502020204030204" pitchFamily="34" charset="0"/>
            </a:endParaRPr>
          </a:p>
          <a:p>
            <a:pPr marL="0" indent="0">
              <a:buNone/>
            </a:pPr>
            <a:endParaRPr lang="en-US" altLang="en-US" sz="2400" dirty="0">
              <a:cs typeface="Calibri" panose="020F0502020204030204" pitchFamily="34" charset="0"/>
            </a:endParaRPr>
          </a:p>
        </p:txBody>
      </p:sp>
    </p:spTree>
    <p:extLst>
      <p:ext uri="{BB962C8B-B14F-4D97-AF65-F5344CB8AC3E}">
        <p14:creationId xmlns:p14="http://schemas.microsoft.com/office/powerpoint/2010/main" val="274324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B128BB2-2BA5-4041-9793-F58D2DFB98E0}"/>
              </a:ext>
            </a:extLst>
          </p:cNvPr>
          <p:cNvSpPr>
            <a:spLocks noGrp="1" noChangeArrowheads="1"/>
          </p:cNvSpPr>
          <p:nvPr>
            <p:ph type="title"/>
          </p:nvPr>
        </p:nvSpPr>
        <p:spPr/>
        <p:txBody>
          <a:bodyPr/>
          <a:lstStyle/>
          <a:p>
            <a:pPr eaLnBrk="1" hangingPunct="1"/>
            <a:r>
              <a:rPr lang="en-US" altLang="en-US" dirty="0"/>
              <a:t>Faculty Disclosures</a:t>
            </a:r>
          </a:p>
        </p:txBody>
      </p:sp>
      <p:sp>
        <p:nvSpPr>
          <p:cNvPr id="29699" name="Rectangle 3">
            <a:extLst>
              <a:ext uri="{FF2B5EF4-FFF2-40B4-BE49-F238E27FC236}">
                <a16:creationId xmlns:a16="http://schemas.microsoft.com/office/drawing/2014/main" id="{7D52C64A-4927-4244-A7E7-691A8181C3E6}"/>
              </a:ext>
            </a:extLst>
          </p:cNvPr>
          <p:cNvSpPr>
            <a:spLocks noGrp="1" noChangeArrowheads="1"/>
          </p:cNvSpPr>
          <p:nvPr>
            <p:ph idx="1"/>
          </p:nvPr>
        </p:nvSpPr>
        <p:spPr>
          <a:xfrm>
            <a:off x="604675" y="1513047"/>
            <a:ext cx="11153938" cy="4208245"/>
          </a:xfrm>
        </p:spPr>
        <p:txBody>
          <a:bodyPr rtlCol="0">
            <a:noAutofit/>
          </a:bodyPr>
          <a:lstStyle/>
          <a:p>
            <a:pPr marL="0" indent="0">
              <a:buClr>
                <a:schemeClr val="accent6"/>
              </a:buClr>
              <a:buNone/>
              <a:defRPr/>
            </a:pPr>
            <a:r>
              <a:rPr lang="en-US" sz="2600" b="1" dirty="0">
                <a:solidFill>
                  <a:srgbClr val="E1471D"/>
                </a:solidFill>
              </a:rPr>
              <a:t>Robert </a:t>
            </a:r>
            <a:r>
              <a:rPr lang="en-US" sz="2600" b="1" dirty="0" err="1">
                <a:solidFill>
                  <a:srgbClr val="E1471D"/>
                </a:solidFill>
              </a:rPr>
              <a:t>Sidbury</a:t>
            </a:r>
            <a:r>
              <a:rPr lang="en-US" sz="2600" b="1" dirty="0">
                <a:solidFill>
                  <a:srgbClr val="E1471D"/>
                </a:solidFill>
              </a:rPr>
              <a:t>, MD, MPH: </a:t>
            </a:r>
            <a:r>
              <a:rPr lang="en-US" sz="2600" i="1" dirty="0"/>
              <a:t>consultant/advisor/speaker: </a:t>
            </a:r>
            <a:r>
              <a:rPr lang="en-US" sz="2600" dirty="0"/>
              <a:t>Beiersdorf, Leo, Lilly, </a:t>
            </a:r>
            <a:r>
              <a:rPr lang="en-US" sz="2600" dirty="0" err="1"/>
              <a:t>Micreos</a:t>
            </a:r>
            <a:r>
              <a:rPr lang="en-US" sz="2600" dirty="0"/>
              <a:t>; </a:t>
            </a:r>
            <a:r>
              <a:rPr lang="en-US" sz="2600" i="1" dirty="0"/>
              <a:t>researcher</a:t>
            </a:r>
            <a:r>
              <a:rPr lang="en-US" sz="2600" dirty="0"/>
              <a:t>: Castle, Galderma, Pfizer, Regeneron, UCB.</a:t>
            </a:r>
          </a:p>
          <a:p>
            <a:pPr marL="0" indent="0">
              <a:buClr>
                <a:schemeClr val="accent6"/>
              </a:buClr>
              <a:buNone/>
              <a:defRPr/>
            </a:pPr>
            <a:r>
              <a:rPr lang="en-US" sz="2600" b="1" dirty="0">
                <a:solidFill>
                  <a:srgbClr val="E1471D"/>
                </a:solidFill>
              </a:rPr>
              <a:t>Jonathan I. Silverberg, MD, PHD, MPH: </a:t>
            </a:r>
            <a:r>
              <a:rPr lang="en-US" sz="2600" i="1" dirty="0"/>
              <a:t>consultant/advisor: </a:t>
            </a:r>
            <a:r>
              <a:rPr lang="en-US" sz="2600" dirty="0"/>
              <a:t>AbbVie, </a:t>
            </a:r>
            <a:r>
              <a:rPr lang="en-US" sz="2600" dirty="0" err="1"/>
              <a:t>Aobiome</a:t>
            </a:r>
            <a:r>
              <a:rPr lang="en-US" sz="2600" dirty="0"/>
              <a:t>, </a:t>
            </a:r>
            <a:r>
              <a:rPr lang="en-US" sz="2600" dirty="0" err="1"/>
              <a:t>Arcutis</a:t>
            </a:r>
            <a:r>
              <a:rPr lang="en-US" sz="2600" dirty="0"/>
              <a:t>, Amgen, Arena, Asana, Aslan, </a:t>
            </a:r>
            <a:r>
              <a:rPr lang="en-US" sz="2600" dirty="0" err="1"/>
              <a:t>BioMX</a:t>
            </a:r>
            <a:r>
              <a:rPr lang="en-US" sz="2600" dirty="0"/>
              <a:t>, </a:t>
            </a:r>
            <a:r>
              <a:rPr lang="en-US" sz="2600" dirty="0" err="1"/>
              <a:t>Biosion</a:t>
            </a:r>
            <a:r>
              <a:rPr lang="en-US" sz="2600" dirty="0"/>
              <a:t>, </a:t>
            </a:r>
            <a:r>
              <a:rPr lang="en-US" sz="2600" dirty="0" err="1"/>
              <a:t>Bodewell</a:t>
            </a:r>
            <a:r>
              <a:rPr lang="en-US" sz="2600" dirty="0"/>
              <a:t>, Boehringer Ingelheim, Cara, Castle Biosciences, Celgene, Connect Biopharma, </a:t>
            </a:r>
            <a:r>
              <a:rPr lang="en-US" sz="2600" dirty="0" err="1"/>
              <a:t>Dermavant</a:t>
            </a:r>
            <a:r>
              <a:rPr lang="en-US" sz="2600" dirty="0"/>
              <a:t>, </a:t>
            </a:r>
            <a:r>
              <a:rPr lang="en-US" sz="2600" dirty="0" err="1"/>
              <a:t>Dermira</a:t>
            </a:r>
            <a:r>
              <a:rPr lang="en-US" sz="2600" dirty="0"/>
              <a:t>, </a:t>
            </a:r>
            <a:r>
              <a:rPr lang="en-US" sz="2600" dirty="0" err="1"/>
              <a:t>Dermtech</a:t>
            </a:r>
            <a:r>
              <a:rPr lang="en-US" sz="2600" dirty="0"/>
              <a:t>, Galderma, GlaxoSmithKline, Incyte, </a:t>
            </a:r>
            <a:r>
              <a:rPr lang="en-US" sz="2600" dirty="0" err="1"/>
              <a:t>Kiniksa</a:t>
            </a:r>
            <a:r>
              <a:rPr lang="en-US" sz="2600" dirty="0"/>
              <a:t>, Leo, Lilly, Menlo, Novartis, Optum, Pfizer, RAPT, Regeneron, Sanofi, </a:t>
            </a:r>
            <a:r>
              <a:rPr lang="en-US" sz="2600" dirty="0" err="1"/>
              <a:t>Shaperon</a:t>
            </a:r>
            <a:r>
              <a:rPr lang="en-US" sz="2600" dirty="0"/>
              <a:t>, Union.</a:t>
            </a:r>
          </a:p>
          <a:p>
            <a:pPr marL="0" indent="0">
              <a:buClr>
                <a:schemeClr val="accent6"/>
              </a:buClr>
              <a:buNone/>
              <a:defRPr/>
            </a:pPr>
            <a:endParaRPr lang="en-US" sz="2600" dirty="0"/>
          </a:p>
        </p:txBody>
      </p:sp>
    </p:spTree>
    <p:extLst>
      <p:ext uri="{BB962C8B-B14F-4D97-AF65-F5344CB8AC3E}">
        <p14:creationId xmlns:p14="http://schemas.microsoft.com/office/powerpoint/2010/main" val="87988798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id="{67970A3E-CAAC-4220-8DA6-611A0CD201C9}"/>
              </a:ext>
            </a:extLst>
          </p:cNvPr>
          <p:cNvSpPr>
            <a:spLocks noGrp="1"/>
          </p:cNvSpPr>
          <p:nvPr>
            <p:ph type="title"/>
          </p:nvPr>
        </p:nvSpPr>
        <p:spPr/>
        <p:txBody>
          <a:bodyPr/>
          <a:lstStyle/>
          <a:p>
            <a:r>
              <a:rPr lang="en-US" altLang="en-US" dirty="0"/>
              <a:t>Management of Moderate to Severe Atopic Dermatitis in Infants and Young Children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155">
            <a:extLst>
              <a:ext uri="{FF2B5EF4-FFF2-40B4-BE49-F238E27FC236}">
                <a16:creationId xmlns:a16="http://schemas.microsoft.com/office/drawing/2014/main" id="{22CC8E44-9F62-40DF-A4E1-8617979206F3}"/>
              </a:ext>
            </a:extLst>
          </p:cNvPr>
          <p:cNvGraphicFramePr>
            <a:graphicFrameLocks/>
          </p:cNvGraphicFramePr>
          <p:nvPr>
            <p:extLst>
              <p:ext uri="{D42A27DB-BD31-4B8C-83A1-F6EECF244321}">
                <p14:modId xmlns:p14="http://schemas.microsoft.com/office/powerpoint/2010/main" val="2328009740"/>
              </p:ext>
            </p:extLst>
          </p:nvPr>
        </p:nvGraphicFramePr>
        <p:xfrm>
          <a:off x="727076" y="1604963"/>
          <a:ext cx="10595045" cy="3291948"/>
        </p:xfrm>
        <a:graphic>
          <a:graphicData uri="http://schemas.openxmlformats.org/drawingml/2006/table">
            <a:tbl>
              <a:tblPr/>
              <a:tblGrid>
                <a:gridCol w="3002443">
                  <a:extLst>
                    <a:ext uri="{9D8B030D-6E8A-4147-A177-3AD203B41FA5}">
                      <a16:colId xmlns:a16="http://schemas.microsoft.com/office/drawing/2014/main" val="20000"/>
                    </a:ext>
                  </a:extLst>
                </a:gridCol>
                <a:gridCol w="7592602">
                  <a:extLst>
                    <a:ext uri="{9D8B030D-6E8A-4147-A177-3AD203B41FA5}">
                      <a16:colId xmlns:a16="http://schemas.microsoft.com/office/drawing/2014/main" val="20001"/>
                    </a:ext>
                  </a:extLst>
                </a:gridCol>
              </a:tblGrid>
              <a:tr h="39647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200" b="1" i="0" u="none" strike="noStrike" cap="none" normalizeH="0" baseline="0" dirty="0">
                          <a:ln>
                            <a:noFill/>
                          </a:ln>
                          <a:solidFill>
                            <a:schemeClr val="tx1"/>
                          </a:solidFill>
                          <a:effectLst/>
                          <a:latin typeface="+mn-lt"/>
                        </a:rPr>
                        <a:t>Chief Complaint</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342900" lvl="0" indent="-342900">
                        <a:buFont typeface="Wingdings" panose="05000000000000000000" pitchFamily="2" charset="2"/>
                        <a:buChar char="§"/>
                      </a:pPr>
                      <a:r>
                        <a:rPr lang="en-US" sz="2200" b="0" kern="1200" dirty="0">
                          <a:solidFill>
                            <a:schemeClr val="bg1"/>
                          </a:solidFill>
                          <a:latin typeface="+mn-lt"/>
                          <a:ea typeface="+mn-ea"/>
                          <a:cs typeface="+mn-cs"/>
                        </a:rPr>
                        <a:t>Red rash on cheeks, arms, and legs</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39647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200" b="1" i="0" u="none" strike="noStrike" cap="none" normalizeH="0" baseline="0" dirty="0">
                          <a:ln>
                            <a:noFill/>
                          </a:ln>
                          <a:solidFill>
                            <a:schemeClr val="tx1"/>
                          </a:solidFill>
                          <a:effectLst/>
                          <a:latin typeface="+mn-lt"/>
                        </a:rPr>
                        <a:t>History of Present Illness </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342900" lvl="0" indent="-342900">
                        <a:buFont typeface="Wingdings" panose="05000000000000000000" pitchFamily="2" charset="2"/>
                        <a:buChar char="§"/>
                      </a:pPr>
                      <a:r>
                        <a:rPr lang="en-US" sz="2200" dirty="0">
                          <a:solidFill>
                            <a:schemeClr val="bg1"/>
                          </a:solidFill>
                          <a:latin typeface="+mn-lt"/>
                        </a:rPr>
                        <a:t>Around 4 mo of age, started having rash on cheeks</a:t>
                      </a:r>
                    </a:p>
                    <a:p>
                      <a:pPr marL="342900" lvl="0" indent="-342900">
                        <a:buFont typeface="Wingdings" panose="05000000000000000000" pitchFamily="2" charset="2"/>
                        <a:buChar char="§"/>
                      </a:pPr>
                      <a:r>
                        <a:rPr lang="en-US" sz="2200" dirty="0">
                          <a:solidFill>
                            <a:schemeClr val="bg1"/>
                          </a:solidFill>
                          <a:latin typeface="+mn-lt"/>
                        </a:rPr>
                        <a:t>Gradually progressed to arms and legs</a:t>
                      </a:r>
                    </a:p>
                    <a:p>
                      <a:pPr marL="342900" lvl="0" indent="-342900">
                        <a:buFont typeface="Wingdings" panose="05000000000000000000" pitchFamily="2" charset="2"/>
                        <a:buChar char="§"/>
                      </a:pPr>
                      <a:r>
                        <a:rPr lang="en-US" sz="2200" dirty="0">
                          <a:solidFill>
                            <a:schemeClr val="bg1"/>
                          </a:solidFill>
                          <a:latin typeface="+mn-lt"/>
                        </a:rPr>
                        <a:t>Not appreciated in the diaper or axillary areas </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39647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200" b="1" i="0" u="none" strike="noStrike" cap="none" normalizeH="0" baseline="0" dirty="0">
                          <a:ln>
                            <a:noFill/>
                          </a:ln>
                          <a:solidFill>
                            <a:schemeClr val="tx1"/>
                          </a:solidFill>
                          <a:effectLst/>
                          <a:latin typeface="+mn-lt"/>
                        </a:rPr>
                        <a:t>Social History</a:t>
                      </a:r>
                    </a:p>
                  </a:txBody>
                  <a:tcPr marL="121881" marR="121881" marT="45774" marB="4577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342900" lvl="0" indent="-342900">
                        <a:buFont typeface="Wingdings" panose="05000000000000000000" pitchFamily="2" charset="2"/>
                        <a:buChar char="§"/>
                      </a:pPr>
                      <a:r>
                        <a:rPr lang="en-US" sz="2200" i="0" kern="1200" dirty="0">
                          <a:solidFill>
                            <a:schemeClr val="bg1"/>
                          </a:solidFill>
                          <a:latin typeface="+mn-lt"/>
                          <a:ea typeface="+mn-ea"/>
                          <a:cs typeface="+mn-cs"/>
                        </a:rPr>
                        <a:t>Lives with mom and dad</a:t>
                      </a:r>
                    </a:p>
                    <a:p>
                      <a:pPr marL="342900" lvl="0" indent="-342900">
                        <a:buFont typeface="Wingdings" panose="05000000000000000000" pitchFamily="2" charset="2"/>
                        <a:buChar char="§"/>
                      </a:pPr>
                      <a:r>
                        <a:rPr lang="en-US" sz="2200" i="0" kern="1200" dirty="0">
                          <a:solidFill>
                            <a:schemeClr val="bg1"/>
                          </a:solidFill>
                          <a:latin typeface="+mn-lt"/>
                          <a:ea typeface="+mn-ea"/>
                          <a:cs typeface="+mn-cs"/>
                        </a:rPr>
                        <a:t>Attends daycare</a:t>
                      </a:r>
                    </a:p>
                    <a:p>
                      <a:pPr marL="342900" lvl="0" indent="-342900">
                        <a:buFont typeface="Wingdings" panose="05000000000000000000" pitchFamily="2" charset="2"/>
                        <a:buChar char="§"/>
                      </a:pPr>
                      <a:r>
                        <a:rPr lang="en-US" sz="2200" i="0" kern="1200" dirty="0">
                          <a:solidFill>
                            <a:schemeClr val="bg1"/>
                          </a:solidFill>
                          <a:latin typeface="+mn-lt"/>
                          <a:ea typeface="+mn-ea"/>
                          <a:cs typeface="+mn-cs"/>
                        </a:rPr>
                        <a:t>House is free of pets and tobacco use</a:t>
                      </a:r>
                    </a:p>
                    <a:p>
                      <a:pPr marL="342900" lvl="0" indent="-342900">
                        <a:buFont typeface="Wingdings" panose="05000000000000000000" pitchFamily="2" charset="2"/>
                        <a:buChar char="§"/>
                      </a:pPr>
                      <a:r>
                        <a:rPr lang="en-US" sz="2200" i="0" kern="1200" dirty="0">
                          <a:solidFill>
                            <a:schemeClr val="bg1"/>
                          </a:solidFill>
                          <a:latin typeface="+mn-lt"/>
                          <a:ea typeface="+mn-ea"/>
                          <a:cs typeface="+mn-cs"/>
                        </a:rPr>
                        <a:t>Recently started weaning from breastmilk and introducing first solid foods</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bl>
          </a:graphicData>
        </a:graphic>
      </p:graphicFrame>
      <p:sp>
        <p:nvSpPr>
          <p:cNvPr id="21506" name="Rectangle 33">
            <a:extLst>
              <a:ext uri="{FF2B5EF4-FFF2-40B4-BE49-F238E27FC236}">
                <a16:creationId xmlns:a16="http://schemas.microsoft.com/office/drawing/2014/main" id="{50205DBE-F9E3-43EA-99D6-8F9B12C24A52}"/>
              </a:ext>
            </a:extLst>
          </p:cNvPr>
          <p:cNvSpPr>
            <a:spLocks noGrp="1" noChangeArrowheads="1"/>
          </p:cNvSpPr>
          <p:nvPr>
            <p:ph type="title"/>
          </p:nvPr>
        </p:nvSpPr>
        <p:spPr/>
        <p:txBody>
          <a:bodyPr/>
          <a:lstStyle/>
          <a:p>
            <a:pPr eaLnBrk="1" hangingPunct="1"/>
            <a:r>
              <a:rPr lang="en-US" dirty="0"/>
              <a:t>Meet Caleb, 9 Mo of Age</a:t>
            </a:r>
            <a:endParaRPr lang="en-US" altLang="en-US" dirty="0"/>
          </a:p>
        </p:txBody>
      </p:sp>
    </p:spTree>
    <p:extLst>
      <p:ext uri="{BB962C8B-B14F-4D97-AF65-F5344CB8AC3E}">
        <p14:creationId xmlns:p14="http://schemas.microsoft.com/office/powerpoint/2010/main" val="4676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E7EF7AF-3AC6-07B7-A1A9-7FD247739C9E}"/>
              </a:ext>
            </a:extLst>
          </p:cNvPr>
          <p:cNvSpPr>
            <a:spLocks noGrp="1"/>
          </p:cNvSpPr>
          <p:nvPr>
            <p:ph sz="half" idx="2"/>
          </p:nvPr>
        </p:nvSpPr>
        <p:spPr>
          <a:xfrm>
            <a:off x="6252633" y="1510730"/>
            <a:ext cx="5505979" cy="4665746"/>
          </a:xfrm>
        </p:spPr>
        <p:txBody>
          <a:bodyPr/>
          <a:lstStyle/>
          <a:p>
            <a:r>
              <a:rPr lang="en-US" dirty="0"/>
              <a:t>Prescription therapy tried with minimal improvement </a:t>
            </a:r>
          </a:p>
          <a:p>
            <a:pPr lvl="1"/>
            <a:r>
              <a:rPr lang="en-US" sz="2600" dirty="0"/>
              <a:t>Triamcinolone </a:t>
            </a:r>
          </a:p>
          <a:p>
            <a:pPr lvl="1"/>
            <a:r>
              <a:rPr lang="en-US" sz="2600" dirty="0"/>
              <a:t>Crisaborole </a:t>
            </a:r>
          </a:p>
          <a:p>
            <a:r>
              <a:rPr lang="en-US" dirty="0"/>
              <a:t>Recently diagnosed with eczema herpeticum</a:t>
            </a:r>
          </a:p>
          <a:p>
            <a:pPr lvl="1"/>
            <a:endParaRPr lang="en-US" dirty="0"/>
          </a:p>
          <a:p>
            <a:pPr lvl="1"/>
            <a:endParaRPr lang="en-US" dirty="0"/>
          </a:p>
          <a:p>
            <a:pPr lvl="1"/>
            <a:endParaRPr lang="en-US" dirty="0"/>
          </a:p>
        </p:txBody>
      </p:sp>
      <p:sp>
        <p:nvSpPr>
          <p:cNvPr id="5" name="Title 4">
            <a:extLst>
              <a:ext uri="{FF2B5EF4-FFF2-40B4-BE49-F238E27FC236}">
                <a16:creationId xmlns:a16="http://schemas.microsoft.com/office/drawing/2014/main" id="{F81F42ED-D8C7-044F-501E-6DC2BE3ECCC6}"/>
              </a:ext>
            </a:extLst>
          </p:cNvPr>
          <p:cNvSpPr>
            <a:spLocks noGrp="1"/>
          </p:cNvSpPr>
          <p:nvPr>
            <p:ph type="title"/>
          </p:nvPr>
        </p:nvSpPr>
        <p:spPr/>
        <p:txBody>
          <a:bodyPr/>
          <a:lstStyle/>
          <a:p>
            <a:r>
              <a:rPr lang="en-US" dirty="0"/>
              <a:t>Case Study: Caleb</a:t>
            </a:r>
          </a:p>
        </p:txBody>
      </p:sp>
      <p:sp>
        <p:nvSpPr>
          <p:cNvPr id="3" name="Content Placeholder 2">
            <a:extLst>
              <a:ext uri="{FF2B5EF4-FFF2-40B4-BE49-F238E27FC236}">
                <a16:creationId xmlns:a16="http://schemas.microsoft.com/office/drawing/2014/main" id="{4291986E-D8BC-62FF-C7B3-0D5EEC00FFEC}"/>
              </a:ext>
            </a:extLst>
          </p:cNvPr>
          <p:cNvSpPr>
            <a:spLocks noGrp="1"/>
          </p:cNvSpPr>
          <p:nvPr>
            <p:ph sz="half" idx="1"/>
          </p:nvPr>
        </p:nvSpPr>
        <p:spPr/>
        <p:txBody>
          <a:bodyPr/>
          <a:lstStyle/>
          <a:p>
            <a:r>
              <a:rPr lang="en-US" dirty="0"/>
              <a:t>Has had difficulty managing symptoms</a:t>
            </a:r>
          </a:p>
          <a:p>
            <a:pPr lvl="1"/>
            <a:r>
              <a:rPr lang="en-US" dirty="0"/>
              <a:t>Tried various moisturizers</a:t>
            </a:r>
          </a:p>
          <a:p>
            <a:pPr lvl="1"/>
            <a:r>
              <a:rPr lang="en-US" dirty="0"/>
              <a:t>OTC hydrocortisone </a:t>
            </a:r>
          </a:p>
        </p:txBody>
      </p:sp>
      <p:sp>
        <p:nvSpPr>
          <p:cNvPr id="7" name="Slide Number Placeholder 1">
            <a:extLst>
              <a:ext uri="{FF2B5EF4-FFF2-40B4-BE49-F238E27FC236}">
                <a16:creationId xmlns:a16="http://schemas.microsoft.com/office/drawing/2014/main" id="{B773C815-386A-2066-1B3D-FB9D237EFE77}"/>
              </a:ext>
            </a:extLst>
          </p:cNvPr>
          <p:cNvSpPr>
            <a:spLocks noGrp="1"/>
          </p:cNvSpPr>
          <p:nvPr>
            <p:ph type="sldNum" sz="quarter" idx="4294967295"/>
          </p:nvPr>
        </p:nvSpPr>
        <p:spPr>
          <a:xfrm>
            <a:off x="11807825" y="6456363"/>
            <a:ext cx="384175" cy="306387"/>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F6FD55ED-C146-A04E-8FEA-5836CC2AC664}" type="slidenum">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 name="Rectangle: Rounded Corners 1">
            <a:extLst>
              <a:ext uri="{FF2B5EF4-FFF2-40B4-BE49-F238E27FC236}">
                <a16:creationId xmlns:a16="http://schemas.microsoft.com/office/drawing/2014/main" id="{CF8D3EF4-E646-46F5-A174-226C331D9DA5}"/>
              </a:ext>
            </a:extLst>
          </p:cNvPr>
          <p:cNvSpPr/>
          <p:nvPr/>
        </p:nvSpPr>
        <p:spPr>
          <a:xfrm>
            <a:off x="1655275" y="5470306"/>
            <a:ext cx="8881450" cy="706170"/>
          </a:xfrm>
          <a:prstGeom prst="roundRect">
            <a:avLst/>
          </a:prstGeom>
          <a:solidFill>
            <a:srgbClr val="E1471D"/>
          </a:solidFill>
          <a:ln>
            <a:solidFill>
              <a:srgbClr val="E147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600"/>
              </a:spcBef>
              <a:spcAft>
                <a:spcPts val="0"/>
              </a:spcAft>
              <a:buClr>
                <a:srgbClr val="1C2B58"/>
              </a:buClr>
              <a:buSzPct val="100000"/>
              <a:buFontTx/>
              <a:buNone/>
              <a:tabLst/>
              <a:defRPr/>
            </a:pPr>
            <a:r>
              <a:rPr kumimoji="0" lang="en-US" sz="2800" b="1" i="0" u="none" strike="noStrike" kern="1200" cap="none" spc="0" normalizeH="0" baseline="0" noProof="0" dirty="0">
                <a:ln>
                  <a:noFill/>
                </a:ln>
                <a:solidFill>
                  <a:srgbClr val="FFFFFF"/>
                </a:solidFill>
                <a:effectLst/>
                <a:uLnTx/>
                <a:uFillTx/>
                <a:latin typeface="Calibri" panose="020F0502020204030204"/>
                <a:ea typeface="+mn-ea"/>
                <a:cs typeface="+mn-cs"/>
              </a:rPr>
              <a:t>What is the next step in managing Caleb’s AD? </a:t>
            </a:r>
          </a:p>
        </p:txBody>
      </p:sp>
    </p:spTree>
    <p:custDataLst>
      <p:tags r:id="rId1"/>
    </p:custDataLst>
    <p:extLst>
      <p:ext uri="{BB962C8B-B14F-4D97-AF65-F5344CB8AC3E}">
        <p14:creationId xmlns:p14="http://schemas.microsoft.com/office/powerpoint/2010/main" val="763828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77C74F-D22E-F542-9D8E-4F1617054960}"/>
              </a:ext>
            </a:extLst>
          </p:cNvPr>
          <p:cNvSpPr>
            <a:spLocks noGrp="1"/>
          </p:cNvSpPr>
          <p:nvPr>
            <p:ph type="title"/>
          </p:nvPr>
        </p:nvSpPr>
        <p:spPr/>
        <p:txBody>
          <a:bodyPr/>
          <a:lstStyle/>
          <a:p>
            <a:r>
              <a:rPr lang="en-US" dirty="0"/>
              <a:t>AD Step-care Management</a:t>
            </a:r>
          </a:p>
        </p:txBody>
      </p:sp>
      <p:sp>
        <p:nvSpPr>
          <p:cNvPr id="6" name="Footer Placeholder 1">
            <a:extLst>
              <a:ext uri="{FF2B5EF4-FFF2-40B4-BE49-F238E27FC236}">
                <a16:creationId xmlns:a16="http://schemas.microsoft.com/office/drawing/2014/main" id="{6FA71990-F053-9A40-BEC4-4113572E1A32}"/>
              </a:ext>
            </a:extLst>
          </p:cNvPr>
          <p:cNvSpPr>
            <a:spLocks noGrp="1"/>
          </p:cNvSpPr>
          <p:nvPr>
            <p:ph type="ftr" sz="quarter" idx="4294967295"/>
          </p:nvPr>
        </p:nvSpPr>
        <p:spPr>
          <a:xfrm>
            <a:off x="424544" y="5999163"/>
            <a:ext cx="9948863" cy="166687"/>
          </a:xfrm>
          <a:prstGeom prst="rect">
            <a:avLst/>
          </a:prstGeom>
        </p:spPr>
        <p:txBody>
          <a:bodyPr/>
          <a:lstStyle/>
          <a:p>
            <a:pPr defTabSz="457200" eaLnBrk="1" fontAlgn="auto" hangingPunct="1">
              <a:spcBef>
                <a:spcPts val="0"/>
              </a:spcBef>
              <a:spcAft>
                <a:spcPts val="0"/>
              </a:spcAft>
              <a:defRPr/>
            </a:pP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itchFamily="34" charset="0"/>
              </a:rPr>
              <a:t>Not FDA approved for AD.</a:t>
            </a:r>
            <a:b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itchFamily="34" charset="0"/>
              </a:rPr>
            </a:b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itchFamily="34" charset="0"/>
              </a:rPr>
              <a:t>JAK = Janus kinase; PDE = p</a:t>
            </a:r>
            <a: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rPr>
              <a:t>hosphodiesterase.</a:t>
            </a:r>
            <a:br>
              <a:rPr kumimoji="0" 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itchFamily="34" charset="0"/>
              </a:rPr>
            </a:br>
            <a:r>
              <a:rPr kumimoji="0" lang="en-US" sz="1200" b="0" i="0" u="none" strike="noStrike" kern="1200" cap="none" spc="0" normalizeH="0" baseline="0" noProof="0" dirty="0" err="1">
                <a:ln>
                  <a:noFill/>
                </a:ln>
                <a:solidFill>
                  <a:schemeClr val="bg2"/>
                </a:solidFill>
                <a:effectLst/>
                <a:uLnTx/>
                <a:uFillTx/>
                <a:latin typeface="Calibri" panose="020F0502020204030204" pitchFamily="34" charset="0"/>
                <a:ea typeface="+mn-ea"/>
                <a:cs typeface="Arial" pitchFamily="34" charset="0"/>
              </a:rPr>
              <a:t>Chovatiya</a:t>
            </a:r>
            <a:r>
              <a:rPr kumimoji="0" lang="en-US" sz="1200" b="0" i="0" u="none" strike="noStrike" kern="1200" cap="none" spc="0" normalizeH="0" baseline="0" noProof="0" dirty="0">
                <a:ln>
                  <a:noFill/>
                </a:ln>
                <a:solidFill>
                  <a:schemeClr val="bg2"/>
                </a:solidFill>
                <a:effectLst/>
                <a:uLnTx/>
                <a:uFillTx/>
                <a:latin typeface="Calibri" panose="020F0502020204030204" pitchFamily="34" charset="0"/>
                <a:ea typeface="+mn-ea"/>
                <a:cs typeface="Arial" pitchFamily="34" charset="0"/>
              </a:rPr>
              <a:t>. Dermatitis. 2022;33:S17.</a:t>
            </a:r>
          </a:p>
        </p:txBody>
      </p:sp>
      <p:sp>
        <p:nvSpPr>
          <p:cNvPr id="10" name="Oval 9">
            <a:extLst>
              <a:ext uri="{FF2B5EF4-FFF2-40B4-BE49-F238E27FC236}">
                <a16:creationId xmlns:a16="http://schemas.microsoft.com/office/drawing/2014/main" id="{D7D24C53-E67C-0557-FA71-46CC385CE8AC}"/>
              </a:ext>
            </a:extLst>
          </p:cNvPr>
          <p:cNvSpPr/>
          <p:nvPr/>
        </p:nvSpPr>
        <p:spPr>
          <a:xfrm>
            <a:off x="297906" y="1601792"/>
            <a:ext cx="486383" cy="272374"/>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alibri" panose="020F0502020204030204"/>
                <a:ea typeface="+mn-ea"/>
                <a:cs typeface="+mn-cs"/>
              </a:rPr>
              <a:t>OR</a:t>
            </a:r>
          </a:p>
        </p:txBody>
      </p:sp>
      <p:sp>
        <p:nvSpPr>
          <p:cNvPr id="12" name="Rectangle 11">
            <a:extLst>
              <a:ext uri="{FF2B5EF4-FFF2-40B4-BE49-F238E27FC236}">
                <a16:creationId xmlns:a16="http://schemas.microsoft.com/office/drawing/2014/main" id="{45F339B3-FAE2-4FC7-7273-79B352DBEADA}"/>
              </a:ext>
            </a:extLst>
          </p:cNvPr>
          <p:cNvSpPr/>
          <p:nvPr/>
        </p:nvSpPr>
        <p:spPr>
          <a:xfrm>
            <a:off x="3923128" y="1690650"/>
            <a:ext cx="3771943" cy="2723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Step-up therapy</a:t>
            </a:r>
          </a:p>
        </p:txBody>
      </p:sp>
      <p:sp>
        <p:nvSpPr>
          <p:cNvPr id="13" name="Rectangle 12">
            <a:extLst>
              <a:ext uri="{FF2B5EF4-FFF2-40B4-BE49-F238E27FC236}">
                <a16:creationId xmlns:a16="http://schemas.microsoft.com/office/drawing/2014/main" id="{CA0BA292-DC5C-776B-2A98-88C90118D177}"/>
              </a:ext>
            </a:extLst>
          </p:cNvPr>
          <p:cNvSpPr/>
          <p:nvPr/>
        </p:nvSpPr>
        <p:spPr>
          <a:xfrm>
            <a:off x="8270203" y="1600200"/>
            <a:ext cx="3228448" cy="2723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Step-up therapy</a:t>
            </a:r>
          </a:p>
        </p:txBody>
      </p:sp>
      <p:sp>
        <p:nvSpPr>
          <p:cNvPr id="14" name="TextBox 13">
            <a:extLst>
              <a:ext uri="{FF2B5EF4-FFF2-40B4-BE49-F238E27FC236}">
                <a16:creationId xmlns:a16="http://schemas.microsoft.com/office/drawing/2014/main" id="{1FA1715E-71E7-7C89-478D-8C6BBCCD70B3}"/>
              </a:ext>
            </a:extLst>
          </p:cNvPr>
          <p:cNvSpPr txBox="1"/>
          <p:nvPr/>
        </p:nvSpPr>
        <p:spPr>
          <a:xfrm>
            <a:off x="700217" y="2232748"/>
            <a:ext cx="2781034" cy="270843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Basic Management</a:t>
            </a:r>
            <a:b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br>
            <a:r>
              <a:rPr kumimoji="0" lang="en-US" sz="1600" b="0" i="0" u="none" strike="noStrike" kern="1200" cap="none" spc="0" normalizeH="0" baseline="0" noProof="0" dirty="0">
                <a:ln>
                  <a:noFill/>
                </a:ln>
                <a:solidFill>
                  <a:srgbClr val="015873"/>
                </a:solidFill>
                <a:effectLst/>
                <a:uLnTx/>
                <a:uFillTx/>
                <a:latin typeface="Calibri" panose="020F0502020204030204"/>
                <a:ea typeface="+mn-ea"/>
                <a:cs typeface="Arial" panose="020B0604020202020204" pitchFamily="34" charset="0"/>
              </a:rPr>
              <a:t>All AD severities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669933"/>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Emollients: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Liberal and frequent use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Bathing: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Warm daily baths or showers using non-soap cleansers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Trigger avoidance: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Patient-centered approach to avoidance of common and/or proven allergens and irritants</a:t>
            </a:r>
          </a:p>
        </p:txBody>
      </p:sp>
      <p:cxnSp>
        <p:nvCxnSpPr>
          <p:cNvPr id="16" name="Straight Connector 15">
            <a:extLst>
              <a:ext uri="{FF2B5EF4-FFF2-40B4-BE49-F238E27FC236}">
                <a16:creationId xmlns:a16="http://schemas.microsoft.com/office/drawing/2014/main" id="{4DF8B97E-F30E-BDE2-3536-BEBAFE035680}"/>
              </a:ext>
            </a:extLst>
          </p:cNvPr>
          <p:cNvCxnSpPr>
            <a:cxnSpLocks/>
          </p:cNvCxnSpPr>
          <p:nvPr/>
        </p:nvCxnSpPr>
        <p:spPr>
          <a:xfrm>
            <a:off x="696526" y="2064028"/>
            <a:ext cx="0" cy="34044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801124E3-2C31-A4C9-44FE-B986564187A3}"/>
              </a:ext>
            </a:extLst>
          </p:cNvPr>
          <p:cNvSpPr/>
          <p:nvPr/>
        </p:nvSpPr>
        <p:spPr>
          <a:xfrm>
            <a:off x="680758" y="5204030"/>
            <a:ext cx="2911663" cy="272374"/>
          </a:xfrm>
          <a:prstGeom prst="rect">
            <a:avLst/>
          </a:prstGeom>
          <a:solidFill>
            <a:schemeClr val="accent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Maintain</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 basic management as needed</a:t>
            </a:r>
          </a:p>
        </p:txBody>
      </p:sp>
      <p:sp>
        <p:nvSpPr>
          <p:cNvPr id="18" name="TextBox 17">
            <a:extLst>
              <a:ext uri="{FF2B5EF4-FFF2-40B4-BE49-F238E27FC236}">
                <a16:creationId xmlns:a16="http://schemas.microsoft.com/office/drawing/2014/main" id="{AF96EF7B-4B72-8AD5-1861-9D1375508834}"/>
              </a:ext>
            </a:extLst>
          </p:cNvPr>
          <p:cNvSpPr txBox="1"/>
          <p:nvPr/>
        </p:nvSpPr>
        <p:spPr>
          <a:xfrm>
            <a:off x="3923130" y="2242317"/>
            <a:ext cx="3685986" cy="272382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Prescription topical therapy</a:t>
            </a:r>
            <a:b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br>
            <a:r>
              <a:rPr kumimoji="0" lang="en-US" sz="1600" b="0" i="0" u="none" strike="noStrike" kern="1200" cap="none" spc="0" normalizeH="0" baseline="0" noProof="0" dirty="0">
                <a:ln>
                  <a:noFill/>
                </a:ln>
                <a:solidFill>
                  <a:srgbClr val="E1471D"/>
                </a:solidFill>
                <a:effectLst/>
                <a:uLnTx/>
                <a:uFillTx/>
                <a:latin typeface="Calibri" panose="020F0502020204030204"/>
                <a:ea typeface="+mn-ea"/>
                <a:cs typeface="Arial" panose="020B0604020202020204" pitchFamily="34" charset="0"/>
              </a:rPr>
              <a:t>All AD severities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669933"/>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Corticosteroids: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Range of potencies</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Calcineurin inhibitors: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Tacrolimus, </a:t>
            </a:r>
            <a:r>
              <a:rPr kumimoji="0" lang="en-US"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Pimecrolimus</a:t>
            </a:r>
            <a:endPar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PDE-4 inhibitors: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Crisaborole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JAK inhibitors: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Ruxolitinib</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Reactive: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1-2x/day during flare and for up to 1 week beyond clearance of flare</a:t>
            </a: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1"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Proactive: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1-3x/week between flares</a:t>
            </a:r>
          </a:p>
        </p:txBody>
      </p:sp>
      <p:cxnSp>
        <p:nvCxnSpPr>
          <p:cNvPr id="19" name="Straight Connector 18">
            <a:extLst>
              <a:ext uri="{FF2B5EF4-FFF2-40B4-BE49-F238E27FC236}">
                <a16:creationId xmlns:a16="http://schemas.microsoft.com/office/drawing/2014/main" id="{75E9DE9A-B908-D1DE-0CCB-6AF6DEF82382}"/>
              </a:ext>
            </a:extLst>
          </p:cNvPr>
          <p:cNvCxnSpPr>
            <a:cxnSpLocks/>
          </p:cNvCxnSpPr>
          <p:nvPr/>
        </p:nvCxnSpPr>
        <p:spPr>
          <a:xfrm>
            <a:off x="3941273" y="1819463"/>
            <a:ext cx="0" cy="392762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6ED05992-225F-A632-CA5C-84FC247C073D}"/>
              </a:ext>
            </a:extLst>
          </p:cNvPr>
          <p:cNvSpPr/>
          <p:nvPr/>
        </p:nvSpPr>
        <p:spPr>
          <a:xfrm>
            <a:off x="680757" y="1946101"/>
            <a:ext cx="7014309" cy="272374"/>
          </a:xfrm>
          <a:prstGeom prst="rect">
            <a:avLst/>
          </a:prstGeom>
          <a:gradFill>
            <a:gsLst>
              <a:gs pos="100000">
                <a:schemeClr val="accent3"/>
              </a:gs>
              <a:gs pos="57000">
                <a:srgbClr val="3F8A84"/>
              </a:gs>
              <a:gs pos="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a:ea typeface="+mn-ea"/>
                <a:cs typeface="+mn-cs"/>
              </a:rPr>
              <a:t>Choose management approaches based on shared-decision making</a:t>
            </a:r>
          </a:p>
        </p:txBody>
      </p:sp>
      <p:sp>
        <p:nvSpPr>
          <p:cNvPr id="21" name="Rectangle 20">
            <a:extLst>
              <a:ext uri="{FF2B5EF4-FFF2-40B4-BE49-F238E27FC236}">
                <a16:creationId xmlns:a16="http://schemas.microsoft.com/office/drawing/2014/main" id="{FEAEE110-A29B-FB49-0822-353BDECBE953}"/>
              </a:ext>
            </a:extLst>
          </p:cNvPr>
          <p:cNvSpPr/>
          <p:nvPr/>
        </p:nvSpPr>
        <p:spPr>
          <a:xfrm>
            <a:off x="3943629" y="4966109"/>
            <a:ext cx="3781670" cy="2723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Step-down therapy</a:t>
            </a:r>
          </a:p>
        </p:txBody>
      </p:sp>
      <p:sp>
        <p:nvSpPr>
          <p:cNvPr id="23" name="Rectangle 22">
            <a:extLst>
              <a:ext uri="{FF2B5EF4-FFF2-40B4-BE49-F238E27FC236}">
                <a16:creationId xmlns:a16="http://schemas.microsoft.com/office/drawing/2014/main" id="{26470CF6-21C5-262F-90F8-01C78F467538}"/>
              </a:ext>
            </a:extLst>
          </p:cNvPr>
          <p:cNvSpPr/>
          <p:nvPr/>
        </p:nvSpPr>
        <p:spPr>
          <a:xfrm>
            <a:off x="3943629" y="5225790"/>
            <a:ext cx="3781671" cy="528675"/>
          </a:xfrm>
          <a:prstGeom prst="rect">
            <a:avLst/>
          </a:prstGeom>
          <a:solidFill>
            <a:schemeClr val="accent3">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Maintain</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 prescription topical therapy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Reduce/discontinue </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lower-step therapies</a:t>
            </a:r>
          </a:p>
        </p:txBody>
      </p:sp>
      <p:cxnSp>
        <p:nvCxnSpPr>
          <p:cNvPr id="26" name="Elbow Connector 25">
            <a:extLst>
              <a:ext uri="{FF2B5EF4-FFF2-40B4-BE49-F238E27FC236}">
                <a16:creationId xmlns:a16="http://schemas.microsoft.com/office/drawing/2014/main" id="{0F40BEFD-B39B-17B1-0692-A9E03BB8A09B}"/>
              </a:ext>
            </a:extLst>
          </p:cNvPr>
          <p:cNvCxnSpPr>
            <a:cxnSpLocks/>
            <a:stCxn id="10" idx="4"/>
          </p:cNvCxnSpPr>
          <p:nvPr/>
        </p:nvCxnSpPr>
        <p:spPr>
          <a:xfrm rot="16200000" flipH="1">
            <a:off x="490954" y="1924310"/>
            <a:ext cx="239949" cy="139660"/>
          </a:xfrm>
          <a:prstGeom prst="bentConnector2">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B692830-CE62-B3A7-9A91-4586EDE85217}"/>
              </a:ext>
            </a:extLst>
          </p:cNvPr>
          <p:cNvCxnSpPr>
            <a:cxnSpLocks/>
            <a:stCxn id="10" idx="6"/>
          </p:cNvCxnSpPr>
          <p:nvPr/>
        </p:nvCxnSpPr>
        <p:spPr>
          <a:xfrm flipV="1">
            <a:off x="784289" y="1736387"/>
            <a:ext cx="3149610" cy="1592"/>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3F978685-4347-05ED-83E4-6A37C1C6CB35}"/>
              </a:ext>
            </a:extLst>
          </p:cNvPr>
          <p:cNvSpPr txBox="1"/>
          <p:nvPr/>
        </p:nvSpPr>
        <p:spPr>
          <a:xfrm>
            <a:off x="8296619" y="1878846"/>
            <a:ext cx="3068064" cy="286232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Systemic or phototherapy</a:t>
            </a:r>
            <a:br>
              <a:rPr kumimoji="0" lang="en-US" sz="16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br>
            <a:r>
              <a:rPr kumimoji="0" lang="en-US" sz="1600" b="0" i="0" u="none" strike="noStrike" kern="1200" cap="none" spc="0" normalizeH="0" baseline="0" noProof="0" dirty="0">
                <a:ln>
                  <a:noFill/>
                </a:ln>
                <a:solidFill>
                  <a:srgbClr val="00823B"/>
                </a:solidFill>
                <a:effectLst/>
                <a:uLnTx/>
                <a:uFillTx/>
                <a:latin typeface="Calibri" panose="020F0502020204030204"/>
                <a:ea typeface="+mn-ea"/>
                <a:cs typeface="Arial" panose="020B0604020202020204" pitchFamily="34" charset="0"/>
              </a:rPr>
              <a:t>Moderate-severe AD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669933"/>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Phototherapy: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NBUVB,* UVA1*</a:t>
            </a:r>
            <a:endParaRPr kumimoji="0" lang="en-US" sz="1400" b="0" i="0" u="none" strike="noStrike" kern="1200" cap="none" spc="0" normalizeH="0" baseline="3000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Biologics: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Dupilumab, Tralokinumab</a:t>
            </a:r>
            <a:endParaRPr kumimoji="0" lang="en-US" sz="1400" b="0" i="0" u="none" strike="noStrike" kern="1200" cap="none" spc="0" normalizeH="0" baseline="3000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Oral systemic immunomodulators: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Abrocitinib, Baricitinib,* </a:t>
            </a:r>
            <a:r>
              <a:rPr kumimoji="0" lang="en-US" sz="1400" b="0" i="0" u="none" strike="noStrike" kern="1200" cap="none" spc="0" normalizeH="0" baseline="0" noProof="0" dirty="0" err="1">
                <a:ln>
                  <a:noFill/>
                </a:ln>
                <a:solidFill>
                  <a:srgbClr val="000000"/>
                </a:solidFill>
                <a:effectLst/>
                <a:uLnTx/>
                <a:uFillTx/>
                <a:latin typeface="Calibri" panose="020F0502020204030204"/>
                <a:ea typeface="+mn-ea"/>
                <a:cs typeface="Arial" panose="020B0604020202020204" pitchFamily="34" charset="0"/>
              </a:rPr>
              <a:t>Upadactinib</a:t>
            </a:r>
            <a:endPar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Azathioprine,* Corticosteroids,* Cyclosporine,* Methotrexate,* Mycophenolate mofetil,* Tacrolimus*</a:t>
            </a:r>
            <a:endParaRPr kumimoji="0" lang="en-US" sz="1400" b="0" i="0" u="none" strike="noStrike" kern="1200" cap="none" spc="0" normalizeH="0" baseline="30000" noProof="0" dirty="0">
              <a:ln>
                <a:noFill/>
              </a:ln>
              <a:solidFill>
                <a:srgbClr val="000000"/>
              </a:solidFill>
              <a:effectLst/>
              <a:uLnTx/>
              <a:uFillTx/>
              <a:latin typeface="Calibri" panose="020F0502020204030204"/>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Hospitalization </a:t>
            </a:r>
            <a:r>
              <a:rPr kumimoji="0" lang="en-US" sz="14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for wet therapy</a:t>
            </a:r>
          </a:p>
        </p:txBody>
      </p:sp>
      <p:sp>
        <p:nvSpPr>
          <p:cNvPr id="32" name="Rectangle 31">
            <a:extLst>
              <a:ext uri="{FF2B5EF4-FFF2-40B4-BE49-F238E27FC236}">
                <a16:creationId xmlns:a16="http://schemas.microsoft.com/office/drawing/2014/main" id="{A8A01651-3CAE-F123-6CD2-CA3073F6BE46}"/>
              </a:ext>
            </a:extLst>
          </p:cNvPr>
          <p:cNvSpPr/>
          <p:nvPr/>
        </p:nvSpPr>
        <p:spPr>
          <a:xfrm>
            <a:off x="8296619" y="5042891"/>
            <a:ext cx="3228448" cy="272374"/>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rPr>
              <a:t>Step-down therapy</a:t>
            </a:r>
          </a:p>
        </p:txBody>
      </p:sp>
      <p:sp>
        <p:nvSpPr>
          <p:cNvPr id="33" name="Rectangle 32">
            <a:extLst>
              <a:ext uri="{FF2B5EF4-FFF2-40B4-BE49-F238E27FC236}">
                <a16:creationId xmlns:a16="http://schemas.microsoft.com/office/drawing/2014/main" id="{A57B3EB4-B428-CA76-01C2-90649D2C256C}"/>
              </a:ext>
            </a:extLst>
          </p:cNvPr>
          <p:cNvSpPr/>
          <p:nvPr/>
        </p:nvSpPr>
        <p:spPr>
          <a:xfrm>
            <a:off x="8296620" y="5312300"/>
            <a:ext cx="3228448" cy="528675"/>
          </a:xfrm>
          <a:prstGeom prst="rect">
            <a:avLst/>
          </a:prstGeom>
          <a:solidFill>
            <a:schemeClr val="accent2">
              <a:lumMod val="60000"/>
              <a:lumOff val="40000"/>
              <a:alpha val="50196"/>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Maintain</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 systemic or phototherapy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Reduce/discontinue </a:t>
            </a: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lower-step therapies</a:t>
            </a:r>
          </a:p>
        </p:txBody>
      </p:sp>
      <p:sp>
        <p:nvSpPr>
          <p:cNvPr id="34" name="Freeform 33">
            <a:extLst>
              <a:ext uri="{FF2B5EF4-FFF2-40B4-BE49-F238E27FC236}">
                <a16:creationId xmlns:a16="http://schemas.microsoft.com/office/drawing/2014/main" id="{010DDB95-C9FE-FD7D-1D01-BF75A9C39858}"/>
              </a:ext>
            </a:extLst>
          </p:cNvPr>
          <p:cNvSpPr/>
          <p:nvPr/>
        </p:nvSpPr>
        <p:spPr>
          <a:xfrm>
            <a:off x="11508579" y="5160294"/>
            <a:ext cx="335772" cy="455282"/>
          </a:xfrm>
          <a:custGeom>
            <a:avLst/>
            <a:gdLst>
              <a:gd name="connsiteX0" fmla="*/ 0 w 437744"/>
              <a:gd name="connsiteY0" fmla="*/ 0 h 778213"/>
              <a:gd name="connsiteX1" fmla="*/ 437744 w 437744"/>
              <a:gd name="connsiteY1" fmla="*/ 0 h 778213"/>
              <a:gd name="connsiteX2" fmla="*/ 437744 w 437744"/>
              <a:gd name="connsiteY2" fmla="*/ 778213 h 778213"/>
              <a:gd name="connsiteX3" fmla="*/ 0 w 437744"/>
              <a:gd name="connsiteY3" fmla="*/ 778213 h 778213"/>
            </a:gdLst>
            <a:ahLst/>
            <a:cxnLst>
              <a:cxn ang="0">
                <a:pos x="connsiteX0" y="connsiteY0"/>
              </a:cxn>
              <a:cxn ang="0">
                <a:pos x="connsiteX1" y="connsiteY1"/>
              </a:cxn>
              <a:cxn ang="0">
                <a:pos x="connsiteX2" y="connsiteY2"/>
              </a:cxn>
              <a:cxn ang="0">
                <a:pos x="connsiteX3" y="connsiteY3"/>
              </a:cxn>
            </a:cxnLst>
            <a:rect l="l" t="t" r="r" b="b"/>
            <a:pathLst>
              <a:path w="437744" h="778213">
                <a:moveTo>
                  <a:pt x="0" y="0"/>
                </a:moveTo>
                <a:lnTo>
                  <a:pt x="437744" y="0"/>
                </a:lnTo>
                <a:lnTo>
                  <a:pt x="437744" y="778213"/>
                </a:lnTo>
                <a:lnTo>
                  <a:pt x="0" y="778213"/>
                </a:lnTo>
              </a:path>
            </a:pathLst>
          </a:custGeom>
          <a:noFill/>
          <a:ln w="28575">
            <a:solidFill>
              <a:schemeClr val="bg1"/>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CE62B31D-C306-3CE5-B095-3B1F9EBEC17E}"/>
              </a:ext>
            </a:extLst>
          </p:cNvPr>
          <p:cNvSpPr/>
          <p:nvPr/>
        </p:nvSpPr>
        <p:spPr>
          <a:xfrm>
            <a:off x="11606583" y="5251748"/>
            <a:ext cx="486383" cy="272374"/>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alibri" panose="020F0502020204030204"/>
                <a:ea typeface="+mn-ea"/>
                <a:cs typeface="+mn-cs"/>
              </a:rPr>
              <a:t>OR</a:t>
            </a:r>
          </a:p>
        </p:txBody>
      </p:sp>
      <p:cxnSp>
        <p:nvCxnSpPr>
          <p:cNvPr id="36" name="Straight Connector 35">
            <a:extLst>
              <a:ext uri="{FF2B5EF4-FFF2-40B4-BE49-F238E27FC236}">
                <a16:creationId xmlns:a16="http://schemas.microsoft.com/office/drawing/2014/main" id="{A924C5A6-19C9-75B4-701F-8F6B9896FB8A}"/>
              </a:ext>
            </a:extLst>
          </p:cNvPr>
          <p:cNvCxnSpPr>
            <a:cxnSpLocks/>
          </p:cNvCxnSpPr>
          <p:nvPr/>
        </p:nvCxnSpPr>
        <p:spPr>
          <a:xfrm>
            <a:off x="8278911" y="1766232"/>
            <a:ext cx="0" cy="40747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37" name="Freeform 33">
            <a:extLst>
              <a:ext uri="{FF2B5EF4-FFF2-40B4-BE49-F238E27FC236}">
                <a16:creationId xmlns:a16="http://schemas.microsoft.com/office/drawing/2014/main" id="{D1D4F946-402C-5044-9D57-A7857B7DCF0C}"/>
              </a:ext>
            </a:extLst>
          </p:cNvPr>
          <p:cNvSpPr/>
          <p:nvPr/>
        </p:nvSpPr>
        <p:spPr>
          <a:xfrm>
            <a:off x="7708810" y="5091569"/>
            <a:ext cx="313927" cy="455282"/>
          </a:xfrm>
          <a:custGeom>
            <a:avLst/>
            <a:gdLst>
              <a:gd name="connsiteX0" fmla="*/ 0 w 437744"/>
              <a:gd name="connsiteY0" fmla="*/ 0 h 778213"/>
              <a:gd name="connsiteX1" fmla="*/ 437744 w 437744"/>
              <a:gd name="connsiteY1" fmla="*/ 0 h 778213"/>
              <a:gd name="connsiteX2" fmla="*/ 437744 w 437744"/>
              <a:gd name="connsiteY2" fmla="*/ 778213 h 778213"/>
              <a:gd name="connsiteX3" fmla="*/ 0 w 437744"/>
              <a:gd name="connsiteY3" fmla="*/ 778213 h 778213"/>
            </a:gdLst>
            <a:ahLst/>
            <a:cxnLst>
              <a:cxn ang="0">
                <a:pos x="connsiteX0" y="connsiteY0"/>
              </a:cxn>
              <a:cxn ang="0">
                <a:pos x="connsiteX1" y="connsiteY1"/>
              </a:cxn>
              <a:cxn ang="0">
                <a:pos x="connsiteX2" y="connsiteY2"/>
              </a:cxn>
              <a:cxn ang="0">
                <a:pos x="connsiteX3" y="connsiteY3"/>
              </a:cxn>
            </a:cxnLst>
            <a:rect l="l" t="t" r="r" b="b"/>
            <a:pathLst>
              <a:path w="437744" h="778213">
                <a:moveTo>
                  <a:pt x="0" y="0"/>
                </a:moveTo>
                <a:lnTo>
                  <a:pt x="437744" y="0"/>
                </a:lnTo>
                <a:lnTo>
                  <a:pt x="437744" y="778213"/>
                </a:lnTo>
                <a:lnTo>
                  <a:pt x="0" y="778213"/>
                </a:lnTo>
              </a:path>
            </a:pathLst>
          </a:custGeom>
          <a:noFill/>
          <a:ln w="28575">
            <a:solidFill>
              <a:schemeClr val="bg1"/>
            </a:solidFill>
            <a:headEnd type="triangl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id="{91E0CE6F-B8F1-78F2-8B66-C9436C73BD33}"/>
              </a:ext>
            </a:extLst>
          </p:cNvPr>
          <p:cNvSpPr/>
          <p:nvPr/>
        </p:nvSpPr>
        <p:spPr>
          <a:xfrm>
            <a:off x="7754560" y="5183023"/>
            <a:ext cx="486383" cy="272374"/>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Calibri" panose="020F0502020204030204"/>
                <a:ea typeface="+mn-ea"/>
                <a:cs typeface="+mn-cs"/>
              </a:rPr>
              <a:t>OR</a:t>
            </a:r>
          </a:p>
        </p:txBody>
      </p:sp>
    </p:spTree>
    <p:extLst>
      <p:ext uri="{BB962C8B-B14F-4D97-AF65-F5344CB8AC3E}">
        <p14:creationId xmlns:p14="http://schemas.microsoft.com/office/powerpoint/2010/main" val="2560595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2FE9C2-BDB5-F0EA-D85E-0591D7F6852A}"/>
              </a:ext>
            </a:extLst>
          </p:cNvPr>
          <p:cNvSpPr>
            <a:spLocks noGrp="1"/>
          </p:cNvSpPr>
          <p:nvPr>
            <p:ph type="title"/>
          </p:nvPr>
        </p:nvSpPr>
        <p:spPr/>
        <p:txBody>
          <a:bodyPr/>
          <a:lstStyle/>
          <a:p>
            <a:r>
              <a:rPr lang="en-US" dirty="0"/>
              <a:t>Case Study: Caleb</a:t>
            </a:r>
          </a:p>
        </p:txBody>
      </p:sp>
      <p:sp>
        <p:nvSpPr>
          <p:cNvPr id="4" name="Content Placeholder 3">
            <a:extLst>
              <a:ext uri="{FF2B5EF4-FFF2-40B4-BE49-F238E27FC236}">
                <a16:creationId xmlns:a16="http://schemas.microsoft.com/office/drawing/2014/main" id="{BC06D1E3-EB24-A857-499F-C0634E4F6F07}"/>
              </a:ext>
            </a:extLst>
          </p:cNvPr>
          <p:cNvSpPr>
            <a:spLocks noGrp="1"/>
          </p:cNvSpPr>
          <p:nvPr>
            <p:ph idx="1"/>
          </p:nvPr>
        </p:nvSpPr>
        <p:spPr/>
        <p:txBody>
          <a:bodyPr/>
          <a:lstStyle/>
          <a:p>
            <a:r>
              <a:rPr lang="en-US" dirty="0"/>
              <a:t>Physical exam reveals 12% BSA involvement with excoriated, crusting eczema, including flexural areas around joints and face</a:t>
            </a:r>
          </a:p>
          <a:p>
            <a:r>
              <a:rPr lang="en-US" dirty="0"/>
              <a:t>What options should be considered for his AD treatment at this time?</a:t>
            </a:r>
          </a:p>
          <a:p>
            <a:r>
              <a:rPr lang="en-US" dirty="0"/>
              <a:t>Conventional systemic therapies vs dupilumab </a:t>
            </a:r>
          </a:p>
          <a:p>
            <a:endParaRPr lang="en-US" dirty="0"/>
          </a:p>
        </p:txBody>
      </p:sp>
      <p:sp>
        <p:nvSpPr>
          <p:cNvPr id="5" name="Slide Number Placeholder 8">
            <a:extLst>
              <a:ext uri="{FF2B5EF4-FFF2-40B4-BE49-F238E27FC236}">
                <a16:creationId xmlns:a16="http://schemas.microsoft.com/office/drawing/2014/main" id="{ED915EEF-E29D-6201-0299-EC6618FA37E5}"/>
              </a:ext>
            </a:extLst>
          </p:cNvPr>
          <p:cNvSpPr>
            <a:spLocks noGrp="1"/>
          </p:cNvSpPr>
          <p:nvPr>
            <p:ph type="sldNum" sz="quarter" idx="4294967295"/>
          </p:nvPr>
        </p:nvSpPr>
        <p:spPr>
          <a:xfrm>
            <a:off x="11807825" y="6456363"/>
            <a:ext cx="384175" cy="306387"/>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F6FD55ED-C146-A04E-8FEA-5836CC2AC664}" type="slidenum">
              <a:rPr kumimoji="0" lang="en-US" sz="18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l" defTabSz="914400" rtl="0" eaLnBrk="0" fontAlgn="base" latinLnBrk="0" hangingPunct="0">
                <a:lnSpc>
                  <a:spcPct val="100000"/>
                </a:lnSpc>
                <a:spcBef>
                  <a:spcPct val="0"/>
                </a:spcBef>
                <a:spcAft>
                  <a:spcPct val="0"/>
                </a:spcAft>
                <a:buClrTx/>
                <a:buSzTx/>
                <a:buFontTx/>
                <a:buNone/>
                <a:tabLst/>
                <a:defRPr/>
              </a:pPr>
              <a:t>9</a:t>
            </a:fld>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2" name="Group 155">
            <a:extLst>
              <a:ext uri="{FF2B5EF4-FFF2-40B4-BE49-F238E27FC236}">
                <a16:creationId xmlns:a16="http://schemas.microsoft.com/office/drawing/2014/main" id="{45C534BC-5841-5ABE-0546-7AF450645EF1}"/>
              </a:ext>
            </a:extLst>
          </p:cNvPr>
          <p:cNvGraphicFramePr>
            <a:graphicFrameLocks/>
          </p:cNvGraphicFramePr>
          <p:nvPr>
            <p:extLst>
              <p:ext uri="{D42A27DB-BD31-4B8C-83A1-F6EECF244321}">
                <p14:modId xmlns:p14="http://schemas.microsoft.com/office/powerpoint/2010/main" val="3961989171"/>
              </p:ext>
            </p:extLst>
          </p:nvPr>
        </p:nvGraphicFramePr>
        <p:xfrm>
          <a:off x="738125" y="4232184"/>
          <a:ext cx="10768075" cy="1645920"/>
        </p:xfrm>
        <a:graphic>
          <a:graphicData uri="http://schemas.openxmlformats.org/drawingml/2006/table">
            <a:tbl>
              <a:tblPr/>
              <a:tblGrid>
                <a:gridCol w="1847585">
                  <a:extLst>
                    <a:ext uri="{9D8B030D-6E8A-4147-A177-3AD203B41FA5}">
                      <a16:colId xmlns:a16="http://schemas.microsoft.com/office/drawing/2014/main" val="20000"/>
                    </a:ext>
                  </a:extLst>
                </a:gridCol>
                <a:gridCol w="1734521">
                  <a:extLst>
                    <a:ext uri="{9D8B030D-6E8A-4147-A177-3AD203B41FA5}">
                      <a16:colId xmlns:a16="http://schemas.microsoft.com/office/drawing/2014/main" val="1727984177"/>
                    </a:ext>
                  </a:extLst>
                </a:gridCol>
                <a:gridCol w="1606355">
                  <a:extLst>
                    <a:ext uri="{9D8B030D-6E8A-4147-A177-3AD203B41FA5}">
                      <a16:colId xmlns:a16="http://schemas.microsoft.com/office/drawing/2014/main" val="20002"/>
                    </a:ext>
                  </a:extLst>
                </a:gridCol>
                <a:gridCol w="3746784">
                  <a:extLst>
                    <a:ext uri="{9D8B030D-6E8A-4147-A177-3AD203B41FA5}">
                      <a16:colId xmlns:a16="http://schemas.microsoft.com/office/drawing/2014/main" val="20003"/>
                    </a:ext>
                  </a:extLst>
                </a:gridCol>
                <a:gridCol w="1832830">
                  <a:extLst>
                    <a:ext uri="{9D8B030D-6E8A-4147-A177-3AD203B41FA5}">
                      <a16:colId xmlns:a16="http://schemas.microsoft.com/office/drawing/2014/main" val="3311204942"/>
                    </a:ext>
                  </a:extLst>
                </a:gridCol>
              </a:tblGrid>
              <a:tr h="226285">
                <a:tc>
                  <a:txBody>
                    <a:bodyPr/>
                    <a:lstStyle/>
                    <a:p>
                      <a:endParaRPr lang="en-US" sz="1800" b="1" dirty="0">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algn="ctr"/>
                      <a:r>
                        <a:rPr lang="en-US" sz="1800" b="1" dirty="0">
                          <a:solidFill>
                            <a:schemeClr val="tx1"/>
                          </a:solidFill>
                          <a:latin typeface="Calibri" panose="020F0502020204030204" pitchFamily="34" charset="0"/>
                          <a:cs typeface="Calibri" panose="020F0502020204030204" pitchFamily="34" charset="0"/>
                        </a:rPr>
                        <a:t>Approved Age</a:t>
                      </a: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a:txBody>
                    <a:bodyPr/>
                    <a:lstStyle/>
                    <a:p>
                      <a:pPr algn="ctr"/>
                      <a:r>
                        <a:rPr lang="en-US" sz="1800" b="1" dirty="0">
                          <a:solidFill>
                            <a:schemeClr val="tx1"/>
                          </a:solidFill>
                          <a:latin typeface="Calibri" panose="020F0502020204030204" pitchFamily="34" charset="0"/>
                          <a:cs typeface="Calibri" panose="020F0502020204030204" pitchFamily="34" charset="0"/>
                        </a:rPr>
                        <a:t>Indication</a:t>
                      </a: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a:txBody>
                    <a:bodyPr/>
                    <a:lstStyle/>
                    <a:p>
                      <a:pPr algn="ctr"/>
                      <a:r>
                        <a:rPr lang="en-US" sz="1800" b="1" dirty="0">
                          <a:solidFill>
                            <a:schemeClr val="tx1"/>
                          </a:solidFill>
                          <a:latin typeface="Calibri" panose="020F0502020204030204" pitchFamily="34" charset="0"/>
                          <a:cs typeface="Calibri" panose="020F0502020204030204" pitchFamily="34" charset="0"/>
                        </a:rPr>
                        <a:t>Route of Administration</a:t>
                      </a:r>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a:txBody>
                    <a:bodyPr/>
                    <a:lstStyle/>
                    <a:p>
                      <a:pPr algn="ctr"/>
                      <a:r>
                        <a:rPr lang="en-US" sz="1800" b="1" dirty="0">
                          <a:solidFill>
                            <a:schemeClr val="tx1"/>
                          </a:solidFill>
                          <a:latin typeface="Calibri" panose="020F0502020204030204" pitchFamily="34" charset="0"/>
                          <a:cs typeface="Calibri" panose="020F0502020204030204" pitchFamily="34" charset="0"/>
                        </a:rPr>
                        <a:t>Dosing Frequency</a:t>
                      </a:r>
                      <a:endParaRPr lang="en-US" sz="2000" dirty="0"/>
                    </a:p>
                  </a:txBody>
                  <a:tcPr marL="88477" marR="8847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40165">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Calibri" panose="020F0502020204030204" pitchFamily="34" charset="0"/>
                          <a:cs typeface="Calibri" panose="020F0502020204030204" pitchFamily="34" charset="0"/>
                        </a:rPr>
                        <a:t>IL-4 Receptor </a:t>
                      </a:r>
                      <a:r>
                        <a:rPr lang="el-GR" sz="1800" b="1" dirty="0">
                          <a:solidFill>
                            <a:schemeClr val="tx1"/>
                          </a:solidFill>
                          <a:latin typeface="Calibri" panose="020F0502020204030204" pitchFamily="34" charset="0"/>
                          <a:cs typeface="Calibri" panose="020F0502020204030204" pitchFamily="34" charset="0"/>
                        </a:rPr>
                        <a:t>α</a:t>
                      </a:r>
                      <a:r>
                        <a:rPr lang="en-US" sz="1800" b="1" dirty="0">
                          <a:solidFill>
                            <a:schemeClr val="tx1"/>
                          </a:solidFill>
                          <a:latin typeface="Calibri" panose="020F0502020204030204" pitchFamily="34" charset="0"/>
                          <a:cs typeface="Calibri" panose="020F0502020204030204" pitchFamily="34" charset="0"/>
                        </a:rPr>
                        <a:t> Inhibitor </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endParaRPr lang="en-US"/>
                    </a:p>
                  </a:txBody>
                  <a:tcPr>
                    <a:lnL w="12700" cmpd="sng">
                      <a:noFill/>
                      <a:prstDash val="solid"/>
                    </a:lnL>
                    <a:lnT w="12700" cmpd="sng">
                      <a:noFill/>
                      <a:prstDash val="solid"/>
                    </a:lnT>
                  </a:tcPr>
                </a:tc>
                <a:tc hMerge="1">
                  <a:txBody>
                    <a:bodyPr/>
                    <a:lstStyle/>
                    <a:p>
                      <a:pPr algn="ctr"/>
                      <a:endParaRPr lang="en-US" sz="160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algn="ctr"/>
                      <a:endParaRPr lang="en-US" sz="160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algn="ctr"/>
                      <a:endParaRPr lang="en-US" sz="160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226285">
                <a:tc>
                  <a:txBody>
                    <a:bodyPr/>
                    <a:lstStyle/>
                    <a:p>
                      <a:r>
                        <a:rPr lang="en-US" sz="1800" b="0" dirty="0">
                          <a:solidFill>
                            <a:schemeClr val="bg1"/>
                          </a:solidFill>
                          <a:latin typeface="Calibri" panose="020F0502020204030204" pitchFamily="34" charset="0"/>
                          <a:cs typeface="Calibri" panose="020F0502020204030204" pitchFamily="34" charset="0"/>
                        </a:rPr>
                        <a:t>Dupilumab </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latin typeface="Calibri" panose="020F0502020204030204" pitchFamily="34" charset="0"/>
                          <a:cs typeface="Calibri" panose="020F0502020204030204" pitchFamily="34" charset="0"/>
                        </a:rPr>
                        <a:t>≥6 months</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Moderate to severe</a:t>
                      </a:r>
                      <a:endParaRPr lang="en-US" sz="1800" dirty="0">
                        <a:solidFill>
                          <a:schemeClr val="bg1"/>
                        </a:solidFill>
                        <a:latin typeface="Calibri" panose="020F0502020204030204" pitchFamily="34" charset="0"/>
                        <a:cs typeface="Calibri" panose="020F0502020204030204" pitchFamily="34" charset="0"/>
                      </a:endParaRP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19063" algn="l"/>
                        </a:tabLst>
                        <a:defRPr/>
                      </a:pPr>
                      <a:r>
                        <a:rPr lang="en-US" sz="1800" dirty="0">
                          <a:solidFill>
                            <a:schemeClr val="bg1"/>
                          </a:solidFill>
                          <a:latin typeface="Calibri" panose="020F0502020204030204" pitchFamily="34" charset="0"/>
                          <a:cs typeface="Calibri" panose="020F0502020204030204" pitchFamily="34" charset="0"/>
                        </a:rPr>
                        <a:t>Subcutaneous injection</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a:r>
                        <a:rPr lang="en-US" sz="1800" dirty="0">
                          <a:solidFill>
                            <a:schemeClr val="bg1"/>
                          </a:solidFill>
                          <a:latin typeface="Calibri" panose="020F0502020204030204" pitchFamily="34" charset="0"/>
                          <a:cs typeface="Calibri" panose="020F0502020204030204" pitchFamily="34" charset="0"/>
                        </a:rPr>
                        <a:t>Every 2-4 wk</a:t>
                      </a:r>
                    </a:p>
                  </a:txBody>
                  <a:tcPr marL="88477" marR="8847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bl>
          </a:graphicData>
        </a:graphic>
      </p:graphicFrame>
      <p:sp>
        <p:nvSpPr>
          <p:cNvPr id="7" name="Footer Placeholder 3">
            <a:extLst>
              <a:ext uri="{FF2B5EF4-FFF2-40B4-BE49-F238E27FC236}">
                <a16:creationId xmlns:a16="http://schemas.microsoft.com/office/drawing/2014/main" id="{F5B5862C-F27B-6CAB-36E8-0CA02FCBE459}"/>
              </a:ext>
            </a:extLst>
          </p:cNvPr>
          <p:cNvSpPr txBox="1">
            <a:spLocks/>
          </p:cNvSpPr>
          <p:nvPr/>
        </p:nvSpPr>
        <p:spPr>
          <a:xfrm>
            <a:off x="522288" y="6414004"/>
            <a:ext cx="10597134" cy="184666"/>
          </a:xfrm>
          <a:prstGeom prst="rect">
            <a:avLst/>
          </a:prstGeom>
        </p:spPr>
        <p:txBody>
          <a:bodyPr wrap="square" lIns="0" tIns="0" rIns="0" bIns="0" anchor="b" anchorCtr="0">
            <a:spAutoFit/>
          </a:bodyPr>
          <a:lstStyle>
            <a:defPPr>
              <a:defRPr lang="en-US"/>
            </a:defPPr>
            <a:lvl1pPr marL="0" algn="l" defTabSz="457200" rtl="0" eaLnBrk="1" latinLnBrk="0" hangingPunct="1">
              <a:spcBef>
                <a:spcPts val="600"/>
              </a:spcBef>
              <a:defRPr sz="1200" kern="1200">
                <a:solidFill>
                  <a:srgbClr val="1C2B58"/>
                </a:solidFill>
                <a:latin typeface="+mn-lt"/>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0" dirty="0">
                <a:solidFill>
                  <a:schemeClr val="bg2"/>
                </a:solidFill>
                <a:latin typeface="Calibri" panose="020F0502020204030204" pitchFamily="34" charset="0"/>
                <a:cs typeface="Calibri" panose="020F0502020204030204" pitchFamily="34" charset="0"/>
              </a:rPr>
              <a:t>Dupilumab PI. </a:t>
            </a:r>
          </a:p>
        </p:txBody>
      </p:sp>
    </p:spTree>
    <p:extLst>
      <p:ext uri="{BB962C8B-B14F-4D97-AF65-F5344CB8AC3E}">
        <p14:creationId xmlns:p14="http://schemas.microsoft.com/office/powerpoint/2010/main" val="38443523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KPI_HAS_CHART" val="false"/>
</p:tagLst>
</file>

<file path=ppt/tags/tag3.xml><?xml version="1.0" encoding="utf-8"?>
<p:tagLst xmlns:a="http://schemas.openxmlformats.org/drawingml/2006/main" xmlns:r="http://schemas.openxmlformats.org/officeDocument/2006/relationships" xmlns:p="http://schemas.openxmlformats.org/presentationml/2006/main">
  <p:tag name="KPI_HAS_CHART" val="false"/>
</p:tagLst>
</file>

<file path=ppt/theme/theme1.xml><?xml version="1.0" encoding="utf-8"?>
<a:theme xmlns:a="http://schemas.openxmlformats.org/drawingml/2006/main" name="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_dlc_DocId xmlns="96640e0f-7d8d-4157-9952-ecb74b0df098">25U6J5S3HDTT-2001869915-2</_dlc_DocId>
    <_dlc_DocIdUrl xmlns="96640e0f-7d8d-4157-9952-ecb74b0df098">
      <Url>https://intranet.clinicaloptions.com/mews/immunology/IMM_2022_WC_Hot_Topics_in_Atopic_Derm_(PRP5210)/VM1/_layouts/15/DocIdRedir.aspx?ID=25U6J5S3HDTT-2001869915-2</Url>
      <Description>25U6J5S3HDTT-2001869915-2</Description>
    </_dlc_DocIdUrl>
    <Document_x0020_Category xmlns="9bf6f6de-a5da-4fef-9210-45846591834d">VM Slides - Downloadable</Document_x0020_Category>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B2964BBDD6E1C4479CB8D2782A16887A" ma:contentTypeVersion="1" ma:contentTypeDescription="Create a new document." ma:contentTypeScope="" ma:versionID="a287b7b438d425f636ac085e59ec236f">
  <xsd:schema xmlns:xsd="http://www.w3.org/2001/XMLSchema" xmlns:xs="http://www.w3.org/2001/XMLSchema" xmlns:p="http://schemas.microsoft.com/office/2006/metadata/properties" xmlns:ns2="96640e0f-7d8d-4157-9952-ecb74b0df098" xmlns:ns3="9bf6f6de-a5da-4fef-9210-45846591834d" targetNamespace="http://schemas.microsoft.com/office/2006/metadata/properties" ma:root="true" ma:fieldsID="c2e1e97cdc13a371e54d46f48f377569" ns2:_="" ns3:_="">
    <xsd:import namespace="96640e0f-7d8d-4157-9952-ecb74b0df098"/>
    <xsd:import namespace="9bf6f6de-a5da-4fef-9210-45846591834d"/>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40e0f-7d8d-4157-9952-ecb74b0df09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bf6f6de-a5da-4fef-9210-45846591834d"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Video Module"/>
          <xsd:enumeration value="VM Slides - Downloadable"/>
          <xsd:enumeration value="AV Recording"/>
          <xsd:enumeration value="Permissions"/>
          <xsd:enumeration value="Outcomes - Questions"/>
          <xsd:enumeration value="Frontmatter Template (CMS template)"/>
          <xsd:enumeration value="Slide Des Req - Full Redra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2.xml><?xml version="1.0" encoding="utf-8"?>
<ds:datastoreItem xmlns:ds="http://schemas.openxmlformats.org/officeDocument/2006/customXml" ds:itemID="{E862ADD0-FA3D-4B69-A2AD-95BEB33D6DEF}">
  <ds:schemaRefs>
    <ds:schemaRef ds:uri="http://schemas.microsoft.com/sharepoint/events"/>
  </ds:schemaRefs>
</ds:datastoreItem>
</file>

<file path=customXml/itemProps3.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4.xml><?xml version="1.0" encoding="utf-8"?>
<ds:datastoreItem xmlns:ds="http://schemas.openxmlformats.org/officeDocument/2006/customXml" ds:itemID="{5BA55BC3-5A03-47C2-8EC3-D964C3B5E779}">
  <ds:schemaRefs>
    <ds:schemaRef ds:uri="http://purl.org/dc/dcmitype/"/>
    <ds:schemaRef ds:uri="http://schemas.microsoft.com/office/2006/documentManagement/types"/>
    <ds:schemaRef ds:uri="http://purl.org/dc/elements/1.1/"/>
    <ds:schemaRef ds:uri="http://www.w3.org/XML/1998/namespace"/>
    <ds:schemaRef ds:uri="9bf6f6de-a5da-4fef-9210-45846591834d"/>
    <ds:schemaRef ds:uri="http://schemas.microsoft.com/office/2006/metadata/properties"/>
    <ds:schemaRef ds:uri="http://schemas.microsoft.com/office/infopath/2007/PartnerControls"/>
    <ds:schemaRef ds:uri="http://schemas.openxmlformats.org/package/2006/metadata/core-properties"/>
    <ds:schemaRef ds:uri="96640e0f-7d8d-4157-9952-ecb74b0df098"/>
    <ds:schemaRef ds:uri="http://purl.org/dc/terms/"/>
  </ds:schemaRefs>
</ds:datastoreItem>
</file>

<file path=customXml/itemProps5.xml><?xml version="1.0" encoding="utf-8"?>
<ds:datastoreItem xmlns:ds="http://schemas.openxmlformats.org/officeDocument/2006/customXml" ds:itemID="{EF235A07-0A0C-4E81-B437-F527884AF3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40e0f-7d8d-4157-9952-ecb74b0df098"/>
    <ds:schemaRef ds:uri="9bf6f6de-a5da-4fef-9210-4584659183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2098</TotalTime>
  <Words>2026</Words>
  <Application>Microsoft Office PowerPoint</Application>
  <PresentationFormat>Widescreen</PresentationFormat>
  <Paragraphs>340</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vt:lpstr>
      <vt:lpstr>Wingdings</vt:lpstr>
      <vt:lpstr>2022_CCO_Template</vt:lpstr>
      <vt:lpstr>Optimal Management of Moderate to  Severe Atopic Dermatitis: Infants, Adults,  and Everyone in Between!</vt:lpstr>
      <vt:lpstr>About These Slides</vt:lpstr>
      <vt:lpstr>Faculty</vt:lpstr>
      <vt:lpstr>Faculty Disclosures</vt:lpstr>
      <vt:lpstr>Management of Moderate to Severe Atopic Dermatitis in Infants and Young Children</vt:lpstr>
      <vt:lpstr>Meet Caleb, 9 Mo of Age</vt:lpstr>
      <vt:lpstr>Case Study: Caleb</vt:lpstr>
      <vt:lpstr>AD Step-care Management</vt:lpstr>
      <vt:lpstr>Case Study: Caleb</vt:lpstr>
      <vt:lpstr>LIBERTY AD PRESCHOOL: Efficacy and Safety of Dupilumab in Children Aged ≥6 Mo to &lt;6 Yr</vt:lpstr>
      <vt:lpstr>LIBERTY AD PEDS: Efficacy and Safety of Dupilumab in Children Aged ≥6 to &lt;12 Yr With Severe AD</vt:lpstr>
      <vt:lpstr>LIBERTY AD PEDS: Efficacy</vt:lpstr>
      <vt:lpstr>LIBERTY AD PEDS: Safety</vt:lpstr>
      <vt:lpstr>Comanagement, Educational Interventions and Aids, and Shared Decision-Making</vt:lpstr>
      <vt:lpstr>Faculty Discussion: Key Takeaways for Managing AD in Infants and Young Children</vt:lpstr>
      <vt:lpstr>Go Online for More CCO  Coverage of Atopic Dermatitis!</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Management of Moderate to Severe Atopic Dermatitis</dc:title>
  <dc:creator>Preferred User</dc:creator>
  <cp:lastModifiedBy>vwenzel@clinicaloptions.com</cp:lastModifiedBy>
  <cp:revision>100</cp:revision>
  <cp:lastPrinted>2016-09-26T20:21:49Z</cp:lastPrinted>
  <dcterms:created xsi:type="dcterms:W3CDTF">2005-05-27T15:08:01Z</dcterms:created>
  <dcterms:modified xsi:type="dcterms:W3CDTF">2023-01-12T21:12:27Z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209f4a49-7c4f-48ed-8f13-0728085c2207</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0x010100B2964BBDD6E1C4479CB8D2782A16887A</vt:lpwstr>
  </property>
  <property fmtid="{D5CDD505-2E9C-101B-9397-08002B2CF9AE}" pid="9" name="MediaServiceImageTags">
    <vt:lpwstr/>
  </property>
</Properties>
</file>