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Lst>
  <p:notesMasterIdLst>
    <p:notesMasterId r:id="rId21"/>
  </p:notesMasterIdLst>
  <p:handoutMasterIdLst>
    <p:handoutMasterId r:id="rId22"/>
  </p:handoutMasterIdLst>
  <p:sldIdLst>
    <p:sldId id="321" r:id="rId7"/>
    <p:sldId id="308" r:id="rId8"/>
    <p:sldId id="2147471216" r:id="rId9"/>
    <p:sldId id="2147471217" r:id="rId10"/>
    <p:sldId id="558" r:id="rId11"/>
    <p:sldId id="2147471221" r:id="rId12"/>
    <p:sldId id="2147471224" r:id="rId13"/>
    <p:sldId id="2145706550" r:id="rId14"/>
    <p:sldId id="2145706557" r:id="rId15"/>
    <p:sldId id="2147471222" r:id="rId16"/>
    <p:sldId id="2147471166" r:id="rId17"/>
    <p:sldId id="2147471167" r:id="rId18"/>
    <p:sldId id="2147471179" r:id="rId19"/>
    <p:sldId id="557" r:id="rId20"/>
  </p:sldIdLst>
  <p:sldSz cx="12192000" cy="6858000"/>
  <p:notesSz cx="7315200" cy="9601200"/>
  <p:custDataLst>
    <p:tags r:id="rId23"/>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64"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1" pos="453" userDrawn="1">
          <p15:clr>
            <a:srgbClr val="A4A3A4"/>
          </p15:clr>
        </p15:guide>
        <p15:guide id="13" pos="7248"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7" clrIdx="6"/>
  <p:cmAuthor id="2" name="Melanie Couton" initials="MAC" lastIdx="4" clrIdx="3"/>
  <p:cmAuthor id="3" name="ralfieri" initials="ra" lastIdx="2" clrIdx="8"/>
  <p:cmAuthor id="4" name="Megan Capel" initials="MC" lastIdx="13" clrIdx="0"/>
  <p:cmAuthor id="5" name="Andrew Bowser" initials="AB" lastIdx="9" clrIdx="2"/>
  <p:cmAuthor id="6" name="mcalloway" initials="mc" lastIdx="3" clrIdx="4"/>
  <p:cmAuthor id="7" name="agoldman" initials="a" lastIdx="4" clrIdx="9"/>
  <p:cmAuthor id="8" name="Devin Overbey" initials="DO" lastIdx="6" clrIdx="7"/>
  <p:cmAuthor id="9" name="Erik Brady" initials="EB" lastIdx="4" clrIdx="5"/>
  <p:cmAuthor id="10" name=" " initials="MAC" lastIdx="21" clrIdx="1"/>
  <p:cmAuthor id="11" name="alison.heintz@gmail.com" initials="a" lastIdx="5" clrIdx="10">
    <p:extLst>
      <p:ext uri="{19B8F6BF-5375-455C-9EA6-DF929625EA0E}">
        <p15:presenceInfo xmlns:p15="http://schemas.microsoft.com/office/powerpoint/2012/main" userId="1e1cc34837a9f52c" providerId="Windows Live"/>
      </p:ext>
    </p:extLst>
  </p:cmAuthor>
  <p:cmAuthor id="12" name="Sophia Kelley" initials="SK" lastIdx="1" clrIdx="11">
    <p:extLst>
      <p:ext uri="{19B8F6BF-5375-455C-9EA6-DF929625EA0E}">
        <p15:presenceInfo xmlns:p15="http://schemas.microsoft.com/office/powerpoint/2012/main" userId="S::skelley@clinicaloptions.com::16bcb5eb-2eda-4b05-8f8e-003f962fc12c" providerId="AD"/>
      </p:ext>
    </p:extLst>
  </p:cmAuthor>
  <p:cmAuthor id="13" name="LT Fowler" initials="LF" lastIdx="14" clrIdx="12">
    <p:extLst>
      <p:ext uri="{19B8F6BF-5375-455C-9EA6-DF929625EA0E}">
        <p15:presenceInfo xmlns:p15="http://schemas.microsoft.com/office/powerpoint/2012/main" userId="S::lfowler@practicingclinicians.com::bdc4c4d6-9ded-467c-b80c-330a0ea8ffe4" providerId="AD"/>
      </p:ext>
    </p:extLst>
  </p:cmAuthor>
  <p:cmAuthor id="14" name="Melanie Couton" initials="MC" lastIdx="1" clrIdx="13">
    <p:extLst>
      <p:ext uri="{19B8F6BF-5375-455C-9EA6-DF929625EA0E}">
        <p15:presenceInfo xmlns:p15="http://schemas.microsoft.com/office/powerpoint/2012/main" userId="ef8730672ba86646" providerId="Windows Live"/>
      </p:ext>
    </p:extLst>
  </p:cmAuthor>
  <p:cmAuthor id="15" name="Kemi Obajimi" initials="KO" lastIdx="6" clrIdx="14">
    <p:extLst>
      <p:ext uri="{19B8F6BF-5375-455C-9EA6-DF929625EA0E}">
        <p15:presenceInfo xmlns:p15="http://schemas.microsoft.com/office/powerpoint/2012/main" userId="S::kobajimi@clinicaloptions.com::81894e25-3cbc-45b7-be28-dda6fb8d19a9" providerId="AD"/>
      </p:ext>
    </p:extLst>
  </p:cmAuthor>
  <p:cmAuthor id="16" name="Gordon Kelley" initials="GK" lastIdx="2" clrIdx="15">
    <p:extLst>
      <p:ext uri="{19B8F6BF-5375-455C-9EA6-DF929625EA0E}">
        <p15:presenceInfo xmlns:p15="http://schemas.microsoft.com/office/powerpoint/2012/main" userId="S::gkelley@clinicaloptions.com::7e3d11cf-7436-4611-80d7-51121a63678e" providerId="AD"/>
      </p:ext>
    </p:extLst>
  </p:cmAuthor>
  <p:cmAuthor id="17" name="CLINICALOPTIONS\tquill" initials="C" lastIdx="21" clrIdx="16">
    <p:extLst>
      <p:ext uri="{19B8F6BF-5375-455C-9EA6-DF929625EA0E}">
        <p15:presenceInfo xmlns:p15="http://schemas.microsoft.com/office/powerpoint/2012/main" userId="CLINICALOPTIONS\tquill" providerId="None"/>
      </p:ext>
    </p:extLst>
  </p:cmAuthor>
  <p:cmAuthor id="18" name="aboecler@clinicaloptions.com" initials="a" lastIdx="10" clrIdx="17">
    <p:extLst>
      <p:ext uri="{19B8F6BF-5375-455C-9EA6-DF929625EA0E}">
        <p15:presenceInfo xmlns:p15="http://schemas.microsoft.com/office/powerpoint/2012/main" userId="aboecler@clinicaloptions.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FF00FF"/>
    <a:srgbClr val="015873"/>
    <a:srgbClr val="00823B"/>
    <a:srgbClr val="046376"/>
    <a:srgbClr val="013763"/>
    <a:srgbClr val="033453"/>
    <a:srgbClr val="006264"/>
    <a:srgbClr val="FDB338"/>
    <a:srgbClr val="682E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7638B-D779-40B9-A0EE-03F70E1DD9FA}" v="38" dt="2023-01-05T21:41:42.141"/>
  </p1510:revLst>
</p1510:revInfo>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2" autoAdjust="0"/>
    <p:restoredTop sz="85552" autoAdjust="0"/>
  </p:normalViewPr>
  <p:slideViewPr>
    <p:cSldViewPr snapToGrid="0">
      <p:cViewPr varScale="1">
        <p:scale>
          <a:sx n="73" d="100"/>
          <a:sy n="73" d="100"/>
        </p:scale>
        <p:origin x="1037" y="67"/>
      </p:cViewPr>
      <p:guideLst>
        <p:guide orient="horz" pos="4128"/>
        <p:guide orient="horz" pos="1008"/>
        <p:guide orient="horz" pos="4032"/>
        <p:guide orient="horz" pos="151"/>
        <p:guide orient="horz" pos="264"/>
        <p:guide orient="horz" pos="3912"/>
        <p:guide orient="horz"/>
        <p:guide pos="329"/>
        <p:guide pos="7407"/>
        <p:guide pos="453"/>
        <p:guide pos="7248"/>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p:scale>
          <a:sx n="1" d="2"/>
          <a:sy n="1" d="2"/>
        </p:scale>
        <p:origin x="4816" y="322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024" userDrawn="1">
          <p15:clr>
            <a:srgbClr val="F26B43"/>
          </p15:clr>
        </p15:guide>
        <p15:guide id="2" pos="230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a:t>
            </a:fld>
            <a:endParaRPr lang="en-US" altLang="en-US" dirty="0"/>
          </a:p>
        </p:txBody>
      </p:sp>
    </p:spTree>
    <p:extLst>
      <p:ext uri="{BB962C8B-B14F-4D97-AF65-F5344CB8AC3E}">
        <p14:creationId xmlns:p14="http://schemas.microsoft.com/office/powerpoint/2010/main" val="894702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OS, overall survival; PD, progressive disease; PFS, progression-free survival.</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01189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kern="0" dirty="0"/>
              <a:t>BICR, blinded independent central review; BC, breast cancer; CT, chemotherapy; DoR, duration of response; ET, endocrine therapy; HR, hormone receptor; IHC, immunohistochemistry; ISH, in situ hybridization; MBC, metastatic breast cancer; ORR, overall response rate; OS, overall survival; PFS, progression-free survival; </a:t>
            </a:r>
            <a:r>
              <a:rPr lang="en-US" b="0" i="1" dirty="0"/>
              <a:t>T-DXd, trastuzumab deruxtecan.</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363C53F-7938-422E-809C-BEECF42F673F}"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36567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0" dirty="0"/>
              <a:t>CT, chemotherapy; mOS median overall survival; mPFS, median progression-free survival; NE, not estimable; OS, overall survival; PFS, progression-free survival; T-DXd, trastuzumab deruxtecan.</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ABAA2-6C4E-466F-9BAE-1C454D0B24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8772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Carbo, carboplatin; NR, not reported; ORR, overall response rate; OS, overall survival; Pac, paclitaxel; PFS, progression-free survival; TNBC, triple-negative breast cancer; TPC, treatment of physician’s choice. </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13</a:t>
            </a:fld>
            <a:endParaRPr lang="en-US" altLang="en-US" dirty="0"/>
          </a:p>
        </p:txBody>
      </p:sp>
    </p:spTree>
    <p:extLst>
      <p:ext uri="{BB962C8B-B14F-4D97-AF65-F5344CB8AC3E}">
        <p14:creationId xmlns:p14="http://schemas.microsoft.com/office/powerpoint/2010/main" val="1837268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i="1" dirty="0">
                <a:latin typeface="Arial" panose="020B0604020202020204" pitchFamily="34" charset="0"/>
              </a:rPr>
              <a:t>TNBC, triple-negative breast cancer.</a:t>
            </a:r>
          </a:p>
        </p:txBody>
      </p:sp>
    </p:spTree>
    <p:extLst>
      <p:ext uri="{BB962C8B-B14F-4D97-AF65-F5344CB8AC3E}">
        <p14:creationId xmlns:p14="http://schemas.microsoft.com/office/powerpoint/2010/main" val="1959616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9B978B31-E2A9-42F9-87A7-58A14B1A990D}"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ct val="0"/>
                </a:spcBef>
                <a:spcAft>
                  <a:spcPts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456663" rtl="0" eaLnBrk="1" fontAlgn="auto" latinLnBrk="0" hangingPunct="1">
              <a:lnSpc>
                <a:spcPct val="100000"/>
              </a:lnSpc>
              <a:spcBef>
                <a:spcPct val="0"/>
              </a:spcBef>
              <a:spcAft>
                <a:spcPts val="0"/>
              </a:spcAft>
              <a:buClrTx/>
              <a:buSzTx/>
              <a:buFontTx/>
              <a:buNone/>
              <a:tabLst/>
              <a:defRPr/>
            </a:pPr>
            <a:fld id="{9B978B31-E2A9-42F9-87A7-58A14B1A990D}"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6663" rtl="0" eaLnBrk="1" fontAlgn="auto" latinLnBrk="0" hangingPunct="1">
                <a:lnSpc>
                  <a:spcPct val="100000"/>
                </a:lnSpc>
                <a:spcBef>
                  <a:spcPct val="0"/>
                </a:spcBef>
                <a:spcAft>
                  <a:spcPts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390350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AUC, area under the curve; C, cycle; Doxo, doxorubicin; ECOG, Eastern Cooperative Oncology Group; EFS, event-free survival; f/u, follow-up; OS, overall survival; pCR, pathologic complete response; PS, performance status; QoL, quality of life; RCB, residual cancer burden; TNBC, triple-negative breast cancer.</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ABAA2-6C4E-466F-9BAE-1C454D0B24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4064223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CT, chemotherapy; ITT, intention-to-treat; pCR, pathologic complete response; Pembro, pembrolizumab.</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77960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AUC, area under the curve; Carbo, carboplatin; CPS, combined positive score; CT, chemotherapy; DCR, disease-control rate; DoR, duration of response; EBC, early breast cancer; ECOG, Eastern Cooperative Oncology Group; Gem, gemcitabine; ITT, intention-to-treat; ORR, overall response rate; OS, overall survival; PFS, progression-free survival; PS, performance status; TNBC, triple-negative breast cancer; tx, treatment.</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48257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CPS, combined positive score; CT, chemotherapy; IHC, immunohistochemistry; ITT, intention-to-treat; OS, overall survival; Pembro, pembrolizumab; PFS, progression-free survival.</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8</a:t>
            </a:fld>
            <a:endParaRPr lang="en-US" altLang="en-US" dirty="0"/>
          </a:p>
        </p:txBody>
      </p:sp>
    </p:spTree>
    <p:extLst>
      <p:ext uri="{BB962C8B-B14F-4D97-AF65-F5344CB8AC3E}">
        <p14:creationId xmlns:p14="http://schemas.microsoft.com/office/powerpoint/2010/main" val="51851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BICR, blinded independent central review; CT, chemotherapy; DoR, duration of response; DSMC, data safety monitoring committee; ECOG, Eastern Cooperative Oncology Group; mets, metastases; ORR, overall response rate; OS, overall survival; PD, progressive disease; PFS, progression-free survival; PS, performance status; RECIST, Response Evaluation Criteria in Solid Tumors; TNBC, triple-negative breast cancer; TTR, time to response; tx, treatment.</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55867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1" name="Picture 10" descr="Icon&#10;&#10;Description automatically generated">
            <a:extLst>
              <a:ext uri="{FF2B5EF4-FFF2-40B4-BE49-F238E27FC236}">
                <a16:creationId xmlns:a16="http://schemas.microsoft.com/office/drawing/2014/main" id="{D2C404A3-49E3-6AE3-6316-79D1DE70A5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345" y="239713"/>
            <a:ext cx="2020824" cy="699807"/>
          </a:xfrm>
          <a:prstGeom prst="rect">
            <a:avLst/>
          </a:prstGeom>
        </p:spPr>
      </p:pic>
    </p:spTree>
    <p:extLst>
      <p:ext uri="{BB962C8B-B14F-4D97-AF65-F5344CB8AC3E}">
        <p14:creationId xmlns:p14="http://schemas.microsoft.com/office/powerpoint/2010/main" val="25789014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87306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676816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5802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55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31983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92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34860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967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58720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0055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63" r:id="rId3"/>
    <p:sldLayoutId id="2147484657" r:id="rId4"/>
    <p:sldLayoutId id="2147484658" r:id="rId5"/>
    <p:sldLayoutId id="2147484664" r:id="rId6"/>
    <p:sldLayoutId id="2147484659" r:id="rId7"/>
    <p:sldLayoutId id="2147484667" r:id="rId8"/>
    <p:sldLayoutId id="2147484660" r:id="rId9"/>
    <p:sldLayoutId id="2147484665" r:id="rId10"/>
    <p:sldLayoutId id="2147484661" r:id="rId11"/>
    <p:sldLayoutId id="2147484666" r:id="rId12"/>
    <p:sldLayoutId id="2147484662"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s://www.clinicaloptions.com/oncology"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1">
            <a:extLst>
              <a:ext uri="{FF2B5EF4-FFF2-40B4-BE49-F238E27FC236}">
                <a16:creationId xmlns:a16="http://schemas.microsoft.com/office/drawing/2014/main" id="{29C97272-D98D-4B80-A5DE-809F0B118B50}"/>
              </a:ext>
            </a:extLst>
          </p:cNvPr>
          <p:cNvSpPr txBox="1">
            <a:spLocks noChangeArrowheads="1"/>
          </p:cNvSpPr>
          <p:nvPr/>
        </p:nvSpPr>
        <p:spPr bwMode="auto">
          <a:xfrm>
            <a:off x="423864" y="6384520"/>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9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Supported by an educational grant from Gilead Sciences, Inc. </a:t>
            </a:r>
          </a:p>
        </p:txBody>
      </p:sp>
      <p:pic>
        <p:nvPicPr>
          <p:cNvPr id="8" name="Picture 7">
            <a:extLst>
              <a:ext uri="{FF2B5EF4-FFF2-40B4-BE49-F238E27FC236}">
                <a16:creationId xmlns:a16="http://schemas.microsoft.com/office/drawing/2014/main" id="{1F5D9AF6-9F47-BCDA-F68C-1AAB45907D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9249" y="419100"/>
            <a:ext cx="3136751" cy="505651"/>
          </a:xfrm>
          <a:prstGeom prst="rect">
            <a:avLst/>
          </a:prstGeom>
        </p:spPr>
      </p:pic>
      <p:sp>
        <p:nvSpPr>
          <p:cNvPr id="5" name="Rectangle 15">
            <a:extLst>
              <a:ext uri="{FF2B5EF4-FFF2-40B4-BE49-F238E27FC236}">
                <a16:creationId xmlns:a16="http://schemas.microsoft.com/office/drawing/2014/main" id="{08B71AD0-6C0D-B45D-A287-777AEBD4679D}"/>
              </a:ext>
            </a:extLst>
          </p:cNvPr>
          <p:cNvSpPr>
            <a:spLocks noGrp="1" noChangeArrowheads="1"/>
          </p:cNvSpPr>
          <p:nvPr>
            <p:ph type="ctrTitle"/>
          </p:nvPr>
        </p:nvSpPr>
        <p:spPr>
          <a:xfrm>
            <a:off x="609599" y="1600200"/>
            <a:ext cx="10871203" cy="2057400"/>
          </a:xfrm>
        </p:spPr>
        <p:txBody>
          <a:bodyPr>
            <a:normAutofit/>
          </a:bodyPr>
          <a:lstStyle/>
          <a:p>
            <a:r>
              <a:rPr lang="en-US" altLang="en-US" sz="3600" i="1" dirty="0"/>
              <a:t>Podcast Pearls </a:t>
            </a:r>
            <a:br>
              <a:rPr lang="en-US" altLang="en-US" sz="3600" i="1" dirty="0"/>
            </a:br>
            <a:r>
              <a:rPr lang="en-US" sz="3600" dirty="0"/>
              <a:t>Individualizing Care for Patients </a:t>
            </a:r>
            <a:br>
              <a:rPr lang="en-US" sz="3600" dirty="0"/>
            </a:br>
            <a:r>
              <a:rPr lang="en-US" sz="3600" dirty="0"/>
              <a:t>With Triple-Negative Breast Cancer</a:t>
            </a:r>
            <a:endParaRPr lang="en-US" alt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EFAB152-8EC6-A3E9-A898-3326004757EB}"/>
              </a:ext>
            </a:extLst>
          </p:cNvPr>
          <p:cNvSpPr>
            <a:spLocks noGrp="1" noChangeArrowheads="1"/>
          </p:cNvSpPr>
          <p:nvPr>
            <p:ph type="title"/>
          </p:nvPr>
        </p:nvSpPr>
        <p:spPr>
          <a:xfrm>
            <a:off x="609759" y="238127"/>
            <a:ext cx="10872444" cy="1103313"/>
          </a:xfrm>
        </p:spPr>
        <p:txBody>
          <a:bodyPr/>
          <a:lstStyle/>
          <a:p>
            <a:r>
              <a:rPr lang="en-US" altLang="en-US" dirty="0"/>
              <a:t>ASCENT: PFS and OS Among </a:t>
            </a:r>
            <a:br>
              <a:rPr lang="en-US" altLang="en-US" dirty="0"/>
            </a:br>
            <a:r>
              <a:rPr lang="en-US" altLang="en-US" dirty="0"/>
              <a:t>Patients Without Brain Metastases</a:t>
            </a:r>
          </a:p>
        </p:txBody>
      </p:sp>
      <p:sp>
        <p:nvSpPr>
          <p:cNvPr id="2" name="Text Box 15">
            <a:extLst>
              <a:ext uri="{FF2B5EF4-FFF2-40B4-BE49-F238E27FC236}">
                <a16:creationId xmlns:a16="http://schemas.microsoft.com/office/drawing/2014/main" id="{CA976D03-C402-6D11-8BAC-5D3F4BB119B4}"/>
              </a:ext>
            </a:extLst>
          </p:cNvPr>
          <p:cNvSpPr txBox="1">
            <a:spLocks noChangeArrowheads="1"/>
          </p:cNvSpPr>
          <p:nvPr/>
        </p:nvSpPr>
        <p:spPr bwMode="auto">
          <a:xfrm>
            <a:off x="429783" y="6366078"/>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Bardia. ASCO 2022. Abstr 1071.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CDE40916-A1BE-8FF4-E64B-D6C13750C843}"/>
              </a:ext>
            </a:extLst>
          </p:cNvPr>
          <p:cNvSpPr txBox="1"/>
          <p:nvPr/>
        </p:nvSpPr>
        <p:spPr bwMode="auto">
          <a:xfrm>
            <a:off x="3890166" y="3830796"/>
            <a:ext cx="24883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Sacituzumab govitecan</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Chemotherapy</a:t>
            </a:r>
          </a:p>
        </p:txBody>
      </p:sp>
      <p:cxnSp>
        <p:nvCxnSpPr>
          <p:cNvPr id="7" name="Straight Connector 6">
            <a:extLst>
              <a:ext uri="{FF2B5EF4-FFF2-40B4-BE49-F238E27FC236}">
                <a16:creationId xmlns:a16="http://schemas.microsoft.com/office/drawing/2014/main" id="{2D85DBFF-AADA-5F95-FDE3-91660F7ADCF3}"/>
              </a:ext>
            </a:extLst>
          </p:cNvPr>
          <p:cNvCxnSpPr>
            <a:cxnSpLocks/>
          </p:cNvCxnSpPr>
          <p:nvPr/>
        </p:nvCxnSpPr>
        <p:spPr bwMode="auto">
          <a:xfrm flipH="1">
            <a:off x="3557239" y="4022445"/>
            <a:ext cx="356839" cy="0"/>
          </a:xfrm>
          <a:prstGeom prst="line">
            <a:avLst/>
          </a:prstGeom>
          <a:noFill/>
          <a:ln w="28575" cap="flat" cmpd="sng" algn="ctr">
            <a:solidFill>
              <a:schemeClr val="accent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5B89A8B1-F96B-D1BE-B1AB-7F0F6CEE83F9}"/>
              </a:ext>
            </a:extLst>
          </p:cNvPr>
          <p:cNvCxnSpPr>
            <a:cxnSpLocks/>
          </p:cNvCxnSpPr>
          <p:nvPr/>
        </p:nvCxnSpPr>
        <p:spPr bwMode="auto">
          <a:xfrm flipH="1">
            <a:off x="3557239" y="4308660"/>
            <a:ext cx="356839" cy="0"/>
          </a:xfrm>
          <a:prstGeom prst="line">
            <a:avLst/>
          </a:prstGeom>
          <a:noFill/>
          <a:ln w="28575" cap="flat" cmpd="sng" algn="ctr">
            <a:solidFill>
              <a:schemeClr val="accent3"/>
            </a:solidFill>
            <a:prstDash val="solid"/>
            <a:round/>
            <a:headEnd type="none" w="med" len="med"/>
            <a:tailEnd type="none" w="med" len="med"/>
          </a:ln>
          <a:effectLst/>
        </p:spPr>
      </p:cxnSp>
      <p:graphicFrame>
        <p:nvGraphicFramePr>
          <p:cNvPr id="9" name="Table 9">
            <a:extLst>
              <a:ext uri="{FF2B5EF4-FFF2-40B4-BE49-F238E27FC236}">
                <a16:creationId xmlns:a16="http://schemas.microsoft.com/office/drawing/2014/main" id="{8DA175DB-1318-5573-CDAC-D1ADB9AC32A3}"/>
              </a:ext>
            </a:extLst>
          </p:cNvPr>
          <p:cNvGraphicFramePr>
            <a:graphicFrameLocks noGrp="1"/>
          </p:cNvGraphicFramePr>
          <p:nvPr>
            <p:extLst>
              <p:ext uri="{D42A27DB-BD31-4B8C-83A1-F6EECF244321}">
                <p14:modId xmlns:p14="http://schemas.microsoft.com/office/powerpoint/2010/main" val="1797821877"/>
              </p:ext>
            </p:extLst>
          </p:nvPr>
        </p:nvGraphicFramePr>
        <p:xfrm>
          <a:off x="723900" y="1600200"/>
          <a:ext cx="5383317" cy="1127760"/>
        </p:xfrm>
        <a:graphic>
          <a:graphicData uri="http://schemas.openxmlformats.org/drawingml/2006/table">
            <a:tbl>
              <a:tblPr firstRow="1" bandRow="1">
                <a:tableStyleId>{F5AB1C69-6EDB-4FF4-983F-18BD219EF322}</a:tableStyleId>
              </a:tblPr>
              <a:tblGrid>
                <a:gridCol w="1985846">
                  <a:extLst>
                    <a:ext uri="{9D8B030D-6E8A-4147-A177-3AD203B41FA5}">
                      <a16:colId xmlns:a16="http://schemas.microsoft.com/office/drawing/2014/main" val="3101661177"/>
                    </a:ext>
                  </a:extLst>
                </a:gridCol>
                <a:gridCol w="959005">
                  <a:extLst>
                    <a:ext uri="{9D8B030D-6E8A-4147-A177-3AD203B41FA5}">
                      <a16:colId xmlns:a16="http://schemas.microsoft.com/office/drawing/2014/main" val="3391376450"/>
                    </a:ext>
                  </a:extLst>
                </a:gridCol>
                <a:gridCol w="836342">
                  <a:extLst>
                    <a:ext uri="{9D8B030D-6E8A-4147-A177-3AD203B41FA5}">
                      <a16:colId xmlns:a16="http://schemas.microsoft.com/office/drawing/2014/main" val="224955263"/>
                    </a:ext>
                  </a:extLst>
                </a:gridCol>
                <a:gridCol w="1602124">
                  <a:extLst>
                    <a:ext uri="{9D8B030D-6E8A-4147-A177-3AD203B41FA5}">
                      <a16:colId xmlns:a16="http://schemas.microsoft.com/office/drawing/2014/main" val="3742265161"/>
                    </a:ext>
                  </a:extLst>
                </a:gridCol>
              </a:tblGrid>
              <a:tr h="144128">
                <a:tc>
                  <a:txBody>
                    <a:bodyPr/>
                    <a:lstStyle/>
                    <a:p>
                      <a:endParaRPr 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No. of Patients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No. of Events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Median PFS,</a:t>
                      </a:r>
                      <a:br>
                        <a:rPr lang="en-US" sz="1400" dirty="0"/>
                      </a:br>
                      <a:r>
                        <a:rPr lang="en-US" sz="1400" b="1" i="0" dirty="0"/>
                        <a:t>Mo (95% CI)</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972926543"/>
                  </a:ext>
                </a:extLst>
              </a:tr>
              <a:tr h="144128">
                <a:tc>
                  <a:txBody>
                    <a:bodyPr/>
                    <a:lstStyle/>
                    <a:p>
                      <a:r>
                        <a:rPr lang="en-US" sz="1400" dirty="0">
                          <a:solidFill>
                            <a:schemeClr val="bg1"/>
                          </a:solidFill>
                        </a:rPr>
                        <a:t>Sacituzumab govitecan</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rPr>
                        <a:t>235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rPr>
                        <a:t>166</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rPr>
                        <a:t>5.6 (4.3-6.3)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763367250"/>
                  </a:ext>
                </a:extLst>
              </a:tr>
              <a:tr h="144128">
                <a:tc>
                  <a:txBody>
                    <a:bodyPr/>
                    <a:lstStyle/>
                    <a:p>
                      <a:r>
                        <a:rPr lang="en-US" sz="1400" dirty="0">
                          <a:solidFill>
                            <a:schemeClr val="bg1"/>
                          </a:solidFill>
                        </a:rPr>
                        <a:t>Chemotherapy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rPr>
                        <a:t>233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rPr>
                        <a:t>150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rPr>
                        <a:t>1.7 (1.5-2.6)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257351418"/>
                  </a:ext>
                </a:extLst>
              </a:tr>
            </a:tbl>
          </a:graphicData>
        </a:graphic>
      </p:graphicFrame>
      <p:sp>
        <p:nvSpPr>
          <p:cNvPr id="10" name="TextBox 9">
            <a:extLst>
              <a:ext uri="{FF2B5EF4-FFF2-40B4-BE49-F238E27FC236}">
                <a16:creationId xmlns:a16="http://schemas.microsoft.com/office/drawing/2014/main" id="{1F27FFEF-A0DD-7D8B-3632-32A7085792A1}"/>
              </a:ext>
            </a:extLst>
          </p:cNvPr>
          <p:cNvSpPr txBox="1"/>
          <p:nvPr/>
        </p:nvSpPr>
        <p:spPr bwMode="auto">
          <a:xfrm>
            <a:off x="2198963" y="3094546"/>
            <a:ext cx="39305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HR for PD or death: 0.41 </a:t>
            </a:r>
            <a:b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 CI: 0.32-0.52</a:t>
            </a:r>
            <a:r>
              <a:rPr lang="en-US" sz="1400" dirty="0">
                <a:solidFill>
                  <a:srgbClr val="000000"/>
                </a:solidFill>
                <a:latin typeface="Calibri" panose="020F0502020204030204" pitchFamily="34" charset="0"/>
                <a:cs typeface="+mn-cs"/>
              </a:rPr>
              <a:t>; </a:t>
            </a: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&lt;.001)</a:t>
            </a:r>
          </a:p>
        </p:txBody>
      </p:sp>
      <p:sp>
        <p:nvSpPr>
          <p:cNvPr id="11" name="TextBox 10">
            <a:extLst>
              <a:ext uri="{FF2B5EF4-FFF2-40B4-BE49-F238E27FC236}">
                <a16:creationId xmlns:a16="http://schemas.microsoft.com/office/drawing/2014/main" id="{46E8651F-1BBC-4D2B-47E7-52951F86220E}"/>
              </a:ext>
            </a:extLst>
          </p:cNvPr>
          <p:cNvSpPr txBox="1"/>
          <p:nvPr/>
        </p:nvSpPr>
        <p:spPr bwMode="auto">
          <a:xfrm>
            <a:off x="9549377" y="3711223"/>
            <a:ext cx="24883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Sacituzumab govitecan</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Chemotherapy</a:t>
            </a:r>
          </a:p>
        </p:txBody>
      </p:sp>
      <p:cxnSp>
        <p:nvCxnSpPr>
          <p:cNvPr id="12" name="Straight Connector 11">
            <a:extLst>
              <a:ext uri="{FF2B5EF4-FFF2-40B4-BE49-F238E27FC236}">
                <a16:creationId xmlns:a16="http://schemas.microsoft.com/office/drawing/2014/main" id="{0B56B96D-3F18-5DAA-8016-7FE9C562F7FE}"/>
              </a:ext>
            </a:extLst>
          </p:cNvPr>
          <p:cNvCxnSpPr>
            <a:cxnSpLocks/>
          </p:cNvCxnSpPr>
          <p:nvPr/>
        </p:nvCxnSpPr>
        <p:spPr bwMode="auto">
          <a:xfrm flipH="1">
            <a:off x="9216450" y="3902872"/>
            <a:ext cx="356839" cy="0"/>
          </a:xfrm>
          <a:prstGeom prst="line">
            <a:avLst/>
          </a:prstGeom>
          <a:noFill/>
          <a:ln w="28575" cap="flat" cmpd="sng" algn="ctr">
            <a:solidFill>
              <a:schemeClr val="accent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86FAD197-57E1-8490-0BDF-8ADDABD0D1B2}"/>
              </a:ext>
            </a:extLst>
          </p:cNvPr>
          <p:cNvCxnSpPr>
            <a:cxnSpLocks/>
          </p:cNvCxnSpPr>
          <p:nvPr/>
        </p:nvCxnSpPr>
        <p:spPr bwMode="auto">
          <a:xfrm flipH="1">
            <a:off x="9216450" y="4189087"/>
            <a:ext cx="356839" cy="0"/>
          </a:xfrm>
          <a:prstGeom prst="line">
            <a:avLst/>
          </a:prstGeom>
          <a:noFill/>
          <a:ln w="28575" cap="flat" cmpd="sng" algn="ctr">
            <a:solidFill>
              <a:schemeClr val="accent3"/>
            </a:solidFill>
            <a:prstDash val="solid"/>
            <a:round/>
            <a:headEnd type="none" w="med" len="med"/>
            <a:tailEnd type="none" w="med" len="med"/>
          </a:ln>
          <a:effectLst/>
        </p:spPr>
      </p:cxnSp>
      <p:graphicFrame>
        <p:nvGraphicFramePr>
          <p:cNvPr id="14" name="Table 9">
            <a:extLst>
              <a:ext uri="{FF2B5EF4-FFF2-40B4-BE49-F238E27FC236}">
                <a16:creationId xmlns:a16="http://schemas.microsoft.com/office/drawing/2014/main" id="{37687C5F-C847-422B-F18D-F1EC2B4E83FB}"/>
              </a:ext>
            </a:extLst>
          </p:cNvPr>
          <p:cNvGraphicFramePr>
            <a:graphicFrameLocks noGrp="1"/>
          </p:cNvGraphicFramePr>
          <p:nvPr>
            <p:extLst>
              <p:ext uri="{D42A27DB-BD31-4B8C-83A1-F6EECF244321}">
                <p14:modId xmlns:p14="http://schemas.microsoft.com/office/powerpoint/2010/main" val="2646844893"/>
              </p:ext>
            </p:extLst>
          </p:nvPr>
        </p:nvGraphicFramePr>
        <p:xfrm>
          <a:off x="6301035" y="1600200"/>
          <a:ext cx="5465393" cy="1127760"/>
        </p:xfrm>
        <a:graphic>
          <a:graphicData uri="http://schemas.openxmlformats.org/drawingml/2006/table">
            <a:tbl>
              <a:tblPr firstRow="1" bandRow="1">
                <a:tableStyleId>{F5AB1C69-6EDB-4FF4-983F-18BD219EF322}</a:tableStyleId>
              </a:tblPr>
              <a:tblGrid>
                <a:gridCol w="2190851">
                  <a:extLst>
                    <a:ext uri="{9D8B030D-6E8A-4147-A177-3AD203B41FA5}">
                      <a16:colId xmlns:a16="http://schemas.microsoft.com/office/drawing/2014/main" val="3101661177"/>
                    </a:ext>
                  </a:extLst>
                </a:gridCol>
                <a:gridCol w="912992">
                  <a:extLst>
                    <a:ext uri="{9D8B030D-6E8A-4147-A177-3AD203B41FA5}">
                      <a16:colId xmlns:a16="http://schemas.microsoft.com/office/drawing/2014/main" val="3391376450"/>
                    </a:ext>
                  </a:extLst>
                </a:gridCol>
                <a:gridCol w="890835">
                  <a:extLst>
                    <a:ext uri="{9D8B030D-6E8A-4147-A177-3AD203B41FA5}">
                      <a16:colId xmlns:a16="http://schemas.microsoft.com/office/drawing/2014/main" val="224955263"/>
                    </a:ext>
                  </a:extLst>
                </a:gridCol>
                <a:gridCol w="1470715">
                  <a:extLst>
                    <a:ext uri="{9D8B030D-6E8A-4147-A177-3AD203B41FA5}">
                      <a16:colId xmlns:a16="http://schemas.microsoft.com/office/drawing/2014/main" val="3742265161"/>
                    </a:ext>
                  </a:extLst>
                </a:gridCol>
              </a:tblGrid>
              <a:tr h="144128">
                <a:tc>
                  <a:txBody>
                    <a:bodyPr/>
                    <a:lstStyle/>
                    <a:p>
                      <a:endParaRPr 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No. of Patients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No. of Events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Median OS,</a:t>
                      </a:r>
                      <a:br>
                        <a:rPr lang="en-US" sz="1400" dirty="0"/>
                      </a:br>
                      <a:r>
                        <a:rPr lang="en-US" sz="1400" b="1" i="0" dirty="0"/>
                        <a:t>Mo (95% CI)</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972926543"/>
                  </a:ext>
                </a:extLst>
              </a:tr>
              <a:tr h="144128">
                <a:tc>
                  <a:txBody>
                    <a:bodyPr/>
                    <a:lstStyle/>
                    <a:p>
                      <a:r>
                        <a:rPr lang="en-US" sz="1400" dirty="0">
                          <a:solidFill>
                            <a:schemeClr val="bg1"/>
                          </a:solidFill>
                        </a:rPr>
                        <a:t>Sacituzumab govitecan</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rPr>
                        <a:t>235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rPr>
                        <a:t>155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400" dirty="0">
                          <a:solidFill>
                            <a:schemeClr val="bg1"/>
                          </a:solidFill>
                        </a:rPr>
                        <a:t>12.1 (10.7-14.0)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763367250"/>
                  </a:ext>
                </a:extLst>
              </a:tr>
              <a:tr h="144128">
                <a:tc>
                  <a:txBody>
                    <a:bodyPr/>
                    <a:lstStyle/>
                    <a:p>
                      <a:r>
                        <a:rPr lang="en-US" sz="1400" dirty="0">
                          <a:solidFill>
                            <a:schemeClr val="bg1"/>
                          </a:solidFill>
                        </a:rPr>
                        <a:t>Chemotherapy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rPr>
                        <a:t>233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rPr>
                        <a:t>185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400" dirty="0">
                          <a:solidFill>
                            <a:schemeClr val="bg1"/>
                          </a:solidFill>
                        </a:rPr>
                        <a:t>6.7 (5.8-7.7)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4257351418"/>
                  </a:ext>
                </a:extLst>
              </a:tr>
            </a:tbl>
          </a:graphicData>
        </a:graphic>
      </p:graphicFrame>
      <p:sp>
        <p:nvSpPr>
          <p:cNvPr id="15" name="TextBox 14">
            <a:extLst>
              <a:ext uri="{FF2B5EF4-FFF2-40B4-BE49-F238E27FC236}">
                <a16:creationId xmlns:a16="http://schemas.microsoft.com/office/drawing/2014/main" id="{6E688887-69AD-5315-6317-A1CCD56B5FD0}"/>
              </a:ext>
            </a:extLst>
          </p:cNvPr>
          <p:cNvSpPr txBox="1"/>
          <p:nvPr/>
        </p:nvSpPr>
        <p:spPr bwMode="auto">
          <a:xfrm>
            <a:off x="7858174" y="3079820"/>
            <a:ext cx="39305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HR for PD or death: 0.48 </a:t>
            </a:r>
            <a:b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 CI: 0.38-0.59</a:t>
            </a:r>
            <a:r>
              <a:rPr lang="en-US" sz="1400" dirty="0">
                <a:solidFill>
                  <a:srgbClr val="000000"/>
                </a:solidFill>
                <a:latin typeface="Calibri" panose="020F0502020204030204" pitchFamily="34" charset="0"/>
                <a:cs typeface="+mn-cs"/>
              </a:rPr>
              <a:t>; </a:t>
            </a: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&lt;.001)</a:t>
            </a:r>
          </a:p>
        </p:txBody>
      </p:sp>
      <p:cxnSp>
        <p:nvCxnSpPr>
          <p:cNvPr id="17" name="Straight Connector 16">
            <a:extLst>
              <a:ext uri="{FF2B5EF4-FFF2-40B4-BE49-F238E27FC236}">
                <a16:creationId xmlns:a16="http://schemas.microsoft.com/office/drawing/2014/main" id="{B57B5EB9-96AD-0ACB-EC79-8823D68FB4EA}"/>
              </a:ext>
            </a:extLst>
          </p:cNvPr>
          <p:cNvCxnSpPr>
            <a:cxnSpLocks/>
          </p:cNvCxnSpPr>
          <p:nvPr/>
        </p:nvCxnSpPr>
        <p:spPr bwMode="auto">
          <a:xfrm>
            <a:off x="1223357" y="3534937"/>
            <a:ext cx="0" cy="2152185"/>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1D864C12-F969-5024-4319-54F7C4E05761}"/>
              </a:ext>
            </a:extLst>
          </p:cNvPr>
          <p:cNvCxnSpPr>
            <a:cxnSpLocks/>
          </p:cNvCxnSpPr>
          <p:nvPr/>
        </p:nvCxnSpPr>
        <p:spPr bwMode="auto">
          <a:xfrm>
            <a:off x="1226634" y="5675971"/>
            <a:ext cx="4493942"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ACE1AE4B-CA12-18B2-D310-AAF47F5B6B5E}"/>
              </a:ext>
            </a:extLst>
          </p:cNvPr>
          <p:cNvCxnSpPr>
            <a:cxnSpLocks/>
          </p:cNvCxnSpPr>
          <p:nvPr/>
        </p:nvCxnSpPr>
        <p:spPr bwMode="auto">
          <a:xfrm flipH="1">
            <a:off x="1156072" y="353493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3ABAFE17-897F-B098-BE1F-80B085AE5A4B}"/>
              </a:ext>
            </a:extLst>
          </p:cNvPr>
          <p:cNvCxnSpPr>
            <a:cxnSpLocks/>
          </p:cNvCxnSpPr>
          <p:nvPr/>
        </p:nvCxnSpPr>
        <p:spPr bwMode="auto">
          <a:xfrm flipH="1">
            <a:off x="1156072" y="396314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CEF3DE2B-D6EA-573E-08C6-5E442A0E743B}"/>
              </a:ext>
            </a:extLst>
          </p:cNvPr>
          <p:cNvCxnSpPr>
            <a:cxnSpLocks/>
          </p:cNvCxnSpPr>
          <p:nvPr/>
        </p:nvCxnSpPr>
        <p:spPr bwMode="auto">
          <a:xfrm flipH="1">
            <a:off x="1156072" y="439135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CF0B86CD-1EF8-9167-FB65-488FFDBE8DC8}"/>
              </a:ext>
            </a:extLst>
          </p:cNvPr>
          <p:cNvCxnSpPr>
            <a:cxnSpLocks/>
          </p:cNvCxnSpPr>
          <p:nvPr/>
        </p:nvCxnSpPr>
        <p:spPr bwMode="auto">
          <a:xfrm flipH="1">
            <a:off x="1156072" y="481955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FC2B7F03-5102-DF12-5588-EC399D9D0252}"/>
              </a:ext>
            </a:extLst>
          </p:cNvPr>
          <p:cNvCxnSpPr>
            <a:cxnSpLocks/>
          </p:cNvCxnSpPr>
          <p:nvPr/>
        </p:nvCxnSpPr>
        <p:spPr bwMode="auto">
          <a:xfrm flipH="1">
            <a:off x="1156072" y="524776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24547BA4-73D3-1FA8-9AE1-F8DAA209B231}"/>
              </a:ext>
            </a:extLst>
          </p:cNvPr>
          <p:cNvCxnSpPr>
            <a:cxnSpLocks/>
          </p:cNvCxnSpPr>
          <p:nvPr/>
        </p:nvCxnSpPr>
        <p:spPr bwMode="auto">
          <a:xfrm flipH="1">
            <a:off x="1156072" y="567597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FBAA363-30BB-9555-9E40-397413553448}"/>
              </a:ext>
            </a:extLst>
          </p:cNvPr>
          <p:cNvCxnSpPr>
            <a:cxnSpLocks/>
          </p:cNvCxnSpPr>
          <p:nvPr/>
        </p:nvCxnSpPr>
        <p:spPr bwMode="auto">
          <a:xfrm>
            <a:off x="1223357"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7C99DE58-F443-B0A9-CF75-1B8E43BBB89B}"/>
              </a:ext>
            </a:extLst>
          </p:cNvPr>
          <p:cNvCxnSpPr>
            <a:cxnSpLocks/>
          </p:cNvCxnSpPr>
          <p:nvPr/>
        </p:nvCxnSpPr>
        <p:spPr bwMode="auto">
          <a:xfrm>
            <a:off x="1784171"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9DC552C3-4B04-1168-109E-0F8CBB18E7A9}"/>
              </a:ext>
            </a:extLst>
          </p:cNvPr>
          <p:cNvCxnSpPr>
            <a:cxnSpLocks/>
          </p:cNvCxnSpPr>
          <p:nvPr/>
        </p:nvCxnSpPr>
        <p:spPr bwMode="auto">
          <a:xfrm>
            <a:off x="2344985"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F571E80C-E3CF-6CD9-875D-6724AC81AC67}"/>
              </a:ext>
            </a:extLst>
          </p:cNvPr>
          <p:cNvCxnSpPr>
            <a:cxnSpLocks/>
          </p:cNvCxnSpPr>
          <p:nvPr/>
        </p:nvCxnSpPr>
        <p:spPr bwMode="auto">
          <a:xfrm>
            <a:off x="2905799"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36CE24C0-2D43-CAB5-CE00-A5364768A330}"/>
              </a:ext>
            </a:extLst>
          </p:cNvPr>
          <p:cNvCxnSpPr>
            <a:cxnSpLocks/>
          </p:cNvCxnSpPr>
          <p:nvPr/>
        </p:nvCxnSpPr>
        <p:spPr bwMode="auto">
          <a:xfrm>
            <a:off x="3466613"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A68FBA1D-C234-3266-503F-837CC1B0A3CC}"/>
              </a:ext>
            </a:extLst>
          </p:cNvPr>
          <p:cNvCxnSpPr>
            <a:cxnSpLocks/>
          </p:cNvCxnSpPr>
          <p:nvPr/>
        </p:nvCxnSpPr>
        <p:spPr bwMode="auto">
          <a:xfrm>
            <a:off x="4027427"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A2A07418-A0B7-6592-F857-60851E7B3056}"/>
              </a:ext>
            </a:extLst>
          </p:cNvPr>
          <p:cNvCxnSpPr>
            <a:cxnSpLocks/>
          </p:cNvCxnSpPr>
          <p:nvPr/>
        </p:nvCxnSpPr>
        <p:spPr bwMode="auto">
          <a:xfrm>
            <a:off x="4588241"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50462914-7A59-8C22-91D1-CA3B9434686B}"/>
              </a:ext>
            </a:extLst>
          </p:cNvPr>
          <p:cNvCxnSpPr>
            <a:cxnSpLocks/>
          </p:cNvCxnSpPr>
          <p:nvPr/>
        </p:nvCxnSpPr>
        <p:spPr bwMode="auto">
          <a:xfrm>
            <a:off x="5149055" y="5675970"/>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05BD9AE5-06F2-8088-E158-95CE8791ECED}"/>
              </a:ext>
            </a:extLst>
          </p:cNvPr>
          <p:cNvCxnSpPr>
            <a:cxnSpLocks/>
          </p:cNvCxnSpPr>
          <p:nvPr/>
        </p:nvCxnSpPr>
        <p:spPr bwMode="auto">
          <a:xfrm>
            <a:off x="5709865" y="5675970"/>
            <a:ext cx="0" cy="64008"/>
          </a:xfrm>
          <a:prstGeom prst="line">
            <a:avLst/>
          </a:prstGeom>
          <a:noFill/>
          <a:ln w="28575" cap="flat" cmpd="sng" algn="ctr">
            <a:solidFill>
              <a:schemeClr val="bg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00D21B39-44E0-E5A5-138F-6B3899C83874}"/>
              </a:ext>
            </a:extLst>
          </p:cNvPr>
          <p:cNvSpPr txBox="1"/>
          <p:nvPr/>
        </p:nvSpPr>
        <p:spPr bwMode="auto">
          <a:xfrm>
            <a:off x="1220080" y="6021659"/>
            <a:ext cx="44897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a:t>
            </a:r>
          </a:p>
        </p:txBody>
      </p:sp>
      <p:sp>
        <p:nvSpPr>
          <p:cNvPr id="39" name="TextBox 38">
            <a:extLst>
              <a:ext uri="{FF2B5EF4-FFF2-40B4-BE49-F238E27FC236}">
                <a16:creationId xmlns:a16="http://schemas.microsoft.com/office/drawing/2014/main" id="{BF12C0F9-3FD3-DD80-E002-CAAC8413FBFE}"/>
              </a:ext>
            </a:extLst>
          </p:cNvPr>
          <p:cNvSpPr txBox="1"/>
          <p:nvPr/>
        </p:nvSpPr>
        <p:spPr bwMode="auto">
          <a:xfrm rot="16200000">
            <a:off x="-1023597" y="4405667"/>
            <a:ext cx="3298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 (%)</a:t>
            </a:r>
          </a:p>
        </p:txBody>
      </p:sp>
      <p:sp>
        <p:nvSpPr>
          <p:cNvPr id="40" name="TextBox 39">
            <a:extLst>
              <a:ext uri="{FF2B5EF4-FFF2-40B4-BE49-F238E27FC236}">
                <a16:creationId xmlns:a16="http://schemas.microsoft.com/office/drawing/2014/main" id="{C5BA14F0-80DD-5BD1-0645-A553BD3E697F}"/>
              </a:ext>
            </a:extLst>
          </p:cNvPr>
          <p:cNvSpPr txBox="1"/>
          <p:nvPr/>
        </p:nvSpPr>
        <p:spPr bwMode="auto">
          <a:xfrm>
            <a:off x="674163" y="3356517"/>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41" name="TextBox 40">
            <a:extLst>
              <a:ext uri="{FF2B5EF4-FFF2-40B4-BE49-F238E27FC236}">
                <a16:creationId xmlns:a16="http://schemas.microsoft.com/office/drawing/2014/main" id="{B1D2DF60-0445-5C7D-37D8-6867BF3371CC}"/>
              </a:ext>
            </a:extLst>
          </p:cNvPr>
          <p:cNvSpPr txBox="1"/>
          <p:nvPr/>
        </p:nvSpPr>
        <p:spPr bwMode="auto">
          <a:xfrm>
            <a:off x="674163" y="3785705"/>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42" name="TextBox 41">
            <a:extLst>
              <a:ext uri="{FF2B5EF4-FFF2-40B4-BE49-F238E27FC236}">
                <a16:creationId xmlns:a16="http://schemas.microsoft.com/office/drawing/2014/main" id="{55B44874-53E6-ACFE-D37E-B829FCEB45A2}"/>
              </a:ext>
            </a:extLst>
          </p:cNvPr>
          <p:cNvSpPr txBox="1"/>
          <p:nvPr/>
        </p:nvSpPr>
        <p:spPr bwMode="auto">
          <a:xfrm>
            <a:off x="674163" y="421489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43" name="TextBox 42">
            <a:extLst>
              <a:ext uri="{FF2B5EF4-FFF2-40B4-BE49-F238E27FC236}">
                <a16:creationId xmlns:a16="http://schemas.microsoft.com/office/drawing/2014/main" id="{BBCF9A55-C4B7-E520-E0D3-6FFD115DABDD}"/>
              </a:ext>
            </a:extLst>
          </p:cNvPr>
          <p:cNvSpPr txBox="1"/>
          <p:nvPr/>
        </p:nvSpPr>
        <p:spPr bwMode="auto">
          <a:xfrm>
            <a:off x="674163" y="4644081"/>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44" name="TextBox 43">
            <a:extLst>
              <a:ext uri="{FF2B5EF4-FFF2-40B4-BE49-F238E27FC236}">
                <a16:creationId xmlns:a16="http://schemas.microsoft.com/office/drawing/2014/main" id="{664D29F3-F148-2C4C-12D7-6655DD39298A}"/>
              </a:ext>
            </a:extLst>
          </p:cNvPr>
          <p:cNvSpPr txBox="1"/>
          <p:nvPr/>
        </p:nvSpPr>
        <p:spPr bwMode="auto">
          <a:xfrm>
            <a:off x="674163" y="507326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5" name="TextBox 44">
            <a:extLst>
              <a:ext uri="{FF2B5EF4-FFF2-40B4-BE49-F238E27FC236}">
                <a16:creationId xmlns:a16="http://schemas.microsoft.com/office/drawing/2014/main" id="{9F7C65FA-E88A-1811-65E2-B487C0213BE6}"/>
              </a:ext>
            </a:extLst>
          </p:cNvPr>
          <p:cNvSpPr txBox="1"/>
          <p:nvPr/>
        </p:nvSpPr>
        <p:spPr bwMode="auto">
          <a:xfrm>
            <a:off x="674163" y="5502456"/>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6" name="TextBox 45">
            <a:extLst>
              <a:ext uri="{FF2B5EF4-FFF2-40B4-BE49-F238E27FC236}">
                <a16:creationId xmlns:a16="http://schemas.microsoft.com/office/drawing/2014/main" id="{E5339245-840B-029C-61FD-DBF2F8ABC602}"/>
              </a:ext>
            </a:extLst>
          </p:cNvPr>
          <p:cNvSpPr txBox="1"/>
          <p:nvPr/>
        </p:nvSpPr>
        <p:spPr bwMode="auto">
          <a:xfrm>
            <a:off x="5434851"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47" name="TextBox 46">
            <a:extLst>
              <a:ext uri="{FF2B5EF4-FFF2-40B4-BE49-F238E27FC236}">
                <a16:creationId xmlns:a16="http://schemas.microsoft.com/office/drawing/2014/main" id="{CFC57BDD-8DE1-36C5-BA30-9FCEF3ECAAF4}"/>
              </a:ext>
            </a:extLst>
          </p:cNvPr>
          <p:cNvSpPr txBox="1"/>
          <p:nvPr/>
        </p:nvSpPr>
        <p:spPr bwMode="auto">
          <a:xfrm>
            <a:off x="959547"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8" name="TextBox 47">
            <a:extLst>
              <a:ext uri="{FF2B5EF4-FFF2-40B4-BE49-F238E27FC236}">
                <a16:creationId xmlns:a16="http://schemas.microsoft.com/office/drawing/2014/main" id="{8E2300DB-85C1-EE50-942E-731DFB67A941}"/>
              </a:ext>
            </a:extLst>
          </p:cNvPr>
          <p:cNvSpPr txBox="1"/>
          <p:nvPr/>
        </p:nvSpPr>
        <p:spPr bwMode="auto">
          <a:xfrm>
            <a:off x="1518960"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49" name="TextBox 48">
            <a:extLst>
              <a:ext uri="{FF2B5EF4-FFF2-40B4-BE49-F238E27FC236}">
                <a16:creationId xmlns:a16="http://schemas.microsoft.com/office/drawing/2014/main" id="{5F417FC5-B865-6902-B1E4-2583C6ADE249}"/>
              </a:ext>
            </a:extLst>
          </p:cNvPr>
          <p:cNvSpPr txBox="1"/>
          <p:nvPr/>
        </p:nvSpPr>
        <p:spPr bwMode="auto">
          <a:xfrm>
            <a:off x="2078373"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50" name="TextBox 49">
            <a:extLst>
              <a:ext uri="{FF2B5EF4-FFF2-40B4-BE49-F238E27FC236}">
                <a16:creationId xmlns:a16="http://schemas.microsoft.com/office/drawing/2014/main" id="{D55C0D6B-1A8A-8B5D-D25F-C2CBEEEA287B}"/>
              </a:ext>
            </a:extLst>
          </p:cNvPr>
          <p:cNvSpPr txBox="1"/>
          <p:nvPr/>
        </p:nvSpPr>
        <p:spPr bwMode="auto">
          <a:xfrm>
            <a:off x="2637786"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51" name="TextBox 50">
            <a:extLst>
              <a:ext uri="{FF2B5EF4-FFF2-40B4-BE49-F238E27FC236}">
                <a16:creationId xmlns:a16="http://schemas.microsoft.com/office/drawing/2014/main" id="{B0D07234-4659-E2D9-383E-FE869CA9DA5B}"/>
              </a:ext>
            </a:extLst>
          </p:cNvPr>
          <p:cNvSpPr txBox="1"/>
          <p:nvPr/>
        </p:nvSpPr>
        <p:spPr bwMode="auto">
          <a:xfrm>
            <a:off x="3197199"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52" name="TextBox 51">
            <a:extLst>
              <a:ext uri="{FF2B5EF4-FFF2-40B4-BE49-F238E27FC236}">
                <a16:creationId xmlns:a16="http://schemas.microsoft.com/office/drawing/2014/main" id="{B4C9302D-F51A-2F02-5076-43BF60D4648D}"/>
              </a:ext>
            </a:extLst>
          </p:cNvPr>
          <p:cNvSpPr txBox="1"/>
          <p:nvPr/>
        </p:nvSpPr>
        <p:spPr bwMode="auto">
          <a:xfrm>
            <a:off x="3756612"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53" name="TextBox 52">
            <a:extLst>
              <a:ext uri="{FF2B5EF4-FFF2-40B4-BE49-F238E27FC236}">
                <a16:creationId xmlns:a16="http://schemas.microsoft.com/office/drawing/2014/main" id="{F240E97A-13DB-A862-C749-E639A4E1FB9F}"/>
              </a:ext>
            </a:extLst>
          </p:cNvPr>
          <p:cNvSpPr txBox="1"/>
          <p:nvPr/>
        </p:nvSpPr>
        <p:spPr bwMode="auto">
          <a:xfrm>
            <a:off x="4316025"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54" name="TextBox 53">
            <a:extLst>
              <a:ext uri="{FF2B5EF4-FFF2-40B4-BE49-F238E27FC236}">
                <a16:creationId xmlns:a16="http://schemas.microsoft.com/office/drawing/2014/main" id="{AEF872CA-7B1E-749E-48D2-22A2C2B50302}"/>
              </a:ext>
            </a:extLst>
          </p:cNvPr>
          <p:cNvSpPr txBox="1"/>
          <p:nvPr/>
        </p:nvSpPr>
        <p:spPr bwMode="auto">
          <a:xfrm>
            <a:off x="4875438" y="570518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21</a:t>
            </a:r>
          </a:p>
        </p:txBody>
      </p:sp>
      <p:cxnSp>
        <p:nvCxnSpPr>
          <p:cNvPr id="55" name="Straight Connector 54">
            <a:extLst>
              <a:ext uri="{FF2B5EF4-FFF2-40B4-BE49-F238E27FC236}">
                <a16:creationId xmlns:a16="http://schemas.microsoft.com/office/drawing/2014/main" id="{3EBD862F-FD63-03F1-7D8A-CBDAFBA56CE0}"/>
              </a:ext>
            </a:extLst>
          </p:cNvPr>
          <p:cNvCxnSpPr>
            <a:cxnSpLocks/>
          </p:cNvCxnSpPr>
          <p:nvPr/>
        </p:nvCxnSpPr>
        <p:spPr bwMode="auto">
          <a:xfrm>
            <a:off x="6850228" y="3530033"/>
            <a:ext cx="0" cy="2152185"/>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20B47F58-5E45-FE44-57F7-ED461662053C}"/>
              </a:ext>
            </a:extLst>
          </p:cNvPr>
          <p:cNvCxnSpPr>
            <a:cxnSpLocks/>
          </p:cNvCxnSpPr>
          <p:nvPr/>
        </p:nvCxnSpPr>
        <p:spPr bwMode="auto">
          <a:xfrm>
            <a:off x="6853505" y="5671067"/>
            <a:ext cx="4866204" cy="0"/>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F58875C2-D9C8-ADC3-9B62-230A769F0E58}"/>
              </a:ext>
            </a:extLst>
          </p:cNvPr>
          <p:cNvCxnSpPr>
            <a:cxnSpLocks/>
          </p:cNvCxnSpPr>
          <p:nvPr/>
        </p:nvCxnSpPr>
        <p:spPr bwMode="auto">
          <a:xfrm flipH="1">
            <a:off x="6782943" y="353003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A882B0F-364D-C4A9-EA06-E47A527916A9}"/>
              </a:ext>
            </a:extLst>
          </p:cNvPr>
          <p:cNvCxnSpPr>
            <a:cxnSpLocks/>
          </p:cNvCxnSpPr>
          <p:nvPr/>
        </p:nvCxnSpPr>
        <p:spPr bwMode="auto">
          <a:xfrm flipH="1">
            <a:off x="6782943" y="395824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1720B5F0-822C-BFE7-9BC1-8160620184E7}"/>
              </a:ext>
            </a:extLst>
          </p:cNvPr>
          <p:cNvCxnSpPr>
            <a:cxnSpLocks/>
          </p:cNvCxnSpPr>
          <p:nvPr/>
        </p:nvCxnSpPr>
        <p:spPr bwMode="auto">
          <a:xfrm flipH="1">
            <a:off x="6782943" y="438644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CF5B32FE-7BC8-5CBC-C1FE-2A01B9174971}"/>
              </a:ext>
            </a:extLst>
          </p:cNvPr>
          <p:cNvCxnSpPr>
            <a:cxnSpLocks/>
          </p:cNvCxnSpPr>
          <p:nvPr/>
        </p:nvCxnSpPr>
        <p:spPr bwMode="auto">
          <a:xfrm flipH="1">
            <a:off x="6782943" y="481465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6069871E-848D-7287-52A5-CA5DDDDF46F7}"/>
              </a:ext>
            </a:extLst>
          </p:cNvPr>
          <p:cNvCxnSpPr>
            <a:cxnSpLocks/>
          </p:cNvCxnSpPr>
          <p:nvPr/>
        </p:nvCxnSpPr>
        <p:spPr bwMode="auto">
          <a:xfrm flipH="1">
            <a:off x="6782943" y="524286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83E392E1-9039-2CA4-9EB6-5EA74ADDE698}"/>
              </a:ext>
            </a:extLst>
          </p:cNvPr>
          <p:cNvCxnSpPr>
            <a:cxnSpLocks/>
          </p:cNvCxnSpPr>
          <p:nvPr/>
        </p:nvCxnSpPr>
        <p:spPr bwMode="auto">
          <a:xfrm flipH="1">
            <a:off x="6782943" y="567106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95323E01-DA0F-FEB7-A751-55DDDA5BB681}"/>
              </a:ext>
            </a:extLst>
          </p:cNvPr>
          <p:cNvCxnSpPr>
            <a:cxnSpLocks/>
          </p:cNvCxnSpPr>
          <p:nvPr/>
        </p:nvCxnSpPr>
        <p:spPr bwMode="auto">
          <a:xfrm>
            <a:off x="6850228"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8C818551-FC79-520B-43AF-1C65B2176C03}"/>
              </a:ext>
            </a:extLst>
          </p:cNvPr>
          <p:cNvCxnSpPr>
            <a:cxnSpLocks/>
          </p:cNvCxnSpPr>
          <p:nvPr/>
        </p:nvCxnSpPr>
        <p:spPr bwMode="auto">
          <a:xfrm>
            <a:off x="7391281"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4750A737-BAE0-0645-8C91-9EE5156A8E5B}"/>
              </a:ext>
            </a:extLst>
          </p:cNvPr>
          <p:cNvCxnSpPr>
            <a:cxnSpLocks/>
          </p:cNvCxnSpPr>
          <p:nvPr/>
        </p:nvCxnSpPr>
        <p:spPr bwMode="auto">
          <a:xfrm>
            <a:off x="7932334"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913E461F-E295-C82E-B71F-CF28121C1A09}"/>
              </a:ext>
            </a:extLst>
          </p:cNvPr>
          <p:cNvCxnSpPr>
            <a:cxnSpLocks/>
          </p:cNvCxnSpPr>
          <p:nvPr/>
        </p:nvCxnSpPr>
        <p:spPr bwMode="auto">
          <a:xfrm>
            <a:off x="8473387"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E5C72343-A0BB-8503-9F78-B573FA3D94C6}"/>
              </a:ext>
            </a:extLst>
          </p:cNvPr>
          <p:cNvCxnSpPr>
            <a:cxnSpLocks/>
          </p:cNvCxnSpPr>
          <p:nvPr/>
        </p:nvCxnSpPr>
        <p:spPr bwMode="auto">
          <a:xfrm>
            <a:off x="9014440"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6442416E-6FED-5733-7809-735AE1A542E2}"/>
              </a:ext>
            </a:extLst>
          </p:cNvPr>
          <p:cNvCxnSpPr>
            <a:cxnSpLocks/>
          </p:cNvCxnSpPr>
          <p:nvPr/>
        </p:nvCxnSpPr>
        <p:spPr bwMode="auto">
          <a:xfrm>
            <a:off x="9555493"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D02E602A-73E9-0C9B-9F69-21967C5FD763}"/>
              </a:ext>
            </a:extLst>
          </p:cNvPr>
          <p:cNvCxnSpPr>
            <a:cxnSpLocks/>
          </p:cNvCxnSpPr>
          <p:nvPr/>
        </p:nvCxnSpPr>
        <p:spPr bwMode="auto">
          <a:xfrm>
            <a:off x="10096546"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284D54BD-CC6C-D515-91E2-DF0FB7EA591B}"/>
              </a:ext>
            </a:extLst>
          </p:cNvPr>
          <p:cNvCxnSpPr>
            <a:cxnSpLocks/>
          </p:cNvCxnSpPr>
          <p:nvPr/>
        </p:nvCxnSpPr>
        <p:spPr bwMode="auto">
          <a:xfrm>
            <a:off x="10637599" y="5671066"/>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0EFB1DA7-D930-FC52-E467-C8DD1A39A93B}"/>
              </a:ext>
            </a:extLst>
          </p:cNvPr>
          <p:cNvCxnSpPr>
            <a:cxnSpLocks/>
          </p:cNvCxnSpPr>
          <p:nvPr/>
        </p:nvCxnSpPr>
        <p:spPr bwMode="auto">
          <a:xfrm>
            <a:off x="11719709" y="5671066"/>
            <a:ext cx="0" cy="64008"/>
          </a:xfrm>
          <a:prstGeom prst="line">
            <a:avLst/>
          </a:prstGeom>
          <a:noFill/>
          <a:ln w="28575" cap="flat" cmpd="sng" algn="ctr">
            <a:solidFill>
              <a:schemeClr val="bg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01855ABA-318C-DF1B-F706-2DC1123021D9}"/>
              </a:ext>
            </a:extLst>
          </p:cNvPr>
          <p:cNvSpPr txBox="1"/>
          <p:nvPr/>
        </p:nvSpPr>
        <p:spPr bwMode="auto">
          <a:xfrm>
            <a:off x="6846951" y="6016755"/>
            <a:ext cx="49417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a:t>
            </a:r>
          </a:p>
        </p:txBody>
      </p:sp>
      <p:sp>
        <p:nvSpPr>
          <p:cNvPr id="73" name="TextBox 72">
            <a:extLst>
              <a:ext uri="{FF2B5EF4-FFF2-40B4-BE49-F238E27FC236}">
                <a16:creationId xmlns:a16="http://schemas.microsoft.com/office/drawing/2014/main" id="{62697DB1-0211-1C7E-170C-E3C5782370CB}"/>
              </a:ext>
            </a:extLst>
          </p:cNvPr>
          <p:cNvSpPr txBox="1"/>
          <p:nvPr/>
        </p:nvSpPr>
        <p:spPr bwMode="auto">
          <a:xfrm>
            <a:off x="6301034" y="3351613"/>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74" name="TextBox 73">
            <a:extLst>
              <a:ext uri="{FF2B5EF4-FFF2-40B4-BE49-F238E27FC236}">
                <a16:creationId xmlns:a16="http://schemas.microsoft.com/office/drawing/2014/main" id="{D9CE91FF-DE35-CCA8-C4D2-88AC09AD231A}"/>
              </a:ext>
            </a:extLst>
          </p:cNvPr>
          <p:cNvSpPr txBox="1"/>
          <p:nvPr/>
        </p:nvSpPr>
        <p:spPr bwMode="auto">
          <a:xfrm>
            <a:off x="6301034" y="3780801"/>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75" name="TextBox 74">
            <a:extLst>
              <a:ext uri="{FF2B5EF4-FFF2-40B4-BE49-F238E27FC236}">
                <a16:creationId xmlns:a16="http://schemas.microsoft.com/office/drawing/2014/main" id="{01329752-8B02-5673-D187-90A3F4E25D90}"/>
              </a:ext>
            </a:extLst>
          </p:cNvPr>
          <p:cNvSpPr txBox="1"/>
          <p:nvPr/>
        </p:nvSpPr>
        <p:spPr bwMode="auto">
          <a:xfrm>
            <a:off x="6301034" y="420998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76" name="TextBox 75">
            <a:extLst>
              <a:ext uri="{FF2B5EF4-FFF2-40B4-BE49-F238E27FC236}">
                <a16:creationId xmlns:a16="http://schemas.microsoft.com/office/drawing/2014/main" id="{3BF75870-2DF5-654B-76C9-0B7994195F46}"/>
              </a:ext>
            </a:extLst>
          </p:cNvPr>
          <p:cNvSpPr txBox="1"/>
          <p:nvPr/>
        </p:nvSpPr>
        <p:spPr bwMode="auto">
          <a:xfrm>
            <a:off x="6301034" y="4639177"/>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77" name="TextBox 76">
            <a:extLst>
              <a:ext uri="{FF2B5EF4-FFF2-40B4-BE49-F238E27FC236}">
                <a16:creationId xmlns:a16="http://schemas.microsoft.com/office/drawing/2014/main" id="{1D028361-1E90-854D-0DCD-3CB773904C95}"/>
              </a:ext>
            </a:extLst>
          </p:cNvPr>
          <p:cNvSpPr txBox="1"/>
          <p:nvPr/>
        </p:nvSpPr>
        <p:spPr bwMode="auto">
          <a:xfrm>
            <a:off x="6301034" y="5068365"/>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78" name="TextBox 77">
            <a:extLst>
              <a:ext uri="{FF2B5EF4-FFF2-40B4-BE49-F238E27FC236}">
                <a16:creationId xmlns:a16="http://schemas.microsoft.com/office/drawing/2014/main" id="{967CB25C-7E5B-3EF3-07EC-CCA11B42C379}"/>
              </a:ext>
            </a:extLst>
          </p:cNvPr>
          <p:cNvSpPr txBox="1"/>
          <p:nvPr/>
        </p:nvSpPr>
        <p:spPr bwMode="auto">
          <a:xfrm>
            <a:off x="6301034" y="5497552"/>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79" name="TextBox 78">
            <a:extLst>
              <a:ext uri="{FF2B5EF4-FFF2-40B4-BE49-F238E27FC236}">
                <a16:creationId xmlns:a16="http://schemas.microsoft.com/office/drawing/2014/main" id="{D1C6B195-AAA1-5113-3995-CDA99BE05D5C}"/>
              </a:ext>
            </a:extLst>
          </p:cNvPr>
          <p:cNvSpPr txBox="1"/>
          <p:nvPr/>
        </p:nvSpPr>
        <p:spPr bwMode="auto">
          <a:xfrm>
            <a:off x="11444695"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27</a:t>
            </a:r>
          </a:p>
        </p:txBody>
      </p:sp>
      <p:sp>
        <p:nvSpPr>
          <p:cNvPr id="80" name="TextBox 79">
            <a:extLst>
              <a:ext uri="{FF2B5EF4-FFF2-40B4-BE49-F238E27FC236}">
                <a16:creationId xmlns:a16="http://schemas.microsoft.com/office/drawing/2014/main" id="{27066A22-1742-422F-3079-65F1F4662468}"/>
              </a:ext>
            </a:extLst>
          </p:cNvPr>
          <p:cNvSpPr txBox="1"/>
          <p:nvPr/>
        </p:nvSpPr>
        <p:spPr bwMode="auto">
          <a:xfrm>
            <a:off x="6586418"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81" name="TextBox 80">
            <a:extLst>
              <a:ext uri="{FF2B5EF4-FFF2-40B4-BE49-F238E27FC236}">
                <a16:creationId xmlns:a16="http://schemas.microsoft.com/office/drawing/2014/main" id="{AF660D6F-1478-E4AD-4059-3C7267F0A389}"/>
              </a:ext>
            </a:extLst>
          </p:cNvPr>
          <p:cNvSpPr txBox="1"/>
          <p:nvPr/>
        </p:nvSpPr>
        <p:spPr bwMode="auto">
          <a:xfrm>
            <a:off x="7126227"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82" name="TextBox 81">
            <a:extLst>
              <a:ext uri="{FF2B5EF4-FFF2-40B4-BE49-F238E27FC236}">
                <a16:creationId xmlns:a16="http://schemas.microsoft.com/office/drawing/2014/main" id="{F8DC9E83-5465-C621-2EE8-C14DE6C34285}"/>
              </a:ext>
            </a:extLst>
          </p:cNvPr>
          <p:cNvSpPr txBox="1"/>
          <p:nvPr/>
        </p:nvSpPr>
        <p:spPr bwMode="auto">
          <a:xfrm>
            <a:off x="7666036"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83" name="TextBox 82">
            <a:extLst>
              <a:ext uri="{FF2B5EF4-FFF2-40B4-BE49-F238E27FC236}">
                <a16:creationId xmlns:a16="http://schemas.microsoft.com/office/drawing/2014/main" id="{E406CF35-6E58-CE15-09C0-49F6D8EF046A}"/>
              </a:ext>
            </a:extLst>
          </p:cNvPr>
          <p:cNvSpPr txBox="1"/>
          <p:nvPr/>
        </p:nvSpPr>
        <p:spPr bwMode="auto">
          <a:xfrm>
            <a:off x="8205845"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84" name="TextBox 83">
            <a:extLst>
              <a:ext uri="{FF2B5EF4-FFF2-40B4-BE49-F238E27FC236}">
                <a16:creationId xmlns:a16="http://schemas.microsoft.com/office/drawing/2014/main" id="{00342F26-9E49-C295-9E02-3E3F005E5BF8}"/>
              </a:ext>
            </a:extLst>
          </p:cNvPr>
          <p:cNvSpPr txBox="1"/>
          <p:nvPr/>
        </p:nvSpPr>
        <p:spPr bwMode="auto">
          <a:xfrm>
            <a:off x="8745654"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85" name="TextBox 84">
            <a:extLst>
              <a:ext uri="{FF2B5EF4-FFF2-40B4-BE49-F238E27FC236}">
                <a16:creationId xmlns:a16="http://schemas.microsoft.com/office/drawing/2014/main" id="{E161D929-C48D-5B37-8F61-6CA9D09EFA8B}"/>
              </a:ext>
            </a:extLst>
          </p:cNvPr>
          <p:cNvSpPr txBox="1"/>
          <p:nvPr/>
        </p:nvSpPr>
        <p:spPr bwMode="auto">
          <a:xfrm>
            <a:off x="9285463"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86" name="TextBox 85">
            <a:extLst>
              <a:ext uri="{FF2B5EF4-FFF2-40B4-BE49-F238E27FC236}">
                <a16:creationId xmlns:a16="http://schemas.microsoft.com/office/drawing/2014/main" id="{95D73B1A-24D6-41C7-3948-83B01250FE29}"/>
              </a:ext>
            </a:extLst>
          </p:cNvPr>
          <p:cNvSpPr txBox="1"/>
          <p:nvPr/>
        </p:nvSpPr>
        <p:spPr bwMode="auto">
          <a:xfrm>
            <a:off x="9825272"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87" name="TextBox 86">
            <a:extLst>
              <a:ext uri="{FF2B5EF4-FFF2-40B4-BE49-F238E27FC236}">
                <a16:creationId xmlns:a16="http://schemas.microsoft.com/office/drawing/2014/main" id="{DC224BE0-2794-6F16-4680-A9969DA5CBFB}"/>
              </a:ext>
            </a:extLst>
          </p:cNvPr>
          <p:cNvSpPr txBox="1"/>
          <p:nvPr/>
        </p:nvSpPr>
        <p:spPr bwMode="auto">
          <a:xfrm>
            <a:off x="10365081" y="5700279"/>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21</a:t>
            </a:r>
          </a:p>
        </p:txBody>
      </p:sp>
      <p:cxnSp>
        <p:nvCxnSpPr>
          <p:cNvPr id="90" name="Straight Connector 89">
            <a:extLst>
              <a:ext uri="{FF2B5EF4-FFF2-40B4-BE49-F238E27FC236}">
                <a16:creationId xmlns:a16="http://schemas.microsoft.com/office/drawing/2014/main" id="{462B1C90-F82A-2536-4F17-CD601E27677D}"/>
              </a:ext>
            </a:extLst>
          </p:cNvPr>
          <p:cNvCxnSpPr>
            <a:cxnSpLocks/>
          </p:cNvCxnSpPr>
          <p:nvPr/>
        </p:nvCxnSpPr>
        <p:spPr bwMode="auto">
          <a:xfrm>
            <a:off x="11178652" y="5667349"/>
            <a:ext cx="0" cy="64008"/>
          </a:xfrm>
          <a:prstGeom prst="line">
            <a:avLst/>
          </a:prstGeom>
          <a:noFill/>
          <a:ln w="28575" cap="flat" cmpd="sng" algn="ctr">
            <a:solidFill>
              <a:schemeClr val="bg1"/>
            </a:solidFill>
            <a:prstDash val="solid"/>
            <a:round/>
            <a:headEnd type="none" w="med" len="med"/>
            <a:tailEnd type="none" w="med" len="med"/>
          </a:ln>
          <a:effectLst/>
        </p:spPr>
      </p:cxnSp>
      <p:sp>
        <p:nvSpPr>
          <p:cNvPr id="91" name="TextBox 90">
            <a:extLst>
              <a:ext uri="{FF2B5EF4-FFF2-40B4-BE49-F238E27FC236}">
                <a16:creationId xmlns:a16="http://schemas.microsoft.com/office/drawing/2014/main" id="{95811F26-B9E1-4FC5-AC05-124EFDAA650E}"/>
              </a:ext>
            </a:extLst>
          </p:cNvPr>
          <p:cNvSpPr txBox="1"/>
          <p:nvPr/>
        </p:nvSpPr>
        <p:spPr bwMode="auto">
          <a:xfrm>
            <a:off x="10904890" y="5696562"/>
            <a:ext cx="550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97" name="Freeform 96">
            <a:extLst>
              <a:ext uri="{FF2B5EF4-FFF2-40B4-BE49-F238E27FC236}">
                <a16:creationId xmlns:a16="http://schemas.microsoft.com/office/drawing/2014/main" id="{F5CE17C1-F830-B747-6F08-949A5C902540}"/>
              </a:ext>
            </a:extLst>
          </p:cNvPr>
          <p:cNvSpPr/>
          <p:nvPr/>
        </p:nvSpPr>
        <p:spPr bwMode="auto">
          <a:xfrm>
            <a:off x="1213200" y="3524400"/>
            <a:ext cx="1940400" cy="2127600"/>
          </a:xfrm>
          <a:custGeom>
            <a:avLst/>
            <a:gdLst>
              <a:gd name="connsiteX0" fmla="*/ 0 w 1940400"/>
              <a:gd name="connsiteY0" fmla="*/ 0 h 2127600"/>
              <a:gd name="connsiteX1" fmla="*/ 43200 w 1940400"/>
              <a:gd name="connsiteY1" fmla="*/ 0 h 2127600"/>
              <a:gd name="connsiteX2" fmla="*/ 43200 w 1940400"/>
              <a:gd name="connsiteY2" fmla="*/ 32400 h 2127600"/>
              <a:gd name="connsiteX3" fmla="*/ 90000 w 1940400"/>
              <a:gd name="connsiteY3" fmla="*/ 32400 h 2127600"/>
              <a:gd name="connsiteX4" fmla="*/ 90000 w 1940400"/>
              <a:gd name="connsiteY4" fmla="*/ 72000 h 2127600"/>
              <a:gd name="connsiteX5" fmla="*/ 122400 w 1940400"/>
              <a:gd name="connsiteY5" fmla="*/ 72000 h 2127600"/>
              <a:gd name="connsiteX6" fmla="*/ 122400 w 1940400"/>
              <a:gd name="connsiteY6" fmla="*/ 108000 h 2127600"/>
              <a:gd name="connsiteX7" fmla="*/ 158400 w 1940400"/>
              <a:gd name="connsiteY7" fmla="*/ 108000 h 2127600"/>
              <a:gd name="connsiteX8" fmla="*/ 158400 w 1940400"/>
              <a:gd name="connsiteY8" fmla="*/ 183600 h 2127600"/>
              <a:gd name="connsiteX9" fmla="*/ 198000 w 1940400"/>
              <a:gd name="connsiteY9" fmla="*/ 183600 h 2127600"/>
              <a:gd name="connsiteX10" fmla="*/ 198000 w 1940400"/>
              <a:gd name="connsiteY10" fmla="*/ 183600 h 2127600"/>
              <a:gd name="connsiteX11" fmla="*/ 198000 w 1940400"/>
              <a:gd name="connsiteY11" fmla="*/ 216000 h 2127600"/>
              <a:gd name="connsiteX12" fmla="*/ 237600 w 1940400"/>
              <a:gd name="connsiteY12" fmla="*/ 216000 h 2127600"/>
              <a:gd name="connsiteX13" fmla="*/ 237600 w 1940400"/>
              <a:gd name="connsiteY13" fmla="*/ 266400 h 2127600"/>
              <a:gd name="connsiteX14" fmla="*/ 262800 w 1940400"/>
              <a:gd name="connsiteY14" fmla="*/ 266400 h 2127600"/>
              <a:gd name="connsiteX15" fmla="*/ 262800 w 1940400"/>
              <a:gd name="connsiteY15" fmla="*/ 406800 h 2127600"/>
              <a:gd name="connsiteX16" fmla="*/ 270000 w 1940400"/>
              <a:gd name="connsiteY16" fmla="*/ 414000 h 2127600"/>
              <a:gd name="connsiteX17" fmla="*/ 270000 w 1940400"/>
              <a:gd name="connsiteY17" fmla="*/ 514800 h 2127600"/>
              <a:gd name="connsiteX18" fmla="*/ 280800 w 1940400"/>
              <a:gd name="connsiteY18" fmla="*/ 514800 h 2127600"/>
              <a:gd name="connsiteX19" fmla="*/ 280800 w 1940400"/>
              <a:gd name="connsiteY19" fmla="*/ 745200 h 2127600"/>
              <a:gd name="connsiteX20" fmla="*/ 280800 w 1940400"/>
              <a:gd name="connsiteY20" fmla="*/ 745200 h 2127600"/>
              <a:gd name="connsiteX21" fmla="*/ 280800 w 1940400"/>
              <a:gd name="connsiteY21" fmla="*/ 918000 h 2127600"/>
              <a:gd name="connsiteX22" fmla="*/ 306000 w 1940400"/>
              <a:gd name="connsiteY22" fmla="*/ 918000 h 2127600"/>
              <a:gd name="connsiteX23" fmla="*/ 306000 w 1940400"/>
              <a:gd name="connsiteY23" fmla="*/ 1069200 h 2127600"/>
              <a:gd name="connsiteX24" fmla="*/ 327600 w 1940400"/>
              <a:gd name="connsiteY24" fmla="*/ 1069200 h 2127600"/>
              <a:gd name="connsiteX25" fmla="*/ 327600 w 1940400"/>
              <a:gd name="connsiteY25" fmla="*/ 1105200 h 2127600"/>
              <a:gd name="connsiteX26" fmla="*/ 327600 w 1940400"/>
              <a:gd name="connsiteY26" fmla="*/ 1105200 h 2127600"/>
              <a:gd name="connsiteX27" fmla="*/ 352800 w 1940400"/>
              <a:gd name="connsiteY27" fmla="*/ 1105200 h 2127600"/>
              <a:gd name="connsiteX28" fmla="*/ 352800 w 1940400"/>
              <a:gd name="connsiteY28" fmla="*/ 1141200 h 2127600"/>
              <a:gd name="connsiteX29" fmla="*/ 352800 w 1940400"/>
              <a:gd name="connsiteY29" fmla="*/ 1141200 h 2127600"/>
              <a:gd name="connsiteX30" fmla="*/ 381600 w 1940400"/>
              <a:gd name="connsiteY30" fmla="*/ 1141200 h 2127600"/>
              <a:gd name="connsiteX31" fmla="*/ 381600 w 1940400"/>
              <a:gd name="connsiteY31" fmla="*/ 1177200 h 2127600"/>
              <a:gd name="connsiteX32" fmla="*/ 428400 w 1940400"/>
              <a:gd name="connsiteY32" fmla="*/ 1177200 h 2127600"/>
              <a:gd name="connsiteX33" fmla="*/ 428400 w 1940400"/>
              <a:gd name="connsiteY33" fmla="*/ 1209600 h 2127600"/>
              <a:gd name="connsiteX34" fmla="*/ 486000 w 1940400"/>
              <a:gd name="connsiteY34" fmla="*/ 1209600 h 2127600"/>
              <a:gd name="connsiteX35" fmla="*/ 486000 w 1940400"/>
              <a:gd name="connsiteY35" fmla="*/ 1256400 h 2127600"/>
              <a:gd name="connsiteX36" fmla="*/ 500400 w 1940400"/>
              <a:gd name="connsiteY36" fmla="*/ 1256400 h 2127600"/>
              <a:gd name="connsiteX37" fmla="*/ 500400 w 1940400"/>
              <a:gd name="connsiteY37" fmla="*/ 1346400 h 2127600"/>
              <a:gd name="connsiteX38" fmla="*/ 522000 w 1940400"/>
              <a:gd name="connsiteY38" fmla="*/ 1346400 h 2127600"/>
              <a:gd name="connsiteX39" fmla="*/ 522000 w 1940400"/>
              <a:gd name="connsiteY39" fmla="*/ 1414800 h 2127600"/>
              <a:gd name="connsiteX40" fmla="*/ 532800 w 1940400"/>
              <a:gd name="connsiteY40" fmla="*/ 1414800 h 2127600"/>
              <a:gd name="connsiteX41" fmla="*/ 532800 w 1940400"/>
              <a:gd name="connsiteY41" fmla="*/ 1526400 h 2127600"/>
              <a:gd name="connsiteX42" fmla="*/ 565200 w 1940400"/>
              <a:gd name="connsiteY42" fmla="*/ 1526400 h 2127600"/>
              <a:gd name="connsiteX43" fmla="*/ 565200 w 1940400"/>
              <a:gd name="connsiteY43" fmla="*/ 1620000 h 2127600"/>
              <a:gd name="connsiteX44" fmla="*/ 622800 w 1940400"/>
              <a:gd name="connsiteY44" fmla="*/ 1620000 h 2127600"/>
              <a:gd name="connsiteX45" fmla="*/ 622800 w 1940400"/>
              <a:gd name="connsiteY45" fmla="*/ 1641600 h 2127600"/>
              <a:gd name="connsiteX46" fmla="*/ 673200 w 1940400"/>
              <a:gd name="connsiteY46" fmla="*/ 1641600 h 2127600"/>
              <a:gd name="connsiteX47" fmla="*/ 673200 w 1940400"/>
              <a:gd name="connsiteY47" fmla="*/ 1663200 h 2127600"/>
              <a:gd name="connsiteX48" fmla="*/ 763200 w 1940400"/>
              <a:gd name="connsiteY48" fmla="*/ 1663200 h 2127600"/>
              <a:gd name="connsiteX49" fmla="*/ 763200 w 1940400"/>
              <a:gd name="connsiteY49" fmla="*/ 1702800 h 2127600"/>
              <a:gd name="connsiteX50" fmla="*/ 802800 w 1940400"/>
              <a:gd name="connsiteY50" fmla="*/ 1702800 h 2127600"/>
              <a:gd name="connsiteX51" fmla="*/ 802800 w 1940400"/>
              <a:gd name="connsiteY51" fmla="*/ 1782000 h 2127600"/>
              <a:gd name="connsiteX52" fmla="*/ 842400 w 1940400"/>
              <a:gd name="connsiteY52" fmla="*/ 1782000 h 2127600"/>
              <a:gd name="connsiteX53" fmla="*/ 842400 w 1940400"/>
              <a:gd name="connsiteY53" fmla="*/ 1782000 h 2127600"/>
              <a:gd name="connsiteX54" fmla="*/ 842400 w 1940400"/>
              <a:gd name="connsiteY54" fmla="*/ 1807200 h 2127600"/>
              <a:gd name="connsiteX55" fmla="*/ 842400 w 1940400"/>
              <a:gd name="connsiteY55" fmla="*/ 1846800 h 2127600"/>
              <a:gd name="connsiteX56" fmla="*/ 903600 w 1940400"/>
              <a:gd name="connsiteY56" fmla="*/ 1846800 h 2127600"/>
              <a:gd name="connsiteX57" fmla="*/ 903600 w 1940400"/>
              <a:gd name="connsiteY57" fmla="*/ 1857600 h 2127600"/>
              <a:gd name="connsiteX58" fmla="*/ 990000 w 1940400"/>
              <a:gd name="connsiteY58" fmla="*/ 1857600 h 2127600"/>
              <a:gd name="connsiteX59" fmla="*/ 990000 w 1940400"/>
              <a:gd name="connsiteY59" fmla="*/ 1857600 h 2127600"/>
              <a:gd name="connsiteX60" fmla="*/ 990000 w 1940400"/>
              <a:gd name="connsiteY60" fmla="*/ 1882800 h 2127600"/>
              <a:gd name="connsiteX61" fmla="*/ 1047600 w 1940400"/>
              <a:gd name="connsiteY61" fmla="*/ 1882800 h 2127600"/>
              <a:gd name="connsiteX62" fmla="*/ 1047600 w 1940400"/>
              <a:gd name="connsiteY62" fmla="*/ 1933200 h 2127600"/>
              <a:gd name="connsiteX63" fmla="*/ 1090800 w 1940400"/>
              <a:gd name="connsiteY63" fmla="*/ 1933200 h 2127600"/>
              <a:gd name="connsiteX64" fmla="*/ 1090800 w 1940400"/>
              <a:gd name="connsiteY64" fmla="*/ 1944000 h 2127600"/>
              <a:gd name="connsiteX65" fmla="*/ 1281600 w 1940400"/>
              <a:gd name="connsiteY65" fmla="*/ 1944000 h 2127600"/>
              <a:gd name="connsiteX66" fmla="*/ 1281600 w 1940400"/>
              <a:gd name="connsiteY66" fmla="*/ 1983600 h 2127600"/>
              <a:gd name="connsiteX67" fmla="*/ 1281600 w 1940400"/>
              <a:gd name="connsiteY67" fmla="*/ 1983600 h 2127600"/>
              <a:gd name="connsiteX68" fmla="*/ 1317600 w 1940400"/>
              <a:gd name="connsiteY68" fmla="*/ 1983600 h 2127600"/>
              <a:gd name="connsiteX69" fmla="*/ 1317600 w 1940400"/>
              <a:gd name="connsiteY69" fmla="*/ 1983600 h 2127600"/>
              <a:gd name="connsiteX70" fmla="*/ 1317600 w 1940400"/>
              <a:gd name="connsiteY70" fmla="*/ 2008800 h 2127600"/>
              <a:gd name="connsiteX71" fmla="*/ 1350000 w 1940400"/>
              <a:gd name="connsiteY71" fmla="*/ 2008800 h 2127600"/>
              <a:gd name="connsiteX72" fmla="*/ 1350000 w 1940400"/>
              <a:gd name="connsiteY72" fmla="*/ 2026800 h 2127600"/>
              <a:gd name="connsiteX73" fmla="*/ 1501200 w 1940400"/>
              <a:gd name="connsiteY73" fmla="*/ 2026800 h 2127600"/>
              <a:gd name="connsiteX74" fmla="*/ 1501200 w 1940400"/>
              <a:gd name="connsiteY74" fmla="*/ 2026800 h 2127600"/>
              <a:gd name="connsiteX75" fmla="*/ 1501200 w 1940400"/>
              <a:gd name="connsiteY75" fmla="*/ 2048400 h 2127600"/>
              <a:gd name="connsiteX76" fmla="*/ 1591200 w 1940400"/>
              <a:gd name="connsiteY76" fmla="*/ 2048400 h 2127600"/>
              <a:gd name="connsiteX77" fmla="*/ 1591200 w 1940400"/>
              <a:gd name="connsiteY77" fmla="*/ 2070000 h 2127600"/>
              <a:gd name="connsiteX78" fmla="*/ 1731600 w 1940400"/>
              <a:gd name="connsiteY78" fmla="*/ 2070000 h 2127600"/>
              <a:gd name="connsiteX79" fmla="*/ 1731600 w 1940400"/>
              <a:gd name="connsiteY79" fmla="*/ 2091600 h 2127600"/>
              <a:gd name="connsiteX80" fmla="*/ 1810800 w 1940400"/>
              <a:gd name="connsiteY80" fmla="*/ 2091600 h 2127600"/>
              <a:gd name="connsiteX81" fmla="*/ 1810800 w 1940400"/>
              <a:gd name="connsiteY81" fmla="*/ 2106000 h 2127600"/>
              <a:gd name="connsiteX82" fmla="*/ 1908000 w 1940400"/>
              <a:gd name="connsiteY82" fmla="*/ 2106000 h 2127600"/>
              <a:gd name="connsiteX83" fmla="*/ 1908000 w 1940400"/>
              <a:gd name="connsiteY83" fmla="*/ 2127600 h 2127600"/>
              <a:gd name="connsiteX84" fmla="*/ 1940400 w 1940400"/>
              <a:gd name="connsiteY84" fmla="*/ 2127600 h 212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940400" h="2127600">
                <a:moveTo>
                  <a:pt x="0" y="0"/>
                </a:moveTo>
                <a:lnTo>
                  <a:pt x="43200" y="0"/>
                </a:lnTo>
                <a:lnTo>
                  <a:pt x="43200" y="32400"/>
                </a:lnTo>
                <a:lnTo>
                  <a:pt x="90000" y="32400"/>
                </a:lnTo>
                <a:lnTo>
                  <a:pt x="90000" y="72000"/>
                </a:lnTo>
                <a:lnTo>
                  <a:pt x="122400" y="72000"/>
                </a:lnTo>
                <a:lnTo>
                  <a:pt x="122400" y="108000"/>
                </a:lnTo>
                <a:lnTo>
                  <a:pt x="158400" y="108000"/>
                </a:lnTo>
                <a:lnTo>
                  <a:pt x="158400" y="183600"/>
                </a:lnTo>
                <a:lnTo>
                  <a:pt x="198000" y="183600"/>
                </a:lnTo>
                <a:lnTo>
                  <a:pt x="198000" y="183600"/>
                </a:lnTo>
                <a:lnTo>
                  <a:pt x="198000" y="216000"/>
                </a:lnTo>
                <a:lnTo>
                  <a:pt x="237600" y="216000"/>
                </a:lnTo>
                <a:lnTo>
                  <a:pt x="237600" y="266400"/>
                </a:lnTo>
                <a:lnTo>
                  <a:pt x="262800" y="266400"/>
                </a:lnTo>
                <a:lnTo>
                  <a:pt x="262800" y="406800"/>
                </a:lnTo>
                <a:lnTo>
                  <a:pt x="270000" y="414000"/>
                </a:lnTo>
                <a:lnTo>
                  <a:pt x="270000" y="514800"/>
                </a:lnTo>
                <a:lnTo>
                  <a:pt x="280800" y="514800"/>
                </a:lnTo>
                <a:lnTo>
                  <a:pt x="280800" y="745200"/>
                </a:lnTo>
                <a:lnTo>
                  <a:pt x="280800" y="745200"/>
                </a:lnTo>
                <a:lnTo>
                  <a:pt x="280800" y="918000"/>
                </a:lnTo>
                <a:lnTo>
                  <a:pt x="306000" y="918000"/>
                </a:lnTo>
                <a:lnTo>
                  <a:pt x="306000" y="1069200"/>
                </a:lnTo>
                <a:lnTo>
                  <a:pt x="327600" y="1069200"/>
                </a:lnTo>
                <a:lnTo>
                  <a:pt x="327600" y="1105200"/>
                </a:lnTo>
                <a:lnTo>
                  <a:pt x="327600" y="1105200"/>
                </a:lnTo>
                <a:lnTo>
                  <a:pt x="352800" y="1105200"/>
                </a:lnTo>
                <a:lnTo>
                  <a:pt x="352800" y="1141200"/>
                </a:lnTo>
                <a:lnTo>
                  <a:pt x="352800" y="1141200"/>
                </a:lnTo>
                <a:lnTo>
                  <a:pt x="381600" y="1141200"/>
                </a:lnTo>
                <a:lnTo>
                  <a:pt x="381600" y="1177200"/>
                </a:lnTo>
                <a:lnTo>
                  <a:pt x="428400" y="1177200"/>
                </a:lnTo>
                <a:lnTo>
                  <a:pt x="428400" y="1209600"/>
                </a:lnTo>
                <a:lnTo>
                  <a:pt x="486000" y="1209600"/>
                </a:lnTo>
                <a:lnTo>
                  <a:pt x="486000" y="1256400"/>
                </a:lnTo>
                <a:lnTo>
                  <a:pt x="500400" y="1256400"/>
                </a:lnTo>
                <a:lnTo>
                  <a:pt x="500400" y="1346400"/>
                </a:lnTo>
                <a:lnTo>
                  <a:pt x="522000" y="1346400"/>
                </a:lnTo>
                <a:lnTo>
                  <a:pt x="522000" y="1414800"/>
                </a:lnTo>
                <a:lnTo>
                  <a:pt x="532800" y="1414800"/>
                </a:lnTo>
                <a:lnTo>
                  <a:pt x="532800" y="1526400"/>
                </a:lnTo>
                <a:lnTo>
                  <a:pt x="565200" y="1526400"/>
                </a:lnTo>
                <a:lnTo>
                  <a:pt x="565200" y="1620000"/>
                </a:lnTo>
                <a:lnTo>
                  <a:pt x="622800" y="1620000"/>
                </a:lnTo>
                <a:lnTo>
                  <a:pt x="622800" y="1641600"/>
                </a:lnTo>
                <a:lnTo>
                  <a:pt x="673200" y="1641600"/>
                </a:lnTo>
                <a:lnTo>
                  <a:pt x="673200" y="1663200"/>
                </a:lnTo>
                <a:lnTo>
                  <a:pt x="763200" y="1663200"/>
                </a:lnTo>
                <a:lnTo>
                  <a:pt x="763200" y="1702800"/>
                </a:lnTo>
                <a:lnTo>
                  <a:pt x="802800" y="1702800"/>
                </a:lnTo>
                <a:lnTo>
                  <a:pt x="802800" y="1782000"/>
                </a:lnTo>
                <a:lnTo>
                  <a:pt x="842400" y="1782000"/>
                </a:lnTo>
                <a:lnTo>
                  <a:pt x="842400" y="1782000"/>
                </a:lnTo>
                <a:lnTo>
                  <a:pt x="842400" y="1807200"/>
                </a:lnTo>
                <a:lnTo>
                  <a:pt x="842400" y="1846800"/>
                </a:lnTo>
                <a:lnTo>
                  <a:pt x="903600" y="1846800"/>
                </a:lnTo>
                <a:lnTo>
                  <a:pt x="903600" y="1857600"/>
                </a:lnTo>
                <a:lnTo>
                  <a:pt x="990000" y="1857600"/>
                </a:lnTo>
                <a:lnTo>
                  <a:pt x="990000" y="1857600"/>
                </a:lnTo>
                <a:lnTo>
                  <a:pt x="990000" y="1882800"/>
                </a:lnTo>
                <a:lnTo>
                  <a:pt x="1047600" y="1882800"/>
                </a:lnTo>
                <a:lnTo>
                  <a:pt x="1047600" y="1933200"/>
                </a:lnTo>
                <a:lnTo>
                  <a:pt x="1090800" y="1933200"/>
                </a:lnTo>
                <a:lnTo>
                  <a:pt x="1090800" y="1944000"/>
                </a:lnTo>
                <a:lnTo>
                  <a:pt x="1281600" y="1944000"/>
                </a:lnTo>
                <a:lnTo>
                  <a:pt x="1281600" y="1983600"/>
                </a:lnTo>
                <a:lnTo>
                  <a:pt x="1281600" y="1983600"/>
                </a:lnTo>
                <a:lnTo>
                  <a:pt x="1317600" y="1983600"/>
                </a:lnTo>
                <a:lnTo>
                  <a:pt x="1317600" y="1983600"/>
                </a:lnTo>
                <a:lnTo>
                  <a:pt x="1317600" y="2008800"/>
                </a:lnTo>
                <a:lnTo>
                  <a:pt x="1350000" y="2008800"/>
                </a:lnTo>
                <a:lnTo>
                  <a:pt x="1350000" y="2026800"/>
                </a:lnTo>
                <a:lnTo>
                  <a:pt x="1501200" y="2026800"/>
                </a:lnTo>
                <a:lnTo>
                  <a:pt x="1501200" y="2026800"/>
                </a:lnTo>
                <a:lnTo>
                  <a:pt x="1501200" y="2048400"/>
                </a:lnTo>
                <a:lnTo>
                  <a:pt x="1591200" y="2048400"/>
                </a:lnTo>
                <a:lnTo>
                  <a:pt x="1591200" y="2070000"/>
                </a:lnTo>
                <a:lnTo>
                  <a:pt x="1731600" y="2070000"/>
                </a:lnTo>
                <a:lnTo>
                  <a:pt x="1731600" y="2091600"/>
                </a:lnTo>
                <a:lnTo>
                  <a:pt x="1810800" y="2091600"/>
                </a:lnTo>
                <a:lnTo>
                  <a:pt x="1810800" y="2106000"/>
                </a:lnTo>
                <a:lnTo>
                  <a:pt x="1908000" y="2106000"/>
                </a:lnTo>
                <a:lnTo>
                  <a:pt x="1908000" y="2127600"/>
                </a:lnTo>
                <a:lnTo>
                  <a:pt x="1940400" y="212760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96" name="Group 95">
            <a:extLst>
              <a:ext uri="{FF2B5EF4-FFF2-40B4-BE49-F238E27FC236}">
                <a16:creationId xmlns:a16="http://schemas.microsoft.com/office/drawing/2014/main" id="{27EACBA9-DC88-D4ED-560E-FFEEB28491BB}"/>
              </a:ext>
            </a:extLst>
          </p:cNvPr>
          <p:cNvGrpSpPr/>
          <p:nvPr/>
        </p:nvGrpSpPr>
        <p:grpSpPr>
          <a:xfrm>
            <a:off x="1301262" y="3587262"/>
            <a:ext cx="3928905" cy="1934307"/>
            <a:chOff x="1301262" y="3587262"/>
            <a:chExt cx="3928905" cy="1934307"/>
          </a:xfrm>
        </p:grpSpPr>
        <p:sp>
          <p:nvSpPr>
            <p:cNvPr id="92" name="Freeform 91">
              <a:extLst>
                <a:ext uri="{FF2B5EF4-FFF2-40B4-BE49-F238E27FC236}">
                  <a16:creationId xmlns:a16="http://schemas.microsoft.com/office/drawing/2014/main" id="{32B453BF-2AA5-A484-1DB1-3415BE6BEC58}"/>
                </a:ext>
              </a:extLst>
            </p:cNvPr>
            <p:cNvSpPr/>
            <p:nvPr/>
          </p:nvSpPr>
          <p:spPr bwMode="auto">
            <a:xfrm>
              <a:off x="3225521" y="5315578"/>
              <a:ext cx="2004646" cy="205991"/>
            </a:xfrm>
            <a:custGeom>
              <a:avLst/>
              <a:gdLst>
                <a:gd name="connsiteX0" fmla="*/ 2004646 w 2004646"/>
                <a:gd name="connsiteY0" fmla="*/ 205991 h 205991"/>
                <a:gd name="connsiteX1" fmla="*/ 1487156 w 2004646"/>
                <a:gd name="connsiteY1" fmla="*/ 205991 h 205991"/>
                <a:gd name="connsiteX2" fmla="*/ 1487156 w 2004646"/>
                <a:gd name="connsiteY2" fmla="*/ 180870 h 205991"/>
                <a:gd name="connsiteX3" fmla="*/ 1436914 w 2004646"/>
                <a:gd name="connsiteY3" fmla="*/ 180870 h 205991"/>
                <a:gd name="connsiteX4" fmla="*/ 1436914 w 2004646"/>
                <a:gd name="connsiteY4" fmla="*/ 155749 h 205991"/>
                <a:gd name="connsiteX5" fmla="*/ 748602 w 2004646"/>
                <a:gd name="connsiteY5" fmla="*/ 155749 h 205991"/>
                <a:gd name="connsiteX6" fmla="*/ 748602 w 2004646"/>
                <a:gd name="connsiteY6" fmla="*/ 125604 h 205991"/>
                <a:gd name="connsiteX7" fmla="*/ 718457 w 2004646"/>
                <a:gd name="connsiteY7" fmla="*/ 125604 h 205991"/>
                <a:gd name="connsiteX8" fmla="*/ 718457 w 2004646"/>
                <a:gd name="connsiteY8" fmla="*/ 115556 h 205991"/>
                <a:gd name="connsiteX9" fmla="*/ 673239 w 2004646"/>
                <a:gd name="connsiteY9" fmla="*/ 115556 h 205991"/>
                <a:gd name="connsiteX10" fmla="*/ 673239 w 2004646"/>
                <a:gd name="connsiteY10" fmla="*/ 100484 h 205991"/>
                <a:gd name="connsiteX11" fmla="*/ 346668 w 2004646"/>
                <a:gd name="connsiteY11" fmla="*/ 100484 h 205991"/>
                <a:gd name="connsiteX12" fmla="*/ 346668 w 2004646"/>
                <a:gd name="connsiteY12" fmla="*/ 100484 h 205991"/>
                <a:gd name="connsiteX13" fmla="*/ 346668 w 2004646"/>
                <a:gd name="connsiteY13" fmla="*/ 55266 h 205991"/>
                <a:gd name="connsiteX14" fmla="*/ 261257 w 2004646"/>
                <a:gd name="connsiteY14" fmla="*/ 55266 h 205991"/>
                <a:gd name="connsiteX15" fmla="*/ 261257 w 2004646"/>
                <a:gd name="connsiteY15" fmla="*/ 35169 h 205991"/>
                <a:gd name="connsiteX16" fmla="*/ 200967 w 2004646"/>
                <a:gd name="connsiteY16" fmla="*/ 35169 h 205991"/>
                <a:gd name="connsiteX17" fmla="*/ 200967 w 2004646"/>
                <a:gd name="connsiteY17" fmla="*/ 25121 h 205991"/>
                <a:gd name="connsiteX18" fmla="*/ 145701 w 2004646"/>
                <a:gd name="connsiteY18" fmla="*/ 25121 h 205991"/>
                <a:gd name="connsiteX19" fmla="*/ 145701 w 2004646"/>
                <a:gd name="connsiteY19" fmla="*/ 10048 h 205991"/>
                <a:gd name="connsiteX20" fmla="*/ 90435 w 2004646"/>
                <a:gd name="connsiteY20" fmla="*/ 10048 h 205991"/>
                <a:gd name="connsiteX21" fmla="*/ 90435 w 2004646"/>
                <a:gd name="connsiteY21" fmla="*/ 0 h 205991"/>
                <a:gd name="connsiteX22" fmla="*/ 0 w 2004646"/>
                <a:gd name="connsiteY22" fmla="*/ 0 h 205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04646" h="205991">
                  <a:moveTo>
                    <a:pt x="2004646" y="205991"/>
                  </a:moveTo>
                  <a:lnTo>
                    <a:pt x="1487156" y="205991"/>
                  </a:lnTo>
                  <a:lnTo>
                    <a:pt x="1487156" y="180870"/>
                  </a:lnTo>
                  <a:lnTo>
                    <a:pt x="1436914" y="180870"/>
                  </a:lnTo>
                  <a:lnTo>
                    <a:pt x="1436914" y="155749"/>
                  </a:lnTo>
                  <a:lnTo>
                    <a:pt x="748602" y="155749"/>
                  </a:lnTo>
                  <a:lnTo>
                    <a:pt x="748602" y="125604"/>
                  </a:lnTo>
                  <a:lnTo>
                    <a:pt x="718457" y="125604"/>
                  </a:lnTo>
                  <a:lnTo>
                    <a:pt x="718457" y="115556"/>
                  </a:lnTo>
                  <a:lnTo>
                    <a:pt x="673239" y="115556"/>
                  </a:lnTo>
                  <a:lnTo>
                    <a:pt x="673239" y="100484"/>
                  </a:lnTo>
                  <a:lnTo>
                    <a:pt x="346668" y="100484"/>
                  </a:lnTo>
                  <a:lnTo>
                    <a:pt x="346668" y="100484"/>
                  </a:lnTo>
                  <a:lnTo>
                    <a:pt x="346668" y="55266"/>
                  </a:lnTo>
                  <a:lnTo>
                    <a:pt x="261257" y="55266"/>
                  </a:lnTo>
                  <a:lnTo>
                    <a:pt x="261257" y="35169"/>
                  </a:lnTo>
                  <a:lnTo>
                    <a:pt x="200967" y="35169"/>
                  </a:lnTo>
                  <a:lnTo>
                    <a:pt x="200967" y="25121"/>
                  </a:lnTo>
                  <a:lnTo>
                    <a:pt x="145701" y="25121"/>
                  </a:lnTo>
                  <a:lnTo>
                    <a:pt x="145701" y="10048"/>
                  </a:lnTo>
                  <a:lnTo>
                    <a:pt x="90435" y="10048"/>
                  </a:lnTo>
                  <a:lnTo>
                    <a:pt x="90435" y="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3" name="Freeform 92">
              <a:extLst>
                <a:ext uri="{FF2B5EF4-FFF2-40B4-BE49-F238E27FC236}">
                  <a16:creationId xmlns:a16="http://schemas.microsoft.com/office/drawing/2014/main" id="{DEFD2C32-25AF-4AFE-6738-2D511ADEDAAD}"/>
                </a:ext>
              </a:extLst>
            </p:cNvPr>
            <p:cNvSpPr/>
            <p:nvPr/>
          </p:nvSpPr>
          <p:spPr bwMode="auto">
            <a:xfrm>
              <a:off x="1301262" y="3587262"/>
              <a:ext cx="211015" cy="296426"/>
            </a:xfrm>
            <a:custGeom>
              <a:avLst/>
              <a:gdLst>
                <a:gd name="connsiteX0" fmla="*/ 0 w 211015"/>
                <a:gd name="connsiteY0" fmla="*/ 0 h 296426"/>
                <a:gd name="connsiteX1" fmla="*/ 65314 w 211015"/>
                <a:gd name="connsiteY1" fmla="*/ 0 h 296426"/>
                <a:gd name="connsiteX2" fmla="*/ 65314 w 211015"/>
                <a:gd name="connsiteY2" fmla="*/ 30145 h 296426"/>
                <a:gd name="connsiteX3" fmla="*/ 85411 w 211015"/>
                <a:gd name="connsiteY3" fmla="*/ 30145 h 296426"/>
                <a:gd name="connsiteX4" fmla="*/ 85411 w 211015"/>
                <a:gd name="connsiteY4" fmla="*/ 55265 h 296426"/>
                <a:gd name="connsiteX5" fmla="*/ 155749 w 211015"/>
                <a:gd name="connsiteY5" fmla="*/ 55265 h 296426"/>
                <a:gd name="connsiteX6" fmla="*/ 155749 w 211015"/>
                <a:gd name="connsiteY6" fmla="*/ 105507 h 296426"/>
                <a:gd name="connsiteX7" fmla="*/ 155749 w 211015"/>
                <a:gd name="connsiteY7" fmla="*/ 105507 h 296426"/>
                <a:gd name="connsiteX8" fmla="*/ 155749 w 211015"/>
                <a:gd name="connsiteY8" fmla="*/ 105507 h 296426"/>
                <a:gd name="connsiteX9" fmla="*/ 175846 w 211015"/>
                <a:gd name="connsiteY9" fmla="*/ 125604 h 296426"/>
                <a:gd name="connsiteX10" fmla="*/ 175846 w 211015"/>
                <a:gd name="connsiteY10" fmla="*/ 231112 h 296426"/>
                <a:gd name="connsiteX11" fmla="*/ 211015 w 211015"/>
                <a:gd name="connsiteY11" fmla="*/ 231112 h 296426"/>
                <a:gd name="connsiteX12" fmla="*/ 211015 w 211015"/>
                <a:gd name="connsiteY12" fmla="*/ 296426 h 29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1015" h="296426">
                  <a:moveTo>
                    <a:pt x="0" y="0"/>
                  </a:moveTo>
                  <a:lnTo>
                    <a:pt x="65314" y="0"/>
                  </a:lnTo>
                  <a:lnTo>
                    <a:pt x="65314" y="30145"/>
                  </a:lnTo>
                  <a:lnTo>
                    <a:pt x="85411" y="30145"/>
                  </a:lnTo>
                  <a:lnTo>
                    <a:pt x="85411" y="55265"/>
                  </a:lnTo>
                  <a:lnTo>
                    <a:pt x="155749" y="55265"/>
                  </a:lnTo>
                  <a:lnTo>
                    <a:pt x="155749" y="105507"/>
                  </a:lnTo>
                  <a:lnTo>
                    <a:pt x="155749" y="105507"/>
                  </a:lnTo>
                  <a:lnTo>
                    <a:pt x="155749" y="105507"/>
                  </a:lnTo>
                  <a:lnTo>
                    <a:pt x="175846" y="125604"/>
                  </a:lnTo>
                  <a:lnTo>
                    <a:pt x="175846" y="231112"/>
                  </a:lnTo>
                  <a:lnTo>
                    <a:pt x="211015" y="231112"/>
                  </a:lnTo>
                  <a:lnTo>
                    <a:pt x="211015" y="296426"/>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4" name="Freeform 93">
              <a:extLst>
                <a:ext uri="{FF2B5EF4-FFF2-40B4-BE49-F238E27FC236}">
                  <a16:creationId xmlns:a16="http://schemas.microsoft.com/office/drawing/2014/main" id="{342D802C-B6CB-3235-B331-5212D17AE53D}"/>
                </a:ext>
              </a:extLst>
            </p:cNvPr>
            <p:cNvSpPr/>
            <p:nvPr/>
          </p:nvSpPr>
          <p:spPr bwMode="auto">
            <a:xfrm>
              <a:off x="1517301" y="3863591"/>
              <a:ext cx="140677" cy="105508"/>
            </a:xfrm>
            <a:custGeom>
              <a:avLst/>
              <a:gdLst>
                <a:gd name="connsiteX0" fmla="*/ 0 w 140677"/>
                <a:gd name="connsiteY0" fmla="*/ 0 h 105508"/>
                <a:gd name="connsiteX1" fmla="*/ 0 w 140677"/>
                <a:gd name="connsiteY1" fmla="*/ 60290 h 105508"/>
                <a:gd name="connsiteX2" fmla="*/ 20097 w 140677"/>
                <a:gd name="connsiteY2" fmla="*/ 60290 h 105508"/>
                <a:gd name="connsiteX3" fmla="*/ 20097 w 140677"/>
                <a:gd name="connsiteY3" fmla="*/ 80387 h 105508"/>
                <a:gd name="connsiteX4" fmla="*/ 75363 w 140677"/>
                <a:gd name="connsiteY4" fmla="*/ 80387 h 105508"/>
                <a:gd name="connsiteX5" fmla="*/ 75363 w 140677"/>
                <a:gd name="connsiteY5" fmla="*/ 105508 h 105508"/>
                <a:gd name="connsiteX6" fmla="*/ 140677 w 140677"/>
                <a:gd name="connsiteY6" fmla="*/ 105508 h 105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677" h="105508">
                  <a:moveTo>
                    <a:pt x="0" y="0"/>
                  </a:moveTo>
                  <a:lnTo>
                    <a:pt x="0" y="60290"/>
                  </a:lnTo>
                  <a:lnTo>
                    <a:pt x="20097" y="60290"/>
                  </a:lnTo>
                  <a:lnTo>
                    <a:pt x="20097" y="80387"/>
                  </a:lnTo>
                  <a:lnTo>
                    <a:pt x="75363" y="80387"/>
                  </a:lnTo>
                  <a:lnTo>
                    <a:pt x="75363" y="105508"/>
                  </a:lnTo>
                  <a:lnTo>
                    <a:pt x="140677" y="105508"/>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5" name="Freeform 94">
              <a:extLst>
                <a:ext uri="{FF2B5EF4-FFF2-40B4-BE49-F238E27FC236}">
                  <a16:creationId xmlns:a16="http://schemas.microsoft.com/office/drawing/2014/main" id="{8D703EEA-FFEE-22E9-590A-64DBD25B713D}"/>
                </a:ext>
              </a:extLst>
            </p:cNvPr>
            <p:cNvSpPr/>
            <p:nvPr/>
          </p:nvSpPr>
          <p:spPr bwMode="auto">
            <a:xfrm>
              <a:off x="1637881" y="3979147"/>
              <a:ext cx="1592664" cy="1341455"/>
            </a:xfrm>
            <a:custGeom>
              <a:avLst/>
              <a:gdLst>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5460 w 1592664"/>
                <a:gd name="connsiteY4" fmla="*/ 185895 h 1341455"/>
                <a:gd name="connsiteX5" fmla="*/ 95460 w 1592664"/>
                <a:gd name="connsiteY5" fmla="*/ 185895 h 1341455"/>
                <a:gd name="connsiteX6" fmla="*/ 135653 w 1592664"/>
                <a:gd name="connsiteY6" fmla="*/ 226088 h 1341455"/>
                <a:gd name="connsiteX7" fmla="*/ 185895 w 1592664"/>
                <a:gd name="connsiteY7" fmla="*/ 2260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124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5460 w 1592664"/>
                <a:gd name="connsiteY4" fmla="*/ 185895 h 1341455"/>
                <a:gd name="connsiteX5" fmla="*/ 106260 w 1592664"/>
                <a:gd name="connsiteY5" fmla="*/ 164295 h 1341455"/>
                <a:gd name="connsiteX6" fmla="*/ 135653 w 1592664"/>
                <a:gd name="connsiteY6" fmla="*/ 226088 h 1341455"/>
                <a:gd name="connsiteX7" fmla="*/ 185895 w 1592664"/>
                <a:gd name="connsiteY7" fmla="*/ 2260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124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5460 w 1592664"/>
                <a:gd name="connsiteY4" fmla="*/ 185895 h 1341455"/>
                <a:gd name="connsiteX5" fmla="*/ 138660 w 1592664"/>
                <a:gd name="connsiteY5" fmla="*/ 178695 h 1341455"/>
                <a:gd name="connsiteX6" fmla="*/ 135653 w 1592664"/>
                <a:gd name="connsiteY6" fmla="*/ 226088 h 1341455"/>
                <a:gd name="connsiteX7" fmla="*/ 185895 w 1592664"/>
                <a:gd name="connsiteY7" fmla="*/ 2260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124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38660 w 1592664"/>
                <a:gd name="connsiteY5" fmla="*/ 178695 h 1341455"/>
                <a:gd name="connsiteX6" fmla="*/ 135653 w 1592664"/>
                <a:gd name="connsiteY6" fmla="*/ 226088 h 1341455"/>
                <a:gd name="connsiteX7" fmla="*/ 185895 w 1592664"/>
                <a:gd name="connsiteY7" fmla="*/ 2260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124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35653 w 1592664"/>
                <a:gd name="connsiteY6" fmla="*/ 226088 h 1341455"/>
                <a:gd name="connsiteX7" fmla="*/ 185895 w 1592664"/>
                <a:gd name="connsiteY7" fmla="*/ 2260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124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85895 w 1592664"/>
                <a:gd name="connsiteY7" fmla="*/ 2260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124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124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98361 w 1592664"/>
                <a:gd name="connsiteY28" fmla="*/ 7335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83961 w 1592664"/>
                <a:gd name="connsiteY28" fmla="*/ 762330 h 1341455"/>
                <a:gd name="connsiteX29" fmla="*/ 758651 w 1592664"/>
                <a:gd name="connsiteY29" fmla="*/ 7335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683961 w 1592664"/>
                <a:gd name="connsiteY28" fmla="*/ 7623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93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783772 h 1341455"/>
                <a:gd name="connsiteX33" fmla="*/ 8957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49759 w 1592664"/>
                <a:gd name="connsiteY32" fmla="*/ 812572 h 1341455"/>
                <a:gd name="connsiteX33" fmla="*/ 8957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816172 h 1341455"/>
                <a:gd name="connsiteX33" fmla="*/ 8957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445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816172 h 1341455"/>
                <a:gd name="connsiteX33" fmla="*/ 8957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84145 w 1592664"/>
                <a:gd name="connsiteY38" fmla="*/ 939521 h 1341455"/>
                <a:gd name="connsiteX39" fmla="*/ 979714 w 1592664"/>
                <a:gd name="connsiteY39" fmla="*/ 974690 h 1341455"/>
                <a:gd name="connsiteX40" fmla="*/ 1125416 w 1592664"/>
                <a:gd name="connsiteY40" fmla="*/ 9746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816172 h 1341455"/>
                <a:gd name="connsiteX33" fmla="*/ 8957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84145 w 1592664"/>
                <a:gd name="connsiteY38" fmla="*/ 939521 h 1341455"/>
                <a:gd name="connsiteX39" fmla="*/ 979714 w 1592664"/>
                <a:gd name="connsiteY39" fmla="*/ 974690 h 1341455"/>
                <a:gd name="connsiteX40" fmla="*/ 1125416 w 1592664"/>
                <a:gd name="connsiteY40" fmla="*/ 971090 h 1341455"/>
                <a:gd name="connsiteX41" fmla="*/ 1160585 w 1592664"/>
                <a:gd name="connsiteY41" fmla="*/ 10148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816172 h 1341455"/>
                <a:gd name="connsiteX33" fmla="*/ 8957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84145 w 1592664"/>
                <a:gd name="connsiteY38" fmla="*/ 939521 h 1341455"/>
                <a:gd name="connsiteX39" fmla="*/ 979714 w 1592664"/>
                <a:gd name="connsiteY39" fmla="*/ 974690 h 1341455"/>
                <a:gd name="connsiteX40" fmla="*/ 1125416 w 1592664"/>
                <a:gd name="connsiteY40" fmla="*/ 971090 h 1341455"/>
                <a:gd name="connsiteX41" fmla="*/ 1153385 w 1592664"/>
                <a:gd name="connsiteY41" fmla="*/ 10292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816172 h 1341455"/>
                <a:gd name="connsiteX33" fmla="*/ 8957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84145 w 1592664"/>
                <a:gd name="connsiteY38" fmla="*/ 939521 h 1341455"/>
                <a:gd name="connsiteX39" fmla="*/ 979714 w 1592664"/>
                <a:gd name="connsiteY39" fmla="*/ 974690 h 1341455"/>
                <a:gd name="connsiteX40" fmla="*/ 1121816 w 1592664"/>
                <a:gd name="connsiteY40" fmla="*/ 978290 h 1341455"/>
                <a:gd name="connsiteX41" fmla="*/ 1153385 w 1592664"/>
                <a:gd name="connsiteY41" fmla="*/ 10292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816172 h 1341455"/>
                <a:gd name="connsiteX33" fmla="*/ 884928 w 1592664"/>
                <a:gd name="connsiteY33" fmla="*/ 818941 h 1341455"/>
                <a:gd name="connsiteX34" fmla="*/ 899328 w 1592664"/>
                <a:gd name="connsiteY34" fmla="*/ 894304 h 1341455"/>
                <a:gd name="connsiteX35" fmla="*/ 899328 w 1592664"/>
                <a:gd name="connsiteY35" fmla="*/ 894304 h 1341455"/>
                <a:gd name="connsiteX36" fmla="*/ 924448 w 1592664"/>
                <a:gd name="connsiteY36" fmla="*/ 919424 h 1341455"/>
                <a:gd name="connsiteX37" fmla="*/ 944545 w 1592664"/>
                <a:gd name="connsiteY37" fmla="*/ 939521 h 1341455"/>
                <a:gd name="connsiteX38" fmla="*/ 984145 w 1592664"/>
                <a:gd name="connsiteY38" fmla="*/ 939521 h 1341455"/>
                <a:gd name="connsiteX39" fmla="*/ 979714 w 1592664"/>
                <a:gd name="connsiteY39" fmla="*/ 974690 h 1341455"/>
                <a:gd name="connsiteX40" fmla="*/ 1121816 w 1592664"/>
                <a:gd name="connsiteY40" fmla="*/ 978290 h 1341455"/>
                <a:gd name="connsiteX41" fmla="*/ 1153385 w 1592664"/>
                <a:gd name="connsiteY41" fmla="*/ 10292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 name="connsiteX0" fmla="*/ 0 w 1592664"/>
                <a:gd name="connsiteY0" fmla="*/ 0 h 1341455"/>
                <a:gd name="connsiteX1" fmla="*/ 70339 w 1592664"/>
                <a:gd name="connsiteY1" fmla="*/ 0 h 1341455"/>
                <a:gd name="connsiteX2" fmla="*/ 70339 w 1592664"/>
                <a:gd name="connsiteY2" fmla="*/ 85411 h 1341455"/>
                <a:gd name="connsiteX3" fmla="*/ 95460 w 1592664"/>
                <a:gd name="connsiteY3" fmla="*/ 85411 h 1341455"/>
                <a:gd name="connsiteX4" fmla="*/ 99060 w 1592664"/>
                <a:gd name="connsiteY4" fmla="*/ 171495 h 1341455"/>
                <a:gd name="connsiteX5" fmla="*/ 120660 w 1592664"/>
                <a:gd name="connsiteY5" fmla="*/ 167895 h 1341455"/>
                <a:gd name="connsiteX6" fmla="*/ 128453 w 1592664"/>
                <a:gd name="connsiteY6" fmla="*/ 200888 h 1341455"/>
                <a:gd name="connsiteX7" fmla="*/ 153495 w 1592664"/>
                <a:gd name="connsiteY7" fmla="*/ 229688 h 1341455"/>
                <a:gd name="connsiteX8" fmla="*/ 185895 w 1592664"/>
                <a:gd name="connsiteY8" fmla="*/ 241161 h 1341455"/>
                <a:gd name="connsiteX9" fmla="*/ 256233 w 1592664"/>
                <a:gd name="connsiteY9" fmla="*/ 241161 h 1341455"/>
                <a:gd name="connsiteX10" fmla="*/ 256233 w 1592664"/>
                <a:gd name="connsiteY10" fmla="*/ 276330 h 1341455"/>
                <a:gd name="connsiteX11" fmla="*/ 366765 w 1592664"/>
                <a:gd name="connsiteY11" fmla="*/ 276330 h 1341455"/>
                <a:gd name="connsiteX12" fmla="*/ 366765 w 1592664"/>
                <a:gd name="connsiteY12" fmla="*/ 376813 h 1341455"/>
                <a:gd name="connsiteX13" fmla="*/ 396910 w 1592664"/>
                <a:gd name="connsiteY13" fmla="*/ 376813 h 1341455"/>
                <a:gd name="connsiteX14" fmla="*/ 396910 w 1592664"/>
                <a:gd name="connsiteY14" fmla="*/ 437104 h 1341455"/>
                <a:gd name="connsiteX15" fmla="*/ 427055 w 1592664"/>
                <a:gd name="connsiteY15" fmla="*/ 437104 h 1341455"/>
                <a:gd name="connsiteX16" fmla="*/ 427055 w 1592664"/>
                <a:gd name="connsiteY16" fmla="*/ 492369 h 1341455"/>
                <a:gd name="connsiteX17" fmla="*/ 512466 w 1592664"/>
                <a:gd name="connsiteY17" fmla="*/ 492369 h 1341455"/>
                <a:gd name="connsiteX18" fmla="*/ 512466 w 1592664"/>
                <a:gd name="connsiteY18" fmla="*/ 537587 h 1341455"/>
                <a:gd name="connsiteX19" fmla="*/ 537666 w 1592664"/>
                <a:gd name="connsiteY19" fmla="*/ 537587 h 1341455"/>
                <a:gd name="connsiteX20" fmla="*/ 542611 w 1592664"/>
                <a:gd name="connsiteY20" fmla="*/ 567732 h 1341455"/>
                <a:gd name="connsiteX21" fmla="*/ 597877 w 1592664"/>
                <a:gd name="connsiteY21" fmla="*/ 567732 h 1341455"/>
                <a:gd name="connsiteX22" fmla="*/ 597877 w 1592664"/>
                <a:gd name="connsiteY22" fmla="*/ 648119 h 1341455"/>
                <a:gd name="connsiteX23" fmla="*/ 633046 w 1592664"/>
                <a:gd name="connsiteY23" fmla="*/ 648119 h 1341455"/>
                <a:gd name="connsiteX24" fmla="*/ 633046 w 1592664"/>
                <a:gd name="connsiteY24" fmla="*/ 688312 h 1341455"/>
                <a:gd name="connsiteX25" fmla="*/ 663192 w 1592664"/>
                <a:gd name="connsiteY25" fmla="*/ 688312 h 1341455"/>
                <a:gd name="connsiteX26" fmla="*/ 663192 w 1592664"/>
                <a:gd name="connsiteY26" fmla="*/ 733530 h 1341455"/>
                <a:gd name="connsiteX27" fmla="*/ 698361 w 1592664"/>
                <a:gd name="connsiteY27" fmla="*/ 733530 h 1341455"/>
                <a:gd name="connsiteX28" fmla="*/ 701961 w 1592664"/>
                <a:gd name="connsiteY28" fmla="*/ 755130 h 1341455"/>
                <a:gd name="connsiteX29" fmla="*/ 758651 w 1592664"/>
                <a:gd name="connsiteY29" fmla="*/ 755130 h 1341455"/>
                <a:gd name="connsiteX30" fmla="*/ 758651 w 1592664"/>
                <a:gd name="connsiteY30" fmla="*/ 783772 h 1341455"/>
                <a:gd name="connsiteX31" fmla="*/ 864159 w 1592664"/>
                <a:gd name="connsiteY31" fmla="*/ 783772 h 1341455"/>
                <a:gd name="connsiteX32" fmla="*/ 864159 w 1592664"/>
                <a:gd name="connsiteY32" fmla="*/ 816172 h 1341455"/>
                <a:gd name="connsiteX33" fmla="*/ 884928 w 1592664"/>
                <a:gd name="connsiteY33" fmla="*/ 818941 h 1341455"/>
                <a:gd name="connsiteX34" fmla="*/ 899328 w 1592664"/>
                <a:gd name="connsiteY34" fmla="*/ 894304 h 1341455"/>
                <a:gd name="connsiteX35" fmla="*/ 899328 w 1592664"/>
                <a:gd name="connsiteY35" fmla="*/ 894304 h 1341455"/>
                <a:gd name="connsiteX36" fmla="*/ 928048 w 1592664"/>
                <a:gd name="connsiteY36" fmla="*/ 908624 h 1341455"/>
                <a:gd name="connsiteX37" fmla="*/ 944545 w 1592664"/>
                <a:gd name="connsiteY37" fmla="*/ 939521 h 1341455"/>
                <a:gd name="connsiteX38" fmla="*/ 984145 w 1592664"/>
                <a:gd name="connsiteY38" fmla="*/ 939521 h 1341455"/>
                <a:gd name="connsiteX39" fmla="*/ 979714 w 1592664"/>
                <a:gd name="connsiteY39" fmla="*/ 974690 h 1341455"/>
                <a:gd name="connsiteX40" fmla="*/ 1121816 w 1592664"/>
                <a:gd name="connsiteY40" fmla="*/ 978290 h 1341455"/>
                <a:gd name="connsiteX41" fmla="*/ 1153385 w 1592664"/>
                <a:gd name="connsiteY41" fmla="*/ 1029284 h 1341455"/>
                <a:gd name="connsiteX42" fmla="*/ 1160585 w 1592664"/>
                <a:gd name="connsiteY42" fmla="*/ 1095271 h 1341455"/>
                <a:gd name="connsiteX43" fmla="*/ 1160585 w 1592664"/>
                <a:gd name="connsiteY43" fmla="*/ 1095271 h 1341455"/>
                <a:gd name="connsiteX44" fmla="*/ 1160585 w 1592664"/>
                <a:gd name="connsiteY44" fmla="*/ 1095271 h 1341455"/>
                <a:gd name="connsiteX45" fmla="*/ 1210827 w 1592664"/>
                <a:gd name="connsiteY45" fmla="*/ 1095271 h 1341455"/>
                <a:gd name="connsiteX46" fmla="*/ 1210827 w 1592664"/>
                <a:gd name="connsiteY46" fmla="*/ 1135464 h 1341455"/>
                <a:gd name="connsiteX47" fmla="*/ 1266093 w 1592664"/>
                <a:gd name="connsiteY47" fmla="*/ 1135464 h 1341455"/>
                <a:gd name="connsiteX48" fmla="*/ 1266093 w 1592664"/>
                <a:gd name="connsiteY48" fmla="*/ 1135464 h 1341455"/>
                <a:gd name="connsiteX49" fmla="*/ 1266093 w 1592664"/>
                <a:gd name="connsiteY49" fmla="*/ 1170633 h 1341455"/>
                <a:gd name="connsiteX50" fmla="*/ 1346479 w 1592664"/>
                <a:gd name="connsiteY50" fmla="*/ 1170633 h 1341455"/>
                <a:gd name="connsiteX51" fmla="*/ 1346479 w 1592664"/>
                <a:gd name="connsiteY51" fmla="*/ 1200778 h 1341455"/>
                <a:gd name="connsiteX52" fmla="*/ 1416818 w 1592664"/>
                <a:gd name="connsiteY52" fmla="*/ 1200778 h 1341455"/>
                <a:gd name="connsiteX53" fmla="*/ 1416818 w 1592664"/>
                <a:gd name="connsiteY53" fmla="*/ 1225899 h 1341455"/>
                <a:gd name="connsiteX54" fmla="*/ 1542422 w 1592664"/>
                <a:gd name="connsiteY54" fmla="*/ 1225899 h 1341455"/>
                <a:gd name="connsiteX55" fmla="*/ 1542422 w 1592664"/>
                <a:gd name="connsiteY55" fmla="*/ 1266093 h 1341455"/>
                <a:gd name="connsiteX56" fmla="*/ 1572567 w 1592664"/>
                <a:gd name="connsiteY56" fmla="*/ 1266093 h 1341455"/>
                <a:gd name="connsiteX57" fmla="*/ 1572567 w 1592664"/>
                <a:gd name="connsiteY57" fmla="*/ 1311310 h 1341455"/>
                <a:gd name="connsiteX58" fmla="*/ 1592664 w 1592664"/>
                <a:gd name="connsiteY58" fmla="*/ 1311310 h 1341455"/>
                <a:gd name="connsiteX59" fmla="*/ 1592664 w 1592664"/>
                <a:gd name="connsiteY59" fmla="*/ 1341455 h 134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592664" h="1341455">
                  <a:moveTo>
                    <a:pt x="0" y="0"/>
                  </a:moveTo>
                  <a:lnTo>
                    <a:pt x="70339" y="0"/>
                  </a:lnTo>
                  <a:lnTo>
                    <a:pt x="70339" y="85411"/>
                  </a:lnTo>
                  <a:lnTo>
                    <a:pt x="95460" y="85411"/>
                  </a:lnTo>
                  <a:lnTo>
                    <a:pt x="99060" y="171495"/>
                  </a:lnTo>
                  <a:lnTo>
                    <a:pt x="120660" y="167895"/>
                  </a:lnTo>
                  <a:lnTo>
                    <a:pt x="128453" y="200888"/>
                  </a:lnTo>
                  <a:lnTo>
                    <a:pt x="153495" y="229688"/>
                  </a:lnTo>
                  <a:lnTo>
                    <a:pt x="185895" y="241161"/>
                  </a:lnTo>
                  <a:lnTo>
                    <a:pt x="256233" y="241161"/>
                  </a:lnTo>
                  <a:lnTo>
                    <a:pt x="256233" y="276330"/>
                  </a:lnTo>
                  <a:lnTo>
                    <a:pt x="366765" y="276330"/>
                  </a:lnTo>
                  <a:lnTo>
                    <a:pt x="366765" y="376813"/>
                  </a:lnTo>
                  <a:lnTo>
                    <a:pt x="396910" y="376813"/>
                  </a:lnTo>
                  <a:lnTo>
                    <a:pt x="396910" y="437104"/>
                  </a:lnTo>
                  <a:lnTo>
                    <a:pt x="427055" y="437104"/>
                  </a:lnTo>
                  <a:lnTo>
                    <a:pt x="427055" y="492369"/>
                  </a:lnTo>
                  <a:lnTo>
                    <a:pt x="512466" y="492369"/>
                  </a:lnTo>
                  <a:lnTo>
                    <a:pt x="512466" y="537587"/>
                  </a:lnTo>
                  <a:lnTo>
                    <a:pt x="537666" y="537587"/>
                  </a:lnTo>
                  <a:lnTo>
                    <a:pt x="542611" y="567732"/>
                  </a:lnTo>
                  <a:lnTo>
                    <a:pt x="597877" y="567732"/>
                  </a:lnTo>
                  <a:lnTo>
                    <a:pt x="597877" y="648119"/>
                  </a:lnTo>
                  <a:lnTo>
                    <a:pt x="633046" y="648119"/>
                  </a:lnTo>
                  <a:lnTo>
                    <a:pt x="633046" y="688312"/>
                  </a:lnTo>
                  <a:lnTo>
                    <a:pt x="663192" y="688312"/>
                  </a:lnTo>
                  <a:lnTo>
                    <a:pt x="663192" y="733530"/>
                  </a:lnTo>
                  <a:lnTo>
                    <a:pt x="698361" y="733530"/>
                  </a:lnTo>
                  <a:lnTo>
                    <a:pt x="701961" y="755130"/>
                  </a:lnTo>
                  <a:lnTo>
                    <a:pt x="758651" y="755130"/>
                  </a:lnTo>
                  <a:lnTo>
                    <a:pt x="758651" y="783772"/>
                  </a:lnTo>
                  <a:lnTo>
                    <a:pt x="864159" y="783772"/>
                  </a:lnTo>
                  <a:lnTo>
                    <a:pt x="864159" y="816172"/>
                  </a:lnTo>
                  <a:lnTo>
                    <a:pt x="884928" y="818941"/>
                  </a:lnTo>
                  <a:lnTo>
                    <a:pt x="899328" y="894304"/>
                  </a:lnTo>
                  <a:lnTo>
                    <a:pt x="899328" y="894304"/>
                  </a:lnTo>
                  <a:lnTo>
                    <a:pt x="928048" y="908624"/>
                  </a:lnTo>
                  <a:lnTo>
                    <a:pt x="944545" y="939521"/>
                  </a:lnTo>
                  <a:lnTo>
                    <a:pt x="984145" y="939521"/>
                  </a:lnTo>
                  <a:lnTo>
                    <a:pt x="979714" y="974690"/>
                  </a:lnTo>
                  <a:lnTo>
                    <a:pt x="1121816" y="978290"/>
                  </a:lnTo>
                  <a:lnTo>
                    <a:pt x="1153385" y="1029284"/>
                  </a:lnTo>
                  <a:lnTo>
                    <a:pt x="1160585" y="1095271"/>
                  </a:lnTo>
                  <a:lnTo>
                    <a:pt x="1160585" y="1095271"/>
                  </a:lnTo>
                  <a:lnTo>
                    <a:pt x="1160585" y="1095271"/>
                  </a:lnTo>
                  <a:lnTo>
                    <a:pt x="1210827" y="1095271"/>
                  </a:lnTo>
                  <a:lnTo>
                    <a:pt x="1210827" y="1135464"/>
                  </a:lnTo>
                  <a:lnTo>
                    <a:pt x="1266093" y="1135464"/>
                  </a:lnTo>
                  <a:lnTo>
                    <a:pt x="1266093" y="1135464"/>
                  </a:lnTo>
                  <a:lnTo>
                    <a:pt x="1266093" y="1170633"/>
                  </a:lnTo>
                  <a:lnTo>
                    <a:pt x="1346479" y="1170633"/>
                  </a:lnTo>
                  <a:lnTo>
                    <a:pt x="1346479" y="1200778"/>
                  </a:lnTo>
                  <a:lnTo>
                    <a:pt x="1416818" y="1200778"/>
                  </a:lnTo>
                  <a:lnTo>
                    <a:pt x="1416818" y="1225899"/>
                  </a:lnTo>
                  <a:lnTo>
                    <a:pt x="1542422" y="1225899"/>
                  </a:lnTo>
                  <a:lnTo>
                    <a:pt x="1542422" y="1266093"/>
                  </a:lnTo>
                  <a:lnTo>
                    <a:pt x="1572567" y="1266093"/>
                  </a:lnTo>
                  <a:lnTo>
                    <a:pt x="1572567" y="1311310"/>
                  </a:lnTo>
                  <a:lnTo>
                    <a:pt x="1592664" y="1311310"/>
                  </a:lnTo>
                  <a:lnTo>
                    <a:pt x="1592664" y="1341455"/>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grpSp>
        <p:nvGrpSpPr>
          <p:cNvPr id="111" name="Group 110">
            <a:extLst>
              <a:ext uri="{FF2B5EF4-FFF2-40B4-BE49-F238E27FC236}">
                <a16:creationId xmlns:a16="http://schemas.microsoft.com/office/drawing/2014/main" id="{04D336CD-F2A7-5D9E-4BF7-8C73D8344651}"/>
              </a:ext>
            </a:extLst>
          </p:cNvPr>
          <p:cNvGrpSpPr/>
          <p:nvPr/>
        </p:nvGrpSpPr>
        <p:grpSpPr>
          <a:xfrm>
            <a:off x="6855770" y="3559469"/>
            <a:ext cx="4366817" cy="1918010"/>
            <a:chOff x="6855770" y="3559469"/>
            <a:chExt cx="4366817" cy="1918010"/>
          </a:xfrm>
        </p:grpSpPr>
        <p:sp>
          <p:nvSpPr>
            <p:cNvPr id="108" name="Freeform 107">
              <a:extLst>
                <a:ext uri="{FF2B5EF4-FFF2-40B4-BE49-F238E27FC236}">
                  <a16:creationId xmlns:a16="http://schemas.microsoft.com/office/drawing/2014/main" id="{48F4358E-978F-B11D-6A19-4348B9673804}"/>
                </a:ext>
              </a:extLst>
            </p:cNvPr>
            <p:cNvSpPr/>
            <p:nvPr/>
          </p:nvSpPr>
          <p:spPr bwMode="auto">
            <a:xfrm>
              <a:off x="8747017" y="5089417"/>
              <a:ext cx="2475570" cy="388062"/>
            </a:xfrm>
            <a:custGeom>
              <a:avLst/>
              <a:gdLst>
                <a:gd name="connsiteX0" fmla="*/ 2475570 w 2475570"/>
                <a:gd name="connsiteY0" fmla="*/ 388062 h 388062"/>
                <a:gd name="connsiteX1" fmla="*/ 1886786 w 2475570"/>
                <a:gd name="connsiteY1" fmla="*/ 388062 h 388062"/>
                <a:gd name="connsiteX2" fmla="*/ 1886786 w 2475570"/>
                <a:gd name="connsiteY2" fmla="*/ 338997 h 388062"/>
                <a:gd name="connsiteX3" fmla="*/ 1699445 w 2475570"/>
                <a:gd name="connsiteY3" fmla="*/ 338997 h 388062"/>
                <a:gd name="connsiteX4" fmla="*/ 1699445 w 2475570"/>
                <a:gd name="connsiteY4" fmla="*/ 289931 h 388062"/>
                <a:gd name="connsiteX5" fmla="*/ 1476421 w 2475570"/>
                <a:gd name="connsiteY5" fmla="*/ 289931 h 388062"/>
                <a:gd name="connsiteX6" fmla="*/ 1476421 w 2475570"/>
                <a:gd name="connsiteY6" fmla="*/ 258708 h 388062"/>
                <a:gd name="connsiteX7" fmla="*/ 1186489 w 2475570"/>
                <a:gd name="connsiteY7" fmla="*/ 258708 h 388062"/>
                <a:gd name="connsiteX8" fmla="*/ 1186489 w 2475570"/>
                <a:gd name="connsiteY8" fmla="*/ 236405 h 388062"/>
                <a:gd name="connsiteX9" fmla="*/ 1012530 w 2475570"/>
                <a:gd name="connsiteY9" fmla="*/ 236405 h 388062"/>
                <a:gd name="connsiteX10" fmla="*/ 1012530 w 2475570"/>
                <a:gd name="connsiteY10" fmla="*/ 205182 h 388062"/>
                <a:gd name="connsiteX11" fmla="*/ 914400 w 2475570"/>
                <a:gd name="connsiteY11" fmla="*/ 205182 h 388062"/>
                <a:gd name="connsiteX12" fmla="*/ 914400 w 2475570"/>
                <a:gd name="connsiteY12" fmla="*/ 169498 h 388062"/>
                <a:gd name="connsiteX13" fmla="*/ 914400 w 2475570"/>
                <a:gd name="connsiteY13" fmla="*/ 169498 h 388062"/>
                <a:gd name="connsiteX14" fmla="*/ 892097 w 2475570"/>
                <a:gd name="connsiteY14" fmla="*/ 169498 h 388062"/>
                <a:gd name="connsiteX15" fmla="*/ 892097 w 2475570"/>
                <a:gd name="connsiteY15" fmla="*/ 151656 h 388062"/>
                <a:gd name="connsiteX16" fmla="*/ 758283 w 2475570"/>
                <a:gd name="connsiteY16" fmla="*/ 151656 h 388062"/>
                <a:gd name="connsiteX17" fmla="*/ 758283 w 2475570"/>
                <a:gd name="connsiteY17" fmla="*/ 120433 h 388062"/>
                <a:gd name="connsiteX18" fmla="*/ 646770 w 2475570"/>
                <a:gd name="connsiteY18" fmla="*/ 120433 h 388062"/>
                <a:gd name="connsiteX19" fmla="*/ 530798 w 2475570"/>
                <a:gd name="connsiteY19" fmla="*/ 120433 h 388062"/>
                <a:gd name="connsiteX20" fmla="*/ 530798 w 2475570"/>
                <a:gd name="connsiteY20" fmla="*/ 98130 h 388062"/>
                <a:gd name="connsiteX21" fmla="*/ 338997 w 2475570"/>
                <a:gd name="connsiteY21" fmla="*/ 98130 h 388062"/>
                <a:gd name="connsiteX22" fmla="*/ 338997 w 2475570"/>
                <a:gd name="connsiteY22" fmla="*/ 98130 h 388062"/>
                <a:gd name="connsiteX23" fmla="*/ 338997 w 2475570"/>
                <a:gd name="connsiteY23" fmla="*/ 66907 h 388062"/>
                <a:gd name="connsiteX24" fmla="*/ 240866 w 2475570"/>
                <a:gd name="connsiteY24" fmla="*/ 66907 h 388062"/>
                <a:gd name="connsiteX25" fmla="*/ 240866 w 2475570"/>
                <a:gd name="connsiteY25" fmla="*/ 44604 h 388062"/>
                <a:gd name="connsiteX26" fmla="*/ 173959 w 2475570"/>
                <a:gd name="connsiteY26" fmla="*/ 44604 h 388062"/>
                <a:gd name="connsiteX27" fmla="*/ 173959 w 2475570"/>
                <a:gd name="connsiteY27" fmla="*/ 22302 h 388062"/>
                <a:gd name="connsiteX28" fmla="*/ 102591 w 2475570"/>
                <a:gd name="connsiteY28" fmla="*/ 22302 h 388062"/>
                <a:gd name="connsiteX29" fmla="*/ 102591 w 2475570"/>
                <a:gd name="connsiteY29" fmla="*/ 22302 h 388062"/>
                <a:gd name="connsiteX30" fmla="*/ 102591 w 2475570"/>
                <a:gd name="connsiteY30" fmla="*/ 0 h 388062"/>
                <a:gd name="connsiteX31" fmla="*/ 0 w 2475570"/>
                <a:gd name="connsiteY31" fmla="*/ 0 h 38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475570" h="388062">
                  <a:moveTo>
                    <a:pt x="2475570" y="388062"/>
                  </a:moveTo>
                  <a:lnTo>
                    <a:pt x="1886786" y="388062"/>
                  </a:lnTo>
                  <a:lnTo>
                    <a:pt x="1886786" y="338997"/>
                  </a:lnTo>
                  <a:lnTo>
                    <a:pt x="1699445" y="338997"/>
                  </a:lnTo>
                  <a:lnTo>
                    <a:pt x="1699445" y="289931"/>
                  </a:lnTo>
                  <a:lnTo>
                    <a:pt x="1476421" y="289931"/>
                  </a:lnTo>
                  <a:lnTo>
                    <a:pt x="1476421" y="258708"/>
                  </a:lnTo>
                  <a:lnTo>
                    <a:pt x="1186489" y="258708"/>
                  </a:lnTo>
                  <a:lnTo>
                    <a:pt x="1186489" y="236405"/>
                  </a:lnTo>
                  <a:lnTo>
                    <a:pt x="1012530" y="236405"/>
                  </a:lnTo>
                  <a:lnTo>
                    <a:pt x="1012530" y="205182"/>
                  </a:lnTo>
                  <a:lnTo>
                    <a:pt x="914400" y="205182"/>
                  </a:lnTo>
                  <a:lnTo>
                    <a:pt x="914400" y="169498"/>
                  </a:lnTo>
                  <a:lnTo>
                    <a:pt x="914400" y="169498"/>
                  </a:lnTo>
                  <a:lnTo>
                    <a:pt x="892097" y="169498"/>
                  </a:lnTo>
                  <a:lnTo>
                    <a:pt x="892097" y="151656"/>
                  </a:lnTo>
                  <a:lnTo>
                    <a:pt x="758283" y="151656"/>
                  </a:lnTo>
                  <a:lnTo>
                    <a:pt x="758283" y="120433"/>
                  </a:lnTo>
                  <a:lnTo>
                    <a:pt x="646770" y="120433"/>
                  </a:lnTo>
                  <a:lnTo>
                    <a:pt x="530798" y="120433"/>
                  </a:lnTo>
                  <a:lnTo>
                    <a:pt x="530798" y="98130"/>
                  </a:lnTo>
                  <a:lnTo>
                    <a:pt x="338997" y="98130"/>
                  </a:lnTo>
                  <a:lnTo>
                    <a:pt x="338997" y="98130"/>
                  </a:lnTo>
                  <a:lnTo>
                    <a:pt x="338997" y="66907"/>
                  </a:lnTo>
                  <a:lnTo>
                    <a:pt x="240866" y="66907"/>
                  </a:lnTo>
                  <a:lnTo>
                    <a:pt x="240866" y="44604"/>
                  </a:lnTo>
                  <a:lnTo>
                    <a:pt x="173959" y="44604"/>
                  </a:lnTo>
                  <a:lnTo>
                    <a:pt x="173959" y="22302"/>
                  </a:lnTo>
                  <a:lnTo>
                    <a:pt x="102591" y="22302"/>
                  </a:lnTo>
                  <a:lnTo>
                    <a:pt x="102591" y="22302"/>
                  </a:lnTo>
                  <a:lnTo>
                    <a:pt x="102591"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09" name="Freeform 108">
              <a:extLst>
                <a:ext uri="{FF2B5EF4-FFF2-40B4-BE49-F238E27FC236}">
                  <a16:creationId xmlns:a16="http://schemas.microsoft.com/office/drawing/2014/main" id="{04AD4C29-B659-FFBE-EDBC-D13676456C19}"/>
                </a:ext>
              </a:extLst>
            </p:cNvPr>
            <p:cNvSpPr/>
            <p:nvPr/>
          </p:nvSpPr>
          <p:spPr bwMode="auto">
            <a:xfrm>
              <a:off x="6855770" y="3559469"/>
              <a:ext cx="1436277" cy="1168648"/>
            </a:xfrm>
            <a:custGeom>
              <a:avLst/>
              <a:gdLst>
                <a:gd name="connsiteX0" fmla="*/ 0 w 1436277"/>
                <a:gd name="connsiteY0" fmla="*/ 0 h 1168648"/>
                <a:gd name="connsiteX1" fmla="*/ 75828 w 1436277"/>
                <a:gd name="connsiteY1" fmla="*/ 0 h 1168648"/>
                <a:gd name="connsiteX2" fmla="*/ 75828 w 1436277"/>
                <a:gd name="connsiteY2" fmla="*/ 17842 h 1168648"/>
                <a:gd name="connsiteX3" fmla="*/ 115972 w 1436277"/>
                <a:gd name="connsiteY3" fmla="*/ 17842 h 1168648"/>
                <a:gd name="connsiteX4" fmla="*/ 115972 w 1436277"/>
                <a:gd name="connsiteY4" fmla="*/ 40145 h 1168648"/>
                <a:gd name="connsiteX5" fmla="*/ 115972 w 1436277"/>
                <a:gd name="connsiteY5" fmla="*/ 40145 h 1168648"/>
                <a:gd name="connsiteX6" fmla="*/ 142735 w 1436277"/>
                <a:gd name="connsiteY6" fmla="*/ 66908 h 1168648"/>
                <a:gd name="connsiteX7" fmla="*/ 267629 w 1436277"/>
                <a:gd name="connsiteY7" fmla="*/ 66908 h 1168648"/>
                <a:gd name="connsiteX8" fmla="*/ 267629 w 1436277"/>
                <a:gd name="connsiteY8" fmla="*/ 66908 h 1168648"/>
                <a:gd name="connsiteX9" fmla="*/ 294392 w 1436277"/>
                <a:gd name="connsiteY9" fmla="*/ 93671 h 1168648"/>
                <a:gd name="connsiteX10" fmla="*/ 294392 w 1436277"/>
                <a:gd name="connsiteY10" fmla="*/ 156117 h 1168648"/>
                <a:gd name="connsiteX11" fmla="*/ 352378 w 1436277"/>
                <a:gd name="connsiteY11" fmla="*/ 156117 h 1168648"/>
                <a:gd name="connsiteX12" fmla="*/ 352378 w 1436277"/>
                <a:gd name="connsiteY12" fmla="*/ 205183 h 1168648"/>
                <a:gd name="connsiteX13" fmla="*/ 379141 w 1436277"/>
                <a:gd name="connsiteY13" fmla="*/ 205183 h 1168648"/>
                <a:gd name="connsiteX14" fmla="*/ 379141 w 1436277"/>
                <a:gd name="connsiteY14" fmla="*/ 263169 h 1168648"/>
                <a:gd name="connsiteX15" fmla="*/ 419286 w 1436277"/>
                <a:gd name="connsiteY15" fmla="*/ 263169 h 1168648"/>
                <a:gd name="connsiteX16" fmla="*/ 419286 w 1436277"/>
                <a:gd name="connsiteY16" fmla="*/ 307774 h 1168648"/>
                <a:gd name="connsiteX17" fmla="*/ 419286 w 1436277"/>
                <a:gd name="connsiteY17" fmla="*/ 307774 h 1168648"/>
                <a:gd name="connsiteX18" fmla="*/ 463890 w 1436277"/>
                <a:gd name="connsiteY18" fmla="*/ 307774 h 1168648"/>
                <a:gd name="connsiteX19" fmla="*/ 463890 w 1436277"/>
                <a:gd name="connsiteY19" fmla="*/ 347918 h 1168648"/>
                <a:gd name="connsiteX20" fmla="*/ 481732 w 1436277"/>
                <a:gd name="connsiteY20" fmla="*/ 347918 h 1168648"/>
                <a:gd name="connsiteX21" fmla="*/ 481732 w 1436277"/>
                <a:gd name="connsiteY21" fmla="*/ 370221 h 1168648"/>
                <a:gd name="connsiteX22" fmla="*/ 481732 w 1436277"/>
                <a:gd name="connsiteY22" fmla="*/ 370221 h 1168648"/>
                <a:gd name="connsiteX23" fmla="*/ 517416 w 1436277"/>
                <a:gd name="connsiteY23" fmla="*/ 370221 h 1168648"/>
                <a:gd name="connsiteX24" fmla="*/ 517416 w 1436277"/>
                <a:gd name="connsiteY24" fmla="*/ 432668 h 1168648"/>
                <a:gd name="connsiteX25" fmla="*/ 562021 w 1436277"/>
                <a:gd name="connsiteY25" fmla="*/ 432668 h 1168648"/>
                <a:gd name="connsiteX26" fmla="*/ 562021 w 1436277"/>
                <a:gd name="connsiteY26" fmla="*/ 481733 h 1168648"/>
                <a:gd name="connsiteX27" fmla="*/ 588784 w 1436277"/>
                <a:gd name="connsiteY27" fmla="*/ 481733 h 1168648"/>
                <a:gd name="connsiteX28" fmla="*/ 588784 w 1436277"/>
                <a:gd name="connsiteY28" fmla="*/ 499575 h 1168648"/>
                <a:gd name="connsiteX29" fmla="*/ 637850 w 1436277"/>
                <a:gd name="connsiteY29" fmla="*/ 499575 h 1168648"/>
                <a:gd name="connsiteX30" fmla="*/ 637850 w 1436277"/>
                <a:gd name="connsiteY30" fmla="*/ 530798 h 1168648"/>
                <a:gd name="connsiteX31" fmla="*/ 709217 w 1436277"/>
                <a:gd name="connsiteY31" fmla="*/ 530798 h 1168648"/>
                <a:gd name="connsiteX32" fmla="*/ 709217 w 1436277"/>
                <a:gd name="connsiteY32" fmla="*/ 562022 h 1168648"/>
                <a:gd name="connsiteX33" fmla="*/ 709217 w 1436277"/>
                <a:gd name="connsiteY33" fmla="*/ 562022 h 1168648"/>
                <a:gd name="connsiteX34" fmla="*/ 740441 w 1436277"/>
                <a:gd name="connsiteY34" fmla="*/ 593246 h 1168648"/>
                <a:gd name="connsiteX35" fmla="*/ 789506 w 1436277"/>
                <a:gd name="connsiteY35" fmla="*/ 593246 h 1168648"/>
                <a:gd name="connsiteX36" fmla="*/ 789506 w 1436277"/>
                <a:gd name="connsiteY36" fmla="*/ 642311 h 1168648"/>
                <a:gd name="connsiteX37" fmla="*/ 816269 w 1436277"/>
                <a:gd name="connsiteY37" fmla="*/ 642311 h 1168648"/>
                <a:gd name="connsiteX38" fmla="*/ 816269 w 1436277"/>
                <a:gd name="connsiteY38" fmla="*/ 691376 h 1168648"/>
                <a:gd name="connsiteX39" fmla="*/ 847492 w 1436277"/>
                <a:gd name="connsiteY39" fmla="*/ 691376 h 1168648"/>
                <a:gd name="connsiteX40" fmla="*/ 847492 w 1436277"/>
                <a:gd name="connsiteY40" fmla="*/ 735981 h 1168648"/>
                <a:gd name="connsiteX41" fmla="*/ 847492 w 1436277"/>
                <a:gd name="connsiteY41" fmla="*/ 735981 h 1168648"/>
                <a:gd name="connsiteX42" fmla="*/ 883176 w 1436277"/>
                <a:gd name="connsiteY42" fmla="*/ 735981 h 1168648"/>
                <a:gd name="connsiteX43" fmla="*/ 883176 w 1436277"/>
                <a:gd name="connsiteY43" fmla="*/ 762744 h 1168648"/>
                <a:gd name="connsiteX44" fmla="*/ 905479 w 1436277"/>
                <a:gd name="connsiteY44" fmla="*/ 762744 h 1168648"/>
                <a:gd name="connsiteX45" fmla="*/ 905479 w 1436277"/>
                <a:gd name="connsiteY45" fmla="*/ 762744 h 1168648"/>
                <a:gd name="connsiteX46" fmla="*/ 941163 w 1436277"/>
                <a:gd name="connsiteY46" fmla="*/ 798428 h 1168648"/>
                <a:gd name="connsiteX47" fmla="*/ 941163 w 1436277"/>
                <a:gd name="connsiteY47" fmla="*/ 843032 h 1168648"/>
                <a:gd name="connsiteX48" fmla="*/ 999149 w 1436277"/>
                <a:gd name="connsiteY48" fmla="*/ 843032 h 1168648"/>
                <a:gd name="connsiteX49" fmla="*/ 999149 w 1436277"/>
                <a:gd name="connsiteY49" fmla="*/ 843032 h 1168648"/>
                <a:gd name="connsiteX50" fmla="*/ 1034833 w 1436277"/>
                <a:gd name="connsiteY50" fmla="*/ 878716 h 1168648"/>
                <a:gd name="connsiteX51" fmla="*/ 1034833 w 1436277"/>
                <a:gd name="connsiteY51" fmla="*/ 927782 h 1168648"/>
                <a:gd name="connsiteX52" fmla="*/ 1115122 w 1436277"/>
                <a:gd name="connsiteY52" fmla="*/ 927782 h 1168648"/>
                <a:gd name="connsiteX53" fmla="*/ 1115122 w 1436277"/>
                <a:gd name="connsiteY53" fmla="*/ 950084 h 1168648"/>
                <a:gd name="connsiteX54" fmla="*/ 1141885 w 1436277"/>
                <a:gd name="connsiteY54" fmla="*/ 950084 h 1168648"/>
                <a:gd name="connsiteX55" fmla="*/ 1141885 w 1436277"/>
                <a:gd name="connsiteY55" fmla="*/ 972387 h 1168648"/>
                <a:gd name="connsiteX56" fmla="*/ 1190950 w 1436277"/>
                <a:gd name="connsiteY56" fmla="*/ 972387 h 1168648"/>
                <a:gd name="connsiteX57" fmla="*/ 1190950 w 1436277"/>
                <a:gd name="connsiteY57" fmla="*/ 1034833 h 1168648"/>
                <a:gd name="connsiteX58" fmla="*/ 1253397 w 1436277"/>
                <a:gd name="connsiteY58" fmla="*/ 1034833 h 1168648"/>
                <a:gd name="connsiteX59" fmla="*/ 1253397 w 1436277"/>
                <a:gd name="connsiteY59" fmla="*/ 1097280 h 1168648"/>
                <a:gd name="connsiteX60" fmla="*/ 1311383 w 1436277"/>
                <a:gd name="connsiteY60" fmla="*/ 1097280 h 1168648"/>
                <a:gd name="connsiteX61" fmla="*/ 1311383 w 1436277"/>
                <a:gd name="connsiteY61" fmla="*/ 1124043 h 1168648"/>
                <a:gd name="connsiteX62" fmla="*/ 1311383 w 1436277"/>
                <a:gd name="connsiteY62" fmla="*/ 1124043 h 1168648"/>
                <a:gd name="connsiteX63" fmla="*/ 1333686 w 1436277"/>
                <a:gd name="connsiteY63" fmla="*/ 1146346 h 1168648"/>
                <a:gd name="connsiteX64" fmla="*/ 1373830 w 1436277"/>
                <a:gd name="connsiteY64" fmla="*/ 1146346 h 1168648"/>
                <a:gd name="connsiteX65" fmla="*/ 1373830 w 1436277"/>
                <a:gd name="connsiteY65" fmla="*/ 1168648 h 1168648"/>
                <a:gd name="connsiteX66" fmla="*/ 1436277 w 1436277"/>
                <a:gd name="connsiteY66" fmla="*/ 1168648 h 1168648"/>
                <a:gd name="connsiteX0" fmla="*/ 0 w 1436277"/>
                <a:gd name="connsiteY0" fmla="*/ 0 h 1168648"/>
                <a:gd name="connsiteX1" fmla="*/ 75828 w 1436277"/>
                <a:gd name="connsiteY1" fmla="*/ 0 h 1168648"/>
                <a:gd name="connsiteX2" fmla="*/ 75828 w 1436277"/>
                <a:gd name="connsiteY2" fmla="*/ 17842 h 1168648"/>
                <a:gd name="connsiteX3" fmla="*/ 115972 w 1436277"/>
                <a:gd name="connsiteY3" fmla="*/ 17842 h 1168648"/>
                <a:gd name="connsiteX4" fmla="*/ 115972 w 1436277"/>
                <a:gd name="connsiteY4" fmla="*/ 40145 h 1168648"/>
                <a:gd name="connsiteX5" fmla="*/ 115972 w 1436277"/>
                <a:gd name="connsiteY5" fmla="*/ 40145 h 1168648"/>
                <a:gd name="connsiteX6" fmla="*/ 142735 w 1436277"/>
                <a:gd name="connsiteY6" fmla="*/ 66908 h 1168648"/>
                <a:gd name="connsiteX7" fmla="*/ 267629 w 1436277"/>
                <a:gd name="connsiteY7" fmla="*/ 66908 h 1168648"/>
                <a:gd name="connsiteX8" fmla="*/ 267629 w 1436277"/>
                <a:gd name="connsiteY8" fmla="*/ 66908 h 1168648"/>
                <a:gd name="connsiteX9" fmla="*/ 294392 w 1436277"/>
                <a:gd name="connsiteY9" fmla="*/ 93671 h 1168648"/>
                <a:gd name="connsiteX10" fmla="*/ 294392 w 1436277"/>
                <a:gd name="connsiteY10" fmla="*/ 156117 h 1168648"/>
                <a:gd name="connsiteX11" fmla="*/ 352378 w 1436277"/>
                <a:gd name="connsiteY11" fmla="*/ 156117 h 1168648"/>
                <a:gd name="connsiteX12" fmla="*/ 352378 w 1436277"/>
                <a:gd name="connsiteY12" fmla="*/ 205183 h 1168648"/>
                <a:gd name="connsiteX13" fmla="*/ 379141 w 1436277"/>
                <a:gd name="connsiteY13" fmla="*/ 205183 h 1168648"/>
                <a:gd name="connsiteX14" fmla="*/ 379141 w 1436277"/>
                <a:gd name="connsiteY14" fmla="*/ 263169 h 1168648"/>
                <a:gd name="connsiteX15" fmla="*/ 419286 w 1436277"/>
                <a:gd name="connsiteY15" fmla="*/ 263169 h 1168648"/>
                <a:gd name="connsiteX16" fmla="*/ 419286 w 1436277"/>
                <a:gd name="connsiteY16" fmla="*/ 307774 h 1168648"/>
                <a:gd name="connsiteX17" fmla="*/ 419286 w 1436277"/>
                <a:gd name="connsiteY17" fmla="*/ 307774 h 1168648"/>
                <a:gd name="connsiteX18" fmla="*/ 463890 w 1436277"/>
                <a:gd name="connsiteY18" fmla="*/ 307774 h 1168648"/>
                <a:gd name="connsiteX19" fmla="*/ 463890 w 1436277"/>
                <a:gd name="connsiteY19" fmla="*/ 347918 h 1168648"/>
                <a:gd name="connsiteX20" fmla="*/ 481732 w 1436277"/>
                <a:gd name="connsiteY20" fmla="*/ 347918 h 1168648"/>
                <a:gd name="connsiteX21" fmla="*/ 481732 w 1436277"/>
                <a:gd name="connsiteY21" fmla="*/ 370221 h 1168648"/>
                <a:gd name="connsiteX22" fmla="*/ 481732 w 1436277"/>
                <a:gd name="connsiteY22" fmla="*/ 370221 h 1168648"/>
                <a:gd name="connsiteX23" fmla="*/ 517416 w 1436277"/>
                <a:gd name="connsiteY23" fmla="*/ 370221 h 1168648"/>
                <a:gd name="connsiteX24" fmla="*/ 517416 w 1436277"/>
                <a:gd name="connsiteY24" fmla="*/ 432668 h 1168648"/>
                <a:gd name="connsiteX25" fmla="*/ 562021 w 1436277"/>
                <a:gd name="connsiteY25" fmla="*/ 432668 h 1168648"/>
                <a:gd name="connsiteX26" fmla="*/ 562021 w 1436277"/>
                <a:gd name="connsiteY26" fmla="*/ 481733 h 1168648"/>
                <a:gd name="connsiteX27" fmla="*/ 588784 w 1436277"/>
                <a:gd name="connsiteY27" fmla="*/ 481733 h 1168648"/>
                <a:gd name="connsiteX28" fmla="*/ 588784 w 1436277"/>
                <a:gd name="connsiteY28" fmla="*/ 499575 h 1168648"/>
                <a:gd name="connsiteX29" fmla="*/ 637850 w 1436277"/>
                <a:gd name="connsiteY29" fmla="*/ 499575 h 1168648"/>
                <a:gd name="connsiteX30" fmla="*/ 637850 w 1436277"/>
                <a:gd name="connsiteY30" fmla="*/ 530798 h 1168648"/>
                <a:gd name="connsiteX31" fmla="*/ 709217 w 1436277"/>
                <a:gd name="connsiteY31" fmla="*/ 530798 h 1168648"/>
                <a:gd name="connsiteX32" fmla="*/ 709217 w 1436277"/>
                <a:gd name="connsiteY32" fmla="*/ 562022 h 1168648"/>
                <a:gd name="connsiteX33" fmla="*/ 709217 w 1436277"/>
                <a:gd name="connsiteY33" fmla="*/ 562022 h 1168648"/>
                <a:gd name="connsiteX34" fmla="*/ 740441 w 1436277"/>
                <a:gd name="connsiteY34" fmla="*/ 593246 h 1168648"/>
                <a:gd name="connsiteX35" fmla="*/ 789506 w 1436277"/>
                <a:gd name="connsiteY35" fmla="*/ 593246 h 1168648"/>
                <a:gd name="connsiteX36" fmla="*/ 789506 w 1436277"/>
                <a:gd name="connsiteY36" fmla="*/ 642311 h 1168648"/>
                <a:gd name="connsiteX37" fmla="*/ 816269 w 1436277"/>
                <a:gd name="connsiteY37" fmla="*/ 642311 h 1168648"/>
                <a:gd name="connsiteX38" fmla="*/ 816269 w 1436277"/>
                <a:gd name="connsiteY38" fmla="*/ 691376 h 1168648"/>
                <a:gd name="connsiteX39" fmla="*/ 847492 w 1436277"/>
                <a:gd name="connsiteY39" fmla="*/ 691376 h 1168648"/>
                <a:gd name="connsiteX40" fmla="*/ 847492 w 1436277"/>
                <a:gd name="connsiteY40" fmla="*/ 735981 h 1168648"/>
                <a:gd name="connsiteX41" fmla="*/ 847492 w 1436277"/>
                <a:gd name="connsiteY41" fmla="*/ 735981 h 1168648"/>
                <a:gd name="connsiteX42" fmla="*/ 883176 w 1436277"/>
                <a:gd name="connsiteY42" fmla="*/ 735981 h 1168648"/>
                <a:gd name="connsiteX43" fmla="*/ 883176 w 1436277"/>
                <a:gd name="connsiteY43" fmla="*/ 762744 h 1168648"/>
                <a:gd name="connsiteX44" fmla="*/ 905479 w 1436277"/>
                <a:gd name="connsiteY44" fmla="*/ 762744 h 1168648"/>
                <a:gd name="connsiteX45" fmla="*/ 905479 w 1436277"/>
                <a:gd name="connsiteY45" fmla="*/ 762744 h 1168648"/>
                <a:gd name="connsiteX46" fmla="*/ 941163 w 1436277"/>
                <a:gd name="connsiteY46" fmla="*/ 798428 h 1168648"/>
                <a:gd name="connsiteX47" fmla="*/ 941163 w 1436277"/>
                <a:gd name="connsiteY47" fmla="*/ 843032 h 1168648"/>
                <a:gd name="connsiteX48" fmla="*/ 999149 w 1436277"/>
                <a:gd name="connsiteY48" fmla="*/ 843032 h 1168648"/>
                <a:gd name="connsiteX49" fmla="*/ 994689 w 1436277"/>
                <a:gd name="connsiteY49" fmla="*/ 869795 h 1168648"/>
                <a:gd name="connsiteX50" fmla="*/ 1034833 w 1436277"/>
                <a:gd name="connsiteY50" fmla="*/ 878716 h 1168648"/>
                <a:gd name="connsiteX51" fmla="*/ 1034833 w 1436277"/>
                <a:gd name="connsiteY51" fmla="*/ 927782 h 1168648"/>
                <a:gd name="connsiteX52" fmla="*/ 1115122 w 1436277"/>
                <a:gd name="connsiteY52" fmla="*/ 927782 h 1168648"/>
                <a:gd name="connsiteX53" fmla="*/ 1115122 w 1436277"/>
                <a:gd name="connsiteY53" fmla="*/ 950084 h 1168648"/>
                <a:gd name="connsiteX54" fmla="*/ 1141885 w 1436277"/>
                <a:gd name="connsiteY54" fmla="*/ 950084 h 1168648"/>
                <a:gd name="connsiteX55" fmla="*/ 1141885 w 1436277"/>
                <a:gd name="connsiteY55" fmla="*/ 972387 h 1168648"/>
                <a:gd name="connsiteX56" fmla="*/ 1190950 w 1436277"/>
                <a:gd name="connsiteY56" fmla="*/ 972387 h 1168648"/>
                <a:gd name="connsiteX57" fmla="*/ 1190950 w 1436277"/>
                <a:gd name="connsiteY57" fmla="*/ 1034833 h 1168648"/>
                <a:gd name="connsiteX58" fmla="*/ 1253397 w 1436277"/>
                <a:gd name="connsiteY58" fmla="*/ 1034833 h 1168648"/>
                <a:gd name="connsiteX59" fmla="*/ 1253397 w 1436277"/>
                <a:gd name="connsiteY59" fmla="*/ 1097280 h 1168648"/>
                <a:gd name="connsiteX60" fmla="*/ 1311383 w 1436277"/>
                <a:gd name="connsiteY60" fmla="*/ 1097280 h 1168648"/>
                <a:gd name="connsiteX61" fmla="*/ 1311383 w 1436277"/>
                <a:gd name="connsiteY61" fmla="*/ 1124043 h 1168648"/>
                <a:gd name="connsiteX62" fmla="*/ 1311383 w 1436277"/>
                <a:gd name="connsiteY62" fmla="*/ 1124043 h 1168648"/>
                <a:gd name="connsiteX63" fmla="*/ 1333686 w 1436277"/>
                <a:gd name="connsiteY63" fmla="*/ 1146346 h 1168648"/>
                <a:gd name="connsiteX64" fmla="*/ 1373830 w 1436277"/>
                <a:gd name="connsiteY64" fmla="*/ 1146346 h 1168648"/>
                <a:gd name="connsiteX65" fmla="*/ 1373830 w 1436277"/>
                <a:gd name="connsiteY65" fmla="*/ 1168648 h 1168648"/>
                <a:gd name="connsiteX66" fmla="*/ 1436277 w 1436277"/>
                <a:gd name="connsiteY66" fmla="*/ 1168648 h 1168648"/>
                <a:gd name="connsiteX0" fmla="*/ 0 w 1436277"/>
                <a:gd name="connsiteY0" fmla="*/ 0 h 1168648"/>
                <a:gd name="connsiteX1" fmla="*/ 75828 w 1436277"/>
                <a:gd name="connsiteY1" fmla="*/ 0 h 1168648"/>
                <a:gd name="connsiteX2" fmla="*/ 75828 w 1436277"/>
                <a:gd name="connsiteY2" fmla="*/ 17842 h 1168648"/>
                <a:gd name="connsiteX3" fmla="*/ 115972 w 1436277"/>
                <a:gd name="connsiteY3" fmla="*/ 17842 h 1168648"/>
                <a:gd name="connsiteX4" fmla="*/ 115972 w 1436277"/>
                <a:gd name="connsiteY4" fmla="*/ 40145 h 1168648"/>
                <a:gd name="connsiteX5" fmla="*/ 115972 w 1436277"/>
                <a:gd name="connsiteY5" fmla="*/ 40145 h 1168648"/>
                <a:gd name="connsiteX6" fmla="*/ 142735 w 1436277"/>
                <a:gd name="connsiteY6" fmla="*/ 66908 h 1168648"/>
                <a:gd name="connsiteX7" fmla="*/ 267629 w 1436277"/>
                <a:gd name="connsiteY7" fmla="*/ 66908 h 1168648"/>
                <a:gd name="connsiteX8" fmla="*/ 267629 w 1436277"/>
                <a:gd name="connsiteY8" fmla="*/ 66908 h 1168648"/>
                <a:gd name="connsiteX9" fmla="*/ 294392 w 1436277"/>
                <a:gd name="connsiteY9" fmla="*/ 93671 h 1168648"/>
                <a:gd name="connsiteX10" fmla="*/ 294392 w 1436277"/>
                <a:gd name="connsiteY10" fmla="*/ 156117 h 1168648"/>
                <a:gd name="connsiteX11" fmla="*/ 352378 w 1436277"/>
                <a:gd name="connsiteY11" fmla="*/ 156117 h 1168648"/>
                <a:gd name="connsiteX12" fmla="*/ 352378 w 1436277"/>
                <a:gd name="connsiteY12" fmla="*/ 205183 h 1168648"/>
                <a:gd name="connsiteX13" fmla="*/ 379141 w 1436277"/>
                <a:gd name="connsiteY13" fmla="*/ 205183 h 1168648"/>
                <a:gd name="connsiteX14" fmla="*/ 379141 w 1436277"/>
                <a:gd name="connsiteY14" fmla="*/ 263169 h 1168648"/>
                <a:gd name="connsiteX15" fmla="*/ 419286 w 1436277"/>
                <a:gd name="connsiteY15" fmla="*/ 263169 h 1168648"/>
                <a:gd name="connsiteX16" fmla="*/ 419286 w 1436277"/>
                <a:gd name="connsiteY16" fmla="*/ 307774 h 1168648"/>
                <a:gd name="connsiteX17" fmla="*/ 419286 w 1436277"/>
                <a:gd name="connsiteY17" fmla="*/ 307774 h 1168648"/>
                <a:gd name="connsiteX18" fmla="*/ 463890 w 1436277"/>
                <a:gd name="connsiteY18" fmla="*/ 307774 h 1168648"/>
                <a:gd name="connsiteX19" fmla="*/ 463890 w 1436277"/>
                <a:gd name="connsiteY19" fmla="*/ 347918 h 1168648"/>
                <a:gd name="connsiteX20" fmla="*/ 481732 w 1436277"/>
                <a:gd name="connsiteY20" fmla="*/ 347918 h 1168648"/>
                <a:gd name="connsiteX21" fmla="*/ 481732 w 1436277"/>
                <a:gd name="connsiteY21" fmla="*/ 370221 h 1168648"/>
                <a:gd name="connsiteX22" fmla="*/ 481732 w 1436277"/>
                <a:gd name="connsiteY22" fmla="*/ 370221 h 1168648"/>
                <a:gd name="connsiteX23" fmla="*/ 517416 w 1436277"/>
                <a:gd name="connsiteY23" fmla="*/ 370221 h 1168648"/>
                <a:gd name="connsiteX24" fmla="*/ 517416 w 1436277"/>
                <a:gd name="connsiteY24" fmla="*/ 432668 h 1168648"/>
                <a:gd name="connsiteX25" fmla="*/ 562021 w 1436277"/>
                <a:gd name="connsiteY25" fmla="*/ 432668 h 1168648"/>
                <a:gd name="connsiteX26" fmla="*/ 562021 w 1436277"/>
                <a:gd name="connsiteY26" fmla="*/ 481733 h 1168648"/>
                <a:gd name="connsiteX27" fmla="*/ 588784 w 1436277"/>
                <a:gd name="connsiteY27" fmla="*/ 481733 h 1168648"/>
                <a:gd name="connsiteX28" fmla="*/ 588784 w 1436277"/>
                <a:gd name="connsiteY28" fmla="*/ 499575 h 1168648"/>
                <a:gd name="connsiteX29" fmla="*/ 637850 w 1436277"/>
                <a:gd name="connsiteY29" fmla="*/ 499575 h 1168648"/>
                <a:gd name="connsiteX30" fmla="*/ 637850 w 1436277"/>
                <a:gd name="connsiteY30" fmla="*/ 530798 h 1168648"/>
                <a:gd name="connsiteX31" fmla="*/ 709217 w 1436277"/>
                <a:gd name="connsiteY31" fmla="*/ 530798 h 1168648"/>
                <a:gd name="connsiteX32" fmla="*/ 709217 w 1436277"/>
                <a:gd name="connsiteY32" fmla="*/ 562022 h 1168648"/>
                <a:gd name="connsiteX33" fmla="*/ 709217 w 1436277"/>
                <a:gd name="connsiteY33" fmla="*/ 562022 h 1168648"/>
                <a:gd name="connsiteX34" fmla="*/ 740441 w 1436277"/>
                <a:gd name="connsiteY34" fmla="*/ 593246 h 1168648"/>
                <a:gd name="connsiteX35" fmla="*/ 789506 w 1436277"/>
                <a:gd name="connsiteY35" fmla="*/ 593246 h 1168648"/>
                <a:gd name="connsiteX36" fmla="*/ 789506 w 1436277"/>
                <a:gd name="connsiteY36" fmla="*/ 642311 h 1168648"/>
                <a:gd name="connsiteX37" fmla="*/ 816269 w 1436277"/>
                <a:gd name="connsiteY37" fmla="*/ 642311 h 1168648"/>
                <a:gd name="connsiteX38" fmla="*/ 816269 w 1436277"/>
                <a:gd name="connsiteY38" fmla="*/ 691376 h 1168648"/>
                <a:gd name="connsiteX39" fmla="*/ 847492 w 1436277"/>
                <a:gd name="connsiteY39" fmla="*/ 691376 h 1168648"/>
                <a:gd name="connsiteX40" fmla="*/ 847492 w 1436277"/>
                <a:gd name="connsiteY40" fmla="*/ 735981 h 1168648"/>
                <a:gd name="connsiteX41" fmla="*/ 847492 w 1436277"/>
                <a:gd name="connsiteY41" fmla="*/ 735981 h 1168648"/>
                <a:gd name="connsiteX42" fmla="*/ 883176 w 1436277"/>
                <a:gd name="connsiteY42" fmla="*/ 735981 h 1168648"/>
                <a:gd name="connsiteX43" fmla="*/ 883176 w 1436277"/>
                <a:gd name="connsiteY43" fmla="*/ 762744 h 1168648"/>
                <a:gd name="connsiteX44" fmla="*/ 905479 w 1436277"/>
                <a:gd name="connsiteY44" fmla="*/ 762744 h 1168648"/>
                <a:gd name="connsiteX45" fmla="*/ 905479 w 1436277"/>
                <a:gd name="connsiteY45" fmla="*/ 793967 h 1168648"/>
                <a:gd name="connsiteX46" fmla="*/ 941163 w 1436277"/>
                <a:gd name="connsiteY46" fmla="*/ 798428 h 1168648"/>
                <a:gd name="connsiteX47" fmla="*/ 941163 w 1436277"/>
                <a:gd name="connsiteY47" fmla="*/ 843032 h 1168648"/>
                <a:gd name="connsiteX48" fmla="*/ 999149 w 1436277"/>
                <a:gd name="connsiteY48" fmla="*/ 843032 h 1168648"/>
                <a:gd name="connsiteX49" fmla="*/ 994689 w 1436277"/>
                <a:gd name="connsiteY49" fmla="*/ 869795 h 1168648"/>
                <a:gd name="connsiteX50" fmla="*/ 1034833 w 1436277"/>
                <a:gd name="connsiteY50" fmla="*/ 878716 h 1168648"/>
                <a:gd name="connsiteX51" fmla="*/ 1034833 w 1436277"/>
                <a:gd name="connsiteY51" fmla="*/ 927782 h 1168648"/>
                <a:gd name="connsiteX52" fmla="*/ 1115122 w 1436277"/>
                <a:gd name="connsiteY52" fmla="*/ 927782 h 1168648"/>
                <a:gd name="connsiteX53" fmla="*/ 1115122 w 1436277"/>
                <a:gd name="connsiteY53" fmla="*/ 950084 h 1168648"/>
                <a:gd name="connsiteX54" fmla="*/ 1141885 w 1436277"/>
                <a:gd name="connsiteY54" fmla="*/ 950084 h 1168648"/>
                <a:gd name="connsiteX55" fmla="*/ 1141885 w 1436277"/>
                <a:gd name="connsiteY55" fmla="*/ 972387 h 1168648"/>
                <a:gd name="connsiteX56" fmla="*/ 1190950 w 1436277"/>
                <a:gd name="connsiteY56" fmla="*/ 972387 h 1168648"/>
                <a:gd name="connsiteX57" fmla="*/ 1190950 w 1436277"/>
                <a:gd name="connsiteY57" fmla="*/ 1034833 h 1168648"/>
                <a:gd name="connsiteX58" fmla="*/ 1253397 w 1436277"/>
                <a:gd name="connsiteY58" fmla="*/ 1034833 h 1168648"/>
                <a:gd name="connsiteX59" fmla="*/ 1253397 w 1436277"/>
                <a:gd name="connsiteY59" fmla="*/ 1097280 h 1168648"/>
                <a:gd name="connsiteX60" fmla="*/ 1311383 w 1436277"/>
                <a:gd name="connsiteY60" fmla="*/ 1097280 h 1168648"/>
                <a:gd name="connsiteX61" fmla="*/ 1311383 w 1436277"/>
                <a:gd name="connsiteY61" fmla="*/ 1124043 h 1168648"/>
                <a:gd name="connsiteX62" fmla="*/ 1311383 w 1436277"/>
                <a:gd name="connsiteY62" fmla="*/ 1124043 h 1168648"/>
                <a:gd name="connsiteX63" fmla="*/ 1333686 w 1436277"/>
                <a:gd name="connsiteY63" fmla="*/ 1146346 h 1168648"/>
                <a:gd name="connsiteX64" fmla="*/ 1373830 w 1436277"/>
                <a:gd name="connsiteY64" fmla="*/ 1146346 h 1168648"/>
                <a:gd name="connsiteX65" fmla="*/ 1373830 w 1436277"/>
                <a:gd name="connsiteY65" fmla="*/ 1168648 h 1168648"/>
                <a:gd name="connsiteX66" fmla="*/ 1436277 w 1436277"/>
                <a:gd name="connsiteY66" fmla="*/ 1168648 h 116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436277" h="1168648">
                  <a:moveTo>
                    <a:pt x="0" y="0"/>
                  </a:moveTo>
                  <a:lnTo>
                    <a:pt x="75828" y="0"/>
                  </a:lnTo>
                  <a:lnTo>
                    <a:pt x="75828" y="17842"/>
                  </a:lnTo>
                  <a:lnTo>
                    <a:pt x="115972" y="17842"/>
                  </a:lnTo>
                  <a:lnTo>
                    <a:pt x="115972" y="40145"/>
                  </a:lnTo>
                  <a:lnTo>
                    <a:pt x="115972" y="40145"/>
                  </a:lnTo>
                  <a:lnTo>
                    <a:pt x="142735" y="66908"/>
                  </a:lnTo>
                  <a:lnTo>
                    <a:pt x="267629" y="66908"/>
                  </a:lnTo>
                  <a:lnTo>
                    <a:pt x="267629" y="66908"/>
                  </a:lnTo>
                  <a:lnTo>
                    <a:pt x="294392" y="93671"/>
                  </a:lnTo>
                  <a:lnTo>
                    <a:pt x="294392" y="156117"/>
                  </a:lnTo>
                  <a:lnTo>
                    <a:pt x="352378" y="156117"/>
                  </a:lnTo>
                  <a:lnTo>
                    <a:pt x="352378" y="205183"/>
                  </a:lnTo>
                  <a:lnTo>
                    <a:pt x="379141" y="205183"/>
                  </a:lnTo>
                  <a:lnTo>
                    <a:pt x="379141" y="263169"/>
                  </a:lnTo>
                  <a:lnTo>
                    <a:pt x="419286" y="263169"/>
                  </a:lnTo>
                  <a:lnTo>
                    <a:pt x="419286" y="307774"/>
                  </a:lnTo>
                  <a:lnTo>
                    <a:pt x="419286" y="307774"/>
                  </a:lnTo>
                  <a:lnTo>
                    <a:pt x="463890" y="307774"/>
                  </a:lnTo>
                  <a:lnTo>
                    <a:pt x="463890" y="347918"/>
                  </a:lnTo>
                  <a:lnTo>
                    <a:pt x="481732" y="347918"/>
                  </a:lnTo>
                  <a:lnTo>
                    <a:pt x="481732" y="370221"/>
                  </a:lnTo>
                  <a:lnTo>
                    <a:pt x="481732" y="370221"/>
                  </a:lnTo>
                  <a:lnTo>
                    <a:pt x="517416" y="370221"/>
                  </a:lnTo>
                  <a:lnTo>
                    <a:pt x="517416" y="432668"/>
                  </a:lnTo>
                  <a:lnTo>
                    <a:pt x="562021" y="432668"/>
                  </a:lnTo>
                  <a:lnTo>
                    <a:pt x="562021" y="481733"/>
                  </a:lnTo>
                  <a:lnTo>
                    <a:pt x="588784" y="481733"/>
                  </a:lnTo>
                  <a:lnTo>
                    <a:pt x="588784" y="499575"/>
                  </a:lnTo>
                  <a:lnTo>
                    <a:pt x="637850" y="499575"/>
                  </a:lnTo>
                  <a:lnTo>
                    <a:pt x="637850" y="530798"/>
                  </a:lnTo>
                  <a:lnTo>
                    <a:pt x="709217" y="530798"/>
                  </a:lnTo>
                  <a:lnTo>
                    <a:pt x="709217" y="562022"/>
                  </a:lnTo>
                  <a:lnTo>
                    <a:pt x="709217" y="562022"/>
                  </a:lnTo>
                  <a:lnTo>
                    <a:pt x="740441" y="593246"/>
                  </a:lnTo>
                  <a:lnTo>
                    <a:pt x="789506" y="593246"/>
                  </a:lnTo>
                  <a:lnTo>
                    <a:pt x="789506" y="642311"/>
                  </a:lnTo>
                  <a:lnTo>
                    <a:pt x="816269" y="642311"/>
                  </a:lnTo>
                  <a:lnTo>
                    <a:pt x="816269" y="691376"/>
                  </a:lnTo>
                  <a:lnTo>
                    <a:pt x="847492" y="691376"/>
                  </a:lnTo>
                  <a:lnTo>
                    <a:pt x="847492" y="735981"/>
                  </a:lnTo>
                  <a:lnTo>
                    <a:pt x="847492" y="735981"/>
                  </a:lnTo>
                  <a:lnTo>
                    <a:pt x="883176" y="735981"/>
                  </a:lnTo>
                  <a:lnTo>
                    <a:pt x="883176" y="762744"/>
                  </a:lnTo>
                  <a:lnTo>
                    <a:pt x="905479" y="762744"/>
                  </a:lnTo>
                  <a:lnTo>
                    <a:pt x="905479" y="793967"/>
                  </a:lnTo>
                  <a:lnTo>
                    <a:pt x="941163" y="798428"/>
                  </a:lnTo>
                  <a:lnTo>
                    <a:pt x="941163" y="843032"/>
                  </a:lnTo>
                  <a:lnTo>
                    <a:pt x="999149" y="843032"/>
                  </a:lnTo>
                  <a:lnTo>
                    <a:pt x="994689" y="869795"/>
                  </a:lnTo>
                  <a:lnTo>
                    <a:pt x="1034833" y="878716"/>
                  </a:lnTo>
                  <a:lnTo>
                    <a:pt x="1034833" y="927782"/>
                  </a:lnTo>
                  <a:lnTo>
                    <a:pt x="1115122" y="927782"/>
                  </a:lnTo>
                  <a:lnTo>
                    <a:pt x="1115122" y="950084"/>
                  </a:lnTo>
                  <a:lnTo>
                    <a:pt x="1141885" y="950084"/>
                  </a:lnTo>
                  <a:lnTo>
                    <a:pt x="1141885" y="972387"/>
                  </a:lnTo>
                  <a:lnTo>
                    <a:pt x="1190950" y="972387"/>
                  </a:lnTo>
                  <a:lnTo>
                    <a:pt x="1190950" y="1034833"/>
                  </a:lnTo>
                  <a:lnTo>
                    <a:pt x="1253397" y="1034833"/>
                  </a:lnTo>
                  <a:lnTo>
                    <a:pt x="1253397" y="1097280"/>
                  </a:lnTo>
                  <a:lnTo>
                    <a:pt x="1311383" y="1097280"/>
                  </a:lnTo>
                  <a:lnTo>
                    <a:pt x="1311383" y="1124043"/>
                  </a:lnTo>
                  <a:lnTo>
                    <a:pt x="1311383" y="1124043"/>
                  </a:lnTo>
                  <a:lnTo>
                    <a:pt x="1333686" y="1146346"/>
                  </a:lnTo>
                  <a:lnTo>
                    <a:pt x="1373830" y="1146346"/>
                  </a:lnTo>
                  <a:lnTo>
                    <a:pt x="1373830" y="1168648"/>
                  </a:lnTo>
                  <a:lnTo>
                    <a:pt x="1436277" y="1168648"/>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0" name="Freeform 109">
              <a:extLst>
                <a:ext uri="{FF2B5EF4-FFF2-40B4-BE49-F238E27FC236}">
                  <a16:creationId xmlns:a16="http://schemas.microsoft.com/office/drawing/2014/main" id="{8DFB3DF0-B102-330E-DAED-99847E906CD1}"/>
                </a:ext>
              </a:extLst>
            </p:cNvPr>
            <p:cNvSpPr/>
            <p:nvPr/>
          </p:nvSpPr>
          <p:spPr bwMode="auto">
            <a:xfrm>
              <a:off x="8274205" y="4737038"/>
              <a:ext cx="490654" cy="334537"/>
            </a:xfrm>
            <a:custGeom>
              <a:avLst/>
              <a:gdLst>
                <a:gd name="connsiteX0" fmla="*/ 490654 w 490654"/>
                <a:gd name="connsiteY0" fmla="*/ 334537 h 334537"/>
                <a:gd name="connsiteX1" fmla="*/ 401444 w 490654"/>
                <a:gd name="connsiteY1" fmla="*/ 334537 h 334537"/>
                <a:gd name="connsiteX2" fmla="*/ 401444 w 490654"/>
                <a:gd name="connsiteY2" fmla="*/ 316695 h 334537"/>
                <a:gd name="connsiteX3" fmla="*/ 334536 w 490654"/>
                <a:gd name="connsiteY3" fmla="*/ 316695 h 334537"/>
                <a:gd name="connsiteX4" fmla="*/ 334536 w 490654"/>
                <a:gd name="connsiteY4" fmla="*/ 316695 h 334537"/>
                <a:gd name="connsiteX5" fmla="*/ 334536 w 490654"/>
                <a:gd name="connsiteY5" fmla="*/ 276550 h 334537"/>
                <a:gd name="connsiteX6" fmla="*/ 334536 w 490654"/>
                <a:gd name="connsiteY6" fmla="*/ 276550 h 334537"/>
                <a:gd name="connsiteX7" fmla="*/ 307774 w 490654"/>
                <a:gd name="connsiteY7" fmla="*/ 249788 h 334537"/>
                <a:gd name="connsiteX8" fmla="*/ 281011 w 490654"/>
                <a:gd name="connsiteY8" fmla="*/ 249788 h 334537"/>
                <a:gd name="connsiteX9" fmla="*/ 281011 w 490654"/>
                <a:gd name="connsiteY9" fmla="*/ 205182 h 334537"/>
                <a:gd name="connsiteX10" fmla="*/ 240866 w 490654"/>
                <a:gd name="connsiteY10" fmla="*/ 205182 h 334537"/>
                <a:gd name="connsiteX11" fmla="*/ 240866 w 490654"/>
                <a:gd name="connsiteY11" fmla="*/ 160578 h 334537"/>
                <a:gd name="connsiteX12" fmla="*/ 196261 w 490654"/>
                <a:gd name="connsiteY12" fmla="*/ 160578 h 334537"/>
                <a:gd name="connsiteX13" fmla="*/ 196261 w 490654"/>
                <a:gd name="connsiteY13" fmla="*/ 160578 h 334537"/>
                <a:gd name="connsiteX14" fmla="*/ 196261 w 490654"/>
                <a:gd name="connsiteY14" fmla="*/ 160578 h 334537"/>
                <a:gd name="connsiteX15" fmla="*/ 196261 w 490654"/>
                <a:gd name="connsiteY15" fmla="*/ 129354 h 334537"/>
                <a:gd name="connsiteX16" fmla="*/ 156117 w 490654"/>
                <a:gd name="connsiteY16" fmla="*/ 129354 h 334537"/>
                <a:gd name="connsiteX17" fmla="*/ 156117 w 490654"/>
                <a:gd name="connsiteY17" fmla="*/ 89210 h 334537"/>
                <a:gd name="connsiteX18" fmla="*/ 133815 w 490654"/>
                <a:gd name="connsiteY18" fmla="*/ 89210 h 334537"/>
                <a:gd name="connsiteX19" fmla="*/ 133815 w 490654"/>
                <a:gd name="connsiteY19" fmla="*/ 71368 h 334537"/>
                <a:gd name="connsiteX20" fmla="*/ 89210 w 490654"/>
                <a:gd name="connsiteY20" fmla="*/ 71368 h 334537"/>
                <a:gd name="connsiteX21" fmla="*/ 89210 w 490654"/>
                <a:gd name="connsiteY21" fmla="*/ 44605 h 334537"/>
                <a:gd name="connsiteX22" fmla="*/ 44605 w 490654"/>
                <a:gd name="connsiteY22" fmla="*/ 44605 h 334537"/>
                <a:gd name="connsiteX23" fmla="*/ 44605 w 490654"/>
                <a:gd name="connsiteY23" fmla="*/ 0 h 334537"/>
                <a:gd name="connsiteX24" fmla="*/ 0 w 490654"/>
                <a:gd name="connsiteY24" fmla="*/ 0 h 334537"/>
                <a:gd name="connsiteX0" fmla="*/ 490654 w 490654"/>
                <a:gd name="connsiteY0" fmla="*/ 334537 h 334537"/>
                <a:gd name="connsiteX1" fmla="*/ 401444 w 490654"/>
                <a:gd name="connsiteY1" fmla="*/ 334537 h 334537"/>
                <a:gd name="connsiteX2" fmla="*/ 401444 w 490654"/>
                <a:gd name="connsiteY2" fmla="*/ 316695 h 334537"/>
                <a:gd name="connsiteX3" fmla="*/ 334536 w 490654"/>
                <a:gd name="connsiteY3" fmla="*/ 316695 h 334537"/>
                <a:gd name="connsiteX4" fmla="*/ 334536 w 490654"/>
                <a:gd name="connsiteY4" fmla="*/ 316695 h 334537"/>
                <a:gd name="connsiteX5" fmla="*/ 334536 w 490654"/>
                <a:gd name="connsiteY5" fmla="*/ 276550 h 334537"/>
                <a:gd name="connsiteX6" fmla="*/ 307774 w 490654"/>
                <a:gd name="connsiteY6" fmla="*/ 272089 h 334537"/>
                <a:gd name="connsiteX7" fmla="*/ 307774 w 490654"/>
                <a:gd name="connsiteY7" fmla="*/ 249788 h 334537"/>
                <a:gd name="connsiteX8" fmla="*/ 281011 w 490654"/>
                <a:gd name="connsiteY8" fmla="*/ 249788 h 334537"/>
                <a:gd name="connsiteX9" fmla="*/ 281011 w 490654"/>
                <a:gd name="connsiteY9" fmla="*/ 205182 h 334537"/>
                <a:gd name="connsiteX10" fmla="*/ 240866 w 490654"/>
                <a:gd name="connsiteY10" fmla="*/ 205182 h 334537"/>
                <a:gd name="connsiteX11" fmla="*/ 240866 w 490654"/>
                <a:gd name="connsiteY11" fmla="*/ 160578 h 334537"/>
                <a:gd name="connsiteX12" fmla="*/ 196261 w 490654"/>
                <a:gd name="connsiteY12" fmla="*/ 160578 h 334537"/>
                <a:gd name="connsiteX13" fmla="*/ 196261 w 490654"/>
                <a:gd name="connsiteY13" fmla="*/ 160578 h 334537"/>
                <a:gd name="connsiteX14" fmla="*/ 196261 w 490654"/>
                <a:gd name="connsiteY14" fmla="*/ 160578 h 334537"/>
                <a:gd name="connsiteX15" fmla="*/ 196261 w 490654"/>
                <a:gd name="connsiteY15" fmla="*/ 129354 h 334537"/>
                <a:gd name="connsiteX16" fmla="*/ 156117 w 490654"/>
                <a:gd name="connsiteY16" fmla="*/ 129354 h 334537"/>
                <a:gd name="connsiteX17" fmla="*/ 156117 w 490654"/>
                <a:gd name="connsiteY17" fmla="*/ 89210 h 334537"/>
                <a:gd name="connsiteX18" fmla="*/ 133815 w 490654"/>
                <a:gd name="connsiteY18" fmla="*/ 89210 h 334537"/>
                <a:gd name="connsiteX19" fmla="*/ 133815 w 490654"/>
                <a:gd name="connsiteY19" fmla="*/ 71368 h 334537"/>
                <a:gd name="connsiteX20" fmla="*/ 89210 w 490654"/>
                <a:gd name="connsiteY20" fmla="*/ 71368 h 334537"/>
                <a:gd name="connsiteX21" fmla="*/ 89210 w 490654"/>
                <a:gd name="connsiteY21" fmla="*/ 44605 h 334537"/>
                <a:gd name="connsiteX22" fmla="*/ 44605 w 490654"/>
                <a:gd name="connsiteY22" fmla="*/ 44605 h 334537"/>
                <a:gd name="connsiteX23" fmla="*/ 44605 w 490654"/>
                <a:gd name="connsiteY23" fmla="*/ 0 h 334537"/>
                <a:gd name="connsiteX24" fmla="*/ 0 w 490654"/>
                <a:gd name="connsiteY24" fmla="*/ 0 h 334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90654" h="334537">
                  <a:moveTo>
                    <a:pt x="490654" y="334537"/>
                  </a:moveTo>
                  <a:lnTo>
                    <a:pt x="401444" y="334537"/>
                  </a:lnTo>
                  <a:lnTo>
                    <a:pt x="401444" y="316695"/>
                  </a:lnTo>
                  <a:lnTo>
                    <a:pt x="334536" y="316695"/>
                  </a:lnTo>
                  <a:lnTo>
                    <a:pt x="334536" y="316695"/>
                  </a:lnTo>
                  <a:lnTo>
                    <a:pt x="334536" y="276550"/>
                  </a:lnTo>
                  <a:lnTo>
                    <a:pt x="307774" y="272089"/>
                  </a:lnTo>
                  <a:lnTo>
                    <a:pt x="307774" y="249788"/>
                  </a:lnTo>
                  <a:lnTo>
                    <a:pt x="281011" y="249788"/>
                  </a:lnTo>
                  <a:lnTo>
                    <a:pt x="281011" y="205182"/>
                  </a:lnTo>
                  <a:lnTo>
                    <a:pt x="240866" y="205182"/>
                  </a:lnTo>
                  <a:lnTo>
                    <a:pt x="240866" y="160578"/>
                  </a:lnTo>
                  <a:lnTo>
                    <a:pt x="196261" y="160578"/>
                  </a:lnTo>
                  <a:lnTo>
                    <a:pt x="196261" y="160578"/>
                  </a:lnTo>
                  <a:lnTo>
                    <a:pt x="196261" y="160578"/>
                  </a:lnTo>
                  <a:lnTo>
                    <a:pt x="196261" y="129354"/>
                  </a:lnTo>
                  <a:lnTo>
                    <a:pt x="156117" y="129354"/>
                  </a:lnTo>
                  <a:lnTo>
                    <a:pt x="156117" y="89210"/>
                  </a:lnTo>
                  <a:lnTo>
                    <a:pt x="133815" y="89210"/>
                  </a:lnTo>
                  <a:lnTo>
                    <a:pt x="133815" y="71368"/>
                  </a:lnTo>
                  <a:lnTo>
                    <a:pt x="89210" y="71368"/>
                  </a:lnTo>
                  <a:lnTo>
                    <a:pt x="89210" y="44605"/>
                  </a:lnTo>
                  <a:lnTo>
                    <a:pt x="44605" y="44605"/>
                  </a:lnTo>
                  <a:lnTo>
                    <a:pt x="44605"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grpSp>
        <p:nvGrpSpPr>
          <p:cNvPr id="106" name="Group 105">
            <a:extLst>
              <a:ext uri="{FF2B5EF4-FFF2-40B4-BE49-F238E27FC236}">
                <a16:creationId xmlns:a16="http://schemas.microsoft.com/office/drawing/2014/main" id="{2B92B189-6848-D38A-251D-8717EDFFFE5F}"/>
              </a:ext>
            </a:extLst>
          </p:cNvPr>
          <p:cNvGrpSpPr/>
          <p:nvPr/>
        </p:nvGrpSpPr>
        <p:grpSpPr>
          <a:xfrm>
            <a:off x="6844687" y="3536984"/>
            <a:ext cx="4277608" cy="1632539"/>
            <a:chOff x="6869151" y="3532706"/>
            <a:chExt cx="4277608" cy="1632539"/>
          </a:xfrm>
        </p:grpSpPr>
        <p:sp>
          <p:nvSpPr>
            <p:cNvPr id="99" name="Freeform 98">
              <a:extLst>
                <a:ext uri="{FF2B5EF4-FFF2-40B4-BE49-F238E27FC236}">
                  <a16:creationId xmlns:a16="http://schemas.microsoft.com/office/drawing/2014/main" id="{4BAA21BE-C2AD-1DBE-D4E9-5CFE8E7AC1D6}"/>
                </a:ext>
              </a:extLst>
            </p:cNvPr>
            <p:cNvSpPr/>
            <p:nvPr/>
          </p:nvSpPr>
          <p:spPr bwMode="auto">
            <a:xfrm>
              <a:off x="6869151" y="3532706"/>
              <a:ext cx="744902" cy="258709"/>
            </a:xfrm>
            <a:custGeom>
              <a:avLst/>
              <a:gdLst>
                <a:gd name="connsiteX0" fmla="*/ 0 w 744902"/>
                <a:gd name="connsiteY0" fmla="*/ 0 h 258709"/>
                <a:gd name="connsiteX1" fmla="*/ 0 w 744902"/>
                <a:gd name="connsiteY1" fmla="*/ 44605 h 258709"/>
                <a:gd name="connsiteX2" fmla="*/ 71368 w 744902"/>
                <a:gd name="connsiteY2" fmla="*/ 44605 h 258709"/>
                <a:gd name="connsiteX3" fmla="*/ 71368 w 744902"/>
                <a:gd name="connsiteY3" fmla="*/ 66908 h 258709"/>
                <a:gd name="connsiteX4" fmla="*/ 133815 w 744902"/>
                <a:gd name="connsiteY4" fmla="*/ 66908 h 258709"/>
                <a:gd name="connsiteX5" fmla="*/ 133815 w 744902"/>
                <a:gd name="connsiteY5" fmla="*/ 93671 h 258709"/>
                <a:gd name="connsiteX6" fmla="*/ 236406 w 744902"/>
                <a:gd name="connsiteY6" fmla="*/ 93671 h 258709"/>
                <a:gd name="connsiteX7" fmla="*/ 236406 w 744902"/>
                <a:gd name="connsiteY7" fmla="*/ 133815 h 258709"/>
                <a:gd name="connsiteX8" fmla="*/ 343458 w 744902"/>
                <a:gd name="connsiteY8" fmla="*/ 133815 h 258709"/>
                <a:gd name="connsiteX9" fmla="*/ 343458 w 744902"/>
                <a:gd name="connsiteY9" fmla="*/ 133815 h 258709"/>
                <a:gd name="connsiteX10" fmla="*/ 343458 w 744902"/>
                <a:gd name="connsiteY10" fmla="*/ 169499 h 258709"/>
                <a:gd name="connsiteX11" fmla="*/ 392523 w 744902"/>
                <a:gd name="connsiteY11" fmla="*/ 169499 h 258709"/>
                <a:gd name="connsiteX12" fmla="*/ 392523 w 744902"/>
                <a:gd name="connsiteY12" fmla="*/ 200722 h 258709"/>
                <a:gd name="connsiteX13" fmla="*/ 588785 w 744902"/>
                <a:gd name="connsiteY13" fmla="*/ 200722 h 258709"/>
                <a:gd name="connsiteX14" fmla="*/ 588785 w 744902"/>
                <a:gd name="connsiteY14" fmla="*/ 218564 h 258709"/>
                <a:gd name="connsiteX15" fmla="*/ 655692 w 744902"/>
                <a:gd name="connsiteY15" fmla="*/ 218564 h 258709"/>
                <a:gd name="connsiteX16" fmla="*/ 655692 w 744902"/>
                <a:gd name="connsiteY16" fmla="*/ 258709 h 258709"/>
                <a:gd name="connsiteX17" fmla="*/ 744902 w 744902"/>
                <a:gd name="connsiteY17" fmla="*/ 258709 h 258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44902" h="258709">
                  <a:moveTo>
                    <a:pt x="0" y="0"/>
                  </a:moveTo>
                  <a:lnTo>
                    <a:pt x="0" y="44605"/>
                  </a:lnTo>
                  <a:lnTo>
                    <a:pt x="71368" y="44605"/>
                  </a:lnTo>
                  <a:lnTo>
                    <a:pt x="71368" y="66908"/>
                  </a:lnTo>
                  <a:lnTo>
                    <a:pt x="133815" y="66908"/>
                  </a:lnTo>
                  <a:lnTo>
                    <a:pt x="133815" y="93671"/>
                  </a:lnTo>
                  <a:lnTo>
                    <a:pt x="236406" y="93671"/>
                  </a:lnTo>
                  <a:lnTo>
                    <a:pt x="236406" y="133815"/>
                  </a:lnTo>
                  <a:lnTo>
                    <a:pt x="343458" y="133815"/>
                  </a:lnTo>
                  <a:lnTo>
                    <a:pt x="343458" y="133815"/>
                  </a:lnTo>
                  <a:lnTo>
                    <a:pt x="343458" y="169499"/>
                  </a:lnTo>
                  <a:lnTo>
                    <a:pt x="392523" y="169499"/>
                  </a:lnTo>
                  <a:lnTo>
                    <a:pt x="392523" y="200722"/>
                  </a:lnTo>
                  <a:lnTo>
                    <a:pt x="588785" y="200722"/>
                  </a:lnTo>
                  <a:lnTo>
                    <a:pt x="588785" y="218564"/>
                  </a:lnTo>
                  <a:lnTo>
                    <a:pt x="655692" y="218564"/>
                  </a:lnTo>
                  <a:lnTo>
                    <a:pt x="655692" y="258709"/>
                  </a:lnTo>
                  <a:lnTo>
                    <a:pt x="744902" y="258709"/>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00" name="Freeform 99">
              <a:extLst>
                <a:ext uri="{FF2B5EF4-FFF2-40B4-BE49-F238E27FC236}">
                  <a16:creationId xmlns:a16="http://schemas.microsoft.com/office/drawing/2014/main" id="{EF422573-A9E5-9531-2F7E-71EDAC3EC9A8}"/>
                </a:ext>
              </a:extLst>
            </p:cNvPr>
            <p:cNvSpPr/>
            <p:nvPr/>
          </p:nvSpPr>
          <p:spPr bwMode="auto">
            <a:xfrm>
              <a:off x="10125307" y="5000207"/>
              <a:ext cx="1021452" cy="165038"/>
            </a:xfrm>
            <a:custGeom>
              <a:avLst/>
              <a:gdLst>
                <a:gd name="connsiteX0" fmla="*/ 1021452 w 1021452"/>
                <a:gd name="connsiteY0" fmla="*/ 165038 h 165038"/>
                <a:gd name="connsiteX1" fmla="*/ 709218 w 1021452"/>
                <a:gd name="connsiteY1" fmla="*/ 165038 h 165038"/>
                <a:gd name="connsiteX2" fmla="*/ 709218 w 1021452"/>
                <a:gd name="connsiteY2" fmla="*/ 102591 h 165038"/>
                <a:gd name="connsiteX3" fmla="*/ 370221 w 1021452"/>
                <a:gd name="connsiteY3" fmla="*/ 102591 h 165038"/>
                <a:gd name="connsiteX4" fmla="*/ 370221 w 1021452"/>
                <a:gd name="connsiteY4" fmla="*/ 75828 h 165038"/>
                <a:gd name="connsiteX5" fmla="*/ 370221 w 1021452"/>
                <a:gd name="connsiteY5" fmla="*/ 75828 h 165038"/>
                <a:gd name="connsiteX6" fmla="*/ 347918 w 1021452"/>
                <a:gd name="connsiteY6" fmla="*/ 53525 h 165038"/>
                <a:gd name="connsiteX7" fmla="*/ 303313 w 1021452"/>
                <a:gd name="connsiteY7" fmla="*/ 53525 h 165038"/>
                <a:gd name="connsiteX8" fmla="*/ 303313 w 1021452"/>
                <a:gd name="connsiteY8" fmla="*/ 53525 h 165038"/>
                <a:gd name="connsiteX9" fmla="*/ 303313 w 1021452"/>
                <a:gd name="connsiteY9" fmla="*/ 22302 h 165038"/>
                <a:gd name="connsiteX10" fmla="*/ 303313 w 1021452"/>
                <a:gd name="connsiteY10" fmla="*/ 22302 h 165038"/>
                <a:gd name="connsiteX11" fmla="*/ 281011 w 1021452"/>
                <a:gd name="connsiteY11" fmla="*/ 0 h 165038"/>
                <a:gd name="connsiteX12" fmla="*/ 0 w 1021452"/>
                <a:gd name="connsiteY12" fmla="*/ 0 h 165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1452" h="165038">
                  <a:moveTo>
                    <a:pt x="1021452" y="165038"/>
                  </a:moveTo>
                  <a:lnTo>
                    <a:pt x="709218" y="165038"/>
                  </a:lnTo>
                  <a:lnTo>
                    <a:pt x="709218" y="102591"/>
                  </a:lnTo>
                  <a:lnTo>
                    <a:pt x="370221" y="102591"/>
                  </a:lnTo>
                  <a:lnTo>
                    <a:pt x="370221" y="75828"/>
                  </a:lnTo>
                  <a:lnTo>
                    <a:pt x="370221" y="75828"/>
                  </a:lnTo>
                  <a:lnTo>
                    <a:pt x="347918" y="53525"/>
                  </a:lnTo>
                  <a:lnTo>
                    <a:pt x="303313" y="53525"/>
                  </a:lnTo>
                  <a:lnTo>
                    <a:pt x="303313" y="53525"/>
                  </a:lnTo>
                  <a:lnTo>
                    <a:pt x="303313" y="22302"/>
                  </a:lnTo>
                  <a:lnTo>
                    <a:pt x="303313" y="22302"/>
                  </a:lnTo>
                  <a:lnTo>
                    <a:pt x="281011" y="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03" name="Freeform 102">
              <a:extLst>
                <a:ext uri="{FF2B5EF4-FFF2-40B4-BE49-F238E27FC236}">
                  <a16:creationId xmlns:a16="http://schemas.microsoft.com/office/drawing/2014/main" id="{77488115-252A-F9DF-1242-D3A62C8F46A6}"/>
                </a:ext>
              </a:extLst>
            </p:cNvPr>
            <p:cNvSpPr/>
            <p:nvPr/>
          </p:nvSpPr>
          <p:spPr bwMode="auto">
            <a:xfrm>
              <a:off x="9068172" y="4603223"/>
              <a:ext cx="1066056" cy="383602"/>
            </a:xfrm>
            <a:custGeom>
              <a:avLst/>
              <a:gdLst>
                <a:gd name="connsiteX0" fmla="*/ 1066056 w 1066056"/>
                <a:gd name="connsiteY0" fmla="*/ 383602 h 383602"/>
                <a:gd name="connsiteX1" fmla="*/ 985768 w 1066056"/>
                <a:gd name="connsiteY1" fmla="*/ 383602 h 383602"/>
                <a:gd name="connsiteX2" fmla="*/ 985768 w 1066056"/>
                <a:gd name="connsiteY2" fmla="*/ 356839 h 383602"/>
                <a:gd name="connsiteX3" fmla="*/ 892097 w 1066056"/>
                <a:gd name="connsiteY3" fmla="*/ 356839 h 383602"/>
                <a:gd name="connsiteX4" fmla="*/ 892097 w 1066056"/>
                <a:gd name="connsiteY4" fmla="*/ 343458 h 383602"/>
                <a:gd name="connsiteX5" fmla="*/ 785046 w 1066056"/>
                <a:gd name="connsiteY5" fmla="*/ 343458 h 383602"/>
                <a:gd name="connsiteX6" fmla="*/ 785046 w 1066056"/>
                <a:gd name="connsiteY6" fmla="*/ 343458 h 383602"/>
                <a:gd name="connsiteX7" fmla="*/ 785046 w 1066056"/>
                <a:gd name="connsiteY7" fmla="*/ 316695 h 383602"/>
                <a:gd name="connsiteX8" fmla="*/ 624468 w 1066056"/>
                <a:gd name="connsiteY8" fmla="*/ 316695 h 383602"/>
                <a:gd name="connsiteX9" fmla="*/ 624468 w 1066056"/>
                <a:gd name="connsiteY9" fmla="*/ 267630 h 383602"/>
                <a:gd name="connsiteX10" fmla="*/ 521877 w 1066056"/>
                <a:gd name="connsiteY10" fmla="*/ 267630 h 383602"/>
                <a:gd name="connsiteX11" fmla="*/ 521877 w 1066056"/>
                <a:gd name="connsiteY11" fmla="*/ 227485 h 383602"/>
                <a:gd name="connsiteX12" fmla="*/ 454969 w 1066056"/>
                <a:gd name="connsiteY12" fmla="*/ 227485 h 383602"/>
                <a:gd name="connsiteX13" fmla="*/ 454969 w 1066056"/>
                <a:gd name="connsiteY13" fmla="*/ 200722 h 383602"/>
                <a:gd name="connsiteX14" fmla="*/ 405904 w 1066056"/>
                <a:gd name="connsiteY14" fmla="*/ 200722 h 383602"/>
                <a:gd name="connsiteX15" fmla="*/ 405904 w 1066056"/>
                <a:gd name="connsiteY15" fmla="*/ 165038 h 383602"/>
                <a:gd name="connsiteX16" fmla="*/ 361299 w 1066056"/>
                <a:gd name="connsiteY16" fmla="*/ 165038 h 383602"/>
                <a:gd name="connsiteX17" fmla="*/ 361299 w 1066056"/>
                <a:gd name="connsiteY17" fmla="*/ 133815 h 383602"/>
                <a:gd name="connsiteX18" fmla="*/ 307773 w 1066056"/>
                <a:gd name="connsiteY18" fmla="*/ 133815 h 383602"/>
                <a:gd name="connsiteX19" fmla="*/ 307773 w 1066056"/>
                <a:gd name="connsiteY19" fmla="*/ 89210 h 383602"/>
                <a:gd name="connsiteX20" fmla="*/ 258708 w 1066056"/>
                <a:gd name="connsiteY20" fmla="*/ 89210 h 383602"/>
                <a:gd name="connsiteX21" fmla="*/ 258708 w 1066056"/>
                <a:gd name="connsiteY21" fmla="*/ 89210 h 383602"/>
                <a:gd name="connsiteX22" fmla="*/ 258708 w 1066056"/>
                <a:gd name="connsiteY22" fmla="*/ 53526 h 383602"/>
                <a:gd name="connsiteX23" fmla="*/ 200722 w 1066056"/>
                <a:gd name="connsiteY23" fmla="*/ 53526 h 383602"/>
                <a:gd name="connsiteX24" fmla="*/ 200722 w 1066056"/>
                <a:gd name="connsiteY24" fmla="*/ 40145 h 383602"/>
                <a:gd name="connsiteX25" fmla="*/ 151656 w 1066056"/>
                <a:gd name="connsiteY25" fmla="*/ 40145 h 383602"/>
                <a:gd name="connsiteX26" fmla="*/ 151656 w 1066056"/>
                <a:gd name="connsiteY26" fmla="*/ 13382 h 383602"/>
                <a:gd name="connsiteX27" fmla="*/ 98130 w 1066056"/>
                <a:gd name="connsiteY27" fmla="*/ 13382 h 383602"/>
                <a:gd name="connsiteX28" fmla="*/ 98130 w 1066056"/>
                <a:gd name="connsiteY28" fmla="*/ 0 h 383602"/>
                <a:gd name="connsiteX29" fmla="*/ 0 w 1066056"/>
                <a:gd name="connsiteY29" fmla="*/ 0 h 38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66056" h="383602">
                  <a:moveTo>
                    <a:pt x="1066056" y="383602"/>
                  </a:moveTo>
                  <a:lnTo>
                    <a:pt x="985768" y="383602"/>
                  </a:lnTo>
                  <a:lnTo>
                    <a:pt x="985768" y="356839"/>
                  </a:lnTo>
                  <a:lnTo>
                    <a:pt x="892097" y="356839"/>
                  </a:lnTo>
                  <a:lnTo>
                    <a:pt x="892097" y="343458"/>
                  </a:lnTo>
                  <a:lnTo>
                    <a:pt x="785046" y="343458"/>
                  </a:lnTo>
                  <a:lnTo>
                    <a:pt x="785046" y="343458"/>
                  </a:lnTo>
                  <a:lnTo>
                    <a:pt x="785046" y="316695"/>
                  </a:lnTo>
                  <a:lnTo>
                    <a:pt x="624468" y="316695"/>
                  </a:lnTo>
                  <a:lnTo>
                    <a:pt x="624468" y="267630"/>
                  </a:lnTo>
                  <a:lnTo>
                    <a:pt x="521877" y="267630"/>
                  </a:lnTo>
                  <a:lnTo>
                    <a:pt x="521877" y="227485"/>
                  </a:lnTo>
                  <a:lnTo>
                    <a:pt x="454969" y="227485"/>
                  </a:lnTo>
                  <a:lnTo>
                    <a:pt x="454969" y="200722"/>
                  </a:lnTo>
                  <a:lnTo>
                    <a:pt x="405904" y="200722"/>
                  </a:lnTo>
                  <a:lnTo>
                    <a:pt x="405904" y="165038"/>
                  </a:lnTo>
                  <a:lnTo>
                    <a:pt x="361299" y="165038"/>
                  </a:lnTo>
                  <a:lnTo>
                    <a:pt x="361299" y="133815"/>
                  </a:lnTo>
                  <a:lnTo>
                    <a:pt x="307773" y="133815"/>
                  </a:lnTo>
                  <a:lnTo>
                    <a:pt x="307773" y="89210"/>
                  </a:lnTo>
                  <a:lnTo>
                    <a:pt x="258708" y="89210"/>
                  </a:lnTo>
                  <a:lnTo>
                    <a:pt x="258708" y="89210"/>
                  </a:lnTo>
                  <a:lnTo>
                    <a:pt x="258708" y="53526"/>
                  </a:lnTo>
                  <a:lnTo>
                    <a:pt x="200722" y="53526"/>
                  </a:lnTo>
                  <a:lnTo>
                    <a:pt x="200722" y="40145"/>
                  </a:lnTo>
                  <a:lnTo>
                    <a:pt x="151656" y="40145"/>
                  </a:lnTo>
                  <a:lnTo>
                    <a:pt x="151656" y="13382"/>
                  </a:lnTo>
                  <a:lnTo>
                    <a:pt x="98130" y="13382"/>
                  </a:lnTo>
                  <a:lnTo>
                    <a:pt x="98130" y="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05" name="Freeform 104">
              <a:extLst>
                <a:ext uri="{FF2B5EF4-FFF2-40B4-BE49-F238E27FC236}">
                  <a16:creationId xmlns:a16="http://schemas.microsoft.com/office/drawing/2014/main" id="{4AF4F1BF-95C7-A692-3B9D-5F721E305032}"/>
                </a:ext>
              </a:extLst>
            </p:cNvPr>
            <p:cNvSpPr/>
            <p:nvPr/>
          </p:nvSpPr>
          <p:spPr bwMode="auto">
            <a:xfrm>
              <a:off x="7596211" y="3809257"/>
              <a:ext cx="1489803" cy="780585"/>
            </a:xfrm>
            <a:custGeom>
              <a:avLst/>
              <a:gdLst>
                <a:gd name="connsiteX0" fmla="*/ 0 w 1489803"/>
                <a:gd name="connsiteY0" fmla="*/ 0 h 780585"/>
                <a:gd name="connsiteX1" fmla="*/ 98130 w 1489803"/>
                <a:gd name="connsiteY1" fmla="*/ 0 h 780585"/>
                <a:gd name="connsiteX2" fmla="*/ 98130 w 1489803"/>
                <a:gd name="connsiteY2" fmla="*/ 17842 h 780585"/>
                <a:gd name="connsiteX3" fmla="*/ 98130 w 1489803"/>
                <a:gd name="connsiteY3" fmla="*/ 17842 h 780585"/>
                <a:gd name="connsiteX4" fmla="*/ 98130 w 1489803"/>
                <a:gd name="connsiteY4" fmla="*/ 17842 h 780585"/>
                <a:gd name="connsiteX5" fmla="*/ 133814 w 1489803"/>
                <a:gd name="connsiteY5" fmla="*/ 17842 h 780585"/>
                <a:gd name="connsiteX6" fmla="*/ 133814 w 1489803"/>
                <a:gd name="connsiteY6" fmla="*/ 57986 h 780585"/>
                <a:gd name="connsiteX7" fmla="*/ 200722 w 1489803"/>
                <a:gd name="connsiteY7" fmla="*/ 57986 h 780585"/>
                <a:gd name="connsiteX8" fmla="*/ 200722 w 1489803"/>
                <a:gd name="connsiteY8" fmla="*/ 84749 h 780585"/>
                <a:gd name="connsiteX9" fmla="*/ 249787 w 1489803"/>
                <a:gd name="connsiteY9" fmla="*/ 84749 h 780585"/>
                <a:gd name="connsiteX10" fmla="*/ 249787 w 1489803"/>
                <a:gd name="connsiteY10" fmla="*/ 107051 h 780585"/>
                <a:gd name="connsiteX11" fmla="*/ 374681 w 1489803"/>
                <a:gd name="connsiteY11" fmla="*/ 107051 h 780585"/>
                <a:gd name="connsiteX12" fmla="*/ 374681 w 1489803"/>
                <a:gd name="connsiteY12" fmla="*/ 129354 h 780585"/>
                <a:gd name="connsiteX13" fmla="*/ 374681 w 1489803"/>
                <a:gd name="connsiteY13" fmla="*/ 129354 h 780585"/>
                <a:gd name="connsiteX14" fmla="*/ 396983 w 1489803"/>
                <a:gd name="connsiteY14" fmla="*/ 151656 h 780585"/>
                <a:gd name="connsiteX15" fmla="*/ 441588 w 1489803"/>
                <a:gd name="connsiteY15" fmla="*/ 151656 h 780585"/>
                <a:gd name="connsiteX16" fmla="*/ 441588 w 1489803"/>
                <a:gd name="connsiteY16" fmla="*/ 191801 h 780585"/>
                <a:gd name="connsiteX17" fmla="*/ 495114 w 1489803"/>
                <a:gd name="connsiteY17" fmla="*/ 191801 h 780585"/>
                <a:gd name="connsiteX18" fmla="*/ 495114 w 1489803"/>
                <a:gd name="connsiteY18" fmla="*/ 191801 h 780585"/>
                <a:gd name="connsiteX19" fmla="*/ 495114 w 1489803"/>
                <a:gd name="connsiteY19" fmla="*/ 231945 h 780585"/>
                <a:gd name="connsiteX20" fmla="*/ 566482 w 1489803"/>
                <a:gd name="connsiteY20" fmla="*/ 231945 h 780585"/>
                <a:gd name="connsiteX21" fmla="*/ 566482 w 1489803"/>
                <a:gd name="connsiteY21" fmla="*/ 276550 h 780585"/>
                <a:gd name="connsiteX22" fmla="*/ 566482 w 1489803"/>
                <a:gd name="connsiteY22" fmla="*/ 276550 h 780585"/>
                <a:gd name="connsiteX23" fmla="*/ 611087 w 1489803"/>
                <a:gd name="connsiteY23" fmla="*/ 276550 h 780585"/>
                <a:gd name="connsiteX24" fmla="*/ 611087 w 1489803"/>
                <a:gd name="connsiteY24" fmla="*/ 321155 h 780585"/>
                <a:gd name="connsiteX25" fmla="*/ 673533 w 1489803"/>
                <a:gd name="connsiteY25" fmla="*/ 321155 h 780585"/>
                <a:gd name="connsiteX26" fmla="*/ 673533 w 1489803"/>
                <a:gd name="connsiteY26" fmla="*/ 321155 h 780585"/>
                <a:gd name="connsiteX27" fmla="*/ 673533 w 1489803"/>
                <a:gd name="connsiteY27" fmla="*/ 347918 h 780585"/>
                <a:gd name="connsiteX28" fmla="*/ 722599 w 1489803"/>
                <a:gd name="connsiteY28" fmla="*/ 347918 h 780585"/>
                <a:gd name="connsiteX29" fmla="*/ 722599 w 1489803"/>
                <a:gd name="connsiteY29" fmla="*/ 347918 h 780585"/>
                <a:gd name="connsiteX30" fmla="*/ 722599 w 1489803"/>
                <a:gd name="connsiteY30" fmla="*/ 379141 h 780585"/>
                <a:gd name="connsiteX31" fmla="*/ 807348 w 1489803"/>
                <a:gd name="connsiteY31" fmla="*/ 379141 h 780585"/>
                <a:gd name="connsiteX32" fmla="*/ 807348 w 1489803"/>
                <a:gd name="connsiteY32" fmla="*/ 379141 h 780585"/>
                <a:gd name="connsiteX33" fmla="*/ 807348 w 1489803"/>
                <a:gd name="connsiteY33" fmla="*/ 414825 h 780585"/>
                <a:gd name="connsiteX34" fmla="*/ 896558 w 1489803"/>
                <a:gd name="connsiteY34" fmla="*/ 414825 h 780585"/>
                <a:gd name="connsiteX35" fmla="*/ 896558 w 1489803"/>
                <a:gd name="connsiteY35" fmla="*/ 414825 h 780585"/>
                <a:gd name="connsiteX36" fmla="*/ 896558 w 1489803"/>
                <a:gd name="connsiteY36" fmla="*/ 463890 h 780585"/>
                <a:gd name="connsiteX37" fmla="*/ 945623 w 1489803"/>
                <a:gd name="connsiteY37" fmla="*/ 463890 h 780585"/>
                <a:gd name="connsiteX38" fmla="*/ 945623 w 1489803"/>
                <a:gd name="connsiteY38" fmla="*/ 504035 h 780585"/>
                <a:gd name="connsiteX39" fmla="*/ 1008070 w 1489803"/>
                <a:gd name="connsiteY39" fmla="*/ 504035 h 780585"/>
                <a:gd name="connsiteX40" fmla="*/ 1008070 w 1489803"/>
                <a:gd name="connsiteY40" fmla="*/ 553100 h 780585"/>
                <a:gd name="connsiteX41" fmla="*/ 1079438 w 1489803"/>
                <a:gd name="connsiteY41" fmla="*/ 553100 h 780585"/>
                <a:gd name="connsiteX42" fmla="*/ 1079438 w 1489803"/>
                <a:gd name="connsiteY42" fmla="*/ 575403 h 780585"/>
                <a:gd name="connsiteX43" fmla="*/ 1137424 w 1489803"/>
                <a:gd name="connsiteY43" fmla="*/ 575403 h 780585"/>
                <a:gd name="connsiteX44" fmla="*/ 1137424 w 1489803"/>
                <a:gd name="connsiteY44" fmla="*/ 637849 h 780585"/>
                <a:gd name="connsiteX45" fmla="*/ 1208792 w 1489803"/>
                <a:gd name="connsiteY45" fmla="*/ 637849 h 780585"/>
                <a:gd name="connsiteX46" fmla="*/ 1208792 w 1489803"/>
                <a:gd name="connsiteY46" fmla="*/ 664612 h 780585"/>
                <a:gd name="connsiteX47" fmla="*/ 1271239 w 1489803"/>
                <a:gd name="connsiteY47" fmla="*/ 664612 h 780585"/>
                <a:gd name="connsiteX48" fmla="*/ 1271239 w 1489803"/>
                <a:gd name="connsiteY48" fmla="*/ 704757 h 780585"/>
                <a:gd name="connsiteX49" fmla="*/ 1364909 w 1489803"/>
                <a:gd name="connsiteY49" fmla="*/ 704757 h 780585"/>
                <a:gd name="connsiteX50" fmla="*/ 1364909 w 1489803"/>
                <a:gd name="connsiteY50" fmla="*/ 753822 h 780585"/>
                <a:gd name="connsiteX51" fmla="*/ 1440737 w 1489803"/>
                <a:gd name="connsiteY51" fmla="*/ 753822 h 780585"/>
                <a:gd name="connsiteX52" fmla="*/ 1440737 w 1489803"/>
                <a:gd name="connsiteY52" fmla="*/ 753822 h 780585"/>
                <a:gd name="connsiteX53" fmla="*/ 1440737 w 1489803"/>
                <a:gd name="connsiteY53" fmla="*/ 780585 h 780585"/>
                <a:gd name="connsiteX54" fmla="*/ 1489803 w 1489803"/>
                <a:gd name="connsiteY54" fmla="*/ 780585 h 780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489803" h="780585">
                  <a:moveTo>
                    <a:pt x="0" y="0"/>
                  </a:moveTo>
                  <a:lnTo>
                    <a:pt x="98130" y="0"/>
                  </a:lnTo>
                  <a:lnTo>
                    <a:pt x="98130" y="17842"/>
                  </a:lnTo>
                  <a:lnTo>
                    <a:pt x="98130" y="17842"/>
                  </a:lnTo>
                  <a:lnTo>
                    <a:pt x="98130" y="17842"/>
                  </a:lnTo>
                  <a:lnTo>
                    <a:pt x="133814" y="17842"/>
                  </a:lnTo>
                  <a:lnTo>
                    <a:pt x="133814" y="57986"/>
                  </a:lnTo>
                  <a:lnTo>
                    <a:pt x="200722" y="57986"/>
                  </a:lnTo>
                  <a:lnTo>
                    <a:pt x="200722" y="84749"/>
                  </a:lnTo>
                  <a:lnTo>
                    <a:pt x="249787" y="84749"/>
                  </a:lnTo>
                  <a:lnTo>
                    <a:pt x="249787" y="107051"/>
                  </a:lnTo>
                  <a:lnTo>
                    <a:pt x="374681" y="107051"/>
                  </a:lnTo>
                  <a:lnTo>
                    <a:pt x="374681" y="129354"/>
                  </a:lnTo>
                  <a:lnTo>
                    <a:pt x="374681" y="129354"/>
                  </a:lnTo>
                  <a:lnTo>
                    <a:pt x="396983" y="151656"/>
                  </a:lnTo>
                  <a:lnTo>
                    <a:pt x="441588" y="151656"/>
                  </a:lnTo>
                  <a:lnTo>
                    <a:pt x="441588" y="191801"/>
                  </a:lnTo>
                  <a:lnTo>
                    <a:pt x="495114" y="191801"/>
                  </a:lnTo>
                  <a:lnTo>
                    <a:pt x="495114" y="191801"/>
                  </a:lnTo>
                  <a:lnTo>
                    <a:pt x="495114" y="231945"/>
                  </a:lnTo>
                  <a:lnTo>
                    <a:pt x="566482" y="231945"/>
                  </a:lnTo>
                  <a:lnTo>
                    <a:pt x="566482" y="276550"/>
                  </a:lnTo>
                  <a:lnTo>
                    <a:pt x="566482" y="276550"/>
                  </a:lnTo>
                  <a:lnTo>
                    <a:pt x="611087" y="276550"/>
                  </a:lnTo>
                  <a:lnTo>
                    <a:pt x="611087" y="321155"/>
                  </a:lnTo>
                  <a:lnTo>
                    <a:pt x="673533" y="321155"/>
                  </a:lnTo>
                  <a:lnTo>
                    <a:pt x="673533" y="321155"/>
                  </a:lnTo>
                  <a:lnTo>
                    <a:pt x="673533" y="347918"/>
                  </a:lnTo>
                  <a:lnTo>
                    <a:pt x="722599" y="347918"/>
                  </a:lnTo>
                  <a:lnTo>
                    <a:pt x="722599" y="347918"/>
                  </a:lnTo>
                  <a:lnTo>
                    <a:pt x="722599" y="379141"/>
                  </a:lnTo>
                  <a:lnTo>
                    <a:pt x="807348" y="379141"/>
                  </a:lnTo>
                  <a:lnTo>
                    <a:pt x="807348" y="379141"/>
                  </a:lnTo>
                  <a:lnTo>
                    <a:pt x="807348" y="414825"/>
                  </a:lnTo>
                  <a:lnTo>
                    <a:pt x="896558" y="414825"/>
                  </a:lnTo>
                  <a:lnTo>
                    <a:pt x="896558" y="414825"/>
                  </a:lnTo>
                  <a:lnTo>
                    <a:pt x="896558" y="463890"/>
                  </a:lnTo>
                  <a:lnTo>
                    <a:pt x="945623" y="463890"/>
                  </a:lnTo>
                  <a:lnTo>
                    <a:pt x="945623" y="504035"/>
                  </a:lnTo>
                  <a:lnTo>
                    <a:pt x="1008070" y="504035"/>
                  </a:lnTo>
                  <a:lnTo>
                    <a:pt x="1008070" y="553100"/>
                  </a:lnTo>
                  <a:lnTo>
                    <a:pt x="1079438" y="553100"/>
                  </a:lnTo>
                  <a:lnTo>
                    <a:pt x="1079438" y="575403"/>
                  </a:lnTo>
                  <a:lnTo>
                    <a:pt x="1137424" y="575403"/>
                  </a:lnTo>
                  <a:lnTo>
                    <a:pt x="1137424" y="637849"/>
                  </a:lnTo>
                  <a:lnTo>
                    <a:pt x="1208792" y="637849"/>
                  </a:lnTo>
                  <a:lnTo>
                    <a:pt x="1208792" y="664612"/>
                  </a:lnTo>
                  <a:lnTo>
                    <a:pt x="1271239" y="664612"/>
                  </a:lnTo>
                  <a:lnTo>
                    <a:pt x="1271239" y="704757"/>
                  </a:lnTo>
                  <a:lnTo>
                    <a:pt x="1364909" y="704757"/>
                  </a:lnTo>
                  <a:lnTo>
                    <a:pt x="1364909" y="753822"/>
                  </a:lnTo>
                  <a:lnTo>
                    <a:pt x="1440737" y="753822"/>
                  </a:lnTo>
                  <a:lnTo>
                    <a:pt x="1440737" y="753822"/>
                  </a:lnTo>
                  <a:lnTo>
                    <a:pt x="1440737" y="780585"/>
                  </a:lnTo>
                  <a:lnTo>
                    <a:pt x="1489803" y="780585"/>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spTree>
    <p:extLst>
      <p:ext uri="{BB962C8B-B14F-4D97-AF65-F5344CB8AC3E}">
        <p14:creationId xmlns:p14="http://schemas.microsoft.com/office/powerpoint/2010/main" val="388073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1">
            <a:extLst>
              <a:ext uri="{FF2B5EF4-FFF2-40B4-BE49-F238E27FC236}">
                <a16:creationId xmlns:a16="http://schemas.microsoft.com/office/drawing/2014/main" id="{C4B2ED68-62F4-4188-80BD-5B9A73662E43}"/>
              </a:ext>
            </a:extLst>
          </p:cNvPr>
          <p:cNvSpPr txBox="1">
            <a:spLocks/>
          </p:cNvSpPr>
          <p:nvPr/>
        </p:nvSpPr>
        <p:spPr bwMode="auto">
          <a:xfrm>
            <a:off x="5363895" y="3372027"/>
            <a:ext cx="585120" cy="489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2:1</a:t>
            </a:r>
          </a:p>
        </p:txBody>
      </p:sp>
      <p:sp>
        <p:nvSpPr>
          <p:cNvPr id="2" name="Title 1">
            <a:extLst>
              <a:ext uri="{FF2B5EF4-FFF2-40B4-BE49-F238E27FC236}">
                <a16:creationId xmlns:a16="http://schemas.microsoft.com/office/drawing/2014/main" id="{AABC3F8A-33D0-48AF-A2BA-AA16C5A1A28E}"/>
              </a:ext>
            </a:extLst>
          </p:cNvPr>
          <p:cNvSpPr>
            <a:spLocks noGrp="1"/>
          </p:cNvSpPr>
          <p:nvPr>
            <p:ph type="title"/>
          </p:nvPr>
        </p:nvSpPr>
        <p:spPr/>
        <p:txBody>
          <a:bodyPr/>
          <a:lstStyle/>
          <a:p>
            <a:r>
              <a:rPr lang="en-US" dirty="0"/>
              <a:t>DESTINY-Breast04: Phase III Study of </a:t>
            </a:r>
            <a:br>
              <a:rPr lang="en-US" dirty="0"/>
            </a:br>
            <a:r>
              <a:rPr lang="en-US" dirty="0"/>
              <a:t>T-DXd vs CT for HER2-Low MBC</a:t>
            </a:r>
          </a:p>
        </p:txBody>
      </p:sp>
      <p:sp>
        <p:nvSpPr>
          <p:cNvPr id="4" name="Content Placeholder 3">
            <a:extLst>
              <a:ext uri="{FF2B5EF4-FFF2-40B4-BE49-F238E27FC236}">
                <a16:creationId xmlns:a16="http://schemas.microsoft.com/office/drawing/2014/main" id="{400C63B4-6D9B-6923-F5B4-1A1998B635D3}"/>
              </a:ext>
            </a:extLst>
          </p:cNvPr>
          <p:cNvSpPr>
            <a:spLocks noGrp="1"/>
          </p:cNvSpPr>
          <p:nvPr>
            <p:ph idx="1"/>
          </p:nvPr>
        </p:nvSpPr>
        <p:spPr/>
        <p:txBody>
          <a:bodyPr/>
          <a:lstStyle/>
          <a:p>
            <a:r>
              <a:rPr lang="en-US" sz="2400" dirty="0"/>
              <a:t>Multicenter, randomized, open-label, active-controlled phase III trial</a:t>
            </a:r>
          </a:p>
          <a:p>
            <a:endParaRPr kumimoji="0" lang="en-US" sz="240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endParaRPr lang="en-US" sz="2400" dirty="0">
              <a:solidFill>
                <a:srgbClr val="000000"/>
              </a:solidFill>
            </a:endParaRPr>
          </a:p>
          <a:p>
            <a:endParaRPr kumimoji="0" lang="en-US" sz="240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endParaRPr lang="en-US" sz="2400" dirty="0">
              <a:solidFill>
                <a:srgbClr val="000000"/>
              </a:solidFill>
            </a:endParaRPr>
          </a:p>
          <a:p>
            <a:endParaRPr kumimoji="0" lang="en-US" sz="280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a:spcBef>
                <a:spcPts val="2400"/>
              </a:spcBef>
            </a:pPr>
            <a:r>
              <a:rPr kumimoji="0" lang="en-US" sz="24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endpoint:</a:t>
            </a:r>
            <a:r>
              <a:rPr kumimoji="0" lang="en-US" sz="240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r>
              <a:rPr lang="en-US" sz="2400" b="0" kern="0" dirty="0">
                <a:solidFill>
                  <a:srgbClr val="000000"/>
                </a:solidFill>
              </a:rPr>
              <a:t>PFS </a:t>
            </a:r>
            <a:r>
              <a:rPr lang="en-US" sz="2400" dirty="0">
                <a:solidFill>
                  <a:srgbClr val="000000"/>
                </a:solidFill>
              </a:rPr>
              <a:t>in HR+ patient population</a:t>
            </a:r>
            <a:r>
              <a:rPr lang="en-US" sz="2400" b="0" kern="0" dirty="0">
                <a:solidFill>
                  <a:srgbClr val="000000"/>
                </a:solidFill>
              </a:rPr>
              <a:t> (</a:t>
            </a:r>
            <a:r>
              <a:rPr lang="en-US" sz="2400" dirty="0">
                <a:solidFill>
                  <a:srgbClr val="000000"/>
                </a:solidFill>
              </a:rPr>
              <a:t>by BICR</a:t>
            </a:r>
            <a:r>
              <a:rPr lang="en-US" sz="2400" b="0" kern="0" dirty="0">
                <a:solidFill>
                  <a:srgbClr val="000000"/>
                </a:solidFill>
              </a:rPr>
              <a:t>)</a:t>
            </a:r>
            <a:endParaRPr lang="en-US" sz="2400" i="1" dirty="0">
              <a:solidFill>
                <a:srgbClr val="000000"/>
              </a:solidFill>
            </a:endParaRPr>
          </a:p>
          <a:p>
            <a:r>
              <a:rPr kumimoji="0" lang="en-US" sz="24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Key secondary endpoints: </a:t>
            </a: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PFS (all patients), </a:t>
            </a:r>
            <a:r>
              <a:rPr lang="en-US" sz="2400" b="0" kern="0" dirty="0">
                <a:solidFill>
                  <a:srgbClr val="000000"/>
                </a:solidFill>
              </a:rPr>
              <a:t>OS in HR+ and in all patients, </a:t>
            </a:r>
            <a:br>
              <a:rPr lang="en-US" sz="2400" b="0" kern="0" dirty="0">
                <a:solidFill>
                  <a:srgbClr val="000000"/>
                </a:solidFill>
              </a:rPr>
            </a:br>
            <a:r>
              <a:rPr lang="en-US" sz="2400" b="0" kern="0" dirty="0">
                <a:solidFill>
                  <a:srgbClr val="000000"/>
                </a:solidFill>
              </a:rPr>
              <a:t>PFS by investigator, ORR, DoR, efficacy in HR- patient population </a:t>
            </a: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endParaRPr lang="en-US" dirty="0"/>
          </a:p>
        </p:txBody>
      </p:sp>
      <p:sp>
        <p:nvSpPr>
          <p:cNvPr id="7" name="Text Box 11">
            <a:extLst>
              <a:ext uri="{FF2B5EF4-FFF2-40B4-BE49-F238E27FC236}">
                <a16:creationId xmlns:a16="http://schemas.microsoft.com/office/drawing/2014/main" id="{1E67CDB1-6759-4D45-803C-B31A85232C68}"/>
              </a:ext>
            </a:extLst>
          </p:cNvPr>
          <p:cNvSpPr txBox="1">
            <a:spLocks noChangeArrowheads="1"/>
          </p:cNvSpPr>
          <p:nvPr/>
        </p:nvSpPr>
        <p:spPr bwMode="auto">
          <a:xfrm>
            <a:off x="407414" y="6367572"/>
            <a:ext cx="85613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ea typeface="MS PGothic" panose="020B0600070205080204" pitchFamily="34" charset="-128"/>
              </a:defRPr>
            </a:lvl1pPr>
            <a:lvl2pPr marL="742950" indent="-285750">
              <a:defRPr b="1">
                <a:solidFill>
                  <a:schemeClr val="tx1"/>
                </a:solidFill>
                <a:latin typeface="Arial" panose="020B0604020202020204" pitchFamily="34" charset="0"/>
                <a:ea typeface="MS PGothic" panose="020B0600070205080204" pitchFamily="34" charset="-128"/>
              </a:defRPr>
            </a:lvl2pPr>
            <a:lvl3pPr marL="1143000" indent="-228600">
              <a:defRPr b="1">
                <a:solidFill>
                  <a:schemeClr val="tx1"/>
                </a:solidFill>
                <a:latin typeface="Arial" panose="020B0604020202020204" pitchFamily="34" charset="0"/>
                <a:ea typeface="MS PGothic" panose="020B0600070205080204" pitchFamily="34" charset="-128"/>
              </a:defRPr>
            </a:lvl3pPr>
            <a:lvl4pPr marL="1600200" indent="-228600">
              <a:defRPr b="1">
                <a:solidFill>
                  <a:schemeClr val="tx1"/>
                </a:solidFill>
                <a:latin typeface="Arial" panose="020B0604020202020204" pitchFamily="34" charset="0"/>
                <a:ea typeface="MS PGothic" panose="020B0600070205080204" pitchFamily="34" charset="-128"/>
              </a:defRPr>
            </a:lvl4pPr>
            <a:lvl5pPr marL="2057400" indent="-22860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Arial" panose="020B0604020202020204" pitchFamily="34" charset="0"/>
              </a:rPr>
              <a:t>Modi. ASCO 2022. LBA3. Modi. NEJM. 2022;387:9. </a:t>
            </a:r>
          </a:p>
        </p:txBody>
      </p:sp>
      <p:grpSp>
        <p:nvGrpSpPr>
          <p:cNvPr id="3" name="Group 2">
            <a:extLst>
              <a:ext uri="{FF2B5EF4-FFF2-40B4-BE49-F238E27FC236}">
                <a16:creationId xmlns:a16="http://schemas.microsoft.com/office/drawing/2014/main" id="{277723A6-4FC5-4508-9F52-4CDAA281F493}"/>
              </a:ext>
            </a:extLst>
          </p:cNvPr>
          <p:cNvGrpSpPr/>
          <p:nvPr/>
        </p:nvGrpSpPr>
        <p:grpSpPr>
          <a:xfrm>
            <a:off x="674074" y="2745994"/>
            <a:ext cx="9407205" cy="1770455"/>
            <a:chOff x="-367305" y="2650452"/>
            <a:chExt cx="9407205" cy="1770455"/>
          </a:xfrm>
        </p:grpSpPr>
        <p:sp>
          <p:nvSpPr>
            <p:cNvPr id="10" name="Text Box 45">
              <a:extLst>
                <a:ext uri="{FF2B5EF4-FFF2-40B4-BE49-F238E27FC236}">
                  <a16:creationId xmlns:a16="http://schemas.microsoft.com/office/drawing/2014/main" id="{323900F9-8FD1-49B8-B75E-FCD8AB496B10}"/>
                </a:ext>
              </a:extLst>
            </p:cNvPr>
            <p:cNvSpPr txBox="1">
              <a:spLocks noChangeArrowheads="1"/>
            </p:cNvSpPr>
            <p:nvPr/>
          </p:nvSpPr>
          <p:spPr bwMode="auto">
            <a:xfrm>
              <a:off x="-367305" y="2666581"/>
              <a:ext cx="457447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 HER2-low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IHC1+ or IHC2+/ISH-)</a:t>
              </a: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unresectable or metastatic BC;</a:t>
              </a: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1-2 lines of CT in metastatic setting or recurrence ≤6 mo after adjuvant CT;</a:t>
              </a: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≥1 ET if HR+; treated, stable </a:t>
              </a:r>
              <a:b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brain metastases eligible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557)</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 name="Rectangle 49">
              <a:extLst>
                <a:ext uri="{FF2B5EF4-FFF2-40B4-BE49-F238E27FC236}">
                  <a16:creationId xmlns:a16="http://schemas.microsoft.com/office/drawing/2014/main" id="{5FFA4D78-1A82-41DD-A86A-AAFE3180F126}"/>
                </a:ext>
              </a:extLst>
            </p:cNvPr>
            <p:cNvSpPr>
              <a:spLocks noChangeArrowheads="1"/>
            </p:cNvSpPr>
            <p:nvPr/>
          </p:nvSpPr>
          <p:spPr bwMode="auto">
            <a:xfrm>
              <a:off x="4930028" y="2650452"/>
              <a:ext cx="4109872" cy="834706"/>
            </a:xfrm>
            <a:prstGeom prst="rect">
              <a:avLst/>
            </a:prstGeom>
            <a:solidFill>
              <a:schemeClr val="accent1"/>
            </a:solidFill>
            <a:ln>
              <a:noFill/>
            </a:ln>
          </p:spPr>
          <p:txBody>
            <a:bodyPr wrap="none" anchor="ctr" anchorCtr="1"/>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T-DXd </a:t>
              </a: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5.4 mg/kg Q3W</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373) </a:t>
              </a:r>
            </a:p>
          </p:txBody>
        </p:sp>
        <p:sp>
          <p:nvSpPr>
            <p:cNvPr id="13" name="Rectangle 50">
              <a:extLst>
                <a:ext uri="{FF2B5EF4-FFF2-40B4-BE49-F238E27FC236}">
                  <a16:creationId xmlns:a16="http://schemas.microsoft.com/office/drawing/2014/main" id="{F98543B7-2BB8-4E73-AAF2-1121E5A15F4B}"/>
                </a:ext>
              </a:extLst>
            </p:cNvPr>
            <p:cNvSpPr>
              <a:spLocks noChangeArrowheads="1"/>
            </p:cNvSpPr>
            <p:nvPr/>
          </p:nvSpPr>
          <p:spPr bwMode="auto">
            <a:xfrm>
              <a:off x="4930028" y="3543744"/>
              <a:ext cx="4107684" cy="8347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CT*</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184)</a:t>
              </a: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endPar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5" name="Line 53">
              <a:extLst>
                <a:ext uri="{FF2B5EF4-FFF2-40B4-BE49-F238E27FC236}">
                  <a16:creationId xmlns:a16="http://schemas.microsoft.com/office/drawing/2014/main" id="{16429C93-9A42-4543-B42B-9C401A76433E}"/>
                </a:ext>
              </a:extLst>
            </p:cNvPr>
            <p:cNvSpPr>
              <a:spLocks noChangeShapeType="1"/>
            </p:cNvSpPr>
            <p:nvPr/>
          </p:nvSpPr>
          <p:spPr bwMode="auto">
            <a:xfrm>
              <a:off x="4250804" y="3608118"/>
              <a:ext cx="575036" cy="3301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6" name="Line 54">
              <a:extLst>
                <a:ext uri="{FF2B5EF4-FFF2-40B4-BE49-F238E27FC236}">
                  <a16:creationId xmlns:a16="http://schemas.microsoft.com/office/drawing/2014/main" id="{0EBF8C83-2467-4805-B44C-0B55A6BFC680}"/>
                </a:ext>
              </a:extLst>
            </p:cNvPr>
            <p:cNvSpPr>
              <a:spLocks noChangeShapeType="1"/>
            </p:cNvSpPr>
            <p:nvPr/>
          </p:nvSpPr>
          <p:spPr bwMode="auto">
            <a:xfrm flipV="1">
              <a:off x="4253979" y="3063542"/>
              <a:ext cx="571861" cy="26754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grpSp>
        <p:nvGrpSpPr>
          <p:cNvPr id="24" name="Group 23">
            <a:extLst>
              <a:ext uri="{FF2B5EF4-FFF2-40B4-BE49-F238E27FC236}">
                <a16:creationId xmlns:a16="http://schemas.microsoft.com/office/drawing/2014/main" id="{4F09601D-5579-6A47-D91F-BF2731E42B39}"/>
              </a:ext>
            </a:extLst>
          </p:cNvPr>
          <p:cNvGrpSpPr/>
          <p:nvPr/>
        </p:nvGrpSpPr>
        <p:grpSpPr>
          <a:xfrm>
            <a:off x="9392911" y="6207927"/>
            <a:ext cx="2488502" cy="454909"/>
            <a:chOff x="9392911" y="6207927"/>
            <a:chExt cx="2488502" cy="454909"/>
          </a:xfrm>
        </p:grpSpPr>
        <p:pic>
          <p:nvPicPr>
            <p:cNvPr id="25" name="Picture 24" descr="A picture containing text, ax, wheel&#10;&#10;Description automatically generated">
              <a:extLst>
                <a:ext uri="{FF2B5EF4-FFF2-40B4-BE49-F238E27FC236}">
                  <a16:creationId xmlns:a16="http://schemas.microsoft.com/office/drawing/2014/main" id="{849255F3-E7A3-A475-BF2F-76317B7FE2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6" name="Rectangle 8">
              <a:extLst>
                <a:ext uri="{FF2B5EF4-FFF2-40B4-BE49-F238E27FC236}">
                  <a16:creationId xmlns:a16="http://schemas.microsoft.com/office/drawing/2014/main" id="{83C33902-341D-EF8D-C5BE-6F438A4B6D1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28" name="TextBox 1">
            <a:extLst>
              <a:ext uri="{FF2B5EF4-FFF2-40B4-BE49-F238E27FC236}">
                <a16:creationId xmlns:a16="http://schemas.microsoft.com/office/drawing/2014/main" id="{0D03639F-8B28-ECB8-4FCB-FB619EB5543A}"/>
              </a:ext>
            </a:extLst>
          </p:cNvPr>
          <p:cNvSpPr txBox="1">
            <a:spLocks noChangeArrowheads="1"/>
          </p:cNvSpPr>
          <p:nvPr/>
        </p:nvSpPr>
        <p:spPr bwMode="auto">
          <a:xfrm>
            <a:off x="5884148" y="4468853"/>
            <a:ext cx="42822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*Treatment of physician’s choice: capecitabine, eribulin, gemcitabine, paclitaxel, or nab-paclitaxel. </a:t>
            </a:r>
          </a:p>
        </p:txBody>
      </p:sp>
      <p:sp>
        <p:nvSpPr>
          <p:cNvPr id="18" name="TextBox 17">
            <a:extLst>
              <a:ext uri="{FF2B5EF4-FFF2-40B4-BE49-F238E27FC236}">
                <a16:creationId xmlns:a16="http://schemas.microsoft.com/office/drawing/2014/main" id="{CE82F75B-D9B8-EA1B-AE42-CCD23EA7166F}"/>
              </a:ext>
            </a:extLst>
          </p:cNvPr>
          <p:cNvSpPr txBox="1"/>
          <p:nvPr/>
        </p:nvSpPr>
        <p:spPr bwMode="auto">
          <a:xfrm>
            <a:off x="2732878" y="1921527"/>
            <a:ext cx="539768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Stratified by HER2-low status (IHC1+ vs IHC2+ and ISH-), </a:t>
            </a:r>
            <a:b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no. of prior lines of CT for metastatic disease (1 vs 2), HR status </a:t>
            </a:r>
            <a:b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(HR+ [with vs without previous CDK4/6 inhibitor] vs HR-)</a:t>
            </a:r>
          </a:p>
        </p:txBody>
      </p:sp>
      <p:cxnSp>
        <p:nvCxnSpPr>
          <p:cNvPr id="19" name="Straight Arrow Connector 18">
            <a:extLst>
              <a:ext uri="{FF2B5EF4-FFF2-40B4-BE49-F238E27FC236}">
                <a16:creationId xmlns:a16="http://schemas.microsoft.com/office/drawing/2014/main" id="{4BDB4341-E554-244A-C91F-8A255DEF3882}"/>
              </a:ext>
            </a:extLst>
          </p:cNvPr>
          <p:cNvCxnSpPr>
            <a:cxnSpLocks/>
          </p:cNvCxnSpPr>
          <p:nvPr/>
        </p:nvCxnSpPr>
        <p:spPr bwMode="auto">
          <a:xfrm>
            <a:off x="5431721" y="2698125"/>
            <a:ext cx="0" cy="551961"/>
          </a:xfrm>
          <a:prstGeom prst="straightConnector1">
            <a:avLst/>
          </a:prstGeom>
          <a:noFill/>
          <a:ln w="19050" cap="flat" cmpd="sng" algn="ctr">
            <a:solidFill>
              <a:schemeClr val="bg1"/>
            </a:solidFill>
            <a:prstDash val="sysDot"/>
            <a:round/>
            <a:headEnd type="none" w="med" len="med"/>
            <a:tailEnd type="triangle"/>
          </a:ln>
          <a:effectLst/>
        </p:spPr>
      </p:cxnSp>
    </p:spTree>
    <p:extLst>
      <p:ext uri="{BB962C8B-B14F-4D97-AF65-F5344CB8AC3E}">
        <p14:creationId xmlns:p14="http://schemas.microsoft.com/office/powerpoint/2010/main" val="1508733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altLang="en-US" dirty="0"/>
              <a:t>DESTINY-Breast04: </a:t>
            </a:r>
            <a:r>
              <a:rPr lang="en-US" dirty="0"/>
              <a:t>Exploratory Analysis of </a:t>
            </a:r>
            <a:br>
              <a:rPr lang="en-US" dirty="0"/>
            </a:br>
            <a:r>
              <a:rPr lang="en-US" dirty="0"/>
              <a:t>PFS and OS in Hormone Receptor–Negative Patients </a:t>
            </a:r>
            <a:endParaRPr lang="en-US" altLang="en-US" dirty="0"/>
          </a:p>
        </p:txBody>
      </p:sp>
      <p:sp>
        <p:nvSpPr>
          <p:cNvPr id="11" name="TextBox 10">
            <a:extLst>
              <a:ext uri="{FF2B5EF4-FFF2-40B4-BE49-F238E27FC236}">
                <a16:creationId xmlns:a16="http://schemas.microsoft.com/office/drawing/2014/main" id="{EE898025-F591-09D5-BE6A-4AE32D212ED2}"/>
              </a:ext>
            </a:extLst>
          </p:cNvPr>
          <p:cNvSpPr txBox="1"/>
          <p:nvPr/>
        </p:nvSpPr>
        <p:spPr bwMode="auto">
          <a:xfrm>
            <a:off x="2348619" y="1490597"/>
            <a:ext cx="18162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a:t>
            </a:r>
          </a:p>
        </p:txBody>
      </p:sp>
      <p:sp>
        <p:nvSpPr>
          <p:cNvPr id="13" name="TextBox 12">
            <a:extLst>
              <a:ext uri="{FF2B5EF4-FFF2-40B4-BE49-F238E27FC236}">
                <a16:creationId xmlns:a16="http://schemas.microsoft.com/office/drawing/2014/main" id="{468AE612-C1D2-3D18-D1F4-B6B50719810C}"/>
              </a:ext>
            </a:extLst>
          </p:cNvPr>
          <p:cNvSpPr txBox="1"/>
          <p:nvPr/>
        </p:nvSpPr>
        <p:spPr bwMode="auto">
          <a:xfrm>
            <a:off x="7959454" y="1490597"/>
            <a:ext cx="18162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OS</a:t>
            </a:r>
          </a:p>
        </p:txBody>
      </p:sp>
      <p:graphicFrame>
        <p:nvGraphicFramePr>
          <p:cNvPr id="12" name="Table 5">
            <a:extLst>
              <a:ext uri="{FF2B5EF4-FFF2-40B4-BE49-F238E27FC236}">
                <a16:creationId xmlns:a16="http://schemas.microsoft.com/office/drawing/2014/main" id="{5B3CF5DC-8BF7-39B1-AF00-5FF43D0B5B2A}"/>
              </a:ext>
            </a:extLst>
          </p:cNvPr>
          <p:cNvGraphicFramePr>
            <a:graphicFrameLocks noGrp="1"/>
          </p:cNvGraphicFramePr>
          <p:nvPr>
            <p:extLst>
              <p:ext uri="{D42A27DB-BD31-4B8C-83A1-F6EECF244321}">
                <p14:modId xmlns:p14="http://schemas.microsoft.com/office/powerpoint/2010/main" val="784445383"/>
              </p:ext>
            </p:extLst>
          </p:nvPr>
        </p:nvGraphicFramePr>
        <p:xfrm>
          <a:off x="2182498" y="1732129"/>
          <a:ext cx="4083587" cy="1042416"/>
        </p:xfrm>
        <a:graphic>
          <a:graphicData uri="http://schemas.openxmlformats.org/drawingml/2006/table">
            <a:tbl>
              <a:tblPr firstRow="1" bandRow="1">
                <a:tableStyleId>{5C22544A-7EE6-4342-B048-85BDC9FD1C3A}</a:tableStyleId>
              </a:tblPr>
              <a:tblGrid>
                <a:gridCol w="1455848">
                  <a:extLst>
                    <a:ext uri="{9D8B030D-6E8A-4147-A177-3AD203B41FA5}">
                      <a16:colId xmlns:a16="http://schemas.microsoft.com/office/drawing/2014/main" val="1330018236"/>
                    </a:ext>
                  </a:extLst>
                </a:gridCol>
                <a:gridCol w="1376413">
                  <a:extLst>
                    <a:ext uri="{9D8B030D-6E8A-4147-A177-3AD203B41FA5}">
                      <a16:colId xmlns:a16="http://schemas.microsoft.com/office/drawing/2014/main" val="3495904850"/>
                    </a:ext>
                  </a:extLst>
                </a:gridCol>
                <a:gridCol w="1251326">
                  <a:extLst>
                    <a:ext uri="{9D8B030D-6E8A-4147-A177-3AD203B41FA5}">
                      <a16:colId xmlns:a16="http://schemas.microsoft.com/office/drawing/2014/main" val="1641263818"/>
                    </a:ext>
                  </a:extLst>
                </a:gridCol>
              </a:tblGrid>
              <a:tr h="0">
                <a:tc>
                  <a:txBody>
                    <a:bodyPr/>
                    <a:lstStyle/>
                    <a:p>
                      <a:pPr>
                        <a:lnSpc>
                          <a:spcPct val="90000"/>
                        </a:lnSpc>
                      </a:pPr>
                      <a:endParaRPr 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1"/>
                          </a:solidFill>
                        </a:rPr>
                        <a:t>T-DXd (n = 40)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3"/>
                          </a:solidFill>
                        </a:rPr>
                        <a:t>CT (n = 18)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8973068"/>
                  </a:ext>
                </a:extLst>
              </a:tr>
              <a:tr h="444135">
                <a:tc>
                  <a:txBody>
                    <a:bodyPr/>
                    <a:lstStyle/>
                    <a:p>
                      <a:pPr>
                        <a:lnSpc>
                          <a:spcPct val="90000"/>
                        </a:lnSpc>
                      </a:pPr>
                      <a:r>
                        <a:rPr lang="en-US" sz="1400" dirty="0">
                          <a:solidFill>
                            <a:schemeClr val="bg1"/>
                          </a:solidFill>
                        </a:rPr>
                        <a:t>mPFS, mo </a:t>
                      </a:r>
                      <a:br>
                        <a:rPr lang="en-US" sz="1400" dirty="0">
                          <a:solidFill>
                            <a:schemeClr val="bg1"/>
                          </a:solidFill>
                        </a:rPr>
                      </a:br>
                      <a:r>
                        <a:rPr lang="en-US" sz="1400" dirty="0">
                          <a:solidFill>
                            <a:schemeClr val="bg1"/>
                          </a:solidFill>
                        </a:rPr>
                        <a:t>(95% CI)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rPr>
                        <a:t>8.5 (4.3-11.7)</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rPr>
                        <a:t>2.9 (1.4-5.1)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7675394"/>
                  </a:ext>
                </a:extLst>
              </a:tr>
              <a:tr h="168497">
                <a:tc>
                  <a:txBody>
                    <a:bodyPr/>
                    <a:lstStyle/>
                    <a:p>
                      <a:pPr>
                        <a:lnSpc>
                          <a:spcPct val="90000"/>
                        </a:lnSpc>
                      </a:pPr>
                      <a:r>
                        <a:rPr lang="en-US" sz="1400" dirty="0">
                          <a:solidFill>
                            <a:schemeClr val="bg1"/>
                          </a:solidFill>
                        </a:rPr>
                        <a:t>HR (95% CI)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ctr">
                        <a:lnSpc>
                          <a:spcPct val="90000"/>
                        </a:lnSpc>
                      </a:pPr>
                      <a:r>
                        <a:rPr lang="en-US" sz="1400" kern="0" dirty="0">
                          <a:solidFill>
                            <a:schemeClr val="bg1"/>
                          </a:solidFill>
                          <a:latin typeface="+mn-lt"/>
                          <a:cs typeface="+mn-cs"/>
                          <a:sym typeface="Helvetica-Bold"/>
                          <a:rtl val="0"/>
                        </a:rPr>
                        <a:t>0.46 (0.24-0.89)</a:t>
                      </a:r>
                      <a:endParaRPr lang="en-US" sz="1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lang="en-US" dirty="0">
                        <a:solidFill>
                          <a:schemeClr val="bg1"/>
                        </a:solidFill>
                      </a:endParaRPr>
                    </a:p>
                  </a:txBody>
                  <a:tcPr/>
                </a:tc>
                <a:extLst>
                  <a:ext uri="{0D108BD9-81ED-4DB2-BD59-A6C34878D82A}">
                    <a16:rowId xmlns:a16="http://schemas.microsoft.com/office/drawing/2014/main" val="340184635"/>
                  </a:ext>
                </a:extLst>
              </a:tr>
            </a:tbl>
          </a:graphicData>
        </a:graphic>
      </p:graphicFrame>
      <p:graphicFrame>
        <p:nvGraphicFramePr>
          <p:cNvPr id="14" name="Table 5">
            <a:extLst>
              <a:ext uri="{FF2B5EF4-FFF2-40B4-BE49-F238E27FC236}">
                <a16:creationId xmlns:a16="http://schemas.microsoft.com/office/drawing/2014/main" id="{1464DD66-312F-8B14-7AE9-2CC88162EEB4}"/>
              </a:ext>
            </a:extLst>
          </p:cNvPr>
          <p:cNvGraphicFramePr>
            <a:graphicFrameLocks noGrp="1"/>
          </p:cNvGraphicFramePr>
          <p:nvPr>
            <p:extLst>
              <p:ext uri="{D42A27DB-BD31-4B8C-83A1-F6EECF244321}">
                <p14:modId xmlns:p14="http://schemas.microsoft.com/office/powerpoint/2010/main" val="2254743469"/>
              </p:ext>
            </p:extLst>
          </p:nvPr>
        </p:nvGraphicFramePr>
        <p:xfrm>
          <a:off x="8456134" y="1732129"/>
          <a:ext cx="3531047" cy="1177826"/>
        </p:xfrm>
        <a:graphic>
          <a:graphicData uri="http://schemas.openxmlformats.org/drawingml/2006/table">
            <a:tbl>
              <a:tblPr firstRow="1" bandRow="1">
                <a:tableStyleId>{5C22544A-7EE6-4342-B048-85BDC9FD1C3A}</a:tableStyleId>
              </a:tblPr>
              <a:tblGrid>
                <a:gridCol w="1072421">
                  <a:extLst>
                    <a:ext uri="{9D8B030D-6E8A-4147-A177-3AD203B41FA5}">
                      <a16:colId xmlns:a16="http://schemas.microsoft.com/office/drawing/2014/main" val="1330018236"/>
                    </a:ext>
                  </a:extLst>
                </a:gridCol>
                <a:gridCol w="1330693">
                  <a:extLst>
                    <a:ext uri="{9D8B030D-6E8A-4147-A177-3AD203B41FA5}">
                      <a16:colId xmlns:a16="http://schemas.microsoft.com/office/drawing/2014/main" val="3495904850"/>
                    </a:ext>
                  </a:extLst>
                </a:gridCol>
                <a:gridCol w="1127933">
                  <a:extLst>
                    <a:ext uri="{9D8B030D-6E8A-4147-A177-3AD203B41FA5}">
                      <a16:colId xmlns:a16="http://schemas.microsoft.com/office/drawing/2014/main" val="1641263818"/>
                    </a:ext>
                  </a:extLst>
                </a:gridCol>
              </a:tblGrid>
              <a:tr h="249713">
                <a:tc>
                  <a:txBody>
                    <a:bodyPr/>
                    <a:lstStyle/>
                    <a:p>
                      <a:pPr>
                        <a:lnSpc>
                          <a:spcPct val="90000"/>
                        </a:lnSpc>
                      </a:pPr>
                      <a:endParaRPr lang="en-US" sz="1400" dirty="0"/>
                    </a:p>
                  </a:txBody>
                  <a:tcPr marL="9144" marR="9144">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1"/>
                          </a:solidFill>
                        </a:rPr>
                        <a:t>T-DXd (n = 40)</a:t>
                      </a:r>
                    </a:p>
                  </a:txBody>
                  <a:tcPr marL="9144" marR="9144">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accent3"/>
                          </a:solidFill>
                        </a:rPr>
                        <a:t>CT (n = 18)</a:t>
                      </a:r>
                    </a:p>
                  </a:txBody>
                  <a:tcPr marL="9144" marR="9144">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8973068"/>
                  </a:ext>
                </a:extLst>
              </a:tr>
              <a:tr h="418874">
                <a:tc>
                  <a:txBody>
                    <a:bodyPr/>
                    <a:lstStyle/>
                    <a:p>
                      <a:pPr>
                        <a:lnSpc>
                          <a:spcPct val="90000"/>
                        </a:lnSpc>
                      </a:pPr>
                      <a:r>
                        <a:rPr lang="en-US" sz="1400" dirty="0">
                          <a:solidFill>
                            <a:schemeClr val="bg1"/>
                          </a:solidFill>
                        </a:rPr>
                        <a:t>mOS, mo (95% CI)</a:t>
                      </a:r>
                    </a:p>
                  </a:txBody>
                  <a:tcPr marL="9144" marR="9144">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rPr>
                        <a:t>18.2 (13.6-NE)</a:t>
                      </a:r>
                    </a:p>
                  </a:txBody>
                  <a:tcPr marL="9144" marR="9144">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lnSpc>
                          <a:spcPct val="90000"/>
                        </a:lnSpc>
                      </a:pPr>
                      <a:r>
                        <a:rPr lang="en-US" sz="1400" dirty="0">
                          <a:solidFill>
                            <a:schemeClr val="bg1"/>
                          </a:solidFill>
                        </a:rPr>
                        <a:t>8.3 (5.6-20.6)</a:t>
                      </a:r>
                    </a:p>
                  </a:txBody>
                  <a:tcPr marL="9144" marR="9144">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7675394"/>
                  </a:ext>
                </a:extLst>
              </a:tr>
              <a:tr h="418874">
                <a:tc>
                  <a:txBody>
                    <a:bodyPr/>
                    <a:lstStyle/>
                    <a:p>
                      <a:pPr>
                        <a:lnSpc>
                          <a:spcPct val="90000"/>
                        </a:lnSpc>
                      </a:pPr>
                      <a:r>
                        <a:rPr lang="en-US" sz="1400" dirty="0">
                          <a:solidFill>
                            <a:schemeClr val="bg1"/>
                          </a:solidFill>
                        </a:rPr>
                        <a:t>HR (95% CI)</a:t>
                      </a:r>
                    </a:p>
                  </a:txBody>
                  <a:tcPr marL="9144" marR="914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ctr">
                        <a:lnSpc>
                          <a:spcPct val="90000"/>
                        </a:lnSpc>
                      </a:pPr>
                      <a:r>
                        <a:rPr lang="en-US" sz="1400" kern="0" dirty="0">
                          <a:solidFill>
                            <a:schemeClr val="bg1"/>
                          </a:solidFill>
                          <a:latin typeface="+mn-lt"/>
                          <a:cs typeface="+mn-cs"/>
                          <a:sym typeface="Helvetica-Bold"/>
                          <a:rtl val="0"/>
                        </a:rPr>
                        <a:t>0.48 (0.24-0.95)</a:t>
                      </a:r>
                      <a:endParaRPr lang="en-US" sz="1400" dirty="0">
                        <a:solidFill>
                          <a:schemeClr val="bg1"/>
                        </a:solidFill>
                      </a:endParaRPr>
                    </a:p>
                  </a:txBody>
                  <a:tcPr marL="9144" marR="914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lang="en-US" dirty="0">
                        <a:solidFill>
                          <a:schemeClr val="bg1"/>
                        </a:solidFill>
                      </a:endParaRPr>
                    </a:p>
                  </a:txBody>
                  <a:tcPr/>
                </a:tc>
                <a:extLst>
                  <a:ext uri="{0D108BD9-81ED-4DB2-BD59-A6C34878D82A}">
                    <a16:rowId xmlns:a16="http://schemas.microsoft.com/office/drawing/2014/main" val="340184635"/>
                  </a:ext>
                </a:extLst>
              </a:tr>
            </a:tbl>
          </a:graphicData>
        </a:graphic>
      </p:graphicFrame>
      <p:sp>
        <p:nvSpPr>
          <p:cNvPr id="5" name="TextBox 4">
            <a:extLst>
              <a:ext uri="{FF2B5EF4-FFF2-40B4-BE49-F238E27FC236}">
                <a16:creationId xmlns:a16="http://schemas.microsoft.com/office/drawing/2014/main" id="{F52382FF-F48D-C0EE-06F9-65F3B559F629}"/>
              </a:ext>
            </a:extLst>
          </p:cNvPr>
          <p:cNvSpPr txBox="1"/>
          <p:nvPr/>
        </p:nvSpPr>
        <p:spPr bwMode="auto">
          <a:xfrm rot="16200000">
            <a:off x="5913414" y="3401228"/>
            <a:ext cx="8146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OS (%)</a:t>
            </a:r>
          </a:p>
        </p:txBody>
      </p:sp>
      <p:sp>
        <p:nvSpPr>
          <p:cNvPr id="15" name="TextBox 14">
            <a:extLst>
              <a:ext uri="{FF2B5EF4-FFF2-40B4-BE49-F238E27FC236}">
                <a16:creationId xmlns:a16="http://schemas.microsoft.com/office/drawing/2014/main" id="{CBF31E2B-635A-4413-C594-C171D6179490}"/>
              </a:ext>
            </a:extLst>
          </p:cNvPr>
          <p:cNvSpPr txBox="1"/>
          <p:nvPr/>
        </p:nvSpPr>
        <p:spPr bwMode="auto">
          <a:xfrm rot="16200000">
            <a:off x="44225" y="3305299"/>
            <a:ext cx="885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 (%)</a:t>
            </a:r>
          </a:p>
        </p:txBody>
      </p:sp>
      <p:grpSp>
        <p:nvGrpSpPr>
          <p:cNvPr id="2" name="Group 1">
            <a:extLst>
              <a:ext uri="{FF2B5EF4-FFF2-40B4-BE49-F238E27FC236}">
                <a16:creationId xmlns:a16="http://schemas.microsoft.com/office/drawing/2014/main" id="{10B4304F-F207-6CE2-1B8B-177F9EF4373F}"/>
              </a:ext>
            </a:extLst>
          </p:cNvPr>
          <p:cNvGrpSpPr/>
          <p:nvPr/>
        </p:nvGrpSpPr>
        <p:grpSpPr>
          <a:xfrm>
            <a:off x="469553" y="1975304"/>
            <a:ext cx="5394156" cy="3618928"/>
            <a:chOff x="469553" y="1975304"/>
            <a:chExt cx="5394156" cy="3618928"/>
          </a:xfrm>
        </p:grpSpPr>
        <p:grpSp>
          <p:nvGrpSpPr>
            <p:cNvPr id="64" name="Group 63">
              <a:extLst>
                <a:ext uri="{FF2B5EF4-FFF2-40B4-BE49-F238E27FC236}">
                  <a16:creationId xmlns:a16="http://schemas.microsoft.com/office/drawing/2014/main" id="{E750761D-2963-CFDC-43BC-919E51056138}"/>
                </a:ext>
              </a:extLst>
            </p:cNvPr>
            <p:cNvGrpSpPr/>
            <p:nvPr/>
          </p:nvGrpSpPr>
          <p:grpSpPr>
            <a:xfrm>
              <a:off x="592185" y="4839775"/>
              <a:ext cx="5271524" cy="754457"/>
              <a:chOff x="966118" y="8269487"/>
              <a:chExt cx="10544426" cy="1509113"/>
            </a:xfrm>
          </p:grpSpPr>
          <p:sp>
            <p:nvSpPr>
              <p:cNvPr id="65" name="TextBox 64">
                <a:extLst>
                  <a:ext uri="{FF2B5EF4-FFF2-40B4-BE49-F238E27FC236}">
                    <a16:creationId xmlns:a16="http://schemas.microsoft.com/office/drawing/2014/main" id="{E60CC4E7-C41D-42A7-21CF-5A705D945629}"/>
                  </a:ext>
                </a:extLst>
              </p:cNvPr>
              <p:cNvSpPr txBox="1"/>
              <p:nvPr/>
            </p:nvSpPr>
            <p:spPr>
              <a:xfrm>
                <a:off x="1392760"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0</a:t>
                </a:r>
              </a:p>
            </p:txBody>
          </p:sp>
          <p:sp>
            <p:nvSpPr>
              <p:cNvPr id="66" name="TextBox 65">
                <a:extLst>
                  <a:ext uri="{FF2B5EF4-FFF2-40B4-BE49-F238E27FC236}">
                    <a16:creationId xmlns:a16="http://schemas.microsoft.com/office/drawing/2014/main" id="{63BFAD84-9CD6-8D7D-195A-8A446D5B0F77}"/>
                  </a:ext>
                </a:extLst>
              </p:cNvPr>
              <p:cNvSpPr txBox="1"/>
              <p:nvPr/>
            </p:nvSpPr>
            <p:spPr>
              <a:xfrm>
                <a:off x="1731512"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67" name="TextBox 66">
                <a:extLst>
                  <a:ext uri="{FF2B5EF4-FFF2-40B4-BE49-F238E27FC236}">
                    <a16:creationId xmlns:a16="http://schemas.microsoft.com/office/drawing/2014/main" id="{7CEE8D11-D9E9-AA69-F78C-6C38B15F2DDB}"/>
                  </a:ext>
                </a:extLst>
              </p:cNvPr>
              <p:cNvSpPr txBox="1"/>
              <p:nvPr/>
            </p:nvSpPr>
            <p:spPr>
              <a:xfrm>
                <a:off x="2070192"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68" name="TextBox 67">
                <a:extLst>
                  <a:ext uri="{FF2B5EF4-FFF2-40B4-BE49-F238E27FC236}">
                    <a16:creationId xmlns:a16="http://schemas.microsoft.com/office/drawing/2014/main" id="{BD778F7F-3BA4-9C29-3596-DDF8890E2F21}"/>
                  </a:ext>
                </a:extLst>
              </p:cNvPr>
              <p:cNvSpPr txBox="1"/>
              <p:nvPr/>
            </p:nvSpPr>
            <p:spPr>
              <a:xfrm>
                <a:off x="2408966"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69" name="TextBox 68">
                <a:extLst>
                  <a:ext uri="{FF2B5EF4-FFF2-40B4-BE49-F238E27FC236}">
                    <a16:creationId xmlns:a16="http://schemas.microsoft.com/office/drawing/2014/main" id="{B8D9B046-792C-5438-D18E-505AD97DBEBD}"/>
                  </a:ext>
                </a:extLst>
              </p:cNvPr>
              <p:cNvSpPr txBox="1"/>
              <p:nvPr/>
            </p:nvSpPr>
            <p:spPr>
              <a:xfrm>
                <a:off x="2747761"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70" name="TextBox 69">
                <a:extLst>
                  <a:ext uri="{FF2B5EF4-FFF2-40B4-BE49-F238E27FC236}">
                    <a16:creationId xmlns:a16="http://schemas.microsoft.com/office/drawing/2014/main" id="{9BF85123-F4EE-AB42-ECEB-8DA89A609A17}"/>
                  </a:ext>
                </a:extLst>
              </p:cNvPr>
              <p:cNvSpPr txBox="1"/>
              <p:nvPr/>
            </p:nvSpPr>
            <p:spPr>
              <a:xfrm>
                <a:off x="3086555"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71" name="TextBox 70">
                <a:extLst>
                  <a:ext uri="{FF2B5EF4-FFF2-40B4-BE49-F238E27FC236}">
                    <a16:creationId xmlns:a16="http://schemas.microsoft.com/office/drawing/2014/main" id="{E1F8BFE7-6657-90AF-AE58-758E9BCB5320}"/>
                  </a:ext>
                </a:extLst>
              </p:cNvPr>
              <p:cNvSpPr txBox="1"/>
              <p:nvPr/>
            </p:nvSpPr>
            <p:spPr>
              <a:xfrm>
                <a:off x="3425307"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6</a:t>
                </a:r>
              </a:p>
            </p:txBody>
          </p:sp>
          <p:sp>
            <p:nvSpPr>
              <p:cNvPr id="72" name="TextBox 71">
                <a:extLst>
                  <a:ext uri="{FF2B5EF4-FFF2-40B4-BE49-F238E27FC236}">
                    <a16:creationId xmlns:a16="http://schemas.microsoft.com/office/drawing/2014/main" id="{CA0BE9BF-851B-241D-4A67-3C094DE9EE16}"/>
                  </a:ext>
                </a:extLst>
              </p:cNvPr>
              <p:cNvSpPr txBox="1"/>
              <p:nvPr/>
            </p:nvSpPr>
            <p:spPr>
              <a:xfrm>
                <a:off x="3764123"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7</a:t>
                </a:r>
              </a:p>
            </p:txBody>
          </p:sp>
          <p:sp>
            <p:nvSpPr>
              <p:cNvPr id="73" name="TextBox 72">
                <a:extLst>
                  <a:ext uri="{FF2B5EF4-FFF2-40B4-BE49-F238E27FC236}">
                    <a16:creationId xmlns:a16="http://schemas.microsoft.com/office/drawing/2014/main" id="{790A0DA0-9D47-56DE-5D21-A976A5E3292C}"/>
                  </a:ext>
                </a:extLst>
              </p:cNvPr>
              <p:cNvSpPr txBox="1"/>
              <p:nvPr/>
            </p:nvSpPr>
            <p:spPr>
              <a:xfrm>
                <a:off x="4102703"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8</a:t>
                </a:r>
              </a:p>
            </p:txBody>
          </p:sp>
          <p:sp>
            <p:nvSpPr>
              <p:cNvPr id="74" name="TextBox 73">
                <a:extLst>
                  <a:ext uri="{FF2B5EF4-FFF2-40B4-BE49-F238E27FC236}">
                    <a16:creationId xmlns:a16="http://schemas.microsoft.com/office/drawing/2014/main" id="{DFA89A77-FF2E-367B-030F-68E95C03EB3E}"/>
                  </a:ext>
                </a:extLst>
              </p:cNvPr>
              <p:cNvSpPr txBox="1"/>
              <p:nvPr/>
            </p:nvSpPr>
            <p:spPr>
              <a:xfrm>
                <a:off x="4441473"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9</a:t>
                </a:r>
              </a:p>
            </p:txBody>
          </p:sp>
          <p:sp>
            <p:nvSpPr>
              <p:cNvPr id="75" name="TextBox 74">
                <a:extLst>
                  <a:ext uri="{FF2B5EF4-FFF2-40B4-BE49-F238E27FC236}">
                    <a16:creationId xmlns:a16="http://schemas.microsoft.com/office/drawing/2014/main" id="{2EC75B1B-D6E2-1DBC-9E96-2621A5B6F22C}"/>
                  </a:ext>
                </a:extLst>
              </p:cNvPr>
              <p:cNvSpPr txBox="1"/>
              <p:nvPr/>
            </p:nvSpPr>
            <p:spPr>
              <a:xfrm>
                <a:off x="4731833"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10</a:t>
                </a:r>
              </a:p>
            </p:txBody>
          </p:sp>
          <p:sp>
            <p:nvSpPr>
              <p:cNvPr id="76" name="TextBox 75">
                <a:extLst>
                  <a:ext uri="{FF2B5EF4-FFF2-40B4-BE49-F238E27FC236}">
                    <a16:creationId xmlns:a16="http://schemas.microsoft.com/office/drawing/2014/main" id="{6C62109F-C38C-1AF4-D45A-7AFEB489B45E}"/>
                  </a:ext>
                </a:extLst>
              </p:cNvPr>
              <p:cNvSpPr txBox="1"/>
              <p:nvPr/>
            </p:nvSpPr>
            <p:spPr>
              <a:xfrm>
                <a:off x="5070583"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11</a:t>
                </a:r>
              </a:p>
            </p:txBody>
          </p:sp>
          <p:sp>
            <p:nvSpPr>
              <p:cNvPr id="77" name="TextBox 76">
                <a:extLst>
                  <a:ext uri="{FF2B5EF4-FFF2-40B4-BE49-F238E27FC236}">
                    <a16:creationId xmlns:a16="http://schemas.microsoft.com/office/drawing/2014/main" id="{BBB5EAB9-5E39-ED83-10B2-673821704B29}"/>
                  </a:ext>
                </a:extLst>
              </p:cNvPr>
              <p:cNvSpPr txBox="1"/>
              <p:nvPr/>
            </p:nvSpPr>
            <p:spPr>
              <a:xfrm>
                <a:off x="5409269"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12</a:t>
                </a:r>
              </a:p>
            </p:txBody>
          </p:sp>
          <p:sp>
            <p:nvSpPr>
              <p:cNvPr id="78" name="TextBox 77">
                <a:extLst>
                  <a:ext uri="{FF2B5EF4-FFF2-40B4-BE49-F238E27FC236}">
                    <a16:creationId xmlns:a16="http://schemas.microsoft.com/office/drawing/2014/main" id="{908C8158-E723-31E4-FC0C-F25BADE99C52}"/>
                  </a:ext>
                </a:extLst>
              </p:cNvPr>
              <p:cNvSpPr txBox="1"/>
              <p:nvPr/>
            </p:nvSpPr>
            <p:spPr>
              <a:xfrm>
                <a:off x="5748041"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13</a:t>
                </a:r>
              </a:p>
            </p:txBody>
          </p:sp>
          <p:sp>
            <p:nvSpPr>
              <p:cNvPr id="79" name="TextBox 78">
                <a:extLst>
                  <a:ext uri="{FF2B5EF4-FFF2-40B4-BE49-F238E27FC236}">
                    <a16:creationId xmlns:a16="http://schemas.microsoft.com/office/drawing/2014/main" id="{50B8F0B8-97F4-BB55-709A-D695CA2D9C26}"/>
                  </a:ext>
                </a:extLst>
              </p:cNvPr>
              <p:cNvSpPr txBox="1"/>
              <p:nvPr/>
            </p:nvSpPr>
            <p:spPr>
              <a:xfrm>
                <a:off x="6086836"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14</a:t>
                </a:r>
              </a:p>
            </p:txBody>
          </p:sp>
          <p:sp>
            <p:nvSpPr>
              <p:cNvPr id="80" name="TextBox 79">
                <a:extLst>
                  <a:ext uri="{FF2B5EF4-FFF2-40B4-BE49-F238E27FC236}">
                    <a16:creationId xmlns:a16="http://schemas.microsoft.com/office/drawing/2014/main" id="{E790D061-D793-C291-278B-B38254426F13}"/>
                  </a:ext>
                </a:extLst>
              </p:cNvPr>
              <p:cNvSpPr txBox="1"/>
              <p:nvPr/>
            </p:nvSpPr>
            <p:spPr>
              <a:xfrm>
                <a:off x="6425608"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15</a:t>
                </a:r>
              </a:p>
            </p:txBody>
          </p:sp>
          <p:sp>
            <p:nvSpPr>
              <p:cNvPr id="81" name="TextBox 80">
                <a:extLst>
                  <a:ext uri="{FF2B5EF4-FFF2-40B4-BE49-F238E27FC236}">
                    <a16:creationId xmlns:a16="http://schemas.microsoft.com/office/drawing/2014/main" id="{2DB3F8AE-49FD-0663-5F41-7884D763C548}"/>
                  </a:ext>
                </a:extLst>
              </p:cNvPr>
              <p:cNvSpPr txBox="1"/>
              <p:nvPr/>
            </p:nvSpPr>
            <p:spPr>
              <a:xfrm>
                <a:off x="6764380"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16</a:t>
                </a:r>
              </a:p>
            </p:txBody>
          </p:sp>
          <p:sp>
            <p:nvSpPr>
              <p:cNvPr id="82" name="TextBox 81">
                <a:extLst>
                  <a:ext uri="{FF2B5EF4-FFF2-40B4-BE49-F238E27FC236}">
                    <a16:creationId xmlns:a16="http://schemas.microsoft.com/office/drawing/2014/main" id="{52F9C3E8-0CDB-CF3A-6ABB-164E947E7541}"/>
                  </a:ext>
                </a:extLst>
              </p:cNvPr>
              <p:cNvSpPr txBox="1"/>
              <p:nvPr/>
            </p:nvSpPr>
            <p:spPr>
              <a:xfrm>
                <a:off x="710317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17</a:t>
                </a:r>
              </a:p>
            </p:txBody>
          </p:sp>
          <p:sp>
            <p:nvSpPr>
              <p:cNvPr id="83" name="TextBox 82">
                <a:extLst>
                  <a:ext uri="{FF2B5EF4-FFF2-40B4-BE49-F238E27FC236}">
                    <a16:creationId xmlns:a16="http://schemas.microsoft.com/office/drawing/2014/main" id="{948CB412-3E4F-2F08-BE6E-A22487AF7F2F}"/>
                  </a:ext>
                </a:extLst>
              </p:cNvPr>
              <p:cNvSpPr txBox="1"/>
              <p:nvPr/>
            </p:nvSpPr>
            <p:spPr>
              <a:xfrm>
                <a:off x="744175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18</a:t>
                </a:r>
              </a:p>
            </p:txBody>
          </p:sp>
          <p:sp>
            <p:nvSpPr>
              <p:cNvPr id="84" name="TextBox 83">
                <a:extLst>
                  <a:ext uri="{FF2B5EF4-FFF2-40B4-BE49-F238E27FC236}">
                    <a16:creationId xmlns:a16="http://schemas.microsoft.com/office/drawing/2014/main" id="{21C6F411-105F-F629-E921-1788A7F49B98}"/>
                  </a:ext>
                </a:extLst>
              </p:cNvPr>
              <p:cNvSpPr txBox="1"/>
              <p:nvPr/>
            </p:nvSpPr>
            <p:spPr>
              <a:xfrm>
                <a:off x="7780548"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19</a:t>
                </a:r>
              </a:p>
            </p:txBody>
          </p:sp>
          <p:sp>
            <p:nvSpPr>
              <p:cNvPr id="85" name="TextBox 84">
                <a:extLst>
                  <a:ext uri="{FF2B5EF4-FFF2-40B4-BE49-F238E27FC236}">
                    <a16:creationId xmlns:a16="http://schemas.microsoft.com/office/drawing/2014/main" id="{00901ACE-2500-1874-65C0-583C87BABC11}"/>
                  </a:ext>
                </a:extLst>
              </p:cNvPr>
              <p:cNvSpPr txBox="1"/>
              <p:nvPr/>
            </p:nvSpPr>
            <p:spPr>
              <a:xfrm>
                <a:off x="811699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20</a:t>
                </a:r>
              </a:p>
            </p:txBody>
          </p:sp>
          <p:sp>
            <p:nvSpPr>
              <p:cNvPr id="86" name="TextBox 85">
                <a:extLst>
                  <a:ext uri="{FF2B5EF4-FFF2-40B4-BE49-F238E27FC236}">
                    <a16:creationId xmlns:a16="http://schemas.microsoft.com/office/drawing/2014/main" id="{40341B69-6BEF-76C1-3528-C56F8DD26B54}"/>
                  </a:ext>
                </a:extLst>
              </p:cNvPr>
              <p:cNvSpPr txBox="1"/>
              <p:nvPr/>
            </p:nvSpPr>
            <p:spPr>
              <a:xfrm>
                <a:off x="8455766"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21</a:t>
                </a:r>
              </a:p>
            </p:txBody>
          </p:sp>
          <p:sp>
            <p:nvSpPr>
              <p:cNvPr id="87" name="TextBox 86">
                <a:extLst>
                  <a:ext uri="{FF2B5EF4-FFF2-40B4-BE49-F238E27FC236}">
                    <a16:creationId xmlns:a16="http://schemas.microsoft.com/office/drawing/2014/main" id="{E2F617E3-87C7-2AFC-4BBA-B0C3FDA40355}"/>
                  </a:ext>
                </a:extLst>
              </p:cNvPr>
              <p:cNvSpPr txBox="1"/>
              <p:nvPr/>
            </p:nvSpPr>
            <p:spPr>
              <a:xfrm>
                <a:off x="8794432"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22</a:t>
                </a:r>
              </a:p>
            </p:txBody>
          </p:sp>
          <p:sp>
            <p:nvSpPr>
              <p:cNvPr id="88" name="TextBox 87">
                <a:extLst>
                  <a:ext uri="{FF2B5EF4-FFF2-40B4-BE49-F238E27FC236}">
                    <a16:creationId xmlns:a16="http://schemas.microsoft.com/office/drawing/2014/main" id="{0BEC659E-8C3F-291A-77DE-7D6E6F6CA0B5}"/>
                  </a:ext>
                </a:extLst>
              </p:cNvPr>
              <p:cNvSpPr txBox="1"/>
              <p:nvPr/>
            </p:nvSpPr>
            <p:spPr>
              <a:xfrm>
                <a:off x="913322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23</a:t>
                </a:r>
              </a:p>
            </p:txBody>
          </p:sp>
          <p:sp>
            <p:nvSpPr>
              <p:cNvPr id="89" name="TextBox 88">
                <a:extLst>
                  <a:ext uri="{FF2B5EF4-FFF2-40B4-BE49-F238E27FC236}">
                    <a16:creationId xmlns:a16="http://schemas.microsoft.com/office/drawing/2014/main" id="{2CB04168-1E9A-136E-C52C-2990647AC42C}"/>
                  </a:ext>
                </a:extLst>
              </p:cNvPr>
              <p:cNvSpPr txBox="1"/>
              <p:nvPr/>
            </p:nvSpPr>
            <p:spPr>
              <a:xfrm>
                <a:off x="9471999"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24</a:t>
                </a:r>
              </a:p>
            </p:txBody>
          </p:sp>
          <p:sp>
            <p:nvSpPr>
              <p:cNvPr id="90" name="TextBox 89">
                <a:extLst>
                  <a:ext uri="{FF2B5EF4-FFF2-40B4-BE49-F238E27FC236}">
                    <a16:creationId xmlns:a16="http://schemas.microsoft.com/office/drawing/2014/main" id="{D43AEFE7-09BF-4FC4-21FE-AC37D2F09194}"/>
                  </a:ext>
                </a:extLst>
              </p:cNvPr>
              <p:cNvSpPr txBox="1"/>
              <p:nvPr/>
            </p:nvSpPr>
            <p:spPr>
              <a:xfrm>
                <a:off x="9810791"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25</a:t>
                </a:r>
              </a:p>
            </p:txBody>
          </p:sp>
          <p:sp>
            <p:nvSpPr>
              <p:cNvPr id="91" name="TextBox 90">
                <a:extLst>
                  <a:ext uri="{FF2B5EF4-FFF2-40B4-BE49-F238E27FC236}">
                    <a16:creationId xmlns:a16="http://schemas.microsoft.com/office/drawing/2014/main" id="{795C85CE-DEB5-0EA8-4521-13977CFECC41}"/>
                  </a:ext>
                </a:extLst>
              </p:cNvPr>
              <p:cNvSpPr txBox="1"/>
              <p:nvPr/>
            </p:nvSpPr>
            <p:spPr>
              <a:xfrm>
                <a:off x="10149565"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26</a:t>
                </a:r>
              </a:p>
            </p:txBody>
          </p:sp>
          <p:sp>
            <p:nvSpPr>
              <p:cNvPr id="92" name="TextBox 91">
                <a:extLst>
                  <a:ext uri="{FF2B5EF4-FFF2-40B4-BE49-F238E27FC236}">
                    <a16:creationId xmlns:a16="http://schemas.microsoft.com/office/drawing/2014/main" id="{C095FD6D-5F31-0668-6542-EB1D136A7571}"/>
                  </a:ext>
                </a:extLst>
              </p:cNvPr>
              <p:cNvSpPr txBox="1"/>
              <p:nvPr/>
            </p:nvSpPr>
            <p:spPr>
              <a:xfrm>
                <a:off x="10488357"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27</a:t>
                </a:r>
              </a:p>
            </p:txBody>
          </p:sp>
          <p:sp>
            <p:nvSpPr>
              <p:cNvPr id="93" name="TextBox 92">
                <a:extLst>
                  <a:ext uri="{FF2B5EF4-FFF2-40B4-BE49-F238E27FC236}">
                    <a16:creationId xmlns:a16="http://schemas.microsoft.com/office/drawing/2014/main" id="{C3F2DCB6-AE7D-684C-FAA2-2FCD84926E90}"/>
                  </a:ext>
                </a:extLst>
              </p:cNvPr>
              <p:cNvSpPr txBox="1"/>
              <p:nvPr/>
            </p:nvSpPr>
            <p:spPr>
              <a:xfrm>
                <a:off x="10826935"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28</a:t>
                </a:r>
              </a:p>
            </p:txBody>
          </p:sp>
          <p:sp>
            <p:nvSpPr>
              <p:cNvPr id="95" name="TextBox 94">
                <a:extLst>
                  <a:ext uri="{FF2B5EF4-FFF2-40B4-BE49-F238E27FC236}">
                    <a16:creationId xmlns:a16="http://schemas.microsoft.com/office/drawing/2014/main" id="{A0BB7C95-300C-B599-ABE6-CD0E95A6DA05}"/>
                  </a:ext>
                </a:extLst>
              </p:cNvPr>
              <p:cNvSpPr txBox="1"/>
              <p:nvPr/>
            </p:nvSpPr>
            <p:spPr>
              <a:xfrm>
                <a:off x="5782867" y="9162965"/>
                <a:ext cx="875994" cy="615635"/>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mn-cs"/>
                    <a:sym typeface="Helvetica-Bold"/>
                    <a:rtl val="0"/>
                  </a:rPr>
                  <a:t>Mo</a:t>
                </a:r>
              </a:p>
            </p:txBody>
          </p:sp>
          <p:sp>
            <p:nvSpPr>
              <p:cNvPr id="96" name="TextBox 95">
                <a:extLst>
                  <a:ext uri="{FF2B5EF4-FFF2-40B4-BE49-F238E27FC236}">
                    <a16:creationId xmlns:a16="http://schemas.microsoft.com/office/drawing/2014/main" id="{86B27FE5-EC8A-F941-15E1-A5259B3E26E7}"/>
                  </a:ext>
                </a:extLst>
              </p:cNvPr>
              <p:cNvSpPr txBox="1"/>
              <p:nvPr/>
            </p:nvSpPr>
            <p:spPr>
              <a:xfrm>
                <a:off x="966118" y="8269487"/>
                <a:ext cx="577800" cy="67719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Calibri"/>
                    <a:ea typeface="+mn-ea"/>
                    <a:cs typeface="+mn-cs"/>
                    <a:sym typeface="Helvetica"/>
                    <a:rtl val="0"/>
                  </a:rPr>
                  <a:t>0</a:t>
                </a:r>
              </a:p>
            </p:txBody>
          </p:sp>
        </p:grpSp>
        <p:grpSp>
          <p:nvGrpSpPr>
            <p:cNvPr id="17" name="Group 16">
              <a:extLst>
                <a:ext uri="{FF2B5EF4-FFF2-40B4-BE49-F238E27FC236}">
                  <a16:creationId xmlns:a16="http://schemas.microsoft.com/office/drawing/2014/main" id="{4AAF5025-FE5E-BCDE-6FB8-2C58F4A0BA4C}"/>
                </a:ext>
              </a:extLst>
            </p:cNvPr>
            <p:cNvGrpSpPr/>
            <p:nvPr/>
          </p:nvGrpSpPr>
          <p:grpSpPr>
            <a:xfrm>
              <a:off x="469553" y="1975304"/>
              <a:ext cx="458780" cy="2624921"/>
              <a:chOff x="380660" y="1975304"/>
              <a:chExt cx="458780" cy="2624921"/>
            </a:xfrm>
          </p:grpSpPr>
          <p:sp>
            <p:nvSpPr>
              <p:cNvPr id="18" name="TextBox 17">
                <a:extLst>
                  <a:ext uri="{FF2B5EF4-FFF2-40B4-BE49-F238E27FC236}">
                    <a16:creationId xmlns:a16="http://schemas.microsoft.com/office/drawing/2014/main" id="{C13ACD4D-DEB0-E185-2915-8B9E543BDDAA}"/>
                  </a:ext>
                </a:extLst>
              </p:cNvPr>
              <p:cNvSpPr txBox="1"/>
              <p:nvPr/>
            </p:nvSpPr>
            <p:spPr>
              <a:xfrm>
                <a:off x="428142" y="4292448"/>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20</a:t>
                </a:r>
              </a:p>
            </p:txBody>
          </p:sp>
          <p:sp>
            <p:nvSpPr>
              <p:cNvPr id="19" name="TextBox 18">
                <a:extLst>
                  <a:ext uri="{FF2B5EF4-FFF2-40B4-BE49-F238E27FC236}">
                    <a16:creationId xmlns:a16="http://schemas.microsoft.com/office/drawing/2014/main" id="{CEF3CF7B-C974-AC6B-803D-273AEBBEA6B1}"/>
                  </a:ext>
                </a:extLst>
              </p:cNvPr>
              <p:cNvSpPr txBox="1"/>
              <p:nvPr/>
            </p:nvSpPr>
            <p:spPr>
              <a:xfrm>
                <a:off x="428142" y="3713119"/>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40</a:t>
                </a:r>
              </a:p>
            </p:txBody>
          </p:sp>
          <p:sp>
            <p:nvSpPr>
              <p:cNvPr id="20" name="TextBox 19">
                <a:extLst>
                  <a:ext uri="{FF2B5EF4-FFF2-40B4-BE49-F238E27FC236}">
                    <a16:creationId xmlns:a16="http://schemas.microsoft.com/office/drawing/2014/main" id="{CB339B9A-0B77-B524-82C2-5E2A5CAB4A3C}"/>
                  </a:ext>
                </a:extLst>
              </p:cNvPr>
              <p:cNvSpPr txBox="1"/>
              <p:nvPr/>
            </p:nvSpPr>
            <p:spPr>
              <a:xfrm>
                <a:off x="428142" y="3133886"/>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60</a:t>
                </a:r>
              </a:p>
            </p:txBody>
          </p:sp>
          <p:sp>
            <p:nvSpPr>
              <p:cNvPr id="21" name="TextBox 20">
                <a:extLst>
                  <a:ext uri="{FF2B5EF4-FFF2-40B4-BE49-F238E27FC236}">
                    <a16:creationId xmlns:a16="http://schemas.microsoft.com/office/drawing/2014/main" id="{426EA38F-8194-3C10-8392-64E21E25A562}"/>
                  </a:ext>
                </a:extLst>
              </p:cNvPr>
              <p:cNvSpPr txBox="1"/>
              <p:nvPr/>
            </p:nvSpPr>
            <p:spPr>
              <a:xfrm>
                <a:off x="428142" y="2554547"/>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80</a:t>
                </a:r>
              </a:p>
            </p:txBody>
          </p:sp>
          <p:sp>
            <p:nvSpPr>
              <p:cNvPr id="22" name="TextBox 21">
                <a:extLst>
                  <a:ext uri="{FF2B5EF4-FFF2-40B4-BE49-F238E27FC236}">
                    <a16:creationId xmlns:a16="http://schemas.microsoft.com/office/drawing/2014/main" id="{A5AB1D39-900C-73EA-83A5-0967A779F5D2}"/>
                  </a:ext>
                </a:extLst>
              </p:cNvPr>
              <p:cNvSpPr txBox="1"/>
              <p:nvPr/>
            </p:nvSpPr>
            <p:spPr>
              <a:xfrm>
                <a:off x="380660" y="1975304"/>
                <a:ext cx="458780"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100</a:t>
                </a:r>
              </a:p>
            </p:txBody>
          </p:sp>
        </p:grpSp>
        <p:grpSp>
          <p:nvGrpSpPr>
            <p:cNvPr id="23" name="Graphic 4">
              <a:extLst>
                <a:ext uri="{FF2B5EF4-FFF2-40B4-BE49-F238E27FC236}">
                  <a16:creationId xmlns:a16="http://schemas.microsoft.com/office/drawing/2014/main" id="{9C321F83-0070-0F3D-E648-8CFF3B28B960}"/>
                </a:ext>
              </a:extLst>
            </p:cNvPr>
            <p:cNvGrpSpPr/>
            <p:nvPr/>
          </p:nvGrpSpPr>
          <p:grpSpPr>
            <a:xfrm>
              <a:off x="809077" y="2052342"/>
              <a:ext cx="4956619" cy="3083623"/>
              <a:chOff x="2795921" y="969378"/>
              <a:chExt cx="7017023" cy="3886869"/>
            </a:xfrm>
          </p:grpSpPr>
          <p:sp>
            <p:nvSpPr>
              <p:cNvPr id="24" name="Freeform 5">
                <a:extLst>
                  <a:ext uri="{FF2B5EF4-FFF2-40B4-BE49-F238E27FC236}">
                    <a16:creationId xmlns:a16="http://schemas.microsoft.com/office/drawing/2014/main" id="{97240A12-14B3-9784-26F7-E32480730032}"/>
                  </a:ext>
                </a:extLst>
              </p:cNvPr>
              <p:cNvSpPr/>
              <p:nvPr/>
            </p:nvSpPr>
            <p:spPr>
              <a:xfrm>
                <a:off x="2857375" y="4782018"/>
                <a:ext cx="6955569" cy="74229"/>
              </a:xfrm>
              <a:custGeom>
                <a:avLst/>
                <a:gdLst>
                  <a:gd name="connsiteX0" fmla="*/ 0 w 7294226"/>
                  <a:gd name="connsiteY0" fmla="*/ 0 h 15117"/>
                  <a:gd name="connsiteX1" fmla="*/ 7294226 w 7294226"/>
                  <a:gd name="connsiteY1" fmla="*/ 0 h 15117"/>
                </a:gdLst>
                <a:ahLst/>
                <a:cxnLst>
                  <a:cxn ang="0">
                    <a:pos x="connsiteX0" y="connsiteY0"/>
                  </a:cxn>
                  <a:cxn ang="0">
                    <a:pos x="connsiteX1" y="connsiteY1"/>
                  </a:cxn>
                </a:cxnLst>
                <a:rect l="l" t="t" r="r" b="b"/>
                <a:pathLst>
                  <a:path w="7294226" h="15117">
                    <a:moveTo>
                      <a:pt x="0" y="0"/>
                    </a:moveTo>
                    <a:lnTo>
                      <a:pt x="7294226"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27" name="Freeform 8">
                <a:extLst>
                  <a:ext uri="{FF2B5EF4-FFF2-40B4-BE49-F238E27FC236}">
                    <a16:creationId xmlns:a16="http://schemas.microsoft.com/office/drawing/2014/main" id="{C9B3C716-A3ED-75E3-8DF5-66D1CD5A8735}"/>
                  </a:ext>
                </a:extLst>
              </p:cNvPr>
              <p:cNvSpPr/>
              <p:nvPr/>
            </p:nvSpPr>
            <p:spPr>
              <a:xfrm>
                <a:off x="2977671"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28" name="Freeform 9">
                <a:extLst>
                  <a:ext uri="{FF2B5EF4-FFF2-40B4-BE49-F238E27FC236}">
                    <a16:creationId xmlns:a16="http://schemas.microsoft.com/office/drawing/2014/main" id="{0F815147-8787-5EC2-F6DA-C01583BFB397}"/>
                  </a:ext>
                </a:extLst>
              </p:cNvPr>
              <p:cNvSpPr/>
              <p:nvPr/>
            </p:nvSpPr>
            <p:spPr>
              <a:xfrm>
                <a:off x="3217891"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29" name="Freeform 10">
                <a:extLst>
                  <a:ext uri="{FF2B5EF4-FFF2-40B4-BE49-F238E27FC236}">
                    <a16:creationId xmlns:a16="http://schemas.microsoft.com/office/drawing/2014/main" id="{1C5F0BF8-C1D8-A7C0-405D-950AB71540E2}"/>
                  </a:ext>
                </a:extLst>
              </p:cNvPr>
              <p:cNvSpPr/>
              <p:nvPr/>
            </p:nvSpPr>
            <p:spPr>
              <a:xfrm>
                <a:off x="345660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0" name="Freeform 11">
                <a:extLst>
                  <a:ext uri="{FF2B5EF4-FFF2-40B4-BE49-F238E27FC236}">
                    <a16:creationId xmlns:a16="http://schemas.microsoft.com/office/drawing/2014/main" id="{5D443B3A-61A9-F612-1A71-1C4C22EA1D83}"/>
                  </a:ext>
                </a:extLst>
              </p:cNvPr>
              <p:cNvSpPr/>
              <p:nvPr/>
            </p:nvSpPr>
            <p:spPr>
              <a:xfrm>
                <a:off x="369682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1" name="Freeform 12">
                <a:extLst>
                  <a:ext uri="{FF2B5EF4-FFF2-40B4-BE49-F238E27FC236}">
                    <a16:creationId xmlns:a16="http://schemas.microsoft.com/office/drawing/2014/main" id="{74122779-E0E0-C898-97D9-2FF1295450EC}"/>
                  </a:ext>
                </a:extLst>
              </p:cNvPr>
              <p:cNvSpPr/>
              <p:nvPr/>
            </p:nvSpPr>
            <p:spPr>
              <a:xfrm>
                <a:off x="393704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2" name="Freeform 13">
                <a:extLst>
                  <a:ext uri="{FF2B5EF4-FFF2-40B4-BE49-F238E27FC236}">
                    <a16:creationId xmlns:a16="http://schemas.microsoft.com/office/drawing/2014/main" id="{3EC2F4F3-C7C0-51D4-03A9-22B3DC2019C8}"/>
                  </a:ext>
                </a:extLst>
              </p:cNvPr>
              <p:cNvSpPr/>
              <p:nvPr/>
            </p:nvSpPr>
            <p:spPr>
              <a:xfrm>
                <a:off x="417575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3" name="Freeform 14">
                <a:extLst>
                  <a:ext uri="{FF2B5EF4-FFF2-40B4-BE49-F238E27FC236}">
                    <a16:creationId xmlns:a16="http://schemas.microsoft.com/office/drawing/2014/main" id="{EE307DF5-A957-EDBF-384D-FE0BB5ABA4A1}"/>
                  </a:ext>
                </a:extLst>
              </p:cNvPr>
              <p:cNvSpPr/>
              <p:nvPr/>
            </p:nvSpPr>
            <p:spPr>
              <a:xfrm>
                <a:off x="441597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4" name="Freeform 15">
                <a:extLst>
                  <a:ext uri="{FF2B5EF4-FFF2-40B4-BE49-F238E27FC236}">
                    <a16:creationId xmlns:a16="http://schemas.microsoft.com/office/drawing/2014/main" id="{8928034E-A07B-59CA-D62C-48EF9B34C939}"/>
                  </a:ext>
                </a:extLst>
              </p:cNvPr>
              <p:cNvSpPr/>
              <p:nvPr/>
            </p:nvSpPr>
            <p:spPr>
              <a:xfrm>
                <a:off x="465618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5" name="Freeform 16">
                <a:extLst>
                  <a:ext uri="{FF2B5EF4-FFF2-40B4-BE49-F238E27FC236}">
                    <a16:creationId xmlns:a16="http://schemas.microsoft.com/office/drawing/2014/main" id="{065254FC-0F69-AE4B-9CBF-CDE4C3C2A73B}"/>
                  </a:ext>
                </a:extLst>
              </p:cNvPr>
              <p:cNvSpPr/>
              <p:nvPr/>
            </p:nvSpPr>
            <p:spPr>
              <a:xfrm>
                <a:off x="489489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6" name="Freeform 17">
                <a:extLst>
                  <a:ext uri="{FF2B5EF4-FFF2-40B4-BE49-F238E27FC236}">
                    <a16:creationId xmlns:a16="http://schemas.microsoft.com/office/drawing/2014/main" id="{A4778EB3-6D6F-DDDD-EF3E-DF3F5A401DBD}"/>
                  </a:ext>
                </a:extLst>
              </p:cNvPr>
              <p:cNvSpPr/>
              <p:nvPr/>
            </p:nvSpPr>
            <p:spPr>
              <a:xfrm>
                <a:off x="513511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7" name="Freeform 18">
                <a:extLst>
                  <a:ext uri="{FF2B5EF4-FFF2-40B4-BE49-F238E27FC236}">
                    <a16:creationId xmlns:a16="http://schemas.microsoft.com/office/drawing/2014/main" id="{EC10F4A5-92CF-3DC3-DCC9-A183191F521C}"/>
                  </a:ext>
                </a:extLst>
              </p:cNvPr>
              <p:cNvSpPr/>
              <p:nvPr/>
            </p:nvSpPr>
            <p:spPr>
              <a:xfrm>
                <a:off x="537533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8" name="Freeform 19">
                <a:extLst>
                  <a:ext uri="{FF2B5EF4-FFF2-40B4-BE49-F238E27FC236}">
                    <a16:creationId xmlns:a16="http://schemas.microsoft.com/office/drawing/2014/main" id="{0F6EE716-890A-CDAB-8A21-7DB0F8365DAB}"/>
                  </a:ext>
                </a:extLst>
              </p:cNvPr>
              <p:cNvSpPr/>
              <p:nvPr/>
            </p:nvSpPr>
            <p:spPr>
              <a:xfrm>
                <a:off x="5614048"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39" name="Freeform 20">
                <a:extLst>
                  <a:ext uri="{FF2B5EF4-FFF2-40B4-BE49-F238E27FC236}">
                    <a16:creationId xmlns:a16="http://schemas.microsoft.com/office/drawing/2014/main" id="{32E1CFE0-548F-A29E-41B7-4BC06DE060BA}"/>
                  </a:ext>
                </a:extLst>
              </p:cNvPr>
              <p:cNvSpPr/>
              <p:nvPr/>
            </p:nvSpPr>
            <p:spPr>
              <a:xfrm>
                <a:off x="5854268"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0" name="Freeform 21">
                <a:extLst>
                  <a:ext uri="{FF2B5EF4-FFF2-40B4-BE49-F238E27FC236}">
                    <a16:creationId xmlns:a16="http://schemas.microsoft.com/office/drawing/2014/main" id="{526E3317-A433-3D3D-B19D-6158D2B4FB5A}"/>
                  </a:ext>
                </a:extLst>
              </p:cNvPr>
              <p:cNvSpPr/>
              <p:nvPr/>
            </p:nvSpPr>
            <p:spPr>
              <a:xfrm>
                <a:off x="6094488"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1" name="Freeform 22">
                <a:extLst>
                  <a:ext uri="{FF2B5EF4-FFF2-40B4-BE49-F238E27FC236}">
                    <a16:creationId xmlns:a16="http://schemas.microsoft.com/office/drawing/2014/main" id="{A87DE045-33DD-865F-3FF4-245334767476}"/>
                  </a:ext>
                </a:extLst>
              </p:cNvPr>
              <p:cNvSpPr/>
              <p:nvPr/>
            </p:nvSpPr>
            <p:spPr>
              <a:xfrm>
                <a:off x="633319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2" name="Freeform 23">
                <a:extLst>
                  <a:ext uri="{FF2B5EF4-FFF2-40B4-BE49-F238E27FC236}">
                    <a16:creationId xmlns:a16="http://schemas.microsoft.com/office/drawing/2014/main" id="{F4623DD4-E59E-F1F8-1805-577FB44472D0}"/>
                  </a:ext>
                </a:extLst>
              </p:cNvPr>
              <p:cNvSpPr/>
              <p:nvPr/>
            </p:nvSpPr>
            <p:spPr>
              <a:xfrm>
                <a:off x="657341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3" name="Freeform 24">
                <a:extLst>
                  <a:ext uri="{FF2B5EF4-FFF2-40B4-BE49-F238E27FC236}">
                    <a16:creationId xmlns:a16="http://schemas.microsoft.com/office/drawing/2014/main" id="{706D53A1-9E1C-B629-C847-566B4F752EF7}"/>
                  </a:ext>
                </a:extLst>
              </p:cNvPr>
              <p:cNvSpPr/>
              <p:nvPr/>
            </p:nvSpPr>
            <p:spPr>
              <a:xfrm>
                <a:off x="681363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4" name="Freeform 25">
                <a:extLst>
                  <a:ext uri="{FF2B5EF4-FFF2-40B4-BE49-F238E27FC236}">
                    <a16:creationId xmlns:a16="http://schemas.microsoft.com/office/drawing/2014/main" id="{C39E05C6-D626-4A2F-00AF-DB3369904DB5}"/>
                  </a:ext>
                </a:extLst>
              </p:cNvPr>
              <p:cNvSpPr/>
              <p:nvPr/>
            </p:nvSpPr>
            <p:spPr>
              <a:xfrm>
                <a:off x="705385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5" name="Freeform 26">
                <a:extLst>
                  <a:ext uri="{FF2B5EF4-FFF2-40B4-BE49-F238E27FC236}">
                    <a16:creationId xmlns:a16="http://schemas.microsoft.com/office/drawing/2014/main" id="{FB6FEF36-213F-13EC-E711-EA7CFB86964E}"/>
                  </a:ext>
                </a:extLst>
              </p:cNvPr>
              <p:cNvSpPr/>
              <p:nvPr/>
            </p:nvSpPr>
            <p:spPr>
              <a:xfrm>
                <a:off x="7292566"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6" name="Freeform 27">
                <a:extLst>
                  <a:ext uri="{FF2B5EF4-FFF2-40B4-BE49-F238E27FC236}">
                    <a16:creationId xmlns:a16="http://schemas.microsoft.com/office/drawing/2014/main" id="{7F32323F-06D4-74F7-B5A5-68C04CED8DD4}"/>
                  </a:ext>
                </a:extLst>
              </p:cNvPr>
              <p:cNvSpPr/>
              <p:nvPr/>
            </p:nvSpPr>
            <p:spPr>
              <a:xfrm>
                <a:off x="7532786"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7" name="Freeform 28">
                <a:extLst>
                  <a:ext uri="{FF2B5EF4-FFF2-40B4-BE49-F238E27FC236}">
                    <a16:creationId xmlns:a16="http://schemas.microsoft.com/office/drawing/2014/main" id="{1C25DDAF-DB6C-C633-8D10-E1071A8F30F7}"/>
                  </a:ext>
                </a:extLst>
              </p:cNvPr>
              <p:cNvSpPr/>
              <p:nvPr/>
            </p:nvSpPr>
            <p:spPr>
              <a:xfrm>
                <a:off x="7773006"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8" name="Freeform 29">
                <a:extLst>
                  <a:ext uri="{FF2B5EF4-FFF2-40B4-BE49-F238E27FC236}">
                    <a16:creationId xmlns:a16="http://schemas.microsoft.com/office/drawing/2014/main" id="{FE058570-FE01-0D4F-6A32-E3CDAE7F65FC}"/>
                  </a:ext>
                </a:extLst>
              </p:cNvPr>
              <p:cNvSpPr/>
              <p:nvPr/>
            </p:nvSpPr>
            <p:spPr>
              <a:xfrm>
                <a:off x="8011715"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49" name="Freeform 30">
                <a:extLst>
                  <a:ext uri="{FF2B5EF4-FFF2-40B4-BE49-F238E27FC236}">
                    <a16:creationId xmlns:a16="http://schemas.microsoft.com/office/drawing/2014/main" id="{96AA5ACF-4C11-175A-C251-DD2815285B3B}"/>
                  </a:ext>
                </a:extLst>
              </p:cNvPr>
              <p:cNvSpPr/>
              <p:nvPr/>
            </p:nvSpPr>
            <p:spPr>
              <a:xfrm>
                <a:off x="8251935"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0" name="Freeform 31">
                <a:extLst>
                  <a:ext uri="{FF2B5EF4-FFF2-40B4-BE49-F238E27FC236}">
                    <a16:creationId xmlns:a16="http://schemas.microsoft.com/office/drawing/2014/main" id="{F784A23B-D60C-26DE-B2FB-0080DED63C18}"/>
                  </a:ext>
                </a:extLst>
              </p:cNvPr>
              <p:cNvSpPr/>
              <p:nvPr/>
            </p:nvSpPr>
            <p:spPr>
              <a:xfrm>
                <a:off x="8492155"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1" name="Freeform 32">
                <a:extLst>
                  <a:ext uri="{FF2B5EF4-FFF2-40B4-BE49-F238E27FC236}">
                    <a16:creationId xmlns:a16="http://schemas.microsoft.com/office/drawing/2014/main" id="{6653F111-E2B8-89C8-84CD-B9D5D699B26B}"/>
                  </a:ext>
                </a:extLst>
              </p:cNvPr>
              <p:cNvSpPr/>
              <p:nvPr/>
            </p:nvSpPr>
            <p:spPr>
              <a:xfrm>
                <a:off x="8730864"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2" name="Freeform 33">
                <a:extLst>
                  <a:ext uri="{FF2B5EF4-FFF2-40B4-BE49-F238E27FC236}">
                    <a16:creationId xmlns:a16="http://schemas.microsoft.com/office/drawing/2014/main" id="{E4C47120-4433-4E32-0B0C-3542CCEF35D1}"/>
                  </a:ext>
                </a:extLst>
              </p:cNvPr>
              <p:cNvSpPr/>
              <p:nvPr/>
            </p:nvSpPr>
            <p:spPr>
              <a:xfrm>
                <a:off x="8971084"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3" name="Freeform 34">
                <a:extLst>
                  <a:ext uri="{FF2B5EF4-FFF2-40B4-BE49-F238E27FC236}">
                    <a16:creationId xmlns:a16="http://schemas.microsoft.com/office/drawing/2014/main" id="{E4842B7B-14C3-1D9A-A578-DB3D640F7996}"/>
                  </a:ext>
                </a:extLst>
              </p:cNvPr>
              <p:cNvSpPr/>
              <p:nvPr/>
            </p:nvSpPr>
            <p:spPr>
              <a:xfrm>
                <a:off x="9211304"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4" name="Freeform 35">
                <a:extLst>
                  <a:ext uri="{FF2B5EF4-FFF2-40B4-BE49-F238E27FC236}">
                    <a16:creationId xmlns:a16="http://schemas.microsoft.com/office/drawing/2014/main" id="{40C50CF0-7F1C-2544-91B6-BA9569AD7380}"/>
                  </a:ext>
                </a:extLst>
              </p:cNvPr>
              <p:cNvSpPr/>
              <p:nvPr/>
            </p:nvSpPr>
            <p:spPr>
              <a:xfrm>
                <a:off x="9450013"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5" name="Freeform 36">
                <a:extLst>
                  <a:ext uri="{FF2B5EF4-FFF2-40B4-BE49-F238E27FC236}">
                    <a16:creationId xmlns:a16="http://schemas.microsoft.com/office/drawing/2014/main" id="{828B9D8B-61AF-C9E9-A318-5575354F9FFD}"/>
                  </a:ext>
                </a:extLst>
              </p:cNvPr>
              <p:cNvSpPr/>
              <p:nvPr/>
            </p:nvSpPr>
            <p:spPr>
              <a:xfrm>
                <a:off x="9690233"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7" name="Freeform 38">
                <a:extLst>
                  <a:ext uri="{FF2B5EF4-FFF2-40B4-BE49-F238E27FC236}">
                    <a16:creationId xmlns:a16="http://schemas.microsoft.com/office/drawing/2014/main" id="{E49D8AE2-BF55-5427-1944-2CA82F2CCAE1}"/>
                  </a:ext>
                </a:extLst>
              </p:cNvPr>
              <p:cNvSpPr/>
              <p:nvPr/>
            </p:nvSpPr>
            <p:spPr>
              <a:xfrm>
                <a:off x="2878185" y="969378"/>
                <a:ext cx="15108" cy="3812638"/>
              </a:xfrm>
              <a:custGeom>
                <a:avLst/>
                <a:gdLst>
                  <a:gd name="connsiteX0" fmla="*/ 0 w 15108"/>
                  <a:gd name="connsiteY0" fmla="*/ 3812640 h 3812639"/>
                  <a:gd name="connsiteX1" fmla="*/ 0 w 15108"/>
                  <a:gd name="connsiteY1" fmla="*/ 0 h 3812639"/>
                </a:gdLst>
                <a:ahLst/>
                <a:cxnLst>
                  <a:cxn ang="0">
                    <a:pos x="connsiteX0" y="connsiteY0"/>
                  </a:cxn>
                  <a:cxn ang="0">
                    <a:pos x="connsiteX1" y="connsiteY1"/>
                  </a:cxn>
                </a:cxnLst>
                <a:rect l="l" t="t" r="r" b="b"/>
                <a:pathLst>
                  <a:path w="15108" h="3812639">
                    <a:moveTo>
                      <a:pt x="0" y="381264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8" name="Freeform 44">
                <a:extLst>
                  <a:ext uri="{FF2B5EF4-FFF2-40B4-BE49-F238E27FC236}">
                    <a16:creationId xmlns:a16="http://schemas.microsoft.com/office/drawing/2014/main" id="{7412B02D-03E8-78E8-3F2E-DCCC3E4CE3D0}"/>
                  </a:ext>
                </a:extLst>
              </p:cNvPr>
              <p:cNvSpPr/>
              <p:nvPr/>
            </p:nvSpPr>
            <p:spPr>
              <a:xfrm>
                <a:off x="2795921" y="4701895"/>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59" name="Freeform 45">
                <a:extLst>
                  <a:ext uri="{FF2B5EF4-FFF2-40B4-BE49-F238E27FC236}">
                    <a16:creationId xmlns:a16="http://schemas.microsoft.com/office/drawing/2014/main" id="{50F2CA59-2FB2-22AE-F899-99B1A5A314E6}"/>
                  </a:ext>
                </a:extLst>
              </p:cNvPr>
              <p:cNvSpPr/>
              <p:nvPr/>
            </p:nvSpPr>
            <p:spPr>
              <a:xfrm>
                <a:off x="2795921" y="3971720"/>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60" name="Freeform 46">
                <a:extLst>
                  <a:ext uri="{FF2B5EF4-FFF2-40B4-BE49-F238E27FC236}">
                    <a16:creationId xmlns:a16="http://schemas.microsoft.com/office/drawing/2014/main" id="{28C6701E-E3AF-6901-5CF1-79B9DDE6E42A}"/>
                  </a:ext>
                </a:extLst>
              </p:cNvPr>
              <p:cNvSpPr/>
              <p:nvPr/>
            </p:nvSpPr>
            <p:spPr>
              <a:xfrm>
                <a:off x="2795921" y="3241542"/>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61" name="Freeform 47">
                <a:extLst>
                  <a:ext uri="{FF2B5EF4-FFF2-40B4-BE49-F238E27FC236}">
                    <a16:creationId xmlns:a16="http://schemas.microsoft.com/office/drawing/2014/main" id="{853875BB-959F-A38C-FFD1-DBA2CA874A7F}"/>
                  </a:ext>
                </a:extLst>
              </p:cNvPr>
              <p:cNvSpPr/>
              <p:nvPr/>
            </p:nvSpPr>
            <p:spPr>
              <a:xfrm>
                <a:off x="2795921" y="2511367"/>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62" name="Freeform 48">
                <a:extLst>
                  <a:ext uri="{FF2B5EF4-FFF2-40B4-BE49-F238E27FC236}">
                    <a16:creationId xmlns:a16="http://schemas.microsoft.com/office/drawing/2014/main" id="{51A5C8D2-9BCC-B142-2B86-12626021E93B}"/>
                  </a:ext>
                </a:extLst>
              </p:cNvPr>
              <p:cNvSpPr/>
              <p:nvPr/>
            </p:nvSpPr>
            <p:spPr>
              <a:xfrm>
                <a:off x="2795921" y="1781189"/>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63" name="Freeform 49">
                <a:extLst>
                  <a:ext uri="{FF2B5EF4-FFF2-40B4-BE49-F238E27FC236}">
                    <a16:creationId xmlns:a16="http://schemas.microsoft.com/office/drawing/2014/main" id="{1F81C0D5-2863-70BF-46B2-B7CACED8A676}"/>
                  </a:ext>
                </a:extLst>
              </p:cNvPr>
              <p:cNvSpPr/>
              <p:nvPr/>
            </p:nvSpPr>
            <p:spPr>
              <a:xfrm>
                <a:off x="2795921" y="1051013"/>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grpSp>
      </p:grpSp>
      <p:grpSp>
        <p:nvGrpSpPr>
          <p:cNvPr id="98" name="Group 97">
            <a:extLst>
              <a:ext uri="{FF2B5EF4-FFF2-40B4-BE49-F238E27FC236}">
                <a16:creationId xmlns:a16="http://schemas.microsoft.com/office/drawing/2014/main" id="{7E75771A-B671-F29F-ABA3-CBB957954BE0}"/>
              </a:ext>
            </a:extLst>
          </p:cNvPr>
          <p:cNvGrpSpPr/>
          <p:nvPr/>
        </p:nvGrpSpPr>
        <p:grpSpPr>
          <a:xfrm>
            <a:off x="0" y="5423857"/>
            <a:ext cx="5327898" cy="495072"/>
            <a:chOff x="3649341" y="10612867"/>
            <a:chExt cx="14918341" cy="1317381"/>
          </a:xfrm>
        </p:grpSpPr>
        <p:sp>
          <p:nvSpPr>
            <p:cNvPr id="101" name="TextBox 100">
              <a:extLst>
                <a:ext uri="{FF2B5EF4-FFF2-40B4-BE49-F238E27FC236}">
                  <a16:creationId xmlns:a16="http://schemas.microsoft.com/office/drawing/2014/main" id="{B011499E-A0C0-E341-ECEA-D3C540B4BC58}"/>
                </a:ext>
              </a:extLst>
            </p:cNvPr>
            <p:cNvSpPr txBox="1"/>
            <p:nvPr/>
          </p:nvSpPr>
          <p:spPr>
            <a:xfrm>
              <a:off x="4036047" y="10966377"/>
              <a:ext cx="2279204" cy="573294"/>
            </a:xfrm>
            <a:prstGeom prst="rect">
              <a:avLst/>
            </a:prstGeom>
            <a:noFill/>
          </p:spPr>
          <p:txBody>
            <a:bodyPr wrap="square" rtlCol="0">
              <a:spAutoFit/>
            </a:bodyPr>
            <a:lstStyle/>
            <a:p>
              <a:pPr marL="0" marR="0" lvl="0" indent="0" algn="r"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15873"/>
                  </a:solidFill>
                  <a:effectLst/>
                  <a:uLnTx/>
                  <a:uFillTx/>
                  <a:latin typeface="Calibri"/>
                  <a:ea typeface="+mn-ea"/>
                  <a:cs typeface="+mn-cs"/>
                  <a:sym typeface="Helvetica"/>
                  <a:rtl val="0"/>
                </a:rPr>
                <a:t>T-DXd</a:t>
              </a:r>
              <a:endPar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endParaRPr>
            </a:p>
          </p:txBody>
        </p:sp>
        <p:sp>
          <p:nvSpPr>
            <p:cNvPr id="132" name="TextBox 131">
              <a:extLst>
                <a:ext uri="{FF2B5EF4-FFF2-40B4-BE49-F238E27FC236}">
                  <a16:creationId xmlns:a16="http://schemas.microsoft.com/office/drawing/2014/main" id="{7C49EA90-9B2E-0479-1A45-D612B73172EB}"/>
                </a:ext>
              </a:extLst>
            </p:cNvPr>
            <p:cNvSpPr txBox="1"/>
            <p:nvPr/>
          </p:nvSpPr>
          <p:spPr>
            <a:xfrm>
              <a:off x="4036047" y="11356954"/>
              <a:ext cx="2273007" cy="573294"/>
            </a:xfrm>
            <a:prstGeom prst="rect">
              <a:avLst/>
            </a:prstGeom>
            <a:noFill/>
          </p:spPr>
          <p:txBody>
            <a:bodyPr wrap="square" rtlCol="0">
              <a:spAutoFit/>
            </a:bodyPr>
            <a:lstStyle/>
            <a:p>
              <a:pPr marL="0" marR="0" lvl="0" indent="0" algn="r"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E1471D"/>
                  </a:solidFill>
                  <a:effectLst/>
                  <a:uLnTx/>
                  <a:uFillTx/>
                  <a:latin typeface="Calibri"/>
                  <a:ea typeface="+mn-ea"/>
                  <a:cs typeface="+mn-cs"/>
                  <a:sym typeface="Helvetica"/>
                  <a:rtl val="0"/>
                </a:rPr>
                <a:t>CT</a:t>
              </a:r>
              <a:endPar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endParaRPr>
            </a:p>
          </p:txBody>
        </p:sp>
        <p:sp>
          <p:nvSpPr>
            <p:cNvPr id="99" name="TextBox 98">
              <a:extLst>
                <a:ext uri="{FF2B5EF4-FFF2-40B4-BE49-F238E27FC236}">
                  <a16:creationId xmlns:a16="http://schemas.microsoft.com/office/drawing/2014/main" id="{317319A1-DC6E-D905-BDCE-861DFE65C962}"/>
                </a:ext>
              </a:extLst>
            </p:cNvPr>
            <p:cNvSpPr txBox="1"/>
            <p:nvPr/>
          </p:nvSpPr>
          <p:spPr>
            <a:xfrm>
              <a:off x="3649341" y="10612867"/>
              <a:ext cx="2644609"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0000"/>
                  </a:solidFill>
                  <a:effectLst/>
                  <a:uLnTx/>
                  <a:uFillTx/>
                  <a:latin typeface="Calibri"/>
                  <a:ea typeface="+mn-ea"/>
                  <a:cs typeface="+mn-cs"/>
                  <a:sym typeface="Helvetica-Bold"/>
                  <a:rtl val="0"/>
                </a:rPr>
                <a:t>Patients at Risk, n</a:t>
              </a:r>
            </a:p>
          </p:txBody>
        </p:sp>
        <p:sp>
          <p:nvSpPr>
            <p:cNvPr id="100" name="TextBox 99">
              <a:extLst>
                <a:ext uri="{FF2B5EF4-FFF2-40B4-BE49-F238E27FC236}">
                  <a16:creationId xmlns:a16="http://schemas.microsoft.com/office/drawing/2014/main" id="{ACB12E1A-7C6B-C7B8-DD7F-77EAB8DAB4A5}"/>
                </a:ext>
              </a:extLst>
            </p:cNvPr>
            <p:cNvSpPr txBox="1"/>
            <p:nvPr/>
          </p:nvSpPr>
          <p:spPr>
            <a:xfrm>
              <a:off x="5918036"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40</a:t>
              </a:r>
            </a:p>
          </p:txBody>
        </p:sp>
        <p:sp>
          <p:nvSpPr>
            <p:cNvPr id="102" name="TextBox 101">
              <a:extLst>
                <a:ext uri="{FF2B5EF4-FFF2-40B4-BE49-F238E27FC236}">
                  <a16:creationId xmlns:a16="http://schemas.microsoft.com/office/drawing/2014/main" id="{2585F2C7-81C8-EB1A-C347-260993AA98A6}"/>
                </a:ext>
              </a:extLst>
            </p:cNvPr>
            <p:cNvSpPr txBox="1"/>
            <p:nvPr/>
          </p:nvSpPr>
          <p:spPr>
            <a:xfrm>
              <a:off x="6392702"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39</a:t>
              </a:r>
            </a:p>
          </p:txBody>
        </p:sp>
        <p:sp>
          <p:nvSpPr>
            <p:cNvPr id="103" name="TextBox 102">
              <a:extLst>
                <a:ext uri="{FF2B5EF4-FFF2-40B4-BE49-F238E27FC236}">
                  <a16:creationId xmlns:a16="http://schemas.microsoft.com/office/drawing/2014/main" id="{4DD00688-115F-63DC-62FF-06C16B7982A0}"/>
                </a:ext>
              </a:extLst>
            </p:cNvPr>
            <p:cNvSpPr txBox="1"/>
            <p:nvPr/>
          </p:nvSpPr>
          <p:spPr>
            <a:xfrm>
              <a:off x="686725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33</a:t>
              </a:r>
            </a:p>
          </p:txBody>
        </p:sp>
        <p:sp>
          <p:nvSpPr>
            <p:cNvPr id="104" name="TextBox 103">
              <a:extLst>
                <a:ext uri="{FF2B5EF4-FFF2-40B4-BE49-F238E27FC236}">
                  <a16:creationId xmlns:a16="http://schemas.microsoft.com/office/drawing/2014/main" id="{11E2C4AB-C376-01E6-E46B-5BE78BE62629}"/>
                </a:ext>
              </a:extLst>
            </p:cNvPr>
            <p:cNvSpPr txBox="1"/>
            <p:nvPr/>
          </p:nvSpPr>
          <p:spPr>
            <a:xfrm>
              <a:off x="7341978"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29</a:t>
              </a:r>
            </a:p>
          </p:txBody>
        </p:sp>
        <p:sp>
          <p:nvSpPr>
            <p:cNvPr id="105" name="TextBox 104">
              <a:extLst>
                <a:ext uri="{FF2B5EF4-FFF2-40B4-BE49-F238E27FC236}">
                  <a16:creationId xmlns:a16="http://schemas.microsoft.com/office/drawing/2014/main" id="{02C0C4B5-15DE-8251-9AD0-1256CD61D3EE}"/>
                </a:ext>
              </a:extLst>
            </p:cNvPr>
            <p:cNvSpPr txBox="1"/>
            <p:nvPr/>
          </p:nvSpPr>
          <p:spPr>
            <a:xfrm>
              <a:off x="7816664"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28</a:t>
              </a:r>
            </a:p>
          </p:txBody>
        </p:sp>
        <p:sp>
          <p:nvSpPr>
            <p:cNvPr id="106" name="TextBox 105">
              <a:extLst>
                <a:ext uri="{FF2B5EF4-FFF2-40B4-BE49-F238E27FC236}">
                  <a16:creationId xmlns:a16="http://schemas.microsoft.com/office/drawing/2014/main" id="{44E6141E-E7C0-97D0-7161-1A72D6B18C99}"/>
                </a:ext>
              </a:extLst>
            </p:cNvPr>
            <p:cNvSpPr txBox="1"/>
            <p:nvPr/>
          </p:nvSpPr>
          <p:spPr>
            <a:xfrm>
              <a:off x="8291378"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25</a:t>
              </a:r>
            </a:p>
          </p:txBody>
        </p:sp>
        <p:sp>
          <p:nvSpPr>
            <p:cNvPr id="107" name="TextBox 106">
              <a:extLst>
                <a:ext uri="{FF2B5EF4-FFF2-40B4-BE49-F238E27FC236}">
                  <a16:creationId xmlns:a16="http://schemas.microsoft.com/office/drawing/2014/main" id="{5CA16BF2-0071-76C3-AF1A-DB4D462484BF}"/>
                </a:ext>
              </a:extLst>
            </p:cNvPr>
            <p:cNvSpPr txBox="1"/>
            <p:nvPr/>
          </p:nvSpPr>
          <p:spPr>
            <a:xfrm>
              <a:off x="8766035"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21</a:t>
              </a:r>
            </a:p>
          </p:txBody>
        </p:sp>
        <p:sp>
          <p:nvSpPr>
            <p:cNvPr id="108" name="TextBox 107">
              <a:extLst>
                <a:ext uri="{FF2B5EF4-FFF2-40B4-BE49-F238E27FC236}">
                  <a16:creationId xmlns:a16="http://schemas.microsoft.com/office/drawing/2014/main" id="{67FB22FD-1D10-A4F5-26CB-5029CE85CE9E}"/>
                </a:ext>
              </a:extLst>
            </p:cNvPr>
            <p:cNvSpPr txBox="1"/>
            <p:nvPr/>
          </p:nvSpPr>
          <p:spPr>
            <a:xfrm>
              <a:off x="924074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20</a:t>
              </a:r>
            </a:p>
          </p:txBody>
        </p:sp>
        <p:sp>
          <p:nvSpPr>
            <p:cNvPr id="109" name="TextBox 108">
              <a:extLst>
                <a:ext uri="{FF2B5EF4-FFF2-40B4-BE49-F238E27FC236}">
                  <a16:creationId xmlns:a16="http://schemas.microsoft.com/office/drawing/2014/main" id="{AACC180F-1773-F6EC-2FD8-2CD44CD60E3D}"/>
                </a:ext>
              </a:extLst>
            </p:cNvPr>
            <p:cNvSpPr txBox="1"/>
            <p:nvPr/>
          </p:nvSpPr>
          <p:spPr>
            <a:xfrm>
              <a:off x="9715194"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19</a:t>
              </a:r>
            </a:p>
          </p:txBody>
        </p:sp>
        <p:sp>
          <p:nvSpPr>
            <p:cNvPr id="110" name="TextBox 109">
              <a:extLst>
                <a:ext uri="{FF2B5EF4-FFF2-40B4-BE49-F238E27FC236}">
                  <a16:creationId xmlns:a16="http://schemas.microsoft.com/office/drawing/2014/main" id="{3AFD2BD6-3058-209F-40EA-1D0D7A967063}"/>
                </a:ext>
              </a:extLst>
            </p:cNvPr>
            <p:cNvSpPr txBox="1"/>
            <p:nvPr/>
          </p:nvSpPr>
          <p:spPr>
            <a:xfrm>
              <a:off x="1018987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18</a:t>
              </a:r>
            </a:p>
          </p:txBody>
        </p:sp>
        <p:sp>
          <p:nvSpPr>
            <p:cNvPr id="111" name="TextBox 110">
              <a:extLst>
                <a:ext uri="{FF2B5EF4-FFF2-40B4-BE49-F238E27FC236}">
                  <a16:creationId xmlns:a16="http://schemas.microsoft.com/office/drawing/2014/main" id="{301B6CE7-5398-BF65-96A5-A1E63170F907}"/>
                </a:ext>
              </a:extLst>
            </p:cNvPr>
            <p:cNvSpPr txBox="1"/>
            <p:nvPr/>
          </p:nvSpPr>
          <p:spPr>
            <a:xfrm>
              <a:off x="1066324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13</a:t>
              </a:r>
            </a:p>
          </p:txBody>
        </p:sp>
        <p:sp>
          <p:nvSpPr>
            <p:cNvPr id="112" name="TextBox 111">
              <a:extLst>
                <a:ext uri="{FF2B5EF4-FFF2-40B4-BE49-F238E27FC236}">
                  <a16:creationId xmlns:a16="http://schemas.microsoft.com/office/drawing/2014/main" id="{5EF7F9A4-FB3B-4A70-E500-06E64AE08CE6}"/>
                </a:ext>
              </a:extLst>
            </p:cNvPr>
            <p:cNvSpPr txBox="1"/>
            <p:nvPr/>
          </p:nvSpPr>
          <p:spPr>
            <a:xfrm>
              <a:off x="11137934"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13</a:t>
              </a:r>
            </a:p>
          </p:txBody>
        </p:sp>
        <p:sp>
          <p:nvSpPr>
            <p:cNvPr id="113" name="TextBox 112">
              <a:extLst>
                <a:ext uri="{FF2B5EF4-FFF2-40B4-BE49-F238E27FC236}">
                  <a16:creationId xmlns:a16="http://schemas.microsoft.com/office/drawing/2014/main" id="{01BA1FB1-15FD-58FB-6B95-B1E2FC2872BA}"/>
                </a:ext>
              </a:extLst>
            </p:cNvPr>
            <p:cNvSpPr txBox="1"/>
            <p:nvPr/>
          </p:nvSpPr>
          <p:spPr>
            <a:xfrm>
              <a:off x="11612472"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11</a:t>
              </a:r>
            </a:p>
          </p:txBody>
        </p:sp>
        <p:sp>
          <p:nvSpPr>
            <p:cNvPr id="114" name="TextBox 113">
              <a:extLst>
                <a:ext uri="{FF2B5EF4-FFF2-40B4-BE49-F238E27FC236}">
                  <a16:creationId xmlns:a16="http://schemas.microsoft.com/office/drawing/2014/main" id="{1672A79D-F1D9-D3A0-6C4F-C93DFF9B76E0}"/>
                </a:ext>
              </a:extLst>
            </p:cNvPr>
            <p:cNvSpPr txBox="1"/>
            <p:nvPr/>
          </p:nvSpPr>
          <p:spPr>
            <a:xfrm>
              <a:off x="12150718"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11</a:t>
              </a:r>
            </a:p>
          </p:txBody>
        </p:sp>
        <p:sp>
          <p:nvSpPr>
            <p:cNvPr id="115" name="TextBox 114">
              <a:extLst>
                <a:ext uri="{FF2B5EF4-FFF2-40B4-BE49-F238E27FC236}">
                  <a16:creationId xmlns:a16="http://schemas.microsoft.com/office/drawing/2014/main" id="{4E655329-F465-AFB6-B211-8ABB75B38767}"/>
                </a:ext>
              </a:extLst>
            </p:cNvPr>
            <p:cNvSpPr txBox="1"/>
            <p:nvPr/>
          </p:nvSpPr>
          <p:spPr>
            <a:xfrm>
              <a:off x="12625435"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10</a:t>
              </a:r>
            </a:p>
          </p:txBody>
        </p:sp>
        <p:sp>
          <p:nvSpPr>
            <p:cNvPr id="116" name="TextBox 115">
              <a:extLst>
                <a:ext uri="{FF2B5EF4-FFF2-40B4-BE49-F238E27FC236}">
                  <a16:creationId xmlns:a16="http://schemas.microsoft.com/office/drawing/2014/main" id="{26C6EFE9-2F3F-8AAA-8C1D-15BB0973EE1C}"/>
                </a:ext>
              </a:extLst>
            </p:cNvPr>
            <p:cNvSpPr txBox="1"/>
            <p:nvPr/>
          </p:nvSpPr>
          <p:spPr>
            <a:xfrm>
              <a:off x="13100117"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8</a:t>
              </a:r>
            </a:p>
          </p:txBody>
        </p:sp>
        <p:sp>
          <p:nvSpPr>
            <p:cNvPr id="117" name="TextBox 116">
              <a:extLst>
                <a:ext uri="{FF2B5EF4-FFF2-40B4-BE49-F238E27FC236}">
                  <a16:creationId xmlns:a16="http://schemas.microsoft.com/office/drawing/2014/main" id="{3074F774-7786-E721-03B7-BE23279D8F8A}"/>
                </a:ext>
              </a:extLst>
            </p:cNvPr>
            <p:cNvSpPr txBox="1"/>
            <p:nvPr/>
          </p:nvSpPr>
          <p:spPr>
            <a:xfrm>
              <a:off x="13574806"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7</a:t>
              </a:r>
            </a:p>
          </p:txBody>
        </p:sp>
        <p:sp>
          <p:nvSpPr>
            <p:cNvPr id="118" name="TextBox 117">
              <a:extLst>
                <a:ext uri="{FF2B5EF4-FFF2-40B4-BE49-F238E27FC236}">
                  <a16:creationId xmlns:a16="http://schemas.microsoft.com/office/drawing/2014/main" id="{0CF18EB2-57C9-AB64-E857-14651B73C76D}"/>
                </a:ext>
              </a:extLst>
            </p:cNvPr>
            <p:cNvSpPr txBox="1"/>
            <p:nvPr/>
          </p:nvSpPr>
          <p:spPr>
            <a:xfrm>
              <a:off x="14049522"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119" name="TextBox 118">
              <a:extLst>
                <a:ext uri="{FF2B5EF4-FFF2-40B4-BE49-F238E27FC236}">
                  <a16:creationId xmlns:a16="http://schemas.microsoft.com/office/drawing/2014/main" id="{E7FD6FF7-A5DE-2EBA-484F-9E156AC0D727}"/>
                </a:ext>
              </a:extLst>
            </p:cNvPr>
            <p:cNvSpPr txBox="1"/>
            <p:nvPr/>
          </p:nvSpPr>
          <p:spPr>
            <a:xfrm>
              <a:off x="14523967"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120" name="TextBox 119">
              <a:extLst>
                <a:ext uri="{FF2B5EF4-FFF2-40B4-BE49-F238E27FC236}">
                  <a16:creationId xmlns:a16="http://schemas.microsoft.com/office/drawing/2014/main" id="{C2A7F1A0-010B-BDD5-8D6C-D09FBE1CD52F}"/>
                </a:ext>
              </a:extLst>
            </p:cNvPr>
            <p:cNvSpPr txBox="1"/>
            <p:nvPr/>
          </p:nvSpPr>
          <p:spPr>
            <a:xfrm>
              <a:off x="14998653"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121" name="TextBox 120">
              <a:extLst>
                <a:ext uri="{FF2B5EF4-FFF2-40B4-BE49-F238E27FC236}">
                  <a16:creationId xmlns:a16="http://schemas.microsoft.com/office/drawing/2014/main" id="{1AC5E75D-99A2-12D0-98BF-825597060A33}"/>
                </a:ext>
              </a:extLst>
            </p:cNvPr>
            <p:cNvSpPr txBox="1"/>
            <p:nvPr/>
          </p:nvSpPr>
          <p:spPr>
            <a:xfrm>
              <a:off x="15470079"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122" name="TextBox 121">
              <a:extLst>
                <a:ext uri="{FF2B5EF4-FFF2-40B4-BE49-F238E27FC236}">
                  <a16:creationId xmlns:a16="http://schemas.microsoft.com/office/drawing/2014/main" id="{7BF97CD5-BED7-D003-21D5-8CDB96CBAAE1}"/>
                </a:ext>
              </a:extLst>
            </p:cNvPr>
            <p:cNvSpPr txBox="1"/>
            <p:nvPr/>
          </p:nvSpPr>
          <p:spPr>
            <a:xfrm>
              <a:off x="15944762"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123" name="TextBox 122">
              <a:extLst>
                <a:ext uri="{FF2B5EF4-FFF2-40B4-BE49-F238E27FC236}">
                  <a16:creationId xmlns:a16="http://schemas.microsoft.com/office/drawing/2014/main" id="{657C0455-CFAD-9FCF-5E45-37D081FBD99C}"/>
                </a:ext>
              </a:extLst>
            </p:cNvPr>
            <p:cNvSpPr txBox="1"/>
            <p:nvPr/>
          </p:nvSpPr>
          <p:spPr>
            <a:xfrm>
              <a:off x="16419299"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124" name="TextBox 123">
              <a:extLst>
                <a:ext uri="{FF2B5EF4-FFF2-40B4-BE49-F238E27FC236}">
                  <a16:creationId xmlns:a16="http://schemas.microsoft.com/office/drawing/2014/main" id="{D1E0B4EB-6A98-91D3-6676-A09F14C32AB0}"/>
                </a:ext>
              </a:extLst>
            </p:cNvPr>
            <p:cNvSpPr txBox="1"/>
            <p:nvPr/>
          </p:nvSpPr>
          <p:spPr>
            <a:xfrm>
              <a:off x="16894015"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125" name="TextBox 124">
              <a:extLst>
                <a:ext uri="{FF2B5EF4-FFF2-40B4-BE49-F238E27FC236}">
                  <a16:creationId xmlns:a16="http://schemas.microsoft.com/office/drawing/2014/main" id="{5AC5EEDF-7051-6839-2EEE-3272541834FB}"/>
                </a:ext>
              </a:extLst>
            </p:cNvPr>
            <p:cNvSpPr txBox="1"/>
            <p:nvPr/>
          </p:nvSpPr>
          <p:spPr>
            <a:xfrm>
              <a:off x="17432262"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126" name="TextBox 125">
              <a:extLst>
                <a:ext uri="{FF2B5EF4-FFF2-40B4-BE49-F238E27FC236}">
                  <a16:creationId xmlns:a16="http://schemas.microsoft.com/office/drawing/2014/main" id="{B63E1E98-6886-C12A-82AD-90CA95B07A2C}"/>
                </a:ext>
              </a:extLst>
            </p:cNvPr>
            <p:cNvSpPr txBox="1"/>
            <p:nvPr/>
          </p:nvSpPr>
          <p:spPr>
            <a:xfrm>
              <a:off x="17906978"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0</a:t>
              </a:r>
            </a:p>
          </p:txBody>
        </p:sp>
        <p:sp>
          <p:nvSpPr>
            <p:cNvPr id="131" name="TextBox 130">
              <a:extLst>
                <a:ext uri="{FF2B5EF4-FFF2-40B4-BE49-F238E27FC236}">
                  <a16:creationId xmlns:a16="http://schemas.microsoft.com/office/drawing/2014/main" id="{A41FF9CA-6F78-05D5-9FDC-9ED8585AFEE0}"/>
                </a:ext>
              </a:extLst>
            </p:cNvPr>
            <p:cNvSpPr txBox="1"/>
            <p:nvPr/>
          </p:nvSpPr>
          <p:spPr>
            <a:xfrm>
              <a:off x="5918039" y="113569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18</a:t>
              </a:r>
            </a:p>
          </p:txBody>
        </p:sp>
        <p:sp>
          <p:nvSpPr>
            <p:cNvPr id="133" name="TextBox 132">
              <a:extLst>
                <a:ext uri="{FF2B5EF4-FFF2-40B4-BE49-F238E27FC236}">
                  <a16:creationId xmlns:a16="http://schemas.microsoft.com/office/drawing/2014/main" id="{0D98FB1E-099D-A352-BD98-BA3925A20DC3}"/>
                </a:ext>
              </a:extLst>
            </p:cNvPr>
            <p:cNvSpPr txBox="1"/>
            <p:nvPr/>
          </p:nvSpPr>
          <p:spPr>
            <a:xfrm>
              <a:off x="6392702"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17</a:t>
              </a:r>
            </a:p>
          </p:txBody>
        </p:sp>
        <p:sp>
          <p:nvSpPr>
            <p:cNvPr id="134" name="TextBox 133">
              <a:extLst>
                <a:ext uri="{FF2B5EF4-FFF2-40B4-BE49-F238E27FC236}">
                  <a16:creationId xmlns:a16="http://schemas.microsoft.com/office/drawing/2014/main" id="{F46DA02C-4277-1046-91E7-2622F0806508}"/>
                </a:ext>
              </a:extLst>
            </p:cNvPr>
            <p:cNvSpPr txBox="1"/>
            <p:nvPr/>
          </p:nvSpPr>
          <p:spPr>
            <a:xfrm>
              <a:off x="6867259"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11</a:t>
              </a:r>
            </a:p>
          </p:txBody>
        </p:sp>
        <p:sp>
          <p:nvSpPr>
            <p:cNvPr id="135" name="TextBox 134">
              <a:extLst>
                <a:ext uri="{FF2B5EF4-FFF2-40B4-BE49-F238E27FC236}">
                  <a16:creationId xmlns:a16="http://schemas.microsoft.com/office/drawing/2014/main" id="{9FB82798-D790-AE85-A8FB-8784567B7C57}"/>
                </a:ext>
              </a:extLst>
            </p:cNvPr>
            <p:cNvSpPr txBox="1"/>
            <p:nvPr/>
          </p:nvSpPr>
          <p:spPr>
            <a:xfrm>
              <a:off x="7405508"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7</a:t>
              </a:r>
            </a:p>
          </p:txBody>
        </p:sp>
        <p:sp>
          <p:nvSpPr>
            <p:cNvPr id="136" name="TextBox 135">
              <a:extLst>
                <a:ext uri="{FF2B5EF4-FFF2-40B4-BE49-F238E27FC236}">
                  <a16:creationId xmlns:a16="http://schemas.microsoft.com/office/drawing/2014/main" id="{71430193-5401-9A64-AEBB-4F4D93D1C82B}"/>
                </a:ext>
              </a:extLst>
            </p:cNvPr>
            <p:cNvSpPr txBox="1"/>
            <p:nvPr/>
          </p:nvSpPr>
          <p:spPr>
            <a:xfrm>
              <a:off x="7880222"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6</a:t>
              </a:r>
            </a:p>
          </p:txBody>
        </p:sp>
        <p:sp>
          <p:nvSpPr>
            <p:cNvPr id="137" name="TextBox 136">
              <a:extLst>
                <a:ext uri="{FF2B5EF4-FFF2-40B4-BE49-F238E27FC236}">
                  <a16:creationId xmlns:a16="http://schemas.microsoft.com/office/drawing/2014/main" id="{41040D19-080C-6C7A-2D39-B8C95E60E874}"/>
                </a:ext>
              </a:extLst>
            </p:cNvPr>
            <p:cNvSpPr txBox="1"/>
            <p:nvPr/>
          </p:nvSpPr>
          <p:spPr>
            <a:xfrm>
              <a:off x="8354908"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138" name="TextBox 137">
              <a:extLst>
                <a:ext uri="{FF2B5EF4-FFF2-40B4-BE49-F238E27FC236}">
                  <a16:creationId xmlns:a16="http://schemas.microsoft.com/office/drawing/2014/main" id="{7B5109DB-DBFA-DDE0-1BC4-C06CD9D79AF0}"/>
                </a:ext>
              </a:extLst>
            </p:cNvPr>
            <p:cNvSpPr txBox="1"/>
            <p:nvPr/>
          </p:nvSpPr>
          <p:spPr>
            <a:xfrm>
              <a:off x="882959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139" name="TextBox 138">
              <a:extLst>
                <a:ext uri="{FF2B5EF4-FFF2-40B4-BE49-F238E27FC236}">
                  <a16:creationId xmlns:a16="http://schemas.microsoft.com/office/drawing/2014/main" id="{B59A6CE0-08E3-041B-7771-FFEE1C6C62B7}"/>
                </a:ext>
              </a:extLst>
            </p:cNvPr>
            <p:cNvSpPr txBox="1"/>
            <p:nvPr/>
          </p:nvSpPr>
          <p:spPr>
            <a:xfrm>
              <a:off x="9304310"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140" name="TextBox 139">
              <a:extLst>
                <a:ext uri="{FF2B5EF4-FFF2-40B4-BE49-F238E27FC236}">
                  <a16:creationId xmlns:a16="http://schemas.microsoft.com/office/drawing/2014/main" id="{122FE045-A951-BF7B-EEDA-B80B82BDD0F7}"/>
                </a:ext>
              </a:extLst>
            </p:cNvPr>
            <p:cNvSpPr txBox="1"/>
            <p:nvPr/>
          </p:nvSpPr>
          <p:spPr>
            <a:xfrm>
              <a:off x="9778724"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141" name="TextBox 140">
              <a:extLst>
                <a:ext uri="{FF2B5EF4-FFF2-40B4-BE49-F238E27FC236}">
                  <a16:creationId xmlns:a16="http://schemas.microsoft.com/office/drawing/2014/main" id="{C85A6EA2-6FFF-58B6-635C-F9E98E55D4FC}"/>
                </a:ext>
              </a:extLst>
            </p:cNvPr>
            <p:cNvSpPr txBox="1"/>
            <p:nvPr/>
          </p:nvSpPr>
          <p:spPr>
            <a:xfrm>
              <a:off x="10253409"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142" name="TextBox 141">
              <a:extLst>
                <a:ext uri="{FF2B5EF4-FFF2-40B4-BE49-F238E27FC236}">
                  <a16:creationId xmlns:a16="http://schemas.microsoft.com/office/drawing/2014/main" id="{C2E95F1B-202A-9AA4-B002-3B15322DEFA8}"/>
                </a:ext>
              </a:extLst>
            </p:cNvPr>
            <p:cNvSpPr txBox="1"/>
            <p:nvPr/>
          </p:nvSpPr>
          <p:spPr>
            <a:xfrm>
              <a:off x="1072681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143" name="TextBox 142">
              <a:extLst>
                <a:ext uri="{FF2B5EF4-FFF2-40B4-BE49-F238E27FC236}">
                  <a16:creationId xmlns:a16="http://schemas.microsoft.com/office/drawing/2014/main" id="{011E5546-2FAB-453A-A69B-0117AF722E80}"/>
                </a:ext>
              </a:extLst>
            </p:cNvPr>
            <p:cNvSpPr txBox="1"/>
            <p:nvPr/>
          </p:nvSpPr>
          <p:spPr>
            <a:xfrm>
              <a:off x="11201467"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144" name="TextBox 143">
              <a:extLst>
                <a:ext uri="{FF2B5EF4-FFF2-40B4-BE49-F238E27FC236}">
                  <a16:creationId xmlns:a16="http://schemas.microsoft.com/office/drawing/2014/main" id="{03AB701E-7257-219C-696D-D06F98725351}"/>
                </a:ext>
              </a:extLst>
            </p:cNvPr>
            <p:cNvSpPr txBox="1"/>
            <p:nvPr/>
          </p:nvSpPr>
          <p:spPr>
            <a:xfrm>
              <a:off x="1167603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145" name="TextBox 144">
              <a:extLst>
                <a:ext uri="{FF2B5EF4-FFF2-40B4-BE49-F238E27FC236}">
                  <a16:creationId xmlns:a16="http://schemas.microsoft.com/office/drawing/2014/main" id="{948D8224-30CF-2F9C-A85A-9963F72956E4}"/>
                </a:ext>
              </a:extLst>
            </p:cNvPr>
            <p:cNvSpPr txBox="1"/>
            <p:nvPr/>
          </p:nvSpPr>
          <p:spPr>
            <a:xfrm>
              <a:off x="12150718"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146" name="TextBox 145">
              <a:extLst>
                <a:ext uri="{FF2B5EF4-FFF2-40B4-BE49-F238E27FC236}">
                  <a16:creationId xmlns:a16="http://schemas.microsoft.com/office/drawing/2014/main" id="{ECAE3E2B-4CAB-D4FB-8B25-33101F032F9B}"/>
                </a:ext>
              </a:extLst>
            </p:cNvPr>
            <p:cNvSpPr txBox="1"/>
            <p:nvPr/>
          </p:nvSpPr>
          <p:spPr>
            <a:xfrm>
              <a:off x="12625435"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147" name="TextBox 146">
              <a:extLst>
                <a:ext uri="{FF2B5EF4-FFF2-40B4-BE49-F238E27FC236}">
                  <a16:creationId xmlns:a16="http://schemas.microsoft.com/office/drawing/2014/main" id="{FE2D08ED-ABC8-3552-674C-C2D1CD69256E}"/>
                </a:ext>
              </a:extLst>
            </p:cNvPr>
            <p:cNvSpPr txBox="1"/>
            <p:nvPr/>
          </p:nvSpPr>
          <p:spPr>
            <a:xfrm>
              <a:off x="13100120"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148" name="TextBox 147">
              <a:extLst>
                <a:ext uri="{FF2B5EF4-FFF2-40B4-BE49-F238E27FC236}">
                  <a16:creationId xmlns:a16="http://schemas.microsoft.com/office/drawing/2014/main" id="{F02C637D-2EAE-B950-E2A7-1F714E6C9B6C}"/>
                </a:ext>
              </a:extLst>
            </p:cNvPr>
            <p:cNvSpPr txBox="1"/>
            <p:nvPr/>
          </p:nvSpPr>
          <p:spPr>
            <a:xfrm>
              <a:off x="13638364"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149" name="TextBox 148">
              <a:extLst>
                <a:ext uri="{FF2B5EF4-FFF2-40B4-BE49-F238E27FC236}">
                  <a16:creationId xmlns:a16="http://schemas.microsoft.com/office/drawing/2014/main" id="{5AFFE84A-8C35-F91E-759B-A0733CD647F1}"/>
                </a:ext>
              </a:extLst>
            </p:cNvPr>
            <p:cNvSpPr txBox="1"/>
            <p:nvPr/>
          </p:nvSpPr>
          <p:spPr>
            <a:xfrm>
              <a:off x="1411308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150" name="TextBox 149">
              <a:extLst>
                <a:ext uri="{FF2B5EF4-FFF2-40B4-BE49-F238E27FC236}">
                  <a16:creationId xmlns:a16="http://schemas.microsoft.com/office/drawing/2014/main" id="{131F6892-C898-69F3-86D4-5A139A4010F1}"/>
                </a:ext>
              </a:extLst>
            </p:cNvPr>
            <p:cNvSpPr txBox="1"/>
            <p:nvPr/>
          </p:nvSpPr>
          <p:spPr>
            <a:xfrm>
              <a:off x="14587500"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151" name="TextBox 150">
              <a:extLst>
                <a:ext uri="{FF2B5EF4-FFF2-40B4-BE49-F238E27FC236}">
                  <a16:creationId xmlns:a16="http://schemas.microsoft.com/office/drawing/2014/main" id="{BB12788D-C69A-B510-5C07-881958E71C23}"/>
                </a:ext>
              </a:extLst>
            </p:cNvPr>
            <p:cNvSpPr txBox="1"/>
            <p:nvPr/>
          </p:nvSpPr>
          <p:spPr>
            <a:xfrm>
              <a:off x="15062186"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152" name="TextBox 151">
              <a:extLst>
                <a:ext uri="{FF2B5EF4-FFF2-40B4-BE49-F238E27FC236}">
                  <a16:creationId xmlns:a16="http://schemas.microsoft.com/office/drawing/2014/main" id="{9FB162E4-1D64-D9FE-E3E1-C14BE5421B51}"/>
                </a:ext>
              </a:extLst>
            </p:cNvPr>
            <p:cNvSpPr txBox="1"/>
            <p:nvPr/>
          </p:nvSpPr>
          <p:spPr>
            <a:xfrm>
              <a:off x="15533637"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0</a:t>
              </a:r>
            </a:p>
          </p:txBody>
        </p:sp>
      </p:grpSp>
      <p:grpSp>
        <p:nvGrpSpPr>
          <p:cNvPr id="159" name="Group 158">
            <a:extLst>
              <a:ext uri="{FF2B5EF4-FFF2-40B4-BE49-F238E27FC236}">
                <a16:creationId xmlns:a16="http://schemas.microsoft.com/office/drawing/2014/main" id="{EB836837-E698-4356-CD3B-8652A900F523}"/>
              </a:ext>
            </a:extLst>
          </p:cNvPr>
          <p:cNvGrpSpPr/>
          <p:nvPr/>
        </p:nvGrpSpPr>
        <p:grpSpPr>
          <a:xfrm>
            <a:off x="6354460" y="1975304"/>
            <a:ext cx="5394156" cy="3618928"/>
            <a:chOff x="469553" y="1975304"/>
            <a:chExt cx="5394156" cy="3618928"/>
          </a:xfrm>
        </p:grpSpPr>
        <p:grpSp>
          <p:nvGrpSpPr>
            <p:cNvPr id="160" name="Group 159">
              <a:extLst>
                <a:ext uri="{FF2B5EF4-FFF2-40B4-BE49-F238E27FC236}">
                  <a16:creationId xmlns:a16="http://schemas.microsoft.com/office/drawing/2014/main" id="{AB9A197A-64C9-6FFD-1632-23609A2B42A6}"/>
                </a:ext>
              </a:extLst>
            </p:cNvPr>
            <p:cNvGrpSpPr/>
            <p:nvPr/>
          </p:nvGrpSpPr>
          <p:grpSpPr>
            <a:xfrm>
              <a:off x="592185" y="4839775"/>
              <a:ext cx="5271524" cy="754457"/>
              <a:chOff x="966118" y="8269487"/>
              <a:chExt cx="10544426" cy="1509113"/>
            </a:xfrm>
          </p:grpSpPr>
          <p:sp>
            <p:nvSpPr>
              <p:cNvPr id="205" name="TextBox 204">
                <a:extLst>
                  <a:ext uri="{FF2B5EF4-FFF2-40B4-BE49-F238E27FC236}">
                    <a16:creationId xmlns:a16="http://schemas.microsoft.com/office/drawing/2014/main" id="{C3424D60-764E-C76E-569F-1C4FD21864CC}"/>
                  </a:ext>
                </a:extLst>
              </p:cNvPr>
              <p:cNvSpPr txBox="1"/>
              <p:nvPr/>
            </p:nvSpPr>
            <p:spPr>
              <a:xfrm>
                <a:off x="1392760"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0</a:t>
                </a:r>
              </a:p>
            </p:txBody>
          </p:sp>
          <p:sp>
            <p:nvSpPr>
              <p:cNvPr id="206" name="TextBox 205">
                <a:extLst>
                  <a:ext uri="{FF2B5EF4-FFF2-40B4-BE49-F238E27FC236}">
                    <a16:creationId xmlns:a16="http://schemas.microsoft.com/office/drawing/2014/main" id="{24B14351-E42D-9CC0-3A13-847BC4BCC0EB}"/>
                  </a:ext>
                </a:extLst>
              </p:cNvPr>
              <p:cNvSpPr txBox="1"/>
              <p:nvPr/>
            </p:nvSpPr>
            <p:spPr>
              <a:xfrm>
                <a:off x="1731512"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a:t>
                </a:r>
              </a:p>
            </p:txBody>
          </p:sp>
          <p:sp>
            <p:nvSpPr>
              <p:cNvPr id="207" name="TextBox 206">
                <a:extLst>
                  <a:ext uri="{FF2B5EF4-FFF2-40B4-BE49-F238E27FC236}">
                    <a16:creationId xmlns:a16="http://schemas.microsoft.com/office/drawing/2014/main" id="{7EBE9756-1F48-9928-7483-81B93788A82F}"/>
                  </a:ext>
                </a:extLst>
              </p:cNvPr>
              <p:cNvSpPr txBox="1"/>
              <p:nvPr/>
            </p:nvSpPr>
            <p:spPr>
              <a:xfrm>
                <a:off x="2070192"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208" name="TextBox 207">
                <a:extLst>
                  <a:ext uri="{FF2B5EF4-FFF2-40B4-BE49-F238E27FC236}">
                    <a16:creationId xmlns:a16="http://schemas.microsoft.com/office/drawing/2014/main" id="{817EB790-982F-1DBE-9FF7-BBE22DF11439}"/>
                  </a:ext>
                </a:extLst>
              </p:cNvPr>
              <p:cNvSpPr txBox="1"/>
              <p:nvPr/>
            </p:nvSpPr>
            <p:spPr>
              <a:xfrm>
                <a:off x="2408966"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209" name="TextBox 208">
                <a:extLst>
                  <a:ext uri="{FF2B5EF4-FFF2-40B4-BE49-F238E27FC236}">
                    <a16:creationId xmlns:a16="http://schemas.microsoft.com/office/drawing/2014/main" id="{F5C36A38-502E-F52B-8EE3-EAF36F83F156}"/>
                  </a:ext>
                </a:extLst>
              </p:cNvPr>
              <p:cNvSpPr txBox="1"/>
              <p:nvPr/>
            </p:nvSpPr>
            <p:spPr>
              <a:xfrm>
                <a:off x="2747761"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210" name="TextBox 209">
                <a:extLst>
                  <a:ext uri="{FF2B5EF4-FFF2-40B4-BE49-F238E27FC236}">
                    <a16:creationId xmlns:a16="http://schemas.microsoft.com/office/drawing/2014/main" id="{D1317039-5664-F399-2F7F-40EC4B23336F}"/>
                  </a:ext>
                </a:extLst>
              </p:cNvPr>
              <p:cNvSpPr txBox="1"/>
              <p:nvPr/>
            </p:nvSpPr>
            <p:spPr>
              <a:xfrm>
                <a:off x="3086555"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211" name="TextBox 210">
                <a:extLst>
                  <a:ext uri="{FF2B5EF4-FFF2-40B4-BE49-F238E27FC236}">
                    <a16:creationId xmlns:a16="http://schemas.microsoft.com/office/drawing/2014/main" id="{B90DDBD5-8E92-09BE-C6FB-7D347EF97AAD}"/>
                  </a:ext>
                </a:extLst>
              </p:cNvPr>
              <p:cNvSpPr txBox="1"/>
              <p:nvPr/>
            </p:nvSpPr>
            <p:spPr>
              <a:xfrm>
                <a:off x="3425307"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6</a:t>
                </a:r>
              </a:p>
            </p:txBody>
          </p:sp>
          <p:sp>
            <p:nvSpPr>
              <p:cNvPr id="212" name="TextBox 211">
                <a:extLst>
                  <a:ext uri="{FF2B5EF4-FFF2-40B4-BE49-F238E27FC236}">
                    <a16:creationId xmlns:a16="http://schemas.microsoft.com/office/drawing/2014/main" id="{939B777C-E3FC-C700-18D6-B18719FF55C6}"/>
                  </a:ext>
                </a:extLst>
              </p:cNvPr>
              <p:cNvSpPr txBox="1"/>
              <p:nvPr/>
            </p:nvSpPr>
            <p:spPr>
              <a:xfrm>
                <a:off x="3764123"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7</a:t>
                </a:r>
              </a:p>
            </p:txBody>
          </p:sp>
          <p:sp>
            <p:nvSpPr>
              <p:cNvPr id="213" name="TextBox 212">
                <a:extLst>
                  <a:ext uri="{FF2B5EF4-FFF2-40B4-BE49-F238E27FC236}">
                    <a16:creationId xmlns:a16="http://schemas.microsoft.com/office/drawing/2014/main" id="{8D8679FA-0C62-F375-7D76-D914827DF35E}"/>
                  </a:ext>
                </a:extLst>
              </p:cNvPr>
              <p:cNvSpPr txBox="1"/>
              <p:nvPr/>
            </p:nvSpPr>
            <p:spPr>
              <a:xfrm>
                <a:off x="4102703"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8</a:t>
                </a:r>
              </a:p>
            </p:txBody>
          </p:sp>
          <p:sp>
            <p:nvSpPr>
              <p:cNvPr id="214" name="TextBox 213">
                <a:extLst>
                  <a:ext uri="{FF2B5EF4-FFF2-40B4-BE49-F238E27FC236}">
                    <a16:creationId xmlns:a16="http://schemas.microsoft.com/office/drawing/2014/main" id="{05110ADA-125B-4EB1-9A94-3A4531C57A8C}"/>
                  </a:ext>
                </a:extLst>
              </p:cNvPr>
              <p:cNvSpPr txBox="1"/>
              <p:nvPr/>
            </p:nvSpPr>
            <p:spPr>
              <a:xfrm>
                <a:off x="4441473" y="8755276"/>
                <a:ext cx="526497"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9</a:t>
                </a:r>
              </a:p>
            </p:txBody>
          </p:sp>
          <p:sp>
            <p:nvSpPr>
              <p:cNvPr id="215" name="TextBox 214">
                <a:extLst>
                  <a:ext uri="{FF2B5EF4-FFF2-40B4-BE49-F238E27FC236}">
                    <a16:creationId xmlns:a16="http://schemas.microsoft.com/office/drawing/2014/main" id="{7F4F62EC-B59C-F6EF-A13F-1A6F946C2BC4}"/>
                  </a:ext>
                </a:extLst>
              </p:cNvPr>
              <p:cNvSpPr txBox="1"/>
              <p:nvPr/>
            </p:nvSpPr>
            <p:spPr>
              <a:xfrm>
                <a:off x="4731833"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10</a:t>
                </a:r>
              </a:p>
            </p:txBody>
          </p:sp>
          <p:sp>
            <p:nvSpPr>
              <p:cNvPr id="216" name="TextBox 215">
                <a:extLst>
                  <a:ext uri="{FF2B5EF4-FFF2-40B4-BE49-F238E27FC236}">
                    <a16:creationId xmlns:a16="http://schemas.microsoft.com/office/drawing/2014/main" id="{349ECA43-206C-CF28-260A-B16797548E8F}"/>
                  </a:ext>
                </a:extLst>
              </p:cNvPr>
              <p:cNvSpPr txBox="1"/>
              <p:nvPr/>
            </p:nvSpPr>
            <p:spPr>
              <a:xfrm>
                <a:off x="5070583"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11</a:t>
                </a:r>
              </a:p>
            </p:txBody>
          </p:sp>
          <p:sp>
            <p:nvSpPr>
              <p:cNvPr id="217" name="TextBox 216">
                <a:extLst>
                  <a:ext uri="{FF2B5EF4-FFF2-40B4-BE49-F238E27FC236}">
                    <a16:creationId xmlns:a16="http://schemas.microsoft.com/office/drawing/2014/main" id="{C7012C1E-EB53-DDF1-D4B5-972C752AC08B}"/>
                  </a:ext>
                </a:extLst>
              </p:cNvPr>
              <p:cNvSpPr txBox="1"/>
              <p:nvPr/>
            </p:nvSpPr>
            <p:spPr>
              <a:xfrm>
                <a:off x="5409269"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12</a:t>
                </a:r>
              </a:p>
            </p:txBody>
          </p:sp>
          <p:sp>
            <p:nvSpPr>
              <p:cNvPr id="218" name="TextBox 217">
                <a:extLst>
                  <a:ext uri="{FF2B5EF4-FFF2-40B4-BE49-F238E27FC236}">
                    <a16:creationId xmlns:a16="http://schemas.microsoft.com/office/drawing/2014/main" id="{BC3A0738-8DC3-4E8E-2DA5-A9635CE7B829}"/>
                  </a:ext>
                </a:extLst>
              </p:cNvPr>
              <p:cNvSpPr txBox="1"/>
              <p:nvPr/>
            </p:nvSpPr>
            <p:spPr>
              <a:xfrm>
                <a:off x="5748041"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13</a:t>
                </a:r>
              </a:p>
            </p:txBody>
          </p:sp>
          <p:sp>
            <p:nvSpPr>
              <p:cNvPr id="219" name="TextBox 218">
                <a:extLst>
                  <a:ext uri="{FF2B5EF4-FFF2-40B4-BE49-F238E27FC236}">
                    <a16:creationId xmlns:a16="http://schemas.microsoft.com/office/drawing/2014/main" id="{13CFCFED-94D9-E6EA-9BB2-2B85DF3AFC00}"/>
                  </a:ext>
                </a:extLst>
              </p:cNvPr>
              <p:cNvSpPr txBox="1"/>
              <p:nvPr/>
            </p:nvSpPr>
            <p:spPr>
              <a:xfrm>
                <a:off x="6086836"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14</a:t>
                </a:r>
              </a:p>
            </p:txBody>
          </p:sp>
          <p:sp>
            <p:nvSpPr>
              <p:cNvPr id="220" name="TextBox 219">
                <a:extLst>
                  <a:ext uri="{FF2B5EF4-FFF2-40B4-BE49-F238E27FC236}">
                    <a16:creationId xmlns:a16="http://schemas.microsoft.com/office/drawing/2014/main" id="{B72602EC-C519-EF65-A3E6-42FD6A87121A}"/>
                  </a:ext>
                </a:extLst>
              </p:cNvPr>
              <p:cNvSpPr txBox="1"/>
              <p:nvPr/>
            </p:nvSpPr>
            <p:spPr>
              <a:xfrm>
                <a:off x="6425608"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15</a:t>
                </a:r>
              </a:p>
            </p:txBody>
          </p:sp>
          <p:sp>
            <p:nvSpPr>
              <p:cNvPr id="221" name="TextBox 220">
                <a:extLst>
                  <a:ext uri="{FF2B5EF4-FFF2-40B4-BE49-F238E27FC236}">
                    <a16:creationId xmlns:a16="http://schemas.microsoft.com/office/drawing/2014/main" id="{EBCDC97D-E699-6E60-F942-B73A872EAC9B}"/>
                  </a:ext>
                </a:extLst>
              </p:cNvPr>
              <p:cNvSpPr txBox="1"/>
              <p:nvPr/>
            </p:nvSpPr>
            <p:spPr>
              <a:xfrm>
                <a:off x="6764380"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16</a:t>
                </a:r>
              </a:p>
            </p:txBody>
          </p:sp>
          <p:sp>
            <p:nvSpPr>
              <p:cNvPr id="222" name="TextBox 221">
                <a:extLst>
                  <a:ext uri="{FF2B5EF4-FFF2-40B4-BE49-F238E27FC236}">
                    <a16:creationId xmlns:a16="http://schemas.microsoft.com/office/drawing/2014/main" id="{B51B89EB-7CED-392C-48A8-94788EDEED2A}"/>
                  </a:ext>
                </a:extLst>
              </p:cNvPr>
              <p:cNvSpPr txBox="1"/>
              <p:nvPr/>
            </p:nvSpPr>
            <p:spPr>
              <a:xfrm>
                <a:off x="710317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17</a:t>
                </a:r>
              </a:p>
            </p:txBody>
          </p:sp>
          <p:sp>
            <p:nvSpPr>
              <p:cNvPr id="223" name="TextBox 222">
                <a:extLst>
                  <a:ext uri="{FF2B5EF4-FFF2-40B4-BE49-F238E27FC236}">
                    <a16:creationId xmlns:a16="http://schemas.microsoft.com/office/drawing/2014/main" id="{633C6A2D-6A7C-3BD3-B850-4C4B646E91D6}"/>
                  </a:ext>
                </a:extLst>
              </p:cNvPr>
              <p:cNvSpPr txBox="1"/>
              <p:nvPr/>
            </p:nvSpPr>
            <p:spPr>
              <a:xfrm>
                <a:off x="744175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18</a:t>
                </a:r>
              </a:p>
            </p:txBody>
          </p:sp>
          <p:sp>
            <p:nvSpPr>
              <p:cNvPr id="224" name="TextBox 223">
                <a:extLst>
                  <a:ext uri="{FF2B5EF4-FFF2-40B4-BE49-F238E27FC236}">
                    <a16:creationId xmlns:a16="http://schemas.microsoft.com/office/drawing/2014/main" id="{507337D9-5A85-51A9-F229-2DEAE40F4D46}"/>
                  </a:ext>
                </a:extLst>
              </p:cNvPr>
              <p:cNvSpPr txBox="1"/>
              <p:nvPr/>
            </p:nvSpPr>
            <p:spPr>
              <a:xfrm>
                <a:off x="7780548"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19</a:t>
                </a:r>
              </a:p>
            </p:txBody>
          </p:sp>
          <p:sp>
            <p:nvSpPr>
              <p:cNvPr id="225" name="TextBox 224">
                <a:extLst>
                  <a:ext uri="{FF2B5EF4-FFF2-40B4-BE49-F238E27FC236}">
                    <a16:creationId xmlns:a16="http://schemas.microsoft.com/office/drawing/2014/main" id="{B2C80F32-0BC9-F76E-978F-508B6BD2D9AC}"/>
                  </a:ext>
                </a:extLst>
              </p:cNvPr>
              <p:cNvSpPr txBox="1"/>
              <p:nvPr/>
            </p:nvSpPr>
            <p:spPr>
              <a:xfrm>
                <a:off x="811699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20</a:t>
                </a:r>
              </a:p>
            </p:txBody>
          </p:sp>
          <p:sp>
            <p:nvSpPr>
              <p:cNvPr id="226" name="TextBox 225">
                <a:extLst>
                  <a:ext uri="{FF2B5EF4-FFF2-40B4-BE49-F238E27FC236}">
                    <a16:creationId xmlns:a16="http://schemas.microsoft.com/office/drawing/2014/main" id="{684C5D4D-7810-BEB7-EB42-2C1DA334A17B}"/>
                  </a:ext>
                </a:extLst>
              </p:cNvPr>
              <p:cNvSpPr txBox="1"/>
              <p:nvPr/>
            </p:nvSpPr>
            <p:spPr>
              <a:xfrm>
                <a:off x="8455766"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21</a:t>
                </a:r>
              </a:p>
            </p:txBody>
          </p:sp>
          <p:sp>
            <p:nvSpPr>
              <p:cNvPr id="227" name="TextBox 226">
                <a:extLst>
                  <a:ext uri="{FF2B5EF4-FFF2-40B4-BE49-F238E27FC236}">
                    <a16:creationId xmlns:a16="http://schemas.microsoft.com/office/drawing/2014/main" id="{897C4C26-77C8-880F-C2B6-F59203E52FCB}"/>
                  </a:ext>
                </a:extLst>
              </p:cNvPr>
              <p:cNvSpPr txBox="1"/>
              <p:nvPr/>
            </p:nvSpPr>
            <p:spPr>
              <a:xfrm>
                <a:off x="8794432"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22</a:t>
                </a:r>
              </a:p>
            </p:txBody>
          </p:sp>
          <p:sp>
            <p:nvSpPr>
              <p:cNvPr id="228" name="TextBox 227">
                <a:extLst>
                  <a:ext uri="{FF2B5EF4-FFF2-40B4-BE49-F238E27FC236}">
                    <a16:creationId xmlns:a16="http://schemas.microsoft.com/office/drawing/2014/main" id="{103BDD0A-8BAE-436D-2694-022D026375A0}"/>
                  </a:ext>
                </a:extLst>
              </p:cNvPr>
              <p:cNvSpPr txBox="1"/>
              <p:nvPr/>
            </p:nvSpPr>
            <p:spPr>
              <a:xfrm>
                <a:off x="9133224"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23</a:t>
                </a:r>
              </a:p>
            </p:txBody>
          </p:sp>
          <p:sp>
            <p:nvSpPr>
              <p:cNvPr id="229" name="TextBox 228">
                <a:extLst>
                  <a:ext uri="{FF2B5EF4-FFF2-40B4-BE49-F238E27FC236}">
                    <a16:creationId xmlns:a16="http://schemas.microsoft.com/office/drawing/2014/main" id="{8BCE6F81-E4BC-3BDD-C3C5-A8F6E954EA82}"/>
                  </a:ext>
                </a:extLst>
              </p:cNvPr>
              <p:cNvSpPr txBox="1"/>
              <p:nvPr/>
            </p:nvSpPr>
            <p:spPr>
              <a:xfrm>
                <a:off x="9471999"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24</a:t>
                </a:r>
              </a:p>
            </p:txBody>
          </p:sp>
          <p:sp>
            <p:nvSpPr>
              <p:cNvPr id="230" name="TextBox 229">
                <a:extLst>
                  <a:ext uri="{FF2B5EF4-FFF2-40B4-BE49-F238E27FC236}">
                    <a16:creationId xmlns:a16="http://schemas.microsoft.com/office/drawing/2014/main" id="{0CABDE96-18ED-B292-EDF9-32BB9581ABED}"/>
                  </a:ext>
                </a:extLst>
              </p:cNvPr>
              <p:cNvSpPr txBox="1"/>
              <p:nvPr/>
            </p:nvSpPr>
            <p:spPr>
              <a:xfrm>
                <a:off x="9810791"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25</a:t>
                </a:r>
              </a:p>
            </p:txBody>
          </p:sp>
          <p:sp>
            <p:nvSpPr>
              <p:cNvPr id="231" name="TextBox 230">
                <a:extLst>
                  <a:ext uri="{FF2B5EF4-FFF2-40B4-BE49-F238E27FC236}">
                    <a16:creationId xmlns:a16="http://schemas.microsoft.com/office/drawing/2014/main" id="{BA03412C-EB51-4015-5F23-3BB758228AEC}"/>
                  </a:ext>
                </a:extLst>
              </p:cNvPr>
              <p:cNvSpPr txBox="1"/>
              <p:nvPr/>
            </p:nvSpPr>
            <p:spPr>
              <a:xfrm>
                <a:off x="10149565"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26</a:t>
                </a:r>
              </a:p>
            </p:txBody>
          </p:sp>
          <p:sp>
            <p:nvSpPr>
              <p:cNvPr id="232" name="TextBox 231">
                <a:extLst>
                  <a:ext uri="{FF2B5EF4-FFF2-40B4-BE49-F238E27FC236}">
                    <a16:creationId xmlns:a16="http://schemas.microsoft.com/office/drawing/2014/main" id="{F181EDB5-EA7B-207F-B601-43F87404C05E}"/>
                  </a:ext>
                </a:extLst>
              </p:cNvPr>
              <p:cNvSpPr txBox="1"/>
              <p:nvPr/>
            </p:nvSpPr>
            <p:spPr>
              <a:xfrm>
                <a:off x="10488357"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27</a:t>
                </a:r>
              </a:p>
            </p:txBody>
          </p:sp>
          <p:sp>
            <p:nvSpPr>
              <p:cNvPr id="233" name="TextBox 232">
                <a:extLst>
                  <a:ext uri="{FF2B5EF4-FFF2-40B4-BE49-F238E27FC236}">
                    <a16:creationId xmlns:a16="http://schemas.microsoft.com/office/drawing/2014/main" id="{B6DA5956-0BE0-A7D5-C0EB-F79D3145DC52}"/>
                  </a:ext>
                </a:extLst>
              </p:cNvPr>
              <p:cNvSpPr txBox="1"/>
              <p:nvPr/>
            </p:nvSpPr>
            <p:spPr>
              <a:xfrm>
                <a:off x="10826935" y="8755276"/>
                <a:ext cx="683609" cy="554070"/>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Calibri"/>
                    <a:ea typeface="+mn-ea"/>
                    <a:cs typeface="+mn-cs"/>
                    <a:sym typeface="Helvetica"/>
                    <a:rtl val="0"/>
                  </a:rPr>
                  <a:t>28</a:t>
                </a:r>
              </a:p>
            </p:txBody>
          </p:sp>
          <p:sp>
            <p:nvSpPr>
              <p:cNvPr id="234" name="TextBox 233">
                <a:extLst>
                  <a:ext uri="{FF2B5EF4-FFF2-40B4-BE49-F238E27FC236}">
                    <a16:creationId xmlns:a16="http://schemas.microsoft.com/office/drawing/2014/main" id="{A2FECC25-6648-E5AA-299A-CA46D32D0B81}"/>
                  </a:ext>
                </a:extLst>
              </p:cNvPr>
              <p:cNvSpPr txBox="1"/>
              <p:nvPr/>
            </p:nvSpPr>
            <p:spPr>
              <a:xfrm>
                <a:off x="5782867" y="9162965"/>
                <a:ext cx="875994" cy="615635"/>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mn-cs"/>
                    <a:sym typeface="Helvetica-Bold"/>
                    <a:rtl val="0"/>
                  </a:rPr>
                  <a:t>Mo</a:t>
                </a:r>
              </a:p>
            </p:txBody>
          </p:sp>
          <p:sp>
            <p:nvSpPr>
              <p:cNvPr id="235" name="TextBox 234">
                <a:extLst>
                  <a:ext uri="{FF2B5EF4-FFF2-40B4-BE49-F238E27FC236}">
                    <a16:creationId xmlns:a16="http://schemas.microsoft.com/office/drawing/2014/main" id="{8BF57B2D-5D82-A0E6-A8E7-87DF9BE8705A}"/>
                  </a:ext>
                </a:extLst>
              </p:cNvPr>
              <p:cNvSpPr txBox="1"/>
              <p:nvPr/>
            </p:nvSpPr>
            <p:spPr>
              <a:xfrm>
                <a:off x="966118" y="8269487"/>
                <a:ext cx="577800" cy="67719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Calibri"/>
                    <a:ea typeface="+mn-ea"/>
                    <a:cs typeface="+mn-cs"/>
                    <a:sym typeface="Helvetica"/>
                    <a:rtl val="0"/>
                  </a:rPr>
                  <a:t>0</a:t>
                </a:r>
              </a:p>
            </p:txBody>
          </p:sp>
        </p:grpSp>
        <p:grpSp>
          <p:nvGrpSpPr>
            <p:cNvPr id="161" name="Group 160">
              <a:extLst>
                <a:ext uri="{FF2B5EF4-FFF2-40B4-BE49-F238E27FC236}">
                  <a16:creationId xmlns:a16="http://schemas.microsoft.com/office/drawing/2014/main" id="{0113611F-D2D6-9688-9745-C63DE5D68BE2}"/>
                </a:ext>
              </a:extLst>
            </p:cNvPr>
            <p:cNvGrpSpPr/>
            <p:nvPr/>
          </p:nvGrpSpPr>
          <p:grpSpPr>
            <a:xfrm>
              <a:off x="469553" y="1975304"/>
              <a:ext cx="458780" cy="2624921"/>
              <a:chOff x="380660" y="1975304"/>
              <a:chExt cx="458780" cy="2624921"/>
            </a:xfrm>
          </p:grpSpPr>
          <p:sp>
            <p:nvSpPr>
              <p:cNvPr id="200" name="TextBox 199">
                <a:extLst>
                  <a:ext uri="{FF2B5EF4-FFF2-40B4-BE49-F238E27FC236}">
                    <a16:creationId xmlns:a16="http://schemas.microsoft.com/office/drawing/2014/main" id="{46B987B3-2F72-E1E2-AB61-2C0718C8541B}"/>
                  </a:ext>
                </a:extLst>
              </p:cNvPr>
              <p:cNvSpPr txBox="1"/>
              <p:nvPr/>
            </p:nvSpPr>
            <p:spPr>
              <a:xfrm>
                <a:off x="428142" y="4292448"/>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20</a:t>
                </a:r>
              </a:p>
            </p:txBody>
          </p:sp>
          <p:sp>
            <p:nvSpPr>
              <p:cNvPr id="201" name="TextBox 200">
                <a:extLst>
                  <a:ext uri="{FF2B5EF4-FFF2-40B4-BE49-F238E27FC236}">
                    <a16:creationId xmlns:a16="http://schemas.microsoft.com/office/drawing/2014/main" id="{F785CAC3-F2E8-F51D-88AE-E2BC60D82BD3}"/>
                  </a:ext>
                </a:extLst>
              </p:cNvPr>
              <p:cNvSpPr txBox="1"/>
              <p:nvPr/>
            </p:nvSpPr>
            <p:spPr>
              <a:xfrm>
                <a:off x="428142" y="3713119"/>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40</a:t>
                </a:r>
              </a:p>
            </p:txBody>
          </p:sp>
          <p:sp>
            <p:nvSpPr>
              <p:cNvPr id="202" name="TextBox 201">
                <a:extLst>
                  <a:ext uri="{FF2B5EF4-FFF2-40B4-BE49-F238E27FC236}">
                    <a16:creationId xmlns:a16="http://schemas.microsoft.com/office/drawing/2014/main" id="{B72932C3-75CA-2DC9-458D-ED83DEB946DC}"/>
                  </a:ext>
                </a:extLst>
              </p:cNvPr>
              <p:cNvSpPr txBox="1"/>
              <p:nvPr/>
            </p:nvSpPr>
            <p:spPr>
              <a:xfrm>
                <a:off x="428142" y="3133886"/>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60</a:t>
                </a:r>
              </a:p>
            </p:txBody>
          </p:sp>
          <p:sp>
            <p:nvSpPr>
              <p:cNvPr id="203" name="TextBox 202">
                <a:extLst>
                  <a:ext uri="{FF2B5EF4-FFF2-40B4-BE49-F238E27FC236}">
                    <a16:creationId xmlns:a16="http://schemas.microsoft.com/office/drawing/2014/main" id="{24A3CB8B-F88E-8117-E80E-4075D1049965}"/>
                  </a:ext>
                </a:extLst>
              </p:cNvPr>
              <p:cNvSpPr txBox="1"/>
              <p:nvPr/>
            </p:nvSpPr>
            <p:spPr>
              <a:xfrm>
                <a:off x="428142" y="2554547"/>
                <a:ext cx="367408"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80</a:t>
                </a:r>
              </a:p>
            </p:txBody>
          </p:sp>
          <p:sp>
            <p:nvSpPr>
              <p:cNvPr id="204" name="TextBox 203">
                <a:extLst>
                  <a:ext uri="{FF2B5EF4-FFF2-40B4-BE49-F238E27FC236}">
                    <a16:creationId xmlns:a16="http://schemas.microsoft.com/office/drawing/2014/main" id="{79D4BCE8-24AE-D629-434C-E0DBA47C8A7D}"/>
                  </a:ext>
                </a:extLst>
              </p:cNvPr>
              <p:cNvSpPr txBox="1"/>
              <p:nvPr/>
            </p:nvSpPr>
            <p:spPr>
              <a:xfrm>
                <a:off x="380660" y="1975304"/>
                <a:ext cx="458780" cy="307777"/>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a:ea typeface="+mn-ea"/>
                    <a:cs typeface="+mn-cs"/>
                    <a:sym typeface="Helvetica"/>
                    <a:rtl val="0"/>
                  </a:rPr>
                  <a:t>100</a:t>
                </a:r>
              </a:p>
            </p:txBody>
          </p:sp>
        </p:grpSp>
        <p:grpSp>
          <p:nvGrpSpPr>
            <p:cNvPr id="162" name="Graphic 4">
              <a:extLst>
                <a:ext uri="{FF2B5EF4-FFF2-40B4-BE49-F238E27FC236}">
                  <a16:creationId xmlns:a16="http://schemas.microsoft.com/office/drawing/2014/main" id="{649E3F8A-B73D-15A9-D4E0-DA26053D9D46}"/>
                </a:ext>
              </a:extLst>
            </p:cNvPr>
            <p:cNvGrpSpPr/>
            <p:nvPr/>
          </p:nvGrpSpPr>
          <p:grpSpPr>
            <a:xfrm>
              <a:off x="809077" y="2052342"/>
              <a:ext cx="4951650" cy="3075106"/>
              <a:chOff x="2795921" y="969378"/>
              <a:chExt cx="7009989" cy="3876133"/>
            </a:xfrm>
          </p:grpSpPr>
          <p:sp>
            <p:nvSpPr>
              <p:cNvPr id="163" name="Freeform 5">
                <a:extLst>
                  <a:ext uri="{FF2B5EF4-FFF2-40B4-BE49-F238E27FC236}">
                    <a16:creationId xmlns:a16="http://schemas.microsoft.com/office/drawing/2014/main" id="{CB58C36E-DF5B-7E8E-B0EE-7A2E607E04C4}"/>
                  </a:ext>
                </a:extLst>
              </p:cNvPr>
              <p:cNvSpPr/>
              <p:nvPr/>
            </p:nvSpPr>
            <p:spPr>
              <a:xfrm>
                <a:off x="2857375" y="4782018"/>
                <a:ext cx="6948535" cy="57628"/>
              </a:xfrm>
              <a:custGeom>
                <a:avLst/>
                <a:gdLst>
                  <a:gd name="connsiteX0" fmla="*/ 0 w 7294226"/>
                  <a:gd name="connsiteY0" fmla="*/ 0 h 15117"/>
                  <a:gd name="connsiteX1" fmla="*/ 7294226 w 7294226"/>
                  <a:gd name="connsiteY1" fmla="*/ 0 h 15117"/>
                </a:gdLst>
                <a:ahLst/>
                <a:cxnLst>
                  <a:cxn ang="0">
                    <a:pos x="connsiteX0" y="connsiteY0"/>
                  </a:cxn>
                  <a:cxn ang="0">
                    <a:pos x="connsiteX1" y="connsiteY1"/>
                  </a:cxn>
                </a:cxnLst>
                <a:rect l="l" t="t" r="r" b="b"/>
                <a:pathLst>
                  <a:path w="7294226" h="15117">
                    <a:moveTo>
                      <a:pt x="0" y="0"/>
                    </a:moveTo>
                    <a:lnTo>
                      <a:pt x="7294226"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64" name="Freeform 8">
                <a:extLst>
                  <a:ext uri="{FF2B5EF4-FFF2-40B4-BE49-F238E27FC236}">
                    <a16:creationId xmlns:a16="http://schemas.microsoft.com/office/drawing/2014/main" id="{4DBEFA5D-E059-C00F-00BA-FD2B108D76B1}"/>
                  </a:ext>
                </a:extLst>
              </p:cNvPr>
              <p:cNvSpPr/>
              <p:nvPr/>
            </p:nvSpPr>
            <p:spPr>
              <a:xfrm>
                <a:off x="2977671"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65" name="Freeform 9">
                <a:extLst>
                  <a:ext uri="{FF2B5EF4-FFF2-40B4-BE49-F238E27FC236}">
                    <a16:creationId xmlns:a16="http://schemas.microsoft.com/office/drawing/2014/main" id="{D77EE0E3-A940-7DC6-4286-1A7DAE9B272D}"/>
                  </a:ext>
                </a:extLst>
              </p:cNvPr>
              <p:cNvSpPr/>
              <p:nvPr/>
            </p:nvSpPr>
            <p:spPr>
              <a:xfrm>
                <a:off x="3217891"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66" name="Freeform 10">
                <a:extLst>
                  <a:ext uri="{FF2B5EF4-FFF2-40B4-BE49-F238E27FC236}">
                    <a16:creationId xmlns:a16="http://schemas.microsoft.com/office/drawing/2014/main" id="{373540C7-7B01-5523-3CF0-F29D5EDF5B1C}"/>
                  </a:ext>
                </a:extLst>
              </p:cNvPr>
              <p:cNvSpPr/>
              <p:nvPr/>
            </p:nvSpPr>
            <p:spPr>
              <a:xfrm>
                <a:off x="345660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67" name="Freeform 11">
                <a:extLst>
                  <a:ext uri="{FF2B5EF4-FFF2-40B4-BE49-F238E27FC236}">
                    <a16:creationId xmlns:a16="http://schemas.microsoft.com/office/drawing/2014/main" id="{CA53691E-1576-54AB-E7A7-38900CB61FB7}"/>
                  </a:ext>
                </a:extLst>
              </p:cNvPr>
              <p:cNvSpPr/>
              <p:nvPr/>
            </p:nvSpPr>
            <p:spPr>
              <a:xfrm>
                <a:off x="369682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68" name="Freeform 12">
                <a:extLst>
                  <a:ext uri="{FF2B5EF4-FFF2-40B4-BE49-F238E27FC236}">
                    <a16:creationId xmlns:a16="http://schemas.microsoft.com/office/drawing/2014/main" id="{31BD9455-C0D7-032B-1066-0028B4F4BE0F}"/>
                  </a:ext>
                </a:extLst>
              </p:cNvPr>
              <p:cNvSpPr/>
              <p:nvPr/>
            </p:nvSpPr>
            <p:spPr>
              <a:xfrm>
                <a:off x="393704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69" name="Freeform 13">
                <a:extLst>
                  <a:ext uri="{FF2B5EF4-FFF2-40B4-BE49-F238E27FC236}">
                    <a16:creationId xmlns:a16="http://schemas.microsoft.com/office/drawing/2014/main" id="{BD7788F0-DD02-3030-E307-95D8BD209779}"/>
                  </a:ext>
                </a:extLst>
              </p:cNvPr>
              <p:cNvSpPr/>
              <p:nvPr/>
            </p:nvSpPr>
            <p:spPr>
              <a:xfrm>
                <a:off x="417575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0" name="Freeform 14">
                <a:extLst>
                  <a:ext uri="{FF2B5EF4-FFF2-40B4-BE49-F238E27FC236}">
                    <a16:creationId xmlns:a16="http://schemas.microsoft.com/office/drawing/2014/main" id="{9616430B-1E0F-2D42-F4B0-CA671B066F3E}"/>
                  </a:ext>
                </a:extLst>
              </p:cNvPr>
              <p:cNvSpPr/>
              <p:nvPr/>
            </p:nvSpPr>
            <p:spPr>
              <a:xfrm>
                <a:off x="4415970"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1" name="Freeform 15">
                <a:extLst>
                  <a:ext uri="{FF2B5EF4-FFF2-40B4-BE49-F238E27FC236}">
                    <a16:creationId xmlns:a16="http://schemas.microsoft.com/office/drawing/2014/main" id="{B9E6A828-7BE0-BDB1-2FCC-B35294858EA7}"/>
                  </a:ext>
                </a:extLst>
              </p:cNvPr>
              <p:cNvSpPr/>
              <p:nvPr/>
            </p:nvSpPr>
            <p:spPr>
              <a:xfrm>
                <a:off x="465618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2" name="Freeform 16">
                <a:extLst>
                  <a:ext uri="{FF2B5EF4-FFF2-40B4-BE49-F238E27FC236}">
                    <a16:creationId xmlns:a16="http://schemas.microsoft.com/office/drawing/2014/main" id="{9C2F30CC-B87D-6C18-976D-E4910840F798}"/>
                  </a:ext>
                </a:extLst>
              </p:cNvPr>
              <p:cNvSpPr/>
              <p:nvPr/>
            </p:nvSpPr>
            <p:spPr>
              <a:xfrm>
                <a:off x="489489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3" name="Freeform 17">
                <a:extLst>
                  <a:ext uri="{FF2B5EF4-FFF2-40B4-BE49-F238E27FC236}">
                    <a16:creationId xmlns:a16="http://schemas.microsoft.com/office/drawing/2014/main" id="{EC64D175-578C-0264-E2A2-BAAA1A9FDD21}"/>
                  </a:ext>
                </a:extLst>
              </p:cNvPr>
              <p:cNvSpPr/>
              <p:nvPr/>
            </p:nvSpPr>
            <p:spPr>
              <a:xfrm>
                <a:off x="513511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4" name="Freeform 18">
                <a:extLst>
                  <a:ext uri="{FF2B5EF4-FFF2-40B4-BE49-F238E27FC236}">
                    <a16:creationId xmlns:a16="http://schemas.microsoft.com/office/drawing/2014/main" id="{66BDB91C-6B64-852F-7512-C341A1710358}"/>
                  </a:ext>
                </a:extLst>
              </p:cNvPr>
              <p:cNvSpPr/>
              <p:nvPr/>
            </p:nvSpPr>
            <p:spPr>
              <a:xfrm>
                <a:off x="5375339"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5" name="Freeform 19">
                <a:extLst>
                  <a:ext uri="{FF2B5EF4-FFF2-40B4-BE49-F238E27FC236}">
                    <a16:creationId xmlns:a16="http://schemas.microsoft.com/office/drawing/2014/main" id="{B27D8E73-0546-3185-F754-534251482D55}"/>
                  </a:ext>
                </a:extLst>
              </p:cNvPr>
              <p:cNvSpPr/>
              <p:nvPr/>
            </p:nvSpPr>
            <p:spPr>
              <a:xfrm>
                <a:off x="5614048"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6" name="Freeform 20">
                <a:extLst>
                  <a:ext uri="{FF2B5EF4-FFF2-40B4-BE49-F238E27FC236}">
                    <a16:creationId xmlns:a16="http://schemas.microsoft.com/office/drawing/2014/main" id="{EFBD4A0E-6EF0-9004-8EAE-B8521353E7FA}"/>
                  </a:ext>
                </a:extLst>
              </p:cNvPr>
              <p:cNvSpPr/>
              <p:nvPr/>
            </p:nvSpPr>
            <p:spPr>
              <a:xfrm>
                <a:off x="5854268"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7" name="Freeform 21">
                <a:extLst>
                  <a:ext uri="{FF2B5EF4-FFF2-40B4-BE49-F238E27FC236}">
                    <a16:creationId xmlns:a16="http://schemas.microsoft.com/office/drawing/2014/main" id="{CD904284-0EA4-005E-8700-57B67B38B201}"/>
                  </a:ext>
                </a:extLst>
              </p:cNvPr>
              <p:cNvSpPr/>
              <p:nvPr/>
            </p:nvSpPr>
            <p:spPr>
              <a:xfrm>
                <a:off x="6094488"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8" name="Freeform 22">
                <a:extLst>
                  <a:ext uri="{FF2B5EF4-FFF2-40B4-BE49-F238E27FC236}">
                    <a16:creationId xmlns:a16="http://schemas.microsoft.com/office/drawing/2014/main" id="{7F042F83-1595-90EE-F0BE-A52884D0E688}"/>
                  </a:ext>
                </a:extLst>
              </p:cNvPr>
              <p:cNvSpPr/>
              <p:nvPr/>
            </p:nvSpPr>
            <p:spPr>
              <a:xfrm>
                <a:off x="633319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79" name="Freeform 23">
                <a:extLst>
                  <a:ext uri="{FF2B5EF4-FFF2-40B4-BE49-F238E27FC236}">
                    <a16:creationId xmlns:a16="http://schemas.microsoft.com/office/drawing/2014/main" id="{7F8CA85F-8826-50F2-0971-D755C2609310}"/>
                  </a:ext>
                </a:extLst>
              </p:cNvPr>
              <p:cNvSpPr/>
              <p:nvPr/>
            </p:nvSpPr>
            <p:spPr>
              <a:xfrm>
                <a:off x="657341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0" name="Freeform 24">
                <a:extLst>
                  <a:ext uri="{FF2B5EF4-FFF2-40B4-BE49-F238E27FC236}">
                    <a16:creationId xmlns:a16="http://schemas.microsoft.com/office/drawing/2014/main" id="{31AE1A49-5008-489C-AC28-B1BA959D3C99}"/>
                  </a:ext>
                </a:extLst>
              </p:cNvPr>
              <p:cNvSpPr/>
              <p:nvPr/>
            </p:nvSpPr>
            <p:spPr>
              <a:xfrm>
                <a:off x="681363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1" name="Freeform 25">
                <a:extLst>
                  <a:ext uri="{FF2B5EF4-FFF2-40B4-BE49-F238E27FC236}">
                    <a16:creationId xmlns:a16="http://schemas.microsoft.com/office/drawing/2014/main" id="{3B3753CE-20AC-F6EF-4063-94A974776C02}"/>
                  </a:ext>
                </a:extLst>
              </p:cNvPr>
              <p:cNvSpPr/>
              <p:nvPr/>
            </p:nvSpPr>
            <p:spPr>
              <a:xfrm>
                <a:off x="7053857"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2" name="Freeform 26">
                <a:extLst>
                  <a:ext uri="{FF2B5EF4-FFF2-40B4-BE49-F238E27FC236}">
                    <a16:creationId xmlns:a16="http://schemas.microsoft.com/office/drawing/2014/main" id="{FABD3001-0E03-85EA-CEB3-A5211F8716FF}"/>
                  </a:ext>
                </a:extLst>
              </p:cNvPr>
              <p:cNvSpPr/>
              <p:nvPr/>
            </p:nvSpPr>
            <p:spPr>
              <a:xfrm>
                <a:off x="7292566"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3" name="Freeform 27">
                <a:extLst>
                  <a:ext uri="{FF2B5EF4-FFF2-40B4-BE49-F238E27FC236}">
                    <a16:creationId xmlns:a16="http://schemas.microsoft.com/office/drawing/2014/main" id="{00E84FA3-37C1-A899-2E40-887CF8C9B147}"/>
                  </a:ext>
                </a:extLst>
              </p:cNvPr>
              <p:cNvSpPr/>
              <p:nvPr/>
            </p:nvSpPr>
            <p:spPr>
              <a:xfrm>
                <a:off x="7532786"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4" name="Freeform 28">
                <a:extLst>
                  <a:ext uri="{FF2B5EF4-FFF2-40B4-BE49-F238E27FC236}">
                    <a16:creationId xmlns:a16="http://schemas.microsoft.com/office/drawing/2014/main" id="{3C3AC961-16A7-EF64-B029-BB03AFCA82B8}"/>
                  </a:ext>
                </a:extLst>
              </p:cNvPr>
              <p:cNvSpPr/>
              <p:nvPr/>
            </p:nvSpPr>
            <p:spPr>
              <a:xfrm>
                <a:off x="7773006"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5" name="Freeform 29">
                <a:extLst>
                  <a:ext uri="{FF2B5EF4-FFF2-40B4-BE49-F238E27FC236}">
                    <a16:creationId xmlns:a16="http://schemas.microsoft.com/office/drawing/2014/main" id="{4CCEB931-F58B-5CE4-EC9C-BAA80F9E3249}"/>
                  </a:ext>
                </a:extLst>
              </p:cNvPr>
              <p:cNvSpPr/>
              <p:nvPr/>
            </p:nvSpPr>
            <p:spPr>
              <a:xfrm>
                <a:off x="8011715"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6" name="Freeform 30">
                <a:extLst>
                  <a:ext uri="{FF2B5EF4-FFF2-40B4-BE49-F238E27FC236}">
                    <a16:creationId xmlns:a16="http://schemas.microsoft.com/office/drawing/2014/main" id="{35CADF18-64A2-C287-6CAC-39A9843A97B6}"/>
                  </a:ext>
                </a:extLst>
              </p:cNvPr>
              <p:cNvSpPr/>
              <p:nvPr/>
            </p:nvSpPr>
            <p:spPr>
              <a:xfrm>
                <a:off x="8251935"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7" name="Freeform 31">
                <a:extLst>
                  <a:ext uri="{FF2B5EF4-FFF2-40B4-BE49-F238E27FC236}">
                    <a16:creationId xmlns:a16="http://schemas.microsoft.com/office/drawing/2014/main" id="{CEC758DA-50D4-2EB1-4706-8B72C2683805}"/>
                  </a:ext>
                </a:extLst>
              </p:cNvPr>
              <p:cNvSpPr/>
              <p:nvPr/>
            </p:nvSpPr>
            <p:spPr>
              <a:xfrm>
                <a:off x="8492155"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8" name="Freeform 32">
                <a:extLst>
                  <a:ext uri="{FF2B5EF4-FFF2-40B4-BE49-F238E27FC236}">
                    <a16:creationId xmlns:a16="http://schemas.microsoft.com/office/drawing/2014/main" id="{72DB935E-D0A9-15F5-AFE5-FBA01563F54A}"/>
                  </a:ext>
                </a:extLst>
              </p:cNvPr>
              <p:cNvSpPr/>
              <p:nvPr/>
            </p:nvSpPr>
            <p:spPr>
              <a:xfrm>
                <a:off x="8730864"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89" name="Freeform 33">
                <a:extLst>
                  <a:ext uri="{FF2B5EF4-FFF2-40B4-BE49-F238E27FC236}">
                    <a16:creationId xmlns:a16="http://schemas.microsoft.com/office/drawing/2014/main" id="{9EDBE068-38BA-75D1-DDE3-E7E588793C16}"/>
                  </a:ext>
                </a:extLst>
              </p:cNvPr>
              <p:cNvSpPr/>
              <p:nvPr/>
            </p:nvSpPr>
            <p:spPr>
              <a:xfrm>
                <a:off x="8971084"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0" name="Freeform 34">
                <a:extLst>
                  <a:ext uri="{FF2B5EF4-FFF2-40B4-BE49-F238E27FC236}">
                    <a16:creationId xmlns:a16="http://schemas.microsoft.com/office/drawing/2014/main" id="{5C394D6B-F375-07B9-AE7E-17E10FF58491}"/>
                  </a:ext>
                </a:extLst>
              </p:cNvPr>
              <p:cNvSpPr/>
              <p:nvPr/>
            </p:nvSpPr>
            <p:spPr>
              <a:xfrm>
                <a:off x="9211304"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1" name="Freeform 35">
                <a:extLst>
                  <a:ext uri="{FF2B5EF4-FFF2-40B4-BE49-F238E27FC236}">
                    <a16:creationId xmlns:a16="http://schemas.microsoft.com/office/drawing/2014/main" id="{9B9A8ABA-A025-24F0-15A4-44C58A01F864}"/>
                  </a:ext>
                </a:extLst>
              </p:cNvPr>
              <p:cNvSpPr/>
              <p:nvPr/>
            </p:nvSpPr>
            <p:spPr>
              <a:xfrm>
                <a:off x="9450013"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2" name="Freeform 36">
                <a:extLst>
                  <a:ext uri="{FF2B5EF4-FFF2-40B4-BE49-F238E27FC236}">
                    <a16:creationId xmlns:a16="http://schemas.microsoft.com/office/drawing/2014/main" id="{9384F3FD-254F-EAB2-8E78-7ED3170D5539}"/>
                  </a:ext>
                </a:extLst>
              </p:cNvPr>
              <p:cNvSpPr/>
              <p:nvPr/>
            </p:nvSpPr>
            <p:spPr>
              <a:xfrm>
                <a:off x="9690233" y="4782018"/>
                <a:ext cx="15108" cy="63493"/>
              </a:xfrm>
              <a:custGeom>
                <a:avLst/>
                <a:gdLst>
                  <a:gd name="connsiteX0" fmla="*/ 0 w 15108"/>
                  <a:gd name="connsiteY0" fmla="*/ 0 h 63493"/>
                  <a:gd name="connsiteX1" fmla="*/ 0 w 15108"/>
                  <a:gd name="connsiteY1" fmla="*/ 63494 h 63493"/>
                </a:gdLst>
                <a:ahLst/>
                <a:cxnLst>
                  <a:cxn ang="0">
                    <a:pos x="connsiteX0" y="connsiteY0"/>
                  </a:cxn>
                  <a:cxn ang="0">
                    <a:pos x="connsiteX1" y="connsiteY1"/>
                  </a:cxn>
                </a:cxnLst>
                <a:rect l="l" t="t" r="r" b="b"/>
                <a:pathLst>
                  <a:path w="15108" h="63493">
                    <a:moveTo>
                      <a:pt x="0" y="0"/>
                    </a:moveTo>
                    <a:lnTo>
                      <a:pt x="0" y="63494"/>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3" name="Freeform 38">
                <a:extLst>
                  <a:ext uri="{FF2B5EF4-FFF2-40B4-BE49-F238E27FC236}">
                    <a16:creationId xmlns:a16="http://schemas.microsoft.com/office/drawing/2014/main" id="{E45B1455-86EA-81C9-EC75-FAE7069CA393}"/>
                  </a:ext>
                </a:extLst>
              </p:cNvPr>
              <p:cNvSpPr/>
              <p:nvPr/>
            </p:nvSpPr>
            <p:spPr>
              <a:xfrm>
                <a:off x="2878185" y="969378"/>
                <a:ext cx="15108" cy="3812638"/>
              </a:xfrm>
              <a:custGeom>
                <a:avLst/>
                <a:gdLst>
                  <a:gd name="connsiteX0" fmla="*/ 0 w 15108"/>
                  <a:gd name="connsiteY0" fmla="*/ 3812640 h 3812639"/>
                  <a:gd name="connsiteX1" fmla="*/ 0 w 15108"/>
                  <a:gd name="connsiteY1" fmla="*/ 0 h 3812639"/>
                </a:gdLst>
                <a:ahLst/>
                <a:cxnLst>
                  <a:cxn ang="0">
                    <a:pos x="connsiteX0" y="connsiteY0"/>
                  </a:cxn>
                  <a:cxn ang="0">
                    <a:pos x="connsiteX1" y="connsiteY1"/>
                  </a:cxn>
                </a:cxnLst>
                <a:rect l="l" t="t" r="r" b="b"/>
                <a:pathLst>
                  <a:path w="15108" h="3812639">
                    <a:moveTo>
                      <a:pt x="0" y="381264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4" name="Freeform 44">
                <a:extLst>
                  <a:ext uri="{FF2B5EF4-FFF2-40B4-BE49-F238E27FC236}">
                    <a16:creationId xmlns:a16="http://schemas.microsoft.com/office/drawing/2014/main" id="{43F9977E-2946-E07F-05A8-F12CB66AF246}"/>
                  </a:ext>
                </a:extLst>
              </p:cNvPr>
              <p:cNvSpPr/>
              <p:nvPr/>
            </p:nvSpPr>
            <p:spPr>
              <a:xfrm>
                <a:off x="2795921" y="4701895"/>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5" name="Freeform 45">
                <a:extLst>
                  <a:ext uri="{FF2B5EF4-FFF2-40B4-BE49-F238E27FC236}">
                    <a16:creationId xmlns:a16="http://schemas.microsoft.com/office/drawing/2014/main" id="{746099DC-5ED4-F52F-476F-8D57CF88731A}"/>
                  </a:ext>
                </a:extLst>
              </p:cNvPr>
              <p:cNvSpPr/>
              <p:nvPr/>
            </p:nvSpPr>
            <p:spPr>
              <a:xfrm>
                <a:off x="2795921" y="3971720"/>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6" name="Freeform 46">
                <a:extLst>
                  <a:ext uri="{FF2B5EF4-FFF2-40B4-BE49-F238E27FC236}">
                    <a16:creationId xmlns:a16="http://schemas.microsoft.com/office/drawing/2014/main" id="{D729D5D2-81C7-A100-F94E-2C498DD164BC}"/>
                  </a:ext>
                </a:extLst>
              </p:cNvPr>
              <p:cNvSpPr/>
              <p:nvPr/>
            </p:nvSpPr>
            <p:spPr>
              <a:xfrm>
                <a:off x="2795921" y="3241542"/>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7" name="Freeform 47">
                <a:extLst>
                  <a:ext uri="{FF2B5EF4-FFF2-40B4-BE49-F238E27FC236}">
                    <a16:creationId xmlns:a16="http://schemas.microsoft.com/office/drawing/2014/main" id="{305690A0-E19F-CE5F-7252-2AFF096D7857}"/>
                  </a:ext>
                </a:extLst>
              </p:cNvPr>
              <p:cNvSpPr/>
              <p:nvPr/>
            </p:nvSpPr>
            <p:spPr>
              <a:xfrm>
                <a:off x="2795921" y="2511367"/>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8" name="Freeform 48">
                <a:extLst>
                  <a:ext uri="{FF2B5EF4-FFF2-40B4-BE49-F238E27FC236}">
                    <a16:creationId xmlns:a16="http://schemas.microsoft.com/office/drawing/2014/main" id="{B4C6CAAA-E9AB-4F27-893E-AA0B9E4E609B}"/>
                  </a:ext>
                </a:extLst>
              </p:cNvPr>
              <p:cNvSpPr/>
              <p:nvPr/>
            </p:nvSpPr>
            <p:spPr>
              <a:xfrm>
                <a:off x="2795921" y="1781189"/>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sp>
            <p:nvSpPr>
              <p:cNvPr id="199" name="Freeform 49">
                <a:extLst>
                  <a:ext uri="{FF2B5EF4-FFF2-40B4-BE49-F238E27FC236}">
                    <a16:creationId xmlns:a16="http://schemas.microsoft.com/office/drawing/2014/main" id="{3EAEA2DB-7A17-386B-6A14-C2562874DAD0}"/>
                  </a:ext>
                </a:extLst>
              </p:cNvPr>
              <p:cNvSpPr/>
              <p:nvPr/>
            </p:nvSpPr>
            <p:spPr>
              <a:xfrm>
                <a:off x="2795921" y="1051013"/>
                <a:ext cx="64964" cy="15117"/>
              </a:xfrm>
              <a:custGeom>
                <a:avLst/>
                <a:gdLst>
                  <a:gd name="connsiteX0" fmla="*/ 64965 w 64965"/>
                  <a:gd name="connsiteY0" fmla="*/ 0 h 15117"/>
                  <a:gd name="connsiteX1" fmla="*/ 0 w 64965"/>
                  <a:gd name="connsiteY1" fmla="*/ 0 h 15117"/>
                </a:gdLst>
                <a:ahLst/>
                <a:cxnLst>
                  <a:cxn ang="0">
                    <a:pos x="connsiteX0" y="connsiteY0"/>
                  </a:cxn>
                  <a:cxn ang="0">
                    <a:pos x="connsiteX1" y="connsiteY1"/>
                  </a:cxn>
                </a:cxnLst>
                <a:rect l="l" t="t" r="r" b="b"/>
                <a:pathLst>
                  <a:path w="64965" h="15117">
                    <a:moveTo>
                      <a:pt x="64965" y="0"/>
                    </a:moveTo>
                    <a:lnTo>
                      <a:pt x="0" y="0"/>
                    </a:lnTo>
                  </a:path>
                </a:pathLst>
              </a:custGeom>
              <a:ln w="28575" cap="flat">
                <a:solidFill>
                  <a:srgbClr val="000000"/>
                </a:solidFill>
                <a:prstDash val="solid"/>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mn-cs"/>
                </a:endParaRPr>
              </a:p>
            </p:txBody>
          </p:sp>
        </p:grpSp>
      </p:grpSp>
      <p:grpSp>
        <p:nvGrpSpPr>
          <p:cNvPr id="236" name="Group 235">
            <a:extLst>
              <a:ext uri="{FF2B5EF4-FFF2-40B4-BE49-F238E27FC236}">
                <a16:creationId xmlns:a16="http://schemas.microsoft.com/office/drawing/2014/main" id="{29DCA94D-6696-D465-92C1-AEF930990C61}"/>
              </a:ext>
            </a:extLst>
          </p:cNvPr>
          <p:cNvGrpSpPr/>
          <p:nvPr/>
        </p:nvGrpSpPr>
        <p:grpSpPr>
          <a:xfrm>
            <a:off x="5865395" y="5423857"/>
            <a:ext cx="5823712" cy="495072"/>
            <a:chOff x="3649341" y="10612867"/>
            <a:chExt cx="16306643" cy="1317381"/>
          </a:xfrm>
        </p:grpSpPr>
        <p:sp>
          <p:nvSpPr>
            <p:cNvPr id="237" name="TextBox 236">
              <a:extLst>
                <a:ext uri="{FF2B5EF4-FFF2-40B4-BE49-F238E27FC236}">
                  <a16:creationId xmlns:a16="http://schemas.microsoft.com/office/drawing/2014/main" id="{9C54396A-D1C1-B4A0-4994-10CD57C30312}"/>
                </a:ext>
              </a:extLst>
            </p:cNvPr>
            <p:cNvSpPr txBox="1"/>
            <p:nvPr/>
          </p:nvSpPr>
          <p:spPr>
            <a:xfrm>
              <a:off x="4036047" y="10966377"/>
              <a:ext cx="2279204" cy="573294"/>
            </a:xfrm>
            <a:prstGeom prst="rect">
              <a:avLst/>
            </a:prstGeom>
            <a:noFill/>
          </p:spPr>
          <p:txBody>
            <a:bodyPr wrap="square" rtlCol="0">
              <a:spAutoFit/>
            </a:bodyPr>
            <a:lstStyle/>
            <a:p>
              <a:pPr marL="0" marR="0" lvl="0" indent="0" algn="r"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15873"/>
                  </a:solidFill>
                  <a:effectLst/>
                  <a:uLnTx/>
                  <a:uFillTx/>
                  <a:latin typeface="Calibri"/>
                  <a:ea typeface="+mn-ea"/>
                  <a:cs typeface="+mn-cs"/>
                  <a:sym typeface="Helvetica"/>
                  <a:rtl val="0"/>
                </a:rPr>
                <a:t>T-DXd</a:t>
              </a:r>
              <a:endPar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endParaRPr>
            </a:p>
          </p:txBody>
        </p:sp>
        <p:sp>
          <p:nvSpPr>
            <p:cNvPr id="238" name="TextBox 237">
              <a:extLst>
                <a:ext uri="{FF2B5EF4-FFF2-40B4-BE49-F238E27FC236}">
                  <a16:creationId xmlns:a16="http://schemas.microsoft.com/office/drawing/2014/main" id="{4FCB233F-29B5-A30E-3531-02C849896D1D}"/>
                </a:ext>
              </a:extLst>
            </p:cNvPr>
            <p:cNvSpPr txBox="1"/>
            <p:nvPr/>
          </p:nvSpPr>
          <p:spPr>
            <a:xfrm>
              <a:off x="4036047" y="11356954"/>
              <a:ext cx="2273007" cy="573294"/>
            </a:xfrm>
            <a:prstGeom prst="rect">
              <a:avLst/>
            </a:prstGeom>
            <a:noFill/>
          </p:spPr>
          <p:txBody>
            <a:bodyPr wrap="square" rtlCol="0">
              <a:spAutoFit/>
            </a:bodyPr>
            <a:lstStyle/>
            <a:p>
              <a:pPr marL="0" marR="0" lvl="0" indent="0" algn="r"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E1471D"/>
                  </a:solidFill>
                  <a:effectLst/>
                  <a:uLnTx/>
                  <a:uFillTx/>
                  <a:latin typeface="Calibri"/>
                  <a:ea typeface="+mn-ea"/>
                  <a:cs typeface="+mn-cs"/>
                  <a:sym typeface="Helvetica"/>
                  <a:rtl val="0"/>
                </a:rPr>
                <a:t>CT</a:t>
              </a:r>
              <a:endPar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endParaRPr>
            </a:p>
          </p:txBody>
        </p:sp>
        <p:sp>
          <p:nvSpPr>
            <p:cNvPr id="239" name="TextBox 238">
              <a:extLst>
                <a:ext uri="{FF2B5EF4-FFF2-40B4-BE49-F238E27FC236}">
                  <a16:creationId xmlns:a16="http://schemas.microsoft.com/office/drawing/2014/main" id="{F80BAD29-A6F6-B0EC-7390-03732DF55F7C}"/>
                </a:ext>
              </a:extLst>
            </p:cNvPr>
            <p:cNvSpPr txBox="1"/>
            <p:nvPr/>
          </p:nvSpPr>
          <p:spPr>
            <a:xfrm>
              <a:off x="3649341" y="10612867"/>
              <a:ext cx="2644609"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00000"/>
                  </a:solidFill>
                  <a:effectLst/>
                  <a:uLnTx/>
                  <a:uFillTx/>
                  <a:latin typeface="Calibri"/>
                  <a:ea typeface="+mn-ea"/>
                  <a:cs typeface="+mn-cs"/>
                  <a:sym typeface="Helvetica-Bold"/>
                  <a:rtl val="0"/>
                </a:rPr>
                <a:t>Patients at Risk, n</a:t>
              </a:r>
            </a:p>
          </p:txBody>
        </p:sp>
        <p:sp>
          <p:nvSpPr>
            <p:cNvPr id="240" name="TextBox 239">
              <a:extLst>
                <a:ext uri="{FF2B5EF4-FFF2-40B4-BE49-F238E27FC236}">
                  <a16:creationId xmlns:a16="http://schemas.microsoft.com/office/drawing/2014/main" id="{285948C9-5177-EF14-06C6-8B3A41B5AC05}"/>
                </a:ext>
              </a:extLst>
            </p:cNvPr>
            <p:cNvSpPr txBox="1"/>
            <p:nvPr/>
          </p:nvSpPr>
          <p:spPr>
            <a:xfrm>
              <a:off x="5918036"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40</a:t>
              </a:r>
            </a:p>
          </p:txBody>
        </p:sp>
        <p:sp>
          <p:nvSpPr>
            <p:cNvPr id="241" name="TextBox 240">
              <a:extLst>
                <a:ext uri="{FF2B5EF4-FFF2-40B4-BE49-F238E27FC236}">
                  <a16:creationId xmlns:a16="http://schemas.microsoft.com/office/drawing/2014/main" id="{15C1EEEB-9DC8-C851-EE05-D19F54D56682}"/>
                </a:ext>
              </a:extLst>
            </p:cNvPr>
            <p:cNvSpPr txBox="1"/>
            <p:nvPr/>
          </p:nvSpPr>
          <p:spPr>
            <a:xfrm>
              <a:off x="6392702"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39</a:t>
              </a:r>
            </a:p>
          </p:txBody>
        </p:sp>
        <p:sp>
          <p:nvSpPr>
            <p:cNvPr id="242" name="TextBox 241">
              <a:extLst>
                <a:ext uri="{FF2B5EF4-FFF2-40B4-BE49-F238E27FC236}">
                  <a16:creationId xmlns:a16="http://schemas.microsoft.com/office/drawing/2014/main" id="{841F2C73-43D1-28AC-74E4-4CF41104CB72}"/>
                </a:ext>
              </a:extLst>
            </p:cNvPr>
            <p:cNvSpPr txBox="1"/>
            <p:nvPr/>
          </p:nvSpPr>
          <p:spPr>
            <a:xfrm>
              <a:off x="686725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38</a:t>
              </a:r>
            </a:p>
          </p:txBody>
        </p:sp>
        <p:sp>
          <p:nvSpPr>
            <p:cNvPr id="243" name="TextBox 242">
              <a:extLst>
                <a:ext uri="{FF2B5EF4-FFF2-40B4-BE49-F238E27FC236}">
                  <a16:creationId xmlns:a16="http://schemas.microsoft.com/office/drawing/2014/main" id="{D7CEBD89-64C2-C97F-3F80-4CB352F4D791}"/>
                </a:ext>
              </a:extLst>
            </p:cNvPr>
            <p:cNvSpPr txBox="1"/>
            <p:nvPr/>
          </p:nvSpPr>
          <p:spPr>
            <a:xfrm>
              <a:off x="7341978"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37</a:t>
              </a:r>
            </a:p>
          </p:txBody>
        </p:sp>
        <p:sp>
          <p:nvSpPr>
            <p:cNvPr id="244" name="TextBox 243">
              <a:extLst>
                <a:ext uri="{FF2B5EF4-FFF2-40B4-BE49-F238E27FC236}">
                  <a16:creationId xmlns:a16="http://schemas.microsoft.com/office/drawing/2014/main" id="{7F5132C3-74BB-6CBE-D482-3D845E740C66}"/>
                </a:ext>
              </a:extLst>
            </p:cNvPr>
            <p:cNvSpPr txBox="1"/>
            <p:nvPr/>
          </p:nvSpPr>
          <p:spPr>
            <a:xfrm>
              <a:off x="7816664"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36</a:t>
              </a:r>
            </a:p>
          </p:txBody>
        </p:sp>
        <p:sp>
          <p:nvSpPr>
            <p:cNvPr id="245" name="TextBox 244">
              <a:extLst>
                <a:ext uri="{FF2B5EF4-FFF2-40B4-BE49-F238E27FC236}">
                  <a16:creationId xmlns:a16="http://schemas.microsoft.com/office/drawing/2014/main" id="{B712E8E7-8D00-E728-1482-291873F314A3}"/>
                </a:ext>
              </a:extLst>
            </p:cNvPr>
            <p:cNvSpPr txBox="1"/>
            <p:nvPr/>
          </p:nvSpPr>
          <p:spPr>
            <a:xfrm>
              <a:off x="8291378"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34</a:t>
              </a:r>
            </a:p>
          </p:txBody>
        </p:sp>
        <p:sp>
          <p:nvSpPr>
            <p:cNvPr id="246" name="TextBox 245">
              <a:extLst>
                <a:ext uri="{FF2B5EF4-FFF2-40B4-BE49-F238E27FC236}">
                  <a16:creationId xmlns:a16="http://schemas.microsoft.com/office/drawing/2014/main" id="{B9DB1BE1-686F-F94E-7BC6-A518DB73BECC}"/>
                </a:ext>
              </a:extLst>
            </p:cNvPr>
            <p:cNvSpPr txBox="1"/>
            <p:nvPr/>
          </p:nvSpPr>
          <p:spPr>
            <a:xfrm>
              <a:off x="8766035"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34</a:t>
              </a:r>
            </a:p>
          </p:txBody>
        </p:sp>
        <p:sp>
          <p:nvSpPr>
            <p:cNvPr id="247" name="TextBox 246">
              <a:extLst>
                <a:ext uri="{FF2B5EF4-FFF2-40B4-BE49-F238E27FC236}">
                  <a16:creationId xmlns:a16="http://schemas.microsoft.com/office/drawing/2014/main" id="{9266554C-D243-E952-4BCF-FCC3F219994C}"/>
                </a:ext>
              </a:extLst>
            </p:cNvPr>
            <p:cNvSpPr txBox="1"/>
            <p:nvPr/>
          </p:nvSpPr>
          <p:spPr>
            <a:xfrm>
              <a:off x="924074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32</a:t>
              </a:r>
            </a:p>
          </p:txBody>
        </p:sp>
        <p:sp>
          <p:nvSpPr>
            <p:cNvPr id="248" name="TextBox 247">
              <a:extLst>
                <a:ext uri="{FF2B5EF4-FFF2-40B4-BE49-F238E27FC236}">
                  <a16:creationId xmlns:a16="http://schemas.microsoft.com/office/drawing/2014/main" id="{DDD9D98E-C127-7614-9D03-9B2630DD5AB3}"/>
                </a:ext>
              </a:extLst>
            </p:cNvPr>
            <p:cNvSpPr txBox="1"/>
            <p:nvPr/>
          </p:nvSpPr>
          <p:spPr>
            <a:xfrm>
              <a:off x="9715194"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31</a:t>
              </a:r>
            </a:p>
          </p:txBody>
        </p:sp>
        <p:sp>
          <p:nvSpPr>
            <p:cNvPr id="249" name="TextBox 248">
              <a:extLst>
                <a:ext uri="{FF2B5EF4-FFF2-40B4-BE49-F238E27FC236}">
                  <a16:creationId xmlns:a16="http://schemas.microsoft.com/office/drawing/2014/main" id="{20C374DA-64E7-4E02-0360-E339BF8EBEB4}"/>
                </a:ext>
              </a:extLst>
            </p:cNvPr>
            <p:cNvSpPr txBox="1"/>
            <p:nvPr/>
          </p:nvSpPr>
          <p:spPr>
            <a:xfrm>
              <a:off x="1018987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30</a:t>
              </a:r>
            </a:p>
          </p:txBody>
        </p:sp>
        <p:sp>
          <p:nvSpPr>
            <p:cNvPr id="250" name="TextBox 249">
              <a:extLst>
                <a:ext uri="{FF2B5EF4-FFF2-40B4-BE49-F238E27FC236}">
                  <a16:creationId xmlns:a16="http://schemas.microsoft.com/office/drawing/2014/main" id="{99340D39-602E-0F0C-797D-D5382E1B7F2F}"/>
                </a:ext>
              </a:extLst>
            </p:cNvPr>
            <p:cNvSpPr txBox="1"/>
            <p:nvPr/>
          </p:nvSpPr>
          <p:spPr>
            <a:xfrm>
              <a:off x="10663249"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28</a:t>
              </a:r>
            </a:p>
          </p:txBody>
        </p:sp>
        <p:sp>
          <p:nvSpPr>
            <p:cNvPr id="251" name="TextBox 250">
              <a:extLst>
                <a:ext uri="{FF2B5EF4-FFF2-40B4-BE49-F238E27FC236}">
                  <a16:creationId xmlns:a16="http://schemas.microsoft.com/office/drawing/2014/main" id="{6A32F633-2E3E-178E-7D4D-A8C61FD8992D}"/>
                </a:ext>
              </a:extLst>
            </p:cNvPr>
            <p:cNvSpPr txBox="1"/>
            <p:nvPr/>
          </p:nvSpPr>
          <p:spPr>
            <a:xfrm>
              <a:off x="11137934"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27</a:t>
              </a:r>
            </a:p>
          </p:txBody>
        </p:sp>
        <p:sp>
          <p:nvSpPr>
            <p:cNvPr id="252" name="TextBox 251">
              <a:extLst>
                <a:ext uri="{FF2B5EF4-FFF2-40B4-BE49-F238E27FC236}">
                  <a16:creationId xmlns:a16="http://schemas.microsoft.com/office/drawing/2014/main" id="{4B84D682-462A-B4E2-47B4-666FB93E3E59}"/>
                </a:ext>
              </a:extLst>
            </p:cNvPr>
            <p:cNvSpPr txBox="1"/>
            <p:nvPr/>
          </p:nvSpPr>
          <p:spPr>
            <a:xfrm>
              <a:off x="11612472"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26</a:t>
              </a:r>
            </a:p>
          </p:txBody>
        </p:sp>
        <p:sp>
          <p:nvSpPr>
            <p:cNvPr id="253" name="TextBox 252">
              <a:extLst>
                <a:ext uri="{FF2B5EF4-FFF2-40B4-BE49-F238E27FC236}">
                  <a16:creationId xmlns:a16="http://schemas.microsoft.com/office/drawing/2014/main" id="{D8B50589-2EAA-8868-6FC6-9391230993A1}"/>
                </a:ext>
              </a:extLst>
            </p:cNvPr>
            <p:cNvSpPr txBox="1"/>
            <p:nvPr/>
          </p:nvSpPr>
          <p:spPr>
            <a:xfrm>
              <a:off x="12150718"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26</a:t>
              </a:r>
            </a:p>
          </p:txBody>
        </p:sp>
        <p:sp>
          <p:nvSpPr>
            <p:cNvPr id="254" name="TextBox 253">
              <a:extLst>
                <a:ext uri="{FF2B5EF4-FFF2-40B4-BE49-F238E27FC236}">
                  <a16:creationId xmlns:a16="http://schemas.microsoft.com/office/drawing/2014/main" id="{8C9135B2-A79B-7D71-C143-8E2C2C880CCE}"/>
                </a:ext>
              </a:extLst>
            </p:cNvPr>
            <p:cNvSpPr txBox="1"/>
            <p:nvPr/>
          </p:nvSpPr>
          <p:spPr>
            <a:xfrm>
              <a:off x="12625435"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23</a:t>
              </a:r>
            </a:p>
          </p:txBody>
        </p:sp>
        <p:sp>
          <p:nvSpPr>
            <p:cNvPr id="255" name="TextBox 254">
              <a:extLst>
                <a:ext uri="{FF2B5EF4-FFF2-40B4-BE49-F238E27FC236}">
                  <a16:creationId xmlns:a16="http://schemas.microsoft.com/office/drawing/2014/main" id="{DCCC4EC6-BCF4-7B95-60A3-AC3C2681C17A}"/>
                </a:ext>
              </a:extLst>
            </p:cNvPr>
            <p:cNvSpPr txBox="1"/>
            <p:nvPr/>
          </p:nvSpPr>
          <p:spPr>
            <a:xfrm>
              <a:off x="13100117"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23</a:t>
              </a:r>
            </a:p>
          </p:txBody>
        </p:sp>
        <p:sp>
          <p:nvSpPr>
            <p:cNvPr id="256" name="TextBox 255">
              <a:extLst>
                <a:ext uri="{FF2B5EF4-FFF2-40B4-BE49-F238E27FC236}">
                  <a16:creationId xmlns:a16="http://schemas.microsoft.com/office/drawing/2014/main" id="{5C042D51-9AC4-F2D5-D4E9-87FD8E9024F5}"/>
                </a:ext>
              </a:extLst>
            </p:cNvPr>
            <p:cNvSpPr txBox="1"/>
            <p:nvPr/>
          </p:nvSpPr>
          <p:spPr>
            <a:xfrm>
              <a:off x="13574806"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19</a:t>
              </a:r>
            </a:p>
          </p:txBody>
        </p:sp>
        <p:sp>
          <p:nvSpPr>
            <p:cNvPr id="257" name="TextBox 256">
              <a:extLst>
                <a:ext uri="{FF2B5EF4-FFF2-40B4-BE49-F238E27FC236}">
                  <a16:creationId xmlns:a16="http://schemas.microsoft.com/office/drawing/2014/main" id="{4707D24F-9AF8-04B9-B039-3DE7DCCC2434}"/>
                </a:ext>
              </a:extLst>
            </p:cNvPr>
            <p:cNvSpPr txBox="1"/>
            <p:nvPr/>
          </p:nvSpPr>
          <p:spPr>
            <a:xfrm>
              <a:off x="14049522"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14</a:t>
              </a:r>
            </a:p>
          </p:txBody>
        </p:sp>
        <p:sp>
          <p:nvSpPr>
            <p:cNvPr id="258" name="TextBox 257">
              <a:extLst>
                <a:ext uri="{FF2B5EF4-FFF2-40B4-BE49-F238E27FC236}">
                  <a16:creationId xmlns:a16="http://schemas.microsoft.com/office/drawing/2014/main" id="{C52E8B48-FECF-408C-45D6-6BF25541855E}"/>
                </a:ext>
              </a:extLst>
            </p:cNvPr>
            <p:cNvSpPr txBox="1"/>
            <p:nvPr/>
          </p:nvSpPr>
          <p:spPr>
            <a:xfrm>
              <a:off x="14523967" y="109971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13</a:t>
              </a:r>
            </a:p>
          </p:txBody>
        </p:sp>
        <p:sp>
          <p:nvSpPr>
            <p:cNvPr id="259" name="TextBox 258">
              <a:extLst>
                <a:ext uri="{FF2B5EF4-FFF2-40B4-BE49-F238E27FC236}">
                  <a16:creationId xmlns:a16="http://schemas.microsoft.com/office/drawing/2014/main" id="{1622BAFC-A69D-9194-2641-39B89EF62B02}"/>
                </a:ext>
              </a:extLst>
            </p:cNvPr>
            <p:cNvSpPr txBox="1"/>
            <p:nvPr/>
          </p:nvSpPr>
          <p:spPr>
            <a:xfrm>
              <a:off x="14998653"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9</a:t>
              </a:r>
            </a:p>
          </p:txBody>
        </p:sp>
        <p:sp>
          <p:nvSpPr>
            <p:cNvPr id="260" name="TextBox 259">
              <a:extLst>
                <a:ext uri="{FF2B5EF4-FFF2-40B4-BE49-F238E27FC236}">
                  <a16:creationId xmlns:a16="http://schemas.microsoft.com/office/drawing/2014/main" id="{1CE467B7-1D1C-C0BF-ABBB-3C7A65E79879}"/>
                </a:ext>
              </a:extLst>
            </p:cNvPr>
            <p:cNvSpPr txBox="1"/>
            <p:nvPr/>
          </p:nvSpPr>
          <p:spPr>
            <a:xfrm>
              <a:off x="15470079"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9</a:t>
              </a:r>
            </a:p>
          </p:txBody>
        </p:sp>
        <p:sp>
          <p:nvSpPr>
            <p:cNvPr id="261" name="TextBox 260">
              <a:extLst>
                <a:ext uri="{FF2B5EF4-FFF2-40B4-BE49-F238E27FC236}">
                  <a16:creationId xmlns:a16="http://schemas.microsoft.com/office/drawing/2014/main" id="{04381F24-D860-13C7-008A-7107C9433F2D}"/>
                </a:ext>
              </a:extLst>
            </p:cNvPr>
            <p:cNvSpPr txBox="1"/>
            <p:nvPr/>
          </p:nvSpPr>
          <p:spPr>
            <a:xfrm>
              <a:off x="15944762" y="10997151"/>
              <a:ext cx="660704" cy="900888"/>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8</a:t>
              </a:r>
            </a:p>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262" name="TextBox 261">
              <a:extLst>
                <a:ext uri="{FF2B5EF4-FFF2-40B4-BE49-F238E27FC236}">
                  <a16:creationId xmlns:a16="http://schemas.microsoft.com/office/drawing/2014/main" id="{9063B603-DA50-956B-5B90-95B94086F658}"/>
                </a:ext>
              </a:extLst>
            </p:cNvPr>
            <p:cNvSpPr txBox="1"/>
            <p:nvPr/>
          </p:nvSpPr>
          <p:spPr>
            <a:xfrm>
              <a:off x="16419299" y="10997151"/>
              <a:ext cx="660704" cy="900888"/>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7</a:t>
              </a:r>
            </a:p>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263" name="TextBox 262">
              <a:extLst>
                <a:ext uri="{FF2B5EF4-FFF2-40B4-BE49-F238E27FC236}">
                  <a16:creationId xmlns:a16="http://schemas.microsoft.com/office/drawing/2014/main" id="{36533A0B-9724-E8EE-389C-9BFF514B7F86}"/>
                </a:ext>
              </a:extLst>
            </p:cNvPr>
            <p:cNvSpPr txBox="1"/>
            <p:nvPr/>
          </p:nvSpPr>
          <p:spPr>
            <a:xfrm>
              <a:off x="16894015" y="10997151"/>
              <a:ext cx="660704" cy="900888"/>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7</a:t>
              </a:r>
            </a:p>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2</a:t>
              </a:r>
            </a:p>
          </p:txBody>
        </p:sp>
        <p:sp>
          <p:nvSpPr>
            <p:cNvPr id="264" name="TextBox 263">
              <a:extLst>
                <a:ext uri="{FF2B5EF4-FFF2-40B4-BE49-F238E27FC236}">
                  <a16:creationId xmlns:a16="http://schemas.microsoft.com/office/drawing/2014/main" id="{EEDAF19A-EE40-9248-95DD-6D93B8CC2319}"/>
                </a:ext>
              </a:extLst>
            </p:cNvPr>
            <p:cNvSpPr txBox="1"/>
            <p:nvPr/>
          </p:nvSpPr>
          <p:spPr>
            <a:xfrm>
              <a:off x="17432262" y="10997151"/>
              <a:ext cx="660704" cy="900888"/>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6</a:t>
              </a:r>
            </a:p>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0</a:t>
              </a:r>
            </a:p>
          </p:txBody>
        </p:sp>
        <p:sp>
          <p:nvSpPr>
            <p:cNvPr id="265" name="TextBox 264">
              <a:extLst>
                <a:ext uri="{FF2B5EF4-FFF2-40B4-BE49-F238E27FC236}">
                  <a16:creationId xmlns:a16="http://schemas.microsoft.com/office/drawing/2014/main" id="{4D1201F3-B597-84D7-22AD-69F147ECF9DD}"/>
                </a:ext>
              </a:extLst>
            </p:cNvPr>
            <p:cNvSpPr txBox="1"/>
            <p:nvPr/>
          </p:nvSpPr>
          <p:spPr>
            <a:xfrm>
              <a:off x="17906978"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6</a:t>
              </a:r>
            </a:p>
          </p:txBody>
        </p:sp>
        <p:sp>
          <p:nvSpPr>
            <p:cNvPr id="266" name="TextBox 265">
              <a:extLst>
                <a:ext uri="{FF2B5EF4-FFF2-40B4-BE49-F238E27FC236}">
                  <a16:creationId xmlns:a16="http://schemas.microsoft.com/office/drawing/2014/main" id="{E69A82B3-9530-B06B-B585-EF189301E882}"/>
                </a:ext>
              </a:extLst>
            </p:cNvPr>
            <p:cNvSpPr txBox="1"/>
            <p:nvPr/>
          </p:nvSpPr>
          <p:spPr>
            <a:xfrm>
              <a:off x="5918039" y="113569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18</a:t>
              </a:r>
            </a:p>
          </p:txBody>
        </p:sp>
        <p:sp>
          <p:nvSpPr>
            <p:cNvPr id="267" name="TextBox 266">
              <a:extLst>
                <a:ext uri="{FF2B5EF4-FFF2-40B4-BE49-F238E27FC236}">
                  <a16:creationId xmlns:a16="http://schemas.microsoft.com/office/drawing/2014/main" id="{4ACC8A64-A2D6-3135-16E3-55452FC05C5A}"/>
                </a:ext>
              </a:extLst>
            </p:cNvPr>
            <p:cNvSpPr txBox="1"/>
            <p:nvPr/>
          </p:nvSpPr>
          <p:spPr>
            <a:xfrm>
              <a:off x="6392702"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17</a:t>
              </a:r>
            </a:p>
          </p:txBody>
        </p:sp>
        <p:sp>
          <p:nvSpPr>
            <p:cNvPr id="268" name="TextBox 267">
              <a:extLst>
                <a:ext uri="{FF2B5EF4-FFF2-40B4-BE49-F238E27FC236}">
                  <a16:creationId xmlns:a16="http://schemas.microsoft.com/office/drawing/2014/main" id="{0E8005EC-B326-3FF8-247C-78ECFE330C22}"/>
                </a:ext>
              </a:extLst>
            </p:cNvPr>
            <p:cNvSpPr txBox="1"/>
            <p:nvPr/>
          </p:nvSpPr>
          <p:spPr>
            <a:xfrm>
              <a:off x="6867259"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16</a:t>
              </a:r>
            </a:p>
          </p:txBody>
        </p:sp>
        <p:sp>
          <p:nvSpPr>
            <p:cNvPr id="269" name="TextBox 268">
              <a:extLst>
                <a:ext uri="{FF2B5EF4-FFF2-40B4-BE49-F238E27FC236}">
                  <a16:creationId xmlns:a16="http://schemas.microsoft.com/office/drawing/2014/main" id="{CA05C80C-042C-D91F-31CF-86F1DFD3C00F}"/>
                </a:ext>
              </a:extLst>
            </p:cNvPr>
            <p:cNvSpPr txBox="1"/>
            <p:nvPr/>
          </p:nvSpPr>
          <p:spPr>
            <a:xfrm>
              <a:off x="7405508"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14</a:t>
              </a:r>
            </a:p>
          </p:txBody>
        </p:sp>
        <p:sp>
          <p:nvSpPr>
            <p:cNvPr id="270" name="TextBox 269">
              <a:extLst>
                <a:ext uri="{FF2B5EF4-FFF2-40B4-BE49-F238E27FC236}">
                  <a16:creationId xmlns:a16="http://schemas.microsoft.com/office/drawing/2014/main" id="{ECF29BF6-4BC8-A393-402C-7801A35D7496}"/>
                </a:ext>
              </a:extLst>
            </p:cNvPr>
            <p:cNvSpPr txBox="1"/>
            <p:nvPr/>
          </p:nvSpPr>
          <p:spPr>
            <a:xfrm>
              <a:off x="7880222" y="11356951"/>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14</a:t>
              </a:r>
            </a:p>
          </p:txBody>
        </p:sp>
        <p:sp>
          <p:nvSpPr>
            <p:cNvPr id="271" name="TextBox 270">
              <a:extLst>
                <a:ext uri="{FF2B5EF4-FFF2-40B4-BE49-F238E27FC236}">
                  <a16:creationId xmlns:a16="http://schemas.microsoft.com/office/drawing/2014/main" id="{EDA0D777-D265-06EA-9E7A-84A65437916C}"/>
                </a:ext>
              </a:extLst>
            </p:cNvPr>
            <p:cNvSpPr txBox="1"/>
            <p:nvPr/>
          </p:nvSpPr>
          <p:spPr>
            <a:xfrm>
              <a:off x="8354908"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14</a:t>
              </a:r>
            </a:p>
          </p:txBody>
        </p:sp>
        <p:sp>
          <p:nvSpPr>
            <p:cNvPr id="272" name="TextBox 271">
              <a:extLst>
                <a:ext uri="{FF2B5EF4-FFF2-40B4-BE49-F238E27FC236}">
                  <a16:creationId xmlns:a16="http://schemas.microsoft.com/office/drawing/2014/main" id="{D66C785D-0422-569C-437F-5946ED3D0EB4}"/>
                </a:ext>
              </a:extLst>
            </p:cNvPr>
            <p:cNvSpPr txBox="1"/>
            <p:nvPr/>
          </p:nvSpPr>
          <p:spPr>
            <a:xfrm>
              <a:off x="882959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273" name="TextBox 272">
              <a:extLst>
                <a:ext uri="{FF2B5EF4-FFF2-40B4-BE49-F238E27FC236}">
                  <a16:creationId xmlns:a16="http://schemas.microsoft.com/office/drawing/2014/main" id="{F23E0398-0F94-1DA1-5A5A-21C2CA452977}"/>
                </a:ext>
              </a:extLst>
            </p:cNvPr>
            <p:cNvSpPr txBox="1"/>
            <p:nvPr/>
          </p:nvSpPr>
          <p:spPr>
            <a:xfrm>
              <a:off x="9304310"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11</a:t>
              </a:r>
            </a:p>
          </p:txBody>
        </p:sp>
        <p:sp>
          <p:nvSpPr>
            <p:cNvPr id="274" name="TextBox 273">
              <a:extLst>
                <a:ext uri="{FF2B5EF4-FFF2-40B4-BE49-F238E27FC236}">
                  <a16:creationId xmlns:a16="http://schemas.microsoft.com/office/drawing/2014/main" id="{DCEFCFE9-7F41-6D77-8800-F071248817FF}"/>
                </a:ext>
              </a:extLst>
            </p:cNvPr>
            <p:cNvSpPr txBox="1"/>
            <p:nvPr/>
          </p:nvSpPr>
          <p:spPr>
            <a:xfrm>
              <a:off x="9778724" y="11356954"/>
              <a:ext cx="804335"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10</a:t>
              </a:r>
            </a:p>
          </p:txBody>
        </p:sp>
        <p:sp>
          <p:nvSpPr>
            <p:cNvPr id="275" name="TextBox 274">
              <a:extLst>
                <a:ext uri="{FF2B5EF4-FFF2-40B4-BE49-F238E27FC236}">
                  <a16:creationId xmlns:a16="http://schemas.microsoft.com/office/drawing/2014/main" id="{D9C9BD8F-618A-EC38-EBA9-8D370B35D3ED}"/>
                </a:ext>
              </a:extLst>
            </p:cNvPr>
            <p:cNvSpPr txBox="1"/>
            <p:nvPr/>
          </p:nvSpPr>
          <p:spPr>
            <a:xfrm>
              <a:off x="10253409"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8</a:t>
              </a:r>
            </a:p>
          </p:txBody>
        </p:sp>
        <p:sp>
          <p:nvSpPr>
            <p:cNvPr id="276" name="TextBox 275">
              <a:extLst>
                <a:ext uri="{FF2B5EF4-FFF2-40B4-BE49-F238E27FC236}">
                  <a16:creationId xmlns:a16="http://schemas.microsoft.com/office/drawing/2014/main" id="{EE5B3D92-4364-DF52-3AA2-B302AB3BD16D}"/>
                </a:ext>
              </a:extLst>
            </p:cNvPr>
            <p:cNvSpPr txBox="1"/>
            <p:nvPr/>
          </p:nvSpPr>
          <p:spPr>
            <a:xfrm>
              <a:off x="1072681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8</a:t>
              </a:r>
            </a:p>
          </p:txBody>
        </p:sp>
        <p:sp>
          <p:nvSpPr>
            <p:cNvPr id="277" name="TextBox 276">
              <a:extLst>
                <a:ext uri="{FF2B5EF4-FFF2-40B4-BE49-F238E27FC236}">
                  <a16:creationId xmlns:a16="http://schemas.microsoft.com/office/drawing/2014/main" id="{3970093C-81A3-5A23-884A-A19388689466}"/>
                </a:ext>
              </a:extLst>
            </p:cNvPr>
            <p:cNvSpPr txBox="1"/>
            <p:nvPr/>
          </p:nvSpPr>
          <p:spPr>
            <a:xfrm>
              <a:off x="11201467"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8</a:t>
              </a:r>
            </a:p>
          </p:txBody>
        </p:sp>
        <p:sp>
          <p:nvSpPr>
            <p:cNvPr id="278" name="TextBox 277">
              <a:extLst>
                <a:ext uri="{FF2B5EF4-FFF2-40B4-BE49-F238E27FC236}">
                  <a16:creationId xmlns:a16="http://schemas.microsoft.com/office/drawing/2014/main" id="{F893F320-BAC5-38F7-F832-DFC51A8194AE}"/>
                </a:ext>
              </a:extLst>
            </p:cNvPr>
            <p:cNvSpPr txBox="1"/>
            <p:nvPr/>
          </p:nvSpPr>
          <p:spPr>
            <a:xfrm>
              <a:off x="1167603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7</a:t>
              </a:r>
            </a:p>
          </p:txBody>
        </p:sp>
        <p:sp>
          <p:nvSpPr>
            <p:cNvPr id="279" name="TextBox 278">
              <a:extLst>
                <a:ext uri="{FF2B5EF4-FFF2-40B4-BE49-F238E27FC236}">
                  <a16:creationId xmlns:a16="http://schemas.microsoft.com/office/drawing/2014/main" id="{FBEDA98D-B3DF-BEFD-A188-A352596A2C80}"/>
                </a:ext>
              </a:extLst>
            </p:cNvPr>
            <p:cNvSpPr txBox="1"/>
            <p:nvPr/>
          </p:nvSpPr>
          <p:spPr>
            <a:xfrm>
              <a:off x="12150718"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6</a:t>
              </a:r>
            </a:p>
          </p:txBody>
        </p:sp>
        <p:sp>
          <p:nvSpPr>
            <p:cNvPr id="280" name="TextBox 279">
              <a:extLst>
                <a:ext uri="{FF2B5EF4-FFF2-40B4-BE49-F238E27FC236}">
                  <a16:creationId xmlns:a16="http://schemas.microsoft.com/office/drawing/2014/main" id="{AD6DF4BE-AA18-CCB4-A9BF-F1BC662EA7EE}"/>
                </a:ext>
              </a:extLst>
            </p:cNvPr>
            <p:cNvSpPr txBox="1"/>
            <p:nvPr/>
          </p:nvSpPr>
          <p:spPr>
            <a:xfrm>
              <a:off x="12625435"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6</a:t>
              </a:r>
            </a:p>
          </p:txBody>
        </p:sp>
        <p:sp>
          <p:nvSpPr>
            <p:cNvPr id="281" name="TextBox 280">
              <a:extLst>
                <a:ext uri="{FF2B5EF4-FFF2-40B4-BE49-F238E27FC236}">
                  <a16:creationId xmlns:a16="http://schemas.microsoft.com/office/drawing/2014/main" id="{85964FCD-8808-CD81-6355-3A04CB1E1205}"/>
                </a:ext>
              </a:extLst>
            </p:cNvPr>
            <p:cNvSpPr txBox="1"/>
            <p:nvPr/>
          </p:nvSpPr>
          <p:spPr>
            <a:xfrm>
              <a:off x="13100120"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282" name="TextBox 281">
              <a:extLst>
                <a:ext uri="{FF2B5EF4-FFF2-40B4-BE49-F238E27FC236}">
                  <a16:creationId xmlns:a16="http://schemas.microsoft.com/office/drawing/2014/main" id="{87C719F4-2991-A4BB-D674-94F6C192E15D}"/>
                </a:ext>
              </a:extLst>
            </p:cNvPr>
            <p:cNvSpPr txBox="1"/>
            <p:nvPr/>
          </p:nvSpPr>
          <p:spPr>
            <a:xfrm>
              <a:off x="13638364"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283" name="TextBox 282">
              <a:extLst>
                <a:ext uri="{FF2B5EF4-FFF2-40B4-BE49-F238E27FC236}">
                  <a16:creationId xmlns:a16="http://schemas.microsoft.com/office/drawing/2014/main" id="{D703C6D8-6E74-FDD6-C3E0-EEF176FEF724}"/>
                </a:ext>
              </a:extLst>
            </p:cNvPr>
            <p:cNvSpPr txBox="1"/>
            <p:nvPr/>
          </p:nvSpPr>
          <p:spPr>
            <a:xfrm>
              <a:off x="14113083"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284" name="TextBox 283">
              <a:extLst>
                <a:ext uri="{FF2B5EF4-FFF2-40B4-BE49-F238E27FC236}">
                  <a16:creationId xmlns:a16="http://schemas.microsoft.com/office/drawing/2014/main" id="{7DCB0393-B7CA-5962-70CE-0E052B886966}"/>
                </a:ext>
              </a:extLst>
            </p:cNvPr>
            <p:cNvSpPr txBox="1"/>
            <p:nvPr/>
          </p:nvSpPr>
          <p:spPr>
            <a:xfrm>
              <a:off x="14587500"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285" name="TextBox 284">
              <a:extLst>
                <a:ext uri="{FF2B5EF4-FFF2-40B4-BE49-F238E27FC236}">
                  <a16:creationId xmlns:a16="http://schemas.microsoft.com/office/drawing/2014/main" id="{247D3570-CCC3-1A9E-AEC9-48262D484AF6}"/>
                </a:ext>
              </a:extLst>
            </p:cNvPr>
            <p:cNvSpPr txBox="1"/>
            <p:nvPr/>
          </p:nvSpPr>
          <p:spPr>
            <a:xfrm>
              <a:off x="15062186"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286" name="TextBox 285">
              <a:extLst>
                <a:ext uri="{FF2B5EF4-FFF2-40B4-BE49-F238E27FC236}">
                  <a16:creationId xmlns:a16="http://schemas.microsoft.com/office/drawing/2014/main" id="{4F8372EC-9B34-D6BC-6B1C-61E50121622E}"/>
                </a:ext>
              </a:extLst>
            </p:cNvPr>
            <p:cNvSpPr txBox="1"/>
            <p:nvPr/>
          </p:nvSpPr>
          <p:spPr>
            <a:xfrm>
              <a:off x="15533637" y="11356954"/>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3</a:t>
              </a:r>
            </a:p>
          </p:txBody>
        </p:sp>
        <p:sp>
          <p:nvSpPr>
            <p:cNvPr id="287" name="TextBox 286">
              <a:extLst>
                <a:ext uri="{FF2B5EF4-FFF2-40B4-BE49-F238E27FC236}">
                  <a16:creationId xmlns:a16="http://schemas.microsoft.com/office/drawing/2014/main" id="{B1DB5B8C-71AC-B05F-F2F7-087B1E4D8B00}"/>
                </a:ext>
              </a:extLst>
            </p:cNvPr>
            <p:cNvSpPr txBox="1"/>
            <p:nvPr/>
          </p:nvSpPr>
          <p:spPr>
            <a:xfrm>
              <a:off x="18346865"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5</a:t>
              </a:r>
            </a:p>
          </p:txBody>
        </p:sp>
        <p:sp>
          <p:nvSpPr>
            <p:cNvPr id="288" name="TextBox 287">
              <a:extLst>
                <a:ext uri="{FF2B5EF4-FFF2-40B4-BE49-F238E27FC236}">
                  <a16:creationId xmlns:a16="http://schemas.microsoft.com/office/drawing/2014/main" id="{AF0FDB5C-20DB-BA1A-660B-D7356223A75A}"/>
                </a:ext>
              </a:extLst>
            </p:cNvPr>
            <p:cNvSpPr txBox="1"/>
            <p:nvPr/>
          </p:nvSpPr>
          <p:spPr>
            <a:xfrm>
              <a:off x="18790709"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sp>
          <p:nvSpPr>
            <p:cNvPr id="289" name="TextBox 288">
              <a:extLst>
                <a:ext uri="{FF2B5EF4-FFF2-40B4-BE49-F238E27FC236}">
                  <a16:creationId xmlns:a16="http://schemas.microsoft.com/office/drawing/2014/main" id="{AB94D214-EE69-05C7-8243-8AEBA3F5F5B5}"/>
                </a:ext>
              </a:extLst>
            </p:cNvPr>
            <p:cNvSpPr txBox="1"/>
            <p:nvPr/>
          </p:nvSpPr>
          <p:spPr>
            <a:xfrm>
              <a:off x="19295280" y="10997151"/>
              <a:ext cx="660704" cy="573294"/>
            </a:xfrm>
            <a:prstGeom prst="rect">
              <a:avLst/>
            </a:prstGeom>
            <a:noFill/>
          </p:spPr>
          <p:txBody>
            <a:bodyPr wrap="none" rtlCol="0">
              <a:spAutoFit/>
            </a:bodyPr>
            <a:lstStyle/>
            <a:p>
              <a:pPr marL="0" marR="0" lvl="0" indent="0" algn="l" defTabSz="457109"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000000"/>
                  </a:solidFill>
                  <a:effectLst/>
                  <a:uLnTx/>
                  <a:uFillTx/>
                  <a:latin typeface="Calibri"/>
                  <a:ea typeface="+mn-ea"/>
                  <a:cs typeface="+mn-cs"/>
                  <a:sym typeface="Helvetica"/>
                  <a:rtl val="0"/>
                </a:rPr>
                <a:t>4</a:t>
              </a:r>
            </a:p>
          </p:txBody>
        </p:sp>
      </p:grpSp>
      <p:grpSp>
        <p:nvGrpSpPr>
          <p:cNvPr id="9" name="Group 8">
            <a:extLst>
              <a:ext uri="{FF2B5EF4-FFF2-40B4-BE49-F238E27FC236}">
                <a16:creationId xmlns:a16="http://schemas.microsoft.com/office/drawing/2014/main" id="{A17716D4-DF04-CDAD-BCBB-8DFFEB996637}"/>
              </a:ext>
            </a:extLst>
          </p:cNvPr>
          <p:cNvGrpSpPr/>
          <p:nvPr/>
        </p:nvGrpSpPr>
        <p:grpSpPr>
          <a:xfrm>
            <a:off x="934720" y="2093411"/>
            <a:ext cx="3312160" cy="2695943"/>
            <a:chOff x="934720" y="2093411"/>
            <a:chExt cx="3312160" cy="2695943"/>
          </a:xfrm>
        </p:grpSpPr>
        <p:sp>
          <p:nvSpPr>
            <p:cNvPr id="3" name="Freeform: Shape 2">
              <a:extLst>
                <a:ext uri="{FF2B5EF4-FFF2-40B4-BE49-F238E27FC236}">
                  <a16:creationId xmlns:a16="http://schemas.microsoft.com/office/drawing/2014/main" id="{69358AF7-70A5-166F-074B-25F84875877C}"/>
                </a:ext>
              </a:extLst>
            </p:cNvPr>
            <p:cNvSpPr/>
            <p:nvPr/>
          </p:nvSpPr>
          <p:spPr bwMode="auto">
            <a:xfrm>
              <a:off x="934720" y="2118360"/>
              <a:ext cx="3312160" cy="2646680"/>
            </a:xfrm>
            <a:custGeom>
              <a:avLst/>
              <a:gdLst>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72440 w 3312160"/>
                <a:gd name="connsiteY11" fmla="*/ 1524000 h 2646680"/>
                <a:gd name="connsiteX12" fmla="*/ 472440 w 3312160"/>
                <a:gd name="connsiteY12" fmla="*/ 1183640 h 2646680"/>
                <a:gd name="connsiteX13" fmla="*/ 462280 w 3312160"/>
                <a:gd name="connsiteY13" fmla="*/ 1183640 h 2646680"/>
                <a:gd name="connsiteX14" fmla="*/ 462280 w 3312160"/>
                <a:gd name="connsiteY14" fmla="*/ 1036320 h 2646680"/>
                <a:gd name="connsiteX15" fmla="*/ 259080 w 3312160"/>
                <a:gd name="connsiteY15" fmla="*/ 1036320 h 2646680"/>
                <a:gd name="connsiteX16" fmla="*/ 259080 w 3312160"/>
                <a:gd name="connsiteY16" fmla="*/ 848360 h 2646680"/>
                <a:gd name="connsiteX17" fmla="*/ 223520 w 3312160"/>
                <a:gd name="connsiteY17" fmla="*/ 848360 h 2646680"/>
                <a:gd name="connsiteX18" fmla="*/ 223520 w 3312160"/>
                <a:gd name="connsiteY18" fmla="*/ 497840 h 2646680"/>
                <a:gd name="connsiteX19" fmla="*/ 208280 w 3312160"/>
                <a:gd name="connsiteY19" fmla="*/ 497840 h 2646680"/>
                <a:gd name="connsiteX20" fmla="*/ 208280 w 3312160"/>
                <a:gd name="connsiteY20" fmla="*/ 330200 h 2646680"/>
                <a:gd name="connsiteX21" fmla="*/ 208280 w 3312160"/>
                <a:gd name="connsiteY21" fmla="*/ 127000 h 2646680"/>
                <a:gd name="connsiteX22" fmla="*/ 203200 w 3312160"/>
                <a:gd name="connsiteY22" fmla="*/ 127000 h 2646680"/>
                <a:gd name="connsiteX23" fmla="*/ 203200 w 3312160"/>
                <a:gd name="connsiteY23" fmla="*/ 0 h 2646680"/>
                <a:gd name="connsiteX24" fmla="*/ 0 w 3312160"/>
                <a:gd name="connsiteY24"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72440 w 3312160"/>
                <a:gd name="connsiteY12" fmla="*/ 1183640 h 2646680"/>
                <a:gd name="connsiteX13" fmla="*/ 462280 w 3312160"/>
                <a:gd name="connsiteY13" fmla="*/ 1183640 h 2646680"/>
                <a:gd name="connsiteX14" fmla="*/ 462280 w 3312160"/>
                <a:gd name="connsiteY14" fmla="*/ 1036320 h 2646680"/>
                <a:gd name="connsiteX15" fmla="*/ 259080 w 3312160"/>
                <a:gd name="connsiteY15" fmla="*/ 1036320 h 2646680"/>
                <a:gd name="connsiteX16" fmla="*/ 259080 w 3312160"/>
                <a:gd name="connsiteY16" fmla="*/ 848360 h 2646680"/>
                <a:gd name="connsiteX17" fmla="*/ 223520 w 3312160"/>
                <a:gd name="connsiteY17" fmla="*/ 848360 h 2646680"/>
                <a:gd name="connsiteX18" fmla="*/ 223520 w 3312160"/>
                <a:gd name="connsiteY18" fmla="*/ 497840 h 2646680"/>
                <a:gd name="connsiteX19" fmla="*/ 208280 w 3312160"/>
                <a:gd name="connsiteY19" fmla="*/ 497840 h 2646680"/>
                <a:gd name="connsiteX20" fmla="*/ 208280 w 3312160"/>
                <a:gd name="connsiteY20" fmla="*/ 330200 h 2646680"/>
                <a:gd name="connsiteX21" fmla="*/ 208280 w 3312160"/>
                <a:gd name="connsiteY21" fmla="*/ 127000 h 2646680"/>
                <a:gd name="connsiteX22" fmla="*/ 203200 w 3312160"/>
                <a:gd name="connsiteY22" fmla="*/ 127000 h 2646680"/>
                <a:gd name="connsiteX23" fmla="*/ 203200 w 3312160"/>
                <a:gd name="connsiteY23" fmla="*/ 0 h 2646680"/>
                <a:gd name="connsiteX24" fmla="*/ 0 w 3312160"/>
                <a:gd name="connsiteY24"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72440 w 3312160"/>
                <a:gd name="connsiteY12" fmla="*/ 1183640 h 2646680"/>
                <a:gd name="connsiteX13" fmla="*/ 443230 w 3312160"/>
                <a:gd name="connsiteY13" fmla="*/ 1179407 h 2646680"/>
                <a:gd name="connsiteX14" fmla="*/ 462280 w 3312160"/>
                <a:gd name="connsiteY14" fmla="*/ 1036320 h 2646680"/>
                <a:gd name="connsiteX15" fmla="*/ 259080 w 3312160"/>
                <a:gd name="connsiteY15" fmla="*/ 1036320 h 2646680"/>
                <a:gd name="connsiteX16" fmla="*/ 259080 w 3312160"/>
                <a:gd name="connsiteY16" fmla="*/ 848360 h 2646680"/>
                <a:gd name="connsiteX17" fmla="*/ 223520 w 3312160"/>
                <a:gd name="connsiteY17" fmla="*/ 848360 h 2646680"/>
                <a:gd name="connsiteX18" fmla="*/ 223520 w 3312160"/>
                <a:gd name="connsiteY18" fmla="*/ 497840 h 2646680"/>
                <a:gd name="connsiteX19" fmla="*/ 208280 w 3312160"/>
                <a:gd name="connsiteY19" fmla="*/ 497840 h 2646680"/>
                <a:gd name="connsiteX20" fmla="*/ 208280 w 3312160"/>
                <a:gd name="connsiteY20" fmla="*/ 330200 h 2646680"/>
                <a:gd name="connsiteX21" fmla="*/ 208280 w 3312160"/>
                <a:gd name="connsiteY21" fmla="*/ 127000 h 2646680"/>
                <a:gd name="connsiteX22" fmla="*/ 203200 w 3312160"/>
                <a:gd name="connsiteY22" fmla="*/ 127000 h 2646680"/>
                <a:gd name="connsiteX23" fmla="*/ 203200 w 3312160"/>
                <a:gd name="connsiteY23" fmla="*/ 0 h 2646680"/>
                <a:gd name="connsiteX24" fmla="*/ 0 w 3312160"/>
                <a:gd name="connsiteY24"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87257 w 3312160"/>
                <a:gd name="connsiteY12" fmla="*/ 1179407 h 2646680"/>
                <a:gd name="connsiteX13" fmla="*/ 443230 w 3312160"/>
                <a:gd name="connsiteY13" fmla="*/ 1179407 h 2646680"/>
                <a:gd name="connsiteX14" fmla="*/ 462280 w 3312160"/>
                <a:gd name="connsiteY14" fmla="*/ 1036320 h 2646680"/>
                <a:gd name="connsiteX15" fmla="*/ 259080 w 3312160"/>
                <a:gd name="connsiteY15" fmla="*/ 1036320 h 2646680"/>
                <a:gd name="connsiteX16" fmla="*/ 259080 w 3312160"/>
                <a:gd name="connsiteY16" fmla="*/ 848360 h 2646680"/>
                <a:gd name="connsiteX17" fmla="*/ 223520 w 3312160"/>
                <a:gd name="connsiteY17" fmla="*/ 848360 h 2646680"/>
                <a:gd name="connsiteX18" fmla="*/ 223520 w 3312160"/>
                <a:gd name="connsiteY18" fmla="*/ 497840 h 2646680"/>
                <a:gd name="connsiteX19" fmla="*/ 208280 w 3312160"/>
                <a:gd name="connsiteY19" fmla="*/ 497840 h 2646680"/>
                <a:gd name="connsiteX20" fmla="*/ 208280 w 3312160"/>
                <a:gd name="connsiteY20" fmla="*/ 330200 h 2646680"/>
                <a:gd name="connsiteX21" fmla="*/ 208280 w 3312160"/>
                <a:gd name="connsiteY21" fmla="*/ 127000 h 2646680"/>
                <a:gd name="connsiteX22" fmla="*/ 203200 w 3312160"/>
                <a:gd name="connsiteY22" fmla="*/ 127000 h 2646680"/>
                <a:gd name="connsiteX23" fmla="*/ 203200 w 3312160"/>
                <a:gd name="connsiteY23" fmla="*/ 0 h 2646680"/>
                <a:gd name="connsiteX24" fmla="*/ 0 w 3312160"/>
                <a:gd name="connsiteY24"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80907 w 3312160"/>
                <a:gd name="connsiteY12" fmla="*/ 1179407 h 2646680"/>
                <a:gd name="connsiteX13" fmla="*/ 443230 w 3312160"/>
                <a:gd name="connsiteY13" fmla="*/ 1179407 h 2646680"/>
                <a:gd name="connsiteX14" fmla="*/ 462280 w 3312160"/>
                <a:gd name="connsiteY14" fmla="*/ 1036320 h 2646680"/>
                <a:gd name="connsiteX15" fmla="*/ 259080 w 3312160"/>
                <a:gd name="connsiteY15" fmla="*/ 1036320 h 2646680"/>
                <a:gd name="connsiteX16" fmla="*/ 259080 w 3312160"/>
                <a:gd name="connsiteY16" fmla="*/ 848360 h 2646680"/>
                <a:gd name="connsiteX17" fmla="*/ 223520 w 3312160"/>
                <a:gd name="connsiteY17" fmla="*/ 848360 h 2646680"/>
                <a:gd name="connsiteX18" fmla="*/ 223520 w 3312160"/>
                <a:gd name="connsiteY18" fmla="*/ 497840 h 2646680"/>
                <a:gd name="connsiteX19" fmla="*/ 208280 w 3312160"/>
                <a:gd name="connsiteY19" fmla="*/ 497840 h 2646680"/>
                <a:gd name="connsiteX20" fmla="*/ 208280 w 3312160"/>
                <a:gd name="connsiteY20" fmla="*/ 330200 h 2646680"/>
                <a:gd name="connsiteX21" fmla="*/ 208280 w 3312160"/>
                <a:gd name="connsiteY21" fmla="*/ 127000 h 2646680"/>
                <a:gd name="connsiteX22" fmla="*/ 203200 w 3312160"/>
                <a:gd name="connsiteY22" fmla="*/ 127000 h 2646680"/>
                <a:gd name="connsiteX23" fmla="*/ 203200 w 3312160"/>
                <a:gd name="connsiteY23" fmla="*/ 0 h 2646680"/>
                <a:gd name="connsiteX24" fmla="*/ 0 w 3312160"/>
                <a:gd name="connsiteY24"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85563 w 3312160"/>
                <a:gd name="connsiteY12" fmla="*/ 1350857 h 2646680"/>
                <a:gd name="connsiteX13" fmla="*/ 480907 w 3312160"/>
                <a:gd name="connsiteY13" fmla="*/ 1179407 h 2646680"/>
                <a:gd name="connsiteX14" fmla="*/ 443230 w 3312160"/>
                <a:gd name="connsiteY14" fmla="*/ 1179407 h 2646680"/>
                <a:gd name="connsiteX15" fmla="*/ 462280 w 3312160"/>
                <a:gd name="connsiteY15" fmla="*/ 1036320 h 2646680"/>
                <a:gd name="connsiteX16" fmla="*/ 259080 w 3312160"/>
                <a:gd name="connsiteY16" fmla="*/ 1036320 h 2646680"/>
                <a:gd name="connsiteX17" fmla="*/ 259080 w 3312160"/>
                <a:gd name="connsiteY17" fmla="*/ 848360 h 2646680"/>
                <a:gd name="connsiteX18" fmla="*/ 223520 w 3312160"/>
                <a:gd name="connsiteY18" fmla="*/ 848360 h 2646680"/>
                <a:gd name="connsiteX19" fmla="*/ 223520 w 3312160"/>
                <a:gd name="connsiteY19" fmla="*/ 497840 h 2646680"/>
                <a:gd name="connsiteX20" fmla="*/ 208280 w 3312160"/>
                <a:gd name="connsiteY20" fmla="*/ 497840 h 2646680"/>
                <a:gd name="connsiteX21" fmla="*/ 208280 w 3312160"/>
                <a:gd name="connsiteY21" fmla="*/ 330200 h 2646680"/>
                <a:gd name="connsiteX22" fmla="*/ 208280 w 3312160"/>
                <a:gd name="connsiteY22" fmla="*/ 127000 h 2646680"/>
                <a:gd name="connsiteX23" fmla="*/ 203200 w 3312160"/>
                <a:gd name="connsiteY23" fmla="*/ 127000 h 2646680"/>
                <a:gd name="connsiteX24" fmla="*/ 203200 w 3312160"/>
                <a:gd name="connsiteY24" fmla="*/ 0 h 2646680"/>
                <a:gd name="connsiteX25" fmla="*/ 0 w 3312160"/>
                <a:gd name="connsiteY25"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74980 w 3312160"/>
                <a:gd name="connsiteY12" fmla="*/ 1350857 h 2646680"/>
                <a:gd name="connsiteX13" fmla="*/ 480907 w 3312160"/>
                <a:gd name="connsiteY13" fmla="*/ 1179407 h 2646680"/>
                <a:gd name="connsiteX14" fmla="*/ 443230 w 3312160"/>
                <a:gd name="connsiteY14" fmla="*/ 1179407 h 2646680"/>
                <a:gd name="connsiteX15" fmla="*/ 462280 w 3312160"/>
                <a:gd name="connsiteY15" fmla="*/ 1036320 h 2646680"/>
                <a:gd name="connsiteX16" fmla="*/ 259080 w 3312160"/>
                <a:gd name="connsiteY16" fmla="*/ 1036320 h 2646680"/>
                <a:gd name="connsiteX17" fmla="*/ 259080 w 3312160"/>
                <a:gd name="connsiteY17" fmla="*/ 848360 h 2646680"/>
                <a:gd name="connsiteX18" fmla="*/ 223520 w 3312160"/>
                <a:gd name="connsiteY18" fmla="*/ 848360 h 2646680"/>
                <a:gd name="connsiteX19" fmla="*/ 223520 w 3312160"/>
                <a:gd name="connsiteY19" fmla="*/ 497840 h 2646680"/>
                <a:gd name="connsiteX20" fmla="*/ 208280 w 3312160"/>
                <a:gd name="connsiteY20" fmla="*/ 497840 h 2646680"/>
                <a:gd name="connsiteX21" fmla="*/ 208280 w 3312160"/>
                <a:gd name="connsiteY21" fmla="*/ 330200 h 2646680"/>
                <a:gd name="connsiteX22" fmla="*/ 208280 w 3312160"/>
                <a:gd name="connsiteY22" fmla="*/ 127000 h 2646680"/>
                <a:gd name="connsiteX23" fmla="*/ 203200 w 3312160"/>
                <a:gd name="connsiteY23" fmla="*/ 127000 h 2646680"/>
                <a:gd name="connsiteX24" fmla="*/ 203200 w 3312160"/>
                <a:gd name="connsiteY24" fmla="*/ 0 h 2646680"/>
                <a:gd name="connsiteX25" fmla="*/ 0 w 3312160"/>
                <a:gd name="connsiteY25"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81330 w 3312160"/>
                <a:gd name="connsiteY12" fmla="*/ 1352973 h 2646680"/>
                <a:gd name="connsiteX13" fmla="*/ 480907 w 3312160"/>
                <a:gd name="connsiteY13" fmla="*/ 1179407 h 2646680"/>
                <a:gd name="connsiteX14" fmla="*/ 443230 w 3312160"/>
                <a:gd name="connsiteY14" fmla="*/ 1179407 h 2646680"/>
                <a:gd name="connsiteX15" fmla="*/ 462280 w 3312160"/>
                <a:gd name="connsiteY15" fmla="*/ 1036320 h 2646680"/>
                <a:gd name="connsiteX16" fmla="*/ 259080 w 3312160"/>
                <a:gd name="connsiteY16" fmla="*/ 1036320 h 2646680"/>
                <a:gd name="connsiteX17" fmla="*/ 259080 w 3312160"/>
                <a:gd name="connsiteY17" fmla="*/ 848360 h 2646680"/>
                <a:gd name="connsiteX18" fmla="*/ 223520 w 3312160"/>
                <a:gd name="connsiteY18" fmla="*/ 848360 h 2646680"/>
                <a:gd name="connsiteX19" fmla="*/ 223520 w 3312160"/>
                <a:gd name="connsiteY19" fmla="*/ 497840 h 2646680"/>
                <a:gd name="connsiteX20" fmla="*/ 208280 w 3312160"/>
                <a:gd name="connsiteY20" fmla="*/ 497840 h 2646680"/>
                <a:gd name="connsiteX21" fmla="*/ 208280 w 3312160"/>
                <a:gd name="connsiteY21" fmla="*/ 330200 h 2646680"/>
                <a:gd name="connsiteX22" fmla="*/ 208280 w 3312160"/>
                <a:gd name="connsiteY22" fmla="*/ 127000 h 2646680"/>
                <a:gd name="connsiteX23" fmla="*/ 203200 w 3312160"/>
                <a:gd name="connsiteY23" fmla="*/ 127000 h 2646680"/>
                <a:gd name="connsiteX24" fmla="*/ 203200 w 3312160"/>
                <a:gd name="connsiteY24" fmla="*/ 0 h 2646680"/>
                <a:gd name="connsiteX25" fmla="*/ 0 w 3312160"/>
                <a:gd name="connsiteY25"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81330 w 3312160"/>
                <a:gd name="connsiteY12" fmla="*/ 1382607 h 2646680"/>
                <a:gd name="connsiteX13" fmla="*/ 481330 w 3312160"/>
                <a:gd name="connsiteY13" fmla="*/ 1352973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98263 w 3312160"/>
                <a:gd name="connsiteY12" fmla="*/ 1374141 h 2646680"/>
                <a:gd name="connsiteX13" fmla="*/ 481330 w 3312160"/>
                <a:gd name="connsiteY13" fmla="*/ 1352973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498263 w 3312160"/>
                <a:gd name="connsiteY12" fmla="*/ 1374141 h 2646680"/>
                <a:gd name="connsiteX13" fmla="*/ 483446 w 3312160"/>
                <a:gd name="connsiteY13" fmla="*/ 1361439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85140 w 3312160"/>
                <a:gd name="connsiteY11" fmla="*/ 1524000 h 2646680"/>
                <a:gd name="connsiteX12" fmla="*/ 500380 w 3312160"/>
                <a:gd name="connsiteY12" fmla="*/ 1365674 h 2646680"/>
                <a:gd name="connsiteX13" fmla="*/ 483446 w 3312160"/>
                <a:gd name="connsiteY13" fmla="*/ 1361439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500380 w 3312160"/>
                <a:gd name="connsiteY12" fmla="*/ 1365674 h 2646680"/>
                <a:gd name="connsiteX13" fmla="*/ 483446 w 3312160"/>
                <a:gd name="connsiteY13" fmla="*/ 1361439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500380 w 3312160"/>
                <a:gd name="connsiteY12" fmla="*/ 1365674 h 2646680"/>
                <a:gd name="connsiteX13" fmla="*/ 483446 w 3312160"/>
                <a:gd name="connsiteY13" fmla="*/ 1361439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500380 w 3312160"/>
                <a:gd name="connsiteY12" fmla="*/ 1365674 h 2646680"/>
                <a:gd name="connsiteX13" fmla="*/ 483446 w 3312160"/>
                <a:gd name="connsiteY13" fmla="*/ 1361439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3446 w 3312160"/>
                <a:gd name="connsiteY13" fmla="*/ 1361439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9796 w 3312160"/>
                <a:gd name="connsiteY13" fmla="*/ 1361439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43230 w 3312160"/>
                <a:gd name="connsiteY15" fmla="*/ 1179407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64397 w 3312160"/>
                <a:gd name="connsiteY15" fmla="*/ 1183640 h 2646680"/>
                <a:gd name="connsiteX16" fmla="*/ 462280 w 3312160"/>
                <a:gd name="connsiteY16" fmla="*/ 1036320 h 2646680"/>
                <a:gd name="connsiteX17" fmla="*/ 259080 w 3312160"/>
                <a:gd name="connsiteY17" fmla="*/ 10363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64397 w 3312160"/>
                <a:gd name="connsiteY15" fmla="*/ 1183640 h 2646680"/>
                <a:gd name="connsiteX16" fmla="*/ 462280 w 3312160"/>
                <a:gd name="connsiteY16" fmla="*/ 1036320 h 2646680"/>
                <a:gd name="connsiteX17" fmla="*/ 259080 w 3312160"/>
                <a:gd name="connsiteY17" fmla="*/ 10109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64397 w 3312160"/>
                <a:gd name="connsiteY15" fmla="*/ 1183640 h 2646680"/>
                <a:gd name="connsiteX16" fmla="*/ 464397 w 3312160"/>
                <a:gd name="connsiteY16" fmla="*/ 1010920 h 2646680"/>
                <a:gd name="connsiteX17" fmla="*/ 259080 w 3312160"/>
                <a:gd name="connsiteY17" fmla="*/ 101092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64397 w 3312160"/>
                <a:gd name="connsiteY15" fmla="*/ 1183640 h 2646680"/>
                <a:gd name="connsiteX16" fmla="*/ 464397 w 3312160"/>
                <a:gd name="connsiteY16" fmla="*/ 1010920 h 2646680"/>
                <a:gd name="connsiteX17" fmla="*/ 259080 w 3312160"/>
                <a:gd name="connsiteY17" fmla="*/ 101727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3520 w 3312160"/>
                <a:gd name="connsiteY19" fmla="*/ 848360 h 2646680"/>
                <a:gd name="connsiteX20" fmla="*/ 22352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352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940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305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7 w 3312160"/>
                <a:gd name="connsiteY14" fmla="*/ 117305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7257 w 3312160"/>
                <a:gd name="connsiteY14" fmla="*/ 118575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5140 w 3312160"/>
                <a:gd name="connsiteY14" fmla="*/ 1181524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502073 w 3312160"/>
                <a:gd name="connsiteY14" fmla="*/ 1194224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6 w 3312160"/>
                <a:gd name="connsiteY14" fmla="*/ 118575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 name="connsiteX0" fmla="*/ 3312160 w 3312160"/>
                <a:gd name="connsiteY0" fmla="*/ 2646680 h 2646680"/>
                <a:gd name="connsiteX1" fmla="*/ 2301240 w 3312160"/>
                <a:gd name="connsiteY1" fmla="*/ 2646680 h 2646680"/>
                <a:gd name="connsiteX2" fmla="*/ 2301240 w 3312160"/>
                <a:gd name="connsiteY2" fmla="*/ 2413000 h 2646680"/>
                <a:gd name="connsiteX3" fmla="*/ 1224280 w 3312160"/>
                <a:gd name="connsiteY3" fmla="*/ 2413000 h 2646680"/>
                <a:gd name="connsiteX4" fmla="*/ 1224280 w 3312160"/>
                <a:gd name="connsiteY4" fmla="*/ 2164080 h 2646680"/>
                <a:gd name="connsiteX5" fmla="*/ 858520 w 3312160"/>
                <a:gd name="connsiteY5" fmla="*/ 2164080 h 2646680"/>
                <a:gd name="connsiteX6" fmla="*/ 858520 w 3312160"/>
                <a:gd name="connsiteY6" fmla="*/ 1920240 h 2646680"/>
                <a:gd name="connsiteX7" fmla="*/ 685800 w 3312160"/>
                <a:gd name="connsiteY7" fmla="*/ 1920240 h 2646680"/>
                <a:gd name="connsiteX8" fmla="*/ 685800 w 3312160"/>
                <a:gd name="connsiteY8" fmla="*/ 1732280 h 2646680"/>
                <a:gd name="connsiteX9" fmla="*/ 518160 w 3312160"/>
                <a:gd name="connsiteY9" fmla="*/ 1732280 h 2646680"/>
                <a:gd name="connsiteX10" fmla="*/ 518160 w 3312160"/>
                <a:gd name="connsiteY10" fmla="*/ 1524000 h 2646680"/>
                <a:gd name="connsiteX11" fmla="*/ 491490 w 3312160"/>
                <a:gd name="connsiteY11" fmla="*/ 1521884 h 2646680"/>
                <a:gd name="connsiteX12" fmla="*/ 491914 w 3312160"/>
                <a:gd name="connsiteY12" fmla="*/ 1367791 h 2646680"/>
                <a:gd name="connsiteX13" fmla="*/ 481329 w 3312160"/>
                <a:gd name="connsiteY13" fmla="*/ 1359322 h 2646680"/>
                <a:gd name="connsiteX14" fmla="*/ 480906 w 3312160"/>
                <a:gd name="connsiteY14" fmla="*/ 1185757 h 2646680"/>
                <a:gd name="connsiteX15" fmla="*/ 464397 w 3312160"/>
                <a:gd name="connsiteY15" fmla="*/ 1183640 h 2646680"/>
                <a:gd name="connsiteX16" fmla="*/ 464397 w 3312160"/>
                <a:gd name="connsiteY16" fmla="*/ 1017270 h 2646680"/>
                <a:gd name="connsiteX17" fmla="*/ 259080 w 3312160"/>
                <a:gd name="connsiteY17" fmla="*/ 1017270 h 2646680"/>
                <a:gd name="connsiteX18" fmla="*/ 259080 w 3312160"/>
                <a:gd name="connsiteY18" fmla="*/ 848360 h 2646680"/>
                <a:gd name="connsiteX19" fmla="*/ 229870 w 3312160"/>
                <a:gd name="connsiteY19" fmla="*/ 848360 h 2646680"/>
                <a:gd name="connsiteX20" fmla="*/ 229870 w 3312160"/>
                <a:gd name="connsiteY20" fmla="*/ 497840 h 2646680"/>
                <a:gd name="connsiteX21" fmla="*/ 208280 w 3312160"/>
                <a:gd name="connsiteY21" fmla="*/ 497840 h 2646680"/>
                <a:gd name="connsiteX22" fmla="*/ 208280 w 3312160"/>
                <a:gd name="connsiteY22" fmla="*/ 330200 h 2646680"/>
                <a:gd name="connsiteX23" fmla="*/ 208280 w 3312160"/>
                <a:gd name="connsiteY23" fmla="*/ 127000 h 2646680"/>
                <a:gd name="connsiteX24" fmla="*/ 203200 w 3312160"/>
                <a:gd name="connsiteY24" fmla="*/ 127000 h 2646680"/>
                <a:gd name="connsiteX25" fmla="*/ 203200 w 3312160"/>
                <a:gd name="connsiteY25" fmla="*/ 0 h 2646680"/>
                <a:gd name="connsiteX26" fmla="*/ 0 w 3312160"/>
                <a:gd name="connsiteY26" fmla="*/ 0 h 2646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12160" h="2646680">
                  <a:moveTo>
                    <a:pt x="3312160" y="2646680"/>
                  </a:moveTo>
                  <a:lnTo>
                    <a:pt x="2301240" y="2646680"/>
                  </a:lnTo>
                  <a:lnTo>
                    <a:pt x="2301240" y="2413000"/>
                  </a:lnTo>
                  <a:lnTo>
                    <a:pt x="1224280" y="2413000"/>
                  </a:lnTo>
                  <a:lnTo>
                    <a:pt x="1224280" y="2164080"/>
                  </a:lnTo>
                  <a:lnTo>
                    <a:pt x="858520" y="2164080"/>
                  </a:lnTo>
                  <a:lnTo>
                    <a:pt x="858520" y="1920240"/>
                  </a:lnTo>
                  <a:lnTo>
                    <a:pt x="685800" y="1920240"/>
                  </a:lnTo>
                  <a:lnTo>
                    <a:pt x="685800" y="1732280"/>
                  </a:lnTo>
                  <a:lnTo>
                    <a:pt x="518160" y="1732280"/>
                  </a:lnTo>
                  <a:lnTo>
                    <a:pt x="518160" y="1524000"/>
                  </a:lnTo>
                  <a:lnTo>
                    <a:pt x="491490" y="1521884"/>
                  </a:lnTo>
                  <a:cubicBezTo>
                    <a:pt x="489586" y="1464453"/>
                    <a:pt x="490432" y="1396295"/>
                    <a:pt x="491914" y="1367791"/>
                  </a:cubicBezTo>
                  <a:cubicBezTo>
                    <a:pt x="491279" y="1339287"/>
                    <a:pt x="481400" y="1393189"/>
                    <a:pt x="481329" y="1359322"/>
                  </a:cubicBezTo>
                  <a:cubicBezTo>
                    <a:pt x="481259" y="1325455"/>
                    <a:pt x="481611" y="1216449"/>
                    <a:pt x="480906" y="1185757"/>
                  </a:cubicBezTo>
                  <a:lnTo>
                    <a:pt x="464397" y="1183640"/>
                  </a:lnTo>
                  <a:cubicBezTo>
                    <a:pt x="463691" y="1134533"/>
                    <a:pt x="465103" y="1066377"/>
                    <a:pt x="464397" y="1017270"/>
                  </a:cubicBezTo>
                  <a:lnTo>
                    <a:pt x="259080" y="1017270"/>
                  </a:lnTo>
                  <a:lnTo>
                    <a:pt x="259080" y="848360"/>
                  </a:lnTo>
                  <a:lnTo>
                    <a:pt x="229870" y="848360"/>
                  </a:lnTo>
                  <a:lnTo>
                    <a:pt x="229870" y="497840"/>
                  </a:lnTo>
                  <a:lnTo>
                    <a:pt x="208280" y="497840"/>
                  </a:lnTo>
                  <a:lnTo>
                    <a:pt x="208280" y="330200"/>
                  </a:lnTo>
                  <a:lnTo>
                    <a:pt x="208280" y="127000"/>
                  </a:lnTo>
                  <a:lnTo>
                    <a:pt x="203200" y="127000"/>
                  </a:lnTo>
                  <a:lnTo>
                    <a:pt x="203200" y="0"/>
                  </a:lnTo>
                  <a:lnTo>
                    <a:pt x="0" y="0"/>
                  </a:lnTo>
                </a:path>
              </a:pathLst>
            </a:custGeom>
            <a:noFill/>
            <a:ln w="28575">
              <a:solidFill>
                <a:schemeClr val="accent3"/>
              </a:solidFill>
              <a:prstDash val="sysDash"/>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90" name="Freeform 527">
              <a:extLst>
                <a:ext uri="{FF2B5EF4-FFF2-40B4-BE49-F238E27FC236}">
                  <a16:creationId xmlns:a16="http://schemas.microsoft.com/office/drawing/2014/main" id="{714D3BF7-B97D-7516-6560-4716755A57AF}"/>
                </a:ext>
              </a:extLst>
            </p:cNvPr>
            <p:cNvSpPr/>
            <p:nvPr/>
          </p:nvSpPr>
          <p:spPr>
            <a:xfrm>
              <a:off x="937524" y="2093411"/>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3"/>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1" name="Freeform 527">
              <a:extLst>
                <a:ext uri="{FF2B5EF4-FFF2-40B4-BE49-F238E27FC236}">
                  <a16:creationId xmlns:a16="http://schemas.microsoft.com/office/drawing/2014/main" id="{9DE7541F-39F2-A577-BD27-035733F58922}"/>
                </a:ext>
              </a:extLst>
            </p:cNvPr>
            <p:cNvSpPr/>
            <p:nvPr/>
          </p:nvSpPr>
          <p:spPr>
            <a:xfrm>
              <a:off x="1415545" y="3617299"/>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3"/>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2" name="Freeform 527">
              <a:extLst>
                <a:ext uri="{FF2B5EF4-FFF2-40B4-BE49-F238E27FC236}">
                  <a16:creationId xmlns:a16="http://schemas.microsoft.com/office/drawing/2014/main" id="{3757114C-7705-CC17-58A2-E5BF13865895}"/>
                </a:ext>
              </a:extLst>
            </p:cNvPr>
            <p:cNvSpPr/>
            <p:nvPr/>
          </p:nvSpPr>
          <p:spPr>
            <a:xfrm rot="5400000">
              <a:off x="1421814" y="3622571"/>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3"/>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3" name="Freeform 527">
              <a:extLst>
                <a:ext uri="{FF2B5EF4-FFF2-40B4-BE49-F238E27FC236}">
                  <a16:creationId xmlns:a16="http://schemas.microsoft.com/office/drawing/2014/main" id="{AE044124-D559-8700-CA14-2212D31F33F7}"/>
                </a:ext>
              </a:extLst>
            </p:cNvPr>
            <p:cNvSpPr/>
            <p:nvPr/>
          </p:nvSpPr>
          <p:spPr>
            <a:xfrm>
              <a:off x="4211085" y="4741962"/>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3"/>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grpSp>
      <p:grpSp>
        <p:nvGrpSpPr>
          <p:cNvPr id="306" name="Group 305">
            <a:extLst>
              <a:ext uri="{FF2B5EF4-FFF2-40B4-BE49-F238E27FC236}">
                <a16:creationId xmlns:a16="http://schemas.microsoft.com/office/drawing/2014/main" id="{3E04C398-1760-708E-AD86-F8270047168B}"/>
              </a:ext>
            </a:extLst>
          </p:cNvPr>
          <p:cNvGrpSpPr/>
          <p:nvPr/>
        </p:nvGrpSpPr>
        <p:grpSpPr>
          <a:xfrm>
            <a:off x="924560" y="2108200"/>
            <a:ext cx="4155440" cy="2698342"/>
            <a:chOff x="924560" y="2108200"/>
            <a:chExt cx="4155440" cy="2698342"/>
          </a:xfrm>
        </p:grpSpPr>
        <p:sp>
          <p:nvSpPr>
            <p:cNvPr id="7" name="Freeform: Shape 6">
              <a:extLst>
                <a:ext uri="{FF2B5EF4-FFF2-40B4-BE49-F238E27FC236}">
                  <a16:creationId xmlns:a16="http://schemas.microsoft.com/office/drawing/2014/main" id="{755D2B99-4D46-6903-99FF-D6CE036A06DA}"/>
                </a:ext>
              </a:extLst>
            </p:cNvPr>
            <p:cNvSpPr/>
            <p:nvPr/>
          </p:nvSpPr>
          <p:spPr bwMode="auto">
            <a:xfrm>
              <a:off x="924560" y="2108200"/>
              <a:ext cx="4155440" cy="2677160"/>
            </a:xfrm>
            <a:custGeom>
              <a:avLst/>
              <a:gdLst>
                <a:gd name="connsiteX0" fmla="*/ 4155440 w 4155440"/>
                <a:gd name="connsiteY0" fmla="*/ 2677160 h 2677160"/>
                <a:gd name="connsiteX1" fmla="*/ 3997960 w 4155440"/>
                <a:gd name="connsiteY1" fmla="*/ 2677160 h 2677160"/>
                <a:gd name="connsiteX2" fmla="*/ 3997960 w 4155440"/>
                <a:gd name="connsiteY2" fmla="*/ 2443480 h 2677160"/>
                <a:gd name="connsiteX3" fmla="*/ 3967480 w 4155440"/>
                <a:gd name="connsiteY3" fmla="*/ 2443480 h 2677160"/>
                <a:gd name="connsiteX4" fmla="*/ 3967480 w 4155440"/>
                <a:gd name="connsiteY4" fmla="*/ 2204720 h 2677160"/>
                <a:gd name="connsiteX5" fmla="*/ 2824480 w 4155440"/>
                <a:gd name="connsiteY5" fmla="*/ 2204720 h 2677160"/>
                <a:gd name="connsiteX6" fmla="*/ 2824480 w 4155440"/>
                <a:gd name="connsiteY6" fmla="*/ 2092960 h 2677160"/>
                <a:gd name="connsiteX7" fmla="*/ 2407920 w 4155440"/>
                <a:gd name="connsiteY7" fmla="*/ 2092960 h 2677160"/>
                <a:gd name="connsiteX8" fmla="*/ 2407920 w 4155440"/>
                <a:gd name="connsiteY8" fmla="*/ 1991360 h 2677160"/>
                <a:gd name="connsiteX9" fmla="*/ 2316480 w 4155440"/>
                <a:gd name="connsiteY9" fmla="*/ 1991360 h 2677160"/>
                <a:gd name="connsiteX10" fmla="*/ 2316480 w 4155440"/>
                <a:gd name="connsiteY10" fmla="*/ 1910080 h 2677160"/>
                <a:gd name="connsiteX11" fmla="*/ 1991360 w 4155440"/>
                <a:gd name="connsiteY11" fmla="*/ 1910080 h 2677160"/>
                <a:gd name="connsiteX12" fmla="*/ 1991360 w 4155440"/>
                <a:gd name="connsiteY12" fmla="*/ 1813560 h 2677160"/>
                <a:gd name="connsiteX13" fmla="*/ 1691640 w 4155440"/>
                <a:gd name="connsiteY13" fmla="*/ 1813560 h 2677160"/>
                <a:gd name="connsiteX14" fmla="*/ 1691640 w 4155440"/>
                <a:gd name="connsiteY14" fmla="*/ 1737360 h 2677160"/>
                <a:gd name="connsiteX15" fmla="*/ 1666240 w 4155440"/>
                <a:gd name="connsiteY15" fmla="*/ 1737360 h 2677160"/>
                <a:gd name="connsiteX16" fmla="*/ 1666240 w 4155440"/>
                <a:gd name="connsiteY16" fmla="*/ 1651000 h 2677160"/>
                <a:gd name="connsiteX17" fmla="*/ 1615440 w 4155440"/>
                <a:gd name="connsiteY17" fmla="*/ 1651000 h 2677160"/>
                <a:gd name="connsiteX18" fmla="*/ 1615440 w 4155440"/>
                <a:gd name="connsiteY18" fmla="*/ 1584960 h 2677160"/>
                <a:gd name="connsiteX19" fmla="*/ 1605280 w 4155440"/>
                <a:gd name="connsiteY19" fmla="*/ 1584960 h 2677160"/>
                <a:gd name="connsiteX20" fmla="*/ 1605280 w 4155440"/>
                <a:gd name="connsiteY20" fmla="*/ 1488440 h 2677160"/>
                <a:gd name="connsiteX21" fmla="*/ 1437640 w 4155440"/>
                <a:gd name="connsiteY21" fmla="*/ 1488440 h 2677160"/>
                <a:gd name="connsiteX22" fmla="*/ 1437640 w 4155440"/>
                <a:gd name="connsiteY22" fmla="*/ 1412240 h 2677160"/>
                <a:gd name="connsiteX23" fmla="*/ 1203960 w 4155440"/>
                <a:gd name="connsiteY23" fmla="*/ 1412240 h 2677160"/>
                <a:gd name="connsiteX24" fmla="*/ 1203960 w 4155440"/>
                <a:gd name="connsiteY24" fmla="*/ 1330960 h 2677160"/>
                <a:gd name="connsiteX25" fmla="*/ 1117600 w 4155440"/>
                <a:gd name="connsiteY25" fmla="*/ 1330960 h 2677160"/>
                <a:gd name="connsiteX26" fmla="*/ 1117600 w 4155440"/>
                <a:gd name="connsiteY26" fmla="*/ 1254760 h 2677160"/>
                <a:gd name="connsiteX27" fmla="*/ 975360 w 4155440"/>
                <a:gd name="connsiteY27" fmla="*/ 1254760 h 2677160"/>
                <a:gd name="connsiteX28" fmla="*/ 975360 w 4155440"/>
                <a:gd name="connsiteY28" fmla="*/ 1178560 h 2677160"/>
                <a:gd name="connsiteX29" fmla="*/ 975360 w 4155440"/>
                <a:gd name="connsiteY29" fmla="*/ 1178560 h 2677160"/>
                <a:gd name="connsiteX30" fmla="*/ 939800 w 4155440"/>
                <a:gd name="connsiteY30" fmla="*/ 1178560 h 2677160"/>
                <a:gd name="connsiteX31" fmla="*/ 939800 w 4155440"/>
                <a:gd name="connsiteY31" fmla="*/ 1107440 h 2677160"/>
                <a:gd name="connsiteX32" fmla="*/ 919480 w 4155440"/>
                <a:gd name="connsiteY32" fmla="*/ 1107440 h 2677160"/>
                <a:gd name="connsiteX33" fmla="*/ 919480 w 4155440"/>
                <a:gd name="connsiteY33" fmla="*/ 1041400 h 2677160"/>
                <a:gd name="connsiteX34" fmla="*/ 731520 w 4155440"/>
                <a:gd name="connsiteY34" fmla="*/ 1041400 h 2677160"/>
                <a:gd name="connsiteX35" fmla="*/ 731520 w 4155440"/>
                <a:gd name="connsiteY35" fmla="*/ 949960 h 2677160"/>
                <a:gd name="connsiteX36" fmla="*/ 721360 w 4155440"/>
                <a:gd name="connsiteY36" fmla="*/ 949960 h 2677160"/>
                <a:gd name="connsiteX37" fmla="*/ 721360 w 4155440"/>
                <a:gd name="connsiteY37" fmla="*/ 873760 h 2677160"/>
                <a:gd name="connsiteX38" fmla="*/ 685800 w 4155440"/>
                <a:gd name="connsiteY38" fmla="*/ 873760 h 2677160"/>
                <a:gd name="connsiteX39" fmla="*/ 685800 w 4155440"/>
                <a:gd name="connsiteY39" fmla="*/ 802640 h 2677160"/>
                <a:gd name="connsiteX40" fmla="*/ 497840 w 4155440"/>
                <a:gd name="connsiteY40" fmla="*/ 802640 h 2677160"/>
                <a:gd name="connsiteX41" fmla="*/ 497840 w 4155440"/>
                <a:gd name="connsiteY41" fmla="*/ 716280 h 2677160"/>
                <a:gd name="connsiteX42" fmla="*/ 477520 w 4155440"/>
                <a:gd name="connsiteY42" fmla="*/ 716280 h 2677160"/>
                <a:gd name="connsiteX43" fmla="*/ 477520 w 4155440"/>
                <a:gd name="connsiteY43" fmla="*/ 640080 h 2677160"/>
                <a:gd name="connsiteX44" fmla="*/ 467360 w 4155440"/>
                <a:gd name="connsiteY44" fmla="*/ 640080 h 2677160"/>
                <a:gd name="connsiteX45" fmla="*/ 467360 w 4155440"/>
                <a:gd name="connsiteY45" fmla="*/ 502920 h 2677160"/>
                <a:gd name="connsiteX46" fmla="*/ 314960 w 4155440"/>
                <a:gd name="connsiteY46" fmla="*/ 502920 h 2677160"/>
                <a:gd name="connsiteX47" fmla="*/ 314960 w 4155440"/>
                <a:gd name="connsiteY47" fmla="*/ 431800 h 2677160"/>
                <a:gd name="connsiteX48" fmla="*/ 264160 w 4155440"/>
                <a:gd name="connsiteY48" fmla="*/ 431800 h 2677160"/>
                <a:gd name="connsiteX49" fmla="*/ 264160 w 4155440"/>
                <a:gd name="connsiteY49" fmla="*/ 355600 h 2677160"/>
                <a:gd name="connsiteX50" fmla="*/ 243840 w 4155440"/>
                <a:gd name="connsiteY50" fmla="*/ 355600 h 2677160"/>
                <a:gd name="connsiteX51" fmla="*/ 243840 w 4155440"/>
                <a:gd name="connsiteY51" fmla="*/ 213360 h 2677160"/>
                <a:gd name="connsiteX52" fmla="*/ 233680 w 4155440"/>
                <a:gd name="connsiteY52" fmla="*/ 213360 h 2677160"/>
                <a:gd name="connsiteX53" fmla="*/ 233680 w 4155440"/>
                <a:gd name="connsiteY53" fmla="*/ 137160 h 2677160"/>
                <a:gd name="connsiteX54" fmla="*/ 213360 w 4155440"/>
                <a:gd name="connsiteY54" fmla="*/ 137160 h 2677160"/>
                <a:gd name="connsiteX55" fmla="*/ 213360 w 4155440"/>
                <a:gd name="connsiteY55" fmla="*/ 71120 h 2677160"/>
                <a:gd name="connsiteX56" fmla="*/ 50800 w 4155440"/>
                <a:gd name="connsiteY56" fmla="*/ 71120 h 2677160"/>
                <a:gd name="connsiteX57" fmla="*/ 50800 w 4155440"/>
                <a:gd name="connsiteY57" fmla="*/ 0 h 2677160"/>
                <a:gd name="connsiteX58" fmla="*/ 0 w 4155440"/>
                <a:gd name="connsiteY58" fmla="*/ 0 h 267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155440" h="2677160">
                  <a:moveTo>
                    <a:pt x="4155440" y="2677160"/>
                  </a:moveTo>
                  <a:lnTo>
                    <a:pt x="3997960" y="2677160"/>
                  </a:lnTo>
                  <a:lnTo>
                    <a:pt x="3997960" y="2443480"/>
                  </a:lnTo>
                  <a:lnTo>
                    <a:pt x="3967480" y="2443480"/>
                  </a:lnTo>
                  <a:lnTo>
                    <a:pt x="3967480" y="2204720"/>
                  </a:lnTo>
                  <a:lnTo>
                    <a:pt x="2824480" y="2204720"/>
                  </a:lnTo>
                  <a:lnTo>
                    <a:pt x="2824480" y="2092960"/>
                  </a:lnTo>
                  <a:lnTo>
                    <a:pt x="2407920" y="2092960"/>
                  </a:lnTo>
                  <a:lnTo>
                    <a:pt x="2407920" y="1991360"/>
                  </a:lnTo>
                  <a:lnTo>
                    <a:pt x="2316480" y="1991360"/>
                  </a:lnTo>
                  <a:lnTo>
                    <a:pt x="2316480" y="1910080"/>
                  </a:lnTo>
                  <a:lnTo>
                    <a:pt x="1991360" y="1910080"/>
                  </a:lnTo>
                  <a:lnTo>
                    <a:pt x="1991360" y="1813560"/>
                  </a:lnTo>
                  <a:lnTo>
                    <a:pt x="1691640" y="1813560"/>
                  </a:lnTo>
                  <a:lnTo>
                    <a:pt x="1691640" y="1737360"/>
                  </a:lnTo>
                  <a:lnTo>
                    <a:pt x="1666240" y="1737360"/>
                  </a:lnTo>
                  <a:lnTo>
                    <a:pt x="1666240" y="1651000"/>
                  </a:lnTo>
                  <a:lnTo>
                    <a:pt x="1615440" y="1651000"/>
                  </a:lnTo>
                  <a:lnTo>
                    <a:pt x="1615440" y="1584960"/>
                  </a:lnTo>
                  <a:lnTo>
                    <a:pt x="1605280" y="1584960"/>
                  </a:lnTo>
                  <a:lnTo>
                    <a:pt x="1605280" y="1488440"/>
                  </a:lnTo>
                  <a:lnTo>
                    <a:pt x="1437640" y="1488440"/>
                  </a:lnTo>
                  <a:lnTo>
                    <a:pt x="1437640" y="1412240"/>
                  </a:lnTo>
                  <a:lnTo>
                    <a:pt x="1203960" y="1412240"/>
                  </a:lnTo>
                  <a:lnTo>
                    <a:pt x="1203960" y="1330960"/>
                  </a:lnTo>
                  <a:lnTo>
                    <a:pt x="1117600" y="1330960"/>
                  </a:lnTo>
                  <a:lnTo>
                    <a:pt x="1117600" y="1254760"/>
                  </a:lnTo>
                  <a:lnTo>
                    <a:pt x="975360" y="1254760"/>
                  </a:lnTo>
                  <a:lnTo>
                    <a:pt x="975360" y="1178560"/>
                  </a:lnTo>
                  <a:lnTo>
                    <a:pt x="975360" y="1178560"/>
                  </a:lnTo>
                  <a:lnTo>
                    <a:pt x="939800" y="1178560"/>
                  </a:lnTo>
                  <a:lnTo>
                    <a:pt x="939800" y="1107440"/>
                  </a:lnTo>
                  <a:lnTo>
                    <a:pt x="919480" y="1107440"/>
                  </a:lnTo>
                  <a:lnTo>
                    <a:pt x="919480" y="1041400"/>
                  </a:lnTo>
                  <a:lnTo>
                    <a:pt x="731520" y="1041400"/>
                  </a:lnTo>
                  <a:lnTo>
                    <a:pt x="731520" y="949960"/>
                  </a:lnTo>
                  <a:lnTo>
                    <a:pt x="721360" y="949960"/>
                  </a:lnTo>
                  <a:lnTo>
                    <a:pt x="721360" y="873760"/>
                  </a:lnTo>
                  <a:lnTo>
                    <a:pt x="685800" y="873760"/>
                  </a:lnTo>
                  <a:lnTo>
                    <a:pt x="685800" y="802640"/>
                  </a:lnTo>
                  <a:lnTo>
                    <a:pt x="497840" y="802640"/>
                  </a:lnTo>
                  <a:lnTo>
                    <a:pt x="497840" y="716280"/>
                  </a:lnTo>
                  <a:lnTo>
                    <a:pt x="477520" y="716280"/>
                  </a:lnTo>
                  <a:lnTo>
                    <a:pt x="477520" y="640080"/>
                  </a:lnTo>
                  <a:lnTo>
                    <a:pt x="467360" y="640080"/>
                  </a:lnTo>
                  <a:lnTo>
                    <a:pt x="467360" y="502920"/>
                  </a:lnTo>
                  <a:lnTo>
                    <a:pt x="314960" y="502920"/>
                  </a:lnTo>
                  <a:lnTo>
                    <a:pt x="314960" y="431800"/>
                  </a:lnTo>
                  <a:lnTo>
                    <a:pt x="264160" y="431800"/>
                  </a:lnTo>
                  <a:lnTo>
                    <a:pt x="264160" y="355600"/>
                  </a:lnTo>
                  <a:lnTo>
                    <a:pt x="243840" y="355600"/>
                  </a:lnTo>
                  <a:lnTo>
                    <a:pt x="243840" y="213360"/>
                  </a:lnTo>
                  <a:lnTo>
                    <a:pt x="233680" y="213360"/>
                  </a:lnTo>
                  <a:lnTo>
                    <a:pt x="233680" y="137160"/>
                  </a:lnTo>
                  <a:lnTo>
                    <a:pt x="213360" y="137160"/>
                  </a:lnTo>
                  <a:lnTo>
                    <a:pt x="213360" y="71120"/>
                  </a:lnTo>
                  <a:lnTo>
                    <a:pt x="50800" y="71120"/>
                  </a:lnTo>
                  <a:lnTo>
                    <a:pt x="50800" y="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95" name="Freeform 527">
              <a:extLst>
                <a:ext uri="{FF2B5EF4-FFF2-40B4-BE49-F238E27FC236}">
                  <a16:creationId xmlns:a16="http://schemas.microsoft.com/office/drawing/2014/main" id="{40C450E9-BEAD-5514-C5E9-D7C63A12143B}"/>
                </a:ext>
              </a:extLst>
            </p:cNvPr>
            <p:cNvSpPr/>
            <p:nvPr/>
          </p:nvSpPr>
          <p:spPr>
            <a:xfrm>
              <a:off x="2479500" y="3569907"/>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6" name="Freeform 527">
              <a:extLst>
                <a:ext uri="{FF2B5EF4-FFF2-40B4-BE49-F238E27FC236}">
                  <a16:creationId xmlns:a16="http://schemas.microsoft.com/office/drawing/2014/main" id="{C8C7E924-9005-DE01-FB0F-18CDEEC3E1EF}"/>
                </a:ext>
              </a:extLst>
            </p:cNvPr>
            <p:cNvSpPr/>
            <p:nvPr/>
          </p:nvSpPr>
          <p:spPr>
            <a:xfrm>
              <a:off x="2896363" y="3891432"/>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7" name="Freeform 527">
              <a:extLst>
                <a:ext uri="{FF2B5EF4-FFF2-40B4-BE49-F238E27FC236}">
                  <a16:creationId xmlns:a16="http://schemas.microsoft.com/office/drawing/2014/main" id="{473E5FE3-BF8E-BF07-33CB-0E7325C893D6}"/>
                </a:ext>
              </a:extLst>
            </p:cNvPr>
            <p:cNvSpPr/>
            <p:nvPr/>
          </p:nvSpPr>
          <p:spPr>
            <a:xfrm>
              <a:off x="3364683" y="4171517"/>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8" name="Freeform 527">
              <a:extLst>
                <a:ext uri="{FF2B5EF4-FFF2-40B4-BE49-F238E27FC236}">
                  <a16:creationId xmlns:a16="http://schemas.microsoft.com/office/drawing/2014/main" id="{4D1E15D0-9490-D1F0-1577-5C12563F0C1E}"/>
                </a:ext>
              </a:extLst>
            </p:cNvPr>
            <p:cNvSpPr/>
            <p:nvPr/>
          </p:nvSpPr>
          <p:spPr>
            <a:xfrm>
              <a:off x="3534212" y="4171517"/>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299" name="Freeform 527">
              <a:extLst>
                <a:ext uri="{FF2B5EF4-FFF2-40B4-BE49-F238E27FC236}">
                  <a16:creationId xmlns:a16="http://schemas.microsoft.com/office/drawing/2014/main" id="{3718098D-25EF-86BF-C514-8CC69AED32B6}"/>
                </a:ext>
              </a:extLst>
            </p:cNvPr>
            <p:cNvSpPr/>
            <p:nvPr/>
          </p:nvSpPr>
          <p:spPr>
            <a:xfrm>
              <a:off x="3787215" y="4292448"/>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00" name="Freeform 527">
              <a:extLst>
                <a:ext uri="{FF2B5EF4-FFF2-40B4-BE49-F238E27FC236}">
                  <a16:creationId xmlns:a16="http://schemas.microsoft.com/office/drawing/2014/main" id="{DE8B23E4-3844-BB80-C63C-3C82A6AA5BE0}"/>
                </a:ext>
              </a:extLst>
            </p:cNvPr>
            <p:cNvSpPr/>
            <p:nvPr/>
          </p:nvSpPr>
          <p:spPr>
            <a:xfrm>
              <a:off x="4004850" y="4290766"/>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01" name="Freeform 527">
              <a:extLst>
                <a:ext uri="{FF2B5EF4-FFF2-40B4-BE49-F238E27FC236}">
                  <a16:creationId xmlns:a16="http://schemas.microsoft.com/office/drawing/2014/main" id="{F1332085-F1A1-C9FE-735A-844ECF434354}"/>
                </a:ext>
              </a:extLst>
            </p:cNvPr>
            <p:cNvSpPr/>
            <p:nvPr/>
          </p:nvSpPr>
          <p:spPr>
            <a:xfrm>
              <a:off x="4770936" y="4290766"/>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02" name="Freeform 527">
              <a:extLst>
                <a:ext uri="{FF2B5EF4-FFF2-40B4-BE49-F238E27FC236}">
                  <a16:creationId xmlns:a16="http://schemas.microsoft.com/office/drawing/2014/main" id="{49198FA1-C96B-AE5F-E0C2-4F108B869985}"/>
                </a:ext>
              </a:extLst>
            </p:cNvPr>
            <p:cNvSpPr/>
            <p:nvPr/>
          </p:nvSpPr>
          <p:spPr>
            <a:xfrm>
              <a:off x="5058724" y="4759150"/>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03" name="Freeform 527">
              <a:extLst>
                <a:ext uri="{FF2B5EF4-FFF2-40B4-BE49-F238E27FC236}">
                  <a16:creationId xmlns:a16="http://schemas.microsoft.com/office/drawing/2014/main" id="{2A2BCEDE-670B-0DD7-F335-C64AEF0AC550}"/>
                </a:ext>
              </a:extLst>
            </p:cNvPr>
            <p:cNvSpPr/>
            <p:nvPr/>
          </p:nvSpPr>
          <p:spPr>
            <a:xfrm>
              <a:off x="1892234" y="3339190"/>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04" name="Freeform 527">
              <a:extLst>
                <a:ext uri="{FF2B5EF4-FFF2-40B4-BE49-F238E27FC236}">
                  <a16:creationId xmlns:a16="http://schemas.microsoft.com/office/drawing/2014/main" id="{425B2360-2218-E274-00EF-CB61A8273741}"/>
                </a:ext>
              </a:extLst>
            </p:cNvPr>
            <p:cNvSpPr/>
            <p:nvPr/>
          </p:nvSpPr>
          <p:spPr>
            <a:xfrm>
              <a:off x="1598081" y="2879874"/>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05" name="Freeform 527">
              <a:extLst>
                <a:ext uri="{FF2B5EF4-FFF2-40B4-BE49-F238E27FC236}">
                  <a16:creationId xmlns:a16="http://schemas.microsoft.com/office/drawing/2014/main" id="{6C97BAAB-3C24-25B6-A8E1-07C004B0AA36}"/>
                </a:ext>
              </a:extLst>
            </p:cNvPr>
            <p:cNvSpPr/>
            <p:nvPr/>
          </p:nvSpPr>
          <p:spPr>
            <a:xfrm rot="5400000">
              <a:off x="1892233" y="3344462"/>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grpSp>
      <p:grpSp>
        <p:nvGrpSpPr>
          <p:cNvPr id="308" name="Group 307">
            <a:extLst>
              <a:ext uri="{FF2B5EF4-FFF2-40B4-BE49-F238E27FC236}">
                <a16:creationId xmlns:a16="http://schemas.microsoft.com/office/drawing/2014/main" id="{EE497099-345C-FECE-1BDF-248E619C2B80}"/>
              </a:ext>
            </a:extLst>
          </p:cNvPr>
          <p:cNvGrpSpPr/>
          <p:nvPr/>
        </p:nvGrpSpPr>
        <p:grpSpPr>
          <a:xfrm>
            <a:off x="6878320" y="2118360"/>
            <a:ext cx="4754880" cy="1689936"/>
            <a:chOff x="6878320" y="2118360"/>
            <a:chExt cx="4754880" cy="1689936"/>
          </a:xfrm>
        </p:grpSpPr>
        <p:sp>
          <p:nvSpPr>
            <p:cNvPr id="307" name="Freeform: Shape 306">
              <a:extLst>
                <a:ext uri="{FF2B5EF4-FFF2-40B4-BE49-F238E27FC236}">
                  <a16:creationId xmlns:a16="http://schemas.microsoft.com/office/drawing/2014/main" id="{CD96267E-40D9-1236-CE5C-6F06A9DC92FD}"/>
                </a:ext>
              </a:extLst>
            </p:cNvPr>
            <p:cNvSpPr/>
            <p:nvPr/>
          </p:nvSpPr>
          <p:spPr bwMode="auto">
            <a:xfrm>
              <a:off x="6878320" y="2118360"/>
              <a:ext cx="4754880" cy="1666240"/>
            </a:xfrm>
            <a:custGeom>
              <a:avLst/>
              <a:gdLst>
                <a:gd name="connsiteX0" fmla="*/ 4754880 w 4754880"/>
                <a:gd name="connsiteY0" fmla="*/ 1666240 h 1666240"/>
                <a:gd name="connsiteX1" fmla="*/ 3347720 w 4754880"/>
                <a:gd name="connsiteY1" fmla="*/ 1666240 h 1666240"/>
                <a:gd name="connsiteX2" fmla="*/ 3347720 w 4754880"/>
                <a:gd name="connsiteY2" fmla="*/ 1513840 h 1666240"/>
                <a:gd name="connsiteX3" fmla="*/ 3012440 w 4754880"/>
                <a:gd name="connsiteY3" fmla="*/ 1513840 h 1666240"/>
                <a:gd name="connsiteX4" fmla="*/ 3012440 w 4754880"/>
                <a:gd name="connsiteY4" fmla="*/ 1402080 h 1666240"/>
                <a:gd name="connsiteX5" fmla="*/ 2641600 w 4754880"/>
                <a:gd name="connsiteY5" fmla="*/ 1402080 h 1666240"/>
                <a:gd name="connsiteX6" fmla="*/ 2641600 w 4754880"/>
                <a:gd name="connsiteY6" fmla="*/ 1315720 h 1666240"/>
                <a:gd name="connsiteX7" fmla="*/ 2595880 w 4754880"/>
                <a:gd name="connsiteY7" fmla="*/ 1315720 h 1666240"/>
                <a:gd name="connsiteX8" fmla="*/ 2595880 w 4754880"/>
                <a:gd name="connsiteY8" fmla="*/ 1239520 h 1666240"/>
                <a:gd name="connsiteX9" fmla="*/ 2595880 w 4754880"/>
                <a:gd name="connsiteY9" fmla="*/ 1239520 h 1666240"/>
                <a:gd name="connsiteX10" fmla="*/ 2565400 w 4754880"/>
                <a:gd name="connsiteY10" fmla="*/ 1239520 h 1666240"/>
                <a:gd name="connsiteX11" fmla="*/ 2565400 w 4754880"/>
                <a:gd name="connsiteY11" fmla="*/ 1178560 h 1666240"/>
                <a:gd name="connsiteX12" fmla="*/ 2286000 w 4754880"/>
                <a:gd name="connsiteY12" fmla="*/ 1178560 h 1666240"/>
                <a:gd name="connsiteX13" fmla="*/ 2286000 w 4754880"/>
                <a:gd name="connsiteY13" fmla="*/ 1092200 h 1666240"/>
                <a:gd name="connsiteX14" fmla="*/ 2260600 w 4754880"/>
                <a:gd name="connsiteY14" fmla="*/ 1092200 h 1666240"/>
                <a:gd name="connsiteX15" fmla="*/ 2260600 w 4754880"/>
                <a:gd name="connsiteY15" fmla="*/ 1031240 h 1666240"/>
                <a:gd name="connsiteX16" fmla="*/ 2240280 w 4754880"/>
                <a:gd name="connsiteY16" fmla="*/ 1031240 h 1666240"/>
                <a:gd name="connsiteX17" fmla="*/ 2240280 w 4754880"/>
                <a:gd name="connsiteY17" fmla="*/ 955040 h 1666240"/>
                <a:gd name="connsiteX18" fmla="*/ 1854200 w 4754880"/>
                <a:gd name="connsiteY18" fmla="*/ 955040 h 1666240"/>
                <a:gd name="connsiteX19" fmla="*/ 1854200 w 4754880"/>
                <a:gd name="connsiteY19" fmla="*/ 868680 h 1666240"/>
                <a:gd name="connsiteX20" fmla="*/ 1645920 w 4754880"/>
                <a:gd name="connsiteY20" fmla="*/ 868680 h 1666240"/>
                <a:gd name="connsiteX21" fmla="*/ 1645920 w 4754880"/>
                <a:gd name="connsiteY21" fmla="*/ 792480 h 1666240"/>
                <a:gd name="connsiteX22" fmla="*/ 1549400 w 4754880"/>
                <a:gd name="connsiteY22" fmla="*/ 792480 h 1666240"/>
                <a:gd name="connsiteX23" fmla="*/ 1549400 w 4754880"/>
                <a:gd name="connsiteY23" fmla="*/ 731520 h 1666240"/>
                <a:gd name="connsiteX24" fmla="*/ 1381760 w 4754880"/>
                <a:gd name="connsiteY24" fmla="*/ 731520 h 1666240"/>
                <a:gd name="connsiteX25" fmla="*/ 1381760 w 4754880"/>
                <a:gd name="connsiteY25" fmla="*/ 655320 h 1666240"/>
                <a:gd name="connsiteX26" fmla="*/ 1168400 w 4754880"/>
                <a:gd name="connsiteY26" fmla="*/ 655320 h 1666240"/>
                <a:gd name="connsiteX27" fmla="*/ 1168400 w 4754880"/>
                <a:gd name="connsiteY27" fmla="*/ 584200 h 1666240"/>
                <a:gd name="connsiteX28" fmla="*/ 1046480 w 4754880"/>
                <a:gd name="connsiteY28" fmla="*/ 584200 h 1666240"/>
                <a:gd name="connsiteX29" fmla="*/ 1046480 w 4754880"/>
                <a:gd name="connsiteY29" fmla="*/ 502920 h 1666240"/>
                <a:gd name="connsiteX30" fmla="*/ 970280 w 4754880"/>
                <a:gd name="connsiteY30" fmla="*/ 502920 h 1666240"/>
                <a:gd name="connsiteX31" fmla="*/ 970280 w 4754880"/>
                <a:gd name="connsiteY31" fmla="*/ 431800 h 1666240"/>
                <a:gd name="connsiteX32" fmla="*/ 762000 w 4754880"/>
                <a:gd name="connsiteY32" fmla="*/ 431800 h 1666240"/>
                <a:gd name="connsiteX33" fmla="*/ 762000 w 4754880"/>
                <a:gd name="connsiteY33" fmla="*/ 355600 h 1666240"/>
                <a:gd name="connsiteX34" fmla="*/ 711200 w 4754880"/>
                <a:gd name="connsiteY34" fmla="*/ 355600 h 1666240"/>
                <a:gd name="connsiteX35" fmla="*/ 711200 w 4754880"/>
                <a:gd name="connsiteY35" fmla="*/ 284480 h 1666240"/>
                <a:gd name="connsiteX36" fmla="*/ 533400 w 4754880"/>
                <a:gd name="connsiteY36" fmla="*/ 284480 h 1666240"/>
                <a:gd name="connsiteX37" fmla="*/ 533400 w 4754880"/>
                <a:gd name="connsiteY37" fmla="*/ 213360 h 1666240"/>
                <a:gd name="connsiteX38" fmla="*/ 431800 w 4754880"/>
                <a:gd name="connsiteY38" fmla="*/ 213360 h 1666240"/>
                <a:gd name="connsiteX39" fmla="*/ 431800 w 4754880"/>
                <a:gd name="connsiteY39" fmla="*/ 147320 h 1666240"/>
                <a:gd name="connsiteX40" fmla="*/ 254000 w 4754880"/>
                <a:gd name="connsiteY40" fmla="*/ 147320 h 1666240"/>
                <a:gd name="connsiteX41" fmla="*/ 254000 w 4754880"/>
                <a:gd name="connsiteY41" fmla="*/ 71120 h 1666240"/>
                <a:gd name="connsiteX42" fmla="*/ 0 w 4754880"/>
                <a:gd name="connsiteY42" fmla="*/ 71120 h 1666240"/>
                <a:gd name="connsiteX43" fmla="*/ 0 w 4754880"/>
                <a:gd name="connsiteY43" fmla="*/ 0 h 16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754880" h="1666240">
                  <a:moveTo>
                    <a:pt x="4754880" y="1666240"/>
                  </a:moveTo>
                  <a:lnTo>
                    <a:pt x="3347720" y="1666240"/>
                  </a:lnTo>
                  <a:lnTo>
                    <a:pt x="3347720" y="1513840"/>
                  </a:lnTo>
                  <a:lnTo>
                    <a:pt x="3012440" y="1513840"/>
                  </a:lnTo>
                  <a:lnTo>
                    <a:pt x="3012440" y="1402080"/>
                  </a:lnTo>
                  <a:lnTo>
                    <a:pt x="2641600" y="1402080"/>
                  </a:lnTo>
                  <a:lnTo>
                    <a:pt x="2641600" y="1315720"/>
                  </a:lnTo>
                  <a:lnTo>
                    <a:pt x="2595880" y="1315720"/>
                  </a:lnTo>
                  <a:lnTo>
                    <a:pt x="2595880" y="1239520"/>
                  </a:lnTo>
                  <a:lnTo>
                    <a:pt x="2595880" y="1239520"/>
                  </a:lnTo>
                  <a:lnTo>
                    <a:pt x="2565400" y="1239520"/>
                  </a:lnTo>
                  <a:lnTo>
                    <a:pt x="2565400" y="1178560"/>
                  </a:lnTo>
                  <a:lnTo>
                    <a:pt x="2286000" y="1178560"/>
                  </a:lnTo>
                  <a:lnTo>
                    <a:pt x="2286000" y="1092200"/>
                  </a:lnTo>
                  <a:lnTo>
                    <a:pt x="2260600" y="1092200"/>
                  </a:lnTo>
                  <a:lnTo>
                    <a:pt x="2260600" y="1031240"/>
                  </a:lnTo>
                  <a:lnTo>
                    <a:pt x="2240280" y="1031240"/>
                  </a:lnTo>
                  <a:lnTo>
                    <a:pt x="2240280" y="955040"/>
                  </a:lnTo>
                  <a:lnTo>
                    <a:pt x="1854200" y="955040"/>
                  </a:lnTo>
                  <a:lnTo>
                    <a:pt x="1854200" y="868680"/>
                  </a:lnTo>
                  <a:lnTo>
                    <a:pt x="1645920" y="868680"/>
                  </a:lnTo>
                  <a:lnTo>
                    <a:pt x="1645920" y="792480"/>
                  </a:lnTo>
                  <a:lnTo>
                    <a:pt x="1549400" y="792480"/>
                  </a:lnTo>
                  <a:lnTo>
                    <a:pt x="1549400" y="731520"/>
                  </a:lnTo>
                  <a:lnTo>
                    <a:pt x="1381760" y="731520"/>
                  </a:lnTo>
                  <a:lnTo>
                    <a:pt x="1381760" y="655320"/>
                  </a:lnTo>
                  <a:lnTo>
                    <a:pt x="1168400" y="655320"/>
                  </a:lnTo>
                  <a:lnTo>
                    <a:pt x="1168400" y="584200"/>
                  </a:lnTo>
                  <a:lnTo>
                    <a:pt x="1046480" y="584200"/>
                  </a:lnTo>
                  <a:lnTo>
                    <a:pt x="1046480" y="502920"/>
                  </a:lnTo>
                  <a:lnTo>
                    <a:pt x="970280" y="502920"/>
                  </a:lnTo>
                  <a:lnTo>
                    <a:pt x="970280" y="431800"/>
                  </a:lnTo>
                  <a:lnTo>
                    <a:pt x="762000" y="431800"/>
                  </a:lnTo>
                  <a:lnTo>
                    <a:pt x="762000" y="355600"/>
                  </a:lnTo>
                  <a:lnTo>
                    <a:pt x="711200" y="355600"/>
                  </a:lnTo>
                  <a:lnTo>
                    <a:pt x="711200" y="284480"/>
                  </a:lnTo>
                  <a:lnTo>
                    <a:pt x="533400" y="284480"/>
                  </a:lnTo>
                  <a:lnTo>
                    <a:pt x="533400" y="213360"/>
                  </a:lnTo>
                  <a:lnTo>
                    <a:pt x="431800" y="213360"/>
                  </a:lnTo>
                  <a:lnTo>
                    <a:pt x="431800" y="147320"/>
                  </a:lnTo>
                  <a:lnTo>
                    <a:pt x="254000" y="147320"/>
                  </a:lnTo>
                  <a:lnTo>
                    <a:pt x="254000" y="71120"/>
                  </a:lnTo>
                  <a:lnTo>
                    <a:pt x="0" y="71120"/>
                  </a:lnTo>
                  <a:lnTo>
                    <a:pt x="0" y="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09" name="Freeform 527">
              <a:extLst>
                <a:ext uri="{FF2B5EF4-FFF2-40B4-BE49-F238E27FC236}">
                  <a16:creationId xmlns:a16="http://schemas.microsoft.com/office/drawing/2014/main" id="{918B0EC6-0209-185D-C7EC-37266D30F159}"/>
                </a:ext>
              </a:extLst>
            </p:cNvPr>
            <p:cNvSpPr/>
            <p:nvPr/>
          </p:nvSpPr>
          <p:spPr>
            <a:xfrm>
              <a:off x="9502239" y="3417967"/>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0" name="Freeform 527">
              <a:extLst>
                <a:ext uri="{FF2B5EF4-FFF2-40B4-BE49-F238E27FC236}">
                  <a16:creationId xmlns:a16="http://schemas.microsoft.com/office/drawing/2014/main" id="{F1EA4249-4628-B941-4C8C-7533630E22CB}"/>
                </a:ext>
              </a:extLst>
            </p:cNvPr>
            <p:cNvSpPr/>
            <p:nvPr/>
          </p:nvSpPr>
          <p:spPr>
            <a:xfrm>
              <a:off x="9541005" y="3488334"/>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1" name="Freeform 527">
              <a:extLst>
                <a:ext uri="{FF2B5EF4-FFF2-40B4-BE49-F238E27FC236}">
                  <a16:creationId xmlns:a16="http://schemas.microsoft.com/office/drawing/2014/main" id="{8E169F4F-B261-7A97-8926-D2B5DC7D9248}"/>
                </a:ext>
              </a:extLst>
            </p:cNvPr>
            <p:cNvSpPr/>
            <p:nvPr/>
          </p:nvSpPr>
          <p:spPr>
            <a:xfrm>
              <a:off x="9597117" y="3488334"/>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2" name="Freeform 527">
              <a:extLst>
                <a:ext uri="{FF2B5EF4-FFF2-40B4-BE49-F238E27FC236}">
                  <a16:creationId xmlns:a16="http://schemas.microsoft.com/office/drawing/2014/main" id="{272CA04B-9FDE-D769-2940-6EF2FF1EABBB}"/>
                </a:ext>
              </a:extLst>
            </p:cNvPr>
            <p:cNvSpPr/>
            <p:nvPr/>
          </p:nvSpPr>
          <p:spPr>
            <a:xfrm>
              <a:off x="9640740" y="3488334"/>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3" name="Freeform 527">
              <a:extLst>
                <a:ext uri="{FF2B5EF4-FFF2-40B4-BE49-F238E27FC236}">
                  <a16:creationId xmlns:a16="http://schemas.microsoft.com/office/drawing/2014/main" id="{AD30958B-325C-910D-8C69-67AB354973AF}"/>
                </a:ext>
              </a:extLst>
            </p:cNvPr>
            <p:cNvSpPr/>
            <p:nvPr/>
          </p:nvSpPr>
          <p:spPr>
            <a:xfrm>
              <a:off x="9706767" y="3489966"/>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4" name="Freeform 527">
              <a:extLst>
                <a:ext uri="{FF2B5EF4-FFF2-40B4-BE49-F238E27FC236}">
                  <a16:creationId xmlns:a16="http://schemas.microsoft.com/office/drawing/2014/main" id="{C5C6E406-4B0A-09D4-D271-A81BE49FEB6B}"/>
                </a:ext>
              </a:extLst>
            </p:cNvPr>
            <p:cNvSpPr/>
            <p:nvPr/>
          </p:nvSpPr>
          <p:spPr>
            <a:xfrm>
              <a:off x="9871634" y="3492366"/>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5" name="Freeform 527">
              <a:extLst>
                <a:ext uri="{FF2B5EF4-FFF2-40B4-BE49-F238E27FC236}">
                  <a16:creationId xmlns:a16="http://schemas.microsoft.com/office/drawing/2014/main" id="{0098E3C5-63C6-3ABB-F727-7B4D297D1C4F}"/>
                </a:ext>
              </a:extLst>
            </p:cNvPr>
            <p:cNvSpPr/>
            <p:nvPr/>
          </p:nvSpPr>
          <p:spPr>
            <a:xfrm>
              <a:off x="9941349" y="3617168"/>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6" name="Freeform 527">
              <a:extLst>
                <a:ext uri="{FF2B5EF4-FFF2-40B4-BE49-F238E27FC236}">
                  <a16:creationId xmlns:a16="http://schemas.microsoft.com/office/drawing/2014/main" id="{26724828-4905-201D-8F32-5CE0951D6C96}"/>
                </a:ext>
              </a:extLst>
            </p:cNvPr>
            <p:cNvSpPr/>
            <p:nvPr/>
          </p:nvSpPr>
          <p:spPr>
            <a:xfrm>
              <a:off x="10041520" y="3617168"/>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7" name="Freeform 527">
              <a:extLst>
                <a:ext uri="{FF2B5EF4-FFF2-40B4-BE49-F238E27FC236}">
                  <a16:creationId xmlns:a16="http://schemas.microsoft.com/office/drawing/2014/main" id="{9E6D90EE-AE67-C11A-06E3-79C1CFA34B72}"/>
                </a:ext>
              </a:extLst>
            </p:cNvPr>
            <p:cNvSpPr/>
            <p:nvPr/>
          </p:nvSpPr>
          <p:spPr>
            <a:xfrm>
              <a:off x="10424148" y="3760904"/>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8" name="Freeform 527">
              <a:extLst>
                <a:ext uri="{FF2B5EF4-FFF2-40B4-BE49-F238E27FC236}">
                  <a16:creationId xmlns:a16="http://schemas.microsoft.com/office/drawing/2014/main" id="{18170B88-33B9-F386-64CB-8E411590A333}"/>
                </a:ext>
              </a:extLst>
            </p:cNvPr>
            <p:cNvSpPr/>
            <p:nvPr/>
          </p:nvSpPr>
          <p:spPr>
            <a:xfrm>
              <a:off x="10831855" y="3760904"/>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19" name="Freeform 527">
              <a:extLst>
                <a:ext uri="{FF2B5EF4-FFF2-40B4-BE49-F238E27FC236}">
                  <a16:creationId xmlns:a16="http://schemas.microsoft.com/office/drawing/2014/main" id="{600BBA06-A1BA-8405-C4AA-76E2CF81AA1A}"/>
                </a:ext>
              </a:extLst>
            </p:cNvPr>
            <p:cNvSpPr/>
            <p:nvPr/>
          </p:nvSpPr>
          <p:spPr>
            <a:xfrm>
              <a:off x="11150206" y="3757216"/>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20" name="Freeform 527">
              <a:extLst>
                <a:ext uri="{FF2B5EF4-FFF2-40B4-BE49-F238E27FC236}">
                  <a16:creationId xmlns:a16="http://schemas.microsoft.com/office/drawing/2014/main" id="{2D557C8E-6B3B-3046-460F-41D5B9A30E52}"/>
                </a:ext>
              </a:extLst>
            </p:cNvPr>
            <p:cNvSpPr/>
            <p:nvPr/>
          </p:nvSpPr>
          <p:spPr>
            <a:xfrm>
              <a:off x="11276304" y="3759009"/>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21" name="Freeform 527">
              <a:extLst>
                <a:ext uri="{FF2B5EF4-FFF2-40B4-BE49-F238E27FC236}">
                  <a16:creationId xmlns:a16="http://schemas.microsoft.com/office/drawing/2014/main" id="{FFD4E74D-C436-409F-848B-C903F0C9FE69}"/>
                </a:ext>
              </a:extLst>
            </p:cNvPr>
            <p:cNvSpPr/>
            <p:nvPr/>
          </p:nvSpPr>
          <p:spPr>
            <a:xfrm>
              <a:off x="8430750" y="2892413"/>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22" name="Freeform 527">
              <a:extLst>
                <a:ext uri="{FF2B5EF4-FFF2-40B4-BE49-F238E27FC236}">
                  <a16:creationId xmlns:a16="http://schemas.microsoft.com/office/drawing/2014/main" id="{A5D8D909-BA7A-9FCF-428A-6C781D7EBE2A}"/>
                </a:ext>
              </a:extLst>
            </p:cNvPr>
            <p:cNvSpPr/>
            <p:nvPr/>
          </p:nvSpPr>
          <p:spPr>
            <a:xfrm rot="5400000">
              <a:off x="8402994" y="2913156"/>
              <a:ext cx="45719" cy="45719"/>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1"/>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grpSp>
      <p:sp>
        <p:nvSpPr>
          <p:cNvPr id="340" name="Freeform: Shape 339">
            <a:extLst>
              <a:ext uri="{FF2B5EF4-FFF2-40B4-BE49-F238E27FC236}">
                <a16:creationId xmlns:a16="http://schemas.microsoft.com/office/drawing/2014/main" id="{0B1CCE5D-401A-5EAC-A8DC-7E8F629B0798}"/>
              </a:ext>
            </a:extLst>
          </p:cNvPr>
          <p:cNvSpPr/>
          <p:nvPr/>
        </p:nvSpPr>
        <p:spPr bwMode="auto">
          <a:xfrm>
            <a:off x="6826250" y="2114550"/>
            <a:ext cx="3994150" cy="2901950"/>
          </a:xfrm>
          <a:custGeom>
            <a:avLst/>
            <a:gdLst>
              <a:gd name="connsiteX0" fmla="*/ 3994150 w 3994150"/>
              <a:gd name="connsiteY0" fmla="*/ 2901950 h 2901950"/>
              <a:gd name="connsiteX1" fmla="*/ 3994150 w 3994150"/>
              <a:gd name="connsiteY1" fmla="*/ 2330450 h 2901950"/>
              <a:gd name="connsiteX2" fmla="*/ 3486150 w 3994150"/>
              <a:gd name="connsiteY2" fmla="*/ 2330450 h 2901950"/>
              <a:gd name="connsiteX3" fmla="*/ 3486150 w 3994150"/>
              <a:gd name="connsiteY3" fmla="*/ 2038350 h 2901950"/>
              <a:gd name="connsiteX4" fmla="*/ 2374900 w 3994150"/>
              <a:gd name="connsiteY4" fmla="*/ 2038350 h 2901950"/>
              <a:gd name="connsiteX5" fmla="*/ 2374900 w 3994150"/>
              <a:gd name="connsiteY5" fmla="*/ 1879600 h 2901950"/>
              <a:gd name="connsiteX6" fmla="*/ 2184400 w 3994150"/>
              <a:gd name="connsiteY6" fmla="*/ 1879600 h 2901950"/>
              <a:gd name="connsiteX7" fmla="*/ 2184400 w 3994150"/>
              <a:gd name="connsiteY7" fmla="*/ 1701800 h 2901950"/>
              <a:gd name="connsiteX8" fmla="*/ 1924050 w 3994150"/>
              <a:gd name="connsiteY8" fmla="*/ 1701800 h 2901950"/>
              <a:gd name="connsiteX9" fmla="*/ 1924050 w 3994150"/>
              <a:gd name="connsiteY9" fmla="*/ 1536700 h 2901950"/>
              <a:gd name="connsiteX10" fmla="*/ 1390650 w 3994150"/>
              <a:gd name="connsiteY10" fmla="*/ 1536700 h 2901950"/>
              <a:gd name="connsiteX11" fmla="*/ 1390650 w 3994150"/>
              <a:gd name="connsiteY11" fmla="*/ 1200150 h 2901950"/>
              <a:gd name="connsiteX12" fmla="*/ 1339850 w 3994150"/>
              <a:gd name="connsiteY12" fmla="*/ 1200150 h 2901950"/>
              <a:gd name="connsiteX13" fmla="*/ 1339850 w 3994150"/>
              <a:gd name="connsiteY13" fmla="*/ 1022350 h 2901950"/>
              <a:gd name="connsiteX14" fmla="*/ 1143000 w 3994150"/>
              <a:gd name="connsiteY14" fmla="*/ 1022350 h 2901950"/>
              <a:gd name="connsiteX15" fmla="*/ 1143000 w 3994150"/>
              <a:gd name="connsiteY15" fmla="*/ 850900 h 2901950"/>
              <a:gd name="connsiteX16" fmla="*/ 1035050 w 3994150"/>
              <a:gd name="connsiteY16" fmla="*/ 850900 h 2901950"/>
              <a:gd name="connsiteX17" fmla="*/ 1035050 w 3994150"/>
              <a:gd name="connsiteY17" fmla="*/ 685800 h 2901950"/>
              <a:gd name="connsiteX18" fmla="*/ 939800 w 3994150"/>
              <a:gd name="connsiteY18" fmla="*/ 685800 h 2901950"/>
              <a:gd name="connsiteX19" fmla="*/ 939800 w 3994150"/>
              <a:gd name="connsiteY19" fmla="*/ 514350 h 2901950"/>
              <a:gd name="connsiteX20" fmla="*/ 482600 w 3994150"/>
              <a:gd name="connsiteY20" fmla="*/ 514350 h 2901950"/>
              <a:gd name="connsiteX21" fmla="*/ 482600 w 3994150"/>
              <a:gd name="connsiteY21" fmla="*/ 336550 h 2901950"/>
              <a:gd name="connsiteX22" fmla="*/ 393700 w 3994150"/>
              <a:gd name="connsiteY22" fmla="*/ 336550 h 2901950"/>
              <a:gd name="connsiteX23" fmla="*/ 393700 w 3994150"/>
              <a:gd name="connsiteY23" fmla="*/ 152400 h 2901950"/>
              <a:gd name="connsiteX24" fmla="*/ 298450 w 3994150"/>
              <a:gd name="connsiteY24" fmla="*/ 152400 h 2901950"/>
              <a:gd name="connsiteX25" fmla="*/ 298450 w 3994150"/>
              <a:gd name="connsiteY25" fmla="*/ 0 h 2901950"/>
              <a:gd name="connsiteX26" fmla="*/ 0 w 3994150"/>
              <a:gd name="connsiteY26" fmla="*/ 0 h 2901950"/>
              <a:gd name="connsiteX0" fmla="*/ 3994150 w 3994150"/>
              <a:gd name="connsiteY0" fmla="*/ 2901950 h 2901950"/>
              <a:gd name="connsiteX1" fmla="*/ 3994150 w 3994150"/>
              <a:gd name="connsiteY1" fmla="*/ 2330450 h 2901950"/>
              <a:gd name="connsiteX2" fmla="*/ 3486150 w 3994150"/>
              <a:gd name="connsiteY2" fmla="*/ 2330450 h 2901950"/>
              <a:gd name="connsiteX3" fmla="*/ 3486150 w 3994150"/>
              <a:gd name="connsiteY3" fmla="*/ 2038350 h 2901950"/>
              <a:gd name="connsiteX4" fmla="*/ 2374900 w 3994150"/>
              <a:gd name="connsiteY4" fmla="*/ 2038350 h 2901950"/>
              <a:gd name="connsiteX5" fmla="*/ 2385483 w 3994150"/>
              <a:gd name="connsiteY5" fmla="*/ 1881717 h 2901950"/>
              <a:gd name="connsiteX6" fmla="*/ 2184400 w 3994150"/>
              <a:gd name="connsiteY6" fmla="*/ 1879600 h 2901950"/>
              <a:gd name="connsiteX7" fmla="*/ 2184400 w 3994150"/>
              <a:gd name="connsiteY7" fmla="*/ 1701800 h 2901950"/>
              <a:gd name="connsiteX8" fmla="*/ 1924050 w 3994150"/>
              <a:gd name="connsiteY8" fmla="*/ 1701800 h 2901950"/>
              <a:gd name="connsiteX9" fmla="*/ 1924050 w 3994150"/>
              <a:gd name="connsiteY9" fmla="*/ 1536700 h 2901950"/>
              <a:gd name="connsiteX10" fmla="*/ 1390650 w 3994150"/>
              <a:gd name="connsiteY10" fmla="*/ 1536700 h 2901950"/>
              <a:gd name="connsiteX11" fmla="*/ 1390650 w 3994150"/>
              <a:gd name="connsiteY11" fmla="*/ 1200150 h 2901950"/>
              <a:gd name="connsiteX12" fmla="*/ 1339850 w 3994150"/>
              <a:gd name="connsiteY12" fmla="*/ 1200150 h 2901950"/>
              <a:gd name="connsiteX13" fmla="*/ 1339850 w 3994150"/>
              <a:gd name="connsiteY13" fmla="*/ 1022350 h 2901950"/>
              <a:gd name="connsiteX14" fmla="*/ 1143000 w 3994150"/>
              <a:gd name="connsiteY14" fmla="*/ 1022350 h 2901950"/>
              <a:gd name="connsiteX15" fmla="*/ 1143000 w 3994150"/>
              <a:gd name="connsiteY15" fmla="*/ 850900 h 2901950"/>
              <a:gd name="connsiteX16" fmla="*/ 1035050 w 3994150"/>
              <a:gd name="connsiteY16" fmla="*/ 850900 h 2901950"/>
              <a:gd name="connsiteX17" fmla="*/ 1035050 w 3994150"/>
              <a:gd name="connsiteY17" fmla="*/ 685800 h 2901950"/>
              <a:gd name="connsiteX18" fmla="*/ 939800 w 3994150"/>
              <a:gd name="connsiteY18" fmla="*/ 685800 h 2901950"/>
              <a:gd name="connsiteX19" fmla="*/ 939800 w 3994150"/>
              <a:gd name="connsiteY19" fmla="*/ 514350 h 2901950"/>
              <a:gd name="connsiteX20" fmla="*/ 482600 w 3994150"/>
              <a:gd name="connsiteY20" fmla="*/ 514350 h 2901950"/>
              <a:gd name="connsiteX21" fmla="*/ 482600 w 3994150"/>
              <a:gd name="connsiteY21" fmla="*/ 336550 h 2901950"/>
              <a:gd name="connsiteX22" fmla="*/ 393700 w 3994150"/>
              <a:gd name="connsiteY22" fmla="*/ 336550 h 2901950"/>
              <a:gd name="connsiteX23" fmla="*/ 393700 w 3994150"/>
              <a:gd name="connsiteY23" fmla="*/ 152400 h 2901950"/>
              <a:gd name="connsiteX24" fmla="*/ 298450 w 3994150"/>
              <a:gd name="connsiteY24" fmla="*/ 152400 h 2901950"/>
              <a:gd name="connsiteX25" fmla="*/ 298450 w 3994150"/>
              <a:gd name="connsiteY25" fmla="*/ 0 h 2901950"/>
              <a:gd name="connsiteX26" fmla="*/ 0 w 3994150"/>
              <a:gd name="connsiteY26" fmla="*/ 0 h 2901950"/>
              <a:gd name="connsiteX0" fmla="*/ 3994150 w 3994150"/>
              <a:gd name="connsiteY0" fmla="*/ 2901950 h 2901950"/>
              <a:gd name="connsiteX1" fmla="*/ 3994150 w 3994150"/>
              <a:gd name="connsiteY1" fmla="*/ 2330450 h 2901950"/>
              <a:gd name="connsiteX2" fmla="*/ 3486150 w 3994150"/>
              <a:gd name="connsiteY2" fmla="*/ 2330450 h 2901950"/>
              <a:gd name="connsiteX3" fmla="*/ 3486150 w 3994150"/>
              <a:gd name="connsiteY3" fmla="*/ 2038350 h 2901950"/>
              <a:gd name="connsiteX4" fmla="*/ 2391833 w 3994150"/>
              <a:gd name="connsiteY4" fmla="*/ 2040466 h 2901950"/>
              <a:gd name="connsiteX5" fmla="*/ 2385483 w 3994150"/>
              <a:gd name="connsiteY5" fmla="*/ 1881717 h 2901950"/>
              <a:gd name="connsiteX6" fmla="*/ 2184400 w 3994150"/>
              <a:gd name="connsiteY6" fmla="*/ 1879600 h 2901950"/>
              <a:gd name="connsiteX7" fmla="*/ 2184400 w 3994150"/>
              <a:gd name="connsiteY7" fmla="*/ 1701800 h 2901950"/>
              <a:gd name="connsiteX8" fmla="*/ 1924050 w 3994150"/>
              <a:gd name="connsiteY8" fmla="*/ 1701800 h 2901950"/>
              <a:gd name="connsiteX9" fmla="*/ 1924050 w 3994150"/>
              <a:gd name="connsiteY9" fmla="*/ 1536700 h 2901950"/>
              <a:gd name="connsiteX10" fmla="*/ 1390650 w 3994150"/>
              <a:gd name="connsiteY10" fmla="*/ 1536700 h 2901950"/>
              <a:gd name="connsiteX11" fmla="*/ 1390650 w 3994150"/>
              <a:gd name="connsiteY11" fmla="*/ 1200150 h 2901950"/>
              <a:gd name="connsiteX12" fmla="*/ 1339850 w 3994150"/>
              <a:gd name="connsiteY12" fmla="*/ 1200150 h 2901950"/>
              <a:gd name="connsiteX13" fmla="*/ 1339850 w 3994150"/>
              <a:gd name="connsiteY13" fmla="*/ 1022350 h 2901950"/>
              <a:gd name="connsiteX14" fmla="*/ 1143000 w 3994150"/>
              <a:gd name="connsiteY14" fmla="*/ 1022350 h 2901950"/>
              <a:gd name="connsiteX15" fmla="*/ 1143000 w 3994150"/>
              <a:gd name="connsiteY15" fmla="*/ 850900 h 2901950"/>
              <a:gd name="connsiteX16" fmla="*/ 1035050 w 3994150"/>
              <a:gd name="connsiteY16" fmla="*/ 850900 h 2901950"/>
              <a:gd name="connsiteX17" fmla="*/ 1035050 w 3994150"/>
              <a:gd name="connsiteY17" fmla="*/ 685800 h 2901950"/>
              <a:gd name="connsiteX18" fmla="*/ 939800 w 3994150"/>
              <a:gd name="connsiteY18" fmla="*/ 685800 h 2901950"/>
              <a:gd name="connsiteX19" fmla="*/ 939800 w 3994150"/>
              <a:gd name="connsiteY19" fmla="*/ 514350 h 2901950"/>
              <a:gd name="connsiteX20" fmla="*/ 482600 w 3994150"/>
              <a:gd name="connsiteY20" fmla="*/ 514350 h 2901950"/>
              <a:gd name="connsiteX21" fmla="*/ 482600 w 3994150"/>
              <a:gd name="connsiteY21" fmla="*/ 336550 h 2901950"/>
              <a:gd name="connsiteX22" fmla="*/ 393700 w 3994150"/>
              <a:gd name="connsiteY22" fmla="*/ 336550 h 2901950"/>
              <a:gd name="connsiteX23" fmla="*/ 393700 w 3994150"/>
              <a:gd name="connsiteY23" fmla="*/ 152400 h 2901950"/>
              <a:gd name="connsiteX24" fmla="*/ 298450 w 3994150"/>
              <a:gd name="connsiteY24" fmla="*/ 152400 h 2901950"/>
              <a:gd name="connsiteX25" fmla="*/ 298450 w 3994150"/>
              <a:gd name="connsiteY25" fmla="*/ 0 h 2901950"/>
              <a:gd name="connsiteX26" fmla="*/ 0 w 3994150"/>
              <a:gd name="connsiteY26" fmla="*/ 0 h 2901950"/>
              <a:gd name="connsiteX0" fmla="*/ 3994150 w 3994150"/>
              <a:gd name="connsiteY0" fmla="*/ 2901950 h 2901950"/>
              <a:gd name="connsiteX1" fmla="*/ 3994150 w 3994150"/>
              <a:gd name="connsiteY1" fmla="*/ 2330450 h 2901950"/>
              <a:gd name="connsiteX2" fmla="*/ 3486150 w 3994150"/>
              <a:gd name="connsiteY2" fmla="*/ 2330450 h 2901950"/>
              <a:gd name="connsiteX3" fmla="*/ 3486150 w 3994150"/>
              <a:gd name="connsiteY3" fmla="*/ 2038350 h 2901950"/>
              <a:gd name="connsiteX4" fmla="*/ 2381250 w 3994150"/>
              <a:gd name="connsiteY4" fmla="*/ 2040466 h 2901950"/>
              <a:gd name="connsiteX5" fmla="*/ 2385483 w 3994150"/>
              <a:gd name="connsiteY5" fmla="*/ 1881717 h 2901950"/>
              <a:gd name="connsiteX6" fmla="*/ 2184400 w 3994150"/>
              <a:gd name="connsiteY6" fmla="*/ 1879600 h 2901950"/>
              <a:gd name="connsiteX7" fmla="*/ 2184400 w 3994150"/>
              <a:gd name="connsiteY7" fmla="*/ 1701800 h 2901950"/>
              <a:gd name="connsiteX8" fmla="*/ 1924050 w 3994150"/>
              <a:gd name="connsiteY8" fmla="*/ 1701800 h 2901950"/>
              <a:gd name="connsiteX9" fmla="*/ 1924050 w 3994150"/>
              <a:gd name="connsiteY9" fmla="*/ 1536700 h 2901950"/>
              <a:gd name="connsiteX10" fmla="*/ 1390650 w 3994150"/>
              <a:gd name="connsiteY10" fmla="*/ 1536700 h 2901950"/>
              <a:gd name="connsiteX11" fmla="*/ 1390650 w 3994150"/>
              <a:gd name="connsiteY11" fmla="*/ 1200150 h 2901950"/>
              <a:gd name="connsiteX12" fmla="*/ 1339850 w 3994150"/>
              <a:gd name="connsiteY12" fmla="*/ 1200150 h 2901950"/>
              <a:gd name="connsiteX13" fmla="*/ 1339850 w 3994150"/>
              <a:gd name="connsiteY13" fmla="*/ 1022350 h 2901950"/>
              <a:gd name="connsiteX14" fmla="*/ 1143000 w 3994150"/>
              <a:gd name="connsiteY14" fmla="*/ 1022350 h 2901950"/>
              <a:gd name="connsiteX15" fmla="*/ 1143000 w 3994150"/>
              <a:gd name="connsiteY15" fmla="*/ 850900 h 2901950"/>
              <a:gd name="connsiteX16" fmla="*/ 1035050 w 3994150"/>
              <a:gd name="connsiteY16" fmla="*/ 850900 h 2901950"/>
              <a:gd name="connsiteX17" fmla="*/ 1035050 w 3994150"/>
              <a:gd name="connsiteY17" fmla="*/ 685800 h 2901950"/>
              <a:gd name="connsiteX18" fmla="*/ 939800 w 3994150"/>
              <a:gd name="connsiteY18" fmla="*/ 685800 h 2901950"/>
              <a:gd name="connsiteX19" fmla="*/ 939800 w 3994150"/>
              <a:gd name="connsiteY19" fmla="*/ 514350 h 2901950"/>
              <a:gd name="connsiteX20" fmla="*/ 482600 w 3994150"/>
              <a:gd name="connsiteY20" fmla="*/ 514350 h 2901950"/>
              <a:gd name="connsiteX21" fmla="*/ 482600 w 3994150"/>
              <a:gd name="connsiteY21" fmla="*/ 336550 h 2901950"/>
              <a:gd name="connsiteX22" fmla="*/ 393700 w 3994150"/>
              <a:gd name="connsiteY22" fmla="*/ 336550 h 2901950"/>
              <a:gd name="connsiteX23" fmla="*/ 393700 w 3994150"/>
              <a:gd name="connsiteY23" fmla="*/ 152400 h 2901950"/>
              <a:gd name="connsiteX24" fmla="*/ 298450 w 3994150"/>
              <a:gd name="connsiteY24" fmla="*/ 152400 h 2901950"/>
              <a:gd name="connsiteX25" fmla="*/ 298450 w 3994150"/>
              <a:gd name="connsiteY25" fmla="*/ 0 h 2901950"/>
              <a:gd name="connsiteX26" fmla="*/ 0 w 3994150"/>
              <a:gd name="connsiteY26" fmla="*/ 0 h 2901950"/>
              <a:gd name="connsiteX0" fmla="*/ 3994150 w 3994150"/>
              <a:gd name="connsiteY0" fmla="*/ 2901950 h 2901950"/>
              <a:gd name="connsiteX1" fmla="*/ 3994150 w 3994150"/>
              <a:gd name="connsiteY1" fmla="*/ 2330450 h 2901950"/>
              <a:gd name="connsiteX2" fmla="*/ 3486150 w 3994150"/>
              <a:gd name="connsiteY2" fmla="*/ 2330450 h 2901950"/>
              <a:gd name="connsiteX3" fmla="*/ 3486150 w 3994150"/>
              <a:gd name="connsiteY3" fmla="*/ 2038350 h 2901950"/>
              <a:gd name="connsiteX4" fmla="*/ 2381250 w 3994150"/>
              <a:gd name="connsiteY4" fmla="*/ 2040466 h 2901950"/>
              <a:gd name="connsiteX5" fmla="*/ 2385483 w 3994150"/>
              <a:gd name="connsiteY5" fmla="*/ 1881717 h 2901950"/>
              <a:gd name="connsiteX6" fmla="*/ 2184400 w 3994150"/>
              <a:gd name="connsiteY6" fmla="*/ 1879600 h 2901950"/>
              <a:gd name="connsiteX7" fmla="*/ 2184400 w 3994150"/>
              <a:gd name="connsiteY7" fmla="*/ 1701800 h 2901950"/>
              <a:gd name="connsiteX8" fmla="*/ 1924050 w 3994150"/>
              <a:gd name="connsiteY8" fmla="*/ 1701800 h 2901950"/>
              <a:gd name="connsiteX9" fmla="*/ 1924050 w 3994150"/>
              <a:gd name="connsiteY9" fmla="*/ 1536700 h 2901950"/>
              <a:gd name="connsiteX10" fmla="*/ 1390650 w 3994150"/>
              <a:gd name="connsiteY10" fmla="*/ 1536700 h 2901950"/>
              <a:gd name="connsiteX11" fmla="*/ 1390650 w 3994150"/>
              <a:gd name="connsiteY11" fmla="*/ 1200150 h 2901950"/>
              <a:gd name="connsiteX12" fmla="*/ 1339850 w 3994150"/>
              <a:gd name="connsiteY12" fmla="*/ 1200150 h 2901950"/>
              <a:gd name="connsiteX13" fmla="*/ 1339850 w 3994150"/>
              <a:gd name="connsiteY13" fmla="*/ 1022350 h 2901950"/>
              <a:gd name="connsiteX14" fmla="*/ 1143000 w 3994150"/>
              <a:gd name="connsiteY14" fmla="*/ 1022350 h 2901950"/>
              <a:gd name="connsiteX15" fmla="*/ 1143000 w 3994150"/>
              <a:gd name="connsiteY15" fmla="*/ 850900 h 2901950"/>
              <a:gd name="connsiteX16" fmla="*/ 1035050 w 3994150"/>
              <a:gd name="connsiteY16" fmla="*/ 850900 h 2901950"/>
              <a:gd name="connsiteX17" fmla="*/ 1035050 w 3994150"/>
              <a:gd name="connsiteY17" fmla="*/ 685800 h 2901950"/>
              <a:gd name="connsiteX18" fmla="*/ 939800 w 3994150"/>
              <a:gd name="connsiteY18" fmla="*/ 685800 h 2901950"/>
              <a:gd name="connsiteX19" fmla="*/ 939800 w 3994150"/>
              <a:gd name="connsiteY19" fmla="*/ 514350 h 2901950"/>
              <a:gd name="connsiteX20" fmla="*/ 482600 w 3994150"/>
              <a:gd name="connsiteY20" fmla="*/ 514350 h 2901950"/>
              <a:gd name="connsiteX21" fmla="*/ 482600 w 3994150"/>
              <a:gd name="connsiteY21" fmla="*/ 336550 h 2901950"/>
              <a:gd name="connsiteX22" fmla="*/ 393700 w 3994150"/>
              <a:gd name="connsiteY22" fmla="*/ 336550 h 2901950"/>
              <a:gd name="connsiteX23" fmla="*/ 393700 w 3994150"/>
              <a:gd name="connsiteY23" fmla="*/ 152400 h 2901950"/>
              <a:gd name="connsiteX24" fmla="*/ 292100 w 3994150"/>
              <a:gd name="connsiteY24" fmla="*/ 165100 h 2901950"/>
              <a:gd name="connsiteX25" fmla="*/ 298450 w 3994150"/>
              <a:gd name="connsiteY25" fmla="*/ 0 h 2901950"/>
              <a:gd name="connsiteX26" fmla="*/ 0 w 3994150"/>
              <a:gd name="connsiteY26" fmla="*/ 0 h 2901950"/>
              <a:gd name="connsiteX0" fmla="*/ 3994150 w 3994150"/>
              <a:gd name="connsiteY0" fmla="*/ 2901950 h 2901950"/>
              <a:gd name="connsiteX1" fmla="*/ 3994150 w 3994150"/>
              <a:gd name="connsiteY1" fmla="*/ 2330450 h 2901950"/>
              <a:gd name="connsiteX2" fmla="*/ 3486150 w 3994150"/>
              <a:gd name="connsiteY2" fmla="*/ 2330450 h 2901950"/>
              <a:gd name="connsiteX3" fmla="*/ 3486150 w 3994150"/>
              <a:gd name="connsiteY3" fmla="*/ 2038350 h 2901950"/>
              <a:gd name="connsiteX4" fmla="*/ 2381250 w 3994150"/>
              <a:gd name="connsiteY4" fmla="*/ 2040466 h 2901950"/>
              <a:gd name="connsiteX5" fmla="*/ 2385483 w 3994150"/>
              <a:gd name="connsiteY5" fmla="*/ 1881717 h 2901950"/>
              <a:gd name="connsiteX6" fmla="*/ 2184400 w 3994150"/>
              <a:gd name="connsiteY6" fmla="*/ 1879600 h 2901950"/>
              <a:gd name="connsiteX7" fmla="*/ 2184400 w 3994150"/>
              <a:gd name="connsiteY7" fmla="*/ 1701800 h 2901950"/>
              <a:gd name="connsiteX8" fmla="*/ 1924050 w 3994150"/>
              <a:gd name="connsiteY8" fmla="*/ 1701800 h 2901950"/>
              <a:gd name="connsiteX9" fmla="*/ 1924050 w 3994150"/>
              <a:gd name="connsiteY9" fmla="*/ 1536700 h 2901950"/>
              <a:gd name="connsiteX10" fmla="*/ 1390650 w 3994150"/>
              <a:gd name="connsiteY10" fmla="*/ 1536700 h 2901950"/>
              <a:gd name="connsiteX11" fmla="*/ 1390650 w 3994150"/>
              <a:gd name="connsiteY11" fmla="*/ 1200150 h 2901950"/>
              <a:gd name="connsiteX12" fmla="*/ 1339850 w 3994150"/>
              <a:gd name="connsiteY12" fmla="*/ 1200150 h 2901950"/>
              <a:gd name="connsiteX13" fmla="*/ 1339850 w 3994150"/>
              <a:gd name="connsiteY13" fmla="*/ 1022350 h 2901950"/>
              <a:gd name="connsiteX14" fmla="*/ 1143000 w 3994150"/>
              <a:gd name="connsiteY14" fmla="*/ 1022350 h 2901950"/>
              <a:gd name="connsiteX15" fmla="*/ 1143000 w 3994150"/>
              <a:gd name="connsiteY15" fmla="*/ 850900 h 2901950"/>
              <a:gd name="connsiteX16" fmla="*/ 1035050 w 3994150"/>
              <a:gd name="connsiteY16" fmla="*/ 850900 h 2901950"/>
              <a:gd name="connsiteX17" fmla="*/ 1035050 w 3994150"/>
              <a:gd name="connsiteY17" fmla="*/ 685800 h 2901950"/>
              <a:gd name="connsiteX18" fmla="*/ 939800 w 3994150"/>
              <a:gd name="connsiteY18" fmla="*/ 685800 h 2901950"/>
              <a:gd name="connsiteX19" fmla="*/ 939800 w 3994150"/>
              <a:gd name="connsiteY19" fmla="*/ 514350 h 2901950"/>
              <a:gd name="connsiteX20" fmla="*/ 482600 w 3994150"/>
              <a:gd name="connsiteY20" fmla="*/ 514350 h 2901950"/>
              <a:gd name="connsiteX21" fmla="*/ 482600 w 3994150"/>
              <a:gd name="connsiteY21" fmla="*/ 336550 h 2901950"/>
              <a:gd name="connsiteX22" fmla="*/ 393700 w 3994150"/>
              <a:gd name="connsiteY22" fmla="*/ 336550 h 2901950"/>
              <a:gd name="connsiteX23" fmla="*/ 391583 w 3994150"/>
              <a:gd name="connsiteY23" fmla="*/ 165100 h 2901950"/>
              <a:gd name="connsiteX24" fmla="*/ 292100 w 3994150"/>
              <a:gd name="connsiteY24" fmla="*/ 165100 h 2901950"/>
              <a:gd name="connsiteX25" fmla="*/ 298450 w 3994150"/>
              <a:gd name="connsiteY25" fmla="*/ 0 h 2901950"/>
              <a:gd name="connsiteX26" fmla="*/ 0 w 3994150"/>
              <a:gd name="connsiteY26" fmla="*/ 0 h 2901950"/>
              <a:gd name="connsiteX0" fmla="*/ 3994150 w 3994150"/>
              <a:gd name="connsiteY0" fmla="*/ 2901950 h 2901950"/>
              <a:gd name="connsiteX1" fmla="*/ 3994150 w 3994150"/>
              <a:gd name="connsiteY1" fmla="*/ 2330450 h 2901950"/>
              <a:gd name="connsiteX2" fmla="*/ 3486150 w 3994150"/>
              <a:gd name="connsiteY2" fmla="*/ 2330450 h 2901950"/>
              <a:gd name="connsiteX3" fmla="*/ 3486150 w 3994150"/>
              <a:gd name="connsiteY3" fmla="*/ 2038350 h 2901950"/>
              <a:gd name="connsiteX4" fmla="*/ 2381250 w 3994150"/>
              <a:gd name="connsiteY4" fmla="*/ 2040466 h 2901950"/>
              <a:gd name="connsiteX5" fmla="*/ 2385483 w 3994150"/>
              <a:gd name="connsiteY5" fmla="*/ 1881717 h 2901950"/>
              <a:gd name="connsiteX6" fmla="*/ 2184400 w 3994150"/>
              <a:gd name="connsiteY6" fmla="*/ 1879600 h 2901950"/>
              <a:gd name="connsiteX7" fmla="*/ 2184400 w 3994150"/>
              <a:gd name="connsiteY7" fmla="*/ 1701800 h 2901950"/>
              <a:gd name="connsiteX8" fmla="*/ 1924050 w 3994150"/>
              <a:gd name="connsiteY8" fmla="*/ 1701800 h 2901950"/>
              <a:gd name="connsiteX9" fmla="*/ 1924050 w 3994150"/>
              <a:gd name="connsiteY9" fmla="*/ 1536700 h 2901950"/>
              <a:gd name="connsiteX10" fmla="*/ 1390650 w 3994150"/>
              <a:gd name="connsiteY10" fmla="*/ 1536700 h 2901950"/>
              <a:gd name="connsiteX11" fmla="*/ 1390650 w 3994150"/>
              <a:gd name="connsiteY11" fmla="*/ 1200150 h 2901950"/>
              <a:gd name="connsiteX12" fmla="*/ 1339850 w 3994150"/>
              <a:gd name="connsiteY12" fmla="*/ 1200150 h 2901950"/>
              <a:gd name="connsiteX13" fmla="*/ 1339850 w 3994150"/>
              <a:gd name="connsiteY13" fmla="*/ 1022350 h 2901950"/>
              <a:gd name="connsiteX14" fmla="*/ 1143000 w 3994150"/>
              <a:gd name="connsiteY14" fmla="*/ 1022350 h 2901950"/>
              <a:gd name="connsiteX15" fmla="*/ 1143000 w 3994150"/>
              <a:gd name="connsiteY15" fmla="*/ 850900 h 2901950"/>
              <a:gd name="connsiteX16" fmla="*/ 1035050 w 3994150"/>
              <a:gd name="connsiteY16" fmla="*/ 850900 h 2901950"/>
              <a:gd name="connsiteX17" fmla="*/ 1035050 w 3994150"/>
              <a:gd name="connsiteY17" fmla="*/ 685800 h 2901950"/>
              <a:gd name="connsiteX18" fmla="*/ 939800 w 3994150"/>
              <a:gd name="connsiteY18" fmla="*/ 685800 h 2901950"/>
              <a:gd name="connsiteX19" fmla="*/ 939800 w 3994150"/>
              <a:gd name="connsiteY19" fmla="*/ 514350 h 2901950"/>
              <a:gd name="connsiteX20" fmla="*/ 482600 w 3994150"/>
              <a:gd name="connsiteY20" fmla="*/ 514350 h 2901950"/>
              <a:gd name="connsiteX21" fmla="*/ 482600 w 3994150"/>
              <a:gd name="connsiteY21" fmla="*/ 336550 h 2901950"/>
              <a:gd name="connsiteX22" fmla="*/ 393700 w 3994150"/>
              <a:gd name="connsiteY22" fmla="*/ 336550 h 2901950"/>
              <a:gd name="connsiteX23" fmla="*/ 397933 w 3994150"/>
              <a:gd name="connsiteY23" fmla="*/ 171450 h 2901950"/>
              <a:gd name="connsiteX24" fmla="*/ 292100 w 3994150"/>
              <a:gd name="connsiteY24" fmla="*/ 165100 h 2901950"/>
              <a:gd name="connsiteX25" fmla="*/ 298450 w 3994150"/>
              <a:gd name="connsiteY25" fmla="*/ 0 h 2901950"/>
              <a:gd name="connsiteX26" fmla="*/ 0 w 3994150"/>
              <a:gd name="connsiteY26" fmla="*/ 0 h 290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94150" h="2901950">
                <a:moveTo>
                  <a:pt x="3994150" y="2901950"/>
                </a:moveTo>
                <a:lnTo>
                  <a:pt x="3994150" y="2330450"/>
                </a:lnTo>
                <a:lnTo>
                  <a:pt x="3486150" y="2330450"/>
                </a:lnTo>
                <a:lnTo>
                  <a:pt x="3486150" y="2038350"/>
                </a:lnTo>
                <a:lnTo>
                  <a:pt x="2381250" y="2040466"/>
                </a:lnTo>
                <a:lnTo>
                  <a:pt x="2385483" y="1881717"/>
                </a:lnTo>
                <a:lnTo>
                  <a:pt x="2184400" y="1879600"/>
                </a:lnTo>
                <a:lnTo>
                  <a:pt x="2184400" y="1701800"/>
                </a:lnTo>
                <a:lnTo>
                  <a:pt x="1924050" y="1701800"/>
                </a:lnTo>
                <a:lnTo>
                  <a:pt x="1924050" y="1536700"/>
                </a:lnTo>
                <a:lnTo>
                  <a:pt x="1390650" y="1536700"/>
                </a:lnTo>
                <a:lnTo>
                  <a:pt x="1390650" y="1200150"/>
                </a:lnTo>
                <a:lnTo>
                  <a:pt x="1339850" y="1200150"/>
                </a:lnTo>
                <a:lnTo>
                  <a:pt x="1339850" y="1022350"/>
                </a:lnTo>
                <a:lnTo>
                  <a:pt x="1143000" y="1022350"/>
                </a:lnTo>
                <a:lnTo>
                  <a:pt x="1143000" y="850900"/>
                </a:lnTo>
                <a:lnTo>
                  <a:pt x="1035050" y="850900"/>
                </a:lnTo>
                <a:lnTo>
                  <a:pt x="1035050" y="685800"/>
                </a:lnTo>
                <a:lnTo>
                  <a:pt x="939800" y="685800"/>
                </a:lnTo>
                <a:lnTo>
                  <a:pt x="939800" y="514350"/>
                </a:lnTo>
                <a:lnTo>
                  <a:pt x="482600" y="514350"/>
                </a:lnTo>
                <a:lnTo>
                  <a:pt x="482600" y="336550"/>
                </a:lnTo>
                <a:lnTo>
                  <a:pt x="393700" y="336550"/>
                </a:lnTo>
                <a:cubicBezTo>
                  <a:pt x="392994" y="279400"/>
                  <a:pt x="398639" y="228600"/>
                  <a:pt x="397933" y="171450"/>
                </a:cubicBezTo>
                <a:lnTo>
                  <a:pt x="292100" y="165100"/>
                </a:lnTo>
                <a:lnTo>
                  <a:pt x="298450" y="0"/>
                </a:lnTo>
                <a:lnTo>
                  <a:pt x="0" y="0"/>
                </a:lnTo>
              </a:path>
            </a:pathLst>
          </a:custGeom>
          <a:noFill/>
          <a:ln w="28575">
            <a:solidFill>
              <a:schemeClr val="accent3"/>
            </a:solidFill>
            <a:prstDash val="sysDash"/>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341" name="Group 340">
            <a:extLst>
              <a:ext uri="{FF2B5EF4-FFF2-40B4-BE49-F238E27FC236}">
                <a16:creationId xmlns:a16="http://schemas.microsoft.com/office/drawing/2014/main" id="{3EA2CA45-EFED-EC44-1D88-6962380E1AB9}"/>
              </a:ext>
            </a:extLst>
          </p:cNvPr>
          <p:cNvGrpSpPr/>
          <p:nvPr/>
        </p:nvGrpSpPr>
        <p:grpSpPr>
          <a:xfrm>
            <a:off x="6848738" y="2090854"/>
            <a:ext cx="3880114" cy="2376054"/>
            <a:chOff x="6848738" y="2090854"/>
            <a:chExt cx="3880114" cy="2376054"/>
          </a:xfrm>
        </p:grpSpPr>
        <p:sp>
          <p:nvSpPr>
            <p:cNvPr id="342" name="Freeform 527">
              <a:extLst>
                <a:ext uri="{FF2B5EF4-FFF2-40B4-BE49-F238E27FC236}">
                  <a16:creationId xmlns:a16="http://schemas.microsoft.com/office/drawing/2014/main" id="{2055C1DC-E9A8-EF3B-F93D-B54721B7FD3E}"/>
                </a:ext>
              </a:extLst>
            </p:cNvPr>
            <p:cNvSpPr/>
            <p:nvPr/>
          </p:nvSpPr>
          <p:spPr>
            <a:xfrm>
              <a:off x="10718309" y="4419516"/>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3"/>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43" name="Freeform 527">
              <a:extLst>
                <a:ext uri="{FF2B5EF4-FFF2-40B4-BE49-F238E27FC236}">
                  <a16:creationId xmlns:a16="http://schemas.microsoft.com/office/drawing/2014/main" id="{9157267A-3F44-E177-809A-55FD25944287}"/>
                </a:ext>
              </a:extLst>
            </p:cNvPr>
            <p:cNvSpPr/>
            <p:nvPr/>
          </p:nvSpPr>
          <p:spPr>
            <a:xfrm>
              <a:off x="9955875" y="4136143"/>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3"/>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344" name="Freeform 527">
              <a:extLst>
                <a:ext uri="{FF2B5EF4-FFF2-40B4-BE49-F238E27FC236}">
                  <a16:creationId xmlns:a16="http://schemas.microsoft.com/office/drawing/2014/main" id="{F7636155-A723-E972-1F71-AAD1C5552C60}"/>
                </a:ext>
              </a:extLst>
            </p:cNvPr>
            <p:cNvSpPr/>
            <p:nvPr/>
          </p:nvSpPr>
          <p:spPr>
            <a:xfrm>
              <a:off x="6848738" y="2090854"/>
              <a:ext cx="10543" cy="47392"/>
            </a:xfrm>
            <a:custGeom>
              <a:avLst/>
              <a:gdLst>
                <a:gd name="connsiteX0" fmla="*/ 0 w 15108"/>
                <a:gd name="connsiteY0" fmla="*/ 0 h 60470"/>
                <a:gd name="connsiteX1" fmla="*/ 0 w 15108"/>
                <a:gd name="connsiteY1" fmla="*/ 60470 h 60470"/>
              </a:gdLst>
              <a:ahLst/>
              <a:cxnLst>
                <a:cxn ang="0">
                  <a:pos x="connsiteX0" y="connsiteY0"/>
                </a:cxn>
                <a:cxn ang="0">
                  <a:pos x="connsiteX1" y="connsiteY1"/>
                </a:cxn>
              </a:cxnLst>
              <a:rect l="l" t="t" r="r" b="b"/>
              <a:pathLst>
                <a:path w="15108" h="60470">
                  <a:moveTo>
                    <a:pt x="0" y="0"/>
                  </a:moveTo>
                  <a:lnTo>
                    <a:pt x="0" y="60470"/>
                  </a:lnTo>
                </a:path>
              </a:pathLst>
            </a:custGeom>
            <a:ln w="28575" cap="sq">
              <a:solidFill>
                <a:schemeClr val="accent3"/>
              </a:solidFill>
              <a:prstDash val="sysDash"/>
              <a:miter/>
            </a:ln>
          </p:spPr>
          <p:txBody>
            <a:bodyPr rtlCol="0" anchor="ctr"/>
            <a:lstStyle/>
            <a:p>
              <a:pPr marL="0" marR="0" lvl="0" indent="0" algn="l" defTabSz="457109"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grpSp>
      <p:sp>
        <p:nvSpPr>
          <p:cNvPr id="6" name="Text Box 11">
            <a:extLst>
              <a:ext uri="{FF2B5EF4-FFF2-40B4-BE49-F238E27FC236}">
                <a16:creationId xmlns:a16="http://schemas.microsoft.com/office/drawing/2014/main" id="{0FACACA3-6A92-A9A6-5A36-590B80BBE42B}"/>
              </a:ext>
            </a:extLst>
          </p:cNvPr>
          <p:cNvSpPr txBox="1">
            <a:spLocks noChangeArrowheads="1"/>
          </p:cNvSpPr>
          <p:nvPr/>
        </p:nvSpPr>
        <p:spPr bwMode="auto">
          <a:xfrm>
            <a:off x="416841" y="6358145"/>
            <a:ext cx="85613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ea typeface="MS PGothic" panose="020B0600070205080204" pitchFamily="34" charset="-128"/>
              </a:defRPr>
            </a:lvl1pPr>
            <a:lvl2pPr marL="742950" indent="-285750">
              <a:defRPr b="1">
                <a:solidFill>
                  <a:schemeClr val="tx1"/>
                </a:solidFill>
                <a:latin typeface="Arial" panose="020B0604020202020204" pitchFamily="34" charset="0"/>
                <a:ea typeface="MS PGothic" panose="020B0600070205080204" pitchFamily="34" charset="-128"/>
              </a:defRPr>
            </a:lvl2pPr>
            <a:lvl3pPr marL="1143000" indent="-228600">
              <a:defRPr b="1">
                <a:solidFill>
                  <a:schemeClr val="tx1"/>
                </a:solidFill>
                <a:latin typeface="Arial" panose="020B0604020202020204" pitchFamily="34" charset="0"/>
                <a:ea typeface="MS PGothic" panose="020B0600070205080204" pitchFamily="34" charset="-128"/>
              </a:defRPr>
            </a:lvl3pPr>
            <a:lvl4pPr marL="1600200" indent="-228600">
              <a:defRPr b="1">
                <a:solidFill>
                  <a:schemeClr val="tx1"/>
                </a:solidFill>
                <a:latin typeface="Arial" panose="020B0604020202020204" pitchFamily="34" charset="0"/>
                <a:ea typeface="MS PGothic" panose="020B0600070205080204" pitchFamily="34" charset="-128"/>
              </a:defRPr>
            </a:lvl4pPr>
            <a:lvl5pPr marL="2057400" indent="-22860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mn-cs"/>
              </a:rPr>
              <a:t>Modi. NEJM. 2022;387:9. </a:t>
            </a:r>
          </a:p>
        </p:txBody>
      </p:sp>
    </p:spTree>
    <p:extLst>
      <p:ext uri="{BB962C8B-B14F-4D97-AF65-F5344CB8AC3E}">
        <p14:creationId xmlns:p14="http://schemas.microsoft.com/office/powerpoint/2010/main" val="1988490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altLang="en-US" dirty="0"/>
              <a:t>Efficacy of PARP Inhibitors in Subset of Patients </a:t>
            </a:r>
            <a:br>
              <a:rPr lang="en-US" altLang="en-US" dirty="0"/>
            </a:br>
            <a:r>
              <a:rPr lang="en-US" altLang="en-US" dirty="0"/>
              <a:t>With Advanced TNBC and g</a:t>
            </a:r>
            <a:r>
              <a:rPr lang="en-US" altLang="en-US" i="1" dirty="0"/>
              <a:t>BRCA</a:t>
            </a:r>
            <a:r>
              <a:rPr lang="en-US" altLang="en-US" dirty="0"/>
              <a:t> Mutations</a:t>
            </a:r>
          </a:p>
        </p:txBody>
      </p:sp>
      <p:graphicFrame>
        <p:nvGraphicFramePr>
          <p:cNvPr id="46112" name="Group 32">
            <a:extLst>
              <a:ext uri="{FF2B5EF4-FFF2-40B4-BE49-F238E27FC236}">
                <a16:creationId xmlns:a16="http://schemas.microsoft.com/office/drawing/2014/main" id="{D7C5433A-81C8-4628-823D-0376ECD29BDF}"/>
              </a:ext>
            </a:extLst>
          </p:cNvPr>
          <p:cNvGraphicFramePr>
            <a:graphicFrameLocks noGrp="1"/>
          </p:cNvGraphicFramePr>
          <p:nvPr>
            <p:extLst>
              <p:ext uri="{D42A27DB-BD31-4B8C-83A1-F6EECF244321}">
                <p14:modId xmlns:p14="http://schemas.microsoft.com/office/powerpoint/2010/main" val="1549836029"/>
              </p:ext>
            </p:extLst>
          </p:nvPr>
        </p:nvGraphicFramePr>
        <p:xfrm>
          <a:off x="727076" y="1604963"/>
          <a:ext cx="10736260" cy="3078592"/>
        </p:xfrm>
        <a:graphic>
          <a:graphicData uri="http://schemas.openxmlformats.org/drawingml/2006/table">
            <a:tbl>
              <a:tblPr/>
              <a:tblGrid>
                <a:gridCol w="2052219">
                  <a:extLst>
                    <a:ext uri="{9D8B030D-6E8A-4147-A177-3AD203B41FA5}">
                      <a16:colId xmlns:a16="http://schemas.microsoft.com/office/drawing/2014/main" val="20000"/>
                    </a:ext>
                  </a:extLst>
                </a:gridCol>
                <a:gridCol w="1002376">
                  <a:extLst>
                    <a:ext uri="{9D8B030D-6E8A-4147-A177-3AD203B41FA5}">
                      <a16:colId xmlns:a16="http://schemas.microsoft.com/office/drawing/2014/main" val="20001"/>
                    </a:ext>
                  </a:extLst>
                </a:gridCol>
                <a:gridCol w="309066">
                  <a:extLst>
                    <a:ext uri="{9D8B030D-6E8A-4147-A177-3AD203B41FA5}">
                      <a16:colId xmlns:a16="http://schemas.microsoft.com/office/drawing/2014/main" val="20002"/>
                    </a:ext>
                  </a:extLst>
                </a:gridCol>
                <a:gridCol w="1407695">
                  <a:extLst>
                    <a:ext uri="{9D8B030D-6E8A-4147-A177-3AD203B41FA5}">
                      <a16:colId xmlns:a16="http://schemas.microsoft.com/office/drawing/2014/main" val="4061578117"/>
                    </a:ext>
                  </a:extLst>
                </a:gridCol>
                <a:gridCol w="1355905">
                  <a:extLst>
                    <a:ext uri="{9D8B030D-6E8A-4147-A177-3AD203B41FA5}">
                      <a16:colId xmlns:a16="http://schemas.microsoft.com/office/drawing/2014/main" val="2968772257"/>
                    </a:ext>
                  </a:extLst>
                </a:gridCol>
                <a:gridCol w="184137">
                  <a:extLst>
                    <a:ext uri="{9D8B030D-6E8A-4147-A177-3AD203B41FA5}">
                      <a16:colId xmlns:a16="http://schemas.microsoft.com/office/drawing/2014/main" val="1764009215"/>
                    </a:ext>
                  </a:extLst>
                </a:gridCol>
                <a:gridCol w="1352196">
                  <a:extLst>
                    <a:ext uri="{9D8B030D-6E8A-4147-A177-3AD203B41FA5}">
                      <a16:colId xmlns:a16="http://schemas.microsoft.com/office/drawing/2014/main" val="973536883"/>
                    </a:ext>
                  </a:extLst>
                </a:gridCol>
                <a:gridCol w="1536333">
                  <a:extLst>
                    <a:ext uri="{9D8B030D-6E8A-4147-A177-3AD203B41FA5}">
                      <a16:colId xmlns:a16="http://schemas.microsoft.com/office/drawing/2014/main" val="3997790981"/>
                    </a:ext>
                  </a:extLst>
                </a:gridCol>
                <a:gridCol w="1536333">
                  <a:extLst>
                    <a:ext uri="{9D8B030D-6E8A-4147-A177-3AD203B41FA5}">
                      <a16:colId xmlns:a16="http://schemas.microsoft.com/office/drawing/2014/main" val="2794067020"/>
                    </a:ext>
                  </a:extLst>
                </a:gridCol>
              </a:tblGrid>
              <a:tr h="309652">
                <a:tc rowSpan="2">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Calibri" panose="020F0502020204030204" pitchFamily="34" charset="0"/>
                        </a:rPr>
                        <a:t>Outcome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3">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Calibri" panose="020F0502020204030204" pitchFamily="34" charset="0"/>
                        </a:rPr>
                        <a:t>OlympiAD</a:t>
                      </a:r>
                      <a:r>
                        <a:rPr kumimoji="0" lang="en-US" sz="2000" b="1" i="0" u="none" strike="noStrike" cap="none" normalizeH="0" baseline="30000" dirty="0">
                          <a:ln>
                            <a:noFill/>
                          </a:ln>
                          <a:solidFill>
                            <a:schemeClr val="tx1"/>
                          </a:solidFill>
                          <a:effectLst/>
                          <a:latin typeface="Calibri" panose="020F0502020204030204" pitchFamily="34" charset="0"/>
                        </a:rPr>
                        <a:t>1,2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endParaRPr kumimoji="0" lang="en-US" sz="20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1" i="0" u="none" strike="noStrike" cap="none" normalizeH="0" baseline="3000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gridSpan="3">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EMBRACA</a:t>
                      </a:r>
                      <a:r>
                        <a:rPr kumimoji="0" lang="en-US" sz="2000" b="1" i="0" u="none" strike="noStrike" cap="none" normalizeH="0" baseline="30000" dirty="0">
                          <a:ln>
                            <a:noFill/>
                          </a:ln>
                          <a:solidFill>
                            <a:schemeClr val="tx1"/>
                          </a:solidFill>
                          <a:effectLst/>
                          <a:latin typeface="Calibri" panose="020F0502020204030204" pitchFamily="34" charset="0"/>
                        </a:rPr>
                        <a:t>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endParaRPr kumimoji="0" lang="en-US" sz="20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endParaRPr kumimoji="0" lang="en-US" sz="2000" b="1" i="0" u="none" strike="noStrike" cap="none" normalizeH="0" baseline="3000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BROCADE3</a:t>
                      </a:r>
                      <a:r>
                        <a:rPr kumimoji="0" lang="en-US" sz="2000" b="1" i="0" u="none" strike="noStrike" cap="none" normalizeH="0" baseline="30000" dirty="0">
                          <a:ln>
                            <a:noFill/>
                          </a:ln>
                          <a:solidFill>
                            <a:schemeClr val="tx1"/>
                          </a:solidFill>
                          <a:effectLst/>
                          <a:latin typeface="Calibri" panose="020F0502020204030204" pitchFamily="34" charset="0"/>
                        </a:rPr>
                        <a:t>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BROCADE3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531143747"/>
                  </a:ext>
                </a:extLst>
              </a:tr>
              <a:tr h="552942">
                <a:tc vMerge="1">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2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Calibri" panose="020F0502020204030204" pitchFamily="34" charset="0"/>
                        </a:rPr>
                        <a:t>Olaparib</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TPC</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TPC</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Talazoparib</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TPC</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TPC</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Carbo/Pac + Veliparib</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2000" b="1" i="0" u="none" strike="noStrike" cap="none" normalizeH="0" baseline="0" dirty="0">
                          <a:ln>
                            <a:noFill/>
                          </a:ln>
                          <a:solidFill>
                            <a:schemeClr val="tx1"/>
                          </a:solidFill>
                          <a:effectLst/>
                          <a:latin typeface="Calibri" panose="020F0502020204030204" pitchFamily="34" charset="0"/>
                        </a:rPr>
                        <a:t>Carbo/Pac + Placebo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30965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Median PFS, mo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2.9 </a:t>
                      </a:r>
                      <a:r>
                        <a:rPr kumimoji="0" lang="en-US" sz="2000" b="0" i="0" u="none" strike="noStrike" cap="none" normalizeH="0" baseline="0" dirty="0" err="1">
                          <a:ln>
                            <a:noFill/>
                          </a:ln>
                          <a:solidFill>
                            <a:schemeClr val="bg2">
                              <a:lumMod val="10000"/>
                            </a:schemeClr>
                          </a:solidFill>
                          <a:effectLst/>
                          <a:latin typeface="Calibri" panose="020F0502020204030204" pitchFamily="34" charset="0"/>
                        </a:rPr>
                        <a:t>mo</a:t>
                      </a: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2.9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5.8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2.9 </a:t>
                      </a:r>
                      <a:r>
                        <a:rPr kumimoji="0" lang="en-US" sz="2000" b="0" i="0" u="none" strike="noStrike" cap="none" normalizeH="0" baseline="0" dirty="0" err="1">
                          <a:ln>
                            <a:noFill/>
                          </a:ln>
                          <a:solidFill>
                            <a:schemeClr val="bg2">
                              <a:lumMod val="10000"/>
                            </a:schemeClr>
                          </a:solidFill>
                          <a:effectLst/>
                          <a:latin typeface="Calibri" panose="020F0502020204030204" pitchFamily="34" charset="0"/>
                        </a:rPr>
                        <a:t>mo</a:t>
                      </a: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2.9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16.6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14.1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309652">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HR (95%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gridSpan="3">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0.43 (0.29-0.63)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gridSpan="3">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2000" b="0" i="0" u="none" strike="noStrike" cap="none" normalizeH="0" baseline="0" dirty="0">
                          <a:ln>
                            <a:noFill/>
                          </a:ln>
                          <a:solidFill>
                            <a:schemeClr val="bg2">
                              <a:lumMod val="10000"/>
                            </a:schemeClr>
                          </a:solidFill>
                          <a:effectLst/>
                          <a:latin typeface="Calibri" panose="020F0502020204030204" pitchFamily="34" charset="0"/>
                        </a:rPr>
                        <a:t>0.60 (0.41-0.87)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0.72 (0.52-1.01)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30965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Median OS, mo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17.4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14.9 </a:t>
                      </a:r>
                      <a:r>
                        <a:rPr kumimoji="0" lang="en-US" sz="2000" b="0" i="0" u="none" strike="noStrike" cap="none" normalizeH="0" baseline="0" dirty="0" err="1">
                          <a:ln>
                            <a:noFill/>
                          </a:ln>
                          <a:solidFill>
                            <a:schemeClr val="bg2">
                              <a:lumMod val="10000"/>
                            </a:schemeClr>
                          </a:solidFill>
                          <a:effectLst/>
                          <a:latin typeface="Calibri" panose="020F0502020204030204" pitchFamily="34" charset="0"/>
                        </a:rPr>
                        <a:t>mo</a:t>
                      </a: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14.9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98283258"/>
                  </a:ext>
                </a:extLst>
              </a:tr>
              <a:tr h="309652">
                <a:tc>
                  <a:txBody>
                    <a:bodyPr/>
                    <a:lstStyle/>
                    <a:p>
                      <a:pPr marL="0" marR="0" lvl="0" indent="0" algn="l" defTabSz="914400" rtl="0" eaLnBrk="1" fontAlgn="base" latinLnBrk="0" hangingPunct="1">
                        <a:lnSpc>
                          <a:spcPct val="100000"/>
                        </a:lnSpc>
                        <a:spcBef>
                          <a:spcPct val="0"/>
                        </a:spcBef>
                        <a:spcAft>
                          <a:spcPct val="25000"/>
                        </a:spcAft>
                        <a:buClrTx/>
                        <a:buSzTx/>
                        <a:buFontTx/>
                        <a:buNone/>
                        <a:tabLst/>
                        <a:defRPr/>
                      </a:pPr>
                      <a:r>
                        <a:rPr kumimoji="0" lang="en-US" sz="2000" b="0" i="0" u="none" strike="noStrike" cap="none" normalizeH="0" baseline="0" dirty="0">
                          <a:ln>
                            <a:noFill/>
                          </a:ln>
                          <a:solidFill>
                            <a:schemeClr val="bg2">
                              <a:lumMod val="10000"/>
                            </a:schemeClr>
                          </a:solidFill>
                          <a:effectLst/>
                          <a:latin typeface="Calibri" panose="020F0502020204030204" pitchFamily="34" charset="0"/>
                        </a:rPr>
                        <a:t>HR (95%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gridSpan="3">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0.93 (0.62-1.43)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2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gridSpan="3">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0.899 (0.634-1.276)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2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2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309652">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ORR,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1"/>
                          </a:solidFill>
                          <a:effectLst/>
                          <a:latin typeface="Calibri" panose="020F0502020204030204" pitchFamily="34" charset="0"/>
                        </a:rPr>
                        <a:t>54.7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1"/>
                          </a:solidFill>
                          <a:effectLst/>
                          <a:latin typeface="Calibri" panose="020F0502020204030204" pitchFamily="34" charset="0"/>
                        </a:rPr>
                        <a:t>21.2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61.8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12.5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20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216876345"/>
                  </a:ext>
                </a:extLst>
              </a:tr>
            </a:tbl>
          </a:graphicData>
        </a:graphic>
      </p:graphicFrame>
      <p:sp>
        <p:nvSpPr>
          <p:cNvPr id="5" name="Content Placeholder 8">
            <a:extLst>
              <a:ext uri="{FF2B5EF4-FFF2-40B4-BE49-F238E27FC236}">
                <a16:creationId xmlns:a16="http://schemas.microsoft.com/office/drawing/2014/main" id="{EE85D08F-FCC7-48D1-B167-E30089A92B36}"/>
              </a:ext>
            </a:extLst>
          </p:cNvPr>
          <p:cNvSpPr txBox="1">
            <a:spLocks/>
          </p:cNvSpPr>
          <p:nvPr/>
        </p:nvSpPr>
        <p:spPr>
          <a:xfrm>
            <a:off x="727076" y="4774526"/>
            <a:ext cx="10736260" cy="125051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solidFill>
                  <a:srgbClr val="015873"/>
                </a:solidFill>
                <a:latin typeface="Calibri"/>
                <a:cs typeface="+mn-cs"/>
              </a:rPr>
              <a:t>It is c</a:t>
            </a:r>
            <a:r>
              <a:rPr kumimoji="0" lang="en-US" sz="2600" b="1" i="0" u="none" strike="noStrike" kern="1200" cap="none" spc="0" normalizeH="0" baseline="0" noProof="0" dirty="0">
                <a:ln>
                  <a:noFill/>
                </a:ln>
                <a:solidFill>
                  <a:srgbClr val="015873"/>
                </a:solidFill>
                <a:effectLst/>
                <a:uLnTx/>
                <a:uFillTx/>
                <a:latin typeface="Calibri"/>
                <a:ea typeface="+mn-ea"/>
                <a:cs typeface="+mn-cs"/>
              </a:rPr>
              <a:t>rucial to obtain germline testing results on </a:t>
            </a:r>
            <a:br>
              <a:rPr kumimoji="0" lang="en-US" sz="2600" b="1" i="0" u="none" strike="noStrike" kern="1200" cap="none" spc="0" normalizeH="0" baseline="0" noProof="0" dirty="0">
                <a:ln>
                  <a:noFill/>
                </a:ln>
                <a:solidFill>
                  <a:srgbClr val="015873"/>
                </a:solidFill>
                <a:effectLst/>
                <a:uLnTx/>
                <a:uFillTx/>
                <a:latin typeface="Calibri"/>
                <a:ea typeface="+mn-ea"/>
                <a:cs typeface="+mn-cs"/>
              </a:rPr>
            </a:br>
            <a:r>
              <a:rPr kumimoji="0" lang="en-US" sz="2600" b="1" i="0" u="none" strike="noStrike" kern="1200" cap="none" spc="0" normalizeH="0" baseline="0" noProof="0" dirty="0">
                <a:ln>
                  <a:noFill/>
                </a:ln>
                <a:solidFill>
                  <a:srgbClr val="015873"/>
                </a:solidFill>
                <a:effectLst/>
                <a:uLnTx/>
                <a:uFillTx/>
                <a:latin typeface="Calibri"/>
                <a:ea typeface="+mn-ea"/>
                <a:cs typeface="+mn-cs"/>
              </a:rPr>
              <a:t>all patients with metastatic breast cancer to see if </a:t>
            </a:r>
            <a:br>
              <a:rPr kumimoji="0" lang="en-US" sz="2600" b="1" i="0" u="none" strike="noStrike" kern="1200" cap="none" spc="0" normalizeH="0" baseline="0" noProof="0" dirty="0">
                <a:ln>
                  <a:noFill/>
                </a:ln>
                <a:solidFill>
                  <a:srgbClr val="015873"/>
                </a:solidFill>
                <a:effectLst/>
                <a:uLnTx/>
                <a:uFillTx/>
                <a:latin typeface="Calibri"/>
                <a:ea typeface="+mn-ea"/>
                <a:cs typeface="+mn-cs"/>
              </a:rPr>
            </a:br>
            <a:r>
              <a:rPr kumimoji="0" lang="en-US" sz="2600" b="1" i="0" u="none" strike="noStrike" kern="1200" cap="none" spc="0" normalizeH="0" baseline="0" noProof="0" dirty="0">
                <a:ln>
                  <a:noFill/>
                </a:ln>
                <a:solidFill>
                  <a:srgbClr val="015873"/>
                </a:solidFill>
                <a:effectLst/>
                <a:uLnTx/>
                <a:uFillTx/>
                <a:latin typeface="Calibri"/>
                <a:ea typeface="+mn-ea"/>
                <a:cs typeface="+mn-cs"/>
              </a:rPr>
              <a:t>they could be candidates for PARP inhibitor therapy</a:t>
            </a:r>
          </a:p>
        </p:txBody>
      </p:sp>
      <p:sp>
        <p:nvSpPr>
          <p:cNvPr id="2" name="Text Box 15">
            <a:extLst>
              <a:ext uri="{FF2B5EF4-FFF2-40B4-BE49-F238E27FC236}">
                <a16:creationId xmlns:a16="http://schemas.microsoft.com/office/drawing/2014/main" id="{34739002-830C-452C-5943-D7F0423AF519}"/>
              </a:ext>
            </a:extLst>
          </p:cNvPr>
          <p:cNvSpPr txBox="1">
            <a:spLocks noChangeArrowheads="1"/>
          </p:cNvSpPr>
          <p:nvPr/>
        </p:nvSpPr>
        <p:spPr bwMode="auto">
          <a:xfrm>
            <a:off x="431605" y="6175968"/>
            <a:ext cx="7853362" cy="461665"/>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cs typeface="+mn-cs"/>
              </a:rPr>
              <a:t>1. Robson. NEJM. 2017;377:523. 2. Robson. Ann Oncol. 2019;30:558.</a:t>
            </a:r>
          </a:p>
          <a:p>
            <a:pPr eaLnBrk="1" hangingPunct="1">
              <a:defRPr/>
            </a:pPr>
            <a:r>
              <a:rPr lang="en-US" altLang="en-US" sz="1200" b="0" spc="-10" dirty="0">
                <a:solidFill>
                  <a:schemeClr val="bg2"/>
                </a:solidFill>
                <a:latin typeface="Calibri" panose="020F0502020204030204" pitchFamily="34" charset="0"/>
                <a:cs typeface="+mn-cs"/>
              </a:rPr>
              <a:t>3. Litton. NEJM. 2018;379:753. 4. Dieras. Lancet Oncol. 2020;21:1269.</a:t>
            </a:r>
          </a:p>
        </p:txBody>
      </p:sp>
    </p:spTree>
    <p:extLst>
      <p:ext uri="{BB962C8B-B14F-4D97-AF65-F5344CB8AC3E}">
        <p14:creationId xmlns:p14="http://schemas.microsoft.com/office/powerpoint/2010/main" val="974453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TNBC!</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a:xfrm>
            <a:off x="609759" y="2001326"/>
            <a:ext cx="10872444" cy="2499868"/>
          </a:xfrm>
        </p:spPr>
        <p:txBody>
          <a:bodyPr rtlCol="0">
            <a:normAutofit/>
          </a:bodyPr>
          <a:lstStyle/>
          <a:p>
            <a:pPr>
              <a:buClr>
                <a:srgbClr val="682E74"/>
              </a:buClr>
              <a:defRPr/>
            </a:pPr>
            <a:r>
              <a:rPr lang="en-US" sz="2400" dirty="0">
                <a:solidFill>
                  <a:srgbClr val="E1471D"/>
                </a:solidFill>
                <a:effectLst/>
                <a:ea typeface="Times New Roman" panose="02020603050405020304" pitchFamily="18" charset="0"/>
                <a:cs typeface="Calibri" panose="020F0502020204030204" pitchFamily="34" charset="0"/>
              </a:rPr>
              <a:t>CME/CE/CPE-certified on-demand webcast </a:t>
            </a:r>
            <a:r>
              <a:rPr lang="en-US" sz="2400" b="0" dirty="0">
                <a:cs typeface="Calibri" panose="020F0502020204030204" pitchFamily="34" charset="0"/>
              </a:rPr>
              <a:t>of live symposium</a:t>
            </a:r>
          </a:p>
          <a:p>
            <a:pPr>
              <a:buClr>
                <a:srgbClr val="682E74"/>
              </a:buClr>
              <a:defRPr/>
            </a:pPr>
            <a:r>
              <a:rPr lang="en-US" sz="2400" dirty="0">
                <a:solidFill>
                  <a:srgbClr val="E1471D"/>
                </a:solidFill>
              </a:rPr>
              <a:t>Downloadable slides </a:t>
            </a:r>
            <a:r>
              <a:rPr lang="en-US" sz="2400" b="0" dirty="0"/>
              <a:t>from the live webinar</a:t>
            </a:r>
          </a:p>
          <a:p>
            <a:pPr marL="0" marR="0" lvl="0" indent="0" algn="l" defTabSz="914400" rtl="0" eaLnBrk="1" fontAlgn="base" latinLnBrk="0" hangingPunct="1">
              <a:lnSpc>
                <a:spcPct val="90000"/>
              </a:lnSpc>
              <a:spcBef>
                <a:spcPts val="1000"/>
              </a:spcBef>
              <a:spcAft>
                <a:spcPts val="700"/>
              </a:spcAft>
              <a:buClr>
                <a:srgbClr val="CDCDCF">
                  <a:lumMod val="20000"/>
                  <a:lumOff val="80000"/>
                </a:srgbClr>
              </a:buClr>
              <a:buSzTx/>
              <a:buFontTx/>
              <a:buNone/>
              <a:tabLst/>
              <a:defRPr/>
            </a:pPr>
            <a:r>
              <a:rPr lang="en-US" sz="2400" dirty="0">
                <a:solidFill>
                  <a:srgbClr val="E1471D"/>
                </a:solidFill>
              </a:rPr>
              <a:t>Podcast </a:t>
            </a:r>
            <a:r>
              <a:rPr lang="en-US" sz="2400" b="0" dirty="0">
                <a:solidFill>
                  <a:srgbClr val="455560"/>
                </a:solidFill>
              </a:rPr>
              <a:t>from the live webinar</a:t>
            </a:r>
            <a:endParaRPr kumimoji="0" lang="en-US" sz="2400" b="0" i="0" u="none" strike="noStrike" kern="0" cap="none" spc="0" normalizeH="0" baseline="0" noProof="0" dirty="0">
              <a:ln>
                <a:noFill/>
              </a:ln>
              <a:solidFill>
                <a:srgbClr val="455560"/>
              </a:solidFill>
              <a:effectLst/>
              <a:uLnTx/>
              <a:uFillTx/>
              <a:latin typeface="Calibri" panose="020F0502020204030204" pitchFamily="34" charset="0"/>
              <a:ea typeface="+mn-ea"/>
              <a:cs typeface="+mn-cs"/>
            </a:endParaRPr>
          </a:p>
          <a:p>
            <a:pPr>
              <a:buClr>
                <a:srgbClr val="CDCDCF">
                  <a:lumMod val="20000"/>
                  <a:lumOff val="80000"/>
                </a:srgbClr>
              </a:buClr>
              <a:defRPr/>
            </a:pP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Expert commentaries </a:t>
            </a:r>
            <a:r>
              <a:rPr kumimoji="0" lang="en-US" sz="24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on </a:t>
            </a:r>
            <a:r>
              <a:rPr lang="en-US" sz="2400" b="0" dirty="0">
                <a:solidFill>
                  <a:srgbClr val="455560"/>
                </a:solidFill>
              </a:rPr>
              <a:t>individualizing care for patients with recurrent TNBC </a:t>
            </a:r>
            <a:endParaRPr kumimoji="0" lang="en-US" sz="2400" b="0" i="0" u="none" strike="noStrike" kern="0" cap="none" spc="0" normalizeH="0" baseline="0" noProof="0" dirty="0">
              <a:ln>
                <a:noFill/>
              </a:ln>
              <a:solidFill>
                <a:srgbClr val="455560"/>
              </a:solidFill>
              <a:effectLst/>
              <a:uLnTx/>
              <a:uFillTx/>
              <a:latin typeface="Calibri" panose="020F0502020204030204" pitchFamily="34" charset="0"/>
              <a:ea typeface="+mn-ea"/>
              <a:cs typeface="+mn-cs"/>
            </a:endParaRPr>
          </a:p>
        </p:txBody>
      </p:sp>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pPr marL="0" indent="0">
              <a:buNone/>
            </a:pPr>
            <a:r>
              <a:rPr lang="en-US" b="1" dirty="0">
                <a:solidFill>
                  <a:srgbClr val="E1471D"/>
                </a:solidFill>
                <a:hlinkClick r:id="rId3"/>
              </a:rPr>
              <a:t>clinicaloptions.com/oncology</a:t>
            </a:r>
            <a:endParaRPr lang="en-US" b="1" dirty="0">
              <a:solidFill>
                <a:srgbClr val="E1471D"/>
              </a:solidFill>
            </a:endParaRP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45297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and share some or all of these slides in your noncommercial presentations to colleagues or patients</a:t>
            </a:r>
          </a:p>
          <a:p>
            <a:pPr marL="346075" indent="-346075">
              <a:buSzPct val="100000"/>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grpSp>
        <p:nvGrpSpPr>
          <p:cNvPr id="7" name="Group 6">
            <a:extLst>
              <a:ext uri="{FF2B5EF4-FFF2-40B4-BE49-F238E27FC236}">
                <a16:creationId xmlns:a16="http://schemas.microsoft.com/office/drawing/2014/main" id="{183360EE-ADAC-40B4-BE48-96AAD953B3CB}"/>
              </a:ext>
            </a:extLst>
          </p:cNvPr>
          <p:cNvGrpSpPr/>
          <p:nvPr/>
        </p:nvGrpSpPr>
        <p:grpSpPr>
          <a:xfrm>
            <a:off x="4156075" y="3332497"/>
            <a:ext cx="3479671" cy="613720"/>
            <a:chOff x="4156075" y="3332497"/>
            <a:chExt cx="3479671" cy="613720"/>
          </a:xfrm>
        </p:grpSpPr>
        <p:pic>
          <p:nvPicPr>
            <p:cNvPr id="8" name="Picture 7" descr="A picture containing text, ax, wheel&#10;&#10;Description automatically generated">
              <a:extLst>
                <a:ext uri="{FF2B5EF4-FFF2-40B4-BE49-F238E27FC236}">
                  <a16:creationId xmlns:a16="http://schemas.microsoft.com/office/drawing/2014/main" id="{AAD656D9-42A4-45FA-AE85-F142058291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9" name="Rectangle 7">
              <a:extLst>
                <a:ext uri="{FF2B5EF4-FFF2-40B4-BE49-F238E27FC236}">
                  <a16:creationId xmlns:a16="http://schemas.microsoft.com/office/drawing/2014/main" id="{59B86CC5-DD56-4753-91E7-88E15BC9BE37}"/>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sz="half" idx="1"/>
          </p:nvPr>
        </p:nvSpPr>
        <p:spPr/>
        <p:txBody>
          <a:bodyPr/>
          <a:lstStyle/>
          <a:p>
            <a:pPr marL="0" indent="0">
              <a:spcBef>
                <a:spcPts val="0"/>
              </a:spcBef>
              <a:spcAft>
                <a:spcPts val="0"/>
              </a:spcAft>
              <a:buNone/>
            </a:pPr>
            <a:r>
              <a:rPr lang="en-US" altLang="en-US" b="1" dirty="0">
                <a:solidFill>
                  <a:srgbClr val="E1471D"/>
                </a:solidFill>
              </a:rPr>
              <a:t>Mark Pegram, MD</a:t>
            </a:r>
            <a:br>
              <a:rPr lang="en-US" altLang="en-US" b="1" dirty="0">
                <a:solidFill>
                  <a:schemeClr val="accent3"/>
                </a:solidFill>
              </a:rPr>
            </a:br>
            <a:r>
              <a:rPr lang="en-US" altLang="en-US" sz="2600" i="1" dirty="0"/>
              <a:t>Professor </a:t>
            </a:r>
            <a:endParaRPr lang="en-US" altLang="en-US" sz="2600" dirty="0"/>
          </a:p>
          <a:p>
            <a:pPr marL="0" indent="0">
              <a:spcBef>
                <a:spcPts val="0"/>
              </a:spcBef>
              <a:spcAft>
                <a:spcPts val="0"/>
              </a:spcAft>
              <a:buNone/>
            </a:pPr>
            <a:r>
              <a:rPr lang="en-US" altLang="en-US" sz="2600" dirty="0"/>
              <a:t>Medical Oncology</a:t>
            </a:r>
          </a:p>
          <a:p>
            <a:pPr marL="0" indent="0">
              <a:spcBef>
                <a:spcPts val="0"/>
              </a:spcBef>
              <a:spcAft>
                <a:spcPts val="0"/>
              </a:spcAft>
              <a:buNone/>
            </a:pPr>
            <a:r>
              <a:rPr lang="en-US" altLang="en-US" sz="2600" dirty="0"/>
              <a:t>Stanford University</a:t>
            </a:r>
          </a:p>
          <a:p>
            <a:pPr marL="0" indent="0">
              <a:spcBef>
                <a:spcPts val="0"/>
              </a:spcBef>
              <a:spcAft>
                <a:spcPts val="0"/>
              </a:spcAft>
              <a:buNone/>
            </a:pPr>
            <a:r>
              <a:rPr lang="en-US" altLang="en-US" sz="2600" dirty="0"/>
              <a:t>Palo Alto, California</a:t>
            </a:r>
          </a:p>
        </p:txBody>
      </p:sp>
      <p:sp>
        <p:nvSpPr>
          <p:cNvPr id="2" name="Content Placeholder 1">
            <a:extLst>
              <a:ext uri="{FF2B5EF4-FFF2-40B4-BE49-F238E27FC236}">
                <a16:creationId xmlns:a16="http://schemas.microsoft.com/office/drawing/2014/main" id="{004728AB-9A65-694F-9B61-64C9B287BCDF}"/>
              </a:ext>
            </a:extLst>
          </p:cNvPr>
          <p:cNvSpPr>
            <a:spLocks noGrp="1"/>
          </p:cNvSpPr>
          <p:nvPr>
            <p:ph sz="half" idx="2"/>
          </p:nvPr>
        </p:nvSpPr>
        <p:spPr/>
        <p:txBody>
          <a:bodyPr/>
          <a:lstStyle/>
          <a:p>
            <a:pPr marL="0" indent="0">
              <a:spcBef>
                <a:spcPts val="0"/>
              </a:spcBef>
              <a:spcAft>
                <a:spcPts val="0"/>
              </a:spcAft>
              <a:buNone/>
            </a:pPr>
            <a:r>
              <a:rPr lang="en-US" altLang="en-US" sz="2800" b="1" dirty="0">
                <a:solidFill>
                  <a:srgbClr val="E1471D"/>
                </a:solidFill>
              </a:rPr>
              <a:t>Sara Tolaney, MD, MPH</a:t>
            </a:r>
            <a:br>
              <a:rPr lang="en-US" altLang="en-US" sz="2800" b="1" dirty="0">
                <a:solidFill>
                  <a:schemeClr val="accent3"/>
                </a:solidFill>
              </a:rPr>
            </a:br>
            <a:r>
              <a:rPr lang="en-US" altLang="en-US" sz="2600" i="1" dirty="0">
                <a:solidFill>
                  <a:srgbClr val="333333"/>
                </a:solidFill>
                <a:cs typeface="Calibri" panose="020F0502020204030204" pitchFamily="34" charset="0"/>
              </a:rPr>
              <a:t>Associate Professor of Medicine</a:t>
            </a:r>
          </a:p>
          <a:p>
            <a:pPr marL="0" indent="0">
              <a:spcBef>
                <a:spcPts val="0"/>
              </a:spcBef>
              <a:spcAft>
                <a:spcPts val="0"/>
              </a:spcAft>
              <a:buNone/>
            </a:pPr>
            <a:r>
              <a:rPr lang="en-US" altLang="en-US" sz="2600" dirty="0">
                <a:solidFill>
                  <a:srgbClr val="333333"/>
                </a:solidFill>
                <a:cs typeface="Calibri" panose="020F0502020204030204" pitchFamily="34" charset="0"/>
              </a:rPr>
              <a:t>Division of Breast Oncology</a:t>
            </a:r>
          </a:p>
          <a:p>
            <a:pPr marL="0" indent="0">
              <a:spcBef>
                <a:spcPts val="0"/>
              </a:spcBef>
              <a:spcAft>
                <a:spcPts val="0"/>
              </a:spcAft>
              <a:buNone/>
            </a:pPr>
            <a:r>
              <a:rPr lang="en-US" altLang="en-US" sz="2600" dirty="0">
                <a:solidFill>
                  <a:srgbClr val="333333"/>
                </a:solidFill>
                <a:cs typeface="Calibri" panose="020F0502020204030204" pitchFamily="34" charset="0"/>
              </a:rPr>
              <a:t>Harvard Medical School</a:t>
            </a:r>
          </a:p>
          <a:p>
            <a:pPr marL="0" indent="0">
              <a:spcBef>
                <a:spcPts val="0"/>
              </a:spcBef>
              <a:spcAft>
                <a:spcPts val="0"/>
              </a:spcAft>
              <a:buNone/>
            </a:pPr>
            <a:r>
              <a:rPr lang="en-US" altLang="en-US" sz="2600" i="1" dirty="0">
                <a:solidFill>
                  <a:srgbClr val="333333"/>
                </a:solidFill>
                <a:cs typeface="Calibri" panose="020F0502020204030204" pitchFamily="34" charset="0"/>
              </a:rPr>
              <a:t>Chief, </a:t>
            </a:r>
            <a:r>
              <a:rPr lang="en-US" altLang="en-US" sz="2600" dirty="0">
                <a:solidFill>
                  <a:srgbClr val="333333"/>
                </a:solidFill>
                <a:cs typeface="Calibri" panose="020F0502020204030204" pitchFamily="34" charset="0"/>
              </a:rPr>
              <a:t>Division of Breast Oncology</a:t>
            </a:r>
          </a:p>
          <a:p>
            <a:pPr marL="0" indent="0">
              <a:spcBef>
                <a:spcPts val="0"/>
              </a:spcBef>
              <a:spcAft>
                <a:spcPts val="0"/>
              </a:spcAft>
              <a:buNone/>
            </a:pPr>
            <a:r>
              <a:rPr lang="en-US" altLang="en-US" sz="2600" dirty="0">
                <a:solidFill>
                  <a:srgbClr val="333333"/>
                </a:solidFill>
                <a:cs typeface="Calibri" panose="020F0502020204030204" pitchFamily="34" charset="0"/>
              </a:rPr>
              <a:t>Breast Oncology Program</a:t>
            </a:r>
          </a:p>
          <a:p>
            <a:pPr marL="0" indent="0">
              <a:spcBef>
                <a:spcPts val="0"/>
              </a:spcBef>
              <a:spcAft>
                <a:spcPts val="0"/>
              </a:spcAft>
              <a:buNone/>
            </a:pPr>
            <a:r>
              <a:rPr lang="en-US" altLang="en-US" sz="2600" dirty="0">
                <a:solidFill>
                  <a:srgbClr val="333333"/>
                </a:solidFill>
                <a:cs typeface="Calibri" panose="020F0502020204030204" pitchFamily="34" charset="0"/>
              </a:rPr>
              <a:t>Dana-Farber Cancer Institute</a:t>
            </a:r>
          </a:p>
          <a:p>
            <a:pPr marL="0" indent="0">
              <a:spcBef>
                <a:spcPts val="0"/>
              </a:spcBef>
              <a:spcAft>
                <a:spcPts val="0"/>
              </a:spcAft>
              <a:buNone/>
            </a:pPr>
            <a:r>
              <a:rPr lang="en-US" altLang="en-US" sz="2600" dirty="0">
                <a:solidFill>
                  <a:srgbClr val="333333"/>
                </a:solidFill>
                <a:cs typeface="Calibri" panose="020F0502020204030204" pitchFamily="34" charset="0"/>
              </a:rPr>
              <a:t>Boston, Massachusetts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 Disclosures</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idx="1"/>
          </p:nvPr>
        </p:nvSpPr>
        <p:spPr>
          <a:xfrm>
            <a:off x="604675" y="1513047"/>
            <a:ext cx="10877529" cy="5106826"/>
          </a:xfrm>
        </p:spPr>
        <p:txBody>
          <a:bodyPr/>
          <a:lstStyle/>
          <a:p>
            <a:pPr marL="0" indent="0">
              <a:lnSpc>
                <a:spcPct val="100000"/>
              </a:lnSpc>
              <a:buClr>
                <a:srgbClr val="000000"/>
              </a:buClr>
              <a:buNone/>
            </a:pPr>
            <a:r>
              <a:rPr lang="en-US" sz="2000" dirty="0"/>
              <a:t>The </a:t>
            </a:r>
            <a:r>
              <a:rPr lang="en-US" sz="2000" b="1" i="1" dirty="0"/>
              <a:t>faculty</a:t>
            </a:r>
            <a:r>
              <a:rPr lang="en-US" sz="2000" dirty="0"/>
              <a:t> reported the following relevant financial relationships or relationships to products or devices they have with ineligible companies related to the content of this educational activity.</a:t>
            </a:r>
          </a:p>
          <a:p>
            <a:pPr marL="0" indent="0">
              <a:lnSpc>
                <a:spcPct val="100000"/>
              </a:lnSpc>
              <a:buNone/>
            </a:pPr>
            <a:r>
              <a:rPr lang="en-US" sz="2000" b="1" dirty="0">
                <a:solidFill>
                  <a:srgbClr val="E1471D"/>
                </a:solidFill>
              </a:rPr>
              <a:t>Mark Pegram, MD: </a:t>
            </a:r>
            <a:r>
              <a:rPr lang="en-US" sz="2000" i="1" dirty="0">
                <a:effectLst/>
                <a:latin typeface="+mn-lt"/>
                <a:ea typeface="Times New Roman" panose="02020603050405020304" pitchFamily="18" charset="0"/>
              </a:rPr>
              <a:t>consultant/advisor/speaker: </a:t>
            </a:r>
            <a:r>
              <a:rPr lang="en-US" sz="2000" dirty="0">
                <a:effectLst/>
                <a:latin typeface="+mn-lt"/>
                <a:ea typeface="Times New Roman" panose="02020603050405020304" pitchFamily="18" charset="0"/>
              </a:rPr>
              <a:t>AstraZeneca/Daiichi Sankyo, Gilead Sciences, Roche/Genentech.</a:t>
            </a:r>
            <a:endParaRPr lang="en-US" altLang="en-US" sz="2000" dirty="0">
              <a:latin typeface="+mn-lt"/>
              <a:cs typeface="Calibri" panose="020F0502020204030204" pitchFamily="34" charset="0"/>
            </a:endParaRPr>
          </a:p>
          <a:p>
            <a:pPr marL="0" indent="0">
              <a:lnSpc>
                <a:spcPct val="100000"/>
              </a:lnSpc>
              <a:buNone/>
            </a:pPr>
            <a:r>
              <a:rPr lang="en-US" sz="2000" b="1" i="0" dirty="0">
                <a:solidFill>
                  <a:srgbClr val="E1471D"/>
                </a:solidFill>
                <a:effectLst/>
                <a:cs typeface="Calibri" panose="020F0502020204030204" pitchFamily="34" charset="0"/>
              </a:rPr>
              <a:t>Sara Tolaney, MD, MPH: </a:t>
            </a:r>
            <a:r>
              <a:rPr lang="en-US" sz="2000" i="1" dirty="0">
                <a:effectLst/>
                <a:latin typeface="+mn-lt"/>
                <a:ea typeface="Times New Roman" panose="02020603050405020304" pitchFamily="18" charset="0"/>
              </a:rPr>
              <a:t>consultant/advisor: </a:t>
            </a:r>
            <a:r>
              <a:rPr lang="en-US" sz="2000" dirty="0">
                <a:effectLst/>
                <a:latin typeface="+mn-lt"/>
                <a:ea typeface="Times New Roman" panose="02020603050405020304" pitchFamily="18" charset="0"/>
              </a:rPr>
              <a:t>4D Pharma, AstraZeneca, ARC Therapeutics, Athenex, BeyondSpring, Blueprint Medicines, Bristol-Myers Squibb, Certara, Chugai Pharmaceuticals, CytomX, Daiichi Sankyo, Eisai, Ellipses Pharma, Genentech/Roche, Gilead Sciences, Infinity Therapeutics, Lilly, Menarini/Stemline, Merck, Mersana Therapeutics, Myovant, Novartis, Odonate, OncoSec Medical Incorporated, Pfizer, Reveal Genomics, Sanofi, Seattle Genetics, Umoja Biopharma, Zentalis, Zymeworks; </a:t>
            </a:r>
            <a:r>
              <a:rPr lang="en-US" sz="2000" i="1" dirty="0">
                <a:effectLst/>
                <a:latin typeface="+mn-lt"/>
                <a:ea typeface="Times New Roman" panose="02020603050405020304" pitchFamily="18" charset="0"/>
              </a:rPr>
              <a:t>steering committee</a:t>
            </a:r>
            <a:r>
              <a:rPr lang="en-US" sz="2000" dirty="0">
                <a:effectLst/>
                <a:latin typeface="+mn-lt"/>
                <a:ea typeface="Times New Roman" panose="02020603050405020304" pitchFamily="18" charset="0"/>
              </a:rPr>
              <a:t>: CytomX, Lilly, OncXerna; </a:t>
            </a:r>
            <a:r>
              <a:rPr lang="en-US" sz="2000" i="1" dirty="0">
                <a:effectLst/>
                <a:latin typeface="+mn-lt"/>
                <a:ea typeface="Times New Roman" panose="02020603050405020304" pitchFamily="18" charset="0"/>
              </a:rPr>
              <a:t>researcher (paid to institution): </a:t>
            </a:r>
            <a:r>
              <a:rPr lang="en-US" sz="2000" dirty="0">
                <a:effectLst/>
                <a:latin typeface="+mn-lt"/>
                <a:ea typeface="Times New Roman" panose="02020603050405020304" pitchFamily="18" charset="0"/>
              </a:rPr>
              <a:t>AstraZeneca, Bristol-Myers Squibb, Cyclacel, Eisai, Exelixis, Genentech/Roche, Gilead Sciences, Lilly, Merck, NanoString Technologies, Nektar, Novartis, Odonate, Pfizer, Sanofi, Seattle Genetics.</a:t>
            </a:r>
            <a:endParaRPr lang="en-US" altLang="en-US" sz="2000" dirty="0">
              <a:latin typeface="+mn-lt"/>
              <a:cs typeface="Calibri" panose="020F0502020204030204" pitchFamily="34" charset="0"/>
            </a:endParaRPr>
          </a:p>
        </p:txBody>
      </p:sp>
    </p:spTree>
    <p:extLst>
      <p:ext uri="{BB962C8B-B14F-4D97-AF65-F5344CB8AC3E}">
        <p14:creationId xmlns:p14="http://schemas.microsoft.com/office/powerpoint/2010/main" val="314869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KEYNOTE-522: Pembrolizumab + Chemotherapy for Newly Diagnosed Early-Stage TNBC</a:t>
            </a:r>
            <a:endParaRPr lang="en-US" altLang="en-US" dirty="0"/>
          </a:p>
        </p:txBody>
      </p:sp>
      <p:sp>
        <p:nvSpPr>
          <p:cNvPr id="31747" name="Rectangle 3">
            <a:extLst>
              <a:ext uri="{FF2B5EF4-FFF2-40B4-BE49-F238E27FC236}">
                <a16:creationId xmlns:a16="http://schemas.microsoft.com/office/drawing/2014/main" id="{151303B2-FE26-4833-8BD6-2C6BA6349571}"/>
              </a:ext>
            </a:extLst>
          </p:cNvPr>
          <p:cNvSpPr>
            <a:spLocks noGrp="1" noChangeArrowheads="1"/>
          </p:cNvSpPr>
          <p:nvPr>
            <p:ph idx="1"/>
          </p:nvPr>
        </p:nvSpPr>
        <p:spPr>
          <a:xfrm>
            <a:off x="604675" y="1513047"/>
            <a:ext cx="10877529" cy="344892"/>
          </a:xfrm>
        </p:spPr>
        <p:txBody>
          <a:bodyPr/>
          <a:lstStyle/>
          <a:p>
            <a:pPr>
              <a:spcBef>
                <a:spcPts val="500"/>
              </a:spcBef>
              <a:spcAft>
                <a:spcPts val="0"/>
              </a:spcAft>
            </a:pPr>
            <a:r>
              <a:rPr lang="en-US" altLang="en-US" sz="1800" dirty="0"/>
              <a:t>Randomized, placebo-controlled phase III trial</a:t>
            </a:r>
          </a:p>
          <a:p>
            <a:pPr lvl="1">
              <a:spcBef>
                <a:spcPts val="500"/>
              </a:spcBef>
            </a:pPr>
            <a:r>
              <a:rPr lang="en-US" altLang="en-US" sz="1600" dirty="0"/>
              <a:t>Median f/u: 39.1 mo (range: 30.0-48.0); data cutoff: March 23, 2021</a:t>
            </a:r>
          </a:p>
        </p:txBody>
      </p:sp>
      <p:sp>
        <p:nvSpPr>
          <p:cNvPr id="5" name="Text Box 23">
            <a:extLst>
              <a:ext uri="{FF2B5EF4-FFF2-40B4-BE49-F238E27FC236}">
                <a16:creationId xmlns:a16="http://schemas.microsoft.com/office/drawing/2014/main" id="{24F4CCA9-D802-B14B-8AC8-D6E65CA59224}"/>
              </a:ext>
            </a:extLst>
          </p:cNvPr>
          <p:cNvSpPr txBox="1">
            <a:spLocks noChangeArrowheads="1"/>
          </p:cNvSpPr>
          <p:nvPr/>
        </p:nvSpPr>
        <p:spPr bwMode="auto">
          <a:xfrm>
            <a:off x="261646" y="3159565"/>
            <a:ext cx="240933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aged ≥18 yr with newly diagnosed T1c N1-2 or T2-4 N0-2 TNBC;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ECOG PS 0/1; tissue sample available for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PD-L1 testing</a:t>
            </a:r>
          </a:p>
          <a:p>
            <a:pPr marL="0" marR="0" lvl="0" indent="0" algn="ctr" defTabSz="914400" rtl="0" eaLnBrk="1" fontAlgn="auto" latinLnBrk="0" hangingPunct="1">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1174)</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7" name="Rectangle 25">
            <a:extLst>
              <a:ext uri="{FF2B5EF4-FFF2-40B4-BE49-F238E27FC236}">
                <a16:creationId xmlns:a16="http://schemas.microsoft.com/office/drawing/2014/main" id="{CB5382FA-37D6-1E45-A52C-4EC418D64BF5}"/>
              </a:ext>
            </a:extLst>
          </p:cNvPr>
          <p:cNvSpPr>
            <a:spLocks noChangeArrowheads="1"/>
          </p:cNvSpPr>
          <p:nvPr/>
        </p:nvSpPr>
        <p:spPr bwMode="auto">
          <a:xfrm>
            <a:off x="3685935" y="4179752"/>
            <a:ext cx="3566160" cy="1005840"/>
          </a:xfrm>
          <a:prstGeom prst="rect">
            <a:avLst/>
          </a:prstGeom>
          <a:solidFill>
            <a:schemeClr val="accent3"/>
          </a:solidFill>
          <a:ln w="9525">
            <a:noFill/>
            <a:miter lim="800000"/>
            <a:headEnd/>
            <a:tailEnd/>
          </a:ln>
        </p:spPr>
        <p:txBody>
          <a:bodyPr wrap="non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 </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Q3W</a:t>
            </a: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endPar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Carboplatin*/Paclitaxel</a:t>
            </a:r>
            <a:r>
              <a:rPr kumimoji="0" lang="en-US" sz="1400" b="1" i="0" u="none" strike="noStrike" kern="1200" cap="none" spc="0" normalizeH="0" baseline="30000" noProof="0" dirty="0">
                <a:ln>
                  <a:noFill/>
                </a:ln>
                <a:solidFill>
                  <a:srgbClr val="FFFFFF"/>
                </a:solidFill>
                <a:effectLst/>
                <a:uLnTx/>
                <a:uFillTx/>
                <a:latin typeface="Calibri"/>
                <a:ea typeface="+mn-ea"/>
                <a:cs typeface="Arial" panose="020B0604020202020204" pitchFamily="34" charset="0"/>
              </a:rPr>
              <a:t>† </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(C1-4)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Doxo</a:t>
            </a:r>
            <a:r>
              <a:rPr kumimoji="0" lang="en-US" sz="1400" b="1" i="0" u="none" strike="noStrike" kern="1200" cap="none" spc="0" normalizeH="0" baseline="30000" noProof="0" dirty="0">
                <a:ln>
                  <a:noFill/>
                </a:ln>
                <a:solidFill>
                  <a:srgbClr val="FFFFFF"/>
                </a:solidFill>
                <a:effectLst/>
                <a:uLnTx/>
                <a:uFillTx/>
                <a:latin typeface="Calibri"/>
                <a:ea typeface="+mn-ea"/>
                <a:cs typeface="Arial" panose="020B0604020202020204" pitchFamily="34" charset="0"/>
              </a:rPr>
              <a:t>‡</a:t>
            </a: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/Epirubicin</a:t>
            </a:r>
            <a:r>
              <a:rPr kumimoji="0" lang="en-US" sz="14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Cyclophosphamide</a:t>
            </a:r>
            <a:r>
              <a:rPr kumimoji="0" lang="en-US" sz="14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 </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C5-8</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390)</a:t>
            </a: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8" name="Line 26">
            <a:extLst>
              <a:ext uri="{FF2B5EF4-FFF2-40B4-BE49-F238E27FC236}">
                <a16:creationId xmlns:a16="http://schemas.microsoft.com/office/drawing/2014/main" id="{96C1C43A-F647-754E-BAA9-ECB84E511468}"/>
              </a:ext>
            </a:extLst>
          </p:cNvPr>
          <p:cNvSpPr>
            <a:spLocks noChangeShapeType="1"/>
          </p:cNvSpPr>
          <p:nvPr/>
        </p:nvSpPr>
        <p:spPr bwMode="auto">
          <a:xfrm>
            <a:off x="2623092" y="4266560"/>
            <a:ext cx="812800" cy="4572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9" name="Line 27">
            <a:extLst>
              <a:ext uri="{FF2B5EF4-FFF2-40B4-BE49-F238E27FC236}">
                <a16:creationId xmlns:a16="http://schemas.microsoft.com/office/drawing/2014/main" id="{4C7689E5-EF7E-9F45-B1C3-59161DD36242}"/>
              </a:ext>
            </a:extLst>
          </p:cNvPr>
          <p:cNvSpPr>
            <a:spLocks noChangeShapeType="1"/>
          </p:cNvSpPr>
          <p:nvPr/>
        </p:nvSpPr>
        <p:spPr bwMode="auto">
          <a:xfrm flipV="1">
            <a:off x="2631445" y="3339357"/>
            <a:ext cx="812800" cy="4699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0" name="Rectangle 28">
            <a:extLst>
              <a:ext uri="{FF2B5EF4-FFF2-40B4-BE49-F238E27FC236}">
                <a16:creationId xmlns:a16="http://schemas.microsoft.com/office/drawing/2014/main" id="{C5EE855C-3EC5-1643-B09F-87A0869231D8}"/>
              </a:ext>
            </a:extLst>
          </p:cNvPr>
          <p:cNvSpPr>
            <a:spLocks noChangeArrowheads="1"/>
          </p:cNvSpPr>
          <p:nvPr/>
        </p:nvSpPr>
        <p:spPr bwMode="auto">
          <a:xfrm>
            <a:off x="3685935" y="3017196"/>
            <a:ext cx="3566160" cy="1005840"/>
          </a:xfrm>
          <a:prstGeom prst="rect">
            <a:avLst/>
          </a:prstGeom>
          <a:solidFill>
            <a:schemeClr val="accent1"/>
          </a:solidFill>
          <a:ln w="9525">
            <a:noFill/>
            <a:miter lim="800000"/>
            <a:headEnd/>
            <a:tailEnd/>
          </a:ln>
        </p:spPr>
        <p:txBody>
          <a:bodyPr wrap="non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Pembrolizumab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200 mg Q3W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Carboplatin*</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Paclitaxel</a:t>
            </a:r>
            <a:r>
              <a:rPr kumimoji="0" lang="en-US" sz="1400" b="1" i="0" u="none" strike="noStrike" kern="1200" cap="none" spc="0" normalizeH="0" baseline="30000" noProof="0" dirty="0">
                <a:ln>
                  <a:noFill/>
                </a:ln>
                <a:solidFill>
                  <a:srgbClr val="FFFFFF"/>
                </a:solidFill>
                <a:effectLst/>
                <a:uLnTx/>
                <a:uFillTx/>
                <a:latin typeface="Calibri"/>
                <a:ea typeface="+mn-ea"/>
                <a:cs typeface="Arial" panose="020B0604020202020204" pitchFamily="34" charset="0"/>
              </a:rPr>
              <a:t>† </a:t>
            </a:r>
            <a:r>
              <a:rPr kumimoji="0" lang="en-US" sz="1400" b="0" i="0" u="none" strike="noStrike" kern="1200" cap="none" spc="0" normalizeH="0" baseline="0" noProof="0" dirty="0">
                <a:ln>
                  <a:noFill/>
                </a:ln>
                <a:solidFill>
                  <a:srgbClr val="FFFFFF"/>
                </a:solidFill>
                <a:effectLst/>
                <a:uLnTx/>
                <a:uFillTx/>
                <a:latin typeface="Calibri"/>
                <a:ea typeface="+mn-ea"/>
                <a:cs typeface="Arial" panose="020B0604020202020204" pitchFamily="34" charset="0"/>
              </a:rPr>
              <a:t>(</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C1-4</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Doxo</a:t>
            </a:r>
            <a:r>
              <a:rPr kumimoji="0" lang="en-US" sz="1400" b="1" i="0" u="none" strike="noStrike" kern="1200" cap="none" spc="0" normalizeH="0" baseline="30000" noProof="0" dirty="0">
                <a:ln>
                  <a:noFill/>
                </a:ln>
                <a:solidFill>
                  <a:srgbClr val="FFFFFF"/>
                </a:solidFill>
                <a:effectLst/>
                <a:uLnTx/>
                <a:uFillTx/>
                <a:latin typeface="Calibri"/>
                <a:ea typeface="+mn-ea"/>
                <a:cs typeface="Arial" panose="020B0604020202020204" pitchFamily="34" charset="0"/>
              </a:rPr>
              <a:t>‡</a:t>
            </a: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/Epirubicin</a:t>
            </a:r>
            <a:r>
              <a:rPr kumimoji="0" lang="en-US" sz="14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a:t>
            </a: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/Cyclophosphamide</a:t>
            </a:r>
            <a:r>
              <a:rPr kumimoji="0" lang="en-US" sz="14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 </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C5-8</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784)</a:t>
            </a:r>
          </a:p>
        </p:txBody>
      </p:sp>
      <p:sp>
        <p:nvSpPr>
          <p:cNvPr id="11" name="Line 30">
            <a:extLst>
              <a:ext uri="{FF2B5EF4-FFF2-40B4-BE49-F238E27FC236}">
                <a16:creationId xmlns:a16="http://schemas.microsoft.com/office/drawing/2014/main" id="{298DADB9-8F67-1C41-8C6B-18580140D058}"/>
              </a:ext>
            </a:extLst>
          </p:cNvPr>
          <p:cNvSpPr>
            <a:spLocks noChangeShapeType="1"/>
          </p:cNvSpPr>
          <p:nvPr/>
        </p:nvSpPr>
        <p:spPr bwMode="auto">
          <a:xfrm rot="16200000">
            <a:off x="7540683" y="3382957"/>
            <a:ext cx="0" cy="27432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6" name="Rectangle 28">
            <a:extLst>
              <a:ext uri="{FF2B5EF4-FFF2-40B4-BE49-F238E27FC236}">
                <a16:creationId xmlns:a16="http://schemas.microsoft.com/office/drawing/2014/main" id="{0243E1FB-F34A-6045-ABCE-07C561751C5D}"/>
              </a:ext>
            </a:extLst>
          </p:cNvPr>
          <p:cNvSpPr>
            <a:spLocks noChangeArrowheads="1"/>
          </p:cNvSpPr>
          <p:nvPr/>
        </p:nvSpPr>
        <p:spPr bwMode="auto">
          <a:xfrm>
            <a:off x="9412701" y="3017196"/>
            <a:ext cx="1810835" cy="1005840"/>
          </a:xfrm>
          <a:prstGeom prst="rect">
            <a:avLst/>
          </a:prstGeom>
          <a:solidFill>
            <a:schemeClr val="accent1"/>
          </a:solidFill>
          <a:ln w="9525">
            <a:noFill/>
            <a:miter lim="800000"/>
            <a:headEnd/>
            <a:tailEnd/>
          </a:ln>
        </p:spPr>
        <p:txBody>
          <a:bodyPr wrap="non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Pembrolizumab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200 mg Q3W (C1-9)</a:t>
            </a:r>
          </a:p>
        </p:txBody>
      </p:sp>
      <p:sp>
        <p:nvSpPr>
          <p:cNvPr id="17" name="Rectangle 25">
            <a:extLst>
              <a:ext uri="{FF2B5EF4-FFF2-40B4-BE49-F238E27FC236}">
                <a16:creationId xmlns:a16="http://schemas.microsoft.com/office/drawing/2014/main" id="{B91F88AB-7F7E-1442-B742-3CD919F07A61}"/>
              </a:ext>
            </a:extLst>
          </p:cNvPr>
          <p:cNvSpPr>
            <a:spLocks noChangeArrowheads="1"/>
          </p:cNvSpPr>
          <p:nvPr/>
        </p:nvSpPr>
        <p:spPr bwMode="auto">
          <a:xfrm>
            <a:off x="9412701" y="4179752"/>
            <a:ext cx="1810835" cy="1005840"/>
          </a:xfrm>
          <a:prstGeom prst="rect">
            <a:avLst/>
          </a:prstGeom>
          <a:solidFill>
            <a:schemeClr val="accent3"/>
          </a:solidFill>
          <a:ln w="9525">
            <a:noFill/>
            <a:miter lim="800000"/>
            <a:headEnd/>
            <a:tailEnd/>
          </a:ln>
        </p:spPr>
        <p:txBody>
          <a:bodyPr wrap="non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Q3W (C1-9)</a:t>
            </a: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8" name="TextBox 17">
            <a:extLst>
              <a:ext uri="{FF2B5EF4-FFF2-40B4-BE49-F238E27FC236}">
                <a16:creationId xmlns:a16="http://schemas.microsoft.com/office/drawing/2014/main" id="{B5ECFAA2-2142-1E44-ACA0-1FDE61B49224}"/>
              </a:ext>
            </a:extLst>
          </p:cNvPr>
          <p:cNvSpPr txBox="1"/>
          <p:nvPr/>
        </p:nvSpPr>
        <p:spPr bwMode="auto">
          <a:xfrm>
            <a:off x="3685935" y="2178020"/>
            <a:ext cx="5143931" cy="369332"/>
          </a:xfrm>
          <a:prstGeom prst="rect">
            <a:avLst/>
          </a:prstGeom>
          <a:solidFill>
            <a:schemeClr val="tx2"/>
          </a:solidFill>
          <a:ln>
            <a:noFill/>
          </a:ln>
        </p:spPr>
        <p:txBody>
          <a:bodyPr wrap="square" rtlCol="0">
            <a:spAutoFit/>
          </a:bodyPr>
          <a:lstStyle>
            <a:defPPr>
              <a:defRPr lang="en-US"/>
            </a:defPPr>
            <a:lvl1pPr algn="ctr">
              <a:lnSpc>
                <a:spcPct val="100000"/>
              </a:lnSpc>
              <a:spcBef>
                <a:spcPct val="50000"/>
              </a:spcBef>
              <a:spcAft>
                <a:spcPct val="0"/>
              </a:spcAft>
              <a:buClrTx/>
              <a:buFontTx/>
              <a:buNone/>
              <a:defRPr b="1">
                <a:solidFill>
                  <a:schemeClr val="bg1"/>
                </a:solidFill>
                <a:latin typeface="Calibri" panose="020F0502020204030204" pitchFamily="34" charset="0"/>
              </a:defRPr>
            </a:lvl1p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Neoadjuvant Phase</a:t>
            </a:r>
          </a:p>
        </p:txBody>
      </p:sp>
      <p:sp>
        <p:nvSpPr>
          <p:cNvPr id="19" name="TextBox 18">
            <a:extLst>
              <a:ext uri="{FF2B5EF4-FFF2-40B4-BE49-F238E27FC236}">
                <a16:creationId xmlns:a16="http://schemas.microsoft.com/office/drawing/2014/main" id="{920B1C39-89F4-5748-A00D-4B1E1FEC2525}"/>
              </a:ext>
            </a:extLst>
          </p:cNvPr>
          <p:cNvSpPr txBox="1"/>
          <p:nvPr/>
        </p:nvSpPr>
        <p:spPr bwMode="auto">
          <a:xfrm>
            <a:off x="9412700" y="2178020"/>
            <a:ext cx="1810831" cy="369332"/>
          </a:xfrm>
          <a:prstGeom prst="rect">
            <a:avLst/>
          </a:prstGeom>
          <a:solidFill>
            <a:schemeClr val="tx2"/>
          </a:solidFill>
          <a:ln>
            <a:no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Adjuvant Phase</a:t>
            </a:r>
          </a:p>
        </p:txBody>
      </p:sp>
      <p:sp>
        <p:nvSpPr>
          <p:cNvPr id="27" name="TextBox 26">
            <a:extLst>
              <a:ext uri="{FF2B5EF4-FFF2-40B4-BE49-F238E27FC236}">
                <a16:creationId xmlns:a16="http://schemas.microsoft.com/office/drawing/2014/main" id="{61291A1E-C34A-5F48-8ECB-22991E4EC838}"/>
              </a:ext>
            </a:extLst>
          </p:cNvPr>
          <p:cNvSpPr txBox="1"/>
          <p:nvPr/>
        </p:nvSpPr>
        <p:spPr bwMode="auto">
          <a:xfrm>
            <a:off x="2779299" y="3813893"/>
            <a:ext cx="4812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a:t>
            </a:r>
          </a:p>
        </p:txBody>
      </p:sp>
      <p:cxnSp>
        <p:nvCxnSpPr>
          <p:cNvPr id="28" name="Straight Arrow Connector 27">
            <a:extLst>
              <a:ext uri="{FF2B5EF4-FFF2-40B4-BE49-F238E27FC236}">
                <a16:creationId xmlns:a16="http://schemas.microsoft.com/office/drawing/2014/main" id="{4EDDB968-B83A-9A4F-8821-8C53F8069AFA}"/>
              </a:ext>
            </a:extLst>
          </p:cNvPr>
          <p:cNvCxnSpPr/>
          <p:nvPr/>
        </p:nvCxnSpPr>
        <p:spPr bwMode="auto">
          <a:xfrm>
            <a:off x="2848771" y="3030099"/>
            <a:ext cx="2675" cy="457200"/>
          </a:xfrm>
          <a:prstGeom prst="straightConnector1">
            <a:avLst/>
          </a:prstGeom>
          <a:noFill/>
          <a:ln w="19050" cap="flat" cmpd="sng" algn="ctr">
            <a:solidFill>
              <a:schemeClr val="bg1"/>
            </a:solidFill>
            <a:prstDash val="sysDash"/>
            <a:round/>
            <a:headEnd type="none" w="med" len="med"/>
            <a:tailEnd type="triangle"/>
          </a:ln>
          <a:effectLst/>
        </p:spPr>
      </p:cxnSp>
      <p:sp>
        <p:nvSpPr>
          <p:cNvPr id="29" name="TextBox 28">
            <a:extLst>
              <a:ext uri="{FF2B5EF4-FFF2-40B4-BE49-F238E27FC236}">
                <a16:creationId xmlns:a16="http://schemas.microsoft.com/office/drawing/2014/main" id="{E80FAEA9-FF69-A94A-9DBA-75207FD5E961}"/>
              </a:ext>
            </a:extLst>
          </p:cNvPr>
          <p:cNvSpPr txBox="1"/>
          <p:nvPr/>
        </p:nvSpPr>
        <p:spPr bwMode="auto">
          <a:xfrm>
            <a:off x="753966" y="2545423"/>
            <a:ext cx="41697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Stratified by nodal status (+/-), </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tumor size (T1/T2 vs T3/T4), carboplatin schedule (QW vs Q3W)</a:t>
            </a:r>
          </a:p>
        </p:txBody>
      </p:sp>
      <p:sp>
        <p:nvSpPr>
          <p:cNvPr id="32" name="Rectangle 31">
            <a:extLst>
              <a:ext uri="{FF2B5EF4-FFF2-40B4-BE49-F238E27FC236}">
                <a16:creationId xmlns:a16="http://schemas.microsoft.com/office/drawing/2014/main" id="{220B3C98-94AE-5A4E-A3AB-122EA0702927}"/>
              </a:ext>
            </a:extLst>
          </p:cNvPr>
          <p:cNvSpPr/>
          <p:nvPr/>
        </p:nvSpPr>
        <p:spPr>
          <a:xfrm>
            <a:off x="9449705" y="5250489"/>
            <a:ext cx="2173853"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*AUC 5 Q3W or AUC 1.5 Q1W.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30000" noProof="0" dirty="0">
                <a:ln>
                  <a:noFill/>
                </a:ln>
                <a:solidFill>
                  <a:srgbClr val="000000"/>
                </a:solidFill>
                <a:effectLst/>
                <a:uLnTx/>
                <a:uFillTx/>
                <a:latin typeface="Calibri"/>
                <a:ea typeface="+mn-ea"/>
                <a:cs typeface="Arial" panose="020B060402020202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 mg/m</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2</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Q1W.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30000" noProof="0" dirty="0">
                <a:ln>
                  <a:noFill/>
                </a:ln>
                <a:solidFill>
                  <a:srgbClr val="000000"/>
                </a:solidFill>
                <a:effectLst/>
                <a:uLnTx/>
                <a:uFillTx/>
                <a:latin typeface="Calibri"/>
                <a:ea typeface="+mn-ea"/>
                <a:cs typeface="Arial" panose="020B060402020202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 mg/m</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2</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Q3W.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90 mg/m</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2</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Q3W.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600 mg/m</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2</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Q3W.</a:t>
            </a:r>
          </a:p>
        </p:txBody>
      </p:sp>
      <p:sp>
        <p:nvSpPr>
          <p:cNvPr id="33" name="TextBox 32">
            <a:extLst>
              <a:ext uri="{FF2B5EF4-FFF2-40B4-BE49-F238E27FC236}">
                <a16:creationId xmlns:a16="http://schemas.microsoft.com/office/drawing/2014/main" id="{83DD9E0D-AB03-974E-BC76-389E05CD5D46}"/>
              </a:ext>
            </a:extLst>
          </p:cNvPr>
          <p:cNvSpPr txBox="1"/>
          <p:nvPr/>
        </p:nvSpPr>
        <p:spPr bwMode="auto">
          <a:xfrm>
            <a:off x="609759" y="5250489"/>
            <a:ext cx="8181535" cy="105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285750" marR="0" lvl="0" indent="-285750" algn="l" defTabSz="914400" rtl="0" eaLnBrk="1" fontAlgn="auto" latinLnBrk="0" hangingPunct="1">
              <a:lnSpc>
                <a:spcPct val="100000"/>
              </a:lnSpc>
              <a:spcBef>
                <a:spcPts val="500"/>
              </a:spcBef>
              <a:spcAft>
                <a:spcPct val="0"/>
              </a:spcAft>
              <a:buClrTx/>
              <a:buSzTx/>
              <a:buFont typeface="Wingdings" panose="05000000000000000000" pitchFamily="2" charset="2"/>
              <a:buChar char="§"/>
              <a:tabLst/>
              <a:defRPr/>
            </a:pPr>
            <a:r>
              <a:rPr kumimoji="0" lang="en-US" sz="18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endpoints: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pCR (ypT0/Tis ypN0) by local review, EFS by local review</a:t>
            </a:r>
          </a:p>
          <a:p>
            <a:pPr marL="285750" marR="0" lvl="0" indent="-28575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en-US" sz="18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Secondary endpoints: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pCR (ypT0 ypN0 and ypT0/Tis), OS, EFS (PD-L1+), safety, QoL</a:t>
            </a:r>
          </a:p>
          <a:p>
            <a:pPr marL="285750" marR="0" lvl="0" indent="-28575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Exploratory endpoints: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RCB, pCR by subgroups, EFS by pCR</a:t>
            </a:r>
          </a:p>
        </p:txBody>
      </p:sp>
      <p:sp>
        <p:nvSpPr>
          <p:cNvPr id="2" name="TextBox 1">
            <a:extLst>
              <a:ext uri="{FF2B5EF4-FFF2-40B4-BE49-F238E27FC236}">
                <a16:creationId xmlns:a16="http://schemas.microsoft.com/office/drawing/2014/main" id="{0352EA3B-6136-4CC1-C6A5-00351AFD3961}"/>
              </a:ext>
            </a:extLst>
          </p:cNvPr>
          <p:cNvSpPr txBox="1"/>
          <p:nvPr/>
        </p:nvSpPr>
        <p:spPr bwMode="auto">
          <a:xfrm>
            <a:off x="6781099" y="2549356"/>
            <a:ext cx="6174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 wk</a:t>
            </a:r>
          </a:p>
        </p:txBody>
      </p:sp>
      <p:cxnSp>
        <p:nvCxnSpPr>
          <p:cNvPr id="6" name="Straight Arrow Connector 5">
            <a:extLst>
              <a:ext uri="{FF2B5EF4-FFF2-40B4-BE49-F238E27FC236}">
                <a16:creationId xmlns:a16="http://schemas.microsoft.com/office/drawing/2014/main" id="{5E164D25-091B-E3E9-B924-6CEA9C9DE96B}"/>
              </a:ext>
            </a:extLst>
          </p:cNvPr>
          <p:cNvCxnSpPr/>
          <p:nvPr/>
        </p:nvCxnSpPr>
        <p:spPr bwMode="auto">
          <a:xfrm>
            <a:off x="7214771" y="2791615"/>
            <a:ext cx="0" cy="182880"/>
          </a:xfrm>
          <a:prstGeom prst="straightConnector1">
            <a:avLst/>
          </a:prstGeom>
          <a:noFill/>
          <a:ln w="28575" cap="flat" cmpd="sng" algn="ctr">
            <a:solidFill>
              <a:schemeClr val="bg1"/>
            </a:solidFill>
            <a:prstDash val="solid"/>
            <a:round/>
            <a:headEnd type="none" w="med" len="med"/>
            <a:tailEnd type="triangle"/>
          </a:ln>
          <a:effectLst/>
        </p:spPr>
      </p:cxnSp>
      <p:sp>
        <p:nvSpPr>
          <p:cNvPr id="37" name="Rectangle 28">
            <a:extLst>
              <a:ext uri="{FF2B5EF4-FFF2-40B4-BE49-F238E27FC236}">
                <a16:creationId xmlns:a16="http://schemas.microsoft.com/office/drawing/2014/main" id="{90970FF0-7206-E11A-05B8-165FAD81CBEE}"/>
              </a:ext>
            </a:extLst>
          </p:cNvPr>
          <p:cNvSpPr>
            <a:spLocks noChangeArrowheads="1"/>
          </p:cNvSpPr>
          <p:nvPr/>
        </p:nvSpPr>
        <p:spPr bwMode="auto">
          <a:xfrm>
            <a:off x="7829271" y="3017196"/>
            <a:ext cx="1006255" cy="1005840"/>
          </a:xfrm>
          <a:prstGeom prst="rect">
            <a:avLst/>
          </a:prstGeom>
          <a:solidFill>
            <a:schemeClr val="bg2"/>
          </a:solidFill>
          <a:ln w="9525">
            <a:noFill/>
            <a:miter lim="800000"/>
            <a:headEnd/>
            <a:tailEnd/>
          </a:ln>
        </p:spPr>
        <p:txBody>
          <a:bodyPr wrap="non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Surgery</a:t>
            </a: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38" name="Rectangle 28">
            <a:extLst>
              <a:ext uri="{FF2B5EF4-FFF2-40B4-BE49-F238E27FC236}">
                <a16:creationId xmlns:a16="http://schemas.microsoft.com/office/drawing/2014/main" id="{35A1BC1E-F28B-3275-CF76-4FAB7149A023}"/>
              </a:ext>
            </a:extLst>
          </p:cNvPr>
          <p:cNvSpPr>
            <a:spLocks noChangeArrowheads="1"/>
          </p:cNvSpPr>
          <p:nvPr/>
        </p:nvSpPr>
        <p:spPr bwMode="auto">
          <a:xfrm>
            <a:off x="7823611" y="4179752"/>
            <a:ext cx="1006255" cy="1005840"/>
          </a:xfrm>
          <a:prstGeom prst="rect">
            <a:avLst/>
          </a:prstGeom>
          <a:solidFill>
            <a:schemeClr val="bg2"/>
          </a:solidFill>
          <a:ln w="9525">
            <a:noFill/>
            <a:miter lim="800000"/>
            <a:headEnd/>
            <a:tailEnd/>
          </a:ln>
        </p:spPr>
        <p:txBody>
          <a:bodyPr wrap="non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Surgery</a:t>
            </a: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39" name="Line 30">
            <a:extLst>
              <a:ext uri="{FF2B5EF4-FFF2-40B4-BE49-F238E27FC236}">
                <a16:creationId xmlns:a16="http://schemas.microsoft.com/office/drawing/2014/main" id="{24274DC0-F80B-5F6F-00EE-739B746BDFA5}"/>
              </a:ext>
            </a:extLst>
          </p:cNvPr>
          <p:cNvSpPr>
            <a:spLocks noChangeShapeType="1"/>
          </p:cNvSpPr>
          <p:nvPr/>
        </p:nvSpPr>
        <p:spPr bwMode="auto">
          <a:xfrm rot="16200000">
            <a:off x="9124114" y="3382956"/>
            <a:ext cx="0" cy="27432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0" name="Line 30">
            <a:extLst>
              <a:ext uri="{FF2B5EF4-FFF2-40B4-BE49-F238E27FC236}">
                <a16:creationId xmlns:a16="http://schemas.microsoft.com/office/drawing/2014/main" id="{025D7FD0-AE1C-B6FD-DE7D-E1338ECACEFF}"/>
              </a:ext>
            </a:extLst>
          </p:cNvPr>
          <p:cNvSpPr>
            <a:spLocks noChangeShapeType="1"/>
          </p:cNvSpPr>
          <p:nvPr/>
        </p:nvSpPr>
        <p:spPr bwMode="auto">
          <a:xfrm rot="16200000">
            <a:off x="7540683" y="4545513"/>
            <a:ext cx="0" cy="27432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1" name="Line 30">
            <a:extLst>
              <a:ext uri="{FF2B5EF4-FFF2-40B4-BE49-F238E27FC236}">
                <a16:creationId xmlns:a16="http://schemas.microsoft.com/office/drawing/2014/main" id="{F80A8B38-2FE2-F90C-2649-40A17D6C5997}"/>
              </a:ext>
            </a:extLst>
          </p:cNvPr>
          <p:cNvSpPr>
            <a:spLocks noChangeShapeType="1"/>
          </p:cNvSpPr>
          <p:nvPr/>
        </p:nvSpPr>
        <p:spPr bwMode="auto">
          <a:xfrm rot="16200000">
            <a:off x="9124114" y="4545512"/>
            <a:ext cx="0" cy="27432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9700093C-481B-102E-E7A0-740567D5F077}"/>
              </a:ext>
            </a:extLst>
          </p:cNvPr>
          <p:cNvSpPr txBox="1"/>
          <p:nvPr/>
        </p:nvSpPr>
        <p:spPr bwMode="auto">
          <a:xfrm>
            <a:off x="10737917" y="2549356"/>
            <a:ext cx="6174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27 wk</a:t>
            </a:r>
          </a:p>
        </p:txBody>
      </p:sp>
      <p:cxnSp>
        <p:nvCxnSpPr>
          <p:cNvPr id="43" name="Straight Arrow Connector 42">
            <a:extLst>
              <a:ext uri="{FF2B5EF4-FFF2-40B4-BE49-F238E27FC236}">
                <a16:creationId xmlns:a16="http://schemas.microsoft.com/office/drawing/2014/main" id="{0F4D1027-EC2A-A796-74BF-261889B4D397}"/>
              </a:ext>
            </a:extLst>
          </p:cNvPr>
          <p:cNvCxnSpPr/>
          <p:nvPr/>
        </p:nvCxnSpPr>
        <p:spPr bwMode="auto">
          <a:xfrm>
            <a:off x="11171591" y="2791615"/>
            <a:ext cx="0" cy="182880"/>
          </a:xfrm>
          <a:prstGeom prst="straightConnector1">
            <a:avLst/>
          </a:prstGeom>
          <a:noFill/>
          <a:ln w="28575" cap="flat" cmpd="sng" algn="ctr">
            <a:solidFill>
              <a:schemeClr val="bg1"/>
            </a:solidFill>
            <a:prstDash val="solid"/>
            <a:round/>
            <a:headEnd type="none" w="med" len="med"/>
            <a:tailEnd type="triangle"/>
          </a:ln>
          <a:effectLst/>
        </p:spPr>
      </p:cxnSp>
      <p:sp>
        <p:nvSpPr>
          <p:cNvPr id="3" name="Text Box 15">
            <a:extLst>
              <a:ext uri="{FF2B5EF4-FFF2-40B4-BE49-F238E27FC236}">
                <a16:creationId xmlns:a16="http://schemas.microsoft.com/office/drawing/2014/main" id="{8E3B922B-BB49-B4C4-CD82-2B302CB6EF30}"/>
              </a:ext>
            </a:extLst>
          </p:cNvPr>
          <p:cNvSpPr txBox="1">
            <a:spLocks noChangeArrowheads="1"/>
          </p:cNvSpPr>
          <p:nvPr/>
        </p:nvSpPr>
        <p:spPr bwMode="auto">
          <a:xfrm>
            <a:off x="431605" y="6360634"/>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Pusztai. ASCO 2022. Abstr 503. Schmid. NEJM. 2022;386:556.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6628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4" name="TextBox 9243">
            <a:extLst>
              <a:ext uri="{FF2B5EF4-FFF2-40B4-BE49-F238E27FC236}">
                <a16:creationId xmlns:a16="http://schemas.microsoft.com/office/drawing/2014/main" id="{0F85A156-6D98-8623-D7AD-66659017477F}"/>
              </a:ext>
            </a:extLst>
          </p:cNvPr>
          <p:cNvSpPr txBox="1"/>
          <p:nvPr/>
        </p:nvSpPr>
        <p:spPr bwMode="auto">
          <a:xfrm>
            <a:off x="6302434" y="2540645"/>
            <a:ext cx="2553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14.2 (5.3 to 23.1)</a:t>
            </a:r>
          </a:p>
        </p:txBody>
      </p:sp>
      <p:sp>
        <p:nvSpPr>
          <p:cNvPr id="37" name="TextBox 36">
            <a:extLst>
              <a:ext uri="{FF2B5EF4-FFF2-40B4-BE49-F238E27FC236}">
                <a16:creationId xmlns:a16="http://schemas.microsoft.com/office/drawing/2014/main" id="{4442DB71-31F3-1111-5994-C2CA73443D7A}"/>
              </a:ext>
            </a:extLst>
          </p:cNvPr>
          <p:cNvSpPr txBox="1"/>
          <p:nvPr/>
        </p:nvSpPr>
        <p:spPr bwMode="auto">
          <a:xfrm>
            <a:off x="1436660" y="2350389"/>
            <a:ext cx="2553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13.6 (5.4 to 21.8)</a:t>
            </a:r>
            <a:b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1"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
            </a: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.00055</a:t>
            </a:r>
          </a:p>
        </p:txBody>
      </p:sp>
      <p:sp>
        <p:nvSpPr>
          <p:cNvPr id="9261" name="Rectangle 9260">
            <a:extLst>
              <a:ext uri="{FF2B5EF4-FFF2-40B4-BE49-F238E27FC236}">
                <a16:creationId xmlns:a16="http://schemas.microsoft.com/office/drawing/2014/main" id="{C502E9D5-2026-6B3A-C118-3C808308F972}"/>
              </a:ext>
            </a:extLst>
          </p:cNvPr>
          <p:cNvSpPr/>
          <p:nvPr/>
        </p:nvSpPr>
        <p:spPr bwMode="auto">
          <a:xfrm>
            <a:off x="9271940" y="4341059"/>
            <a:ext cx="876403" cy="1554276"/>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262" name="Rectangle 9261">
            <a:extLst>
              <a:ext uri="{FF2B5EF4-FFF2-40B4-BE49-F238E27FC236}">
                <a16:creationId xmlns:a16="http://schemas.microsoft.com/office/drawing/2014/main" id="{7F30D73F-C960-29FE-5E11-3266EBC98028}"/>
              </a:ext>
            </a:extLst>
          </p:cNvPr>
          <p:cNvSpPr/>
          <p:nvPr/>
        </p:nvSpPr>
        <p:spPr bwMode="auto">
          <a:xfrm>
            <a:off x="10539317" y="4854127"/>
            <a:ext cx="876403" cy="1052359"/>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216" name="Rectangle 9215">
            <a:extLst>
              <a:ext uri="{FF2B5EF4-FFF2-40B4-BE49-F238E27FC236}">
                <a16:creationId xmlns:a16="http://schemas.microsoft.com/office/drawing/2014/main" id="{6991067B-8C89-8B1E-9BAA-173805BE6C02}"/>
              </a:ext>
            </a:extLst>
          </p:cNvPr>
          <p:cNvSpPr/>
          <p:nvPr/>
        </p:nvSpPr>
        <p:spPr bwMode="auto">
          <a:xfrm>
            <a:off x="6578322" y="3526532"/>
            <a:ext cx="876403" cy="2361313"/>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217" name="Rectangle 9216">
            <a:extLst>
              <a:ext uri="{FF2B5EF4-FFF2-40B4-BE49-F238E27FC236}">
                <a16:creationId xmlns:a16="http://schemas.microsoft.com/office/drawing/2014/main" id="{553C140E-728A-ED86-1698-B14BD8C4F77F}"/>
              </a:ext>
            </a:extLst>
          </p:cNvPr>
          <p:cNvSpPr/>
          <p:nvPr/>
        </p:nvSpPr>
        <p:spPr bwMode="auto">
          <a:xfrm>
            <a:off x="7845699" y="4009397"/>
            <a:ext cx="876403" cy="1878447"/>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4" name="Rectangle 43">
            <a:extLst>
              <a:ext uri="{FF2B5EF4-FFF2-40B4-BE49-F238E27FC236}">
                <a16:creationId xmlns:a16="http://schemas.microsoft.com/office/drawing/2014/main" id="{AD4F32F0-74BC-5864-4176-E523F168549D}"/>
              </a:ext>
            </a:extLst>
          </p:cNvPr>
          <p:cNvSpPr/>
          <p:nvPr/>
        </p:nvSpPr>
        <p:spPr bwMode="auto">
          <a:xfrm>
            <a:off x="1712548" y="3676718"/>
            <a:ext cx="876403" cy="2199976"/>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5" name="Rectangle 44">
            <a:extLst>
              <a:ext uri="{FF2B5EF4-FFF2-40B4-BE49-F238E27FC236}">
                <a16:creationId xmlns:a16="http://schemas.microsoft.com/office/drawing/2014/main" id="{EEFD13A9-0A72-0695-21D6-2DAA680750C9}"/>
              </a:ext>
            </a:extLst>
          </p:cNvPr>
          <p:cNvSpPr/>
          <p:nvPr/>
        </p:nvSpPr>
        <p:spPr bwMode="auto">
          <a:xfrm>
            <a:off x="2979925" y="3998246"/>
            <a:ext cx="876403" cy="1878447"/>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KEYNOTE-522: PD-L1 Did Not </a:t>
            </a:r>
            <a:br>
              <a:rPr lang="en-US" altLang="en-US" dirty="0"/>
            </a:br>
            <a:r>
              <a:rPr lang="en-US" altLang="en-US" dirty="0"/>
              <a:t>Predict Benefit From Pembrolizumab</a:t>
            </a:r>
          </a:p>
        </p:txBody>
      </p:sp>
      <p:sp>
        <p:nvSpPr>
          <p:cNvPr id="13" name="TextBox 12">
            <a:extLst>
              <a:ext uri="{FF2B5EF4-FFF2-40B4-BE49-F238E27FC236}">
                <a16:creationId xmlns:a16="http://schemas.microsoft.com/office/drawing/2014/main" id="{CA831029-6816-FB58-F73A-3DAB7547BCCC}"/>
              </a:ext>
            </a:extLst>
          </p:cNvPr>
          <p:cNvSpPr txBox="1"/>
          <p:nvPr/>
        </p:nvSpPr>
        <p:spPr bwMode="auto">
          <a:xfrm>
            <a:off x="5602590" y="5336088"/>
            <a:ext cx="361465" cy="438411"/>
          </a:xfrm>
          <a:prstGeom prst="rect">
            <a:avLst/>
          </a:prstGeom>
          <a:solidFill>
            <a:schemeClr val="tx1"/>
          </a:solidFill>
          <a:ln>
            <a:noFill/>
          </a:ln>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 name="Text Box 11">
            <a:extLst>
              <a:ext uri="{FF2B5EF4-FFF2-40B4-BE49-F238E27FC236}">
                <a16:creationId xmlns:a16="http://schemas.microsoft.com/office/drawing/2014/main" id="{B234CE94-1AED-2070-BACA-69144165ECB1}"/>
              </a:ext>
            </a:extLst>
          </p:cNvPr>
          <p:cNvSpPr txBox="1">
            <a:spLocks noChangeArrowheads="1"/>
          </p:cNvSpPr>
          <p:nvPr/>
        </p:nvSpPr>
        <p:spPr bwMode="auto">
          <a:xfrm>
            <a:off x="432344" y="6366603"/>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Dent. ESMO Asia 2020. Abstr 10.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Schmid. NEJM. 2020;382:810.</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cxnSp>
        <p:nvCxnSpPr>
          <p:cNvPr id="4" name="Straight Connector 3">
            <a:extLst>
              <a:ext uri="{FF2B5EF4-FFF2-40B4-BE49-F238E27FC236}">
                <a16:creationId xmlns:a16="http://schemas.microsoft.com/office/drawing/2014/main" id="{99C854C0-A999-4F6D-9280-DE3B7FB08429}"/>
              </a:ext>
            </a:extLst>
          </p:cNvPr>
          <p:cNvCxnSpPr>
            <a:cxnSpLocks/>
          </p:cNvCxnSpPr>
          <p:nvPr/>
        </p:nvCxnSpPr>
        <p:spPr bwMode="auto">
          <a:xfrm flipV="1">
            <a:off x="1500027" y="2430966"/>
            <a:ext cx="0" cy="3464369"/>
          </a:xfrm>
          <a:prstGeom prst="line">
            <a:avLst/>
          </a:prstGeom>
          <a:noFill/>
          <a:ln w="28575" cap="flat" cmpd="sng" algn="ctr">
            <a:solidFill>
              <a:schemeClr val="bg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79E84EB1-2995-9F5D-1E0D-88D513043E75}"/>
              </a:ext>
            </a:extLst>
          </p:cNvPr>
          <p:cNvCxnSpPr>
            <a:cxnSpLocks/>
          </p:cNvCxnSpPr>
          <p:nvPr/>
        </p:nvCxnSpPr>
        <p:spPr bwMode="auto">
          <a:xfrm flipH="1">
            <a:off x="1429225" y="244211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3A56B072-C698-94B4-50F9-5D3F80E874F6}"/>
              </a:ext>
            </a:extLst>
          </p:cNvPr>
          <p:cNvCxnSpPr>
            <a:cxnSpLocks/>
          </p:cNvCxnSpPr>
          <p:nvPr/>
        </p:nvCxnSpPr>
        <p:spPr bwMode="auto">
          <a:xfrm flipH="1">
            <a:off x="1429225" y="31312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41D22F17-2F97-DC4E-39B6-47B4BCD294C1}"/>
              </a:ext>
            </a:extLst>
          </p:cNvPr>
          <p:cNvCxnSpPr>
            <a:cxnSpLocks/>
          </p:cNvCxnSpPr>
          <p:nvPr/>
        </p:nvCxnSpPr>
        <p:spPr bwMode="auto">
          <a:xfrm flipH="1">
            <a:off x="1429225" y="382040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353C6D3C-D4A1-E868-03B7-41A8962AFC01}"/>
              </a:ext>
            </a:extLst>
          </p:cNvPr>
          <p:cNvCxnSpPr>
            <a:cxnSpLocks/>
          </p:cNvCxnSpPr>
          <p:nvPr/>
        </p:nvCxnSpPr>
        <p:spPr bwMode="auto">
          <a:xfrm flipH="1">
            <a:off x="1429225" y="450955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4EB234EE-4254-735C-BC4D-4538197F7BA8}"/>
              </a:ext>
            </a:extLst>
          </p:cNvPr>
          <p:cNvCxnSpPr>
            <a:cxnSpLocks/>
          </p:cNvCxnSpPr>
          <p:nvPr/>
        </p:nvCxnSpPr>
        <p:spPr bwMode="auto">
          <a:xfrm flipH="1">
            <a:off x="1429225" y="519870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1E8B5012-069B-7CBF-AE92-74147FEB4298}"/>
              </a:ext>
            </a:extLst>
          </p:cNvPr>
          <p:cNvCxnSpPr>
            <a:cxnSpLocks/>
          </p:cNvCxnSpPr>
          <p:nvPr/>
        </p:nvCxnSpPr>
        <p:spPr bwMode="auto">
          <a:xfrm flipH="1">
            <a:off x="1429225" y="5887844"/>
            <a:ext cx="64008" cy="0"/>
          </a:xfrm>
          <a:prstGeom prst="line">
            <a:avLst/>
          </a:prstGeom>
          <a:noFill/>
          <a:ln w="28575" cap="flat" cmpd="sng" algn="ctr">
            <a:solidFill>
              <a:schemeClr val="bg1"/>
            </a:solidFill>
            <a:prstDash val="solid"/>
            <a:round/>
            <a:headEnd type="none" w="med" len="med"/>
            <a:tailEnd type="none" w="med" len="med"/>
          </a:ln>
          <a:effectLst/>
        </p:spPr>
      </p:cxnSp>
      <p:sp>
        <p:nvSpPr>
          <p:cNvPr id="23" name="TextBox 22">
            <a:extLst>
              <a:ext uri="{FF2B5EF4-FFF2-40B4-BE49-F238E27FC236}">
                <a16:creationId xmlns:a16="http://schemas.microsoft.com/office/drawing/2014/main" id="{5AF4E2E4-3E92-715F-B502-0869B822DA30}"/>
              </a:ext>
            </a:extLst>
          </p:cNvPr>
          <p:cNvSpPr txBox="1"/>
          <p:nvPr/>
        </p:nvSpPr>
        <p:spPr bwMode="auto">
          <a:xfrm>
            <a:off x="1507284" y="5957420"/>
            <a:ext cx="2553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ypT0/Tis ypN0</a:t>
            </a:r>
          </a:p>
        </p:txBody>
      </p:sp>
      <p:sp>
        <p:nvSpPr>
          <p:cNvPr id="24" name="TextBox 23">
            <a:extLst>
              <a:ext uri="{FF2B5EF4-FFF2-40B4-BE49-F238E27FC236}">
                <a16:creationId xmlns:a16="http://schemas.microsoft.com/office/drawing/2014/main" id="{1634CCDE-E2CE-6D64-3502-35CC7782840F}"/>
              </a:ext>
            </a:extLst>
          </p:cNvPr>
          <p:cNvSpPr txBox="1"/>
          <p:nvPr/>
        </p:nvSpPr>
        <p:spPr bwMode="auto">
          <a:xfrm rot="16200000">
            <a:off x="-940925" y="4015103"/>
            <a:ext cx="35153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pCR, % (95% CI)</a:t>
            </a:r>
          </a:p>
        </p:txBody>
      </p:sp>
      <p:sp>
        <p:nvSpPr>
          <p:cNvPr id="25" name="TextBox 24">
            <a:extLst>
              <a:ext uri="{FF2B5EF4-FFF2-40B4-BE49-F238E27FC236}">
                <a16:creationId xmlns:a16="http://schemas.microsoft.com/office/drawing/2014/main" id="{61E0B9DA-8EFF-956E-F274-BB97BF55A22E}"/>
              </a:ext>
            </a:extLst>
          </p:cNvPr>
          <p:cNvSpPr txBox="1"/>
          <p:nvPr/>
        </p:nvSpPr>
        <p:spPr bwMode="auto">
          <a:xfrm>
            <a:off x="830955" y="2267481"/>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27" name="TextBox 26">
            <a:extLst>
              <a:ext uri="{FF2B5EF4-FFF2-40B4-BE49-F238E27FC236}">
                <a16:creationId xmlns:a16="http://schemas.microsoft.com/office/drawing/2014/main" id="{AC5C5392-AA62-D220-B8FA-E2A461A9083D}"/>
              </a:ext>
            </a:extLst>
          </p:cNvPr>
          <p:cNvSpPr txBox="1"/>
          <p:nvPr/>
        </p:nvSpPr>
        <p:spPr bwMode="auto">
          <a:xfrm>
            <a:off x="830955" y="2956119"/>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29" name="TextBox 28">
            <a:extLst>
              <a:ext uri="{FF2B5EF4-FFF2-40B4-BE49-F238E27FC236}">
                <a16:creationId xmlns:a16="http://schemas.microsoft.com/office/drawing/2014/main" id="{685C1666-26EB-8E19-35B0-78105F96BB73}"/>
              </a:ext>
            </a:extLst>
          </p:cNvPr>
          <p:cNvSpPr txBox="1"/>
          <p:nvPr/>
        </p:nvSpPr>
        <p:spPr bwMode="auto">
          <a:xfrm>
            <a:off x="830955" y="3644757"/>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31" name="TextBox 30">
            <a:extLst>
              <a:ext uri="{FF2B5EF4-FFF2-40B4-BE49-F238E27FC236}">
                <a16:creationId xmlns:a16="http://schemas.microsoft.com/office/drawing/2014/main" id="{C24760A1-1C23-B740-1AAD-51E2B3431C26}"/>
              </a:ext>
            </a:extLst>
          </p:cNvPr>
          <p:cNvSpPr txBox="1"/>
          <p:nvPr/>
        </p:nvSpPr>
        <p:spPr bwMode="auto">
          <a:xfrm>
            <a:off x="830955" y="4333395"/>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33" name="TextBox 32">
            <a:extLst>
              <a:ext uri="{FF2B5EF4-FFF2-40B4-BE49-F238E27FC236}">
                <a16:creationId xmlns:a16="http://schemas.microsoft.com/office/drawing/2014/main" id="{4383BC1D-DC54-BB15-A1A8-03F9F921EB98}"/>
              </a:ext>
            </a:extLst>
          </p:cNvPr>
          <p:cNvSpPr txBox="1"/>
          <p:nvPr/>
        </p:nvSpPr>
        <p:spPr bwMode="auto">
          <a:xfrm>
            <a:off x="830955" y="5022033"/>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5" name="TextBox 34">
            <a:extLst>
              <a:ext uri="{FF2B5EF4-FFF2-40B4-BE49-F238E27FC236}">
                <a16:creationId xmlns:a16="http://schemas.microsoft.com/office/drawing/2014/main" id="{31B3C5AD-E17C-83E1-716E-2D7297078FDF}"/>
              </a:ext>
            </a:extLst>
          </p:cNvPr>
          <p:cNvSpPr txBox="1"/>
          <p:nvPr/>
        </p:nvSpPr>
        <p:spPr bwMode="auto">
          <a:xfrm>
            <a:off x="830955" y="5710669"/>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6" name="TextBox 35">
            <a:extLst>
              <a:ext uri="{FF2B5EF4-FFF2-40B4-BE49-F238E27FC236}">
                <a16:creationId xmlns:a16="http://schemas.microsoft.com/office/drawing/2014/main" id="{66FDBE8F-4145-40DE-5026-A04D6BD99973}"/>
              </a:ext>
            </a:extLst>
          </p:cNvPr>
          <p:cNvSpPr txBox="1"/>
          <p:nvPr/>
        </p:nvSpPr>
        <p:spPr bwMode="auto">
          <a:xfrm>
            <a:off x="1507285" y="1559720"/>
            <a:ext cx="25536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pCR in ITT Population</a:t>
            </a:r>
            <a:b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(ypT0/Tis ypN0)</a:t>
            </a:r>
          </a:p>
        </p:txBody>
      </p:sp>
      <p:sp>
        <p:nvSpPr>
          <p:cNvPr id="38" name="Right Bracket 37">
            <a:extLst>
              <a:ext uri="{FF2B5EF4-FFF2-40B4-BE49-F238E27FC236}">
                <a16:creationId xmlns:a16="http://schemas.microsoft.com/office/drawing/2014/main" id="{CA2D5B9B-5C4A-532D-4CEA-E0B9F72DF7DF}"/>
              </a:ext>
            </a:extLst>
          </p:cNvPr>
          <p:cNvSpPr/>
          <p:nvPr/>
        </p:nvSpPr>
        <p:spPr bwMode="auto">
          <a:xfrm rot="16200000">
            <a:off x="2525404" y="2593057"/>
            <a:ext cx="527381" cy="1238164"/>
          </a:xfrm>
          <a:custGeom>
            <a:avLst/>
            <a:gdLst>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4" fmla="*/ 0 w 527381"/>
              <a:gd name="connsiteY4" fmla="*/ 0 h 1210669"/>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4" fmla="*/ 0 w 527381"/>
              <a:gd name="connsiteY4" fmla="*/ 0 h 1210669"/>
              <a:gd name="connsiteX0" fmla="*/ 342900 w 527381"/>
              <a:gd name="connsiteY0" fmla="*/ 3175 h 1210669"/>
              <a:gd name="connsiteX1" fmla="*/ 527381 w 527381"/>
              <a:gd name="connsiteY1" fmla="*/ 5 h 1210669"/>
              <a:gd name="connsiteX2" fmla="*/ 527381 w 527381"/>
              <a:gd name="connsiteY2" fmla="*/ 1210664 h 1210669"/>
              <a:gd name="connsiteX3" fmla="*/ 0 w 527381"/>
              <a:gd name="connsiteY3" fmla="*/ 1210669 h 1210669"/>
            </a:gdLst>
            <a:ahLst/>
            <a:cxnLst>
              <a:cxn ang="0">
                <a:pos x="connsiteX0" y="connsiteY0"/>
              </a:cxn>
              <a:cxn ang="0">
                <a:pos x="connsiteX1" y="connsiteY1"/>
              </a:cxn>
              <a:cxn ang="0">
                <a:pos x="connsiteX2" y="connsiteY2"/>
              </a:cxn>
              <a:cxn ang="0">
                <a:pos x="connsiteX3" y="connsiteY3"/>
              </a:cxn>
            </a:cxnLst>
            <a:rect l="l" t="t" r="r" b="b"/>
            <a:pathLst>
              <a:path w="527381" h="1210669" stroke="0" extrusionOk="0">
                <a:moveTo>
                  <a:pt x="0" y="0"/>
                </a:moveTo>
                <a:lnTo>
                  <a:pt x="527381" y="5"/>
                </a:lnTo>
                <a:lnTo>
                  <a:pt x="527381" y="1210664"/>
                </a:lnTo>
                <a:cubicBezTo>
                  <a:pt x="527381" y="1210667"/>
                  <a:pt x="291264" y="1210669"/>
                  <a:pt x="0" y="1210669"/>
                </a:cubicBezTo>
                <a:lnTo>
                  <a:pt x="0" y="0"/>
                </a:lnTo>
                <a:close/>
              </a:path>
              <a:path w="527381" h="1210669" fill="none">
                <a:moveTo>
                  <a:pt x="342900" y="3175"/>
                </a:moveTo>
                <a:lnTo>
                  <a:pt x="527381" y="5"/>
                </a:lnTo>
                <a:lnTo>
                  <a:pt x="527381" y="1210664"/>
                </a:lnTo>
                <a:cubicBezTo>
                  <a:pt x="527381" y="1210667"/>
                  <a:pt x="291264" y="1210669"/>
                  <a:pt x="0" y="1210669"/>
                </a:cubicBezTo>
              </a:path>
            </a:pathLst>
          </a:custGeom>
          <a:noFill/>
          <a:ln w="28575" cap="flat" cmpd="sng" algn="ctr">
            <a:solidFill>
              <a:schemeClr val="bg1"/>
            </a:solidFill>
            <a:prstDash val="solid"/>
            <a:round/>
            <a:headEnd type="non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9" name="TextBox 38">
            <a:extLst>
              <a:ext uri="{FF2B5EF4-FFF2-40B4-BE49-F238E27FC236}">
                <a16:creationId xmlns:a16="http://schemas.microsoft.com/office/drawing/2014/main" id="{F3F833B0-F2BA-C439-3D5F-062168E65365}"/>
              </a:ext>
            </a:extLst>
          </p:cNvPr>
          <p:cNvSpPr txBox="1"/>
          <p:nvPr/>
        </p:nvSpPr>
        <p:spPr bwMode="auto">
          <a:xfrm>
            <a:off x="1724342" y="3137522"/>
            <a:ext cx="898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64.8%</a:t>
            </a:r>
          </a:p>
        </p:txBody>
      </p:sp>
      <p:sp>
        <p:nvSpPr>
          <p:cNvPr id="40" name="TextBox 39">
            <a:extLst>
              <a:ext uri="{FF2B5EF4-FFF2-40B4-BE49-F238E27FC236}">
                <a16:creationId xmlns:a16="http://schemas.microsoft.com/office/drawing/2014/main" id="{5CE46843-D0E4-B303-A12A-D0FE70486F91}"/>
              </a:ext>
            </a:extLst>
          </p:cNvPr>
          <p:cNvSpPr txBox="1"/>
          <p:nvPr/>
        </p:nvSpPr>
        <p:spPr bwMode="auto">
          <a:xfrm>
            <a:off x="2971739" y="3467687"/>
            <a:ext cx="898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51.2%</a:t>
            </a:r>
          </a:p>
        </p:txBody>
      </p:sp>
      <p:sp>
        <p:nvSpPr>
          <p:cNvPr id="41" name="TextBox 40">
            <a:extLst>
              <a:ext uri="{FF2B5EF4-FFF2-40B4-BE49-F238E27FC236}">
                <a16:creationId xmlns:a16="http://schemas.microsoft.com/office/drawing/2014/main" id="{826A9B66-37E6-B285-F70A-8E42B4503856}"/>
              </a:ext>
            </a:extLst>
          </p:cNvPr>
          <p:cNvSpPr txBox="1"/>
          <p:nvPr/>
        </p:nvSpPr>
        <p:spPr bwMode="auto">
          <a:xfrm>
            <a:off x="3960724" y="2027223"/>
            <a:ext cx="18401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Pembro + CT</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Placebo + CT</a:t>
            </a:r>
          </a:p>
        </p:txBody>
      </p:sp>
      <p:sp>
        <p:nvSpPr>
          <p:cNvPr id="42" name="Rectangle 41">
            <a:extLst>
              <a:ext uri="{FF2B5EF4-FFF2-40B4-BE49-F238E27FC236}">
                <a16:creationId xmlns:a16="http://schemas.microsoft.com/office/drawing/2014/main" id="{BC9E7120-8892-23BA-DA15-F248EB809A1B}"/>
              </a:ext>
            </a:extLst>
          </p:cNvPr>
          <p:cNvSpPr/>
          <p:nvPr/>
        </p:nvSpPr>
        <p:spPr bwMode="auto">
          <a:xfrm>
            <a:off x="3823847" y="2141567"/>
            <a:ext cx="154918" cy="15491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43" name="Rectangle 42">
            <a:extLst>
              <a:ext uri="{FF2B5EF4-FFF2-40B4-BE49-F238E27FC236}">
                <a16:creationId xmlns:a16="http://schemas.microsoft.com/office/drawing/2014/main" id="{432F782D-9516-74AD-2761-817BCE7BD533}"/>
              </a:ext>
            </a:extLst>
          </p:cNvPr>
          <p:cNvSpPr/>
          <p:nvPr/>
        </p:nvSpPr>
        <p:spPr bwMode="auto">
          <a:xfrm>
            <a:off x="3823847" y="2404880"/>
            <a:ext cx="154918" cy="154918"/>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cxnSp>
        <p:nvCxnSpPr>
          <p:cNvPr id="7" name="Straight Connector 6">
            <a:extLst>
              <a:ext uri="{FF2B5EF4-FFF2-40B4-BE49-F238E27FC236}">
                <a16:creationId xmlns:a16="http://schemas.microsoft.com/office/drawing/2014/main" id="{5B1F7DFD-4C82-C77E-DC12-C7322B7CE3EC}"/>
              </a:ext>
            </a:extLst>
          </p:cNvPr>
          <p:cNvCxnSpPr>
            <a:cxnSpLocks/>
          </p:cNvCxnSpPr>
          <p:nvPr/>
        </p:nvCxnSpPr>
        <p:spPr bwMode="auto">
          <a:xfrm>
            <a:off x="1496133" y="5887844"/>
            <a:ext cx="2564781" cy="0"/>
          </a:xfrm>
          <a:prstGeom prst="line">
            <a:avLst/>
          </a:prstGeom>
          <a:noFill/>
          <a:ln w="28575" cap="flat" cmpd="sng" algn="ctr">
            <a:solidFill>
              <a:schemeClr val="bg1"/>
            </a:solidFill>
            <a:prstDash val="solid"/>
            <a:round/>
            <a:headEnd type="none" w="med" len="med"/>
            <a:tailEnd type="none" w="med" len="med"/>
          </a:ln>
          <a:effectLst/>
        </p:spPr>
      </p:cxnSp>
      <p:sp>
        <p:nvSpPr>
          <p:cNvPr id="46" name="TextBox 45">
            <a:extLst>
              <a:ext uri="{FF2B5EF4-FFF2-40B4-BE49-F238E27FC236}">
                <a16:creationId xmlns:a16="http://schemas.microsoft.com/office/drawing/2014/main" id="{009C352E-BA30-142D-5CCC-AD253DAAE00E}"/>
              </a:ext>
            </a:extLst>
          </p:cNvPr>
          <p:cNvSpPr txBox="1"/>
          <p:nvPr/>
        </p:nvSpPr>
        <p:spPr bwMode="auto">
          <a:xfrm>
            <a:off x="1730309" y="5523832"/>
            <a:ext cx="8920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260/401</a:t>
            </a:r>
          </a:p>
        </p:txBody>
      </p:sp>
      <p:sp>
        <p:nvSpPr>
          <p:cNvPr id="47" name="TextBox 46">
            <a:extLst>
              <a:ext uri="{FF2B5EF4-FFF2-40B4-BE49-F238E27FC236}">
                <a16:creationId xmlns:a16="http://schemas.microsoft.com/office/drawing/2014/main" id="{A55AFB42-8394-6792-9685-FCB056F580C6}"/>
              </a:ext>
            </a:extLst>
          </p:cNvPr>
          <p:cNvSpPr txBox="1"/>
          <p:nvPr/>
        </p:nvSpPr>
        <p:spPr bwMode="auto">
          <a:xfrm>
            <a:off x="2981206" y="5523832"/>
            <a:ext cx="8920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103/201</a:t>
            </a:r>
          </a:p>
        </p:txBody>
      </p:sp>
      <p:grpSp>
        <p:nvGrpSpPr>
          <p:cNvPr id="56" name="Group 55">
            <a:extLst>
              <a:ext uri="{FF2B5EF4-FFF2-40B4-BE49-F238E27FC236}">
                <a16:creationId xmlns:a16="http://schemas.microsoft.com/office/drawing/2014/main" id="{F2456553-0CB8-C545-EF87-9B8AB84BF565}"/>
              </a:ext>
            </a:extLst>
          </p:cNvPr>
          <p:cNvGrpSpPr/>
          <p:nvPr/>
        </p:nvGrpSpPr>
        <p:grpSpPr>
          <a:xfrm>
            <a:off x="3354823" y="3825247"/>
            <a:ext cx="131854" cy="372519"/>
            <a:chOff x="4279864" y="4042659"/>
            <a:chExt cx="131854" cy="372519"/>
          </a:xfrm>
        </p:grpSpPr>
        <p:cxnSp>
          <p:nvCxnSpPr>
            <p:cNvPr id="49" name="Straight Connector 48">
              <a:extLst>
                <a:ext uri="{FF2B5EF4-FFF2-40B4-BE49-F238E27FC236}">
                  <a16:creationId xmlns:a16="http://schemas.microsoft.com/office/drawing/2014/main" id="{F8E46672-A1D0-3721-DC2A-7CCCA1D78539}"/>
                </a:ext>
              </a:extLst>
            </p:cNvPr>
            <p:cNvCxnSpPr>
              <a:cxnSpLocks/>
            </p:cNvCxnSpPr>
            <p:nvPr/>
          </p:nvCxnSpPr>
          <p:spPr bwMode="auto">
            <a:xfrm flipH="1">
              <a:off x="4279864" y="4415178"/>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7B998D8B-32B5-CDBC-ABAC-8D95EC395DA3}"/>
                </a:ext>
              </a:extLst>
            </p:cNvPr>
            <p:cNvCxnSpPr>
              <a:cxnSpLocks/>
            </p:cNvCxnSpPr>
            <p:nvPr/>
          </p:nvCxnSpPr>
          <p:spPr bwMode="auto">
            <a:xfrm flipH="1">
              <a:off x="4279864" y="4042659"/>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DF991BC6-3F6D-FFC2-EA89-03810B83BDE9}"/>
                </a:ext>
              </a:extLst>
            </p:cNvPr>
            <p:cNvCxnSpPr>
              <a:cxnSpLocks/>
            </p:cNvCxnSpPr>
            <p:nvPr/>
          </p:nvCxnSpPr>
          <p:spPr bwMode="auto">
            <a:xfrm>
              <a:off x="4345791" y="4044950"/>
              <a:ext cx="0" cy="370228"/>
            </a:xfrm>
            <a:prstGeom prst="line">
              <a:avLst/>
            </a:prstGeom>
            <a:noFill/>
            <a:ln w="28575" cap="flat" cmpd="sng" algn="ctr">
              <a:solidFill>
                <a:schemeClr val="bg1"/>
              </a:solidFill>
              <a:prstDash val="solid"/>
              <a:round/>
              <a:headEnd type="none" w="med" len="med"/>
              <a:tailEnd type="none" w="med" len="med"/>
            </a:ln>
            <a:effectLst/>
          </p:spPr>
        </p:cxnSp>
      </p:grpSp>
      <p:grpSp>
        <p:nvGrpSpPr>
          <p:cNvPr id="58" name="Group 57">
            <a:extLst>
              <a:ext uri="{FF2B5EF4-FFF2-40B4-BE49-F238E27FC236}">
                <a16:creationId xmlns:a16="http://schemas.microsoft.com/office/drawing/2014/main" id="{E7DA3B93-B9A8-7E32-97FC-BEB8BE2A3B4B}"/>
              </a:ext>
            </a:extLst>
          </p:cNvPr>
          <p:cNvGrpSpPr/>
          <p:nvPr/>
        </p:nvGrpSpPr>
        <p:grpSpPr>
          <a:xfrm>
            <a:off x="2078098" y="3555050"/>
            <a:ext cx="131854" cy="262278"/>
            <a:chOff x="4279864" y="4042659"/>
            <a:chExt cx="131854" cy="262278"/>
          </a:xfrm>
        </p:grpSpPr>
        <p:cxnSp>
          <p:nvCxnSpPr>
            <p:cNvPr id="59" name="Straight Connector 58">
              <a:extLst>
                <a:ext uri="{FF2B5EF4-FFF2-40B4-BE49-F238E27FC236}">
                  <a16:creationId xmlns:a16="http://schemas.microsoft.com/office/drawing/2014/main" id="{9BB8AD79-C702-40C3-896E-9748338A5903}"/>
                </a:ext>
              </a:extLst>
            </p:cNvPr>
            <p:cNvCxnSpPr>
              <a:cxnSpLocks/>
            </p:cNvCxnSpPr>
            <p:nvPr/>
          </p:nvCxnSpPr>
          <p:spPr bwMode="auto">
            <a:xfrm flipH="1">
              <a:off x="4279864" y="4304937"/>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A943418D-62A6-4986-9502-77AE9D5E66CB}"/>
                </a:ext>
              </a:extLst>
            </p:cNvPr>
            <p:cNvCxnSpPr>
              <a:cxnSpLocks/>
            </p:cNvCxnSpPr>
            <p:nvPr/>
          </p:nvCxnSpPr>
          <p:spPr bwMode="auto">
            <a:xfrm flipH="1">
              <a:off x="4279864" y="4042659"/>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D91233D9-3ACF-5A07-E57B-59FAF455F10D}"/>
                </a:ext>
              </a:extLst>
            </p:cNvPr>
            <p:cNvCxnSpPr>
              <a:cxnSpLocks/>
            </p:cNvCxnSpPr>
            <p:nvPr/>
          </p:nvCxnSpPr>
          <p:spPr bwMode="auto">
            <a:xfrm>
              <a:off x="4345791" y="4044950"/>
              <a:ext cx="0" cy="259987"/>
            </a:xfrm>
            <a:prstGeom prst="line">
              <a:avLst/>
            </a:prstGeom>
            <a:noFill/>
            <a:ln w="28575" cap="flat" cmpd="sng" algn="ctr">
              <a:solidFill>
                <a:schemeClr val="bg1"/>
              </a:solidFill>
              <a:prstDash val="solid"/>
              <a:round/>
              <a:headEnd type="none" w="med" len="med"/>
              <a:tailEnd type="none" w="med" len="med"/>
            </a:ln>
            <a:effectLst/>
          </p:spPr>
        </p:cxnSp>
      </p:grpSp>
      <p:cxnSp>
        <p:nvCxnSpPr>
          <p:cNvPr id="9219" name="Straight Connector 9218">
            <a:extLst>
              <a:ext uri="{FF2B5EF4-FFF2-40B4-BE49-F238E27FC236}">
                <a16:creationId xmlns:a16="http://schemas.microsoft.com/office/drawing/2014/main" id="{C9CE60C8-B9D2-E067-E83E-2FF80C9834FE}"/>
              </a:ext>
            </a:extLst>
          </p:cNvPr>
          <p:cNvCxnSpPr>
            <a:cxnSpLocks/>
          </p:cNvCxnSpPr>
          <p:nvPr/>
        </p:nvCxnSpPr>
        <p:spPr bwMode="auto">
          <a:xfrm flipV="1">
            <a:off x="6365801" y="2442117"/>
            <a:ext cx="0" cy="3464369"/>
          </a:xfrm>
          <a:prstGeom prst="line">
            <a:avLst/>
          </a:prstGeom>
          <a:noFill/>
          <a:ln w="28575" cap="flat" cmpd="sng" algn="ctr">
            <a:solidFill>
              <a:schemeClr val="bg1"/>
            </a:solidFill>
            <a:prstDash val="solid"/>
            <a:round/>
            <a:headEnd type="none" w="med" len="med"/>
            <a:tailEnd type="none" w="med" len="med"/>
          </a:ln>
          <a:effectLst/>
        </p:spPr>
      </p:cxnSp>
      <p:cxnSp>
        <p:nvCxnSpPr>
          <p:cNvPr id="9220" name="Straight Connector 9219">
            <a:extLst>
              <a:ext uri="{FF2B5EF4-FFF2-40B4-BE49-F238E27FC236}">
                <a16:creationId xmlns:a16="http://schemas.microsoft.com/office/drawing/2014/main" id="{86F029F7-72FA-05E1-B712-0D3EB425A311}"/>
              </a:ext>
            </a:extLst>
          </p:cNvPr>
          <p:cNvCxnSpPr>
            <a:cxnSpLocks/>
          </p:cNvCxnSpPr>
          <p:nvPr/>
        </p:nvCxnSpPr>
        <p:spPr bwMode="auto">
          <a:xfrm flipH="1">
            <a:off x="6294999" y="245326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222" name="Straight Connector 9221">
            <a:extLst>
              <a:ext uri="{FF2B5EF4-FFF2-40B4-BE49-F238E27FC236}">
                <a16:creationId xmlns:a16="http://schemas.microsoft.com/office/drawing/2014/main" id="{A051E1ED-1CA3-C961-9116-E1D4256956CE}"/>
              </a:ext>
            </a:extLst>
          </p:cNvPr>
          <p:cNvCxnSpPr>
            <a:cxnSpLocks/>
          </p:cNvCxnSpPr>
          <p:nvPr/>
        </p:nvCxnSpPr>
        <p:spPr bwMode="auto">
          <a:xfrm flipH="1">
            <a:off x="6294999" y="314241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224" name="Straight Connector 9223">
            <a:extLst>
              <a:ext uri="{FF2B5EF4-FFF2-40B4-BE49-F238E27FC236}">
                <a16:creationId xmlns:a16="http://schemas.microsoft.com/office/drawing/2014/main" id="{EB0EE22F-7651-BEB6-CF71-47B3D62A7C86}"/>
              </a:ext>
            </a:extLst>
          </p:cNvPr>
          <p:cNvCxnSpPr>
            <a:cxnSpLocks/>
          </p:cNvCxnSpPr>
          <p:nvPr/>
        </p:nvCxnSpPr>
        <p:spPr bwMode="auto">
          <a:xfrm flipH="1">
            <a:off x="6294999" y="383156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226" name="Straight Connector 9225">
            <a:extLst>
              <a:ext uri="{FF2B5EF4-FFF2-40B4-BE49-F238E27FC236}">
                <a16:creationId xmlns:a16="http://schemas.microsoft.com/office/drawing/2014/main" id="{467E340E-ABF3-B37F-EF52-01BB6CE41186}"/>
              </a:ext>
            </a:extLst>
          </p:cNvPr>
          <p:cNvCxnSpPr>
            <a:cxnSpLocks/>
          </p:cNvCxnSpPr>
          <p:nvPr/>
        </p:nvCxnSpPr>
        <p:spPr bwMode="auto">
          <a:xfrm flipH="1">
            <a:off x="6294999" y="452070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228" name="Straight Connector 9227">
            <a:extLst>
              <a:ext uri="{FF2B5EF4-FFF2-40B4-BE49-F238E27FC236}">
                <a16:creationId xmlns:a16="http://schemas.microsoft.com/office/drawing/2014/main" id="{D34E26F0-DC50-F1E6-A3EB-B5887F26842F}"/>
              </a:ext>
            </a:extLst>
          </p:cNvPr>
          <p:cNvCxnSpPr>
            <a:cxnSpLocks/>
          </p:cNvCxnSpPr>
          <p:nvPr/>
        </p:nvCxnSpPr>
        <p:spPr bwMode="auto">
          <a:xfrm flipH="1">
            <a:off x="6294999" y="520985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230" name="Straight Connector 9229">
            <a:extLst>
              <a:ext uri="{FF2B5EF4-FFF2-40B4-BE49-F238E27FC236}">
                <a16:creationId xmlns:a16="http://schemas.microsoft.com/office/drawing/2014/main" id="{8E3DD727-544E-757F-93A3-49E2988D3B3E}"/>
              </a:ext>
            </a:extLst>
          </p:cNvPr>
          <p:cNvCxnSpPr>
            <a:cxnSpLocks/>
          </p:cNvCxnSpPr>
          <p:nvPr/>
        </p:nvCxnSpPr>
        <p:spPr bwMode="auto">
          <a:xfrm flipH="1">
            <a:off x="6294999" y="5898995"/>
            <a:ext cx="64008" cy="0"/>
          </a:xfrm>
          <a:prstGeom prst="line">
            <a:avLst/>
          </a:prstGeom>
          <a:noFill/>
          <a:ln w="28575" cap="flat" cmpd="sng" algn="ctr">
            <a:solidFill>
              <a:schemeClr val="bg1"/>
            </a:solidFill>
            <a:prstDash val="solid"/>
            <a:round/>
            <a:headEnd type="none" w="med" len="med"/>
            <a:tailEnd type="none" w="med" len="med"/>
          </a:ln>
          <a:effectLst/>
        </p:spPr>
      </p:cxnSp>
      <p:sp>
        <p:nvSpPr>
          <p:cNvPr id="9231" name="TextBox 9230">
            <a:extLst>
              <a:ext uri="{FF2B5EF4-FFF2-40B4-BE49-F238E27FC236}">
                <a16:creationId xmlns:a16="http://schemas.microsoft.com/office/drawing/2014/main" id="{A8F822E0-F923-CE36-CBCB-1930B6C63022}"/>
              </a:ext>
            </a:extLst>
          </p:cNvPr>
          <p:cNvSpPr txBox="1"/>
          <p:nvPr/>
        </p:nvSpPr>
        <p:spPr bwMode="auto">
          <a:xfrm>
            <a:off x="6373058" y="5968571"/>
            <a:ext cx="2553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PD-L1 Positive</a:t>
            </a:r>
          </a:p>
        </p:txBody>
      </p:sp>
      <p:sp>
        <p:nvSpPr>
          <p:cNvPr id="9232" name="TextBox 9231">
            <a:extLst>
              <a:ext uri="{FF2B5EF4-FFF2-40B4-BE49-F238E27FC236}">
                <a16:creationId xmlns:a16="http://schemas.microsoft.com/office/drawing/2014/main" id="{816FBB76-4DC6-F7E7-0C40-B0C013AAEE46}"/>
              </a:ext>
            </a:extLst>
          </p:cNvPr>
          <p:cNvSpPr txBox="1"/>
          <p:nvPr/>
        </p:nvSpPr>
        <p:spPr bwMode="auto">
          <a:xfrm rot="16200000">
            <a:off x="3924849" y="4026254"/>
            <a:ext cx="35153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pCR, % (95% CI)</a:t>
            </a:r>
          </a:p>
        </p:txBody>
      </p:sp>
      <p:sp>
        <p:nvSpPr>
          <p:cNvPr id="9233" name="TextBox 9232">
            <a:extLst>
              <a:ext uri="{FF2B5EF4-FFF2-40B4-BE49-F238E27FC236}">
                <a16:creationId xmlns:a16="http://schemas.microsoft.com/office/drawing/2014/main" id="{E6F9B14E-9F64-DE1E-7879-0F03FBFB2E8E}"/>
              </a:ext>
            </a:extLst>
          </p:cNvPr>
          <p:cNvSpPr txBox="1"/>
          <p:nvPr/>
        </p:nvSpPr>
        <p:spPr bwMode="auto">
          <a:xfrm>
            <a:off x="5696729" y="2278632"/>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9235" name="TextBox 9234">
            <a:extLst>
              <a:ext uri="{FF2B5EF4-FFF2-40B4-BE49-F238E27FC236}">
                <a16:creationId xmlns:a16="http://schemas.microsoft.com/office/drawing/2014/main" id="{B60E147B-4C9E-6E92-EEC4-CAFB8742D4D2}"/>
              </a:ext>
            </a:extLst>
          </p:cNvPr>
          <p:cNvSpPr txBox="1"/>
          <p:nvPr/>
        </p:nvSpPr>
        <p:spPr bwMode="auto">
          <a:xfrm>
            <a:off x="5696729" y="2967270"/>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9237" name="TextBox 9236">
            <a:extLst>
              <a:ext uri="{FF2B5EF4-FFF2-40B4-BE49-F238E27FC236}">
                <a16:creationId xmlns:a16="http://schemas.microsoft.com/office/drawing/2014/main" id="{762E3814-452A-0011-60EF-1CF6CC1E79FC}"/>
              </a:ext>
            </a:extLst>
          </p:cNvPr>
          <p:cNvSpPr txBox="1"/>
          <p:nvPr/>
        </p:nvSpPr>
        <p:spPr bwMode="auto">
          <a:xfrm>
            <a:off x="5696729" y="3655908"/>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9239" name="TextBox 9238">
            <a:extLst>
              <a:ext uri="{FF2B5EF4-FFF2-40B4-BE49-F238E27FC236}">
                <a16:creationId xmlns:a16="http://schemas.microsoft.com/office/drawing/2014/main" id="{FB8F7A92-D123-62DD-BA53-CE9C5421C339}"/>
              </a:ext>
            </a:extLst>
          </p:cNvPr>
          <p:cNvSpPr txBox="1"/>
          <p:nvPr/>
        </p:nvSpPr>
        <p:spPr bwMode="auto">
          <a:xfrm>
            <a:off x="5696729" y="4344546"/>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9241" name="TextBox 9240">
            <a:extLst>
              <a:ext uri="{FF2B5EF4-FFF2-40B4-BE49-F238E27FC236}">
                <a16:creationId xmlns:a16="http://schemas.microsoft.com/office/drawing/2014/main" id="{5E4B4FC3-32E7-CD57-C684-95733AE4C5F2}"/>
              </a:ext>
            </a:extLst>
          </p:cNvPr>
          <p:cNvSpPr txBox="1"/>
          <p:nvPr/>
        </p:nvSpPr>
        <p:spPr bwMode="auto">
          <a:xfrm>
            <a:off x="5696729" y="5033184"/>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9243" name="TextBox 9242">
            <a:extLst>
              <a:ext uri="{FF2B5EF4-FFF2-40B4-BE49-F238E27FC236}">
                <a16:creationId xmlns:a16="http://schemas.microsoft.com/office/drawing/2014/main" id="{E3948B2E-A797-7140-C55C-1EC6C96B34F5}"/>
              </a:ext>
            </a:extLst>
          </p:cNvPr>
          <p:cNvSpPr txBox="1"/>
          <p:nvPr/>
        </p:nvSpPr>
        <p:spPr bwMode="auto">
          <a:xfrm>
            <a:off x="5696729" y="5721820"/>
            <a:ext cx="6467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9245" name="Right Bracket 37">
            <a:extLst>
              <a:ext uri="{FF2B5EF4-FFF2-40B4-BE49-F238E27FC236}">
                <a16:creationId xmlns:a16="http://schemas.microsoft.com/office/drawing/2014/main" id="{C7F8F74A-AF01-3894-495C-ABD7F8997628}"/>
              </a:ext>
            </a:extLst>
          </p:cNvPr>
          <p:cNvSpPr/>
          <p:nvPr/>
        </p:nvSpPr>
        <p:spPr bwMode="auto">
          <a:xfrm rot="16200000">
            <a:off x="7391179" y="2493959"/>
            <a:ext cx="527381" cy="1238164"/>
          </a:xfrm>
          <a:custGeom>
            <a:avLst/>
            <a:gdLst>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4" fmla="*/ 0 w 527381"/>
              <a:gd name="connsiteY4" fmla="*/ 0 h 1210669"/>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4" fmla="*/ 0 w 527381"/>
              <a:gd name="connsiteY4" fmla="*/ 0 h 1210669"/>
              <a:gd name="connsiteX0" fmla="*/ 342900 w 527381"/>
              <a:gd name="connsiteY0" fmla="*/ 3175 h 1210669"/>
              <a:gd name="connsiteX1" fmla="*/ 527381 w 527381"/>
              <a:gd name="connsiteY1" fmla="*/ 5 h 1210669"/>
              <a:gd name="connsiteX2" fmla="*/ 527381 w 527381"/>
              <a:gd name="connsiteY2" fmla="*/ 1210664 h 1210669"/>
              <a:gd name="connsiteX3" fmla="*/ 0 w 527381"/>
              <a:gd name="connsiteY3" fmla="*/ 1210669 h 1210669"/>
            </a:gdLst>
            <a:ahLst/>
            <a:cxnLst>
              <a:cxn ang="0">
                <a:pos x="connsiteX0" y="connsiteY0"/>
              </a:cxn>
              <a:cxn ang="0">
                <a:pos x="connsiteX1" y="connsiteY1"/>
              </a:cxn>
              <a:cxn ang="0">
                <a:pos x="connsiteX2" y="connsiteY2"/>
              </a:cxn>
              <a:cxn ang="0">
                <a:pos x="connsiteX3" y="connsiteY3"/>
              </a:cxn>
            </a:cxnLst>
            <a:rect l="l" t="t" r="r" b="b"/>
            <a:pathLst>
              <a:path w="527381" h="1210669" stroke="0" extrusionOk="0">
                <a:moveTo>
                  <a:pt x="0" y="0"/>
                </a:moveTo>
                <a:lnTo>
                  <a:pt x="527381" y="5"/>
                </a:lnTo>
                <a:lnTo>
                  <a:pt x="527381" y="1210664"/>
                </a:lnTo>
                <a:cubicBezTo>
                  <a:pt x="527381" y="1210667"/>
                  <a:pt x="291264" y="1210669"/>
                  <a:pt x="0" y="1210669"/>
                </a:cubicBezTo>
                <a:lnTo>
                  <a:pt x="0" y="0"/>
                </a:lnTo>
                <a:close/>
              </a:path>
              <a:path w="527381" h="1210669" fill="none">
                <a:moveTo>
                  <a:pt x="342900" y="3175"/>
                </a:moveTo>
                <a:lnTo>
                  <a:pt x="527381" y="5"/>
                </a:lnTo>
                <a:lnTo>
                  <a:pt x="527381" y="1210664"/>
                </a:lnTo>
                <a:cubicBezTo>
                  <a:pt x="527381" y="1210667"/>
                  <a:pt x="291264" y="1210669"/>
                  <a:pt x="0" y="1210669"/>
                </a:cubicBezTo>
              </a:path>
            </a:pathLst>
          </a:custGeom>
          <a:noFill/>
          <a:ln w="28575" cap="flat" cmpd="sng" algn="ctr">
            <a:solidFill>
              <a:schemeClr val="bg1"/>
            </a:solidFill>
            <a:prstDash val="solid"/>
            <a:round/>
            <a:headEnd type="non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246" name="TextBox 9245">
            <a:extLst>
              <a:ext uri="{FF2B5EF4-FFF2-40B4-BE49-F238E27FC236}">
                <a16:creationId xmlns:a16="http://schemas.microsoft.com/office/drawing/2014/main" id="{372DE3BD-E178-D6EC-A304-87F7A5E1D4E6}"/>
              </a:ext>
            </a:extLst>
          </p:cNvPr>
          <p:cNvSpPr txBox="1"/>
          <p:nvPr/>
        </p:nvSpPr>
        <p:spPr bwMode="auto">
          <a:xfrm>
            <a:off x="6590116" y="3005823"/>
            <a:ext cx="898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68.9%</a:t>
            </a:r>
          </a:p>
        </p:txBody>
      </p:sp>
      <p:sp>
        <p:nvSpPr>
          <p:cNvPr id="9247" name="TextBox 9246">
            <a:extLst>
              <a:ext uri="{FF2B5EF4-FFF2-40B4-BE49-F238E27FC236}">
                <a16:creationId xmlns:a16="http://schemas.microsoft.com/office/drawing/2014/main" id="{1D542608-FB49-29E0-06BA-A7EB636DF38E}"/>
              </a:ext>
            </a:extLst>
          </p:cNvPr>
          <p:cNvSpPr txBox="1"/>
          <p:nvPr/>
        </p:nvSpPr>
        <p:spPr bwMode="auto">
          <a:xfrm>
            <a:off x="7837513" y="3335988"/>
            <a:ext cx="898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54.9%</a:t>
            </a:r>
          </a:p>
        </p:txBody>
      </p:sp>
      <p:sp>
        <p:nvSpPr>
          <p:cNvPr id="9249" name="TextBox 9248">
            <a:extLst>
              <a:ext uri="{FF2B5EF4-FFF2-40B4-BE49-F238E27FC236}">
                <a16:creationId xmlns:a16="http://schemas.microsoft.com/office/drawing/2014/main" id="{B91A8DD2-9606-EB3A-08D5-C360E3097E04}"/>
              </a:ext>
            </a:extLst>
          </p:cNvPr>
          <p:cNvSpPr txBox="1"/>
          <p:nvPr/>
        </p:nvSpPr>
        <p:spPr bwMode="auto">
          <a:xfrm>
            <a:off x="6596083" y="5534983"/>
            <a:ext cx="8920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230/334</a:t>
            </a:r>
          </a:p>
        </p:txBody>
      </p:sp>
      <p:sp>
        <p:nvSpPr>
          <p:cNvPr id="9250" name="TextBox 9249">
            <a:extLst>
              <a:ext uri="{FF2B5EF4-FFF2-40B4-BE49-F238E27FC236}">
                <a16:creationId xmlns:a16="http://schemas.microsoft.com/office/drawing/2014/main" id="{ACEF1610-C193-8498-EB60-D78F1A26AFB8}"/>
              </a:ext>
            </a:extLst>
          </p:cNvPr>
          <p:cNvSpPr txBox="1"/>
          <p:nvPr/>
        </p:nvSpPr>
        <p:spPr bwMode="auto">
          <a:xfrm>
            <a:off x="7846980" y="5525082"/>
            <a:ext cx="8920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90/164</a:t>
            </a:r>
          </a:p>
        </p:txBody>
      </p:sp>
      <p:grpSp>
        <p:nvGrpSpPr>
          <p:cNvPr id="9251" name="Group 9250">
            <a:extLst>
              <a:ext uri="{FF2B5EF4-FFF2-40B4-BE49-F238E27FC236}">
                <a16:creationId xmlns:a16="http://schemas.microsoft.com/office/drawing/2014/main" id="{E8B975A6-3DB5-EE43-9EDF-D876CC2566CF}"/>
              </a:ext>
            </a:extLst>
          </p:cNvPr>
          <p:cNvGrpSpPr/>
          <p:nvPr/>
        </p:nvGrpSpPr>
        <p:grpSpPr>
          <a:xfrm>
            <a:off x="8220597" y="3767117"/>
            <a:ext cx="131854" cy="475240"/>
            <a:chOff x="4279864" y="4042659"/>
            <a:chExt cx="131854" cy="475240"/>
          </a:xfrm>
        </p:grpSpPr>
        <p:cxnSp>
          <p:nvCxnSpPr>
            <p:cNvPr id="9252" name="Straight Connector 9251">
              <a:extLst>
                <a:ext uri="{FF2B5EF4-FFF2-40B4-BE49-F238E27FC236}">
                  <a16:creationId xmlns:a16="http://schemas.microsoft.com/office/drawing/2014/main" id="{AC6BCE62-FCEB-3944-844B-73E746195C7F}"/>
                </a:ext>
              </a:extLst>
            </p:cNvPr>
            <p:cNvCxnSpPr>
              <a:cxnSpLocks/>
            </p:cNvCxnSpPr>
            <p:nvPr/>
          </p:nvCxnSpPr>
          <p:spPr bwMode="auto">
            <a:xfrm flipH="1">
              <a:off x="4279864" y="4517899"/>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53" name="Straight Connector 9252">
              <a:extLst>
                <a:ext uri="{FF2B5EF4-FFF2-40B4-BE49-F238E27FC236}">
                  <a16:creationId xmlns:a16="http://schemas.microsoft.com/office/drawing/2014/main" id="{DB456352-0C39-6645-1DEB-C09FE956DF3D}"/>
                </a:ext>
              </a:extLst>
            </p:cNvPr>
            <p:cNvCxnSpPr>
              <a:cxnSpLocks/>
            </p:cNvCxnSpPr>
            <p:nvPr/>
          </p:nvCxnSpPr>
          <p:spPr bwMode="auto">
            <a:xfrm flipH="1">
              <a:off x="4279864" y="4042659"/>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54" name="Straight Connector 9253">
              <a:extLst>
                <a:ext uri="{FF2B5EF4-FFF2-40B4-BE49-F238E27FC236}">
                  <a16:creationId xmlns:a16="http://schemas.microsoft.com/office/drawing/2014/main" id="{C423E3E6-E666-0843-3B22-20B46B5F0F9C}"/>
                </a:ext>
              </a:extLst>
            </p:cNvPr>
            <p:cNvCxnSpPr>
              <a:cxnSpLocks/>
            </p:cNvCxnSpPr>
            <p:nvPr/>
          </p:nvCxnSpPr>
          <p:spPr bwMode="auto">
            <a:xfrm>
              <a:off x="4345791" y="4044950"/>
              <a:ext cx="0" cy="470338"/>
            </a:xfrm>
            <a:prstGeom prst="line">
              <a:avLst/>
            </a:prstGeom>
            <a:noFill/>
            <a:ln w="28575" cap="flat" cmpd="sng" algn="ctr">
              <a:solidFill>
                <a:schemeClr val="bg1"/>
              </a:solidFill>
              <a:prstDash val="solid"/>
              <a:round/>
              <a:headEnd type="none" w="med" len="med"/>
              <a:tailEnd type="none" w="med" len="med"/>
            </a:ln>
            <a:effectLst/>
          </p:spPr>
        </p:cxnSp>
      </p:grpSp>
      <p:grpSp>
        <p:nvGrpSpPr>
          <p:cNvPr id="9255" name="Group 9254">
            <a:extLst>
              <a:ext uri="{FF2B5EF4-FFF2-40B4-BE49-F238E27FC236}">
                <a16:creationId xmlns:a16="http://schemas.microsoft.com/office/drawing/2014/main" id="{F75E80DC-A93B-50FB-21C2-58AD99590B58}"/>
              </a:ext>
            </a:extLst>
          </p:cNvPr>
          <p:cNvGrpSpPr/>
          <p:nvPr/>
        </p:nvGrpSpPr>
        <p:grpSpPr>
          <a:xfrm>
            <a:off x="6943872" y="3351707"/>
            <a:ext cx="131854" cy="353613"/>
            <a:chOff x="4279864" y="4042659"/>
            <a:chExt cx="131854" cy="353613"/>
          </a:xfrm>
        </p:grpSpPr>
        <p:cxnSp>
          <p:nvCxnSpPr>
            <p:cNvPr id="9256" name="Straight Connector 9255">
              <a:extLst>
                <a:ext uri="{FF2B5EF4-FFF2-40B4-BE49-F238E27FC236}">
                  <a16:creationId xmlns:a16="http://schemas.microsoft.com/office/drawing/2014/main" id="{DE33F2AE-FFB2-29B4-3B90-9D7D0E1F2522}"/>
                </a:ext>
              </a:extLst>
            </p:cNvPr>
            <p:cNvCxnSpPr>
              <a:cxnSpLocks/>
            </p:cNvCxnSpPr>
            <p:nvPr/>
          </p:nvCxnSpPr>
          <p:spPr bwMode="auto">
            <a:xfrm flipH="1">
              <a:off x="4279864" y="4396272"/>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57" name="Straight Connector 9256">
              <a:extLst>
                <a:ext uri="{FF2B5EF4-FFF2-40B4-BE49-F238E27FC236}">
                  <a16:creationId xmlns:a16="http://schemas.microsoft.com/office/drawing/2014/main" id="{6D66ACD6-54E4-5DF7-A76B-217B5482DC1F}"/>
                </a:ext>
              </a:extLst>
            </p:cNvPr>
            <p:cNvCxnSpPr>
              <a:cxnSpLocks/>
            </p:cNvCxnSpPr>
            <p:nvPr/>
          </p:nvCxnSpPr>
          <p:spPr bwMode="auto">
            <a:xfrm flipH="1">
              <a:off x="4279864" y="4042659"/>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58" name="Straight Connector 9257">
              <a:extLst>
                <a:ext uri="{FF2B5EF4-FFF2-40B4-BE49-F238E27FC236}">
                  <a16:creationId xmlns:a16="http://schemas.microsoft.com/office/drawing/2014/main" id="{3C5B97F4-EDE6-24DB-D145-E6F4BEA9FE66}"/>
                </a:ext>
              </a:extLst>
            </p:cNvPr>
            <p:cNvCxnSpPr>
              <a:cxnSpLocks/>
            </p:cNvCxnSpPr>
            <p:nvPr/>
          </p:nvCxnSpPr>
          <p:spPr bwMode="auto">
            <a:xfrm>
              <a:off x="4345791" y="4044950"/>
              <a:ext cx="0" cy="351322"/>
            </a:xfrm>
            <a:prstGeom prst="line">
              <a:avLst/>
            </a:prstGeom>
            <a:noFill/>
            <a:ln w="28575" cap="flat" cmpd="sng" algn="ctr">
              <a:solidFill>
                <a:schemeClr val="bg1"/>
              </a:solidFill>
              <a:prstDash val="solid"/>
              <a:round/>
              <a:headEnd type="none" w="med" len="med"/>
              <a:tailEnd type="none" w="med" len="med"/>
            </a:ln>
            <a:effectLst/>
          </p:spPr>
        </p:cxnSp>
      </p:grpSp>
      <p:sp>
        <p:nvSpPr>
          <p:cNvPr id="9263" name="TextBox 9262">
            <a:extLst>
              <a:ext uri="{FF2B5EF4-FFF2-40B4-BE49-F238E27FC236}">
                <a16:creationId xmlns:a16="http://schemas.microsoft.com/office/drawing/2014/main" id="{BB1EDF94-DEB0-467A-028B-3C4FBBD1D33D}"/>
              </a:ext>
            </a:extLst>
          </p:cNvPr>
          <p:cNvSpPr txBox="1"/>
          <p:nvPr/>
        </p:nvSpPr>
        <p:spPr bwMode="auto">
          <a:xfrm>
            <a:off x="8996052" y="2952688"/>
            <a:ext cx="2553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18.3 (-3.3 to 36.8)</a:t>
            </a:r>
          </a:p>
        </p:txBody>
      </p:sp>
      <p:sp>
        <p:nvSpPr>
          <p:cNvPr id="9264" name="Right Bracket 37">
            <a:extLst>
              <a:ext uri="{FF2B5EF4-FFF2-40B4-BE49-F238E27FC236}">
                <a16:creationId xmlns:a16="http://schemas.microsoft.com/office/drawing/2014/main" id="{677F541D-387F-CDAF-DCBF-9BC931DE62E5}"/>
              </a:ext>
            </a:extLst>
          </p:cNvPr>
          <p:cNvSpPr/>
          <p:nvPr/>
        </p:nvSpPr>
        <p:spPr bwMode="auto">
          <a:xfrm rot="16200000">
            <a:off x="10084796" y="3016251"/>
            <a:ext cx="527381" cy="1238164"/>
          </a:xfrm>
          <a:custGeom>
            <a:avLst/>
            <a:gdLst>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4" fmla="*/ 0 w 527381"/>
              <a:gd name="connsiteY4" fmla="*/ 0 h 1210669"/>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0" fmla="*/ 0 w 527381"/>
              <a:gd name="connsiteY0" fmla="*/ 0 h 1210669"/>
              <a:gd name="connsiteX1" fmla="*/ 527381 w 527381"/>
              <a:gd name="connsiteY1" fmla="*/ 5 h 1210669"/>
              <a:gd name="connsiteX2" fmla="*/ 527381 w 527381"/>
              <a:gd name="connsiteY2" fmla="*/ 1210664 h 1210669"/>
              <a:gd name="connsiteX3" fmla="*/ 0 w 527381"/>
              <a:gd name="connsiteY3" fmla="*/ 1210669 h 1210669"/>
              <a:gd name="connsiteX4" fmla="*/ 0 w 527381"/>
              <a:gd name="connsiteY4" fmla="*/ 0 h 1210669"/>
              <a:gd name="connsiteX0" fmla="*/ 342900 w 527381"/>
              <a:gd name="connsiteY0" fmla="*/ 3175 h 1210669"/>
              <a:gd name="connsiteX1" fmla="*/ 527381 w 527381"/>
              <a:gd name="connsiteY1" fmla="*/ 5 h 1210669"/>
              <a:gd name="connsiteX2" fmla="*/ 527381 w 527381"/>
              <a:gd name="connsiteY2" fmla="*/ 1210664 h 1210669"/>
              <a:gd name="connsiteX3" fmla="*/ 0 w 527381"/>
              <a:gd name="connsiteY3" fmla="*/ 1210669 h 1210669"/>
            </a:gdLst>
            <a:ahLst/>
            <a:cxnLst>
              <a:cxn ang="0">
                <a:pos x="connsiteX0" y="connsiteY0"/>
              </a:cxn>
              <a:cxn ang="0">
                <a:pos x="connsiteX1" y="connsiteY1"/>
              </a:cxn>
              <a:cxn ang="0">
                <a:pos x="connsiteX2" y="connsiteY2"/>
              </a:cxn>
              <a:cxn ang="0">
                <a:pos x="connsiteX3" y="connsiteY3"/>
              </a:cxn>
            </a:cxnLst>
            <a:rect l="l" t="t" r="r" b="b"/>
            <a:pathLst>
              <a:path w="527381" h="1210669" stroke="0" extrusionOk="0">
                <a:moveTo>
                  <a:pt x="0" y="0"/>
                </a:moveTo>
                <a:lnTo>
                  <a:pt x="527381" y="5"/>
                </a:lnTo>
                <a:lnTo>
                  <a:pt x="527381" y="1210664"/>
                </a:lnTo>
                <a:cubicBezTo>
                  <a:pt x="527381" y="1210667"/>
                  <a:pt x="291264" y="1210669"/>
                  <a:pt x="0" y="1210669"/>
                </a:cubicBezTo>
                <a:lnTo>
                  <a:pt x="0" y="0"/>
                </a:lnTo>
                <a:close/>
              </a:path>
              <a:path w="527381" h="1210669" fill="none">
                <a:moveTo>
                  <a:pt x="342900" y="3175"/>
                </a:moveTo>
                <a:lnTo>
                  <a:pt x="527381" y="5"/>
                </a:lnTo>
                <a:lnTo>
                  <a:pt x="527381" y="1210664"/>
                </a:lnTo>
                <a:cubicBezTo>
                  <a:pt x="527381" y="1210667"/>
                  <a:pt x="291264" y="1210669"/>
                  <a:pt x="0" y="1210669"/>
                </a:cubicBezTo>
              </a:path>
            </a:pathLst>
          </a:custGeom>
          <a:noFill/>
          <a:ln w="28575" cap="flat" cmpd="sng" algn="ctr">
            <a:solidFill>
              <a:schemeClr val="bg1"/>
            </a:solidFill>
            <a:prstDash val="solid"/>
            <a:round/>
            <a:headEnd type="none" w="med" len="med"/>
            <a:tailEnd type="none" w="med" len="me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265" name="TextBox 9264">
            <a:extLst>
              <a:ext uri="{FF2B5EF4-FFF2-40B4-BE49-F238E27FC236}">
                <a16:creationId xmlns:a16="http://schemas.microsoft.com/office/drawing/2014/main" id="{53BB21B7-F4DC-5707-693B-7C6F04B48222}"/>
              </a:ext>
            </a:extLst>
          </p:cNvPr>
          <p:cNvSpPr txBox="1"/>
          <p:nvPr/>
        </p:nvSpPr>
        <p:spPr bwMode="auto">
          <a:xfrm>
            <a:off x="9283734" y="3581393"/>
            <a:ext cx="898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45.3%</a:t>
            </a:r>
          </a:p>
        </p:txBody>
      </p:sp>
      <p:sp>
        <p:nvSpPr>
          <p:cNvPr id="9266" name="TextBox 9265">
            <a:extLst>
              <a:ext uri="{FF2B5EF4-FFF2-40B4-BE49-F238E27FC236}">
                <a16:creationId xmlns:a16="http://schemas.microsoft.com/office/drawing/2014/main" id="{2BD809D4-D57A-7199-0689-9F0E783C7FB1}"/>
              </a:ext>
            </a:extLst>
          </p:cNvPr>
          <p:cNvSpPr txBox="1"/>
          <p:nvPr/>
        </p:nvSpPr>
        <p:spPr bwMode="auto">
          <a:xfrm>
            <a:off x="10531131" y="3911558"/>
            <a:ext cx="898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30.3%</a:t>
            </a:r>
          </a:p>
        </p:txBody>
      </p:sp>
      <p:sp>
        <p:nvSpPr>
          <p:cNvPr id="9267" name="TextBox 9266">
            <a:extLst>
              <a:ext uri="{FF2B5EF4-FFF2-40B4-BE49-F238E27FC236}">
                <a16:creationId xmlns:a16="http://schemas.microsoft.com/office/drawing/2014/main" id="{6F6CC7A0-1D8D-5C24-2B94-983EBA631E2A}"/>
              </a:ext>
            </a:extLst>
          </p:cNvPr>
          <p:cNvSpPr txBox="1"/>
          <p:nvPr/>
        </p:nvSpPr>
        <p:spPr bwMode="auto">
          <a:xfrm>
            <a:off x="9289701" y="5543274"/>
            <a:ext cx="8920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29/64</a:t>
            </a:r>
          </a:p>
        </p:txBody>
      </p:sp>
      <p:sp>
        <p:nvSpPr>
          <p:cNvPr id="9268" name="TextBox 9267">
            <a:extLst>
              <a:ext uri="{FF2B5EF4-FFF2-40B4-BE49-F238E27FC236}">
                <a16:creationId xmlns:a16="http://schemas.microsoft.com/office/drawing/2014/main" id="{009865AD-8AC8-8C5A-F0CF-0197E8DB79C9}"/>
              </a:ext>
            </a:extLst>
          </p:cNvPr>
          <p:cNvSpPr txBox="1"/>
          <p:nvPr/>
        </p:nvSpPr>
        <p:spPr bwMode="auto">
          <a:xfrm>
            <a:off x="10540598" y="5528877"/>
            <a:ext cx="8920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10/33</a:t>
            </a:r>
          </a:p>
        </p:txBody>
      </p:sp>
      <p:grpSp>
        <p:nvGrpSpPr>
          <p:cNvPr id="9269" name="Group 9268">
            <a:extLst>
              <a:ext uri="{FF2B5EF4-FFF2-40B4-BE49-F238E27FC236}">
                <a16:creationId xmlns:a16="http://schemas.microsoft.com/office/drawing/2014/main" id="{3BF8AB39-130A-7BAA-F936-450B635CB8F2}"/>
              </a:ext>
            </a:extLst>
          </p:cNvPr>
          <p:cNvGrpSpPr/>
          <p:nvPr/>
        </p:nvGrpSpPr>
        <p:grpSpPr>
          <a:xfrm>
            <a:off x="10914215" y="4233641"/>
            <a:ext cx="131854" cy="1144809"/>
            <a:chOff x="4279864" y="4042659"/>
            <a:chExt cx="131854" cy="1144809"/>
          </a:xfrm>
        </p:grpSpPr>
        <p:cxnSp>
          <p:nvCxnSpPr>
            <p:cNvPr id="9270" name="Straight Connector 9269">
              <a:extLst>
                <a:ext uri="{FF2B5EF4-FFF2-40B4-BE49-F238E27FC236}">
                  <a16:creationId xmlns:a16="http://schemas.microsoft.com/office/drawing/2014/main" id="{A0835BDC-B493-9155-D05F-B4A5879F3845}"/>
                </a:ext>
              </a:extLst>
            </p:cNvPr>
            <p:cNvCxnSpPr>
              <a:cxnSpLocks/>
            </p:cNvCxnSpPr>
            <p:nvPr/>
          </p:nvCxnSpPr>
          <p:spPr bwMode="auto">
            <a:xfrm flipH="1">
              <a:off x="4279864" y="5177178"/>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71" name="Straight Connector 9270">
              <a:extLst>
                <a:ext uri="{FF2B5EF4-FFF2-40B4-BE49-F238E27FC236}">
                  <a16:creationId xmlns:a16="http://schemas.microsoft.com/office/drawing/2014/main" id="{9AC29E1A-9AA8-FFE4-280C-A9B06E2DDE41}"/>
                </a:ext>
              </a:extLst>
            </p:cNvPr>
            <p:cNvCxnSpPr>
              <a:cxnSpLocks/>
            </p:cNvCxnSpPr>
            <p:nvPr/>
          </p:nvCxnSpPr>
          <p:spPr bwMode="auto">
            <a:xfrm flipH="1">
              <a:off x="4279864" y="4042659"/>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72" name="Straight Connector 9271">
              <a:extLst>
                <a:ext uri="{FF2B5EF4-FFF2-40B4-BE49-F238E27FC236}">
                  <a16:creationId xmlns:a16="http://schemas.microsoft.com/office/drawing/2014/main" id="{2F844C31-191A-4A22-18A3-FE468D85FF1F}"/>
                </a:ext>
              </a:extLst>
            </p:cNvPr>
            <p:cNvCxnSpPr>
              <a:cxnSpLocks/>
            </p:cNvCxnSpPr>
            <p:nvPr/>
          </p:nvCxnSpPr>
          <p:spPr bwMode="auto">
            <a:xfrm>
              <a:off x="4345791" y="4044950"/>
              <a:ext cx="0" cy="1142518"/>
            </a:xfrm>
            <a:prstGeom prst="line">
              <a:avLst/>
            </a:prstGeom>
            <a:noFill/>
            <a:ln w="28575" cap="flat" cmpd="sng" algn="ctr">
              <a:solidFill>
                <a:schemeClr val="bg1"/>
              </a:solidFill>
              <a:prstDash val="solid"/>
              <a:round/>
              <a:headEnd type="none" w="med" len="med"/>
              <a:tailEnd type="none" w="med" len="med"/>
            </a:ln>
            <a:effectLst/>
          </p:spPr>
        </p:cxnSp>
      </p:grpSp>
      <p:grpSp>
        <p:nvGrpSpPr>
          <p:cNvPr id="9273" name="Group 9272">
            <a:extLst>
              <a:ext uri="{FF2B5EF4-FFF2-40B4-BE49-F238E27FC236}">
                <a16:creationId xmlns:a16="http://schemas.microsoft.com/office/drawing/2014/main" id="{201C02CC-19DB-6E3F-98FB-BF7E4D308474}"/>
              </a:ext>
            </a:extLst>
          </p:cNvPr>
          <p:cNvGrpSpPr/>
          <p:nvPr/>
        </p:nvGrpSpPr>
        <p:grpSpPr>
          <a:xfrm>
            <a:off x="9637490" y="3885955"/>
            <a:ext cx="131854" cy="890751"/>
            <a:chOff x="4279864" y="4042659"/>
            <a:chExt cx="131854" cy="890751"/>
          </a:xfrm>
        </p:grpSpPr>
        <p:cxnSp>
          <p:nvCxnSpPr>
            <p:cNvPr id="9274" name="Straight Connector 9273">
              <a:extLst>
                <a:ext uri="{FF2B5EF4-FFF2-40B4-BE49-F238E27FC236}">
                  <a16:creationId xmlns:a16="http://schemas.microsoft.com/office/drawing/2014/main" id="{F9FD157B-C954-1330-6AE7-416C98039687}"/>
                </a:ext>
              </a:extLst>
            </p:cNvPr>
            <p:cNvCxnSpPr>
              <a:cxnSpLocks/>
            </p:cNvCxnSpPr>
            <p:nvPr/>
          </p:nvCxnSpPr>
          <p:spPr bwMode="auto">
            <a:xfrm flipH="1">
              <a:off x="4279864" y="4933410"/>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75" name="Straight Connector 9274">
              <a:extLst>
                <a:ext uri="{FF2B5EF4-FFF2-40B4-BE49-F238E27FC236}">
                  <a16:creationId xmlns:a16="http://schemas.microsoft.com/office/drawing/2014/main" id="{26710A9C-BF0D-BAEF-EE20-3079D4CA0CF6}"/>
                </a:ext>
              </a:extLst>
            </p:cNvPr>
            <p:cNvCxnSpPr>
              <a:cxnSpLocks/>
            </p:cNvCxnSpPr>
            <p:nvPr/>
          </p:nvCxnSpPr>
          <p:spPr bwMode="auto">
            <a:xfrm flipH="1">
              <a:off x="4279864" y="4042659"/>
              <a:ext cx="131854" cy="0"/>
            </a:xfrm>
            <a:prstGeom prst="line">
              <a:avLst/>
            </a:prstGeom>
            <a:noFill/>
            <a:ln w="28575" cap="flat" cmpd="sng" algn="ctr">
              <a:solidFill>
                <a:schemeClr val="bg1"/>
              </a:solidFill>
              <a:prstDash val="solid"/>
              <a:round/>
              <a:headEnd type="none" w="med" len="med"/>
              <a:tailEnd type="none" w="med" len="med"/>
            </a:ln>
            <a:effectLst/>
          </p:spPr>
        </p:cxnSp>
        <p:cxnSp>
          <p:nvCxnSpPr>
            <p:cNvPr id="9276" name="Straight Connector 9275">
              <a:extLst>
                <a:ext uri="{FF2B5EF4-FFF2-40B4-BE49-F238E27FC236}">
                  <a16:creationId xmlns:a16="http://schemas.microsoft.com/office/drawing/2014/main" id="{1289A2DA-EE38-2E4D-913C-09145CBDD7CD}"/>
                </a:ext>
              </a:extLst>
            </p:cNvPr>
            <p:cNvCxnSpPr>
              <a:cxnSpLocks/>
            </p:cNvCxnSpPr>
            <p:nvPr/>
          </p:nvCxnSpPr>
          <p:spPr bwMode="auto">
            <a:xfrm>
              <a:off x="4345791" y="4044950"/>
              <a:ext cx="0" cy="883779"/>
            </a:xfrm>
            <a:prstGeom prst="line">
              <a:avLst/>
            </a:prstGeom>
            <a:noFill/>
            <a:ln w="28575" cap="flat" cmpd="sng" algn="ctr">
              <a:solidFill>
                <a:schemeClr val="bg1"/>
              </a:solidFill>
              <a:prstDash val="solid"/>
              <a:round/>
              <a:headEnd type="none" w="med" len="med"/>
              <a:tailEnd type="none" w="med" len="med"/>
            </a:ln>
            <a:effectLst/>
          </p:spPr>
        </p:cxnSp>
      </p:grpSp>
      <p:sp>
        <p:nvSpPr>
          <p:cNvPr id="9277" name="TextBox 9276">
            <a:extLst>
              <a:ext uri="{FF2B5EF4-FFF2-40B4-BE49-F238E27FC236}">
                <a16:creationId xmlns:a16="http://schemas.microsoft.com/office/drawing/2014/main" id="{21F240BB-528D-8502-6ACB-E2E3F9064BD4}"/>
              </a:ext>
            </a:extLst>
          </p:cNvPr>
          <p:cNvSpPr txBox="1"/>
          <p:nvPr/>
        </p:nvSpPr>
        <p:spPr bwMode="auto">
          <a:xfrm>
            <a:off x="9107471" y="5968571"/>
            <a:ext cx="2553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PD-L1 Negative</a:t>
            </a:r>
          </a:p>
        </p:txBody>
      </p:sp>
      <p:cxnSp>
        <p:nvCxnSpPr>
          <p:cNvPr id="9248" name="Straight Connector 9247">
            <a:extLst>
              <a:ext uri="{FF2B5EF4-FFF2-40B4-BE49-F238E27FC236}">
                <a16:creationId xmlns:a16="http://schemas.microsoft.com/office/drawing/2014/main" id="{CB2ABF17-9CD4-E31E-D251-0DAD821021DD}"/>
              </a:ext>
            </a:extLst>
          </p:cNvPr>
          <p:cNvCxnSpPr>
            <a:cxnSpLocks/>
          </p:cNvCxnSpPr>
          <p:nvPr/>
        </p:nvCxnSpPr>
        <p:spPr bwMode="auto">
          <a:xfrm>
            <a:off x="6361907" y="5898995"/>
            <a:ext cx="5372893" cy="0"/>
          </a:xfrm>
          <a:prstGeom prst="line">
            <a:avLst/>
          </a:prstGeom>
          <a:noFill/>
          <a:ln w="28575" cap="flat" cmpd="sng" algn="ctr">
            <a:solidFill>
              <a:schemeClr val="bg1"/>
            </a:solidFill>
            <a:prstDash val="solid"/>
            <a:round/>
            <a:headEnd type="none" w="med" len="med"/>
            <a:tailEnd type="none" w="med" len="med"/>
          </a:ln>
          <a:effectLst/>
        </p:spPr>
      </p:cxnSp>
      <p:sp>
        <p:nvSpPr>
          <p:cNvPr id="9278" name="TextBox 9277">
            <a:extLst>
              <a:ext uri="{FF2B5EF4-FFF2-40B4-BE49-F238E27FC236}">
                <a16:creationId xmlns:a16="http://schemas.microsoft.com/office/drawing/2014/main" id="{25F84986-D85E-0564-0F6C-661468F459A9}"/>
              </a:ext>
            </a:extLst>
          </p:cNvPr>
          <p:cNvSpPr txBox="1"/>
          <p:nvPr/>
        </p:nvSpPr>
        <p:spPr bwMode="auto">
          <a:xfrm>
            <a:off x="6391100" y="1559720"/>
            <a:ext cx="53436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pCR by PD-L1 Status</a:t>
            </a:r>
          </a:p>
        </p:txBody>
      </p:sp>
    </p:spTree>
    <p:extLst>
      <p:ext uri="{BB962C8B-B14F-4D97-AF65-F5344CB8AC3E}">
        <p14:creationId xmlns:p14="http://schemas.microsoft.com/office/powerpoint/2010/main" val="181421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altLang="en-US" dirty="0"/>
              <a:t>KEYNOTE-355: Pembrolizumab + Chemotherapy for Newly Diagnosed Metastatic TNBC</a:t>
            </a:r>
          </a:p>
        </p:txBody>
      </p:sp>
      <p:sp>
        <p:nvSpPr>
          <p:cNvPr id="4" name="Content Placeholder 18">
            <a:extLst>
              <a:ext uri="{FF2B5EF4-FFF2-40B4-BE49-F238E27FC236}">
                <a16:creationId xmlns:a16="http://schemas.microsoft.com/office/drawing/2014/main" id="{9DADB055-F727-ABDE-86AE-B75A805FA258}"/>
              </a:ext>
            </a:extLst>
          </p:cNvPr>
          <p:cNvSpPr txBox="1">
            <a:spLocks/>
          </p:cNvSpPr>
          <p:nvPr/>
        </p:nvSpPr>
        <p:spPr>
          <a:xfrm>
            <a:off x="604675" y="1513047"/>
            <a:ext cx="10877529" cy="749623"/>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Randomized, double-blind, multicenter phase III trial</a:t>
            </a:r>
          </a:p>
        </p:txBody>
      </p:sp>
      <p:sp>
        <p:nvSpPr>
          <p:cNvPr id="5" name="Text Box 15">
            <a:extLst>
              <a:ext uri="{FF2B5EF4-FFF2-40B4-BE49-F238E27FC236}">
                <a16:creationId xmlns:a16="http://schemas.microsoft.com/office/drawing/2014/main" id="{660D4CB1-800C-9A95-A3D1-D3958A5025C2}"/>
              </a:ext>
            </a:extLst>
          </p:cNvPr>
          <p:cNvSpPr txBox="1">
            <a:spLocks noChangeArrowheads="1"/>
          </p:cNvSpPr>
          <p:nvPr/>
        </p:nvSpPr>
        <p:spPr bwMode="auto">
          <a:xfrm>
            <a:off x="412751" y="636925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Cortes. NEJM. 2022;387:217.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6" name="Text Box 45">
            <a:extLst>
              <a:ext uri="{FF2B5EF4-FFF2-40B4-BE49-F238E27FC236}">
                <a16:creationId xmlns:a16="http://schemas.microsoft.com/office/drawing/2014/main" id="{1FF52265-D388-D15F-8AD3-6D11CE5AEEB5}"/>
              </a:ext>
            </a:extLst>
          </p:cNvPr>
          <p:cNvSpPr txBox="1">
            <a:spLocks noChangeArrowheads="1"/>
          </p:cNvSpPr>
          <p:nvPr/>
        </p:nvSpPr>
        <p:spPr bwMode="auto">
          <a:xfrm>
            <a:off x="412751" y="2561363"/>
            <a:ext cx="287495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Adult patients with previously untreated locally recurrent inoperable or metastatic TNBC; completed curative intent treatment </a:t>
            </a:r>
            <a:b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 mo before first recurrence; ECOG PS 0/1</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847)</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7" name="Rectangle 46">
            <a:extLst>
              <a:ext uri="{FF2B5EF4-FFF2-40B4-BE49-F238E27FC236}">
                <a16:creationId xmlns:a16="http://schemas.microsoft.com/office/drawing/2014/main" id="{9547AEE4-826B-0230-01B9-05E20CA1D6C4}"/>
              </a:ext>
            </a:extLst>
          </p:cNvPr>
          <p:cNvSpPr>
            <a:spLocks noChangeArrowheads="1"/>
          </p:cNvSpPr>
          <p:nvPr/>
        </p:nvSpPr>
        <p:spPr bwMode="auto">
          <a:xfrm>
            <a:off x="8238950" y="3267506"/>
            <a:ext cx="340434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Until progression, toxicity, or completion of 35 cycles of pembrolizumab/placebo</a:t>
            </a:r>
          </a:p>
        </p:txBody>
      </p:sp>
      <p:sp>
        <p:nvSpPr>
          <p:cNvPr id="8" name="Rectangle 49">
            <a:extLst>
              <a:ext uri="{FF2B5EF4-FFF2-40B4-BE49-F238E27FC236}">
                <a16:creationId xmlns:a16="http://schemas.microsoft.com/office/drawing/2014/main" id="{7CD0EEB0-65A2-76F3-F908-DA6AD72A9CAA}"/>
              </a:ext>
            </a:extLst>
          </p:cNvPr>
          <p:cNvSpPr>
            <a:spLocks noChangeArrowheads="1"/>
          </p:cNvSpPr>
          <p:nvPr/>
        </p:nvSpPr>
        <p:spPr bwMode="auto">
          <a:xfrm>
            <a:off x="4024313" y="2815370"/>
            <a:ext cx="3790950" cy="902666"/>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75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Pembrolizumab </a:t>
            </a:r>
            <a:r>
              <a:rPr kumimoji="0" lang="en-US" altLang="en-US" sz="175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200 mg IV Q3W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75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Chemotherapy*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75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566)</a:t>
            </a:r>
          </a:p>
        </p:txBody>
      </p:sp>
      <p:sp>
        <p:nvSpPr>
          <p:cNvPr id="9" name="Rectangle 50">
            <a:extLst>
              <a:ext uri="{FF2B5EF4-FFF2-40B4-BE49-F238E27FC236}">
                <a16:creationId xmlns:a16="http://schemas.microsoft.com/office/drawing/2014/main" id="{FF6C9FE7-2918-7E01-8B0D-7E7977E05EDD}"/>
              </a:ext>
            </a:extLst>
          </p:cNvPr>
          <p:cNvSpPr>
            <a:spLocks noChangeArrowheads="1"/>
          </p:cNvSpPr>
          <p:nvPr/>
        </p:nvSpPr>
        <p:spPr bwMode="auto">
          <a:xfrm>
            <a:off x="4024313" y="3805099"/>
            <a:ext cx="3790950" cy="605560"/>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Placebo + Chemotherapy*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281)</a:t>
            </a:r>
          </a:p>
        </p:txBody>
      </p:sp>
      <p:sp>
        <p:nvSpPr>
          <p:cNvPr id="10" name="Line 52">
            <a:extLst>
              <a:ext uri="{FF2B5EF4-FFF2-40B4-BE49-F238E27FC236}">
                <a16:creationId xmlns:a16="http://schemas.microsoft.com/office/drawing/2014/main" id="{6AD1A754-9FF1-47EC-01C1-C540A066318F}"/>
              </a:ext>
            </a:extLst>
          </p:cNvPr>
          <p:cNvSpPr>
            <a:spLocks noChangeShapeType="1"/>
          </p:cNvSpPr>
          <p:nvPr/>
        </p:nvSpPr>
        <p:spPr bwMode="auto">
          <a:xfrm>
            <a:off x="7994305" y="3743889"/>
            <a:ext cx="479425"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1" name="Line 53">
            <a:extLst>
              <a:ext uri="{FF2B5EF4-FFF2-40B4-BE49-F238E27FC236}">
                <a16:creationId xmlns:a16="http://schemas.microsoft.com/office/drawing/2014/main" id="{8020DE24-A806-93BD-D0F3-B1F0D3CD7371}"/>
              </a:ext>
            </a:extLst>
          </p:cNvPr>
          <p:cNvSpPr>
            <a:spLocks noChangeShapeType="1"/>
          </p:cNvSpPr>
          <p:nvPr/>
        </p:nvSpPr>
        <p:spPr bwMode="auto">
          <a:xfrm>
            <a:off x="3287713" y="3813037"/>
            <a:ext cx="622300" cy="35083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Line 54">
            <a:extLst>
              <a:ext uri="{FF2B5EF4-FFF2-40B4-BE49-F238E27FC236}">
                <a16:creationId xmlns:a16="http://schemas.microsoft.com/office/drawing/2014/main" id="{36A7080B-05C8-E35D-5B08-AEEE09E6553D}"/>
              </a:ext>
            </a:extLst>
          </p:cNvPr>
          <p:cNvSpPr>
            <a:spLocks noChangeShapeType="1"/>
          </p:cNvSpPr>
          <p:nvPr/>
        </p:nvSpPr>
        <p:spPr bwMode="auto">
          <a:xfrm flipV="1">
            <a:off x="3287713" y="3367199"/>
            <a:ext cx="622300" cy="34766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3" name="Text Box 45">
            <a:extLst>
              <a:ext uri="{FF2B5EF4-FFF2-40B4-BE49-F238E27FC236}">
                <a16:creationId xmlns:a16="http://schemas.microsoft.com/office/drawing/2014/main" id="{E49BF906-AB50-21A5-CD30-D80211671E64}"/>
              </a:ext>
            </a:extLst>
          </p:cNvPr>
          <p:cNvSpPr txBox="1">
            <a:spLocks noChangeArrowheads="1"/>
          </p:cNvSpPr>
          <p:nvPr/>
        </p:nvSpPr>
        <p:spPr bwMode="auto">
          <a:xfrm>
            <a:off x="7035802" y="1834803"/>
            <a:ext cx="493157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*Investigator’s choice of chemotherapy</a:t>
            </a:r>
          </a:p>
          <a:p>
            <a:pPr marL="344488" marR="0" lvl="0" indent="-227013" algn="l" defTabSz="914400" rtl="0" eaLnBrk="0" fontAlgn="base" latinLnBrk="0" hangingPunct="0">
              <a:lnSpc>
                <a:spcPct val="100000"/>
              </a:lnSpc>
              <a:spcBef>
                <a:spcPct val="0"/>
              </a:spcBef>
              <a:spcAft>
                <a:spcPct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Nab-paclitaxel 100 mg/m</a:t>
            </a:r>
            <a:r>
              <a:rPr kumimoji="0" lang="en-US" alt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2</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IV on Days 1, 8, 15 of 28-day cycle</a:t>
            </a:r>
          </a:p>
          <a:p>
            <a:pPr marL="344488" marR="0" lvl="0" indent="-227013" algn="l" defTabSz="914400" rtl="0" eaLnBrk="0" fontAlgn="base" latinLnBrk="0" hangingPunct="0">
              <a:lnSpc>
                <a:spcPct val="100000"/>
              </a:lnSpc>
              <a:spcBef>
                <a:spcPct val="0"/>
              </a:spcBef>
              <a:spcAft>
                <a:spcPct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Paclitaxel 90 mg/m</a:t>
            </a:r>
            <a:r>
              <a:rPr kumimoji="0" lang="en-US" alt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2</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IV on Days 1, 8, 15 of 28-day cycle</a:t>
            </a:r>
          </a:p>
          <a:p>
            <a:pPr marL="344488" marR="0" lvl="0" indent="-227013" algn="l" defTabSz="914400" rtl="0" eaLnBrk="0" fontAlgn="base" latinLnBrk="0" hangingPunct="0">
              <a:lnSpc>
                <a:spcPct val="100000"/>
              </a:lnSpc>
              <a:spcBef>
                <a:spcPct val="0"/>
              </a:spcBef>
              <a:spcAft>
                <a:spcPct val="0"/>
              </a:spcAft>
              <a:buClrTx/>
              <a:buSzTx/>
              <a:buFont typeface="Wingdings" panose="05000000000000000000" pitchFamily="2" charset="2"/>
              <a:buChar char="§"/>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Gem 1000 mg/m</a:t>
            </a:r>
            <a:r>
              <a:rPr kumimoji="0" lang="en-US" alt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2</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 Carbo AUC 2 on Days 1, 8 of 21-day cycle</a:t>
            </a:r>
          </a:p>
        </p:txBody>
      </p:sp>
      <p:cxnSp>
        <p:nvCxnSpPr>
          <p:cNvPr id="14" name="Straight Arrow Connector 13">
            <a:extLst>
              <a:ext uri="{FF2B5EF4-FFF2-40B4-BE49-F238E27FC236}">
                <a16:creationId xmlns:a16="http://schemas.microsoft.com/office/drawing/2014/main" id="{862E3CB3-6854-3DA4-883F-D21351293557}"/>
              </a:ext>
            </a:extLst>
          </p:cNvPr>
          <p:cNvCxnSpPr>
            <a:cxnSpLocks/>
          </p:cNvCxnSpPr>
          <p:nvPr/>
        </p:nvCxnSpPr>
        <p:spPr bwMode="auto">
          <a:xfrm>
            <a:off x="3576829" y="2699188"/>
            <a:ext cx="0" cy="567515"/>
          </a:xfrm>
          <a:prstGeom prst="straightConnector1">
            <a:avLst/>
          </a:prstGeom>
          <a:noFill/>
          <a:ln w="28575" cap="flat" cmpd="sng" algn="ctr">
            <a:solidFill>
              <a:schemeClr val="bg1"/>
            </a:solidFill>
            <a:prstDash val="solid"/>
            <a:round/>
            <a:headEnd type="none" w="med" len="med"/>
            <a:tailEnd type="triangle"/>
          </a:ln>
          <a:effectLst/>
        </p:spPr>
      </p:cxnSp>
      <p:sp>
        <p:nvSpPr>
          <p:cNvPr id="15" name="TextBox 14">
            <a:extLst>
              <a:ext uri="{FF2B5EF4-FFF2-40B4-BE49-F238E27FC236}">
                <a16:creationId xmlns:a16="http://schemas.microsoft.com/office/drawing/2014/main" id="{B55B5F34-8BC6-45E8-3484-387203BF6DFC}"/>
              </a:ext>
            </a:extLst>
          </p:cNvPr>
          <p:cNvSpPr txBox="1"/>
          <p:nvPr/>
        </p:nvSpPr>
        <p:spPr bwMode="auto">
          <a:xfrm>
            <a:off x="1143003" y="2024913"/>
            <a:ext cx="6072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Stratified by chemotherapy (taxane vs gem/carbo); PD-L1 tumor expression </a:t>
            </a:r>
            <a:b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(CPS ≥1 vs &lt;1); previous tx with same class of chemotherapy for EBC (yes vs no)</a:t>
            </a:r>
          </a:p>
        </p:txBody>
      </p:sp>
      <p:sp>
        <p:nvSpPr>
          <p:cNvPr id="16" name="Content Placeholder 18">
            <a:extLst>
              <a:ext uri="{FF2B5EF4-FFF2-40B4-BE49-F238E27FC236}">
                <a16:creationId xmlns:a16="http://schemas.microsoft.com/office/drawing/2014/main" id="{634D52CC-90BF-9FC4-DD53-919D166CDE35}"/>
              </a:ext>
            </a:extLst>
          </p:cNvPr>
          <p:cNvSpPr txBox="1">
            <a:spLocks/>
          </p:cNvSpPr>
          <p:nvPr/>
        </p:nvSpPr>
        <p:spPr bwMode="auto">
          <a:xfrm>
            <a:off x="588189" y="4856088"/>
            <a:ext cx="5396975" cy="150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endpoints: </a:t>
            </a: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PFS and OS </a:t>
            </a:r>
            <a:b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(PD-L1 CPS ≥10, PD-L1 CPS ≥1, and ITT)</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 benefit reported in interim analysis; current analysis evaluated OS outcomes</a:t>
            </a:r>
            <a:endParaRPr kumimoji="0" lang="en-US" sz="2000" b="0" i="0" u="none" strike="noStrike" kern="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7" name="Content Placeholder 18">
            <a:extLst>
              <a:ext uri="{FF2B5EF4-FFF2-40B4-BE49-F238E27FC236}">
                <a16:creationId xmlns:a16="http://schemas.microsoft.com/office/drawing/2014/main" id="{C2033A50-C4E0-0A73-C9C8-CC3DC49E9639}"/>
              </a:ext>
            </a:extLst>
          </p:cNvPr>
          <p:cNvSpPr txBox="1">
            <a:spLocks/>
          </p:cNvSpPr>
          <p:nvPr/>
        </p:nvSpPr>
        <p:spPr bwMode="auto">
          <a:xfrm>
            <a:off x="5985164" y="4869687"/>
            <a:ext cx="5396975" cy="1657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Secondary endpoints: </a:t>
            </a: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ORR, DoR, DCR, safety in full treated population</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Median follow-up: </a:t>
            </a: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44.0 mo </a:t>
            </a:r>
            <a:b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(pembrolizumab + CT), 44.4 mo (CT) </a:t>
            </a:r>
          </a:p>
        </p:txBody>
      </p:sp>
    </p:spTree>
    <p:extLst>
      <p:ext uri="{BB962C8B-B14F-4D97-AF65-F5344CB8AC3E}">
        <p14:creationId xmlns:p14="http://schemas.microsoft.com/office/powerpoint/2010/main" val="248319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r>
              <a:rPr lang="en-US" altLang="en-US" dirty="0"/>
              <a:t>KEYNOTE-355: Primary Endpoints (OS and PFS)</a:t>
            </a:r>
          </a:p>
        </p:txBody>
      </p:sp>
      <p:sp>
        <p:nvSpPr>
          <p:cNvPr id="5" name="Content Placeholder 4">
            <a:extLst>
              <a:ext uri="{FF2B5EF4-FFF2-40B4-BE49-F238E27FC236}">
                <a16:creationId xmlns:a16="http://schemas.microsoft.com/office/drawing/2014/main" id="{9FE57617-4DE9-B531-29A1-E46A6A06CB5F}"/>
              </a:ext>
            </a:extLst>
          </p:cNvPr>
          <p:cNvSpPr>
            <a:spLocks noGrp="1"/>
          </p:cNvSpPr>
          <p:nvPr>
            <p:ph idx="1"/>
          </p:nvPr>
        </p:nvSpPr>
        <p:spPr/>
        <p:txBody>
          <a:bodyPr/>
          <a:lstStyle/>
          <a:p>
            <a:r>
              <a:rPr lang="en-US" noProof="0" dirty="0"/>
              <a:t>Baseline PD-L1 expression in archival or newly obtained formalin-fixed tumor samples assessed at central laboratory with use of PD-L1 IHC 22C3 pharmDx assay</a:t>
            </a:r>
            <a:br>
              <a:rPr lang="en-US" noProof="0" dirty="0"/>
            </a:br>
            <a:endParaRPr lang="en-US" noProof="0" dirty="0"/>
          </a:p>
          <a:p>
            <a:endParaRPr lang="en-US" dirty="0"/>
          </a:p>
        </p:txBody>
      </p:sp>
      <p:graphicFrame>
        <p:nvGraphicFramePr>
          <p:cNvPr id="46112" name="Group 32">
            <a:extLst>
              <a:ext uri="{FF2B5EF4-FFF2-40B4-BE49-F238E27FC236}">
                <a16:creationId xmlns:a16="http://schemas.microsoft.com/office/drawing/2014/main" id="{D7C5433A-81C8-4628-823D-0376ECD29BDF}"/>
              </a:ext>
            </a:extLst>
          </p:cNvPr>
          <p:cNvGraphicFramePr>
            <a:graphicFrameLocks noGrp="1"/>
          </p:cNvGraphicFramePr>
          <p:nvPr>
            <p:extLst>
              <p:ext uri="{D42A27DB-BD31-4B8C-83A1-F6EECF244321}">
                <p14:modId xmlns:p14="http://schemas.microsoft.com/office/powerpoint/2010/main" val="3180287618"/>
              </p:ext>
            </p:extLst>
          </p:nvPr>
        </p:nvGraphicFramePr>
        <p:xfrm>
          <a:off x="727074" y="4559644"/>
          <a:ext cx="10779126" cy="1463104"/>
        </p:xfrm>
        <a:graphic>
          <a:graphicData uri="http://schemas.openxmlformats.org/drawingml/2006/table">
            <a:tbl>
              <a:tblPr/>
              <a:tblGrid>
                <a:gridCol w="2170595">
                  <a:extLst>
                    <a:ext uri="{9D8B030D-6E8A-4147-A177-3AD203B41FA5}">
                      <a16:colId xmlns:a16="http://schemas.microsoft.com/office/drawing/2014/main" val="20000"/>
                    </a:ext>
                  </a:extLst>
                </a:gridCol>
                <a:gridCol w="2125804">
                  <a:extLst>
                    <a:ext uri="{9D8B030D-6E8A-4147-A177-3AD203B41FA5}">
                      <a16:colId xmlns:a16="http://schemas.microsoft.com/office/drawing/2014/main" val="20001"/>
                    </a:ext>
                  </a:extLst>
                </a:gridCol>
                <a:gridCol w="2160909">
                  <a:extLst>
                    <a:ext uri="{9D8B030D-6E8A-4147-A177-3AD203B41FA5}">
                      <a16:colId xmlns:a16="http://schemas.microsoft.com/office/drawing/2014/main" val="20002"/>
                    </a:ext>
                  </a:extLst>
                </a:gridCol>
                <a:gridCol w="2160909">
                  <a:extLst>
                    <a:ext uri="{9D8B030D-6E8A-4147-A177-3AD203B41FA5}">
                      <a16:colId xmlns:a16="http://schemas.microsoft.com/office/drawing/2014/main" val="1450998835"/>
                    </a:ext>
                  </a:extLst>
                </a:gridCol>
                <a:gridCol w="2160909">
                  <a:extLst>
                    <a:ext uri="{9D8B030D-6E8A-4147-A177-3AD203B41FA5}">
                      <a16:colId xmlns:a16="http://schemas.microsoft.com/office/drawing/2014/main" val="897972786"/>
                    </a:ext>
                  </a:extLst>
                </a:gridCol>
              </a:tblGrid>
              <a:tr h="266277">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Median PFS, Mo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Pembro + CT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Placebo + CT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HR (95%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1" u="none" strike="noStrike" cap="none" normalizeH="0" baseline="0" dirty="0">
                          <a:ln>
                            <a:noFill/>
                          </a:ln>
                          <a:solidFill>
                            <a:schemeClr val="tx1"/>
                          </a:solidFill>
                          <a:effectLst/>
                          <a:latin typeface="Calibri" panose="020F0502020204030204" pitchFamily="34" charset="0"/>
                        </a:rPr>
                        <a:t>P </a:t>
                      </a:r>
                      <a:r>
                        <a:rPr kumimoji="0" lang="en-US" sz="1800" b="1" i="0" u="none" strike="noStrike" cap="none" normalizeH="0" baseline="0" dirty="0">
                          <a:ln>
                            <a:noFill/>
                          </a:ln>
                          <a:solidFill>
                            <a:schemeClr val="tx1"/>
                          </a:solidFill>
                          <a:effectLst/>
                          <a:latin typeface="Calibri" panose="020F0502020204030204" pitchFamily="34" charset="0"/>
                        </a:rPr>
                        <a:t>Value</a:t>
                      </a:r>
                      <a:endParaRPr kumimoji="0" lang="en-US" sz="1800" b="1" i="1"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49117">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PD-L1 CPS ≥10</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0.66 (0.50-0.88)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NR</a:t>
                      </a: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49117">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PD-L1 CPS ≥1</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0.75 (0.62-0.91)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NR</a:t>
                      </a: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149117">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ITT</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0.82 (0.70-0.98)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NR</a:t>
                      </a: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sp>
        <p:nvSpPr>
          <p:cNvPr id="2" name="Text Box 15">
            <a:extLst>
              <a:ext uri="{FF2B5EF4-FFF2-40B4-BE49-F238E27FC236}">
                <a16:creationId xmlns:a16="http://schemas.microsoft.com/office/drawing/2014/main" id="{EA5BA8D2-75A3-D767-1771-949CF7CDB2FF}"/>
              </a:ext>
            </a:extLst>
          </p:cNvPr>
          <p:cNvSpPr txBox="1">
            <a:spLocks noChangeArrowheads="1"/>
          </p:cNvSpPr>
          <p:nvPr/>
        </p:nvSpPr>
        <p:spPr bwMode="auto">
          <a:xfrm>
            <a:off x="412751" y="636925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Cortes. NEJM. 2022;387:217.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3" name="Group 32">
            <a:extLst>
              <a:ext uri="{FF2B5EF4-FFF2-40B4-BE49-F238E27FC236}">
                <a16:creationId xmlns:a16="http://schemas.microsoft.com/office/drawing/2014/main" id="{DE690F42-E770-0635-8067-85C1759E919E}"/>
              </a:ext>
            </a:extLst>
          </p:cNvPr>
          <p:cNvGraphicFramePr>
            <a:graphicFrameLocks noGrp="1"/>
          </p:cNvGraphicFramePr>
          <p:nvPr>
            <p:extLst>
              <p:ext uri="{D42A27DB-BD31-4B8C-83A1-F6EECF244321}">
                <p14:modId xmlns:p14="http://schemas.microsoft.com/office/powerpoint/2010/main" val="1299490411"/>
              </p:ext>
            </p:extLst>
          </p:nvPr>
        </p:nvGraphicFramePr>
        <p:xfrm>
          <a:off x="729002" y="2844003"/>
          <a:ext cx="10777196" cy="1463104"/>
        </p:xfrm>
        <a:graphic>
          <a:graphicData uri="http://schemas.openxmlformats.org/drawingml/2006/table">
            <a:tbl>
              <a:tblPr/>
              <a:tblGrid>
                <a:gridCol w="2170207">
                  <a:extLst>
                    <a:ext uri="{9D8B030D-6E8A-4147-A177-3AD203B41FA5}">
                      <a16:colId xmlns:a16="http://schemas.microsoft.com/office/drawing/2014/main" val="20000"/>
                    </a:ext>
                  </a:extLst>
                </a:gridCol>
                <a:gridCol w="2125423">
                  <a:extLst>
                    <a:ext uri="{9D8B030D-6E8A-4147-A177-3AD203B41FA5}">
                      <a16:colId xmlns:a16="http://schemas.microsoft.com/office/drawing/2014/main" val="20001"/>
                    </a:ext>
                  </a:extLst>
                </a:gridCol>
                <a:gridCol w="2160522">
                  <a:extLst>
                    <a:ext uri="{9D8B030D-6E8A-4147-A177-3AD203B41FA5}">
                      <a16:colId xmlns:a16="http://schemas.microsoft.com/office/drawing/2014/main" val="20002"/>
                    </a:ext>
                  </a:extLst>
                </a:gridCol>
                <a:gridCol w="2160522">
                  <a:extLst>
                    <a:ext uri="{9D8B030D-6E8A-4147-A177-3AD203B41FA5}">
                      <a16:colId xmlns:a16="http://schemas.microsoft.com/office/drawing/2014/main" val="1450998835"/>
                    </a:ext>
                  </a:extLst>
                </a:gridCol>
                <a:gridCol w="2160522">
                  <a:extLst>
                    <a:ext uri="{9D8B030D-6E8A-4147-A177-3AD203B41FA5}">
                      <a16:colId xmlns:a16="http://schemas.microsoft.com/office/drawing/2014/main" val="897972786"/>
                    </a:ext>
                  </a:extLst>
                </a:gridCol>
              </a:tblGrid>
              <a:tr h="273597">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Median OS, Mo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Pembro + CT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Placebo + CT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HR (95% CI)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800" b="1" i="1" u="none" strike="noStrike" cap="none" normalizeH="0" baseline="0" dirty="0">
                          <a:ln>
                            <a:noFill/>
                          </a:ln>
                          <a:solidFill>
                            <a:schemeClr val="tx1"/>
                          </a:solidFill>
                          <a:effectLst/>
                          <a:latin typeface="Calibri" panose="020F0502020204030204" pitchFamily="34" charset="0"/>
                        </a:rPr>
                        <a:t>P </a:t>
                      </a:r>
                      <a:r>
                        <a:rPr kumimoji="0" lang="en-US" sz="1800" b="1" i="0" u="none" strike="noStrike" cap="none" normalizeH="0" baseline="0" dirty="0">
                          <a:ln>
                            <a:noFill/>
                          </a:ln>
                          <a:solidFill>
                            <a:schemeClr val="tx1"/>
                          </a:solidFill>
                          <a:effectLst/>
                          <a:latin typeface="Calibri" panose="020F0502020204030204" pitchFamily="34" charset="0"/>
                        </a:rPr>
                        <a:t>Value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85779">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PD-L1 CPS ≥10</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23.0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0.73 (0.55-0.95)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.0185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85779">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PD-L1 CPS ≥1</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0.86 (0.72-1.04)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.1125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185779">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ITT</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15.5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0.89 (0.76-1.05)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2262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EFAB152-8EC6-A3E9-A898-3326004757EB}"/>
              </a:ext>
            </a:extLst>
          </p:cNvPr>
          <p:cNvSpPr>
            <a:spLocks noGrp="1" noChangeArrowheads="1"/>
          </p:cNvSpPr>
          <p:nvPr>
            <p:ph type="title"/>
          </p:nvPr>
        </p:nvSpPr>
        <p:spPr>
          <a:xfrm>
            <a:off x="609759" y="238127"/>
            <a:ext cx="10872444" cy="1103313"/>
          </a:xfrm>
        </p:spPr>
        <p:txBody>
          <a:bodyPr/>
          <a:lstStyle/>
          <a:p>
            <a:r>
              <a:rPr lang="en-US" altLang="en-US" dirty="0"/>
              <a:t>ASCENT Subgroup Analyses: Sacituzumab Govitecan vs Single-Agent Chemotherapy for Metastatic TNBC</a:t>
            </a:r>
          </a:p>
        </p:txBody>
      </p:sp>
      <p:sp>
        <p:nvSpPr>
          <p:cNvPr id="4" name="Content Placeholder 2">
            <a:extLst>
              <a:ext uri="{FF2B5EF4-FFF2-40B4-BE49-F238E27FC236}">
                <a16:creationId xmlns:a16="http://schemas.microsoft.com/office/drawing/2014/main" id="{F570CCAC-A6D1-1DED-FAF8-95701BD24E48}"/>
              </a:ext>
            </a:extLst>
          </p:cNvPr>
          <p:cNvSpPr txBox="1">
            <a:spLocks/>
          </p:cNvSpPr>
          <p:nvPr/>
        </p:nvSpPr>
        <p:spPr>
          <a:xfrm>
            <a:off x="604675" y="1513047"/>
            <a:ext cx="10877529" cy="407364"/>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International, randomized, open-label phase III trial</a:t>
            </a:r>
            <a:endParaRPr kumimoji="0" lang="en-US" sz="2400" b="0" i="0" u="none" strike="noStrike" kern="0" cap="none" spc="0" normalizeH="0" baseline="3000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6" name="Text Box 45">
            <a:extLst>
              <a:ext uri="{FF2B5EF4-FFF2-40B4-BE49-F238E27FC236}">
                <a16:creationId xmlns:a16="http://schemas.microsoft.com/office/drawing/2014/main" id="{3B1F0F18-51BB-3A05-0B06-06B6E58E3D74}"/>
              </a:ext>
            </a:extLst>
          </p:cNvPr>
          <p:cNvSpPr txBox="1">
            <a:spLocks noChangeArrowheads="1"/>
          </p:cNvSpPr>
          <p:nvPr/>
        </p:nvSpPr>
        <p:spPr bwMode="auto">
          <a:xfrm>
            <a:off x="593741" y="2764467"/>
            <a:ext cx="252066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 mTNBC and ≥2 prior CT (no upper limit; could include PD within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 mo of [neo]adjuvant tx); prior taxane; RECIST v1.1 measurable disease; permitted brain mets if stable ≥4 wk before tx; ECOG PS 0/1</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529)</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7" name="Rectangle 49">
            <a:extLst>
              <a:ext uri="{FF2B5EF4-FFF2-40B4-BE49-F238E27FC236}">
                <a16:creationId xmlns:a16="http://schemas.microsoft.com/office/drawing/2014/main" id="{02D18225-C805-457D-913F-CFD86CC40EB6}"/>
              </a:ext>
            </a:extLst>
          </p:cNvPr>
          <p:cNvSpPr>
            <a:spLocks noChangeArrowheads="1"/>
          </p:cNvSpPr>
          <p:nvPr/>
        </p:nvSpPr>
        <p:spPr bwMode="auto">
          <a:xfrm>
            <a:off x="3675082" y="2724986"/>
            <a:ext cx="3663266" cy="1097280"/>
          </a:xfrm>
          <a:prstGeom prst="rect">
            <a:avLst/>
          </a:prstGeom>
          <a:solidFill>
            <a:schemeClr val="accent1"/>
          </a:solidFill>
          <a:ln>
            <a:noFill/>
          </a:ln>
        </p:spPr>
        <p:txBody>
          <a:bodyPr wrap="squar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Sacituzumab Govitecan </a:t>
            </a:r>
            <a:b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10 mg/kg IV on Days 1, 8</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267)</a:t>
            </a:r>
          </a:p>
        </p:txBody>
      </p:sp>
      <p:sp>
        <p:nvSpPr>
          <p:cNvPr id="8" name="Rectangle 50">
            <a:extLst>
              <a:ext uri="{FF2B5EF4-FFF2-40B4-BE49-F238E27FC236}">
                <a16:creationId xmlns:a16="http://schemas.microsoft.com/office/drawing/2014/main" id="{0ABA5385-CEDE-95FA-AD0D-487065E5C737}"/>
              </a:ext>
            </a:extLst>
          </p:cNvPr>
          <p:cNvSpPr>
            <a:spLocks noChangeArrowheads="1"/>
          </p:cNvSpPr>
          <p:nvPr/>
        </p:nvSpPr>
        <p:spPr bwMode="auto">
          <a:xfrm>
            <a:off x="3675082" y="3945044"/>
            <a:ext cx="3663266" cy="1097280"/>
          </a:xfrm>
          <a:prstGeom prst="rect">
            <a:avLst/>
          </a:prstGeom>
          <a:solidFill>
            <a:schemeClr val="accent3"/>
          </a:solidFill>
          <a:ln>
            <a:noFill/>
          </a:ln>
        </p:spPr>
        <p:txBody>
          <a:bodyPr wrap="squar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Physician’s Choice of Single-Agent CT*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262)</a:t>
            </a:r>
          </a:p>
        </p:txBody>
      </p:sp>
      <p:sp>
        <p:nvSpPr>
          <p:cNvPr id="9" name="Line 53">
            <a:extLst>
              <a:ext uri="{FF2B5EF4-FFF2-40B4-BE49-F238E27FC236}">
                <a16:creationId xmlns:a16="http://schemas.microsoft.com/office/drawing/2014/main" id="{149DFB82-E083-7306-632C-40D6E7BC7522}"/>
              </a:ext>
            </a:extLst>
          </p:cNvPr>
          <p:cNvSpPr>
            <a:spLocks noChangeShapeType="1"/>
          </p:cNvSpPr>
          <p:nvPr/>
        </p:nvSpPr>
        <p:spPr bwMode="auto">
          <a:xfrm>
            <a:off x="3047999" y="4198325"/>
            <a:ext cx="523896" cy="295359"/>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0" name="Line 54">
            <a:extLst>
              <a:ext uri="{FF2B5EF4-FFF2-40B4-BE49-F238E27FC236}">
                <a16:creationId xmlns:a16="http://schemas.microsoft.com/office/drawing/2014/main" id="{2A5B27FA-5564-4759-3236-941BA87C4A22}"/>
              </a:ext>
            </a:extLst>
          </p:cNvPr>
          <p:cNvSpPr>
            <a:spLocks noChangeShapeType="1"/>
          </p:cNvSpPr>
          <p:nvPr/>
        </p:nvSpPr>
        <p:spPr bwMode="auto">
          <a:xfrm flipV="1">
            <a:off x="3048000" y="3273626"/>
            <a:ext cx="523895" cy="292686"/>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TextBox 11">
            <a:extLst>
              <a:ext uri="{FF2B5EF4-FFF2-40B4-BE49-F238E27FC236}">
                <a16:creationId xmlns:a16="http://schemas.microsoft.com/office/drawing/2014/main" id="{90D2EE77-F43E-E271-EEB9-E592F1C3C309}"/>
              </a:ext>
            </a:extLst>
          </p:cNvPr>
          <p:cNvSpPr txBox="1"/>
          <p:nvPr/>
        </p:nvSpPr>
        <p:spPr bwMode="auto">
          <a:xfrm>
            <a:off x="7917085" y="2724986"/>
            <a:ext cx="3960985"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342900" marR="0" lvl="0" indent="-342900" algn="l" defTabSz="914400" rtl="0" eaLnBrk="0" fontAlgn="base" latinLnBrk="0" hangingPunct="0">
              <a:lnSpc>
                <a:spcPct val="100000"/>
              </a:lnSpc>
              <a:spcBef>
                <a:spcPct val="50000"/>
              </a:spcBef>
              <a:spcAft>
                <a:spcPct val="0"/>
              </a:spcAft>
              <a:buClrTx/>
              <a:buSzTx/>
              <a:buFont typeface="Wingdings" panose="05000000000000000000" pitchFamily="2" charset="2"/>
              <a:buChar char="§"/>
              <a:tabLst/>
              <a:defRPr/>
            </a:pP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endpoint: </a:t>
            </a:r>
            <a:b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 by BICR in patients without brain mets</a:t>
            </a:r>
          </a:p>
          <a:p>
            <a:pPr marL="342900" marR="0" lvl="0" indent="-342900" algn="l" defTabSz="914400" rtl="0" eaLnBrk="0" fontAlgn="base" latinLnBrk="0" hangingPunct="0">
              <a:lnSpc>
                <a:spcPct val="100000"/>
              </a:lnSpc>
              <a:spcBef>
                <a:spcPct val="50000"/>
              </a:spcBef>
              <a:spcAft>
                <a:spcPct val="0"/>
              </a:spcAft>
              <a:buClrTx/>
              <a:buSzTx/>
              <a:buFont typeface="Wingdings" panose="05000000000000000000" pitchFamily="2" charset="2"/>
              <a:buChar char="§"/>
              <a:tabLst/>
              <a:defRPr/>
            </a:pP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Secondary endpoints:</a:t>
            </a: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investigator-assessed PFS, OS, ORR, DoR, TTR, safety</a:t>
            </a:r>
          </a:p>
        </p:txBody>
      </p:sp>
      <p:sp>
        <p:nvSpPr>
          <p:cNvPr id="13" name="Rectangle 46">
            <a:extLst>
              <a:ext uri="{FF2B5EF4-FFF2-40B4-BE49-F238E27FC236}">
                <a16:creationId xmlns:a16="http://schemas.microsoft.com/office/drawing/2014/main" id="{A11862E8-9A98-2C05-1D0E-478B1DCE4849}"/>
              </a:ext>
            </a:extLst>
          </p:cNvPr>
          <p:cNvSpPr>
            <a:spLocks noChangeArrowheads="1"/>
          </p:cNvSpPr>
          <p:nvPr/>
        </p:nvSpPr>
        <p:spPr bwMode="auto">
          <a:xfrm>
            <a:off x="1033688" y="2104540"/>
            <a:ext cx="45741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Stratified by geography (North America vs rest of world),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number of prior CT (2-3 vs &gt;3), brain mets (yes vs no)</a:t>
            </a:r>
          </a:p>
        </p:txBody>
      </p:sp>
      <p:cxnSp>
        <p:nvCxnSpPr>
          <p:cNvPr id="14" name="Straight Arrow Connector 13">
            <a:extLst>
              <a:ext uri="{FF2B5EF4-FFF2-40B4-BE49-F238E27FC236}">
                <a16:creationId xmlns:a16="http://schemas.microsoft.com/office/drawing/2014/main" id="{4B926003-A653-1044-72A5-941D2F43D7EA}"/>
              </a:ext>
            </a:extLst>
          </p:cNvPr>
          <p:cNvCxnSpPr>
            <a:cxnSpLocks/>
          </p:cNvCxnSpPr>
          <p:nvPr/>
        </p:nvCxnSpPr>
        <p:spPr bwMode="auto">
          <a:xfrm rot="5400000">
            <a:off x="2989907" y="2957853"/>
            <a:ext cx="640080" cy="0"/>
          </a:xfrm>
          <a:prstGeom prst="straightConnector1">
            <a:avLst/>
          </a:prstGeom>
          <a:noFill/>
          <a:ln w="28575" cap="flat" cmpd="sng" algn="ctr">
            <a:solidFill>
              <a:schemeClr val="bg1"/>
            </a:solidFill>
            <a:prstDash val="sysDash"/>
            <a:round/>
            <a:headEnd type="none" w="med" len="med"/>
            <a:tailEnd type="triangle"/>
          </a:ln>
          <a:effectLst/>
        </p:spPr>
      </p:cxnSp>
      <p:sp>
        <p:nvSpPr>
          <p:cNvPr id="15" name="TextBox 14">
            <a:extLst>
              <a:ext uri="{FF2B5EF4-FFF2-40B4-BE49-F238E27FC236}">
                <a16:creationId xmlns:a16="http://schemas.microsoft.com/office/drawing/2014/main" id="{EAECF12B-83EF-3E23-64A2-76F00A9C1D07}"/>
              </a:ext>
            </a:extLst>
          </p:cNvPr>
          <p:cNvSpPr txBox="1"/>
          <p:nvPr/>
        </p:nvSpPr>
        <p:spPr bwMode="auto">
          <a:xfrm>
            <a:off x="3274925" y="5039923"/>
            <a:ext cx="45741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*Capecitabine, eribulin, gemcitabine, or vinorelbine.</a:t>
            </a:r>
          </a:p>
        </p:txBody>
      </p:sp>
      <p:cxnSp>
        <p:nvCxnSpPr>
          <p:cNvPr id="16" name="Straight Arrow Connector 15">
            <a:extLst>
              <a:ext uri="{FF2B5EF4-FFF2-40B4-BE49-F238E27FC236}">
                <a16:creationId xmlns:a16="http://schemas.microsoft.com/office/drawing/2014/main" id="{F58885CF-4959-3C11-A3ED-1C2DDF7F43FD}"/>
              </a:ext>
            </a:extLst>
          </p:cNvPr>
          <p:cNvCxnSpPr>
            <a:cxnSpLocks/>
          </p:cNvCxnSpPr>
          <p:nvPr/>
        </p:nvCxnSpPr>
        <p:spPr bwMode="auto">
          <a:xfrm rot="5400000">
            <a:off x="7246908" y="2631797"/>
            <a:ext cx="182880" cy="0"/>
          </a:xfrm>
          <a:prstGeom prst="straightConnector1">
            <a:avLst/>
          </a:prstGeom>
          <a:noFill/>
          <a:ln w="28575" cap="flat" cmpd="sng" algn="ctr">
            <a:solidFill>
              <a:schemeClr val="bg1"/>
            </a:solidFill>
            <a:prstDash val="solid"/>
            <a:round/>
            <a:headEnd type="none" w="med" len="med"/>
            <a:tailEnd type="triangle"/>
          </a:ln>
          <a:effectLst/>
        </p:spPr>
      </p:cxnSp>
      <p:sp>
        <p:nvSpPr>
          <p:cNvPr id="17" name="Rectangle 46">
            <a:extLst>
              <a:ext uri="{FF2B5EF4-FFF2-40B4-BE49-F238E27FC236}">
                <a16:creationId xmlns:a16="http://schemas.microsoft.com/office/drawing/2014/main" id="{D11A4CF7-2845-26A3-ADFB-D41EEDC0A7CB}"/>
              </a:ext>
            </a:extLst>
          </p:cNvPr>
          <p:cNvSpPr>
            <a:spLocks noChangeArrowheads="1"/>
          </p:cNvSpPr>
          <p:nvPr/>
        </p:nvSpPr>
        <p:spPr bwMode="auto">
          <a:xfrm>
            <a:off x="6779403" y="2074807"/>
            <a:ext cx="11331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21-day cycles</a:t>
            </a:r>
          </a:p>
        </p:txBody>
      </p:sp>
      <p:sp>
        <p:nvSpPr>
          <p:cNvPr id="18" name="Content Placeholder 2">
            <a:extLst>
              <a:ext uri="{FF2B5EF4-FFF2-40B4-BE49-F238E27FC236}">
                <a16:creationId xmlns:a16="http://schemas.microsoft.com/office/drawing/2014/main" id="{FEE96010-9475-E0BF-0EFF-16A74271B6FB}"/>
              </a:ext>
            </a:extLst>
          </p:cNvPr>
          <p:cNvSpPr txBox="1">
            <a:spLocks/>
          </p:cNvSpPr>
          <p:nvPr/>
        </p:nvSpPr>
        <p:spPr>
          <a:xfrm>
            <a:off x="604675" y="5712131"/>
            <a:ext cx="10877529" cy="45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lnSpc>
                <a:spcPct val="90000"/>
              </a:lnSpc>
              <a:spcBef>
                <a:spcPts val="1000"/>
              </a:spcBef>
              <a:spcAft>
                <a:spcPts val="700"/>
              </a:spcAft>
              <a:buClr>
                <a:schemeClr val="bg1"/>
              </a:buClr>
              <a:buFont typeface="Wingdings" panose="05000000000000000000" pitchFamily="2" charset="2"/>
              <a:buChar char="§"/>
              <a:defRPr sz="2400" b="0">
                <a:solidFill>
                  <a:schemeClr val="bg1"/>
                </a:solidFill>
                <a:latin typeface="Calibri" panose="020F0502020204030204" pitchFamily="34" charset="0"/>
                <a:cs typeface="+mn-cs"/>
              </a:defRPr>
            </a:lvl1pPr>
            <a:lvl2pPr marL="742950" indent="-285750" eaLnBrk="1"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eaLnBrk="1"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eaLnBrk="1"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eaLnBrk="1"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fontAlgn="base">
              <a:lnSpc>
                <a:spcPct val="90000"/>
              </a:lnSpc>
              <a:spcBef>
                <a:spcPct val="35000"/>
              </a:spcBef>
              <a:spcAft>
                <a:spcPct val="25000"/>
              </a:spcAft>
              <a:buClr>
                <a:schemeClr val="accent2"/>
              </a:buClr>
              <a:buFont typeface="Arial" charset="0"/>
              <a:buChar char="–"/>
              <a:defRPr sz="1400">
                <a:latin typeface="+mn-lt"/>
              </a:defRPr>
            </a:lvl6pPr>
            <a:lvl7pPr marL="2971800" indent="-228600" fontAlgn="base">
              <a:lnSpc>
                <a:spcPct val="90000"/>
              </a:lnSpc>
              <a:spcBef>
                <a:spcPct val="35000"/>
              </a:spcBef>
              <a:spcAft>
                <a:spcPct val="25000"/>
              </a:spcAft>
              <a:buClr>
                <a:schemeClr val="accent2"/>
              </a:buClr>
              <a:buFont typeface="Arial" charset="0"/>
              <a:buChar char="–"/>
              <a:defRPr sz="1400">
                <a:latin typeface="+mn-lt"/>
              </a:defRPr>
            </a:lvl7pPr>
            <a:lvl8pPr marL="3429000" indent="-228600" fontAlgn="base">
              <a:lnSpc>
                <a:spcPct val="90000"/>
              </a:lnSpc>
              <a:spcBef>
                <a:spcPct val="35000"/>
              </a:spcBef>
              <a:spcAft>
                <a:spcPct val="25000"/>
              </a:spcAft>
              <a:buClr>
                <a:schemeClr val="accent2"/>
              </a:buClr>
              <a:buFont typeface="Arial" charset="0"/>
              <a:buChar char="–"/>
              <a:defRPr sz="1400">
                <a:latin typeface="+mn-lt"/>
              </a:defRPr>
            </a:lvl8pPr>
            <a:lvl9pPr marL="3886200" indent="-228600" fontAlgn="base">
              <a:lnSpc>
                <a:spcPct val="90000"/>
              </a:lnSpc>
              <a:spcBef>
                <a:spcPct val="35000"/>
              </a:spcBef>
              <a:spcAft>
                <a:spcPct val="25000"/>
              </a:spcAft>
              <a:buClr>
                <a:schemeClr val="accent2"/>
              </a:buClr>
              <a:buFont typeface="Arial" charset="0"/>
              <a:buChar char="–"/>
              <a:defRPr sz="1400">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Trial halted early based on efficacy</a:t>
            </a: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per unanimous recommendation of DSMC</a:t>
            </a:r>
          </a:p>
        </p:txBody>
      </p:sp>
      <p:sp>
        <p:nvSpPr>
          <p:cNvPr id="2" name="Text Box 15">
            <a:extLst>
              <a:ext uri="{FF2B5EF4-FFF2-40B4-BE49-F238E27FC236}">
                <a16:creationId xmlns:a16="http://schemas.microsoft.com/office/drawing/2014/main" id="{4AB5200D-F561-C4BB-5532-36413B9E2426}"/>
              </a:ext>
            </a:extLst>
          </p:cNvPr>
          <p:cNvSpPr txBox="1">
            <a:spLocks noChangeArrowheads="1"/>
          </p:cNvSpPr>
          <p:nvPr/>
        </p:nvSpPr>
        <p:spPr bwMode="auto">
          <a:xfrm>
            <a:off x="430066" y="636692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Bardia. NEJM. 2021;384:1529. Bardia. ASCO 2022. Abstr 1071.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813833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54cbe69-32bd-412a-b004-9152f949605e">56M7VY3CDVN5-1962173573-1</_dlc_DocId>
    <_dlc_DocIdUrl xmlns="d54cbe69-32bd-412a-b004-9152f949605e">
      <Url>https://intranet.clinicaloptions.com/mews/oncology/ONC_2021_Breast_TNBC_MM_SST_(PRP4370)/Audio_Podcast_(With_Podcast_Pearls_Summary_Slides)/_layouts/15/DocIdRedir.aspx?ID=56M7VY3CDVN5-1962173573-1</Url>
      <Description>56M7VY3CDVN5-1962173573-1</Description>
    </_dlc_DocIdUrl>
    <Document_x0020_Category xmlns="c4e8b3c9-aa26-40a5-ab6b-339cd82b956c">Slides - Podcast Pearls</Document_x0020_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477F2682039D4CA48A935AA539A370" ma:contentTypeVersion="1" ma:contentTypeDescription="Create a new document." ma:contentTypeScope="" ma:versionID="bc5c88d1f8d9d68178aff6c216efcb37">
  <xsd:schema xmlns:xsd="http://www.w3.org/2001/XMLSchema" xmlns:xs="http://www.w3.org/2001/XMLSchema" xmlns:p="http://schemas.microsoft.com/office/2006/metadata/properties" xmlns:ns2="d54cbe69-32bd-412a-b004-9152f949605e" xmlns:ns3="c4e8b3c9-aa26-40a5-ab6b-339cd82b956c" targetNamespace="http://schemas.microsoft.com/office/2006/metadata/properties" ma:root="true" ma:fieldsID="d6de6bb72a102cb9be66cf14c723a77d" ns2:_="" ns3:_="">
    <xsd:import namespace="d54cbe69-32bd-412a-b004-9152f949605e"/>
    <xsd:import namespace="c4e8b3c9-aa26-40a5-ab6b-339cd82b956c"/>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4e8b3c9-aa26-40a5-ab6b-339cd82b956c"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Podcast"/>
          <xsd:enumeration value="Podcast Icon"/>
          <xsd:enumeration value="Slides - Podcast Pearls"/>
          <xsd:enumeration value="PDF - Podcast Pearl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5BA55BC3-5A03-47C2-8EC3-D964C3B5E779}">
  <ds:schemaRefs>
    <ds:schemaRef ds:uri="http://purl.org/dc/dcmitype/"/>
    <ds:schemaRef ds:uri="http://schemas.microsoft.com/office/2006/metadata/properties"/>
    <ds:schemaRef ds:uri="c4e8b3c9-aa26-40a5-ab6b-339cd82b956c"/>
    <ds:schemaRef ds:uri="http://purl.org/dc/terms/"/>
    <ds:schemaRef ds:uri="d54cbe69-32bd-412a-b004-9152f949605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2A20A5B-9F64-4F27-A8A6-41F93363C7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c4e8b3c9-aa26-40a5-ab6b-339cd82b95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5693D1-160F-48FD-BAD0-A40E5BD1EB52}">
  <ds:schemaRefs>
    <ds:schemaRef ds:uri="http://schemas.microsoft.com/sharepoint/events"/>
  </ds:schemaRefs>
</ds:datastoreItem>
</file>

<file path=customXml/itemProps4.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5.xml><?xml version="1.0" encoding="utf-8"?>
<ds:datastoreItem xmlns:ds="http://schemas.openxmlformats.org/officeDocument/2006/customXml" ds:itemID="{65E151B5-E2EE-4BEC-82C3-105A302A3BE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9190</TotalTime>
  <Words>2772</Words>
  <Application>Microsoft Office PowerPoint</Application>
  <PresentationFormat>Widescreen</PresentationFormat>
  <Paragraphs>531</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vt:lpstr>
      <vt:lpstr>Wingdings</vt:lpstr>
      <vt:lpstr>2022_CCO_Template</vt:lpstr>
      <vt:lpstr>Podcast Pearls  Individualizing Care for Patients  With Triple-Negative Breast Cancer</vt:lpstr>
      <vt:lpstr>About These Slides</vt:lpstr>
      <vt:lpstr>Faculty</vt:lpstr>
      <vt:lpstr>Faculty Disclosures</vt:lpstr>
      <vt:lpstr>KEYNOTE-522: Pembrolizumab + Chemotherapy for Newly Diagnosed Early-Stage TNBC</vt:lpstr>
      <vt:lpstr>KEYNOTE-522: PD-L1 Did Not  Predict Benefit From Pembrolizumab</vt:lpstr>
      <vt:lpstr>KEYNOTE-355: Pembrolizumab + Chemotherapy for Newly Diagnosed Metastatic TNBC</vt:lpstr>
      <vt:lpstr>KEYNOTE-355: Primary Endpoints (OS and PFS)</vt:lpstr>
      <vt:lpstr>ASCENT Subgroup Analyses: Sacituzumab Govitecan vs Single-Agent Chemotherapy for Metastatic TNBC</vt:lpstr>
      <vt:lpstr>ASCENT: PFS and OS Among  Patients Without Brain Metastases</vt:lpstr>
      <vt:lpstr>DESTINY-Breast04: Phase III Study of  T-DXd vs CT for HER2-Low MBC</vt:lpstr>
      <vt:lpstr>DESTINY-Breast04: Exploratory Analysis of  PFS and OS in Hormone Receptor–Negative Patients </vt:lpstr>
      <vt:lpstr>Efficacy of PARP Inhibitors in Subset of Patients  With Advanced TNBC and gBRCA Mutations</vt:lpstr>
      <vt:lpstr>Go Online for More CCO  Coverage of TNBC!</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Podcast Pearls Individualizing Care for Patients With Triple-Negative Breast Cancer</dc:title>
  <dc:creator>Preferred User</dc:creator>
  <cp:lastModifiedBy>vwenzel@clinicaloptions.com</cp:lastModifiedBy>
  <cp:revision>20</cp:revision>
  <cp:lastPrinted>2016-09-26T20:21:49Z</cp:lastPrinted>
  <dcterms:created xsi:type="dcterms:W3CDTF">2005-05-27T15:08:01Z</dcterms:created>
  <dcterms:modified xsi:type="dcterms:W3CDTF">2023-01-18T19:56:50Z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b590278a-e57f-485f-82e8-4ceb1965a387</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0x01010044477F2682039D4CA48A935AA539A370</vt:lpwstr>
  </property>
  <property fmtid="{D5CDD505-2E9C-101B-9397-08002B2CF9AE}" pid="9" name="MediaServiceImageTags">
    <vt:lpwstr/>
  </property>
</Properties>
</file>