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5"/>
  </p:sldMasterIdLst>
  <p:notesMasterIdLst>
    <p:notesMasterId r:id="rId27"/>
  </p:notesMasterIdLst>
  <p:sldIdLst>
    <p:sldId id="2145706552" r:id="rId6"/>
    <p:sldId id="308" r:id="rId7"/>
    <p:sldId id="2145706553" r:id="rId8"/>
    <p:sldId id="2145706534" r:id="rId9"/>
    <p:sldId id="2145706535" r:id="rId10"/>
    <p:sldId id="2145706517" r:id="rId11"/>
    <p:sldId id="2145706518" r:id="rId12"/>
    <p:sldId id="2141411924" r:id="rId13"/>
    <p:sldId id="2145706525" r:id="rId14"/>
    <p:sldId id="2141411909" r:id="rId15"/>
    <p:sldId id="2145706526" r:id="rId16"/>
    <p:sldId id="2145706528" r:id="rId17"/>
    <p:sldId id="2145706529" r:id="rId18"/>
    <p:sldId id="2145706530" r:id="rId19"/>
    <p:sldId id="2145706531" r:id="rId20"/>
    <p:sldId id="2145705711" r:id="rId21"/>
    <p:sldId id="2145706551" r:id="rId22"/>
    <p:sldId id="2145706547" r:id="rId23"/>
    <p:sldId id="2145706516" r:id="rId24"/>
    <p:sldId id="2141411965" r:id="rId25"/>
    <p:sldId id="31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4" userDrawn="1">
          <p15:clr>
            <a:srgbClr val="A4A3A4"/>
          </p15:clr>
        </p15:guide>
        <p15:guide id="2" orient="horz" pos="261" userDrawn="1">
          <p15:clr>
            <a:srgbClr val="A4A3A4"/>
          </p15:clr>
        </p15:guide>
        <p15:guide id="3" orient="horz" pos="1008" userDrawn="1">
          <p15:clr>
            <a:srgbClr val="A4A3A4"/>
          </p15:clr>
        </p15:guide>
        <p15:guide id="4" orient="horz" pos="4149" userDrawn="1">
          <p15:clr>
            <a:srgbClr val="A4A3A4"/>
          </p15:clr>
        </p15:guide>
        <p15:guide id="5" orient="horz" pos="3888" userDrawn="1">
          <p15:clr>
            <a:srgbClr val="A4A3A4"/>
          </p15:clr>
        </p15:guide>
        <p15:guide id="6" orient="horz" pos="4032" userDrawn="1">
          <p15:clr>
            <a:srgbClr val="A4A3A4"/>
          </p15:clr>
        </p15:guide>
        <p15:guide id="7" pos="453" userDrawn="1">
          <p15:clr>
            <a:srgbClr val="A4A3A4"/>
          </p15:clr>
        </p15:guide>
        <p15:guide id="8" pos="329" userDrawn="1">
          <p15:clr>
            <a:srgbClr val="A4A3A4"/>
          </p15:clr>
        </p15:guide>
        <p15:guide id="9" pos="7413" userDrawn="1">
          <p15:clr>
            <a:srgbClr val="A4A3A4"/>
          </p15:clr>
        </p15:guide>
        <p15:guide id="10" pos="722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Eimers" initials="JE" lastIdx="3" clrIdx="0">
    <p:extLst>
      <p:ext uri="{19B8F6BF-5375-455C-9EA6-DF929625EA0E}">
        <p15:presenceInfo xmlns:p15="http://schemas.microsoft.com/office/powerpoint/2012/main" userId="S::jeimers@clinicaloptions.com::e496f3f7-6a48-4339-9b0c-9f426a43f948" providerId="AD"/>
      </p:ext>
    </p:extLst>
  </p:cmAuthor>
  <p:cmAuthor id="2" name="Margaret McLaughlin" initials="MM" lastIdx="1" clrIdx="1">
    <p:extLst>
      <p:ext uri="{19B8F6BF-5375-455C-9EA6-DF929625EA0E}">
        <p15:presenceInfo xmlns:p15="http://schemas.microsoft.com/office/powerpoint/2012/main" userId="S::mmclaughlin@clinicaloptions.com::c9bec859-692e-41ed-9973-6deead24a247" providerId="AD"/>
      </p:ext>
    </p:extLst>
  </p:cmAuthor>
  <p:cmAuthor id="3" name="Ed King" initials="EK" lastIdx="18" clrIdx="2">
    <p:extLst>
      <p:ext uri="{19B8F6BF-5375-455C-9EA6-DF929625EA0E}">
        <p15:presenceInfo xmlns:p15="http://schemas.microsoft.com/office/powerpoint/2012/main" userId="Ed King" providerId="None"/>
      </p:ext>
    </p:extLst>
  </p:cmAuthor>
  <p:cmAuthor id="4" name="Jessica Adams" initials="JA" lastIdx="286" clrIdx="3">
    <p:extLst>
      <p:ext uri="{19B8F6BF-5375-455C-9EA6-DF929625EA0E}">
        <p15:presenceInfo xmlns:p15="http://schemas.microsoft.com/office/powerpoint/2012/main" userId="S::jadams@clinicaloptions.com::8f666512-4c33-411f-b97e-b4727ec85362" providerId="AD"/>
      </p:ext>
    </p:extLst>
  </p:cmAuthor>
  <p:cmAuthor id="5" name="Zachary Schwartz" initials="ZS [2]" lastIdx="47" clrIdx="4">
    <p:extLst>
      <p:ext uri="{19B8F6BF-5375-455C-9EA6-DF929625EA0E}">
        <p15:presenceInfo xmlns:p15="http://schemas.microsoft.com/office/powerpoint/2012/main" userId="S::zschwartz@clinicaloptions.com::64648e91-b212-4092-bee8-eff2e880b6f9" providerId="AD"/>
      </p:ext>
    </p:extLst>
  </p:cmAuthor>
  <p:cmAuthor id="6" name="sanderson@clinicaloptions.com" initials="s" lastIdx="1" clrIdx="5">
    <p:extLst>
      <p:ext uri="{19B8F6BF-5375-455C-9EA6-DF929625EA0E}">
        <p15:presenceInfo xmlns:p15="http://schemas.microsoft.com/office/powerpoint/2012/main" userId="sanderson@clinicaloptions.com" providerId="None"/>
      </p:ext>
    </p:extLst>
  </p:cmAuthor>
  <p:cmAuthor id="7" name="CLINICALOPTIONS\jadams" initials="C" lastIdx="101" clrIdx="6">
    <p:extLst>
      <p:ext uri="{19B8F6BF-5375-455C-9EA6-DF929625EA0E}">
        <p15:presenceInfo xmlns:p15="http://schemas.microsoft.com/office/powerpoint/2012/main" userId="CLINICALOPTIONS\jadams" providerId="None"/>
      </p:ext>
    </p:extLst>
  </p:cmAuthor>
  <p:cmAuthor id="8" name="Jennifer Blanchette" initials="JB" lastIdx="90" clrIdx="7">
    <p:extLst>
      <p:ext uri="{19B8F6BF-5375-455C-9EA6-DF929625EA0E}">
        <p15:presenceInfo xmlns:p15="http://schemas.microsoft.com/office/powerpoint/2012/main" userId="S::jblanchette@clinicaloptions.com::ffc12744-7917-4d20-83be-446b79fdc927" providerId="AD"/>
      </p:ext>
    </p:extLst>
  </p:cmAuthor>
  <p:cmAuthor id="9" name="Megan Capel" initials="MC" lastIdx="9" clrIdx="8"/>
  <p:cmAuthor id="10" name=" " initials="MAC" lastIdx="1" clrIdx="9"/>
  <p:cmAuthor id="11" name="Taryn Gross" initials="TG" lastIdx="1" clrIdx="10"/>
  <p:cmAuthor id="12" name="LT Fowler" initials="LF" lastIdx="1" clrIdx="11">
    <p:extLst>
      <p:ext uri="{19B8F6BF-5375-455C-9EA6-DF929625EA0E}">
        <p15:presenceInfo xmlns:p15="http://schemas.microsoft.com/office/powerpoint/2012/main" userId="S::lfowler@practicingclinicians.com::bdc4c4d6-9ded-467c-b80c-330a0ea8ffe4" providerId="AD"/>
      </p:ext>
    </p:extLst>
  </p:cmAuthor>
  <p:cmAuthor id="13" name="Samantha Strong" initials="SS" lastIdx="20" clrIdx="12">
    <p:extLst>
      <p:ext uri="{19B8F6BF-5375-455C-9EA6-DF929625EA0E}">
        <p15:presenceInfo xmlns:p15="http://schemas.microsoft.com/office/powerpoint/2012/main" userId="cec135ee54064c87" providerId="Windows Live"/>
      </p:ext>
    </p:extLst>
  </p:cmAuthor>
  <p:cmAuthor id="14" name="Petra Cravens" initials="PC" lastIdx="21" clrIdx="13">
    <p:extLst>
      <p:ext uri="{19B8F6BF-5375-455C-9EA6-DF929625EA0E}">
        <p15:presenceInfo xmlns:p15="http://schemas.microsoft.com/office/powerpoint/2012/main" userId="S::pcravens@clinicaloptions.com::0f94dabc-c4d7-4fca-87b1-40ee2dc41715" providerId="AD"/>
      </p:ext>
    </p:extLst>
  </p:cmAuthor>
  <p:cmAuthor id="15" name="Dussadee Royal" initials="DR" lastIdx="3" clrIdx="14">
    <p:extLst>
      <p:ext uri="{19B8F6BF-5375-455C-9EA6-DF929625EA0E}">
        <p15:presenceInfo xmlns:p15="http://schemas.microsoft.com/office/powerpoint/2012/main" userId="S::droyal@clinicaloptions.com::51beead8-6fa0-4b98-aeba-37044af35e17" providerId="AD"/>
      </p:ext>
    </p:extLst>
  </p:cmAuthor>
  <p:cmAuthor id="16" name="Christy Seals" initials="CS" lastIdx="23" clrIdx="15">
    <p:extLst>
      <p:ext uri="{19B8F6BF-5375-455C-9EA6-DF929625EA0E}">
        <p15:presenceInfo xmlns:p15="http://schemas.microsoft.com/office/powerpoint/2012/main" userId="S::cseals@clinicaloptions.com::0852e532-1f9e-4bbf-9b56-be19a9543a31" providerId="AD"/>
      </p:ext>
    </p:extLst>
  </p:cmAuthor>
  <p:cmAuthor id="17" name="Swathi K" initials="SK" lastIdx="2" clrIdx="16">
    <p:extLst>
      <p:ext uri="{19B8F6BF-5375-455C-9EA6-DF929625EA0E}">
        <p15:presenceInfo xmlns:p15="http://schemas.microsoft.com/office/powerpoint/2012/main" userId="S::Swathi.K@extentia.com::149e4ec8-6949-43cc-b061-a44a24be1431" providerId="AD"/>
      </p:ext>
    </p:extLst>
  </p:cmAuthor>
  <p:cmAuthor id="18" name="Sax, Paul E.,MD" initials="SPE" lastIdx="5" clrIdx="17">
    <p:extLst>
      <p:ext uri="{19B8F6BF-5375-455C-9EA6-DF929625EA0E}">
        <p15:presenceInfo xmlns:p15="http://schemas.microsoft.com/office/powerpoint/2012/main" userId="S::PSAX@BWH.HARVARD.EDU::c3c58cd3-b75a-426a-9644-2979a1b2dada" providerId="AD"/>
      </p:ext>
    </p:extLst>
  </p:cmAuthor>
  <p:cmAuthor id="19" name="aboecler@clinicaloptions.com" initials="a" lastIdx="2" clrIdx="18">
    <p:extLst>
      <p:ext uri="{19B8F6BF-5375-455C-9EA6-DF929625EA0E}">
        <p15:presenceInfo xmlns:p15="http://schemas.microsoft.com/office/powerpoint/2012/main" userId="aboecler@clinicaloptions.com" providerId="None"/>
      </p:ext>
    </p:extLst>
  </p:cmAuthor>
  <p:cmAuthor id="20" name="Ramya Moorthy" initials="RM" lastIdx="18" clrIdx="19">
    <p:extLst>
      <p:ext uri="{19B8F6BF-5375-455C-9EA6-DF929625EA0E}">
        <p15:presenceInfo xmlns:p15="http://schemas.microsoft.com/office/powerpoint/2012/main" userId="S::Ramya.Moorthy@extentia.com::99ca4ff7-edd9-4259-9b9b-c765c454ea60" providerId="AD"/>
      </p:ext>
    </p:extLst>
  </p:cmAuthor>
  <p:cmAuthor id="21" name="Microsoft Office User" initials="MOU" lastIdx="6" clrIdx="20">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7" autoAdjust="0"/>
    <p:restoredTop sz="81156" autoAdjust="0"/>
  </p:normalViewPr>
  <p:slideViewPr>
    <p:cSldViewPr snapToGrid="0">
      <p:cViewPr varScale="1">
        <p:scale>
          <a:sx n="69" d="100"/>
          <a:sy n="69" d="100"/>
        </p:scale>
        <p:origin x="1003" y="77"/>
      </p:cViewPr>
      <p:guideLst>
        <p:guide orient="horz" pos="144"/>
        <p:guide orient="horz" pos="261"/>
        <p:guide orient="horz" pos="1008"/>
        <p:guide orient="horz" pos="4149"/>
        <p:guide orient="horz" pos="3888"/>
        <p:guide orient="horz" pos="4032"/>
        <p:guide pos="453"/>
        <p:guide pos="329"/>
        <p:guide pos="7413"/>
        <p:guide pos="7227"/>
      </p:guideLst>
    </p:cSldViewPr>
  </p:slideViewPr>
  <p:notesTextViewPr>
    <p:cViewPr>
      <p:scale>
        <a:sx n="125" d="100"/>
        <a:sy n="125" d="100"/>
      </p:scale>
      <p:origin x="0" y="0"/>
    </p:cViewPr>
  </p:notesTextViewPr>
  <p:sorterViewPr>
    <p:cViewPr>
      <p:scale>
        <a:sx n="90" d="100"/>
        <a:sy n="90" d="100"/>
      </p:scale>
      <p:origin x="0" y="-8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854B29-B792-4B0C-87E1-DA987E539315}" type="datetimeFigureOut">
              <a:rPr lang="en-US" smtClean="0"/>
              <a:t>11/8/2022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881E12-AAF7-4E29-80FC-FCE53DD7C0F8}" type="slidenum">
              <a:rPr lang="en-US" smtClean="0"/>
              <a:t>‹#›</a:t>
            </a:fld>
            <a:endParaRPr lang="en-US" dirty="0"/>
          </a:p>
        </p:txBody>
      </p:sp>
    </p:spTree>
    <p:extLst>
      <p:ext uri="{BB962C8B-B14F-4D97-AF65-F5344CB8AC3E}">
        <p14:creationId xmlns:p14="http://schemas.microsoft.com/office/powerpoint/2010/main" val="3610069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CE1430B1-CEB6-411F-8E94-BFC407C4EE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55C8260-42BC-4921-8D33-58809AC7BE3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7891" name="Rectangle 2">
            <a:extLst>
              <a:ext uri="{FF2B5EF4-FFF2-40B4-BE49-F238E27FC236}">
                <a16:creationId xmlns:a16="http://schemas.microsoft.com/office/drawing/2014/main" id="{63A693D7-D1F8-4EC5-A8E3-A7825DFC089B}"/>
              </a:ext>
            </a:extLst>
          </p:cNvPr>
          <p:cNvSpPr>
            <a:spLocks noGrp="1" noRot="1" noChangeAspect="1" noChangeArrowheads="1" noTextEdit="1"/>
          </p:cNvSpPr>
          <p:nvPr>
            <p:ph type="sldImg"/>
          </p:nvPr>
        </p:nvSpPr>
        <p:spPr>
          <a:xfrm>
            <a:off x="458788" y="720725"/>
            <a:ext cx="6400800" cy="3600450"/>
          </a:xfrm>
          <a:ln/>
        </p:spPr>
      </p:sp>
      <p:sp>
        <p:nvSpPr>
          <p:cNvPr id="37892" name="Rectangle 3">
            <a:extLst>
              <a:ext uri="{FF2B5EF4-FFF2-40B4-BE49-F238E27FC236}">
                <a16:creationId xmlns:a16="http://schemas.microsoft.com/office/drawing/2014/main" id="{ED738D61-216E-45D5-96FA-B18A5BC25295}"/>
              </a:ext>
            </a:extLst>
          </p:cNvPr>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solidFill>
                  <a:srgbClr val="FEFDDE"/>
                </a:solidFill>
                <a:latin typeface="Arial" panose="020B0604020202020204" pitchFamily="34" charset="0"/>
              </a:rPr>
              <a:t>Disclaimer: The materials published on the Clinical Care Options Web site reflect the views of the authors of the CCO material, not those of Clinical Care Options, LLC, the CME providers, or the companies providing educational grants. The materials may discuss uses and dosages for therapeutic products that have not been approved by the United States Food and Drug Administration. A qualified healthcare professional should be consulted before using any therapeutic product discussed. Readers should verify all information and data before treating patients or using any therapies described in these materials.</a:t>
            </a:r>
            <a:endParaRPr lang="en-US" altLang="en-US">
              <a:solidFill>
                <a:srgbClr val="FEFDDE"/>
              </a:solidFill>
              <a:latin typeface="Arial" panose="020B0604020202020204" pitchFamily="34" charset="0"/>
            </a:endParaRPr>
          </a:p>
          <a:p>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kern="1200" dirty="0">
                <a:solidFill>
                  <a:schemeClr val="tx1"/>
                </a:solidFill>
                <a:effectLst/>
                <a:latin typeface="+mn-lt"/>
                <a:ea typeface="+mn-ea"/>
                <a:cs typeface="+mn-cs"/>
              </a:rPr>
              <a:t>BL, baseline; CVW, confirmed virologic withdrawal; DTG, dolutegravir; GT, genotype; </a:t>
            </a:r>
            <a:r>
              <a:rPr lang="en-US" sz="1200" b="0" i="1" dirty="0">
                <a:effectLst/>
                <a:latin typeface="+mn-lt"/>
                <a:ea typeface="Calibri" panose="020F0502020204030204" pitchFamily="34" charset="0"/>
              </a:rPr>
              <a:t>INSTI, integrase strand transfer inhibitor; </a:t>
            </a:r>
            <a:r>
              <a:rPr lang="en-US" sz="1200" b="0" i="1" kern="1200" dirty="0">
                <a:solidFill>
                  <a:schemeClr val="tx1"/>
                </a:solidFill>
                <a:effectLst/>
                <a:latin typeface="+mn-lt"/>
                <a:ea typeface="+mn-ea"/>
                <a:cs typeface="+mn-cs"/>
              </a:rPr>
              <a:t>ITT-E, intention-to-treat, exposed; LPV, lopinavir; </a:t>
            </a:r>
            <a:r>
              <a:rPr lang="en-US" sz="1200" b="0" i="1" dirty="0">
                <a:effectLst/>
                <a:latin typeface="+mn-lt"/>
                <a:ea typeface="Calibri" panose="020F0502020204030204" pitchFamily="34" charset="0"/>
                <a:cs typeface="Times New Roman" panose="02020603050405020304" pitchFamily="18" charset="0"/>
              </a:rPr>
              <a:t>NNRTI, non-nucleoside reverse-transcriptase inhibitor; NRTI, nucleos(t)ide reverse-transcriptase inhibitor; PI, protease inhibitor; </a:t>
            </a:r>
            <a:r>
              <a:rPr lang="en-US" sz="1200" b="0" i="1" kern="1200" dirty="0">
                <a:solidFill>
                  <a:schemeClr val="tx1"/>
                </a:solidFill>
                <a:effectLst/>
                <a:latin typeface="+mn-lt"/>
                <a:ea typeface="+mn-ea"/>
                <a:cs typeface="+mn-cs"/>
              </a:rPr>
              <a:t>PP, per protocol; RPV, rilpivirine; RT, reverse transcriptase; RTV, ritonavir; VF, virologic failure.</a:t>
            </a:r>
          </a:p>
          <a:p>
            <a:endParaRPr lang="en-US" sz="120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2109606-7176-41F2-B081-F1F727737F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76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lide Image Placeholder 1">
            <a:extLst>
              <a:ext uri="{FF2B5EF4-FFF2-40B4-BE49-F238E27FC236}">
                <a16:creationId xmlns:a16="http://schemas.microsoft.com/office/drawing/2014/main" id="{99425DE0-2340-4C88-8E3A-4697987D7749}"/>
              </a:ext>
            </a:extLst>
          </p:cNvPr>
          <p:cNvSpPr>
            <a:spLocks noGrp="1" noRot="1" noChangeAspect="1" noTextEdit="1"/>
          </p:cNvSpPr>
          <p:nvPr>
            <p:ph type="sldImg"/>
          </p:nvPr>
        </p:nvSpPr>
        <p:spPr>
          <a:ln/>
        </p:spPr>
      </p:sp>
      <p:sp>
        <p:nvSpPr>
          <p:cNvPr id="113666" name="Notes Placeholder 2">
            <a:extLst>
              <a:ext uri="{FF2B5EF4-FFF2-40B4-BE49-F238E27FC236}">
                <a16:creationId xmlns:a16="http://schemas.microsoft.com/office/drawing/2014/main" id="{FB5005C7-687F-4166-8293-728A7F1EE6C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200" b="0" i="1" dirty="0">
                <a:latin typeface="+mn-lt"/>
              </a:rPr>
              <a:t>DTG, dolutegravir; EVG, elvitegravir; </a:t>
            </a:r>
            <a:r>
              <a:rPr lang="en-US" sz="1200" b="0" i="1" dirty="0">
                <a:effectLst/>
                <a:latin typeface="+mn-lt"/>
                <a:ea typeface="Calibri" panose="020F0502020204030204" pitchFamily="34" charset="0"/>
              </a:rPr>
              <a:t>INSTI, integrase strand transfer inhibitor; </a:t>
            </a:r>
            <a:r>
              <a:rPr lang="en-US" altLang="en-US" sz="1200" b="0" i="1" dirty="0">
                <a:latin typeface="+mn-lt"/>
              </a:rPr>
              <a:t>ITT-E, intention-to-treat, exposed; OBR, optimized background regimen; RAL, raltegravir.</a:t>
            </a:r>
          </a:p>
          <a:p>
            <a:endParaRPr lang="en-US" altLang="en-US" sz="1200" i="1" dirty="0">
              <a:latin typeface="+mn-lt"/>
            </a:endParaRPr>
          </a:p>
        </p:txBody>
      </p:sp>
      <p:sp>
        <p:nvSpPr>
          <p:cNvPr id="113667" name="Slide Number Placeholder 3">
            <a:extLst>
              <a:ext uri="{FF2B5EF4-FFF2-40B4-BE49-F238E27FC236}">
                <a16:creationId xmlns:a16="http://schemas.microsoft.com/office/drawing/2014/main" id="{094CCE2E-8AA6-472E-B00D-DE406638451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b="1">
                <a:solidFill>
                  <a:schemeClr val="tx1"/>
                </a:solidFill>
                <a:latin typeface="Arial" panose="020B0604020202020204" pitchFamily="34" charset="0"/>
                <a:ea typeface="MS PGothic" panose="020B0600070205080204" pitchFamily="34" charset="-128"/>
              </a:defRPr>
            </a:lvl1pPr>
            <a:lvl2pPr marL="785372" indent="-302066">
              <a:defRPr sz="2500" b="1">
                <a:solidFill>
                  <a:schemeClr val="tx1"/>
                </a:solidFill>
                <a:latin typeface="Arial" panose="020B0604020202020204" pitchFamily="34" charset="0"/>
                <a:ea typeface="MS PGothic" panose="020B0600070205080204" pitchFamily="34" charset="-128"/>
              </a:defRPr>
            </a:lvl2pPr>
            <a:lvl3pPr marL="1208265" indent="-241653">
              <a:defRPr sz="2500" b="1">
                <a:solidFill>
                  <a:schemeClr val="tx1"/>
                </a:solidFill>
                <a:latin typeface="Arial" panose="020B0604020202020204" pitchFamily="34" charset="0"/>
                <a:ea typeface="MS PGothic" panose="020B0600070205080204" pitchFamily="34" charset="-128"/>
              </a:defRPr>
            </a:lvl3pPr>
            <a:lvl4pPr marL="1691571" indent="-241653">
              <a:defRPr sz="2500" b="1">
                <a:solidFill>
                  <a:schemeClr val="tx1"/>
                </a:solidFill>
                <a:latin typeface="Arial" panose="020B0604020202020204" pitchFamily="34" charset="0"/>
                <a:ea typeface="MS PGothic" panose="020B0600070205080204" pitchFamily="34" charset="-128"/>
              </a:defRPr>
            </a:lvl4pPr>
            <a:lvl5pPr marL="2174878" indent="-241653">
              <a:defRPr sz="2500" b="1">
                <a:solidFill>
                  <a:schemeClr val="tx1"/>
                </a:solidFill>
                <a:latin typeface="Arial" panose="020B0604020202020204" pitchFamily="34" charset="0"/>
                <a:ea typeface="MS PGothic" panose="020B0600070205080204" pitchFamily="34" charset="-128"/>
              </a:defRPr>
            </a:lvl5pPr>
            <a:lvl6pPr marL="2658184" indent="-241653" eaLnBrk="0" fontAlgn="base" hangingPunct="0">
              <a:spcBef>
                <a:spcPct val="0"/>
              </a:spcBef>
              <a:spcAft>
                <a:spcPct val="0"/>
              </a:spcAft>
              <a:defRPr sz="2500" b="1">
                <a:solidFill>
                  <a:schemeClr val="tx1"/>
                </a:solidFill>
                <a:latin typeface="Arial" panose="020B0604020202020204" pitchFamily="34" charset="0"/>
                <a:ea typeface="MS PGothic" panose="020B0600070205080204" pitchFamily="34" charset="-128"/>
              </a:defRPr>
            </a:lvl6pPr>
            <a:lvl7pPr marL="3141490" indent="-241653" eaLnBrk="0" fontAlgn="base" hangingPunct="0">
              <a:spcBef>
                <a:spcPct val="0"/>
              </a:spcBef>
              <a:spcAft>
                <a:spcPct val="0"/>
              </a:spcAft>
              <a:defRPr sz="2500" b="1">
                <a:solidFill>
                  <a:schemeClr val="tx1"/>
                </a:solidFill>
                <a:latin typeface="Arial" panose="020B0604020202020204" pitchFamily="34" charset="0"/>
                <a:ea typeface="MS PGothic" panose="020B0600070205080204" pitchFamily="34" charset="-128"/>
              </a:defRPr>
            </a:lvl7pPr>
            <a:lvl8pPr marL="3624796" indent="-241653" eaLnBrk="0" fontAlgn="base" hangingPunct="0">
              <a:spcBef>
                <a:spcPct val="0"/>
              </a:spcBef>
              <a:spcAft>
                <a:spcPct val="0"/>
              </a:spcAft>
              <a:defRPr sz="2500" b="1">
                <a:solidFill>
                  <a:schemeClr val="tx1"/>
                </a:solidFill>
                <a:latin typeface="Arial" panose="020B0604020202020204" pitchFamily="34" charset="0"/>
                <a:ea typeface="MS PGothic" panose="020B0600070205080204" pitchFamily="34" charset="-128"/>
              </a:defRPr>
            </a:lvl8pPr>
            <a:lvl9pPr marL="4108102" indent="-241653" eaLnBrk="0" fontAlgn="base" hangingPunct="0">
              <a:spcBef>
                <a:spcPct val="0"/>
              </a:spcBef>
              <a:spcAft>
                <a:spcPct val="0"/>
              </a:spcAft>
              <a:defRPr sz="2500" b="1">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E30FA06-C5D0-45BB-9668-E7DF1BF57FED}" type="slidenum">
              <a:rPr kumimoji="0" lang="en-US" altLang="en-US" sz="13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altLang="en-US" sz="13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2976347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1" kern="1200" dirty="0">
                <a:solidFill>
                  <a:schemeClr val="tx1"/>
                </a:solidFill>
                <a:effectLst/>
                <a:latin typeface="+mn-lt"/>
                <a:ea typeface="+mn-ea"/>
                <a:cs typeface="+mn-cs"/>
              </a:rPr>
              <a:t>3TC, lamivudine; DRV, darunavir; DTG, dolutegravir; FTC, emtricitabine; HBV, hepatitis B virus; NNRTI, non-nucleoside reverse-transcriptase inhibitor; RTV, ritonavir; TDF, tenofovir disoproxil fumarate; ZDV, zidovudine.</a:t>
            </a:r>
            <a:endParaRPr lang="en-US" b="0" dirty="0">
              <a:latin typeface="+mn-lt"/>
            </a:endParaRPr>
          </a:p>
          <a:p>
            <a:endParaRPr lang="en-US" dirty="0">
              <a:latin typeface="+mn-lt"/>
            </a:endParaRP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69163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dirty="0">
                <a:effectLst/>
                <a:latin typeface="Arial" panose="020B0604020202020204" pitchFamily="34" charset="0"/>
                <a:ea typeface="Calibri" panose="020F0502020204030204" pitchFamily="34" charset="0"/>
              </a:rPr>
              <a:t>DRV, darunavir; DTG, dolutegravir; NNRTI, non-nucleoside reverse-transcriptase inhibitor; </a:t>
            </a:r>
            <a:r>
              <a:rPr lang="en-US" sz="1800" b="0" i="1" dirty="0">
                <a:effectLst/>
                <a:latin typeface="Arial" panose="020B0604020202020204" pitchFamily="34" charset="0"/>
                <a:ea typeface="Calibri" panose="020F0502020204030204" pitchFamily="34" charset="0"/>
              </a:rPr>
              <a:t>NRTI, nucleos(t)ide reverse-transcriptase inhibitor; </a:t>
            </a:r>
            <a:r>
              <a:rPr lang="en-US" sz="1200" b="0" i="1" dirty="0">
                <a:effectLst/>
                <a:latin typeface="Arial" panose="020B0604020202020204" pitchFamily="34" charset="0"/>
                <a:ea typeface="Calibri" panose="020F0502020204030204" pitchFamily="34" charset="0"/>
              </a:rPr>
              <a:t>RTV, ritonavir; TDF, tenofovir disoproxil fumarate; ZDV, zidovudine.</a:t>
            </a:r>
            <a:endParaRPr lang="en-US" b="0"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7FD48E-47C6-4496-9937-3D6590A9FAE3}"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603640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kern="1200" dirty="0">
                <a:solidFill>
                  <a:schemeClr val="tx1"/>
                </a:solidFill>
                <a:effectLst/>
                <a:latin typeface="Arial" charset="0"/>
                <a:ea typeface="+mn-ea"/>
                <a:cs typeface="+mn-cs"/>
              </a:rPr>
              <a:t>3TC, lamivudine; AE, adverse event; DRV, darunavir; DTG, dolutegravir; ITT, intention-to-treat; </a:t>
            </a:r>
            <a:r>
              <a:rPr lang="en-US" sz="1200" b="0" i="1" dirty="0">
                <a:effectLst/>
                <a:latin typeface="Arial" panose="020B0604020202020204" pitchFamily="34" charset="0"/>
                <a:ea typeface="Calibri" panose="020F0502020204030204" pitchFamily="34" charset="0"/>
              </a:rPr>
              <a:t>NRTI, nucleos(t)ide reverse-transcriptase inhibitor; </a:t>
            </a:r>
            <a:r>
              <a:rPr lang="en-US" sz="1200" b="0" i="1" kern="1200" dirty="0">
                <a:solidFill>
                  <a:schemeClr val="tx1"/>
                </a:solidFill>
                <a:effectLst/>
                <a:latin typeface="Arial" charset="0"/>
                <a:ea typeface="+mn-ea"/>
                <a:cs typeface="+mn-cs"/>
              </a:rPr>
              <a:t>RTV, ritonavir; TDF, tenofovir disoproxil fumarate; ZDV, zidovudine. </a:t>
            </a:r>
            <a:endParaRPr lang="en-US"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E05441-AB89-684C-9CF3-AD7EB8A5D8E6}"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635617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a:extLst>
              <a:ext uri="{FF2B5EF4-FFF2-40B4-BE49-F238E27FC236}">
                <a16:creationId xmlns:a16="http://schemas.microsoft.com/office/drawing/2014/main" id="{6D3B078E-9DD5-44F7-B221-5126153BD039}"/>
              </a:ext>
            </a:extLst>
          </p:cNvPr>
          <p:cNvSpPr>
            <a:spLocks noGrp="1" noRot="1" noChangeAspect="1" noChangeArrowheads="1" noTextEdit="1"/>
          </p:cNvSpPr>
          <p:nvPr>
            <p:ph type="sldImg"/>
          </p:nvPr>
        </p:nvSpPr>
        <p:spPr>
          <a:ln/>
        </p:spPr>
      </p:sp>
      <p:sp>
        <p:nvSpPr>
          <p:cNvPr id="202755" name="Notes Placeholder 2">
            <a:extLst>
              <a:ext uri="{FF2B5EF4-FFF2-40B4-BE49-F238E27FC236}">
                <a16:creationId xmlns:a16="http://schemas.microsoft.com/office/drawing/2014/main" id="{68E8389D-54AD-49AD-B0C7-12ABC9B3EC9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0" i="1" dirty="0">
                <a:latin typeface="+mn-lt"/>
                <a:cs typeface="Arial" panose="020B0604020202020204" pitchFamily="34" charset="0"/>
              </a:rPr>
              <a:t>ARV, antiretroviral; BIC, bictegravir; DHHS, Department of Health and Human Services; </a:t>
            </a:r>
            <a:r>
              <a:rPr lang="en-US" b="0" i="1" dirty="0">
                <a:latin typeface="+mn-lt"/>
              </a:rPr>
              <a:t>DTG, dolutegravir; EVG, elvitegravir; </a:t>
            </a:r>
            <a:r>
              <a:rPr lang="en-US" sz="1200" b="0" i="1" dirty="0">
                <a:effectLst/>
                <a:latin typeface="+mn-lt"/>
                <a:ea typeface="Calibri" panose="020F0502020204030204" pitchFamily="34" charset="0"/>
                <a:cs typeface="Times New Roman" panose="02020603050405020304" pitchFamily="18" charset="0"/>
              </a:rPr>
              <a:t>INSTI, integrase strand transfer inhibitor; NFV, nelfinavir; NRTI, nucleos(t)ide reverse-transcriptase inhibitor; PI, protease inhibitor; RAL, raltegravir.</a:t>
            </a:r>
            <a:endParaRPr lang="en-US" altLang="en-US" b="0" i="1" dirty="0">
              <a:latin typeface="+mn-lt"/>
              <a:cs typeface="Arial" panose="020B0604020202020204" pitchFamily="34" charset="0"/>
            </a:endParaRPr>
          </a:p>
          <a:p>
            <a:endParaRPr lang="en-US" altLang="en-US" i="1" dirty="0">
              <a:latin typeface="+mn-lt"/>
              <a:cs typeface="Arial" panose="020B0604020202020204" pitchFamily="34" charset="0"/>
            </a:endParaRPr>
          </a:p>
        </p:txBody>
      </p:sp>
      <p:sp>
        <p:nvSpPr>
          <p:cNvPr id="202756" name="Slide Number Placeholder 3">
            <a:extLst>
              <a:ext uri="{FF2B5EF4-FFF2-40B4-BE49-F238E27FC236}">
                <a16:creationId xmlns:a16="http://schemas.microsoft.com/office/drawing/2014/main" id="{F4B7B72E-5F88-4F8A-8F1E-D0BD7DEA4F2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bg1"/>
                </a:solidFill>
                <a:latin typeface="Arial" panose="020B0604020202020204" pitchFamily="34" charset="0"/>
              </a:defRPr>
            </a:lvl1pPr>
            <a:lvl2pPr marL="742950" indent="-285750">
              <a:defRPr sz="2400">
                <a:solidFill>
                  <a:schemeClr val="bg1"/>
                </a:solidFill>
                <a:latin typeface="Arial" panose="020B0604020202020204" pitchFamily="34" charset="0"/>
              </a:defRPr>
            </a:lvl2pPr>
            <a:lvl3pPr marL="1143000" indent="-228600">
              <a:defRPr sz="2400">
                <a:solidFill>
                  <a:schemeClr val="bg1"/>
                </a:solidFill>
                <a:latin typeface="Arial" panose="020B0604020202020204" pitchFamily="34" charset="0"/>
              </a:defRPr>
            </a:lvl3pPr>
            <a:lvl4pPr marL="1600200" indent="-228600">
              <a:defRPr sz="2400">
                <a:solidFill>
                  <a:schemeClr val="bg1"/>
                </a:solidFill>
                <a:latin typeface="Arial" panose="020B0604020202020204" pitchFamily="34" charset="0"/>
              </a:defRPr>
            </a:lvl4pPr>
            <a:lvl5pPr marL="2057400" indent="-22860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9FDDF20-7491-4B41-8D8C-BF13EB6677D6}"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5744957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a:t>3TC, lamivudine; ABC, abacavir; ART, antiretroviral therapy; ATV, atazanavir; DRV, darunavir; EFV, efavirenz; FTC, emtricitabine; GT, genotype; INI, integrase inhibitor; LPV, lopinavir; PI, protease inhibitor; RAL, raltegravir; TDF, tenofovir disoproxil fumarate; ZDV, zidovudine.</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6187896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1" dirty="0"/>
              <a:t>3TC, lamivudine; ABC, abacavir; ATV, atazanavir; BIC, bictegravir; CAB, cabotegravir; DOR, doravirine; DRV, darunavir; DTG, dolutegravir; EFV, efavirenz; ETR, etravirine; EVG, elvitegravir; FTC, emtricitabine; INSTI, integrase strand transfer inhibitor; LPV, lopinavir; NNRTI, non-nucleoside reverse-transcriptase inhibitor; </a:t>
            </a:r>
            <a:r>
              <a:rPr lang="en-US" sz="1200" b="0" i="1" dirty="0">
                <a:effectLst/>
                <a:latin typeface="Calibri" panose="020F0502020204030204" pitchFamily="34" charset="0"/>
                <a:ea typeface="Times New Roman" panose="02020603050405020304" pitchFamily="18" charset="0"/>
                <a:cs typeface="Times New Roman" panose="02020603050405020304" pitchFamily="18" charset="0"/>
              </a:rPr>
              <a:t>NRTI, nucleos(t)ide reverse-transcriptase inhibitor</a:t>
            </a:r>
            <a:r>
              <a:rPr lang="en-US" b="0" i="1" dirty="0"/>
              <a:t>; NVP, nevirapine; PI, protease inhibitor; RAL, raltegravir; RPV, rilpivirine; TFV, tenofovir; ZDV, zidovudine.</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9881328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1" dirty="0"/>
              <a:t>3TC, lamivudine; DRV, darunavir; DTG, dolutegravir; RTV, ritonavir.</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535371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a:t>ART, antiretroviral therapy.</a:t>
            </a:r>
          </a:p>
        </p:txBody>
      </p:sp>
      <p:sp>
        <p:nvSpPr>
          <p:cNvPr id="4" name="Slide Number Placeholder 3"/>
          <p:cNvSpPr>
            <a:spLocks noGrp="1"/>
          </p:cNvSpPr>
          <p:nvPr>
            <p:ph type="sldNum" sz="quarter" idx="5"/>
          </p:nvPr>
        </p:nvSpPr>
        <p:spPr/>
        <p:txBody>
          <a:bodyPr/>
          <a:lstStyle/>
          <a:p>
            <a:fld id="{5B881E12-AAF7-4E29-80FC-FCE53DD7C0F8}" type="slidenum">
              <a:rPr lang="en-US" smtClean="0"/>
              <a:t>20</a:t>
            </a:fld>
            <a:endParaRPr lang="en-US" dirty="0"/>
          </a:p>
        </p:txBody>
      </p:sp>
    </p:spTree>
    <p:extLst>
      <p:ext uri="{BB962C8B-B14F-4D97-AF65-F5344CB8AC3E}">
        <p14:creationId xmlns:p14="http://schemas.microsoft.com/office/powerpoint/2010/main" val="891578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5CF321AA-F1D8-44D3-A2D3-0AFA8B4AFCFB}"/>
              </a:ext>
            </a:extLst>
          </p:cNvPr>
          <p:cNvSpPr>
            <a:spLocks noGrp="1" noRot="1" noChangeAspect="1" noChangeArrowheads="1" noTextEdit="1"/>
          </p:cNvSpPr>
          <p:nvPr>
            <p:ph type="sldImg"/>
          </p:nvPr>
        </p:nvSpPr>
        <p:spPr>
          <a:ln/>
        </p:spPr>
      </p:sp>
      <p:sp>
        <p:nvSpPr>
          <p:cNvPr id="50179" name="Notes Placeholder 2">
            <a:extLst>
              <a:ext uri="{FF2B5EF4-FFF2-40B4-BE49-F238E27FC236}">
                <a16:creationId xmlns:a16="http://schemas.microsoft.com/office/drawing/2014/main" id="{A3AAC1E2-53F7-47D6-A51D-AEFB8093E82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0180" name="Slide Number Placeholder 3">
            <a:extLst>
              <a:ext uri="{FF2B5EF4-FFF2-40B4-BE49-F238E27FC236}">
                <a16:creationId xmlns:a16="http://schemas.microsoft.com/office/drawing/2014/main" id="{8A591B23-31B4-486F-A6D0-2F3265005E2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6EAD01FD-73AF-44F1-88D2-82F9A1E372EA}" type="slidenum">
              <a:rPr kumimoji="0" lang="en-US" altLang="en-US" sz="13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altLang="en-US" sz="13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F534A179-E39B-41F6-A134-70AD643745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2293E11-97E1-4AFF-B992-260501D5E43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3491" name="Rectangle 2">
            <a:extLst>
              <a:ext uri="{FF2B5EF4-FFF2-40B4-BE49-F238E27FC236}">
                <a16:creationId xmlns:a16="http://schemas.microsoft.com/office/drawing/2014/main" id="{3671BDAA-FAED-47D2-81E5-5DBE3E10D80F}"/>
              </a:ext>
            </a:extLst>
          </p:cNvPr>
          <p:cNvSpPr>
            <a:spLocks noGrp="1" noRot="1" noChangeAspect="1" noChangeArrowheads="1" noTextEdit="1"/>
          </p:cNvSpPr>
          <p:nvPr>
            <p:ph type="sldImg"/>
          </p:nvPr>
        </p:nvSpPr>
        <p:spPr>
          <a:xfrm>
            <a:off x="458788" y="720725"/>
            <a:ext cx="6400800" cy="3600450"/>
          </a:xfrm>
          <a:ln/>
        </p:spPr>
      </p:sp>
      <p:sp>
        <p:nvSpPr>
          <p:cNvPr id="63492" name="Rectangle 3">
            <a:extLst>
              <a:ext uri="{FF2B5EF4-FFF2-40B4-BE49-F238E27FC236}">
                <a16:creationId xmlns:a16="http://schemas.microsoft.com/office/drawing/2014/main" id="{6D7C1693-38A2-462F-B2C4-8F8BC62505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a:t>3TC, lamivudine; ABC, abacavir; ART, antiretroviral therapy; ATV, atazanavir; DRV, darunavir; EFV, efavirenz; FTC, emtricitabine; GT, genotype; INI, integrase inhibitor; LPV, lopinavir; PI, protease inhibitor; RAL, raltegravir; TDF, tenofovir disoproxil fumarate; ZDV, zidovudine.</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20630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1" dirty="0"/>
              <a:t>3TC, lamivudine; ABC, abacavir; ATV, atazanavir; BIC, bictegravir; CAB, cabotegravir; DOR, doravirine; DRV, darunavir; DTG, dolutegravir; EFV, efavirenz; ETR, etravirine; EVG, elvitegravir; FTC, emtricitabine; INSTI, integrase strand transfer inhibitor; LPV, lopinavir; NNRTI, non-nucleoside reverse-transcriptase inhibitor; </a:t>
            </a:r>
            <a:r>
              <a:rPr lang="en-US" sz="1200" b="0" i="1" dirty="0">
                <a:effectLst/>
                <a:latin typeface="Calibri" panose="020F0502020204030204" pitchFamily="34" charset="0"/>
                <a:ea typeface="Times New Roman" panose="02020603050405020304" pitchFamily="18" charset="0"/>
                <a:cs typeface="Times New Roman" panose="02020603050405020304" pitchFamily="18" charset="0"/>
              </a:rPr>
              <a:t>NRTI, nucleos(t)ide reverse-transcriptase inhibitor</a:t>
            </a:r>
            <a:r>
              <a:rPr lang="en-US" b="0" i="1" dirty="0"/>
              <a:t>; NVP, nevirapine; PI, protease inhibitor; RAL, raltegravir; RPV, rilpivirine; TFV, tenofovir; ZDV, zidovudine.</a:t>
            </a:r>
          </a:p>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409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ART, antiretroviral therapy; </a:t>
            </a:r>
            <a:r>
              <a:rPr lang="en-US" i="1" dirty="0"/>
              <a:t>DHHS, Department of Health and Human Services; EACS, European AIDS Clinical Society.</a:t>
            </a:r>
            <a:endParaRPr kumimoji="0" lang="en-US" sz="12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2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Arial" panose="020B0604020202020204" pitchFamily="34" charset="0"/>
                <a:ea typeface="Calibri" panose="020F0502020204030204" pitchFamily="34" charset="0"/>
              </a:rPr>
              <a:t>Cumulative resistance is an important point to keep in mind. Archived resistance mutations may not be detected; standard resistance assays may not detect up to 20% of circulating resistance variants. The DHHS guidelines do not recommend stopping therapy to see what resistance emerges—that is not the best strategy. </a:t>
            </a:r>
            <a:endParaRPr lang="en-US" sz="1800" dirty="0">
              <a:effectLst/>
              <a:latin typeface="Times New Roman" panose="02020603050405020304" pitchFamily="18"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E05441-AB89-684C-9CF3-AD7EB8A5D8E6}"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09847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ART, antiretroviral therapy; ARV, antiretroviral; TAF, tenofovir alafenamide; TDF, tenofovir disoproxil fumarate.</a:t>
            </a:r>
          </a:p>
        </p:txBody>
      </p:sp>
      <p:sp>
        <p:nvSpPr>
          <p:cNvPr id="4" name="Slide Number Placeholder 3"/>
          <p:cNvSpPr>
            <a:spLocks noGrp="1"/>
          </p:cNvSpPr>
          <p:nvPr>
            <p:ph type="sldNum" sz="quarter" idx="5"/>
          </p:nvPr>
        </p:nvSpPr>
        <p:spPr/>
        <p:txBody>
          <a:bodyPr/>
          <a:lstStyle/>
          <a:p>
            <a:fld id="{5B881E12-AAF7-4E29-80FC-FCE53DD7C0F8}" type="slidenum">
              <a:rPr lang="en-US" smtClean="0"/>
              <a:t>7</a:t>
            </a:fld>
            <a:endParaRPr lang="en-US" dirty="0"/>
          </a:p>
        </p:txBody>
      </p:sp>
    </p:spTree>
    <p:extLst>
      <p:ext uri="{BB962C8B-B14F-4D97-AF65-F5344CB8AC3E}">
        <p14:creationId xmlns:p14="http://schemas.microsoft.com/office/powerpoint/2010/main" val="2232615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a:t>ARV, antiretroviral; BIC, bictegravir; DHHS, Department of Health and Human Services; DOR, doravirine; DRV, darunavir; DTG, dolutegravir; </a:t>
            </a:r>
            <a:r>
              <a:rPr lang="en-US" sz="1000" b="0" i="1" dirty="0"/>
              <a:t>EACS, European AIDS Clinical Society; </a:t>
            </a:r>
            <a:r>
              <a:rPr lang="en-US" sz="1000" b="0" i="1" dirty="0">
                <a:latin typeface="Arial" panose="020B0604020202020204" pitchFamily="34" charset="0"/>
                <a:cs typeface="Arial" panose="020B0604020202020204" pitchFamily="34" charset="0"/>
              </a:rPr>
              <a:t>ETR, </a:t>
            </a:r>
            <a:r>
              <a:rPr lang="en-US" sz="1200" b="0" i="1" dirty="0">
                <a:effectLst/>
                <a:latin typeface="Arial" panose="020B0604020202020204" pitchFamily="34" charset="0"/>
                <a:ea typeface="Calibri" panose="020F0502020204030204" pitchFamily="34" charset="0"/>
              </a:rPr>
              <a:t>etravirine.</a:t>
            </a:r>
            <a:endParaRPr lang="en-US" b="0"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E05441-AB89-684C-9CF3-AD7EB8A5D8E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45807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effectLst/>
                <a:latin typeface="+mn-lt"/>
                <a:ea typeface="Calibri" panose="020F0502020204030204" pitchFamily="34" charset="0"/>
                <a:cs typeface="Times New Roman" panose="02020603050405020304" pitchFamily="18" charset="0"/>
              </a:rPr>
              <a:t>NNRTI, non-nucleoside reverse-transcriptase inhibitor; NRTI, nucleos(t)ide reverse-transcriptase inhibitor; PI, protease inhibitor.</a:t>
            </a:r>
            <a:endParaRPr lang="en-US" sz="1200" dirty="0">
              <a:effectLst/>
              <a:latin typeface="+mn-lt"/>
              <a:ea typeface="Calibri" panose="020F0502020204030204" pitchFamily="34" charset="0"/>
              <a:cs typeface="Times New Roman" panose="02020603050405020304" pitchFamily="18" charset="0"/>
            </a:endParaRPr>
          </a:p>
          <a:p>
            <a:endParaRPr lang="en-US" sz="1200" dirty="0">
              <a:latin typeface="+mn-l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E05441-AB89-684C-9CF3-AD7EB8A5D8E6}"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13993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345" name="Rectangle 2"/>
          <p:cNvSpPr>
            <a:spLocks noGrp="1" noRot="1" noChangeAspect="1" noChangeArrowheads="1" noTextEdit="1"/>
          </p:cNvSpPr>
          <p:nvPr>
            <p:ph type="sldImg"/>
          </p:nvPr>
        </p:nvSpPr>
        <p:spPr>
          <a:ln/>
        </p:spPr>
      </p:sp>
      <p:sp>
        <p:nvSpPr>
          <p:cNvPr id="697346" name="Rectangle 3"/>
          <p:cNvSpPr>
            <a:spLocks noGrp="1" noChangeArrowheads="1"/>
          </p:cNvSpPr>
          <p:nvPr>
            <p:ph type="body" idx="1"/>
          </p:nvPr>
        </p:nvSpPr>
        <p:spPr>
          <a:no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mn-lt"/>
                <a:ea typeface="ＭＳ Ｐゴシック"/>
              </a:rPr>
              <a:t>DRV, darunavir; </a:t>
            </a:r>
            <a:r>
              <a:rPr lang="en-US" sz="1200" i="1" dirty="0">
                <a:effectLst/>
                <a:latin typeface="+mn-lt"/>
                <a:ea typeface="Calibri" panose="020F0502020204030204" pitchFamily="34" charset="0"/>
                <a:cs typeface="Times New Roman" panose="02020603050405020304" pitchFamily="18" charset="0"/>
              </a:rPr>
              <a:t>PI, protease inhibitor.</a:t>
            </a:r>
            <a:endParaRPr lang="en-US" sz="1200" dirty="0">
              <a:effectLst/>
              <a:latin typeface="+mn-lt"/>
              <a:ea typeface="Calibri" panose="020F0502020204030204" pitchFamily="34" charset="0"/>
              <a:cs typeface="Times New Roman" panose="02020603050405020304" pitchFamily="18" charset="0"/>
            </a:endParaRPr>
          </a:p>
          <a:p>
            <a:endParaRPr lang="en-US" sz="1200" i="1" dirty="0">
              <a:latin typeface="+mn-lt"/>
              <a:ea typeface="ＭＳ Ｐゴシック"/>
            </a:endParaRPr>
          </a:p>
          <a:p>
            <a:endParaRPr lang="en-US" sz="1200" i="1" dirty="0">
              <a:latin typeface="+mn-lt"/>
              <a:ea typeface="ＭＳ Ｐゴシック"/>
            </a:endParaRPr>
          </a:p>
          <a:p>
            <a:endParaRPr lang="en-US" sz="1200" i="1" dirty="0">
              <a:latin typeface="+mn-lt"/>
              <a:ea typeface="ＭＳ Ｐゴシック"/>
            </a:endParaRPr>
          </a:p>
        </p:txBody>
      </p:sp>
    </p:spTree>
    <p:extLst>
      <p:ext uri="{BB962C8B-B14F-4D97-AF65-F5344CB8AC3E}">
        <p14:creationId xmlns:p14="http://schemas.microsoft.com/office/powerpoint/2010/main" val="38288294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0" name="Rectangle 54"/>
          <p:cNvSpPr>
            <a:spLocks noGrp="1" noChangeArrowheads="1"/>
          </p:cNvSpPr>
          <p:nvPr>
            <p:ph type="subTitle" idx="1"/>
          </p:nvPr>
        </p:nvSpPr>
        <p:spPr>
          <a:xfrm>
            <a:off x="609600" y="4041650"/>
            <a:ext cx="5181600" cy="1120775"/>
          </a:xfrm>
        </p:spPr>
        <p:txBody>
          <a:bodyPr/>
          <a:lstStyle>
            <a:lvl1pPr marL="0" indent="0">
              <a:lnSpc>
                <a:spcPct val="100000"/>
              </a:lnSpc>
              <a:buFont typeface="Wingdings" pitchFamily="2" charset="2"/>
              <a:buNone/>
              <a:defRPr sz="2000" b="1">
                <a:solidFill>
                  <a:schemeClr val="bg2"/>
                </a:solidFill>
              </a:defRPr>
            </a:lvl1pPr>
          </a:lstStyle>
          <a:p>
            <a:r>
              <a:rPr lang="en-US"/>
              <a:t>Click to edit Master subtitle style</a:t>
            </a:r>
            <a:endParaRPr lang="en-US" dirty="0"/>
          </a:p>
        </p:txBody>
      </p:sp>
      <p:sp>
        <p:nvSpPr>
          <p:cNvPr id="8" name="Rectangle 7">
            <a:extLst>
              <a:ext uri="{FF2B5EF4-FFF2-40B4-BE49-F238E27FC236}">
                <a16:creationId xmlns:a16="http://schemas.microsoft.com/office/drawing/2014/main" id="{02294B36-D511-4E23-A768-EAFA149B5CC7}"/>
              </a:ext>
            </a:extLst>
          </p:cNvPr>
          <p:cNvSpPr/>
          <p:nvPr/>
        </p:nvSpPr>
        <p:spPr>
          <a:xfrm>
            <a:off x="1" y="1620838"/>
            <a:ext cx="12192000" cy="2057400"/>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9" name="Straight Connector 8">
            <a:extLst>
              <a:ext uri="{FF2B5EF4-FFF2-40B4-BE49-F238E27FC236}">
                <a16:creationId xmlns:a16="http://schemas.microsoft.com/office/drawing/2014/main" id="{A5B42F6D-719A-45C6-BB57-84887368226C}"/>
              </a:ext>
            </a:extLst>
          </p:cNvPr>
          <p:cNvCxnSpPr/>
          <p:nvPr/>
        </p:nvCxnSpPr>
        <p:spPr bwMode="auto">
          <a:xfrm>
            <a:off x="-14291" y="1620838"/>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cxnSp>
        <p:nvCxnSpPr>
          <p:cNvPr id="12" name="Straight Connector 11">
            <a:extLst>
              <a:ext uri="{FF2B5EF4-FFF2-40B4-BE49-F238E27FC236}">
                <a16:creationId xmlns:a16="http://schemas.microsoft.com/office/drawing/2014/main" id="{9ACD6CB8-625C-44F5-9B90-77A60BCC4A2E}"/>
              </a:ext>
            </a:extLst>
          </p:cNvPr>
          <p:cNvCxnSpPr/>
          <p:nvPr/>
        </p:nvCxnSpPr>
        <p:spPr bwMode="auto">
          <a:xfrm>
            <a:off x="-14291" y="3662363"/>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sp>
        <p:nvSpPr>
          <p:cNvPr id="13" name="Rectangle 55">
            <a:extLst>
              <a:ext uri="{FF2B5EF4-FFF2-40B4-BE49-F238E27FC236}">
                <a16:creationId xmlns:a16="http://schemas.microsoft.com/office/drawing/2014/main" id="{078B106A-3121-420B-B2D9-854FF204BD0F}"/>
              </a:ext>
            </a:extLst>
          </p:cNvPr>
          <p:cNvSpPr>
            <a:spLocks noGrp="1" noChangeArrowheads="1"/>
          </p:cNvSpPr>
          <p:nvPr>
            <p:ph type="ctrTitle"/>
          </p:nvPr>
        </p:nvSpPr>
        <p:spPr bwMode="invGray">
          <a:xfrm>
            <a:off x="609600" y="1600200"/>
            <a:ext cx="11264901" cy="2057400"/>
          </a:xfrm>
          <a:prstGeom prst="rect">
            <a:avLst/>
          </a:prstGeom>
        </p:spPr>
        <p:txBody>
          <a:bodyPr/>
          <a:lstStyle>
            <a:lvl1pPr>
              <a:defRPr sz="4000">
                <a:solidFill>
                  <a:srgbClr val="455560"/>
                </a:solidFill>
              </a:defRPr>
            </a:lvl1pPr>
          </a:lstStyle>
          <a:p>
            <a:r>
              <a:rPr lang="en-US"/>
              <a:t>Click to edit Master title style</a:t>
            </a:r>
            <a:endParaRPr lang="en-US" dirty="0"/>
          </a:p>
        </p:txBody>
      </p:sp>
      <p:sp>
        <p:nvSpPr>
          <p:cNvPr id="14" name="Rectangle 13">
            <a:extLst>
              <a:ext uri="{FF2B5EF4-FFF2-40B4-BE49-F238E27FC236}">
                <a16:creationId xmlns:a16="http://schemas.microsoft.com/office/drawing/2014/main" id="{C6C33664-ACD6-44A3-95A5-32325CBC9685}"/>
              </a:ext>
            </a:extLst>
          </p:cNvPr>
          <p:cNvSpPr/>
          <p:nvPr userDrawn="1"/>
        </p:nvSpPr>
        <p:spPr>
          <a:xfrm>
            <a:off x="1" y="1620838"/>
            <a:ext cx="12192000" cy="2057400"/>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5" name="Straight Connector 14">
            <a:extLst>
              <a:ext uri="{FF2B5EF4-FFF2-40B4-BE49-F238E27FC236}">
                <a16:creationId xmlns:a16="http://schemas.microsoft.com/office/drawing/2014/main" id="{5EECCBFD-9ED3-4167-961B-65218739F1A5}"/>
              </a:ext>
            </a:extLst>
          </p:cNvPr>
          <p:cNvCxnSpPr/>
          <p:nvPr userDrawn="1"/>
        </p:nvCxnSpPr>
        <p:spPr bwMode="auto">
          <a:xfrm>
            <a:off x="-14291" y="1620838"/>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cxnSp>
        <p:nvCxnSpPr>
          <p:cNvPr id="19" name="Straight Connector 18">
            <a:extLst>
              <a:ext uri="{FF2B5EF4-FFF2-40B4-BE49-F238E27FC236}">
                <a16:creationId xmlns:a16="http://schemas.microsoft.com/office/drawing/2014/main" id="{F95A2832-7EB2-44CE-B43D-FCA9D107E325}"/>
              </a:ext>
            </a:extLst>
          </p:cNvPr>
          <p:cNvCxnSpPr/>
          <p:nvPr userDrawn="1"/>
        </p:nvCxnSpPr>
        <p:spPr bwMode="auto">
          <a:xfrm>
            <a:off x="-14291" y="3662363"/>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pic>
        <p:nvPicPr>
          <p:cNvPr id="11" name="Picture 10" descr="Icon&#10;&#10;Description automatically generated">
            <a:extLst>
              <a:ext uri="{FF2B5EF4-FFF2-40B4-BE49-F238E27FC236}">
                <a16:creationId xmlns:a16="http://schemas.microsoft.com/office/drawing/2014/main" id="{D2C404A3-49E3-6AE3-6316-79D1DE70A53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3345" y="239713"/>
            <a:ext cx="2020824" cy="699807"/>
          </a:xfrm>
          <a:prstGeom prst="rect">
            <a:avLst/>
          </a:prstGeom>
        </p:spPr>
      </p:pic>
    </p:spTree>
    <p:extLst>
      <p:ext uri="{BB962C8B-B14F-4D97-AF65-F5344CB8AC3E}">
        <p14:creationId xmlns:p14="http://schemas.microsoft.com/office/powerpoint/2010/main" val="144911408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1_Title Only+logo">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141055" cy="1103313"/>
          </a:xfrm>
          <a:prstGeom prst="rect">
            <a:avLst/>
          </a:prstGeom>
        </p:spPr>
        <p:txBody>
          <a:bodyPr/>
          <a:lstStyle/>
          <a:p>
            <a:r>
              <a:rPr lang="en-US"/>
              <a:t>Click to edit Master title style</a:t>
            </a:r>
            <a:endParaRPr lang="en-US" dirty="0"/>
          </a:p>
        </p:txBody>
      </p:sp>
      <p:grpSp>
        <p:nvGrpSpPr>
          <p:cNvPr id="3" name="Group 2">
            <a:extLst>
              <a:ext uri="{FF2B5EF4-FFF2-40B4-BE49-F238E27FC236}">
                <a16:creationId xmlns:a16="http://schemas.microsoft.com/office/drawing/2014/main" id="{88B87460-1489-A7E6-C388-913BBD640CAB}"/>
              </a:ext>
            </a:extLst>
          </p:cNvPr>
          <p:cNvGrpSpPr/>
          <p:nvPr userDrawn="1"/>
        </p:nvGrpSpPr>
        <p:grpSpPr>
          <a:xfrm>
            <a:off x="9392911" y="6212702"/>
            <a:ext cx="2488502" cy="450134"/>
            <a:chOff x="9392911" y="6212702"/>
            <a:chExt cx="2488502" cy="450134"/>
          </a:xfrm>
        </p:grpSpPr>
        <p:pic>
          <p:nvPicPr>
            <p:cNvPr id="4" name="Picture 3" descr="Icon&#10;&#10;Description automatically generated">
              <a:extLst>
                <a:ext uri="{FF2B5EF4-FFF2-40B4-BE49-F238E27FC236}">
                  <a16:creationId xmlns:a16="http://schemas.microsoft.com/office/drawing/2014/main" id="{73676601-6D49-45FB-EFC9-9A6CC1B205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5" name="Rectangle 8">
              <a:extLst>
                <a:ext uri="{FF2B5EF4-FFF2-40B4-BE49-F238E27FC236}">
                  <a16:creationId xmlns:a16="http://schemas.microsoft.com/office/drawing/2014/main" id="{0DEFDF9E-3F9A-D373-496E-25B367379078}"/>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4045692481"/>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1520547"/>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logo">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363C55A-914A-0A48-C77B-4197A1E975AA}"/>
              </a:ext>
            </a:extLst>
          </p:cNvPr>
          <p:cNvGrpSpPr/>
          <p:nvPr userDrawn="1"/>
        </p:nvGrpSpPr>
        <p:grpSpPr>
          <a:xfrm>
            <a:off x="9392911" y="6212702"/>
            <a:ext cx="2488502" cy="450134"/>
            <a:chOff x="9392911" y="6212702"/>
            <a:chExt cx="2488502" cy="450134"/>
          </a:xfrm>
        </p:grpSpPr>
        <p:pic>
          <p:nvPicPr>
            <p:cNvPr id="3" name="Picture 2" descr="Icon&#10;&#10;Description automatically generated">
              <a:extLst>
                <a:ext uri="{FF2B5EF4-FFF2-40B4-BE49-F238E27FC236}">
                  <a16:creationId xmlns:a16="http://schemas.microsoft.com/office/drawing/2014/main" id="{06CCC797-5A17-A9B2-5D2C-FD83170EF3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4" name="Rectangle 8">
              <a:extLst>
                <a:ext uri="{FF2B5EF4-FFF2-40B4-BE49-F238E27FC236}">
                  <a16:creationId xmlns:a16="http://schemas.microsoft.com/office/drawing/2014/main" id="{518B5643-1F48-822D-8A06-E9F357ED9FFC}"/>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2350349915"/>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omo Slide">
    <p:spTree>
      <p:nvGrpSpPr>
        <p:cNvPr id="1" name=""/>
        <p:cNvGrpSpPr/>
        <p:nvPr/>
      </p:nvGrpSpPr>
      <p:grpSpPr>
        <a:xfrm>
          <a:off x="0" y="0"/>
          <a:ext cx="0" cy="0"/>
          <a:chOff x="0" y="0"/>
          <a:chExt cx="0" cy="0"/>
        </a:xfrm>
      </p:grpSpPr>
      <p:pic>
        <p:nvPicPr>
          <p:cNvPr id="9" name="Picture 8" descr="Icon&#10;&#10;Description automatically generated">
            <a:extLst>
              <a:ext uri="{FF2B5EF4-FFF2-40B4-BE49-F238E27FC236}">
                <a16:creationId xmlns:a16="http://schemas.microsoft.com/office/drawing/2014/main" id="{3DD1DBC1-47DC-4810-B88C-6E04405379E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34666" y="5556666"/>
            <a:ext cx="3154680" cy="1092459"/>
          </a:xfrm>
          <a:prstGeom prst="rect">
            <a:avLst/>
          </a:prstGeom>
        </p:spPr>
      </p:pic>
      <p:sp>
        <p:nvSpPr>
          <p:cNvPr id="2" name="Title 1"/>
          <p:cNvSpPr>
            <a:spLocks noGrp="1"/>
          </p:cNvSpPr>
          <p:nvPr>
            <p:ph type="title"/>
          </p:nvPr>
        </p:nvSpPr>
        <p:spPr>
          <a:xfrm>
            <a:off x="514484" y="239715"/>
            <a:ext cx="11244016" cy="1674813"/>
          </a:xfrm>
          <a:prstGeom prst="rect">
            <a:avLst/>
          </a:prstGeom>
        </p:spPr>
        <p:txBody>
          <a:bodyPr/>
          <a:lstStyle>
            <a:lvl1pPr algn="ctr">
              <a:defRPr sz="3900">
                <a:solidFill>
                  <a:schemeClr val="bg2"/>
                </a:solidFill>
              </a:defRPr>
            </a:lvl1pPr>
          </a:lstStyle>
          <a:p>
            <a:r>
              <a:rPr lang="en-US"/>
              <a:t>Click to edit Master title style</a:t>
            </a:r>
            <a:endParaRPr lang="en-US" dirty="0"/>
          </a:p>
        </p:txBody>
      </p:sp>
      <p:sp>
        <p:nvSpPr>
          <p:cNvPr id="8" name="Content Placeholder 7"/>
          <p:cNvSpPr>
            <a:spLocks noGrp="1"/>
          </p:cNvSpPr>
          <p:nvPr>
            <p:ph sz="quarter" idx="10"/>
          </p:nvPr>
        </p:nvSpPr>
        <p:spPr>
          <a:xfrm>
            <a:off x="609759" y="1895477"/>
            <a:ext cx="10872444" cy="2605717"/>
          </a:xfrm>
          <a:prstGeom prst="rect">
            <a:avLst/>
          </a:prstGeom>
        </p:spPr>
        <p:txBody>
          <a:bodyPr/>
          <a:lstStyle>
            <a:lvl1pPr marL="0" indent="0">
              <a:buFontTx/>
              <a:buNone/>
              <a:defRPr sz="2000" b="1">
                <a:solidFill>
                  <a:schemeClr val="bg2"/>
                </a:solidFill>
              </a:defRPr>
            </a:lvl1pPr>
            <a:lvl2pPr>
              <a:buFontTx/>
              <a:buNone/>
              <a:defRPr/>
            </a:lvl2pPr>
            <a:lvl3pPr>
              <a:buFontTx/>
              <a:buNone/>
              <a:defRPr/>
            </a:lvl3pPr>
            <a:lvl4pPr>
              <a:buFontTx/>
              <a:buNone/>
              <a:defRPr/>
            </a:lvl4pPr>
            <a:lvl5pPr>
              <a:buFontTx/>
              <a:buNone/>
              <a:defRPr/>
            </a:lvl5pPr>
          </a:lstStyle>
          <a:p>
            <a:pPr lvl="0"/>
            <a:r>
              <a:rPr lang="en-US" dirty="0"/>
              <a:t>Edit Master text styles</a:t>
            </a:r>
          </a:p>
        </p:txBody>
      </p:sp>
      <p:cxnSp>
        <p:nvCxnSpPr>
          <p:cNvPr id="11" name="Straight Connector 10">
            <a:extLst>
              <a:ext uri="{FF2B5EF4-FFF2-40B4-BE49-F238E27FC236}">
                <a16:creationId xmlns:a16="http://schemas.microsoft.com/office/drawing/2014/main" id="{5FB50470-EA3D-49B4-8F28-4C9C1E0D226A}"/>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sp>
        <p:nvSpPr>
          <p:cNvPr id="14" name="Content Placeholder 9">
            <a:extLst>
              <a:ext uri="{FF2B5EF4-FFF2-40B4-BE49-F238E27FC236}">
                <a16:creationId xmlns:a16="http://schemas.microsoft.com/office/drawing/2014/main" id="{DF9EACC2-568A-498C-8601-A87328BD11D3}"/>
              </a:ext>
            </a:extLst>
          </p:cNvPr>
          <p:cNvSpPr>
            <a:spLocks noGrp="1"/>
          </p:cNvSpPr>
          <p:nvPr>
            <p:ph sz="quarter" idx="11"/>
          </p:nvPr>
        </p:nvSpPr>
        <p:spPr>
          <a:xfrm>
            <a:off x="514351" y="4856674"/>
            <a:ext cx="11283950" cy="1155939"/>
          </a:xfrm>
          <a:prstGeom prst="rect">
            <a:avLst/>
          </a:prstGeom>
        </p:spPr>
        <p:txBody>
          <a:bodyPr/>
          <a:lstStyle>
            <a:lvl1pPr>
              <a:buFontTx/>
              <a:buNone/>
              <a:defRPr sz="2400" b="1">
                <a:solidFill>
                  <a:srgbClr val="E1471D"/>
                </a:solidFill>
              </a:defRPr>
            </a:lvl1pPr>
            <a:lvl2pPr>
              <a:buFontTx/>
              <a:buNone/>
              <a:defRPr sz="2400"/>
            </a:lvl2pPr>
            <a:lvl3pPr>
              <a:buFontTx/>
              <a:buNone/>
              <a:defRPr sz="2400"/>
            </a:lvl3pPr>
            <a:lvl4pPr>
              <a:buFontTx/>
              <a:buNone/>
              <a:defRPr sz="2400"/>
            </a:lvl4pPr>
            <a:lvl5pPr>
              <a:buFontTx/>
              <a:buNone/>
              <a:defRPr sz="2400"/>
            </a:lvl5pPr>
          </a:lstStyle>
          <a:p>
            <a:pPr lvl="0"/>
            <a:r>
              <a:rPr lang="en-US" dirty="0"/>
              <a:t>Edit Master text styles</a:t>
            </a:r>
          </a:p>
        </p:txBody>
      </p:sp>
      <p:sp>
        <p:nvSpPr>
          <p:cNvPr id="15" name="Rectangle 14">
            <a:extLst>
              <a:ext uri="{FF2B5EF4-FFF2-40B4-BE49-F238E27FC236}">
                <a16:creationId xmlns:a16="http://schemas.microsoft.com/office/drawing/2014/main" id="{5BBD1E00-A2D3-4202-961C-9DF3DF2683C9}"/>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16" name="Straight Connector 15">
            <a:extLst>
              <a:ext uri="{FF2B5EF4-FFF2-40B4-BE49-F238E27FC236}">
                <a16:creationId xmlns:a16="http://schemas.microsoft.com/office/drawing/2014/main" id="{7590A4E9-08A7-4826-8D90-46B546D1F341}"/>
              </a:ext>
            </a:extLst>
          </p:cNvPr>
          <p:cNvCxnSpPr/>
          <p:nvPr userDrawn="1"/>
        </p:nvCxnSpPr>
        <p:spPr>
          <a:xfrm>
            <a:off x="1" y="6589713"/>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651205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70117265"/>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logo">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4" name="Group 3">
            <a:extLst>
              <a:ext uri="{FF2B5EF4-FFF2-40B4-BE49-F238E27FC236}">
                <a16:creationId xmlns:a16="http://schemas.microsoft.com/office/drawing/2014/main" id="{9790703F-E851-1D5A-99B7-43DBD5482698}"/>
              </a:ext>
            </a:extLst>
          </p:cNvPr>
          <p:cNvGrpSpPr/>
          <p:nvPr userDrawn="1"/>
        </p:nvGrpSpPr>
        <p:grpSpPr>
          <a:xfrm>
            <a:off x="9392911" y="6212702"/>
            <a:ext cx="2488502" cy="450134"/>
            <a:chOff x="9392911" y="6212702"/>
            <a:chExt cx="2488502" cy="450134"/>
          </a:xfrm>
        </p:grpSpPr>
        <p:pic>
          <p:nvPicPr>
            <p:cNvPr id="5" name="Picture 4" descr="Icon&#10;&#10;Description automatically generated">
              <a:extLst>
                <a:ext uri="{FF2B5EF4-FFF2-40B4-BE49-F238E27FC236}">
                  <a16:creationId xmlns:a16="http://schemas.microsoft.com/office/drawing/2014/main" id="{C714CC1E-7921-3200-C137-F7ADAA9532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6" name="Rectangle 8">
              <a:extLst>
                <a:ext uri="{FF2B5EF4-FFF2-40B4-BE49-F238E27FC236}">
                  <a16:creationId xmlns:a16="http://schemas.microsoft.com/office/drawing/2014/main" id="{79882158-D8CB-A63B-35E5-FF6D03999CD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258362123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ransition Slide">
    <p:spTree>
      <p:nvGrpSpPr>
        <p:cNvPr id="1" name=""/>
        <p:cNvGrpSpPr/>
        <p:nvPr/>
      </p:nvGrpSpPr>
      <p:grpSpPr>
        <a:xfrm>
          <a:off x="0" y="0"/>
          <a:ext cx="0" cy="0"/>
          <a:chOff x="0" y="0"/>
          <a:chExt cx="0" cy="0"/>
        </a:xfrm>
      </p:grpSpPr>
      <p:pic>
        <p:nvPicPr>
          <p:cNvPr id="6" name="Picture 5" descr="Icon&#10;&#10;Description automatically generated">
            <a:extLst>
              <a:ext uri="{FF2B5EF4-FFF2-40B4-BE49-F238E27FC236}">
                <a16:creationId xmlns:a16="http://schemas.microsoft.com/office/drawing/2014/main" id="{A10CE991-EF19-4C89-B2F1-8D342C7298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34666" y="5556666"/>
            <a:ext cx="3154680" cy="1092459"/>
          </a:xfrm>
          <a:prstGeom prst="rect">
            <a:avLst/>
          </a:prstGeom>
        </p:spPr>
      </p:pic>
      <p:sp>
        <p:nvSpPr>
          <p:cNvPr id="5" name="Title 1"/>
          <p:cNvSpPr>
            <a:spLocks noGrp="1"/>
          </p:cNvSpPr>
          <p:nvPr>
            <p:ph type="title"/>
          </p:nvPr>
        </p:nvSpPr>
        <p:spPr>
          <a:xfrm>
            <a:off x="514352" y="330201"/>
            <a:ext cx="11244149" cy="5250792"/>
          </a:xfrm>
          <a:prstGeom prst="rect">
            <a:avLst/>
          </a:prstGeom>
        </p:spPr>
        <p:txBody>
          <a:bodyPr anchorCtr="1"/>
          <a:lstStyle>
            <a:lvl1pPr algn="ctr">
              <a:defRPr sz="4000" b="1" cap="none">
                <a:solidFill>
                  <a:schemeClr val="bg2"/>
                </a:solidFill>
              </a:defRPr>
            </a:lvl1pPr>
          </a:lstStyle>
          <a:p>
            <a:r>
              <a:rPr lang="en-US"/>
              <a:t>Click to edit Master title style</a:t>
            </a:r>
            <a:endParaRPr lang="en-US" dirty="0"/>
          </a:p>
        </p:txBody>
      </p:sp>
      <p:sp>
        <p:nvSpPr>
          <p:cNvPr id="4" name="Rectangle 3">
            <a:extLst>
              <a:ext uri="{FF2B5EF4-FFF2-40B4-BE49-F238E27FC236}">
                <a16:creationId xmlns:a16="http://schemas.microsoft.com/office/drawing/2014/main" id="{CF8F8BDA-1A03-445B-A76B-525DE8317C18}"/>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8" name="Straight Connector 7">
            <a:extLst>
              <a:ext uri="{FF2B5EF4-FFF2-40B4-BE49-F238E27FC236}">
                <a16:creationId xmlns:a16="http://schemas.microsoft.com/office/drawing/2014/main" id="{0FA01F1A-8AE6-48F9-95F4-73790D6CA686}"/>
              </a:ext>
            </a:extLst>
          </p:cNvPr>
          <p:cNvCxnSpPr/>
          <p:nvPr userDrawn="1"/>
        </p:nvCxnSpPr>
        <p:spPr>
          <a:xfrm>
            <a:off x="1" y="6589713"/>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535019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5" cy="110331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2634" y="1510730"/>
            <a:ext cx="522957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4014717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logo">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5" cy="110331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2634" y="1510730"/>
            <a:ext cx="522957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5" name="Group 4">
            <a:extLst>
              <a:ext uri="{FF2B5EF4-FFF2-40B4-BE49-F238E27FC236}">
                <a16:creationId xmlns:a16="http://schemas.microsoft.com/office/drawing/2014/main" id="{4B831F98-D110-9641-0056-3FFA4445A199}"/>
              </a:ext>
            </a:extLst>
          </p:cNvPr>
          <p:cNvGrpSpPr/>
          <p:nvPr userDrawn="1"/>
        </p:nvGrpSpPr>
        <p:grpSpPr>
          <a:xfrm>
            <a:off x="9392911" y="6212702"/>
            <a:ext cx="2488502" cy="450134"/>
            <a:chOff x="9392911" y="6212702"/>
            <a:chExt cx="2488502" cy="450134"/>
          </a:xfrm>
        </p:grpSpPr>
        <p:pic>
          <p:nvPicPr>
            <p:cNvPr id="6" name="Picture 5" descr="Icon&#10;&#10;Description automatically generated">
              <a:extLst>
                <a:ext uri="{FF2B5EF4-FFF2-40B4-BE49-F238E27FC236}">
                  <a16:creationId xmlns:a16="http://schemas.microsoft.com/office/drawing/2014/main" id="{2C5D1AC3-8115-5D46-33CE-6C6B521292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7" name="Rectangle 8">
              <a:extLst>
                <a:ext uri="{FF2B5EF4-FFF2-40B4-BE49-F238E27FC236}">
                  <a16:creationId xmlns:a16="http://schemas.microsoft.com/office/drawing/2014/main" id="{FF667ED7-9C0E-2D48-F6BB-0BF8DBEF1D59}"/>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2588255433"/>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Text and Chart">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2634" y="1510730"/>
            <a:ext cx="5229570"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10" name="Title 1"/>
          <p:cNvSpPr>
            <a:spLocks noGrp="1"/>
          </p:cNvSpPr>
          <p:nvPr>
            <p:ph type="title"/>
          </p:nvPr>
        </p:nvSpPr>
        <p:spPr>
          <a:xfrm>
            <a:off x="609759" y="238127"/>
            <a:ext cx="10872444" cy="1103313"/>
          </a:xfrm>
          <a:prstGeom prst="rect">
            <a:avLst/>
          </a:prstGeom>
        </p:spPr>
        <p:txBody>
          <a:bodyPr/>
          <a:lstStyle/>
          <a:p>
            <a:r>
              <a:rPr lang="en-US"/>
              <a:t>Click to edit Master title style</a:t>
            </a:r>
            <a:endParaRPr lang="en-US" dirty="0"/>
          </a:p>
        </p:txBody>
      </p:sp>
      <p:sp>
        <p:nvSpPr>
          <p:cNvPr id="11"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8614783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itle, Text and Chart+logo">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2634" y="1510730"/>
            <a:ext cx="5229570"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10" name="Title 1"/>
          <p:cNvSpPr>
            <a:spLocks noGrp="1"/>
          </p:cNvSpPr>
          <p:nvPr>
            <p:ph type="title"/>
          </p:nvPr>
        </p:nvSpPr>
        <p:spPr>
          <a:xfrm>
            <a:off x="609759" y="238127"/>
            <a:ext cx="10872444" cy="1103313"/>
          </a:xfrm>
          <a:prstGeom prst="rect">
            <a:avLst/>
          </a:prstGeom>
        </p:spPr>
        <p:txBody>
          <a:bodyPr/>
          <a:lstStyle/>
          <a:p>
            <a:r>
              <a:rPr lang="en-US"/>
              <a:t>Click to edit Master title style</a:t>
            </a:r>
            <a:endParaRPr lang="en-US" dirty="0"/>
          </a:p>
        </p:txBody>
      </p:sp>
      <p:sp>
        <p:nvSpPr>
          <p:cNvPr id="11"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5" name="Group 4">
            <a:extLst>
              <a:ext uri="{FF2B5EF4-FFF2-40B4-BE49-F238E27FC236}">
                <a16:creationId xmlns:a16="http://schemas.microsoft.com/office/drawing/2014/main" id="{A188367A-EE46-1DDA-2AFE-9C628EB72449}"/>
              </a:ext>
            </a:extLst>
          </p:cNvPr>
          <p:cNvGrpSpPr/>
          <p:nvPr userDrawn="1"/>
        </p:nvGrpSpPr>
        <p:grpSpPr>
          <a:xfrm>
            <a:off x="9392911" y="6212702"/>
            <a:ext cx="2488502" cy="450134"/>
            <a:chOff x="9392911" y="6212702"/>
            <a:chExt cx="2488502" cy="450134"/>
          </a:xfrm>
        </p:grpSpPr>
        <p:pic>
          <p:nvPicPr>
            <p:cNvPr id="6" name="Picture 5" descr="Icon&#10;&#10;Description automatically generated">
              <a:extLst>
                <a:ext uri="{FF2B5EF4-FFF2-40B4-BE49-F238E27FC236}">
                  <a16:creationId xmlns:a16="http://schemas.microsoft.com/office/drawing/2014/main" id="{35BBB51B-0D41-5485-99A1-BEEAE26079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7" name="Rectangle 8">
              <a:extLst>
                <a:ext uri="{FF2B5EF4-FFF2-40B4-BE49-F238E27FC236}">
                  <a16:creationId xmlns:a16="http://schemas.microsoft.com/office/drawing/2014/main" id="{F3F85628-F902-1363-8D50-72542C0A0300}"/>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236301533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141055" cy="1103313"/>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4245770545"/>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Title Placeholder 6">
            <a:extLst>
              <a:ext uri="{FF2B5EF4-FFF2-40B4-BE49-F238E27FC236}">
                <a16:creationId xmlns:a16="http://schemas.microsoft.com/office/drawing/2014/main" id="{1FBA405B-91D7-455B-838E-7390C471CAC4}"/>
              </a:ext>
            </a:extLst>
          </p:cNvPr>
          <p:cNvSpPr>
            <a:spLocks noGrp="1"/>
          </p:cNvSpPr>
          <p:nvPr>
            <p:ph type="title"/>
          </p:nvPr>
        </p:nvSpPr>
        <p:spPr bwMode="auto">
          <a:xfrm>
            <a:off x="609759" y="238125"/>
            <a:ext cx="10872444"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7">
            <a:extLst>
              <a:ext uri="{FF2B5EF4-FFF2-40B4-BE49-F238E27FC236}">
                <a16:creationId xmlns:a16="http://schemas.microsoft.com/office/drawing/2014/main" id="{5E3FA78F-9815-470C-AAC7-65118010A9A9}"/>
              </a:ext>
            </a:extLst>
          </p:cNvPr>
          <p:cNvSpPr>
            <a:spLocks noGrp="1"/>
          </p:cNvSpPr>
          <p:nvPr>
            <p:ph type="body" idx="1"/>
          </p:nvPr>
        </p:nvSpPr>
        <p:spPr bwMode="auto">
          <a:xfrm>
            <a:off x="600231" y="1517650"/>
            <a:ext cx="10881972" cy="465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4" name="Rectangle 3">
            <a:extLst>
              <a:ext uri="{FF2B5EF4-FFF2-40B4-BE49-F238E27FC236}">
                <a16:creationId xmlns:a16="http://schemas.microsoft.com/office/drawing/2014/main" id="{2928AFCB-3188-4961-AAEE-DB4C7846ECE6}"/>
              </a:ext>
            </a:extLst>
          </p:cNvPr>
          <p:cNvSpPr/>
          <p:nvPr/>
        </p:nvSpPr>
        <p:spPr>
          <a:xfrm>
            <a:off x="1" y="1"/>
            <a:ext cx="12192000" cy="144463"/>
          </a:xfrm>
          <a:prstGeom prst="rect">
            <a:avLst/>
          </a:prstGeom>
          <a:gradFill>
            <a:gsLst>
              <a:gs pos="0">
                <a:schemeClr val="tx1"/>
              </a:gs>
              <a:gs pos="50000">
                <a:schemeClr val="tx1">
                  <a:lumMod val="50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5">
            <a:extLst>
              <a:ext uri="{FF2B5EF4-FFF2-40B4-BE49-F238E27FC236}">
                <a16:creationId xmlns:a16="http://schemas.microsoft.com/office/drawing/2014/main" id="{507A185B-7FCD-47CF-95BF-44DC96F2E8FE}"/>
              </a:ext>
            </a:extLst>
          </p:cNvPr>
          <p:cNvSpPr/>
          <p:nvPr userDrawn="1"/>
        </p:nvSpPr>
        <p:spPr>
          <a:xfrm>
            <a:off x="1" y="1"/>
            <a:ext cx="12192000" cy="144463"/>
          </a:xfrm>
          <a:prstGeom prst="rect">
            <a:avLst/>
          </a:prstGeom>
          <a:gradFill>
            <a:gsLst>
              <a:gs pos="0">
                <a:schemeClr val="tx1"/>
              </a:gs>
              <a:gs pos="50000">
                <a:schemeClr val="tx1">
                  <a:lumMod val="75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8" name="Straight Connector 7">
            <a:extLst>
              <a:ext uri="{FF2B5EF4-FFF2-40B4-BE49-F238E27FC236}">
                <a16:creationId xmlns:a16="http://schemas.microsoft.com/office/drawing/2014/main" id="{DFEB3B6D-B8AE-4726-B830-C447FAD3394B}"/>
              </a:ext>
            </a:extLst>
          </p:cNvPr>
          <p:cNvCxnSpPr/>
          <p:nvPr userDrawn="1"/>
        </p:nvCxnSpPr>
        <p:spPr>
          <a:xfrm>
            <a:off x="1" y="6745288"/>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654571"/>
      </p:ext>
    </p:extLst>
  </p:cSld>
  <p:clrMap bg1="dk2" tx1="lt1" bg2="dk1" tx2="lt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 id="2147483834" r:id="rId13"/>
  </p:sldLayoutIdLst>
  <p:txStyles>
    <p:titleStyle>
      <a:lvl1pPr algn="l" rtl="0" eaLnBrk="1" fontAlgn="base" hangingPunct="1">
        <a:spcBef>
          <a:spcPct val="0"/>
        </a:spcBef>
        <a:spcAft>
          <a:spcPct val="0"/>
        </a:spcAft>
        <a:defRPr sz="3600" b="1">
          <a:solidFill>
            <a:schemeClr val="bg2"/>
          </a:solidFill>
          <a:latin typeface="Calibri" panose="020F0502020204030204" pitchFamily="34" charset="0"/>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500" b="1">
          <a:solidFill>
            <a:schemeClr val="tx2"/>
          </a:solidFill>
          <a:latin typeface="Arial" charset="0"/>
        </a:defRPr>
      </a:lvl6pPr>
      <a:lvl7pPr marL="914400" algn="l" rtl="0" eaLnBrk="1" fontAlgn="base" hangingPunct="1">
        <a:spcBef>
          <a:spcPct val="0"/>
        </a:spcBef>
        <a:spcAft>
          <a:spcPct val="0"/>
        </a:spcAft>
        <a:defRPr sz="3500" b="1">
          <a:solidFill>
            <a:schemeClr val="tx2"/>
          </a:solidFill>
          <a:latin typeface="Arial" charset="0"/>
        </a:defRPr>
      </a:lvl7pPr>
      <a:lvl8pPr marL="1371600" algn="l" rtl="0" eaLnBrk="1" fontAlgn="base" hangingPunct="1">
        <a:spcBef>
          <a:spcPct val="0"/>
        </a:spcBef>
        <a:spcAft>
          <a:spcPct val="0"/>
        </a:spcAft>
        <a:defRPr sz="3500" b="1">
          <a:solidFill>
            <a:schemeClr val="tx2"/>
          </a:solidFill>
          <a:latin typeface="Arial" charset="0"/>
        </a:defRPr>
      </a:lvl8pPr>
      <a:lvl9pPr marL="1828800" algn="l" rtl="0" eaLnBrk="1" fontAlgn="base" hangingPunct="1">
        <a:spcBef>
          <a:spcPct val="0"/>
        </a:spcBef>
        <a:spcAft>
          <a:spcPct val="0"/>
        </a:spcAft>
        <a:defRPr sz="3500" b="1">
          <a:solidFill>
            <a:schemeClr val="tx2"/>
          </a:solidFill>
          <a:latin typeface="Arial" charset="0"/>
        </a:defRPr>
      </a:lvl9pPr>
    </p:titleStyle>
    <p:body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0.xml"/><Relationship Id="rId4" Type="http://schemas.openxmlformats.org/officeDocument/2006/relationships/image" Target="../media/image4.sv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permissions@clinicaloptions.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www.clinicaloptions.com/" TargetMode="Externa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clinicaloptions.com/HIV" TargetMode="External"/><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0.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5">
            <a:extLst>
              <a:ext uri="{FF2B5EF4-FFF2-40B4-BE49-F238E27FC236}">
                <a16:creationId xmlns:a16="http://schemas.microsoft.com/office/drawing/2014/main" id="{4D67E167-2F37-481F-AB26-A6E236679EF3}"/>
              </a:ext>
            </a:extLst>
          </p:cNvPr>
          <p:cNvSpPr>
            <a:spLocks noGrp="1" noChangeArrowheads="1"/>
          </p:cNvSpPr>
          <p:nvPr>
            <p:ph type="ctrTitle"/>
          </p:nvPr>
        </p:nvSpPr>
        <p:spPr/>
        <p:txBody>
          <a:bodyPr>
            <a:normAutofit/>
          </a:bodyPr>
          <a:lstStyle/>
          <a:p>
            <a:r>
              <a:rPr lang="en-US" altLang="en-US" sz="4000" dirty="0"/>
              <a:t>Strategies for Success: Optimizing Antiretroviral Therapy in Heavily Treatment–Experienced Patients</a:t>
            </a:r>
            <a:br>
              <a:rPr lang="en-US" altLang="en-US" sz="4000" dirty="0"/>
            </a:br>
            <a:r>
              <a:rPr lang="en-US" altLang="en-US" sz="4000" dirty="0"/>
              <a:t>—Salvage Regimens With High-Barrier ARVs </a:t>
            </a:r>
          </a:p>
        </p:txBody>
      </p:sp>
      <p:sp>
        <p:nvSpPr>
          <p:cNvPr id="3" name="Text Box 21">
            <a:extLst>
              <a:ext uri="{FF2B5EF4-FFF2-40B4-BE49-F238E27FC236}">
                <a16:creationId xmlns:a16="http://schemas.microsoft.com/office/drawing/2014/main" id="{E653D13A-C716-1680-A205-9A4293ACFCE8}"/>
              </a:ext>
            </a:extLst>
          </p:cNvPr>
          <p:cNvSpPr txBox="1">
            <a:spLocks noChangeArrowheads="1"/>
          </p:cNvSpPr>
          <p:nvPr/>
        </p:nvSpPr>
        <p:spPr bwMode="auto">
          <a:xfrm>
            <a:off x="423864" y="6408796"/>
            <a:ext cx="5464175"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0" fontAlgn="base" latinLnBrk="0" hangingPunct="0">
              <a:lnSpc>
                <a:spcPct val="90000"/>
              </a:lnSpc>
              <a:spcBef>
                <a:spcPts val="1000"/>
              </a:spcBef>
              <a:spcAft>
                <a:spcPts val="700"/>
              </a:spcAft>
              <a:buClr>
                <a:srgbClr val="FEFDDE"/>
              </a:buClr>
              <a:buSzTx/>
              <a:buFont typeface="Wingdings" panose="05000000000000000000" pitchFamily="2" charset="2"/>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Supported by educational grants from Gilead Sciences, Inc. and ViiV Healthcare.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21" name="Rectangle 2"/>
          <p:cNvSpPr>
            <a:spLocks noGrp="1"/>
          </p:cNvSpPr>
          <p:nvPr>
            <p:ph type="title"/>
          </p:nvPr>
        </p:nvSpPr>
        <p:spPr/>
        <p:txBody>
          <a:bodyPr/>
          <a:lstStyle/>
          <a:p>
            <a:r>
              <a:rPr lang="en-US" dirty="0"/>
              <a:t>Use of Darunavir in Patients With PI Resistance</a:t>
            </a:r>
          </a:p>
        </p:txBody>
      </p:sp>
      <p:sp>
        <p:nvSpPr>
          <p:cNvPr id="696322" name="Rectangle 3"/>
          <p:cNvSpPr>
            <a:spLocks noGrp="1"/>
          </p:cNvSpPr>
          <p:nvPr>
            <p:ph idx="1"/>
          </p:nvPr>
        </p:nvSpPr>
        <p:spPr/>
        <p:txBody>
          <a:bodyPr>
            <a:normAutofit/>
          </a:bodyPr>
          <a:lstStyle/>
          <a:p>
            <a:pPr>
              <a:spcAft>
                <a:spcPts val="500"/>
              </a:spcAft>
            </a:pPr>
            <a:r>
              <a:rPr lang="en-US" dirty="0"/>
              <a:t>For most patients with PI resistance, PI of choice is DRV </a:t>
            </a:r>
            <a:br>
              <a:rPr lang="en-US" dirty="0"/>
            </a:br>
            <a:r>
              <a:rPr lang="en-US" dirty="0"/>
              <a:t>(highest genetic barrier within PI family)</a:t>
            </a:r>
          </a:p>
          <a:p>
            <a:pPr lvl="1">
              <a:spcAft>
                <a:spcPts val="500"/>
              </a:spcAft>
            </a:pPr>
            <a:r>
              <a:rPr lang="en-US" dirty="0"/>
              <a:t>No DRV-associated mutations: DRV once daily</a:t>
            </a:r>
          </a:p>
          <a:p>
            <a:pPr lvl="1">
              <a:spcAft>
                <a:spcPts val="500"/>
              </a:spcAft>
            </a:pPr>
            <a:r>
              <a:rPr lang="en-US" dirty="0"/>
              <a:t>Any DRV-associated mutations: DRV twice daily</a:t>
            </a:r>
          </a:p>
          <a:p>
            <a:pPr>
              <a:spcAft>
                <a:spcPts val="500"/>
              </a:spcAft>
            </a:pPr>
            <a:endParaRPr lang="en-US" dirty="0"/>
          </a:p>
          <a:p>
            <a:pPr marL="0" indent="0">
              <a:spcAft>
                <a:spcPts val="500"/>
              </a:spcAft>
              <a:buNone/>
            </a:pPr>
            <a:endParaRPr lang="en-US" dirty="0"/>
          </a:p>
          <a:p>
            <a:pPr marL="0" indent="0">
              <a:spcAft>
                <a:spcPts val="500"/>
              </a:spcAft>
              <a:buNone/>
            </a:pPr>
            <a:endParaRPr lang="en-US" dirty="0"/>
          </a:p>
        </p:txBody>
      </p:sp>
      <p:sp>
        <p:nvSpPr>
          <p:cNvPr id="5" name="Text Box 11">
            <a:extLst>
              <a:ext uri="{FF2B5EF4-FFF2-40B4-BE49-F238E27FC236}">
                <a16:creationId xmlns:a16="http://schemas.microsoft.com/office/drawing/2014/main" id="{AFDDEF0D-398C-45FF-AF6E-EA15164ECBA8}"/>
              </a:ext>
            </a:extLst>
          </p:cNvPr>
          <p:cNvSpPr txBox="1">
            <a:spLocks noChangeArrowheads="1"/>
          </p:cNvSpPr>
          <p:nvPr/>
        </p:nvSpPr>
        <p:spPr bwMode="auto">
          <a:xfrm>
            <a:off x="396233" y="6418434"/>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Darunavir PI. DHHS ART guidelines. </a:t>
            </a:r>
            <a:r>
              <a:rPr lang="en-US" altLang="en-US" sz="1200" dirty="0">
                <a:solidFill>
                  <a:srgbClr val="455560"/>
                </a:solidFill>
                <a:latin typeface="Calibri" panose="020F0502020204030204" pitchFamily="34" charset="0"/>
              </a:rPr>
              <a:t>September </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2022.</a:t>
            </a:r>
          </a:p>
        </p:txBody>
      </p:sp>
      <p:graphicFrame>
        <p:nvGraphicFramePr>
          <p:cNvPr id="10" name="Table 9">
            <a:extLst>
              <a:ext uri="{FF2B5EF4-FFF2-40B4-BE49-F238E27FC236}">
                <a16:creationId xmlns:a16="http://schemas.microsoft.com/office/drawing/2014/main" id="{703AD209-0BBC-4118-93B1-69387719684B}"/>
              </a:ext>
            </a:extLst>
          </p:cNvPr>
          <p:cNvGraphicFramePr>
            <a:graphicFrameLocks noGrp="1"/>
          </p:cNvGraphicFramePr>
          <p:nvPr>
            <p:extLst>
              <p:ext uri="{D42A27DB-BD31-4B8C-83A1-F6EECF244321}">
                <p14:modId xmlns:p14="http://schemas.microsoft.com/office/powerpoint/2010/main" val="4205018485"/>
              </p:ext>
            </p:extLst>
          </p:nvPr>
        </p:nvGraphicFramePr>
        <p:xfrm>
          <a:off x="723900" y="3864077"/>
          <a:ext cx="10758303" cy="1592825"/>
        </p:xfrm>
        <a:graphic>
          <a:graphicData uri="http://schemas.openxmlformats.org/drawingml/2006/table">
            <a:tbl>
              <a:tblPr/>
              <a:tblGrid>
                <a:gridCol w="1361954">
                  <a:extLst>
                    <a:ext uri="{9D8B030D-6E8A-4147-A177-3AD203B41FA5}">
                      <a16:colId xmlns:a16="http://schemas.microsoft.com/office/drawing/2014/main" val="3971500111"/>
                    </a:ext>
                  </a:extLst>
                </a:gridCol>
                <a:gridCol w="860960">
                  <a:extLst>
                    <a:ext uri="{9D8B030D-6E8A-4147-A177-3AD203B41FA5}">
                      <a16:colId xmlns:a16="http://schemas.microsoft.com/office/drawing/2014/main" val="3971207448"/>
                    </a:ext>
                  </a:extLst>
                </a:gridCol>
                <a:gridCol w="1734964">
                  <a:extLst>
                    <a:ext uri="{9D8B030D-6E8A-4147-A177-3AD203B41FA5}">
                      <a16:colId xmlns:a16="http://schemas.microsoft.com/office/drawing/2014/main" val="1443197226"/>
                    </a:ext>
                  </a:extLst>
                </a:gridCol>
                <a:gridCol w="906743">
                  <a:extLst>
                    <a:ext uri="{9D8B030D-6E8A-4147-A177-3AD203B41FA5}">
                      <a16:colId xmlns:a16="http://schemas.microsoft.com/office/drawing/2014/main" val="455235949"/>
                    </a:ext>
                  </a:extLst>
                </a:gridCol>
                <a:gridCol w="541236">
                  <a:extLst>
                    <a:ext uri="{9D8B030D-6E8A-4147-A177-3AD203B41FA5}">
                      <a16:colId xmlns:a16="http://schemas.microsoft.com/office/drawing/2014/main" val="3233761246"/>
                    </a:ext>
                  </a:extLst>
                </a:gridCol>
                <a:gridCol w="482659">
                  <a:extLst>
                    <a:ext uri="{9D8B030D-6E8A-4147-A177-3AD203B41FA5}">
                      <a16:colId xmlns:a16="http://schemas.microsoft.com/office/drawing/2014/main" val="2508702917"/>
                    </a:ext>
                  </a:extLst>
                </a:gridCol>
                <a:gridCol w="1871054">
                  <a:extLst>
                    <a:ext uri="{9D8B030D-6E8A-4147-A177-3AD203B41FA5}">
                      <a16:colId xmlns:a16="http://schemas.microsoft.com/office/drawing/2014/main" val="1951504604"/>
                    </a:ext>
                  </a:extLst>
                </a:gridCol>
                <a:gridCol w="998812">
                  <a:extLst>
                    <a:ext uri="{9D8B030D-6E8A-4147-A177-3AD203B41FA5}">
                      <a16:colId xmlns:a16="http://schemas.microsoft.com/office/drawing/2014/main" val="2824891217"/>
                    </a:ext>
                  </a:extLst>
                </a:gridCol>
                <a:gridCol w="534839">
                  <a:extLst>
                    <a:ext uri="{9D8B030D-6E8A-4147-A177-3AD203B41FA5}">
                      <a16:colId xmlns:a16="http://schemas.microsoft.com/office/drawing/2014/main" val="2652640314"/>
                    </a:ext>
                  </a:extLst>
                </a:gridCol>
                <a:gridCol w="678332">
                  <a:extLst>
                    <a:ext uri="{9D8B030D-6E8A-4147-A177-3AD203B41FA5}">
                      <a16:colId xmlns:a16="http://schemas.microsoft.com/office/drawing/2014/main" val="1369207775"/>
                    </a:ext>
                  </a:extLst>
                </a:gridCol>
                <a:gridCol w="786750">
                  <a:extLst>
                    <a:ext uri="{9D8B030D-6E8A-4147-A177-3AD203B41FA5}">
                      <a16:colId xmlns:a16="http://schemas.microsoft.com/office/drawing/2014/main" val="3362619231"/>
                    </a:ext>
                  </a:extLst>
                </a:gridCol>
              </a:tblGrid>
              <a:tr h="424757">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V</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V    L</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GB" sz="1800" b="1" i="0" u="none" strike="noStrike" cap="none" normalizeH="0" baseline="0" dirty="0">
                        <a:ln>
                          <a:noFill/>
                        </a:ln>
                        <a:solidFill>
                          <a:schemeClr val="tx1"/>
                        </a:solidFill>
                        <a:effectLst/>
                        <a:latin typeface="Calibri" panose="020F0502020204030204" pitchFamily="34" charset="0"/>
                      </a:endParaRP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I</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I</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I</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GB" sz="1800" b="1" i="0" u="none" strike="noStrike" cap="none" normalizeH="0" baseline="0" dirty="0">
                        <a:ln>
                          <a:noFill/>
                        </a:ln>
                        <a:solidFill>
                          <a:schemeClr val="tx1"/>
                        </a:solidFill>
                        <a:effectLst/>
                        <a:latin typeface="Calibri" panose="020F0502020204030204" pitchFamily="34" charset="0"/>
                      </a:endParaRP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T    L</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GB" sz="1800" b="1" i="0" u="none" strike="noStrike" cap="none" normalizeH="0" baseline="0" dirty="0">
                        <a:ln>
                          <a:noFill/>
                        </a:ln>
                        <a:solidFill>
                          <a:schemeClr val="tx1"/>
                        </a:solidFill>
                        <a:effectLst/>
                        <a:latin typeface="Calibri" panose="020F0502020204030204" pitchFamily="34" charset="0"/>
                      </a:endParaRP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I</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L</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2343747"/>
                  </a:ext>
                </a:extLst>
              </a:tr>
              <a:tr h="424757">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1"/>
                          </a:solidFill>
                          <a:effectLst/>
                          <a:latin typeface="Calibri" panose="020F0502020204030204" pitchFamily="34" charset="0"/>
                        </a:rPr>
                        <a:t>11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1"/>
                          </a:solidFill>
                          <a:effectLst/>
                          <a:latin typeface="Calibri" panose="020F0502020204030204" pitchFamily="34" charset="0"/>
                        </a:rPr>
                        <a:t>32  33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1" i="0" u="none" strike="noStrike" cap="none" normalizeH="0" baseline="0" dirty="0">
                        <a:ln>
                          <a:noFill/>
                        </a:ln>
                        <a:solidFill>
                          <a:schemeClr val="bg1"/>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1"/>
                          </a:solidFill>
                          <a:effectLst/>
                          <a:latin typeface="Calibri" panose="020F0502020204030204" pitchFamily="34" charset="0"/>
                        </a:rPr>
                        <a:t>47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1"/>
                          </a:solidFill>
                          <a:effectLst/>
                          <a:latin typeface="Calibri" panose="020F0502020204030204" pitchFamily="34" charset="0"/>
                        </a:rPr>
                        <a:t>50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1"/>
                          </a:solidFill>
                          <a:effectLst/>
                          <a:latin typeface="Calibri" panose="020F0502020204030204" pitchFamily="34" charset="0"/>
                        </a:rPr>
                        <a:t>54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1" i="0" u="none" strike="noStrike" cap="none" normalizeH="0" baseline="0" dirty="0">
                        <a:ln>
                          <a:noFill/>
                        </a:ln>
                        <a:solidFill>
                          <a:schemeClr val="bg1"/>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1"/>
                          </a:solidFill>
                          <a:effectLst/>
                          <a:latin typeface="Calibri" panose="020F0502020204030204" pitchFamily="34" charset="0"/>
                        </a:rPr>
                        <a:t>74 76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1" i="0" u="none" strike="noStrike" cap="none" normalizeH="0" baseline="0" dirty="0">
                        <a:ln>
                          <a:noFill/>
                        </a:ln>
                        <a:solidFill>
                          <a:schemeClr val="bg1"/>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1"/>
                          </a:solidFill>
                          <a:effectLst/>
                          <a:latin typeface="Calibri" panose="020F0502020204030204" pitchFamily="34" charset="0"/>
                        </a:rPr>
                        <a:t>84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1"/>
                          </a:solidFill>
                          <a:effectLst/>
                          <a:latin typeface="Calibri" panose="020F0502020204030204" pitchFamily="34" charset="0"/>
                        </a:rPr>
                        <a:t>89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extLst>
                  <a:ext uri="{0D108BD9-81ED-4DB2-BD59-A6C34878D82A}">
                    <a16:rowId xmlns:a16="http://schemas.microsoft.com/office/drawing/2014/main" val="517969554"/>
                  </a:ext>
                </a:extLst>
              </a:tr>
              <a:tr h="743311">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1" i="0" u="none" strike="noStrike" cap="none" normalizeH="0" baseline="0" dirty="0">
                          <a:ln>
                            <a:noFill/>
                          </a:ln>
                          <a:solidFill>
                            <a:schemeClr val="bg2">
                              <a:lumMod val="10000"/>
                            </a:schemeClr>
                          </a:solidFill>
                          <a:effectLst/>
                          <a:latin typeface="Calibri" panose="020F0502020204030204" pitchFamily="34" charset="0"/>
                        </a:rPr>
                        <a:t>I</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1" i="0" u="none" strike="noStrike" cap="none" normalizeH="0" baseline="0" dirty="0">
                          <a:ln>
                            <a:noFill/>
                          </a:ln>
                          <a:solidFill>
                            <a:schemeClr val="bg2">
                              <a:lumMod val="10000"/>
                            </a:schemeClr>
                          </a:solidFill>
                          <a:effectLst/>
                          <a:latin typeface="Calibri" panose="020F0502020204030204" pitchFamily="34" charset="0"/>
                        </a:rPr>
                        <a:t>I     F</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endParaRPr kumimoji="0" lang="en-US" sz="1800" b="1"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1" i="0" u="none" strike="noStrike" cap="none" normalizeH="0" baseline="0" dirty="0">
                          <a:ln>
                            <a:noFill/>
                          </a:ln>
                          <a:solidFill>
                            <a:schemeClr val="bg2">
                              <a:lumMod val="10000"/>
                            </a:schemeClr>
                          </a:solidFill>
                          <a:effectLst/>
                          <a:latin typeface="Calibri" panose="020F0502020204030204" pitchFamily="34" charset="0"/>
                        </a:rPr>
                        <a:t>V</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1" i="0" u="none" strike="noStrike" cap="none" normalizeH="0" baseline="0" dirty="0">
                          <a:ln>
                            <a:noFill/>
                          </a:ln>
                          <a:solidFill>
                            <a:schemeClr val="bg2">
                              <a:lumMod val="10000"/>
                            </a:schemeClr>
                          </a:solidFill>
                          <a:effectLst/>
                          <a:latin typeface="Calibri" panose="020F0502020204030204" pitchFamily="34" charset="0"/>
                        </a:rPr>
                        <a:t>V</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1" i="0" u="none" strike="noStrike" cap="none" normalizeH="0" baseline="0" dirty="0">
                          <a:ln>
                            <a:noFill/>
                          </a:ln>
                          <a:solidFill>
                            <a:schemeClr val="bg2">
                              <a:lumMod val="10000"/>
                            </a:schemeClr>
                          </a:solidFill>
                          <a:effectLst/>
                          <a:latin typeface="Calibri" panose="020F0502020204030204" pitchFamily="34" charset="0"/>
                        </a:rPr>
                        <a:t>M</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1" i="0" u="none" strike="noStrike" cap="none" normalizeH="0" baseline="0" dirty="0">
                          <a:ln>
                            <a:noFill/>
                          </a:ln>
                          <a:solidFill>
                            <a:schemeClr val="bg2">
                              <a:lumMod val="10000"/>
                            </a:schemeClr>
                          </a:solidFill>
                          <a:effectLst/>
                          <a:latin typeface="Calibri" panose="020F0502020204030204" pitchFamily="34" charset="0"/>
                        </a:rPr>
                        <a:t>L</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endParaRPr kumimoji="0" lang="en-US" sz="1800" b="1"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1" i="0" u="none" strike="noStrike" cap="none" normalizeH="0" baseline="0" dirty="0">
                          <a:ln>
                            <a:noFill/>
                          </a:ln>
                          <a:solidFill>
                            <a:schemeClr val="bg2">
                              <a:lumMod val="10000"/>
                            </a:schemeClr>
                          </a:solidFill>
                          <a:effectLst/>
                          <a:latin typeface="Calibri" panose="020F0502020204030204" pitchFamily="34" charset="0"/>
                        </a:rPr>
                        <a:t>P   V</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endParaRPr kumimoji="0" lang="en-US" sz="1800" b="1"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1" i="0" u="none" strike="noStrike" cap="none" normalizeH="0" baseline="0" dirty="0">
                          <a:ln>
                            <a:noFill/>
                          </a:ln>
                          <a:solidFill>
                            <a:schemeClr val="bg2">
                              <a:lumMod val="10000"/>
                            </a:schemeClr>
                          </a:solidFill>
                          <a:effectLst/>
                          <a:latin typeface="Calibri" panose="020F0502020204030204" pitchFamily="34" charset="0"/>
                        </a:rPr>
                        <a:t>V</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1" i="0" u="none" strike="noStrike" cap="none" normalizeH="0" baseline="0" dirty="0">
                          <a:ln>
                            <a:noFill/>
                          </a:ln>
                          <a:solidFill>
                            <a:schemeClr val="bg2">
                              <a:lumMod val="10000"/>
                            </a:schemeClr>
                          </a:solidFill>
                          <a:effectLst/>
                          <a:latin typeface="Calibri" panose="020F0502020204030204" pitchFamily="34" charset="0"/>
                        </a:rPr>
                        <a:t>V</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3641735851"/>
                  </a:ext>
                </a:extLst>
              </a:tr>
            </a:tbl>
          </a:graphicData>
        </a:graphic>
      </p:graphicFrame>
    </p:spTree>
    <p:extLst>
      <p:ext uri="{BB962C8B-B14F-4D97-AF65-F5344CB8AC3E}">
        <p14:creationId xmlns:p14="http://schemas.microsoft.com/office/powerpoint/2010/main" val="1509688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7D62FAE-C998-42FC-B03A-341B0C3B07AD}"/>
              </a:ext>
            </a:extLst>
          </p:cNvPr>
          <p:cNvSpPr>
            <a:spLocks noGrp="1"/>
          </p:cNvSpPr>
          <p:nvPr>
            <p:ph type="title"/>
          </p:nvPr>
        </p:nvSpPr>
        <p:spPr/>
        <p:txBody>
          <a:bodyPr/>
          <a:lstStyle/>
          <a:p>
            <a:r>
              <a:rPr lang="en-US" altLang="en-US" dirty="0"/>
              <a:t>DAWNING: DTG Superior to LPV in </a:t>
            </a:r>
            <a:br>
              <a:rPr lang="en-US" altLang="en-US" dirty="0"/>
            </a:br>
            <a:r>
              <a:rPr lang="en-US" altLang="en-US" dirty="0"/>
              <a:t>Patients With NNRTI + 2 NRTI Failure</a:t>
            </a:r>
          </a:p>
        </p:txBody>
      </p:sp>
      <p:sp>
        <p:nvSpPr>
          <p:cNvPr id="56" name="Rectangle 3">
            <a:extLst>
              <a:ext uri="{FF2B5EF4-FFF2-40B4-BE49-F238E27FC236}">
                <a16:creationId xmlns:a16="http://schemas.microsoft.com/office/drawing/2014/main" id="{F0C9744D-D37E-46BF-AA54-658CF959D213}"/>
              </a:ext>
            </a:extLst>
          </p:cNvPr>
          <p:cNvSpPr>
            <a:spLocks noGrp="1"/>
          </p:cNvSpPr>
          <p:nvPr>
            <p:ph sz="half" idx="1"/>
          </p:nvPr>
        </p:nvSpPr>
        <p:spPr>
          <a:xfrm>
            <a:off x="601820" y="1510730"/>
            <a:ext cx="10825240" cy="4678738"/>
          </a:xfrm>
        </p:spPr>
        <p:txBody>
          <a:bodyPr/>
          <a:lstStyle/>
          <a:p>
            <a:r>
              <a:rPr lang="en-US" altLang="en-US" sz="2400" dirty="0"/>
              <a:t>Patients with VF receiving first-line NNRTI + 2 NRTIs </a:t>
            </a:r>
            <a:r>
              <a:rPr lang="en-US" sz="2400" dirty="0"/>
              <a:t>switched to DTG or LPV/RPV + </a:t>
            </a:r>
            <a:br>
              <a:rPr lang="en-US" sz="2400" dirty="0"/>
            </a:br>
            <a:r>
              <a:rPr lang="en-US" sz="2400" dirty="0"/>
              <a:t>2 NRTIs (</a:t>
            </a:r>
            <a:r>
              <a:rPr lang="en-US" altLang="en-US" sz="2400" dirty="0"/>
              <a:t>≥1 fully active NRTI per GT resistance testing at screening); no primary resistance to INSTIs or PIs</a:t>
            </a:r>
          </a:p>
        </p:txBody>
      </p:sp>
      <p:sp>
        <p:nvSpPr>
          <p:cNvPr id="8" name="Content Placeholder 7">
            <a:extLst>
              <a:ext uri="{FF2B5EF4-FFF2-40B4-BE49-F238E27FC236}">
                <a16:creationId xmlns:a16="http://schemas.microsoft.com/office/drawing/2014/main" id="{BE6AACC2-36E2-4616-9C65-DC9E36E39111}"/>
              </a:ext>
            </a:extLst>
          </p:cNvPr>
          <p:cNvSpPr>
            <a:spLocks noGrp="1"/>
          </p:cNvSpPr>
          <p:nvPr>
            <p:ph sz="half" idx="2"/>
          </p:nvPr>
        </p:nvSpPr>
        <p:spPr>
          <a:xfrm>
            <a:off x="6252634" y="2617728"/>
            <a:ext cx="5490448" cy="3572463"/>
          </a:xfrm>
        </p:spPr>
        <p:txBody>
          <a:bodyPr/>
          <a:lstStyle/>
          <a:p>
            <a:r>
              <a:rPr lang="en-US" sz="2400" dirty="0"/>
              <a:t>Emergent INSTI and INSTI + NRTI resistance at CVW with DTG: n = 2</a:t>
            </a:r>
            <a:endParaRPr lang="en-US" sz="2400" baseline="30000" dirty="0"/>
          </a:p>
          <a:p>
            <a:r>
              <a:rPr lang="en-US" sz="2400" dirty="0"/>
              <a:t>Emergent NRTI resistance but no PI resistance at CVW with LPV/RTV: n = 3 </a:t>
            </a:r>
          </a:p>
        </p:txBody>
      </p:sp>
      <p:sp>
        <p:nvSpPr>
          <p:cNvPr id="94" name="Text Box 11">
            <a:extLst>
              <a:ext uri="{FF2B5EF4-FFF2-40B4-BE49-F238E27FC236}">
                <a16:creationId xmlns:a16="http://schemas.microsoft.com/office/drawing/2014/main" id="{933213BF-965D-4041-A41C-6C929D571A2D}"/>
              </a:ext>
            </a:extLst>
          </p:cNvPr>
          <p:cNvSpPr txBox="1">
            <a:spLocks noChangeArrowheads="1"/>
          </p:cNvSpPr>
          <p:nvPr/>
        </p:nvSpPr>
        <p:spPr bwMode="auto">
          <a:xfrm>
            <a:off x="381152" y="6409040"/>
            <a:ext cx="88385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Aboud. </a:t>
            </a:r>
            <a:r>
              <a:rPr kumimoji="0" lang="it-IT"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Lancet HIV. 2019;6:e576</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 </a:t>
            </a:r>
          </a:p>
        </p:txBody>
      </p:sp>
      <p:sp>
        <p:nvSpPr>
          <p:cNvPr id="123" name="TextBox 12">
            <a:extLst>
              <a:ext uri="{FF2B5EF4-FFF2-40B4-BE49-F238E27FC236}">
                <a16:creationId xmlns:a16="http://schemas.microsoft.com/office/drawing/2014/main" id="{2BFE7462-308F-4222-A2ED-0250DBB677BF}"/>
              </a:ext>
            </a:extLst>
          </p:cNvPr>
          <p:cNvSpPr txBox="1">
            <a:spLocks noChangeArrowheads="1"/>
          </p:cNvSpPr>
          <p:nvPr/>
        </p:nvSpPr>
        <p:spPr bwMode="auto">
          <a:xfrm>
            <a:off x="4823088" y="2676560"/>
            <a:ext cx="1083117" cy="107721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DTG + </a:t>
            </a:r>
          </a:p>
          <a:p>
            <a:pPr marL="0" marR="0" lvl="0" indent="0" algn="l" defTabSz="9144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 NRTIs</a:t>
            </a:r>
          </a:p>
          <a:p>
            <a:pPr marL="0" marR="0" lvl="0" indent="0" algn="l" defTabSz="9144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LPV/RTV + </a:t>
            </a:r>
          </a:p>
          <a:p>
            <a:pPr marL="0" marR="0" lvl="0" indent="0" algn="l" defTabSz="9144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 NRTIs</a:t>
            </a:r>
          </a:p>
        </p:txBody>
      </p:sp>
      <p:sp>
        <p:nvSpPr>
          <p:cNvPr id="124" name="Rectangle 4">
            <a:extLst>
              <a:ext uri="{FF2B5EF4-FFF2-40B4-BE49-F238E27FC236}">
                <a16:creationId xmlns:a16="http://schemas.microsoft.com/office/drawing/2014/main" id="{CDF99D53-299E-49EA-9CB1-D7F72EB564CF}"/>
              </a:ext>
            </a:extLst>
          </p:cNvPr>
          <p:cNvSpPr>
            <a:spLocks noChangeArrowheads="1"/>
          </p:cNvSpPr>
          <p:nvPr/>
        </p:nvSpPr>
        <p:spPr bwMode="auto">
          <a:xfrm>
            <a:off x="4697259" y="2779584"/>
            <a:ext cx="146304" cy="146304"/>
          </a:xfrm>
          <a:prstGeom prst="rect">
            <a:avLst/>
          </a:prstGeom>
          <a:solidFill>
            <a:schemeClr val="accent1"/>
          </a:solidFill>
          <a:ln w="9525">
            <a:solidFill>
              <a:schemeClr val="bg1"/>
            </a:solidFill>
            <a:miter lim="800000"/>
            <a:headEnd/>
            <a:tailEnd/>
          </a:ln>
        </p:spPr>
        <p:txBody>
          <a:bodyPr wrap="none" anchor="ct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auto" latinLnBrk="0" hangingPunct="1">
              <a:lnSpc>
                <a:spcPct val="100000"/>
              </a:lnSpc>
              <a:spcBef>
                <a:spcPct val="0"/>
              </a:spcBef>
              <a:spcAft>
                <a:spcPct val="0"/>
              </a:spcAft>
              <a:buClrTx/>
              <a:buSzTx/>
              <a:buFont typeface="Wingdings" panose="05000000000000000000" pitchFamily="2" charset="2"/>
              <a:buNone/>
              <a:tabLst/>
              <a:defRPr/>
            </a:pP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25" name="Rectangle 124">
            <a:extLst>
              <a:ext uri="{FF2B5EF4-FFF2-40B4-BE49-F238E27FC236}">
                <a16:creationId xmlns:a16="http://schemas.microsoft.com/office/drawing/2014/main" id="{E42FBF56-CC0E-4F93-898A-F25A9FD44EBF}"/>
              </a:ext>
            </a:extLst>
          </p:cNvPr>
          <p:cNvSpPr/>
          <p:nvPr/>
        </p:nvSpPr>
        <p:spPr bwMode="auto">
          <a:xfrm>
            <a:off x="4697259" y="3255308"/>
            <a:ext cx="146304" cy="146304"/>
          </a:xfrm>
          <a:prstGeom prst="rect">
            <a:avLst/>
          </a:prstGeom>
          <a:solidFill>
            <a:schemeClr val="accent3"/>
          </a:solidFill>
          <a:ln>
            <a:solidFill>
              <a:schemeClr val="bg1"/>
            </a:solidFill>
          </a:ln>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0" name="TextBox 9">
            <a:extLst>
              <a:ext uri="{FF2B5EF4-FFF2-40B4-BE49-F238E27FC236}">
                <a16:creationId xmlns:a16="http://schemas.microsoft.com/office/drawing/2014/main" id="{D2FAA14C-F2AF-47EA-86BD-56793F18D1BE}"/>
              </a:ext>
            </a:extLst>
          </p:cNvPr>
          <p:cNvSpPr txBox="1"/>
          <p:nvPr/>
        </p:nvSpPr>
        <p:spPr bwMode="auto">
          <a:xfrm>
            <a:off x="660458" y="6080414"/>
            <a:ext cx="20637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US" sz="1400" b="0" i="1"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&lt;.0001 for superiority.</a:t>
            </a:r>
            <a:endParaRPr kumimoji="0" lang="en-US" sz="1400" b="0" i="1"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16" name="TextBox 2">
            <a:extLst>
              <a:ext uri="{FF2B5EF4-FFF2-40B4-BE49-F238E27FC236}">
                <a16:creationId xmlns:a16="http://schemas.microsoft.com/office/drawing/2014/main" id="{F2E156BC-C53F-4549-8723-8EA4D2B9F08B}"/>
              </a:ext>
            </a:extLst>
          </p:cNvPr>
          <p:cNvSpPr txBox="1">
            <a:spLocks noChangeArrowheads="1"/>
          </p:cNvSpPr>
          <p:nvPr/>
        </p:nvSpPr>
        <p:spPr bwMode="auto">
          <a:xfrm rot="16200000">
            <a:off x="-932498" y="4149523"/>
            <a:ext cx="3432919" cy="3693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HIV-1 RNA &lt;50 c/mL at Wk 48</a:t>
            </a:r>
            <a:r>
              <a:rPr kumimoji="0" lang="en-US" alt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a:t>
            </a:r>
          </a:p>
        </p:txBody>
      </p:sp>
      <p:sp>
        <p:nvSpPr>
          <p:cNvPr id="247" name="TextBox 246">
            <a:extLst>
              <a:ext uri="{FF2B5EF4-FFF2-40B4-BE49-F238E27FC236}">
                <a16:creationId xmlns:a16="http://schemas.microsoft.com/office/drawing/2014/main" id="{F3CA4C6C-AD65-47D2-8A16-762143E6F065}"/>
              </a:ext>
            </a:extLst>
          </p:cNvPr>
          <p:cNvSpPr txBox="1"/>
          <p:nvPr/>
        </p:nvSpPr>
        <p:spPr bwMode="auto">
          <a:xfrm>
            <a:off x="2020974" y="5764258"/>
            <a:ext cx="6587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ITT-E</a:t>
            </a:r>
          </a:p>
        </p:txBody>
      </p:sp>
      <p:sp>
        <p:nvSpPr>
          <p:cNvPr id="248" name="TextBox 247">
            <a:extLst>
              <a:ext uri="{FF2B5EF4-FFF2-40B4-BE49-F238E27FC236}">
                <a16:creationId xmlns:a16="http://schemas.microsoft.com/office/drawing/2014/main" id="{E978479B-7C61-4081-BEDC-9DC41E11E1BA}"/>
              </a:ext>
            </a:extLst>
          </p:cNvPr>
          <p:cNvSpPr txBox="1"/>
          <p:nvPr/>
        </p:nvSpPr>
        <p:spPr bwMode="auto">
          <a:xfrm>
            <a:off x="3755983" y="5764258"/>
            <a:ext cx="4315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PP</a:t>
            </a:r>
          </a:p>
        </p:txBody>
      </p:sp>
      <p:grpSp>
        <p:nvGrpSpPr>
          <p:cNvPr id="3" name="Group 2">
            <a:extLst>
              <a:ext uri="{FF2B5EF4-FFF2-40B4-BE49-F238E27FC236}">
                <a16:creationId xmlns:a16="http://schemas.microsoft.com/office/drawing/2014/main" id="{2C392F9B-B860-46A0-95AD-6B3ECF07685A}"/>
              </a:ext>
            </a:extLst>
          </p:cNvPr>
          <p:cNvGrpSpPr/>
          <p:nvPr/>
        </p:nvGrpSpPr>
        <p:grpSpPr>
          <a:xfrm>
            <a:off x="764940" y="2896749"/>
            <a:ext cx="4096906" cy="3017520"/>
            <a:chOff x="655212" y="2360301"/>
            <a:chExt cx="4096906" cy="3764228"/>
          </a:xfrm>
        </p:grpSpPr>
        <p:sp>
          <p:nvSpPr>
            <p:cNvPr id="231" name="TextBox 230">
              <a:extLst>
                <a:ext uri="{FF2B5EF4-FFF2-40B4-BE49-F238E27FC236}">
                  <a16:creationId xmlns:a16="http://schemas.microsoft.com/office/drawing/2014/main" id="{95322DC3-E578-4035-8433-9CBACE2E985B}"/>
                </a:ext>
              </a:extLst>
            </p:cNvPr>
            <p:cNvSpPr txBox="1"/>
            <p:nvPr/>
          </p:nvSpPr>
          <p:spPr>
            <a:xfrm>
              <a:off x="3832397" y="5286221"/>
              <a:ext cx="695048" cy="657129"/>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219/</a:t>
              </a:r>
              <a:b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312</a:t>
              </a:r>
            </a:p>
          </p:txBody>
        </p:sp>
        <p:sp>
          <p:nvSpPr>
            <p:cNvPr id="126" name="Rectangle 125">
              <a:extLst>
                <a:ext uri="{FF2B5EF4-FFF2-40B4-BE49-F238E27FC236}">
                  <a16:creationId xmlns:a16="http://schemas.microsoft.com/office/drawing/2014/main" id="{5A7F4659-F61A-4647-ABAC-897AD5060AF6}"/>
                </a:ext>
              </a:extLst>
            </p:cNvPr>
            <p:cNvSpPr/>
            <p:nvPr/>
          </p:nvSpPr>
          <p:spPr bwMode="auto">
            <a:xfrm>
              <a:off x="3849636" y="3412653"/>
              <a:ext cx="759633" cy="2518158"/>
            </a:xfrm>
            <a:prstGeom prst="rect">
              <a:avLst/>
            </a:prstGeom>
            <a:solidFill>
              <a:schemeClr val="accent3"/>
            </a:solidFill>
            <a:ln w="3175">
              <a:solidFill>
                <a:schemeClr val="bg1"/>
              </a:solidFill>
            </a:ln>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Calibri" panose="020F0502020204030204" pitchFamily="34" charset="0"/>
                <a:ea typeface="+mn-ea"/>
                <a:cs typeface="Calibri" panose="020F0502020204030204" pitchFamily="34" charset="0"/>
              </a:endParaRPr>
            </a:p>
          </p:txBody>
        </p:sp>
        <p:sp>
          <p:nvSpPr>
            <p:cNvPr id="127" name="Rectangle 126">
              <a:extLst>
                <a:ext uri="{FF2B5EF4-FFF2-40B4-BE49-F238E27FC236}">
                  <a16:creationId xmlns:a16="http://schemas.microsoft.com/office/drawing/2014/main" id="{8CB50574-9128-404F-ACD7-FA0BAF497BAF}"/>
                </a:ext>
              </a:extLst>
            </p:cNvPr>
            <p:cNvSpPr/>
            <p:nvPr/>
          </p:nvSpPr>
          <p:spPr bwMode="auto">
            <a:xfrm>
              <a:off x="3096825" y="2977333"/>
              <a:ext cx="759633" cy="2953477"/>
            </a:xfrm>
            <a:prstGeom prst="rect">
              <a:avLst/>
            </a:prstGeom>
            <a:solidFill>
              <a:schemeClr val="accent1"/>
            </a:solidFill>
            <a:ln w="3175">
              <a:solidFill>
                <a:schemeClr val="bg1"/>
              </a:solidFill>
            </a:ln>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28" name="Rectangle 127">
              <a:extLst>
                <a:ext uri="{FF2B5EF4-FFF2-40B4-BE49-F238E27FC236}">
                  <a16:creationId xmlns:a16="http://schemas.microsoft.com/office/drawing/2014/main" id="{A760A589-6706-4746-AF65-B9FA17AC4D09}"/>
                </a:ext>
              </a:extLst>
            </p:cNvPr>
            <p:cNvSpPr/>
            <p:nvPr/>
          </p:nvSpPr>
          <p:spPr bwMode="auto">
            <a:xfrm>
              <a:off x="2215670" y="3557759"/>
              <a:ext cx="759633" cy="2373052"/>
            </a:xfrm>
            <a:prstGeom prst="rect">
              <a:avLst/>
            </a:prstGeom>
            <a:solidFill>
              <a:schemeClr val="accent3"/>
            </a:solidFill>
            <a:ln w="3175">
              <a:solidFill>
                <a:schemeClr val="bg1"/>
              </a:solidFill>
            </a:ln>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Calibri" panose="020F0502020204030204" pitchFamily="34" charset="0"/>
                <a:ea typeface="+mn-ea"/>
                <a:cs typeface="Calibri" panose="020F0502020204030204" pitchFamily="34" charset="0"/>
              </a:endParaRPr>
            </a:p>
          </p:txBody>
        </p:sp>
        <p:cxnSp>
          <p:nvCxnSpPr>
            <p:cNvPr id="145" name="Straight Connector 23">
              <a:extLst>
                <a:ext uri="{FF2B5EF4-FFF2-40B4-BE49-F238E27FC236}">
                  <a16:creationId xmlns:a16="http://schemas.microsoft.com/office/drawing/2014/main" id="{F420D1E3-F5F2-4F9A-8BA9-6F292560A2EF}"/>
                </a:ext>
              </a:extLst>
            </p:cNvPr>
            <p:cNvCxnSpPr>
              <a:cxnSpLocks noChangeShapeType="1"/>
            </p:cNvCxnSpPr>
            <p:nvPr/>
          </p:nvCxnSpPr>
          <p:spPr bwMode="auto">
            <a:xfrm rot="5400000">
              <a:off x="2989558" y="5979008"/>
              <a:ext cx="107664"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sp>
          <p:nvSpPr>
            <p:cNvPr id="147" name="TextBox 42">
              <a:extLst>
                <a:ext uri="{FF2B5EF4-FFF2-40B4-BE49-F238E27FC236}">
                  <a16:creationId xmlns:a16="http://schemas.microsoft.com/office/drawing/2014/main" id="{08494B6F-ED54-425A-8E95-C69E4715E484}"/>
                </a:ext>
              </a:extLst>
            </p:cNvPr>
            <p:cNvSpPr txBox="1">
              <a:spLocks noChangeArrowheads="1"/>
            </p:cNvSpPr>
            <p:nvPr/>
          </p:nvSpPr>
          <p:spPr bwMode="auto">
            <a:xfrm>
              <a:off x="1630558" y="2730624"/>
              <a:ext cx="393056" cy="38713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84</a:t>
              </a:r>
            </a:p>
          </p:txBody>
        </p:sp>
        <p:sp>
          <p:nvSpPr>
            <p:cNvPr id="148" name="TextBox 43">
              <a:extLst>
                <a:ext uri="{FF2B5EF4-FFF2-40B4-BE49-F238E27FC236}">
                  <a16:creationId xmlns:a16="http://schemas.microsoft.com/office/drawing/2014/main" id="{70EC6AD9-7AA1-4528-A537-4F4847A3736C}"/>
                </a:ext>
              </a:extLst>
            </p:cNvPr>
            <p:cNvSpPr txBox="1">
              <a:spLocks noChangeArrowheads="1"/>
            </p:cNvSpPr>
            <p:nvPr/>
          </p:nvSpPr>
          <p:spPr bwMode="auto">
            <a:xfrm>
              <a:off x="2393183" y="3194446"/>
              <a:ext cx="393056" cy="38713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70</a:t>
              </a:r>
            </a:p>
          </p:txBody>
        </p:sp>
        <p:sp>
          <p:nvSpPr>
            <p:cNvPr id="149" name="Rectangle 148">
              <a:extLst>
                <a:ext uri="{FF2B5EF4-FFF2-40B4-BE49-F238E27FC236}">
                  <a16:creationId xmlns:a16="http://schemas.microsoft.com/office/drawing/2014/main" id="{204B549C-87FA-4E8F-8C46-296CC4AD34C7}"/>
                </a:ext>
              </a:extLst>
            </p:cNvPr>
            <p:cNvSpPr/>
            <p:nvPr/>
          </p:nvSpPr>
          <p:spPr bwMode="auto">
            <a:xfrm>
              <a:off x="1456037" y="3075798"/>
              <a:ext cx="759633" cy="2855013"/>
            </a:xfrm>
            <a:prstGeom prst="rect">
              <a:avLst/>
            </a:prstGeom>
            <a:solidFill>
              <a:schemeClr val="accent1"/>
            </a:solidFill>
            <a:ln w="3175">
              <a:solidFill>
                <a:schemeClr val="bg1"/>
              </a:solidFill>
            </a:ln>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51" name="TextBox 150">
              <a:extLst>
                <a:ext uri="{FF2B5EF4-FFF2-40B4-BE49-F238E27FC236}">
                  <a16:creationId xmlns:a16="http://schemas.microsoft.com/office/drawing/2014/main" id="{87485D62-5382-4B2B-BD81-1BB4B781CBDC}"/>
                </a:ext>
              </a:extLst>
            </p:cNvPr>
            <p:cNvSpPr txBox="1"/>
            <p:nvPr/>
          </p:nvSpPr>
          <p:spPr>
            <a:xfrm>
              <a:off x="1410463" y="5342804"/>
              <a:ext cx="845782" cy="598303"/>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261/</a:t>
              </a:r>
              <a:b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312</a:t>
              </a:r>
            </a:p>
          </p:txBody>
        </p:sp>
        <p:sp>
          <p:nvSpPr>
            <p:cNvPr id="152" name="TextBox 151">
              <a:extLst>
                <a:ext uri="{FF2B5EF4-FFF2-40B4-BE49-F238E27FC236}">
                  <a16:creationId xmlns:a16="http://schemas.microsoft.com/office/drawing/2014/main" id="{E7C2CAAA-C488-4CD0-B87B-D508AB92FC66}"/>
                </a:ext>
              </a:extLst>
            </p:cNvPr>
            <p:cNvSpPr txBox="1"/>
            <p:nvPr/>
          </p:nvSpPr>
          <p:spPr>
            <a:xfrm>
              <a:off x="2164673" y="5342804"/>
              <a:ext cx="845782" cy="598303"/>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219/</a:t>
              </a:r>
              <a:b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312</a:t>
              </a:r>
            </a:p>
          </p:txBody>
        </p:sp>
        <p:sp>
          <p:nvSpPr>
            <p:cNvPr id="153" name="TextBox 152">
              <a:extLst>
                <a:ext uri="{FF2B5EF4-FFF2-40B4-BE49-F238E27FC236}">
                  <a16:creationId xmlns:a16="http://schemas.microsoft.com/office/drawing/2014/main" id="{D984007A-9509-47D0-A800-7F5B815CEFBA}"/>
                </a:ext>
              </a:extLst>
            </p:cNvPr>
            <p:cNvSpPr txBox="1"/>
            <p:nvPr/>
          </p:nvSpPr>
          <p:spPr>
            <a:xfrm>
              <a:off x="3115833" y="5342804"/>
              <a:ext cx="728004" cy="598303"/>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246/</a:t>
              </a:r>
              <a:b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283</a:t>
              </a:r>
            </a:p>
          </p:txBody>
        </p:sp>
        <p:sp>
          <p:nvSpPr>
            <p:cNvPr id="154" name="TextBox 153">
              <a:extLst>
                <a:ext uri="{FF2B5EF4-FFF2-40B4-BE49-F238E27FC236}">
                  <a16:creationId xmlns:a16="http://schemas.microsoft.com/office/drawing/2014/main" id="{5C78D82A-81EB-48A6-806B-68B5C29CAC83}"/>
                </a:ext>
              </a:extLst>
            </p:cNvPr>
            <p:cNvSpPr txBox="1"/>
            <p:nvPr/>
          </p:nvSpPr>
          <p:spPr>
            <a:xfrm>
              <a:off x="3883804" y="5342804"/>
              <a:ext cx="729271" cy="598303"/>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204/</a:t>
              </a:r>
              <a:b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274</a:t>
              </a:r>
            </a:p>
          </p:txBody>
        </p:sp>
        <p:sp>
          <p:nvSpPr>
            <p:cNvPr id="162" name="TextBox 42">
              <a:extLst>
                <a:ext uri="{FF2B5EF4-FFF2-40B4-BE49-F238E27FC236}">
                  <a16:creationId xmlns:a16="http://schemas.microsoft.com/office/drawing/2014/main" id="{3BAD9827-84AC-46B3-981D-E5AD9A904710}"/>
                </a:ext>
              </a:extLst>
            </p:cNvPr>
            <p:cNvSpPr txBox="1">
              <a:spLocks noChangeArrowheads="1"/>
            </p:cNvSpPr>
            <p:nvPr/>
          </p:nvSpPr>
          <p:spPr bwMode="auto">
            <a:xfrm>
              <a:off x="3282452" y="2623384"/>
              <a:ext cx="393056" cy="38713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87</a:t>
              </a:r>
            </a:p>
          </p:txBody>
        </p:sp>
        <p:sp>
          <p:nvSpPr>
            <p:cNvPr id="163" name="TextBox 42">
              <a:extLst>
                <a:ext uri="{FF2B5EF4-FFF2-40B4-BE49-F238E27FC236}">
                  <a16:creationId xmlns:a16="http://schemas.microsoft.com/office/drawing/2014/main" id="{85AC38B4-95DD-4461-A506-EC6380E08798}"/>
                </a:ext>
              </a:extLst>
            </p:cNvPr>
            <p:cNvSpPr txBox="1">
              <a:spLocks noChangeArrowheads="1"/>
            </p:cNvSpPr>
            <p:nvPr/>
          </p:nvSpPr>
          <p:spPr bwMode="auto">
            <a:xfrm>
              <a:off x="4062179" y="3035584"/>
              <a:ext cx="393056" cy="38713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74</a:t>
              </a:r>
            </a:p>
          </p:txBody>
        </p:sp>
        <p:grpSp>
          <p:nvGrpSpPr>
            <p:cNvPr id="5" name="Group 4">
              <a:extLst>
                <a:ext uri="{FF2B5EF4-FFF2-40B4-BE49-F238E27FC236}">
                  <a16:creationId xmlns:a16="http://schemas.microsoft.com/office/drawing/2014/main" id="{B19441CB-07B4-4610-B581-372F9D30F5B0}"/>
                </a:ext>
              </a:extLst>
            </p:cNvPr>
            <p:cNvGrpSpPr/>
            <p:nvPr/>
          </p:nvGrpSpPr>
          <p:grpSpPr>
            <a:xfrm>
              <a:off x="1281672" y="2527561"/>
              <a:ext cx="77757" cy="3406446"/>
              <a:chOff x="1569071" y="2711849"/>
              <a:chExt cx="69292" cy="3035591"/>
            </a:xfrm>
          </p:grpSpPr>
          <p:cxnSp>
            <p:nvCxnSpPr>
              <p:cNvPr id="218" name="Straight Connector 7">
                <a:extLst>
                  <a:ext uri="{FF2B5EF4-FFF2-40B4-BE49-F238E27FC236}">
                    <a16:creationId xmlns:a16="http://schemas.microsoft.com/office/drawing/2014/main" id="{C5197299-6C90-4563-A8AC-F2BB60229103}"/>
                  </a:ext>
                </a:extLst>
              </p:cNvPr>
              <p:cNvCxnSpPr>
                <a:cxnSpLocks noChangeShapeType="1"/>
              </p:cNvCxnSpPr>
              <p:nvPr/>
            </p:nvCxnSpPr>
            <p:spPr bwMode="auto">
              <a:xfrm>
                <a:off x="1569071" y="2711849"/>
                <a:ext cx="69292"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227" name="Straight Connector 20">
                <a:extLst>
                  <a:ext uri="{FF2B5EF4-FFF2-40B4-BE49-F238E27FC236}">
                    <a16:creationId xmlns:a16="http://schemas.microsoft.com/office/drawing/2014/main" id="{D03F6963-FDD4-4576-ADEA-F5B494D4DC33}"/>
                  </a:ext>
                </a:extLst>
              </p:cNvPr>
              <p:cNvCxnSpPr>
                <a:cxnSpLocks noChangeShapeType="1"/>
              </p:cNvCxnSpPr>
              <p:nvPr/>
            </p:nvCxnSpPr>
            <p:spPr bwMode="auto">
              <a:xfrm>
                <a:off x="1569071" y="3318967"/>
                <a:ext cx="69292"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228" name="Straight Connector 21">
                <a:extLst>
                  <a:ext uri="{FF2B5EF4-FFF2-40B4-BE49-F238E27FC236}">
                    <a16:creationId xmlns:a16="http://schemas.microsoft.com/office/drawing/2014/main" id="{CBC7E497-2C7B-4068-8F9B-9D05A2BACBAD}"/>
                  </a:ext>
                </a:extLst>
              </p:cNvPr>
              <p:cNvCxnSpPr>
                <a:cxnSpLocks noChangeShapeType="1"/>
              </p:cNvCxnSpPr>
              <p:nvPr/>
            </p:nvCxnSpPr>
            <p:spPr bwMode="auto">
              <a:xfrm>
                <a:off x="1569071" y="3926085"/>
                <a:ext cx="69292"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229" name="Straight Connector 22">
                <a:extLst>
                  <a:ext uri="{FF2B5EF4-FFF2-40B4-BE49-F238E27FC236}">
                    <a16:creationId xmlns:a16="http://schemas.microsoft.com/office/drawing/2014/main" id="{0E98AB45-5B71-4689-AFD4-8A0FCA232DCF}"/>
                  </a:ext>
                </a:extLst>
              </p:cNvPr>
              <p:cNvCxnSpPr>
                <a:cxnSpLocks noChangeShapeType="1"/>
              </p:cNvCxnSpPr>
              <p:nvPr/>
            </p:nvCxnSpPr>
            <p:spPr bwMode="auto">
              <a:xfrm>
                <a:off x="1569071" y="4533203"/>
                <a:ext cx="69292"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236" name="Straight Connector 23">
                <a:extLst>
                  <a:ext uri="{FF2B5EF4-FFF2-40B4-BE49-F238E27FC236}">
                    <a16:creationId xmlns:a16="http://schemas.microsoft.com/office/drawing/2014/main" id="{615D6DFC-2F73-437D-A65D-CFA856EEBA0B}"/>
                  </a:ext>
                </a:extLst>
              </p:cNvPr>
              <p:cNvCxnSpPr>
                <a:cxnSpLocks noChangeShapeType="1"/>
              </p:cNvCxnSpPr>
              <p:nvPr/>
            </p:nvCxnSpPr>
            <p:spPr bwMode="auto">
              <a:xfrm>
                <a:off x="1569071" y="5140321"/>
                <a:ext cx="69292"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237" name="Straight Connector 24">
                <a:extLst>
                  <a:ext uri="{FF2B5EF4-FFF2-40B4-BE49-F238E27FC236}">
                    <a16:creationId xmlns:a16="http://schemas.microsoft.com/office/drawing/2014/main" id="{2650E687-13FB-40E5-BEDE-B10ADE67C236}"/>
                  </a:ext>
                </a:extLst>
              </p:cNvPr>
              <p:cNvCxnSpPr>
                <a:cxnSpLocks noChangeShapeType="1"/>
              </p:cNvCxnSpPr>
              <p:nvPr/>
            </p:nvCxnSpPr>
            <p:spPr bwMode="auto">
              <a:xfrm>
                <a:off x="1569071" y="5747440"/>
                <a:ext cx="69292"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grpSp>
        <p:sp>
          <p:nvSpPr>
            <p:cNvPr id="238" name="TextBox 3">
              <a:extLst>
                <a:ext uri="{FF2B5EF4-FFF2-40B4-BE49-F238E27FC236}">
                  <a16:creationId xmlns:a16="http://schemas.microsoft.com/office/drawing/2014/main" id="{4FCF3914-6D98-4286-A5A7-A4D29ABAD9FA}"/>
                </a:ext>
              </a:extLst>
            </p:cNvPr>
            <p:cNvSpPr txBox="1">
              <a:spLocks noChangeArrowheads="1"/>
            </p:cNvSpPr>
            <p:nvPr/>
          </p:nvSpPr>
          <p:spPr bwMode="auto">
            <a:xfrm>
              <a:off x="655212" y="2360301"/>
              <a:ext cx="653204" cy="37991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100</a:t>
              </a:r>
            </a:p>
          </p:txBody>
        </p:sp>
        <p:sp>
          <p:nvSpPr>
            <p:cNvPr id="239" name="TextBox 26">
              <a:extLst>
                <a:ext uri="{FF2B5EF4-FFF2-40B4-BE49-F238E27FC236}">
                  <a16:creationId xmlns:a16="http://schemas.microsoft.com/office/drawing/2014/main" id="{176B5626-EDC5-4818-9DB8-1DA669ADF555}"/>
                </a:ext>
              </a:extLst>
            </p:cNvPr>
            <p:cNvSpPr txBox="1">
              <a:spLocks noChangeArrowheads="1"/>
            </p:cNvSpPr>
            <p:nvPr/>
          </p:nvSpPr>
          <p:spPr bwMode="auto">
            <a:xfrm>
              <a:off x="732595" y="3039358"/>
              <a:ext cx="575822" cy="37991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80</a:t>
              </a:r>
            </a:p>
          </p:txBody>
        </p:sp>
        <p:sp>
          <p:nvSpPr>
            <p:cNvPr id="240" name="TextBox 27">
              <a:extLst>
                <a:ext uri="{FF2B5EF4-FFF2-40B4-BE49-F238E27FC236}">
                  <a16:creationId xmlns:a16="http://schemas.microsoft.com/office/drawing/2014/main" id="{55D8B5D0-1EE9-4DD4-800A-CA0D18F8B61B}"/>
                </a:ext>
              </a:extLst>
            </p:cNvPr>
            <p:cNvSpPr txBox="1">
              <a:spLocks noChangeArrowheads="1"/>
            </p:cNvSpPr>
            <p:nvPr/>
          </p:nvSpPr>
          <p:spPr bwMode="auto">
            <a:xfrm>
              <a:off x="732595" y="3673057"/>
              <a:ext cx="575822" cy="37991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60</a:t>
              </a:r>
            </a:p>
          </p:txBody>
        </p:sp>
        <p:sp>
          <p:nvSpPr>
            <p:cNvPr id="241" name="TextBox 28">
              <a:extLst>
                <a:ext uri="{FF2B5EF4-FFF2-40B4-BE49-F238E27FC236}">
                  <a16:creationId xmlns:a16="http://schemas.microsoft.com/office/drawing/2014/main" id="{318E83FE-0BBB-436E-AB3D-1A6FAE9D1C04}"/>
                </a:ext>
              </a:extLst>
            </p:cNvPr>
            <p:cNvSpPr txBox="1">
              <a:spLocks noChangeArrowheads="1"/>
            </p:cNvSpPr>
            <p:nvPr/>
          </p:nvSpPr>
          <p:spPr bwMode="auto">
            <a:xfrm>
              <a:off x="753495" y="4365230"/>
              <a:ext cx="554921" cy="37991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40</a:t>
              </a:r>
            </a:p>
          </p:txBody>
        </p:sp>
        <p:sp>
          <p:nvSpPr>
            <p:cNvPr id="242" name="TextBox 29">
              <a:extLst>
                <a:ext uri="{FF2B5EF4-FFF2-40B4-BE49-F238E27FC236}">
                  <a16:creationId xmlns:a16="http://schemas.microsoft.com/office/drawing/2014/main" id="{3C54AB1E-F088-48FC-B25B-C686A6E22575}"/>
                </a:ext>
              </a:extLst>
            </p:cNvPr>
            <p:cNvSpPr txBox="1">
              <a:spLocks noChangeArrowheads="1"/>
            </p:cNvSpPr>
            <p:nvPr/>
          </p:nvSpPr>
          <p:spPr bwMode="auto">
            <a:xfrm>
              <a:off x="785049" y="5001249"/>
              <a:ext cx="523367" cy="37991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20</a:t>
              </a:r>
            </a:p>
          </p:txBody>
        </p:sp>
        <p:sp>
          <p:nvSpPr>
            <p:cNvPr id="243" name="TextBox 30">
              <a:extLst>
                <a:ext uri="{FF2B5EF4-FFF2-40B4-BE49-F238E27FC236}">
                  <a16:creationId xmlns:a16="http://schemas.microsoft.com/office/drawing/2014/main" id="{7C5A97BD-4B3E-41D1-94AA-9978349D7455}"/>
                </a:ext>
              </a:extLst>
            </p:cNvPr>
            <p:cNvSpPr txBox="1">
              <a:spLocks noChangeArrowheads="1"/>
            </p:cNvSpPr>
            <p:nvPr/>
          </p:nvSpPr>
          <p:spPr bwMode="auto">
            <a:xfrm>
              <a:off x="753496" y="5744614"/>
              <a:ext cx="595188" cy="37991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0</a:t>
              </a:r>
            </a:p>
          </p:txBody>
        </p:sp>
        <p:sp>
          <p:nvSpPr>
            <p:cNvPr id="245" name="TextBox 11">
              <a:extLst>
                <a:ext uri="{FF2B5EF4-FFF2-40B4-BE49-F238E27FC236}">
                  <a16:creationId xmlns:a16="http://schemas.microsoft.com/office/drawing/2014/main" id="{36965BDC-9820-4437-9003-64E446054F1C}"/>
                </a:ext>
              </a:extLst>
            </p:cNvPr>
            <p:cNvSpPr txBox="1">
              <a:spLocks noChangeArrowheads="1"/>
            </p:cNvSpPr>
            <p:nvPr/>
          </p:nvSpPr>
          <p:spPr bwMode="auto">
            <a:xfrm>
              <a:off x="754814" y="5447334"/>
              <a:ext cx="652743" cy="38713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n/N =</a:t>
              </a:r>
            </a:p>
          </p:txBody>
        </p:sp>
        <p:sp>
          <p:nvSpPr>
            <p:cNvPr id="204" name="Freeform: Shape 1">
              <a:extLst>
                <a:ext uri="{FF2B5EF4-FFF2-40B4-BE49-F238E27FC236}">
                  <a16:creationId xmlns:a16="http://schemas.microsoft.com/office/drawing/2014/main" id="{1264A114-3570-4B8F-A674-601C4F66A69C}"/>
                </a:ext>
              </a:extLst>
            </p:cNvPr>
            <p:cNvSpPr>
              <a:spLocks/>
            </p:cNvSpPr>
            <p:nvPr/>
          </p:nvSpPr>
          <p:spPr bwMode="auto">
            <a:xfrm>
              <a:off x="1364239" y="2512364"/>
              <a:ext cx="3386167" cy="3420924"/>
            </a:xfrm>
            <a:custGeom>
              <a:avLst/>
              <a:gdLst>
                <a:gd name="T0" fmla="*/ 0 w 5146765"/>
                <a:gd name="T1" fmla="*/ 0 h 2177143"/>
                <a:gd name="T2" fmla="*/ 0 w 5146765"/>
                <a:gd name="T3" fmla="*/ 20967890 h 2177143"/>
                <a:gd name="T4" fmla="*/ 1366888 w 5146765"/>
                <a:gd name="T5" fmla="*/ 20967890 h 2177143"/>
                <a:gd name="T6" fmla="*/ 0 60000 65536"/>
                <a:gd name="T7" fmla="*/ 0 60000 65536"/>
                <a:gd name="T8" fmla="*/ 0 60000 65536"/>
              </a:gdLst>
              <a:ahLst/>
              <a:cxnLst>
                <a:cxn ang="T6">
                  <a:pos x="T0" y="T1"/>
                </a:cxn>
                <a:cxn ang="T7">
                  <a:pos x="T2" y="T3"/>
                </a:cxn>
                <a:cxn ang="T8">
                  <a:pos x="T4" y="T5"/>
                </a:cxn>
              </a:cxnLst>
              <a:rect l="0" t="0" r="r" b="b"/>
              <a:pathLst>
                <a:path w="5146765" h="2177143">
                  <a:moveTo>
                    <a:pt x="0" y="0"/>
                  </a:moveTo>
                  <a:lnTo>
                    <a:pt x="0" y="2177143"/>
                  </a:lnTo>
                  <a:lnTo>
                    <a:pt x="5146765" y="2177143"/>
                  </a:lnTo>
                </a:path>
              </a:pathLst>
            </a:cu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cxnSp>
          <p:nvCxnSpPr>
            <p:cNvPr id="54" name="Straight Connector 23">
              <a:extLst>
                <a:ext uri="{FF2B5EF4-FFF2-40B4-BE49-F238E27FC236}">
                  <a16:creationId xmlns:a16="http://schemas.microsoft.com/office/drawing/2014/main" id="{35E65D42-BA97-4ED5-8C3B-39832A346651}"/>
                </a:ext>
              </a:extLst>
            </p:cNvPr>
            <p:cNvCxnSpPr>
              <a:cxnSpLocks noChangeShapeType="1"/>
            </p:cNvCxnSpPr>
            <p:nvPr/>
          </p:nvCxnSpPr>
          <p:spPr bwMode="auto">
            <a:xfrm rot="5400000">
              <a:off x="1312615" y="5979008"/>
              <a:ext cx="107664"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55" name="Straight Connector 23">
              <a:extLst>
                <a:ext uri="{FF2B5EF4-FFF2-40B4-BE49-F238E27FC236}">
                  <a16:creationId xmlns:a16="http://schemas.microsoft.com/office/drawing/2014/main" id="{B59318A5-3ACF-4D54-8AFF-C523F30060F5}"/>
                </a:ext>
              </a:extLst>
            </p:cNvPr>
            <p:cNvCxnSpPr>
              <a:cxnSpLocks noChangeShapeType="1"/>
            </p:cNvCxnSpPr>
            <p:nvPr/>
          </p:nvCxnSpPr>
          <p:spPr bwMode="auto">
            <a:xfrm rot="5400000">
              <a:off x="4698286" y="5979008"/>
              <a:ext cx="107664"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grpSp>
      <p:sp>
        <p:nvSpPr>
          <p:cNvPr id="2" name="TextBox 1">
            <a:extLst>
              <a:ext uri="{FF2B5EF4-FFF2-40B4-BE49-F238E27FC236}">
                <a16:creationId xmlns:a16="http://schemas.microsoft.com/office/drawing/2014/main" id="{2CA44293-0CD3-4E73-BA8A-1A149CC3ABA1}"/>
              </a:ext>
            </a:extLst>
          </p:cNvPr>
          <p:cNvSpPr txBox="1"/>
          <p:nvPr/>
        </p:nvSpPr>
        <p:spPr bwMode="auto">
          <a:xfrm>
            <a:off x="1678989" y="2617729"/>
            <a:ext cx="13777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ts val="0"/>
              </a:spcBef>
              <a:spcAft>
                <a:spcPct val="0"/>
              </a:spcAft>
              <a:buClrTx/>
              <a:buSzTx/>
              <a:buFontTx/>
              <a:buNone/>
              <a:tabLst/>
              <a:defRPr/>
            </a:pPr>
            <a:r>
              <a:rPr kumimoji="0" lang="el-GR"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Δ</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13.8*</a:t>
            </a:r>
          </a:p>
          <a:p>
            <a:pPr marL="0" marR="0" lvl="0" indent="0" algn="ctr" defTabSz="914400" rtl="0" eaLnBrk="1" fontAlgn="auto" latinLnBrk="0" hangingPunct="1">
              <a:lnSpc>
                <a:spcPct val="10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(7.3-20.3) </a:t>
            </a:r>
          </a:p>
        </p:txBody>
      </p:sp>
      <p:sp>
        <p:nvSpPr>
          <p:cNvPr id="100" name="TextBox 99">
            <a:extLst>
              <a:ext uri="{FF2B5EF4-FFF2-40B4-BE49-F238E27FC236}">
                <a16:creationId xmlns:a16="http://schemas.microsoft.com/office/drawing/2014/main" id="{1C3073B0-FCB9-4814-B2BF-B82CC9B6ECA0}"/>
              </a:ext>
            </a:extLst>
          </p:cNvPr>
          <p:cNvSpPr txBox="1"/>
          <p:nvPr/>
        </p:nvSpPr>
        <p:spPr bwMode="auto">
          <a:xfrm>
            <a:off x="3283829" y="2587483"/>
            <a:ext cx="13777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ts val="0"/>
              </a:spcBef>
              <a:spcAft>
                <a:spcPct val="0"/>
              </a:spcAft>
              <a:buClrTx/>
              <a:buSzTx/>
              <a:buFontTx/>
              <a:buNone/>
              <a:tabLst/>
              <a:defRPr/>
            </a:pPr>
            <a:r>
              <a:rPr kumimoji="0" lang="el-GR"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Δ</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12.3</a:t>
            </a:r>
          </a:p>
          <a:p>
            <a:pPr marL="0" marR="0" lvl="0" indent="0" algn="ctr" defTabSz="914400" rtl="0" eaLnBrk="1" fontAlgn="auto" latinLnBrk="0" hangingPunct="1">
              <a:lnSpc>
                <a:spcPct val="10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(5.8-18.7) </a:t>
            </a:r>
          </a:p>
        </p:txBody>
      </p:sp>
      <p:graphicFrame>
        <p:nvGraphicFramePr>
          <p:cNvPr id="102" name="Group 32">
            <a:extLst>
              <a:ext uri="{FF2B5EF4-FFF2-40B4-BE49-F238E27FC236}">
                <a16:creationId xmlns:a16="http://schemas.microsoft.com/office/drawing/2014/main" id="{558EABFC-F27B-4011-8898-FFE7ECD4143B}"/>
              </a:ext>
            </a:extLst>
          </p:cNvPr>
          <p:cNvGraphicFramePr>
            <a:graphicFrameLocks noGrp="1"/>
          </p:cNvGraphicFramePr>
          <p:nvPr>
            <p:extLst>
              <p:ext uri="{D42A27DB-BD31-4B8C-83A1-F6EECF244321}">
                <p14:modId xmlns:p14="http://schemas.microsoft.com/office/powerpoint/2010/main" val="3484013744"/>
              </p:ext>
            </p:extLst>
          </p:nvPr>
        </p:nvGraphicFramePr>
        <p:xfrm>
          <a:off x="5953150" y="4288422"/>
          <a:ext cx="5789932" cy="1493214"/>
        </p:xfrm>
        <a:graphic>
          <a:graphicData uri="http://schemas.openxmlformats.org/drawingml/2006/table">
            <a:tbl>
              <a:tblPr/>
              <a:tblGrid>
                <a:gridCol w="1031284">
                  <a:extLst>
                    <a:ext uri="{9D8B030D-6E8A-4147-A177-3AD203B41FA5}">
                      <a16:colId xmlns:a16="http://schemas.microsoft.com/office/drawing/2014/main" val="20000"/>
                    </a:ext>
                  </a:extLst>
                </a:gridCol>
                <a:gridCol w="1218790">
                  <a:extLst>
                    <a:ext uri="{9D8B030D-6E8A-4147-A177-3AD203B41FA5}">
                      <a16:colId xmlns:a16="http://schemas.microsoft.com/office/drawing/2014/main" val="533043192"/>
                    </a:ext>
                  </a:extLst>
                </a:gridCol>
                <a:gridCol w="3539858">
                  <a:extLst>
                    <a:ext uri="{9D8B030D-6E8A-4147-A177-3AD203B41FA5}">
                      <a16:colId xmlns:a16="http://schemas.microsoft.com/office/drawing/2014/main" val="403488726"/>
                    </a:ext>
                  </a:extLst>
                </a:gridCol>
              </a:tblGrid>
              <a:tr h="248523">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DTG Arm</a:t>
                      </a:r>
                    </a:p>
                  </a:txBody>
                  <a:tcPr marL="121880" marR="121880" marT="45669" marB="4566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BL</a:t>
                      </a:r>
                    </a:p>
                  </a:txBody>
                  <a:tcPr marL="121880" marR="121880" marT="45669" marB="4566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At VF</a:t>
                      </a:r>
                    </a:p>
                  </a:txBody>
                  <a:tcPr marL="121880" marR="121880" marT="45669" marB="4566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0"/>
                  </a:ext>
                </a:extLst>
              </a:tr>
              <a:tr h="457842">
                <a:tc>
                  <a:txBody>
                    <a:bodyPr/>
                    <a:lstStyle/>
                    <a:p>
                      <a:pPr marL="0" marR="0" lvl="0" indent="0" algn="l" defTabSz="914400" rtl="0" eaLnBrk="1" fontAlgn="base" latinLnBrk="0" hangingPunct="1">
                        <a:lnSpc>
                          <a:spcPct val="100000"/>
                        </a:lnSpc>
                        <a:spcBef>
                          <a:spcPct val="35000"/>
                        </a:spcBef>
                        <a:spcAft>
                          <a:spcPct val="25000"/>
                        </a:spcAft>
                        <a:buClr>
                          <a:schemeClr val="bg2">
                            <a:lumMod val="10000"/>
                          </a:schemeClr>
                        </a:buClr>
                        <a:buSzTx/>
                        <a:buFont typeface="Wingdings" panose="05000000000000000000" pitchFamily="2" charset="2"/>
                        <a:buNone/>
                        <a:tabLst/>
                        <a:defRPr/>
                      </a:pPr>
                      <a:r>
                        <a:rPr kumimoji="0" lang="en-US" sz="1600" b="0" i="0" u="none" strike="noStrike" kern="1200" cap="none" normalizeH="0" baseline="0" dirty="0">
                          <a:ln>
                            <a:noFill/>
                          </a:ln>
                          <a:solidFill>
                            <a:schemeClr val="bg2">
                              <a:lumMod val="10000"/>
                            </a:schemeClr>
                          </a:solidFill>
                          <a:effectLst/>
                          <a:latin typeface="Calibri" panose="020F0502020204030204" pitchFamily="34" charset="0"/>
                          <a:ea typeface="+mn-ea"/>
                          <a:cs typeface="Calibri" panose="020F0502020204030204" pitchFamily="34" charset="0"/>
                        </a:rPr>
                        <a:t>Patient 1</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RT: K70E, M184V</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ts val="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RT: M184V;</a:t>
                      </a:r>
                    </a:p>
                    <a:p>
                      <a:pPr marL="0" marR="0" lvl="0" indent="0" algn="ctr" defTabSz="914400" rtl="0" eaLnBrk="1" fontAlgn="base" latinLnBrk="0" hangingPunct="1">
                        <a:lnSpc>
                          <a:spcPct val="100000"/>
                        </a:lnSpc>
                        <a:spcBef>
                          <a:spcPct val="0"/>
                        </a:spcBef>
                        <a:spcAft>
                          <a:spcPts val="0"/>
                        </a:spcAft>
                        <a:buClrTx/>
                        <a:buSzTx/>
                        <a:buFontTx/>
                        <a:buNone/>
                        <a:tabLst/>
                      </a:pPr>
                      <a:r>
                        <a:rPr kumimoji="0" lang="en-US" sz="1600" b="1" i="0" u="none" strike="noStrike" cap="none" normalizeH="0" baseline="0" dirty="0">
                          <a:ln>
                            <a:noFill/>
                          </a:ln>
                          <a:solidFill>
                            <a:schemeClr val="accent4"/>
                          </a:solidFill>
                          <a:effectLst/>
                          <a:latin typeface="Calibri" panose="020F0502020204030204" pitchFamily="34" charset="0"/>
                          <a:cs typeface="Calibri" panose="020F0502020204030204" pitchFamily="34" charset="0"/>
                        </a:rPr>
                        <a:t>INSTI: H51H/Y, G118R; E138E/K: R263K</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050137947"/>
                  </a:ext>
                </a:extLst>
              </a:tr>
              <a:tr h="248523">
                <a:tc>
                  <a:txBody>
                    <a:bodyPr/>
                    <a:lstStyle/>
                    <a:p>
                      <a:pPr marL="0" marR="0" lvl="0" indent="0" algn="l" defTabSz="914400" rtl="0" eaLnBrk="1" fontAlgn="base" latinLnBrk="0" hangingPunct="1">
                        <a:lnSpc>
                          <a:spcPct val="100000"/>
                        </a:lnSpc>
                        <a:spcBef>
                          <a:spcPct val="35000"/>
                        </a:spcBef>
                        <a:spcAft>
                          <a:spcPct val="25000"/>
                        </a:spcAft>
                        <a:buClr>
                          <a:schemeClr val="bg2">
                            <a:lumMod val="10000"/>
                          </a:schemeClr>
                        </a:buClr>
                        <a:buSzTx/>
                        <a:buFont typeface="Wingdings" panose="05000000000000000000" pitchFamily="2" charset="2"/>
                        <a:buNone/>
                        <a:tabLst/>
                        <a:defRPr/>
                      </a:pPr>
                      <a:r>
                        <a:rPr kumimoji="0" lang="en-US" altLang="en-US" sz="1600" b="0" i="0" u="none" strike="noStrike" kern="1200" cap="none" normalizeH="0" baseline="0" dirty="0">
                          <a:ln>
                            <a:noFill/>
                          </a:ln>
                          <a:solidFill>
                            <a:schemeClr val="bg2">
                              <a:lumMod val="10000"/>
                            </a:schemeClr>
                          </a:solidFill>
                          <a:effectLst/>
                          <a:latin typeface="Calibri" panose="020F0502020204030204" pitchFamily="34" charset="0"/>
                          <a:ea typeface="+mn-ea"/>
                          <a:cs typeface="Calibri" panose="020F0502020204030204" pitchFamily="34" charset="0"/>
                        </a:rPr>
                        <a:t>Patient 2</a:t>
                      </a:r>
                      <a:endParaRPr lang="en-US" altLang="en-US" sz="1600" dirty="0">
                        <a:solidFill>
                          <a:schemeClr val="bg2">
                            <a:lumMod val="10000"/>
                          </a:schemeClr>
                        </a:solidFill>
                        <a:latin typeface="Calibri" panose="020F0502020204030204" pitchFamily="34" charset="0"/>
                        <a:cs typeface="Calibri" panose="020F0502020204030204" pitchFamily="34" charset="0"/>
                      </a:endParaRP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RT: M184V, K219K/E</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ts val="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RT: D67N,</a:t>
                      </a:r>
                      <a:r>
                        <a:rPr kumimoji="0" lang="en-US" sz="1600" b="0" i="0" u="none" strike="noStrike" cap="none" normalizeH="0" baseline="30000" dirty="0">
                          <a:ln>
                            <a:noFill/>
                          </a:ln>
                          <a:solidFill>
                            <a:schemeClr val="bg2">
                              <a:lumMod val="10000"/>
                            </a:schemeClr>
                          </a:solidFill>
                          <a:effectLst/>
                          <a:latin typeface="Calibri" panose="020F0502020204030204" pitchFamily="34" charset="0"/>
                          <a:cs typeface="Calibri" panose="020F0502020204030204" pitchFamily="34" charset="0"/>
                        </a:rPr>
                        <a:t>†</a:t>
                      </a: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 M184V;</a:t>
                      </a:r>
                    </a:p>
                    <a:p>
                      <a:pPr marL="0" marR="0" lvl="0" indent="0" algn="ctr" defTabSz="914400" rtl="0" eaLnBrk="1" fontAlgn="base" latinLnBrk="0" hangingPunct="1">
                        <a:lnSpc>
                          <a:spcPct val="100000"/>
                        </a:lnSpc>
                        <a:spcBef>
                          <a:spcPct val="0"/>
                        </a:spcBef>
                        <a:spcAft>
                          <a:spcPts val="0"/>
                        </a:spcAft>
                        <a:buClrTx/>
                        <a:buSzTx/>
                        <a:buFontTx/>
                        <a:buNone/>
                        <a:tabLst/>
                      </a:pPr>
                      <a:r>
                        <a:rPr kumimoji="0" lang="en-US" sz="1600" b="1" i="0" u="none" strike="noStrike" cap="none" normalizeH="0" baseline="0" dirty="0">
                          <a:ln>
                            <a:noFill/>
                          </a:ln>
                          <a:solidFill>
                            <a:schemeClr val="accent4"/>
                          </a:solidFill>
                          <a:effectLst/>
                          <a:latin typeface="Calibri" panose="020F0502020204030204" pitchFamily="34" charset="0"/>
                          <a:cs typeface="Calibri" panose="020F0502020204030204" pitchFamily="34" charset="0"/>
                        </a:rPr>
                        <a:t>INSTI: G118R</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676006478"/>
                  </a:ext>
                </a:extLst>
              </a:tr>
            </a:tbl>
          </a:graphicData>
        </a:graphic>
      </p:graphicFrame>
      <p:sp>
        <p:nvSpPr>
          <p:cNvPr id="13" name="TextBox 12">
            <a:extLst>
              <a:ext uri="{FF2B5EF4-FFF2-40B4-BE49-F238E27FC236}">
                <a16:creationId xmlns:a16="http://schemas.microsoft.com/office/drawing/2014/main" id="{DD2FF1B0-1147-4F61-96F8-85579BD6D220}"/>
              </a:ext>
            </a:extLst>
          </p:cNvPr>
          <p:cNvSpPr txBox="1"/>
          <p:nvPr/>
        </p:nvSpPr>
        <p:spPr bwMode="auto">
          <a:xfrm>
            <a:off x="5910118" y="5819828"/>
            <a:ext cx="45455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cap="none" normalizeH="0" baseline="30000" dirty="0">
                <a:ln>
                  <a:noFill/>
                </a:ln>
                <a:solidFill>
                  <a:schemeClr val="bg2">
                    <a:lumMod val="10000"/>
                  </a:schemeClr>
                </a:solidFill>
                <a:effectLst/>
                <a:latin typeface="Calibri" panose="020F0502020204030204" pitchFamily="34" charset="0"/>
                <a:cs typeface="Calibri" panose="020F0502020204030204" pitchFamily="34" charset="0"/>
              </a:rPr>
              <a:t>†</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Did not confer resistance to either NRTI taken during trial.</a:t>
            </a:r>
          </a:p>
        </p:txBody>
      </p:sp>
      <p:cxnSp>
        <p:nvCxnSpPr>
          <p:cNvPr id="18" name="Straight Connector 17">
            <a:extLst>
              <a:ext uri="{FF2B5EF4-FFF2-40B4-BE49-F238E27FC236}">
                <a16:creationId xmlns:a16="http://schemas.microsoft.com/office/drawing/2014/main" id="{972DB912-387B-4DEC-9047-A0B3E0999E47}"/>
              </a:ext>
            </a:extLst>
          </p:cNvPr>
          <p:cNvCxnSpPr/>
          <p:nvPr/>
        </p:nvCxnSpPr>
        <p:spPr bwMode="auto">
          <a:xfrm>
            <a:off x="1878691" y="3133850"/>
            <a:ext cx="898589" cy="0"/>
          </a:xfrm>
          <a:prstGeom prst="line">
            <a:avLst/>
          </a:prstGeom>
          <a:noFill/>
          <a:ln w="28575" cap="flat" cmpd="sng" algn="ctr">
            <a:solidFill>
              <a:schemeClr val="bg1"/>
            </a:solidFill>
            <a:prstDash val="solid"/>
            <a:round/>
            <a:headEnd type="none" w="med" len="med"/>
            <a:tailEnd type="none" w="med" len="med"/>
          </a:ln>
          <a:effectLst/>
        </p:spPr>
      </p:cxnSp>
      <p:cxnSp>
        <p:nvCxnSpPr>
          <p:cNvPr id="103" name="Straight Connector 102">
            <a:extLst>
              <a:ext uri="{FF2B5EF4-FFF2-40B4-BE49-F238E27FC236}">
                <a16:creationId xmlns:a16="http://schemas.microsoft.com/office/drawing/2014/main" id="{CF297FC2-0562-4212-A94D-C360BDA9F673}"/>
              </a:ext>
            </a:extLst>
          </p:cNvPr>
          <p:cNvCxnSpPr/>
          <p:nvPr/>
        </p:nvCxnSpPr>
        <p:spPr bwMode="auto">
          <a:xfrm>
            <a:off x="3530164" y="3104373"/>
            <a:ext cx="898589" cy="0"/>
          </a:xfrm>
          <a:prstGeom prst="line">
            <a:avLst/>
          </a:prstGeom>
          <a:noFill/>
          <a:ln w="28575" cap="flat" cmpd="sng" algn="ctr">
            <a:solidFill>
              <a:schemeClr val="bg1"/>
            </a:solidFill>
            <a:prstDash val="solid"/>
            <a:round/>
            <a:headEnd type="none" w="med" len="med"/>
            <a:tailEnd type="none" w="med" len="med"/>
          </a:ln>
          <a:effectLst/>
        </p:spPr>
      </p:cxnSp>
    </p:spTree>
    <p:extLst>
      <p:ext uri="{BB962C8B-B14F-4D97-AF65-F5344CB8AC3E}">
        <p14:creationId xmlns:p14="http://schemas.microsoft.com/office/powerpoint/2010/main" val="869575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57">
            <a:extLst>
              <a:ext uri="{FF2B5EF4-FFF2-40B4-BE49-F238E27FC236}">
                <a16:creationId xmlns:a16="http://schemas.microsoft.com/office/drawing/2014/main" id="{C55E54F3-D8EB-447A-9E55-48D8BE81E77F}"/>
              </a:ext>
            </a:extLst>
          </p:cNvPr>
          <p:cNvSpPr>
            <a:spLocks noChangeArrowheads="1"/>
          </p:cNvSpPr>
          <p:nvPr/>
        </p:nvSpPr>
        <p:spPr bwMode="auto">
          <a:xfrm>
            <a:off x="4057069" y="2502844"/>
            <a:ext cx="422275" cy="2486025"/>
          </a:xfrm>
          <a:prstGeom prst="rect">
            <a:avLst/>
          </a:prstGeom>
          <a:solidFill>
            <a:srgbClr val="015873"/>
          </a:solidFill>
          <a:ln>
            <a:noFill/>
          </a:ln>
        </p:spPr>
        <p:txBody>
          <a:bodyPr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
        <p:nvSpPr>
          <p:cNvPr id="112642" name="Rectangle 59">
            <a:extLst>
              <a:ext uri="{FF2B5EF4-FFF2-40B4-BE49-F238E27FC236}">
                <a16:creationId xmlns:a16="http://schemas.microsoft.com/office/drawing/2014/main" id="{B2D3D31F-EE32-43C7-A94D-3D44D1B959F8}"/>
              </a:ext>
            </a:extLst>
          </p:cNvPr>
          <p:cNvSpPr>
            <a:spLocks noChangeArrowheads="1"/>
          </p:cNvSpPr>
          <p:nvPr/>
        </p:nvSpPr>
        <p:spPr bwMode="auto">
          <a:xfrm>
            <a:off x="5992231" y="4177656"/>
            <a:ext cx="422275" cy="811213"/>
          </a:xfrm>
          <a:prstGeom prst="rect">
            <a:avLst/>
          </a:prstGeom>
          <a:solidFill>
            <a:srgbClr val="015873"/>
          </a:solidFill>
          <a:ln>
            <a:noFill/>
          </a:ln>
        </p:spPr>
        <p:txBody>
          <a:bodyPr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
        <p:nvSpPr>
          <p:cNvPr id="112643" name="Rectangle 68">
            <a:extLst>
              <a:ext uri="{FF2B5EF4-FFF2-40B4-BE49-F238E27FC236}">
                <a16:creationId xmlns:a16="http://schemas.microsoft.com/office/drawing/2014/main" id="{59358A00-BBE5-4750-9FA5-70AD17DBA4FB}"/>
              </a:ext>
            </a:extLst>
          </p:cNvPr>
          <p:cNvSpPr>
            <a:spLocks noChangeArrowheads="1"/>
          </p:cNvSpPr>
          <p:nvPr/>
        </p:nvSpPr>
        <p:spPr bwMode="auto">
          <a:xfrm>
            <a:off x="5039731" y="3188644"/>
            <a:ext cx="422275" cy="1800225"/>
          </a:xfrm>
          <a:prstGeom prst="rect">
            <a:avLst/>
          </a:prstGeom>
          <a:solidFill>
            <a:srgbClr val="015873"/>
          </a:solidFill>
          <a:ln>
            <a:noFill/>
          </a:ln>
        </p:spPr>
        <p:txBody>
          <a:bodyPr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
        <p:nvSpPr>
          <p:cNvPr id="112644" name="Rectangle 14">
            <a:extLst>
              <a:ext uri="{FF2B5EF4-FFF2-40B4-BE49-F238E27FC236}">
                <a16:creationId xmlns:a16="http://schemas.microsoft.com/office/drawing/2014/main" id="{EA091882-2B57-4102-94F9-4E1421D806E5}"/>
              </a:ext>
            </a:extLst>
          </p:cNvPr>
          <p:cNvSpPr>
            <a:spLocks noChangeArrowheads="1"/>
          </p:cNvSpPr>
          <p:nvPr/>
        </p:nvSpPr>
        <p:spPr bwMode="auto">
          <a:xfrm>
            <a:off x="3039481" y="2809230"/>
            <a:ext cx="422275" cy="2179638"/>
          </a:xfrm>
          <a:prstGeom prst="rect">
            <a:avLst/>
          </a:prstGeom>
          <a:solidFill>
            <a:srgbClr val="015873"/>
          </a:solidFill>
          <a:ln>
            <a:noFill/>
          </a:ln>
        </p:spPr>
        <p:txBody>
          <a:bodyPr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mn-cs"/>
            </a:endParaRPr>
          </a:p>
        </p:txBody>
      </p:sp>
      <p:sp>
        <p:nvSpPr>
          <p:cNvPr id="112645" name="TextBox 4">
            <a:extLst>
              <a:ext uri="{FF2B5EF4-FFF2-40B4-BE49-F238E27FC236}">
                <a16:creationId xmlns:a16="http://schemas.microsoft.com/office/drawing/2014/main" id="{78F844C3-484E-4157-AAF8-1E385C7BF296}"/>
              </a:ext>
            </a:extLst>
          </p:cNvPr>
          <p:cNvSpPr txBox="1">
            <a:spLocks noChangeArrowheads="1"/>
          </p:cNvSpPr>
          <p:nvPr/>
        </p:nvSpPr>
        <p:spPr bwMode="auto">
          <a:xfrm rot="16200000">
            <a:off x="568537" y="3274161"/>
            <a:ext cx="32432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1pPr>
            <a:lvl2pPr marL="742950" indent="-28575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2pPr>
            <a:lvl3pPr marL="1143000" indent="-2286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3pPr>
            <a:lvl4pPr marL="1600200" indent="-2286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4pPr>
            <a:lvl5pPr marL="2057400" indent="-2286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1000"/>
              </a:spcBef>
              <a:spcAft>
                <a:spcPts val="700"/>
              </a:spcAft>
              <a:buClr>
                <a:srgbClr val="4FAD26"/>
              </a:buClr>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pP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rPr>
              <a:t>Patients (%)</a:t>
            </a:r>
          </a:p>
        </p:txBody>
      </p:sp>
      <p:sp>
        <p:nvSpPr>
          <p:cNvPr id="112646" name="TextBox 14">
            <a:extLst>
              <a:ext uri="{FF2B5EF4-FFF2-40B4-BE49-F238E27FC236}">
                <a16:creationId xmlns:a16="http://schemas.microsoft.com/office/drawing/2014/main" id="{F8B1AA04-21E6-4767-AFB6-4239145C0364}"/>
              </a:ext>
            </a:extLst>
          </p:cNvPr>
          <p:cNvSpPr txBox="1">
            <a:spLocks noChangeArrowheads="1"/>
          </p:cNvSpPr>
          <p:nvPr/>
        </p:nvSpPr>
        <p:spPr bwMode="auto">
          <a:xfrm>
            <a:off x="4048771" y="5430194"/>
            <a:ext cx="28956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
                <a:srgbClr val="FFCC00"/>
              </a:buClr>
              <a:buSzTx/>
              <a:buFont typeface="Wingdings" panose="05000000000000000000" pitchFamily="2" charset="2"/>
              <a:buNone/>
              <a:tabLst/>
              <a:defRPr/>
            </a:pP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rPr>
              <a:t>Baseline INSTI Mutations</a:t>
            </a:r>
          </a:p>
        </p:txBody>
      </p:sp>
      <p:sp>
        <p:nvSpPr>
          <p:cNvPr id="112647" name="TextBox 16">
            <a:extLst>
              <a:ext uri="{FF2B5EF4-FFF2-40B4-BE49-F238E27FC236}">
                <a16:creationId xmlns:a16="http://schemas.microsoft.com/office/drawing/2014/main" id="{E57ECF96-3A09-44CD-9E06-98E6065D0FCA}"/>
              </a:ext>
            </a:extLst>
          </p:cNvPr>
          <p:cNvSpPr txBox="1">
            <a:spLocks noChangeArrowheads="1"/>
          </p:cNvSpPr>
          <p:nvPr/>
        </p:nvSpPr>
        <p:spPr bwMode="auto">
          <a:xfrm>
            <a:off x="2287005" y="4561831"/>
            <a:ext cx="7366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rPr>
              <a:t>n =</a:t>
            </a:r>
          </a:p>
        </p:txBody>
      </p:sp>
      <p:sp>
        <p:nvSpPr>
          <p:cNvPr id="112648" name="TextBox 17">
            <a:extLst>
              <a:ext uri="{FF2B5EF4-FFF2-40B4-BE49-F238E27FC236}">
                <a16:creationId xmlns:a16="http://schemas.microsoft.com/office/drawing/2014/main" id="{03C53F96-A539-4BF5-ACA7-ED9F46A01DF1}"/>
              </a:ext>
            </a:extLst>
          </p:cNvPr>
          <p:cNvSpPr txBox="1">
            <a:spLocks noChangeArrowheads="1"/>
          </p:cNvSpPr>
          <p:nvPr/>
        </p:nvSpPr>
        <p:spPr bwMode="auto">
          <a:xfrm>
            <a:off x="2912481" y="4644381"/>
            <a:ext cx="6889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n-US" sz="16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mn-cs"/>
              </a:rPr>
              <a:t>183</a:t>
            </a:r>
          </a:p>
        </p:txBody>
      </p:sp>
      <p:sp>
        <p:nvSpPr>
          <p:cNvPr id="112649" name="TextBox 19">
            <a:extLst>
              <a:ext uri="{FF2B5EF4-FFF2-40B4-BE49-F238E27FC236}">
                <a16:creationId xmlns:a16="http://schemas.microsoft.com/office/drawing/2014/main" id="{52293FE1-ABE8-48B2-9E4C-54E1121C1870}"/>
              </a:ext>
            </a:extLst>
          </p:cNvPr>
          <p:cNvSpPr txBox="1">
            <a:spLocks noChangeArrowheads="1"/>
          </p:cNvSpPr>
          <p:nvPr/>
        </p:nvSpPr>
        <p:spPr bwMode="auto">
          <a:xfrm>
            <a:off x="3950705" y="4644381"/>
            <a:ext cx="6365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n-US" sz="16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mn-cs"/>
              </a:rPr>
              <a:t>126</a:t>
            </a:r>
          </a:p>
        </p:txBody>
      </p:sp>
      <p:sp>
        <p:nvSpPr>
          <p:cNvPr id="112650" name="TextBox 21">
            <a:extLst>
              <a:ext uri="{FF2B5EF4-FFF2-40B4-BE49-F238E27FC236}">
                <a16:creationId xmlns:a16="http://schemas.microsoft.com/office/drawing/2014/main" id="{BABF5B7E-CDE4-4632-BD63-F5DCD5E1917A}"/>
              </a:ext>
            </a:extLst>
          </p:cNvPr>
          <p:cNvSpPr txBox="1">
            <a:spLocks noChangeArrowheads="1"/>
          </p:cNvSpPr>
          <p:nvPr/>
        </p:nvSpPr>
        <p:spPr bwMode="auto">
          <a:xfrm>
            <a:off x="5027031" y="4644381"/>
            <a:ext cx="4476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n-US" sz="16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mn-cs"/>
              </a:rPr>
              <a:t>36</a:t>
            </a:r>
          </a:p>
        </p:txBody>
      </p:sp>
      <p:sp>
        <p:nvSpPr>
          <p:cNvPr id="112651" name="TextBox 23">
            <a:extLst>
              <a:ext uri="{FF2B5EF4-FFF2-40B4-BE49-F238E27FC236}">
                <a16:creationId xmlns:a16="http://schemas.microsoft.com/office/drawing/2014/main" id="{15F867EA-B15D-4064-A5AF-E010AA4225E7}"/>
              </a:ext>
            </a:extLst>
          </p:cNvPr>
          <p:cNvSpPr txBox="1">
            <a:spLocks noChangeArrowheads="1"/>
          </p:cNvSpPr>
          <p:nvPr/>
        </p:nvSpPr>
        <p:spPr bwMode="auto">
          <a:xfrm>
            <a:off x="5979531" y="4644381"/>
            <a:ext cx="4492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n-US" sz="16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mn-cs"/>
              </a:rPr>
              <a:t>21</a:t>
            </a:r>
          </a:p>
        </p:txBody>
      </p:sp>
      <p:cxnSp>
        <p:nvCxnSpPr>
          <p:cNvPr id="112652" name="Straight Connector 4">
            <a:extLst>
              <a:ext uri="{FF2B5EF4-FFF2-40B4-BE49-F238E27FC236}">
                <a16:creationId xmlns:a16="http://schemas.microsoft.com/office/drawing/2014/main" id="{E971A370-6E65-455F-A040-65590E5EBF10}"/>
              </a:ext>
            </a:extLst>
          </p:cNvPr>
          <p:cNvCxnSpPr>
            <a:cxnSpLocks noChangeShapeType="1"/>
          </p:cNvCxnSpPr>
          <p:nvPr/>
        </p:nvCxnSpPr>
        <p:spPr bwMode="auto">
          <a:xfrm>
            <a:off x="2694993" y="1861493"/>
            <a:ext cx="63500"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cxnSp>
      <p:cxnSp>
        <p:nvCxnSpPr>
          <p:cNvPr id="112653" name="Straight Connector 38">
            <a:extLst>
              <a:ext uri="{FF2B5EF4-FFF2-40B4-BE49-F238E27FC236}">
                <a16:creationId xmlns:a16="http://schemas.microsoft.com/office/drawing/2014/main" id="{DB2EC9BC-1F9D-4730-9F1C-38361D65A81D}"/>
              </a:ext>
            </a:extLst>
          </p:cNvPr>
          <p:cNvCxnSpPr>
            <a:cxnSpLocks noChangeShapeType="1"/>
          </p:cNvCxnSpPr>
          <p:nvPr/>
        </p:nvCxnSpPr>
        <p:spPr bwMode="auto">
          <a:xfrm>
            <a:off x="2694993" y="2493318"/>
            <a:ext cx="63500"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cxnSp>
      <p:cxnSp>
        <p:nvCxnSpPr>
          <p:cNvPr id="112654" name="Straight Connector 40">
            <a:extLst>
              <a:ext uri="{FF2B5EF4-FFF2-40B4-BE49-F238E27FC236}">
                <a16:creationId xmlns:a16="http://schemas.microsoft.com/office/drawing/2014/main" id="{3E7F21F7-A53C-47CA-8661-5FD15E26E8E3}"/>
              </a:ext>
            </a:extLst>
          </p:cNvPr>
          <p:cNvCxnSpPr>
            <a:cxnSpLocks noChangeShapeType="1"/>
          </p:cNvCxnSpPr>
          <p:nvPr/>
        </p:nvCxnSpPr>
        <p:spPr bwMode="auto">
          <a:xfrm>
            <a:off x="2694993" y="3112443"/>
            <a:ext cx="63500"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cxnSp>
      <p:cxnSp>
        <p:nvCxnSpPr>
          <p:cNvPr id="112655" name="Straight Connector 41">
            <a:extLst>
              <a:ext uri="{FF2B5EF4-FFF2-40B4-BE49-F238E27FC236}">
                <a16:creationId xmlns:a16="http://schemas.microsoft.com/office/drawing/2014/main" id="{E1E747AB-A593-4D77-A7A4-2A5A227A75CF}"/>
              </a:ext>
            </a:extLst>
          </p:cNvPr>
          <p:cNvCxnSpPr>
            <a:cxnSpLocks noChangeShapeType="1"/>
          </p:cNvCxnSpPr>
          <p:nvPr/>
        </p:nvCxnSpPr>
        <p:spPr bwMode="auto">
          <a:xfrm>
            <a:off x="2694993" y="3739505"/>
            <a:ext cx="63500"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cxnSp>
      <p:cxnSp>
        <p:nvCxnSpPr>
          <p:cNvPr id="112656" name="Straight Connector 42">
            <a:extLst>
              <a:ext uri="{FF2B5EF4-FFF2-40B4-BE49-F238E27FC236}">
                <a16:creationId xmlns:a16="http://schemas.microsoft.com/office/drawing/2014/main" id="{6A14CECF-4DA0-44EC-896B-CB2C29416F56}"/>
              </a:ext>
            </a:extLst>
          </p:cNvPr>
          <p:cNvCxnSpPr>
            <a:cxnSpLocks noChangeShapeType="1"/>
          </p:cNvCxnSpPr>
          <p:nvPr/>
        </p:nvCxnSpPr>
        <p:spPr bwMode="auto">
          <a:xfrm>
            <a:off x="2694993" y="4361805"/>
            <a:ext cx="63500"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cxnSp>
      <p:cxnSp>
        <p:nvCxnSpPr>
          <p:cNvPr id="112657" name="Straight Connector 43">
            <a:extLst>
              <a:ext uri="{FF2B5EF4-FFF2-40B4-BE49-F238E27FC236}">
                <a16:creationId xmlns:a16="http://schemas.microsoft.com/office/drawing/2014/main" id="{C0EE8B0A-2496-4257-B4D8-3B901C535FF9}"/>
              </a:ext>
            </a:extLst>
          </p:cNvPr>
          <p:cNvCxnSpPr>
            <a:cxnSpLocks noChangeShapeType="1"/>
          </p:cNvCxnSpPr>
          <p:nvPr/>
        </p:nvCxnSpPr>
        <p:spPr bwMode="auto">
          <a:xfrm>
            <a:off x="2694993" y="4988868"/>
            <a:ext cx="63500"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cxnSp>
      <p:cxnSp>
        <p:nvCxnSpPr>
          <p:cNvPr id="112658" name="Straight Connector 10">
            <a:extLst>
              <a:ext uri="{FF2B5EF4-FFF2-40B4-BE49-F238E27FC236}">
                <a16:creationId xmlns:a16="http://schemas.microsoft.com/office/drawing/2014/main" id="{12BBBCC8-B856-4489-84B4-3023D2887A15}"/>
              </a:ext>
            </a:extLst>
          </p:cNvPr>
          <p:cNvCxnSpPr>
            <a:cxnSpLocks noChangeShapeType="1"/>
          </p:cNvCxnSpPr>
          <p:nvPr/>
        </p:nvCxnSpPr>
        <p:spPr bwMode="auto">
          <a:xfrm>
            <a:off x="2775955" y="4988868"/>
            <a:ext cx="0" cy="61912"/>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cxnSp>
      <p:cxnSp>
        <p:nvCxnSpPr>
          <p:cNvPr id="112659" name="Straight Connector 46">
            <a:extLst>
              <a:ext uri="{FF2B5EF4-FFF2-40B4-BE49-F238E27FC236}">
                <a16:creationId xmlns:a16="http://schemas.microsoft.com/office/drawing/2014/main" id="{78E770B2-2E3E-495C-AF58-1BC373E309E0}"/>
              </a:ext>
            </a:extLst>
          </p:cNvPr>
          <p:cNvCxnSpPr>
            <a:cxnSpLocks noChangeShapeType="1"/>
          </p:cNvCxnSpPr>
          <p:nvPr/>
        </p:nvCxnSpPr>
        <p:spPr bwMode="auto">
          <a:xfrm>
            <a:off x="3995155" y="4985693"/>
            <a:ext cx="0" cy="61912"/>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cxnSp>
      <p:cxnSp>
        <p:nvCxnSpPr>
          <p:cNvPr id="112660" name="Straight Connector 48">
            <a:extLst>
              <a:ext uri="{FF2B5EF4-FFF2-40B4-BE49-F238E27FC236}">
                <a16:creationId xmlns:a16="http://schemas.microsoft.com/office/drawing/2014/main" id="{B723E5EF-4B8A-4D5D-8525-29B024ED2E49}"/>
              </a:ext>
            </a:extLst>
          </p:cNvPr>
          <p:cNvCxnSpPr>
            <a:cxnSpLocks noChangeShapeType="1"/>
          </p:cNvCxnSpPr>
          <p:nvPr/>
        </p:nvCxnSpPr>
        <p:spPr bwMode="auto">
          <a:xfrm>
            <a:off x="5001630" y="4988868"/>
            <a:ext cx="0" cy="61912"/>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cxnSp>
      <p:cxnSp>
        <p:nvCxnSpPr>
          <p:cNvPr id="112661" name="Straight Connector 49">
            <a:extLst>
              <a:ext uri="{FF2B5EF4-FFF2-40B4-BE49-F238E27FC236}">
                <a16:creationId xmlns:a16="http://schemas.microsoft.com/office/drawing/2014/main" id="{6A92972C-2344-40ED-B21F-131EE4363210}"/>
              </a:ext>
            </a:extLst>
          </p:cNvPr>
          <p:cNvCxnSpPr>
            <a:cxnSpLocks noChangeShapeType="1"/>
          </p:cNvCxnSpPr>
          <p:nvPr/>
        </p:nvCxnSpPr>
        <p:spPr bwMode="auto">
          <a:xfrm>
            <a:off x="5957305" y="4982518"/>
            <a:ext cx="0" cy="61912"/>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cxnSp>
      <p:cxnSp>
        <p:nvCxnSpPr>
          <p:cNvPr id="112662" name="Straight Connector 50">
            <a:extLst>
              <a:ext uri="{FF2B5EF4-FFF2-40B4-BE49-F238E27FC236}">
                <a16:creationId xmlns:a16="http://schemas.microsoft.com/office/drawing/2014/main" id="{8BEA27DA-E8F8-42F3-9D98-9E8B50DB42F2}"/>
              </a:ext>
            </a:extLst>
          </p:cNvPr>
          <p:cNvCxnSpPr>
            <a:cxnSpLocks noChangeShapeType="1"/>
          </p:cNvCxnSpPr>
          <p:nvPr/>
        </p:nvCxnSpPr>
        <p:spPr bwMode="auto">
          <a:xfrm>
            <a:off x="6974226" y="4980931"/>
            <a:ext cx="0" cy="61913"/>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cxnSp>
      <p:sp>
        <p:nvSpPr>
          <p:cNvPr id="112663" name="Rectangle 15">
            <a:extLst>
              <a:ext uri="{FF2B5EF4-FFF2-40B4-BE49-F238E27FC236}">
                <a16:creationId xmlns:a16="http://schemas.microsoft.com/office/drawing/2014/main" id="{AE49219D-D616-4186-AA41-D16BA3417F02}"/>
              </a:ext>
            </a:extLst>
          </p:cNvPr>
          <p:cNvSpPr>
            <a:spLocks noChangeArrowheads="1"/>
          </p:cNvSpPr>
          <p:nvPr/>
        </p:nvSpPr>
        <p:spPr bwMode="auto">
          <a:xfrm>
            <a:off x="3146423" y="2563168"/>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57200">
              <a:defRPr sz="2400" b="1">
                <a:solidFill>
                  <a:schemeClr val="tx1"/>
                </a:solidFill>
                <a:latin typeface="Arial" panose="020B0604020202020204" pitchFamily="34" charset="0"/>
                <a:ea typeface="MS PGothic" panose="020B0600070205080204" pitchFamily="34" charset="-128"/>
              </a:defRPr>
            </a:lvl1pPr>
            <a:lvl2pPr marL="742950" indent="-285750" defTabSz="457200">
              <a:defRPr sz="2400" b="1">
                <a:solidFill>
                  <a:schemeClr val="tx1"/>
                </a:solidFill>
                <a:latin typeface="Arial" panose="020B0604020202020204" pitchFamily="34" charset="0"/>
                <a:ea typeface="MS PGothic" panose="020B0600070205080204" pitchFamily="34" charset="-128"/>
              </a:defRPr>
            </a:lvl2pPr>
            <a:lvl3pPr marL="1143000" indent="-228600" defTabSz="457200">
              <a:defRPr sz="2400" b="1">
                <a:solidFill>
                  <a:schemeClr val="tx1"/>
                </a:solidFill>
                <a:latin typeface="Arial" panose="020B0604020202020204" pitchFamily="34" charset="0"/>
                <a:ea typeface="MS PGothic" panose="020B0600070205080204" pitchFamily="34" charset="-128"/>
              </a:defRPr>
            </a:lvl3pPr>
            <a:lvl4pPr marL="1600200" indent="-228600" defTabSz="457200">
              <a:defRPr sz="2400" b="1">
                <a:solidFill>
                  <a:schemeClr val="tx1"/>
                </a:solidFill>
                <a:latin typeface="Arial" panose="020B0604020202020204" pitchFamily="34" charset="0"/>
                <a:ea typeface="MS PGothic" panose="020B0600070205080204" pitchFamily="34" charset="-128"/>
              </a:defRPr>
            </a:lvl4pPr>
            <a:lvl5pPr marL="2057400" indent="-228600" defTabSz="457200">
              <a:defRPr sz="2400" b="1">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457200" rtl="0" eaLnBrk="1" fontAlgn="auto" latinLnBrk="0" hangingPunct="1">
              <a:lnSpc>
                <a:spcPct val="100000"/>
              </a:lnSpc>
              <a:spcBef>
                <a:spcPts val="0"/>
              </a:spcBef>
              <a:spcAft>
                <a:spcPts val="0"/>
              </a:spcAft>
              <a:buClr>
                <a:srgbClr val="99CC00"/>
              </a:buClr>
              <a:buSzTx/>
              <a:buFont typeface="Arial" panose="020B0604020202020204" pitchFamily="34" charset="0"/>
              <a:buNone/>
              <a:tabLst/>
              <a:defRPr/>
            </a:pP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rPr>
              <a:t>69</a:t>
            </a:r>
          </a:p>
        </p:txBody>
      </p:sp>
      <p:sp>
        <p:nvSpPr>
          <p:cNvPr id="112664" name="Rectangle 15">
            <a:extLst>
              <a:ext uri="{FF2B5EF4-FFF2-40B4-BE49-F238E27FC236}">
                <a16:creationId xmlns:a16="http://schemas.microsoft.com/office/drawing/2014/main" id="{66022AD2-B0E4-400C-9E81-94382E525E00}"/>
              </a:ext>
            </a:extLst>
          </p:cNvPr>
          <p:cNvSpPr>
            <a:spLocks noChangeArrowheads="1"/>
          </p:cNvSpPr>
          <p:nvPr/>
        </p:nvSpPr>
        <p:spPr bwMode="auto">
          <a:xfrm>
            <a:off x="6099967" y="3953818"/>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57200">
              <a:defRPr sz="2400" b="1">
                <a:solidFill>
                  <a:schemeClr val="tx1"/>
                </a:solidFill>
                <a:latin typeface="Arial" panose="020B0604020202020204" pitchFamily="34" charset="0"/>
                <a:ea typeface="MS PGothic" panose="020B0600070205080204" pitchFamily="34" charset="-128"/>
              </a:defRPr>
            </a:lvl1pPr>
            <a:lvl2pPr marL="742950" indent="-285750" defTabSz="457200">
              <a:defRPr sz="2400" b="1">
                <a:solidFill>
                  <a:schemeClr val="tx1"/>
                </a:solidFill>
                <a:latin typeface="Arial" panose="020B0604020202020204" pitchFamily="34" charset="0"/>
                <a:ea typeface="MS PGothic" panose="020B0600070205080204" pitchFamily="34" charset="-128"/>
              </a:defRPr>
            </a:lvl2pPr>
            <a:lvl3pPr marL="1143000" indent="-228600" defTabSz="457200">
              <a:defRPr sz="2400" b="1">
                <a:solidFill>
                  <a:schemeClr val="tx1"/>
                </a:solidFill>
                <a:latin typeface="Arial" panose="020B0604020202020204" pitchFamily="34" charset="0"/>
                <a:ea typeface="MS PGothic" panose="020B0600070205080204" pitchFamily="34" charset="-128"/>
              </a:defRPr>
            </a:lvl3pPr>
            <a:lvl4pPr marL="1600200" indent="-228600" defTabSz="457200">
              <a:defRPr sz="2400" b="1">
                <a:solidFill>
                  <a:schemeClr val="tx1"/>
                </a:solidFill>
                <a:latin typeface="Arial" panose="020B0604020202020204" pitchFamily="34" charset="0"/>
                <a:ea typeface="MS PGothic" panose="020B0600070205080204" pitchFamily="34" charset="-128"/>
              </a:defRPr>
            </a:lvl4pPr>
            <a:lvl5pPr marL="2057400" indent="-228600" defTabSz="457200">
              <a:defRPr sz="2400" b="1">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457200" rtl="0" eaLnBrk="1" fontAlgn="auto" latinLnBrk="0" hangingPunct="1">
              <a:lnSpc>
                <a:spcPct val="100000"/>
              </a:lnSpc>
              <a:spcBef>
                <a:spcPts val="0"/>
              </a:spcBef>
              <a:spcAft>
                <a:spcPts val="0"/>
              </a:spcAft>
              <a:buClr>
                <a:srgbClr val="99CC00"/>
              </a:buClr>
              <a:buSzTx/>
              <a:buFont typeface="Arial" panose="020B0604020202020204" pitchFamily="34" charset="0"/>
              <a:buNone/>
              <a:tabLst/>
              <a:defRPr/>
            </a:pP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rPr>
              <a:t>24</a:t>
            </a:r>
          </a:p>
        </p:txBody>
      </p:sp>
      <p:sp>
        <p:nvSpPr>
          <p:cNvPr id="112665" name="Rectangle 15">
            <a:extLst>
              <a:ext uri="{FF2B5EF4-FFF2-40B4-BE49-F238E27FC236}">
                <a16:creationId xmlns:a16="http://schemas.microsoft.com/office/drawing/2014/main" id="{E3DF2BCB-C222-4860-BE97-0BB4D9F2243B}"/>
              </a:ext>
            </a:extLst>
          </p:cNvPr>
          <p:cNvSpPr>
            <a:spLocks noChangeArrowheads="1"/>
          </p:cNvSpPr>
          <p:nvPr/>
        </p:nvSpPr>
        <p:spPr bwMode="auto">
          <a:xfrm>
            <a:off x="4164804" y="2258368"/>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57200">
              <a:defRPr sz="2400" b="1">
                <a:solidFill>
                  <a:schemeClr val="tx1"/>
                </a:solidFill>
                <a:latin typeface="Arial" panose="020B0604020202020204" pitchFamily="34" charset="0"/>
                <a:ea typeface="MS PGothic" panose="020B0600070205080204" pitchFamily="34" charset="-128"/>
              </a:defRPr>
            </a:lvl1pPr>
            <a:lvl2pPr marL="742950" indent="-285750" defTabSz="457200">
              <a:defRPr sz="2400" b="1">
                <a:solidFill>
                  <a:schemeClr val="tx1"/>
                </a:solidFill>
                <a:latin typeface="Arial" panose="020B0604020202020204" pitchFamily="34" charset="0"/>
                <a:ea typeface="MS PGothic" panose="020B0600070205080204" pitchFamily="34" charset="-128"/>
              </a:defRPr>
            </a:lvl2pPr>
            <a:lvl3pPr marL="1143000" indent="-228600" defTabSz="457200">
              <a:defRPr sz="2400" b="1">
                <a:solidFill>
                  <a:schemeClr val="tx1"/>
                </a:solidFill>
                <a:latin typeface="Arial" panose="020B0604020202020204" pitchFamily="34" charset="0"/>
                <a:ea typeface="MS PGothic" panose="020B0600070205080204" pitchFamily="34" charset="-128"/>
              </a:defRPr>
            </a:lvl3pPr>
            <a:lvl4pPr marL="1600200" indent="-228600" defTabSz="457200">
              <a:defRPr sz="2400" b="1">
                <a:solidFill>
                  <a:schemeClr val="tx1"/>
                </a:solidFill>
                <a:latin typeface="Arial" panose="020B0604020202020204" pitchFamily="34" charset="0"/>
                <a:ea typeface="MS PGothic" panose="020B0600070205080204" pitchFamily="34" charset="-128"/>
              </a:defRPr>
            </a:lvl4pPr>
            <a:lvl5pPr marL="2057400" indent="-228600" defTabSz="457200">
              <a:defRPr sz="2400" b="1">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457200" rtl="0" eaLnBrk="1" fontAlgn="auto" latinLnBrk="0" hangingPunct="1">
              <a:lnSpc>
                <a:spcPct val="100000"/>
              </a:lnSpc>
              <a:spcBef>
                <a:spcPts val="0"/>
              </a:spcBef>
              <a:spcAft>
                <a:spcPts val="0"/>
              </a:spcAft>
              <a:buClr>
                <a:srgbClr val="99CC00"/>
              </a:buClr>
              <a:buSzTx/>
              <a:buFont typeface="Arial" panose="020B0604020202020204" pitchFamily="34" charset="0"/>
              <a:buNone/>
              <a:tabLst/>
              <a:defRPr/>
            </a:pP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rPr>
              <a:t>79</a:t>
            </a:r>
          </a:p>
        </p:txBody>
      </p:sp>
      <p:sp>
        <p:nvSpPr>
          <p:cNvPr id="112666" name="Rectangle 15">
            <a:extLst>
              <a:ext uri="{FF2B5EF4-FFF2-40B4-BE49-F238E27FC236}">
                <a16:creationId xmlns:a16="http://schemas.microsoft.com/office/drawing/2014/main" id="{04C5DA7D-E149-40F5-BD51-3FBD3F7817F3}"/>
              </a:ext>
            </a:extLst>
          </p:cNvPr>
          <p:cNvSpPr>
            <a:spLocks noChangeArrowheads="1"/>
          </p:cNvSpPr>
          <p:nvPr/>
        </p:nvSpPr>
        <p:spPr bwMode="auto">
          <a:xfrm>
            <a:off x="5145879" y="2963218"/>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57200">
              <a:defRPr sz="2400" b="1">
                <a:solidFill>
                  <a:schemeClr val="tx1"/>
                </a:solidFill>
                <a:latin typeface="Arial" panose="020B0604020202020204" pitchFamily="34" charset="0"/>
                <a:ea typeface="MS PGothic" panose="020B0600070205080204" pitchFamily="34" charset="-128"/>
              </a:defRPr>
            </a:lvl1pPr>
            <a:lvl2pPr marL="742950" indent="-285750" defTabSz="457200">
              <a:defRPr sz="2400" b="1">
                <a:solidFill>
                  <a:schemeClr val="tx1"/>
                </a:solidFill>
                <a:latin typeface="Arial" panose="020B0604020202020204" pitchFamily="34" charset="0"/>
                <a:ea typeface="MS PGothic" panose="020B0600070205080204" pitchFamily="34" charset="-128"/>
              </a:defRPr>
            </a:lvl2pPr>
            <a:lvl3pPr marL="1143000" indent="-228600" defTabSz="457200">
              <a:defRPr sz="2400" b="1">
                <a:solidFill>
                  <a:schemeClr val="tx1"/>
                </a:solidFill>
                <a:latin typeface="Arial" panose="020B0604020202020204" pitchFamily="34" charset="0"/>
                <a:ea typeface="MS PGothic" panose="020B0600070205080204" pitchFamily="34" charset="-128"/>
              </a:defRPr>
            </a:lvl3pPr>
            <a:lvl4pPr marL="1600200" indent="-228600" defTabSz="457200">
              <a:defRPr sz="2400" b="1">
                <a:solidFill>
                  <a:schemeClr val="tx1"/>
                </a:solidFill>
                <a:latin typeface="Arial" panose="020B0604020202020204" pitchFamily="34" charset="0"/>
                <a:ea typeface="MS PGothic" panose="020B0600070205080204" pitchFamily="34" charset="-128"/>
              </a:defRPr>
            </a:lvl4pPr>
            <a:lvl5pPr marL="2057400" indent="-228600" defTabSz="457200">
              <a:defRPr sz="2400" b="1">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457200" rtl="0" eaLnBrk="1" fontAlgn="auto" latinLnBrk="0" hangingPunct="1">
              <a:lnSpc>
                <a:spcPct val="100000"/>
              </a:lnSpc>
              <a:spcBef>
                <a:spcPts val="0"/>
              </a:spcBef>
              <a:spcAft>
                <a:spcPts val="0"/>
              </a:spcAft>
              <a:buClr>
                <a:srgbClr val="99CC00"/>
              </a:buClr>
              <a:buSzTx/>
              <a:buFont typeface="Arial" panose="020B0604020202020204" pitchFamily="34" charset="0"/>
              <a:buNone/>
              <a:tabLst/>
              <a:defRPr/>
            </a:pP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rPr>
              <a:t>58</a:t>
            </a:r>
          </a:p>
        </p:txBody>
      </p:sp>
      <p:sp>
        <p:nvSpPr>
          <p:cNvPr id="112667" name="TextBox 16">
            <a:extLst>
              <a:ext uri="{FF2B5EF4-FFF2-40B4-BE49-F238E27FC236}">
                <a16:creationId xmlns:a16="http://schemas.microsoft.com/office/drawing/2014/main" id="{D2EDDA94-0257-47B8-82FD-0E0D5CAEDD33}"/>
              </a:ext>
            </a:extLst>
          </p:cNvPr>
          <p:cNvSpPr txBox="1">
            <a:spLocks noChangeArrowheads="1"/>
          </p:cNvSpPr>
          <p:nvPr/>
        </p:nvSpPr>
        <p:spPr bwMode="auto">
          <a:xfrm>
            <a:off x="3002093" y="5022206"/>
            <a:ext cx="9747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rPr>
              <a:t>Overall</a:t>
            </a:r>
          </a:p>
        </p:txBody>
      </p:sp>
      <p:sp>
        <p:nvSpPr>
          <p:cNvPr id="112668" name="TextBox 89">
            <a:extLst>
              <a:ext uri="{FF2B5EF4-FFF2-40B4-BE49-F238E27FC236}">
                <a16:creationId xmlns:a16="http://schemas.microsoft.com/office/drawing/2014/main" id="{7FBA645F-19BB-4F99-A844-9563B5B2275A}"/>
              </a:ext>
            </a:extLst>
          </p:cNvPr>
          <p:cNvSpPr txBox="1">
            <a:spLocks noChangeArrowheads="1"/>
          </p:cNvSpPr>
          <p:nvPr/>
        </p:nvSpPr>
        <p:spPr bwMode="auto">
          <a:xfrm>
            <a:off x="3926586" y="5023794"/>
            <a:ext cx="11350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60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rPr>
              <a:t>No Q148 </a:t>
            </a:r>
          </a:p>
        </p:txBody>
      </p:sp>
      <p:sp>
        <p:nvSpPr>
          <p:cNvPr id="112669" name="TextBox 90">
            <a:extLst>
              <a:ext uri="{FF2B5EF4-FFF2-40B4-BE49-F238E27FC236}">
                <a16:creationId xmlns:a16="http://schemas.microsoft.com/office/drawing/2014/main" id="{A48BB287-159F-49E8-AF51-038053CF84BD}"/>
              </a:ext>
            </a:extLst>
          </p:cNvPr>
          <p:cNvSpPr txBox="1">
            <a:spLocks noChangeArrowheads="1"/>
          </p:cNvSpPr>
          <p:nvPr/>
        </p:nvSpPr>
        <p:spPr bwMode="auto">
          <a:xfrm>
            <a:off x="4909556" y="5019031"/>
            <a:ext cx="11350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60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rPr>
              <a:t>Q148 + 1* </a:t>
            </a:r>
          </a:p>
        </p:txBody>
      </p:sp>
      <p:sp>
        <p:nvSpPr>
          <p:cNvPr id="112670" name="TextBox 91">
            <a:extLst>
              <a:ext uri="{FF2B5EF4-FFF2-40B4-BE49-F238E27FC236}">
                <a16:creationId xmlns:a16="http://schemas.microsoft.com/office/drawing/2014/main" id="{1CCB988C-9884-4C84-9242-589210E4B56E}"/>
              </a:ext>
            </a:extLst>
          </p:cNvPr>
          <p:cNvSpPr txBox="1">
            <a:spLocks noChangeArrowheads="1"/>
          </p:cNvSpPr>
          <p:nvPr/>
        </p:nvSpPr>
        <p:spPr bwMode="auto">
          <a:xfrm>
            <a:off x="5800143" y="5012681"/>
            <a:ext cx="13335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60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rPr>
              <a:t>Q148 + ≥2* </a:t>
            </a:r>
          </a:p>
        </p:txBody>
      </p:sp>
      <p:sp>
        <p:nvSpPr>
          <p:cNvPr id="112671" name="TextBox 97">
            <a:extLst>
              <a:ext uri="{FF2B5EF4-FFF2-40B4-BE49-F238E27FC236}">
                <a16:creationId xmlns:a16="http://schemas.microsoft.com/office/drawing/2014/main" id="{640AEC3E-B370-4BD8-809B-324D9FCAFC41}"/>
              </a:ext>
            </a:extLst>
          </p:cNvPr>
          <p:cNvSpPr txBox="1">
            <a:spLocks noChangeArrowheads="1"/>
          </p:cNvSpPr>
          <p:nvPr/>
        </p:nvSpPr>
        <p:spPr bwMode="auto">
          <a:xfrm>
            <a:off x="2152068" y="1694806"/>
            <a:ext cx="5905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rPr>
              <a:t>100</a:t>
            </a:r>
          </a:p>
        </p:txBody>
      </p:sp>
      <p:sp>
        <p:nvSpPr>
          <p:cNvPr id="112672" name="TextBox 98">
            <a:extLst>
              <a:ext uri="{FF2B5EF4-FFF2-40B4-BE49-F238E27FC236}">
                <a16:creationId xmlns:a16="http://schemas.microsoft.com/office/drawing/2014/main" id="{6A09005B-9C84-403D-B84D-8C1959E419CF}"/>
              </a:ext>
            </a:extLst>
          </p:cNvPr>
          <p:cNvSpPr txBox="1">
            <a:spLocks noChangeArrowheads="1"/>
          </p:cNvSpPr>
          <p:nvPr/>
        </p:nvSpPr>
        <p:spPr bwMode="auto">
          <a:xfrm>
            <a:off x="2152068" y="2334569"/>
            <a:ext cx="5905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rPr>
              <a:t>80</a:t>
            </a:r>
          </a:p>
        </p:txBody>
      </p:sp>
      <p:sp>
        <p:nvSpPr>
          <p:cNvPr id="112673" name="TextBox 99">
            <a:extLst>
              <a:ext uri="{FF2B5EF4-FFF2-40B4-BE49-F238E27FC236}">
                <a16:creationId xmlns:a16="http://schemas.microsoft.com/office/drawing/2014/main" id="{3EDC02E6-409A-4333-8F8B-5670550FCB81}"/>
              </a:ext>
            </a:extLst>
          </p:cNvPr>
          <p:cNvSpPr txBox="1">
            <a:spLocks noChangeArrowheads="1"/>
          </p:cNvSpPr>
          <p:nvPr/>
        </p:nvSpPr>
        <p:spPr bwMode="auto">
          <a:xfrm>
            <a:off x="2152068" y="2942581"/>
            <a:ext cx="5905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rPr>
              <a:t>60</a:t>
            </a:r>
          </a:p>
        </p:txBody>
      </p:sp>
      <p:sp>
        <p:nvSpPr>
          <p:cNvPr id="112674" name="TextBox 100">
            <a:extLst>
              <a:ext uri="{FF2B5EF4-FFF2-40B4-BE49-F238E27FC236}">
                <a16:creationId xmlns:a16="http://schemas.microsoft.com/office/drawing/2014/main" id="{7FA73137-100B-433A-A571-62C9570ECC52}"/>
              </a:ext>
            </a:extLst>
          </p:cNvPr>
          <p:cNvSpPr txBox="1">
            <a:spLocks noChangeArrowheads="1"/>
          </p:cNvSpPr>
          <p:nvPr/>
        </p:nvSpPr>
        <p:spPr bwMode="auto">
          <a:xfrm>
            <a:off x="2152068" y="3583931"/>
            <a:ext cx="5905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rPr>
              <a:t>40</a:t>
            </a:r>
          </a:p>
        </p:txBody>
      </p:sp>
      <p:sp>
        <p:nvSpPr>
          <p:cNvPr id="112675" name="TextBox 101">
            <a:extLst>
              <a:ext uri="{FF2B5EF4-FFF2-40B4-BE49-F238E27FC236}">
                <a16:creationId xmlns:a16="http://schemas.microsoft.com/office/drawing/2014/main" id="{9AFB5920-4C05-4C30-B735-DCF47A86C841}"/>
              </a:ext>
            </a:extLst>
          </p:cNvPr>
          <p:cNvSpPr txBox="1">
            <a:spLocks noChangeArrowheads="1"/>
          </p:cNvSpPr>
          <p:nvPr/>
        </p:nvSpPr>
        <p:spPr bwMode="auto">
          <a:xfrm>
            <a:off x="2152068" y="4177656"/>
            <a:ext cx="5905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rPr>
              <a:t>20</a:t>
            </a:r>
          </a:p>
        </p:txBody>
      </p:sp>
      <p:sp>
        <p:nvSpPr>
          <p:cNvPr id="112676" name="TextBox 102">
            <a:extLst>
              <a:ext uri="{FF2B5EF4-FFF2-40B4-BE49-F238E27FC236}">
                <a16:creationId xmlns:a16="http://schemas.microsoft.com/office/drawing/2014/main" id="{BAC933DA-B4A1-43BA-A05A-F7E971CB7EAE}"/>
              </a:ext>
            </a:extLst>
          </p:cNvPr>
          <p:cNvSpPr txBox="1">
            <a:spLocks noChangeArrowheads="1"/>
          </p:cNvSpPr>
          <p:nvPr/>
        </p:nvSpPr>
        <p:spPr bwMode="auto">
          <a:xfrm>
            <a:off x="2152068" y="4817419"/>
            <a:ext cx="5905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rPr>
              <a:t>0</a:t>
            </a:r>
          </a:p>
        </p:txBody>
      </p:sp>
      <p:cxnSp>
        <p:nvCxnSpPr>
          <p:cNvPr id="102" name="Straight Connector 101">
            <a:extLst>
              <a:ext uri="{FF2B5EF4-FFF2-40B4-BE49-F238E27FC236}">
                <a16:creationId xmlns:a16="http://schemas.microsoft.com/office/drawing/2014/main" id="{97BB5A72-E535-4182-BBC4-D227C2A66F1A}"/>
              </a:ext>
            </a:extLst>
          </p:cNvPr>
          <p:cNvCxnSpPr/>
          <p:nvPr/>
        </p:nvCxnSpPr>
        <p:spPr>
          <a:xfrm>
            <a:off x="4030694" y="5403205"/>
            <a:ext cx="2890838"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00" name="TextBox 6">
            <a:extLst>
              <a:ext uri="{FF2B5EF4-FFF2-40B4-BE49-F238E27FC236}">
                <a16:creationId xmlns:a16="http://schemas.microsoft.com/office/drawing/2014/main" id="{09D46580-FB38-4287-AFD7-C4F7DB4406E1}"/>
              </a:ext>
            </a:extLst>
          </p:cNvPr>
          <p:cNvSpPr txBox="1">
            <a:spLocks noChangeArrowheads="1"/>
          </p:cNvSpPr>
          <p:nvPr/>
        </p:nvSpPr>
        <p:spPr bwMode="auto">
          <a:xfrm>
            <a:off x="2359446" y="5963367"/>
            <a:ext cx="6005148" cy="307777"/>
          </a:xfrm>
          <a:prstGeom prst="rect">
            <a:avLst/>
          </a:prstGeom>
          <a:noFill/>
          <a:ln>
            <a:noFill/>
          </a:ln>
        </p:spPr>
        <p:txBody>
          <a:bodyPr wrap="square">
            <a:spAutoFit/>
          </a:bodyPr>
          <a:lstStyle>
            <a:lvl1pPr>
              <a:defRPr sz="1400">
                <a:solidFill>
                  <a:schemeClr val="bg1"/>
                </a:solidFill>
                <a:latin typeface="Arial" charset="0"/>
              </a:defRPr>
            </a:lvl1pPr>
            <a:lvl2pPr marL="742950" indent="-285750">
              <a:defRPr sz="1400">
                <a:solidFill>
                  <a:schemeClr val="bg1"/>
                </a:solidFill>
                <a:latin typeface="Arial" charset="0"/>
              </a:defRPr>
            </a:lvl2pPr>
            <a:lvl3pPr marL="1143000" indent="-228600">
              <a:defRPr sz="1400">
                <a:solidFill>
                  <a:schemeClr val="bg1"/>
                </a:solidFill>
                <a:latin typeface="Arial" charset="0"/>
              </a:defRPr>
            </a:lvl3pPr>
            <a:lvl4pPr marL="1600200" indent="-228600">
              <a:defRPr sz="1400">
                <a:solidFill>
                  <a:schemeClr val="bg1"/>
                </a:solidFill>
                <a:latin typeface="Arial" charset="0"/>
              </a:defRPr>
            </a:lvl4pPr>
            <a:lvl5pPr marL="2057400" indent="-228600">
              <a:defRPr sz="1400">
                <a:solidFill>
                  <a:schemeClr val="bg1"/>
                </a:solidFill>
                <a:latin typeface="Arial" charset="0"/>
              </a:defRPr>
            </a:lvl5pPr>
            <a:lvl6pPr marL="2514600" indent="-228600" eaLnBrk="0" fontAlgn="base" hangingPunct="0">
              <a:spcBef>
                <a:spcPct val="20000"/>
              </a:spcBef>
              <a:spcAft>
                <a:spcPct val="20000"/>
              </a:spcAft>
              <a:buClr>
                <a:srgbClr val="EEE800"/>
              </a:buClr>
              <a:buSzPct val="125000"/>
              <a:defRPr sz="1400">
                <a:solidFill>
                  <a:schemeClr val="bg1"/>
                </a:solidFill>
                <a:latin typeface="Arial" charset="0"/>
              </a:defRPr>
            </a:lvl6pPr>
            <a:lvl7pPr marL="2971800" indent="-228600" eaLnBrk="0" fontAlgn="base" hangingPunct="0">
              <a:spcBef>
                <a:spcPct val="20000"/>
              </a:spcBef>
              <a:spcAft>
                <a:spcPct val="20000"/>
              </a:spcAft>
              <a:buClr>
                <a:srgbClr val="EEE800"/>
              </a:buClr>
              <a:buSzPct val="125000"/>
              <a:defRPr sz="1400">
                <a:solidFill>
                  <a:schemeClr val="bg1"/>
                </a:solidFill>
                <a:latin typeface="Arial" charset="0"/>
              </a:defRPr>
            </a:lvl7pPr>
            <a:lvl8pPr marL="3429000" indent="-228600" eaLnBrk="0" fontAlgn="base" hangingPunct="0">
              <a:spcBef>
                <a:spcPct val="20000"/>
              </a:spcBef>
              <a:spcAft>
                <a:spcPct val="20000"/>
              </a:spcAft>
              <a:buClr>
                <a:srgbClr val="EEE800"/>
              </a:buClr>
              <a:buSzPct val="125000"/>
              <a:defRPr sz="1400">
                <a:solidFill>
                  <a:schemeClr val="bg1"/>
                </a:solidFill>
                <a:latin typeface="Arial" charset="0"/>
              </a:defRPr>
            </a:lvl8pPr>
            <a:lvl9pPr marL="3886200" indent="-228600" eaLnBrk="0" fontAlgn="base" hangingPunct="0">
              <a:spcBef>
                <a:spcPct val="20000"/>
              </a:spcBef>
              <a:spcAft>
                <a:spcPct val="20000"/>
              </a:spcAft>
              <a:buClr>
                <a:srgbClr val="EEE800"/>
              </a:buClr>
              <a:buSzPct val="125000"/>
              <a:defRPr sz="1400">
                <a:solidFill>
                  <a:schemeClr val="bg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*Key secondary mutations were G140A/C/S, L74I and E138A/K/T. </a:t>
            </a:r>
          </a:p>
        </p:txBody>
      </p:sp>
      <p:cxnSp>
        <p:nvCxnSpPr>
          <p:cNvPr id="10" name="Straight Connector 9">
            <a:extLst>
              <a:ext uri="{FF2B5EF4-FFF2-40B4-BE49-F238E27FC236}">
                <a16:creationId xmlns:a16="http://schemas.microsoft.com/office/drawing/2014/main" id="{19B9A133-0341-4F2A-957F-EDB3359E46C3}"/>
              </a:ext>
            </a:extLst>
          </p:cNvPr>
          <p:cNvCxnSpPr/>
          <p:nvPr/>
        </p:nvCxnSpPr>
        <p:spPr>
          <a:xfrm flipH="1" flipV="1">
            <a:off x="2769605" y="1848793"/>
            <a:ext cx="0" cy="3154362"/>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8" name="Rectangle 14">
            <a:extLst>
              <a:ext uri="{FF2B5EF4-FFF2-40B4-BE49-F238E27FC236}">
                <a16:creationId xmlns:a16="http://schemas.microsoft.com/office/drawing/2014/main" id="{74CCC572-86F2-480B-B375-94362268D3ED}"/>
              </a:ext>
            </a:extLst>
          </p:cNvPr>
          <p:cNvSpPr>
            <a:spLocks noChangeArrowheads="1"/>
          </p:cNvSpPr>
          <p:nvPr/>
        </p:nvSpPr>
        <p:spPr bwMode="auto">
          <a:xfrm>
            <a:off x="3496681" y="2996556"/>
            <a:ext cx="422275" cy="1985963"/>
          </a:xfrm>
          <a:prstGeom prst="rect">
            <a:avLst/>
          </a:prstGeom>
          <a:solidFill>
            <a:srgbClr val="E1471D"/>
          </a:solidFill>
          <a:ln w="12700">
            <a:noFill/>
            <a:miter lim="800000"/>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ＭＳ Ｐゴシック" charset="0"/>
              <a:cs typeface="Arial" charset="0"/>
            </a:endParaRPr>
          </a:p>
        </p:txBody>
      </p:sp>
      <p:sp>
        <p:nvSpPr>
          <p:cNvPr id="112682" name="Title 2">
            <a:extLst>
              <a:ext uri="{FF2B5EF4-FFF2-40B4-BE49-F238E27FC236}">
                <a16:creationId xmlns:a16="http://schemas.microsoft.com/office/drawing/2014/main" id="{260D34E6-B5ED-48BB-A0A2-932C4A1F2B7B}"/>
              </a:ext>
            </a:extLst>
          </p:cNvPr>
          <p:cNvSpPr>
            <a:spLocks noGrp="1"/>
          </p:cNvSpPr>
          <p:nvPr>
            <p:ph type="title"/>
          </p:nvPr>
        </p:nvSpPr>
        <p:spPr/>
        <p:txBody>
          <a:bodyPr/>
          <a:lstStyle/>
          <a:p>
            <a:pPr eaLnBrk="1" hangingPunct="1"/>
            <a:r>
              <a:rPr lang="en-US" altLang="en-US" dirty="0"/>
              <a:t>VIKING-3: DTG BID in Previously Treated </a:t>
            </a:r>
            <a:br>
              <a:rPr lang="en-US" altLang="en-US" dirty="0"/>
            </a:br>
            <a:r>
              <a:rPr lang="en-US" altLang="en-US" dirty="0"/>
              <a:t>Patients With RAL and EVG Resistance</a:t>
            </a:r>
          </a:p>
        </p:txBody>
      </p:sp>
      <p:sp>
        <p:nvSpPr>
          <p:cNvPr id="112684" name="TextBox 4">
            <a:extLst>
              <a:ext uri="{FF2B5EF4-FFF2-40B4-BE49-F238E27FC236}">
                <a16:creationId xmlns:a16="http://schemas.microsoft.com/office/drawing/2014/main" id="{EE0BCBB0-507D-44FB-B19C-6D25C2DAFBEE}"/>
              </a:ext>
            </a:extLst>
          </p:cNvPr>
          <p:cNvSpPr txBox="1">
            <a:spLocks noChangeArrowheads="1"/>
          </p:cNvSpPr>
          <p:nvPr/>
        </p:nvSpPr>
        <p:spPr bwMode="auto">
          <a:xfrm>
            <a:off x="2764844" y="1559869"/>
            <a:ext cx="409098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1pPr>
            <a:lvl2pPr marL="742950" indent="-28575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2pPr>
            <a:lvl3pPr marL="1143000" indent="-2286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3pPr>
            <a:lvl4pPr marL="1600200" indent="-2286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4pPr>
            <a:lvl5pPr marL="2057400" indent="-2286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1000"/>
              </a:spcBef>
              <a:spcAft>
                <a:spcPts val="700"/>
              </a:spcAft>
              <a:buClr>
                <a:srgbClr val="4FAD26"/>
              </a:buClr>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pP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rPr>
              <a:t>HIV-1 RNA &lt;50 c/mL at Wk 24 and 48 (ITT-E)</a:t>
            </a:r>
          </a:p>
        </p:txBody>
      </p:sp>
      <p:sp>
        <p:nvSpPr>
          <p:cNvPr id="112685" name="Rectangle 15">
            <a:extLst>
              <a:ext uri="{FF2B5EF4-FFF2-40B4-BE49-F238E27FC236}">
                <a16:creationId xmlns:a16="http://schemas.microsoft.com/office/drawing/2014/main" id="{B6C56580-6ECA-42D9-91EF-9DD24EB90C9C}"/>
              </a:ext>
            </a:extLst>
          </p:cNvPr>
          <p:cNvSpPr>
            <a:spLocks noChangeArrowheads="1"/>
          </p:cNvSpPr>
          <p:nvPr/>
        </p:nvSpPr>
        <p:spPr bwMode="auto">
          <a:xfrm>
            <a:off x="3602036" y="2753668"/>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57200">
              <a:defRPr sz="2400" b="1">
                <a:solidFill>
                  <a:schemeClr val="tx1"/>
                </a:solidFill>
                <a:latin typeface="Arial" panose="020B0604020202020204" pitchFamily="34" charset="0"/>
                <a:ea typeface="MS PGothic" panose="020B0600070205080204" pitchFamily="34" charset="-128"/>
              </a:defRPr>
            </a:lvl1pPr>
            <a:lvl2pPr marL="742950" indent="-285750" defTabSz="457200">
              <a:defRPr sz="2400" b="1">
                <a:solidFill>
                  <a:schemeClr val="tx1"/>
                </a:solidFill>
                <a:latin typeface="Arial" panose="020B0604020202020204" pitchFamily="34" charset="0"/>
                <a:ea typeface="MS PGothic" panose="020B0600070205080204" pitchFamily="34" charset="-128"/>
              </a:defRPr>
            </a:lvl2pPr>
            <a:lvl3pPr marL="1143000" indent="-228600" defTabSz="457200">
              <a:defRPr sz="2400" b="1">
                <a:solidFill>
                  <a:schemeClr val="tx1"/>
                </a:solidFill>
                <a:latin typeface="Arial" panose="020B0604020202020204" pitchFamily="34" charset="0"/>
                <a:ea typeface="MS PGothic" panose="020B0600070205080204" pitchFamily="34" charset="-128"/>
              </a:defRPr>
            </a:lvl3pPr>
            <a:lvl4pPr marL="1600200" indent="-228600" defTabSz="457200">
              <a:defRPr sz="2400" b="1">
                <a:solidFill>
                  <a:schemeClr val="tx1"/>
                </a:solidFill>
                <a:latin typeface="Arial" panose="020B0604020202020204" pitchFamily="34" charset="0"/>
                <a:ea typeface="MS PGothic" panose="020B0600070205080204" pitchFamily="34" charset="-128"/>
              </a:defRPr>
            </a:lvl4pPr>
            <a:lvl5pPr marL="2057400" indent="-228600" defTabSz="457200">
              <a:defRPr sz="2400" b="1">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457200" rtl="0" eaLnBrk="1" fontAlgn="auto" latinLnBrk="0" hangingPunct="1">
              <a:lnSpc>
                <a:spcPct val="100000"/>
              </a:lnSpc>
              <a:spcBef>
                <a:spcPts val="0"/>
              </a:spcBef>
              <a:spcAft>
                <a:spcPts val="0"/>
              </a:spcAft>
              <a:buClr>
                <a:srgbClr val="99CC00"/>
              </a:buClr>
              <a:buSzTx/>
              <a:buFont typeface="Arial" panose="020B0604020202020204" pitchFamily="34" charset="0"/>
              <a:buNone/>
              <a:tabLst/>
              <a:defRPr/>
            </a:pP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rPr>
              <a:t>63</a:t>
            </a:r>
          </a:p>
        </p:txBody>
      </p:sp>
      <p:sp>
        <p:nvSpPr>
          <p:cNvPr id="112686" name="TextBox 17">
            <a:extLst>
              <a:ext uri="{FF2B5EF4-FFF2-40B4-BE49-F238E27FC236}">
                <a16:creationId xmlns:a16="http://schemas.microsoft.com/office/drawing/2014/main" id="{33A57457-3B68-4D93-A754-4BEAA030FF4E}"/>
              </a:ext>
            </a:extLst>
          </p:cNvPr>
          <p:cNvSpPr txBox="1">
            <a:spLocks noChangeArrowheads="1"/>
          </p:cNvSpPr>
          <p:nvPr/>
        </p:nvSpPr>
        <p:spPr bwMode="auto">
          <a:xfrm>
            <a:off x="3342694" y="4645969"/>
            <a:ext cx="6889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n-US" sz="16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mn-cs"/>
              </a:rPr>
              <a:t>183</a:t>
            </a:r>
          </a:p>
        </p:txBody>
      </p:sp>
      <p:sp>
        <p:nvSpPr>
          <p:cNvPr id="112687" name="Rectangle 57">
            <a:extLst>
              <a:ext uri="{FF2B5EF4-FFF2-40B4-BE49-F238E27FC236}">
                <a16:creationId xmlns:a16="http://schemas.microsoft.com/office/drawing/2014/main" id="{301A3321-1D28-40A1-9AD5-C4406C7645F8}"/>
              </a:ext>
            </a:extLst>
          </p:cNvPr>
          <p:cNvSpPr>
            <a:spLocks noChangeArrowheads="1"/>
          </p:cNvSpPr>
          <p:nvPr/>
        </p:nvSpPr>
        <p:spPr bwMode="auto">
          <a:xfrm>
            <a:off x="4519031" y="2694931"/>
            <a:ext cx="422275" cy="2297113"/>
          </a:xfrm>
          <a:prstGeom prst="rect">
            <a:avLst/>
          </a:prstGeom>
          <a:solidFill>
            <a:srgbClr val="E1471D"/>
          </a:solidFill>
          <a:ln>
            <a:noFill/>
          </a:ln>
        </p:spPr>
        <p:txBody>
          <a:bodyPr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
        <p:nvSpPr>
          <p:cNvPr id="112688" name="TextBox 19">
            <a:extLst>
              <a:ext uri="{FF2B5EF4-FFF2-40B4-BE49-F238E27FC236}">
                <a16:creationId xmlns:a16="http://schemas.microsoft.com/office/drawing/2014/main" id="{53CDF11B-AD96-4219-B2CF-2B611182576F}"/>
              </a:ext>
            </a:extLst>
          </p:cNvPr>
          <p:cNvSpPr txBox="1">
            <a:spLocks noChangeArrowheads="1"/>
          </p:cNvSpPr>
          <p:nvPr/>
        </p:nvSpPr>
        <p:spPr bwMode="auto">
          <a:xfrm>
            <a:off x="4412669" y="4652319"/>
            <a:ext cx="63658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n-US" sz="16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mn-cs"/>
              </a:rPr>
              <a:t>126</a:t>
            </a:r>
          </a:p>
        </p:txBody>
      </p:sp>
      <p:sp>
        <p:nvSpPr>
          <p:cNvPr id="112689" name="Rectangle 15">
            <a:extLst>
              <a:ext uri="{FF2B5EF4-FFF2-40B4-BE49-F238E27FC236}">
                <a16:creationId xmlns:a16="http://schemas.microsoft.com/office/drawing/2014/main" id="{594F5B99-FBD3-4648-BDF2-4D5F489F6C35}"/>
              </a:ext>
            </a:extLst>
          </p:cNvPr>
          <p:cNvSpPr>
            <a:spLocks noChangeArrowheads="1"/>
          </p:cNvSpPr>
          <p:nvPr/>
        </p:nvSpPr>
        <p:spPr bwMode="auto">
          <a:xfrm>
            <a:off x="4633117" y="2455218"/>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57200">
              <a:defRPr sz="2400" b="1">
                <a:solidFill>
                  <a:schemeClr val="tx1"/>
                </a:solidFill>
                <a:latin typeface="Arial" panose="020B0604020202020204" pitchFamily="34" charset="0"/>
                <a:ea typeface="MS PGothic" panose="020B0600070205080204" pitchFamily="34" charset="-128"/>
              </a:defRPr>
            </a:lvl1pPr>
            <a:lvl2pPr marL="742950" indent="-285750" defTabSz="457200">
              <a:defRPr sz="2400" b="1">
                <a:solidFill>
                  <a:schemeClr val="tx1"/>
                </a:solidFill>
                <a:latin typeface="Arial" panose="020B0604020202020204" pitchFamily="34" charset="0"/>
                <a:ea typeface="MS PGothic" panose="020B0600070205080204" pitchFamily="34" charset="-128"/>
              </a:defRPr>
            </a:lvl2pPr>
            <a:lvl3pPr marL="1143000" indent="-228600" defTabSz="457200">
              <a:defRPr sz="2400" b="1">
                <a:solidFill>
                  <a:schemeClr val="tx1"/>
                </a:solidFill>
                <a:latin typeface="Arial" panose="020B0604020202020204" pitchFamily="34" charset="0"/>
                <a:ea typeface="MS PGothic" panose="020B0600070205080204" pitchFamily="34" charset="-128"/>
              </a:defRPr>
            </a:lvl3pPr>
            <a:lvl4pPr marL="1600200" indent="-228600" defTabSz="457200">
              <a:defRPr sz="2400" b="1">
                <a:solidFill>
                  <a:schemeClr val="tx1"/>
                </a:solidFill>
                <a:latin typeface="Arial" panose="020B0604020202020204" pitchFamily="34" charset="0"/>
                <a:ea typeface="MS PGothic" panose="020B0600070205080204" pitchFamily="34" charset="-128"/>
              </a:defRPr>
            </a:lvl4pPr>
            <a:lvl5pPr marL="2057400" indent="-228600" defTabSz="457200">
              <a:defRPr sz="2400" b="1">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457200" rtl="0" eaLnBrk="1" fontAlgn="auto" latinLnBrk="0" hangingPunct="1">
              <a:lnSpc>
                <a:spcPct val="100000"/>
              </a:lnSpc>
              <a:spcBef>
                <a:spcPts val="0"/>
              </a:spcBef>
              <a:spcAft>
                <a:spcPts val="0"/>
              </a:spcAft>
              <a:buClr>
                <a:srgbClr val="99CC00"/>
              </a:buClr>
              <a:buSzTx/>
              <a:buFont typeface="Arial" panose="020B0604020202020204" pitchFamily="34" charset="0"/>
              <a:buNone/>
              <a:tabLst/>
              <a:defRPr/>
            </a:pP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rPr>
              <a:t>71</a:t>
            </a:r>
          </a:p>
        </p:txBody>
      </p:sp>
      <p:sp>
        <p:nvSpPr>
          <p:cNvPr id="112690" name="Rectangle 68">
            <a:extLst>
              <a:ext uri="{FF2B5EF4-FFF2-40B4-BE49-F238E27FC236}">
                <a16:creationId xmlns:a16="http://schemas.microsoft.com/office/drawing/2014/main" id="{5394385B-7216-47DE-B910-A817D9F1BA13}"/>
              </a:ext>
            </a:extLst>
          </p:cNvPr>
          <p:cNvSpPr>
            <a:spLocks noChangeArrowheads="1"/>
          </p:cNvSpPr>
          <p:nvPr/>
        </p:nvSpPr>
        <p:spPr bwMode="auto">
          <a:xfrm>
            <a:off x="5501694" y="3256905"/>
            <a:ext cx="422275" cy="1735138"/>
          </a:xfrm>
          <a:prstGeom prst="rect">
            <a:avLst/>
          </a:prstGeom>
          <a:solidFill>
            <a:srgbClr val="E1471D"/>
          </a:solidFill>
          <a:ln>
            <a:noFill/>
          </a:ln>
        </p:spPr>
        <p:txBody>
          <a:bodyPr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
        <p:nvSpPr>
          <p:cNvPr id="112691" name="TextBox 21">
            <a:extLst>
              <a:ext uri="{FF2B5EF4-FFF2-40B4-BE49-F238E27FC236}">
                <a16:creationId xmlns:a16="http://schemas.microsoft.com/office/drawing/2014/main" id="{7C7193CF-B22C-49A5-ADB1-CA564E97DB87}"/>
              </a:ext>
            </a:extLst>
          </p:cNvPr>
          <p:cNvSpPr txBox="1">
            <a:spLocks noChangeArrowheads="1"/>
          </p:cNvSpPr>
          <p:nvPr/>
        </p:nvSpPr>
        <p:spPr bwMode="auto">
          <a:xfrm>
            <a:off x="5488994" y="4652319"/>
            <a:ext cx="4476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n-US" sz="16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mn-cs"/>
              </a:rPr>
              <a:t>36</a:t>
            </a:r>
          </a:p>
        </p:txBody>
      </p:sp>
      <p:sp>
        <p:nvSpPr>
          <p:cNvPr id="112692" name="Rectangle 15">
            <a:extLst>
              <a:ext uri="{FF2B5EF4-FFF2-40B4-BE49-F238E27FC236}">
                <a16:creationId xmlns:a16="http://schemas.microsoft.com/office/drawing/2014/main" id="{BB968FBA-0563-4D75-BEE8-69D7AE0DFF8A}"/>
              </a:ext>
            </a:extLst>
          </p:cNvPr>
          <p:cNvSpPr>
            <a:spLocks noChangeArrowheads="1"/>
          </p:cNvSpPr>
          <p:nvPr/>
        </p:nvSpPr>
        <p:spPr bwMode="auto">
          <a:xfrm>
            <a:off x="5607842" y="3034656"/>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57200">
              <a:defRPr sz="2400" b="1">
                <a:solidFill>
                  <a:schemeClr val="tx1"/>
                </a:solidFill>
                <a:latin typeface="Arial" panose="020B0604020202020204" pitchFamily="34" charset="0"/>
                <a:ea typeface="MS PGothic" panose="020B0600070205080204" pitchFamily="34" charset="-128"/>
              </a:defRPr>
            </a:lvl1pPr>
            <a:lvl2pPr marL="742950" indent="-285750" defTabSz="457200">
              <a:defRPr sz="2400" b="1">
                <a:solidFill>
                  <a:schemeClr val="tx1"/>
                </a:solidFill>
                <a:latin typeface="Arial" panose="020B0604020202020204" pitchFamily="34" charset="0"/>
                <a:ea typeface="MS PGothic" panose="020B0600070205080204" pitchFamily="34" charset="-128"/>
              </a:defRPr>
            </a:lvl2pPr>
            <a:lvl3pPr marL="1143000" indent="-228600" defTabSz="457200">
              <a:defRPr sz="2400" b="1">
                <a:solidFill>
                  <a:schemeClr val="tx1"/>
                </a:solidFill>
                <a:latin typeface="Arial" panose="020B0604020202020204" pitchFamily="34" charset="0"/>
                <a:ea typeface="MS PGothic" panose="020B0600070205080204" pitchFamily="34" charset="-128"/>
              </a:defRPr>
            </a:lvl3pPr>
            <a:lvl4pPr marL="1600200" indent="-228600" defTabSz="457200">
              <a:defRPr sz="2400" b="1">
                <a:solidFill>
                  <a:schemeClr val="tx1"/>
                </a:solidFill>
                <a:latin typeface="Arial" panose="020B0604020202020204" pitchFamily="34" charset="0"/>
                <a:ea typeface="MS PGothic" panose="020B0600070205080204" pitchFamily="34" charset="-128"/>
              </a:defRPr>
            </a:lvl4pPr>
            <a:lvl5pPr marL="2057400" indent="-228600" defTabSz="457200">
              <a:defRPr sz="2400" b="1">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457200" rtl="0" eaLnBrk="1" fontAlgn="auto" latinLnBrk="0" hangingPunct="1">
              <a:lnSpc>
                <a:spcPct val="100000"/>
              </a:lnSpc>
              <a:spcBef>
                <a:spcPts val="0"/>
              </a:spcBef>
              <a:spcAft>
                <a:spcPts val="0"/>
              </a:spcAft>
              <a:buClr>
                <a:srgbClr val="99CC00"/>
              </a:buClr>
              <a:buSzTx/>
              <a:buFont typeface="Arial" panose="020B0604020202020204" pitchFamily="34" charset="0"/>
              <a:buNone/>
              <a:tabLst/>
              <a:defRPr/>
            </a:pP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rPr>
              <a:t>56</a:t>
            </a:r>
          </a:p>
        </p:txBody>
      </p:sp>
      <p:sp>
        <p:nvSpPr>
          <p:cNvPr id="112693" name="Rectangle 59">
            <a:extLst>
              <a:ext uri="{FF2B5EF4-FFF2-40B4-BE49-F238E27FC236}">
                <a16:creationId xmlns:a16="http://schemas.microsoft.com/office/drawing/2014/main" id="{89FA53B4-44E9-4F02-B7DF-5B7469449E16}"/>
              </a:ext>
            </a:extLst>
          </p:cNvPr>
          <p:cNvSpPr>
            <a:spLocks noChangeArrowheads="1"/>
          </p:cNvSpPr>
          <p:nvPr/>
        </p:nvSpPr>
        <p:spPr bwMode="auto">
          <a:xfrm>
            <a:off x="6447844" y="3990331"/>
            <a:ext cx="422275" cy="1001713"/>
          </a:xfrm>
          <a:prstGeom prst="rect">
            <a:avLst/>
          </a:prstGeom>
          <a:solidFill>
            <a:srgbClr val="E1471D"/>
          </a:solidFill>
          <a:ln>
            <a:noFill/>
          </a:ln>
        </p:spPr>
        <p:txBody>
          <a:bodyPr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
        <p:nvSpPr>
          <p:cNvPr id="112694" name="TextBox 23">
            <a:extLst>
              <a:ext uri="{FF2B5EF4-FFF2-40B4-BE49-F238E27FC236}">
                <a16:creationId xmlns:a16="http://schemas.microsoft.com/office/drawing/2014/main" id="{A8A9419D-CFD9-4328-A523-4D65087E532A}"/>
              </a:ext>
            </a:extLst>
          </p:cNvPr>
          <p:cNvSpPr txBox="1">
            <a:spLocks noChangeArrowheads="1"/>
          </p:cNvSpPr>
          <p:nvPr/>
        </p:nvSpPr>
        <p:spPr bwMode="auto">
          <a:xfrm>
            <a:off x="6435143" y="4652319"/>
            <a:ext cx="4492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n-US" sz="16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mn-cs"/>
              </a:rPr>
              <a:t>21</a:t>
            </a:r>
          </a:p>
        </p:txBody>
      </p:sp>
      <p:sp>
        <p:nvSpPr>
          <p:cNvPr id="112695" name="Rectangle 15">
            <a:extLst>
              <a:ext uri="{FF2B5EF4-FFF2-40B4-BE49-F238E27FC236}">
                <a16:creationId xmlns:a16="http://schemas.microsoft.com/office/drawing/2014/main" id="{3DA88A42-DFB1-4AC2-B665-15ED31FDDABF}"/>
              </a:ext>
            </a:extLst>
          </p:cNvPr>
          <p:cNvSpPr>
            <a:spLocks noChangeArrowheads="1"/>
          </p:cNvSpPr>
          <p:nvPr/>
        </p:nvSpPr>
        <p:spPr bwMode="auto">
          <a:xfrm>
            <a:off x="6536529" y="3745855"/>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57200">
              <a:defRPr sz="2400" b="1">
                <a:solidFill>
                  <a:schemeClr val="tx1"/>
                </a:solidFill>
                <a:latin typeface="Arial" panose="020B0604020202020204" pitchFamily="34" charset="0"/>
                <a:ea typeface="MS PGothic" panose="020B0600070205080204" pitchFamily="34" charset="-128"/>
              </a:defRPr>
            </a:lvl1pPr>
            <a:lvl2pPr marL="742950" indent="-285750" defTabSz="457200">
              <a:defRPr sz="2400" b="1">
                <a:solidFill>
                  <a:schemeClr val="tx1"/>
                </a:solidFill>
                <a:latin typeface="Arial" panose="020B0604020202020204" pitchFamily="34" charset="0"/>
                <a:ea typeface="MS PGothic" panose="020B0600070205080204" pitchFamily="34" charset="-128"/>
              </a:defRPr>
            </a:lvl2pPr>
            <a:lvl3pPr marL="1143000" indent="-228600" defTabSz="457200">
              <a:defRPr sz="2400" b="1">
                <a:solidFill>
                  <a:schemeClr val="tx1"/>
                </a:solidFill>
                <a:latin typeface="Arial" panose="020B0604020202020204" pitchFamily="34" charset="0"/>
                <a:ea typeface="MS PGothic" panose="020B0600070205080204" pitchFamily="34" charset="-128"/>
              </a:defRPr>
            </a:lvl3pPr>
            <a:lvl4pPr marL="1600200" indent="-228600" defTabSz="457200">
              <a:defRPr sz="2400" b="1">
                <a:solidFill>
                  <a:schemeClr val="tx1"/>
                </a:solidFill>
                <a:latin typeface="Arial" panose="020B0604020202020204" pitchFamily="34" charset="0"/>
                <a:ea typeface="MS PGothic" panose="020B0600070205080204" pitchFamily="34" charset="-128"/>
              </a:defRPr>
            </a:lvl4pPr>
            <a:lvl5pPr marL="2057400" indent="-228600" defTabSz="457200">
              <a:defRPr sz="2400" b="1">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457200" rtl="0" eaLnBrk="1" fontAlgn="auto" latinLnBrk="0" hangingPunct="1">
              <a:lnSpc>
                <a:spcPct val="100000"/>
              </a:lnSpc>
              <a:spcBef>
                <a:spcPts val="0"/>
              </a:spcBef>
              <a:spcAft>
                <a:spcPts val="0"/>
              </a:spcAft>
              <a:buClr>
                <a:srgbClr val="99CC00"/>
              </a:buClr>
              <a:buSzTx/>
              <a:buFont typeface="Arial" panose="020B0604020202020204" pitchFamily="34" charset="0"/>
              <a:buNone/>
              <a:tabLst/>
              <a:defRPr/>
            </a:pP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rPr>
              <a:t>29</a:t>
            </a:r>
          </a:p>
        </p:txBody>
      </p:sp>
      <p:cxnSp>
        <p:nvCxnSpPr>
          <p:cNvPr id="7" name="Straight Connector 6">
            <a:extLst>
              <a:ext uri="{FF2B5EF4-FFF2-40B4-BE49-F238E27FC236}">
                <a16:creationId xmlns:a16="http://schemas.microsoft.com/office/drawing/2014/main" id="{7F3F1770-7432-4B69-8291-83B761B498D8}"/>
              </a:ext>
            </a:extLst>
          </p:cNvPr>
          <p:cNvCxnSpPr/>
          <p:nvPr/>
        </p:nvCxnSpPr>
        <p:spPr>
          <a:xfrm flipV="1">
            <a:off x="2758493" y="4988868"/>
            <a:ext cx="4216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86" name="Rectangle 85">
            <a:extLst>
              <a:ext uri="{FF2B5EF4-FFF2-40B4-BE49-F238E27FC236}">
                <a16:creationId xmlns:a16="http://schemas.microsoft.com/office/drawing/2014/main" id="{1979255C-2F35-4E7D-8EE5-8A135BD837AC}"/>
              </a:ext>
            </a:extLst>
          </p:cNvPr>
          <p:cNvSpPr/>
          <p:nvPr/>
        </p:nvSpPr>
        <p:spPr bwMode="auto">
          <a:xfrm>
            <a:off x="6563730" y="2148830"/>
            <a:ext cx="147638" cy="146050"/>
          </a:xfrm>
          <a:prstGeom prst="rect">
            <a:avLst/>
          </a:prstGeom>
          <a:solidFill>
            <a:srgbClr val="015873"/>
          </a:soli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112698" name="TextBox 1">
            <a:extLst>
              <a:ext uri="{FF2B5EF4-FFF2-40B4-BE49-F238E27FC236}">
                <a16:creationId xmlns:a16="http://schemas.microsoft.com/office/drawing/2014/main" id="{AF161278-880C-42DB-9047-61CF3121D6D0}"/>
              </a:ext>
            </a:extLst>
          </p:cNvPr>
          <p:cNvSpPr txBox="1">
            <a:spLocks noChangeArrowheads="1"/>
          </p:cNvSpPr>
          <p:nvPr/>
        </p:nvSpPr>
        <p:spPr bwMode="auto">
          <a:xfrm>
            <a:off x="6705018" y="2080017"/>
            <a:ext cx="2563330" cy="303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auto" latinLnBrk="0" hangingPunct="1">
              <a:lnSpc>
                <a:spcPct val="85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rPr>
              <a:t>Wk 24 DTG 50 mg BID + OBR</a:t>
            </a:r>
          </a:p>
        </p:txBody>
      </p:sp>
      <p:sp>
        <p:nvSpPr>
          <p:cNvPr id="88" name="Rectangle 87">
            <a:extLst>
              <a:ext uri="{FF2B5EF4-FFF2-40B4-BE49-F238E27FC236}">
                <a16:creationId xmlns:a16="http://schemas.microsoft.com/office/drawing/2014/main" id="{D3911460-112B-441C-8E38-63B7750E81D3}"/>
              </a:ext>
            </a:extLst>
          </p:cNvPr>
          <p:cNvSpPr/>
          <p:nvPr/>
        </p:nvSpPr>
        <p:spPr bwMode="auto">
          <a:xfrm>
            <a:off x="6557380" y="2452043"/>
            <a:ext cx="147638" cy="146050"/>
          </a:xfrm>
          <a:prstGeom prst="rect">
            <a:avLst/>
          </a:prstGeom>
          <a:solidFill>
            <a:srgbClr val="E1471D"/>
          </a:soli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112700" name="TextBox 1">
            <a:extLst>
              <a:ext uri="{FF2B5EF4-FFF2-40B4-BE49-F238E27FC236}">
                <a16:creationId xmlns:a16="http://schemas.microsoft.com/office/drawing/2014/main" id="{B523594E-1750-4B4F-9D96-A30BC355C99F}"/>
              </a:ext>
            </a:extLst>
          </p:cNvPr>
          <p:cNvSpPr txBox="1">
            <a:spLocks noChangeArrowheads="1"/>
          </p:cNvSpPr>
          <p:nvPr/>
        </p:nvSpPr>
        <p:spPr bwMode="auto">
          <a:xfrm>
            <a:off x="6698668" y="2391167"/>
            <a:ext cx="2563330" cy="303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auto" latinLnBrk="0" hangingPunct="1">
              <a:lnSpc>
                <a:spcPct val="85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rPr>
              <a:t>Wk 48 DTG 50 mg BID + OBR</a:t>
            </a:r>
          </a:p>
        </p:txBody>
      </p:sp>
      <p:sp>
        <p:nvSpPr>
          <p:cNvPr id="63" name="Text Box 11">
            <a:extLst>
              <a:ext uri="{FF2B5EF4-FFF2-40B4-BE49-F238E27FC236}">
                <a16:creationId xmlns:a16="http://schemas.microsoft.com/office/drawing/2014/main" id="{00094885-A34F-4773-8061-1A84D22A50E6}"/>
              </a:ext>
            </a:extLst>
          </p:cNvPr>
          <p:cNvSpPr txBox="1">
            <a:spLocks noChangeArrowheads="1"/>
          </p:cNvSpPr>
          <p:nvPr/>
        </p:nvSpPr>
        <p:spPr bwMode="auto">
          <a:xfrm>
            <a:off x="405286" y="6405734"/>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Castagna. J Infect Dis. 2014;210:354. Vavro. EUDRW 2014. Abstr O_10.</a:t>
            </a:r>
          </a:p>
        </p:txBody>
      </p:sp>
      <p:sp>
        <p:nvSpPr>
          <p:cNvPr id="69" name="Content Placeholder 3">
            <a:extLst>
              <a:ext uri="{FF2B5EF4-FFF2-40B4-BE49-F238E27FC236}">
                <a16:creationId xmlns:a16="http://schemas.microsoft.com/office/drawing/2014/main" id="{93C2C98E-C9FA-41A7-9B8D-30B1ABDAF89E}"/>
              </a:ext>
            </a:extLst>
          </p:cNvPr>
          <p:cNvSpPr txBox="1">
            <a:spLocks/>
          </p:cNvSpPr>
          <p:nvPr/>
        </p:nvSpPr>
        <p:spPr>
          <a:xfrm>
            <a:off x="7650805" y="2944135"/>
            <a:ext cx="3692404" cy="1301918"/>
          </a:xfrm>
          <a:prstGeom prst="rect">
            <a:avLst/>
          </a:prstGeom>
        </p:spPr>
        <p:txBody>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altLang="en-US" sz="24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4 of 33 patients with N155H mutation at baseline had protocol-defined virologic failure</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lang="en-US" altLang="en-US" sz="2400" kern="0" dirty="0">
                <a:solidFill>
                  <a:srgbClr val="000000"/>
                </a:solidFill>
              </a:rPr>
              <a:t>DTG BID remains an option if INSTI resistance is limited</a:t>
            </a:r>
            <a:endParaRPr kumimoji="0" lang="en-US" altLang="en-US" sz="24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endParaRPr kumimoji="0" 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9108086"/>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22C21466-FFFB-4F13-91A6-CF5DEE85549D}"/>
              </a:ext>
            </a:extLst>
          </p:cNvPr>
          <p:cNvSpPr/>
          <p:nvPr/>
        </p:nvSpPr>
        <p:spPr bwMode="auto">
          <a:xfrm>
            <a:off x="604674" y="5584054"/>
            <a:ext cx="10461225" cy="636987"/>
          </a:xfrm>
          <a:prstGeom prst="roundRect">
            <a:avLst/>
          </a:prstGeom>
          <a:solidFill>
            <a:schemeClr val="accent5">
              <a:lumMod val="20000"/>
              <a:lumOff val="80000"/>
            </a:schemeClr>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 name="Title 1">
            <a:extLst>
              <a:ext uri="{FF2B5EF4-FFF2-40B4-BE49-F238E27FC236}">
                <a16:creationId xmlns:a16="http://schemas.microsoft.com/office/drawing/2014/main" id="{442DBD86-C168-4912-BFF4-8AE09E7AB7B4}"/>
              </a:ext>
            </a:extLst>
          </p:cNvPr>
          <p:cNvSpPr>
            <a:spLocks noGrp="1"/>
          </p:cNvSpPr>
          <p:nvPr>
            <p:ph type="title"/>
          </p:nvPr>
        </p:nvSpPr>
        <p:spPr/>
        <p:txBody>
          <a:bodyPr/>
          <a:lstStyle/>
          <a:p>
            <a:r>
              <a:rPr lang="en-US" dirty="0">
                <a:latin typeface="Calibri"/>
                <a:cs typeface="Calibri"/>
              </a:rPr>
              <a:t>NADIA: Second-line DTG vs DRV/RTV and TDF vs </a:t>
            </a:r>
            <a:br>
              <a:rPr lang="en-US" dirty="0">
                <a:latin typeface="Calibri"/>
                <a:cs typeface="Calibri"/>
              </a:rPr>
            </a:br>
            <a:r>
              <a:rPr lang="en-US" dirty="0">
                <a:latin typeface="Calibri"/>
                <a:cs typeface="Calibri"/>
              </a:rPr>
              <a:t>ZDV </a:t>
            </a:r>
            <a:r>
              <a:rPr lang="en-US" dirty="0"/>
              <a:t>After NNRTI Failure in Sub-Saharan Africa</a:t>
            </a:r>
            <a:endParaRPr lang="en-US" dirty="0">
              <a:latin typeface="Calibri"/>
              <a:cs typeface="Calibri"/>
            </a:endParaRPr>
          </a:p>
        </p:txBody>
      </p:sp>
      <p:sp>
        <p:nvSpPr>
          <p:cNvPr id="9" name="Content Placeholder 2">
            <a:extLst>
              <a:ext uri="{FF2B5EF4-FFF2-40B4-BE49-F238E27FC236}">
                <a16:creationId xmlns:a16="http://schemas.microsoft.com/office/drawing/2014/main" id="{5E0CC76D-FFDB-044F-848B-73D92EBBDC77}"/>
              </a:ext>
            </a:extLst>
          </p:cNvPr>
          <p:cNvSpPr>
            <a:spLocks noGrp="1"/>
          </p:cNvSpPr>
          <p:nvPr>
            <p:ph idx="1"/>
          </p:nvPr>
        </p:nvSpPr>
        <p:spPr/>
        <p:txBody>
          <a:bodyPr/>
          <a:lstStyle/>
          <a:p>
            <a:pPr>
              <a:spcAft>
                <a:spcPts val="600"/>
              </a:spcAft>
            </a:pPr>
            <a:r>
              <a:rPr lang="en-US" sz="2200" dirty="0">
                <a:solidFill>
                  <a:srgbClr val="000000"/>
                </a:solidFill>
              </a:rPr>
              <a:t>Multicenter, 2 x 2 randomized, open-label, noninferiority phase III trial</a:t>
            </a:r>
          </a:p>
        </p:txBody>
      </p:sp>
      <p:sp>
        <p:nvSpPr>
          <p:cNvPr id="8" name="Text Box 15">
            <a:extLst>
              <a:ext uri="{FF2B5EF4-FFF2-40B4-BE49-F238E27FC236}">
                <a16:creationId xmlns:a16="http://schemas.microsoft.com/office/drawing/2014/main" id="{27A7520A-126C-F840-85EA-3903F72CB2CF}"/>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Paton. NEJM. 2021;385:330. </a:t>
            </a:r>
          </a:p>
        </p:txBody>
      </p:sp>
      <p:sp>
        <p:nvSpPr>
          <p:cNvPr id="10" name="Rectangle 6">
            <a:extLst>
              <a:ext uri="{FF2B5EF4-FFF2-40B4-BE49-F238E27FC236}">
                <a16:creationId xmlns:a16="http://schemas.microsoft.com/office/drawing/2014/main" id="{153FAC30-416E-A648-BD69-82F2DFDE4083}"/>
              </a:ext>
            </a:extLst>
          </p:cNvPr>
          <p:cNvSpPr>
            <a:spLocks noChangeArrowheads="1"/>
          </p:cNvSpPr>
          <p:nvPr/>
        </p:nvSpPr>
        <p:spPr bwMode="auto">
          <a:xfrm>
            <a:off x="4083136" y="2287106"/>
            <a:ext cx="1999009" cy="873001"/>
          </a:xfrm>
          <a:prstGeom prst="rect">
            <a:avLst/>
          </a:prstGeom>
          <a:solidFill>
            <a:schemeClr val="accent1"/>
          </a:solidFill>
          <a:ln w="9525">
            <a:no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DTG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50 mg QD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(n = 235)</a:t>
            </a:r>
          </a:p>
        </p:txBody>
      </p:sp>
      <p:sp>
        <p:nvSpPr>
          <p:cNvPr id="11" name="Rectangle 7">
            <a:extLst>
              <a:ext uri="{FF2B5EF4-FFF2-40B4-BE49-F238E27FC236}">
                <a16:creationId xmlns:a16="http://schemas.microsoft.com/office/drawing/2014/main" id="{A84BB31F-29C6-AE4A-B582-C5679F93714D}"/>
              </a:ext>
            </a:extLst>
          </p:cNvPr>
          <p:cNvSpPr>
            <a:spLocks noChangeArrowheads="1"/>
          </p:cNvSpPr>
          <p:nvPr/>
        </p:nvSpPr>
        <p:spPr bwMode="auto">
          <a:xfrm>
            <a:off x="4083135" y="3447090"/>
            <a:ext cx="1999010" cy="875447"/>
          </a:xfrm>
          <a:prstGeom prst="rect">
            <a:avLst/>
          </a:prstGeom>
          <a:solidFill>
            <a:schemeClr val="accent3"/>
          </a:solidFill>
          <a:ln w="9525">
            <a:noFill/>
            <a:miter lim="800000"/>
            <a:headEnd/>
            <a:tailEnd/>
          </a:ln>
          <a:effectLst/>
        </p:spPr>
        <p:txBody>
          <a:bodyPr wrap="none"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DRV/RTV</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800 mg/100 mg QD</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(n = 229)</a:t>
            </a:r>
          </a:p>
        </p:txBody>
      </p:sp>
      <p:sp>
        <p:nvSpPr>
          <p:cNvPr id="12" name="Line 53">
            <a:extLst>
              <a:ext uri="{FF2B5EF4-FFF2-40B4-BE49-F238E27FC236}">
                <a16:creationId xmlns:a16="http://schemas.microsoft.com/office/drawing/2014/main" id="{48934C29-A5E9-7547-AB5F-9751686A6703}"/>
              </a:ext>
            </a:extLst>
          </p:cNvPr>
          <p:cNvSpPr>
            <a:spLocks noChangeShapeType="1"/>
          </p:cNvSpPr>
          <p:nvPr/>
        </p:nvSpPr>
        <p:spPr bwMode="auto">
          <a:xfrm>
            <a:off x="3390809" y="3409456"/>
            <a:ext cx="466725" cy="350838"/>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3" name="Line 54">
            <a:extLst>
              <a:ext uri="{FF2B5EF4-FFF2-40B4-BE49-F238E27FC236}">
                <a16:creationId xmlns:a16="http://schemas.microsoft.com/office/drawing/2014/main" id="{AFB1C721-F730-804C-BFEC-91550B175D5D}"/>
              </a:ext>
            </a:extLst>
          </p:cNvPr>
          <p:cNvSpPr>
            <a:spLocks noChangeShapeType="1"/>
          </p:cNvSpPr>
          <p:nvPr/>
        </p:nvSpPr>
        <p:spPr bwMode="auto">
          <a:xfrm flipV="1">
            <a:off x="3390809" y="2809382"/>
            <a:ext cx="466725" cy="347663"/>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4" name="Rectangle 13">
            <a:extLst>
              <a:ext uri="{FF2B5EF4-FFF2-40B4-BE49-F238E27FC236}">
                <a16:creationId xmlns:a16="http://schemas.microsoft.com/office/drawing/2014/main" id="{58B3B82B-A34A-6343-B201-7BCBF82F9276}"/>
              </a:ext>
            </a:extLst>
          </p:cNvPr>
          <p:cNvSpPr/>
          <p:nvPr/>
        </p:nvSpPr>
        <p:spPr>
          <a:xfrm>
            <a:off x="604674" y="2610898"/>
            <a:ext cx="2560533" cy="1569660"/>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Patients with HIV receiving TDF + 3TC or FTC + NNRTI </a:t>
            </a:r>
            <a:b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b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for ≥6 mo with </a:t>
            </a:r>
            <a:b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b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treatment failure </a:t>
            </a:r>
            <a:b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b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(HIV-1 RNA ≥1000 c/mL x 2)</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(N = 464)</a:t>
            </a:r>
          </a:p>
        </p:txBody>
      </p:sp>
      <p:sp>
        <p:nvSpPr>
          <p:cNvPr id="16" name="Line 54">
            <a:extLst>
              <a:ext uri="{FF2B5EF4-FFF2-40B4-BE49-F238E27FC236}">
                <a16:creationId xmlns:a16="http://schemas.microsoft.com/office/drawing/2014/main" id="{1B2C9D54-EB69-BA48-AC2E-8832261C92FA}"/>
              </a:ext>
            </a:extLst>
          </p:cNvPr>
          <p:cNvSpPr>
            <a:spLocks noChangeShapeType="1"/>
          </p:cNvSpPr>
          <p:nvPr/>
        </p:nvSpPr>
        <p:spPr bwMode="auto">
          <a:xfrm flipV="1">
            <a:off x="10051455" y="3236496"/>
            <a:ext cx="374545" cy="0"/>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7" name="TextBox 16">
            <a:extLst>
              <a:ext uri="{FF2B5EF4-FFF2-40B4-BE49-F238E27FC236}">
                <a16:creationId xmlns:a16="http://schemas.microsoft.com/office/drawing/2014/main" id="{A15B1977-C4E6-A248-AA3A-E0E8D8D5B154}"/>
              </a:ext>
            </a:extLst>
          </p:cNvPr>
          <p:cNvSpPr txBox="1"/>
          <p:nvPr/>
        </p:nvSpPr>
        <p:spPr bwMode="auto">
          <a:xfrm>
            <a:off x="10446547" y="2950869"/>
            <a:ext cx="131618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Follow-up for 96 wk</a:t>
            </a:r>
          </a:p>
        </p:txBody>
      </p:sp>
      <p:sp>
        <p:nvSpPr>
          <p:cNvPr id="31" name="Content Placeholder 2">
            <a:extLst>
              <a:ext uri="{FF2B5EF4-FFF2-40B4-BE49-F238E27FC236}">
                <a16:creationId xmlns:a16="http://schemas.microsoft.com/office/drawing/2014/main" id="{758925D8-6568-014B-BCE6-4A460DBDE2F4}"/>
              </a:ext>
            </a:extLst>
          </p:cNvPr>
          <p:cNvSpPr txBox="1">
            <a:spLocks/>
          </p:cNvSpPr>
          <p:nvPr/>
        </p:nvSpPr>
        <p:spPr bwMode="auto">
          <a:xfrm>
            <a:off x="604674" y="4686043"/>
            <a:ext cx="10877529" cy="1569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342900" marR="0" lvl="0" indent="-342900" algn="l" defTabSz="914400" rtl="0" eaLnBrk="1" fontAlgn="base" latinLnBrk="0" hangingPunct="1">
              <a:lnSpc>
                <a:spcPct val="90000"/>
              </a:lnSpc>
              <a:spcBef>
                <a:spcPts val="1000"/>
              </a:spcBef>
              <a:spcAft>
                <a:spcPts val="400"/>
              </a:spcAft>
              <a:buClr>
                <a:srgbClr val="000000"/>
              </a:buClr>
              <a:buSzTx/>
              <a:buFont typeface="Wingdings" panose="05000000000000000000" pitchFamily="2" charset="2"/>
              <a:buChar char="§"/>
              <a:tabLst/>
              <a:defRPr/>
            </a:pPr>
            <a:r>
              <a:rPr kumimoji="0" lang="en-US" alt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Primary outcome: Wk 48 HIV-1 RNA &lt;400 c/mL by FDA snapshot</a:t>
            </a:r>
          </a:p>
          <a:p>
            <a:pPr marL="342900" marR="0" lvl="0" indent="-342900" algn="l" defTabSz="914400" rtl="0" eaLnBrk="1" fontAlgn="base" latinLnBrk="0" hangingPunct="1">
              <a:lnSpc>
                <a:spcPct val="90000"/>
              </a:lnSpc>
              <a:spcBef>
                <a:spcPts val="1000"/>
              </a:spcBef>
              <a:spcAft>
                <a:spcPts val="400"/>
              </a:spcAft>
              <a:buClr>
                <a:srgbClr val="000000"/>
              </a:buClr>
              <a:buSzTx/>
              <a:buFont typeface="Wingdings" panose="05000000000000000000" pitchFamily="2" charset="2"/>
              <a:buChar char="§"/>
              <a:tabLst/>
              <a:defRPr/>
            </a:pPr>
            <a:r>
              <a:rPr kumimoji="0" lang="en-US" alt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CD4+ cell count ≤200 cells/mm</a:t>
            </a:r>
            <a:r>
              <a:rPr kumimoji="0" lang="en-US" altLang="en-US" sz="2000" b="0" i="0" u="none" strike="noStrike" kern="0" cap="none" spc="0" normalizeH="0" baseline="30000" noProof="0" dirty="0">
                <a:ln>
                  <a:noFill/>
                </a:ln>
                <a:solidFill>
                  <a:srgbClr val="000000"/>
                </a:solidFill>
                <a:effectLst/>
                <a:uLnTx/>
                <a:uFillTx/>
                <a:latin typeface="Calibri" panose="020F0502020204030204" pitchFamily="34" charset="0"/>
                <a:ea typeface="+mn-ea"/>
                <a:cs typeface="+mn-cs"/>
              </a:rPr>
              <a:t>3</a:t>
            </a:r>
            <a:r>
              <a:rPr kumimoji="0" lang="en-US" alt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 51%; HIV-1 RNA ≥100,000 c/mL: 28%</a:t>
            </a:r>
          </a:p>
          <a:p>
            <a:pPr marL="342900" marR="0" lvl="0" indent="-342900" algn="l" defTabSz="914400" rtl="0" eaLnBrk="1" fontAlgn="base" latinLnBrk="0" hangingPunct="1">
              <a:lnSpc>
                <a:spcPct val="90000"/>
              </a:lnSpc>
              <a:spcBef>
                <a:spcPts val="1000"/>
              </a:spcBef>
              <a:spcAft>
                <a:spcPts val="400"/>
              </a:spcAft>
              <a:buClr>
                <a:srgbClr val="000000"/>
              </a:buClr>
              <a:buSzTx/>
              <a:buFont typeface="Wingdings" panose="05000000000000000000" pitchFamily="2" charset="2"/>
              <a:buChar char="§"/>
              <a:tabLst/>
              <a:defRPr/>
            </a:pPr>
            <a:r>
              <a:rPr kumimoji="0" lang="en-US" altLang="en-US" sz="2000" b="1"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Baseline resistance: K65R/N, 50%; M184V/I, 86%; intermediate/high TDF resistance, 58%; </a:t>
            </a:r>
            <a:br>
              <a:rPr kumimoji="0" lang="en-US" altLang="en-US" sz="2000" b="1" i="0" u="none" strike="noStrike" kern="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altLang="en-US" sz="2000" b="1"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intermediate/high ZDV resistance, 18%</a:t>
            </a:r>
          </a:p>
          <a:p>
            <a:pPr marL="342900" marR="0" lvl="0" indent="-342900" algn="l" defTabSz="914400" rtl="0" eaLnBrk="1" fontAlgn="base" latinLnBrk="0" hangingPunct="1">
              <a:lnSpc>
                <a:spcPct val="90000"/>
              </a:lnSpc>
              <a:spcBef>
                <a:spcPts val="1000"/>
              </a:spcBef>
              <a:spcAft>
                <a:spcPts val="400"/>
              </a:spcAft>
              <a:buClr>
                <a:srgbClr val="000000"/>
              </a:buClr>
              <a:buSzTx/>
              <a:buFont typeface="Wingdings" panose="05000000000000000000" pitchFamily="2" charset="2"/>
              <a:buChar char="§"/>
              <a:tabLst/>
              <a:defRPr/>
            </a:pPr>
            <a:endParaRPr kumimoji="0" lang="en-US" alt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2" name="Line 54">
            <a:extLst>
              <a:ext uri="{FF2B5EF4-FFF2-40B4-BE49-F238E27FC236}">
                <a16:creationId xmlns:a16="http://schemas.microsoft.com/office/drawing/2014/main" id="{B4A43BE9-10EC-9F4F-90BE-129F0BEADA6C}"/>
              </a:ext>
            </a:extLst>
          </p:cNvPr>
          <p:cNvSpPr>
            <a:spLocks noChangeShapeType="1"/>
          </p:cNvSpPr>
          <p:nvPr/>
        </p:nvSpPr>
        <p:spPr bwMode="auto">
          <a:xfrm>
            <a:off x="3578587" y="2307966"/>
            <a:ext cx="0" cy="216000"/>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3" name="TextBox 32">
            <a:extLst>
              <a:ext uri="{FF2B5EF4-FFF2-40B4-BE49-F238E27FC236}">
                <a16:creationId xmlns:a16="http://schemas.microsoft.com/office/drawing/2014/main" id="{863B21AC-E767-4840-9C27-C66F4A4034E2}"/>
              </a:ext>
            </a:extLst>
          </p:cNvPr>
          <p:cNvSpPr txBox="1"/>
          <p:nvPr/>
        </p:nvSpPr>
        <p:spPr bwMode="auto">
          <a:xfrm>
            <a:off x="2742407" y="1949793"/>
            <a:ext cx="167235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Randomization 1</a:t>
            </a:r>
          </a:p>
        </p:txBody>
      </p:sp>
      <p:sp>
        <p:nvSpPr>
          <p:cNvPr id="28" name="Rectangle 6">
            <a:extLst>
              <a:ext uri="{FF2B5EF4-FFF2-40B4-BE49-F238E27FC236}">
                <a16:creationId xmlns:a16="http://schemas.microsoft.com/office/drawing/2014/main" id="{49C7E6D1-182A-E04C-9FB4-BEFAEC6752AD}"/>
              </a:ext>
            </a:extLst>
          </p:cNvPr>
          <p:cNvSpPr>
            <a:spLocks noChangeArrowheads="1"/>
          </p:cNvSpPr>
          <p:nvPr/>
        </p:nvSpPr>
        <p:spPr bwMode="auto">
          <a:xfrm>
            <a:off x="7157393" y="2021466"/>
            <a:ext cx="2869686" cy="525650"/>
          </a:xfrm>
          <a:prstGeom prst="rect">
            <a:avLst/>
          </a:prstGeom>
          <a:solidFill>
            <a:schemeClr val="accent4"/>
          </a:solidFill>
          <a:ln w="9525">
            <a:no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3TC/TDF</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300 mg/300 mg QD</a:t>
            </a:r>
          </a:p>
        </p:txBody>
      </p:sp>
      <p:sp>
        <p:nvSpPr>
          <p:cNvPr id="29" name="Rectangle 7">
            <a:extLst>
              <a:ext uri="{FF2B5EF4-FFF2-40B4-BE49-F238E27FC236}">
                <a16:creationId xmlns:a16="http://schemas.microsoft.com/office/drawing/2014/main" id="{3F61F665-9A28-3442-BDFB-47CAC8575159}"/>
              </a:ext>
            </a:extLst>
          </p:cNvPr>
          <p:cNvSpPr>
            <a:spLocks noChangeArrowheads="1"/>
          </p:cNvSpPr>
          <p:nvPr/>
        </p:nvSpPr>
        <p:spPr bwMode="auto">
          <a:xfrm>
            <a:off x="7157392" y="2629861"/>
            <a:ext cx="2869687" cy="527123"/>
          </a:xfrm>
          <a:prstGeom prst="rect">
            <a:avLst/>
          </a:prstGeom>
          <a:solidFill>
            <a:schemeClr val="accent6"/>
          </a:solidFill>
          <a:ln w="9525">
            <a:noFill/>
            <a:miter lim="800000"/>
            <a:headEnd/>
            <a:tailEnd/>
          </a:ln>
          <a:effectLst/>
        </p:spPr>
        <p:txBody>
          <a:bodyPr wrap="none"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3TC/ZDV*</a:t>
            </a:r>
            <a:endPar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150 mg/300 mg BID</a:t>
            </a:r>
            <a:endParaRPr kumimoji="0" lang="en-US" sz="1600" b="0" i="0" u="none" strike="noStrike" kern="1200" cap="none" spc="0" normalizeH="0" baseline="3000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endParaRPr>
          </a:p>
        </p:txBody>
      </p:sp>
      <p:sp>
        <p:nvSpPr>
          <p:cNvPr id="39" name="Rectangle 6">
            <a:extLst>
              <a:ext uri="{FF2B5EF4-FFF2-40B4-BE49-F238E27FC236}">
                <a16:creationId xmlns:a16="http://schemas.microsoft.com/office/drawing/2014/main" id="{AB93CC00-DFD1-7C49-B05D-FE3FAB440587}"/>
              </a:ext>
            </a:extLst>
          </p:cNvPr>
          <p:cNvSpPr>
            <a:spLocks noChangeArrowheads="1"/>
          </p:cNvSpPr>
          <p:nvPr/>
        </p:nvSpPr>
        <p:spPr bwMode="auto">
          <a:xfrm>
            <a:off x="7157392" y="3326364"/>
            <a:ext cx="2869686" cy="525650"/>
          </a:xfrm>
          <a:prstGeom prst="rect">
            <a:avLst/>
          </a:prstGeom>
          <a:solidFill>
            <a:schemeClr val="accent4"/>
          </a:solidFill>
          <a:ln w="9525">
            <a:no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3TC/TDF</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300 mg/300 mg QD</a:t>
            </a:r>
            <a:endPar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40" name="Rectangle 7">
            <a:extLst>
              <a:ext uri="{FF2B5EF4-FFF2-40B4-BE49-F238E27FC236}">
                <a16:creationId xmlns:a16="http://schemas.microsoft.com/office/drawing/2014/main" id="{FF728095-CC11-5841-91F0-4425EFD88E07}"/>
              </a:ext>
            </a:extLst>
          </p:cNvPr>
          <p:cNvSpPr>
            <a:spLocks noChangeArrowheads="1"/>
          </p:cNvSpPr>
          <p:nvPr/>
        </p:nvSpPr>
        <p:spPr bwMode="auto">
          <a:xfrm>
            <a:off x="7157391" y="3934759"/>
            <a:ext cx="2869687" cy="527123"/>
          </a:xfrm>
          <a:prstGeom prst="rect">
            <a:avLst/>
          </a:prstGeom>
          <a:solidFill>
            <a:schemeClr val="accent6"/>
          </a:solidFill>
          <a:ln w="9525">
            <a:noFill/>
            <a:miter lim="800000"/>
            <a:headEnd/>
            <a:tailEnd/>
          </a:ln>
          <a:effectLst/>
        </p:spPr>
        <p:txBody>
          <a:bodyPr wrap="none"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3TC/ZDV*</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150 mg/300 mg BID</a:t>
            </a:r>
            <a:endParaRPr kumimoji="0" lang="en-US" sz="1600" b="0" i="0" u="none" strike="noStrike" kern="1200" cap="none" spc="0" normalizeH="0" baseline="3000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endParaRPr>
          </a:p>
        </p:txBody>
      </p:sp>
      <p:sp>
        <p:nvSpPr>
          <p:cNvPr id="3" name="TextBox 2">
            <a:extLst>
              <a:ext uri="{FF2B5EF4-FFF2-40B4-BE49-F238E27FC236}">
                <a16:creationId xmlns:a16="http://schemas.microsoft.com/office/drawing/2014/main" id="{9CB2E080-3748-304B-9C2D-308DAF32E098}"/>
              </a:ext>
            </a:extLst>
          </p:cNvPr>
          <p:cNvSpPr txBox="1"/>
          <p:nvPr/>
        </p:nvSpPr>
        <p:spPr bwMode="auto">
          <a:xfrm>
            <a:off x="7125118" y="4455547"/>
            <a:ext cx="286968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*TDF added to 3TC/ZDV if HBV coinfection.</a:t>
            </a:r>
          </a:p>
        </p:txBody>
      </p:sp>
      <p:sp>
        <p:nvSpPr>
          <p:cNvPr id="41" name="TextBox 40">
            <a:extLst>
              <a:ext uri="{FF2B5EF4-FFF2-40B4-BE49-F238E27FC236}">
                <a16:creationId xmlns:a16="http://schemas.microsoft.com/office/drawing/2014/main" id="{3A848103-5094-024C-BE77-C38F24BBFC8D}"/>
              </a:ext>
            </a:extLst>
          </p:cNvPr>
          <p:cNvSpPr txBox="1"/>
          <p:nvPr/>
        </p:nvSpPr>
        <p:spPr bwMode="auto">
          <a:xfrm>
            <a:off x="5569557" y="1951143"/>
            <a:ext cx="167235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Randomization 2</a:t>
            </a:r>
          </a:p>
        </p:txBody>
      </p:sp>
      <p:sp>
        <p:nvSpPr>
          <p:cNvPr id="42" name="Line 54">
            <a:extLst>
              <a:ext uri="{FF2B5EF4-FFF2-40B4-BE49-F238E27FC236}">
                <a16:creationId xmlns:a16="http://schemas.microsoft.com/office/drawing/2014/main" id="{9726649E-E38C-694F-80EA-870631FD248B}"/>
              </a:ext>
            </a:extLst>
          </p:cNvPr>
          <p:cNvSpPr>
            <a:spLocks noChangeShapeType="1"/>
          </p:cNvSpPr>
          <p:nvPr/>
        </p:nvSpPr>
        <p:spPr bwMode="auto">
          <a:xfrm>
            <a:off x="6506831" y="2237363"/>
            <a:ext cx="0" cy="216000"/>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3" name="Line 53">
            <a:extLst>
              <a:ext uri="{FF2B5EF4-FFF2-40B4-BE49-F238E27FC236}">
                <a16:creationId xmlns:a16="http://schemas.microsoft.com/office/drawing/2014/main" id="{041FC691-FB61-6E4C-9AE1-7F12B1FA57CB}"/>
              </a:ext>
            </a:extLst>
          </p:cNvPr>
          <p:cNvSpPr>
            <a:spLocks noChangeShapeType="1"/>
          </p:cNvSpPr>
          <p:nvPr/>
        </p:nvSpPr>
        <p:spPr bwMode="auto">
          <a:xfrm>
            <a:off x="6363751" y="2842224"/>
            <a:ext cx="556107" cy="206020"/>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4" name="Line 54">
            <a:extLst>
              <a:ext uri="{FF2B5EF4-FFF2-40B4-BE49-F238E27FC236}">
                <a16:creationId xmlns:a16="http://schemas.microsoft.com/office/drawing/2014/main" id="{B18B220A-92A4-7547-B543-011AEBC083E0}"/>
              </a:ext>
            </a:extLst>
          </p:cNvPr>
          <p:cNvSpPr>
            <a:spLocks noChangeShapeType="1"/>
          </p:cNvSpPr>
          <p:nvPr/>
        </p:nvSpPr>
        <p:spPr bwMode="auto">
          <a:xfrm flipV="1">
            <a:off x="6363751" y="2360504"/>
            <a:ext cx="509774" cy="229308"/>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5" name="Line 53">
            <a:extLst>
              <a:ext uri="{FF2B5EF4-FFF2-40B4-BE49-F238E27FC236}">
                <a16:creationId xmlns:a16="http://schemas.microsoft.com/office/drawing/2014/main" id="{2B58CF3D-9D7D-584C-92A9-A410828E942D}"/>
              </a:ext>
            </a:extLst>
          </p:cNvPr>
          <p:cNvSpPr>
            <a:spLocks noChangeShapeType="1"/>
          </p:cNvSpPr>
          <p:nvPr/>
        </p:nvSpPr>
        <p:spPr bwMode="auto">
          <a:xfrm>
            <a:off x="6389285" y="4020426"/>
            <a:ext cx="556107" cy="206020"/>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6" name="Line 54">
            <a:extLst>
              <a:ext uri="{FF2B5EF4-FFF2-40B4-BE49-F238E27FC236}">
                <a16:creationId xmlns:a16="http://schemas.microsoft.com/office/drawing/2014/main" id="{77E3B57A-1353-4E42-B4B6-ADF1267D4ADC}"/>
              </a:ext>
            </a:extLst>
          </p:cNvPr>
          <p:cNvSpPr>
            <a:spLocks noChangeShapeType="1"/>
          </p:cNvSpPr>
          <p:nvPr/>
        </p:nvSpPr>
        <p:spPr bwMode="auto">
          <a:xfrm flipV="1">
            <a:off x="6389285" y="3538706"/>
            <a:ext cx="509774" cy="229308"/>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72123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677D7-CBF2-4E8D-98BB-2CDC79273E8A}"/>
              </a:ext>
            </a:extLst>
          </p:cNvPr>
          <p:cNvSpPr>
            <a:spLocks noGrp="1"/>
          </p:cNvSpPr>
          <p:nvPr>
            <p:ph type="title"/>
          </p:nvPr>
        </p:nvSpPr>
        <p:spPr/>
        <p:txBody>
          <a:bodyPr/>
          <a:lstStyle/>
          <a:p>
            <a:r>
              <a:rPr lang="en-US" dirty="0"/>
              <a:t>NADIA Wk 48: After NNRTI Failure, Second-line DTG or DRV/RTV + 2 NRTIs Effective Regardless of NRTI Activity </a:t>
            </a:r>
          </a:p>
        </p:txBody>
      </p:sp>
      <p:sp>
        <p:nvSpPr>
          <p:cNvPr id="4" name="Content Placeholder 3">
            <a:extLst>
              <a:ext uri="{FF2B5EF4-FFF2-40B4-BE49-F238E27FC236}">
                <a16:creationId xmlns:a16="http://schemas.microsoft.com/office/drawing/2014/main" id="{BD4B7E69-51F8-4D60-91BF-DF68F9761998}"/>
              </a:ext>
            </a:extLst>
          </p:cNvPr>
          <p:cNvSpPr>
            <a:spLocks noGrp="1"/>
          </p:cNvSpPr>
          <p:nvPr>
            <p:ph idx="1"/>
          </p:nvPr>
        </p:nvSpPr>
        <p:spPr/>
        <p:txBody>
          <a:bodyPr/>
          <a:lstStyle/>
          <a:p>
            <a:pPr>
              <a:spcAft>
                <a:spcPts val="0"/>
              </a:spcAft>
            </a:pPr>
            <a:r>
              <a:rPr lang="en-US" sz="2400" dirty="0"/>
              <a:t>Wk 48 HIV-1 RNA &lt;400 c/mL: </a:t>
            </a:r>
            <a:r>
              <a:rPr lang="en-US" sz="2400" b="1" dirty="0">
                <a:solidFill>
                  <a:schemeClr val="accent1"/>
                </a:solidFill>
              </a:rPr>
              <a:t>90.2% with DTG </a:t>
            </a:r>
            <a:r>
              <a:rPr lang="en-US" sz="2400" dirty="0"/>
              <a:t>vs </a:t>
            </a:r>
            <a:r>
              <a:rPr lang="en-US" sz="2400" b="1" dirty="0">
                <a:solidFill>
                  <a:schemeClr val="accent3"/>
                </a:solidFill>
              </a:rPr>
              <a:t>91.7% with DRV/RTV </a:t>
            </a:r>
            <a:r>
              <a:rPr lang="en-US" sz="2400" dirty="0"/>
              <a:t>(</a:t>
            </a:r>
            <a:r>
              <a:rPr lang="en-US" sz="2400" i="1" dirty="0"/>
              <a:t>P</a:t>
            </a:r>
            <a:r>
              <a:rPr lang="en-US" sz="2400" dirty="0"/>
              <a:t> = .58) </a:t>
            </a:r>
            <a:br>
              <a:rPr lang="en-US" sz="2400" dirty="0"/>
            </a:br>
            <a:r>
              <a:rPr lang="en-US" sz="2400" dirty="0"/>
              <a:t>and </a:t>
            </a:r>
            <a:r>
              <a:rPr lang="en-US" sz="2400" b="1" dirty="0">
                <a:solidFill>
                  <a:schemeClr val="accent4"/>
                </a:solidFill>
              </a:rPr>
              <a:t>92.3% with TDF </a:t>
            </a:r>
            <a:r>
              <a:rPr lang="en-US" sz="2400" dirty="0"/>
              <a:t>vs </a:t>
            </a:r>
            <a:r>
              <a:rPr lang="en-US" sz="2400" b="1" dirty="0">
                <a:solidFill>
                  <a:schemeClr val="accent6"/>
                </a:solidFill>
              </a:rPr>
              <a:t>89.6% with ZDV </a:t>
            </a:r>
            <a:r>
              <a:rPr lang="en-US" sz="2400" dirty="0"/>
              <a:t>(</a:t>
            </a:r>
            <a:r>
              <a:rPr lang="en-US" sz="2400" i="1" dirty="0"/>
              <a:t>P</a:t>
            </a:r>
            <a:r>
              <a:rPr lang="en-US" sz="2400" dirty="0"/>
              <a:t> = .32)</a:t>
            </a:r>
          </a:p>
          <a:p>
            <a:pPr lvl="1">
              <a:spcAft>
                <a:spcPts val="0"/>
              </a:spcAft>
            </a:pPr>
            <a:r>
              <a:rPr lang="en-US" sz="2200" dirty="0"/>
              <a:t>Resistance: n = 4 in DTG arm (3 received ZDV, 1 received TDF; history of intermittent adherence), n = 0 in DRV arm</a:t>
            </a:r>
          </a:p>
        </p:txBody>
      </p:sp>
      <p:sp>
        <p:nvSpPr>
          <p:cNvPr id="10" name="Text Box 15">
            <a:extLst>
              <a:ext uri="{FF2B5EF4-FFF2-40B4-BE49-F238E27FC236}">
                <a16:creationId xmlns:a16="http://schemas.microsoft.com/office/drawing/2014/main" id="{83290E74-97C4-4C5A-8A9C-37F208895299}"/>
              </a:ext>
            </a:extLst>
          </p:cNvPr>
          <p:cNvSpPr txBox="1">
            <a:spLocks noChangeArrowheads="1"/>
          </p:cNvSpPr>
          <p:nvPr/>
        </p:nvSpPr>
        <p:spPr bwMode="auto">
          <a:xfrm>
            <a:off x="414045" y="639018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Paton. NEJM. 2021;385:330.</a:t>
            </a:r>
          </a:p>
        </p:txBody>
      </p:sp>
      <p:cxnSp>
        <p:nvCxnSpPr>
          <p:cNvPr id="13" name="Straight Connector 12">
            <a:extLst>
              <a:ext uri="{FF2B5EF4-FFF2-40B4-BE49-F238E27FC236}">
                <a16:creationId xmlns:a16="http://schemas.microsoft.com/office/drawing/2014/main" id="{6FE49809-10A4-0F47-A20E-F1CA1423F9BD}"/>
              </a:ext>
            </a:extLst>
          </p:cNvPr>
          <p:cNvCxnSpPr>
            <a:cxnSpLocks/>
          </p:cNvCxnSpPr>
          <p:nvPr/>
        </p:nvCxnSpPr>
        <p:spPr bwMode="auto">
          <a:xfrm>
            <a:off x="6275001" y="5891842"/>
            <a:ext cx="3065251" cy="0"/>
          </a:xfrm>
          <a:prstGeom prst="line">
            <a:avLst/>
          </a:prstGeom>
          <a:noFill/>
          <a:ln w="28575" cap="flat" cmpd="sng" algn="ctr">
            <a:solidFill>
              <a:schemeClr val="bg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AF16ACBF-66F5-EA42-83A4-2175635D04B2}"/>
              </a:ext>
            </a:extLst>
          </p:cNvPr>
          <p:cNvCxnSpPr>
            <a:cxnSpLocks/>
          </p:cNvCxnSpPr>
          <p:nvPr/>
        </p:nvCxnSpPr>
        <p:spPr bwMode="auto">
          <a:xfrm flipV="1">
            <a:off x="7501101" y="3372928"/>
            <a:ext cx="0" cy="2518913"/>
          </a:xfrm>
          <a:prstGeom prst="line">
            <a:avLst/>
          </a:prstGeom>
          <a:noFill/>
          <a:ln w="28575" cap="flat" cmpd="sng" algn="ctr">
            <a:solidFill>
              <a:schemeClr val="bg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44A70ECA-0325-4543-8CE6-06040D2F2C7D}"/>
              </a:ext>
            </a:extLst>
          </p:cNvPr>
          <p:cNvCxnSpPr>
            <a:cxnSpLocks/>
          </p:cNvCxnSpPr>
          <p:nvPr/>
        </p:nvCxnSpPr>
        <p:spPr bwMode="auto">
          <a:xfrm>
            <a:off x="6283627" y="5883216"/>
            <a:ext cx="0" cy="69011"/>
          </a:xfrm>
          <a:prstGeom prst="line">
            <a:avLst/>
          </a:prstGeom>
          <a:noFill/>
          <a:ln w="28575" cap="flat" cmpd="sng" algn="ctr">
            <a:solidFill>
              <a:schemeClr val="bg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2B4C7CD5-B8CD-B445-B53B-A69A76BB2536}"/>
              </a:ext>
            </a:extLst>
          </p:cNvPr>
          <p:cNvCxnSpPr>
            <a:cxnSpLocks/>
          </p:cNvCxnSpPr>
          <p:nvPr/>
        </p:nvCxnSpPr>
        <p:spPr bwMode="auto">
          <a:xfrm>
            <a:off x="6891502" y="5883216"/>
            <a:ext cx="0" cy="69011"/>
          </a:xfrm>
          <a:prstGeom prst="line">
            <a:avLst/>
          </a:prstGeom>
          <a:noFill/>
          <a:ln w="28575" cap="flat" cmpd="sng" algn="ctr">
            <a:solidFill>
              <a:schemeClr val="bg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22A066D3-40B2-A242-A075-19AF0F454A93}"/>
              </a:ext>
            </a:extLst>
          </p:cNvPr>
          <p:cNvCxnSpPr>
            <a:cxnSpLocks/>
          </p:cNvCxnSpPr>
          <p:nvPr/>
        </p:nvCxnSpPr>
        <p:spPr bwMode="auto">
          <a:xfrm>
            <a:off x="7501101" y="5883216"/>
            <a:ext cx="0" cy="69011"/>
          </a:xfrm>
          <a:prstGeom prst="line">
            <a:avLst/>
          </a:prstGeom>
          <a:noFill/>
          <a:ln w="28575" cap="flat" cmpd="sng" algn="ctr">
            <a:solidFill>
              <a:schemeClr val="bg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10BBAF99-704A-204B-B5B3-92F4A85E246A}"/>
              </a:ext>
            </a:extLst>
          </p:cNvPr>
          <p:cNvCxnSpPr>
            <a:cxnSpLocks/>
          </p:cNvCxnSpPr>
          <p:nvPr/>
        </p:nvCxnSpPr>
        <p:spPr bwMode="auto">
          <a:xfrm>
            <a:off x="8107252" y="5883216"/>
            <a:ext cx="0" cy="69011"/>
          </a:xfrm>
          <a:prstGeom prst="line">
            <a:avLst/>
          </a:prstGeom>
          <a:noFill/>
          <a:ln w="28575" cap="flat" cmpd="sng" algn="ctr">
            <a:solidFill>
              <a:schemeClr val="bg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CD434275-3D1B-3D45-AC3F-FCBF70303AD4}"/>
              </a:ext>
            </a:extLst>
          </p:cNvPr>
          <p:cNvCxnSpPr>
            <a:cxnSpLocks/>
          </p:cNvCxnSpPr>
          <p:nvPr/>
        </p:nvCxnSpPr>
        <p:spPr bwMode="auto">
          <a:xfrm>
            <a:off x="8715127" y="5883216"/>
            <a:ext cx="0" cy="69011"/>
          </a:xfrm>
          <a:prstGeom prst="line">
            <a:avLst/>
          </a:prstGeom>
          <a:noFill/>
          <a:ln w="28575" cap="flat" cmpd="sng" algn="ctr">
            <a:solidFill>
              <a:schemeClr val="bg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DB677154-DDC5-144D-A2D9-06B063C1A116}"/>
              </a:ext>
            </a:extLst>
          </p:cNvPr>
          <p:cNvCxnSpPr>
            <a:cxnSpLocks/>
          </p:cNvCxnSpPr>
          <p:nvPr/>
        </p:nvCxnSpPr>
        <p:spPr bwMode="auto">
          <a:xfrm>
            <a:off x="9323000" y="5883216"/>
            <a:ext cx="0" cy="69011"/>
          </a:xfrm>
          <a:prstGeom prst="line">
            <a:avLst/>
          </a:prstGeom>
          <a:noFill/>
          <a:ln w="28575" cap="flat" cmpd="sng" algn="ctr">
            <a:solidFill>
              <a:schemeClr val="bg1"/>
            </a:solidFill>
            <a:prstDash val="solid"/>
            <a:round/>
            <a:headEnd type="none" w="med" len="med"/>
            <a:tailEnd type="none" w="med" len="med"/>
          </a:ln>
          <a:effectLst/>
        </p:spPr>
      </p:cxnSp>
      <p:cxnSp>
        <p:nvCxnSpPr>
          <p:cNvPr id="26" name="Straight Arrow Connector 25">
            <a:extLst>
              <a:ext uri="{FF2B5EF4-FFF2-40B4-BE49-F238E27FC236}">
                <a16:creationId xmlns:a16="http://schemas.microsoft.com/office/drawing/2014/main" id="{30730548-9628-C34A-A73F-7213FA0E3ED1}"/>
              </a:ext>
            </a:extLst>
          </p:cNvPr>
          <p:cNvCxnSpPr/>
          <p:nvPr/>
        </p:nvCxnSpPr>
        <p:spPr bwMode="auto">
          <a:xfrm flipH="1">
            <a:off x="6200237" y="6210300"/>
            <a:ext cx="1233577" cy="0"/>
          </a:xfrm>
          <a:prstGeom prst="straightConnector1">
            <a:avLst/>
          </a:prstGeom>
          <a:noFill/>
          <a:ln w="28575" cap="flat" cmpd="sng" algn="ctr">
            <a:solidFill>
              <a:schemeClr val="bg1"/>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722C0432-542F-D04E-9B9E-F372960CEBEB}"/>
              </a:ext>
            </a:extLst>
          </p:cNvPr>
          <p:cNvCxnSpPr>
            <a:cxnSpLocks/>
          </p:cNvCxnSpPr>
          <p:nvPr/>
        </p:nvCxnSpPr>
        <p:spPr bwMode="auto">
          <a:xfrm>
            <a:off x="7544232" y="6206706"/>
            <a:ext cx="1856405" cy="0"/>
          </a:xfrm>
          <a:prstGeom prst="straightConnector1">
            <a:avLst/>
          </a:prstGeom>
          <a:noFill/>
          <a:ln w="28575" cap="flat" cmpd="sng" algn="ctr">
            <a:solidFill>
              <a:schemeClr val="bg1"/>
            </a:solidFill>
            <a:prstDash val="solid"/>
            <a:round/>
            <a:headEnd type="none" w="med" len="med"/>
            <a:tailEnd type="triangle"/>
          </a:ln>
          <a:effectLst/>
        </p:spPr>
      </p:cxnSp>
      <p:sp>
        <p:nvSpPr>
          <p:cNvPr id="30" name="TextBox 29">
            <a:extLst>
              <a:ext uri="{FF2B5EF4-FFF2-40B4-BE49-F238E27FC236}">
                <a16:creationId xmlns:a16="http://schemas.microsoft.com/office/drawing/2014/main" id="{99D17981-52D9-174C-85F8-C02C80A4FB06}"/>
              </a:ext>
            </a:extLst>
          </p:cNvPr>
          <p:cNvSpPr txBox="1"/>
          <p:nvPr/>
        </p:nvSpPr>
        <p:spPr bwMode="auto">
          <a:xfrm>
            <a:off x="5655048" y="6183103"/>
            <a:ext cx="17787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DRV/RTV Better</a:t>
            </a:r>
          </a:p>
        </p:txBody>
      </p:sp>
      <p:sp>
        <p:nvSpPr>
          <p:cNvPr id="31" name="TextBox 30">
            <a:extLst>
              <a:ext uri="{FF2B5EF4-FFF2-40B4-BE49-F238E27FC236}">
                <a16:creationId xmlns:a16="http://schemas.microsoft.com/office/drawing/2014/main" id="{570C264A-824D-C34F-B550-6BB051536C6E}"/>
              </a:ext>
            </a:extLst>
          </p:cNvPr>
          <p:cNvSpPr txBox="1"/>
          <p:nvPr/>
        </p:nvSpPr>
        <p:spPr bwMode="auto">
          <a:xfrm>
            <a:off x="7544231" y="6183101"/>
            <a:ext cx="2111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DTG Better</a:t>
            </a:r>
          </a:p>
        </p:txBody>
      </p:sp>
      <p:sp>
        <p:nvSpPr>
          <p:cNvPr id="32" name="TextBox 31">
            <a:extLst>
              <a:ext uri="{FF2B5EF4-FFF2-40B4-BE49-F238E27FC236}">
                <a16:creationId xmlns:a16="http://schemas.microsoft.com/office/drawing/2014/main" id="{688910D6-C9D5-F248-ABA2-DA9190C40F20}"/>
              </a:ext>
            </a:extLst>
          </p:cNvPr>
          <p:cNvSpPr txBox="1"/>
          <p:nvPr/>
        </p:nvSpPr>
        <p:spPr bwMode="auto">
          <a:xfrm>
            <a:off x="6041537" y="5907609"/>
            <a:ext cx="4692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a:t>
            </a:r>
          </a:p>
        </p:txBody>
      </p:sp>
      <p:sp>
        <p:nvSpPr>
          <p:cNvPr id="33" name="TextBox 32">
            <a:extLst>
              <a:ext uri="{FF2B5EF4-FFF2-40B4-BE49-F238E27FC236}">
                <a16:creationId xmlns:a16="http://schemas.microsoft.com/office/drawing/2014/main" id="{D0B66978-C195-F34A-A9A4-835B7594F2B0}"/>
              </a:ext>
            </a:extLst>
          </p:cNvPr>
          <p:cNvSpPr txBox="1"/>
          <p:nvPr/>
        </p:nvSpPr>
        <p:spPr bwMode="auto">
          <a:xfrm>
            <a:off x="6654355" y="5907609"/>
            <a:ext cx="4692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a:t>
            </a:r>
          </a:p>
        </p:txBody>
      </p:sp>
      <p:sp>
        <p:nvSpPr>
          <p:cNvPr id="34" name="TextBox 33">
            <a:extLst>
              <a:ext uri="{FF2B5EF4-FFF2-40B4-BE49-F238E27FC236}">
                <a16:creationId xmlns:a16="http://schemas.microsoft.com/office/drawing/2014/main" id="{E0B5B2C8-D7DE-334F-9131-A2665D3A3681}"/>
              </a:ext>
            </a:extLst>
          </p:cNvPr>
          <p:cNvSpPr txBox="1"/>
          <p:nvPr/>
        </p:nvSpPr>
        <p:spPr bwMode="auto">
          <a:xfrm>
            <a:off x="7267173" y="5907609"/>
            <a:ext cx="4692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35" name="TextBox 34">
            <a:extLst>
              <a:ext uri="{FF2B5EF4-FFF2-40B4-BE49-F238E27FC236}">
                <a16:creationId xmlns:a16="http://schemas.microsoft.com/office/drawing/2014/main" id="{E2A046FC-1ADE-CF43-81C9-F2F7D04595F4}"/>
              </a:ext>
            </a:extLst>
          </p:cNvPr>
          <p:cNvSpPr txBox="1"/>
          <p:nvPr/>
        </p:nvSpPr>
        <p:spPr bwMode="auto">
          <a:xfrm>
            <a:off x="7879991" y="5907609"/>
            <a:ext cx="4692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a:t>
            </a:r>
          </a:p>
        </p:txBody>
      </p:sp>
      <p:sp>
        <p:nvSpPr>
          <p:cNvPr id="36" name="TextBox 35">
            <a:extLst>
              <a:ext uri="{FF2B5EF4-FFF2-40B4-BE49-F238E27FC236}">
                <a16:creationId xmlns:a16="http://schemas.microsoft.com/office/drawing/2014/main" id="{4780D0B4-E9C8-9444-AD84-17A80BBB4649}"/>
              </a:ext>
            </a:extLst>
          </p:cNvPr>
          <p:cNvSpPr txBox="1"/>
          <p:nvPr/>
        </p:nvSpPr>
        <p:spPr bwMode="auto">
          <a:xfrm>
            <a:off x="8492809" y="5907609"/>
            <a:ext cx="4692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a:t>
            </a:r>
          </a:p>
        </p:txBody>
      </p:sp>
      <p:sp>
        <p:nvSpPr>
          <p:cNvPr id="37" name="TextBox 36">
            <a:extLst>
              <a:ext uri="{FF2B5EF4-FFF2-40B4-BE49-F238E27FC236}">
                <a16:creationId xmlns:a16="http://schemas.microsoft.com/office/drawing/2014/main" id="{5568E7BD-004B-2C4E-98F9-17857CF9B7CC}"/>
              </a:ext>
            </a:extLst>
          </p:cNvPr>
          <p:cNvSpPr txBox="1"/>
          <p:nvPr/>
        </p:nvSpPr>
        <p:spPr bwMode="auto">
          <a:xfrm>
            <a:off x="9105628" y="5907609"/>
            <a:ext cx="4692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30</a:t>
            </a:r>
          </a:p>
        </p:txBody>
      </p:sp>
      <p:cxnSp>
        <p:nvCxnSpPr>
          <p:cNvPr id="39" name="Straight Arrow Connector 38">
            <a:extLst>
              <a:ext uri="{FF2B5EF4-FFF2-40B4-BE49-F238E27FC236}">
                <a16:creationId xmlns:a16="http://schemas.microsoft.com/office/drawing/2014/main" id="{F09C69F7-8F79-164B-AD24-AF29747B3F59}"/>
              </a:ext>
            </a:extLst>
          </p:cNvPr>
          <p:cNvCxnSpPr/>
          <p:nvPr/>
        </p:nvCxnSpPr>
        <p:spPr bwMode="auto">
          <a:xfrm>
            <a:off x="6283627" y="5813396"/>
            <a:ext cx="3039373" cy="0"/>
          </a:xfrm>
          <a:prstGeom prst="straightConnector1">
            <a:avLst/>
          </a:prstGeom>
          <a:noFill/>
          <a:ln w="28575" cap="flat" cmpd="sng" algn="ctr">
            <a:solidFill>
              <a:schemeClr val="bg1"/>
            </a:solidFill>
            <a:prstDash val="solid"/>
            <a:round/>
            <a:headEnd type="none" w="med" len="med"/>
            <a:tailEnd type="triangle"/>
          </a:ln>
          <a:effectLst/>
        </p:spPr>
      </p:cxnSp>
      <p:cxnSp>
        <p:nvCxnSpPr>
          <p:cNvPr id="41" name="Straight Connector 40">
            <a:extLst>
              <a:ext uri="{FF2B5EF4-FFF2-40B4-BE49-F238E27FC236}">
                <a16:creationId xmlns:a16="http://schemas.microsoft.com/office/drawing/2014/main" id="{6CEB6F05-5E00-D44B-B24D-FCA8A1FEC976}"/>
              </a:ext>
            </a:extLst>
          </p:cNvPr>
          <p:cNvCxnSpPr/>
          <p:nvPr/>
        </p:nvCxnSpPr>
        <p:spPr bwMode="auto">
          <a:xfrm>
            <a:off x="6834277" y="5607170"/>
            <a:ext cx="823823" cy="0"/>
          </a:xfrm>
          <a:prstGeom prst="line">
            <a:avLst/>
          </a:prstGeom>
          <a:noFill/>
          <a:ln w="28575" cap="flat" cmpd="sng" algn="ctr">
            <a:solidFill>
              <a:schemeClr val="bg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7035609B-FF45-BE4C-8212-ED645614FBED}"/>
              </a:ext>
            </a:extLst>
          </p:cNvPr>
          <p:cNvCxnSpPr>
            <a:cxnSpLocks/>
          </p:cNvCxnSpPr>
          <p:nvPr/>
        </p:nvCxnSpPr>
        <p:spPr bwMode="auto">
          <a:xfrm>
            <a:off x="6959071" y="5423140"/>
            <a:ext cx="920920" cy="0"/>
          </a:xfrm>
          <a:prstGeom prst="line">
            <a:avLst/>
          </a:prstGeom>
          <a:noFill/>
          <a:ln w="28575" cap="flat" cmpd="sng" algn="ctr">
            <a:solidFill>
              <a:schemeClr val="bg1"/>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B298E5AE-04C4-3349-9988-05E31101F18B}"/>
              </a:ext>
            </a:extLst>
          </p:cNvPr>
          <p:cNvCxnSpPr>
            <a:cxnSpLocks/>
          </p:cNvCxnSpPr>
          <p:nvPr/>
        </p:nvCxnSpPr>
        <p:spPr bwMode="auto">
          <a:xfrm>
            <a:off x="7197640" y="5006196"/>
            <a:ext cx="978046" cy="0"/>
          </a:xfrm>
          <a:prstGeom prst="line">
            <a:avLst/>
          </a:prstGeom>
          <a:noFill/>
          <a:ln w="28575" cap="flat" cmpd="sng" algn="ctr">
            <a:solidFill>
              <a:schemeClr val="bg1"/>
            </a:solidFill>
            <a:prstDash val="solid"/>
            <a:round/>
            <a:headEnd type="none" w="med" len="med"/>
            <a:tailEnd type="none" w="med" len="med"/>
          </a:ln>
          <a:effectLst/>
        </p:spPr>
      </p:cxnSp>
      <p:cxnSp>
        <p:nvCxnSpPr>
          <p:cNvPr id="46" name="Straight Connector 45">
            <a:extLst>
              <a:ext uri="{FF2B5EF4-FFF2-40B4-BE49-F238E27FC236}">
                <a16:creationId xmlns:a16="http://schemas.microsoft.com/office/drawing/2014/main" id="{53301DDA-A41F-4040-9C17-8FE8E3AC8246}"/>
              </a:ext>
            </a:extLst>
          </p:cNvPr>
          <p:cNvCxnSpPr>
            <a:cxnSpLocks/>
          </p:cNvCxnSpPr>
          <p:nvPr/>
        </p:nvCxnSpPr>
        <p:spPr bwMode="auto">
          <a:xfrm>
            <a:off x="6717243" y="4813539"/>
            <a:ext cx="826988" cy="0"/>
          </a:xfrm>
          <a:prstGeom prst="line">
            <a:avLst/>
          </a:prstGeom>
          <a:noFill/>
          <a:ln w="28575" cap="flat" cmpd="sng" algn="ctr">
            <a:solidFill>
              <a:schemeClr val="bg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1ABD943D-B1ED-2449-86F6-7845A1960863}"/>
              </a:ext>
            </a:extLst>
          </p:cNvPr>
          <p:cNvCxnSpPr>
            <a:cxnSpLocks/>
          </p:cNvCxnSpPr>
          <p:nvPr/>
        </p:nvCxnSpPr>
        <p:spPr bwMode="auto">
          <a:xfrm>
            <a:off x="7023192" y="4241321"/>
            <a:ext cx="762869" cy="0"/>
          </a:xfrm>
          <a:prstGeom prst="line">
            <a:avLst/>
          </a:prstGeom>
          <a:noFill/>
          <a:ln w="28575" cap="flat" cmpd="sng" algn="ctr">
            <a:solidFill>
              <a:schemeClr val="bg1"/>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id="{192685FB-FB70-C741-8CE3-9CF9CD301333}"/>
              </a:ext>
            </a:extLst>
          </p:cNvPr>
          <p:cNvCxnSpPr>
            <a:cxnSpLocks/>
          </p:cNvCxnSpPr>
          <p:nvPr/>
        </p:nvCxnSpPr>
        <p:spPr bwMode="auto">
          <a:xfrm>
            <a:off x="6798184" y="4436853"/>
            <a:ext cx="1309068" cy="0"/>
          </a:xfrm>
          <a:prstGeom prst="line">
            <a:avLst/>
          </a:prstGeom>
          <a:noFill/>
          <a:ln w="28575" cap="flat" cmpd="sng" algn="ctr">
            <a:solidFill>
              <a:schemeClr val="bg1"/>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580F5902-0CD3-CB49-B162-36C72BB9C2C2}"/>
              </a:ext>
            </a:extLst>
          </p:cNvPr>
          <p:cNvCxnSpPr>
            <a:cxnSpLocks/>
          </p:cNvCxnSpPr>
          <p:nvPr/>
        </p:nvCxnSpPr>
        <p:spPr bwMode="auto">
          <a:xfrm>
            <a:off x="6930934" y="3864635"/>
            <a:ext cx="957683" cy="0"/>
          </a:xfrm>
          <a:prstGeom prst="line">
            <a:avLst/>
          </a:prstGeom>
          <a:noFill/>
          <a:ln w="28575" cap="flat" cmpd="sng" algn="ctr">
            <a:solidFill>
              <a:schemeClr val="bg1"/>
            </a:solidFill>
            <a:prstDash val="solid"/>
            <a:round/>
            <a:headEnd type="none" w="med" len="med"/>
            <a:tailEnd type="none" w="med" len="med"/>
          </a:ln>
          <a:effectLst/>
        </p:spPr>
      </p:cxnSp>
      <p:cxnSp>
        <p:nvCxnSpPr>
          <p:cNvPr id="54" name="Straight Connector 53">
            <a:extLst>
              <a:ext uri="{FF2B5EF4-FFF2-40B4-BE49-F238E27FC236}">
                <a16:creationId xmlns:a16="http://schemas.microsoft.com/office/drawing/2014/main" id="{0ECD0F17-1994-3243-A195-029F1EC8D529}"/>
              </a:ext>
            </a:extLst>
          </p:cNvPr>
          <p:cNvCxnSpPr>
            <a:cxnSpLocks/>
          </p:cNvCxnSpPr>
          <p:nvPr/>
        </p:nvCxnSpPr>
        <p:spPr bwMode="auto">
          <a:xfrm>
            <a:off x="6973876" y="3671978"/>
            <a:ext cx="829437" cy="0"/>
          </a:xfrm>
          <a:prstGeom prst="line">
            <a:avLst/>
          </a:prstGeom>
          <a:noFill/>
          <a:ln w="28575" cap="flat" cmpd="sng" algn="ctr">
            <a:solidFill>
              <a:schemeClr val="bg1"/>
            </a:solidFill>
            <a:prstDash val="solid"/>
            <a:round/>
            <a:headEnd type="none" w="med" len="med"/>
            <a:tailEnd type="none" w="med" len="med"/>
          </a:ln>
          <a:effectLst/>
        </p:spPr>
      </p:cxnSp>
      <p:sp>
        <p:nvSpPr>
          <p:cNvPr id="56" name="Oval 55">
            <a:extLst>
              <a:ext uri="{FF2B5EF4-FFF2-40B4-BE49-F238E27FC236}">
                <a16:creationId xmlns:a16="http://schemas.microsoft.com/office/drawing/2014/main" id="{1D75BC6D-B471-2C45-93A1-238B9EBB3EF0}"/>
              </a:ext>
            </a:extLst>
          </p:cNvPr>
          <p:cNvSpPr/>
          <p:nvPr/>
        </p:nvSpPr>
        <p:spPr bwMode="auto">
          <a:xfrm>
            <a:off x="7374146" y="3631746"/>
            <a:ext cx="73152" cy="73152"/>
          </a:xfrm>
          <a:prstGeom prst="ellipse">
            <a:avLst/>
          </a:prstGeom>
          <a:solidFill>
            <a:schemeClr val="bg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7" name="Oval 56">
            <a:extLst>
              <a:ext uri="{FF2B5EF4-FFF2-40B4-BE49-F238E27FC236}">
                <a16:creationId xmlns:a16="http://schemas.microsoft.com/office/drawing/2014/main" id="{8F2D7F62-ECCE-9540-B4F9-8CBA69A1CFCF}"/>
              </a:ext>
            </a:extLst>
          </p:cNvPr>
          <p:cNvSpPr/>
          <p:nvPr/>
        </p:nvSpPr>
        <p:spPr bwMode="auto">
          <a:xfrm>
            <a:off x="7368050" y="3825924"/>
            <a:ext cx="73152" cy="73152"/>
          </a:xfrm>
          <a:prstGeom prst="ellipse">
            <a:avLst/>
          </a:prstGeom>
          <a:solidFill>
            <a:schemeClr val="bg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8" name="Oval 57">
            <a:extLst>
              <a:ext uri="{FF2B5EF4-FFF2-40B4-BE49-F238E27FC236}">
                <a16:creationId xmlns:a16="http://schemas.microsoft.com/office/drawing/2014/main" id="{6BA532F5-D013-4A49-B99B-257EF4ED2B1F}"/>
              </a:ext>
            </a:extLst>
          </p:cNvPr>
          <p:cNvSpPr/>
          <p:nvPr/>
        </p:nvSpPr>
        <p:spPr bwMode="auto">
          <a:xfrm>
            <a:off x="7360662" y="4208335"/>
            <a:ext cx="73152" cy="73152"/>
          </a:xfrm>
          <a:prstGeom prst="ellipse">
            <a:avLst/>
          </a:prstGeom>
          <a:solidFill>
            <a:schemeClr val="bg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9" name="Oval 58">
            <a:extLst>
              <a:ext uri="{FF2B5EF4-FFF2-40B4-BE49-F238E27FC236}">
                <a16:creationId xmlns:a16="http://schemas.microsoft.com/office/drawing/2014/main" id="{7D977CD1-5477-A541-BA2C-45550F1B368A}"/>
              </a:ext>
            </a:extLst>
          </p:cNvPr>
          <p:cNvSpPr/>
          <p:nvPr/>
        </p:nvSpPr>
        <p:spPr bwMode="auto">
          <a:xfrm>
            <a:off x="7404626" y="4399046"/>
            <a:ext cx="73152" cy="73152"/>
          </a:xfrm>
          <a:prstGeom prst="ellipse">
            <a:avLst/>
          </a:prstGeom>
          <a:solidFill>
            <a:schemeClr val="bg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0" name="Oval 59">
            <a:extLst>
              <a:ext uri="{FF2B5EF4-FFF2-40B4-BE49-F238E27FC236}">
                <a16:creationId xmlns:a16="http://schemas.microsoft.com/office/drawing/2014/main" id="{A0E92940-CF7D-D548-B18C-132297A3A2BB}"/>
              </a:ext>
            </a:extLst>
          </p:cNvPr>
          <p:cNvSpPr/>
          <p:nvPr/>
        </p:nvSpPr>
        <p:spPr bwMode="auto">
          <a:xfrm>
            <a:off x="7105538" y="4767585"/>
            <a:ext cx="73152" cy="73152"/>
          </a:xfrm>
          <a:prstGeom prst="ellipse">
            <a:avLst/>
          </a:prstGeom>
          <a:solidFill>
            <a:schemeClr val="bg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1" name="Oval 60">
            <a:extLst>
              <a:ext uri="{FF2B5EF4-FFF2-40B4-BE49-F238E27FC236}">
                <a16:creationId xmlns:a16="http://schemas.microsoft.com/office/drawing/2014/main" id="{EED336E5-DA10-924D-9086-99DE9CA9E4D5}"/>
              </a:ext>
            </a:extLst>
          </p:cNvPr>
          <p:cNvSpPr/>
          <p:nvPr/>
        </p:nvSpPr>
        <p:spPr bwMode="auto">
          <a:xfrm>
            <a:off x="7636150" y="4961256"/>
            <a:ext cx="73152" cy="73152"/>
          </a:xfrm>
          <a:prstGeom prst="ellipse">
            <a:avLst/>
          </a:prstGeom>
          <a:solidFill>
            <a:schemeClr val="bg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2" name="Oval 61">
            <a:extLst>
              <a:ext uri="{FF2B5EF4-FFF2-40B4-BE49-F238E27FC236}">
                <a16:creationId xmlns:a16="http://schemas.microsoft.com/office/drawing/2014/main" id="{FE92B6BB-89A9-074D-BA37-EDFA0CD906D4}"/>
              </a:ext>
            </a:extLst>
          </p:cNvPr>
          <p:cNvSpPr/>
          <p:nvPr/>
        </p:nvSpPr>
        <p:spPr bwMode="auto">
          <a:xfrm>
            <a:off x="7379517" y="5385631"/>
            <a:ext cx="73152" cy="73152"/>
          </a:xfrm>
          <a:prstGeom prst="ellipse">
            <a:avLst/>
          </a:prstGeom>
          <a:solidFill>
            <a:schemeClr val="bg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3" name="Oval 62">
            <a:extLst>
              <a:ext uri="{FF2B5EF4-FFF2-40B4-BE49-F238E27FC236}">
                <a16:creationId xmlns:a16="http://schemas.microsoft.com/office/drawing/2014/main" id="{2B8DFDF1-AF11-4A49-B050-BD8B90021216}"/>
              </a:ext>
            </a:extLst>
          </p:cNvPr>
          <p:cNvSpPr/>
          <p:nvPr/>
        </p:nvSpPr>
        <p:spPr bwMode="auto">
          <a:xfrm>
            <a:off x="7204923" y="5565354"/>
            <a:ext cx="73152" cy="73152"/>
          </a:xfrm>
          <a:prstGeom prst="ellipse">
            <a:avLst/>
          </a:prstGeom>
          <a:solidFill>
            <a:schemeClr val="bg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4" name="Oval 63">
            <a:extLst>
              <a:ext uri="{FF2B5EF4-FFF2-40B4-BE49-F238E27FC236}">
                <a16:creationId xmlns:a16="http://schemas.microsoft.com/office/drawing/2014/main" id="{91D6CCE1-FCEF-5C49-A5EA-2E0073205D5A}"/>
              </a:ext>
            </a:extLst>
          </p:cNvPr>
          <p:cNvSpPr/>
          <p:nvPr/>
        </p:nvSpPr>
        <p:spPr bwMode="auto">
          <a:xfrm>
            <a:off x="7888448" y="5773913"/>
            <a:ext cx="73152" cy="73152"/>
          </a:xfrm>
          <a:prstGeom prst="ellipse">
            <a:avLst/>
          </a:prstGeom>
          <a:solidFill>
            <a:schemeClr val="bg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5" name="TextBox 64">
            <a:extLst>
              <a:ext uri="{FF2B5EF4-FFF2-40B4-BE49-F238E27FC236}">
                <a16:creationId xmlns:a16="http://schemas.microsoft.com/office/drawing/2014/main" id="{DD8E8ECC-B62B-AA42-9808-8F3E78E51472}"/>
              </a:ext>
            </a:extLst>
          </p:cNvPr>
          <p:cNvSpPr txBox="1"/>
          <p:nvPr/>
        </p:nvSpPr>
        <p:spPr bwMode="auto">
          <a:xfrm>
            <a:off x="629068" y="3098709"/>
            <a:ext cx="12378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Subgroup</a:t>
            </a:r>
          </a:p>
        </p:txBody>
      </p:sp>
      <p:sp>
        <p:nvSpPr>
          <p:cNvPr id="66" name="TextBox 65">
            <a:extLst>
              <a:ext uri="{FF2B5EF4-FFF2-40B4-BE49-F238E27FC236}">
                <a16:creationId xmlns:a16="http://schemas.microsoft.com/office/drawing/2014/main" id="{40E943DB-CF60-BA4C-A678-3D88844D45F2}"/>
              </a:ext>
            </a:extLst>
          </p:cNvPr>
          <p:cNvSpPr txBox="1"/>
          <p:nvPr/>
        </p:nvSpPr>
        <p:spPr bwMode="auto">
          <a:xfrm>
            <a:off x="5401246" y="3098709"/>
            <a:ext cx="42183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Difference (95% CI)</a:t>
            </a:r>
          </a:p>
        </p:txBody>
      </p:sp>
      <p:sp>
        <p:nvSpPr>
          <p:cNvPr id="67" name="TextBox 66">
            <a:extLst>
              <a:ext uri="{FF2B5EF4-FFF2-40B4-BE49-F238E27FC236}">
                <a16:creationId xmlns:a16="http://schemas.microsoft.com/office/drawing/2014/main" id="{5F6A7344-74E3-CB4B-A63B-5E347F780E15}"/>
              </a:ext>
            </a:extLst>
          </p:cNvPr>
          <p:cNvSpPr txBox="1"/>
          <p:nvPr/>
        </p:nvSpPr>
        <p:spPr bwMode="auto">
          <a:xfrm>
            <a:off x="3439032" y="3098709"/>
            <a:ext cx="12378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DTG</a:t>
            </a:r>
          </a:p>
        </p:txBody>
      </p:sp>
      <p:sp>
        <p:nvSpPr>
          <p:cNvPr id="68" name="TextBox 67">
            <a:extLst>
              <a:ext uri="{FF2B5EF4-FFF2-40B4-BE49-F238E27FC236}">
                <a16:creationId xmlns:a16="http://schemas.microsoft.com/office/drawing/2014/main" id="{EE19DCAE-F450-A44D-A9B6-1CDFFE986384}"/>
              </a:ext>
            </a:extLst>
          </p:cNvPr>
          <p:cNvSpPr txBox="1"/>
          <p:nvPr/>
        </p:nvSpPr>
        <p:spPr bwMode="auto">
          <a:xfrm>
            <a:off x="4855785" y="3098709"/>
            <a:ext cx="12378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DRV/RTV</a:t>
            </a:r>
          </a:p>
        </p:txBody>
      </p:sp>
      <p:sp>
        <p:nvSpPr>
          <p:cNvPr id="70" name="TextBox 69">
            <a:extLst>
              <a:ext uri="{FF2B5EF4-FFF2-40B4-BE49-F238E27FC236}">
                <a16:creationId xmlns:a16="http://schemas.microsoft.com/office/drawing/2014/main" id="{8C2A4A55-4EBB-4541-9FD6-9BF72969A8C3}"/>
              </a:ext>
            </a:extLst>
          </p:cNvPr>
          <p:cNvSpPr txBox="1"/>
          <p:nvPr/>
        </p:nvSpPr>
        <p:spPr bwMode="auto">
          <a:xfrm>
            <a:off x="629069" y="3348386"/>
            <a:ext cx="2573514" cy="2613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7938" marR="0" lvl="0" indent="-7938" algn="l" defTabSz="914400" rtl="0" eaLnBrk="1" fontAlgn="auto" latinLnBrk="0" hangingPunct="1">
              <a:lnSpc>
                <a:spcPct val="90000"/>
              </a:lnSpc>
              <a:spcBef>
                <a:spcPct val="50000"/>
              </a:spcBef>
              <a:spcAft>
                <a:spcPct val="0"/>
              </a:spcAft>
              <a:buClrTx/>
              <a:buSzTx/>
              <a:buFontTx/>
              <a:buNone/>
              <a:tabLst>
                <a:tab pos="161925" algn="l"/>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NRTI Randomization Group</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Tenofovir</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Zidovudine</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HIV-1 RNA at Baseline</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&lt;100,000 c/mL</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≥100,00 c/mL</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CD4+ Cell Count at Baseline</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&lt;200 cell/mm</a:t>
            </a:r>
            <a:r>
              <a:rPr kumimoji="0" lang="en-US" sz="14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mn-cs"/>
              </a:rPr>
              <a:t>3</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≥200 cell/mm</a:t>
            </a:r>
            <a:r>
              <a:rPr kumimoji="0" lang="en-US" sz="14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mn-cs"/>
              </a:rPr>
              <a:t>3</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No. of Predicted Active NRTIs</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0</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1</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≥2</a:t>
            </a:r>
          </a:p>
        </p:txBody>
      </p:sp>
      <p:sp>
        <p:nvSpPr>
          <p:cNvPr id="71" name="TextBox 70">
            <a:extLst>
              <a:ext uri="{FF2B5EF4-FFF2-40B4-BE49-F238E27FC236}">
                <a16:creationId xmlns:a16="http://schemas.microsoft.com/office/drawing/2014/main" id="{750C171C-F7DD-5C4A-8A81-E8816F354673}"/>
              </a:ext>
            </a:extLst>
          </p:cNvPr>
          <p:cNvSpPr txBox="1"/>
          <p:nvPr/>
        </p:nvSpPr>
        <p:spPr bwMode="auto">
          <a:xfrm>
            <a:off x="3284607" y="3348386"/>
            <a:ext cx="1546740" cy="2613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91.5</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88.9</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90.5</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89.4</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89.6</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90.9</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92.4</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90.7</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72.2</a:t>
            </a:r>
          </a:p>
        </p:txBody>
      </p:sp>
      <p:sp>
        <p:nvSpPr>
          <p:cNvPr id="72" name="TextBox 71">
            <a:extLst>
              <a:ext uri="{FF2B5EF4-FFF2-40B4-BE49-F238E27FC236}">
                <a16:creationId xmlns:a16="http://schemas.microsoft.com/office/drawing/2014/main" id="{7B116CF0-7C65-3047-B1D8-728365F4BB3A}"/>
              </a:ext>
            </a:extLst>
          </p:cNvPr>
          <p:cNvSpPr txBox="1"/>
          <p:nvPr/>
        </p:nvSpPr>
        <p:spPr bwMode="auto">
          <a:xfrm>
            <a:off x="4701360" y="3348386"/>
            <a:ext cx="1546740" cy="2613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93.0</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90.4</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92.2</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90.3</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95.6</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87.9</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93.8</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95.1</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65.2</a:t>
            </a:r>
          </a:p>
        </p:txBody>
      </p:sp>
      <p:sp>
        <p:nvSpPr>
          <p:cNvPr id="73" name="TextBox 72">
            <a:extLst>
              <a:ext uri="{FF2B5EF4-FFF2-40B4-BE49-F238E27FC236}">
                <a16:creationId xmlns:a16="http://schemas.microsoft.com/office/drawing/2014/main" id="{D0216CFA-DD17-C549-B4E6-EBC8FE89EDC0}"/>
              </a:ext>
            </a:extLst>
          </p:cNvPr>
          <p:cNvSpPr txBox="1"/>
          <p:nvPr/>
        </p:nvSpPr>
        <p:spPr bwMode="auto">
          <a:xfrm>
            <a:off x="9404918" y="3348386"/>
            <a:ext cx="1546740" cy="2613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-1.5 (-8.4 to 5.3)</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-1.5 (-9.3 to 6.4)</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-1.7 (-7.7 to 4.3)</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-0.9 (-11.4 to 9.5)</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-6.0 (-12.5 to 0.6)</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3.0 (-5.0 to 11.0)</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-1.3 (-8.9 to 6.2)</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-4.4 (-10.9 to 2.1)</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7.0 (-21.4 to 35.4)</a:t>
            </a:r>
          </a:p>
        </p:txBody>
      </p:sp>
      <p:sp>
        <p:nvSpPr>
          <p:cNvPr id="74" name="Rectangle 73">
            <a:extLst>
              <a:ext uri="{FF2B5EF4-FFF2-40B4-BE49-F238E27FC236}">
                <a16:creationId xmlns:a16="http://schemas.microsoft.com/office/drawing/2014/main" id="{902D2DA2-76CF-4399-B48D-0BF807025D08}"/>
              </a:ext>
            </a:extLst>
          </p:cNvPr>
          <p:cNvSpPr/>
          <p:nvPr/>
        </p:nvSpPr>
        <p:spPr bwMode="auto">
          <a:xfrm>
            <a:off x="645926" y="5126478"/>
            <a:ext cx="10332720" cy="756738"/>
          </a:xfrm>
          <a:prstGeom prst="rect">
            <a:avLst/>
          </a:prstGeom>
          <a:noFill/>
          <a:ln w="28575">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414275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83998-8176-43E3-9443-85F23ED76BB0}"/>
              </a:ext>
            </a:extLst>
          </p:cNvPr>
          <p:cNvSpPr>
            <a:spLocks noGrp="1"/>
          </p:cNvSpPr>
          <p:nvPr>
            <p:ph type="title"/>
          </p:nvPr>
        </p:nvSpPr>
        <p:spPr/>
        <p:txBody>
          <a:bodyPr/>
          <a:lstStyle/>
          <a:p>
            <a:r>
              <a:rPr lang="en-US" dirty="0">
                <a:latin typeface="Calibri"/>
                <a:cs typeface="Calibri"/>
              </a:rPr>
              <a:t>NADIA Wk 96: Noninferiority of DTG vs DRV/RTV Continued and Superiority of TDF vs ZDV Emerged</a:t>
            </a:r>
            <a:endParaRPr lang="en-US" dirty="0"/>
          </a:p>
        </p:txBody>
      </p:sp>
      <p:sp>
        <p:nvSpPr>
          <p:cNvPr id="3" name="Content Placeholder 2">
            <a:extLst>
              <a:ext uri="{FF2B5EF4-FFF2-40B4-BE49-F238E27FC236}">
                <a16:creationId xmlns:a16="http://schemas.microsoft.com/office/drawing/2014/main" id="{3F3E44ED-38B7-4519-A6C5-6844486AF1B7}"/>
              </a:ext>
            </a:extLst>
          </p:cNvPr>
          <p:cNvSpPr>
            <a:spLocks noGrp="1"/>
          </p:cNvSpPr>
          <p:nvPr>
            <p:ph idx="1"/>
          </p:nvPr>
        </p:nvSpPr>
        <p:spPr/>
        <p:txBody>
          <a:bodyPr/>
          <a:lstStyle/>
          <a:p>
            <a:pPr>
              <a:spcAft>
                <a:spcPts val="0"/>
              </a:spcAft>
            </a:pPr>
            <a:r>
              <a:rPr lang="en-US" sz="2200" dirty="0"/>
              <a:t>Resistance: n = 9 in DTG arm; n = 0 in DRV arm (</a:t>
            </a:r>
            <a:r>
              <a:rPr lang="en-US" sz="2200" i="1" dirty="0"/>
              <a:t>P</a:t>
            </a:r>
            <a:r>
              <a:rPr lang="en-US" sz="2200" dirty="0"/>
              <a:t> = .0023) </a:t>
            </a:r>
          </a:p>
          <a:p>
            <a:pPr>
              <a:spcAft>
                <a:spcPts val="0"/>
              </a:spcAft>
            </a:pPr>
            <a:endParaRPr lang="en-US" sz="2200" dirty="0"/>
          </a:p>
        </p:txBody>
      </p:sp>
      <p:graphicFrame>
        <p:nvGraphicFramePr>
          <p:cNvPr id="7" name="Group 3">
            <a:extLst>
              <a:ext uri="{FF2B5EF4-FFF2-40B4-BE49-F238E27FC236}">
                <a16:creationId xmlns:a16="http://schemas.microsoft.com/office/drawing/2014/main" id="{0D213808-C570-46AD-9774-7CA65057F893}"/>
              </a:ext>
            </a:extLst>
          </p:cNvPr>
          <p:cNvGraphicFramePr>
            <a:graphicFrameLocks/>
          </p:cNvGraphicFramePr>
          <p:nvPr/>
        </p:nvGraphicFramePr>
        <p:xfrm>
          <a:off x="723900" y="1966504"/>
          <a:ext cx="10744199" cy="2743248"/>
        </p:xfrm>
        <a:graphic>
          <a:graphicData uri="http://schemas.openxmlformats.org/drawingml/2006/table">
            <a:tbl>
              <a:tblPr/>
              <a:tblGrid>
                <a:gridCol w="3245036">
                  <a:extLst>
                    <a:ext uri="{9D8B030D-6E8A-4147-A177-3AD203B41FA5}">
                      <a16:colId xmlns:a16="http://schemas.microsoft.com/office/drawing/2014/main" val="20000"/>
                    </a:ext>
                  </a:extLst>
                </a:gridCol>
                <a:gridCol w="1476737">
                  <a:extLst>
                    <a:ext uri="{9D8B030D-6E8A-4147-A177-3AD203B41FA5}">
                      <a16:colId xmlns:a16="http://schemas.microsoft.com/office/drawing/2014/main" val="20001"/>
                    </a:ext>
                  </a:extLst>
                </a:gridCol>
                <a:gridCol w="1454018">
                  <a:extLst>
                    <a:ext uri="{9D8B030D-6E8A-4147-A177-3AD203B41FA5}">
                      <a16:colId xmlns:a16="http://schemas.microsoft.com/office/drawing/2014/main" val="20002"/>
                    </a:ext>
                  </a:extLst>
                </a:gridCol>
                <a:gridCol w="761088">
                  <a:extLst>
                    <a:ext uri="{9D8B030D-6E8A-4147-A177-3AD203B41FA5}">
                      <a16:colId xmlns:a16="http://schemas.microsoft.com/office/drawing/2014/main" val="877748695"/>
                    </a:ext>
                  </a:extLst>
                </a:gridCol>
                <a:gridCol w="1522175">
                  <a:extLst>
                    <a:ext uri="{9D8B030D-6E8A-4147-A177-3AD203B41FA5}">
                      <a16:colId xmlns:a16="http://schemas.microsoft.com/office/drawing/2014/main" val="3515136400"/>
                    </a:ext>
                  </a:extLst>
                </a:gridCol>
                <a:gridCol w="1612767">
                  <a:extLst>
                    <a:ext uri="{9D8B030D-6E8A-4147-A177-3AD203B41FA5}">
                      <a16:colId xmlns:a16="http://schemas.microsoft.com/office/drawing/2014/main" val="4114987002"/>
                    </a:ext>
                  </a:extLst>
                </a:gridCol>
                <a:gridCol w="672378">
                  <a:extLst>
                    <a:ext uri="{9D8B030D-6E8A-4147-A177-3AD203B41FA5}">
                      <a16:colId xmlns:a16="http://schemas.microsoft.com/office/drawing/2014/main" val="392476302"/>
                    </a:ext>
                  </a:extLst>
                </a:gridCol>
              </a:tblGrid>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Outcome,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DTG</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(n = 235)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DRV/RTV</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(n = 229)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1" u="none" strike="noStrike" cap="none" normalizeH="0" baseline="0" dirty="0">
                          <a:ln>
                            <a:noFill/>
                          </a:ln>
                          <a:solidFill>
                            <a:schemeClr val="tx1"/>
                          </a:solidFill>
                          <a:effectLst/>
                          <a:latin typeface="Calibri" panose="020F0502020204030204" pitchFamily="34" charset="0"/>
                        </a:rPr>
                        <a:t>P</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3TC/TDF</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(n = 233)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3TC/ZDV</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(n = 231)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6"/>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1" u="none" strike="noStrike" cap="none" normalizeH="0" baseline="0" dirty="0">
                          <a:ln>
                            <a:noFill/>
                          </a:ln>
                          <a:solidFill>
                            <a:schemeClr val="tx1"/>
                          </a:solidFill>
                          <a:effectLst/>
                          <a:latin typeface="Calibri" panose="020F0502020204030204" pitchFamily="34" charset="0"/>
                        </a:rPr>
                        <a:t>P</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HIV-1 RNA level in ITT</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1" i="0" u="none" strike="noStrike" cap="none" normalizeH="0" baseline="0" dirty="0">
                          <a:ln>
                            <a:noFill/>
                          </a:ln>
                          <a:solidFill>
                            <a:schemeClr val="bg2">
                              <a:lumMod val="10000"/>
                            </a:schemeClr>
                          </a:solidFill>
                          <a:effectLst/>
                          <a:latin typeface="Calibri" panose="020F0502020204030204" pitchFamily="34" charset="0"/>
                        </a:rPr>
                        <a:t>&lt;400 c/mL</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≥400 c/mL</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No virologic data</a:t>
                      </a:r>
                    </a:p>
                    <a:p>
                      <a:pPr marL="685800" marR="0" lvl="0" indent="-285750" algn="l" defTabSz="914400" rtl="0" eaLnBrk="1" fontAlgn="base" latinLnBrk="0" hangingPunct="1">
                        <a:lnSpc>
                          <a:spcPct val="100000"/>
                        </a:lnSpc>
                        <a:spcBef>
                          <a:spcPct val="0"/>
                        </a:spcBef>
                        <a:spcAft>
                          <a:spcPct val="0"/>
                        </a:spcAft>
                        <a:buClr>
                          <a:srgbClr val="000000"/>
                        </a:buClr>
                        <a:buSzTx/>
                        <a:buFont typeface="Arial" panose="020B0604020202020204" pitchFamily="34" charset="0"/>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Withdrew: AE/death</a:t>
                      </a:r>
                    </a:p>
                    <a:p>
                      <a:pPr marL="685800" marR="0" lvl="0" indent="-285750" algn="l" defTabSz="914400" rtl="0" eaLnBrk="1" fontAlgn="base" latinLnBrk="0" hangingPunct="1">
                        <a:lnSpc>
                          <a:spcPct val="100000"/>
                        </a:lnSpc>
                        <a:spcBef>
                          <a:spcPct val="0"/>
                        </a:spcBef>
                        <a:spcAft>
                          <a:spcPct val="0"/>
                        </a:spcAft>
                        <a:buClr>
                          <a:srgbClr val="000000"/>
                        </a:buClr>
                        <a:buSzTx/>
                        <a:buFont typeface="Arial" panose="020B0604020202020204" pitchFamily="34" charset="0"/>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Withdrew: other reason</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2">
                              <a:lumMod val="10000"/>
                            </a:schemeClr>
                          </a:solidFill>
                          <a:effectLst/>
                          <a:latin typeface="Calibri" panose="020F0502020204030204" pitchFamily="34" charset="0"/>
                        </a:rPr>
                        <a:t>211 (89.8)</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20 (8.5)</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4 (1.7)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 (1.3)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 (0.4)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2">
                              <a:lumMod val="10000"/>
                            </a:schemeClr>
                          </a:solidFill>
                          <a:effectLst/>
                          <a:latin typeface="Calibri" panose="020F0502020204030204" pitchFamily="34" charset="0"/>
                        </a:rPr>
                        <a:t>199 (86.9)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25 (10.9)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5 (2.2)</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5 (2.2)</a:t>
                      </a:r>
                      <a:br>
                        <a:rPr kumimoji="0" lang="en-US" sz="1800" b="0" i="0" u="none" strike="noStrike" cap="none" normalizeH="0" baseline="0" dirty="0">
                          <a:ln>
                            <a:noFill/>
                          </a:ln>
                          <a:solidFill>
                            <a:schemeClr val="bg2">
                              <a:lumMod val="10000"/>
                            </a:schemeClr>
                          </a:solidFill>
                          <a:effectLst/>
                          <a:latin typeface="Calibri" panose="020F0502020204030204" pitchFamily="34" charset="0"/>
                        </a:rPr>
                      </a:br>
                      <a:r>
                        <a:rPr kumimoji="0" lang="en-US" sz="18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2">
                              <a:lumMod val="10000"/>
                            </a:schemeClr>
                          </a:solidFill>
                          <a:effectLst/>
                          <a:latin typeface="Calibri" panose="020F0502020204030204" pitchFamily="34" charset="0"/>
                        </a:rPr>
                        <a:t>.332</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2">
                              <a:lumMod val="10000"/>
                            </a:schemeClr>
                          </a:solidFill>
                          <a:effectLst/>
                          <a:latin typeface="Calibri" panose="020F0502020204030204" pitchFamily="34" charset="0"/>
                        </a:rPr>
                        <a:t>214 (91.8)</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13 (5.6)</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6 (2.6)</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6 (2.6)</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2">
                              <a:lumMod val="10000"/>
                            </a:schemeClr>
                          </a:solidFill>
                          <a:effectLst/>
                          <a:latin typeface="Calibri" panose="020F0502020204030204" pitchFamily="34" charset="0"/>
                        </a:rPr>
                        <a:t>196 (84.8)</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32 (13.9)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 (1.3)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 (0.9)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 (0.4)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2">
                              <a:lumMod val="10000"/>
                            </a:schemeClr>
                          </a:solidFill>
                          <a:effectLst/>
                          <a:latin typeface="Calibri" panose="020F0502020204030204" pitchFamily="34" charset="0"/>
                        </a:rPr>
                        <a:t>.019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HIV-1 RNA &lt;50 c/mL</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189 (80.4)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172 (75.1)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.168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188 (80.7)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173 (74.9)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.133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4"/>
                  </a:ext>
                </a:extLst>
              </a:tr>
            </a:tbl>
          </a:graphicData>
        </a:graphic>
      </p:graphicFrame>
      <p:sp>
        <p:nvSpPr>
          <p:cNvPr id="8" name="Text Box 15">
            <a:extLst>
              <a:ext uri="{FF2B5EF4-FFF2-40B4-BE49-F238E27FC236}">
                <a16:creationId xmlns:a16="http://schemas.microsoft.com/office/drawing/2014/main" id="{CC6E02BC-7343-40B9-8323-E48C4FDD5A2E}"/>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Paton. Lancet HIV. 2022;[Epub].</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
        <p:nvSpPr>
          <p:cNvPr id="11" name="Rectangle: Rounded Corners 10">
            <a:extLst>
              <a:ext uri="{FF2B5EF4-FFF2-40B4-BE49-F238E27FC236}">
                <a16:creationId xmlns:a16="http://schemas.microsoft.com/office/drawing/2014/main" id="{AA11DB43-6FC4-C75A-917A-5425F183C606}"/>
              </a:ext>
            </a:extLst>
          </p:cNvPr>
          <p:cNvSpPr/>
          <p:nvPr/>
        </p:nvSpPr>
        <p:spPr bwMode="auto">
          <a:xfrm>
            <a:off x="723900" y="4850798"/>
            <a:ext cx="10744198" cy="1312935"/>
          </a:xfrm>
          <a:prstGeom prst="roundRect">
            <a:avLst/>
          </a:prstGeom>
          <a:solidFill>
            <a:schemeClr val="accent5">
              <a:lumMod val="20000"/>
              <a:lumOff val="80000"/>
            </a:schemeClr>
          </a:solidFill>
          <a:ln w="0">
            <a:noFill/>
            <a:miter lim="800000"/>
            <a:headEnd/>
            <a:tailEnd/>
          </a:ln>
        </p:spPr>
        <p:txBody>
          <a:bodyPr rtlCol="0" anchor="ct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200" b="1" i="0" u="none" strike="noStrike" kern="1200" cap="none" spc="0" normalizeH="0" baseline="0" noProof="0" dirty="0">
                <a:ln>
                  <a:noFill/>
                </a:ln>
                <a:solidFill>
                  <a:srgbClr val="000000"/>
                </a:solidFill>
                <a:effectLst/>
                <a:uLnTx/>
                <a:uFillTx/>
                <a:latin typeface="Calibri"/>
                <a:ea typeface="+mn-ea"/>
                <a:cs typeface="+mn-cs"/>
              </a:rPr>
              <a:t>Subgroup Analyses:</a:t>
            </a:r>
          </a:p>
          <a:p>
            <a:pPr marL="285750" marR="0" lvl="0" indent="-285750" algn="l" defTabSz="914400" rtl="0" eaLnBrk="1" fontAlgn="auto" latinLnBrk="0" hangingPunct="1">
              <a:lnSpc>
                <a:spcPct val="100000"/>
              </a:lnSpc>
              <a:spcBef>
                <a:spcPts val="600"/>
              </a:spcBef>
              <a:spcAft>
                <a:spcPts val="0"/>
              </a:spcAft>
              <a:buClrTx/>
              <a:buSzTx/>
              <a:buFont typeface="Wingdings" panose="05000000000000000000" pitchFamily="2" charset="2"/>
              <a:buChar char="§"/>
              <a:tabLst/>
              <a:defRPr/>
            </a:pPr>
            <a:r>
              <a:rPr kumimoji="0" lang="en-US" sz="2200" b="0" i="0" u="none" strike="noStrike" kern="1200" cap="none" spc="0" normalizeH="0" baseline="0" noProof="0" dirty="0">
                <a:ln>
                  <a:noFill/>
                </a:ln>
                <a:solidFill>
                  <a:srgbClr val="000000"/>
                </a:solidFill>
                <a:effectLst/>
                <a:uLnTx/>
                <a:uFillTx/>
                <a:latin typeface="Calibri"/>
                <a:ea typeface="+mn-ea"/>
                <a:cs typeface="+mn-cs"/>
              </a:rPr>
              <a:t>DTG and DRV/RTV both effective, even with no NRTI activity predicted</a:t>
            </a:r>
          </a:p>
          <a:p>
            <a:pPr marL="285750" marR="0" lvl="0" indent="-285750" algn="l" defTabSz="914400" rtl="0" eaLnBrk="1" fontAlgn="auto" latinLnBrk="0" hangingPunct="1">
              <a:lnSpc>
                <a:spcPct val="100000"/>
              </a:lnSpc>
              <a:spcBef>
                <a:spcPts val="600"/>
              </a:spcBef>
              <a:spcAft>
                <a:spcPts val="0"/>
              </a:spcAft>
              <a:buClrTx/>
              <a:buSzTx/>
              <a:buFont typeface="Wingdings" panose="05000000000000000000" pitchFamily="2" charset="2"/>
              <a:buChar char="§"/>
              <a:tabLst/>
              <a:defRPr/>
            </a:pPr>
            <a:r>
              <a:rPr kumimoji="0" lang="en-US" sz="2200" b="0" i="0" u="none" strike="noStrike" kern="1200" cap="none" spc="0" normalizeH="0" baseline="0" noProof="0" dirty="0">
                <a:ln>
                  <a:noFill/>
                </a:ln>
                <a:solidFill>
                  <a:srgbClr val="000000"/>
                </a:solidFill>
                <a:effectLst/>
                <a:uLnTx/>
                <a:uFillTx/>
                <a:latin typeface="Calibri"/>
                <a:ea typeface="+mn-ea"/>
                <a:cs typeface="+mn-cs"/>
              </a:rPr>
              <a:t>TDF efficacy high regardless of baseline K65R/N, </a:t>
            </a:r>
            <a:r>
              <a:rPr kumimoji="0" lang="en-US" sz="2200" b="0" i="0" u="none" strike="noStrike" kern="1200" cap="none" spc="0" normalizeH="0" baseline="0" noProof="0" dirty="0">
                <a:ln>
                  <a:noFill/>
                </a:ln>
                <a:solidFill>
                  <a:srgbClr val="000000"/>
                </a:solidFill>
                <a:effectLst/>
                <a:uLnTx/>
                <a:uFillTx/>
                <a:latin typeface="Calibri"/>
                <a:ea typeface="+mn-ea"/>
                <a:cs typeface="Arial" panose="020B0604020202020204" pitchFamily="34" charset="0"/>
              </a:rPr>
              <a:t>M184V/I, TDF, or ZDV resistance</a:t>
            </a:r>
            <a:endParaRPr kumimoji="0" lang="en-US" sz="2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227371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Title 1">
            <a:extLst>
              <a:ext uri="{FF2B5EF4-FFF2-40B4-BE49-F238E27FC236}">
                <a16:creationId xmlns:a16="http://schemas.microsoft.com/office/drawing/2014/main" id="{A7D89A86-9B95-4F80-B8D0-41694C4B47E7}"/>
              </a:ext>
            </a:extLst>
          </p:cNvPr>
          <p:cNvSpPr>
            <a:spLocks noGrp="1" noChangeArrowheads="1"/>
          </p:cNvSpPr>
          <p:nvPr>
            <p:ph type="title"/>
          </p:nvPr>
        </p:nvSpPr>
        <p:spPr/>
        <p:txBody>
          <a:bodyPr/>
          <a:lstStyle/>
          <a:p>
            <a:r>
              <a:rPr lang="en-US" altLang="en-US" dirty="0"/>
              <a:t>Management of ARV Failure: Second Line and Beyond</a:t>
            </a:r>
          </a:p>
        </p:txBody>
      </p:sp>
      <p:sp>
        <p:nvSpPr>
          <p:cNvPr id="7" name="Rectangle 6">
            <a:extLst>
              <a:ext uri="{FF2B5EF4-FFF2-40B4-BE49-F238E27FC236}">
                <a16:creationId xmlns:a16="http://schemas.microsoft.com/office/drawing/2014/main" id="{934E77B5-1B00-460C-9929-5025F3D20E87}"/>
              </a:ext>
            </a:extLst>
          </p:cNvPr>
          <p:cNvSpPr/>
          <p:nvPr/>
        </p:nvSpPr>
        <p:spPr bwMode="auto">
          <a:xfrm>
            <a:off x="339405" y="3217362"/>
            <a:ext cx="3017520" cy="1005840"/>
          </a:xfrm>
          <a:prstGeom prst="rect">
            <a:avLst/>
          </a:prstGeom>
          <a:solidFill>
            <a:schemeClr val="accent1"/>
          </a:solidFill>
          <a:ln>
            <a:noFill/>
          </a:ln>
        </p:spPr>
        <p:txBody>
          <a:bodyPr anchor="ctr"/>
          <a:lstStyle/>
          <a:p>
            <a:pPr marL="0" marR="0" lvl="0" indent="182880" algn="ctr" defTabSz="385753"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182880" algn="l" defTabSz="514337"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DTG</a:t>
            </a:r>
            <a:r>
              <a:rPr kumimoji="0" lang="en-US" sz="2000" b="1" i="0" u="none" strike="noStrike" kern="1200" cap="none" spc="0" normalizeH="0" baseline="30000" noProof="0" dirty="0">
                <a:ln>
                  <a:noFill/>
                </a:ln>
                <a:solidFill>
                  <a:srgbClr val="FFFFFF"/>
                </a:solidFill>
                <a:effectLst/>
                <a:uLnTx/>
                <a:uFillTx/>
                <a:latin typeface="Calibri" panose="020F0502020204030204" pitchFamily="34" charset="0"/>
                <a:ea typeface="+mn-ea"/>
                <a:cs typeface="Calibri" panose="020F0502020204030204" pitchFamily="34" charset="0"/>
              </a:rPr>
              <a:t>†‡</a:t>
            </a:r>
            <a:r>
              <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 + 2 NRTIs</a:t>
            </a:r>
          </a:p>
          <a:p>
            <a:pPr marL="0" marR="0" lvl="0" indent="182880" algn="l" defTabSz="514337"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Boosted PI + 2 NRTIs</a:t>
            </a:r>
          </a:p>
          <a:p>
            <a:pPr marL="0" marR="0" lvl="0" indent="182880" algn="l" defTabSz="514337"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Boosted PI + active INSTI</a:t>
            </a:r>
          </a:p>
          <a:p>
            <a:pPr marL="0" marR="0" lvl="0" indent="182880" algn="ctr" defTabSz="385753"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201734" name="Rectangle 10">
            <a:extLst>
              <a:ext uri="{FF2B5EF4-FFF2-40B4-BE49-F238E27FC236}">
                <a16:creationId xmlns:a16="http://schemas.microsoft.com/office/drawing/2014/main" id="{298B4488-50E8-4817-BA91-2721B6789ED7}"/>
              </a:ext>
            </a:extLst>
          </p:cNvPr>
          <p:cNvSpPr>
            <a:spLocks noChangeArrowheads="1"/>
          </p:cNvSpPr>
          <p:nvPr/>
        </p:nvSpPr>
        <p:spPr bwMode="auto">
          <a:xfrm>
            <a:off x="8905371" y="3217362"/>
            <a:ext cx="2926080" cy="640080"/>
          </a:xfrm>
          <a:prstGeom prst="rect">
            <a:avLst/>
          </a:prstGeom>
          <a:solidFill>
            <a:schemeClr val="accent6"/>
          </a:solidFill>
          <a:ln>
            <a:noFill/>
          </a:ln>
        </p:spPr>
        <p:txBody>
          <a:bodyPr anchor="ctr"/>
          <a:lstStyle>
            <a:lvl1pPr marL="212725" indent="-212725" defTabSz="384175">
              <a:defRPr sz="2400">
                <a:solidFill>
                  <a:schemeClr val="bg1"/>
                </a:solidFill>
                <a:latin typeface="Arial" panose="020B0604020202020204" pitchFamily="34" charset="0"/>
              </a:defRPr>
            </a:lvl1pPr>
            <a:lvl2pPr marL="742950" indent="-285750" defTabSz="384175">
              <a:defRPr sz="2400">
                <a:solidFill>
                  <a:schemeClr val="bg1"/>
                </a:solidFill>
                <a:latin typeface="Arial" panose="020B0604020202020204" pitchFamily="34" charset="0"/>
              </a:defRPr>
            </a:lvl2pPr>
            <a:lvl3pPr marL="1143000" indent="-228600" defTabSz="384175">
              <a:defRPr sz="2400">
                <a:solidFill>
                  <a:schemeClr val="bg1"/>
                </a:solidFill>
                <a:latin typeface="Arial" panose="020B0604020202020204" pitchFamily="34" charset="0"/>
              </a:defRPr>
            </a:lvl3pPr>
            <a:lvl4pPr marL="1600200" indent="-228600" defTabSz="384175">
              <a:defRPr sz="2400">
                <a:solidFill>
                  <a:schemeClr val="bg1"/>
                </a:solidFill>
                <a:latin typeface="Arial" panose="020B0604020202020204" pitchFamily="34" charset="0"/>
              </a:defRPr>
            </a:lvl4pPr>
            <a:lvl5pPr marL="2057400" indent="-228600" defTabSz="384175">
              <a:defRPr sz="2400">
                <a:solidFill>
                  <a:schemeClr val="bg1"/>
                </a:solidFill>
                <a:latin typeface="Arial" panose="020B0604020202020204" pitchFamily="34" charset="0"/>
              </a:defRPr>
            </a:lvl5pPr>
            <a:lvl6pPr marL="2514600" indent="-228600" defTabSz="384175" eaLnBrk="0" fontAlgn="base" hangingPunct="0">
              <a:spcBef>
                <a:spcPct val="0"/>
              </a:spcBef>
              <a:spcAft>
                <a:spcPct val="0"/>
              </a:spcAft>
              <a:defRPr sz="2400">
                <a:solidFill>
                  <a:schemeClr val="bg1"/>
                </a:solidFill>
                <a:latin typeface="Arial" panose="020B0604020202020204" pitchFamily="34" charset="0"/>
              </a:defRPr>
            </a:lvl6pPr>
            <a:lvl7pPr marL="2971800" indent="-228600" defTabSz="384175" eaLnBrk="0" fontAlgn="base" hangingPunct="0">
              <a:spcBef>
                <a:spcPct val="0"/>
              </a:spcBef>
              <a:spcAft>
                <a:spcPct val="0"/>
              </a:spcAft>
              <a:defRPr sz="2400">
                <a:solidFill>
                  <a:schemeClr val="bg1"/>
                </a:solidFill>
                <a:latin typeface="Arial" panose="020B0604020202020204" pitchFamily="34" charset="0"/>
              </a:defRPr>
            </a:lvl7pPr>
            <a:lvl8pPr marL="3429000" indent="-228600" defTabSz="384175" eaLnBrk="0" fontAlgn="base" hangingPunct="0">
              <a:spcBef>
                <a:spcPct val="0"/>
              </a:spcBef>
              <a:spcAft>
                <a:spcPct val="0"/>
              </a:spcAft>
              <a:defRPr sz="2400">
                <a:solidFill>
                  <a:schemeClr val="bg1"/>
                </a:solidFill>
                <a:latin typeface="Arial" panose="020B0604020202020204" pitchFamily="34" charset="0"/>
              </a:defRPr>
            </a:lvl8pPr>
            <a:lvl9pPr marL="3886200" indent="-228600" defTabSz="384175" eaLnBrk="0" fontAlgn="base" hangingPunct="0">
              <a:spcBef>
                <a:spcPct val="0"/>
              </a:spcBef>
              <a:spcAft>
                <a:spcPct val="0"/>
              </a:spcAft>
              <a:defRPr sz="2400">
                <a:solidFill>
                  <a:schemeClr val="bg1"/>
                </a:solidFill>
                <a:latin typeface="Arial" panose="020B0604020202020204" pitchFamily="34" charset="0"/>
              </a:defRPr>
            </a:lvl9pPr>
          </a:lstStyle>
          <a:p>
            <a:pPr marL="182880" marR="0" lvl="0" indent="-182880" algn="l" defTabSz="514337" rtl="0" eaLnBrk="1" fontAlgn="base" latinLnBrk="0" hangingPunct="1">
              <a:lnSpc>
                <a:spcPct val="100000"/>
              </a:lnSpc>
              <a:spcBef>
                <a:spcPct val="0"/>
              </a:spcBef>
              <a:spcAft>
                <a:spcPct val="0"/>
              </a:spcAft>
              <a:buClrTx/>
              <a:buSzTx/>
              <a:buFont typeface="Wingdings" panose="05000000000000000000" pitchFamily="2" charset="2"/>
              <a:buChar char="§"/>
              <a:tabLst/>
              <a:defRPr/>
            </a:pPr>
            <a:r>
              <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2 (preferably 3) </a:t>
            </a:r>
            <a:br>
              <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fully active drugs</a:t>
            </a:r>
          </a:p>
        </p:txBody>
      </p:sp>
      <p:sp>
        <p:nvSpPr>
          <p:cNvPr id="26" name="Rectangle 25">
            <a:extLst>
              <a:ext uri="{FF2B5EF4-FFF2-40B4-BE49-F238E27FC236}">
                <a16:creationId xmlns:a16="http://schemas.microsoft.com/office/drawing/2014/main" id="{B393BFC4-0E10-41E5-BD93-C51954D5281B}"/>
              </a:ext>
            </a:extLst>
          </p:cNvPr>
          <p:cNvSpPr/>
          <p:nvPr/>
        </p:nvSpPr>
        <p:spPr bwMode="auto">
          <a:xfrm>
            <a:off x="3437381" y="3217362"/>
            <a:ext cx="2651760" cy="1371600"/>
          </a:xfrm>
          <a:prstGeom prst="rect">
            <a:avLst/>
          </a:prstGeom>
          <a:solidFill>
            <a:schemeClr val="accent3"/>
          </a:solidFill>
          <a:ln>
            <a:noFill/>
          </a:ln>
        </p:spPr>
        <p:txBody>
          <a:bodyPr anchor="ctr"/>
          <a:lstStyle/>
          <a:p>
            <a:pPr marL="0" marR="0" lvl="0" indent="182880" algn="ctr" defTabSz="385753"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a:p>
            <a:pPr marL="182880" marR="0" lvl="0" indent="-182880" algn="l" defTabSz="514337"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Boosted PI + 2 NRTIs</a:t>
            </a:r>
          </a:p>
          <a:p>
            <a:pPr marL="182880" marR="0" lvl="0" indent="-182880" algn="l" defTabSz="514337"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If boosted PI not used, 2 (preferably 3) fully active drugs </a:t>
            </a:r>
          </a:p>
          <a:p>
            <a:pPr marL="0" marR="0" lvl="0" indent="182880" algn="ctr" defTabSz="385753"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201744" name="Rectangle 29">
            <a:extLst>
              <a:ext uri="{FF2B5EF4-FFF2-40B4-BE49-F238E27FC236}">
                <a16:creationId xmlns:a16="http://schemas.microsoft.com/office/drawing/2014/main" id="{3071904E-F042-4D97-B7F5-056DED8F04CE}"/>
              </a:ext>
            </a:extLst>
          </p:cNvPr>
          <p:cNvSpPr>
            <a:spLocks noChangeArrowheads="1"/>
          </p:cNvSpPr>
          <p:nvPr/>
        </p:nvSpPr>
        <p:spPr bwMode="auto">
          <a:xfrm>
            <a:off x="6166937" y="3217362"/>
            <a:ext cx="2651760" cy="1371600"/>
          </a:xfrm>
          <a:prstGeom prst="rect">
            <a:avLst/>
          </a:prstGeom>
          <a:solidFill>
            <a:schemeClr val="accent4"/>
          </a:solidFill>
          <a:ln>
            <a:noFill/>
          </a:ln>
        </p:spPr>
        <p:txBody>
          <a:bodyPr anchor="ctr"/>
          <a:lstStyle>
            <a:lvl1pPr marL="257175" indent="-171450" defTabSz="384175">
              <a:defRPr sz="2400">
                <a:solidFill>
                  <a:schemeClr val="bg1"/>
                </a:solidFill>
                <a:latin typeface="Arial" panose="020B0604020202020204" pitchFamily="34" charset="0"/>
              </a:defRPr>
            </a:lvl1pPr>
            <a:lvl2pPr marL="742950" indent="-285750" defTabSz="384175">
              <a:defRPr sz="2400">
                <a:solidFill>
                  <a:schemeClr val="bg1"/>
                </a:solidFill>
                <a:latin typeface="Arial" panose="020B0604020202020204" pitchFamily="34" charset="0"/>
              </a:defRPr>
            </a:lvl2pPr>
            <a:lvl3pPr marL="1143000" indent="-228600" defTabSz="384175">
              <a:defRPr sz="2400">
                <a:solidFill>
                  <a:schemeClr val="bg1"/>
                </a:solidFill>
                <a:latin typeface="Arial" panose="020B0604020202020204" pitchFamily="34" charset="0"/>
              </a:defRPr>
            </a:lvl3pPr>
            <a:lvl4pPr marL="1600200" indent="-228600" defTabSz="384175">
              <a:defRPr sz="2400">
                <a:solidFill>
                  <a:schemeClr val="bg1"/>
                </a:solidFill>
                <a:latin typeface="Arial" panose="020B0604020202020204" pitchFamily="34" charset="0"/>
              </a:defRPr>
            </a:lvl4pPr>
            <a:lvl5pPr marL="2057400" indent="-228600" defTabSz="384175">
              <a:defRPr sz="2400">
                <a:solidFill>
                  <a:schemeClr val="bg1"/>
                </a:solidFill>
                <a:latin typeface="Arial" panose="020B0604020202020204" pitchFamily="34" charset="0"/>
              </a:defRPr>
            </a:lvl5pPr>
            <a:lvl6pPr marL="2514600" indent="-228600" defTabSz="384175" eaLnBrk="0" fontAlgn="base" hangingPunct="0">
              <a:spcBef>
                <a:spcPct val="0"/>
              </a:spcBef>
              <a:spcAft>
                <a:spcPct val="0"/>
              </a:spcAft>
              <a:defRPr sz="2400">
                <a:solidFill>
                  <a:schemeClr val="bg1"/>
                </a:solidFill>
                <a:latin typeface="Arial" panose="020B0604020202020204" pitchFamily="34" charset="0"/>
              </a:defRPr>
            </a:lvl6pPr>
            <a:lvl7pPr marL="2971800" indent="-228600" defTabSz="384175" eaLnBrk="0" fontAlgn="base" hangingPunct="0">
              <a:spcBef>
                <a:spcPct val="0"/>
              </a:spcBef>
              <a:spcAft>
                <a:spcPct val="0"/>
              </a:spcAft>
              <a:defRPr sz="2400">
                <a:solidFill>
                  <a:schemeClr val="bg1"/>
                </a:solidFill>
                <a:latin typeface="Arial" panose="020B0604020202020204" pitchFamily="34" charset="0"/>
              </a:defRPr>
            </a:lvl7pPr>
            <a:lvl8pPr marL="3429000" indent="-228600" defTabSz="384175" eaLnBrk="0" fontAlgn="base" hangingPunct="0">
              <a:spcBef>
                <a:spcPct val="0"/>
              </a:spcBef>
              <a:spcAft>
                <a:spcPct val="0"/>
              </a:spcAft>
              <a:defRPr sz="2400">
                <a:solidFill>
                  <a:schemeClr val="bg1"/>
                </a:solidFill>
                <a:latin typeface="Arial" panose="020B0604020202020204" pitchFamily="34" charset="0"/>
              </a:defRPr>
            </a:lvl8pPr>
            <a:lvl9pPr marL="3886200" indent="-228600" defTabSz="384175" eaLnBrk="0" fontAlgn="base" hangingPunct="0">
              <a:spcBef>
                <a:spcPct val="0"/>
              </a:spcBef>
              <a:spcAft>
                <a:spcPct val="0"/>
              </a:spcAft>
              <a:defRPr sz="2400">
                <a:solidFill>
                  <a:schemeClr val="bg1"/>
                </a:solidFill>
                <a:latin typeface="Arial" panose="020B0604020202020204" pitchFamily="34" charset="0"/>
              </a:defRPr>
            </a:lvl9pPr>
          </a:lstStyle>
          <a:p>
            <a:pPr marL="182880" marR="0" lvl="0" indent="-182880" algn="l" defTabSz="514337" rtl="0" eaLnBrk="1" fontAlgn="base" latinLnBrk="0" hangingPunct="1">
              <a:lnSpc>
                <a:spcPct val="100000"/>
              </a:lnSpc>
              <a:spcBef>
                <a:spcPct val="0"/>
              </a:spcBef>
              <a:spcAft>
                <a:spcPct val="0"/>
              </a:spcAft>
              <a:buClrTx/>
              <a:buSzTx/>
              <a:buFont typeface="Wingdings" panose="05000000000000000000" pitchFamily="2" charset="2"/>
              <a:buChar char="§"/>
              <a:tabLst/>
              <a:defRPr/>
            </a:pPr>
            <a:r>
              <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DTG</a:t>
            </a:r>
            <a:r>
              <a:rPr kumimoji="0" lang="en-US" sz="2000" b="1" i="0" u="none" strike="noStrike" kern="1200" cap="none" spc="0" normalizeH="0" baseline="30000" noProof="0" dirty="0">
                <a:ln>
                  <a:noFill/>
                </a:ln>
                <a:solidFill>
                  <a:srgbClr val="FFFFFF"/>
                </a:solidFill>
                <a:effectLst/>
                <a:uLnTx/>
                <a:uFillTx/>
                <a:latin typeface="Calibri" panose="020F0502020204030204" pitchFamily="34" charset="0"/>
                <a:ea typeface="+mn-ea"/>
                <a:cs typeface="Calibri" panose="020F0502020204030204" pitchFamily="34" charset="0"/>
              </a:rPr>
              <a:t>†‡</a:t>
            </a:r>
            <a:r>
              <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 + 2 NRTIs</a:t>
            </a:r>
          </a:p>
          <a:p>
            <a:pPr marL="182880" marR="0" lvl="0" indent="-182880" algn="l" defTabSz="514337" rtl="0" eaLnBrk="1" fontAlgn="base" latinLnBrk="0" hangingPunct="1">
              <a:lnSpc>
                <a:spcPct val="100000"/>
              </a:lnSpc>
              <a:spcBef>
                <a:spcPct val="0"/>
              </a:spcBef>
              <a:spcAft>
                <a:spcPct val="0"/>
              </a:spcAft>
              <a:buClrTx/>
              <a:buSzTx/>
              <a:buFont typeface="Wingdings" panose="05000000000000000000" pitchFamily="2" charset="2"/>
              <a:buChar char="§"/>
              <a:tabLst/>
              <a:defRPr/>
            </a:pPr>
            <a:r>
              <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If DTG not used, </a:t>
            </a:r>
            <a:br>
              <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2 (preferably 3) </a:t>
            </a:r>
            <a:br>
              <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full active drugs</a:t>
            </a:r>
          </a:p>
        </p:txBody>
      </p:sp>
      <p:sp>
        <p:nvSpPr>
          <p:cNvPr id="20" name="Text Box 11">
            <a:extLst>
              <a:ext uri="{FF2B5EF4-FFF2-40B4-BE49-F238E27FC236}">
                <a16:creationId xmlns:a16="http://schemas.microsoft.com/office/drawing/2014/main" id="{348B1209-F23E-4958-A4E6-0AEBC3F68424}"/>
              </a:ext>
            </a:extLst>
          </p:cNvPr>
          <p:cNvSpPr txBox="1">
            <a:spLocks noChangeArrowheads="1"/>
          </p:cNvSpPr>
          <p:nvPr/>
        </p:nvSpPr>
        <p:spPr bwMode="auto">
          <a:xfrm>
            <a:off x="393791" y="6414229"/>
            <a:ext cx="8010525"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90000"/>
              </a:lnSpc>
              <a:spcBef>
                <a:spcPts val="1000"/>
              </a:spcBef>
              <a:spcAft>
                <a:spcPts val="700"/>
              </a:spcAft>
              <a:buClr>
                <a:srgbClr val="FEFDDE"/>
              </a:buClr>
              <a:buSzTx/>
              <a:buFont typeface="Wingdings" panose="05000000000000000000" pitchFamily="2" charset="2"/>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Adapted from DHHS ART guidelines. </a:t>
            </a:r>
            <a:r>
              <a:rPr lang="en-US" altLang="en-US" sz="1200" spc="-10" dirty="0">
                <a:solidFill>
                  <a:srgbClr val="455560"/>
                </a:solidFill>
                <a:latin typeface="Calibri" panose="020F0502020204030204" pitchFamily="34" charset="0"/>
              </a:rPr>
              <a:t>September</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 2022.</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3" name="TextBox 6">
            <a:extLst>
              <a:ext uri="{FF2B5EF4-FFF2-40B4-BE49-F238E27FC236}">
                <a16:creationId xmlns:a16="http://schemas.microsoft.com/office/drawing/2014/main" id="{729670ED-813D-4A52-AF18-B911DFF9D0B5}"/>
              </a:ext>
            </a:extLst>
          </p:cNvPr>
          <p:cNvSpPr txBox="1">
            <a:spLocks noChangeArrowheads="1"/>
          </p:cNvSpPr>
          <p:nvPr/>
        </p:nvSpPr>
        <p:spPr bwMode="auto">
          <a:xfrm>
            <a:off x="2167533" y="1583981"/>
            <a:ext cx="2604843" cy="40011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marL="0" marR="0" lvl="0" indent="0" algn="ctr" defTabSz="514337"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2000" b="1" i="0" u="none" strike="noStrike" kern="1200" cap="none" spc="0" normalizeH="0" baseline="0" noProof="0" dirty="0">
                <a:ln>
                  <a:noFill/>
                </a:ln>
                <a:solidFill>
                  <a:srgbClr val="015873"/>
                </a:solidFill>
                <a:effectLst/>
                <a:uLnTx/>
                <a:uFillTx/>
                <a:latin typeface="Calibri" panose="020F0502020204030204" pitchFamily="34" charset="0"/>
                <a:ea typeface="+mn-ea"/>
                <a:cs typeface="Calibri" panose="020F0502020204030204" pitchFamily="34" charset="0"/>
              </a:rPr>
              <a:t>Susceptible to Both</a:t>
            </a:r>
          </a:p>
        </p:txBody>
      </p:sp>
      <p:sp>
        <p:nvSpPr>
          <p:cNvPr id="27" name="Rectangle 26">
            <a:extLst>
              <a:ext uri="{FF2B5EF4-FFF2-40B4-BE49-F238E27FC236}">
                <a16:creationId xmlns:a16="http://schemas.microsoft.com/office/drawing/2014/main" id="{D86C1B2A-1EAB-4EDC-AA4E-AFD889A7C406}"/>
              </a:ext>
            </a:extLst>
          </p:cNvPr>
          <p:cNvSpPr/>
          <p:nvPr/>
        </p:nvSpPr>
        <p:spPr bwMode="auto">
          <a:xfrm>
            <a:off x="4995597" y="1546253"/>
            <a:ext cx="2131797" cy="822960"/>
          </a:xfrm>
          <a:prstGeom prst="rect">
            <a:avLst/>
          </a:prstGeom>
          <a:solidFill>
            <a:schemeClr val="bg2"/>
          </a:solidFill>
          <a:ln>
            <a:noFill/>
          </a:ln>
        </p:spPr>
        <p:txBody>
          <a:bodyPr anchor="ctr"/>
          <a:lstStyle/>
          <a:p>
            <a:pPr marL="0" marR="0" lvl="0" indent="0" algn="ctr" defTabSz="514337"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Boosted PI and/or DTG susceptible</a:t>
            </a:r>
          </a:p>
        </p:txBody>
      </p:sp>
      <p:cxnSp>
        <p:nvCxnSpPr>
          <p:cNvPr id="6" name="Connector: Elbow 5">
            <a:extLst>
              <a:ext uri="{FF2B5EF4-FFF2-40B4-BE49-F238E27FC236}">
                <a16:creationId xmlns:a16="http://schemas.microsoft.com/office/drawing/2014/main" id="{D6E23609-0A52-4F67-85D2-0D3A05349E5F}"/>
              </a:ext>
            </a:extLst>
          </p:cNvPr>
          <p:cNvCxnSpPr>
            <a:cxnSpLocks/>
          </p:cNvCxnSpPr>
          <p:nvPr/>
        </p:nvCxnSpPr>
        <p:spPr bwMode="auto">
          <a:xfrm rot="10800000" flipV="1">
            <a:off x="1795197" y="2032683"/>
            <a:ext cx="3200400" cy="1259629"/>
          </a:xfrm>
          <a:prstGeom prst="bentConnector2">
            <a:avLst/>
          </a:prstGeom>
          <a:noFill/>
          <a:ln w="28575" cap="flat" cmpd="sng" algn="ctr">
            <a:solidFill>
              <a:schemeClr val="accent1"/>
            </a:solidFill>
            <a:prstDash val="solid"/>
            <a:round/>
            <a:headEnd type="none" w="med" len="med"/>
            <a:tailEnd type="triangle"/>
          </a:ln>
          <a:effectLst/>
        </p:spPr>
      </p:cxnSp>
      <p:cxnSp>
        <p:nvCxnSpPr>
          <p:cNvPr id="10" name="Connector: Elbow 9">
            <a:extLst>
              <a:ext uri="{FF2B5EF4-FFF2-40B4-BE49-F238E27FC236}">
                <a16:creationId xmlns:a16="http://schemas.microsoft.com/office/drawing/2014/main" id="{FF725DF2-4156-427A-8B10-993943C85C62}"/>
              </a:ext>
            </a:extLst>
          </p:cNvPr>
          <p:cNvCxnSpPr>
            <a:cxnSpLocks/>
            <a:stCxn id="27" idx="3"/>
            <a:endCxn id="201734" idx="0"/>
          </p:cNvCxnSpPr>
          <p:nvPr/>
        </p:nvCxnSpPr>
        <p:spPr bwMode="auto">
          <a:xfrm>
            <a:off x="7127394" y="1957733"/>
            <a:ext cx="3200400" cy="1259629"/>
          </a:xfrm>
          <a:prstGeom prst="bentConnector2">
            <a:avLst/>
          </a:prstGeom>
          <a:noFill/>
          <a:ln w="28575" cap="flat" cmpd="sng" algn="ctr">
            <a:solidFill>
              <a:schemeClr val="accent6"/>
            </a:solidFill>
            <a:prstDash val="solid"/>
            <a:round/>
            <a:headEnd type="none" w="med" len="med"/>
            <a:tailEnd type="triangle"/>
          </a:ln>
          <a:effectLst/>
        </p:spPr>
      </p:cxnSp>
      <p:sp>
        <p:nvSpPr>
          <p:cNvPr id="33" name="TextBox 6">
            <a:extLst>
              <a:ext uri="{FF2B5EF4-FFF2-40B4-BE49-F238E27FC236}">
                <a16:creationId xmlns:a16="http://schemas.microsoft.com/office/drawing/2014/main" id="{F87E4ADB-7DCA-4286-9F5D-D1BB553B8811}"/>
              </a:ext>
            </a:extLst>
          </p:cNvPr>
          <p:cNvSpPr txBox="1">
            <a:spLocks noChangeArrowheads="1"/>
          </p:cNvSpPr>
          <p:nvPr/>
        </p:nvSpPr>
        <p:spPr bwMode="auto">
          <a:xfrm>
            <a:off x="7346342" y="1618529"/>
            <a:ext cx="2919698" cy="40011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marL="0" marR="0" lvl="0" indent="0" algn="ctr" defTabSz="514337"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2000" b="1" i="0" u="none" strike="noStrike" kern="1200" cap="none" spc="0" normalizeH="0" baseline="0" noProof="0" dirty="0">
                <a:ln>
                  <a:noFill/>
                </a:ln>
                <a:solidFill>
                  <a:srgbClr val="682E74"/>
                </a:solidFill>
                <a:effectLst/>
                <a:uLnTx/>
                <a:uFillTx/>
                <a:latin typeface="Calibri" panose="020F0502020204030204" pitchFamily="34" charset="0"/>
                <a:ea typeface="+mn-ea"/>
                <a:cs typeface="Calibri" panose="020F0502020204030204" pitchFamily="34" charset="0"/>
              </a:rPr>
              <a:t>Susceptible to Neither*</a:t>
            </a:r>
          </a:p>
        </p:txBody>
      </p:sp>
      <p:sp>
        <p:nvSpPr>
          <p:cNvPr id="39" name="TextBox 6">
            <a:extLst>
              <a:ext uri="{FF2B5EF4-FFF2-40B4-BE49-F238E27FC236}">
                <a16:creationId xmlns:a16="http://schemas.microsoft.com/office/drawing/2014/main" id="{82E28344-F3CB-4628-AE52-6B9CD803EAD3}"/>
              </a:ext>
            </a:extLst>
          </p:cNvPr>
          <p:cNvSpPr txBox="1">
            <a:spLocks noChangeArrowheads="1"/>
          </p:cNvSpPr>
          <p:nvPr/>
        </p:nvSpPr>
        <p:spPr bwMode="auto">
          <a:xfrm>
            <a:off x="6516322" y="2411423"/>
            <a:ext cx="1952537" cy="70788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marL="0" marR="0" lvl="0" indent="0" algn="ctr" defTabSz="514337"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2000" b="1" i="0" u="none" strike="noStrike" kern="1200" cap="none" spc="0" normalizeH="0" baseline="0" noProof="0" dirty="0">
                <a:ln>
                  <a:noFill/>
                </a:ln>
                <a:solidFill>
                  <a:srgbClr val="00823B"/>
                </a:solidFill>
                <a:effectLst/>
                <a:uLnTx/>
                <a:uFillTx/>
                <a:latin typeface="Calibri" panose="020F0502020204030204" pitchFamily="34" charset="0"/>
                <a:ea typeface="+mn-ea"/>
                <a:cs typeface="Calibri" panose="020F0502020204030204" pitchFamily="34" charset="0"/>
              </a:rPr>
              <a:t>Susceptible to DTG Only*</a:t>
            </a:r>
          </a:p>
        </p:txBody>
      </p:sp>
      <p:sp>
        <p:nvSpPr>
          <p:cNvPr id="40" name="TextBox 6">
            <a:extLst>
              <a:ext uri="{FF2B5EF4-FFF2-40B4-BE49-F238E27FC236}">
                <a16:creationId xmlns:a16="http://schemas.microsoft.com/office/drawing/2014/main" id="{12F95F54-B4B4-4DC1-BADE-B2A352FC8D13}"/>
              </a:ext>
            </a:extLst>
          </p:cNvPr>
          <p:cNvSpPr txBox="1">
            <a:spLocks noChangeArrowheads="1"/>
          </p:cNvSpPr>
          <p:nvPr/>
        </p:nvSpPr>
        <p:spPr bwMode="auto">
          <a:xfrm>
            <a:off x="3785350" y="2429854"/>
            <a:ext cx="1738041" cy="70788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marL="0" marR="0" lvl="0" indent="0" algn="ctr" defTabSz="514337"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2000" b="1" i="0" u="none" strike="noStrike" kern="1200" cap="none" spc="0" normalizeH="0" baseline="0" noProof="0" dirty="0">
                <a:ln>
                  <a:noFill/>
                </a:ln>
                <a:solidFill>
                  <a:srgbClr val="E1471D"/>
                </a:solidFill>
                <a:effectLst/>
                <a:uLnTx/>
                <a:uFillTx/>
                <a:latin typeface="Calibri" panose="020F0502020204030204" pitchFamily="34" charset="0"/>
                <a:ea typeface="+mn-ea"/>
                <a:cs typeface="Calibri" panose="020F0502020204030204" pitchFamily="34" charset="0"/>
              </a:rPr>
              <a:t>Susceptible to PI Only</a:t>
            </a:r>
          </a:p>
        </p:txBody>
      </p:sp>
      <p:sp>
        <p:nvSpPr>
          <p:cNvPr id="28" name="TextBox 1">
            <a:extLst>
              <a:ext uri="{FF2B5EF4-FFF2-40B4-BE49-F238E27FC236}">
                <a16:creationId xmlns:a16="http://schemas.microsoft.com/office/drawing/2014/main" id="{96F9E888-FA8A-47B9-9D2B-5A8F46E97DDE}"/>
              </a:ext>
            </a:extLst>
          </p:cNvPr>
          <p:cNvSpPr txBox="1">
            <a:spLocks noChangeArrowheads="1"/>
          </p:cNvSpPr>
          <p:nvPr/>
        </p:nvSpPr>
        <p:spPr bwMode="auto">
          <a:xfrm>
            <a:off x="676492" y="4718856"/>
            <a:ext cx="1083901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384175">
              <a:lnSpc>
                <a:spcPct val="90000"/>
              </a:lnSpc>
              <a:spcBef>
                <a:spcPts val="750"/>
              </a:spcBef>
              <a:spcAft>
                <a:spcPts val="525"/>
              </a:spcAft>
              <a:buClr>
                <a:schemeClr val="bg1"/>
              </a:buClr>
              <a:buFont typeface="Wingdings" panose="05000000000000000000" pitchFamily="2" charset="2"/>
              <a:buChar char="§"/>
              <a:defRPr sz="2100">
                <a:solidFill>
                  <a:schemeClr val="bg1"/>
                </a:solidFill>
                <a:latin typeface="Calibri" panose="020F0502020204030204" pitchFamily="34" charset="0"/>
              </a:defRPr>
            </a:lvl1pPr>
            <a:lvl2pPr marL="742950" indent="-285750" defTabSz="384175">
              <a:lnSpc>
                <a:spcPct val="90000"/>
              </a:lnSpc>
              <a:spcBef>
                <a:spcPts val="750"/>
              </a:spcBef>
              <a:spcAft>
                <a:spcPts val="525"/>
              </a:spcAft>
              <a:buClr>
                <a:schemeClr val="bg1"/>
              </a:buClr>
              <a:buFont typeface="Arial" panose="020B0604020202020204" pitchFamily="34" charset="0"/>
              <a:buChar char="‒"/>
              <a:defRPr sz="1900">
                <a:solidFill>
                  <a:schemeClr val="bg1"/>
                </a:solidFill>
                <a:latin typeface="Calibri" panose="020F0502020204030204" pitchFamily="34" charset="0"/>
              </a:defRPr>
            </a:lvl2pPr>
            <a:lvl3pPr marL="1143000" indent="-228600" defTabSz="384175">
              <a:lnSpc>
                <a:spcPct val="90000"/>
              </a:lnSpc>
              <a:spcBef>
                <a:spcPts val="750"/>
              </a:spcBef>
              <a:spcAft>
                <a:spcPts val="525"/>
              </a:spcAft>
              <a:buClr>
                <a:schemeClr val="bg1"/>
              </a:buClr>
              <a:buFont typeface="Arial" panose="020B0604020202020204" pitchFamily="34" charset="0"/>
              <a:buChar char="‒"/>
              <a:defRPr>
                <a:solidFill>
                  <a:schemeClr val="bg1"/>
                </a:solidFill>
                <a:latin typeface="Calibri" panose="020F0502020204030204" pitchFamily="34" charset="0"/>
              </a:defRPr>
            </a:lvl3pPr>
            <a:lvl4pPr marL="1600200" indent="-228600" defTabSz="384175">
              <a:lnSpc>
                <a:spcPct val="90000"/>
              </a:lnSpc>
              <a:spcBef>
                <a:spcPts val="750"/>
              </a:spcBef>
              <a:spcAft>
                <a:spcPts val="525"/>
              </a:spcAft>
              <a:buClr>
                <a:schemeClr val="bg1"/>
              </a:buClr>
              <a:buFont typeface="Arial" panose="020B0604020202020204" pitchFamily="34" charset="0"/>
              <a:buChar char="‒"/>
              <a:defRPr sz="1600">
                <a:solidFill>
                  <a:schemeClr val="bg1"/>
                </a:solidFill>
                <a:latin typeface="Calibri" panose="020F0502020204030204" pitchFamily="34" charset="0"/>
              </a:defRPr>
            </a:lvl4pPr>
            <a:lvl5pPr marL="2057400" indent="-228600" defTabSz="384175">
              <a:lnSpc>
                <a:spcPct val="90000"/>
              </a:lnSpc>
              <a:spcBef>
                <a:spcPts val="750"/>
              </a:spcBef>
              <a:spcAft>
                <a:spcPts val="525"/>
              </a:spcAft>
              <a:buClr>
                <a:schemeClr val="bg1"/>
              </a:buClr>
              <a:buFont typeface="Arial" panose="020B0604020202020204" pitchFamily="34" charset="0"/>
              <a:buChar char="‒"/>
              <a:defRPr sz="1500">
                <a:solidFill>
                  <a:schemeClr val="bg1"/>
                </a:solidFill>
                <a:latin typeface="Calibri" panose="020F0502020204030204" pitchFamily="34" charset="0"/>
              </a:defRPr>
            </a:lvl5pPr>
            <a:lvl6pPr marL="2514600" indent="-228600" defTabSz="384175" fontAlgn="base">
              <a:lnSpc>
                <a:spcPct val="90000"/>
              </a:lnSpc>
              <a:spcBef>
                <a:spcPts val="750"/>
              </a:spcBef>
              <a:spcAft>
                <a:spcPts val="525"/>
              </a:spcAft>
              <a:buClr>
                <a:schemeClr val="bg1"/>
              </a:buClr>
              <a:buFont typeface="Arial" panose="020B0604020202020204" pitchFamily="34" charset="0"/>
              <a:buChar char="‒"/>
              <a:defRPr sz="1500">
                <a:solidFill>
                  <a:schemeClr val="bg1"/>
                </a:solidFill>
                <a:latin typeface="Calibri" panose="020F0502020204030204" pitchFamily="34" charset="0"/>
              </a:defRPr>
            </a:lvl6pPr>
            <a:lvl7pPr marL="2971800" indent="-228600" defTabSz="384175" fontAlgn="base">
              <a:lnSpc>
                <a:spcPct val="90000"/>
              </a:lnSpc>
              <a:spcBef>
                <a:spcPts val="750"/>
              </a:spcBef>
              <a:spcAft>
                <a:spcPts val="525"/>
              </a:spcAft>
              <a:buClr>
                <a:schemeClr val="bg1"/>
              </a:buClr>
              <a:buFont typeface="Arial" panose="020B0604020202020204" pitchFamily="34" charset="0"/>
              <a:buChar char="‒"/>
              <a:defRPr sz="1500">
                <a:solidFill>
                  <a:schemeClr val="bg1"/>
                </a:solidFill>
                <a:latin typeface="Calibri" panose="020F0502020204030204" pitchFamily="34" charset="0"/>
              </a:defRPr>
            </a:lvl7pPr>
            <a:lvl8pPr marL="3429000" indent="-228600" defTabSz="384175" fontAlgn="base">
              <a:lnSpc>
                <a:spcPct val="90000"/>
              </a:lnSpc>
              <a:spcBef>
                <a:spcPts val="750"/>
              </a:spcBef>
              <a:spcAft>
                <a:spcPts val="525"/>
              </a:spcAft>
              <a:buClr>
                <a:schemeClr val="bg1"/>
              </a:buClr>
              <a:buFont typeface="Arial" panose="020B0604020202020204" pitchFamily="34" charset="0"/>
              <a:buChar char="‒"/>
              <a:defRPr sz="1500">
                <a:solidFill>
                  <a:schemeClr val="bg1"/>
                </a:solidFill>
                <a:latin typeface="Calibri" panose="020F0502020204030204" pitchFamily="34" charset="0"/>
              </a:defRPr>
            </a:lvl8pPr>
            <a:lvl9pPr marL="3886200" indent="-228600" defTabSz="384175" fontAlgn="base">
              <a:lnSpc>
                <a:spcPct val="90000"/>
              </a:lnSpc>
              <a:spcBef>
                <a:spcPts val="750"/>
              </a:spcBef>
              <a:spcAft>
                <a:spcPts val="525"/>
              </a:spcAft>
              <a:buClr>
                <a:schemeClr val="bg1"/>
              </a:buClr>
              <a:buFont typeface="Arial" panose="020B0604020202020204" pitchFamily="34" charset="0"/>
              <a:buChar char="‒"/>
              <a:defRPr sz="1500">
                <a:solidFill>
                  <a:schemeClr val="bg1"/>
                </a:solidFill>
                <a:latin typeface="Calibri" panose="020F0502020204030204" pitchFamily="34" charset="0"/>
              </a:defRPr>
            </a:lvl9pPr>
          </a:lstStyle>
          <a:p>
            <a:pPr marL="0" marR="0" lvl="0" indent="0" algn="l" defTabSz="384175" rtl="0" eaLnBrk="1" fontAlgn="base" latinLnBrk="0" hangingPunct="1">
              <a:lnSpc>
                <a:spcPct val="100000"/>
              </a:lnSpc>
              <a:spcBef>
                <a:spcPct val="0"/>
              </a:spcBef>
              <a:spcAft>
                <a:spcPct val="0"/>
              </a:spcAft>
              <a:buClr>
                <a:srgbClr val="2B85B8"/>
              </a:buClr>
              <a:buSzTx/>
              <a:buFont typeface="Wingdings" panose="05000000000000000000" pitchFamily="2" charset="2"/>
              <a:buNone/>
              <a:tabLst/>
              <a:defRPr/>
            </a:pPr>
            <a:r>
              <a:rPr kumimoji="0" lang="en-US" altLang="en-US" sz="1600" b="0" i="0" u="none" strike="noStrike" kern="1200" cap="none" spc="0" normalizeH="0" baseline="0" noProof="0" dirty="0">
                <a:ln>
                  <a:noFill/>
                </a:ln>
                <a:solidFill>
                  <a:srgbClr val="000000"/>
                </a:solidFill>
                <a:effectLst/>
                <a:uLnTx/>
                <a:uFillTx/>
                <a:latin typeface="Calibri"/>
                <a:ea typeface="MS PGothic" panose="020B0600070205080204" pitchFamily="34" charset="-128"/>
                <a:cs typeface="Calibri" panose="020F0502020204030204" pitchFamily="34" charset="0"/>
              </a:rPr>
              <a:t>*Rare in patients never exposed to unboosted PIs (eg, NFV, DHHS alternative since 2003 and not recommended since 2008).</a:t>
            </a:r>
          </a:p>
          <a:p>
            <a:pPr marL="0" marR="0" lvl="0" indent="0" algn="l" defTabSz="384175" rtl="0" eaLnBrk="1" fontAlgn="base" latinLnBrk="0" hangingPunct="1">
              <a:lnSpc>
                <a:spcPct val="100000"/>
              </a:lnSpc>
              <a:spcBef>
                <a:spcPct val="0"/>
              </a:spcBef>
              <a:spcAft>
                <a:spcPct val="0"/>
              </a:spcAft>
              <a:buClr>
                <a:srgbClr val="2B85B8"/>
              </a:buClr>
              <a:buSzTx/>
              <a:buFont typeface="Wingdings" panose="05000000000000000000" pitchFamily="2" charset="2"/>
              <a:buNone/>
              <a:tabLst/>
              <a:defRPr/>
            </a:pPr>
            <a:r>
              <a:rPr kumimoji="0" lang="en-US" altLang="en-US" sz="1600" b="0" i="0" u="none" strike="noStrike" kern="1200" cap="none" spc="0" normalizeH="0" baseline="30000" noProof="0" dirty="0">
                <a:ln>
                  <a:noFill/>
                </a:ln>
                <a:solidFill>
                  <a:srgbClr val="000000"/>
                </a:solidFill>
                <a:effectLst/>
                <a:uLnTx/>
                <a:uFillTx/>
                <a:latin typeface="Calibri"/>
                <a:ea typeface="MS PGothic" panose="020B0600070205080204" pitchFamily="34" charset="-128"/>
                <a:cs typeface="Calibri" panose="020F0502020204030204" pitchFamily="34" charset="0"/>
              </a:rPr>
              <a:t>†</a:t>
            </a:r>
            <a:r>
              <a:rPr kumimoji="0" lang="en-US" altLang="en-US" sz="1600" b="0" i="0" u="none" strike="noStrike" kern="1200" cap="none" spc="0" normalizeH="0" baseline="0" noProof="0" dirty="0">
                <a:ln>
                  <a:noFill/>
                </a:ln>
                <a:solidFill>
                  <a:srgbClr val="000000"/>
                </a:solidFill>
                <a:effectLst/>
                <a:uLnTx/>
                <a:uFillTx/>
                <a:latin typeface="Calibri"/>
                <a:ea typeface="MS PGothic" panose="020B0600070205080204" pitchFamily="34" charset="-128"/>
                <a:cs typeface="Calibri" panose="020F0502020204030204" pitchFamily="34" charset="0"/>
              </a:rPr>
              <a:t>If INSTI naive or experienced with no resistance (limited data in patients with resistance to RAL or EVG but susceptibility to DTG).</a:t>
            </a:r>
          </a:p>
          <a:p>
            <a:pPr marL="0" marR="0" lvl="0" indent="0" algn="l" defTabSz="384175" rtl="0" eaLnBrk="1" fontAlgn="base" latinLnBrk="0" hangingPunct="1">
              <a:lnSpc>
                <a:spcPct val="100000"/>
              </a:lnSpc>
              <a:spcBef>
                <a:spcPct val="0"/>
              </a:spcBef>
              <a:spcAft>
                <a:spcPct val="0"/>
              </a:spcAft>
              <a:buClr>
                <a:srgbClr val="2B85B8"/>
              </a:buClr>
              <a:buSzTx/>
              <a:buFont typeface="Wingdings" panose="05000000000000000000" pitchFamily="2" charset="2"/>
              <a:buNone/>
              <a:tabLst/>
              <a:defRPr/>
            </a:pPr>
            <a:r>
              <a:rPr kumimoji="0" lang="en-US" sz="1600" b="0" i="0" u="none" strike="noStrike" kern="1200" cap="none" spc="0" normalizeH="0" baseline="30000" noProof="0" dirty="0">
                <a:ln>
                  <a:noFill/>
                </a:ln>
                <a:solidFill>
                  <a:prstClr val="black"/>
                </a:solidFill>
                <a:effectLst/>
                <a:uLnTx/>
                <a:uFillTx/>
                <a:latin typeface="Calibri"/>
                <a:ea typeface="+mn-ea"/>
                <a:cs typeface="Calibri" panose="020F0502020204030204" pitchFamily="34" charset="0"/>
              </a:rPr>
              <a:t>‡</a:t>
            </a:r>
            <a:r>
              <a:rPr kumimoji="0" lang="en-US" altLang="en-US" sz="1600" b="0" i="0" u="none" strike="noStrike" kern="1200" cap="none" spc="0" normalizeH="0" baseline="0" noProof="0" dirty="0">
                <a:ln>
                  <a:noFill/>
                </a:ln>
                <a:solidFill>
                  <a:srgbClr val="000000"/>
                </a:solidFill>
                <a:effectLst/>
                <a:uLnTx/>
                <a:uFillTx/>
                <a:latin typeface="Calibri"/>
                <a:ea typeface="MS PGothic" panose="020B0600070205080204" pitchFamily="34" charset="-128"/>
                <a:cs typeface="+mn-cs"/>
              </a:rPr>
              <a:t>Data limited to DTG, but similar results might be seen with BIC.</a:t>
            </a:r>
          </a:p>
        </p:txBody>
      </p:sp>
      <p:cxnSp>
        <p:nvCxnSpPr>
          <p:cNvPr id="8" name="Straight Arrow Connector 7">
            <a:extLst>
              <a:ext uri="{FF2B5EF4-FFF2-40B4-BE49-F238E27FC236}">
                <a16:creationId xmlns:a16="http://schemas.microsoft.com/office/drawing/2014/main" id="{A92BF108-6B08-42C8-BE8A-779A331F3476}"/>
              </a:ext>
            </a:extLst>
          </p:cNvPr>
          <p:cNvCxnSpPr>
            <a:cxnSpLocks/>
          </p:cNvCxnSpPr>
          <p:nvPr/>
        </p:nvCxnSpPr>
        <p:spPr bwMode="auto">
          <a:xfrm>
            <a:off x="5486400" y="2359721"/>
            <a:ext cx="0" cy="848151"/>
          </a:xfrm>
          <a:prstGeom prst="straightConnector1">
            <a:avLst/>
          </a:prstGeom>
          <a:noFill/>
          <a:ln w="28575" cap="flat" cmpd="sng" algn="ctr">
            <a:solidFill>
              <a:schemeClr val="accent3"/>
            </a:solidFill>
            <a:prstDash val="solid"/>
            <a:round/>
            <a:headEnd type="none" w="med" len="med"/>
            <a:tailEnd type="triangle"/>
          </a:ln>
          <a:effectLst/>
        </p:spPr>
      </p:cxnSp>
      <p:cxnSp>
        <p:nvCxnSpPr>
          <p:cNvPr id="32" name="Straight Arrow Connector 31">
            <a:extLst>
              <a:ext uri="{FF2B5EF4-FFF2-40B4-BE49-F238E27FC236}">
                <a16:creationId xmlns:a16="http://schemas.microsoft.com/office/drawing/2014/main" id="{EF9C9E54-A95A-4649-9E05-8EE772378D33}"/>
              </a:ext>
            </a:extLst>
          </p:cNvPr>
          <p:cNvCxnSpPr>
            <a:cxnSpLocks/>
          </p:cNvCxnSpPr>
          <p:nvPr/>
        </p:nvCxnSpPr>
        <p:spPr bwMode="auto">
          <a:xfrm>
            <a:off x="6650854" y="2359721"/>
            <a:ext cx="0" cy="848151"/>
          </a:xfrm>
          <a:prstGeom prst="straightConnector1">
            <a:avLst/>
          </a:prstGeom>
          <a:noFill/>
          <a:ln w="28575" cap="flat" cmpd="sng" algn="ctr">
            <a:solidFill>
              <a:schemeClr val="accent4"/>
            </a:solidFill>
            <a:prstDash val="solid"/>
            <a:round/>
            <a:headEnd type="none" w="med" len="med"/>
            <a:tailEnd type="triangle"/>
          </a:ln>
          <a:effectLst/>
        </p:spPr>
      </p:cxnSp>
    </p:spTree>
    <p:extLst>
      <p:ext uri="{BB962C8B-B14F-4D97-AF65-F5344CB8AC3E}">
        <p14:creationId xmlns:p14="http://schemas.microsoft.com/office/powerpoint/2010/main" val="607236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336F7-017C-4736-9AA5-1B7BB415B819}"/>
              </a:ext>
            </a:extLst>
          </p:cNvPr>
          <p:cNvSpPr>
            <a:spLocks noGrp="1"/>
          </p:cNvSpPr>
          <p:nvPr>
            <p:ph type="title"/>
          </p:nvPr>
        </p:nvSpPr>
        <p:spPr/>
        <p:txBody>
          <a:bodyPr/>
          <a:lstStyle/>
          <a:p>
            <a:r>
              <a:rPr lang="en-US" dirty="0"/>
              <a:t>Case Patient</a:t>
            </a:r>
          </a:p>
        </p:txBody>
      </p:sp>
      <p:sp>
        <p:nvSpPr>
          <p:cNvPr id="5" name="Arrow: Right 4">
            <a:extLst>
              <a:ext uri="{FF2B5EF4-FFF2-40B4-BE49-F238E27FC236}">
                <a16:creationId xmlns:a16="http://schemas.microsoft.com/office/drawing/2014/main" id="{C839C9B1-1EC7-7C2B-25B4-2B49A233C71C}"/>
              </a:ext>
            </a:extLst>
          </p:cNvPr>
          <p:cNvSpPr/>
          <p:nvPr/>
        </p:nvSpPr>
        <p:spPr bwMode="auto">
          <a:xfrm>
            <a:off x="719138" y="2789051"/>
            <a:ext cx="10763066" cy="1017270"/>
          </a:xfrm>
          <a:prstGeom prst="rightArrow">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 name="TextBox 5">
            <a:extLst>
              <a:ext uri="{FF2B5EF4-FFF2-40B4-BE49-F238E27FC236}">
                <a16:creationId xmlns:a16="http://schemas.microsoft.com/office/drawing/2014/main" id="{A9AD37B1-3AA3-BAA1-1DF6-127EBF187B37}"/>
              </a:ext>
            </a:extLst>
          </p:cNvPr>
          <p:cNvSpPr txBox="1"/>
          <p:nvPr/>
        </p:nvSpPr>
        <p:spPr bwMode="auto">
          <a:xfrm>
            <a:off x="856407" y="3113020"/>
            <a:ext cx="6527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2008</a:t>
            </a:r>
          </a:p>
        </p:txBody>
      </p:sp>
      <p:sp>
        <p:nvSpPr>
          <p:cNvPr id="7" name="TextBox 6">
            <a:extLst>
              <a:ext uri="{FF2B5EF4-FFF2-40B4-BE49-F238E27FC236}">
                <a16:creationId xmlns:a16="http://schemas.microsoft.com/office/drawing/2014/main" id="{F5A1895C-10B1-0AA1-D08D-E96346EFB9DE}"/>
              </a:ext>
            </a:extLst>
          </p:cNvPr>
          <p:cNvSpPr txBox="1"/>
          <p:nvPr/>
        </p:nvSpPr>
        <p:spPr bwMode="auto">
          <a:xfrm>
            <a:off x="2381843" y="3113020"/>
            <a:ext cx="6527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2009</a:t>
            </a:r>
          </a:p>
        </p:txBody>
      </p:sp>
      <p:sp>
        <p:nvSpPr>
          <p:cNvPr id="12" name="TextBox 11">
            <a:extLst>
              <a:ext uri="{FF2B5EF4-FFF2-40B4-BE49-F238E27FC236}">
                <a16:creationId xmlns:a16="http://schemas.microsoft.com/office/drawing/2014/main" id="{D9ED4E87-7460-9CA3-FA34-09E9CDD9C06C}"/>
              </a:ext>
            </a:extLst>
          </p:cNvPr>
          <p:cNvSpPr txBox="1"/>
          <p:nvPr/>
        </p:nvSpPr>
        <p:spPr bwMode="auto">
          <a:xfrm>
            <a:off x="3858234" y="2707071"/>
            <a:ext cx="11913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2009-2014</a:t>
            </a:r>
          </a:p>
        </p:txBody>
      </p:sp>
      <p:sp>
        <p:nvSpPr>
          <p:cNvPr id="13" name="TextBox 12">
            <a:extLst>
              <a:ext uri="{FF2B5EF4-FFF2-40B4-BE49-F238E27FC236}">
                <a16:creationId xmlns:a16="http://schemas.microsoft.com/office/drawing/2014/main" id="{A5DAD163-90D2-1A12-64ED-C2F04D39A834}"/>
              </a:ext>
            </a:extLst>
          </p:cNvPr>
          <p:cNvSpPr txBox="1"/>
          <p:nvPr/>
        </p:nvSpPr>
        <p:spPr bwMode="auto">
          <a:xfrm>
            <a:off x="10445654" y="3113020"/>
            <a:ext cx="6527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2019</a:t>
            </a:r>
          </a:p>
        </p:txBody>
      </p:sp>
      <p:sp>
        <p:nvSpPr>
          <p:cNvPr id="14" name="TextBox 13">
            <a:extLst>
              <a:ext uri="{FF2B5EF4-FFF2-40B4-BE49-F238E27FC236}">
                <a16:creationId xmlns:a16="http://schemas.microsoft.com/office/drawing/2014/main" id="{4F6DF068-B0C2-B980-9C79-D12B3C990855}"/>
              </a:ext>
            </a:extLst>
          </p:cNvPr>
          <p:cNvSpPr txBox="1"/>
          <p:nvPr/>
        </p:nvSpPr>
        <p:spPr bwMode="auto">
          <a:xfrm>
            <a:off x="388856" y="3829361"/>
            <a:ext cx="1587844" cy="646331"/>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marL="0" marR="0" lvl="0" indent="0" algn="ctr" defTabSz="914400" rtl="0" eaLnBrk="1" fontAlgn="auto" latinLnBrk="0" hangingPunct="1">
              <a:lnSpc>
                <a:spcPct val="100000"/>
              </a:lnSpc>
              <a:spcBef>
                <a:spcPts val="70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a:ea typeface="+mn-ea"/>
                <a:cs typeface="+mn-cs"/>
              </a:rPr>
              <a:t>HIV Diagnosis</a:t>
            </a:r>
            <a:br>
              <a:rPr kumimoji="0" lang="en-US" sz="1800" b="0" i="0" u="none" strike="noStrike" kern="1200" cap="none" spc="0" normalizeH="0" baseline="0" noProof="0" dirty="0">
                <a:ln>
                  <a:noFill/>
                </a:ln>
                <a:solidFill>
                  <a:srgbClr val="000000"/>
                </a:solidFill>
                <a:effectLst/>
                <a:uLnTx/>
                <a:uFillTx/>
                <a:latin typeface="Calibri"/>
                <a:ea typeface="+mn-ea"/>
                <a:cs typeface="+mn-cs"/>
              </a:rPr>
            </a:br>
            <a:r>
              <a:rPr kumimoji="0" lang="en-US" sz="1800" b="0" i="0" u="none" strike="noStrike" kern="1200" cap="none" spc="0" normalizeH="0" baseline="0" noProof="0" dirty="0">
                <a:ln>
                  <a:noFill/>
                </a:ln>
                <a:solidFill>
                  <a:srgbClr val="000000"/>
                </a:solidFill>
                <a:effectLst/>
                <a:uLnTx/>
                <a:uFillTx/>
                <a:latin typeface="Calibri"/>
                <a:ea typeface="+mn-ea"/>
                <a:cs typeface="+mn-cs"/>
              </a:rPr>
              <a:t>Ivory coast </a:t>
            </a:r>
            <a:endParaRPr kumimoji="0" lang="en-US" sz="1800" b="1" i="0" u="none" strike="noStrike" kern="1200" cap="none" spc="0" normalizeH="0" baseline="0" noProof="0" dirty="0">
              <a:ln>
                <a:noFill/>
              </a:ln>
              <a:solidFill>
                <a:srgbClr val="000000"/>
              </a:solidFill>
              <a:effectLst/>
              <a:uLnTx/>
              <a:uFillTx/>
              <a:latin typeface="Calibri"/>
              <a:ea typeface="+mn-ea"/>
              <a:cs typeface="+mn-cs"/>
            </a:endParaRPr>
          </a:p>
        </p:txBody>
      </p:sp>
      <p:sp>
        <p:nvSpPr>
          <p:cNvPr id="15" name="TextBox 14">
            <a:extLst>
              <a:ext uri="{FF2B5EF4-FFF2-40B4-BE49-F238E27FC236}">
                <a16:creationId xmlns:a16="http://schemas.microsoft.com/office/drawing/2014/main" id="{FD7371C6-A09A-9486-2F98-57F0652428D6}"/>
              </a:ext>
            </a:extLst>
          </p:cNvPr>
          <p:cNvSpPr txBox="1"/>
          <p:nvPr/>
        </p:nvSpPr>
        <p:spPr bwMode="auto">
          <a:xfrm>
            <a:off x="1678595" y="3866182"/>
            <a:ext cx="2134145" cy="1767663"/>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marL="0" marR="0" lvl="0" indent="0" algn="ctr" defTabSz="914400" rtl="0" eaLnBrk="1" fontAlgn="auto" latinLnBrk="0" hangingPunct="1">
              <a:lnSpc>
                <a:spcPct val="90000"/>
              </a:lnSpc>
              <a:spcBef>
                <a:spcPts val="70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a:ea typeface="+mn-ea"/>
                <a:cs typeface="+mn-cs"/>
              </a:rPr>
              <a:t>ART Initiation </a:t>
            </a:r>
            <a:br>
              <a:rPr kumimoji="0" lang="en-US" sz="1800" b="1" i="0" u="none" strike="noStrike" kern="1200" cap="none" spc="0" normalizeH="0" baseline="0" noProof="0" dirty="0">
                <a:ln>
                  <a:noFill/>
                </a:ln>
                <a:solidFill>
                  <a:srgbClr val="000000"/>
                </a:solidFill>
                <a:effectLst/>
                <a:uLnTx/>
                <a:uFillTx/>
                <a:latin typeface="Calibri"/>
                <a:ea typeface="+mn-ea"/>
                <a:cs typeface="+mn-cs"/>
              </a:rPr>
            </a:br>
            <a:r>
              <a:rPr kumimoji="0" lang="en-US" sz="1800" b="0" i="0" u="none" strike="noStrike" kern="1200" cap="none" spc="0" normalizeH="0" baseline="0" noProof="0" dirty="0">
                <a:ln>
                  <a:noFill/>
                </a:ln>
                <a:solidFill>
                  <a:srgbClr val="000000"/>
                </a:solidFill>
                <a:effectLst/>
                <a:uLnTx/>
                <a:uFillTx/>
                <a:latin typeface="Calibri"/>
                <a:ea typeface="+mn-ea"/>
                <a:cs typeface="+mn-cs"/>
              </a:rPr>
              <a:t>HIV-1 RNA: </a:t>
            </a:r>
            <a:br>
              <a:rPr kumimoji="0" lang="en-US" sz="1800" b="0" i="0" u="none" strike="noStrike" kern="1200" cap="none" spc="0" normalizeH="0" baseline="0" noProof="0" dirty="0">
                <a:ln>
                  <a:noFill/>
                </a:ln>
                <a:solidFill>
                  <a:srgbClr val="000000"/>
                </a:solidFill>
                <a:effectLst/>
                <a:uLnTx/>
                <a:uFillTx/>
                <a:latin typeface="Calibri"/>
                <a:ea typeface="+mn-ea"/>
                <a:cs typeface="+mn-cs"/>
              </a:rPr>
            </a:br>
            <a:r>
              <a:rPr kumimoji="0" lang="en-US" sz="1800" b="0" i="0" u="none" strike="noStrike" kern="1200" cap="none" spc="0" normalizeH="0" baseline="0" noProof="0" dirty="0">
                <a:ln>
                  <a:noFill/>
                </a:ln>
                <a:solidFill>
                  <a:srgbClr val="000000"/>
                </a:solidFill>
                <a:effectLst/>
                <a:uLnTx/>
                <a:uFillTx/>
                <a:latin typeface="Calibri"/>
                <a:ea typeface="+mn-ea"/>
                <a:cs typeface="+mn-cs"/>
              </a:rPr>
              <a:t>287,000 copies/mL</a:t>
            </a:r>
          </a:p>
          <a:p>
            <a:pPr marL="0" marR="0" lvl="0" indent="0" algn="ctr" defTabSz="914400" rtl="0" eaLnBrk="1" fontAlgn="auto" latinLnBrk="0" hangingPunct="1">
              <a:lnSpc>
                <a:spcPct val="90000"/>
              </a:lnSpc>
              <a:spcBef>
                <a:spcPts val="70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a:ea typeface="+mn-ea"/>
                <a:cs typeface="+mn-cs"/>
              </a:rPr>
              <a:t>CD4: 117 cells/mm</a:t>
            </a:r>
            <a:r>
              <a:rPr kumimoji="0" lang="en-US" sz="1800" b="0" i="0" u="none" strike="noStrike" kern="1200" cap="none" spc="0" normalizeH="0" baseline="30000" noProof="0" dirty="0">
                <a:ln>
                  <a:noFill/>
                </a:ln>
                <a:solidFill>
                  <a:srgbClr val="000000"/>
                </a:solidFill>
                <a:effectLst/>
                <a:uLnTx/>
                <a:uFillTx/>
                <a:latin typeface="Calibri"/>
                <a:ea typeface="+mn-ea"/>
                <a:cs typeface="+mn-cs"/>
              </a:rPr>
              <a:t>3</a:t>
            </a:r>
            <a:r>
              <a:rPr kumimoji="0" lang="en-US" sz="1800" b="0" i="0" u="none" strike="noStrike" kern="1200" cap="none" spc="0" normalizeH="0" baseline="0" noProof="0" dirty="0">
                <a:ln>
                  <a:noFill/>
                </a:ln>
                <a:solidFill>
                  <a:srgbClr val="000000"/>
                </a:solidFill>
                <a:effectLst/>
                <a:uLnTx/>
                <a:uFillTx/>
                <a:latin typeface="Calibri"/>
                <a:ea typeface="+mn-ea"/>
                <a:cs typeface="+mn-cs"/>
              </a:rPr>
              <a:t> </a:t>
            </a:r>
          </a:p>
          <a:p>
            <a:pPr marL="0" marR="0" lvl="0" indent="0" algn="ctr" defTabSz="914400" rtl="0" eaLnBrk="1" fontAlgn="auto" latinLnBrk="0" hangingPunct="1">
              <a:lnSpc>
                <a:spcPct val="90000"/>
              </a:lnSpc>
              <a:spcBef>
                <a:spcPts val="70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Calibri"/>
                <a:ea typeface="+mn-ea"/>
                <a:cs typeface="+mn-cs"/>
              </a:rPr>
              <a:t>EFV + 3TC/ZDV, then EFV/3TC/TDF</a:t>
            </a:r>
          </a:p>
        </p:txBody>
      </p:sp>
      <p:sp>
        <p:nvSpPr>
          <p:cNvPr id="16" name="TextBox 15">
            <a:extLst>
              <a:ext uri="{FF2B5EF4-FFF2-40B4-BE49-F238E27FC236}">
                <a16:creationId xmlns:a16="http://schemas.microsoft.com/office/drawing/2014/main" id="{5C374044-8FC6-582D-B11C-E49DA046EE7B}"/>
              </a:ext>
            </a:extLst>
          </p:cNvPr>
          <p:cNvSpPr txBox="1"/>
          <p:nvPr/>
        </p:nvSpPr>
        <p:spPr bwMode="auto">
          <a:xfrm>
            <a:off x="4790582" y="3829361"/>
            <a:ext cx="2727818" cy="2695097"/>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marL="0" marR="0" lvl="0" indent="0" algn="ctr" defTabSz="914400" rtl="0" eaLnBrk="1" fontAlgn="auto" latinLnBrk="0" hangingPunct="1">
              <a:lnSpc>
                <a:spcPct val="90000"/>
              </a:lnSpc>
              <a:spcBef>
                <a:spcPts val="70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a:ea typeface="+mn-ea"/>
                <a:cs typeface="+mn-cs"/>
              </a:rPr>
              <a:t>Arrived in France </a:t>
            </a:r>
            <a:br>
              <a:rPr kumimoji="0" lang="en-US" sz="1800" b="1" i="0" u="none" strike="noStrike" kern="1200" cap="none" spc="0" normalizeH="0" baseline="0" noProof="0" dirty="0">
                <a:ln>
                  <a:noFill/>
                </a:ln>
                <a:solidFill>
                  <a:srgbClr val="000000"/>
                </a:solidFill>
                <a:effectLst/>
                <a:uLnTx/>
                <a:uFillTx/>
                <a:latin typeface="Calibri"/>
                <a:ea typeface="+mn-ea"/>
                <a:cs typeface="+mn-cs"/>
              </a:rPr>
            </a:br>
            <a:r>
              <a:rPr kumimoji="0" lang="en-US" sz="1800" b="1" i="0" u="none" strike="noStrike" kern="1200" cap="none" spc="0" normalizeH="0" baseline="0" noProof="0" dirty="0">
                <a:ln>
                  <a:noFill/>
                </a:ln>
                <a:solidFill>
                  <a:srgbClr val="000000"/>
                </a:solidFill>
                <a:effectLst/>
                <a:uLnTx/>
                <a:uFillTx/>
                <a:latin typeface="Calibri"/>
                <a:ea typeface="+mn-ea"/>
                <a:cs typeface="+mn-cs"/>
              </a:rPr>
              <a:t>on ATV + ABC/3TC</a:t>
            </a:r>
          </a:p>
          <a:p>
            <a:pPr marL="0" marR="0" lvl="0" indent="0" algn="ctr" defTabSz="914400" rtl="0" eaLnBrk="1" fontAlgn="auto" latinLnBrk="0" hangingPunct="1">
              <a:lnSpc>
                <a:spcPct val="90000"/>
              </a:lnSpc>
              <a:spcBef>
                <a:spcPts val="70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a:ea typeface="+mn-ea"/>
                <a:cs typeface="+mn-cs"/>
              </a:rPr>
              <a:t>HIV-1 RNA:                      38,500 copies/mL </a:t>
            </a:r>
          </a:p>
          <a:p>
            <a:pPr marL="0" marR="0" lvl="0" indent="0" algn="ctr" defTabSz="914400" rtl="0" eaLnBrk="1" fontAlgn="auto" latinLnBrk="0" hangingPunct="1">
              <a:lnSpc>
                <a:spcPct val="90000"/>
              </a:lnSpc>
              <a:spcBef>
                <a:spcPts val="70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a:ea typeface="+mn-ea"/>
                <a:cs typeface="+mn-cs"/>
              </a:rPr>
              <a:t>CD4: 112 cells/mm</a:t>
            </a:r>
            <a:r>
              <a:rPr kumimoji="0" lang="en-US" sz="1800" b="0" i="0" u="none" strike="noStrike" kern="1200" cap="none" spc="0" normalizeH="0" baseline="30000" noProof="0" dirty="0">
                <a:ln>
                  <a:noFill/>
                </a:ln>
                <a:solidFill>
                  <a:srgbClr val="000000"/>
                </a:solidFill>
                <a:effectLst/>
                <a:uLnTx/>
                <a:uFillTx/>
                <a:latin typeface="Calibri"/>
                <a:ea typeface="+mn-ea"/>
                <a:cs typeface="+mn-cs"/>
              </a:rPr>
              <a:t>3</a:t>
            </a:r>
          </a:p>
          <a:p>
            <a:pPr marL="0" marR="0" lvl="0" indent="0" algn="ctr" defTabSz="914400" rtl="0" eaLnBrk="1" fontAlgn="auto" latinLnBrk="0" hangingPunct="1">
              <a:lnSpc>
                <a:spcPct val="90000"/>
              </a:lnSpc>
              <a:spcBef>
                <a:spcPts val="70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a:ea typeface="+mn-ea"/>
                <a:cs typeface="+mn-cs"/>
              </a:rPr>
              <a:t> </a:t>
            </a:r>
            <a:r>
              <a:rPr kumimoji="0" lang="en-US" sz="1800" b="1" i="0" u="none" strike="noStrike" kern="1200" cap="none" spc="0" normalizeH="0" baseline="0" noProof="0" dirty="0">
                <a:ln>
                  <a:noFill/>
                </a:ln>
                <a:solidFill>
                  <a:srgbClr val="000000"/>
                </a:solidFill>
                <a:effectLst/>
                <a:uLnTx/>
                <a:uFillTx/>
                <a:latin typeface="Calibri"/>
                <a:ea typeface="+mn-ea"/>
                <a:cs typeface="+mn-cs"/>
              </a:rPr>
              <a:t>Resistance Profile </a:t>
            </a:r>
            <a:br>
              <a:rPr kumimoji="0" lang="en-US" sz="1800" b="1" i="0" u="none" strike="noStrike" kern="1200" cap="none" spc="0" normalizeH="0" baseline="0" noProof="0" dirty="0">
                <a:ln>
                  <a:noFill/>
                </a:ln>
                <a:solidFill>
                  <a:srgbClr val="000000"/>
                </a:solidFill>
                <a:effectLst/>
                <a:uLnTx/>
                <a:uFillTx/>
                <a:latin typeface="Calibri"/>
                <a:ea typeface="+mn-ea"/>
                <a:cs typeface="+mn-cs"/>
              </a:rPr>
            </a:br>
            <a:r>
              <a:rPr kumimoji="0" lang="en-US" sz="1800" b="0" i="0" u="none" strike="noStrike" kern="1200" cap="none" spc="0" normalizeH="0" baseline="0" noProof="0" dirty="0">
                <a:ln>
                  <a:noFill/>
                </a:ln>
                <a:solidFill>
                  <a:srgbClr val="000000"/>
                </a:solidFill>
                <a:effectLst/>
                <a:uLnTx/>
                <a:uFillTx/>
                <a:latin typeface="Calibri"/>
                <a:ea typeface="+mn-ea"/>
                <a:cs typeface="+mn-cs"/>
              </a:rPr>
              <a:t>GT 1 TDF, INI, DRV sensitive</a:t>
            </a:r>
          </a:p>
          <a:p>
            <a:pPr marL="0" marR="0" lvl="0" indent="0" algn="ctr" defTabSz="914400" rtl="0" eaLnBrk="1" fontAlgn="auto" latinLnBrk="0" hangingPunct="1">
              <a:lnSpc>
                <a:spcPct val="90000"/>
              </a:lnSpc>
              <a:spcBef>
                <a:spcPts val="70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a:ea typeface="+mn-ea"/>
                <a:cs typeface="+mn-cs"/>
              </a:rPr>
              <a:t>    Start:                             </a:t>
            </a:r>
            <a:r>
              <a:rPr kumimoji="0" lang="en-US" sz="1800" b="1" i="0" u="none" strike="noStrike" kern="1200" cap="none" spc="0" normalizeH="0" baseline="0" noProof="0" dirty="0">
                <a:ln>
                  <a:noFill/>
                </a:ln>
                <a:solidFill>
                  <a:srgbClr val="015873"/>
                </a:solidFill>
                <a:effectLst/>
                <a:uLnTx/>
                <a:uFillTx/>
                <a:latin typeface="Calibri"/>
                <a:ea typeface="+mn-ea"/>
                <a:cs typeface="+mn-cs"/>
              </a:rPr>
              <a:t>DRV/RTV + RAL + FTC/TDF</a:t>
            </a:r>
          </a:p>
        </p:txBody>
      </p:sp>
      <p:sp>
        <p:nvSpPr>
          <p:cNvPr id="17" name="TextBox 16">
            <a:extLst>
              <a:ext uri="{FF2B5EF4-FFF2-40B4-BE49-F238E27FC236}">
                <a16:creationId xmlns:a16="http://schemas.microsoft.com/office/drawing/2014/main" id="{78961ECA-20C1-BE6E-CF63-D6527ED1152C}"/>
              </a:ext>
            </a:extLst>
          </p:cNvPr>
          <p:cNvSpPr txBox="1"/>
          <p:nvPr/>
        </p:nvSpPr>
        <p:spPr bwMode="auto">
          <a:xfrm>
            <a:off x="2626275" y="1416409"/>
            <a:ext cx="3910252" cy="1179297"/>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marL="0" marR="0" lvl="0" indent="0" algn="ctr" defTabSz="914400" rtl="0" eaLnBrk="1" fontAlgn="auto" latinLnBrk="0" hangingPunct="1">
              <a:lnSpc>
                <a:spcPct val="90000"/>
              </a:lnSpc>
              <a:spcBef>
                <a:spcPts val="70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a:ea typeface="+mn-ea"/>
                <a:cs typeface="+mn-cs"/>
              </a:rPr>
              <a:t>Partially suppressed HIV-1 RNA between 400 and 100,000 copies/mL      </a:t>
            </a:r>
          </a:p>
          <a:p>
            <a:pPr marL="0" marR="0" lvl="0" indent="0" algn="ctr" defTabSz="914400" rtl="0" eaLnBrk="1" fontAlgn="auto" latinLnBrk="0" hangingPunct="1">
              <a:lnSpc>
                <a:spcPct val="90000"/>
              </a:lnSpc>
              <a:spcBef>
                <a:spcPts val="70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a:ea typeface="+mn-ea"/>
                <a:cs typeface="+mn-cs"/>
              </a:rPr>
              <a:t>  </a:t>
            </a:r>
            <a:r>
              <a:rPr kumimoji="0" lang="en-US" sz="1800" b="1" i="0" u="none" strike="noStrike" kern="1200" cap="none" spc="0" normalizeH="0" baseline="0" noProof="0" dirty="0">
                <a:ln>
                  <a:noFill/>
                </a:ln>
                <a:solidFill>
                  <a:srgbClr val="015873"/>
                </a:solidFill>
                <a:effectLst/>
                <a:uLnTx/>
                <a:uFillTx/>
                <a:latin typeface="Calibri"/>
                <a:ea typeface="+mn-ea"/>
                <a:cs typeface="+mn-cs"/>
              </a:rPr>
              <a:t>Switch to LPV/RTV + ABC/3TC, then ATV</a:t>
            </a:r>
            <a:r>
              <a:rPr kumimoji="0" lang="en-US" sz="1800" b="0" i="0" u="none" strike="noStrike" kern="1200" cap="none" spc="0" normalizeH="0" baseline="0" noProof="0" dirty="0">
                <a:ln>
                  <a:noFill/>
                </a:ln>
                <a:solidFill>
                  <a:srgbClr val="015873"/>
                </a:solidFill>
                <a:effectLst/>
                <a:uLnTx/>
                <a:uFillTx/>
                <a:latin typeface="Calibri"/>
                <a:ea typeface="+mn-ea"/>
                <a:cs typeface="+mn-cs"/>
              </a:rPr>
              <a:t>: </a:t>
            </a:r>
            <a:r>
              <a:rPr kumimoji="0" lang="en-US" sz="1800" b="0" i="0" u="none" strike="noStrike" kern="1200" cap="none" spc="0" normalizeH="0" baseline="0" noProof="0" dirty="0">
                <a:ln>
                  <a:noFill/>
                </a:ln>
                <a:solidFill>
                  <a:srgbClr val="000000"/>
                </a:solidFill>
                <a:effectLst/>
                <a:uLnTx/>
                <a:uFillTx/>
                <a:latin typeface="Calibri"/>
                <a:ea typeface="+mn-ea"/>
                <a:cs typeface="+mn-cs"/>
              </a:rPr>
              <a:t>poor tolerance to PI</a:t>
            </a:r>
          </a:p>
        </p:txBody>
      </p:sp>
      <p:cxnSp>
        <p:nvCxnSpPr>
          <p:cNvPr id="18" name="Straight Connector 17">
            <a:extLst>
              <a:ext uri="{FF2B5EF4-FFF2-40B4-BE49-F238E27FC236}">
                <a16:creationId xmlns:a16="http://schemas.microsoft.com/office/drawing/2014/main" id="{CE87B680-5ED3-59F1-A9CA-9D7C0421BC06}"/>
              </a:ext>
            </a:extLst>
          </p:cNvPr>
          <p:cNvCxnSpPr>
            <a:cxnSpLocks/>
          </p:cNvCxnSpPr>
          <p:nvPr/>
        </p:nvCxnSpPr>
        <p:spPr bwMode="auto">
          <a:xfrm flipV="1">
            <a:off x="4506809" y="2577704"/>
            <a:ext cx="0" cy="129367"/>
          </a:xfrm>
          <a:prstGeom prst="line">
            <a:avLst/>
          </a:prstGeom>
          <a:noFill/>
          <a:ln w="28575" cap="flat" cmpd="sng" algn="ctr">
            <a:solidFill>
              <a:schemeClr val="bg1"/>
            </a:solidFill>
            <a:prstDash val="solid"/>
            <a:round/>
            <a:headEnd type="none" w="med" len="med"/>
            <a:tailEnd type="oval" w="med" len="med"/>
          </a:ln>
          <a:effectLst/>
        </p:spPr>
      </p:cxnSp>
      <p:sp>
        <p:nvSpPr>
          <p:cNvPr id="19" name="TextBox 18">
            <a:extLst>
              <a:ext uri="{FF2B5EF4-FFF2-40B4-BE49-F238E27FC236}">
                <a16:creationId xmlns:a16="http://schemas.microsoft.com/office/drawing/2014/main" id="{D2FBC41A-528D-72AD-06D5-A9DB903FAC89}"/>
              </a:ext>
            </a:extLst>
          </p:cNvPr>
          <p:cNvSpPr txBox="1"/>
          <p:nvPr/>
        </p:nvSpPr>
        <p:spPr bwMode="auto">
          <a:xfrm>
            <a:off x="9724821" y="3833131"/>
            <a:ext cx="2094409" cy="1179297"/>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marL="0" marR="0" lvl="0" indent="0" algn="ctr" defTabSz="914400" rtl="0" eaLnBrk="1" fontAlgn="auto" latinLnBrk="0" hangingPunct="1">
              <a:lnSpc>
                <a:spcPct val="90000"/>
              </a:lnSpc>
              <a:spcBef>
                <a:spcPts val="70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a:ea typeface="+mn-ea"/>
                <a:cs typeface="+mn-cs"/>
              </a:rPr>
              <a:t>Back to Hospital</a:t>
            </a:r>
            <a:br>
              <a:rPr kumimoji="0" lang="en-US" sz="1800" b="1" i="0" u="none" strike="noStrike" kern="1200" cap="none" spc="0" normalizeH="0" baseline="0" noProof="0" dirty="0">
                <a:ln>
                  <a:noFill/>
                </a:ln>
                <a:solidFill>
                  <a:srgbClr val="000000"/>
                </a:solidFill>
                <a:effectLst/>
                <a:uLnTx/>
                <a:uFillTx/>
                <a:latin typeface="Calibri"/>
                <a:ea typeface="+mn-ea"/>
                <a:cs typeface="+mn-cs"/>
              </a:rPr>
            </a:br>
            <a:r>
              <a:rPr kumimoji="0" lang="en-US" sz="1800" b="0" i="0" u="none" strike="noStrike" kern="1200" cap="none" spc="0" normalizeH="0" baseline="0" noProof="0" dirty="0">
                <a:ln>
                  <a:noFill/>
                </a:ln>
                <a:solidFill>
                  <a:srgbClr val="000000"/>
                </a:solidFill>
                <a:effectLst/>
                <a:uLnTx/>
                <a:uFillTx/>
                <a:latin typeface="Calibri"/>
                <a:ea typeface="+mn-ea"/>
                <a:cs typeface="+mn-cs"/>
              </a:rPr>
              <a:t>HIV-1 RNA: </a:t>
            </a:r>
            <a:br>
              <a:rPr kumimoji="0" lang="en-US" sz="1800" b="0" i="0" u="none" strike="noStrike" kern="1200" cap="none" spc="0" normalizeH="0" baseline="0" noProof="0" dirty="0">
                <a:ln>
                  <a:noFill/>
                </a:ln>
                <a:solidFill>
                  <a:srgbClr val="000000"/>
                </a:solidFill>
                <a:effectLst/>
                <a:uLnTx/>
                <a:uFillTx/>
                <a:latin typeface="Calibri"/>
                <a:ea typeface="+mn-ea"/>
                <a:cs typeface="+mn-cs"/>
              </a:rPr>
            </a:br>
            <a:r>
              <a:rPr kumimoji="0" lang="en-US" sz="1800" b="0" i="0" u="none" strike="noStrike" kern="1200" cap="none" spc="0" normalizeH="0" baseline="0" noProof="0" dirty="0">
                <a:ln>
                  <a:noFill/>
                </a:ln>
                <a:solidFill>
                  <a:srgbClr val="000000"/>
                </a:solidFill>
                <a:effectLst/>
                <a:uLnTx/>
                <a:uFillTx/>
                <a:latin typeface="Calibri"/>
                <a:ea typeface="+mn-ea"/>
                <a:cs typeface="+mn-cs"/>
              </a:rPr>
              <a:t>35,560 copies/mL </a:t>
            </a:r>
          </a:p>
          <a:p>
            <a:pPr marL="0" marR="0" lvl="0" indent="0" algn="ctr" defTabSz="914400" rtl="0" eaLnBrk="1" fontAlgn="auto" latinLnBrk="0" hangingPunct="1">
              <a:lnSpc>
                <a:spcPct val="90000"/>
              </a:lnSpc>
              <a:spcBef>
                <a:spcPts val="70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a:ea typeface="+mn-ea"/>
                <a:cs typeface="+mn-cs"/>
              </a:rPr>
              <a:t>CD4: 235 cells/mm</a:t>
            </a:r>
            <a:r>
              <a:rPr kumimoji="0" lang="en-US" sz="1800" b="0" i="0" u="none" strike="noStrike" kern="1200" cap="none" spc="0" normalizeH="0" baseline="30000" noProof="0" dirty="0">
                <a:ln>
                  <a:noFill/>
                </a:ln>
                <a:solidFill>
                  <a:srgbClr val="000000"/>
                </a:solidFill>
                <a:effectLst/>
                <a:uLnTx/>
                <a:uFillTx/>
                <a:latin typeface="Calibri"/>
                <a:ea typeface="+mn-ea"/>
                <a:cs typeface="+mn-cs"/>
              </a:rPr>
              <a:t>3</a:t>
            </a:r>
            <a:r>
              <a:rPr kumimoji="0" lang="en-US" sz="1800" b="0" i="0" u="none" strike="noStrike" kern="1200" cap="none" spc="0" normalizeH="0" baseline="0" noProof="0" dirty="0">
                <a:ln>
                  <a:noFill/>
                </a:ln>
                <a:solidFill>
                  <a:srgbClr val="000000"/>
                </a:solidFill>
                <a:effectLst/>
                <a:uLnTx/>
                <a:uFillTx/>
                <a:latin typeface="Calibri"/>
                <a:ea typeface="+mn-ea"/>
                <a:cs typeface="+mn-cs"/>
              </a:rPr>
              <a:t> </a:t>
            </a:r>
          </a:p>
        </p:txBody>
      </p:sp>
      <p:cxnSp>
        <p:nvCxnSpPr>
          <p:cNvPr id="21" name="Straight Connector 20">
            <a:extLst>
              <a:ext uri="{FF2B5EF4-FFF2-40B4-BE49-F238E27FC236}">
                <a16:creationId xmlns:a16="http://schemas.microsoft.com/office/drawing/2014/main" id="{44656CC7-7BE2-1DDB-00A5-025787D1B5E1}"/>
              </a:ext>
            </a:extLst>
          </p:cNvPr>
          <p:cNvCxnSpPr/>
          <p:nvPr/>
        </p:nvCxnSpPr>
        <p:spPr bwMode="auto">
          <a:xfrm>
            <a:off x="1182778" y="3528715"/>
            <a:ext cx="0" cy="257760"/>
          </a:xfrm>
          <a:prstGeom prst="line">
            <a:avLst/>
          </a:prstGeom>
          <a:noFill/>
          <a:ln w="28575" cap="flat" cmpd="sng" algn="ctr">
            <a:solidFill>
              <a:schemeClr val="bg1"/>
            </a:solidFill>
            <a:prstDash val="solid"/>
            <a:round/>
            <a:headEnd type="none" w="med" len="med"/>
            <a:tailEnd type="oval" w="med" len="med"/>
          </a:ln>
          <a:effectLst/>
        </p:spPr>
      </p:cxnSp>
      <p:cxnSp>
        <p:nvCxnSpPr>
          <p:cNvPr id="22" name="Straight Connector 21">
            <a:extLst>
              <a:ext uri="{FF2B5EF4-FFF2-40B4-BE49-F238E27FC236}">
                <a16:creationId xmlns:a16="http://schemas.microsoft.com/office/drawing/2014/main" id="{37F676AD-66D5-EE8D-0E15-BE8AE56DF9BE}"/>
              </a:ext>
            </a:extLst>
          </p:cNvPr>
          <p:cNvCxnSpPr/>
          <p:nvPr/>
        </p:nvCxnSpPr>
        <p:spPr bwMode="auto">
          <a:xfrm>
            <a:off x="2716775" y="3528715"/>
            <a:ext cx="0" cy="257760"/>
          </a:xfrm>
          <a:prstGeom prst="line">
            <a:avLst/>
          </a:prstGeom>
          <a:noFill/>
          <a:ln w="28575" cap="flat" cmpd="sng" algn="ctr">
            <a:solidFill>
              <a:schemeClr val="bg1"/>
            </a:solidFill>
            <a:prstDash val="solid"/>
            <a:round/>
            <a:headEnd type="none" w="med" len="med"/>
            <a:tailEnd type="oval" w="med" len="med"/>
          </a:ln>
          <a:effectLst/>
        </p:spPr>
      </p:cxnSp>
      <p:cxnSp>
        <p:nvCxnSpPr>
          <p:cNvPr id="23" name="Straight Connector 22">
            <a:extLst>
              <a:ext uri="{FF2B5EF4-FFF2-40B4-BE49-F238E27FC236}">
                <a16:creationId xmlns:a16="http://schemas.microsoft.com/office/drawing/2014/main" id="{5B58A3DA-BAF1-AC56-D26E-B8A90BB676EF}"/>
              </a:ext>
            </a:extLst>
          </p:cNvPr>
          <p:cNvCxnSpPr/>
          <p:nvPr/>
        </p:nvCxnSpPr>
        <p:spPr bwMode="auto">
          <a:xfrm>
            <a:off x="6210155" y="3528715"/>
            <a:ext cx="0" cy="257760"/>
          </a:xfrm>
          <a:prstGeom prst="line">
            <a:avLst/>
          </a:prstGeom>
          <a:noFill/>
          <a:ln w="28575" cap="flat" cmpd="sng" algn="ctr">
            <a:solidFill>
              <a:schemeClr val="bg1"/>
            </a:solidFill>
            <a:prstDash val="solid"/>
            <a:round/>
            <a:headEnd type="none" w="med" len="med"/>
            <a:tailEnd type="oval" w="med" len="med"/>
          </a:ln>
          <a:effectLst/>
        </p:spPr>
      </p:cxnSp>
      <p:cxnSp>
        <p:nvCxnSpPr>
          <p:cNvPr id="24" name="Straight Connector 23">
            <a:extLst>
              <a:ext uri="{FF2B5EF4-FFF2-40B4-BE49-F238E27FC236}">
                <a16:creationId xmlns:a16="http://schemas.microsoft.com/office/drawing/2014/main" id="{5EACD121-3EE3-7024-A74A-2D9F8755FE43}"/>
              </a:ext>
            </a:extLst>
          </p:cNvPr>
          <p:cNvCxnSpPr/>
          <p:nvPr/>
        </p:nvCxnSpPr>
        <p:spPr bwMode="auto">
          <a:xfrm>
            <a:off x="10772025" y="3528715"/>
            <a:ext cx="0" cy="257760"/>
          </a:xfrm>
          <a:prstGeom prst="line">
            <a:avLst/>
          </a:prstGeom>
          <a:noFill/>
          <a:ln w="28575" cap="flat" cmpd="sng" algn="ctr">
            <a:solidFill>
              <a:schemeClr val="bg1"/>
            </a:solidFill>
            <a:prstDash val="solid"/>
            <a:round/>
            <a:headEnd type="none" w="med" len="med"/>
            <a:tailEnd type="oval" w="med" len="med"/>
          </a:ln>
          <a:effectLst/>
        </p:spPr>
      </p:cxnSp>
      <p:sp>
        <p:nvSpPr>
          <p:cNvPr id="25" name="TextBox 24">
            <a:extLst>
              <a:ext uri="{FF2B5EF4-FFF2-40B4-BE49-F238E27FC236}">
                <a16:creationId xmlns:a16="http://schemas.microsoft.com/office/drawing/2014/main" id="{C60B4FAD-CB8E-63DD-2E11-AF7BA30783A0}"/>
              </a:ext>
            </a:extLst>
          </p:cNvPr>
          <p:cNvSpPr txBox="1"/>
          <p:nvPr/>
        </p:nvSpPr>
        <p:spPr bwMode="auto">
          <a:xfrm>
            <a:off x="5883784" y="3113020"/>
            <a:ext cx="6527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2014</a:t>
            </a:r>
          </a:p>
        </p:txBody>
      </p:sp>
      <p:cxnSp>
        <p:nvCxnSpPr>
          <p:cNvPr id="26" name="Straight Connector 25">
            <a:extLst>
              <a:ext uri="{FF2B5EF4-FFF2-40B4-BE49-F238E27FC236}">
                <a16:creationId xmlns:a16="http://schemas.microsoft.com/office/drawing/2014/main" id="{6C67E1A6-B126-8961-3F7A-E755AD1059FD}"/>
              </a:ext>
            </a:extLst>
          </p:cNvPr>
          <p:cNvCxnSpPr/>
          <p:nvPr/>
        </p:nvCxnSpPr>
        <p:spPr bwMode="auto">
          <a:xfrm>
            <a:off x="535701" y="3879494"/>
            <a:ext cx="1294154" cy="0"/>
          </a:xfrm>
          <a:prstGeom prst="line">
            <a:avLst/>
          </a:prstGeom>
          <a:noFill/>
          <a:ln w="28575" cap="flat" cmpd="sng" algn="ctr">
            <a:solidFill>
              <a:schemeClr val="accent3"/>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24121B64-3D8D-4288-90E6-437FBE65BF9A}"/>
              </a:ext>
            </a:extLst>
          </p:cNvPr>
          <p:cNvCxnSpPr/>
          <p:nvPr/>
        </p:nvCxnSpPr>
        <p:spPr bwMode="auto">
          <a:xfrm>
            <a:off x="2061137" y="3879494"/>
            <a:ext cx="1294154" cy="0"/>
          </a:xfrm>
          <a:prstGeom prst="line">
            <a:avLst/>
          </a:prstGeom>
          <a:noFill/>
          <a:ln w="28575" cap="flat" cmpd="sng" algn="ctr">
            <a:solidFill>
              <a:schemeClr val="accent3"/>
            </a:solidFill>
            <a:prstDash val="solid"/>
            <a:round/>
            <a:headEnd type="none" w="med" len="med"/>
            <a:tailEnd type="none" w="med" len="med"/>
          </a:ln>
          <a:effectLst/>
        </p:spPr>
      </p:cxnSp>
      <p:cxnSp>
        <p:nvCxnSpPr>
          <p:cNvPr id="28" name="Straight Connector 27">
            <a:extLst>
              <a:ext uri="{FF2B5EF4-FFF2-40B4-BE49-F238E27FC236}">
                <a16:creationId xmlns:a16="http://schemas.microsoft.com/office/drawing/2014/main" id="{F9189F59-26ED-E23E-6D2D-39652963F43E}"/>
              </a:ext>
            </a:extLst>
          </p:cNvPr>
          <p:cNvCxnSpPr>
            <a:cxnSpLocks/>
          </p:cNvCxnSpPr>
          <p:nvPr/>
        </p:nvCxnSpPr>
        <p:spPr bwMode="auto">
          <a:xfrm>
            <a:off x="5375237" y="3879494"/>
            <a:ext cx="1632838" cy="0"/>
          </a:xfrm>
          <a:prstGeom prst="line">
            <a:avLst/>
          </a:prstGeom>
          <a:noFill/>
          <a:ln w="28575" cap="flat" cmpd="sng" algn="ctr">
            <a:solidFill>
              <a:schemeClr val="accent3"/>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EE0B3FD8-94EA-36ED-CEBF-057338C59257}"/>
              </a:ext>
            </a:extLst>
          </p:cNvPr>
          <p:cNvCxnSpPr>
            <a:cxnSpLocks/>
          </p:cNvCxnSpPr>
          <p:nvPr/>
        </p:nvCxnSpPr>
        <p:spPr bwMode="auto">
          <a:xfrm>
            <a:off x="9955606" y="3879494"/>
            <a:ext cx="1632838" cy="0"/>
          </a:xfrm>
          <a:prstGeom prst="line">
            <a:avLst/>
          </a:prstGeom>
          <a:noFill/>
          <a:ln w="28575" cap="flat" cmpd="sng" algn="ctr">
            <a:solidFill>
              <a:schemeClr val="accent3"/>
            </a:solidFill>
            <a:prstDash val="solid"/>
            <a:round/>
            <a:headEnd type="none" w="med" len="med"/>
            <a:tailEnd type="none" w="med" len="med"/>
          </a:ln>
          <a:effectLst/>
        </p:spPr>
      </p:cxnSp>
      <p:sp>
        <p:nvSpPr>
          <p:cNvPr id="30" name="Freeform: Shape 29">
            <a:extLst>
              <a:ext uri="{FF2B5EF4-FFF2-40B4-BE49-F238E27FC236}">
                <a16:creationId xmlns:a16="http://schemas.microsoft.com/office/drawing/2014/main" id="{CCDC85C1-5198-6622-75A1-9F85F4E432E3}"/>
              </a:ext>
            </a:extLst>
          </p:cNvPr>
          <p:cNvSpPr/>
          <p:nvPr/>
        </p:nvSpPr>
        <p:spPr bwMode="auto">
          <a:xfrm>
            <a:off x="2727054" y="2707071"/>
            <a:ext cx="3559510" cy="330980"/>
          </a:xfrm>
          <a:custGeom>
            <a:avLst/>
            <a:gdLst>
              <a:gd name="connsiteX0" fmla="*/ 0 w 4043680"/>
              <a:gd name="connsiteY0" fmla="*/ 421640 h 426720"/>
              <a:gd name="connsiteX1" fmla="*/ 0 w 4043680"/>
              <a:gd name="connsiteY1" fmla="*/ 0 h 426720"/>
              <a:gd name="connsiteX2" fmla="*/ 4043680 w 4043680"/>
              <a:gd name="connsiteY2" fmla="*/ 0 h 426720"/>
              <a:gd name="connsiteX3" fmla="*/ 4043680 w 4043680"/>
              <a:gd name="connsiteY3" fmla="*/ 426720 h 426720"/>
            </a:gdLst>
            <a:ahLst/>
            <a:cxnLst>
              <a:cxn ang="0">
                <a:pos x="connsiteX0" y="connsiteY0"/>
              </a:cxn>
              <a:cxn ang="0">
                <a:pos x="connsiteX1" y="connsiteY1"/>
              </a:cxn>
              <a:cxn ang="0">
                <a:pos x="connsiteX2" y="connsiteY2"/>
              </a:cxn>
              <a:cxn ang="0">
                <a:pos x="connsiteX3" y="connsiteY3"/>
              </a:cxn>
            </a:cxnLst>
            <a:rect l="l" t="t" r="r" b="b"/>
            <a:pathLst>
              <a:path w="4043680" h="426720">
                <a:moveTo>
                  <a:pt x="0" y="421640"/>
                </a:moveTo>
                <a:lnTo>
                  <a:pt x="0" y="0"/>
                </a:lnTo>
                <a:lnTo>
                  <a:pt x="4043680" y="0"/>
                </a:lnTo>
                <a:lnTo>
                  <a:pt x="4043680" y="426720"/>
                </a:lnTo>
              </a:path>
            </a:pathLst>
          </a:custGeom>
          <a:noFill/>
          <a:ln w="285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31" name="TextBox 30">
            <a:extLst>
              <a:ext uri="{FF2B5EF4-FFF2-40B4-BE49-F238E27FC236}">
                <a16:creationId xmlns:a16="http://schemas.microsoft.com/office/drawing/2014/main" id="{EB0819F6-DE94-EDD1-BF33-0188B4615CDD}"/>
              </a:ext>
            </a:extLst>
          </p:cNvPr>
          <p:cNvSpPr txBox="1"/>
          <p:nvPr/>
        </p:nvSpPr>
        <p:spPr bwMode="auto">
          <a:xfrm>
            <a:off x="458126" y="1555992"/>
            <a:ext cx="1462643"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Calibri"/>
                <a:ea typeface="+mn-ea"/>
                <a:cs typeface="+mn-cs"/>
              </a:rPr>
              <a:t>42-Yr-Old Woman </a:t>
            </a:r>
          </a:p>
        </p:txBody>
      </p:sp>
      <p:pic>
        <p:nvPicPr>
          <p:cNvPr id="32" name="Graphic 31" descr="User with solid fill">
            <a:extLst>
              <a:ext uri="{FF2B5EF4-FFF2-40B4-BE49-F238E27FC236}">
                <a16:creationId xmlns:a16="http://schemas.microsoft.com/office/drawing/2014/main" id="{4E75CBD2-1EE8-A595-4055-397741219D7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5850" y="2135010"/>
            <a:ext cx="1017270" cy="1017270"/>
          </a:xfrm>
          <a:prstGeom prst="rect">
            <a:avLst/>
          </a:prstGeom>
        </p:spPr>
      </p:pic>
      <p:sp>
        <p:nvSpPr>
          <p:cNvPr id="33" name="TextBox 32">
            <a:extLst>
              <a:ext uri="{FF2B5EF4-FFF2-40B4-BE49-F238E27FC236}">
                <a16:creationId xmlns:a16="http://schemas.microsoft.com/office/drawing/2014/main" id="{7F71E1DB-B6EF-926F-4E9C-6A2B1E061B0A}"/>
              </a:ext>
            </a:extLst>
          </p:cNvPr>
          <p:cNvSpPr txBox="1"/>
          <p:nvPr/>
        </p:nvSpPr>
        <p:spPr bwMode="auto">
          <a:xfrm>
            <a:off x="8830230" y="3113020"/>
            <a:ext cx="6527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2017</a:t>
            </a:r>
          </a:p>
        </p:txBody>
      </p:sp>
      <p:sp>
        <p:nvSpPr>
          <p:cNvPr id="34" name="TextBox 33">
            <a:extLst>
              <a:ext uri="{FF2B5EF4-FFF2-40B4-BE49-F238E27FC236}">
                <a16:creationId xmlns:a16="http://schemas.microsoft.com/office/drawing/2014/main" id="{C9E628F4-CDDA-1F80-A892-2318D990E440}"/>
              </a:ext>
            </a:extLst>
          </p:cNvPr>
          <p:cNvSpPr txBox="1"/>
          <p:nvPr/>
        </p:nvSpPr>
        <p:spPr bwMode="auto">
          <a:xfrm>
            <a:off x="7738232" y="3113020"/>
            <a:ext cx="6527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2015</a:t>
            </a:r>
          </a:p>
        </p:txBody>
      </p:sp>
      <p:sp>
        <p:nvSpPr>
          <p:cNvPr id="35" name="TextBox 34">
            <a:extLst>
              <a:ext uri="{FF2B5EF4-FFF2-40B4-BE49-F238E27FC236}">
                <a16:creationId xmlns:a16="http://schemas.microsoft.com/office/drawing/2014/main" id="{1D2216B4-BD66-E7EB-AAF3-2FD5EBFB8CA3}"/>
              </a:ext>
            </a:extLst>
          </p:cNvPr>
          <p:cNvSpPr txBox="1"/>
          <p:nvPr/>
        </p:nvSpPr>
        <p:spPr bwMode="auto">
          <a:xfrm>
            <a:off x="7236657" y="3833131"/>
            <a:ext cx="1655893" cy="590931"/>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marL="0" marR="0" lvl="0" indent="0" algn="ctr" defTabSz="914400" rtl="0" eaLnBrk="1" fontAlgn="auto" latinLnBrk="0" hangingPunct="1">
              <a:lnSpc>
                <a:spcPct val="90000"/>
              </a:lnSpc>
              <a:spcBef>
                <a:spcPts val="70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a:ea typeface="+mn-ea"/>
                <a:cs typeface="+mn-cs"/>
              </a:rPr>
              <a:t>HIV-1 RNA Suppressed</a:t>
            </a:r>
            <a:endParaRPr kumimoji="0" lang="en-US"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49" name="TextBox 48">
            <a:extLst>
              <a:ext uri="{FF2B5EF4-FFF2-40B4-BE49-F238E27FC236}">
                <a16:creationId xmlns:a16="http://schemas.microsoft.com/office/drawing/2014/main" id="{E7388826-3D69-41A0-C19F-3EF5EAE13EC9}"/>
              </a:ext>
            </a:extLst>
          </p:cNvPr>
          <p:cNvSpPr txBox="1"/>
          <p:nvPr/>
        </p:nvSpPr>
        <p:spPr bwMode="auto">
          <a:xfrm>
            <a:off x="9375545" y="2707071"/>
            <a:ext cx="11913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2017-2019</a:t>
            </a:r>
          </a:p>
        </p:txBody>
      </p:sp>
      <p:cxnSp>
        <p:nvCxnSpPr>
          <p:cNvPr id="51" name="Straight Connector 50">
            <a:extLst>
              <a:ext uri="{FF2B5EF4-FFF2-40B4-BE49-F238E27FC236}">
                <a16:creationId xmlns:a16="http://schemas.microsoft.com/office/drawing/2014/main" id="{29CECD47-74CB-8695-9806-699220AD7FF7}"/>
              </a:ext>
            </a:extLst>
          </p:cNvPr>
          <p:cNvCxnSpPr/>
          <p:nvPr/>
        </p:nvCxnSpPr>
        <p:spPr bwMode="auto">
          <a:xfrm>
            <a:off x="8071575" y="3528715"/>
            <a:ext cx="0" cy="257760"/>
          </a:xfrm>
          <a:prstGeom prst="line">
            <a:avLst/>
          </a:prstGeom>
          <a:noFill/>
          <a:ln w="28575" cap="flat" cmpd="sng" algn="ctr">
            <a:solidFill>
              <a:schemeClr val="bg1"/>
            </a:solidFill>
            <a:prstDash val="solid"/>
            <a:round/>
            <a:headEnd type="none" w="med" len="med"/>
            <a:tailEnd type="oval" w="med" len="med"/>
          </a:ln>
          <a:effectLst/>
        </p:spPr>
      </p:cxnSp>
      <p:cxnSp>
        <p:nvCxnSpPr>
          <p:cNvPr id="52" name="Straight Connector 51">
            <a:extLst>
              <a:ext uri="{FF2B5EF4-FFF2-40B4-BE49-F238E27FC236}">
                <a16:creationId xmlns:a16="http://schemas.microsoft.com/office/drawing/2014/main" id="{2C731732-9D71-A341-822E-CA6688FDF470}"/>
              </a:ext>
            </a:extLst>
          </p:cNvPr>
          <p:cNvCxnSpPr>
            <a:cxnSpLocks/>
          </p:cNvCxnSpPr>
          <p:nvPr/>
        </p:nvCxnSpPr>
        <p:spPr bwMode="auto">
          <a:xfrm>
            <a:off x="7518400" y="3879494"/>
            <a:ext cx="1071880" cy="0"/>
          </a:xfrm>
          <a:prstGeom prst="line">
            <a:avLst/>
          </a:prstGeom>
          <a:noFill/>
          <a:ln w="28575" cap="flat" cmpd="sng" algn="ctr">
            <a:solidFill>
              <a:schemeClr val="accent3"/>
            </a:solidFill>
            <a:prstDash val="solid"/>
            <a:round/>
            <a:headEnd type="none" w="med" len="med"/>
            <a:tailEnd type="none" w="med" len="med"/>
          </a:ln>
          <a:effectLst/>
        </p:spPr>
      </p:cxnSp>
      <p:sp>
        <p:nvSpPr>
          <p:cNvPr id="55" name="TextBox 54">
            <a:extLst>
              <a:ext uri="{FF2B5EF4-FFF2-40B4-BE49-F238E27FC236}">
                <a16:creationId xmlns:a16="http://schemas.microsoft.com/office/drawing/2014/main" id="{EBDFC4A4-56EC-5106-8FAF-24376E6A7811}"/>
              </a:ext>
            </a:extLst>
          </p:cNvPr>
          <p:cNvSpPr txBox="1"/>
          <p:nvPr/>
        </p:nvSpPr>
        <p:spPr bwMode="auto">
          <a:xfrm>
            <a:off x="8350533" y="1717628"/>
            <a:ext cx="3123051" cy="840230"/>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marL="0" marR="0" lvl="0" indent="0" algn="ctr" defTabSz="914400" rtl="0" eaLnBrk="1" fontAlgn="auto" latinLnBrk="0" hangingPunct="1">
              <a:lnSpc>
                <a:spcPct val="90000"/>
              </a:lnSpc>
              <a:spcBef>
                <a:spcPts val="70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a:ea typeface="+mn-ea"/>
                <a:cs typeface="+mn-cs"/>
              </a:rPr>
              <a:t>R</a:t>
            </a:r>
            <a:r>
              <a:rPr kumimoji="0" lang="en-US" sz="1800" b="0" i="0" u="none" strike="noStrike" kern="1200" cap="none" spc="0" normalizeH="0" baseline="0" noProof="0" dirty="0" err="1">
                <a:ln>
                  <a:noFill/>
                </a:ln>
                <a:solidFill>
                  <a:srgbClr val="000000"/>
                </a:solidFill>
                <a:effectLst/>
                <a:uLnTx/>
                <a:uFillTx/>
                <a:latin typeface="Calibri"/>
                <a:ea typeface="+mn-ea"/>
                <a:cs typeface="+mn-cs"/>
              </a:rPr>
              <a:t>eturned</a:t>
            </a:r>
            <a:r>
              <a:rPr kumimoji="0" lang="en-US" sz="1800" b="0" i="0" u="none" strike="noStrike" kern="1200" cap="none" spc="0" normalizeH="0" baseline="0" noProof="0" dirty="0">
                <a:ln>
                  <a:noFill/>
                </a:ln>
                <a:solidFill>
                  <a:srgbClr val="000000"/>
                </a:solidFill>
                <a:effectLst/>
                <a:uLnTx/>
                <a:uFillTx/>
                <a:latin typeface="Calibri"/>
                <a:ea typeface="+mn-ea"/>
                <a:cs typeface="+mn-cs"/>
              </a:rPr>
              <a:t> to Ivory coast due to family issues and took approximately one half of ART</a:t>
            </a:r>
            <a:endParaRPr kumimoji="0" lang="en-US" sz="1600" b="0" i="0" u="none" strike="noStrike" kern="1200" cap="none" spc="0" normalizeH="0" baseline="0" noProof="0" dirty="0">
              <a:ln>
                <a:noFill/>
              </a:ln>
              <a:solidFill>
                <a:srgbClr val="000000"/>
              </a:solidFill>
              <a:effectLst/>
              <a:uLnTx/>
              <a:uFillTx/>
              <a:latin typeface="Calibri"/>
              <a:ea typeface="+mn-ea"/>
              <a:cs typeface="+mn-cs"/>
            </a:endParaRPr>
          </a:p>
        </p:txBody>
      </p:sp>
      <p:cxnSp>
        <p:nvCxnSpPr>
          <p:cNvPr id="56" name="Straight Connector 55">
            <a:extLst>
              <a:ext uri="{FF2B5EF4-FFF2-40B4-BE49-F238E27FC236}">
                <a16:creationId xmlns:a16="http://schemas.microsoft.com/office/drawing/2014/main" id="{73B33DF0-1A66-09B5-777C-4B529ABE74F8}"/>
              </a:ext>
            </a:extLst>
          </p:cNvPr>
          <p:cNvCxnSpPr>
            <a:cxnSpLocks/>
          </p:cNvCxnSpPr>
          <p:nvPr/>
        </p:nvCxnSpPr>
        <p:spPr bwMode="auto">
          <a:xfrm flipV="1">
            <a:off x="9955606" y="2577704"/>
            <a:ext cx="0" cy="129367"/>
          </a:xfrm>
          <a:prstGeom prst="line">
            <a:avLst/>
          </a:prstGeom>
          <a:noFill/>
          <a:ln w="28575" cap="flat" cmpd="sng" algn="ctr">
            <a:solidFill>
              <a:schemeClr val="bg1"/>
            </a:solidFill>
            <a:prstDash val="solid"/>
            <a:round/>
            <a:headEnd type="none" w="med" len="med"/>
            <a:tailEnd type="oval" w="med" len="med"/>
          </a:ln>
          <a:effectLst/>
        </p:spPr>
      </p:cxnSp>
      <p:sp>
        <p:nvSpPr>
          <p:cNvPr id="57" name="Freeform: Shape 56">
            <a:extLst>
              <a:ext uri="{FF2B5EF4-FFF2-40B4-BE49-F238E27FC236}">
                <a16:creationId xmlns:a16="http://schemas.microsoft.com/office/drawing/2014/main" id="{19265CBB-DC65-FA45-3AD9-BB704212AED2}"/>
              </a:ext>
            </a:extLst>
          </p:cNvPr>
          <p:cNvSpPr/>
          <p:nvPr/>
        </p:nvSpPr>
        <p:spPr bwMode="auto">
          <a:xfrm>
            <a:off x="9154503" y="2707071"/>
            <a:ext cx="1602206" cy="330980"/>
          </a:xfrm>
          <a:custGeom>
            <a:avLst/>
            <a:gdLst>
              <a:gd name="connsiteX0" fmla="*/ 0 w 4043680"/>
              <a:gd name="connsiteY0" fmla="*/ 421640 h 426720"/>
              <a:gd name="connsiteX1" fmla="*/ 0 w 4043680"/>
              <a:gd name="connsiteY1" fmla="*/ 0 h 426720"/>
              <a:gd name="connsiteX2" fmla="*/ 4043680 w 4043680"/>
              <a:gd name="connsiteY2" fmla="*/ 0 h 426720"/>
              <a:gd name="connsiteX3" fmla="*/ 4043680 w 4043680"/>
              <a:gd name="connsiteY3" fmla="*/ 426720 h 426720"/>
            </a:gdLst>
            <a:ahLst/>
            <a:cxnLst>
              <a:cxn ang="0">
                <a:pos x="connsiteX0" y="connsiteY0"/>
              </a:cxn>
              <a:cxn ang="0">
                <a:pos x="connsiteX1" y="connsiteY1"/>
              </a:cxn>
              <a:cxn ang="0">
                <a:pos x="connsiteX2" y="connsiteY2"/>
              </a:cxn>
              <a:cxn ang="0">
                <a:pos x="connsiteX3" y="connsiteY3"/>
              </a:cxn>
            </a:cxnLst>
            <a:rect l="l" t="t" r="r" b="b"/>
            <a:pathLst>
              <a:path w="4043680" h="426720">
                <a:moveTo>
                  <a:pt x="0" y="421640"/>
                </a:moveTo>
                <a:lnTo>
                  <a:pt x="0" y="0"/>
                </a:lnTo>
                <a:lnTo>
                  <a:pt x="4043680" y="0"/>
                </a:lnTo>
                <a:lnTo>
                  <a:pt x="4043680" y="426720"/>
                </a:lnTo>
              </a:path>
            </a:pathLst>
          </a:custGeom>
          <a:noFill/>
          <a:ln w="285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580218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98AEA-0643-407B-83E0-00EA5A0A277F}"/>
              </a:ext>
            </a:extLst>
          </p:cNvPr>
          <p:cNvSpPr>
            <a:spLocks noGrp="1"/>
          </p:cNvSpPr>
          <p:nvPr>
            <p:ph type="title"/>
          </p:nvPr>
        </p:nvSpPr>
        <p:spPr/>
        <p:txBody>
          <a:bodyPr/>
          <a:lstStyle/>
          <a:p>
            <a:r>
              <a:rPr lang="en-US" dirty="0"/>
              <a:t>Case Patient: Cumulative Historical Resistance </a:t>
            </a:r>
            <a:br>
              <a:rPr lang="en-US" dirty="0"/>
            </a:br>
            <a:r>
              <a:rPr lang="en-US" dirty="0"/>
              <a:t>(2014 and 2019)</a:t>
            </a:r>
          </a:p>
        </p:txBody>
      </p:sp>
      <p:sp>
        <p:nvSpPr>
          <p:cNvPr id="5" name="TextBox 4">
            <a:extLst>
              <a:ext uri="{FF2B5EF4-FFF2-40B4-BE49-F238E27FC236}">
                <a16:creationId xmlns:a16="http://schemas.microsoft.com/office/drawing/2014/main" id="{F86271C9-9152-39B2-F65A-9E3F451A9ADC}"/>
              </a:ext>
            </a:extLst>
          </p:cNvPr>
          <p:cNvSpPr txBox="1"/>
          <p:nvPr/>
        </p:nvSpPr>
        <p:spPr bwMode="auto">
          <a:xfrm>
            <a:off x="414758" y="6409672"/>
            <a:ext cx="438030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hivdb.stanford.edu/hivdb/by-mutations. hivfrenchresistance.org. </a:t>
            </a:r>
          </a:p>
        </p:txBody>
      </p:sp>
      <p:graphicFrame>
        <p:nvGraphicFramePr>
          <p:cNvPr id="3" name="Group 3">
            <a:extLst>
              <a:ext uri="{FF2B5EF4-FFF2-40B4-BE49-F238E27FC236}">
                <a16:creationId xmlns:a16="http://schemas.microsoft.com/office/drawing/2014/main" id="{2E904DBF-BA30-7B09-B42B-5EE7FFE6A7B7}"/>
              </a:ext>
            </a:extLst>
          </p:cNvPr>
          <p:cNvGraphicFramePr>
            <a:graphicFrameLocks/>
          </p:cNvGraphicFramePr>
          <p:nvPr>
            <p:extLst>
              <p:ext uri="{D42A27DB-BD31-4B8C-83A1-F6EECF244321}">
                <p14:modId xmlns:p14="http://schemas.microsoft.com/office/powerpoint/2010/main" val="3140951720"/>
              </p:ext>
            </p:extLst>
          </p:nvPr>
        </p:nvGraphicFramePr>
        <p:xfrm>
          <a:off x="723900" y="1600200"/>
          <a:ext cx="4907466" cy="4572080"/>
        </p:xfrm>
        <a:graphic>
          <a:graphicData uri="http://schemas.openxmlformats.org/drawingml/2006/table">
            <a:tbl>
              <a:tblPr/>
              <a:tblGrid>
                <a:gridCol w="1015690">
                  <a:extLst>
                    <a:ext uri="{9D8B030D-6E8A-4147-A177-3AD203B41FA5}">
                      <a16:colId xmlns:a16="http://schemas.microsoft.com/office/drawing/2014/main" val="20000"/>
                    </a:ext>
                  </a:extLst>
                </a:gridCol>
                <a:gridCol w="3891776">
                  <a:extLst>
                    <a:ext uri="{9D8B030D-6E8A-4147-A177-3AD203B41FA5}">
                      <a16:colId xmlns:a16="http://schemas.microsoft.com/office/drawing/2014/main" val="4023254989"/>
                    </a:ext>
                  </a:extLst>
                </a:gridCol>
              </a:tblGrid>
              <a:tr h="493679">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Drug</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kern="1200" cap="none" normalizeH="0" baseline="0" dirty="0">
                          <a:ln>
                            <a:noFill/>
                          </a:ln>
                          <a:solidFill>
                            <a:schemeClr val="tx1"/>
                          </a:solidFill>
                          <a:effectLst/>
                          <a:latin typeface="Calibri" panose="020F0502020204030204" pitchFamily="34" charset="0"/>
                          <a:ea typeface="+mn-ea"/>
                          <a:cs typeface="+mn-cs"/>
                        </a:rPr>
                        <a:t>Level of Resistance</a:t>
                      </a:r>
                      <a:br>
                        <a:rPr kumimoji="0" lang="en-US" sz="1800" b="1" i="0" u="none" strike="noStrike" kern="1200" cap="none" normalizeH="0" baseline="0" dirty="0">
                          <a:ln>
                            <a:noFill/>
                          </a:ln>
                          <a:solidFill>
                            <a:schemeClr val="tx1"/>
                          </a:solidFill>
                          <a:effectLst/>
                          <a:latin typeface="Calibri" panose="020F0502020204030204" pitchFamily="34" charset="0"/>
                          <a:ea typeface="+mn-ea"/>
                          <a:cs typeface="+mn-cs"/>
                        </a:rPr>
                      </a:br>
                      <a:r>
                        <a:rPr kumimoji="0" lang="en-US" sz="1800" b="1" i="0" u="none" strike="noStrike" kern="1200" cap="none" normalizeH="0" baseline="0" dirty="0">
                          <a:ln>
                            <a:noFill/>
                          </a:ln>
                          <a:solidFill>
                            <a:schemeClr val="tx1"/>
                          </a:solidFill>
                          <a:effectLst/>
                          <a:latin typeface="Calibri" panose="020F0502020204030204" pitchFamily="34" charset="0"/>
                          <a:ea typeface="+mn-ea"/>
                          <a:cs typeface="+mn-cs"/>
                        </a:rPr>
                        <a:t>(Stanford University Database)</a:t>
                      </a:r>
                      <a:endParaRPr kumimoji="0" lang="en-GB" sz="1800" b="1" i="0" u="none" strike="noStrike" cap="none" normalizeH="0" baseline="0" dirty="0">
                        <a:ln>
                          <a:noFill/>
                        </a:ln>
                        <a:solidFill>
                          <a:schemeClr val="tx1"/>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3047154627"/>
                  </a:ext>
                </a:extLst>
              </a:tr>
              <a:tr h="345578">
                <a:tc gridSpan="2">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1" i="0" u="none" strike="noStrike" cap="none" normalizeH="0" baseline="0" dirty="0">
                          <a:ln>
                            <a:noFill/>
                          </a:ln>
                          <a:solidFill>
                            <a:schemeClr val="bg2">
                              <a:lumMod val="10000"/>
                            </a:schemeClr>
                          </a:solidFill>
                          <a:effectLst/>
                          <a:latin typeface="Calibri" panose="020F0502020204030204" pitchFamily="34" charset="0"/>
                        </a:rPr>
                        <a:t>NRTI (Mutations: </a:t>
                      </a:r>
                      <a:r>
                        <a:rPr kumimoji="0" lang="fr-FR" sz="1800" b="1" i="0" u="none" strike="noStrike" cap="none" normalizeH="0" baseline="0" dirty="0">
                          <a:ln>
                            <a:noFill/>
                          </a:ln>
                          <a:solidFill>
                            <a:schemeClr val="bg2">
                              <a:lumMod val="10000"/>
                            </a:schemeClr>
                          </a:solidFill>
                          <a:effectLst/>
                          <a:latin typeface="Calibri" panose="020F0502020204030204" pitchFamily="34" charset="0"/>
                        </a:rPr>
                        <a:t>M41L, </a:t>
                      </a:r>
                      <a:br>
                        <a:rPr kumimoji="0" lang="fr-FR" sz="1800" b="1" i="0" u="none" strike="noStrike" cap="none" normalizeH="0" baseline="0" dirty="0">
                          <a:ln>
                            <a:noFill/>
                          </a:ln>
                          <a:solidFill>
                            <a:schemeClr val="bg2">
                              <a:lumMod val="10000"/>
                            </a:schemeClr>
                          </a:solidFill>
                          <a:effectLst/>
                          <a:latin typeface="Calibri" panose="020F0502020204030204" pitchFamily="34" charset="0"/>
                        </a:rPr>
                      </a:br>
                      <a:r>
                        <a:rPr kumimoji="0" lang="fr-FR" sz="1800" b="1" i="0" u="none" strike="noStrike" cap="none" normalizeH="0" baseline="0" dirty="0">
                          <a:ln>
                            <a:noFill/>
                          </a:ln>
                          <a:solidFill>
                            <a:schemeClr val="bg2">
                              <a:lumMod val="10000"/>
                            </a:schemeClr>
                          </a:solidFill>
                          <a:effectLst/>
                          <a:latin typeface="Calibri" panose="020F0502020204030204" pitchFamily="34" charset="0"/>
                        </a:rPr>
                        <a:t>K65R, D67N, M184V, T215Y</a:t>
                      </a:r>
                      <a:r>
                        <a:rPr kumimoji="0" lang="en-US" sz="1800" b="1" i="0" u="none" strike="noStrike" cap="none" normalizeH="0" baseline="0" dirty="0">
                          <a:ln>
                            <a:noFill/>
                          </a:ln>
                          <a:solidFill>
                            <a:schemeClr val="bg2">
                              <a:lumMod val="10000"/>
                            </a:schemeClr>
                          </a:solidFill>
                          <a:effectLst/>
                          <a:latin typeface="Calibri" panose="020F0502020204030204" pitchFamily="34" charset="0"/>
                        </a:rPr>
                        <a:t>)</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tc hMerge="1">
                  <a:txBody>
                    <a:bodyPr/>
                    <a:lstStyle/>
                    <a:p>
                      <a:endParaRPr lang="en-US"/>
                    </a:p>
                  </a:txBody>
                  <a:tcPr/>
                </a:tc>
                <a:extLst>
                  <a:ext uri="{0D108BD9-81ED-4DB2-BD59-A6C34878D82A}">
                    <a16:rowId xmlns:a16="http://schemas.microsoft.com/office/drawing/2014/main" val="734484249"/>
                  </a:ext>
                </a:extLst>
              </a:tr>
              <a:tr h="789881">
                <a:tc>
                  <a:txBody>
                    <a:bodyPr/>
                    <a:lstStyle/>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ABC</a:t>
                      </a:r>
                    </a:p>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FTC</a:t>
                      </a:r>
                    </a:p>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3TC</a:t>
                      </a:r>
                    </a:p>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ZDV</a:t>
                      </a:r>
                    </a:p>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TFV</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extLst>
                  <a:ext uri="{0D108BD9-81ED-4DB2-BD59-A6C34878D82A}">
                    <a16:rowId xmlns:a16="http://schemas.microsoft.com/office/drawing/2014/main" val="10002"/>
                  </a:ext>
                </a:extLst>
              </a:tr>
              <a:tr h="268696">
                <a:tc gridSpan="2">
                  <a:txBody>
                    <a:bodyPr/>
                    <a:lstStyle/>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800" b="1" i="0" u="none" strike="noStrike" cap="none" normalizeH="0" baseline="0" dirty="0">
                          <a:ln>
                            <a:noFill/>
                          </a:ln>
                          <a:solidFill>
                            <a:schemeClr val="bg2">
                              <a:lumMod val="10000"/>
                            </a:schemeClr>
                          </a:solidFill>
                          <a:effectLst/>
                          <a:latin typeface="Calibri" panose="020F0502020204030204" pitchFamily="34" charset="0"/>
                        </a:rPr>
                        <a:t>INSTI (Mutations: N155H)</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hMerge="1">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extLst>
                  <a:ext uri="{0D108BD9-81ED-4DB2-BD59-A6C34878D82A}">
                    <a16:rowId xmlns:a16="http://schemas.microsoft.com/office/drawing/2014/main" val="3393789163"/>
                  </a:ext>
                </a:extLst>
              </a:tr>
              <a:tr h="789881">
                <a:tc>
                  <a:txBody>
                    <a:bodyPr/>
                    <a:lstStyle/>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BIC</a:t>
                      </a:r>
                    </a:p>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CAB</a:t>
                      </a:r>
                    </a:p>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DTG</a:t>
                      </a:r>
                    </a:p>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EVG</a:t>
                      </a:r>
                    </a:p>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RAL</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Potential low</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Low</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Potential low</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54300346"/>
                  </a:ext>
                </a:extLst>
              </a:tr>
            </a:tbl>
          </a:graphicData>
        </a:graphic>
      </p:graphicFrame>
      <p:graphicFrame>
        <p:nvGraphicFramePr>
          <p:cNvPr id="7" name="Group 3">
            <a:extLst>
              <a:ext uri="{FF2B5EF4-FFF2-40B4-BE49-F238E27FC236}">
                <a16:creationId xmlns:a16="http://schemas.microsoft.com/office/drawing/2014/main" id="{2AC28B95-F19E-79B6-FC37-56B0B2A8AC01}"/>
              </a:ext>
            </a:extLst>
          </p:cNvPr>
          <p:cNvGraphicFramePr>
            <a:graphicFrameLocks/>
          </p:cNvGraphicFramePr>
          <p:nvPr>
            <p:extLst>
              <p:ext uri="{D42A27DB-BD31-4B8C-83A1-F6EECF244321}">
                <p14:modId xmlns:p14="http://schemas.microsoft.com/office/powerpoint/2010/main" val="2770218231"/>
              </p:ext>
            </p:extLst>
          </p:nvPr>
        </p:nvGraphicFramePr>
        <p:xfrm>
          <a:off x="6246807" y="1605781"/>
          <a:ext cx="4770598" cy="4023440"/>
        </p:xfrm>
        <a:graphic>
          <a:graphicData uri="http://schemas.openxmlformats.org/drawingml/2006/table">
            <a:tbl>
              <a:tblPr/>
              <a:tblGrid>
                <a:gridCol w="941140">
                  <a:extLst>
                    <a:ext uri="{9D8B030D-6E8A-4147-A177-3AD203B41FA5}">
                      <a16:colId xmlns:a16="http://schemas.microsoft.com/office/drawing/2014/main" val="20000"/>
                    </a:ext>
                  </a:extLst>
                </a:gridCol>
                <a:gridCol w="3829458">
                  <a:extLst>
                    <a:ext uri="{9D8B030D-6E8A-4147-A177-3AD203B41FA5}">
                      <a16:colId xmlns:a16="http://schemas.microsoft.com/office/drawing/2014/main" val="2474530414"/>
                    </a:ext>
                  </a:extLst>
                </a:gridCol>
              </a:tblGrid>
              <a:tr h="483503">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Drug</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kern="1200" cap="none" normalizeH="0" baseline="0" dirty="0">
                          <a:ln>
                            <a:noFill/>
                          </a:ln>
                          <a:solidFill>
                            <a:schemeClr val="tx1"/>
                          </a:solidFill>
                          <a:effectLst/>
                          <a:latin typeface="Calibri" panose="020F0502020204030204" pitchFamily="34" charset="0"/>
                          <a:ea typeface="+mn-ea"/>
                          <a:cs typeface="+mn-cs"/>
                        </a:rPr>
                        <a:t>Level of Resistance</a:t>
                      </a:r>
                      <a:br>
                        <a:rPr kumimoji="0" lang="en-US" sz="1800" b="1" i="0" u="none" strike="noStrike" kern="1200" cap="none" normalizeH="0" baseline="0" dirty="0">
                          <a:ln>
                            <a:noFill/>
                          </a:ln>
                          <a:solidFill>
                            <a:schemeClr val="tx1"/>
                          </a:solidFill>
                          <a:effectLst/>
                          <a:latin typeface="Calibri" panose="020F0502020204030204" pitchFamily="34" charset="0"/>
                          <a:ea typeface="+mn-ea"/>
                          <a:cs typeface="+mn-cs"/>
                        </a:rPr>
                      </a:br>
                      <a:r>
                        <a:rPr kumimoji="0" lang="en-US" sz="1800" b="1" i="0" u="none" strike="noStrike" kern="1200" cap="none" normalizeH="0" baseline="0" dirty="0">
                          <a:ln>
                            <a:noFill/>
                          </a:ln>
                          <a:solidFill>
                            <a:schemeClr val="tx1"/>
                          </a:solidFill>
                          <a:effectLst/>
                          <a:latin typeface="Calibri" panose="020F0502020204030204" pitchFamily="34" charset="0"/>
                          <a:ea typeface="+mn-ea"/>
                          <a:cs typeface="+mn-cs"/>
                        </a:rPr>
                        <a:t>(Stanford University Database)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3047154627"/>
                  </a:ext>
                </a:extLst>
              </a:tr>
              <a:tr h="193406">
                <a:tc gridSpan="2">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2">
                              <a:lumMod val="10000"/>
                            </a:schemeClr>
                          </a:solidFill>
                          <a:effectLst/>
                          <a:latin typeface="Calibri" panose="020F0502020204030204" pitchFamily="34" charset="0"/>
                        </a:rPr>
                        <a:t>NNRTI (Mutations: K103N, Y181C, G190A)</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hMerge="1">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1"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989172838"/>
                  </a:ext>
                </a:extLst>
              </a:tr>
              <a:tr h="773600">
                <a:tc>
                  <a:txBody>
                    <a:bodyPr/>
                    <a:lstStyle/>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defRPr/>
                      </a:pPr>
                      <a:r>
                        <a:rPr kumimoji="0" lang="en-US" sz="18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EFV</a:t>
                      </a:r>
                    </a:p>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defRPr/>
                      </a:pPr>
                      <a:r>
                        <a:rPr kumimoji="0" lang="en-US" sz="18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ETR</a:t>
                      </a:r>
                    </a:p>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defRPr/>
                      </a:pPr>
                      <a:r>
                        <a:rPr kumimoji="0" lang="en-US" sz="18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NVP</a:t>
                      </a:r>
                    </a:p>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defRPr/>
                      </a:pPr>
                      <a:r>
                        <a:rPr kumimoji="0" lang="en-US" sz="18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DOR</a:t>
                      </a:r>
                    </a:p>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defRPr/>
                      </a:pPr>
                      <a:r>
                        <a:rPr kumimoji="0" lang="en-US" sz="18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RPV</a:t>
                      </a: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Intermediate</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Low</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 </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r h="193406">
                <a:tc gridSpan="2">
                  <a:txBody>
                    <a:bodyPr/>
                    <a:lstStyle/>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defRPr/>
                      </a:pPr>
                      <a:r>
                        <a:rPr kumimoji="0" lang="en-US" sz="1800" b="1" i="0" u="none" strike="noStrike" cap="none" normalizeH="0" baseline="0" dirty="0">
                          <a:ln>
                            <a:noFill/>
                          </a:ln>
                          <a:solidFill>
                            <a:schemeClr val="bg2">
                              <a:lumMod val="10000"/>
                            </a:schemeClr>
                          </a:solidFill>
                          <a:effectLst/>
                          <a:latin typeface="Calibri" panose="020F0502020204030204" pitchFamily="34" charset="0"/>
                        </a:rPr>
                        <a:t>PI (Major Mutations: L10F, K20T, </a:t>
                      </a:r>
                      <a:br>
                        <a:rPr kumimoji="0" lang="en-US" sz="1800" b="1" i="0" u="none" strike="noStrike" cap="none" normalizeH="0" baseline="0" dirty="0">
                          <a:ln>
                            <a:noFill/>
                          </a:ln>
                          <a:solidFill>
                            <a:schemeClr val="bg2">
                              <a:lumMod val="10000"/>
                            </a:schemeClr>
                          </a:solidFill>
                          <a:effectLst/>
                          <a:latin typeface="Calibri" panose="020F0502020204030204" pitchFamily="34" charset="0"/>
                        </a:rPr>
                      </a:br>
                      <a:r>
                        <a:rPr kumimoji="0" lang="en-US" sz="1800" b="1" i="0" u="none" strike="noStrike" cap="none" normalizeH="0" baseline="0" dirty="0">
                          <a:ln>
                            <a:noFill/>
                          </a:ln>
                          <a:solidFill>
                            <a:schemeClr val="bg2">
                              <a:lumMod val="10000"/>
                            </a:schemeClr>
                          </a:solidFill>
                          <a:effectLst/>
                          <a:latin typeface="Calibri" panose="020F0502020204030204" pitchFamily="34" charset="0"/>
                        </a:rPr>
                        <a:t>L24I, </a:t>
                      </a:r>
                      <a:r>
                        <a:rPr kumimoji="0" lang="nn-NO" sz="1800" b="1" i="0" u="none" strike="noStrike" cap="none" normalizeH="0" baseline="0" dirty="0">
                          <a:ln>
                            <a:noFill/>
                          </a:ln>
                          <a:solidFill>
                            <a:schemeClr val="bg2">
                              <a:lumMod val="10000"/>
                            </a:schemeClr>
                          </a:solidFill>
                          <a:effectLst/>
                          <a:latin typeface="Calibri" panose="020F0502020204030204" pitchFamily="34" charset="0"/>
                        </a:rPr>
                        <a:t>M46I, I54V, A71T, V77I, N88D</a:t>
                      </a:r>
                      <a:r>
                        <a:rPr kumimoji="0" lang="en-US" sz="1800" b="1" i="0" u="none" strike="noStrike" cap="none" normalizeH="0" baseline="0" dirty="0">
                          <a:ln>
                            <a:noFill/>
                          </a:ln>
                          <a:solidFill>
                            <a:schemeClr val="bg2">
                              <a:lumMod val="10000"/>
                            </a:schemeClr>
                          </a:solidFill>
                          <a:effectLst/>
                          <a:latin typeface="Calibri" panose="020F0502020204030204" pitchFamily="34" charset="0"/>
                        </a:rPr>
                        <a:t>)</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hMerge="1">
                  <a:txBody>
                    <a:bodyPr/>
                    <a:lstStyle/>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defRPr/>
                      </a:pPr>
                      <a:endParaRPr kumimoji="0" lang="en-US" sz="1800" b="1"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873531511"/>
                  </a:ext>
                </a:extLst>
              </a:tr>
              <a:tr h="338455">
                <a:tc>
                  <a:txBody>
                    <a:bodyPr/>
                    <a:lstStyle/>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defRPr/>
                      </a:pPr>
                      <a:r>
                        <a:rPr kumimoji="0" lang="en-US" sz="18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ATV</a:t>
                      </a:r>
                    </a:p>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defRPr/>
                      </a:pPr>
                      <a:r>
                        <a:rPr kumimoji="0" lang="en-US" sz="18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DRV</a:t>
                      </a:r>
                    </a:p>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defRPr/>
                      </a:pPr>
                      <a:r>
                        <a:rPr kumimoji="0" lang="en-US" sz="18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LPV</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Intermediate</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Susceptible</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Intermediate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571108271"/>
                  </a:ext>
                </a:extLst>
              </a:tr>
            </a:tbl>
          </a:graphicData>
        </a:graphic>
      </p:graphicFrame>
      <p:sp>
        <p:nvSpPr>
          <p:cNvPr id="11" name="TextBox 10">
            <a:extLst>
              <a:ext uri="{FF2B5EF4-FFF2-40B4-BE49-F238E27FC236}">
                <a16:creationId xmlns:a16="http://schemas.microsoft.com/office/drawing/2014/main" id="{CEA6F9FB-6234-FE87-973A-544980FE63D6}"/>
              </a:ext>
            </a:extLst>
          </p:cNvPr>
          <p:cNvSpPr txBox="1"/>
          <p:nvPr/>
        </p:nvSpPr>
        <p:spPr bwMode="auto">
          <a:xfrm>
            <a:off x="6246807" y="5647173"/>
            <a:ext cx="530927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285750" indent="-285750" algn="l">
              <a:lnSpc>
                <a:spcPct val="100000"/>
              </a:lnSpc>
              <a:spcBef>
                <a:spcPct val="50000"/>
              </a:spcBef>
              <a:spcAft>
                <a:spcPct val="0"/>
              </a:spcAft>
              <a:buClrTx/>
              <a:buFont typeface="Wingdings" panose="05000000000000000000" pitchFamily="2" charset="2"/>
              <a:buChar char="§"/>
            </a:pPr>
            <a:r>
              <a:rPr lang="en-US" sz="2400" b="1" dirty="0">
                <a:solidFill>
                  <a:schemeClr val="bg1"/>
                </a:solidFill>
                <a:latin typeface="Calibri" panose="020F0502020204030204" pitchFamily="34" charset="0"/>
              </a:rPr>
              <a:t>CCR5 </a:t>
            </a:r>
            <a:r>
              <a:rPr lang="en-US" sz="2400" b="0" dirty="0">
                <a:solidFill>
                  <a:schemeClr val="bg1"/>
                </a:solidFill>
                <a:latin typeface="Calibri" panose="020F0502020204030204" pitchFamily="34" charset="0"/>
              </a:rPr>
              <a:t>tropic</a:t>
            </a:r>
          </a:p>
          <a:p>
            <a:pPr algn="l">
              <a:lnSpc>
                <a:spcPct val="100000"/>
              </a:lnSpc>
              <a:spcBef>
                <a:spcPct val="50000"/>
              </a:spcBef>
              <a:spcAft>
                <a:spcPct val="0"/>
              </a:spcAft>
              <a:buClrTx/>
            </a:pPr>
            <a:r>
              <a:rPr lang="en-US" sz="2400" dirty="0">
                <a:solidFill>
                  <a:schemeClr val="bg1"/>
                </a:solidFill>
                <a:latin typeface="Calibri" panose="020F0502020204030204" pitchFamily="34" charset="0"/>
              </a:rPr>
              <a:t>      </a:t>
            </a:r>
          </a:p>
        </p:txBody>
      </p:sp>
    </p:spTree>
    <p:extLst>
      <p:ext uri="{BB962C8B-B14F-4D97-AF65-F5344CB8AC3E}">
        <p14:creationId xmlns:p14="http://schemas.microsoft.com/office/powerpoint/2010/main" val="2354786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69D4F-F0A5-457F-9F5F-BDD379FB3DFD}"/>
              </a:ext>
            </a:extLst>
          </p:cNvPr>
          <p:cNvSpPr>
            <a:spLocks noGrp="1"/>
          </p:cNvSpPr>
          <p:nvPr>
            <p:ph type="title"/>
          </p:nvPr>
        </p:nvSpPr>
        <p:spPr>
          <a:noFill/>
        </p:spPr>
        <p:txBody>
          <a:bodyPr/>
          <a:lstStyle/>
          <a:p>
            <a:r>
              <a:rPr lang="en-US" dirty="0"/>
              <a:t>Back to the Case</a:t>
            </a:r>
          </a:p>
        </p:txBody>
      </p:sp>
      <p:sp>
        <p:nvSpPr>
          <p:cNvPr id="3" name="Content Placeholder 2">
            <a:extLst>
              <a:ext uri="{FF2B5EF4-FFF2-40B4-BE49-F238E27FC236}">
                <a16:creationId xmlns:a16="http://schemas.microsoft.com/office/drawing/2014/main" id="{F99ED422-B562-45F1-B982-A3FDFD81A2C2}"/>
              </a:ext>
            </a:extLst>
          </p:cNvPr>
          <p:cNvSpPr>
            <a:spLocks noGrp="1"/>
          </p:cNvSpPr>
          <p:nvPr>
            <p:ph idx="1"/>
          </p:nvPr>
        </p:nvSpPr>
        <p:spPr/>
        <p:txBody>
          <a:bodyPr/>
          <a:lstStyle/>
          <a:p>
            <a:r>
              <a:rPr lang="en-US" dirty="0"/>
              <a:t>She was started on 2 active drugs </a:t>
            </a:r>
          </a:p>
          <a:p>
            <a:pPr lvl="1"/>
            <a:r>
              <a:rPr lang="en-US" dirty="0"/>
              <a:t>DTG 50 mg BID</a:t>
            </a:r>
          </a:p>
          <a:p>
            <a:pPr lvl="1"/>
            <a:r>
              <a:rPr lang="en-US" dirty="0"/>
              <a:t>DRV/RTV 800/100 mg daily</a:t>
            </a:r>
          </a:p>
          <a:p>
            <a:pPr marL="457200" lvl="1" indent="0">
              <a:buNone/>
            </a:pPr>
            <a:r>
              <a:rPr lang="en-US" dirty="0"/>
              <a:t>+ 3TC 300 mg daily</a:t>
            </a:r>
          </a:p>
          <a:p>
            <a:r>
              <a:rPr lang="en-US" dirty="0"/>
              <a:t>HIV-1 RNA became suppressed after 2 mo</a:t>
            </a:r>
          </a:p>
          <a:p>
            <a:pPr marL="0" indent="0">
              <a:buNone/>
            </a:pPr>
            <a:r>
              <a:rPr lang="en-US" dirty="0"/>
              <a:t>   </a:t>
            </a:r>
          </a:p>
          <a:p>
            <a:pPr marL="0" indent="0">
              <a:buNone/>
            </a:pPr>
            <a:r>
              <a:rPr lang="en-US" dirty="0"/>
              <a:t>      </a:t>
            </a:r>
          </a:p>
        </p:txBody>
      </p:sp>
    </p:spTree>
    <p:extLst>
      <p:ext uri="{BB962C8B-B14F-4D97-AF65-F5344CB8AC3E}">
        <p14:creationId xmlns:p14="http://schemas.microsoft.com/office/powerpoint/2010/main" val="360546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FE1ADE93-F242-493E-A0A5-BCE8366B9801}"/>
              </a:ext>
            </a:extLst>
          </p:cNvPr>
          <p:cNvSpPr>
            <a:spLocks noGrp="1" noChangeArrowheads="1"/>
          </p:cNvSpPr>
          <p:nvPr>
            <p:ph type="title"/>
          </p:nvPr>
        </p:nvSpPr>
        <p:spPr/>
        <p:txBody>
          <a:bodyPr/>
          <a:lstStyle/>
          <a:p>
            <a:pPr eaLnBrk="1" hangingPunct="1"/>
            <a:r>
              <a:rPr lang="en-US" altLang="en-US"/>
              <a:t>About These Slides</a:t>
            </a:r>
          </a:p>
        </p:txBody>
      </p:sp>
      <p:sp>
        <p:nvSpPr>
          <p:cNvPr id="26627" name="Rectangle 4">
            <a:extLst>
              <a:ext uri="{FF2B5EF4-FFF2-40B4-BE49-F238E27FC236}">
                <a16:creationId xmlns:a16="http://schemas.microsoft.com/office/drawing/2014/main" id="{627830F4-E071-4AE8-8343-0B4C4AA4AAAE}"/>
              </a:ext>
            </a:extLst>
          </p:cNvPr>
          <p:cNvSpPr>
            <a:spLocks noGrp="1" noChangeArrowheads="1"/>
          </p:cNvSpPr>
          <p:nvPr>
            <p:ph idx="1"/>
          </p:nvPr>
        </p:nvSpPr>
        <p:spPr/>
        <p:txBody>
          <a:bodyPr/>
          <a:lstStyle/>
          <a:p>
            <a:pPr marL="346075" indent="-346075">
              <a:buSzPts val="2400"/>
              <a:defRPr/>
            </a:pPr>
            <a:r>
              <a:rPr lang="en-US" altLang="en-US" dirty="0"/>
              <a:t>Please feel free to use and share some or all of these slides in your noncommercial presentations to colleagues or patients</a:t>
            </a:r>
          </a:p>
          <a:p>
            <a:pPr marL="346075" indent="-346075">
              <a:buSzPts val="2400"/>
              <a:defRPr/>
            </a:pPr>
            <a:r>
              <a:rPr lang="en-US" altLang="en-US" dirty="0"/>
              <a:t>When using our slides, please retain the source attribution:</a:t>
            </a:r>
            <a:br>
              <a:rPr lang="en-US" altLang="en-US" dirty="0"/>
            </a:br>
            <a:br>
              <a:rPr lang="en-US" altLang="en-US" dirty="0"/>
            </a:br>
            <a:endParaRPr lang="en-US" altLang="en-US" dirty="0"/>
          </a:p>
          <a:p>
            <a:pPr eaLnBrk="1" hangingPunct="1">
              <a:defRPr/>
            </a:pPr>
            <a:endParaRPr lang="en-US" altLang="en-US" sz="2000" dirty="0"/>
          </a:p>
          <a:p>
            <a:pPr eaLnBrk="1" hangingPunct="1">
              <a:defRPr/>
            </a:pPr>
            <a:r>
              <a:rPr lang="en-GB" dirty="0"/>
              <a:t>These slides may not be published, posted online, or used in commercial presentations without permission. </a:t>
            </a:r>
            <a:r>
              <a:rPr lang="en-US" dirty="0"/>
              <a:t>Please contact </a:t>
            </a:r>
            <a:r>
              <a:rPr lang="en-US" dirty="0">
                <a:hlinkClick r:id="rId3"/>
              </a:rPr>
              <a:t>permissions@clinicaloptions.com</a:t>
            </a:r>
            <a:r>
              <a:rPr lang="en-US" dirty="0"/>
              <a:t> for details</a:t>
            </a:r>
          </a:p>
        </p:txBody>
      </p:sp>
      <p:grpSp>
        <p:nvGrpSpPr>
          <p:cNvPr id="2" name="Group 1">
            <a:extLst>
              <a:ext uri="{FF2B5EF4-FFF2-40B4-BE49-F238E27FC236}">
                <a16:creationId xmlns:a16="http://schemas.microsoft.com/office/drawing/2014/main" id="{7231FD6C-77AC-441B-8659-B8C17CCBBFFF}"/>
              </a:ext>
            </a:extLst>
          </p:cNvPr>
          <p:cNvGrpSpPr/>
          <p:nvPr/>
        </p:nvGrpSpPr>
        <p:grpSpPr>
          <a:xfrm>
            <a:off x="4156075" y="3332497"/>
            <a:ext cx="3479671" cy="613720"/>
            <a:chOff x="4156075" y="3332497"/>
            <a:chExt cx="3479671" cy="613720"/>
          </a:xfrm>
        </p:grpSpPr>
        <p:pic>
          <p:nvPicPr>
            <p:cNvPr id="10" name="Picture 9" descr="A picture containing text, ax, wheel&#10;&#10;Description automatically generated">
              <a:extLst>
                <a:ext uri="{FF2B5EF4-FFF2-40B4-BE49-F238E27FC236}">
                  <a16:creationId xmlns:a16="http://schemas.microsoft.com/office/drawing/2014/main" id="{F1D6D4D7-827C-42C1-9418-36DA1FEAF2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14132" y="3332497"/>
              <a:ext cx="793750" cy="260449"/>
            </a:xfrm>
            <a:prstGeom prst="rect">
              <a:avLst/>
            </a:prstGeom>
          </p:spPr>
        </p:pic>
        <p:sp>
          <p:nvSpPr>
            <p:cNvPr id="9" name="Rectangle 7">
              <a:extLst>
                <a:ext uri="{FF2B5EF4-FFF2-40B4-BE49-F238E27FC236}">
                  <a16:creationId xmlns:a16="http://schemas.microsoft.com/office/drawing/2014/main" id="{7A461AF3-35F7-4400-ABFE-FB7268368A0C}"/>
                </a:ext>
              </a:extLst>
            </p:cNvPr>
            <p:cNvSpPr>
              <a:spLocks noChangeArrowheads="1"/>
            </p:cNvSpPr>
            <p:nvPr/>
          </p:nvSpPr>
          <p:spPr bwMode="auto">
            <a:xfrm>
              <a:off x="4156075" y="3546107"/>
              <a:ext cx="34796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20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5"/>
                </a:rPr>
                <a:t>clinicaloptions.com</a:t>
              </a:r>
              <a:endParaRPr kumimoji="0" lang="en-US" altLang="en-US" sz="20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66E4E-F2C3-ED4B-91FD-FDE7B81838EB}"/>
              </a:ext>
            </a:extLst>
          </p:cNvPr>
          <p:cNvSpPr>
            <a:spLocks noGrp="1"/>
          </p:cNvSpPr>
          <p:nvPr>
            <p:ph type="title"/>
          </p:nvPr>
        </p:nvSpPr>
        <p:spPr/>
        <p:txBody>
          <a:bodyPr/>
          <a:lstStyle/>
          <a:p>
            <a:r>
              <a:rPr lang="en-US" dirty="0"/>
              <a:t>Key Take-home Points</a:t>
            </a:r>
          </a:p>
        </p:txBody>
      </p:sp>
      <p:sp>
        <p:nvSpPr>
          <p:cNvPr id="3" name="Content Placeholder 2">
            <a:extLst>
              <a:ext uri="{FF2B5EF4-FFF2-40B4-BE49-F238E27FC236}">
                <a16:creationId xmlns:a16="http://schemas.microsoft.com/office/drawing/2014/main" id="{E711E2D2-3DAD-753A-D988-40D7E062F75C}"/>
              </a:ext>
            </a:extLst>
          </p:cNvPr>
          <p:cNvSpPr>
            <a:spLocks noGrp="1"/>
          </p:cNvSpPr>
          <p:nvPr>
            <p:ph idx="1"/>
          </p:nvPr>
        </p:nvSpPr>
        <p:spPr>
          <a:xfrm>
            <a:off x="604676" y="1513047"/>
            <a:ext cx="10872444" cy="4650686"/>
          </a:xfrm>
        </p:spPr>
        <p:txBody>
          <a:bodyPr/>
          <a:lstStyle/>
          <a:p>
            <a:r>
              <a:rPr lang="en-US" dirty="0"/>
              <a:t>Virologic failure requires global response </a:t>
            </a:r>
          </a:p>
          <a:p>
            <a:pPr lvl="1"/>
            <a:r>
              <a:rPr lang="en-US" dirty="0"/>
              <a:t>Understand why ART has failed; avoid replicating same conditions </a:t>
            </a:r>
          </a:p>
          <a:p>
            <a:pPr lvl="1"/>
            <a:r>
              <a:rPr lang="en-US" dirty="0"/>
              <a:t>Recapitulate all resistance information (cumulative genotype) </a:t>
            </a:r>
          </a:p>
          <a:p>
            <a:r>
              <a:rPr lang="en-US" dirty="0"/>
              <a:t>Consider choice of postfailure regimen  </a:t>
            </a:r>
          </a:p>
          <a:p>
            <a:pPr lvl="1"/>
            <a:r>
              <a:rPr lang="en-US" dirty="0"/>
              <a:t>Should contain </a:t>
            </a:r>
            <a:r>
              <a:rPr lang="en-US" dirty="0">
                <a:cs typeface="Calibri" panose="020F0502020204030204" pitchFamily="34" charset="0"/>
              </a:rPr>
              <a:t>≥</a:t>
            </a:r>
            <a:r>
              <a:rPr lang="en-US" dirty="0"/>
              <a:t>2 active drugs (favor high barrier to resistance)</a:t>
            </a:r>
          </a:p>
          <a:p>
            <a:pPr lvl="1"/>
            <a:r>
              <a:rPr lang="en-US" dirty="0"/>
              <a:t>In absence of fully active current drugs, favor new drug classes (fostemsavir, ibalizumab, lenacapavir)</a:t>
            </a:r>
          </a:p>
          <a:p>
            <a:r>
              <a:rPr lang="en-US" dirty="0"/>
              <a:t>Keep careful eye on follow-up of patients with history of </a:t>
            </a:r>
            <a:br>
              <a:rPr lang="en-US" dirty="0"/>
            </a:br>
            <a:r>
              <a:rPr lang="en-US" dirty="0"/>
              <a:t>virologic failure </a:t>
            </a:r>
          </a:p>
          <a:p>
            <a:pPr marL="0" indent="0">
              <a:buNone/>
            </a:pPr>
            <a:endParaRPr lang="en-US" dirty="0"/>
          </a:p>
        </p:txBody>
      </p:sp>
    </p:spTree>
    <p:extLst>
      <p:ext uri="{BB962C8B-B14F-4D97-AF65-F5344CB8AC3E}">
        <p14:creationId xmlns:p14="http://schemas.microsoft.com/office/powerpoint/2010/main" val="1013487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10">
            <a:extLst>
              <a:ext uri="{FF2B5EF4-FFF2-40B4-BE49-F238E27FC236}">
                <a16:creationId xmlns:a16="http://schemas.microsoft.com/office/drawing/2014/main" id="{285A5094-ED29-4796-B20E-3FBFE4F25619}"/>
              </a:ext>
            </a:extLst>
          </p:cNvPr>
          <p:cNvSpPr>
            <a:spLocks noGrp="1" noChangeArrowheads="1"/>
          </p:cNvSpPr>
          <p:nvPr>
            <p:ph type="title"/>
          </p:nvPr>
        </p:nvSpPr>
        <p:spPr bwMode="gray">
          <a:xfrm>
            <a:off x="514484" y="239715"/>
            <a:ext cx="11244016" cy="2009025"/>
          </a:xfrm>
        </p:spPr>
        <p:txBody>
          <a:bodyPr/>
          <a:lstStyle/>
          <a:p>
            <a:pPr eaLnBrk="1" hangingPunct="1"/>
            <a:r>
              <a:rPr lang="en-US" altLang="en-US" sz="3600" dirty="0"/>
              <a:t>Go Online for More CCO Activities on</a:t>
            </a:r>
            <a:br>
              <a:rPr lang="en-US" altLang="en-US" sz="3600" dirty="0"/>
            </a:br>
            <a:r>
              <a:rPr lang="en-US" altLang="en-US" sz="3600" dirty="0"/>
              <a:t>Optimizing Antiretroviral Therapy in </a:t>
            </a:r>
            <a:br>
              <a:rPr lang="en-US" altLang="en-US" sz="3600" dirty="0"/>
            </a:br>
            <a:r>
              <a:rPr lang="en-US" altLang="en-US" sz="3600" dirty="0"/>
              <a:t>Heavily Treatment–Experienced Patients</a:t>
            </a:r>
          </a:p>
        </p:txBody>
      </p:sp>
      <p:sp>
        <p:nvSpPr>
          <p:cNvPr id="39940" name="Rectangle 2">
            <a:extLst>
              <a:ext uri="{FF2B5EF4-FFF2-40B4-BE49-F238E27FC236}">
                <a16:creationId xmlns:a16="http://schemas.microsoft.com/office/drawing/2014/main" id="{8082EA74-AD3C-40A0-A143-D2201E93795E}"/>
              </a:ext>
            </a:extLst>
          </p:cNvPr>
          <p:cNvSpPr>
            <a:spLocks noGrp="1" noChangeArrowheads="1"/>
          </p:cNvSpPr>
          <p:nvPr>
            <p:ph sz="quarter" idx="10"/>
          </p:nvPr>
        </p:nvSpPr>
        <p:spPr>
          <a:xfrm>
            <a:off x="609759" y="2582953"/>
            <a:ext cx="10872444" cy="1918240"/>
          </a:xfrm>
        </p:spPr>
        <p:txBody>
          <a:bodyPr rtlCol="0">
            <a:normAutofit/>
          </a:bodyPr>
          <a:lstStyle/>
          <a:p>
            <a:pPr marL="0" marR="0" lvl="0" indent="0" algn="l" defTabSz="914400" rtl="0" eaLnBrk="1" fontAlgn="base" latinLnBrk="0" hangingPunct="1">
              <a:lnSpc>
                <a:spcPct val="90000"/>
              </a:lnSpc>
              <a:spcBef>
                <a:spcPts val="1000"/>
              </a:spcBef>
              <a:spcAft>
                <a:spcPts val="700"/>
              </a:spcAft>
              <a:buClr>
                <a:srgbClr val="682E74"/>
              </a:buClr>
              <a:buSzTx/>
              <a:buFontTx/>
              <a:buNone/>
              <a:tabLst/>
              <a:defRPr/>
            </a:pPr>
            <a:r>
              <a:rPr kumimoji="0" lang="en-US" sz="2400" b="1" i="0" u="none" strike="noStrike" kern="0" cap="none" spc="0" normalizeH="0" baseline="0" noProof="0" dirty="0">
                <a:ln>
                  <a:noFill/>
                </a:ln>
                <a:solidFill>
                  <a:srgbClr val="E1471D"/>
                </a:solidFill>
                <a:effectLst/>
                <a:uLnTx/>
                <a:uFillTx/>
                <a:latin typeface="Calibri" panose="020F0502020204030204" pitchFamily="34" charset="0"/>
                <a:ea typeface="+mn-ea"/>
                <a:cs typeface="+mn-cs"/>
              </a:rPr>
              <a:t>Foundational module </a:t>
            </a:r>
            <a:r>
              <a:rPr kumimoji="0" lang="en-US" sz="2400" b="0" i="0" u="none" strike="noStrike" kern="0" cap="none" spc="0" normalizeH="0" baseline="0" noProof="0" dirty="0">
                <a:ln>
                  <a:noFill/>
                </a:ln>
                <a:solidFill>
                  <a:srgbClr val="455560"/>
                </a:solidFill>
                <a:effectLst/>
                <a:uLnTx/>
                <a:uFillTx/>
                <a:latin typeface="Calibri" panose="020F0502020204030204" pitchFamily="34" charset="0"/>
                <a:ea typeface="+mn-ea"/>
                <a:cs typeface="+mn-cs"/>
              </a:rPr>
              <a:t>with current options and guidelines</a:t>
            </a:r>
            <a:endParaRPr kumimoji="0" lang="en-US" sz="2400" b="1" i="0" u="none" strike="noStrike" kern="0" cap="none" spc="0" normalizeH="0" baseline="0" noProof="0" dirty="0">
              <a:ln>
                <a:noFill/>
              </a:ln>
              <a:solidFill>
                <a:srgbClr val="E1471D"/>
              </a:solidFill>
              <a:effectLst/>
              <a:uLnTx/>
              <a:uFillTx/>
              <a:latin typeface="Calibri" panose="020F0502020204030204" pitchFamily="34" charset="0"/>
              <a:ea typeface="+mn-ea"/>
              <a:cs typeface="+mn-cs"/>
            </a:endParaRPr>
          </a:p>
          <a:p>
            <a:pPr marL="0" marR="0" lvl="0" indent="0" algn="l" defTabSz="914400" rtl="0" eaLnBrk="1" fontAlgn="base" latinLnBrk="0" hangingPunct="1">
              <a:lnSpc>
                <a:spcPct val="90000"/>
              </a:lnSpc>
              <a:spcBef>
                <a:spcPts val="1000"/>
              </a:spcBef>
              <a:spcAft>
                <a:spcPts val="700"/>
              </a:spcAft>
              <a:buClr>
                <a:srgbClr val="682E74"/>
              </a:buClr>
              <a:buSzTx/>
              <a:buFontTx/>
              <a:buNone/>
              <a:tabLst/>
              <a:defRPr/>
            </a:pPr>
            <a:r>
              <a:rPr kumimoji="0" lang="en-US" sz="2400" b="1" i="0" u="none" strike="noStrike" kern="0" cap="none" spc="0" normalizeH="0" baseline="0" noProof="0" dirty="0">
                <a:ln>
                  <a:noFill/>
                </a:ln>
                <a:solidFill>
                  <a:srgbClr val="E1471D"/>
                </a:solidFill>
                <a:effectLst/>
                <a:uLnTx/>
                <a:uFillTx/>
                <a:latin typeface="Calibri" panose="020F0502020204030204" pitchFamily="34" charset="0"/>
                <a:ea typeface="+mn-ea"/>
                <a:cs typeface="+mn-cs"/>
              </a:rPr>
              <a:t>Vlogs and podcasts </a:t>
            </a:r>
            <a:r>
              <a:rPr kumimoji="0" lang="en-US" sz="2400" b="0" i="0" u="none" strike="noStrike" kern="0" cap="none" spc="0" normalizeH="0" baseline="0" noProof="0" dirty="0">
                <a:ln>
                  <a:noFill/>
                </a:ln>
                <a:solidFill>
                  <a:srgbClr val="455560"/>
                </a:solidFill>
                <a:effectLst/>
                <a:uLnTx/>
                <a:uFillTx/>
                <a:latin typeface="Calibri" panose="020F0502020204030204" pitchFamily="34" charset="0"/>
                <a:ea typeface="+mn-ea"/>
                <a:cs typeface="+mn-cs"/>
              </a:rPr>
              <a:t>featuring specific case examples</a:t>
            </a:r>
            <a:endParaRPr kumimoji="0" lang="en-US" sz="2400" b="1" i="0" u="none" strike="noStrike" kern="0" cap="none" spc="0" normalizeH="0" baseline="0" noProof="0" dirty="0">
              <a:ln>
                <a:noFill/>
              </a:ln>
              <a:solidFill>
                <a:srgbClr val="E1471D"/>
              </a:solidFill>
              <a:effectLst/>
              <a:uLnTx/>
              <a:uFillTx/>
              <a:latin typeface="Calibri" panose="020F0502020204030204" pitchFamily="34" charset="0"/>
              <a:ea typeface="+mn-ea"/>
              <a:cs typeface="+mn-cs"/>
            </a:endParaRPr>
          </a:p>
          <a:p>
            <a:pPr marL="0" marR="0" lvl="0" indent="0" algn="l" defTabSz="914400" rtl="0" eaLnBrk="1" fontAlgn="base" latinLnBrk="0" hangingPunct="1">
              <a:lnSpc>
                <a:spcPct val="90000"/>
              </a:lnSpc>
              <a:spcBef>
                <a:spcPts val="1000"/>
              </a:spcBef>
              <a:spcAft>
                <a:spcPts val="700"/>
              </a:spcAft>
              <a:buClr>
                <a:srgbClr val="682E74"/>
              </a:buClr>
              <a:buSzTx/>
              <a:buFontTx/>
              <a:buNone/>
              <a:tabLst/>
              <a:defRPr/>
            </a:pPr>
            <a:r>
              <a:rPr kumimoji="0" lang="en-US" sz="2400" b="1" i="0" u="none" strike="noStrike" kern="0" cap="none" spc="0" normalizeH="0" baseline="0" noProof="0" dirty="0">
                <a:ln>
                  <a:noFill/>
                </a:ln>
                <a:solidFill>
                  <a:srgbClr val="E1471D"/>
                </a:solidFill>
                <a:effectLst/>
                <a:uLnTx/>
                <a:uFillTx/>
                <a:latin typeface="Calibri" panose="020F0502020204030204" pitchFamily="34" charset="0"/>
                <a:ea typeface="+mn-ea"/>
                <a:cs typeface="+mn-cs"/>
              </a:rPr>
              <a:t>ClinicalThought commentaries </a:t>
            </a:r>
            <a:r>
              <a:rPr kumimoji="0" lang="en-US" sz="2400" b="0" i="0" u="none" strike="noStrike" kern="0" cap="none" spc="0" normalizeH="0" baseline="0" noProof="0" dirty="0">
                <a:ln>
                  <a:noFill/>
                </a:ln>
                <a:solidFill>
                  <a:srgbClr val="455560"/>
                </a:solidFill>
                <a:effectLst/>
                <a:uLnTx/>
                <a:uFillTx/>
                <a:latin typeface="Calibri" panose="020F0502020204030204" pitchFamily="34" charset="0"/>
                <a:ea typeface="+mn-ea"/>
                <a:cs typeface="+mn-cs"/>
              </a:rPr>
              <a:t>with expert perspectives </a:t>
            </a:r>
          </a:p>
        </p:txBody>
      </p:sp>
      <p:sp>
        <p:nvSpPr>
          <p:cNvPr id="5" name="Content Placeholder 4">
            <a:extLst>
              <a:ext uri="{FF2B5EF4-FFF2-40B4-BE49-F238E27FC236}">
                <a16:creationId xmlns:a16="http://schemas.microsoft.com/office/drawing/2014/main" id="{6DA93788-E77D-4CCE-84A4-6D74E9ED9D9E}"/>
              </a:ext>
            </a:extLst>
          </p:cNvPr>
          <p:cNvSpPr>
            <a:spLocks noGrp="1"/>
          </p:cNvSpPr>
          <p:nvPr>
            <p:ph sz="quarter" idx="11"/>
          </p:nvPr>
        </p:nvSpPr>
        <p:spPr/>
        <p:txBody>
          <a:bodyPr/>
          <a:lstStyle/>
          <a:p>
            <a:pPr marL="342900" marR="0" lvl="0" indent="-342900" algn="l" defTabSz="914400" rtl="0" eaLnBrk="1" fontAlgn="base" latinLnBrk="0" hangingPunct="1">
              <a:lnSpc>
                <a:spcPct val="90000"/>
              </a:lnSpc>
              <a:spcBef>
                <a:spcPts val="1000"/>
              </a:spcBef>
              <a:spcAft>
                <a:spcPts val="700"/>
              </a:spcAft>
              <a:buClr>
                <a:srgbClr val="000000"/>
              </a:buClr>
              <a:buSzTx/>
              <a:buFontTx/>
              <a:buNone/>
              <a:tabLst/>
              <a:defRPr/>
            </a:pPr>
            <a:r>
              <a:rPr kumimoji="0" lang="en-US" sz="2400" b="1" i="0" u="none" strike="noStrike" kern="0" cap="none" spc="0" normalizeH="0" baseline="0" noProof="0" dirty="0">
                <a:ln>
                  <a:noFill/>
                </a:ln>
                <a:solidFill>
                  <a:srgbClr val="E1471D"/>
                </a:solidFill>
                <a:effectLst/>
                <a:uLnTx/>
                <a:uFillTx/>
                <a:latin typeface="Calibri" panose="020F0502020204030204" pitchFamily="34" charset="0"/>
                <a:ea typeface="+mn-ea"/>
                <a:cs typeface="+mn-cs"/>
                <a:hlinkClick r:id="rId3"/>
              </a:rPr>
              <a:t>clinicaloptions.com/</a:t>
            </a:r>
            <a:r>
              <a:rPr kumimoji="0" lang="en-US" sz="2400" b="1" i="0" u="sng" strike="noStrike" kern="0" cap="none" spc="0" normalizeH="0" baseline="0" noProof="0" dirty="0">
                <a:ln>
                  <a:noFill/>
                </a:ln>
                <a:solidFill>
                  <a:srgbClr val="E1471D"/>
                </a:solidFill>
                <a:effectLst/>
                <a:uLnTx/>
                <a:uFillTx/>
                <a:latin typeface="Calibri" panose="020F0502020204030204" pitchFamily="34" charset="0"/>
                <a:ea typeface="+mn-ea"/>
                <a:cs typeface="+mn-cs"/>
                <a:hlinkClick r:id="rId3"/>
              </a:rPr>
              <a:t>hiv</a:t>
            </a:r>
            <a:endParaRPr kumimoji="0" lang="en-US" sz="2400" b="1" i="0" u="sng" strike="noStrike" kern="0" cap="none" spc="0" normalizeH="0" baseline="0" noProof="0" dirty="0">
              <a:ln>
                <a:noFill/>
              </a:ln>
              <a:solidFill>
                <a:srgbClr val="E1471D"/>
              </a:solidFill>
              <a:effectLst/>
              <a:uLnTx/>
              <a:uFillTx/>
              <a:latin typeface="Calibri" panose="020F0502020204030204" pitchFamily="34" charset="0"/>
              <a:ea typeface="+mn-ea"/>
              <a:cs typeface="+mn-cs"/>
            </a:endParaRPr>
          </a:p>
        </p:txBody>
      </p:sp>
      <p:sp>
        <p:nvSpPr>
          <p:cNvPr id="62469" name="Rectangle 3">
            <a:extLst>
              <a:ext uri="{FF2B5EF4-FFF2-40B4-BE49-F238E27FC236}">
                <a16:creationId xmlns:a16="http://schemas.microsoft.com/office/drawing/2014/main" id="{F01699E0-D838-46BF-8D24-733C506774A8}"/>
              </a:ext>
            </a:extLst>
          </p:cNvPr>
          <p:cNvSpPr>
            <a:spLocks noChangeArrowheads="1"/>
          </p:cNvSpPr>
          <p:nvPr/>
        </p:nvSpPr>
        <p:spPr bwMode="auto">
          <a:xfrm>
            <a:off x="7091363" y="6346826"/>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2400" b="0" i="0" u="none" strike="noStrike" kern="1200" cap="none" spc="0" normalizeH="0" baseline="0" noProof="0" dirty="0">
              <a:ln>
                <a:noFill/>
              </a:ln>
              <a:solidFill>
                <a:srgbClr val="FFFFFF"/>
              </a:solidFill>
              <a:effectLst/>
              <a:uLnTx/>
              <a:uFillTx/>
              <a:latin typeface="Times" panose="02020603050405020304" pitchFamily="18" charset="0"/>
              <a:ea typeface="+mn-ea"/>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1C54694A-BC06-4806-972D-6D46C04C5C21}"/>
              </a:ext>
            </a:extLst>
          </p:cNvPr>
          <p:cNvSpPr>
            <a:spLocks noGrp="1"/>
          </p:cNvSpPr>
          <p:nvPr>
            <p:ph type="title"/>
          </p:nvPr>
        </p:nvSpPr>
        <p:spPr/>
        <p:txBody>
          <a:bodyPr/>
          <a:lstStyle/>
          <a:p>
            <a:r>
              <a:rPr lang="en-US" altLang="en-US" dirty="0"/>
              <a:t>Faculty and Disclosure Information</a:t>
            </a:r>
          </a:p>
        </p:txBody>
      </p:sp>
      <p:sp>
        <p:nvSpPr>
          <p:cNvPr id="52227" name="Rectangle 3">
            <a:extLst>
              <a:ext uri="{FF2B5EF4-FFF2-40B4-BE49-F238E27FC236}">
                <a16:creationId xmlns:a16="http://schemas.microsoft.com/office/drawing/2014/main" id="{F7C2E42B-03D4-4683-823E-562E5B43C6B1}"/>
              </a:ext>
            </a:extLst>
          </p:cNvPr>
          <p:cNvSpPr>
            <a:spLocks noGrp="1" noChangeArrowheads="1"/>
          </p:cNvSpPr>
          <p:nvPr>
            <p:ph idx="1"/>
          </p:nvPr>
        </p:nvSpPr>
        <p:spPr/>
        <p:txBody>
          <a:bodyPr/>
          <a:lstStyle/>
          <a:p>
            <a:pPr marL="0" indent="0" eaLnBrk="1" hangingPunct="1">
              <a:spcBef>
                <a:spcPct val="0"/>
              </a:spcBef>
              <a:spcAft>
                <a:spcPct val="0"/>
              </a:spcAft>
              <a:buNone/>
            </a:pPr>
            <a:r>
              <a:rPr lang="en-US" altLang="en-US" b="1" dirty="0">
                <a:solidFill>
                  <a:schemeClr val="accent3"/>
                </a:solidFill>
              </a:rPr>
              <a:t>Christine </a:t>
            </a:r>
            <a:r>
              <a:rPr lang="en-US" altLang="en-US" b="1" dirty="0" err="1">
                <a:solidFill>
                  <a:schemeClr val="accent3"/>
                </a:solidFill>
              </a:rPr>
              <a:t>Katlama</a:t>
            </a:r>
            <a:r>
              <a:rPr lang="en-US" altLang="en-US" b="1" dirty="0">
                <a:solidFill>
                  <a:schemeClr val="accent3"/>
                </a:solidFill>
              </a:rPr>
              <a:t>, MD</a:t>
            </a:r>
          </a:p>
          <a:p>
            <a:pPr marL="0" indent="0" eaLnBrk="1" hangingPunct="1">
              <a:spcBef>
                <a:spcPct val="0"/>
              </a:spcBef>
              <a:spcAft>
                <a:spcPct val="0"/>
              </a:spcAft>
              <a:buNone/>
            </a:pPr>
            <a:r>
              <a:rPr lang="en-US" altLang="en-US" i="1" dirty="0"/>
              <a:t>Professor</a:t>
            </a:r>
            <a:br>
              <a:rPr lang="en-US" altLang="en-US" dirty="0"/>
            </a:br>
            <a:r>
              <a:rPr lang="en-US" altLang="en-US" dirty="0"/>
              <a:t>Sorbonne University APHP Paris</a:t>
            </a:r>
            <a:br>
              <a:rPr lang="en-US" altLang="en-US" dirty="0"/>
            </a:br>
            <a:r>
              <a:rPr lang="en-US" altLang="en-US" i="1" dirty="0"/>
              <a:t>Head</a:t>
            </a:r>
            <a:r>
              <a:rPr lang="en-US" altLang="en-US" dirty="0"/>
              <a:t>, HIV/Hepatitis Clinical and Research Unit</a:t>
            </a:r>
            <a:br>
              <a:rPr lang="en-US" altLang="en-US" dirty="0"/>
            </a:br>
            <a:r>
              <a:rPr lang="en-US" altLang="en-US" dirty="0"/>
              <a:t>Department of Infectious Diseases</a:t>
            </a:r>
            <a:br>
              <a:rPr lang="en-US" altLang="en-US" dirty="0"/>
            </a:br>
            <a:r>
              <a:rPr lang="en-US" altLang="en-US" dirty="0"/>
              <a:t>Paris, France</a:t>
            </a:r>
          </a:p>
          <a:p>
            <a:pPr marL="0" indent="0" eaLnBrk="1" hangingPunct="1">
              <a:spcBef>
                <a:spcPct val="0"/>
              </a:spcBef>
              <a:spcAft>
                <a:spcPct val="0"/>
              </a:spcAft>
              <a:buNone/>
            </a:pPr>
            <a:endParaRPr lang="en-US" altLang="en-US" sz="2800" b="0" dirty="0"/>
          </a:p>
          <a:p>
            <a:pPr marL="0" indent="0">
              <a:buNone/>
              <a:defRPr/>
            </a:pPr>
            <a:r>
              <a:rPr lang="en-US" altLang="en-US" sz="2600" b="1" dirty="0">
                <a:solidFill>
                  <a:schemeClr val="accent3"/>
                </a:solidFill>
                <a:latin typeface="Calibri" panose="020F0502020204030204" pitchFamily="34" charset="0"/>
              </a:rPr>
              <a:t>Christine </a:t>
            </a:r>
            <a:r>
              <a:rPr lang="en-US" altLang="en-US" sz="2600" b="1" dirty="0" err="1">
                <a:solidFill>
                  <a:schemeClr val="accent3"/>
                </a:solidFill>
                <a:latin typeface="Calibri" panose="020F0502020204030204" pitchFamily="34" charset="0"/>
              </a:rPr>
              <a:t>Katlama</a:t>
            </a:r>
            <a:r>
              <a:rPr lang="en-US" altLang="en-US" sz="2600" b="1" dirty="0">
                <a:solidFill>
                  <a:schemeClr val="accent3"/>
                </a:solidFill>
                <a:latin typeface="Calibri" panose="020F0502020204030204" pitchFamily="34" charset="0"/>
              </a:rPr>
              <a:t>, MD: </a:t>
            </a:r>
            <a:r>
              <a:rPr lang="en-US" altLang="en-US" sz="2600" i="1" dirty="0">
                <a:latin typeface="Calibri" panose="020F0502020204030204" pitchFamily="34" charset="0"/>
              </a:rPr>
              <a:t>consultant/advisor/speaker: </a:t>
            </a:r>
            <a:r>
              <a:rPr lang="en-US" altLang="en-US" sz="2600" dirty="0">
                <a:latin typeface="Calibri" panose="020F0502020204030204" pitchFamily="34" charset="0"/>
              </a:rPr>
              <a:t>Gilead Sciences, Merck Sharp &amp; Dohme, </a:t>
            </a:r>
            <a:r>
              <a:rPr lang="en-US" altLang="en-US" sz="2600" dirty="0" err="1">
                <a:latin typeface="Calibri" panose="020F0502020204030204" pitchFamily="34" charset="0"/>
              </a:rPr>
              <a:t>ViiV</a:t>
            </a:r>
            <a:r>
              <a:rPr lang="en-US" altLang="en-US" sz="2600" dirty="0">
                <a:latin typeface="Calibri" panose="020F0502020204030204" pitchFamily="34" charset="0"/>
              </a:rPr>
              <a:t> Healthcare; </a:t>
            </a:r>
            <a:r>
              <a:rPr lang="en-US" altLang="en-US" sz="2600" i="1" dirty="0">
                <a:latin typeface="Calibri" panose="020F0502020204030204" pitchFamily="34" charset="0"/>
              </a:rPr>
              <a:t>researcher:</a:t>
            </a:r>
            <a:r>
              <a:rPr lang="en-US" altLang="en-US" sz="2600" dirty="0">
                <a:latin typeface="Calibri" panose="020F0502020204030204" pitchFamily="34" charset="0"/>
              </a:rPr>
              <a:t> Gilead Sciences, Merck Sharp &amp; Dohme, </a:t>
            </a:r>
            <a:r>
              <a:rPr lang="en-US" altLang="en-US" sz="2600" dirty="0" err="1">
                <a:latin typeface="Calibri" panose="020F0502020204030204" pitchFamily="34" charset="0"/>
              </a:rPr>
              <a:t>ViiV</a:t>
            </a:r>
            <a:r>
              <a:rPr lang="en-US" altLang="en-US" sz="2600" dirty="0">
                <a:latin typeface="Calibri" panose="020F0502020204030204" pitchFamily="34" charset="0"/>
              </a:rPr>
              <a:t> Healthcare.</a:t>
            </a:r>
            <a:endParaRPr lang="en-US" altLang="en-US" sz="2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336F7-017C-4736-9AA5-1B7BB415B819}"/>
              </a:ext>
            </a:extLst>
          </p:cNvPr>
          <p:cNvSpPr>
            <a:spLocks noGrp="1"/>
          </p:cNvSpPr>
          <p:nvPr>
            <p:ph type="title"/>
          </p:nvPr>
        </p:nvSpPr>
        <p:spPr/>
        <p:txBody>
          <a:bodyPr/>
          <a:lstStyle/>
          <a:p>
            <a:r>
              <a:rPr lang="en-US" dirty="0"/>
              <a:t>Case Patient</a:t>
            </a:r>
          </a:p>
        </p:txBody>
      </p:sp>
      <p:sp>
        <p:nvSpPr>
          <p:cNvPr id="5" name="Arrow: Right 4">
            <a:extLst>
              <a:ext uri="{FF2B5EF4-FFF2-40B4-BE49-F238E27FC236}">
                <a16:creationId xmlns:a16="http://schemas.microsoft.com/office/drawing/2014/main" id="{C839C9B1-1EC7-7C2B-25B4-2B49A233C71C}"/>
              </a:ext>
            </a:extLst>
          </p:cNvPr>
          <p:cNvSpPr/>
          <p:nvPr/>
        </p:nvSpPr>
        <p:spPr bwMode="auto">
          <a:xfrm>
            <a:off x="719138" y="2789051"/>
            <a:ext cx="10763066" cy="1017270"/>
          </a:xfrm>
          <a:prstGeom prst="rightArrow">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 name="TextBox 5">
            <a:extLst>
              <a:ext uri="{FF2B5EF4-FFF2-40B4-BE49-F238E27FC236}">
                <a16:creationId xmlns:a16="http://schemas.microsoft.com/office/drawing/2014/main" id="{A9AD37B1-3AA3-BAA1-1DF6-127EBF187B37}"/>
              </a:ext>
            </a:extLst>
          </p:cNvPr>
          <p:cNvSpPr txBox="1"/>
          <p:nvPr/>
        </p:nvSpPr>
        <p:spPr bwMode="auto">
          <a:xfrm>
            <a:off x="856407" y="3113020"/>
            <a:ext cx="6527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2008</a:t>
            </a:r>
          </a:p>
        </p:txBody>
      </p:sp>
      <p:sp>
        <p:nvSpPr>
          <p:cNvPr id="7" name="TextBox 6">
            <a:extLst>
              <a:ext uri="{FF2B5EF4-FFF2-40B4-BE49-F238E27FC236}">
                <a16:creationId xmlns:a16="http://schemas.microsoft.com/office/drawing/2014/main" id="{F5A1895C-10B1-0AA1-D08D-E96346EFB9DE}"/>
              </a:ext>
            </a:extLst>
          </p:cNvPr>
          <p:cNvSpPr txBox="1"/>
          <p:nvPr/>
        </p:nvSpPr>
        <p:spPr bwMode="auto">
          <a:xfrm>
            <a:off x="2381843" y="3113020"/>
            <a:ext cx="6527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2009</a:t>
            </a:r>
          </a:p>
        </p:txBody>
      </p:sp>
      <p:sp>
        <p:nvSpPr>
          <p:cNvPr id="12" name="TextBox 11">
            <a:extLst>
              <a:ext uri="{FF2B5EF4-FFF2-40B4-BE49-F238E27FC236}">
                <a16:creationId xmlns:a16="http://schemas.microsoft.com/office/drawing/2014/main" id="{D9ED4E87-7460-9CA3-FA34-09E9CDD9C06C}"/>
              </a:ext>
            </a:extLst>
          </p:cNvPr>
          <p:cNvSpPr txBox="1"/>
          <p:nvPr/>
        </p:nvSpPr>
        <p:spPr bwMode="auto">
          <a:xfrm>
            <a:off x="3858234" y="2707071"/>
            <a:ext cx="11913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2009-2014</a:t>
            </a:r>
          </a:p>
        </p:txBody>
      </p:sp>
      <p:sp>
        <p:nvSpPr>
          <p:cNvPr id="13" name="TextBox 12">
            <a:extLst>
              <a:ext uri="{FF2B5EF4-FFF2-40B4-BE49-F238E27FC236}">
                <a16:creationId xmlns:a16="http://schemas.microsoft.com/office/drawing/2014/main" id="{A5DAD163-90D2-1A12-64ED-C2F04D39A834}"/>
              </a:ext>
            </a:extLst>
          </p:cNvPr>
          <p:cNvSpPr txBox="1"/>
          <p:nvPr/>
        </p:nvSpPr>
        <p:spPr bwMode="auto">
          <a:xfrm>
            <a:off x="10445654" y="3113020"/>
            <a:ext cx="6527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lang="en-US" b="1" dirty="0">
                <a:solidFill>
                  <a:srgbClr val="FFFFFF"/>
                </a:solidFill>
                <a:latin typeface="Calibri" panose="020F0502020204030204" pitchFamily="34" charset="0"/>
              </a:rPr>
              <a:t>2019</a:t>
            </a: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4" name="TextBox 13">
            <a:extLst>
              <a:ext uri="{FF2B5EF4-FFF2-40B4-BE49-F238E27FC236}">
                <a16:creationId xmlns:a16="http://schemas.microsoft.com/office/drawing/2014/main" id="{4F6DF068-B0C2-B980-9C79-D12B3C990855}"/>
              </a:ext>
            </a:extLst>
          </p:cNvPr>
          <p:cNvSpPr txBox="1"/>
          <p:nvPr/>
        </p:nvSpPr>
        <p:spPr bwMode="auto">
          <a:xfrm>
            <a:off x="388856" y="3829361"/>
            <a:ext cx="1587844" cy="646331"/>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marL="0" marR="0" lvl="0" indent="0" algn="ctr" defTabSz="914400" rtl="0" eaLnBrk="1" fontAlgn="auto" latinLnBrk="0" hangingPunct="1">
              <a:lnSpc>
                <a:spcPct val="100000"/>
              </a:lnSpc>
              <a:spcBef>
                <a:spcPts val="70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a:ea typeface="+mn-ea"/>
                <a:cs typeface="+mn-cs"/>
              </a:rPr>
              <a:t>HIV Diagnosis</a:t>
            </a:r>
            <a:br>
              <a:rPr kumimoji="0" lang="en-US" sz="1800" b="0" i="0" u="none" strike="noStrike" kern="1200" cap="none" spc="0" normalizeH="0" baseline="0" noProof="0" dirty="0">
                <a:ln>
                  <a:noFill/>
                </a:ln>
                <a:solidFill>
                  <a:srgbClr val="000000"/>
                </a:solidFill>
                <a:effectLst/>
                <a:uLnTx/>
                <a:uFillTx/>
                <a:latin typeface="Calibri"/>
                <a:ea typeface="+mn-ea"/>
                <a:cs typeface="+mn-cs"/>
              </a:rPr>
            </a:br>
            <a:r>
              <a:rPr kumimoji="0" lang="en-US" sz="1800" b="0" i="0" u="none" strike="noStrike" kern="1200" cap="none" spc="0" normalizeH="0" baseline="0" noProof="0" dirty="0">
                <a:ln>
                  <a:noFill/>
                </a:ln>
                <a:solidFill>
                  <a:srgbClr val="000000"/>
                </a:solidFill>
                <a:effectLst/>
                <a:uLnTx/>
                <a:uFillTx/>
                <a:latin typeface="Calibri"/>
                <a:ea typeface="+mn-ea"/>
                <a:cs typeface="+mn-cs"/>
              </a:rPr>
              <a:t>Ivory coast </a:t>
            </a:r>
            <a:endParaRPr kumimoji="0" lang="en-US" sz="1800" b="1" i="0" u="none" strike="noStrike" kern="1200" cap="none" spc="0" normalizeH="0" baseline="0" noProof="0" dirty="0">
              <a:ln>
                <a:noFill/>
              </a:ln>
              <a:solidFill>
                <a:srgbClr val="000000"/>
              </a:solidFill>
              <a:effectLst/>
              <a:uLnTx/>
              <a:uFillTx/>
              <a:latin typeface="Calibri"/>
              <a:ea typeface="+mn-ea"/>
              <a:cs typeface="+mn-cs"/>
            </a:endParaRPr>
          </a:p>
        </p:txBody>
      </p:sp>
      <p:sp>
        <p:nvSpPr>
          <p:cNvPr id="15" name="TextBox 14">
            <a:extLst>
              <a:ext uri="{FF2B5EF4-FFF2-40B4-BE49-F238E27FC236}">
                <a16:creationId xmlns:a16="http://schemas.microsoft.com/office/drawing/2014/main" id="{FD7371C6-A09A-9486-2F98-57F0652428D6}"/>
              </a:ext>
            </a:extLst>
          </p:cNvPr>
          <p:cNvSpPr txBox="1"/>
          <p:nvPr/>
        </p:nvSpPr>
        <p:spPr bwMode="auto">
          <a:xfrm>
            <a:off x="1678595" y="3866182"/>
            <a:ext cx="2134145" cy="1767663"/>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marL="0" marR="0" lvl="0" indent="0" algn="ctr" defTabSz="914400" rtl="0" eaLnBrk="1" fontAlgn="auto" latinLnBrk="0" hangingPunct="1">
              <a:lnSpc>
                <a:spcPct val="90000"/>
              </a:lnSpc>
              <a:spcBef>
                <a:spcPts val="70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a:ea typeface="+mn-ea"/>
                <a:cs typeface="+mn-cs"/>
              </a:rPr>
              <a:t>ART Initiation </a:t>
            </a:r>
            <a:br>
              <a:rPr kumimoji="0" lang="en-US" sz="1800" b="1" i="0" u="none" strike="noStrike" kern="1200" cap="none" spc="0" normalizeH="0" baseline="0" noProof="0" dirty="0">
                <a:ln>
                  <a:noFill/>
                </a:ln>
                <a:solidFill>
                  <a:srgbClr val="000000"/>
                </a:solidFill>
                <a:effectLst/>
                <a:uLnTx/>
                <a:uFillTx/>
                <a:latin typeface="Calibri"/>
                <a:ea typeface="+mn-ea"/>
                <a:cs typeface="+mn-cs"/>
              </a:rPr>
            </a:br>
            <a:r>
              <a:rPr kumimoji="0" lang="en-US" sz="1800" b="0" i="0" u="none" strike="noStrike" kern="1200" cap="none" spc="0" normalizeH="0" baseline="0" noProof="0" dirty="0">
                <a:ln>
                  <a:noFill/>
                </a:ln>
                <a:solidFill>
                  <a:srgbClr val="000000"/>
                </a:solidFill>
                <a:effectLst/>
                <a:uLnTx/>
                <a:uFillTx/>
                <a:latin typeface="Calibri"/>
                <a:ea typeface="+mn-ea"/>
                <a:cs typeface="+mn-cs"/>
              </a:rPr>
              <a:t>HIV-1 RNA: </a:t>
            </a:r>
            <a:br>
              <a:rPr kumimoji="0" lang="en-US" sz="1800" b="0" i="0" u="none" strike="noStrike" kern="1200" cap="none" spc="0" normalizeH="0" baseline="0" noProof="0" dirty="0">
                <a:ln>
                  <a:noFill/>
                </a:ln>
                <a:solidFill>
                  <a:srgbClr val="000000"/>
                </a:solidFill>
                <a:effectLst/>
                <a:uLnTx/>
                <a:uFillTx/>
                <a:latin typeface="Calibri"/>
                <a:ea typeface="+mn-ea"/>
                <a:cs typeface="+mn-cs"/>
              </a:rPr>
            </a:br>
            <a:r>
              <a:rPr kumimoji="0" lang="en-US" sz="1800" b="0" i="0" u="none" strike="noStrike" kern="1200" cap="none" spc="0" normalizeH="0" baseline="0" noProof="0" dirty="0">
                <a:ln>
                  <a:noFill/>
                </a:ln>
                <a:solidFill>
                  <a:srgbClr val="000000"/>
                </a:solidFill>
                <a:effectLst/>
                <a:uLnTx/>
                <a:uFillTx/>
                <a:latin typeface="Calibri"/>
                <a:ea typeface="+mn-ea"/>
                <a:cs typeface="+mn-cs"/>
              </a:rPr>
              <a:t>287,000 copies/mL</a:t>
            </a:r>
          </a:p>
          <a:p>
            <a:pPr algn="ctr">
              <a:lnSpc>
                <a:spcPct val="90000"/>
              </a:lnSpc>
              <a:spcBef>
                <a:spcPts val="700"/>
              </a:spcBef>
              <a:defRPr/>
            </a:pPr>
            <a:r>
              <a:rPr kumimoji="0" lang="en-US" sz="1800" b="0" i="0" u="none" strike="noStrike" kern="1200" cap="none" spc="0" normalizeH="0" baseline="0" noProof="0" dirty="0">
                <a:ln>
                  <a:noFill/>
                </a:ln>
                <a:solidFill>
                  <a:srgbClr val="000000"/>
                </a:solidFill>
                <a:effectLst/>
                <a:uLnTx/>
                <a:uFillTx/>
                <a:latin typeface="Calibri"/>
                <a:ea typeface="+mn-ea"/>
                <a:cs typeface="+mn-cs"/>
              </a:rPr>
              <a:t>CD4: 117 cells/mm</a:t>
            </a:r>
            <a:r>
              <a:rPr kumimoji="0" lang="en-US" sz="1800" b="0" i="0" u="none" strike="noStrike" kern="1200" cap="none" spc="0" normalizeH="0" baseline="30000" noProof="0" dirty="0">
                <a:ln>
                  <a:noFill/>
                </a:ln>
                <a:solidFill>
                  <a:srgbClr val="000000"/>
                </a:solidFill>
                <a:effectLst/>
                <a:uLnTx/>
                <a:uFillTx/>
                <a:latin typeface="Calibri"/>
                <a:ea typeface="+mn-ea"/>
                <a:cs typeface="+mn-cs"/>
              </a:rPr>
              <a:t>3</a:t>
            </a:r>
            <a:r>
              <a:rPr kumimoji="0" lang="en-US" sz="1800" b="0" i="0" u="none" strike="noStrike" kern="1200" cap="none" spc="0" normalizeH="0" baseline="0" noProof="0" dirty="0">
                <a:ln>
                  <a:noFill/>
                </a:ln>
                <a:solidFill>
                  <a:srgbClr val="000000"/>
                </a:solidFill>
                <a:effectLst/>
                <a:uLnTx/>
                <a:uFillTx/>
                <a:latin typeface="Calibri"/>
                <a:ea typeface="+mn-ea"/>
                <a:cs typeface="+mn-cs"/>
              </a:rPr>
              <a:t> </a:t>
            </a:r>
          </a:p>
          <a:p>
            <a:pPr marL="0" marR="0" lvl="0" indent="0" algn="ctr" defTabSz="914400" rtl="0" eaLnBrk="1" fontAlgn="auto" latinLnBrk="0" hangingPunct="1">
              <a:lnSpc>
                <a:spcPct val="90000"/>
              </a:lnSpc>
              <a:spcBef>
                <a:spcPts val="70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Calibri"/>
                <a:ea typeface="+mn-ea"/>
                <a:cs typeface="+mn-cs"/>
              </a:rPr>
              <a:t>EFV + 3TC/ZDV, then EFV/3TC/TDF</a:t>
            </a:r>
          </a:p>
        </p:txBody>
      </p:sp>
      <p:sp>
        <p:nvSpPr>
          <p:cNvPr id="16" name="TextBox 15">
            <a:extLst>
              <a:ext uri="{FF2B5EF4-FFF2-40B4-BE49-F238E27FC236}">
                <a16:creationId xmlns:a16="http://schemas.microsoft.com/office/drawing/2014/main" id="{5C374044-8FC6-582D-B11C-E49DA046EE7B}"/>
              </a:ext>
            </a:extLst>
          </p:cNvPr>
          <p:cNvSpPr txBox="1"/>
          <p:nvPr/>
        </p:nvSpPr>
        <p:spPr bwMode="auto">
          <a:xfrm>
            <a:off x="4790582" y="3829361"/>
            <a:ext cx="2727818" cy="2695097"/>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marL="0" marR="0" lvl="0" indent="0" algn="ctr" defTabSz="914400" rtl="0" eaLnBrk="1" fontAlgn="auto" latinLnBrk="0" hangingPunct="1">
              <a:lnSpc>
                <a:spcPct val="90000"/>
              </a:lnSpc>
              <a:spcBef>
                <a:spcPts val="70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a:ea typeface="+mn-ea"/>
                <a:cs typeface="+mn-cs"/>
              </a:rPr>
              <a:t>Arrived in France </a:t>
            </a:r>
            <a:br>
              <a:rPr kumimoji="0" lang="en-US" sz="1800" b="1" i="0" u="none" strike="noStrike" kern="1200" cap="none" spc="0" normalizeH="0" baseline="0" noProof="0" dirty="0">
                <a:ln>
                  <a:noFill/>
                </a:ln>
                <a:solidFill>
                  <a:srgbClr val="000000"/>
                </a:solidFill>
                <a:effectLst/>
                <a:uLnTx/>
                <a:uFillTx/>
                <a:latin typeface="Calibri"/>
                <a:ea typeface="+mn-ea"/>
                <a:cs typeface="+mn-cs"/>
              </a:rPr>
            </a:br>
            <a:r>
              <a:rPr kumimoji="0" lang="en-US" sz="1800" b="1" i="0" u="none" strike="noStrike" kern="1200" cap="none" spc="0" normalizeH="0" baseline="0" noProof="0" dirty="0">
                <a:ln>
                  <a:noFill/>
                </a:ln>
                <a:solidFill>
                  <a:srgbClr val="000000"/>
                </a:solidFill>
                <a:effectLst/>
                <a:uLnTx/>
                <a:uFillTx/>
                <a:latin typeface="Calibri"/>
                <a:ea typeface="+mn-ea"/>
                <a:cs typeface="+mn-cs"/>
              </a:rPr>
              <a:t>on ATV + ABC/3TC</a:t>
            </a:r>
          </a:p>
          <a:p>
            <a:pPr marL="0" marR="0" lvl="0" indent="0" algn="ctr" defTabSz="914400" rtl="0" eaLnBrk="1" fontAlgn="auto" latinLnBrk="0" hangingPunct="1">
              <a:lnSpc>
                <a:spcPct val="90000"/>
              </a:lnSpc>
              <a:spcBef>
                <a:spcPts val="700"/>
              </a:spcBef>
              <a:spcAft>
                <a:spcPts val="0"/>
              </a:spcAft>
              <a:buClrTx/>
              <a:buSzTx/>
              <a:buFontTx/>
              <a:buNone/>
              <a:tabLst/>
              <a:defRPr/>
            </a:pPr>
            <a:r>
              <a:rPr kumimoji="0" lang="en-US" sz="1800" i="0" u="none" strike="noStrike" kern="1200" cap="none" spc="0" normalizeH="0" baseline="0" noProof="0" dirty="0">
                <a:ln>
                  <a:noFill/>
                </a:ln>
                <a:solidFill>
                  <a:srgbClr val="000000"/>
                </a:solidFill>
                <a:effectLst/>
                <a:uLnTx/>
                <a:uFillTx/>
                <a:latin typeface="Calibri"/>
                <a:ea typeface="+mn-ea"/>
                <a:cs typeface="+mn-cs"/>
              </a:rPr>
              <a:t>HIV-1 RNA:                      </a:t>
            </a:r>
            <a:r>
              <a:rPr kumimoji="0" lang="en-US" sz="1800" b="0" i="0" u="none" strike="noStrike" kern="1200" cap="none" spc="0" normalizeH="0" baseline="0" noProof="0" dirty="0">
                <a:ln>
                  <a:noFill/>
                </a:ln>
                <a:solidFill>
                  <a:srgbClr val="000000"/>
                </a:solidFill>
                <a:effectLst/>
                <a:uLnTx/>
                <a:uFillTx/>
                <a:latin typeface="Calibri"/>
                <a:ea typeface="+mn-ea"/>
                <a:cs typeface="+mn-cs"/>
              </a:rPr>
              <a:t>38,500 copies/mL </a:t>
            </a:r>
          </a:p>
          <a:p>
            <a:pPr marL="0" marR="0" lvl="0" indent="0" algn="ctr" defTabSz="914400" rtl="0" eaLnBrk="1" fontAlgn="auto" latinLnBrk="0" hangingPunct="1">
              <a:lnSpc>
                <a:spcPct val="90000"/>
              </a:lnSpc>
              <a:spcBef>
                <a:spcPts val="70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a:ea typeface="+mn-ea"/>
                <a:cs typeface="+mn-cs"/>
              </a:rPr>
              <a:t>CD4: 112 cells/mm</a:t>
            </a:r>
            <a:r>
              <a:rPr kumimoji="0" lang="en-US" sz="1800" b="0" i="0" u="none" strike="noStrike" kern="1200" cap="none" spc="0" normalizeH="0" baseline="30000" noProof="0" dirty="0">
                <a:ln>
                  <a:noFill/>
                </a:ln>
                <a:solidFill>
                  <a:srgbClr val="000000"/>
                </a:solidFill>
                <a:effectLst/>
                <a:uLnTx/>
                <a:uFillTx/>
                <a:latin typeface="Calibri"/>
                <a:ea typeface="+mn-ea"/>
                <a:cs typeface="+mn-cs"/>
              </a:rPr>
              <a:t>3</a:t>
            </a:r>
          </a:p>
          <a:p>
            <a:pPr marL="0" marR="0" lvl="0" indent="0" algn="ctr" defTabSz="914400" rtl="0" eaLnBrk="1" fontAlgn="auto" latinLnBrk="0" hangingPunct="1">
              <a:lnSpc>
                <a:spcPct val="90000"/>
              </a:lnSpc>
              <a:spcBef>
                <a:spcPts val="70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a:ea typeface="+mn-ea"/>
                <a:cs typeface="+mn-cs"/>
              </a:rPr>
              <a:t> </a:t>
            </a:r>
            <a:r>
              <a:rPr kumimoji="0" lang="en-US" sz="1800" b="1" i="0" u="none" strike="noStrike" kern="1200" cap="none" spc="0" normalizeH="0" baseline="0" noProof="0" dirty="0">
                <a:ln>
                  <a:noFill/>
                </a:ln>
                <a:solidFill>
                  <a:srgbClr val="000000"/>
                </a:solidFill>
                <a:effectLst/>
                <a:uLnTx/>
                <a:uFillTx/>
                <a:latin typeface="Calibri"/>
                <a:ea typeface="+mn-ea"/>
                <a:cs typeface="+mn-cs"/>
              </a:rPr>
              <a:t>Resistance Profile </a:t>
            </a:r>
            <a:br>
              <a:rPr kumimoji="0" lang="en-US" sz="1800" b="1" i="0" u="none" strike="noStrike" kern="1200" cap="none" spc="0" normalizeH="0" baseline="0" noProof="0" dirty="0">
                <a:ln>
                  <a:noFill/>
                </a:ln>
                <a:solidFill>
                  <a:srgbClr val="000000"/>
                </a:solidFill>
                <a:effectLst/>
                <a:uLnTx/>
                <a:uFillTx/>
                <a:latin typeface="Calibri"/>
                <a:ea typeface="+mn-ea"/>
                <a:cs typeface="+mn-cs"/>
              </a:rPr>
            </a:br>
            <a:r>
              <a:rPr kumimoji="0" lang="en-US" sz="1800" b="0" i="0" u="none" strike="noStrike" kern="1200" cap="none" spc="0" normalizeH="0" baseline="0" noProof="0" dirty="0">
                <a:ln>
                  <a:noFill/>
                </a:ln>
                <a:solidFill>
                  <a:srgbClr val="000000"/>
                </a:solidFill>
                <a:effectLst/>
                <a:uLnTx/>
                <a:uFillTx/>
                <a:latin typeface="Calibri"/>
                <a:ea typeface="+mn-ea"/>
                <a:cs typeface="+mn-cs"/>
              </a:rPr>
              <a:t>GT 1 TDF</a:t>
            </a:r>
            <a:r>
              <a:rPr lang="en-US" dirty="0">
                <a:solidFill>
                  <a:srgbClr val="000000"/>
                </a:solidFill>
                <a:latin typeface="Calibri"/>
              </a:rPr>
              <a:t>, </a:t>
            </a:r>
            <a:r>
              <a:rPr kumimoji="0" lang="en-US" sz="1800" b="0" i="0" u="none" strike="noStrike" kern="1200" cap="none" spc="0" normalizeH="0" baseline="0" noProof="0" dirty="0">
                <a:ln>
                  <a:noFill/>
                </a:ln>
                <a:solidFill>
                  <a:srgbClr val="000000"/>
                </a:solidFill>
                <a:effectLst/>
                <a:uLnTx/>
                <a:uFillTx/>
                <a:latin typeface="Calibri"/>
                <a:ea typeface="+mn-ea"/>
                <a:cs typeface="+mn-cs"/>
              </a:rPr>
              <a:t>INI, DRV sensitive</a:t>
            </a:r>
          </a:p>
          <a:p>
            <a:pPr marL="0" marR="0" lvl="0" indent="0" algn="ctr" defTabSz="914400" rtl="0" eaLnBrk="1" fontAlgn="auto" latinLnBrk="0" hangingPunct="1">
              <a:lnSpc>
                <a:spcPct val="90000"/>
              </a:lnSpc>
              <a:spcBef>
                <a:spcPts val="700"/>
              </a:spcBef>
              <a:spcAft>
                <a:spcPts val="0"/>
              </a:spcAft>
              <a:buClrTx/>
              <a:buSzTx/>
              <a:buFontTx/>
              <a:buNone/>
              <a:tabLst/>
              <a:defRPr/>
            </a:pPr>
            <a:r>
              <a:rPr kumimoji="0" lang="en-US" sz="1800" i="0" u="none" strike="noStrike" kern="1200" cap="none" spc="0" normalizeH="0" baseline="0" noProof="0" dirty="0">
                <a:ln>
                  <a:noFill/>
                </a:ln>
                <a:solidFill>
                  <a:schemeClr val="bg1"/>
                </a:solidFill>
                <a:effectLst/>
                <a:uLnTx/>
                <a:uFillTx/>
                <a:latin typeface="Calibri"/>
                <a:ea typeface="+mn-ea"/>
                <a:cs typeface="+mn-cs"/>
              </a:rPr>
              <a:t>    </a:t>
            </a:r>
            <a:r>
              <a:rPr lang="en-US" dirty="0">
                <a:solidFill>
                  <a:schemeClr val="bg1"/>
                </a:solidFill>
                <a:latin typeface="Calibri"/>
              </a:rPr>
              <a:t>Start:                             </a:t>
            </a:r>
            <a:r>
              <a:rPr kumimoji="0" lang="en-US" sz="1800" b="1" i="0" u="none" strike="noStrike" kern="1200" cap="none" spc="0" normalizeH="0" baseline="0" noProof="0" dirty="0">
                <a:ln>
                  <a:noFill/>
                </a:ln>
                <a:solidFill>
                  <a:schemeClr val="accent1"/>
                </a:solidFill>
                <a:effectLst/>
                <a:uLnTx/>
                <a:uFillTx/>
                <a:latin typeface="Calibri"/>
                <a:ea typeface="+mn-ea"/>
                <a:cs typeface="+mn-cs"/>
              </a:rPr>
              <a:t>DRV/RTV + RAL + FTC/TDF</a:t>
            </a:r>
          </a:p>
        </p:txBody>
      </p:sp>
      <p:sp>
        <p:nvSpPr>
          <p:cNvPr id="17" name="TextBox 16">
            <a:extLst>
              <a:ext uri="{FF2B5EF4-FFF2-40B4-BE49-F238E27FC236}">
                <a16:creationId xmlns:a16="http://schemas.microsoft.com/office/drawing/2014/main" id="{78961ECA-20C1-BE6E-CF63-D6527ED1152C}"/>
              </a:ext>
            </a:extLst>
          </p:cNvPr>
          <p:cNvSpPr txBox="1"/>
          <p:nvPr/>
        </p:nvSpPr>
        <p:spPr bwMode="auto">
          <a:xfrm>
            <a:off x="2626275" y="1416409"/>
            <a:ext cx="3910252" cy="1179297"/>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marL="0" marR="0" lvl="0" indent="0" algn="ctr" defTabSz="914400" rtl="0" eaLnBrk="1" fontAlgn="auto" latinLnBrk="0" hangingPunct="1">
              <a:lnSpc>
                <a:spcPct val="90000"/>
              </a:lnSpc>
              <a:spcBef>
                <a:spcPts val="700"/>
              </a:spcBef>
              <a:spcAft>
                <a:spcPts val="0"/>
              </a:spcAft>
              <a:buClrTx/>
              <a:buSzTx/>
              <a:buFontTx/>
              <a:buNone/>
              <a:tabLst/>
              <a:defRPr/>
            </a:pPr>
            <a:r>
              <a:rPr kumimoji="0" lang="en-US" i="0" u="none" strike="noStrike" kern="1200" cap="none" spc="0" normalizeH="0" baseline="0" noProof="0" dirty="0">
                <a:ln>
                  <a:noFill/>
                </a:ln>
                <a:solidFill>
                  <a:srgbClr val="000000"/>
                </a:solidFill>
                <a:effectLst/>
                <a:uLnTx/>
                <a:uFillTx/>
                <a:latin typeface="Calibri"/>
                <a:ea typeface="+mn-ea"/>
                <a:cs typeface="+mn-cs"/>
              </a:rPr>
              <a:t>Partially suppressed HIV-1 RNA between 400 and 100,000 copies/mL      </a:t>
            </a:r>
          </a:p>
          <a:p>
            <a:pPr marL="0" marR="0" lvl="0" indent="0" algn="ctr" defTabSz="914400" rtl="0" eaLnBrk="1" fontAlgn="auto" latinLnBrk="0" hangingPunct="1">
              <a:lnSpc>
                <a:spcPct val="90000"/>
              </a:lnSpc>
              <a:spcBef>
                <a:spcPts val="700"/>
              </a:spcBef>
              <a:spcAft>
                <a:spcPts val="0"/>
              </a:spcAft>
              <a:buClrTx/>
              <a:buSzTx/>
              <a:buFontTx/>
              <a:buNone/>
              <a:tabLst/>
              <a:defRPr/>
            </a:pPr>
            <a:r>
              <a:rPr kumimoji="0" lang="en-US" b="1" i="0" u="none" strike="noStrike" kern="1200" cap="none" spc="0" normalizeH="0" baseline="0" noProof="0" dirty="0">
                <a:ln>
                  <a:noFill/>
                </a:ln>
                <a:solidFill>
                  <a:srgbClr val="000000"/>
                </a:solidFill>
                <a:effectLst/>
                <a:uLnTx/>
                <a:uFillTx/>
                <a:latin typeface="Calibri"/>
                <a:ea typeface="+mn-ea"/>
                <a:cs typeface="+mn-cs"/>
              </a:rPr>
              <a:t>  </a:t>
            </a:r>
            <a:r>
              <a:rPr kumimoji="0" lang="en-US" b="1" i="0" u="none" strike="noStrike" kern="1200" cap="none" spc="0" normalizeH="0" baseline="0" noProof="0" dirty="0">
                <a:ln>
                  <a:noFill/>
                </a:ln>
                <a:solidFill>
                  <a:schemeClr val="accent1"/>
                </a:solidFill>
                <a:effectLst/>
                <a:uLnTx/>
                <a:uFillTx/>
                <a:latin typeface="Calibri"/>
                <a:ea typeface="+mn-ea"/>
                <a:cs typeface="+mn-cs"/>
              </a:rPr>
              <a:t>Switch to LPV/RTV + ABC/3TC, then ATV</a:t>
            </a:r>
            <a:r>
              <a:rPr kumimoji="0" lang="en-US" i="0" u="none" strike="noStrike" kern="1200" cap="none" spc="0" normalizeH="0" baseline="0" noProof="0" dirty="0">
                <a:ln>
                  <a:noFill/>
                </a:ln>
                <a:solidFill>
                  <a:schemeClr val="accent1"/>
                </a:solidFill>
                <a:effectLst/>
                <a:uLnTx/>
                <a:uFillTx/>
                <a:latin typeface="Calibri"/>
                <a:ea typeface="+mn-ea"/>
                <a:cs typeface="+mn-cs"/>
              </a:rPr>
              <a:t>: </a:t>
            </a:r>
            <a:r>
              <a:rPr kumimoji="0" lang="en-US" i="0" u="none" strike="noStrike" kern="1200" cap="none" spc="0" normalizeH="0" baseline="0" noProof="0" dirty="0">
                <a:ln>
                  <a:noFill/>
                </a:ln>
                <a:solidFill>
                  <a:srgbClr val="000000"/>
                </a:solidFill>
                <a:effectLst/>
                <a:uLnTx/>
                <a:uFillTx/>
                <a:latin typeface="Calibri"/>
                <a:ea typeface="+mn-ea"/>
                <a:cs typeface="+mn-cs"/>
              </a:rPr>
              <a:t>poor tolerance to PI</a:t>
            </a:r>
          </a:p>
        </p:txBody>
      </p:sp>
      <p:cxnSp>
        <p:nvCxnSpPr>
          <p:cNvPr id="18" name="Straight Connector 17">
            <a:extLst>
              <a:ext uri="{FF2B5EF4-FFF2-40B4-BE49-F238E27FC236}">
                <a16:creationId xmlns:a16="http://schemas.microsoft.com/office/drawing/2014/main" id="{CE87B680-5ED3-59F1-A9CA-9D7C0421BC06}"/>
              </a:ext>
            </a:extLst>
          </p:cNvPr>
          <p:cNvCxnSpPr>
            <a:cxnSpLocks/>
          </p:cNvCxnSpPr>
          <p:nvPr/>
        </p:nvCxnSpPr>
        <p:spPr bwMode="auto">
          <a:xfrm flipV="1">
            <a:off x="4506809" y="2577704"/>
            <a:ext cx="0" cy="129367"/>
          </a:xfrm>
          <a:prstGeom prst="line">
            <a:avLst/>
          </a:prstGeom>
          <a:noFill/>
          <a:ln w="28575" cap="flat" cmpd="sng" algn="ctr">
            <a:solidFill>
              <a:schemeClr val="bg1"/>
            </a:solidFill>
            <a:prstDash val="solid"/>
            <a:round/>
            <a:headEnd type="none" w="med" len="med"/>
            <a:tailEnd type="oval" w="med" len="med"/>
          </a:ln>
          <a:effectLst/>
        </p:spPr>
      </p:cxnSp>
      <p:sp>
        <p:nvSpPr>
          <p:cNvPr id="19" name="TextBox 18">
            <a:extLst>
              <a:ext uri="{FF2B5EF4-FFF2-40B4-BE49-F238E27FC236}">
                <a16:creationId xmlns:a16="http://schemas.microsoft.com/office/drawing/2014/main" id="{D2FBC41A-528D-72AD-06D5-A9DB903FAC89}"/>
              </a:ext>
            </a:extLst>
          </p:cNvPr>
          <p:cNvSpPr txBox="1"/>
          <p:nvPr/>
        </p:nvSpPr>
        <p:spPr bwMode="auto">
          <a:xfrm>
            <a:off x="9724821" y="3833131"/>
            <a:ext cx="2094409" cy="1179297"/>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marL="0" marR="0" lvl="0" indent="0" algn="ctr" defTabSz="914400" rtl="0" eaLnBrk="1" fontAlgn="auto" latinLnBrk="0" hangingPunct="1">
              <a:lnSpc>
                <a:spcPct val="90000"/>
              </a:lnSpc>
              <a:spcBef>
                <a:spcPts val="70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a:ea typeface="+mn-ea"/>
                <a:cs typeface="+mn-cs"/>
              </a:rPr>
              <a:t>Back to Hospital</a:t>
            </a:r>
            <a:br>
              <a:rPr kumimoji="0" lang="en-US" sz="1800" b="1" i="0" u="none" strike="noStrike" kern="1200" cap="none" spc="0" normalizeH="0" baseline="0" noProof="0" dirty="0">
                <a:ln>
                  <a:noFill/>
                </a:ln>
                <a:solidFill>
                  <a:srgbClr val="000000"/>
                </a:solidFill>
                <a:effectLst/>
                <a:uLnTx/>
                <a:uFillTx/>
                <a:latin typeface="Calibri"/>
                <a:ea typeface="+mn-ea"/>
                <a:cs typeface="+mn-cs"/>
              </a:rPr>
            </a:br>
            <a:r>
              <a:rPr kumimoji="0" lang="en-US" sz="1800" i="0" u="none" strike="noStrike" kern="1200" cap="none" spc="0" normalizeH="0" baseline="0" noProof="0" dirty="0">
                <a:ln>
                  <a:noFill/>
                </a:ln>
                <a:solidFill>
                  <a:srgbClr val="000000"/>
                </a:solidFill>
                <a:effectLst/>
                <a:uLnTx/>
                <a:uFillTx/>
                <a:latin typeface="Calibri"/>
                <a:ea typeface="+mn-ea"/>
                <a:cs typeface="+mn-cs"/>
              </a:rPr>
              <a:t>HIV-1 RNA: </a:t>
            </a:r>
            <a:br>
              <a:rPr kumimoji="0" lang="en-US" sz="1800" i="0" u="none" strike="noStrike" kern="1200" cap="none" spc="0" normalizeH="0" baseline="0" noProof="0" dirty="0">
                <a:ln>
                  <a:noFill/>
                </a:ln>
                <a:solidFill>
                  <a:srgbClr val="000000"/>
                </a:solidFill>
                <a:effectLst/>
                <a:uLnTx/>
                <a:uFillTx/>
                <a:latin typeface="Calibri"/>
                <a:ea typeface="+mn-ea"/>
                <a:cs typeface="+mn-cs"/>
              </a:rPr>
            </a:br>
            <a:r>
              <a:rPr kumimoji="0" lang="en-US" sz="1800" b="0" i="0" u="none" strike="noStrike" kern="1200" cap="none" spc="0" normalizeH="0" baseline="0" noProof="0" dirty="0">
                <a:ln>
                  <a:noFill/>
                </a:ln>
                <a:solidFill>
                  <a:srgbClr val="000000"/>
                </a:solidFill>
                <a:effectLst/>
                <a:uLnTx/>
                <a:uFillTx/>
                <a:latin typeface="Calibri"/>
                <a:ea typeface="+mn-ea"/>
                <a:cs typeface="+mn-cs"/>
              </a:rPr>
              <a:t>35,560 copies/mL </a:t>
            </a:r>
          </a:p>
          <a:p>
            <a:pPr marL="0" marR="0" lvl="0" indent="0" algn="ctr" defTabSz="914400" rtl="0" eaLnBrk="1" fontAlgn="auto" latinLnBrk="0" hangingPunct="1">
              <a:lnSpc>
                <a:spcPct val="90000"/>
              </a:lnSpc>
              <a:spcBef>
                <a:spcPts val="70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a:ea typeface="+mn-ea"/>
                <a:cs typeface="+mn-cs"/>
              </a:rPr>
              <a:t>CD4: 235 cells/mm</a:t>
            </a:r>
            <a:r>
              <a:rPr kumimoji="0" lang="en-US" sz="1800" b="0" i="0" u="none" strike="noStrike" kern="1200" cap="none" spc="0" normalizeH="0" baseline="30000" noProof="0" dirty="0">
                <a:ln>
                  <a:noFill/>
                </a:ln>
                <a:solidFill>
                  <a:srgbClr val="000000"/>
                </a:solidFill>
                <a:effectLst/>
                <a:uLnTx/>
                <a:uFillTx/>
                <a:latin typeface="Calibri"/>
                <a:ea typeface="+mn-ea"/>
                <a:cs typeface="+mn-cs"/>
              </a:rPr>
              <a:t>3</a:t>
            </a:r>
            <a:r>
              <a:rPr kumimoji="0" lang="en-US" sz="1800" b="0" i="0" u="none" strike="noStrike" kern="1200" cap="none" spc="0" normalizeH="0" baseline="0" noProof="0" dirty="0">
                <a:ln>
                  <a:noFill/>
                </a:ln>
                <a:solidFill>
                  <a:srgbClr val="000000"/>
                </a:solidFill>
                <a:effectLst/>
                <a:uLnTx/>
                <a:uFillTx/>
                <a:latin typeface="Calibri"/>
                <a:ea typeface="+mn-ea"/>
                <a:cs typeface="+mn-cs"/>
              </a:rPr>
              <a:t> </a:t>
            </a:r>
          </a:p>
        </p:txBody>
      </p:sp>
      <p:cxnSp>
        <p:nvCxnSpPr>
          <p:cNvPr id="21" name="Straight Connector 20">
            <a:extLst>
              <a:ext uri="{FF2B5EF4-FFF2-40B4-BE49-F238E27FC236}">
                <a16:creationId xmlns:a16="http://schemas.microsoft.com/office/drawing/2014/main" id="{44656CC7-7BE2-1DDB-00A5-025787D1B5E1}"/>
              </a:ext>
            </a:extLst>
          </p:cNvPr>
          <p:cNvCxnSpPr/>
          <p:nvPr/>
        </p:nvCxnSpPr>
        <p:spPr bwMode="auto">
          <a:xfrm>
            <a:off x="1182778" y="3528715"/>
            <a:ext cx="0" cy="257760"/>
          </a:xfrm>
          <a:prstGeom prst="line">
            <a:avLst/>
          </a:prstGeom>
          <a:noFill/>
          <a:ln w="28575" cap="flat" cmpd="sng" algn="ctr">
            <a:solidFill>
              <a:schemeClr val="bg1"/>
            </a:solidFill>
            <a:prstDash val="solid"/>
            <a:round/>
            <a:headEnd type="none" w="med" len="med"/>
            <a:tailEnd type="oval" w="med" len="med"/>
          </a:ln>
          <a:effectLst/>
        </p:spPr>
      </p:cxnSp>
      <p:cxnSp>
        <p:nvCxnSpPr>
          <p:cNvPr id="22" name="Straight Connector 21">
            <a:extLst>
              <a:ext uri="{FF2B5EF4-FFF2-40B4-BE49-F238E27FC236}">
                <a16:creationId xmlns:a16="http://schemas.microsoft.com/office/drawing/2014/main" id="{37F676AD-66D5-EE8D-0E15-BE8AE56DF9BE}"/>
              </a:ext>
            </a:extLst>
          </p:cNvPr>
          <p:cNvCxnSpPr/>
          <p:nvPr/>
        </p:nvCxnSpPr>
        <p:spPr bwMode="auto">
          <a:xfrm>
            <a:off x="2716775" y="3528715"/>
            <a:ext cx="0" cy="257760"/>
          </a:xfrm>
          <a:prstGeom prst="line">
            <a:avLst/>
          </a:prstGeom>
          <a:noFill/>
          <a:ln w="28575" cap="flat" cmpd="sng" algn="ctr">
            <a:solidFill>
              <a:schemeClr val="bg1"/>
            </a:solidFill>
            <a:prstDash val="solid"/>
            <a:round/>
            <a:headEnd type="none" w="med" len="med"/>
            <a:tailEnd type="oval" w="med" len="med"/>
          </a:ln>
          <a:effectLst/>
        </p:spPr>
      </p:cxnSp>
      <p:cxnSp>
        <p:nvCxnSpPr>
          <p:cNvPr id="23" name="Straight Connector 22">
            <a:extLst>
              <a:ext uri="{FF2B5EF4-FFF2-40B4-BE49-F238E27FC236}">
                <a16:creationId xmlns:a16="http://schemas.microsoft.com/office/drawing/2014/main" id="{5B58A3DA-BAF1-AC56-D26E-B8A90BB676EF}"/>
              </a:ext>
            </a:extLst>
          </p:cNvPr>
          <p:cNvCxnSpPr/>
          <p:nvPr/>
        </p:nvCxnSpPr>
        <p:spPr bwMode="auto">
          <a:xfrm>
            <a:off x="6210155" y="3528715"/>
            <a:ext cx="0" cy="257760"/>
          </a:xfrm>
          <a:prstGeom prst="line">
            <a:avLst/>
          </a:prstGeom>
          <a:noFill/>
          <a:ln w="28575" cap="flat" cmpd="sng" algn="ctr">
            <a:solidFill>
              <a:schemeClr val="bg1"/>
            </a:solidFill>
            <a:prstDash val="solid"/>
            <a:round/>
            <a:headEnd type="none" w="med" len="med"/>
            <a:tailEnd type="oval" w="med" len="med"/>
          </a:ln>
          <a:effectLst/>
        </p:spPr>
      </p:cxnSp>
      <p:cxnSp>
        <p:nvCxnSpPr>
          <p:cNvPr id="24" name="Straight Connector 23">
            <a:extLst>
              <a:ext uri="{FF2B5EF4-FFF2-40B4-BE49-F238E27FC236}">
                <a16:creationId xmlns:a16="http://schemas.microsoft.com/office/drawing/2014/main" id="{5EACD121-3EE3-7024-A74A-2D9F8755FE43}"/>
              </a:ext>
            </a:extLst>
          </p:cNvPr>
          <p:cNvCxnSpPr/>
          <p:nvPr/>
        </p:nvCxnSpPr>
        <p:spPr bwMode="auto">
          <a:xfrm>
            <a:off x="10772025" y="3528715"/>
            <a:ext cx="0" cy="257760"/>
          </a:xfrm>
          <a:prstGeom prst="line">
            <a:avLst/>
          </a:prstGeom>
          <a:noFill/>
          <a:ln w="28575" cap="flat" cmpd="sng" algn="ctr">
            <a:solidFill>
              <a:schemeClr val="bg1"/>
            </a:solidFill>
            <a:prstDash val="solid"/>
            <a:round/>
            <a:headEnd type="none" w="med" len="med"/>
            <a:tailEnd type="oval" w="med" len="med"/>
          </a:ln>
          <a:effectLst/>
        </p:spPr>
      </p:cxnSp>
      <p:sp>
        <p:nvSpPr>
          <p:cNvPr id="25" name="TextBox 24">
            <a:extLst>
              <a:ext uri="{FF2B5EF4-FFF2-40B4-BE49-F238E27FC236}">
                <a16:creationId xmlns:a16="http://schemas.microsoft.com/office/drawing/2014/main" id="{C60B4FAD-CB8E-63DD-2E11-AF7BA30783A0}"/>
              </a:ext>
            </a:extLst>
          </p:cNvPr>
          <p:cNvSpPr txBox="1"/>
          <p:nvPr/>
        </p:nvSpPr>
        <p:spPr bwMode="auto">
          <a:xfrm>
            <a:off x="5883784" y="3113020"/>
            <a:ext cx="6527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2014</a:t>
            </a:r>
          </a:p>
        </p:txBody>
      </p:sp>
      <p:cxnSp>
        <p:nvCxnSpPr>
          <p:cNvPr id="26" name="Straight Connector 25">
            <a:extLst>
              <a:ext uri="{FF2B5EF4-FFF2-40B4-BE49-F238E27FC236}">
                <a16:creationId xmlns:a16="http://schemas.microsoft.com/office/drawing/2014/main" id="{6C67E1A6-B126-8961-3F7A-E755AD1059FD}"/>
              </a:ext>
            </a:extLst>
          </p:cNvPr>
          <p:cNvCxnSpPr/>
          <p:nvPr/>
        </p:nvCxnSpPr>
        <p:spPr bwMode="auto">
          <a:xfrm>
            <a:off x="535701" y="3879494"/>
            <a:ext cx="1294154" cy="0"/>
          </a:xfrm>
          <a:prstGeom prst="line">
            <a:avLst/>
          </a:prstGeom>
          <a:noFill/>
          <a:ln w="28575" cap="flat" cmpd="sng" algn="ctr">
            <a:solidFill>
              <a:schemeClr val="accent3"/>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24121B64-3D8D-4288-90E6-437FBE65BF9A}"/>
              </a:ext>
            </a:extLst>
          </p:cNvPr>
          <p:cNvCxnSpPr/>
          <p:nvPr/>
        </p:nvCxnSpPr>
        <p:spPr bwMode="auto">
          <a:xfrm>
            <a:off x="2061137" y="3879494"/>
            <a:ext cx="1294154" cy="0"/>
          </a:xfrm>
          <a:prstGeom prst="line">
            <a:avLst/>
          </a:prstGeom>
          <a:noFill/>
          <a:ln w="28575" cap="flat" cmpd="sng" algn="ctr">
            <a:solidFill>
              <a:schemeClr val="accent3"/>
            </a:solidFill>
            <a:prstDash val="solid"/>
            <a:round/>
            <a:headEnd type="none" w="med" len="med"/>
            <a:tailEnd type="none" w="med" len="med"/>
          </a:ln>
          <a:effectLst/>
        </p:spPr>
      </p:cxnSp>
      <p:cxnSp>
        <p:nvCxnSpPr>
          <p:cNvPr id="28" name="Straight Connector 27">
            <a:extLst>
              <a:ext uri="{FF2B5EF4-FFF2-40B4-BE49-F238E27FC236}">
                <a16:creationId xmlns:a16="http://schemas.microsoft.com/office/drawing/2014/main" id="{F9189F59-26ED-E23E-6D2D-39652963F43E}"/>
              </a:ext>
            </a:extLst>
          </p:cNvPr>
          <p:cNvCxnSpPr>
            <a:cxnSpLocks/>
          </p:cNvCxnSpPr>
          <p:nvPr/>
        </p:nvCxnSpPr>
        <p:spPr bwMode="auto">
          <a:xfrm>
            <a:off x="5375237" y="3879494"/>
            <a:ext cx="1632838" cy="0"/>
          </a:xfrm>
          <a:prstGeom prst="line">
            <a:avLst/>
          </a:prstGeom>
          <a:noFill/>
          <a:ln w="28575" cap="flat" cmpd="sng" algn="ctr">
            <a:solidFill>
              <a:schemeClr val="accent3"/>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EE0B3FD8-94EA-36ED-CEBF-057338C59257}"/>
              </a:ext>
            </a:extLst>
          </p:cNvPr>
          <p:cNvCxnSpPr>
            <a:cxnSpLocks/>
          </p:cNvCxnSpPr>
          <p:nvPr/>
        </p:nvCxnSpPr>
        <p:spPr bwMode="auto">
          <a:xfrm>
            <a:off x="9955606" y="3879494"/>
            <a:ext cx="1632838" cy="0"/>
          </a:xfrm>
          <a:prstGeom prst="line">
            <a:avLst/>
          </a:prstGeom>
          <a:noFill/>
          <a:ln w="28575" cap="flat" cmpd="sng" algn="ctr">
            <a:solidFill>
              <a:schemeClr val="accent3"/>
            </a:solidFill>
            <a:prstDash val="solid"/>
            <a:round/>
            <a:headEnd type="none" w="med" len="med"/>
            <a:tailEnd type="none" w="med" len="med"/>
          </a:ln>
          <a:effectLst/>
        </p:spPr>
      </p:cxnSp>
      <p:sp>
        <p:nvSpPr>
          <p:cNvPr id="30" name="Freeform: Shape 29">
            <a:extLst>
              <a:ext uri="{FF2B5EF4-FFF2-40B4-BE49-F238E27FC236}">
                <a16:creationId xmlns:a16="http://schemas.microsoft.com/office/drawing/2014/main" id="{CCDC85C1-5198-6622-75A1-9F85F4E432E3}"/>
              </a:ext>
            </a:extLst>
          </p:cNvPr>
          <p:cNvSpPr/>
          <p:nvPr/>
        </p:nvSpPr>
        <p:spPr bwMode="auto">
          <a:xfrm>
            <a:off x="2727054" y="2707071"/>
            <a:ext cx="3559510" cy="330980"/>
          </a:xfrm>
          <a:custGeom>
            <a:avLst/>
            <a:gdLst>
              <a:gd name="connsiteX0" fmla="*/ 0 w 4043680"/>
              <a:gd name="connsiteY0" fmla="*/ 421640 h 426720"/>
              <a:gd name="connsiteX1" fmla="*/ 0 w 4043680"/>
              <a:gd name="connsiteY1" fmla="*/ 0 h 426720"/>
              <a:gd name="connsiteX2" fmla="*/ 4043680 w 4043680"/>
              <a:gd name="connsiteY2" fmla="*/ 0 h 426720"/>
              <a:gd name="connsiteX3" fmla="*/ 4043680 w 4043680"/>
              <a:gd name="connsiteY3" fmla="*/ 426720 h 426720"/>
            </a:gdLst>
            <a:ahLst/>
            <a:cxnLst>
              <a:cxn ang="0">
                <a:pos x="connsiteX0" y="connsiteY0"/>
              </a:cxn>
              <a:cxn ang="0">
                <a:pos x="connsiteX1" y="connsiteY1"/>
              </a:cxn>
              <a:cxn ang="0">
                <a:pos x="connsiteX2" y="connsiteY2"/>
              </a:cxn>
              <a:cxn ang="0">
                <a:pos x="connsiteX3" y="connsiteY3"/>
              </a:cxn>
            </a:cxnLst>
            <a:rect l="l" t="t" r="r" b="b"/>
            <a:pathLst>
              <a:path w="4043680" h="426720">
                <a:moveTo>
                  <a:pt x="0" y="421640"/>
                </a:moveTo>
                <a:lnTo>
                  <a:pt x="0" y="0"/>
                </a:lnTo>
                <a:lnTo>
                  <a:pt x="4043680" y="0"/>
                </a:lnTo>
                <a:lnTo>
                  <a:pt x="4043680" y="426720"/>
                </a:lnTo>
              </a:path>
            </a:pathLst>
          </a:custGeom>
          <a:noFill/>
          <a:ln w="285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31" name="TextBox 30">
            <a:extLst>
              <a:ext uri="{FF2B5EF4-FFF2-40B4-BE49-F238E27FC236}">
                <a16:creationId xmlns:a16="http://schemas.microsoft.com/office/drawing/2014/main" id="{EB0819F6-DE94-EDD1-BF33-0188B4615CDD}"/>
              </a:ext>
            </a:extLst>
          </p:cNvPr>
          <p:cNvSpPr txBox="1"/>
          <p:nvPr/>
        </p:nvSpPr>
        <p:spPr bwMode="auto">
          <a:xfrm>
            <a:off x="458126" y="1555992"/>
            <a:ext cx="1462643"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ctr" defTabSz="914400" rtl="0" eaLnBrk="1" fontAlgn="auto" latinLnBrk="0" hangingPunct="1">
              <a:lnSpc>
                <a:spcPct val="90000"/>
              </a:lnSpc>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Calibri"/>
                <a:ea typeface="+mn-ea"/>
                <a:cs typeface="+mn-cs"/>
              </a:rPr>
              <a:t>42-Yr-Old Woman </a:t>
            </a:r>
          </a:p>
        </p:txBody>
      </p:sp>
      <p:pic>
        <p:nvPicPr>
          <p:cNvPr id="32" name="Graphic 31" descr="User with solid fill">
            <a:extLst>
              <a:ext uri="{FF2B5EF4-FFF2-40B4-BE49-F238E27FC236}">
                <a16:creationId xmlns:a16="http://schemas.microsoft.com/office/drawing/2014/main" id="{4E75CBD2-1EE8-A595-4055-397741219D7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5850" y="2135010"/>
            <a:ext cx="1017270" cy="1017270"/>
          </a:xfrm>
          <a:prstGeom prst="rect">
            <a:avLst/>
          </a:prstGeom>
        </p:spPr>
      </p:pic>
      <p:sp>
        <p:nvSpPr>
          <p:cNvPr id="33" name="TextBox 32">
            <a:extLst>
              <a:ext uri="{FF2B5EF4-FFF2-40B4-BE49-F238E27FC236}">
                <a16:creationId xmlns:a16="http://schemas.microsoft.com/office/drawing/2014/main" id="{7F71E1DB-B6EF-926F-4E9C-6A2B1E061B0A}"/>
              </a:ext>
            </a:extLst>
          </p:cNvPr>
          <p:cNvSpPr txBox="1"/>
          <p:nvPr/>
        </p:nvSpPr>
        <p:spPr bwMode="auto">
          <a:xfrm>
            <a:off x="8830230" y="3113020"/>
            <a:ext cx="6527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lang="en-US" b="1" dirty="0">
                <a:solidFill>
                  <a:srgbClr val="FFFFFF"/>
                </a:solidFill>
                <a:latin typeface="Calibri" panose="020F0502020204030204" pitchFamily="34" charset="0"/>
              </a:rPr>
              <a:t>2017</a:t>
            </a: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4" name="TextBox 33">
            <a:extLst>
              <a:ext uri="{FF2B5EF4-FFF2-40B4-BE49-F238E27FC236}">
                <a16:creationId xmlns:a16="http://schemas.microsoft.com/office/drawing/2014/main" id="{C9E628F4-CDDA-1F80-A892-2318D990E440}"/>
              </a:ext>
            </a:extLst>
          </p:cNvPr>
          <p:cNvSpPr txBox="1"/>
          <p:nvPr/>
        </p:nvSpPr>
        <p:spPr bwMode="auto">
          <a:xfrm>
            <a:off x="7738232" y="3113020"/>
            <a:ext cx="6527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lang="en-US" b="1" dirty="0">
                <a:solidFill>
                  <a:srgbClr val="FFFFFF"/>
                </a:solidFill>
                <a:latin typeface="Calibri" panose="020F0502020204030204" pitchFamily="34" charset="0"/>
              </a:rPr>
              <a:t>2015</a:t>
            </a: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5" name="TextBox 34">
            <a:extLst>
              <a:ext uri="{FF2B5EF4-FFF2-40B4-BE49-F238E27FC236}">
                <a16:creationId xmlns:a16="http://schemas.microsoft.com/office/drawing/2014/main" id="{1D2216B4-BD66-E7EB-AAF3-2FD5EBFB8CA3}"/>
              </a:ext>
            </a:extLst>
          </p:cNvPr>
          <p:cNvSpPr txBox="1"/>
          <p:nvPr/>
        </p:nvSpPr>
        <p:spPr bwMode="auto">
          <a:xfrm>
            <a:off x="7236657" y="3833131"/>
            <a:ext cx="1655893" cy="590931"/>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marL="0" marR="0" lvl="0" indent="0" algn="ctr" defTabSz="914400" rtl="0" eaLnBrk="1" fontAlgn="auto" latinLnBrk="0" hangingPunct="1">
              <a:lnSpc>
                <a:spcPct val="90000"/>
              </a:lnSpc>
              <a:spcBef>
                <a:spcPts val="70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a:ea typeface="+mn-ea"/>
                <a:cs typeface="+mn-cs"/>
              </a:rPr>
              <a:t>HIV-1 RNA Suppressed</a:t>
            </a:r>
            <a:endParaRPr kumimoji="0" lang="en-US"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49" name="TextBox 48">
            <a:extLst>
              <a:ext uri="{FF2B5EF4-FFF2-40B4-BE49-F238E27FC236}">
                <a16:creationId xmlns:a16="http://schemas.microsoft.com/office/drawing/2014/main" id="{E7388826-3D69-41A0-C19F-3EF5EAE13EC9}"/>
              </a:ext>
            </a:extLst>
          </p:cNvPr>
          <p:cNvSpPr txBox="1"/>
          <p:nvPr/>
        </p:nvSpPr>
        <p:spPr bwMode="auto">
          <a:xfrm>
            <a:off x="9375545" y="2707071"/>
            <a:ext cx="11913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2017-2019</a:t>
            </a:r>
          </a:p>
        </p:txBody>
      </p:sp>
      <p:cxnSp>
        <p:nvCxnSpPr>
          <p:cNvPr id="51" name="Straight Connector 50">
            <a:extLst>
              <a:ext uri="{FF2B5EF4-FFF2-40B4-BE49-F238E27FC236}">
                <a16:creationId xmlns:a16="http://schemas.microsoft.com/office/drawing/2014/main" id="{29CECD47-74CB-8695-9806-699220AD7FF7}"/>
              </a:ext>
            </a:extLst>
          </p:cNvPr>
          <p:cNvCxnSpPr/>
          <p:nvPr/>
        </p:nvCxnSpPr>
        <p:spPr bwMode="auto">
          <a:xfrm>
            <a:off x="8071575" y="3528715"/>
            <a:ext cx="0" cy="257760"/>
          </a:xfrm>
          <a:prstGeom prst="line">
            <a:avLst/>
          </a:prstGeom>
          <a:noFill/>
          <a:ln w="28575" cap="flat" cmpd="sng" algn="ctr">
            <a:solidFill>
              <a:schemeClr val="bg1"/>
            </a:solidFill>
            <a:prstDash val="solid"/>
            <a:round/>
            <a:headEnd type="none" w="med" len="med"/>
            <a:tailEnd type="oval" w="med" len="med"/>
          </a:ln>
          <a:effectLst/>
        </p:spPr>
      </p:cxnSp>
      <p:cxnSp>
        <p:nvCxnSpPr>
          <p:cNvPr id="52" name="Straight Connector 51">
            <a:extLst>
              <a:ext uri="{FF2B5EF4-FFF2-40B4-BE49-F238E27FC236}">
                <a16:creationId xmlns:a16="http://schemas.microsoft.com/office/drawing/2014/main" id="{2C731732-9D71-A341-822E-CA6688FDF470}"/>
              </a:ext>
            </a:extLst>
          </p:cNvPr>
          <p:cNvCxnSpPr>
            <a:cxnSpLocks/>
          </p:cNvCxnSpPr>
          <p:nvPr/>
        </p:nvCxnSpPr>
        <p:spPr bwMode="auto">
          <a:xfrm>
            <a:off x="7518400" y="3879494"/>
            <a:ext cx="1071880" cy="0"/>
          </a:xfrm>
          <a:prstGeom prst="line">
            <a:avLst/>
          </a:prstGeom>
          <a:noFill/>
          <a:ln w="28575" cap="flat" cmpd="sng" algn="ctr">
            <a:solidFill>
              <a:schemeClr val="accent3"/>
            </a:solidFill>
            <a:prstDash val="solid"/>
            <a:round/>
            <a:headEnd type="none" w="med" len="med"/>
            <a:tailEnd type="none" w="med" len="med"/>
          </a:ln>
          <a:effectLst/>
        </p:spPr>
      </p:cxnSp>
      <p:sp>
        <p:nvSpPr>
          <p:cNvPr id="55" name="TextBox 54">
            <a:extLst>
              <a:ext uri="{FF2B5EF4-FFF2-40B4-BE49-F238E27FC236}">
                <a16:creationId xmlns:a16="http://schemas.microsoft.com/office/drawing/2014/main" id="{EBDFC4A4-56EC-5106-8FAF-24376E6A7811}"/>
              </a:ext>
            </a:extLst>
          </p:cNvPr>
          <p:cNvSpPr txBox="1"/>
          <p:nvPr/>
        </p:nvSpPr>
        <p:spPr bwMode="auto">
          <a:xfrm>
            <a:off x="8350533" y="1717628"/>
            <a:ext cx="3123051" cy="840230"/>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marL="0" marR="0" lvl="0" indent="0" algn="ctr" defTabSz="914400" rtl="0" eaLnBrk="1" fontAlgn="auto" latinLnBrk="0" hangingPunct="1">
              <a:lnSpc>
                <a:spcPct val="90000"/>
              </a:lnSpc>
              <a:spcBef>
                <a:spcPts val="700"/>
              </a:spcBef>
              <a:spcAft>
                <a:spcPts val="0"/>
              </a:spcAft>
              <a:buClrTx/>
              <a:buSzTx/>
              <a:buFontTx/>
              <a:buNone/>
              <a:tabLst/>
              <a:defRPr/>
            </a:pPr>
            <a:r>
              <a:rPr lang="en-US" dirty="0">
                <a:solidFill>
                  <a:srgbClr val="000000"/>
                </a:solidFill>
                <a:latin typeface="Calibri"/>
              </a:rPr>
              <a:t>R</a:t>
            </a:r>
            <a:r>
              <a:rPr kumimoji="0" lang="en-US" i="0" u="none" strike="noStrike" kern="1200" cap="none" spc="0" normalizeH="0" baseline="0" noProof="0" dirty="0" err="1">
                <a:ln>
                  <a:noFill/>
                </a:ln>
                <a:solidFill>
                  <a:srgbClr val="000000"/>
                </a:solidFill>
                <a:effectLst/>
                <a:uLnTx/>
                <a:uFillTx/>
                <a:latin typeface="Calibri"/>
                <a:ea typeface="+mn-ea"/>
                <a:cs typeface="+mn-cs"/>
              </a:rPr>
              <a:t>eturned</a:t>
            </a:r>
            <a:r>
              <a:rPr kumimoji="0" lang="en-US" i="0" u="none" strike="noStrike" kern="1200" cap="none" spc="0" normalizeH="0" baseline="0" noProof="0" dirty="0">
                <a:ln>
                  <a:noFill/>
                </a:ln>
                <a:solidFill>
                  <a:srgbClr val="000000"/>
                </a:solidFill>
                <a:effectLst/>
                <a:uLnTx/>
                <a:uFillTx/>
                <a:latin typeface="Calibri"/>
                <a:ea typeface="+mn-ea"/>
                <a:cs typeface="+mn-cs"/>
              </a:rPr>
              <a:t> to Ivory coast due to family issues and took approximately one half of ART</a:t>
            </a:r>
            <a:endParaRPr kumimoji="0" lang="en-US" sz="1600" i="0" u="none" strike="noStrike" kern="1200" cap="none" spc="0" normalizeH="0" baseline="0" noProof="0" dirty="0">
              <a:ln>
                <a:noFill/>
              </a:ln>
              <a:solidFill>
                <a:srgbClr val="000000"/>
              </a:solidFill>
              <a:effectLst/>
              <a:uLnTx/>
              <a:uFillTx/>
              <a:latin typeface="Calibri"/>
              <a:ea typeface="+mn-ea"/>
              <a:cs typeface="+mn-cs"/>
            </a:endParaRPr>
          </a:p>
        </p:txBody>
      </p:sp>
      <p:cxnSp>
        <p:nvCxnSpPr>
          <p:cNvPr id="56" name="Straight Connector 55">
            <a:extLst>
              <a:ext uri="{FF2B5EF4-FFF2-40B4-BE49-F238E27FC236}">
                <a16:creationId xmlns:a16="http://schemas.microsoft.com/office/drawing/2014/main" id="{73B33DF0-1A66-09B5-777C-4B529ABE74F8}"/>
              </a:ext>
            </a:extLst>
          </p:cNvPr>
          <p:cNvCxnSpPr>
            <a:cxnSpLocks/>
          </p:cNvCxnSpPr>
          <p:nvPr/>
        </p:nvCxnSpPr>
        <p:spPr bwMode="auto">
          <a:xfrm flipV="1">
            <a:off x="9955606" y="2577704"/>
            <a:ext cx="0" cy="129367"/>
          </a:xfrm>
          <a:prstGeom prst="line">
            <a:avLst/>
          </a:prstGeom>
          <a:noFill/>
          <a:ln w="28575" cap="flat" cmpd="sng" algn="ctr">
            <a:solidFill>
              <a:schemeClr val="bg1"/>
            </a:solidFill>
            <a:prstDash val="solid"/>
            <a:round/>
            <a:headEnd type="none" w="med" len="med"/>
            <a:tailEnd type="oval" w="med" len="med"/>
          </a:ln>
          <a:effectLst/>
        </p:spPr>
      </p:cxnSp>
      <p:sp>
        <p:nvSpPr>
          <p:cNvPr id="57" name="Freeform: Shape 56">
            <a:extLst>
              <a:ext uri="{FF2B5EF4-FFF2-40B4-BE49-F238E27FC236}">
                <a16:creationId xmlns:a16="http://schemas.microsoft.com/office/drawing/2014/main" id="{19265CBB-DC65-FA45-3AD9-BB704212AED2}"/>
              </a:ext>
            </a:extLst>
          </p:cNvPr>
          <p:cNvSpPr/>
          <p:nvPr/>
        </p:nvSpPr>
        <p:spPr bwMode="auto">
          <a:xfrm>
            <a:off x="9154503" y="2707071"/>
            <a:ext cx="1602206" cy="330980"/>
          </a:xfrm>
          <a:custGeom>
            <a:avLst/>
            <a:gdLst>
              <a:gd name="connsiteX0" fmla="*/ 0 w 4043680"/>
              <a:gd name="connsiteY0" fmla="*/ 421640 h 426720"/>
              <a:gd name="connsiteX1" fmla="*/ 0 w 4043680"/>
              <a:gd name="connsiteY1" fmla="*/ 0 h 426720"/>
              <a:gd name="connsiteX2" fmla="*/ 4043680 w 4043680"/>
              <a:gd name="connsiteY2" fmla="*/ 0 h 426720"/>
              <a:gd name="connsiteX3" fmla="*/ 4043680 w 4043680"/>
              <a:gd name="connsiteY3" fmla="*/ 426720 h 426720"/>
            </a:gdLst>
            <a:ahLst/>
            <a:cxnLst>
              <a:cxn ang="0">
                <a:pos x="connsiteX0" y="connsiteY0"/>
              </a:cxn>
              <a:cxn ang="0">
                <a:pos x="connsiteX1" y="connsiteY1"/>
              </a:cxn>
              <a:cxn ang="0">
                <a:pos x="connsiteX2" y="connsiteY2"/>
              </a:cxn>
              <a:cxn ang="0">
                <a:pos x="connsiteX3" y="connsiteY3"/>
              </a:cxn>
            </a:cxnLst>
            <a:rect l="l" t="t" r="r" b="b"/>
            <a:pathLst>
              <a:path w="4043680" h="426720">
                <a:moveTo>
                  <a:pt x="0" y="421640"/>
                </a:moveTo>
                <a:lnTo>
                  <a:pt x="0" y="0"/>
                </a:lnTo>
                <a:lnTo>
                  <a:pt x="4043680" y="0"/>
                </a:lnTo>
                <a:lnTo>
                  <a:pt x="4043680" y="426720"/>
                </a:lnTo>
              </a:path>
            </a:pathLst>
          </a:custGeom>
          <a:noFill/>
          <a:ln w="285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2075237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98AEA-0643-407B-83E0-00EA5A0A277F}"/>
              </a:ext>
            </a:extLst>
          </p:cNvPr>
          <p:cNvSpPr>
            <a:spLocks noGrp="1"/>
          </p:cNvSpPr>
          <p:nvPr>
            <p:ph type="title"/>
          </p:nvPr>
        </p:nvSpPr>
        <p:spPr/>
        <p:txBody>
          <a:bodyPr/>
          <a:lstStyle/>
          <a:p>
            <a:r>
              <a:rPr lang="en-US" dirty="0"/>
              <a:t>Case Patient: Cumulative Historical Resistance </a:t>
            </a:r>
            <a:br>
              <a:rPr lang="en-US" dirty="0"/>
            </a:br>
            <a:r>
              <a:rPr lang="en-US" dirty="0"/>
              <a:t>(2014 and 2019)</a:t>
            </a:r>
          </a:p>
        </p:txBody>
      </p:sp>
      <p:graphicFrame>
        <p:nvGraphicFramePr>
          <p:cNvPr id="4" name="Group 3">
            <a:extLst>
              <a:ext uri="{FF2B5EF4-FFF2-40B4-BE49-F238E27FC236}">
                <a16:creationId xmlns:a16="http://schemas.microsoft.com/office/drawing/2014/main" id="{54779A48-5EB1-44D6-BD13-05CEFD796162}"/>
              </a:ext>
            </a:extLst>
          </p:cNvPr>
          <p:cNvGraphicFramePr>
            <a:graphicFrameLocks/>
          </p:cNvGraphicFramePr>
          <p:nvPr>
            <p:extLst>
              <p:ext uri="{D42A27DB-BD31-4B8C-83A1-F6EECF244321}">
                <p14:modId xmlns:p14="http://schemas.microsoft.com/office/powerpoint/2010/main" val="4196229826"/>
              </p:ext>
            </p:extLst>
          </p:nvPr>
        </p:nvGraphicFramePr>
        <p:xfrm>
          <a:off x="723900" y="1600200"/>
          <a:ext cx="4907466" cy="4572080"/>
        </p:xfrm>
        <a:graphic>
          <a:graphicData uri="http://schemas.openxmlformats.org/drawingml/2006/table">
            <a:tbl>
              <a:tblPr/>
              <a:tblGrid>
                <a:gridCol w="1015690">
                  <a:extLst>
                    <a:ext uri="{9D8B030D-6E8A-4147-A177-3AD203B41FA5}">
                      <a16:colId xmlns:a16="http://schemas.microsoft.com/office/drawing/2014/main" val="20000"/>
                    </a:ext>
                  </a:extLst>
                </a:gridCol>
                <a:gridCol w="3891776">
                  <a:extLst>
                    <a:ext uri="{9D8B030D-6E8A-4147-A177-3AD203B41FA5}">
                      <a16:colId xmlns:a16="http://schemas.microsoft.com/office/drawing/2014/main" val="4023254989"/>
                    </a:ext>
                  </a:extLst>
                </a:gridCol>
              </a:tblGrid>
              <a:tr h="493679">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Drug</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kern="1200" cap="none" normalizeH="0" baseline="0" dirty="0">
                          <a:ln>
                            <a:noFill/>
                          </a:ln>
                          <a:solidFill>
                            <a:schemeClr val="tx1"/>
                          </a:solidFill>
                          <a:effectLst/>
                          <a:latin typeface="Calibri" panose="020F0502020204030204" pitchFamily="34" charset="0"/>
                          <a:ea typeface="+mn-ea"/>
                          <a:cs typeface="+mn-cs"/>
                        </a:rPr>
                        <a:t>Level of Resistance</a:t>
                      </a:r>
                      <a:br>
                        <a:rPr kumimoji="0" lang="en-US" sz="1800" b="1" i="0" u="none" strike="noStrike" kern="1200" cap="none" normalizeH="0" baseline="0" dirty="0">
                          <a:ln>
                            <a:noFill/>
                          </a:ln>
                          <a:solidFill>
                            <a:schemeClr val="tx1"/>
                          </a:solidFill>
                          <a:effectLst/>
                          <a:latin typeface="Calibri" panose="020F0502020204030204" pitchFamily="34" charset="0"/>
                          <a:ea typeface="+mn-ea"/>
                          <a:cs typeface="+mn-cs"/>
                        </a:rPr>
                      </a:br>
                      <a:r>
                        <a:rPr kumimoji="0" lang="en-US" sz="1800" b="1" i="0" u="none" strike="noStrike" kern="1200" cap="none" normalizeH="0" baseline="0" dirty="0">
                          <a:ln>
                            <a:noFill/>
                          </a:ln>
                          <a:solidFill>
                            <a:schemeClr val="tx1"/>
                          </a:solidFill>
                          <a:effectLst/>
                          <a:latin typeface="Calibri" panose="020F0502020204030204" pitchFamily="34" charset="0"/>
                          <a:ea typeface="+mn-ea"/>
                          <a:cs typeface="+mn-cs"/>
                        </a:rPr>
                        <a:t>(Stanford University Database)</a:t>
                      </a:r>
                      <a:endParaRPr kumimoji="0" lang="en-GB" sz="1800" b="1" i="0" u="none" strike="noStrike" cap="none" normalizeH="0" baseline="0" dirty="0">
                        <a:ln>
                          <a:noFill/>
                        </a:ln>
                        <a:solidFill>
                          <a:schemeClr val="tx1"/>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3047154627"/>
                  </a:ext>
                </a:extLst>
              </a:tr>
              <a:tr h="345578">
                <a:tc gridSpan="2">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1" i="0" u="none" strike="noStrike" cap="none" normalizeH="0" baseline="0" dirty="0">
                          <a:ln>
                            <a:noFill/>
                          </a:ln>
                          <a:solidFill>
                            <a:schemeClr val="bg2">
                              <a:lumMod val="10000"/>
                            </a:schemeClr>
                          </a:solidFill>
                          <a:effectLst/>
                          <a:latin typeface="Calibri" panose="020F0502020204030204" pitchFamily="34" charset="0"/>
                        </a:rPr>
                        <a:t>NRTI (Mutations: </a:t>
                      </a:r>
                      <a:r>
                        <a:rPr kumimoji="0" lang="fr-FR" sz="1800" b="1" i="0" u="none" strike="noStrike" cap="none" normalizeH="0" baseline="0" dirty="0">
                          <a:ln>
                            <a:noFill/>
                          </a:ln>
                          <a:solidFill>
                            <a:schemeClr val="bg2">
                              <a:lumMod val="10000"/>
                            </a:schemeClr>
                          </a:solidFill>
                          <a:effectLst/>
                          <a:latin typeface="Calibri" panose="020F0502020204030204" pitchFamily="34" charset="0"/>
                        </a:rPr>
                        <a:t>M41L, </a:t>
                      </a:r>
                      <a:br>
                        <a:rPr kumimoji="0" lang="fr-FR" sz="1800" b="1" i="0" u="none" strike="noStrike" cap="none" normalizeH="0" baseline="0" dirty="0">
                          <a:ln>
                            <a:noFill/>
                          </a:ln>
                          <a:solidFill>
                            <a:schemeClr val="bg2">
                              <a:lumMod val="10000"/>
                            </a:schemeClr>
                          </a:solidFill>
                          <a:effectLst/>
                          <a:latin typeface="Calibri" panose="020F0502020204030204" pitchFamily="34" charset="0"/>
                        </a:rPr>
                      </a:br>
                      <a:r>
                        <a:rPr kumimoji="0" lang="fr-FR" sz="1800" b="1" i="0" u="none" strike="noStrike" cap="none" normalizeH="0" baseline="0" dirty="0">
                          <a:ln>
                            <a:noFill/>
                          </a:ln>
                          <a:solidFill>
                            <a:schemeClr val="bg2">
                              <a:lumMod val="10000"/>
                            </a:schemeClr>
                          </a:solidFill>
                          <a:effectLst/>
                          <a:latin typeface="Calibri" panose="020F0502020204030204" pitchFamily="34" charset="0"/>
                        </a:rPr>
                        <a:t>K65R, D67N, M184V, T215Y</a:t>
                      </a:r>
                      <a:r>
                        <a:rPr kumimoji="0" lang="en-US" sz="1800" b="1" i="0" u="none" strike="noStrike" cap="none" normalizeH="0" baseline="0" dirty="0">
                          <a:ln>
                            <a:noFill/>
                          </a:ln>
                          <a:solidFill>
                            <a:schemeClr val="bg2">
                              <a:lumMod val="10000"/>
                            </a:schemeClr>
                          </a:solidFill>
                          <a:effectLst/>
                          <a:latin typeface="Calibri" panose="020F0502020204030204" pitchFamily="34" charset="0"/>
                        </a:rPr>
                        <a:t>)</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tc hMerge="1">
                  <a:txBody>
                    <a:bodyPr/>
                    <a:lstStyle/>
                    <a:p>
                      <a:endParaRPr lang="en-US"/>
                    </a:p>
                  </a:txBody>
                  <a:tcPr/>
                </a:tc>
                <a:extLst>
                  <a:ext uri="{0D108BD9-81ED-4DB2-BD59-A6C34878D82A}">
                    <a16:rowId xmlns:a16="http://schemas.microsoft.com/office/drawing/2014/main" val="734484249"/>
                  </a:ext>
                </a:extLst>
              </a:tr>
              <a:tr h="789881">
                <a:tc>
                  <a:txBody>
                    <a:bodyPr/>
                    <a:lstStyle/>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ABC</a:t>
                      </a:r>
                    </a:p>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FTC</a:t>
                      </a:r>
                    </a:p>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3TC</a:t>
                      </a:r>
                    </a:p>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ZDV</a:t>
                      </a:r>
                    </a:p>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TFV</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extLst>
                  <a:ext uri="{0D108BD9-81ED-4DB2-BD59-A6C34878D82A}">
                    <a16:rowId xmlns:a16="http://schemas.microsoft.com/office/drawing/2014/main" val="10002"/>
                  </a:ext>
                </a:extLst>
              </a:tr>
              <a:tr h="268696">
                <a:tc gridSpan="2">
                  <a:txBody>
                    <a:bodyPr/>
                    <a:lstStyle/>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800" b="1" i="0" u="none" strike="noStrike" cap="none" normalizeH="0" baseline="0" dirty="0">
                          <a:ln>
                            <a:noFill/>
                          </a:ln>
                          <a:solidFill>
                            <a:schemeClr val="bg2">
                              <a:lumMod val="10000"/>
                            </a:schemeClr>
                          </a:solidFill>
                          <a:effectLst/>
                          <a:latin typeface="Calibri" panose="020F0502020204030204" pitchFamily="34" charset="0"/>
                        </a:rPr>
                        <a:t>INSTI (Mutations: N155H)</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hMerge="1">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extLst>
                  <a:ext uri="{0D108BD9-81ED-4DB2-BD59-A6C34878D82A}">
                    <a16:rowId xmlns:a16="http://schemas.microsoft.com/office/drawing/2014/main" val="3393789163"/>
                  </a:ext>
                </a:extLst>
              </a:tr>
              <a:tr h="789881">
                <a:tc>
                  <a:txBody>
                    <a:bodyPr/>
                    <a:lstStyle/>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BIC</a:t>
                      </a:r>
                    </a:p>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CAB</a:t>
                      </a:r>
                    </a:p>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DTG</a:t>
                      </a:r>
                    </a:p>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EVG</a:t>
                      </a:r>
                    </a:p>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RAL</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Potential low</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Low</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Potential low</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54300346"/>
                  </a:ext>
                </a:extLst>
              </a:tr>
            </a:tbl>
          </a:graphicData>
        </a:graphic>
      </p:graphicFrame>
      <p:graphicFrame>
        <p:nvGraphicFramePr>
          <p:cNvPr id="13" name="Group 3">
            <a:extLst>
              <a:ext uri="{FF2B5EF4-FFF2-40B4-BE49-F238E27FC236}">
                <a16:creationId xmlns:a16="http://schemas.microsoft.com/office/drawing/2014/main" id="{92AD8718-5371-4A3E-A513-20D6DD91BAE3}"/>
              </a:ext>
            </a:extLst>
          </p:cNvPr>
          <p:cNvGraphicFramePr>
            <a:graphicFrameLocks/>
          </p:cNvGraphicFramePr>
          <p:nvPr>
            <p:extLst>
              <p:ext uri="{D42A27DB-BD31-4B8C-83A1-F6EECF244321}">
                <p14:modId xmlns:p14="http://schemas.microsoft.com/office/powerpoint/2010/main" val="215759572"/>
              </p:ext>
            </p:extLst>
          </p:nvPr>
        </p:nvGraphicFramePr>
        <p:xfrm>
          <a:off x="6246807" y="1605781"/>
          <a:ext cx="4770598" cy="4023440"/>
        </p:xfrm>
        <a:graphic>
          <a:graphicData uri="http://schemas.openxmlformats.org/drawingml/2006/table">
            <a:tbl>
              <a:tblPr/>
              <a:tblGrid>
                <a:gridCol w="941140">
                  <a:extLst>
                    <a:ext uri="{9D8B030D-6E8A-4147-A177-3AD203B41FA5}">
                      <a16:colId xmlns:a16="http://schemas.microsoft.com/office/drawing/2014/main" val="20000"/>
                    </a:ext>
                  </a:extLst>
                </a:gridCol>
                <a:gridCol w="3829458">
                  <a:extLst>
                    <a:ext uri="{9D8B030D-6E8A-4147-A177-3AD203B41FA5}">
                      <a16:colId xmlns:a16="http://schemas.microsoft.com/office/drawing/2014/main" val="2474530414"/>
                    </a:ext>
                  </a:extLst>
                </a:gridCol>
              </a:tblGrid>
              <a:tr h="483503">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Drug</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kern="1200" cap="none" normalizeH="0" baseline="0" dirty="0">
                          <a:ln>
                            <a:noFill/>
                          </a:ln>
                          <a:solidFill>
                            <a:schemeClr val="tx1"/>
                          </a:solidFill>
                          <a:effectLst/>
                          <a:latin typeface="Calibri" panose="020F0502020204030204" pitchFamily="34" charset="0"/>
                          <a:ea typeface="+mn-ea"/>
                          <a:cs typeface="+mn-cs"/>
                        </a:rPr>
                        <a:t>Level of Resistance</a:t>
                      </a:r>
                      <a:br>
                        <a:rPr kumimoji="0" lang="en-US" sz="1800" b="1" i="0" u="none" strike="noStrike" kern="1200" cap="none" normalizeH="0" baseline="0" dirty="0">
                          <a:ln>
                            <a:noFill/>
                          </a:ln>
                          <a:solidFill>
                            <a:schemeClr val="tx1"/>
                          </a:solidFill>
                          <a:effectLst/>
                          <a:latin typeface="Calibri" panose="020F0502020204030204" pitchFamily="34" charset="0"/>
                          <a:ea typeface="+mn-ea"/>
                          <a:cs typeface="+mn-cs"/>
                        </a:rPr>
                      </a:br>
                      <a:r>
                        <a:rPr kumimoji="0" lang="en-US" sz="1800" b="1" i="0" u="none" strike="noStrike" kern="1200" cap="none" normalizeH="0" baseline="0" dirty="0">
                          <a:ln>
                            <a:noFill/>
                          </a:ln>
                          <a:solidFill>
                            <a:schemeClr val="tx1"/>
                          </a:solidFill>
                          <a:effectLst/>
                          <a:latin typeface="Calibri" panose="020F0502020204030204" pitchFamily="34" charset="0"/>
                          <a:ea typeface="+mn-ea"/>
                          <a:cs typeface="+mn-cs"/>
                        </a:rPr>
                        <a:t>(Stanford University Database)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3047154627"/>
                  </a:ext>
                </a:extLst>
              </a:tr>
              <a:tr h="193406">
                <a:tc gridSpan="2">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2">
                              <a:lumMod val="10000"/>
                            </a:schemeClr>
                          </a:solidFill>
                          <a:effectLst/>
                          <a:latin typeface="Calibri" panose="020F0502020204030204" pitchFamily="34" charset="0"/>
                        </a:rPr>
                        <a:t>NNRTI (Mutations: K103N, Y181C, G190A)</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hMerge="1">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1"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989172838"/>
                  </a:ext>
                </a:extLst>
              </a:tr>
              <a:tr h="773600">
                <a:tc>
                  <a:txBody>
                    <a:bodyPr/>
                    <a:lstStyle/>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defRPr/>
                      </a:pPr>
                      <a:r>
                        <a:rPr kumimoji="0" lang="en-US" sz="18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EFV</a:t>
                      </a:r>
                    </a:p>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defRPr/>
                      </a:pPr>
                      <a:r>
                        <a:rPr kumimoji="0" lang="en-US" sz="18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ETR</a:t>
                      </a:r>
                    </a:p>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defRPr/>
                      </a:pPr>
                      <a:r>
                        <a:rPr kumimoji="0" lang="en-US" sz="18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NVP</a:t>
                      </a:r>
                    </a:p>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defRPr/>
                      </a:pPr>
                      <a:r>
                        <a:rPr kumimoji="0" lang="en-US" sz="18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DOR</a:t>
                      </a:r>
                    </a:p>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defRPr/>
                      </a:pPr>
                      <a:r>
                        <a:rPr kumimoji="0" lang="en-US" sz="18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RPV</a:t>
                      </a: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Intermediate</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Low</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 </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r h="193406">
                <a:tc gridSpan="2">
                  <a:txBody>
                    <a:bodyPr/>
                    <a:lstStyle/>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defRPr/>
                      </a:pPr>
                      <a:r>
                        <a:rPr kumimoji="0" lang="en-US" sz="1800" b="1" i="0" u="none" strike="noStrike" cap="none" normalizeH="0" baseline="0" dirty="0">
                          <a:ln>
                            <a:noFill/>
                          </a:ln>
                          <a:solidFill>
                            <a:schemeClr val="bg2">
                              <a:lumMod val="10000"/>
                            </a:schemeClr>
                          </a:solidFill>
                          <a:effectLst/>
                          <a:latin typeface="Calibri" panose="020F0502020204030204" pitchFamily="34" charset="0"/>
                        </a:rPr>
                        <a:t>PI (Major Mutations: L10F, K20T, </a:t>
                      </a:r>
                      <a:br>
                        <a:rPr kumimoji="0" lang="en-US" sz="1800" b="1" i="0" u="none" strike="noStrike" cap="none" normalizeH="0" baseline="0" dirty="0">
                          <a:ln>
                            <a:noFill/>
                          </a:ln>
                          <a:solidFill>
                            <a:schemeClr val="bg2">
                              <a:lumMod val="10000"/>
                            </a:schemeClr>
                          </a:solidFill>
                          <a:effectLst/>
                          <a:latin typeface="Calibri" panose="020F0502020204030204" pitchFamily="34" charset="0"/>
                        </a:rPr>
                      </a:br>
                      <a:r>
                        <a:rPr kumimoji="0" lang="en-US" sz="1800" b="1" i="0" u="none" strike="noStrike" cap="none" normalizeH="0" baseline="0" dirty="0">
                          <a:ln>
                            <a:noFill/>
                          </a:ln>
                          <a:solidFill>
                            <a:schemeClr val="bg2">
                              <a:lumMod val="10000"/>
                            </a:schemeClr>
                          </a:solidFill>
                          <a:effectLst/>
                          <a:latin typeface="Calibri" panose="020F0502020204030204" pitchFamily="34" charset="0"/>
                        </a:rPr>
                        <a:t>L24I, </a:t>
                      </a:r>
                      <a:r>
                        <a:rPr kumimoji="0" lang="nn-NO" sz="1800" b="1" i="0" u="none" strike="noStrike" cap="none" normalizeH="0" baseline="0" dirty="0">
                          <a:ln>
                            <a:noFill/>
                          </a:ln>
                          <a:solidFill>
                            <a:schemeClr val="bg2">
                              <a:lumMod val="10000"/>
                            </a:schemeClr>
                          </a:solidFill>
                          <a:effectLst/>
                          <a:latin typeface="Calibri" panose="020F0502020204030204" pitchFamily="34" charset="0"/>
                        </a:rPr>
                        <a:t>M46I, I54V, A71T, V77I, N88D</a:t>
                      </a:r>
                      <a:r>
                        <a:rPr kumimoji="0" lang="en-US" sz="1800" b="1" i="0" u="none" strike="noStrike" cap="none" normalizeH="0" baseline="0" dirty="0">
                          <a:ln>
                            <a:noFill/>
                          </a:ln>
                          <a:solidFill>
                            <a:schemeClr val="bg2">
                              <a:lumMod val="10000"/>
                            </a:schemeClr>
                          </a:solidFill>
                          <a:effectLst/>
                          <a:latin typeface="Calibri" panose="020F0502020204030204" pitchFamily="34" charset="0"/>
                        </a:rPr>
                        <a:t>)</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hMerge="1">
                  <a:txBody>
                    <a:bodyPr/>
                    <a:lstStyle/>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defRPr/>
                      </a:pPr>
                      <a:endParaRPr kumimoji="0" lang="en-US" sz="1800" b="1"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873531511"/>
                  </a:ext>
                </a:extLst>
              </a:tr>
              <a:tr h="338455">
                <a:tc>
                  <a:txBody>
                    <a:bodyPr/>
                    <a:lstStyle/>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defRPr/>
                      </a:pPr>
                      <a:r>
                        <a:rPr kumimoji="0" lang="en-US" sz="18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ATV</a:t>
                      </a:r>
                    </a:p>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defRPr/>
                      </a:pPr>
                      <a:r>
                        <a:rPr kumimoji="0" lang="en-US" sz="18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DRV</a:t>
                      </a:r>
                    </a:p>
                    <a:p>
                      <a:pPr marL="112713"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defRPr/>
                      </a:pPr>
                      <a:r>
                        <a:rPr kumimoji="0" lang="en-US" sz="18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LPV</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Intermediate</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Susceptible</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Intermediate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571108271"/>
                  </a:ext>
                </a:extLst>
              </a:tr>
            </a:tbl>
          </a:graphicData>
        </a:graphic>
      </p:graphicFrame>
      <p:sp>
        <p:nvSpPr>
          <p:cNvPr id="3" name="TextBox 2">
            <a:extLst>
              <a:ext uri="{FF2B5EF4-FFF2-40B4-BE49-F238E27FC236}">
                <a16:creationId xmlns:a16="http://schemas.microsoft.com/office/drawing/2014/main" id="{C4D935FE-0154-4B8F-8211-11BA220D3729}"/>
              </a:ext>
            </a:extLst>
          </p:cNvPr>
          <p:cNvSpPr txBox="1"/>
          <p:nvPr/>
        </p:nvSpPr>
        <p:spPr bwMode="auto">
          <a:xfrm>
            <a:off x="414758" y="6422372"/>
            <a:ext cx="438030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hivdb.stanford.edu/hivdb/by-mutations. hivfrenchresistance.org. </a:t>
            </a:r>
          </a:p>
        </p:txBody>
      </p:sp>
      <p:sp>
        <p:nvSpPr>
          <p:cNvPr id="6" name="TextBox 5">
            <a:extLst>
              <a:ext uri="{FF2B5EF4-FFF2-40B4-BE49-F238E27FC236}">
                <a16:creationId xmlns:a16="http://schemas.microsoft.com/office/drawing/2014/main" id="{F05A5908-00DA-1048-9B1E-7ABE71E4372F}"/>
              </a:ext>
            </a:extLst>
          </p:cNvPr>
          <p:cNvSpPr txBox="1"/>
          <p:nvPr/>
        </p:nvSpPr>
        <p:spPr bwMode="auto">
          <a:xfrm>
            <a:off x="6246807" y="5647173"/>
            <a:ext cx="530927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285750" indent="-285750" algn="l">
              <a:lnSpc>
                <a:spcPct val="100000"/>
              </a:lnSpc>
              <a:spcBef>
                <a:spcPct val="50000"/>
              </a:spcBef>
              <a:spcAft>
                <a:spcPct val="0"/>
              </a:spcAft>
              <a:buClrTx/>
              <a:buFont typeface="Wingdings" panose="05000000000000000000" pitchFamily="2" charset="2"/>
              <a:buChar char="§"/>
            </a:pPr>
            <a:r>
              <a:rPr lang="en-US" sz="2400" b="1" dirty="0">
                <a:solidFill>
                  <a:schemeClr val="bg1"/>
                </a:solidFill>
                <a:latin typeface="Calibri" panose="020F0502020204030204" pitchFamily="34" charset="0"/>
              </a:rPr>
              <a:t>CCR5 </a:t>
            </a:r>
            <a:r>
              <a:rPr lang="en-US" sz="2400" b="0" dirty="0">
                <a:solidFill>
                  <a:schemeClr val="bg1"/>
                </a:solidFill>
                <a:latin typeface="Calibri" panose="020F0502020204030204" pitchFamily="34" charset="0"/>
              </a:rPr>
              <a:t>tropic</a:t>
            </a:r>
          </a:p>
          <a:p>
            <a:pPr algn="l">
              <a:lnSpc>
                <a:spcPct val="100000"/>
              </a:lnSpc>
              <a:spcBef>
                <a:spcPct val="50000"/>
              </a:spcBef>
              <a:spcAft>
                <a:spcPct val="0"/>
              </a:spcAft>
              <a:buClrTx/>
            </a:pPr>
            <a:r>
              <a:rPr lang="en-US" sz="2400" dirty="0">
                <a:solidFill>
                  <a:schemeClr val="bg1"/>
                </a:solidFill>
                <a:latin typeface="Calibri" panose="020F0502020204030204" pitchFamily="34" charset="0"/>
              </a:rPr>
              <a:t>      </a:t>
            </a:r>
          </a:p>
        </p:txBody>
      </p:sp>
    </p:spTree>
    <p:extLst>
      <p:ext uri="{BB962C8B-B14F-4D97-AF65-F5344CB8AC3E}">
        <p14:creationId xmlns:p14="http://schemas.microsoft.com/office/powerpoint/2010/main" val="2375067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7E52E-F2EF-45DF-80CD-78F07505C227}"/>
              </a:ext>
            </a:extLst>
          </p:cNvPr>
          <p:cNvSpPr>
            <a:spLocks noGrp="1"/>
          </p:cNvSpPr>
          <p:nvPr>
            <p:ph type="title"/>
          </p:nvPr>
        </p:nvSpPr>
        <p:spPr/>
        <p:txBody>
          <a:bodyPr/>
          <a:lstStyle/>
          <a:p>
            <a:r>
              <a:rPr lang="en-US" dirty="0"/>
              <a:t>DHHS and EACS: Drug Resistance Testing in </a:t>
            </a:r>
            <a:br>
              <a:rPr lang="en-US" dirty="0"/>
            </a:br>
            <a:r>
              <a:rPr lang="en-US" dirty="0"/>
              <a:t>Virologic Failure</a:t>
            </a:r>
          </a:p>
        </p:txBody>
      </p:sp>
      <p:sp>
        <p:nvSpPr>
          <p:cNvPr id="8" name="Rectangle 1">
            <a:extLst>
              <a:ext uri="{FF2B5EF4-FFF2-40B4-BE49-F238E27FC236}">
                <a16:creationId xmlns:a16="http://schemas.microsoft.com/office/drawing/2014/main" id="{A834A0AC-A565-49A8-A737-0AADFB7D7D92}"/>
              </a:ext>
            </a:extLst>
          </p:cNvPr>
          <p:cNvSpPr>
            <a:spLocks noGrp="1" noChangeArrowheads="1"/>
          </p:cNvSpPr>
          <p:nvPr>
            <p:ph idx="1"/>
          </p:nvPr>
        </p:nvSpPr>
        <p:spPr/>
        <p:txBody>
          <a:bodyPr/>
          <a:lstStyle/>
          <a:p>
            <a:r>
              <a:rPr lang="en-US" sz="2400" dirty="0"/>
              <a:t>Perform drug resistance testing, preferably </a:t>
            </a:r>
            <a:r>
              <a:rPr lang="en-US" sz="2400" b="1" dirty="0">
                <a:solidFill>
                  <a:schemeClr val="accent3"/>
                </a:solidFill>
              </a:rPr>
              <a:t>while patient is taking failing regimen under drug pressure </a:t>
            </a:r>
            <a:endParaRPr lang="en-US" altLang="en-US" sz="2400" dirty="0"/>
          </a:p>
          <a:p>
            <a:r>
              <a:rPr lang="en-US" altLang="en-US" sz="2400" dirty="0"/>
              <a:t>Drug resistance is cumulative, so consider </a:t>
            </a:r>
            <a:r>
              <a:rPr lang="en-US" altLang="en-US" sz="2400" b="1" dirty="0">
                <a:solidFill>
                  <a:schemeClr val="accent3"/>
                </a:solidFill>
              </a:rPr>
              <a:t>previous ART history </a:t>
            </a:r>
            <a:r>
              <a:rPr lang="en-US" altLang="en-US" sz="2400" dirty="0"/>
              <a:t>and </a:t>
            </a:r>
            <a:r>
              <a:rPr lang="en-US" altLang="en-US" sz="2400" b="1" dirty="0">
                <a:solidFill>
                  <a:schemeClr val="accent3"/>
                </a:solidFill>
              </a:rPr>
              <a:t>all previous genotypic or phenotypic resistance test results</a:t>
            </a:r>
            <a:r>
              <a:rPr lang="en-US" altLang="en-US" sz="2400" b="1" baseline="30000" dirty="0">
                <a:solidFill>
                  <a:schemeClr val="accent3"/>
                </a:solidFill>
              </a:rPr>
              <a:t>1,2</a:t>
            </a:r>
          </a:p>
          <a:p>
            <a:r>
              <a:rPr lang="en-US" sz="2400" dirty="0"/>
              <a:t>Archived drug resistance mutations </a:t>
            </a:r>
            <a:r>
              <a:rPr lang="en-US" sz="2400" b="1" dirty="0">
                <a:solidFill>
                  <a:schemeClr val="accent3"/>
                </a:solidFill>
              </a:rPr>
              <a:t>may not be detected </a:t>
            </a:r>
            <a:r>
              <a:rPr lang="en-US" sz="2400" dirty="0"/>
              <a:t>by standard genotype tests, particularly if performed when patient is not taking drug in question</a:t>
            </a:r>
            <a:r>
              <a:rPr lang="en-US" sz="2400" baseline="30000" dirty="0"/>
              <a:t>1</a:t>
            </a:r>
          </a:p>
          <a:p>
            <a:pPr lvl="1"/>
            <a:r>
              <a:rPr lang="en-US" sz="2400" dirty="0"/>
              <a:t>Drug-resistant viruses that constitute &lt;10% to 20% of circulating virus population are likely not detected by commercially available assays</a:t>
            </a:r>
          </a:p>
          <a:p>
            <a:pPr lvl="0"/>
            <a:r>
              <a:rPr lang="en-US" altLang="en-US" sz="2400" b="1" i="1" dirty="0">
                <a:solidFill>
                  <a:schemeClr val="accent3"/>
                </a:solidFill>
              </a:rPr>
              <a:t>Do not </a:t>
            </a:r>
            <a:r>
              <a:rPr lang="en-US" sz="2400" b="1" dirty="0">
                <a:solidFill>
                  <a:schemeClr val="accent3"/>
                </a:solidFill>
              </a:rPr>
              <a:t>discontinue or briefly interrupt therapy </a:t>
            </a:r>
            <a:r>
              <a:rPr lang="en-US" sz="2400" dirty="0"/>
              <a:t>in patients with overt or low-level viremia because of risk of rapid HIV-1 RNA increase, CD4+ T-cell count decrease, and clinical progression</a:t>
            </a:r>
            <a:r>
              <a:rPr lang="en-US" sz="2400" baseline="30000" dirty="0"/>
              <a:t>1,2</a:t>
            </a:r>
            <a:endParaRPr lang="en-US" altLang="en-US" sz="2400" b="1" baseline="30000" dirty="0">
              <a:solidFill>
                <a:schemeClr val="accent3"/>
              </a:solidFill>
            </a:endParaRPr>
          </a:p>
        </p:txBody>
      </p:sp>
      <p:sp>
        <p:nvSpPr>
          <p:cNvPr id="9" name="Text Box 11">
            <a:extLst>
              <a:ext uri="{FF2B5EF4-FFF2-40B4-BE49-F238E27FC236}">
                <a16:creationId xmlns:a16="http://schemas.microsoft.com/office/drawing/2014/main" id="{C155B3F4-E0F0-4E60-BDC0-D1FF792F0A5B}"/>
              </a:ext>
            </a:extLst>
          </p:cNvPr>
          <p:cNvSpPr txBox="1">
            <a:spLocks noChangeArrowheads="1"/>
          </p:cNvSpPr>
          <p:nvPr/>
        </p:nvSpPr>
        <p:spPr bwMode="auto">
          <a:xfrm>
            <a:off x="419191" y="6253133"/>
            <a:ext cx="8010525"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90000"/>
              </a:lnSpc>
              <a:spcBef>
                <a:spcPts val="1000"/>
              </a:spcBef>
              <a:spcAft>
                <a:spcPts val="700"/>
              </a:spcAft>
              <a:buClr>
                <a:srgbClr val="FEFDDE"/>
              </a:buClr>
              <a:buSzTx/>
              <a:buFont typeface="Wingdings" panose="05000000000000000000" pitchFamily="2" charset="2"/>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1. DHHS guidelines for the use of antiretroviral agents in adults and adolescents with HIV. </a:t>
            </a:r>
            <a:b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b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2. EACS guidelines. Version 11.0. October 2021.</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717956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15EE60-AE36-5547-8EE0-5583D97E2B33}"/>
              </a:ext>
            </a:extLst>
          </p:cNvPr>
          <p:cNvSpPr>
            <a:spLocks noGrp="1"/>
          </p:cNvSpPr>
          <p:nvPr>
            <p:ph type="title"/>
          </p:nvPr>
        </p:nvSpPr>
        <p:spPr/>
        <p:txBody>
          <a:bodyPr/>
          <a:lstStyle/>
          <a:p>
            <a:r>
              <a:rPr lang="fr-FR" dirty="0"/>
              <a:t>Management of ART Failure </a:t>
            </a:r>
            <a:endParaRPr lang="fr-FR" sz="3200" dirty="0"/>
          </a:p>
        </p:txBody>
      </p:sp>
      <p:sp>
        <p:nvSpPr>
          <p:cNvPr id="3" name="Espace réservé du contenu 2">
            <a:extLst>
              <a:ext uri="{FF2B5EF4-FFF2-40B4-BE49-F238E27FC236}">
                <a16:creationId xmlns:a16="http://schemas.microsoft.com/office/drawing/2014/main" id="{3655750C-E4B8-F34F-B88F-2CB97689C9EC}"/>
              </a:ext>
            </a:extLst>
          </p:cNvPr>
          <p:cNvSpPr>
            <a:spLocks noGrp="1"/>
          </p:cNvSpPr>
          <p:nvPr>
            <p:ph sz="half" idx="1"/>
          </p:nvPr>
        </p:nvSpPr>
        <p:spPr/>
        <p:txBody>
          <a:bodyPr/>
          <a:lstStyle/>
          <a:p>
            <a:r>
              <a:rPr lang="fr-FR" b="1" dirty="0"/>
              <a:t>Understand Context </a:t>
            </a:r>
          </a:p>
          <a:p>
            <a:pPr lvl="1"/>
            <a:r>
              <a:rPr lang="fr-FR" dirty="0"/>
              <a:t>ART compliance </a:t>
            </a:r>
          </a:p>
          <a:p>
            <a:pPr lvl="1"/>
            <a:r>
              <a:rPr lang="en-US" dirty="0"/>
              <a:t>Adequate</a:t>
            </a:r>
            <a:r>
              <a:rPr lang="fr-FR" dirty="0"/>
              <a:t> prescriptions and understanding of prescription</a:t>
            </a:r>
          </a:p>
          <a:p>
            <a:pPr lvl="1"/>
            <a:r>
              <a:rPr lang="fr-FR" dirty="0"/>
              <a:t>Tolerance </a:t>
            </a:r>
          </a:p>
          <a:p>
            <a:pPr lvl="1"/>
            <a:r>
              <a:rPr lang="fr-FR" dirty="0"/>
              <a:t>Drug</a:t>
            </a:r>
            <a:r>
              <a:rPr lang="fr-FR" dirty="0">
                <a:cs typeface="Calibri" panose="020F0502020204030204" pitchFamily="34" charset="0"/>
              </a:rPr>
              <a:t>–</a:t>
            </a:r>
            <a:r>
              <a:rPr lang="fr-FR" dirty="0"/>
              <a:t>drug interactions</a:t>
            </a:r>
          </a:p>
          <a:p>
            <a:r>
              <a:rPr lang="fr-FR" dirty="0"/>
              <a:t>Appreciate willingness of patient to move forward toward full viral suppression</a:t>
            </a:r>
          </a:p>
        </p:txBody>
      </p:sp>
      <p:sp>
        <p:nvSpPr>
          <p:cNvPr id="4" name="Espace réservé du contenu 3">
            <a:extLst>
              <a:ext uri="{FF2B5EF4-FFF2-40B4-BE49-F238E27FC236}">
                <a16:creationId xmlns:a16="http://schemas.microsoft.com/office/drawing/2014/main" id="{BDBE1020-F52D-AA43-AC55-DFBD0F751560}"/>
              </a:ext>
            </a:extLst>
          </p:cNvPr>
          <p:cNvSpPr>
            <a:spLocks noGrp="1"/>
          </p:cNvSpPr>
          <p:nvPr>
            <p:ph sz="half" idx="2"/>
          </p:nvPr>
        </p:nvSpPr>
        <p:spPr/>
        <p:txBody>
          <a:bodyPr/>
          <a:lstStyle/>
          <a:p>
            <a:r>
              <a:rPr lang="fr-FR" b="1" dirty="0"/>
              <a:t>Evaluate Options </a:t>
            </a:r>
          </a:p>
          <a:p>
            <a:pPr lvl="1"/>
            <a:r>
              <a:rPr lang="fr-FR" dirty="0"/>
              <a:t>Drugs that often retain activity</a:t>
            </a:r>
          </a:p>
          <a:p>
            <a:pPr lvl="2"/>
            <a:r>
              <a:rPr lang="fr-FR" dirty="0"/>
              <a:t>Darunavir </a:t>
            </a:r>
          </a:p>
          <a:p>
            <a:pPr lvl="2"/>
            <a:r>
              <a:rPr lang="fr-FR" dirty="0"/>
              <a:t>Dolutegravir and bictegravir</a:t>
            </a:r>
          </a:p>
          <a:p>
            <a:pPr lvl="2"/>
            <a:r>
              <a:rPr lang="fr-FR" dirty="0"/>
              <a:t>TDF/TAF </a:t>
            </a:r>
          </a:p>
          <a:p>
            <a:pPr lvl="1"/>
            <a:r>
              <a:rPr lang="fr-FR" dirty="0"/>
              <a:t>Drugs from new ARV classes </a:t>
            </a:r>
          </a:p>
          <a:p>
            <a:pPr lvl="2"/>
            <a:r>
              <a:rPr lang="fr-FR" dirty="0"/>
              <a:t>Fostemsavir</a:t>
            </a:r>
          </a:p>
          <a:p>
            <a:pPr lvl="2"/>
            <a:r>
              <a:rPr lang="fr-FR" dirty="0"/>
              <a:t>Ibalizumab</a:t>
            </a:r>
          </a:p>
          <a:p>
            <a:pPr lvl="2"/>
            <a:r>
              <a:rPr lang="fr-FR" dirty="0"/>
              <a:t>Lenacapavir </a:t>
            </a:r>
          </a:p>
        </p:txBody>
      </p:sp>
      <p:sp>
        <p:nvSpPr>
          <p:cNvPr id="5" name="Text Box 11">
            <a:extLst>
              <a:ext uri="{FF2B5EF4-FFF2-40B4-BE49-F238E27FC236}">
                <a16:creationId xmlns:a16="http://schemas.microsoft.com/office/drawing/2014/main" id="{522AA2EE-F4C5-03CA-D328-361CBC75BB11}"/>
              </a:ext>
            </a:extLst>
          </p:cNvPr>
          <p:cNvSpPr txBox="1">
            <a:spLocks noChangeArrowheads="1"/>
          </p:cNvSpPr>
          <p:nvPr/>
        </p:nvSpPr>
        <p:spPr bwMode="auto">
          <a:xfrm>
            <a:off x="419191" y="6265833"/>
            <a:ext cx="8010525"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90000"/>
              </a:lnSpc>
              <a:spcBef>
                <a:spcPts val="1000"/>
              </a:spcBef>
              <a:spcAft>
                <a:spcPts val="700"/>
              </a:spcAft>
              <a:buClr>
                <a:srgbClr val="FEFDDE"/>
              </a:buClr>
              <a:buSzTx/>
              <a:buFont typeface="Wingdings" panose="05000000000000000000" pitchFamily="2" charset="2"/>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DHHS guidelines for the use of antiretroviral agents in adults and adolescents with HIV. </a:t>
            </a:r>
            <a:b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b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EACS guidelines. Version 11.0. October 2021.</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537490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D5A71-DEB1-C846-BD72-64A01F2A7712}"/>
              </a:ext>
            </a:extLst>
          </p:cNvPr>
          <p:cNvSpPr>
            <a:spLocks noGrp="1"/>
          </p:cNvSpPr>
          <p:nvPr>
            <p:ph type="title"/>
          </p:nvPr>
        </p:nvSpPr>
        <p:spPr/>
        <p:txBody>
          <a:bodyPr/>
          <a:lstStyle/>
          <a:p>
            <a:r>
              <a:rPr lang="en-US" dirty="0"/>
              <a:t>DHHS and EACS: Selection of New Regimen</a:t>
            </a:r>
          </a:p>
        </p:txBody>
      </p:sp>
      <p:sp>
        <p:nvSpPr>
          <p:cNvPr id="3" name="Content Placeholder 2">
            <a:extLst>
              <a:ext uri="{FF2B5EF4-FFF2-40B4-BE49-F238E27FC236}">
                <a16:creationId xmlns:a16="http://schemas.microsoft.com/office/drawing/2014/main" id="{58AC26A8-9FC6-C14F-BA27-45CC76398DBA}"/>
              </a:ext>
            </a:extLst>
          </p:cNvPr>
          <p:cNvSpPr>
            <a:spLocks noGrp="1"/>
          </p:cNvSpPr>
          <p:nvPr>
            <p:ph idx="1"/>
          </p:nvPr>
        </p:nvSpPr>
        <p:spPr/>
        <p:txBody>
          <a:bodyPr/>
          <a:lstStyle/>
          <a:p>
            <a:r>
              <a:rPr lang="en-US" sz="2400" dirty="0"/>
              <a:t>Adding single ARV to a failing and resistant regimen is </a:t>
            </a:r>
            <a:r>
              <a:rPr lang="en-US" sz="2400" b="1" dirty="0"/>
              <a:t>not recommended</a:t>
            </a:r>
            <a:endParaRPr lang="en-US" sz="2400" b="1" dirty="0">
              <a:solidFill>
                <a:schemeClr val="accent3"/>
              </a:solidFill>
            </a:endParaRPr>
          </a:p>
          <a:p>
            <a:r>
              <a:rPr lang="en-US" sz="2400" b="1" dirty="0">
                <a:solidFill>
                  <a:schemeClr val="accent3"/>
                </a:solidFill>
              </a:rPr>
              <a:t>New regimen can include 2 fully active agents if </a:t>
            </a:r>
            <a:r>
              <a:rPr lang="en-US" sz="2400" b="1" dirty="0">
                <a:solidFill>
                  <a:schemeClr val="accent3"/>
                </a:solidFill>
                <a:cs typeface="Calibri" panose="020F0502020204030204" pitchFamily="34" charset="0"/>
              </a:rPr>
              <a:t>≥</a:t>
            </a:r>
            <a:r>
              <a:rPr lang="en-US" sz="2400" b="1" dirty="0">
                <a:solidFill>
                  <a:schemeClr val="accent3"/>
                </a:solidFill>
              </a:rPr>
              <a:t>1 with high barrier to resistance is fully active (eg, BIC, DTG, boosted DRV)</a:t>
            </a:r>
          </a:p>
          <a:p>
            <a:pPr lvl="1"/>
            <a:r>
              <a:rPr lang="en-US" sz="2200" dirty="0"/>
              <a:t>Definition of fully active</a:t>
            </a:r>
          </a:p>
          <a:p>
            <a:pPr lvl="2"/>
            <a:r>
              <a:rPr lang="en-US" sz="2000" dirty="0"/>
              <a:t>No predicted resistance based on treatment history or resistance testing</a:t>
            </a:r>
          </a:p>
          <a:p>
            <a:pPr lvl="2"/>
            <a:r>
              <a:rPr lang="en-US" sz="2000" dirty="0"/>
              <a:t>Novel mechanism of action with no prior resistance </a:t>
            </a:r>
          </a:p>
          <a:p>
            <a:pPr lvl="2"/>
            <a:r>
              <a:rPr lang="en-US" sz="2000" dirty="0"/>
              <a:t>May include newer members of existing drug classes that remain fully active against isolates resistant to older drugs (ETR, DRV, DTG, and DOR and BIC)</a:t>
            </a:r>
          </a:p>
          <a:p>
            <a:r>
              <a:rPr lang="en-US" sz="2400" b="1" dirty="0">
                <a:solidFill>
                  <a:schemeClr val="accent3"/>
                </a:solidFill>
              </a:rPr>
              <a:t>If no fully active drug with high resistance barrier is available, every effort should be made to include 3 fully active drugs </a:t>
            </a:r>
          </a:p>
        </p:txBody>
      </p:sp>
      <p:sp>
        <p:nvSpPr>
          <p:cNvPr id="9" name="Text Box 11">
            <a:extLst>
              <a:ext uri="{FF2B5EF4-FFF2-40B4-BE49-F238E27FC236}">
                <a16:creationId xmlns:a16="http://schemas.microsoft.com/office/drawing/2014/main" id="{45632E01-1CE7-4F4F-B0E9-2E518B42E78F}"/>
              </a:ext>
            </a:extLst>
          </p:cNvPr>
          <p:cNvSpPr txBox="1">
            <a:spLocks noChangeArrowheads="1"/>
          </p:cNvSpPr>
          <p:nvPr/>
        </p:nvSpPr>
        <p:spPr bwMode="auto">
          <a:xfrm>
            <a:off x="419191" y="6247474"/>
            <a:ext cx="8010525"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90000"/>
              </a:lnSpc>
              <a:spcBef>
                <a:spcPts val="1000"/>
              </a:spcBef>
              <a:spcAft>
                <a:spcPts val="700"/>
              </a:spcAft>
              <a:buClr>
                <a:srgbClr val="FEFDDE"/>
              </a:buClr>
              <a:buSzTx/>
              <a:buFont typeface="Wingdings" panose="05000000000000000000" pitchFamily="2" charset="2"/>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DHHS guidelines for the use of antiretroviral agents in adults and adolescents with HIV. </a:t>
            </a:r>
            <a:b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b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EACS guidelines. Version 11.0. October 2021.</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01690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Freeform: Shape 75">
            <a:extLst>
              <a:ext uri="{FF2B5EF4-FFF2-40B4-BE49-F238E27FC236}">
                <a16:creationId xmlns:a16="http://schemas.microsoft.com/office/drawing/2014/main" id="{C51E3CF9-8FF6-4CDA-946D-3A8971BAE55E}"/>
              </a:ext>
            </a:extLst>
          </p:cNvPr>
          <p:cNvSpPr/>
          <p:nvPr/>
        </p:nvSpPr>
        <p:spPr bwMode="auto">
          <a:xfrm>
            <a:off x="2538413" y="3152775"/>
            <a:ext cx="7805737" cy="2628900"/>
          </a:xfrm>
          <a:custGeom>
            <a:avLst/>
            <a:gdLst>
              <a:gd name="connsiteX0" fmla="*/ 0 w 7805737"/>
              <a:gd name="connsiteY0" fmla="*/ 2628900 h 2628900"/>
              <a:gd name="connsiteX1" fmla="*/ 209550 w 7805737"/>
              <a:gd name="connsiteY1" fmla="*/ 919163 h 2628900"/>
              <a:gd name="connsiteX2" fmla="*/ 657225 w 7805737"/>
              <a:gd name="connsiteY2" fmla="*/ 209550 h 2628900"/>
              <a:gd name="connsiteX3" fmla="*/ 1285875 w 7805737"/>
              <a:gd name="connsiteY3" fmla="*/ 319088 h 2628900"/>
              <a:gd name="connsiteX4" fmla="*/ 1933575 w 7805737"/>
              <a:gd name="connsiteY4" fmla="*/ 585788 h 2628900"/>
              <a:gd name="connsiteX5" fmla="*/ 2586037 w 7805737"/>
              <a:gd name="connsiteY5" fmla="*/ 500063 h 2628900"/>
              <a:gd name="connsiteX6" fmla="*/ 3467100 w 7805737"/>
              <a:gd name="connsiteY6" fmla="*/ 157163 h 2628900"/>
              <a:gd name="connsiteX7" fmla="*/ 4324350 w 7805737"/>
              <a:gd name="connsiteY7" fmla="*/ 147638 h 2628900"/>
              <a:gd name="connsiteX8" fmla="*/ 5205412 w 7805737"/>
              <a:gd name="connsiteY8" fmla="*/ 152400 h 2628900"/>
              <a:gd name="connsiteX9" fmla="*/ 6072187 w 7805737"/>
              <a:gd name="connsiteY9" fmla="*/ 0 h 2628900"/>
              <a:gd name="connsiteX10" fmla="*/ 6919912 w 7805737"/>
              <a:gd name="connsiteY10" fmla="*/ 280988 h 2628900"/>
              <a:gd name="connsiteX11" fmla="*/ 7805737 w 7805737"/>
              <a:gd name="connsiteY11" fmla="*/ 176213 h 2628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805737" h="2628900">
                <a:moveTo>
                  <a:pt x="0" y="2628900"/>
                </a:moveTo>
                <a:lnTo>
                  <a:pt x="209550" y="919163"/>
                </a:lnTo>
                <a:lnTo>
                  <a:pt x="657225" y="209550"/>
                </a:lnTo>
                <a:lnTo>
                  <a:pt x="1285875" y="319088"/>
                </a:lnTo>
                <a:lnTo>
                  <a:pt x="1933575" y="585788"/>
                </a:lnTo>
                <a:lnTo>
                  <a:pt x="2586037" y="500063"/>
                </a:lnTo>
                <a:lnTo>
                  <a:pt x="3467100" y="157163"/>
                </a:lnTo>
                <a:lnTo>
                  <a:pt x="4324350" y="147638"/>
                </a:lnTo>
                <a:lnTo>
                  <a:pt x="5205412" y="152400"/>
                </a:lnTo>
                <a:lnTo>
                  <a:pt x="6072187" y="0"/>
                </a:lnTo>
                <a:lnTo>
                  <a:pt x="6919912" y="280988"/>
                </a:lnTo>
                <a:lnTo>
                  <a:pt x="7805737" y="176213"/>
                </a:lnTo>
              </a:path>
            </a:pathLst>
          </a:custGeom>
          <a:noFill/>
          <a:ln w="28575">
            <a:solidFill>
              <a:schemeClr val="accent3"/>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79" name="Freeform: Shape 78">
            <a:extLst>
              <a:ext uri="{FF2B5EF4-FFF2-40B4-BE49-F238E27FC236}">
                <a16:creationId xmlns:a16="http://schemas.microsoft.com/office/drawing/2014/main" id="{4A6F4FA0-6653-4D09-B2DB-D201D4607E94}"/>
              </a:ext>
            </a:extLst>
          </p:cNvPr>
          <p:cNvSpPr/>
          <p:nvPr/>
        </p:nvSpPr>
        <p:spPr bwMode="auto">
          <a:xfrm>
            <a:off x="2533650" y="2862263"/>
            <a:ext cx="7786688" cy="2900362"/>
          </a:xfrm>
          <a:custGeom>
            <a:avLst/>
            <a:gdLst>
              <a:gd name="connsiteX0" fmla="*/ 0 w 7786688"/>
              <a:gd name="connsiteY0" fmla="*/ 2900362 h 2900362"/>
              <a:gd name="connsiteX1" fmla="*/ 209550 w 7786688"/>
              <a:gd name="connsiteY1" fmla="*/ 185737 h 2900362"/>
              <a:gd name="connsiteX2" fmla="*/ 657225 w 7786688"/>
              <a:gd name="connsiteY2" fmla="*/ 4762 h 2900362"/>
              <a:gd name="connsiteX3" fmla="*/ 1309688 w 7786688"/>
              <a:gd name="connsiteY3" fmla="*/ 0 h 2900362"/>
              <a:gd name="connsiteX4" fmla="*/ 1952625 w 7786688"/>
              <a:gd name="connsiteY4" fmla="*/ 23812 h 2900362"/>
              <a:gd name="connsiteX5" fmla="*/ 2586038 w 7786688"/>
              <a:gd name="connsiteY5" fmla="*/ 4762 h 2900362"/>
              <a:gd name="connsiteX6" fmla="*/ 3467100 w 7786688"/>
              <a:gd name="connsiteY6" fmla="*/ 76200 h 2900362"/>
              <a:gd name="connsiteX7" fmla="*/ 4319588 w 7786688"/>
              <a:gd name="connsiteY7" fmla="*/ 161925 h 2900362"/>
              <a:gd name="connsiteX8" fmla="*/ 5191125 w 7786688"/>
              <a:gd name="connsiteY8" fmla="*/ 171450 h 2900362"/>
              <a:gd name="connsiteX9" fmla="*/ 6067425 w 7786688"/>
              <a:gd name="connsiteY9" fmla="*/ 242887 h 2900362"/>
              <a:gd name="connsiteX10" fmla="*/ 6929438 w 7786688"/>
              <a:gd name="connsiteY10" fmla="*/ 228600 h 2900362"/>
              <a:gd name="connsiteX11" fmla="*/ 7786688 w 7786688"/>
              <a:gd name="connsiteY11" fmla="*/ 319087 h 2900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786688" h="2900362">
                <a:moveTo>
                  <a:pt x="0" y="2900362"/>
                </a:moveTo>
                <a:lnTo>
                  <a:pt x="209550" y="185737"/>
                </a:lnTo>
                <a:lnTo>
                  <a:pt x="657225" y="4762"/>
                </a:lnTo>
                <a:lnTo>
                  <a:pt x="1309688" y="0"/>
                </a:lnTo>
                <a:lnTo>
                  <a:pt x="1952625" y="23812"/>
                </a:lnTo>
                <a:lnTo>
                  <a:pt x="2586038" y="4762"/>
                </a:lnTo>
                <a:lnTo>
                  <a:pt x="3467100" y="76200"/>
                </a:lnTo>
                <a:lnTo>
                  <a:pt x="4319588" y="161925"/>
                </a:lnTo>
                <a:lnTo>
                  <a:pt x="5191125" y="171450"/>
                </a:lnTo>
                <a:lnTo>
                  <a:pt x="6067425" y="242887"/>
                </a:lnTo>
                <a:lnTo>
                  <a:pt x="6929438" y="228600"/>
                </a:lnTo>
                <a:lnTo>
                  <a:pt x="7786688" y="319087"/>
                </a:lnTo>
              </a:path>
            </a:pathLst>
          </a:custGeom>
          <a:noFill/>
          <a:ln w="28575">
            <a:solidFill>
              <a:schemeClr val="accent6"/>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78" name="Freeform: Shape 77">
            <a:extLst>
              <a:ext uri="{FF2B5EF4-FFF2-40B4-BE49-F238E27FC236}">
                <a16:creationId xmlns:a16="http://schemas.microsoft.com/office/drawing/2014/main" id="{88931DCC-98FF-4131-B817-3EAC5642D70E}"/>
              </a:ext>
            </a:extLst>
          </p:cNvPr>
          <p:cNvSpPr/>
          <p:nvPr/>
        </p:nvSpPr>
        <p:spPr bwMode="auto">
          <a:xfrm>
            <a:off x="2528888" y="2919413"/>
            <a:ext cx="7805737" cy="2843212"/>
          </a:xfrm>
          <a:custGeom>
            <a:avLst/>
            <a:gdLst>
              <a:gd name="connsiteX0" fmla="*/ 0 w 7805737"/>
              <a:gd name="connsiteY0" fmla="*/ 2843212 h 2843212"/>
              <a:gd name="connsiteX1" fmla="*/ 657225 w 7805737"/>
              <a:gd name="connsiteY1" fmla="*/ 0 h 2843212"/>
              <a:gd name="connsiteX2" fmla="*/ 1295400 w 7805737"/>
              <a:gd name="connsiteY2" fmla="*/ 38100 h 2843212"/>
              <a:gd name="connsiteX3" fmla="*/ 1962150 w 7805737"/>
              <a:gd name="connsiteY3" fmla="*/ 4762 h 2843212"/>
              <a:gd name="connsiteX4" fmla="*/ 2595562 w 7805737"/>
              <a:gd name="connsiteY4" fmla="*/ 114300 h 2843212"/>
              <a:gd name="connsiteX5" fmla="*/ 3467100 w 7805737"/>
              <a:gd name="connsiteY5" fmla="*/ 138112 h 2843212"/>
              <a:gd name="connsiteX6" fmla="*/ 4329112 w 7805737"/>
              <a:gd name="connsiteY6" fmla="*/ 142875 h 2843212"/>
              <a:gd name="connsiteX7" fmla="*/ 5214937 w 7805737"/>
              <a:gd name="connsiteY7" fmla="*/ 157162 h 2843212"/>
              <a:gd name="connsiteX8" fmla="*/ 6076950 w 7805737"/>
              <a:gd name="connsiteY8" fmla="*/ 180975 h 2843212"/>
              <a:gd name="connsiteX9" fmla="*/ 6948487 w 7805737"/>
              <a:gd name="connsiteY9" fmla="*/ 66675 h 2843212"/>
              <a:gd name="connsiteX10" fmla="*/ 7805737 w 7805737"/>
              <a:gd name="connsiteY10" fmla="*/ 161925 h 284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05737" h="2843212">
                <a:moveTo>
                  <a:pt x="0" y="2843212"/>
                </a:moveTo>
                <a:lnTo>
                  <a:pt x="657225" y="0"/>
                </a:lnTo>
                <a:lnTo>
                  <a:pt x="1295400" y="38100"/>
                </a:lnTo>
                <a:lnTo>
                  <a:pt x="1962150" y="4762"/>
                </a:lnTo>
                <a:lnTo>
                  <a:pt x="2595562" y="114300"/>
                </a:lnTo>
                <a:lnTo>
                  <a:pt x="3467100" y="138112"/>
                </a:lnTo>
                <a:lnTo>
                  <a:pt x="4329112" y="142875"/>
                </a:lnTo>
                <a:lnTo>
                  <a:pt x="5214937" y="157162"/>
                </a:lnTo>
                <a:lnTo>
                  <a:pt x="6076950" y="180975"/>
                </a:lnTo>
                <a:lnTo>
                  <a:pt x="6948487" y="66675"/>
                </a:lnTo>
                <a:lnTo>
                  <a:pt x="7805737" y="161925"/>
                </a:lnTo>
              </a:path>
            </a:pathLst>
          </a:custGeom>
          <a:noFill/>
          <a:ln w="28575">
            <a:solidFill>
              <a:schemeClr val="accent5"/>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77" name="Freeform: Shape 76">
            <a:extLst>
              <a:ext uri="{FF2B5EF4-FFF2-40B4-BE49-F238E27FC236}">
                <a16:creationId xmlns:a16="http://schemas.microsoft.com/office/drawing/2014/main" id="{CA1EFBA8-998D-4A61-9B23-45AFB37D6AA4}"/>
              </a:ext>
            </a:extLst>
          </p:cNvPr>
          <p:cNvSpPr/>
          <p:nvPr/>
        </p:nvSpPr>
        <p:spPr bwMode="auto">
          <a:xfrm>
            <a:off x="2533650" y="2838450"/>
            <a:ext cx="5195888" cy="2928938"/>
          </a:xfrm>
          <a:custGeom>
            <a:avLst/>
            <a:gdLst>
              <a:gd name="connsiteX0" fmla="*/ 0 w 5195888"/>
              <a:gd name="connsiteY0" fmla="*/ 2928938 h 2928938"/>
              <a:gd name="connsiteX1" fmla="*/ 214313 w 5195888"/>
              <a:gd name="connsiteY1" fmla="*/ 404813 h 2928938"/>
              <a:gd name="connsiteX2" fmla="*/ 652463 w 5195888"/>
              <a:gd name="connsiteY2" fmla="*/ 0 h 2928938"/>
              <a:gd name="connsiteX3" fmla="*/ 1304925 w 5195888"/>
              <a:gd name="connsiteY3" fmla="*/ 381000 h 2928938"/>
              <a:gd name="connsiteX4" fmla="*/ 1938338 w 5195888"/>
              <a:gd name="connsiteY4" fmla="*/ 485775 h 2928938"/>
              <a:gd name="connsiteX5" fmla="*/ 2605088 w 5195888"/>
              <a:gd name="connsiteY5" fmla="*/ 542925 h 2928938"/>
              <a:gd name="connsiteX6" fmla="*/ 5195888 w 5195888"/>
              <a:gd name="connsiteY6" fmla="*/ 985838 h 2928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5888" h="2928938">
                <a:moveTo>
                  <a:pt x="0" y="2928938"/>
                </a:moveTo>
                <a:lnTo>
                  <a:pt x="214313" y="404813"/>
                </a:lnTo>
                <a:lnTo>
                  <a:pt x="652463" y="0"/>
                </a:lnTo>
                <a:lnTo>
                  <a:pt x="1304925" y="381000"/>
                </a:lnTo>
                <a:lnTo>
                  <a:pt x="1938338" y="485775"/>
                </a:lnTo>
                <a:lnTo>
                  <a:pt x="2605088" y="542925"/>
                </a:lnTo>
                <a:lnTo>
                  <a:pt x="5195888" y="985838"/>
                </a:lnTo>
              </a:path>
            </a:pathLst>
          </a:custGeom>
          <a:noFill/>
          <a:ln w="28575">
            <a:solidFill>
              <a:schemeClr val="accent4"/>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75" name="Freeform: Shape 74">
            <a:extLst>
              <a:ext uri="{FF2B5EF4-FFF2-40B4-BE49-F238E27FC236}">
                <a16:creationId xmlns:a16="http://schemas.microsoft.com/office/drawing/2014/main" id="{95988B20-0122-4CE6-B8E9-CB5C93862421}"/>
              </a:ext>
            </a:extLst>
          </p:cNvPr>
          <p:cNvSpPr/>
          <p:nvPr/>
        </p:nvSpPr>
        <p:spPr bwMode="auto">
          <a:xfrm>
            <a:off x="2538413" y="2857500"/>
            <a:ext cx="7796212" cy="2909888"/>
          </a:xfrm>
          <a:custGeom>
            <a:avLst/>
            <a:gdLst>
              <a:gd name="connsiteX0" fmla="*/ 0 w 7796212"/>
              <a:gd name="connsiteY0" fmla="*/ 2909888 h 2909888"/>
              <a:gd name="connsiteX1" fmla="*/ 214312 w 7796212"/>
              <a:gd name="connsiteY1" fmla="*/ 1385888 h 2909888"/>
              <a:gd name="connsiteX2" fmla="*/ 642937 w 7796212"/>
              <a:gd name="connsiteY2" fmla="*/ 138113 h 2909888"/>
              <a:gd name="connsiteX3" fmla="*/ 1276350 w 7796212"/>
              <a:gd name="connsiteY3" fmla="*/ 0 h 2909888"/>
              <a:gd name="connsiteX4" fmla="*/ 1952625 w 7796212"/>
              <a:gd name="connsiteY4" fmla="*/ 28575 h 2909888"/>
              <a:gd name="connsiteX5" fmla="*/ 2595562 w 7796212"/>
              <a:gd name="connsiteY5" fmla="*/ 171450 h 2909888"/>
              <a:gd name="connsiteX6" fmla="*/ 3467100 w 7796212"/>
              <a:gd name="connsiteY6" fmla="*/ 57150 h 2909888"/>
              <a:gd name="connsiteX7" fmla="*/ 4329112 w 7796212"/>
              <a:gd name="connsiteY7" fmla="*/ 33338 h 2909888"/>
              <a:gd name="connsiteX8" fmla="*/ 5191125 w 7796212"/>
              <a:gd name="connsiteY8" fmla="*/ 109538 h 2909888"/>
              <a:gd name="connsiteX9" fmla="*/ 6067425 w 7796212"/>
              <a:gd name="connsiteY9" fmla="*/ 152400 h 2909888"/>
              <a:gd name="connsiteX10" fmla="*/ 6915150 w 7796212"/>
              <a:gd name="connsiteY10" fmla="*/ 90488 h 2909888"/>
              <a:gd name="connsiteX11" fmla="*/ 7796212 w 7796212"/>
              <a:gd name="connsiteY11" fmla="*/ 100013 h 2909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796212" h="2909888">
                <a:moveTo>
                  <a:pt x="0" y="2909888"/>
                </a:moveTo>
                <a:lnTo>
                  <a:pt x="214312" y="1385888"/>
                </a:lnTo>
                <a:lnTo>
                  <a:pt x="642937" y="138113"/>
                </a:lnTo>
                <a:lnTo>
                  <a:pt x="1276350" y="0"/>
                </a:lnTo>
                <a:lnTo>
                  <a:pt x="1952625" y="28575"/>
                </a:lnTo>
                <a:lnTo>
                  <a:pt x="2595562" y="171450"/>
                </a:lnTo>
                <a:lnTo>
                  <a:pt x="3467100" y="57150"/>
                </a:lnTo>
                <a:lnTo>
                  <a:pt x="4329112" y="33338"/>
                </a:lnTo>
                <a:lnTo>
                  <a:pt x="5191125" y="109538"/>
                </a:lnTo>
                <a:lnTo>
                  <a:pt x="6067425" y="152400"/>
                </a:lnTo>
                <a:lnTo>
                  <a:pt x="6915150" y="90488"/>
                </a:lnTo>
                <a:lnTo>
                  <a:pt x="7796212" y="100013"/>
                </a:lnTo>
              </a:path>
            </a:pathLst>
          </a:custGeom>
          <a:noFill/>
          <a:ln w="28575">
            <a:solidFill>
              <a:schemeClr val="accent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grpSp>
        <p:nvGrpSpPr>
          <p:cNvPr id="135" name="Group 134">
            <a:extLst>
              <a:ext uri="{FF2B5EF4-FFF2-40B4-BE49-F238E27FC236}">
                <a16:creationId xmlns:a16="http://schemas.microsoft.com/office/drawing/2014/main" id="{DAF4AFE9-36FD-4F8F-AA1C-7727AB1FD25E}"/>
              </a:ext>
            </a:extLst>
          </p:cNvPr>
          <p:cNvGrpSpPr/>
          <p:nvPr/>
        </p:nvGrpSpPr>
        <p:grpSpPr>
          <a:xfrm>
            <a:off x="2488913" y="2803397"/>
            <a:ext cx="7879467" cy="2964622"/>
            <a:chOff x="2488913" y="2803397"/>
            <a:chExt cx="7879467" cy="2964622"/>
          </a:xfrm>
        </p:grpSpPr>
        <p:sp>
          <p:nvSpPr>
            <p:cNvPr id="126" name="Rectangle 125">
              <a:extLst>
                <a:ext uri="{FF2B5EF4-FFF2-40B4-BE49-F238E27FC236}">
                  <a16:creationId xmlns:a16="http://schemas.microsoft.com/office/drawing/2014/main" id="{927C80E6-A2E8-4E4F-8A2D-617143EC43F0}"/>
                </a:ext>
              </a:extLst>
            </p:cNvPr>
            <p:cNvSpPr/>
            <p:nvPr/>
          </p:nvSpPr>
          <p:spPr bwMode="auto">
            <a:xfrm>
              <a:off x="10266187" y="3141887"/>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7" name="Rectangle 126">
              <a:extLst>
                <a:ext uri="{FF2B5EF4-FFF2-40B4-BE49-F238E27FC236}">
                  <a16:creationId xmlns:a16="http://schemas.microsoft.com/office/drawing/2014/main" id="{5BD506A5-CAEF-45EC-8D17-3B3830591B2E}"/>
                </a:ext>
              </a:extLst>
            </p:cNvPr>
            <p:cNvSpPr/>
            <p:nvPr/>
          </p:nvSpPr>
          <p:spPr bwMode="auto">
            <a:xfrm>
              <a:off x="2488913" y="5665826"/>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8" name="Rectangle 127">
              <a:extLst>
                <a:ext uri="{FF2B5EF4-FFF2-40B4-BE49-F238E27FC236}">
                  <a16:creationId xmlns:a16="http://schemas.microsoft.com/office/drawing/2014/main" id="{F2D0166D-6774-4F4C-A80D-2EAAD211C999}"/>
                </a:ext>
              </a:extLst>
            </p:cNvPr>
            <p:cNvSpPr/>
            <p:nvPr/>
          </p:nvSpPr>
          <p:spPr bwMode="auto">
            <a:xfrm>
              <a:off x="2693985" y="3013277"/>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9" name="Rectangle 128">
              <a:extLst>
                <a:ext uri="{FF2B5EF4-FFF2-40B4-BE49-F238E27FC236}">
                  <a16:creationId xmlns:a16="http://schemas.microsoft.com/office/drawing/2014/main" id="{886AFF8A-7172-4CE7-962C-CF4F7294A5B4}"/>
                </a:ext>
              </a:extLst>
            </p:cNvPr>
            <p:cNvSpPr/>
            <p:nvPr/>
          </p:nvSpPr>
          <p:spPr bwMode="auto">
            <a:xfrm>
              <a:off x="3134058" y="2803397"/>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0" name="Rectangle 129">
              <a:extLst>
                <a:ext uri="{FF2B5EF4-FFF2-40B4-BE49-F238E27FC236}">
                  <a16:creationId xmlns:a16="http://schemas.microsoft.com/office/drawing/2014/main" id="{AF8191A4-BC71-43A6-A958-B8F23F579705}"/>
                </a:ext>
              </a:extLst>
            </p:cNvPr>
            <p:cNvSpPr/>
            <p:nvPr/>
          </p:nvSpPr>
          <p:spPr bwMode="auto">
            <a:xfrm>
              <a:off x="5951113" y="2879495"/>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1" name="Rectangle 130">
              <a:extLst>
                <a:ext uri="{FF2B5EF4-FFF2-40B4-BE49-F238E27FC236}">
                  <a16:creationId xmlns:a16="http://schemas.microsoft.com/office/drawing/2014/main" id="{6BE5A1C9-20CA-43B4-B0C0-A8881199D576}"/>
                </a:ext>
              </a:extLst>
            </p:cNvPr>
            <p:cNvSpPr/>
            <p:nvPr/>
          </p:nvSpPr>
          <p:spPr bwMode="auto">
            <a:xfrm>
              <a:off x="5078236" y="2822024"/>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2" name="Rectangle 131">
              <a:extLst>
                <a:ext uri="{FF2B5EF4-FFF2-40B4-BE49-F238E27FC236}">
                  <a16:creationId xmlns:a16="http://schemas.microsoft.com/office/drawing/2014/main" id="{7398BD92-7D4D-4C00-A897-B19B8982A118}"/>
                </a:ext>
              </a:extLst>
            </p:cNvPr>
            <p:cNvSpPr/>
            <p:nvPr/>
          </p:nvSpPr>
          <p:spPr bwMode="auto">
            <a:xfrm>
              <a:off x="6802221" y="2970544"/>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3" name="Rectangle 132">
              <a:extLst>
                <a:ext uri="{FF2B5EF4-FFF2-40B4-BE49-F238E27FC236}">
                  <a16:creationId xmlns:a16="http://schemas.microsoft.com/office/drawing/2014/main" id="{29A903AC-86F5-4021-BFB8-A7F2F291BABF}"/>
                </a:ext>
              </a:extLst>
            </p:cNvPr>
            <p:cNvSpPr/>
            <p:nvPr/>
          </p:nvSpPr>
          <p:spPr bwMode="auto">
            <a:xfrm>
              <a:off x="7670624" y="3008082"/>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4" name="Rectangle 133">
              <a:extLst>
                <a:ext uri="{FF2B5EF4-FFF2-40B4-BE49-F238E27FC236}">
                  <a16:creationId xmlns:a16="http://schemas.microsoft.com/office/drawing/2014/main" id="{B455F0DC-2373-4DE1-9F06-7A0643EE5EF5}"/>
                </a:ext>
              </a:extLst>
            </p:cNvPr>
            <p:cNvSpPr/>
            <p:nvPr/>
          </p:nvSpPr>
          <p:spPr bwMode="auto">
            <a:xfrm>
              <a:off x="9413602" y="3052644"/>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125" name="Group 124">
            <a:extLst>
              <a:ext uri="{FF2B5EF4-FFF2-40B4-BE49-F238E27FC236}">
                <a16:creationId xmlns:a16="http://schemas.microsoft.com/office/drawing/2014/main" id="{44A23331-CEA1-4DB1-BE18-C508A0BADDD2}"/>
              </a:ext>
            </a:extLst>
          </p:cNvPr>
          <p:cNvGrpSpPr/>
          <p:nvPr/>
        </p:nvGrpSpPr>
        <p:grpSpPr>
          <a:xfrm>
            <a:off x="2486011" y="2882341"/>
            <a:ext cx="7872469" cy="2892369"/>
            <a:chOff x="2486011" y="2882341"/>
            <a:chExt cx="7872469" cy="2892369"/>
          </a:xfrm>
        </p:grpSpPr>
        <p:sp>
          <p:nvSpPr>
            <p:cNvPr id="114" name="Rectangle 113">
              <a:extLst>
                <a:ext uri="{FF2B5EF4-FFF2-40B4-BE49-F238E27FC236}">
                  <a16:creationId xmlns:a16="http://schemas.microsoft.com/office/drawing/2014/main" id="{8D70CCDB-2EDF-42FA-8CBD-FBBED7FB81D1}"/>
                </a:ext>
              </a:extLst>
            </p:cNvPr>
            <p:cNvSpPr/>
            <p:nvPr/>
          </p:nvSpPr>
          <p:spPr bwMode="auto">
            <a:xfrm>
              <a:off x="2486011" y="5672517"/>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15" name="Rectangle 114">
              <a:extLst>
                <a:ext uri="{FF2B5EF4-FFF2-40B4-BE49-F238E27FC236}">
                  <a16:creationId xmlns:a16="http://schemas.microsoft.com/office/drawing/2014/main" id="{5FFED44C-89DE-4C47-B529-EA4E3D568A18}"/>
                </a:ext>
              </a:extLst>
            </p:cNvPr>
            <p:cNvSpPr/>
            <p:nvPr/>
          </p:nvSpPr>
          <p:spPr bwMode="auto">
            <a:xfrm>
              <a:off x="3144812" y="2882341"/>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16" name="Rectangle 115">
              <a:extLst>
                <a:ext uri="{FF2B5EF4-FFF2-40B4-BE49-F238E27FC236}">
                  <a16:creationId xmlns:a16="http://schemas.microsoft.com/office/drawing/2014/main" id="{1EDD121E-FDD6-43A1-A017-8C4A0F583372}"/>
                </a:ext>
              </a:extLst>
            </p:cNvPr>
            <p:cNvSpPr/>
            <p:nvPr/>
          </p:nvSpPr>
          <p:spPr bwMode="auto">
            <a:xfrm>
              <a:off x="3767682" y="2904958"/>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17" name="Rectangle 116">
              <a:extLst>
                <a:ext uri="{FF2B5EF4-FFF2-40B4-BE49-F238E27FC236}">
                  <a16:creationId xmlns:a16="http://schemas.microsoft.com/office/drawing/2014/main" id="{8EDB6064-2910-4E9D-96F5-8B63BC57E7DD}"/>
                </a:ext>
              </a:extLst>
            </p:cNvPr>
            <p:cNvSpPr/>
            <p:nvPr/>
          </p:nvSpPr>
          <p:spPr bwMode="auto">
            <a:xfrm>
              <a:off x="4422314" y="2884009"/>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18" name="Rectangle 117">
              <a:extLst>
                <a:ext uri="{FF2B5EF4-FFF2-40B4-BE49-F238E27FC236}">
                  <a16:creationId xmlns:a16="http://schemas.microsoft.com/office/drawing/2014/main" id="{3863E6A0-C076-4C6F-AFEB-2F514B8E6CFF}"/>
                </a:ext>
              </a:extLst>
            </p:cNvPr>
            <p:cNvSpPr/>
            <p:nvPr/>
          </p:nvSpPr>
          <p:spPr bwMode="auto">
            <a:xfrm>
              <a:off x="5078557" y="2977695"/>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19" name="Rectangle 118">
              <a:extLst>
                <a:ext uri="{FF2B5EF4-FFF2-40B4-BE49-F238E27FC236}">
                  <a16:creationId xmlns:a16="http://schemas.microsoft.com/office/drawing/2014/main" id="{C78FAEB6-315B-4115-ABE7-E31769351FAC}"/>
                </a:ext>
              </a:extLst>
            </p:cNvPr>
            <p:cNvSpPr/>
            <p:nvPr/>
          </p:nvSpPr>
          <p:spPr bwMode="auto">
            <a:xfrm>
              <a:off x="5952452" y="3003402"/>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0" name="Rectangle 119">
              <a:extLst>
                <a:ext uri="{FF2B5EF4-FFF2-40B4-BE49-F238E27FC236}">
                  <a16:creationId xmlns:a16="http://schemas.microsoft.com/office/drawing/2014/main" id="{C01C4464-2768-4083-B882-83DAB8B95D8A}"/>
                </a:ext>
              </a:extLst>
            </p:cNvPr>
            <p:cNvSpPr/>
            <p:nvPr/>
          </p:nvSpPr>
          <p:spPr bwMode="auto">
            <a:xfrm>
              <a:off x="6802222" y="2998106"/>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1" name="Rectangle 120">
              <a:extLst>
                <a:ext uri="{FF2B5EF4-FFF2-40B4-BE49-F238E27FC236}">
                  <a16:creationId xmlns:a16="http://schemas.microsoft.com/office/drawing/2014/main" id="{36B546E0-094D-495D-B86C-A3231EB6FA1B}"/>
                </a:ext>
              </a:extLst>
            </p:cNvPr>
            <p:cNvSpPr/>
            <p:nvPr/>
          </p:nvSpPr>
          <p:spPr bwMode="auto">
            <a:xfrm>
              <a:off x="7667218" y="3023819"/>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2" name="Rectangle 121">
              <a:extLst>
                <a:ext uri="{FF2B5EF4-FFF2-40B4-BE49-F238E27FC236}">
                  <a16:creationId xmlns:a16="http://schemas.microsoft.com/office/drawing/2014/main" id="{677D0B90-5E4F-490C-A935-82AD174631FB}"/>
                </a:ext>
              </a:extLst>
            </p:cNvPr>
            <p:cNvSpPr/>
            <p:nvPr/>
          </p:nvSpPr>
          <p:spPr bwMode="auto">
            <a:xfrm>
              <a:off x="8543438" y="3046191"/>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3" name="Rectangle 122">
              <a:extLst>
                <a:ext uri="{FF2B5EF4-FFF2-40B4-BE49-F238E27FC236}">
                  <a16:creationId xmlns:a16="http://schemas.microsoft.com/office/drawing/2014/main" id="{5D841867-14F0-4046-A5A3-761D800C35CD}"/>
                </a:ext>
              </a:extLst>
            </p:cNvPr>
            <p:cNvSpPr/>
            <p:nvPr/>
          </p:nvSpPr>
          <p:spPr bwMode="auto">
            <a:xfrm>
              <a:off x="9410387" y="2950986"/>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4" name="Rectangle 123">
              <a:extLst>
                <a:ext uri="{FF2B5EF4-FFF2-40B4-BE49-F238E27FC236}">
                  <a16:creationId xmlns:a16="http://schemas.microsoft.com/office/drawing/2014/main" id="{B681F11F-ADA0-4FD3-80D9-4F78213775C3}"/>
                </a:ext>
              </a:extLst>
            </p:cNvPr>
            <p:cNvSpPr/>
            <p:nvPr/>
          </p:nvSpPr>
          <p:spPr bwMode="auto">
            <a:xfrm>
              <a:off x="10256287" y="3026727"/>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113" name="Group 112">
            <a:extLst>
              <a:ext uri="{FF2B5EF4-FFF2-40B4-BE49-F238E27FC236}">
                <a16:creationId xmlns:a16="http://schemas.microsoft.com/office/drawing/2014/main" id="{1829E9C1-50B6-45A8-B60C-C8C87EDDB041}"/>
              </a:ext>
            </a:extLst>
          </p:cNvPr>
          <p:cNvGrpSpPr/>
          <p:nvPr/>
        </p:nvGrpSpPr>
        <p:grpSpPr>
          <a:xfrm>
            <a:off x="2482910" y="2785025"/>
            <a:ext cx="5304868" cy="2994452"/>
            <a:chOff x="2482910" y="2785025"/>
            <a:chExt cx="5304868" cy="2994452"/>
          </a:xfrm>
        </p:grpSpPr>
        <p:sp>
          <p:nvSpPr>
            <p:cNvPr id="106" name="Rectangle 105">
              <a:extLst>
                <a:ext uri="{FF2B5EF4-FFF2-40B4-BE49-F238E27FC236}">
                  <a16:creationId xmlns:a16="http://schemas.microsoft.com/office/drawing/2014/main" id="{66861AD6-81FA-4B49-BEC7-2C270053D3DD}"/>
                </a:ext>
              </a:extLst>
            </p:cNvPr>
            <p:cNvSpPr/>
            <p:nvPr/>
          </p:nvSpPr>
          <p:spPr bwMode="auto">
            <a:xfrm>
              <a:off x="2482910" y="5677284"/>
              <a:ext cx="102193" cy="102193"/>
            </a:xfrm>
            <a:prstGeom prst="rect">
              <a:avLst/>
            </a:prstGeom>
            <a:solidFill>
              <a:schemeClr val="accent4"/>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7" name="Rectangle 106">
              <a:extLst>
                <a:ext uri="{FF2B5EF4-FFF2-40B4-BE49-F238E27FC236}">
                  <a16:creationId xmlns:a16="http://schemas.microsoft.com/office/drawing/2014/main" id="{D92F4DB6-7557-41F2-B1C9-58CBBF4EA45B}"/>
                </a:ext>
              </a:extLst>
            </p:cNvPr>
            <p:cNvSpPr/>
            <p:nvPr/>
          </p:nvSpPr>
          <p:spPr bwMode="auto">
            <a:xfrm>
              <a:off x="2694015" y="3180358"/>
              <a:ext cx="102193" cy="102193"/>
            </a:xfrm>
            <a:prstGeom prst="rect">
              <a:avLst/>
            </a:prstGeom>
            <a:solidFill>
              <a:schemeClr val="accent4"/>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8" name="Rectangle 107">
              <a:extLst>
                <a:ext uri="{FF2B5EF4-FFF2-40B4-BE49-F238E27FC236}">
                  <a16:creationId xmlns:a16="http://schemas.microsoft.com/office/drawing/2014/main" id="{9F20980D-EF30-4E75-AAB9-FF0F2A21F28A}"/>
                </a:ext>
              </a:extLst>
            </p:cNvPr>
            <p:cNvSpPr/>
            <p:nvPr/>
          </p:nvSpPr>
          <p:spPr bwMode="auto">
            <a:xfrm>
              <a:off x="3126915" y="2785025"/>
              <a:ext cx="102193" cy="102193"/>
            </a:xfrm>
            <a:prstGeom prst="rect">
              <a:avLst/>
            </a:prstGeom>
            <a:solidFill>
              <a:schemeClr val="accent4"/>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9" name="Rectangle 108">
              <a:extLst>
                <a:ext uri="{FF2B5EF4-FFF2-40B4-BE49-F238E27FC236}">
                  <a16:creationId xmlns:a16="http://schemas.microsoft.com/office/drawing/2014/main" id="{BD95E4EE-2BE3-4BFC-A74D-2BDD575F7312}"/>
                </a:ext>
              </a:extLst>
            </p:cNvPr>
            <p:cNvSpPr/>
            <p:nvPr/>
          </p:nvSpPr>
          <p:spPr bwMode="auto">
            <a:xfrm>
              <a:off x="3796466" y="3160290"/>
              <a:ext cx="102193" cy="102193"/>
            </a:xfrm>
            <a:prstGeom prst="rect">
              <a:avLst/>
            </a:prstGeom>
            <a:solidFill>
              <a:schemeClr val="accent4"/>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10" name="Rectangle 109">
              <a:extLst>
                <a:ext uri="{FF2B5EF4-FFF2-40B4-BE49-F238E27FC236}">
                  <a16:creationId xmlns:a16="http://schemas.microsoft.com/office/drawing/2014/main" id="{6E8F1957-BCB0-4D6F-AD68-5A79E700D6AC}"/>
                </a:ext>
              </a:extLst>
            </p:cNvPr>
            <p:cNvSpPr/>
            <p:nvPr/>
          </p:nvSpPr>
          <p:spPr bwMode="auto">
            <a:xfrm>
              <a:off x="4448158" y="3254493"/>
              <a:ext cx="102193" cy="102193"/>
            </a:xfrm>
            <a:prstGeom prst="rect">
              <a:avLst/>
            </a:prstGeom>
            <a:solidFill>
              <a:schemeClr val="accent4"/>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11" name="Rectangle 110">
              <a:extLst>
                <a:ext uri="{FF2B5EF4-FFF2-40B4-BE49-F238E27FC236}">
                  <a16:creationId xmlns:a16="http://schemas.microsoft.com/office/drawing/2014/main" id="{FB462F19-AF83-4047-84C3-B3DEF48BB30D}"/>
                </a:ext>
              </a:extLst>
            </p:cNvPr>
            <p:cNvSpPr/>
            <p:nvPr/>
          </p:nvSpPr>
          <p:spPr bwMode="auto">
            <a:xfrm>
              <a:off x="5089283" y="3334875"/>
              <a:ext cx="102193" cy="102193"/>
            </a:xfrm>
            <a:prstGeom prst="rect">
              <a:avLst/>
            </a:prstGeom>
            <a:solidFill>
              <a:schemeClr val="accent4"/>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12" name="Rectangle 111">
              <a:extLst>
                <a:ext uri="{FF2B5EF4-FFF2-40B4-BE49-F238E27FC236}">
                  <a16:creationId xmlns:a16="http://schemas.microsoft.com/office/drawing/2014/main" id="{94C30BDD-6C97-43DB-BC1E-39A5C70CF7D6}"/>
                </a:ext>
              </a:extLst>
            </p:cNvPr>
            <p:cNvSpPr/>
            <p:nvPr/>
          </p:nvSpPr>
          <p:spPr bwMode="auto">
            <a:xfrm>
              <a:off x="7685585" y="3770906"/>
              <a:ext cx="102193" cy="102193"/>
            </a:xfrm>
            <a:prstGeom prst="rect">
              <a:avLst/>
            </a:prstGeom>
            <a:solidFill>
              <a:schemeClr val="accent4"/>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105" name="Group 104">
            <a:extLst>
              <a:ext uri="{FF2B5EF4-FFF2-40B4-BE49-F238E27FC236}">
                <a16:creationId xmlns:a16="http://schemas.microsoft.com/office/drawing/2014/main" id="{30584040-68B5-476E-AC33-193E3D0ED584}"/>
              </a:ext>
            </a:extLst>
          </p:cNvPr>
          <p:cNvGrpSpPr/>
          <p:nvPr/>
        </p:nvGrpSpPr>
        <p:grpSpPr>
          <a:xfrm>
            <a:off x="2490371" y="3109194"/>
            <a:ext cx="7896656" cy="2682368"/>
            <a:chOff x="2490371" y="3109194"/>
            <a:chExt cx="7896656" cy="2682368"/>
          </a:xfrm>
        </p:grpSpPr>
        <p:sp>
          <p:nvSpPr>
            <p:cNvPr id="93" name="Rectangle 92">
              <a:extLst>
                <a:ext uri="{FF2B5EF4-FFF2-40B4-BE49-F238E27FC236}">
                  <a16:creationId xmlns:a16="http://schemas.microsoft.com/office/drawing/2014/main" id="{56A9FA1E-73B5-41F6-AA46-6660632C410C}"/>
                </a:ext>
              </a:extLst>
            </p:cNvPr>
            <p:cNvSpPr/>
            <p:nvPr/>
          </p:nvSpPr>
          <p:spPr bwMode="auto">
            <a:xfrm>
              <a:off x="2490371" y="5689369"/>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4" name="Rectangle 93">
              <a:extLst>
                <a:ext uri="{FF2B5EF4-FFF2-40B4-BE49-F238E27FC236}">
                  <a16:creationId xmlns:a16="http://schemas.microsoft.com/office/drawing/2014/main" id="{1A63E4F8-8ADB-4884-90C4-1AB36F63B22C}"/>
                </a:ext>
              </a:extLst>
            </p:cNvPr>
            <p:cNvSpPr/>
            <p:nvPr/>
          </p:nvSpPr>
          <p:spPr bwMode="auto">
            <a:xfrm>
              <a:off x="2700731" y="4025283"/>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5" name="Rectangle 94">
              <a:extLst>
                <a:ext uri="{FF2B5EF4-FFF2-40B4-BE49-F238E27FC236}">
                  <a16:creationId xmlns:a16="http://schemas.microsoft.com/office/drawing/2014/main" id="{6351A6B3-6580-4C2D-9E96-E92DB9FB8DB3}"/>
                </a:ext>
              </a:extLst>
            </p:cNvPr>
            <p:cNvSpPr/>
            <p:nvPr/>
          </p:nvSpPr>
          <p:spPr bwMode="auto">
            <a:xfrm>
              <a:off x="3142633" y="3320401"/>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6" name="Rectangle 95">
              <a:extLst>
                <a:ext uri="{FF2B5EF4-FFF2-40B4-BE49-F238E27FC236}">
                  <a16:creationId xmlns:a16="http://schemas.microsoft.com/office/drawing/2014/main" id="{DB77B8B2-FF15-4EB4-A1B7-6C6A9999ED6E}"/>
                </a:ext>
              </a:extLst>
            </p:cNvPr>
            <p:cNvSpPr/>
            <p:nvPr/>
          </p:nvSpPr>
          <p:spPr bwMode="auto">
            <a:xfrm>
              <a:off x="4419601" y="3687102"/>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7" name="Rectangle 96">
              <a:extLst>
                <a:ext uri="{FF2B5EF4-FFF2-40B4-BE49-F238E27FC236}">
                  <a16:creationId xmlns:a16="http://schemas.microsoft.com/office/drawing/2014/main" id="{38138A1E-654F-4F34-BF92-221501774C35}"/>
                </a:ext>
              </a:extLst>
            </p:cNvPr>
            <p:cNvSpPr/>
            <p:nvPr/>
          </p:nvSpPr>
          <p:spPr bwMode="auto">
            <a:xfrm>
              <a:off x="3767682" y="3407406"/>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8" name="Rectangle 97">
              <a:extLst>
                <a:ext uri="{FF2B5EF4-FFF2-40B4-BE49-F238E27FC236}">
                  <a16:creationId xmlns:a16="http://schemas.microsoft.com/office/drawing/2014/main" id="{AC7CB0B7-00B8-4B41-BF7E-DEC8E94A5F2E}"/>
                </a:ext>
              </a:extLst>
            </p:cNvPr>
            <p:cNvSpPr/>
            <p:nvPr/>
          </p:nvSpPr>
          <p:spPr bwMode="auto">
            <a:xfrm>
              <a:off x="5080497" y="3604845"/>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9" name="Rectangle 98">
              <a:extLst>
                <a:ext uri="{FF2B5EF4-FFF2-40B4-BE49-F238E27FC236}">
                  <a16:creationId xmlns:a16="http://schemas.microsoft.com/office/drawing/2014/main" id="{D18B7069-D4F5-4972-A1B0-5421C7068C3E}"/>
                </a:ext>
              </a:extLst>
            </p:cNvPr>
            <p:cNvSpPr/>
            <p:nvPr/>
          </p:nvSpPr>
          <p:spPr bwMode="auto">
            <a:xfrm>
              <a:off x="5939186" y="3254006"/>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0" name="Rectangle 99">
              <a:extLst>
                <a:ext uri="{FF2B5EF4-FFF2-40B4-BE49-F238E27FC236}">
                  <a16:creationId xmlns:a16="http://schemas.microsoft.com/office/drawing/2014/main" id="{446D13F2-678D-4B54-966E-A465393E35C4}"/>
                </a:ext>
              </a:extLst>
            </p:cNvPr>
            <p:cNvSpPr/>
            <p:nvPr/>
          </p:nvSpPr>
          <p:spPr bwMode="auto">
            <a:xfrm>
              <a:off x="6806485" y="3254005"/>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1" name="Rectangle 100">
              <a:extLst>
                <a:ext uri="{FF2B5EF4-FFF2-40B4-BE49-F238E27FC236}">
                  <a16:creationId xmlns:a16="http://schemas.microsoft.com/office/drawing/2014/main" id="{192BABBF-F515-4B76-882D-4CABA98BA9C3}"/>
                </a:ext>
              </a:extLst>
            </p:cNvPr>
            <p:cNvSpPr/>
            <p:nvPr/>
          </p:nvSpPr>
          <p:spPr bwMode="auto">
            <a:xfrm>
              <a:off x="7673784" y="3261568"/>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2" name="Rectangle 101">
              <a:extLst>
                <a:ext uri="{FF2B5EF4-FFF2-40B4-BE49-F238E27FC236}">
                  <a16:creationId xmlns:a16="http://schemas.microsoft.com/office/drawing/2014/main" id="{FD5EA220-8F84-4202-97FE-68C8645B4588}"/>
                </a:ext>
              </a:extLst>
            </p:cNvPr>
            <p:cNvSpPr/>
            <p:nvPr/>
          </p:nvSpPr>
          <p:spPr bwMode="auto">
            <a:xfrm>
              <a:off x="8543438" y="3109194"/>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3" name="Rectangle 102">
              <a:extLst>
                <a:ext uri="{FF2B5EF4-FFF2-40B4-BE49-F238E27FC236}">
                  <a16:creationId xmlns:a16="http://schemas.microsoft.com/office/drawing/2014/main" id="{B193BB8E-6B0F-427E-BDE4-0EE16C485174}"/>
                </a:ext>
              </a:extLst>
            </p:cNvPr>
            <p:cNvSpPr/>
            <p:nvPr/>
          </p:nvSpPr>
          <p:spPr bwMode="auto">
            <a:xfrm>
              <a:off x="9404430" y="3363761"/>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4" name="Rectangle 103">
              <a:extLst>
                <a:ext uri="{FF2B5EF4-FFF2-40B4-BE49-F238E27FC236}">
                  <a16:creationId xmlns:a16="http://schemas.microsoft.com/office/drawing/2014/main" id="{788D8BCA-A26B-4CEF-B9CC-44ECF9364B62}"/>
                </a:ext>
              </a:extLst>
            </p:cNvPr>
            <p:cNvSpPr/>
            <p:nvPr/>
          </p:nvSpPr>
          <p:spPr bwMode="auto">
            <a:xfrm>
              <a:off x="10284834" y="3269304"/>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92" name="Group 91">
            <a:extLst>
              <a:ext uri="{FF2B5EF4-FFF2-40B4-BE49-F238E27FC236}">
                <a16:creationId xmlns:a16="http://schemas.microsoft.com/office/drawing/2014/main" id="{67B14E56-28FF-4174-A834-83F089003B92}"/>
              </a:ext>
            </a:extLst>
          </p:cNvPr>
          <p:cNvGrpSpPr/>
          <p:nvPr/>
        </p:nvGrpSpPr>
        <p:grpSpPr>
          <a:xfrm>
            <a:off x="2481411" y="2800563"/>
            <a:ext cx="7891329" cy="3002588"/>
            <a:chOff x="2481411" y="2800563"/>
            <a:chExt cx="7891329" cy="3002588"/>
          </a:xfrm>
        </p:grpSpPr>
        <p:sp>
          <p:nvSpPr>
            <p:cNvPr id="80" name="Rectangle 79">
              <a:extLst>
                <a:ext uri="{FF2B5EF4-FFF2-40B4-BE49-F238E27FC236}">
                  <a16:creationId xmlns:a16="http://schemas.microsoft.com/office/drawing/2014/main" id="{0E25C50F-784A-4D4C-8727-0F8D8AE178D4}"/>
                </a:ext>
              </a:extLst>
            </p:cNvPr>
            <p:cNvSpPr/>
            <p:nvPr/>
          </p:nvSpPr>
          <p:spPr bwMode="auto">
            <a:xfrm>
              <a:off x="2481411" y="5700958"/>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1" name="Rectangle 80">
              <a:extLst>
                <a:ext uri="{FF2B5EF4-FFF2-40B4-BE49-F238E27FC236}">
                  <a16:creationId xmlns:a16="http://schemas.microsoft.com/office/drawing/2014/main" id="{D628DA7D-914B-419E-A16C-5877ED51117F}"/>
                </a:ext>
              </a:extLst>
            </p:cNvPr>
            <p:cNvSpPr/>
            <p:nvPr/>
          </p:nvSpPr>
          <p:spPr bwMode="auto">
            <a:xfrm>
              <a:off x="2700732" y="4200726"/>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2" name="Rectangle 81">
              <a:extLst>
                <a:ext uri="{FF2B5EF4-FFF2-40B4-BE49-F238E27FC236}">
                  <a16:creationId xmlns:a16="http://schemas.microsoft.com/office/drawing/2014/main" id="{F28A300E-44AE-4D5C-86DE-E8ACF4BD91A8}"/>
                </a:ext>
              </a:extLst>
            </p:cNvPr>
            <p:cNvSpPr/>
            <p:nvPr/>
          </p:nvSpPr>
          <p:spPr bwMode="auto">
            <a:xfrm>
              <a:off x="3136466" y="2953582"/>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3" name="Rectangle 82">
              <a:extLst>
                <a:ext uri="{FF2B5EF4-FFF2-40B4-BE49-F238E27FC236}">
                  <a16:creationId xmlns:a16="http://schemas.microsoft.com/office/drawing/2014/main" id="{651979BA-4EC4-48FF-83D7-AF6ADAFDAC59}"/>
                </a:ext>
              </a:extLst>
            </p:cNvPr>
            <p:cNvSpPr/>
            <p:nvPr/>
          </p:nvSpPr>
          <p:spPr bwMode="auto">
            <a:xfrm>
              <a:off x="3767682" y="2800563"/>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4" name="Rectangle 83">
              <a:extLst>
                <a:ext uri="{FF2B5EF4-FFF2-40B4-BE49-F238E27FC236}">
                  <a16:creationId xmlns:a16="http://schemas.microsoft.com/office/drawing/2014/main" id="{507FD3E6-6C12-4961-9C5C-C818FF61CD8A}"/>
                </a:ext>
              </a:extLst>
            </p:cNvPr>
            <p:cNvSpPr/>
            <p:nvPr/>
          </p:nvSpPr>
          <p:spPr bwMode="auto">
            <a:xfrm>
              <a:off x="4441353" y="2827847"/>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5" name="Rectangle 84">
              <a:extLst>
                <a:ext uri="{FF2B5EF4-FFF2-40B4-BE49-F238E27FC236}">
                  <a16:creationId xmlns:a16="http://schemas.microsoft.com/office/drawing/2014/main" id="{96A19CF6-67C1-4D2A-B69D-B5B0B1C15FBD}"/>
                </a:ext>
              </a:extLst>
            </p:cNvPr>
            <p:cNvSpPr/>
            <p:nvPr/>
          </p:nvSpPr>
          <p:spPr bwMode="auto">
            <a:xfrm>
              <a:off x="5080497" y="2968499"/>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6" name="Rectangle 85">
              <a:extLst>
                <a:ext uri="{FF2B5EF4-FFF2-40B4-BE49-F238E27FC236}">
                  <a16:creationId xmlns:a16="http://schemas.microsoft.com/office/drawing/2014/main" id="{51A6B44E-5DB5-4584-9519-400ABAF6D20F}"/>
                </a:ext>
              </a:extLst>
            </p:cNvPr>
            <p:cNvSpPr/>
            <p:nvPr/>
          </p:nvSpPr>
          <p:spPr bwMode="auto">
            <a:xfrm>
              <a:off x="6806486" y="2844609"/>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7" name="Rectangle 86">
              <a:extLst>
                <a:ext uri="{FF2B5EF4-FFF2-40B4-BE49-F238E27FC236}">
                  <a16:creationId xmlns:a16="http://schemas.microsoft.com/office/drawing/2014/main" id="{7F65FA44-0916-4703-BF01-5CD05075097F}"/>
                </a:ext>
              </a:extLst>
            </p:cNvPr>
            <p:cNvSpPr/>
            <p:nvPr/>
          </p:nvSpPr>
          <p:spPr bwMode="auto">
            <a:xfrm>
              <a:off x="5939186" y="2854029"/>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8" name="Rectangle 87">
              <a:extLst>
                <a:ext uri="{FF2B5EF4-FFF2-40B4-BE49-F238E27FC236}">
                  <a16:creationId xmlns:a16="http://schemas.microsoft.com/office/drawing/2014/main" id="{8995D4B8-3D08-4689-99D3-2835910D99F9}"/>
                </a:ext>
              </a:extLst>
            </p:cNvPr>
            <p:cNvSpPr/>
            <p:nvPr/>
          </p:nvSpPr>
          <p:spPr bwMode="auto">
            <a:xfrm>
              <a:off x="7678441" y="2909037"/>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9" name="Rectangle 88">
              <a:extLst>
                <a:ext uri="{FF2B5EF4-FFF2-40B4-BE49-F238E27FC236}">
                  <a16:creationId xmlns:a16="http://schemas.microsoft.com/office/drawing/2014/main" id="{10A58D54-82F1-4163-8F8F-8EF7ED3B9225}"/>
                </a:ext>
              </a:extLst>
            </p:cNvPr>
            <p:cNvSpPr/>
            <p:nvPr/>
          </p:nvSpPr>
          <p:spPr bwMode="auto">
            <a:xfrm>
              <a:off x="8537130" y="2948924"/>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0" name="Rectangle 89">
              <a:extLst>
                <a:ext uri="{FF2B5EF4-FFF2-40B4-BE49-F238E27FC236}">
                  <a16:creationId xmlns:a16="http://schemas.microsoft.com/office/drawing/2014/main" id="{FB9AF46C-AFD9-4BB2-826D-51C6852407C0}"/>
                </a:ext>
              </a:extLst>
            </p:cNvPr>
            <p:cNvSpPr/>
            <p:nvPr/>
          </p:nvSpPr>
          <p:spPr bwMode="auto">
            <a:xfrm>
              <a:off x="9404430" y="2896604"/>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1" name="Rectangle 90">
              <a:extLst>
                <a:ext uri="{FF2B5EF4-FFF2-40B4-BE49-F238E27FC236}">
                  <a16:creationId xmlns:a16="http://schemas.microsoft.com/office/drawing/2014/main" id="{5CA9EB00-240B-4493-9D65-EB1DD0498BF2}"/>
                </a:ext>
              </a:extLst>
            </p:cNvPr>
            <p:cNvSpPr/>
            <p:nvPr/>
          </p:nvSpPr>
          <p:spPr bwMode="auto">
            <a:xfrm>
              <a:off x="10270547" y="2892798"/>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sp>
        <p:nvSpPr>
          <p:cNvPr id="2" name="Title 1">
            <a:extLst>
              <a:ext uri="{FF2B5EF4-FFF2-40B4-BE49-F238E27FC236}">
                <a16:creationId xmlns:a16="http://schemas.microsoft.com/office/drawing/2014/main" id="{52E5DA95-5529-9847-A600-35596409FECC}"/>
              </a:ext>
            </a:extLst>
          </p:cNvPr>
          <p:cNvSpPr>
            <a:spLocks noGrp="1"/>
          </p:cNvSpPr>
          <p:nvPr>
            <p:ph type="title"/>
          </p:nvPr>
        </p:nvSpPr>
        <p:spPr/>
        <p:txBody>
          <a:bodyPr/>
          <a:lstStyle/>
          <a:p>
            <a:r>
              <a:rPr lang="en-US" dirty="0"/>
              <a:t>EARNEST: Activity of Boosted PI </a:t>
            </a:r>
            <a:br>
              <a:rPr lang="en-US" dirty="0"/>
            </a:br>
            <a:r>
              <a:rPr lang="en-US" dirty="0"/>
              <a:t>With Partially Active NRTIs</a:t>
            </a:r>
          </a:p>
        </p:txBody>
      </p:sp>
      <p:sp>
        <p:nvSpPr>
          <p:cNvPr id="3" name="Content Placeholder 2">
            <a:extLst>
              <a:ext uri="{FF2B5EF4-FFF2-40B4-BE49-F238E27FC236}">
                <a16:creationId xmlns:a16="http://schemas.microsoft.com/office/drawing/2014/main" id="{7B8B30A0-960C-6341-B860-64050E8F578B}"/>
              </a:ext>
            </a:extLst>
          </p:cNvPr>
          <p:cNvSpPr>
            <a:spLocks noGrp="1"/>
          </p:cNvSpPr>
          <p:nvPr>
            <p:ph idx="1"/>
          </p:nvPr>
        </p:nvSpPr>
        <p:spPr/>
        <p:txBody>
          <a:bodyPr/>
          <a:lstStyle/>
          <a:p>
            <a:r>
              <a:rPr lang="en-US" sz="2400" dirty="0"/>
              <a:t>Second-line therapy after failure of 2 NRTIs + NNRTI-based regimen (N = 1277)</a:t>
            </a:r>
          </a:p>
          <a:p>
            <a:r>
              <a:rPr lang="en-US" sz="2400" dirty="0"/>
              <a:t>Recycled “inactive” NRTIs + boosted PI more active than boosted PI monotherapy</a:t>
            </a:r>
          </a:p>
        </p:txBody>
      </p:sp>
      <p:sp>
        <p:nvSpPr>
          <p:cNvPr id="5" name="Text Box 11">
            <a:extLst>
              <a:ext uri="{FF2B5EF4-FFF2-40B4-BE49-F238E27FC236}">
                <a16:creationId xmlns:a16="http://schemas.microsoft.com/office/drawing/2014/main" id="{4922372F-5221-47BD-9508-DA7C31A284D8}"/>
              </a:ext>
            </a:extLst>
          </p:cNvPr>
          <p:cNvSpPr txBox="1">
            <a:spLocks noChangeArrowheads="1"/>
          </p:cNvSpPr>
          <p:nvPr/>
        </p:nvSpPr>
        <p:spPr bwMode="auto">
          <a:xfrm>
            <a:off x="414339" y="6391715"/>
            <a:ext cx="801052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Paton. Lancet HIV. 2017;4:PE341.</a:t>
            </a:r>
          </a:p>
        </p:txBody>
      </p:sp>
      <p:sp>
        <p:nvSpPr>
          <p:cNvPr id="9" name="TextBox 8">
            <a:extLst>
              <a:ext uri="{FF2B5EF4-FFF2-40B4-BE49-F238E27FC236}">
                <a16:creationId xmlns:a16="http://schemas.microsoft.com/office/drawing/2014/main" id="{B3B68AA5-0504-44D1-8543-E4A7927940CB}"/>
              </a:ext>
            </a:extLst>
          </p:cNvPr>
          <p:cNvSpPr txBox="1">
            <a:spLocks noChangeArrowheads="1"/>
          </p:cNvSpPr>
          <p:nvPr/>
        </p:nvSpPr>
        <p:spPr bwMode="auto">
          <a:xfrm>
            <a:off x="4148689" y="6090978"/>
            <a:ext cx="409408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marL="0" marR="0" lvl="0" indent="0" algn="ctr" defTabSz="914400" rtl="0" eaLnBrk="1" fontAlgn="auto" latinLnBrk="0" hangingPunct="1">
              <a:lnSpc>
                <a:spcPct val="100000"/>
              </a:lnSpc>
              <a:spcBef>
                <a:spcPct val="0"/>
              </a:spcBef>
              <a:spcAft>
                <a:spcPct val="0"/>
              </a:spcAft>
              <a:buClr>
                <a:srgbClr val="8B3D9A"/>
              </a:buClr>
              <a:buSzTx/>
              <a:buFont typeface="Wingdings" panose="05000000000000000000" pitchFamily="2" charset="2"/>
              <a:buNone/>
              <a:tabLst/>
              <a:defRPr/>
            </a:pPr>
            <a:r>
              <a:rPr kumimoji="0" lang="en-US" altLang="en-US" sz="1800" b="1" i="0" u="none" strike="noStrike" kern="1200" cap="none" spc="0" normalizeH="0" baseline="0" noProof="0" dirty="0">
                <a:ln>
                  <a:noFill/>
                </a:ln>
                <a:solidFill>
                  <a:srgbClr val="000000"/>
                </a:solidFill>
                <a:effectLst/>
                <a:uLnTx/>
                <a:uFillTx/>
                <a:latin typeface="Calibri" panose="020F0502020204030204" pitchFamily="34" charset="0"/>
                <a:ea typeface="ＭＳ Ｐゴシック" panose="020B0600070205080204" pitchFamily="34" charset="-128"/>
                <a:cs typeface="+mn-cs"/>
              </a:rPr>
              <a:t>Wk</a:t>
            </a:r>
          </a:p>
        </p:txBody>
      </p:sp>
      <p:cxnSp>
        <p:nvCxnSpPr>
          <p:cNvPr id="12" name="Straight Connector 11">
            <a:extLst>
              <a:ext uri="{FF2B5EF4-FFF2-40B4-BE49-F238E27FC236}">
                <a16:creationId xmlns:a16="http://schemas.microsoft.com/office/drawing/2014/main" id="{1C49B8BA-EC93-414C-A6FA-12A2198746E5}"/>
              </a:ext>
            </a:extLst>
          </p:cNvPr>
          <p:cNvCxnSpPr/>
          <p:nvPr/>
        </p:nvCxnSpPr>
        <p:spPr bwMode="auto">
          <a:xfrm>
            <a:off x="2311879" y="5771071"/>
            <a:ext cx="8005313" cy="0"/>
          </a:xfrm>
          <a:prstGeom prst="line">
            <a:avLst/>
          </a:prstGeom>
          <a:noFill/>
          <a:ln w="28575" cap="flat" cmpd="sng" algn="ctr">
            <a:solidFill>
              <a:schemeClr val="bg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C8A95CE2-F5AA-4051-8B8B-E206C2179166}"/>
              </a:ext>
            </a:extLst>
          </p:cNvPr>
          <p:cNvCxnSpPr/>
          <p:nvPr/>
        </p:nvCxnSpPr>
        <p:spPr bwMode="auto">
          <a:xfrm flipV="1">
            <a:off x="2311879" y="2596551"/>
            <a:ext cx="0" cy="3183147"/>
          </a:xfrm>
          <a:prstGeom prst="line">
            <a:avLst/>
          </a:prstGeom>
          <a:noFill/>
          <a:ln w="28575" cap="flat" cmpd="sng" algn="ctr">
            <a:solidFill>
              <a:schemeClr val="bg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7BF39716-CF1C-4A85-943D-A84550851BAA}"/>
              </a:ext>
            </a:extLst>
          </p:cNvPr>
          <p:cNvCxnSpPr/>
          <p:nvPr/>
        </p:nvCxnSpPr>
        <p:spPr bwMode="auto">
          <a:xfrm flipH="1">
            <a:off x="2251492" y="2596551"/>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A3036E34-1562-4B4F-A402-A008A65E5F3A}"/>
              </a:ext>
            </a:extLst>
          </p:cNvPr>
          <p:cNvCxnSpPr/>
          <p:nvPr/>
        </p:nvCxnSpPr>
        <p:spPr bwMode="auto">
          <a:xfrm flipH="1">
            <a:off x="2251492" y="3231455"/>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1CC1706F-BFC7-4F84-B5BF-5290212FADDD}"/>
              </a:ext>
            </a:extLst>
          </p:cNvPr>
          <p:cNvCxnSpPr/>
          <p:nvPr/>
        </p:nvCxnSpPr>
        <p:spPr bwMode="auto">
          <a:xfrm flipH="1">
            <a:off x="2251492" y="3866359"/>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B6EA4DD6-DB99-4D58-AE39-FDB03549CF74}"/>
              </a:ext>
            </a:extLst>
          </p:cNvPr>
          <p:cNvCxnSpPr/>
          <p:nvPr/>
        </p:nvCxnSpPr>
        <p:spPr bwMode="auto">
          <a:xfrm flipH="1">
            <a:off x="2251492" y="4501263"/>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FB42A744-C837-4CCA-BF9D-4818F8A8ED9D}"/>
              </a:ext>
            </a:extLst>
          </p:cNvPr>
          <p:cNvCxnSpPr/>
          <p:nvPr/>
        </p:nvCxnSpPr>
        <p:spPr bwMode="auto">
          <a:xfrm flipH="1">
            <a:off x="2251492" y="5136167"/>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DBCEDAD0-32FD-4CB1-BD70-3BB095371DC9}"/>
              </a:ext>
            </a:extLst>
          </p:cNvPr>
          <p:cNvCxnSpPr/>
          <p:nvPr/>
        </p:nvCxnSpPr>
        <p:spPr bwMode="auto">
          <a:xfrm flipH="1">
            <a:off x="2251492" y="5771071"/>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37D5ACE9-9BE3-45A9-939C-275D5D6F1D68}"/>
              </a:ext>
            </a:extLst>
          </p:cNvPr>
          <p:cNvCxnSpPr/>
          <p:nvPr/>
        </p:nvCxnSpPr>
        <p:spPr bwMode="auto">
          <a:xfrm>
            <a:off x="2536167"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031D3CD6-A01D-405C-806D-BB03476A9D28}"/>
              </a:ext>
            </a:extLst>
          </p:cNvPr>
          <p:cNvCxnSpPr/>
          <p:nvPr/>
        </p:nvCxnSpPr>
        <p:spPr bwMode="auto">
          <a:xfrm>
            <a:off x="2751829"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82ECBDD7-4134-485A-A931-8FFD4034A23E}"/>
              </a:ext>
            </a:extLst>
          </p:cNvPr>
          <p:cNvCxnSpPr/>
          <p:nvPr/>
        </p:nvCxnSpPr>
        <p:spPr bwMode="auto">
          <a:xfrm>
            <a:off x="3183148"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DD219EFB-09BF-4220-9D4A-FF3DF7DC6CA7}"/>
              </a:ext>
            </a:extLst>
          </p:cNvPr>
          <p:cNvCxnSpPr/>
          <p:nvPr/>
        </p:nvCxnSpPr>
        <p:spPr bwMode="auto">
          <a:xfrm>
            <a:off x="3811921"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7F4D88CE-CC7F-46E8-A6E3-68423FAAA35C}"/>
              </a:ext>
            </a:extLst>
          </p:cNvPr>
          <p:cNvCxnSpPr/>
          <p:nvPr/>
        </p:nvCxnSpPr>
        <p:spPr bwMode="auto">
          <a:xfrm>
            <a:off x="4492450"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8" name="Straight Connector 27">
            <a:extLst>
              <a:ext uri="{FF2B5EF4-FFF2-40B4-BE49-F238E27FC236}">
                <a16:creationId xmlns:a16="http://schemas.microsoft.com/office/drawing/2014/main" id="{CA9B393C-2A50-44F1-A40E-7A5354431C67}"/>
              </a:ext>
            </a:extLst>
          </p:cNvPr>
          <p:cNvCxnSpPr/>
          <p:nvPr/>
        </p:nvCxnSpPr>
        <p:spPr bwMode="auto">
          <a:xfrm>
            <a:off x="5112590"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DBEE9243-AA96-42AD-8969-AE538EB07B66}"/>
              </a:ext>
            </a:extLst>
          </p:cNvPr>
          <p:cNvCxnSpPr/>
          <p:nvPr/>
        </p:nvCxnSpPr>
        <p:spPr bwMode="auto">
          <a:xfrm>
            <a:off x="6008782"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C2030882-6A80-43FC-919D-FD43B0DA9ADC}"/>
              </a:ext>
            </a:extLst>
          </p:cNvPr>
          <p:cNvCxnSpPr/>
          <p:nvPr/>
        </p:nvCxnSpPr>
        <p:spPr bwMode="auto">
          <a:xfrm>
            <a:off x="6870466"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A69EBB74-0617-493D-A1FF-A18CB0F3E20E}"/>
              </a:ext>
            </a:extLst>
          </p:cNvPr>
          <p:cNvCxnSpPr/>
          <p:nvPr/>
        </p:nvCxnSpPr>
        <p:spPr bwMode="auto">
          <a:xfrm>
            <a:off x="7732148"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CF016F83-26E7-4C1C-A3CC-2A4ECC9D6E4C}"/>
              </a:ext>
            </a:extLst>
          </p:cNvPr>
          <p:cNvCxnSpPr/>
          <p:nvPr/>
        </p:nvCxnSpPr>
        <p:spPr bwMode="auto">
          <a:xfrm>
            <a:off x="8602459"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DEBDFF06-A7AD-4B20-8022-27AA8423502F}"/>
              </a:ext>
            </a:extLst>
          </p:cNvPr>
          <p:cNvCxnSpPr/>
          <p:nvPr/>
        </p:nvCxnSpPr>
        <p:spPr bwMode="auto">
          <a:xfrm>
            <a:off x="9464140"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4B507BB0-F9F0-4929-ACA2-85F81839B60D}"/>
              </a:ext>
            </a:extLst>
          </p:cNvPr>
          <p:cNvCxnSpPr/>
          <p:nvPr/>
        </p:nvCxnSpPr>
        <p:spPr bwMode="auto">
          <a:xfrm>
            <a:off x="10317192" y="5771071"/>
            <a:ext cx="0" cy="64008"/>
          </a:xfrm>
          <a:prstGeom prst="line">
            <a:avLst/>
          </a:prstGeom>
          <a:noFill/>
          <a:ln w="28575" cap="flat" cmpd="sng" algn="ctr">
            <a:solidFill>
              <a:schemeClr val="bg1"/>
            </a:solidFill>
            <a:prstDash val="solid"/>
            <a:round/>
            <a:headEnd type="none" w="med" len="med"/>
            <a:tailEnd type="none" w="med" len="med"/>
          </a:ln>
          <a:effectLst/>
        </p:spPr>
      </p:cxnSp>
      <p:sp>
        <p:nvSpPr>
          <p:cNvPr id="35" name="TextBox 34">
            <a:extLst>
              <a:ext uri="{FF2B5EF4-FFF2-40B4-BE49-F238E27FC236}">
                <a16:creationId xmlns:a16="http://schemas.microsoft.com/office/drawing/2014/main" id="{417684EB-5D47-4114-BB39-61BD656E5ECD}"/>
              </a:ext>
            </a:extLst>
          </p:cNvPr>
          <p:cNvSpPr txBox="1"/>
          <p:nvPr/>
        </p:nvSpPr>
        <p:spPr bwMode="auto">
          <a:xfrm>
            <a:off x="1725325" y="2423117"/>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100</a:t>
            </a:r>
          </a:p>
        </p:txBody>
      </p:sp>
      <p:sp>
        <p:nvSpPr>
          <p:cNvPr id="36" name="TextBox 35">
            <a:extLst>
              <a:ext uri="{FF2B5EF4-FFF2-40B4-BE49-F238E27FC236}">
                <a16:creationId xmlns:a16="http://schemas.microsoft.com/office/drawing/2014/main" id="{6DB9BB6A-D71F-4384-8720-18179042CA2E}"/>
              </a:ext>
            </a:extLst>
          </p:cNvPr>
          <p:cNvSpPr txBox="1"/>
          <p:nvPr/>
        </p:nvSpPr>
        <p:spPr bwMode="auto">
          <a:xfrm>
            <a:off x="1725325" y="3055775"/>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80</a:t>
            </a:r>
          </a:p>
        </p:txBody>
      </p:sp>
      <p:sp>
        <p:nvSpPr>
          <p:cNvPr id="37" name="TextBox 36">
            <a:extLst>
              <a:ext uri="{FF2B5EF4-FFF2-40B4-BE49-F238E27FC236}">
                <a16:creationId xmlns:a16="http://schemas.microsoft.com/office/drawing/2014/main" id="{5DF040CF-0D20-4C0B-A528-2C2C0683768C}"/>
              </a:ext>
            </a:extLst>
          </p:cNvPr>
          <p:cNvSpPr txBox="1"/>
          <p:nvPr/>
        </p:nvSpPr>
        <p:spPr bwMode="auto">
          <a:xfrm>
            <a:off x="1725325" y="3688433"/>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60</a:t>
            </a:r>
          </a:p>
        </p:txBody>
      </p:sp>
      <p:sp>
        <p:nvSpPr>
          <p:cNvPr id="38" name="TextBox 37">
            <a:extLst>
              <a:ext uri="{FF2B5EF4-FFF2-40B4-BE49-F238E27FC236}">
                <a16:creationId xmlns:a16="http://schemas.microsoft.com/office/drawing/2014/main" id="{C1C19F84-3CCE-402F-A83A-379911A133F8}"/>
              </a:ext>
            </a:extLst>
          </p:cNvPr>
          <p:cNvSpPr txBox="1"/>
          <p:nvPr/>
        </p:nvSpPr>
        <p:spPr bwMode="auto">
          <a:xfrm>
            <a:off x="1725325" y="4321091"/>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40</a:t>
            </a:r>
          </a:p>
        </p:txBody>
      </p:sp>
      <p:sp>
        <p:nvSpPr>
          <p:cNvPr id="39" name="TextBox 38">
            <a:extLst>
              <a:ext uri="{FF2B5EF4-FFF2-40B4-BE49-F238E27FC236}">
                <a16:creationId xmlns:a16="http://schemas.microsoft.com/office/drawing/2014/main" id="{40852A7F-1B13-4F0B-8370-3E4CBC0863AB}"/>
              </a:ext>
            </a:extLst>
          </p:cNvPr>
          <p:cNvSpPr txBox="1"/>
          <p:nvPr/>
        </p:nvSpPr>
        <p:spPr bwMode="auto">
          <a:xfrm>
            <a:off x="1725325" y="5586405"/>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40" name="TextBox 39">
            <a:extLst>
              <a:ext uri="{FF2B5EF4-FFF2-40B4-BE49-F238E27FC236}">
                <a16:creationId xmlns:a16="http://schemas.microsoft.com/office/drawing/2014/main" id="{1DC64FBC-0495-463A-9CF0-AB993039D2C1}"/>
              </a:ext>
            </a:extLst>
          </p:cNvPr>
          <p:cNvSpPr txBox="1"/>
          <p:nvPr/>
        </p:nvSpPr>
        <p:spPr bwMode="auto">
          <a:xfrm>
            <a:off x="1725325" y="4953749"/>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a:t>
            </a:r>
          </a:p>
        </p:txBody>
      </p:sp>
      <p:sp>
        <p:nvSpPr>
          <p:cNvPr id="41" name="TextBox 40">
            <a:extLst>
              <a:ext uri="{FF2B5EF4-FFF2-40B4-BE49-F238E27FC236}">
                <a16:creationId xmlns:a16="http://schemas.microsoft.com/office/drawing/2014/main" id="{5F84D967-E4E3-47BA-9558-CAFF19CD5F2E}"/>
              </a:ext>
            </a:extLst>
          </p:cNvPr>
          <p:cNvSpPr txBox="1"/>
          <p:nvPr/>
        </p:nvSpPr>
        <p:spPr bwMode="auto">
          <a:xfrm rot="16200000">
            <a:off x="-125566" y="4034232"/>
            <a:ext cx="354829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HIV-1 RNA &lt;400 c/mL (%)</a:t>
            </a:r>
          </a:p>
        </p:txBody>
      </p:sp>
      <p:sp>
        <p:nvSpPr>
          <p:cNvPr id="42" name="TextBox 41">
            <a:extLst>
              <a:ext uri="{FF2B5EF4-FFF2-40B4-BE49-F238E27FC236}">
                <a16:creationId xmlns:a16="http://schemas.microsoft.com/office/drawing/2014/main" id="{572702CF-6D29-4C60-A219-94D0DEF00352}"/>
              </a:ext>
            </a:extLst>
          </p:cNvPr>
          <p:cNvSpPr txBox="1"/>
          <p:nvPr/>
        </p:nvSpPr>
        <p:spPr bwMode="auto">
          <a:xfrm>
            <a:off x="10042104"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144</a:t>
            </a:r>
          </a:p>
        </p:txBody>
      </p:sp>
      <p:sp>
        <p:nvSpPr>
          <p:cNvPr id="43" name="TextBox 42">
            <a:extLst>
              <a:ext uri="{FF2B5EF4-FFF2-40B4-BE49-F238E27FC236}">
                <a16:creationId xmlns:a16="http://schemas.microsoft.com/office/drawing/2014/main" id="{F325C46E-26E9-465C-85B9-FDC089CFA418}"/>
              </a:ext>
            </a:extLst>
          </p:cNvPr>
          <p:cNvSpPr txBox="1"/>
          <p:nvPr/>
        </p:nvSpPr>
        <p:spPr bwMode="auto">
          <a:xfrm>
            <a:off x="2264563"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44" name="TextBox 43">
            <a:extLst>
              <a:ext uri="{FF2B5EF4-FFF2-40B4-BE49-F238E27FC236}">
                <a16:creationId xmlns:a16="http://schemas.microsoft.com/office/drawing/2014/main" id="{0FB2031E-7604-4367-9A30-0B571B6BDD40}"/>
              </a:ext>
            </a:extLst>
          </p:cNvPr>
          <p:cNvSpPr txBox="1"/>
          <p:nvPr/>
        </p:nvSpPr>
        <p:spPr bwMode="auto">
          <a:xfrm>
            <a:off x="2488872"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a:t>
            </a:r>
          </a:p>
        </p:txBody>
      </p:sp>
      <p:sp>
        <p:nvSpPr>
          <p:cNvPr id="45" name="TextBox 44">
            <a:extLst>
              <a:ext uri="{FF2B5EF4-FFF2-40B4-BE49-F238E27FC236}">
                <a16:creationId xmlns:a16="http://schemas.microsoft.com/office/drawing/2014/main" id="{A5D71153-5BC6-40CD-8B59-BB11C6EF6BD8}"/>
              </a:ext>
            </a:extLst>
          </p:cNvPr>
          <p:cNvSpPr txBox="1"/>
          <p:nvPr/>
        </p:nvSpPr>
        <p:spPr bwMode="auto">
          <a:xfrm>
            <a:off x="2894431"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12</a:t>
            </a:r>
          </a:p>
        </p:txBody>
      </p:sp>
      <p:sp>
        <p:nvSpPr>
          <p:cNvPr id="46" name="TextBox 45">
            <a:extLst>
              <a:ext uri="{FF2B5EF4-FFF2-40B4-BE49-F238E27FC236}">
                <a16:creationId xmlns:a16="http://schemas.microsoft.com/office/drawing/2014/main" id="{81B7360F-CC0E-4747-AD64-74735B2E1871}"/>
              </a:ext>
            </a:extLst>
          </p:cNvPr>
          <p:cNvSpPr txBox="1"/>
          <p:nvPr/>
        </p:nvSpPr>
        <p:spPr bwMode="auto">
          <a:xfrm>
            <a:off x="3594787"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24</a:t>
            </a:r>
          </a:p>
        </p:txBody>
      </p:sp>
      <p:sp>
        <p:nvSpPr>
          <p:cNvPr id="47" name="TextBox 46">
            <a:extLst>
              <a:ext uri="{FF2B5EF4-FFF2-40B4-BE49-F238E27FC236}">
                <a16:creationId xmlns:a16="http://schemas.microsoft.com/office/drawing/2014/main" id="{23656476-ED73-4EF2-B2E4-C714CC8647A6}"/>
              </a:ext>
            </a:extLst>
          </p:cNvPr>
          <p:cNvSpPr txBox="1"/>
          <p:nvPr/>
        </p:nvSpPr>
        <p:spPr bwMode="auto">
          <a:xfrm>
            <a:off x="4218975"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36</a:t>
            </a:r>
          </a:p>
        </p:txBody>
      </p:sp>
      <p:sp>
        <p:nvSpPr>
          <p:cNvPr id="48" name="TextBox 47">
            <a:extLst>
              <a:ext uri="{FF2B5EF4-FFF2-40B4-BE49-F238E27FC236}">
                <a16:creationId xmlns:a16="http://schemas.microsoft.com/office/drawing/2014/main" id="{D414F8E1-51BB-4B93-9DF1-AEE35DCAB84C}"/>
              </a:ext>
            </a:extLst>
          </p:cNvPr>
          <p:cNvSpPr txBox="1"/>
          <p:nvPr/>
        </p:nvSpPr>
        <p:spPr bwMode="auto">
          <a:xfrm>
            <a:off x="4849397"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48</a:t>
            </a:r>
          </a:p>
        </p:txBody>
      </p:sp>
      <p:sp>
        <p:nvSpPr>
          <p:cNvPr id="49" name="TextBox 48">
            <a:extLst>
              <a:ext uri="{FF2B5EF4-FFF2-40B4-BE49-F238E27FC236}">
                <a16:creationId xmlns:a16="http://schemas.microsoft.com/office/drawing/2014/main" id="{BB154847-0116-4C0E-B0F6-D985446D4259}"/>
              </a:ext>
            </a:extLst>
          </p:cNvPr>
          <p:cNvSpPr txBox="1"/>
          <p:nvPr/>
        </p:nvSpPr>
        <p:spPr bwMode="auto">
          <a:xfrm>
            <a:off x="5749064"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64</a:t>
            </a:r>
          </a:p>
        </p:txBody>
      </p:sp>
      <p:sp>
        <p:nvSpPr>
          <p:cNvPr id="50" name="TextBox 49">
            <a:extLst>
              <a:ext uri="{FF2B5EF4-FFF2-40B4-BE49-F238E27FC236}">
                <a16:creationId xmlns:a16="http://schemas.microsoft.com/office/drawing/2014/main" id="{FB86CF40-E7FA-41AD-B645-97F42779D2BD}"/>
              </a:ext>
            </a:extLst>
          </p:cNvPr>
          <p:cNvSpPr txBox="1"/>
          <p:nvPr/>
        </p:nvSpPr>
        <p:spPr bwMode="auto">
          <a:xfrm>
            <a:off x="6610744"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80</a:t>
            </a:r>
          </a:p>
        </p:txBody>
      </p:sp>
      <p:sp>
        <p:nvSpPr>
          <p:cNvPr id="51" name="TextBox 50">
            <a:extLst>
              <a:ext uri="{FF2B5EF4-FFF2-40B4-BE49-F238E27FC236}">
                <a16:creationId xmlns:a16="http://schemas.microsoft.com/office/drawing/2014/main" id="{F62CC4DF-DC28-49A2-BE05-35CCEF972BF0}"/>
              </a:ext>
            </a:extLst>
          </p:cNvPr>
          <p:cNvSpPr txBox="1"/>
          <p:nvPr/>
        </p:nvSpPr>
        <p:spPr bwMode="auto">
          <a:xfrm>
            <a:off x="7446880"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96</a:t>
            </a:r>
          </a:p>
        </p:txBody>
      </p:sp>
      <p:sp>
        <p:nvSpPr>
          <p:cNvPr id="52" name="TextBox 51">
            <a:extLst>
              <a:ext uri="{FF2B5EF4-FFF2-40B4-BE49-F238E27FC236}">
                <a16:creationId xmlns:a16="http://schemas.microsoft.com/office/drawing/2014/main" id="{409BB281-83D3-4B2D-9B6F-962C41836BCB}"/>
              </a:ext>
            </a:extLst>
          </p:cNvPr>
          <p:cNvSpPr txBox="1"/>
          <p:nvPr/>
        </p:nvSpPr>
        <p:spPr bwMode="auto">
          <a:xfrm>
            <a:off x="8354037"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112</a:t>
            </a:r>
          </a:p>
        </p:txBody>
      </p:sp>
      <p:sp>
        <p:nvSpPr>
          <p:cNvPr id="53" name="TextBox 52">
            <a:extLst>
              <a:ext uri="{FF2B5EF4-FFF2-40B4-BE49-F238E27FC236}">
                <a16:creationId xmlns:a16="http://schemas.microsoft.com/office/drawing/2014/main" id="{6F631C78-5D2E-4ACF-A654-1AC9CE98FFD7}"/>
              </a:ext>
            </a:extLst>
          </p:cNvPr>
          <p:cNvSpPr txBox="1"/>
          <p:nvPr/>
        </p:nvSpPr>
        <p:spPr bwMode="auto">
          <a:xfrm>
            <a:off x="9214125"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128</a:t>
            </a:r>
          </a:p>
        </p:txBody>
      </p:sp>
      <p:sp>
        <p:nvSpPr>
          <p:cNvPr id="54" name="TextBox 53">
            <a:extLst>
              <a:ext uri="{FF2B5EF4-FFF2-40B4-BE49-F238E27FC236}">
                <a16:creationId xmlns:a16="http://schemas.microsoft.com/office/drawing/2014/main" id="{0BD3B256-9E12-4F14-A6C1-422DEADD0B12}"/>
              </a:ext>
            </a:extLst>
          </p:cNvPr>
          <p:cNvSpPr txBox="1"/>
          <p:nvPr/>
        </p:nvSpPr>
        <p:spPr bwMode="auto">
          <a:xfrm>
            <a:off x="8822681" y="4269433"/>
            <a:ext cx="3294467" cy="1477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PI + 0 active NRTIs (n &gt;188)</a:t>
            </a:r>
            <a:b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PI + 1 active NRTI (n &gt;104)</a:t>
            </a:r>
            <a:b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PI + 2-3 active NRTIs (n &gt;23)</a:t>
            </a:r>
            <a:b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PI + raltegravir (n &gt;351)</a:t>
            </a:r>
            <a:b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PI monotherapy (n &gt;374)</a:t>
            </a:r>
          </a:p>
        </p:txBody>
      </p:sp>
      <p:grpSp>
        <p:nvGrpSpPr>
          <p:cNvPr id="59" name="Group 58">
            <a:extLst>
              <a:ext uri="{FF2B5EF4-FFF2-40B4-BE49-F238E27FC236}">
                <a16:creationId xmlns:a16="http://schemas.microsoft.com/office/drawing/2014/main" id="{ACDFA687-5370-4D49-BFCC-E2BEA472F0FA}"/>
              </a:ext>
            </a:extLst>
          </p:cNvPr>
          <p:cNvGrpSpPr/>
          <p:nvPr/>
        </p:nvGrpSpPr>
        <p:grpSpPr>
          <a:xfrm>
            <a:off x="8465734" y="4614246"/>
            <a:ext cx="360567" cy="154532"/>
            <a:chOff x="4492450" y="4897274"/>
            <a:chExt cx="360567" cy="154532"/>
          </a:xfrm>
        </p:grpSpPr>
        <p:cxnSp>
          <p:nvCxnSpPr>
            <p:cNvPr id="57" name="Straight Connector 56">
              <a:extLst>
                <a:ext uri="{FF2B5EF4-FFF2-40B4-BE49-F238E27FC236}">
                  <a16:creationId xmlns:a16="http://schemas.microsoft.com/office/drawing/2014/main" id="{480EA5AC-B81A-4170-9EE3-5FC590F9F719}"/>
                </a:ext>
              </a:extLst>
            </p:cNvPr>
            <p:cNvCxnSpPr/>
            <p:nvPr/>
          </p:nvCxnSpPr>
          <p:spPr bwMode="auto">
            <a:xfrm flipH="1">
              <a:off x="4492450" y="4982519"/>
              <a:ext cx="360567" cy="0"/>
            </a:xfrm>
            <a:prstGeom prst="line">
              <a:avLst/>
            </a:prstGeom>
            <a:noFill/>
            <a:ln w="28575" cap="flat" cmpd="sng" algn="ctr">
              <a:solidFill>
                <a:schemeClr val="accent1"/>
              </a:solidFill>
              <a:prstDash val="solid"/>
              <a:round/>
              <a:headEnd type="none" w="med" len="med"/>
              <a:tailEnd type="none" w="med" len="med"/>
            </a:ln>
            <a:effectLst/>
          </p:spPr>
        </p:cxnSp>
        <p:sp>
          <p:nvSpPr>
            <p:cNvPr id="58" name="Rectangle 57">
              <a:extLst>
                <a:ext uri="{FF2B5EF4-FFF2-40B4-BE49-F238E27FC236}">
                  <a16:creationId xmlns:a16="http://schemas.microsoft.com/office/drawing/2014/main" id="{E15D68CA-5F7D-40BB-86D0-A319957AD229}"/>
                </a:ext>
              </a:extLst>
            </p:cNvPr>
            <p:cNvSpPr/>
            <p:nvPr/>
          </p:nvSpPr>
          <p:spPr bwMode="auto">
            <a:xfrm>
              <a:off x="4595467" y="4897274"/>
              <a:ext cx="154532" cy="154532"/>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60" name="Group 59">
            <a:extLst>
              <a:ext uri="{FF2B5EF4-FFF2-40B4-BE49-F238E27FC236}">
                <a16:creationId xmlns:a16="http://schemas.microsoft.com/office/drawing/2014/main" id="{29E24DDB-C8A7-470F-B583-3BD701BA2A4C}"/>
              </a:ext>
            </a:extLst>
          </p:cNvPr>
          <p:cNvGrpSpPr/>
          <p:nvPr/>
        </p:nvGrpSpPr>
        <p:grpSpPr>
          <a:xfrm>
            <a:off x="8465734" y="4896665"/>
            <a:ext cx="360567" cy="154532"/>
            <a:chOff x="4492450" y="4897274"/>
            <a:chExt cx="360567" cy="154532"/>
          </a:xfrm>
        </p:grpSpPr>
        <p:cxnSp>
          <p:nvCxnSpPr>
            <p:cNvPr id="61" name="Straight Connector 60">
              <a:extLst>
                <a:ext uri="{FF2B5EF4-FFF2-40B4-BE49-F238E27FC236}">
                  <a16:creationId xmlns:a16="http://schemas.microsoft.com/office/drawing/2014/main" id="{8DC5F205-C4EB-473A-B92F-8A40C342C170}"/>
                </a:ext>
              </a:extLst>
            </p:cNvPr>
            <p:cNvCxnSpPr/>
            <p:nvPr/>
          </p:nvCxnSpPr>
          <p:spPr bwMode="auto">
            <a:xfrm flipH="1">
              <a:off x="4492450" y="4982519"/>
              <a:ext cx="360567" cy="0"/>
            </a:xfrm>
            <a:prstGeom prst="line">
              <a:avLst/>
            </a:prstGeom>
            <a:noFill/>
            <a:ln w="28575" cap="flat" cmpd="sng" algn="ctr">
              <a:solidFill>
                <a:schemeClr val="accent3"/>
              </a:solidFill>
              <a:prstDash val="solid"/>
              <a:round/>
              <a:headEnd type="none" w="med" len="med"/>
              <a:tailEnd type="none" w="med" len="med"/>
            </a:ln>
            <a:effectLst/>
          </p:spPr>
        </p:cxnSp>
        <p:sp>
          <p:nvSpPr>
            <p:cNvPr id="62" name="Rectangle 61">
              <a:extLst>
                <a:ext uri="{FF2B5EF4-FFF2-40B4-BE49-F238E27FC236}">
                  <a16:creationId xmlns:a16="http://schemas.microsoft.com/office/drawing/2014/main" id="{CBEAB94A-7A4B-4CB6-8364-84BD2DC65E90}"/>
                </a:ext>
              </a:extLst>
            </p:cNvPr>
            <p:cNvSpPr/>
            <p:nvPr/>
          </p:nvSpPr>
          <p:spPr bwMode="auto">
            <a:xfrm>
              <a:off x="4595467" y="4897274"/>
              <a:ext cx="154532" cy="154532"/>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66" name="Group 65">
            <a:extLst>
              <a:ext uri="{FF2B5EF4-FFF2-40B4-BE49-F238E27FC236}">
                <a16:creationId xmlns:a16="http://schemas.microsoft.com/office/drawing/2014/main" id="{1E973198-9AA9-484A-BE91-9F4259D2428B}"/>
              </a:ext>
            </a:extLst>
          </p:cNvPr>
          <p:cNvGrpSpPr/>
          <p:nvPr/>
        </p:nvGrpSpPr>
        <p:grpSpPr>
          <a:xfrm>
            <a:off x="8465734" y="5462111"/>
            <a:ext cx="360567" cy="154532"/>
            <a:chOff x="4492450" y="4897274"/>
            <a:chExt cx="360567" cy="154532"/>
          </a:xfrm>
        </p:grpSpPr>
        <p:cxnSp>
          <p:nvCxnSpPr>
            <p:cNvPr id="67" name="Straight Connector 66">
              <a:extLst>
                <a:ext uri="{FF2B5EF4-FFF2-40B4-BE49-F238E27FC236}">
                  <a16:creationId xmlns:a16="http://schemas.microsoft.com/office/drawing/2014/main" id="{4761D75C-738B-4485-8F08-74A258B776A1}"/>
                </a:ext>
              </a:extLst>
            </p:cNvPr>
            <p:cNvCxnSpPr/>
            <p:nvPr/>
          </p:nvCxnSpPr>
          <p:spPr bwMode="auto">
            <a:xfrm flipH="1">
              <a:off x="4492450" y="4982519"/>
              <a:ext cx="360567" cy="0"/>
            </a:xfrm>
            <a:prstGeom prst="line">
              <a:avLst/>
            </a:prstGeom>
            <a:noFill/>
            <a:ln w="28575" cap="flat" cmpd="sng" algn="ctr">
              <a:solidFill>
                <a:schemeClr val="accent4"/>
              </a:solidFill>
              <a:prstDash val="solid"/>
              <a:round/>
              <a:headEnd type="none" w="med" len="med"/>
              <a:tailEnd type="none" w="med" len="med"/>
            </a:ln>
            <a:effectLst/>
          </p:spPr>
        </p:cxnSp>
        <p:sp>
          <p:nvSpPr>
            <p:cNvPr id="68" name="Rectangle 67">
              <a:extLst>
                <a:ext uri="{FF2B5EF4-FFF2-40B4-BE49-F238E27FC236}">
                  <a16:creationId xmlns:a16="http://schemas.microsoft.com/office/drawing/2014/main" id="{2663EA73-5AAD-4E96-A0CA-95D75291B8A6}"/>
                </a:ext>
              </a:extLst>
            </p:cNvPr>
            <p:cNvSpPr/>
            <p:nvPr/>
          </p:nvSpPr>
          <p:spPr bwMode="auto">
            <a:xfrm>
              <a:off x="4595467" y="4897274"/>
              <a:ext cx="154532" cy="154532"/>
            </a:xfrm>
            <a:prstGeom prst="rect">
              <a:avLst/>
            </a:prstGeom>
            <a:solidFill>
              <a:schemeClr val="accent4"/>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69" name="Group 68">
            <a:extLst>
              <a:ext uri="{FF2B5EF4-FFF2-40B4-BE49-F238E27FC236}">
                <a16:creationId xmlns:a16="http://schemas.microsoft.com/office/drawing/2014/main" id="{5FFA75FF-B8D2-4368-9F14-ACB5C46FAEC2}"/>
              </a:ext>
            </a:extLst>
          </p:cNvPr>
          <p:cNvGrpSpPr/>
          <p:nvPr/>
        </p:nvGrpSpPr>
        <p:grpSpPr>
          <a:xfrm>
            <a:off x="8478922" y="4361438"/>
            <a:ext cx="360567" cy="154532"/>
            <a:chOff x="4492450" y="4897274"/>
            <a:chExt cx="360567" cy="154532"/>
          </a:xfrm>
        </p:grpSpPr>
        <p:cxnSp>
          <p:nvCxnSpPr>
            <p:cNvPr id="70" name="Straight Connector 69">
              <a:extLst>
                <a:ext uri="{FF2B5EF4-FFF2-40B4-BE49-F238E27FC236}">
                  <a16:creationId xmlns:a16="http://schemas.microsoft.com/office/drawing/2014/main" id="{F86F0D67-C155-4C8E-8F19-023387EEEB6C}"/>
                </a:ext>
              </a:extLst>
            </p:cNvPr>
            <p:cNvCxnSpPr/>
            <p:nvPr/>
          </p:nvCxnSpPr>
          <p:spPr bwMode="auto">
            <a:xfrm flipH="1">
              <a:off x="4492450" y="4982519"/>
              <a:ext cx="360567" cy="0"/>
            </a:xfrm>
            <a:prstGeom prst="line">
              <a:avLst/>
            </a:prstGeom>
            <a:noFill/>
            <a:ln w="28575" cap="flat" cmpd="sng" algn="ctr">
              <a:solidFill>
                <a:schemeClr val="accent5"/>
              </a:solidFill>
              <a:prstDash val="solid"/>
              <a:round/>
              <a:headEnd type="none" w="med" len="med"/>
              <a:tailEnd type="none" w="med" len="med"/>
            </a:ln>
            <a:effectLst/>
          </p:spPr>
        </p:cxnSp>
        <p:sp>
          <p:nvSpPr>
            <p:cNvPr id="71" name="Rectangle 70">
              <a:extLst>
                <a:ext uri="{FF2B5EF4-FFF2-40B4-BE49-F238E27FC236}">
                  <a16:creationId xmlns:a16="http://schemas.microsoft.com/office/drawing/2014/main" id="{A43E27AA-6AFB-4144-BB9C-62487EFF014B}"/>
                </a:ext>
              </a:extLst>
            </p:cNvPr>
            <p:cNvSpPr/>
            <p:nvPr/>
          </p:nvSpPr>
          <p:spPr bwMode="auto">
            <a:xfrm>
              <a:off x="4595467" y="4897274"/>
              <a:ext cx="154532" cy="154532"/>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72" name="Group 71">
            <a:extLst>
              <a:ext uri="{FF2B5EF4-FFF2-40B4-BE49-F238E27FC236}">
                <a16:creationId xmlns:a16="http://schemas.microsoft.com/office/drawing/2014/main" id="{1A210B38-9BF3-4C8A-B4B2-73AC3ED08CE1}"/>
              </a:ext>
            </a:extLst>
          </p:cNvPr>
          <p:cNvGrpSpPr/>
          <p:nvPr/>
        </p:nvGrpSpPr>
        <p:grpSpPr>
          <a:xfrm>
            <a:off x="8465733" y="5168121"/>
            <a:ext cx="360567" cy="154532"/>
            <a:chOff x="4492450" y="4897274"/>
            <a:chExt cx="360567" cy="154532"/>
          </a:xfrm>
        </p:grpSpPr>
        <p:cxnSp>
          <p:nvCxnSpPr>
            <p:cNvPr id="73" name="Straight Connector 72">
              <a:extLst>
                <a:ext uri="{FF2B5EF4-FFF2-40B4-BE49-F238E27FC236}">
                  <a16:creationId xmlns:a16="http://schemas.microsoft.com/office/drawing/2014/main" id="{CC5D68AA-A7FE-4AC6-8ECB-EDF0FCAC2A21}"/>
                </a:ext>
              </a:extLst>
            </p:cNvPr>
            <p:cNvCxnSpPr/>
            <p:nvPr/>
          </p:nvCxnSpPr>
          <p:spPr bwMode="auto">
            <a:xfrm flipH="1">
              <a:off x="4492450" y="4982519"/>
              <a:ext cx="360567" cy="0"/>
            </a:xfrm>
            <a:prstGeom prst="line">
              <a:avLst/>
            </a:prstGeom>
            <a:noFill/>
            <a:ln w="28575" cap="flat" cmpd="sng" algn="ctr">
              <a:solidFill>
                <a:schemeClr val="accent6"/>
              </a:solidFill>
              <a:prstDash val="solid"/>
              <a:round/>
              <a:headEnd type="none" w="med" len="med"/>
              <a:tailEnd type="none" w="med" len="med"/>
            </a:ln>
            <a:effectLst/>
          </p:spPr>
        </p:cxnSp>
        <p:sp>
          <p:nvSpPr>
            <p:cNvPr id="74" name="Rectangle 73">
              <a:extLst>
                <a:ext uri="{FF2B5EF4-FFF2-40B4-BE49-F238E27FC236}">
                  <a16:creationId xmlns:a16="http://schemas.microsoft.com/office/drawing/2014/main" id="{3C40A691-881F-43AD-8D77-6719E57ED2D5}"/>
                </a:ext>
              </a:extLst>
            </p:cNvPr>
            <p:cNvSpPr/>
            <p:nvPr/>
          </p:nvSpPr>
          <p:spPr bwMode="auto">
            <a:xfrm>
              <a:off x="4595467" y="4897274"/>
              <a:ext cx="154532" cy="154532"/>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cxnSp>
        <p:nvCxnSpPr>
          <p:cNvPr id="8" name="Straight Arrow Connector 7">
            <a:extLst>
              <a:ext uri="{FF2B5EF4-FFF2-40B4-BE49-F238E27FC236}">
                <a16:creationId xmlns:a16="http://schemas.microsoft.com/office/drawing/2014/main" id="{8A753202-E2E9-4CD2-BA77-2297F012236A}"/>
              </a:ext>
            </a:extLst>
          </p:cNvPr>
          <p:cNvCxnSpPr>
            <a:cxnSpLocks/>
          </p:cNvCxnSpPr>
          <p:nvPr/>
        </p:nvCxnSpPr>
        <p:spPr bwMode="auto">
          <a:xfrm flipH="1" flipV="1">
            <a:off x="10389900" y="2946802"/>
            <a:ext cx="473748" cy="6780"/>
          </a:xfrm>
          <a:prstGeom prst="straightConnector1">
            <a:avLst/>
          </a:prstGeom>
          <a:noFill/>
          <a:ln w="57150" cap="flat" cmpd="sng" algn="ctr">
            <a:solidFill>
              <a:schemeClr val="accent1"/>
            </a:solidFill>
            <a:prstDash val="solid"/>
            <a:round/>
            <a:headEnd type="none" w="med" len="med"/>
            <a:tailEnd type="triangle"/>
          </a:ln>
          <a:effectLst/>
        </p:spPr>
      </p:cxnSp>
      <p:cxnSp>
        <p:nvCxnSpPr>
          <p:cNvPr id="139" name="Straight Arrow Connector 138">
            <a:extLst>
              <a:ext uri="{FF2B5EF4-FFF2-40B4-BE49-F238E27FC236}">
                <a16:creationId xmlns:a16="http://schemas.microsoft.com/office/drawing/2014/main" id="{6D63618F-667A-454B-95C9-524EB87E1D9C}"/>
              </a:ext>
            </a:extLst>
          </p:cNvPr>
          <p:cNvCxnSpPr/>
          <p:nvPr/>
        </p:nvCxnSpPr>
        <p:spPr bwMode="auto">
          <a:xfrm flipH="1">
            <a:off x="7861288" y="3820025"/>
            <a:ext cx="889923" cy="0"/>
          </a:xfrm>
          <a:prstGeom prst="straightConnector1">
            <a:avLst/>
          </a:prstGeom>
          <a:noFill/>
          <a:ln w="57150" cap="flat" cmpd="sng" algn="ctr">
            <a:solidFill>
              <a:schemeClr val="accent4"/>
            </a:solidFill>
            <a:prstDash val="solid"/>
            <a:round/>
            <a:headEnd type="none" w="med" len="med"/>
            <a:tailEnd type="triangle"/>
          </a:ln>
          <a:effectLst/>
        </p:spPr>
      </p:cxnSp>
      <p:sp>
        <p:nvSpPr>
          <p:cNvPr id="10" name="TextBox 9">
            <a:extLst>
              <a:ext uri="{FF2B5EF4-FFF2-40B4-BE49-F238E27FC236}">
                <a16:creationId xmlns:a16="http://schemas.microsoft.com/office/drawing/2014/main" id="{E6676DD4-DCF1-4337-8B01-01BF8BF15BE6}"/>
              </a:ext>
            </a:extLst>
          </p:cNvPr>
          <p:cNvSpPr txBox="1"/>
          <p:nvPr/>
        </p:nvSpPr>
        <p:spPr bwMode="auto">
          <a:xfrm>
            <a:off x="10963610" y="2482918"/>
            <a:ext cx="1157374" cy="923330"/>
          </a:xfrm>
          <a:prstGeom prst="rect">
            <a:avLst/>
          </a:prstGeom>
          <a:noFill/>
          <a:ln w="28575">
            <a:solidFill>
              <a:schemeClr val="accent1"/>
            </a:solid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With “inactive” NRTIs</a:t>
            </a:r>
          </a:p>
        </p:txBody>
      </p:sp>
      <p:sp>
        <p:nvSpPr>
          <p:cNvPr id="140" name="TextBox 139">
            <a:extLst>
              <a:ext uri="{FF2B5EF4-FFF2-40B4-BE49-F238E27FC236}">
                <a16:creationId xmlns:a16="http://schemas.microsoft.com/office/drawing/2014/main" id="{F07C11DE-BDA4-4886-9F76-0835823995EB}"/>
              </a:ext>
            </a:extLst>
          </p:cNvPr>
          <p:cNvSpPr txBox="1"/>
          <p:nvPr/>
        </p:nvSpPr>
        <p:spPr bwMode="auto">
          <a:xfrm>
            <a:off x="8789727" y="3597707"/>
            <a:ext cx="2538179" cy="369332"/>
          </a:xfrm>
          <a:prstGeom prst="rect">
            <a:avLst/>
          </a:prstGeom>
          <a:noFill/>
          <a:ln w="28575">
            <a:solidFill>
              <a:schemeClr val="accent4"/>
            </a:solid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Boosted PI monotherapy</a:t>
            </a:r>
          </a:p>
        </p:txBody>
      </p:sp>
    </p:spTree>
    <p:extLst>
      <p:ext uri="{BB962C8B-B14F-4D97-AF65-F5344CB8AC3E}">
        <p14:creationId xmlns:p14="http://schemas.microsoft.com/office/powerpoint/2010/main" val="2036219869"/>
      </p:ext>
    </p:extLst>
  </p:cSld>
  <p:clrMapOvr>
    <a:masterClrMapping/>
  </p:clrMapOvr>
</p:sld>
</file>

<file path=ppt/theme/theme1.xml><?xml version="1.0" encoding="utf-8"?>
<a:theme xmlns:a="http://schemas.openxmlformats.org/drawingml/2006/main" name="2022_CCO_Template">
  <a:themeElements>
    <a:clrScheme name="2018 CCO LIVE">
      <a:dk1>
        <a:srgbClr val="455560"/>
      </a:dk1>
      <a:lt1>
        <a:srgbClr val="FFFFFF"/>
      </a:lt1>
      <a:dk2>
        <a:srgbClr val="000000"/>
      </a:dk2>
      <a:lt2>
        <a:srgbClr val="CDCDCF"/>
      </a:lt2>
      <a:accent1>
        <a:srgbClr val="015873"/>
      </a:accent1>
      <a:accent2>
        <a:srgbClr val="4DA1BB"/>
      </a:accent2>
      <a:accent3>
        <a:srgbClr val="E1471D"/>
      </a:accent3>
      <a:accent4>
        <a:srgbClr val="00823B"/>
      </a:accent4>
      <a:accent5>
        <a:srgbClr val="FDB338"/>
      </a:accent5>
      <a:accent6>
        <a:srgbClr val="682E74"/>
      </a:accent6>
      <a:hlink>
        <a:srgbClr val="E1471D"/>
      </a:hlink>
      <a:folHlink>
        <a:srgbClr val="015873"/>
      </a:folHlink>
    </a:clrScheme>
    <a:fontScheme name="CCO">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0">
          <a:solidFill>
            <a:schemeClr val="bg1"/>
          </a:solidFill>
          <a:miter lim="800000"/>
          <a:headEnd/>
          <a:tailEnd/>
        </a:ln>
      </a:spPr>
      <a:bodyPr anchor="b"/>
      <a:lstStyle>
        <a:defPPr algn="ctr" eaLnBrk="1" hangingPunct="1">
          <a:spcBef>
            <a:spcPct val="35000"/>
          </a:spcBef>
          <a:spcAft>
            <a:spcPct val="25000"/>
          </a:spcAft>
          <a:buClr>
            <a:schemeClr val="folHlink"/>
          </a:buClr>
          <a:buNone/>
          <a:defRPr sz="1800" b="0" dirty="0">
            <a:solidFill>
              <a:schemeClr val="tx1"/>
            </a:solidFill>
            <a:latin typeface="Calibri" panose="020F0502020204030204" pitchFamily="34" charset="0"/>
          </a:defRPr>
        </a:defPPr>
      </a:lstStyle>
    </a:spDef>
    <a:lnDef>
      <a:spPr bwMode="auto">
        <a:noFill/>
        <a:ln w="28575" cap="flat" cmpd="sng" algn="ctr">
          <a:solidFill>
            <a:schemeClr val="bg1"/>
          </a:solidFill>
          <a:prstDash val="solid"/>
          <a:round/>
          <a:headEnd type="none" w="med" len="med"/>
          <a:tailEnd type="none" w="med" len="med"/>
        </a:ln>
        <a:effectLst/>
      </a:spPr>
      <a:body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a:spPr>
      <a:bodyPr wrap="square" rtlCol="0">
        <a:spAutoFit/>
      </a:bodyPr>
      <a:lstStyle>
        <a:defPPr algn="l">
          <a:lnSpc>
            <a:spcPct val="100000"/>
          </a:lnSpc>
          <a:spcBef>
            <a:spcPct val="50000"/>
          </a:spcBef>
          <a:spcAft>
            <a:spcPct val="0"/>
          </a:spcAft>
          <a:buClrTx/>
          <a:buFontTx/>
          <a:buNone/>
          <a:defRPr b="0" dirty="0" smtClean="0">
            <a:solidFill>
              <a:schemeClr val="bg1"/>
            </a:solidFill>
            <a:latin typeface="Calibri" panose="020F0502020204030204" pitchFamily="34" charset="0"/>
          </a:defRPr>
        </a:defPPr>
      </a:lstStyle>
    </a:txDef>
  </a:objectDefaults>
  <a:extraClrSchemeLst>
    <a:extraClrScheme>
      <a:clrScheme name="Custom Design 1">
        <a:dk1>
          <a:srgbClr val="CDCDCF"/>
        </a:dk1>
        <a:lt1>
          <a:srgbClr val="FFFFFF"/>
        </a:lt1>
        <a:dk2>
          <a:srgbClr val="09003E"/>
        </a:dk2>
        <a:lt2>
          <a:srgbClr val="F2F23A"/>
        </a:lt2>
        <a:accent1>
          <a:srgbClr val="12AD2B"/>
        </a:accent1>
        <a:accent2>
          <a:srgbClr val="5AAACE"/>
        </a:accent2>
        <a:accent3>
          <a:srgbClr val="AAAAAF"/>
        </a:accent3>
        <a:accent4>
          <a:srgbClr val="DADADA"/>
        </a:accent4>
        <a:accent5>
          <a:srgbClr val="AAD3AC"/>
        </a:accent5>
        <a:accent6>
          <a:srgbClr val="519ABA"/>
        </a:accent6>
        <a:hlink>
          <a:srgbClr val="F6A108"/>
        </a:hlink>
        <a:folHlink>
          <a:srgbClr val="2B85B8"/>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7_HTAA_Diabetes" id="{1367EE62-49C0-41AA-9F7D-AEA8A8F73D1D}" vid="{45DB6FF6-6200-4F3D-90FC-F48B642527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9369452ED0F714889F36593BA5B0EEA" ma:contentTypeVersion="1" ma:contentTypeDescription="Create a new document." ma:contentTypeScope="" ma:versionID="4792672f5d9232e4517adefcd0ede653">
  <xsd:schema xmlns:xsd="http://www.w3.org/2001/XMLSchema" xmlns:xs="http://www.w3.org/2001/XMLSchema" xmlns:p="http://schemas.microsoft.com/office/2006/metadata/properties" xmlns:ns2="d359a8a5-731c-4a71-8636-5ac3511c1690" xmlns:ns3="6d46a64d-5240-4035-91da-a3b5a110bd59" targetNamespace="http://schemas.microsoft.com/office/2006/metadata/properties" ma:root="true" ma:fieldsID="4bc2d7c80a3035177416fa594318fd42" ns2:_="" ns3:_="">
    <xsd:import namespace="d359a8a5-731c-4a71-8636-5ac3511c1690"/>
    <xsd:import namespace="6d46a64d-5240-4035-91da-a3b5a110bd59"/>
    <xsd:element name="properties">
      <xsd:complexType>
        <xsd:sequence>
          <xsd:element name="documentManagement">
            <xsd:complexType>
              <xsd:all>
                <xsd:element ref="ns2:_dlc_DocId" minOccurs="0"/>
                <xsd:element ref="ns2:_dlc_DocIdUrl" minOccurs="0"/>
                <xsd:element ref="ns2:_dlc_DocIdPersistId" minOccurs="0"/>
                <xsd:element ref="ns3:Document_x0020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59a8a5-731c-4a71-8636-5ac3511c1690"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d46a64d-5240-4035-91da-a3b5a110bd59" elementFormDefault="qualified">
    <xsd:import namespace="http://schemas.microsoft.com/office/2006/documentManagement/types"/>
    <xsd:import namespace="http://schemas.microsoft.com/office/infopath/2007/PartnerControls"/>
    <xsd:element name="Document_x0020_Category" ma:index="11" nillable="true" ma:displayName="Document Category" ma:internalName="Document_x0020_Category">
      <xsd:simpleType>
        <xsd:restriction base="dms:Choice">
          <xsd:enumeration value="Video Module"/>
          <xsd:enumeration value="VM Slides"/>
          <xsd:enumeration value="Permissions"/>
          <xsd:enumeration value="Outcomes - Questions"/>
          <xsd:enumeration value="Frontmatter Template (formerly CM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d359a8a5-731c-4a71-8636-5ac3511c1690">A4FR6MYESRRE-1081078888-6</_dlc_DocId>
    <_dlc_DocIdUrl xmlns="d359a8a5-731c-4a71-8636-5ac3511c1690">
      <Url>https://intranet.clinicaloptions.com/mews/hiv/HIV_2022_Success_After_ART_Failure_(PRP4586)/Vlog__02/_layouts/15/DocIdRedir.aspx?ID=A4FR6MYESRRE-1081078888-6</Url>
      <Description>A4FR6MYESRRE-1081078888-6</Description>
    </_dlc_DocIdUrl>
    <Document_x0020_Category xmlns="6d46a64d-5240-4035-91da-a3b5a110bd59">VM Slides</Document_x0020_Category>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0990D22-54D9-461D-8C02-4078AB0839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59a8a5-731c-4a71-8636-5ac3511c1690"/>
    <ds:schemaRef ds:uri="6d46a64d-5240-4035-91da-a3b5a110bd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C4BBED0-9235-4CCE-AEF7-AD0C5018F317}">
  <ds:schemaRefs>
    <ds:schemaRef ds:uri="http://www.w3.org/XML/1998/namespace"/>
    <ds:schemaRef ds:uri="http://schemas.microsoft.com/office/2006/documentManagement/types"/>
    <ds:schemaRef ds:uri="http://purl.org/dc/elements/1.1/"/>
    <ds:schemaRef ds:uri="6d46a64d-5240-4035-91da-a3b5a110bd59"/>
    <ds:schemaRef ds:uri="http://purl.org/dc/dcmitype/"/>
    <ds:schemaRef ds:uri="http://schemas.microsoft.com/office/infopath/2007/PartnerControls"/>
    <ds:schemaRef ds:uri="http://schemas.openxmlformats.org/package/2006/metadata/core-properties"/>
    <ds:schemaRef ds:uri="d359a8a5-731c-4a71-8636-5ac3511c1690"/>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91897F0C-7B1B-4DC5-8F1B-B79EEB336705}">
  <ds:schemaRefs>
    <ds:schemaRef ds:uri="http://schemas.microsoft.com/sharepoint/events"/>
  </ds:schemaRefs>
</ds:datastoreItem>
</file>

<file path=customXml/itemProps4.xml><?xml version="1.0" encoding="utf-8"?>
<ds:datastoreItem xmlns:ds="http://schemas.openxmlformats.org/officeDocument/2006/customXml" ds:itemID="{C5E613E9-79B2-4F7F-9AE2-B59BA4BBF34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21315</TotalTime>
  <Words>3770</Words>
  <Application>Microsoft Office PowerPoint</Application>
  <PresentationFormat>Widescreen</PresentationFormat>
  <Paragraphs>524</Paragraphs>
  <Slides>21</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Times</vt:lpstr>
      <vt:lpstr>Times New Roman</vt:lpstr>
      <vt:lpstr>Wingdings</vt:lpstr>
      <vt:lpstr>2022_CCO_Template</vt:lpstr>
      <vt:lpstr>Strategies for Success: Optimizing Antiretroviral Therapy in Heavily Treatment–Experienced Patients —Salvage Regimens With High-Barrier ARVs </vt:lpstr>
      <vt:lpstr>About These Slides</vt:lpstr>
      <vt:lpstr>Faculty and Disclosure Information</vt:lpstr>
      <vt:lpstr>Case Patient</vt:lpstr>
      <vt:lpstr>Case Patient: Cumulative Historical Resistance  (2014 and 2019)</vt:lpstr>
      <vt:lpstr>DHHS and EACS: Drug Resistance Testing in  Virologic Failure</vt:lpstr>
      <vt:lpstr>Management of ART Failure </vt:lpstr>
      <vt:lpstr>DHHS and EACS: Selection of New Regimen</vt:lpstr>
      <vt:lpstr>EARNEST: Activity of Boosted PI  With Partially Active NRTIs</vt:lpstr>
      <vt:lpstr>Use of Darunavir in Patients With PI Resistance</vt:lpstr>
      <vt:lpstr>DAWNING: DTG Superior to LPV in  Patients With NNRTI + 2 NRTI Failure</vt:lpstr>
      <vt:lpstr>VIKING-3: DTG BID in Previously Treated  Patients With RAL and EVG Resistance</vt:lpstr>
      <vt:lpstr>NADIA: Second-line DTG vs DRV/RTV and TDF vs  ZDV After NNRTI Failure in Sub-Saharan Africa</vt:lpstr>
      <vt:lpstr>NADIA Wk 48: After NNRTI Failure, Second-line DTG or DRV/RTV + 2 NRTIs Effective Regardless of NRTI Activity </vt:lpstr>
      <vt:lpstr>NADIA Wk 96: Noninferiority of DTG vs DRV/RTV Continued and Superiority of TDF vs ZDV Emerged</vt:lpstr>
      <vt:lpstr>Management of ARV Failure: Second Line and Beyond</vt:lpstr>
      <vt:lpstr>Case Patient</vt:lpstr>
      <vt:lpstr>Case Patient: Cumulative Historical Resistance  (2014 and 2019)</vt:lpstr>
      <vt:lpstr>Back to the Case</vt:lpstr>
      <vt:lpstr>Key Take-home Points</vt:lpstr>
      <vt:lpstr>Go Online for More CCO Activities on Optimizing Antiretroviral Therapy in  Heavily Treatment–Experienced Patients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Strategies for Success: Optimizing Antiretroviral Therapy</dc:title>
  <dc:creator>Margaret McLaughlin</dc:creator>
  <cp:lastModifiedBy>vwenzel@clinicaloptions.com</cp:lastModifiedBy>
  <cp:revision>186</cp:revision>
  <dcterms:created xsi:type="dcterms:W3CDTF">2021-05-13T19:37:01Z</dcterms:created>
  <dcterms:modified xsi:type="dcterms:W3CDTF">2022-11-08T20:39:51Z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e2f360a1-b4a8-45fb-9788-e6eef21329ac</vt:lpwstr>
  </property>
  <property fmtid="{D5CDD505-2E9C-101B-9397-08002B2CF9AE}" pid="3" name="ContentTypeId">
    <vt:lpwstr>0x01010039369452ED0F714889F36593BA5B0EEA</vt:lpwstr>
  </property>
</Properties>
</file>