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5"/>
  </p:sldMasterIdLst>
  <p:notesMasterIdLst>
    <p:notesMasterId r:id="rId55"/>
  </p:notesMasterIdLst>
  <p:sldIdLst>
    <p:sldId id="321" r:id="rId6"/>
    <p:sldId id="308" r:id="rId7"/>
    <p:sldId id="345" r:id="rId8"/>
    <p:sldId id="572" r:id="rId9"/>
    <p:sldId id="2145705576" r:id="rId10"/>
    <p:sldId id="2145705577" r:id="rId11"/>
    <p:sldId id="4395" r:id="rId12"/>
    <p:sldId id="580" r:id="rId13"/>
    <p:sldId id="341" r:id="rId14"/>
    <p:sldId id="4434" r:id="rId15"/>
    <p:sldId id="4456" r:id="rId16"/>
    <p:sldId id="1437" r:id="rId17"/>
    <p:sldId id="4595" r:id="rId18"/>
    <p:sldId id="4781" r:id="rId19"/>
    <p:sldId id="2145705698" r:id="rId20"/>
    <p:sldId id="4596" r:id="rId21"/>
    <p:sldId id="4812" r:id="rId22"/>
    <p:sldId id="2145705711" r:id="rId23"/>
    <p:sldId id="4613" r:id="rId24"/>
    <p:sldId id="2145705700" r:id="rId25"/>
    <p:sldId id="2145705667" r:id="rId26"/>
    <p:sldId id="2145706530" r:id="rId27"/>
    <p:sldId id="1993219288" r:id="rId28"/>
    <p:sldId id="2145705676" r:id="rId29"/>
    <p:sldId id="2145705733" r:id="rId30"/>
    <p:sldId id="2145705714" r:id="rId31"/>
    <p:sldId id="2145705719" r:id="rId32"/>
    <p:sldId id="4785" r:id="rId33"/>
    <p:sldId id="4786" r:id="rId34"/>
    <p:sldId id="4790" r:id="rId35"/>
    <p:sldId id="4791" r:id="rId36"/>
    <p:sldId id="2145705708" r:id="rId37"/>
    <p:sldId id="554" r:id="rId38"/>
    <p:sldId id="2145706528" r:id="rId39"/>
    <p:sldId id="2145706529" r:id="rId40"/>
    <p:sldId id="1993219353" r:id="rId41"/>
    <p:sldId id="4822" r:id="rId42"/>
    <p:sldId id="4801" r:id="rId43"/>
    <p:sldId id="4799" r:id="rId44"/>
    <p:sldId id="469" r:id="rId45"/>
    <p:sldId id="2145705670" r:id="rId46"/>
    <p:sldId id="2145705693" r:id="rId47"/>
    <p:sldId id="2145705672" r:id="rId48"/>
    <p:sldId id="2145705673" r:id="rId49"/>
    <p:sldId id="2145705662" r:id="rId50"/>
    <p:sldId id="2145705720" r:id="rId51"/>
    <p:sldId id="4800" r:id="rId52"/>
    <p:sldId id="2145705663" r:id="rId53"/>
    <p:sldId id="318" r:id="rId54"/>
  </p:sldIdLst>
  <p:sldSz cx="12192000" cy="6858000"/>
  <p:notesSz cx="7315200" cy="9601200"/>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 userDrawn="1">
          <p15:clr>
            <a:srgbClr val="A4A3A4"/>
          </p15:clr>
        </p15:guide>
        <p15:guide id="2" pos="456" userDrawn="1">
          <p15:clr>
            <a:srgbClr val="A4A3A4"/>
          </p15:clr>
        </p15:guide>
        <p15:guide id="3" pos="3840" userDrawn="1">
          <p15:clr>
            <a:srgbClr val="A4A3A4"/>
          </p15:clr>
        </p15:guide>
        <p15:guide id="4" pos="7224" userDrawn="1">
          <p15:clr>
            <a:srgbClr val="A4A3A4"/>
          </p15:clr>
        </p15:guide>
        <p15:guide id="5" pos="7392" userDrawn="1">
          <p15:clr>
            <a:srgbClr val="A4A3A4"/>
          </p15:clr>
        </p15:guide>
        <p15:guide id="6" orient="horz" pos="144" userDrawn="1">
          <p15:clr>
            <a:srgbClr val="A4A3A4"/>
          </p15:clr>
        </p15:guide>
        <p15:guide id="7" orient="horz" pos="264" userDrawn="1">
          <p15:clr>
            <a:srgbClr val="A4A3A4"/>
          </p15:clr>
        </p15:guide>
        <p15:guide id="8" orient="horz" pos="1008" userDrawn="1">
          <p15:clr>
            <a:srgbClr val="A4A3A4"/>
          </p15:clr>
        </p15:guide>
        <p15:guide id="9" orient="horz" pos="3888" userDrawn="1">
          <p15:clr>
            <a:srgbClr val="A4A3A4"/>
          </p15:clr>
        </p15:guide>
        <p15:guide id="10" orient="horz" pos="4032" userDrawn="1">
          <p15:clr>
            <a:srgbClr val="A4A3A4"/>
          </p15:clr>
        </p15:guide>
        <p15:guide id="11" orient="horz" pos="4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9" name="clinicaloptions\awest" initials="c" lastIdx="1" clrIdx="29">
    <p:extLst>
      <p:ext uri="{19B8F6BF-5375-455C-9EA6-DF929625EA0E}">
        <p15:presenceInfo xmlns:p15="http://schemas.microsoft.com/office/powerpoint/2012/main" userId="clinicaloptions\awest" providerId="None"/>
      </p:ext>
    </p:extLst>
  </p:cmAuthor>
  <p:cmAuthor id="1" name="Anna Poppa" initials="AP" lastIdx="53" clrIdx="0"/>
  <p:cmAuthor id="30" name="CLINICALOPTIONS\cduval" initials="C" lastIdx="22" clrIdx="30">
    <p:extLst>
      <p:ext uri="{19B8F6BF-5375-455C-9EA6-DF929625EA0E}">
        <p15:presenceInfo xmlns:p15="http://schemas.microsoft.com/office/powerpoint/2012/main" userId="CLINICALOPTIONS\cduval" providerId="None"/>
      </p:ext>
    </p:extLst>
  </p:cmAuthor>
  <p:cmAuthor id="2" name="Zachary Schwartz" initials="ZS" lastIdx="193" clrIdx="1"/>
  <p:cmAuthor id="31" name="Chaudhari, Sayli" initials="CS" lastIdx="40" clrIdx="31">
    <p:extLst>
      <p:ext uri="{19B8F6BF-5375-455C-9EA6-DF929625EA0E}">
        <p15:presenceInfo xmlns:p15="http://schemas.microsoft.com/office/powerpoint/2012/main" userId="S::schaudhari@rednucleus.com::41074fbb-b90d-4be0-9552-0cdebd736b8f" providerId="AD"/>
      </p:ext>
    </p:extLst>
  </p:cmAuthor>
  <p:cmAuthor id="3" name="mcartwright@clinicaloptions.com" initials="m" lastIdx="2" clrIdx="2"/>
  <p:cmAuthor id="32" name="Megan Capel" initials="MC" lastIdx="3" clrIdx="32"/>
  <p:cmAuthor id="4" name="Sax, Paul Edward,M.D." initials="SPE" lastIdx="70" clrIdx="3"/>
  <p:cmAuthor id="33" name="Petra Cravens" initials="PC" lastIdx="41" clrIdx="33">
    <p:extLst>
      <p:ext uri="{19B8F6BF-5375-455C-9EA6-DF929625EA0E}">
        <p15:presenceInfo xmlns:p15="http://schemas.microsoft.com/office/powerpoint/2012/main" userId="S::pcravens@clinicaloptions.com::0f94dabc-c4d7-4fca-87b1-40ee2dc41715" providerId="AD"/>
      </p:ext>
    </p:extLst>
  </p:cmAuthor>
  <p:cmAuthor id="5" name="Jennifer Eimers" initials="JE" lastIdx="12" clrIdx="4"/>
  <p:cmAuthor id="34" name="LT Fowler" initials="LF" lastIdx="1" clrIdx="34">
    <p:extLst>
      <p:ext uri="{19B8F6BF-5375-455C-9EA6-DF929625EA0E}">
        <p15:presenceInfo xmlns:p15="http://schemas.microsoft.com/office/powerpoint/2012/main" userId="S::lfowler@practicingclinicians.com::bdc4c4d6-9ded-467c-b80c-330a0ea8ffe4" providerId="AD"/>
      </p:ext>
    </p:extLst>
  </p:cmAuthor>
  <p:cmAuthor id="6" name="Jennifer Blanchette" initials="JB" lastIdx="340" clrIdx="5"/>
  <p:cmAuthor id="35" name="Christy Seals" initials="CS" lastIdx="5" clrIdx="35">
    <p:extLst>
      <p:ext uri="{19B8F6BF-5375-455C-9EA6-DF929625EA0E}">
        <p15:presenceInfo xmlns:p15="http://schemas.microsoft.com/office/powerpoint/2012/main" userId="S::cseals@clinicaloptions.com::0852e532-1f9e-4bbf-9b56-be19a9543a31" providerId="AD"/>
      </p:ext>
    </p:extLst>
  </p:cmAuthor>
  <p:cmAuthor id="7" name="Ashley Bohn" initials="AB" lastIdx="23" clrIdx="6"/>
  <p:cmAuthor id="8" name="Jenny Schulz" initials="JS" lastIdx="34" clrIdx="7"/>
  <p:cmAuthor id="9" name="Andrea Boecler" initials="AB" lastIdx="5" clrIdx="8"/>
  <p:cmAuthor id="10" name="bmaney@clinicaloptions.com" initials="b" lastIdx="1" clrIdx="9"/>
  <p:cmAuthor id="11" name="CLINICALOPTIONS\mmurphy" initials="C" lastIdx="47" clrIdx="10"/>
  <p:cmAuthor id="12" name="Megan Murphy" initials="MM" lastIdx="4" clrIdx="21">
    <p:extLst>
      <p:ext uri="{19B8F6BF-5375-455C-9EA6-DF929625EA0E}">
        <p15:presenceInfo xmlns:p15="http://schemas.microsoft.com/office/powerpoint/2012/main" userId="S-1-5-21-1816575679-3740301505-2482652554-2795" providerId="AD"/>
      </p:ext>
    </p:extLst>
  </p:cmAuthor>
  <p:cmAuthor id="13" name="Ed King" initials="EK" lastIdx="26" clrIdx="12"/>
  <p:cmAuthor id="14" name="Eron, Joseph J Jr" initials="EJJJ" lastIdx="44" clrIdx="13"/>
  <p:cmAuthor id="15" name="Melanie Couton" initials="MC" lastIdx="4" clrIdx="14"/>
  <p:cmAuthor id="16" name="Tiffany Hensley-McBain" initials="TH" lastIdx="78" clrIdx="15"/>
  <p:cmAuthor id="17" name=" " initials="MAC" lastIdx="9" clrIdx="16"/>
  <p:cmAuthor id="18" name="Andrew Bowser" initials="AB" lastIdx="7" clrIdx="17"/>
  <p:cmAuthor id="19" name="Melanie Couton" initials="MAC" lastIdx="5" clrIdx="18"/>
  <p:cmAuthor id="20" name="Megan Murphy" initials="" lastIdx="26" clrIdx="19"/>
  <p:cmAuthor id="21" name="aboecler@clinicaloptions.com" initials="a" lastIdx="10" clrIdx="20">
    <p:extLst>
      <p:ext uri="{19B8F6BF-5375-455C-9EA6-DF929625EA0E}">
        <p15:presenceInfo xmlns:p15="http://schemas.microsoft.com/office/powerpoint/2012/main" userId="aboecler@clinicaloptions.com" providerId="None"/>
      </p:ext>
    </p:extLst>
  </p:cmAuthor>
  <p:cmAuthor id="22" name="Eric Daar" initials="ED" lastIdx="62" clrIdx="22">
    <p:extLst>
      <p:ext uri="{19B8F6BF-5375-455C-9EA6-DF929625EA0E}">
        <p15:presenceInfo xmlns:p15="http://schemas.microsoft.com/office/powerpoint/2012/main" userId="Eric Daar" providerId="None"/>
      </p:ext>
    </p:extLst>
  </p:cmAuthor>
  <p:cmAuthor id="23" name="Brian Wood" initials="BW" lastIdx="3" clrIdx="23">
    <p:extLst>
      <p:ext uri="{19B8F6BF-5375-455C-9EA6-DF929625EA0E}">
        <p15:presenceInfo xmlns:p15="http://schemas.microsoft.com/office/powerpoint/2012/main" userId="S::bwood2@uw.edu::e1001946-94c7-4bb8-8cd6-02d7742124e2" providerId="AD"/>
      </p:ext>
    </p:extLst>
  </p:cmAuthor>
  <p:cmAuthor id="24" name="Jessica Adams" initials="JA" lastIdx="12" clrIdx="24">
    <p:extLst>
      <p:ext uri="{19B8F6BF-5375-455C-9EA6-DF929625EA0E}">
        <p15:presenceInfo xmlns:p15="http://schemas.microsoft.com/office/powerpoint/2012/main" userId="S::jadams@clinicaloptions.com::8f666512-4c33-411f-b97e-b4727ec85362" providerId="AD"/>
      </p:ext>
    </p:extLst>
  </p:cmAuthor>
  <p:cmAuthor id="25" name="CLINICALOPTIONS\jadams" initials="C" lastIdx="9" clrIdx="25">
    <p:extLst>
      <p:ext uri="{19B8F6BF-5375-455C-9EA6-DF929625EA0E}">
        <p15:presenceInfo xmlns:p15="http://schemas.microsoft.com/office/powerpoint/2012/main" userId="CLINICALOPTIONS\jadams" providerId="None"/>
      </p:ext>
    </p:extLst>
  </p:cmAuthor>
  <p:cmAuthor id="26" name="sanderson@clinicaloptions.com" initials="s" lastIdx="4" clrIdx="26">
    <p:extLst>
      <p:ext uri="{19B8F6BF-5375-455C-9EA6-DF929625EA0E}">
        <p15:presenceInfo xmlns:p15="http://schemas.microsoft.com/office/powerpoint/2012/main" userId="sanderson@clinicaloptions.com" providerId="None"/>
      </p:ext>
    </p:extLst>
  </p:cmAuthor>
  <p:cmAuthor id="27" name="Courtney Duval" initials="CD" lastIdx="3" clrIdx="27">
    <p:extLst>
      <p:ext uri="{19B8F6BF-5375-455C-9EA6-DF929625EA0E}">
        <p15:presenceInfo xmlns:p15="http://schemas.microsoft.com/office/powerpoint/2012/main" userId="S::cduval@clinicaloptions.com::0b51bb07-e28a-4034-a26e-1d896f5caf15" providerId="AD"/>
      </p:ext>
    </p:extLst>
  </p:cmAuthor>
  <p:cmAuthor id="28" name="Jennifer Swanson" initials="JS" lastIdx="1" clrIdx="28">
    <p:extLst>
      <p:ext uri="{19B8F6BF-5375-455C-9EA6-DF929625EA0E}">
        <p15:presenceInfo xmlns:p15="http://schemas.microsoft.com/office/powerpoint/2012/main" userId="S::jswanson@clinicaloptions.com::de29bbcd-be0a-4ba1-9c58-595da9e8410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87B"/>
    <a:srgbClr val="FBFBFB"/>
    <a:srgbClr val="E1471D"/>
    <a:srgbClr val="1780F3"/>
    <a:srgbClr val="FD8203"/>
    <a:srgbClr val="19BC0B"/>
    <a:srgbClr val="C52461"/>
    <a:srgbClr val="055BBB"/>
    <a:srgbClr val="004482"/>
    <a:srgbClr val="0158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109734-45A2-4D96-B685-67A6905204A9}" v="2" dt="2022-12-13T19:57:26.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4" autoAdjust="0"/>
    <p:restoredTop sz="86007" autoAdjust="0"/>
  </p:normalViewPr>
  <p:slideViewPr>
    <p:cSldViewPr snapToGrid="0">
      <p:cViewPr varScale="1">
        <p:scale>
          <a:sx n="78" d="100"/>
          <a:sy n="78" d="100"/>
        </p:scale>
        <p:origin x="86" y="139"/>
      </p:cViewPr>
      <p:guideLst>
        <p:guide pos="312"/>
        <p:guide pos="456"/>
        <p:guide pos="3840"/>
        <p:guide pos="7224"/>
        <p:guide pos="7392"/>
        <p:guide orient="horz" pos="144"/>
        <p:guide orient="horz" pos="264"/>
        <p:guide orient="horz" pos="1008"/>
        <p:guide orient="horz" pos="3888"/>
        <p:guide orient="horz" pos="4032"/>
        <p:guide orient="horz" pos="4128"/>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1.xml"/><Relationship Id="rId61"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ags" Target="tags/tag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36346666832226E-2"/>
          <c:y val="0.18645972385401743"/>
          <c:w val="0.85314358644409538"/>
          <c:h val="0.66873837446747564"/>
        </c:manualLayout>
      </c:layout>
      <c:barChart>
        <c:barDir val="col"/>
        <c:grouping val="clustered"/>
        <c:varyColors val="0"/>
        <c:ser>
          <c:idx val="0"/>
          <c:order val="0"/>
          <c:tx>
            <c:strRef>
              <c:f>Sheet1!$B$1</c:f>
              <c:strCache>
                <c:ptCount val="1"/>
                <c:pt idx="0">
                  <c:v>HIV-1 RNA &lt;50 c/mL</c:v>
                </c:pt>
              </c:strCache>
            </c:strRef>
          </c:tx>
          <c:spPr>
            <a:solidFill>
              <a:schemeClr val="accent3">
                <a:lumMod val="20000"/>
                <a:lumOff val="80000"/>
              </a:schemeClr>
            </a:solidFill>
            <a:ln w="9525">
              <a:solidFill>
                <a:schemeClr val="bg1"/>
              </a:solidFill>
            </a:ln>
            <a:effectLst/>
          </c:spPr>
          <c:invertIfNegative val="0"/>
          <c:dPt>
            <c:idx val="0"/>
            <c:invertIfNegative val="0"/>
            <c:bubble3D val="0"/>
            <c:spPr>
              <a:solidFill>
                <a:schemeClr val="accent3">
                  <a:lumMod val="20000"/>
                  <a:lumOff val="80000"/>
                </a:schemeClr>
              </a:solidFill>
              <a:ln w="9525">
                <a:solidFill>
                  <a:schemeClr val="bg1"/>
                </a:solidFill>
              </a:ln>
              <a:effectLst/>
            </c:spPr>
            <c:extLst>
              <c:ext xmlns:c16="http://schemas.microsoft.com/office/drawing/2014/chart" uri="{C3380CC4-5D6E-409C-BE32-E72D297353CC}">
                <c16:uniqueId val="{00000001-E6A7-4C01-8635-000625B893E5}"/>
              </c:ext>
            </c:extLst>
          </c:dPt>
          <c:dLbls>
            <c:dLbl>
              <c:idx val="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E6A7-4C01-8635-000625B893E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Virologic Suppression</c:v>
                </c:pt>
                <c:pt idx="1">
                  <c:v>Virologic Failure</c:v>
                </c:pt>
                <c:pt idx="2">
                  <c:v>No Virologic Data</c:v>
                </c:pt>
              </c:strCache>
            </c:strRef>
          </c:cat>
          <c:val>
            <c:numRef>
              <c:f>Sheet1!$B$2:$B$4</c:f>
              <c:numCache>
                <c:formatCode>General</c:formatCode>
                <c:ptCount val="3"/>
                <c:pt idx="0">
                  <c:v>78</c:v>
                </c:pt>
                <c:pt idx="1">
                  <c:v>15</c:v>
                </c:pt>
                <c:pt idx="2">
                  <c:v>7</c:v>
                </c:pt>
              </c:numCache>
            </c:numRef>
          </c:val>
          <c:extLst>
            <c:ext xmlns:c16="http://schemas.microsoft.com/office/drawing/2014/chart" uri="{C3380CC4-5D6E-409C-BE32-E72D297353CC}">
              <c16:uniqueId val="{00000003-E6A7-4C01-8635-000625B893E5}"/>
            </c:ext>
          </c:extLst>
        </c:ser>
        <c:ser>
          <c:idx val="1"/>
          <c:order val="1"/>
          <c:tx>
            <c:strRef>
              <c:f>Sheet1!$C$1</c:f>
              <c:strCache>
                <c:ptCount val="1"/>
                <c:pt idx="0">
                  <c:v>HIV-1 RNA &lt;200 c/mL</c:v>
                </c:pt>
              </c:strCache>
            </c:strRef>
          </c:tx>
          <c:spPr>
            <a:solidFill>
              <a:schemeClr val="accent3"/>
            </a:solidFill>
            <a:ln w="9525">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Virologic Suppression</c:v>
                </c:pt>
                <c:pt idx="1">
                  <c:v>Virologic Failure</c:v>
                </c:pt>
                <c:pt idx="2">
                  <c:v>No Virologic Data</c:v>
                </c:pt>
              </c:strCache>
            </c:strRef>
          </c:cat>
          <c:val>
            <c:numRef>
              <c:f>Sheet1!$C$2:$C$4</c:f>
              <c:numCache>
                <c:formatCode>General</c:formatCode>
                <c:ptCount val="3"/>
                <c:pt idx="0">
                  <c:v>82</c:v>
                </c:pt>
                <c:pt idx="1">
                  <c:v>11</c:v>
                </c:pt>
                <c:pt idx="2">
                  <c:v>7</c:v>
                </c:pt>
              </c:numCache>
            </c:numRef>
          </c:val>
          <c:extLst>
            <c:ext xmlns:c16="http://schemas.microsoft.com/office/drawing/2014/chart" uri="{C3380CC4-5D6E-409C-BE32-E72D297353CC}">
              <c16:uniqueId val="{00000004-E6A7-4C01-8635-000625B893E5}"/>
            </c:ext>
          </c:extLst>
        </c:ser>
        <c:dLbls>
          <c:showLegendKey val="0"/>
          <c:showVal val="0"/>
          <c:showCatName val="0"/>
          <c:showSerName val="0"/>
          <c:showPercent val="0"/>
          <c:showBubbleSize val="0"/>
        </c:dLbls>
        <c:gapWidth val="111"/>
        <c:axId val="1694780400"/>
        <c:axId val="1694782032"/>
      </c:barChart>
      <c:catAx>
        <c:axId val="1694780400"/>
        <c:scaling>
          <c:orientation val="minMax"/>
        </c:scaling>
        <c:delete val="0"/>
        <c:axPos val="b"/>
        <c:numFmt formatCode="General" sourceLinked="1"/>
        <c:majorTickMark val="out"/>
        <c:minorTickMark val="none"/>
        <c:tickLblPos val="nextTo"/>
        <c:spPr>
          <a:noFill/>
          <a:ln w="28575" cap="flat" cmpd="sng" algn="ctr">
            <a:solidFill>
              <a:schemeClr val="bg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694782032"/>
        <c:crosses val="autoZero"/>
        <c:auto val="1"/>
        <c:lblAlgn val="ctr"/>
        <c:lblOffset val="100"/>
        <c:noMultiLvlLbl val="0"/>
      </c:catAx>
      <c:valAx>
        <c:axId val="1694782032"/>
        <c:scaling>
          <c:orientation val="minMax"/>
        </c:scaling>
        <c:delete val="0"/>
        <c:axPos val="l"/>
        <c:numFmt formatCode="General" sourceLinked="1"/>
        <c:majorTickMark val="out"/>
        <c:minorTickMark val="none"/>
        <c:tickLblPos val="nextTo"/>
        <c:spPr>
          <a:noFill/>
          <a:ln w="28575">
            <a:solidFill>
              <a:schemeClr val="bg1"/>
            </a:solidFill>
          </a:ln>
          <a:effectLst/>
        </c:spPr>
        <c:txPr>
          <a:bodyPr rot="-60000000" spcFirstLastPara="1" vertOverflow="ellipsis" vert="horz" wrap="square" anchor="ctr" anchorCtr="1"/>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1694780400"/>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solidFill>
            <a:ln w="12700">
              <a:solidFill>
                <a:schemeClr val="tx1"/>
              </a:solidFill>
            </a:ln>
            <a:effectLst/>
          </c:spPr>
          <c:invertIfNegative val="0"/>
          <c:dPt>
            <c:idx val="1"/>
            <c:invertIfNegative val="0"/>
            <c:bubble3D val="0"/>
            <c:spPr>
              <a:solidFill>
                <a:schemeClr val="tx1"/>
              </a:solidFill>
              <a:ln w="12700">
                <a:solidFill>
                  <a:schemeClr val="tx1"/>
                </a:solidFill>
              </a:ln>
              <a:effectLst/>
            </c:spPr>
            <c:extLst>
              <c:ext xmlns:c16="http://schemas.microsoft.com/office/drawing/2014/chart" uri="{C3380CC4-5D6E-409C-BE32-E72D297353CC}">
                <c16:uniqueId val="{00000001-37C8-4065-B527-388E8DADB154}"/>
              </c:ext>
            </c:extLst>
          </c:dPt>
          <c:dPt>
            <c:idx val="2"/>
            <c:invertIfNegative val="0"/>
            <c:bubble3D val="0"/>
            <c:spPr>
              <a:solidFill>
                <a:schemeClr val="tx1"/>
              </a:solidFill>
              <a:ln w="12700">
                <a:solidFill>
                  <a:schemeClr val="tx1"/>
                </a:solidFill>
              </a:ln>
              <a:effectLst/>
            </c:spPr>
            <c:extLst>
              <c:ext xmlns:c16="http://schemas.microsoft.com/office/drawing/2014/chart" uri="{C3380CC4-5D6E-409C-BE32-E72D297353CC}">
                <c16:uniqueId val="{00000003-37C8-4065-B527-388E8DADB154}"/>
              </c:ext>
            </c:extLst>
          </c:dPt>
          <c:cat>
            <c:strRef>
              <c:f>Sheet1!$A$2:$A$4</c:f>
              <c:strCache>
                <c:ptCount val="3"/>
                <c:pt idx="0">
                  <c:v>0</c:v>
                </c:pt>
                <c:pt idx="1">
                  <c:v>1</c:v>
                </c:pt>
                <c:pt idx="2">
                  <c:v>≥2</c:v>
                </c:pt>
              </c:strCache>
            </c:strRef>
          </c:cat>
          <c:val>
            <c:numRef>
              <c:f>Sheet1!$B$2:$B$4</c:f>
              <c:numCache>
                <c:formatCode>General</c:formatCode>
                <c:ptCount val="3"/>
                <c:pt idx="0">
                  <c:v>67</c:v>
                </c:pt>
                <c:pt idx="1">
                  <c:v>79</c:v>
                </c:pt>
                <c:pt idx="2">
                  <c:v>94</c:v>
                </c:pt>
              </c:numCache>
            </c:numRef>
          </c:val>
          <c:extLst>
            <c:ext xmlns:c16="http://schemas.microsoft.com/office/drawing/2014/chart" uri="{C3380CC4-5D6E-409C-BE32-E72D297353CC}">
              <c16:uniqueId val="{00000004-37C8-4065-B527-388E8DADB154}"/>
            </c:ext>
          </c:extLst>
        </c:ser>
        <c:dLbls>
          <c:showLegendKey val="0"/>
          <c:showVal val="0"/>
          <c:showCatName val="0"/>
          <c:showSerName val="0"/>
          <c:showPercent val="0"/>
          <c:showBubbleSize val="0"/>
        </c:dLbls>
        <c:gapWidth val="83"/>
        <c:overlap val="-27"/>
        <c:axId val="1695087456"/>
        <c:axId val="1695089088"/>
      </c:barChart>
      <c:catAx>
        <c:axId val="1695087456"/>
        <c:scaling>
          <c:orientation val="minMax"/>
        </c:scaling>
        <c:delete val="0"/>
        <c:axPos val="b"/>
        <c:numFmt formatCode="General" sourceLinked="1"/>
        <c:majorTickMark val="out"/>
        <c:minorTickMark val="none"/>
        <c:tickLblPos val="nextTo"/>
        <c:spPr>
          <a:noFill/>
          <a:ln w="25400" cap="flat" cmpd="sng" algn="ctr">
            <a:solidFill>
              <a:schemeClr val="bg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695089088"/>
        <c:crosses val="autoZero"/>
        <c:auto val="1"/>
        <c:lblAlgn val="ctr"/>
        <c:lblOffset val="100"/>
        <c:noMultiLvlLbl val="0"/>
      </c:catAx>
      <c:valAx>
        <c:axId val="1695089088"/>
        <c:scaling>
          <c:orientation val="minMax"/>
        </c:scaling>
        <c:delete val="0"/>
        <c:axPos val="l"/>
        <c:numFmt formatCode="General" sourceLinked="1"/>
        <c:majorTickMark val="out"/>
        <c:minorTickMark val="none"/>
        <c:tickLblPos val="nextTo"/>
        <c:spPr>
          <a:noFill/>
          <a:ln w="25400">
            <a:solidFill>
              <a:schemeClr val="bg1"/>
            </a:solidFill>
          </a:ln>
          <a:effectLst/>
        </c:spPr>
        <c:txPr>
          <a:bodyPr rot="-60000000" spcFirstLastPara="1" vertOverflow="ellipsis" vert="horz" wrap="square" anchor="ctr" anchorCtr="1"/>
          <a:lstStyle/>
          <a:p>
            <a:pPr>
              <a:defRPr sz="18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1695087456"/>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0.19964</cdr:x>
      <cdr:y>0.88435</cdr:y>
    </cdr:from>
    <cdr:to>
      <cdr:x>0.32532</cdr:x>
      <cdr:y>0.98251</cdr:y>
    </cdr:to>
    <cdr:sp macro="" textlink="">
      <cdr:nvSpPr>
        <cdr:cNvPr id="4" name="TextBox 111">
          <a:extLst xmlns:a="http://schemas.openxmlformats.org/drawingml/2006/main">
            <a:ext uri="{FF2B5EF4-FFF2-40B4-BE49-F238E27FC236}">
              <a16:creationId xmlns:a16="http://schemas.microsoft.com/office/drawing/2014/main" id="{469130C1-02A5-EF41-8EB8-4F46919E1277}"/>
            </a:ext>
          </a:extLst>
        </cdr:cNvPr>
        <cdr:cNvSpPr txBox="1"/>
      </cdr:nvSpPr>
      <cdr:spPr bwMode="auto">
        <a:xfrm xmlns:a="http://schemas.openxmlformats.org/drawingml/2006/main">
          <a:off x="852377" y="3077944"/>
          <a:ext cx="536597" cy="341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pPr algn="ctr">
            <a:lnSpc>
              <a:spcPct val="90000"/>
            </a:lnSpc>
            <a:spcBef>
              <a:spcPct val="50000"/>
            </a:spcBef>
            <a:spcAft>
              <a:spcPct val="0"/>
            </a:spcAft>
            <a:buClrTx/>
            <a:buFontTx/>
            <a:buNone/>
          </a:pPr>
          <a:r>
            <a:rPr lang="en-US" sz="1800" b="0" dirty="0">
              <a:solidFill>
                <a:schemeClr val="bg1"/>
              </a:solidFill>
              <a:latin typeface="Calibri" panose="020F0502020204030204" pitchFamily="34" charset="0"/>
            </a:rPr>
            <a:t>0</a:t>
          </a:r>
        </a:p>
      </cdr:txBody>
    </cdr:sp>
  </cdr:relSizeAnchor>
  <cdr:relSizeAnchor xmlns:cdr="http://schemas.openxmlformats.org/drawingml/2006/chartDrawing">
    <cdr:from>
      <cdr:x>0.47656</cdr:x>
      <cdr:y>0.88435</cdr:y>
    </cdr:from>
    <cdr:to>
      <cdr:x>0.60223</cdr:x>
      <cdr:y>0.98251</cdr:y>
    </cdr:to>
    <cdr:sp macro="" textlink="">
      <cdr:nvSpPr>
        <cdr:cNvPr id="5" name="TextBox 111">
          <a:extLst xmlns:a="http://schemas.openxmlformats.org/drawingml/2006/main">
            <a:ext uri="{FF2B5EF4-FFF2-40B4-BE49-F238E27FC236}">
              <a16:creationId xmlns:a16="http://schemas.microsoft.com/office/drawing/2014/main" id="{6847E6ED-2CC2-9CA6-A55A-2C5F9AA3A7EA}"/>
            </a:ext>
          </a:extLst>
        </cdr:cNvPr>
        <cdr:cNvSpPr txBox="1"/>
      </cdr:nvSpPr>
      <cdr:spPr bwMode="auto">
        <a:xfrm xmlns:a="http://schemas.openxmlformats.org/drawingml/2006/main">
          <a:off x="2034700" y="3077944"/>
          <a:ext cx="536554" cy="341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90000"/>
            </a:lnSpc>
            <a:spcBef>
              <a:spcPct val="50000"/>
            </a:spcBef>
            <a:spcAft>
              <a:spcPct val="0"/>
            </a:spcAft>
            <a:buClrTx/>
            <a:buFontTx/>
            <a:buNone/>
          </a:pPr>
          <a:r>
            <a:rPr lang="en-US" sz="1800" b="0" dirty="0">
              <a:solidFill>
                <a:schemeClr val="bg1"/>
              </a:solidFill>
              <a:latin typeface="Calibri" panose="020F0502020204030204" pitchFamily="34" charset="0"/>
            </a:rPr>
            <a:t>1</a:t>
          </a:r>
        </a:p>
      </cdr:txBody>
    </cdr:sp>
  </cdr:relSizeAnchor>
  <cdr:relSizeAnchor xmlns:cdr="http://schemas.openxmlformats.org/drawingml/2006/chartDrawing">
    <cdr:from>
      <cdr:x>0.76079</cdr:x>
      <cdr:y>0.88435</cdr:y>
    </cdr:from>
    <cdr:to>
      <cdr:x>0.88647</cdr:x>
      <cdr:y>0.98251</cdr:y>
    </cdr:to>
    <cdr:sp macro="" textlink="">
      <cdr:nvSpPr>
        <cdr:cNvPr id="6" name="TextBox 111">
          <a:extLst xmlns:a="http://schemas.openxmlformats.org/drawingml/2006/main">
            <a:ext uri="{FF2B5EF4-FFF2-40B4-BE49-F238E27FC236}">
              <a16:creationId xmlns:a16="http://schemas.microsoft.com/office/drawing/2014/main" id="{8C7EDD69-EDBA-1C06-97B1-5289DB395EBB}"/>
            </a:ext>
          </a:extLst>
        </cdr:cNvPr>
        <cdr:cNvSpPr txBox="1"/>
      </cdr:nvSpPr>
      <cdr:spPr bwMode="auto">
        <a:xfrm xmlns:a="http://schemas.openxmlformats.org/drawingml/2006/main">
          <a:off x="3248234" y="3077944"/>
          <a:ext cx="536597" cy="341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90000"/>
            </a:lnSpc>
            <a:spcBef>
              <a:spcPct val="50000"/>
            </a:spcBef>
            <a:spcAft>
              <a:spcPct val="0"/>
            </a:spcAft>
            <a:buClrTx/>
            <a:buFontTx/>
            <a:buNone/>
          </a:pPr>
          <a:r>
            <a:rPr lang="en-US" sz="1800" b="0" dirty="0">
              <a:solidFill>
                <a:schemeClr val="bg1"/>
              </a:solidFill>
              <a:latin typeface="Calibri" panose="020F0502020204030204" pitchFamily="34" charset="0"/>
            </a:rPr>
            <a:t>≥2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75EEEAC-6CCC-504D-9DB6-591261B1228E}" type="datetimeFigureOut">
              <a:rPr lang="en-US" smtClean="0"/>
              <a:t>12/13/2022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BE05441-AB89-684C-9CF3-AD7EB8A5D8E6}" type="slidenum">
              <a:rPr lang="en-US" smtClean="0"/>
              <a:t>‹#›</a:t>
            </a:fld>
            <a:endParaRPr lang="en-US"/>
          </a:p>
        </p:txBody>
      </p:sp>
    </p:spTree>
    <p:extLst>
      <p:ext uri="{BB962C8B-B14F-4D97-AF65-F5344CB8AC3E}">
        <p14:creationId xmlns:p14="http://schemas.microsoft.com/office/powerpoint/2010/main" val="3460163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E05441-AB89-684C-9CF3-AD7EB8A5D8E6}" type="slidenum">
              <a:rPr lang="en-US" smtClean="0"/>
              <a:t>1</a:t>
            </a:fld>
            <a:endParaRPr lang="en-US"/>
          </a:p>
        </p:txBody>
      </p:sp>
    </p:spTree>
    <p:extLst>
      <p:ext uri="{BB962C8B-B14F-4D97-AF65-F5344CB8AC3E}">
        <p14:creationId xmlns:p14="http://schemas.microsoft.com/office/powerpoint/2010/main" val="46815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anose="020B0604020202020204" pitchFamily="34" charset="0"/>
                <a:cs typeface="Arial" panose="020B0604020202020204" pitchFamily="34" charset="0"/>
              </a:rPr>
              <a:t>APV, amprenavir; </a:t>
            </a:r>
            <a:r>
              <a:rPr lang="en-US" sz="1200" b="0" i="1" dirty="0">
                <a:latin typeface="Arial" panose="020B0604020202020204" pitchFamily="34" charset="0"/>
                <a:cs typeface="Arial" panose="020B0604020202020204" pitchFamily="34" charset="0"/>
              </a:rPr>
              <a:t>BL, baseline; DRV, darunavir; DTG, dolutegravir; EFV, efavirenz;</a:t>
            </a:r>
            <a:r>
              <a:rPr lang="en-US" sz="1800" i="1" dirty="0">
                <a:latin typeface="Arial" panose="020B0604020202020204" pitchFamily="34" charset="0"/>
                <a:cs typeface="Arial" panose="020B0604020202020204" pitchFamily="34" charset="0"/>
              </a:rPr>
              <a:t> ENF, </a:t>
            </a:r>
            <a:r>
              <a:rPr lang="en-US" sz="1800" b="0" i="1" dirty="0">
                <a:solidFill>
                  <a:srgbClr val="4D5156"/>
                </a:solidFill>
                <a:effectLst/>
                <a:latin typeface="Roboto" panose="02000000000000000000" pitchFamily="2" charset="0"/>
                <a:cs typeface="Arial" panose="020B0604020202020204" pitchFamily="34" charset="0"/>
              </a:rPr>
              <a:t>e</a:t>
            </a:r>
            <a:r>
              <a:rPr lang="en-US" sz="1800" b="0" i="1" dirty="0">
                <a:solidFill>
                  <a:srgbClr val="4D5156"/>
                </a:solidFill>
                <a:effectLst/>
                <a:latin typeface="Roboto" panose="02000000000000000000" pitchFamily="2" charset="0"/>
              </a:rPr>
              <a:t>nfuvirtide; </a:t>
            </a:r>
            <a:r>
              <a:rPr lang="en-US" sz="1800" i="1" dirty="0">
                <a:latin typeface="Arial" panose="020B0604020202020204" pitchFamily="34" charset="0"/>
                <a:cs typeface="Arial" panose="020B0604020202020204" pitchFamily="34" charset="0"/>
              </a:rPr>
              <a:t>ETR, </a:t>
            </a:r>
            <a:r>
              <a:rPr lang="en-US" sz="2800" i="1" dirty="0">
                <a:effectLst/>
                <a:latin typeface="Arial" panose="020B0604020202020204" pitchFamily="34" charset="0"/>
                <a:ea typeface="Calibri" panose="020F0502020204030204" pitchFamily="34" charset="0"/>
              </a:rPr>
              <a:t>etravirine; </a:t>
            </a:r>
            <a:r>
              <a:rPr lang="en-US" sz="1800" b="0" i="1" dirty="0">
                <a:effectLst/>
                <a:latin typeface="Arial" panose="020B0604020202020204" pitchFamily="34" charset="0"/>
                <a:ea typeface="Calibri" panose="020F0502020204030204" pitchFamily="34" charset="0"/>
              </a:rPr>
              <a:t> FTC, emtricitabine; </a:t>
            </a:r>
            <a:r>
              <a:rPr lang="en-US" sz="1200" b="0" i="1" dirty="0">
                <a:latin typeface="Arial" panose="020B0604020202020204" pitchFamily="34" charset="0"/>
                <a:cs typeface="Arial" panose="020B0604020202020204" pitchFamily="34" charset="0"/>
              </a:rPr>
              <a:t>GT, genotype; </a:t>
            </a:r>
            <a:r>
              <a:rPr lang="en-US" sz="1200" i="1" dirty="0">
                <a:latin typeface="Arial" panose="020B0604020202020204" pitchFamily="34" charset="0"/>
                <a:cs typeface="Arial" panose="020B0604020202020204" pitchFamily="34" charset="0"/>
              </a:rPr>
              <a:t>IDV, indinavir; </a:t>
            </a:r>
            <a:r>
              <a:rPr lang="en-US" sz="1200" b="0" i="1" dirty="0">
                <a:latin typeface="Arial" panose="020B0604020202020204" pitchFamily="34" charset="0"/>
                <a:cs typeface="Arial" panose="020B0604020202020204" pitchFamily="34" charset="0"/>
              </a:rPr>
              <a:t>INSTI, integrase strand transfer inhibitor; ISR, injection-site reaction; MVC, maraviroc; </a:t>
            </a:r>
            <a:r>
              <a:rPr lang="en-US" sz="1800" i="1" dirty="0">
                <a:latin typeface="Arial" panose="020B0604020202020204" pitchFamily="34" charset="0"/>
                <a:cs typeface="Arial" panose="020B0604020202020204" pitchFamily="34" charset="0"/>
              </a:rPr>
              <a:t>NFV, nelfinavir; </a:t>
            </a:r>
            <a:r>
              <a:rPr lang="en-US" sz="1800" b="0" i="1" dirty="0">
                <a:effectLst/>
                <a:latin typeface="Arial" panose="020B0604020202020204" pitchFamily="34" charset="0"/>
                <a:ea typeface="Calibri" panose="020F0502020204030204" pitchFamily="34" charset="0"/>
              </a:rPr>
              <a:t>NNRTI, non-nucleoside reverse-transcriptase inhibitor; NRTI, nucleos(t)ide reverse-transcriptase inhibitor; </a:t>
            </a:r>
            <a:r>
              <a:rPr lang="en-US" sz="1200" b="0" i="1" dirty="0">
                <a:latin typeface="Arial" panose="020B0604020202020204" pitchFamily="34" charset="0"/>
                <a:cs typeface="Arial" panose="020B0604020202020204" pitchFamily="34" charset="0"/>
              </a:rPr>
              <a:t>NVP, nevirapine; PI, protease inhibitor; RAL, raltegravir; RTV, ritonavir; TAF, tenofovir alafenamide.</a:t>
            </a:r>
          </a:p>
          <a:p>
            <a:endParaRPr lang="en-US" sz="1200" i="1" dirty="0">
              <a:latin typeface="Arial" panose="020B0604020202020204" pitchFamily="34" charset="0"/>
              <a:cs typeface="Arial" panose="020B0604020202020204" pitchFamily="34" charset="0"/>
            </a:endParaRPr>
          </a:p>
          <a:p>
            <a:endParaRPr lang="en-US" sz="12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7291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DHHS, Department of Health and Human Services.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8157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ART, antiretroviral therapy; DHHS, Department of Health and Human Services; LA, long-acting.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rPr>
              <a:t>Cumulative resistance is an important point to keep in mind. Archived resistance mutations may not be detected; standard resistance assays may not detect up to 20% of circulating resistance variants. The DHHS guidelines do not recommend stopping therapy to see what resistance emerges—that is not the best strategy. </a:t>
            </a:r>
            <a:endParaRPr lang="en-US" sz="1800" dirty="0">
              <a:effectLs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9847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DHHS, Department of Health and Human Services.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8518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ART, antiretroviral therapy; ARV, antiretroviral; BIC, bictegravir; DHHS, Department of Health and Human Services; DOR, doravirine; DRV, darunavir; DTG, dolutegravir; </a:t>
            </a:r>
            <a:r>
              <a:rPr lang="en-US" sz="1000" i="1" dirty="0">
                <a:latin typeface="Arial" panose="020B0604020202020204" pitchFamily="34" charset="0"/>
                <a:cs typeface="Arial" panose="020B0604020202020204" pitchFamily="34" charset="0"/>
              </a:rPr>
              <a:t>ETR, </a:t>
            </a:r>
            <a:r>
              <a:rPr lang="en-US" sz="1200" i="1" dirty="0">
                <a:effectLst/>
                <a:latin typeface="Arial" panose="020B0604020202020204" pitchFamily="34" charset="0"/>
                <a:ea typeface="Calibri" panose="020F0502020204030204" pitchFamily="34" charset="0"/>
              </a:rPr>
              <a:t>etravirine.</a:t>
            </a: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4580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Combined slides 29 and 30</a:t>
            </a:r>
          </a:p>
          <a:p>
            <a:r>
              <a:rPr lang="en-US" i="1" dirty="0"/>
              <a:t>3TC, lamivudine; ABC, abacavir; ATV, atazanavir; BIC, bictegravir; DOR, doravirine; DRV, darunavir; DTG, dolutegravir; EFV, efavirenz; ETF, </a:t>
            </a:r>
            <a:r>
              <a:rPr lang="en-US" sz="1800" i="1" dirty="0">
                <a:effectLst/>
                <a:latin typeface="Arial" panose="020B0604020202020204" pitchFamily="34" charset="0"/>
                <a:ea typeface="Calibri" panose="020F0502020204030204" pitchFamily="34" charset="0"/>
              </a:rPr>
              <a:t>etravirine; EVG, elvitegravir; </a:t>
            </a:r>
            <a:r>
              <a:rPr lang="en-US" i="1" dirty="0"/>
              <a:t>FTC, emtricitabine; </a:t>
            </a:r>
            <a:r>
              <a:rPr lang="en-US" sz="1200" i="1" dirty="0">
                <a:effectLst/>
                <a:latin typeface="Arial" panose="020B0604020202020204" pitchFamily="34" charset="0"/>
                <a:ea typeface="Calibri" panose="020F0502020204030204" pitchFamily="34" charset="0"/>
                <a:cs typeface="Times New Roman" panose="02020603050405020304" pitchFamily="18" charset="0"/>
              </a:rPr>
              <a:t>INSTI, integrase strand transfer inhibitor; </a:t>
            </a:r>
            <a:r>
              <a:rPr lang="en-US" i="1" dirty="0"/>
              <a:t>LPV, lopinavir;</a:t>
            </a:r>
            <a:r>
              <a:rPr lang="en-US" sz="1200" i="1" dirty="0">
                <a:effectLst/>
                <a:latin typeface="Arial" panose="020B0604020202020204" pitchFamily="34" charset="0"/>
                <a:ea typeface="Calibri" panose="020F0502020204030204" pitchFamily="34" charset="0"/>
                <a:cs typeface="Times New Roman" panose="02020603050405020304" pitchFamily="18" charset="0"/>
              </a:rPr>
              <a:t> NNRTI, nonnucleos(t)ide reverse transcriptase inhibitor; NRTI, nucleos(t)ide reverse transcriptase inhibitor;</a:t>
            </a:r>
            <a:r>
              <a:rPr lang="en-US" i="1" dirty="0"/>
              <a:t> </a:t>
            </a:r>
            <a:r>
              <a:rPr lang="en-US" b="0" i="1" dirty="0">
                <a:solidFill>
                  <a:srgbClr val="4D5156"/>
                </a:solidFill>
                <a:effectLst/>
                <a:latin typeface="Roboto"/>
              </a:rPr>
              <a:t>NVP, nevirapine; </a:t>
            </a:r>
            <a:r>
              <a:rPr lang="en-US" sz="1200" i="1" dirty="0">
                <a:effectLst/>
                <a:latin typeface="Arial" panose="020B0604020202020204" pitchFamily="34" charset="0"/>
                <a:ea typeface="Calibri" panose="020F0502020204030204" pitchFamily="34" charset="0"/>
                <a:cs typeface="Times New Roman" panose="02020603050405020304" pitchFamily="18" charset="0"/>
              </a:rPr>
              <a:t>PI, protease inhibitor; </a:t>
            </a:r>
            <a:r>
              <a:rPr lang="en-US" b="0" i="1" dirty="0">
                <a:solidFill>
                  <a:srgbClr val="4D5156"/>
                </a:solidFill>
                <a:effectLst/>
                <a:latin typeface="Roboto"/>
              </a:rPr>
              <a:t>RAL, raltegravir; RPV, rilpivirine; RTV, ritonavir; </a:t>
            </a:r>
            <a:r>
              <a:rPr lang="en-US" i="1" dirty="0"/>
              <a:t>TDF, tenofovir disoproxil fumarate; ZDV, zidovudine.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8828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a:extLst>
              <a:ext uri="{FF2B5EF4-FFF2-40B4-BE49-F238E27FC236}">
                <a16:creationId xmlns:a16="http://schemas.microsoft.com/office/drawing/2014/main" id="{6D3B078E-9DD5-44F7-B221-5126153BD039}"/>
              </a:ext>
            </a:extLst>
          </p:cNvPr>
          <p:cNvSpPr>
            <a:spLocks noGrp="1" noRot="1" noChangeAspect="1" noChangeArrowheads="1" noTextEdit="1"/>
          </p:cNvSpPr>
          <p:nvPr>
            <p:ph type="sldImg"/>
          </p:nvPr>
        </p:nvSpPr>
        <p:spPr>
          <a:ln/>
        </p:spPr>
      </p:sp>
      <p:sp>
        <p:nvSpPr>
          <p:cNvPr id="202755" name="Notes Placeholder 2">
            <a:extLst>
              <a:ext uri="{FF2B5EF4-FFF2-40B4-BE49-F238E27FC236}">
                <a16:creationId xmlns:a16="http://schemas.microsoft.com/office/drawing/2014/main" id="{68E8389D-54AD-49AD-B0C7-12ABC9B3EC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cs typeface="Arial" panose="020B0604020202020204" pitchFamily="34" charset="0"/>
              </a:rPr>
              <a:t>ARV, antiretroviral; BIC, bictegravir; DHHS, Department of Health and Human Services; </a:t>
            </a:r>
            <a:r>
              <a:rPr lang="en-US" b="0" i="1" dirty="0"/>
              <a:t>DTG, dolutegravir; EVG, elvitegravir; </a:t>
            </a:r>
            <a:r>
              <a:rPr lang="en-US" sz="1200" b="0" i="1" dirty="0">
                <a:effectLst/>
                <a:latin typeface="Arial" panose="020B0604020202020204" pitchFamily="34" charset="0"/>
                <a:ea typeface="Calibri" panose="020F0502020204030204" pitchFamily="34" charset="0"/>
                <a:cs typeface="Times New Roman" panose="02020603050405020304" pitchFamily="18" charset="0"/>
              </a:rPr>
              <a:t>INSTI, integrase strand transfer inhibitor; NFV, nelfinavir; NRTI, nucleos(t)ide reverse-transcriptase inhibitor; PI, protease inhibitor; RAL, raltegravir.</a:t>
            </a:r>
            <a:endParaRPr lang="en-US" altLang="en-US" i="1" dirty="0">
              <a:cs typeface="Arial" panose="020B0604020202020204" pitchFamily="34" charset="0"/>
            </a:endParaRPr>
          </a:p>
          <a:p>
            <a:endParaRPr lang="en-US" altLang="en-US" i="1" dirty="0">
              <a:cs typeface="Arial" panose="020B0604020202020204" pitchFamily="34" charset="0"/>
            </a:endParaRPr>
          </a:p>
        </p:txBody>
      </p:sp>
      <p:sp>
        <p:nvSpPr>
          <p:cNvPr id="202756" name="Slide Number Placeholder 3">
            <a:extLst>
              <a:ext uri="{FF2B5EF4-FFF2-40B4-BE49-F238E27FC236}">
                <a16:creationId xmlns:a16="http://schemas.microsoft.com/office/drawing/2014/main" id="{F4B7B72E-5F88-4F8A-8F1E-D0BD7DEA4F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bg1"/>
                </a:solidFill>
                <a:latin typeface="Arial" panose="020B0604020202020204" pitchFamily="34" charset="0"/>
              </a:defRPr>
            </a:lvl1pPr>
            <a:lvl2pPr marL="742950" indent="-285750">
              <a:defRPr sz="2400">
                <a:solidFill>
                  <a:schemeClr val="bg1"/>
                </a:solidFill>
                <a:latin typeface="Arial" panose="020B0604020202020204" pitchFamily="34" charset="0"/>
              </a:defRPr>
            </a:lvl2pPr>
            <a:lvl3pPr marL="1143000" indent="-228600">
              <a:defRPr sz="2400">
                <a:solidFill>
                  <a:schemeClr val="bg1"/>
                </a:solidFill>
                <a:latin typeface="Arial" panose="020B0604020202020204" pitchFamily="34" charset="0"/>
              </a:defRPr>
            </a:lvl3pPr>
            <a:lvl4pPr marL="1600200" indent="-228600">
              <a:defRPr sz="2400">
                <a:solidFill>
                  <a:schemeClr val="bg1"/>
                </a:solidFill>
                <a:latin typeface="Arial" panose="020B0604020202020204" pitchFamily="34" charset="0"/>
              </a:defRPr>
            </a:lvl4pPr>
            <a:lvl5pPr marL="2057400" indent="-228600">
              <a:defRPr sz="2400">
                <a:solidFill>
                  <a:schemeClr val="bg1"/>
                </a:solidFill>
                <a:latin typeface="Arial" panose="020B0604020202020204" pitchFamily="34" charset="0"/>
              </a:defRPr>
            </a:lvl5pPr>
            <a:lvl6pPr marL="2514600" indent="-228600" eaLnBrk="0" fontAlgn="base" hangingPunct="0">
              <a:spcBef>
                <a:spcPct val="0"/>
              </a:spcBef>
              <a:spcAft>
                <a:spcPct val="0"/>
              </a:spcAft>
              <a:defRPr sz="2400">
                <a:solidFill>
                  <a:schemeClr val="bg1"/>
                </a:solidFill>
                <a:latin typeface="Arial" panose="020B0604020202020204" pitchFamily="34" charset="0"/>
              </a:defRPr>
            </a:lvl6pPr>
            <a:lvl7pPr marL="2971800" indent="-228600" eaLnBrk="0" fontAlgn="base" hangingPunct="0">
              <a:spcBef>
                <a:spcPct val="0"/>
              </a:spcBef>
              <a:spcAft>
                <a:spcPct val="0"/>
              </a:spcAft>
              <a:defRPr sz="2400">
                <a:solidFill>
                  <a:schemeClr val="bg1"/>
                </a:solidFill>
                <a:latin typeface="Arial" panose="020B0604020202020204" pitchFamily="34" charset="0"/>
              </a:defRPr>
            </a:lvl7pPr>
            <a:lvl8pPr marL="3429000" indent="-228600" eaLnBrk="0" fontAlgn="base" hangingPunct="0">
              <a:spcBef>
                <a:spcPct val="0"/>
              </a:spcBef>
              <a:spcAft>
                <a:spcPct val="0"/>
              </a:spcAft>
              <a:defRPr sz="2400">
                <a:solidFill>
                  <a:schemeClr val="bg1"/>
                </a:solidFill>
                <a:latin typeface="Arial" panose="020B0604020202020204" pitchFamily="34" charset="0"/>
              </a:defRPr>
            </a:lvl8pPr>
            <a:lvl9pPr marL="3886200" indent="-228600" eaLnBrk="0" fontAlgn="base" hangingPunct="0">
              <a:spcBef>
                <a:spcPct val="0"/>
              </a:spcBef>
              <a:spcAft>
                <a:spcPct val="0"/>
              </a:spcAft>
              <a:defRPr sz="2400">
                <a:solidFill>
                  <a:schemeClr val="bg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FDDF20-7491-4B41-8D8C-BF13EB6677D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081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p:txBody>
          <a:bodyPr/>
          <a:lstStyle>
            <a:lvl1pPr defTabSz="931863">
              <a:defRPr sz="1400">
                <a:solidFill>
                  <a:schemeClr val="bg1"/>
                </a:solidFill>
                <a:latin typeface="Arial" pitchFamily="34" charset="0"/>
              </a:defRPr>
            </a:lvl1pPr>
            <a:lvl2pPr marL="742950" indent="-285750" defTabSz="931863">
              <a:defRPr sz="1400">
                <a:solidFill>
                  <a:schemeClr val="bg1"/>
                </a:solidFill>
                <a:latin typeface="Arial" pitchFamily="34" charset="0"/>
              </a:defRPr>
            </a:lvl2pPr>
            <a:lvl3pPr marL="1143000" indent="-228600" defTabSz="931863">
              <a:defRPr sz="1400">
                <a:solidFill>
                  <a:schemeClr val="bg1"/>
                </a:solidFill>
                <a:latin typeface="Arial" pitchFamily="34" charset="0"/>
              </a:defRPr>
            </a:lvl3pPr>
            <a:lvl4pPr marL="1600200" indent="-228600" defTabSz="931863">
              <a:defRPr sz="1400">
                <a:solidFill>
                  <a:schemeClr val="bg1"/>
                </a:solidFill>
                <a:latin typeface="Arial" pitchFamily="34" charset="0"/>
              </a:defRPr>
            </a:lvl4pPr>
            <a:lvl5pPr marL="2057400" indent="-228600" defTabSz="931863">
              <a:defRPr sz="1400">
                <a:solidFill>
                  <a:schemeClr val="bg1"/>
                </a:solidFill>
                <a:latin typeface="Arial" pitchFamily="34" charset="0"/>
              </a:defRPr>
            </a:lvl5pPr>
            <a:lvl6pPr marL="2514600" indent="-228600" defTabSz="931863"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defTabSz="931863"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defTabSz="931863"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defTabSz="931863"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7F0D5003-8D5A-4325-93E9-DB520242722D}" type="slidenum">
              <a:rPr kumimoji="0" lang="en-US" altLang="en-US" sz="1400" b="0" i="0" u="none" strike="noStrike" kern="1200" cap="none" spc="0" normalizeH="0" baseline="0" noProof="0" smtClean="0">
                <a:ln>
                  <a:noFill/>
                </a:ln>
                <a:solidFill>
                  <a:srgbClr val="FFFFFF"/>
                </a:solidFill>
                <a:effectLst/>
                <a:uLnTx/>
                <a:uFillTx/>
                <a:latin typeface="Arial" pitchFamily="34" charset="0"/>
                <a:ea typeface="+mn-ea"/>
                <a:cs typeface="Arial" panose="020B0604020202020204" pitchFamily="34" charset="0"/>
              </a:rPr>
              <a:pPr marL="0" marR="0" lvl="0" indent="0" algn="r" defTabSz="931863" rtl="0" eaLnBrk="1" fontAlgn="base" latinLnBrk="0" hangingPunct="1">
                <a:lnSpc>
                  <a:spcPct val="100000"/>
                </a:lnSpc>
                <a:spcBef>
                  <a:spcPct val="0"/>
                </a:spcBef>
                <a:spcAft>
                  <a:spcPct val="0"/>
                </a:spcAft>
                <a:buClrTx/>
                <a:buSzTx/>
                <a:buFontTx/>
                <a:buNone/>
                <a:tabLst/>
                <a:defRPr/>
              </a:pPr>
              <a:t>19</a:t>
            </a:fld>
            <a:endParaRPr kumimoji="0" lang="en-US" altLang="en-US" sz="1400" b="0" i="0" u="none" strike="noStrike" kern="1200" cap="none" spc="0" normalizeH="0" baseline="0" noProof="0" dirty="0">
              <a:ln>
                <a:noFill/>
              </a:ln>
              <a:solidFill>
                <a:srgbClr val="FFFFFF"/>
              </a:solidFill>
              <a:effectLst/>
              <a:uLnTx/>
              <a:uFillTx/>
              <a:latin typeface="Arial" pitchFamily="34" charset="0"/>
              <a:ea typeface="+mn-ea"/>
              <a:cs typeface="Arial" panose="020B0604020202020204" pitchFamily="34" charset="0"/>
            </a:endParaRPr>
          </a:p>
        </p:txBody>
      </p:sp>
      <p:sp>
        <p:nvSpPr>
          <p:cNvPr id="210948" name="Rectangle 3"/>
          <p:cNvSpPr>
            <a:spLocks noGrp="1" noChangeAspect="1" noChangeArrowheads="1"/>
          </p:cNvSpPr>
          <p:nvPr>
            <p:ph type="body" idx="1"/>
          </p:nvPr>
        </p:nvSpPr>
        <p:spPr/>
        <p:txBody>
          <a:bodyPr/>
          <a:lstStyle/>
          <a:p>
            <a:pPr lvl="0"/>
            <a:r>
              <a:rPr lang="en-US" sz="800" b="0" i="1" dirty="0">
                <a:latin typeface="Arial" pitchFamily="34" charset="0"/>
              </a:rPr>
              <a:t>OBT, optimized background therapy; </a:t>
            </a:r>
            <a:r>
              <a:rPr lang="en-US" altLang="en-US" sz="800" i="1" dirty="0">
                <a:latin typeface="Arial" panose="020B0604020202020204" pitchFamily="34" charset="0"/>
                <a:cs typeface="Arial" panose="020B0604020202020204" pitchFamily="34" charset="0"/>
              </a:rPr>
              <a:t>RAL, raltegravir.</a:t>
            </a:r>
            <a:endParaRPr lang="en-US" sz="800" b="0" i="1" dirty="0">
              <a:latin typeface="Arial" pitchFamily="34" charset="0"/>
            </a:endParaRPr>
          </a:p>
          <a:p>
            <a:pPr lvl="0"/>
            <a:endParaRPr lang="en-US" sz="800" b="0" i="1" dirty="0">
              <a:latin typeface="Arial" pitchFamily="34" charset="0"/>
            </a:endParaRPr>
          </a:p>
          <a:p>
            <a:pPr lvl="0"/>
            <a:endParaRPr lang="en-US" sz="800" b="0" i="1" dirty="0">
              <a:latin typeface="Arial" pitchFamily="34" charset="0"/>
            </a:endParaRP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970369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dirty="0">
                <a:effectLst/>
                <a:latin typeface="Arial" panose="020B0604020202020204" pitchFamily="34" charset="0"/>
                <a:ea typeface="Calibri" panose="020F0502020204030204" pitchFamily="34" charset="0"/>
                <a:cs typeface="Times New Roman" panose="02020603050405020304" pitchFamily="18" charset="0"/>
              </a:rPr>
              <a:t>ART, antiretroviral therapy; ARV, antiretroviral; DRV, darunavir; MDR, multidrug resistant; NRTI, nucleos(t)ide reverse-transcriptase inhibitor; PI, protease inhibitor.</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82492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Arial" panose="020B0604020202020204" pitchFamily="34" charset="0"/>
                <a:ea typeface="Calibri" panose="020F0502020204030204" pitchFamily="34" charset="0"/>
                <a:cs typeface="Times New Roman" panose="02020603050405020304" pitchFamily="18" charset="0"/>
              </a:rPr>
              <a:t>NNRTI, non-nucleoside reverse-transcriptase inhibitor; NRTI, nucleos(t)ide reverse-transcriptase inhibitor; PI, protease inhibitor.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399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Arial" panose="020B0604020202020204" pitchFamily="34" charset="0"/>
                <a:ea typeface="Calibri" panose="020F0502020204030204" pitchFamily="34" charset="0"/>
                <a:cs typeface="Times New Roman" panose="02020603050405020304" pitchFamily="18" charset="0"/>
              </a:rPr>
              <a:t>NNRTI, non-nucleoside reverse-transcriptase inhibitor; NRTI, nucleos(t)ide reverse-transcriptase inhibitor; PI, protease inhibitor.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8099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1" kern="1200" dirty="0">
                <a:solidFill>
                  <a:schemeClr val="tx1"/>
                </a:solidFill>
                <a:effectLst/>
                <a:latin typeface="Arial" charset="0"/>
                <a:ea typeface="+mn-ea"/>
                <a:cs typeface="+mn-cs"/>
              </a:rPr>
              <a:t>3TC, lamivudine; DRV, darunavir; DTG, dolutegravir; FTC, emtricitabine; HBV, hepatitis B virus; NNRTI, non-nucleoside reverse-transcriptase inhibitor; RTV, ritonavir; TDF, tenofovir disoproxil fumarate; ZDV, zidovudine.</a:t>
            </a:r>
            <a:endParaRPr lang="en-US" b="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9163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effectLst/>
                <a:latin typeface="Arial" panose="020B0604020202020204" pitchFamily="34" charset="0"/>
                <a:ea typeface="Calibri" panose="020F0502020204030204" pitchFamily="34" charset="0"/>
              </a:rPr>
              <a:t>DRV, darunavir; DTG, dolutegravir; NNRTI, nonnucleoside reverse-transcriptase inhibitor; </a:t>
            </a:r>
            <a:r>
              <a:rPr lang="en-US" sz="1800" b="0" i="1" dirty="0">
                <a:effectLst/>
                <a:latin typeface="Arial" panose="020B0604020202020204" pitchFamily="34" charset="0"/>
                <a:ea typeface="Calibri" panose="020F0502020204030204" pitchFamily="34" charset="0"/>
              </a:rPr>
              <a:t>NRTI, nucleos(t)ide reverse-transcriptase inhibitor; </a:t>
            </a:r>
            <a:r>
              <a:rPr lang="en-US" sz="1200" b="0" i="1" dirty="0">
                <a:effectLst/>
                <a:latin typeface="Arial" panose="020B0604020202020204" pitchFamily="34" charset="0"/>
                <a:ea typeface="Calibri" panose="020F0502020204030204" pitchFamily="34" charset="0"/>
              </a:rPr>
              <a:t>RTV, ritonavir; TDF, tenofovir disoproxil fumarate; ZDV, zidovudine.</a:t>
            </a:r>
            <a:endParaRPr lang="en-US" b="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7FD48E-47C6-4496-9937-3D6590A9FAE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60364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a:solidFill>
                  <a:schemeClr val="tx1"/>
                </a:solidFill>
                <a:effectLst/>
                <a:latin typeface="Arial" charset="0"/>
                <a:ea typeface="+mn-ea"/>
                <a:cs typeface="+mn-cs"/>
              </a:rPr>
              <a:t>3TC, lamivudine; AE, adverse event; DRV, darunavir; DTG, dolutegravir; ITT, intention-to-treat; </a:t>
            </a:r>
            <a:r>
              <a:rPr lang="en-US" sz="1200" b="0" i="1" dirty="0">
                <a:effectLst/>
                <a:latin typeface="Arial" panose="020B0604020202020204" pitchFamily="34" charset="0"/>
                <a:ea typeface="Calibri" panose="020F0502020204030204" pitchFamily="34" charset="0"/>
              </a:rPr>
              <a:t>NRTI, nucleos(t)ide reverse-transcriptase inhibitor; </a:t>
            </a:r>
            <a:r>
              <a:rPr lang="en-US" sz="1200" b="0" i="1" kern="1200" dirty="0">
                <a:solidFill>
                  <a:schemeClr val="tx1"/>
                </a:solidFill>
                <a:effectLst/>
                <a:latin typeface="Arial" charset="0"/>
                <a:ea typeface="+mn-ea"/>
                <a:cs typeface="+mn-cs"/>
              </a:rPr>
              <a:t>RTV, ritonavir; TDF, tenofovir disoproxil fumarate; ZDV, zidovudine. </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3561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effectLst/>
                <a:latin typeface="Arial" panose="020B0604020202020204" pitchFamily="34" charset="0"/>
                <a:ea typeface="Calibri" panose="020F0502020204030204" pitchFamily="34" charset="0"/>
              </a:rPr>
              <a:t>ATV, atazanavir; DRV, darunavir; </a:t>
            </a:r>
            <a:r>
              <a:rPr lang="en-US" sz="1200" b="0" i="1" kern="1200" dirty="0">
                <a:solidFill>
                  <a:schemeClr val="tx1"/>
                </a:solidFill>
                <a:effectLst/>
                <a:latin typeface="Arial" charset="0"/>
                <a:ea typeface="+mn-ea"/>
                <a:cs typeface="+mn-cs"/>
              </a:rPr>
              <a:t>DTG, dolutegravir;</a:t>
            </a:r>
            <a:r>
              <a:rPr lang="en-US" sz="1200" b="0" i="1" dirty="0">
                <a:effectLst/>
                <a:latin typeface="Arial" panose="020B0604020202020204" pitchFamily="34" charset="0"/>
                <a:ea typeface="Calibri" panose="020F0502020204030204" pitchFamily="34" charset="0"/>
              </a:rPr>
              <a:t> FTC, emtricitabine; INSTI, integrase strand transfer inhibitor; LPV, lopinavir; MVC, maraviroc; NNRTI, non-nucleoside reverse-transcriptase inhibitor; NRTI, nucleos(t)ide reverse-transcriptase inhibitor; PI, protease inhibitor; RTV, ritonavir; TAF, tenofovir alafenamide.</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2412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dirty="0">
                <a:effectLst/>
                <a:latin typeface="Arial" panose="020B0604020202020204" pitchFamily="34" charset="0"/>
                <a:ea typeface="Calibri" panose="020F0502020204030204" pitchFamily="34" charset="0"/>
              </a:rPr>
              <a:t>ART, antiretroviral therapy; ARV, antiretroviral; DRV, darunavir; MDR, multidrug resistant; NRTI, nucleos(t)ide reverse-transcriptase inhibitor; </a:t>
            </a:r>
            <a:r>
              <a:rPr lang="en-US" i="1" dirty="0"/>
              <a:t>PI, protease inhibitor.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99142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i="1" dirty="0">
                <a:latin typeface="Arial" panose="020B0604020202020204" pitchFamily="34" charset="0"/>
              </a:rPr>
              <a:t>INSTI, integrase strand transfer inhibitor; NR, not reported; OBR, optimized background regimen.</a:t>
            </a:r>
          </a:p>
          <a:p>
            <a:endParaRPr lang="en-US" altLang="en-US" sz="1300" i="1" dirty="0">
              <a:latin typeface="Arial" panose="020B0604020202020204" pitchFamily="34" charset="0"/>
            </a:endParaRPr>
          </a:p>
          <a:p>
            <a:endParaRPr lang="en-US" altLang="en-US" sz="1300" i="1" dirty="0">
              <a:latin typeface="Arial"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83695" indent="-300389">
              <a:defRPr b="1">
                <a:solidFill>
                  <a:schemeClr val="tx1"/>
                </a:solidFill>
                <a:latin typeface="Arial" panose="020B0604020202020204" pitchFamily="34" charset="0"/>
              </a:defRPr>
            </a:lvl2pPr>
            <a:lvl3pPr marL="1206588" indent="-239975">
              <a:defRPr b="1">
                <a:solidFill>
                  <a:schemeClr val="tx1"/>
                </a:solidFill>
                <a:latin typeface="Arial" panose="020B0604020202020204" pitchFamily="34" charset="0"/>
              </a:defRPr>
            </a:lvl3pPr>
            <a:lvl4pPr marL="1689894" indent="-239975">
              <a:defRPr b="1">
                <a:solidFill>
                  <a:schemeClr val="tx1"/>
                </a:solidFill>
                <a:latin typeface="Arial" panose="020B0604020202020204" pitchFamily="34" charset="0"/>
              </a:defRPr>
            </a:lvl4pPr>
            <a:lvl5pPr marL="2173200" indent="-239975">
              <a:defRPr b="1">
                <a:solidFill>
                  <a:schemeClr val="tx1"/>
                </a:solidFill>
                <a:latin typeface="Arial" panose="020B0604020202020204" pitchFamily="34" charset="0"/>
              </a:defRPr>
            </a:lvl5pPr>
            <a:lvl6pPr marL="2656506" indent="-239975" eaLnBrk="0" fontAlgn="base" hangingPunct="0">
              <a:spcBef>
                <a:spcPct val="0"/>
              </a:spcBef>
              <a:spcAft>
                <a:spcPct val="0"/>
              </a:spcAft>
              <a:defRPr b="1">
                <a:solidFill>
                  <a:schemeClr val="tx1"/>
                </a:solidFill>
                <a:latin typeface="Arial" panose="020B0604020202020204" pitchFamily="34" charset="0"/>
              </a:defRPr>
            </a:lvl6pPr>
            <a:lvl7pPr marL="3139812" indent="-239975" eaLnBrk="0" fontAlgn="base" hangingPunct="0">
              <a:spcBef>
                <a:spcPct val="0"/>
              </a:spcBef>
              <a:spcAft>
                <a:spcPct val="0"/>
              </a:spcAft>
              <a:defRPr b="1">
                <a:solidFill>
                  <a:schemeClr val="tx1"/>
                </a:solidFill>
                <a:latin typeface="Arial" panose="020B0604020202020204" pitchFamily="34" charset="0"/>
              </a:defRPr>
            </a:lvl7pPr>
            <a:lvl8pPr marL="3623118" indent="-239975" eaLnBrk="0" fontAlgn="base" hangingPunct="0">
              <a:spcBef>
                <a:spcPct val="0"/>
              </a:spcBef>
              <a:spcAft>
                <a:spcPct val="0"/>
              </a:spcAft>
              <a:defRPr b="1">
                <a:solidFill>
                  <a:schemeClr val="tx1"/>
                </a:solidFill>
                <a:latin typeface="Arial" panose="020B0604020202020204" pitchFamily="34" charset="0"/>
              </a:defRPr>
            </a:lvl8pPr>
            <a:lvl9pPr marL="4106424" indent="-239975"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966612" rtl="0" eaLnBrk="1" fontAlgn="base" latinLnBrk="0" hangingPunct="1">
              <a:lnSpc>
                <a:spcPct val="100000"/>
              </a:lnSpc>
              <a:spcBef>
                <a:spcPct val="0"/>
              </a:spcBef>
              <a:spcAft>
                <a:spcPct val="0"/>
              </a:spcAft>
              <a:buClrTx/>
              <a:buSzTx/>
              <a:buFontTx/>
              <a:buNone/>
              <a:tabLst/>
              <a:defRPr/>
            </a:pPr>
            <a:fld id="{C2CFFF2F-615E-4082-A8B4-C0B05070D0D4}"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28</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12910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b="0" i="1" dirty="0">
                <a:latin typeface="Arial" panose="020B0604020202020204" pitchFamily="34" charset="0"/>
              </a:rPr>
              <a:t>AE, adverse event; ARV, antiretroviral; d/c, discontinuation; CMV, cytomegalovirus; CVD, cardiovascular disease; OBR, optimized background regimen.</a:t>
            </a:r>
          </a:p>
          <a:p>
            <a:endParaRPr lang="en-US" sz="1300" i="1" dirty="0">
              <a:latin typeface="Arial" panose="020B0604020202020204" pitchFamily="34" charset="0"/>
            </a:endParaRPr>
          </a:p>
          <a:p>
            <a:endParaRPr lang="en-US" sz="1300" i="1" dirty="0">
              <a:latin typeface="Arial" charset="0"/>
            </a:endParaRPr>
          </a:p>
          <a:p>
            <a:endParaRPr lang="en-US" altLang="en-US" sz="1300" i="1" dirty="0">
              <a:latin typeface="Arial"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83695" indent="-300389">
              <a:defRPr b="1">
                <a:solidFill>
                  <a:schemeClr val="tx1"/>
                </a:solidFill>
                <a:latin typeface="Arial" panose="020B0604020202020204" pitchFamily="34" charset="0"/>
              </a:defRPr>
            </a:lvl2pPr>
            <a:lvl3pPr marL="1206588" indent="-239975">
              <a:defRPr b="1">
                <a:solidFill>
                  <a:schemeClr val="tx1"/>
                </a:solidFill>
                <a:latin typeface="Arial" panose="020B0604020202020204" pitchFamily="34" charset="0"/>
              </a:defRPr>
            </a:lvl3pPr>
            <a:lvl4pPr marL="1689894" indent="-239975">
              <a:defRPr b="1">
                <a:solidFill>
                  <a:schemeClr val="tx1"/>
                </a:solidFill>
                <a:latin typeface="Arial" panose="020B0604020202020204" pitchFamily="34" charset="0"/>
              </a:defRPr>
            </a:lvl4pPr>
            <a:lvl5pPr marL="2173200" indent="-239975">
              <a:defRPr b="1">
                <a:solidFill>
                  <a:schemeClr val="tx1"/>
                </a:solidFill>
                <a:latin typeface="Arial" panose="020B0604020202020204" pitchFamily="34" charset="0"/>
              </a:defRPr>
            </a:lvl5pPr>
            <a:lvl6pPr marL="2656506" indent="-239975" eaLnBrk="0" fontAlgn="base" hangingPunct="0">
              <a:spcBef>
                <a:spcPct val="0"/>
              </a:spcBef>
              <a:spcAft>
                <a:spcPct val="0"/>
              </a:spcAft>
              <a:defRPr b="1">
                <a:solidFill>
                  <a:schemeClr val="tx1"/>
                </a:solidFill>
                <a:latin typeface="Arial" panose="020B0604020202020204" pitchFamily="34" charset="0"/>
              </a:defRPr>
            </a:lvl6pPr>
            <a:lvl7pPr marL="3139812" indent="-239975" eaLnBrk="0" fontAlgn="base" hangingPunct="0">
              <a:spcBef>
                <a:spcPct val="0"/>
              </a:spcBef>
              <a:spcAft>
                <a:spcPct val="0"/>
              </a:spcAft>
              <a:defRPr b="1">
                <a:solidFill>
                  <a:schemeClr val="tx1"/>
                </a:solidFill>
                <a:latin typeface="Arial" panose="020B0604020202020204" pitchFamily="34" charset="0"/>
              </a:defRPr>
            </a:lvl7pPr>
            <a:lvl8pPr marL="3623118" indent="-239975" eaLnBrk="0" fontAlgn="base" hangingPunct="0">
              <a:spcBef>
                <a:spcPct val="0"/>
              </a:spcBef>
              <a:spcAft>
                <a:spcPct val="0"/>
              </a:spcAft>
              <a:defRPr b="1">
                <a:solidFill>
                  <a:schemeClr val="tx1"/>
                </a:solidFill>
                <a:latin typeface="Arial" panose="020B0604020202020204" pitchFamily="34" charset="0"/>
              </a:defRPr>
            </a:lvl8pPr>
            <a:lvl9pPr marL="4106424" indent="-239975"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966612" rtl="0" eaLnBrk="1" fontAlgn="base" latinLnBrk="0" hangingPunct="1">
              <a:lnSpc>
                <a:spcPct val="100000"/>
              </a:lnSpc>
              <a:spcBef>
                <a:spcPct val="0"/>
              </a:spcBef>
              <a:spcAft>
                <a:spcPct val="0"/>
              </a:spcAft>
              <a:buClrTx/>
              <a:buSzTx/>
              <a:buFontTx/>
              <a:buNone/>
              <a:tabLst/>
              <a:defRPr/>
            </a:pPr>
            <a:fld id="{C2CFFF2F-615E-4082-A8B4-C0B05070D0D4}"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29</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026945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eaLnBrk="0" fontAlgn="base" hangingPunct="0">
              <a:spcBef>
                <a:spcPct val="30000"/>
              </a:spcBef>
              <a:spcAft>
                <a:spcPct val="0"/>
              </a:spcAft>
              <a:defRPr/>
            </a:pPr>
            <a:r>
              <a:rPr lang="en-GB" b="0" i="1" kern="0" dirty="0">
                <a:solidFill>
                  <a:srgbClr val="000000"/>
                </a:solidFill>
                <a:latin typeface="Calibri" panose="020F0502020204030204" pitchFamily="34" charset="0"/>
                <a:cs typeface="Calibri" panose="020F0502020204030204" pitchFamily="34" charset="0"/>
              </a:rPr>
              <a:t>AE, adverse event; ARV, antiretroviral; d/c, discontinuation; FTR, fostemsavir; </a:t>
            </a:r>
            <a:r>
              <a:rPr lang="en-US" altLang="en-US" b="0" i="1" dirty="0">
                <a:latin typeface="Arial" panose="020B0604020202020204" pitchFamily="34" charset="0"/>
              </a:rPr>
              <a:t>OBR, optimized background regimen.</a:t>
            </a:r>
            <a:endParaRPr lang="en-GB" b="0" i="1" kern="0" dirty="0">
              <a:solidFill>
                <a:srgbClr val="000000"/>
              </a:solidFill>
              <a:latin typeface="Calibri" panose="020F0502020204030204" pitchFamily="34" charset="0"/>
              <a:cs typeface="Calibri" panose="020F0502020204030204" pitchFamily="34" charset="0"/>
            </a:endParaRPr>
          </a:p>
          <a:p>
            <a:pPr defTabSz="966612" eaLnBrk="0" fontAlgn="base" hangingPunct="0">
              <a:spcBef>
                <a:spcPct val="30000"/>
              </a:spcBef>
              <a:spcAft>
                <a:spcPct val="0"/>
              </a:spcAft>
              <a:defRPr/>
            </a:pPr>
            <a:endParaRPr lang="en-GB" i="1" kern="0" dirty="0">
              <a:solidFill>
                <a:srgbClr val="000000"/>
              </a:solidFill>
              <a:latin typeface="Calibri" panose="020F0502020204030204" pitchFamily="34" charset="0"/>
              <a:cs typeface="Calibri" panose="020F0502020204030204" pitchFamily="34" charset="0"/>
            </a:endParaRPr>
          </a:p>
          <a:p>
            <a:endParaRPr lang="en-US" i="1" dirty="0"/>
          </a:p>
        </p:txBody>
      </p:sp>
      <p:sp>
        <p:nvSpPr>
          <p:cNvPr id="4" name="Slide Number Placeholder 3"/>
          <p:cNvSpPr>
            <a:spLocks noGrp="1"/>
          </p:cNvSpPr>
          <p:nvPr>
            <p:ph type="sldNum" sz="quarter" idx="5"/>
          </p:nvPr>
        </p:nvSpPr>
        <p:spPr/>
        <p:txBody>
          <a:bodyPr/>
          <a:lstStyle/>
          <a:p>
            <a:pPr marL="0" marR="0" lvl="0" indent="0" algn="r" defTabSz="966612"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66612" rtl="0" eaLnBrk="1" fontAlgn="base" latinLnBrk="0" hangingPunct="1">
                <a:lnSpc>
                  <a:spcPct val="100000"/>
                </a:lnSpc>
                <a:spcBef>
                  <a:spcPct val="0"/>
                </a:spcBef>
                <a:spcAft>
                  <a:spcPct val="0"/>
                </a:spcAft>
                <a:buClrTx/>
                <a:buSzTx/>
                <a:buFontTx/>
                <a:buNone/>
                <a:tabLst/>
                <a:defRPr/>
              </a:pPr>
              <a:t>30</a:t>
            </a:fld>
            <a:endParaRPr kumimoji="0" lang="en-US" altLang="en-US" sz="13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769881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BL, baseline; SD, standard deviation.</a:t>
            </a:r>
          </a:p>
          <a:p>
            <a:endParaRPr lang="en-US" i="1" dirty="0"/>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00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CF321AA-F1D8-44D3-A2D3-0AFA8B4AFCFB}"/>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A3AAC1E2-53F7-47D6-A51D-AEFB8093E8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8A591B23-31B4-486F-A6D0-2F3265005E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EAD01FD-73AF-44F1-88D2-82F9A1E372EA}" type="slidenum">
              <a:rPr lang="en-US" altLang="en-US" b="0" smtClean="0">
                <a:solidFill>
                  <a:srgbClr val="000000"/>
                </a:solidFill>
                <a:ea typeface="MS PGothic" panose="020B0600070205080204" pitchFamily="34" charset="-128"/>
              </a:rPr>
              <a:pPr/>
              <a:t>3</a:t>
            </a:fld>
            <a:endParaRPr lang="en-US" altLang="en-US" b="0">
              <a:solidFill>
                <a:srgbClr val="000000"/>
              </a:solidFill>
              <a:ea typeface="MS PGothic" panose="020B0600070205080204"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AE, adverse event.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84598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ART, antiretroviral therapy; ARV, antiretroviral; LEN, </a:t>
            </a:r>
            <a:r>
              <a:rPr lang="en-US" sz="1200" b="0" i="1" dirty="0"/>
              <a:t>lenacapavir; OBR, optimized background regimen; PWH, people with HIV</a:t>
            </a:r>
            <a:r>
              <a:rPr lang="en-US" b="0" i="1" dirty="0"/>
              <a:t>.</a:t>
            </a:r>
            <a:endParaRPr lang="en-US" b="0"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052690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LEN, </a:t>
            </a:r>
            <a:r>
              <a:rPr lang="en-US" sz="1200" i="1" dirty="0"/>
              <a:t>lenacapavir.</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20009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ARV, antiretroviral; EU, European Union; LEN, </a:t>
            </a:r>
            <a:r>
              <a:rPr lang="en-US" sz="1200" b="0" i="1" dirty="0"/>
              <a:t>lenacapavir; MDR, multidrug resistant; OBR, optimized background regimen; RAM, resistance-associated mutation.</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56031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LEN, </a:t>
            </a:r>
            <a:r>
              <a:rPr lang="en-US" sz="1200" i="1" dirty="0"/>
              <a:t>lenacapavir; SAE, serious adverse events.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18764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dirty="0">
                <a:effectLst/>
                <a:latin typeface="Arial" panose="020B0604020202020204" pitchFamily="34" charset="0"/>
                <a:ea typeface="Calibri" panose="020F0502020204030204" pitchFamily="34" charset="0"/>
                <a:cs typeface="Times New Roman" panose="02020603050405020304" pitchFamily="18" charset="0"/>
              </a:rPr>
              <a:t>ATV, atazanavir; DRV, darunavir; DTG, dolutegravir; FTC, emtricitabine; INSTI, integrase strand transfer inhibitor; LPV, lopinavir; MVC, </a:t>
            </a:r>
            <a:r>
              <a:rPr lang="en-US" sz="1800" b="0" i="1" dirty="0">
                <a:effectLst/>
                <a:latin typeface="Arial" panose="020B0604020202020204" pitchFamily="34" charset="0"/>
                <a:ea typeface="Calibri" panose="020F0502020204030204" pitchFamily="34" charset="0"/>
              </a:rPr>
              <a:t>maraviroc; </a:t>
            </a:r>
            <a:r>
              <a:rPr lang="en-US" sz="1800" b="0" i="1" dirty="0">
                <a:effectLst/>
                <a:latin typeface="Arial" panose="020B0604020202020204" pitchFamily="34" charset="0"/>
                <a:ea typeface="Calibri" panose="020F0502020204030204" pitchFamily="34" charset="0"/>
                <a:cs typeface="Times New Roman" panose="02020603050405020304" pitchFamily="18" charset="0"/>
              </a:rPr>
              <a:t>NNRTI, non-nucleoside reverse-transcriptase inhibitor; NRTI, nucleos(t)ide reverse-transcriptase inhibitor; PI, protease inhibitor; RTV, ritonavir; TAF, tenofovir alafenamide.</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21943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6380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ART, antiretroviral therapy; ASCVD, atherosclerotic cardiovascular disease; ATV, atazanavir; COBI, cobicistat; DRV, darunavir; DTG, dolutegravir; EFV, efavirenz; FTC, emtricitabine; GI, gastrointestinal; RAL, raltegravir; RTV, ritonavir; TDF, tenofovir disoproxil fumarate.</a:t>
            </a:r>
          </a:p>
          <a:p>
            <a:endParaRPr lang="en-US" i="1" dirty="0"/>
          </a:p>
          <a:p>
            <a:r>
              <a:rPr lang="en-US" i="1" dirty="0"/>
              <a:t>Added in - Poor immune reconstitution slide from DHHS guidelines</a:t>
            </a:r>
          </a:p>
          <a:p>
            <a:r>
              <a:rPr lang="en-US" i="1" dirty="0"/>
              <a:t>Lot of resistance but not to integrase inhibitors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03508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i="1" dirty="0">
                <a:latin typeface="Arial" panose="020B0604020202020204" pitchFamily="34" charset="0"/>
                <a:cs typeface="Arial" panose="020B0604020202020204" pitchFamily="34" charset="0"/>
              </a:rPr>
              <a:t>ABC, abacavir; ART, antiretroviral therapy; HBV, hepatitis B virus; PI, protease inhibitor; VF, virologic failure.</a:t>
            </a:r>
          </a:p>
          <a:p>
            <a:endParaRPr lang="en-US" sz="800" i="1" dirty="0">
              <a:latin typeface="Arial" panose="020B0604020202020204" pitchFamily="34" charset="0"/>
              <a:cs typeface="Arial" panose="020B0604020202020204" pitchFamily="34" charset="0"/>
            </a:endParaRPr>
          </a:p>
          <a:p>
            <a:endParaRPr lang="en-US" sz="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90577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a:latin typeface="Arial" panose="020B0604020202020204" pitchFamily="34" charset="0"/>
                <a:cs typeface="Arial" panose="020B0604020202020204" pitchFamily="34" charset="0"/>
              </a:rPr>
              <a:t>LPV, lopinavir; RAL, raltegravir; RTV, ritonavir; VF, virologic failure.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i="1" dirty="0">
              <a:latin typeface="Arial" panose="020B0604020202020204" pitchFamily="34" charset="0"/>
              <a:cs typeface="Arial" panose="020B0604020202020204" pitchFamily="34" charset="0"/>
            </a:endParaRPr>
          </a:p>
          <a:p>
            <a:endParaRPr lang="en-US" altLang="en-US" dirty="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lnSpc>
                <a:spcPct val="90000"/>
              </a:lnSpc>
              <a:spcBef>
                <a:spcPct val="15000"/>
              </a:spcBef>
              <a:buChar char="•"/>
              <a:defRPr sz="1000">
                <a:solidFill>
                  <a:schemeClr val="tx1"/>
                </a:solidFill>
                <a:latin typeface="Arial" panose="020B0604020202020204" pitchFamily="34" charset="0"/>
              </a:defRPr>
            </a:lvl1pPr>
            <a:lvl2pPr marL="742950" indent="-285750" defTabSz="942975">
              <a:lnSpc>
                <a:spcPct val="90000"/>
              </a:lnSpc>
              <a:spcBef>
                <a:spcPct val="15000"/>
              </a:spcBef>
              <a:buChar char="•"/>
              <a:defRPr sz="1000">
                <a:solidFill>
                  <a:schemeClr val="tx1"/>
                </a:solidFill>
                <a:latin typeface="Arial" panose="020B0604020202020204" pitchFamily="34" charset="0"/>
              </a:defRPr>
            </a:lvl2pPr>
            <a:lvl3pPr marL="1143000" indent="-228600" defTabSz="942975">
              <a:lnSpc>
                <a:spcPct val="90000"/>
              </a:lnSpc>
              <a:spcBef>
                <a:spcPct val="15000"/>
              </a:spcBef>
              <a:buChar char="•"/>
              <a:defRPr sz="1000">
                <a:solidFill>
                  <a:schemeClr val="tx1"/>
                </a:solidFill>
                <a:latin typeface="Arial" panose="020B0604020202020204" pitchFamily="34" charset="0"/>
              </a:defRPr>
            </a:lvl3pPr>
            <a:lvl4pPr marL="1600200" indent="-228600" defTabSz="942975">
              <a:spcBef>
                <a:spcPct val="30000"/>
              </a:spcBef>
              <a:buChar char="•"/>
              <a:defRPr sz="1000">
                <a:solidFill>
                  <a:schemeClr val="tx1"/>
                </a:solidFill>
                <a:latin typeface="Arial" panose="020B0604020202020204" pitchFamily="34" charset="0"/>
              </a:defRPr>
            </a:lvl4pPr>
            <a:lvl5pPr marL="2057400" indent="-228600" defTabSz="942975">
              <a:spcBef>
                <a:spcPct val="30000"/>
              </a:spcBef>
              <a:buChar char="•"/>
              <a:defRPr sz="1000">
                <a:solidFill>
                  <a:schemeClr val="tx1"/>
                </a:solidFill>
                <a:latin typeface="Arial" panose="020B0604020202020204" pitchFamily="34" charset="0"/>
              </a:defRPr>
            </a:lvl5pPr>
            <a:lvl6pPr marL="25146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6pPr>
            <a:lvl7pPr marL="29718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7pPr>
            <a:lvl8pPr marL="34290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8pPr>
            <a:lvl9pPr marL="3886200" indent="-228600" defTabSz="942975" eaLnBrk="0" fontAlgn="base" hangingPunct="0">
              <a:spcBef>
                <a:spcPct val="30000"/>
              </a:spcBef>
              <a:spcAft>
                <a:spcPct val="0"/>
              </a:spcAft>
              <a:buChar char="•"/>
              <a:defRPr sz="1000">
                <a:solidFill>
                  <a:schemeClr val="tx1"/>
                </a:solidFill>
                <a:latin typeface="Arial" panose="020B0604020202020204" pitchFamily="34" charset="0"/>
              </a:defRPr>
            </a:lvl9pPr>
          </a:lstStyle>
          <a:p>
            <a:pPr marL="0" marR="0" lvl="0" indent="0" algn="r" defTabSz="942975" rtl="0" eaLnBrk="1" fontAlgn="base" latinLnBrk="0" hangingPunct="1">
              <a:lnSpc>
                <a:spcPct val="100000"/>
              </a:lnSpc>
              <a:spcBef>
                <a:spcPct val="0"/>
              </a:spcBef>
              <a:spcAft>
                <a:spcPct val="0"/>
              </a:spcAft>
              <a:buClrTx/>
              <a:buSzTx/>
              <a:buFontTx/>
              <a:buNone/>
              <a:tabLst/>
              <a:defRPr/>
            </a:pPr>
            <a:fld id="{1E0C173E-06C4-4710-A79B-B61D20F71F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42975"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7916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ACACA09-0F92-4531-9513-6439D4F1DA5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32935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1" dirty="0">
                <a:latin typeface="Arial" panose="020B0604020202020204" pitchFamily="34" charset="0"/>
                <a:cs typeface="Arial" panose="020B0604020202020204" pitchFamily="34" charset="0"/>
              </a:rPr>
              <a:t>BIC, bictegravir; DTG, dolutegravir; INSTI, integrase strand transfer inhibitor; </a:t>
            </a:r>
            <a:r>
              <a:rPr lang="en-US" sz="1800" b="0" i="1" dirty="0">
                <a:effectLst/>
                <a:latin typeface="Arial" panose="020B0604020202020204" pitchFamily="34" charset="0"/>
                <a:ea typeface="Calibri" panose="020F0502020204030204" pitchFamily="34" charset="0"/>
                <a:cs typeface="Times New Roman" panose="02020603050405020304" pitchFamily="18" charset="0"/>
              </a:rPr>
              <a:t>NRTI, nucleos(t)ide reverse-transcriptase inhibitor; PI, protease inhibitor.</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800" i="1" dirty="0">
              <a:latin typeface="Arial" panose="020B0604020202020204" pitchFamily="34" charset="0"/>
              <a:cs typeface="Arial" panose="020B0604020202020204" pitchFamily="34" charset="0"/>
            </a:endParaRPr>
          </a:p>
          <a:p>
            <a:endParaRPr lang="en-US" sz="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2611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73161" rtl="0" eaLnBrk="1" fontAlgn="auto" latinLnBrk="0" hangingPunct="1">
              <a:lnSpc>
                <a:spcPct val="100000"/>
              </a:lnSpc>
              <a:spcBef>
                <a:spcPts val="0"/>
              </a:spcBef>
              <a:spcAft>
                <a:spcPts val="0"/>
              </a:spcAft>
              <a:buClrTx/>
              <a:buSzTx/>
              <a:buFontTx/>
              <a:buNone/>
              <a:tabLst/>
              <a:defRPr/>
            </a:pPr>
            <a:r>
              <a:rPr lang="en-US" sz="800" b="0" i="1" dirty="0">
                <a:latin typeface="Arial" panose="020B0604020202020204" pitchFamily="34" charset="0"/>
                <a:cs typeface="Arial" panose="020B0604020202020204" pitchFamily="34" charset="0"/>
              </a:rPr>
              <a:t>ART, antiretroviral therapy; BIC, bictegravir; DTG, dolutegravir; FTC, emtricitabine; </a:t>
            </a:r>
            <a:r>
              <a:rPr lang="en-US" sz="1800" b="0" i="1" dirty="0">
                <a:effectLst/>
                <a:latin typeface="Arial" panose="020B0604020202020204" pitchFamily="34" charset="0"/>
                <a:ea typeface="Calibri" panose="020F0502020204030204" pitchFamily="34" charset="0"/>
                <a:cs typeface="Times New Roman" panose="02020603050405020304" pitchFamily="18" charset="0"/>
              </a:rPr>
              <a:t>NNRTI, non-nucleoside reverse-transcriptase inhibitor; NRTI, nucleos(t)ide reverse-transcriptase inhibitor; PI, protease inhibitor; </a:t>
            </a:r>
            <a:r>
              <a:rPr lang="en-US" sz="800" b="0" i="1" dirty="0">
                <a:latin typeface="Arial" panose="020B0604020202020204" pitchFamily="34" charset="0"/>
                <a:cs typeface="Arial" panose="020B0604020202020204" pitchFamily="34" charset="0"/>
              </a:rPr>
              <a:t>TAF, tenofovir alafenamide.</a:t>
            </a:r>
          </a:p>
          <a:p>
            <a:pPr defTabSz="873161">
              <a:defRPr/>
            </a:pPr>
            <a:endParaRPr lang="en-US" sz="800" i="1" dirty="0">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873161"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873161"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09100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t>BIC, bictegravir; DTG, dolutegravir; FTC, emtricitabine; </a:t>
            </a:r>
            <a:r>
              <a:rPr lang="en-US" sz="1800" b="0" i="1" dirty="0">
                <a:effectLst/>
                <a:latin typeface="Arial" panose="020B0604020202020204" pitchFamily="34" charset="0"/>
                <a:ea typeface="Calibri" panose="020F0502020204030204" pitchFamily="34" charset="0"/>
              </a:rPr>
              <a:t>NRTI, nucleos(t)ide reverse-transcriptase inhibitor; </a:t>
            </a:r>
            <a:r>
              <a:rPr lang="en-US" sz="1200" b="0" i="1" dirty="0"/>
              <a:t>TAF, tenofovir alafenamide; TAM, thymidine analog mutation.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72F01-6714-4A31-8C22-8E0F1B091B56}" type="slidenum">
              <a:rPr kumimoji="0" lang="en-US" alt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alt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53466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ART, antiretroviral therapy; ARV, antiretroviral; DRV, darunavir; DTG, dolutegravir; EFV, efavirenz; FTC, emtricitabine; GI, gastrointestinal; RTV, ritonavir; TDF, tenofovir disoproxil fumarate; WBC, white blood cell.</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69196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DRV, darunavir; DTG, dolutegravir; EFV, efavirenz; FTC, emtricitabine; GI, gastrointestinal; TDF, tenofovir disoproxil fumarate.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42212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BIC, bictegravir; DRV, darunavir; DTG, dolutegravir; EFV, efavirenz; FTC, emtricitabine; GI, gastrointestinal; RTV, ritonavir; TAF, tenofovir alafenamide; TDF, tenofovir disoproxil fumarate.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62953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FTR, fostemsavir; IBA, ibalizumab; LEN, lenacapavir; VF, virologic failure.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394676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ACACA09-0F92-4531-9513-6439D4F1DA5E}"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63029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5A9CD1-378D-4C9F-981C-DD7277607FD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PWH, people with HIV.</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E05441-AB89-684C-9CF3-AD7EB8A5D8E6}"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164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573827-3860-4FD7-A787-023EABA887E6}"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5170" name="Rectangle 2"/>
          <p:cNvSpPr>
            <a:spLocks noGrp="1" noRot="1" noChangeAspect="1" noChangeArrowheads="1" noTextEdit="1"/>
          </p:cNvSpPr>
          <p:nvPr>
            <p:ph type="sldImg"/>
          </p:nvPr>
        </p:nvSpPr>
        <p:spPr>
          <a:xfrm>
            <a:off x="457200" y="720725"/>
            <a:ext cx="6402388" cy="3602038"/>
          </a:xfrm>
          <a:ln/>
        </p:spPr>
      </p:sp>
      <p:sp>
        <p:nvSpPr>
          <p:cNvPr id="135171" name="Rectangle 3"/>
          <p:cNvSpPr>
            <a:spLocks noGrp="1" noChangeArrowheads="1"/>
          </p:cNvSpPr>
          <p:nvPr>
            <p:ph type="body" idx="1"/>
          </p:nvPr>
        </p:nvSpPr>
        <p:spPr/>
        <p:txBody>
          <a:bodyPr lIns="96641" tIns="48320" rIns="96641" bIns="48320"/>
          <a:lstStyle/>
          <a:p>
            <a:r>
              <a:rPr lang="en-US" sz="1800" b="0" i="1" dirty="0">
                <a:effectLst/>
                <a:latin typeface="Arial" panose="020B0604020202020204" pitchFamily="34" charset="0"/>
                <a:ea typeface="Calibri" panose="020F0502020204030204" pitchFamily="34" charset="0"/>
              </a:rPr>
              <a:t>ART, antiretroviral therapy; NNRTI, non-nucleoside reverse-transcriptase inhibitor; NRTI, nucleos(t)ide reverse-transcriptase inhibitor; </a:t>
            </a:r>
            <a:r>
              <a:rPr lang="en-US" b="0" i="1" dirty="0"/>
              <a:t>ZDV, zidovudine.</a:t>
            </a:r>
          </a:p>
          <a:p>
            <a:endParaRPr lang="en-US" i="1" dirty="0"/>
          </a:p>
          <a:p>
            <a:endParaRPr lang="en-US" i="1" dirty="0"/>
          </a:p>
        </p:txBody>
      </p:sp>
    </p:spTree>
    <p:extLst>
      <p:ext uri="{BB962C8B-B14F-4D97-AF65-F5344CB8AC3E}">
        <p14:creationId xmlns:p14="http://schemas.microsoft.com/office/powerpoint/2010/main" val="3423275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i="1" dirty="0">
                <a:effectLst/>
                <a:latin typeface="Arial" panose="020B0604020202020204" pitchFamily="34" charset="0"/>
                <a:ea typeface="Calibri" panose="020F0502020204030204" pitchFamily="34" charset="0"/>
              </a:rPr>
              <a:t>ART, antiretroviral therapy; CNICS, Centers for AIDS Research Network of Integrated Clinical Systems.</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rPr>
              <a:t>These are data from the CNICS cohort (collaborative cohort of 8 centers across the US) that comprises heavily treatment–experienced patients (N &gt;26,000). </a:t>
            </a:r>
            <a:endParaRPr lang="en-US" sz="18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5FB3F0-D852-4D56-BE75-172E4915761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503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61012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315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3" name="Picture 2" descr="A picture containing icon&#10;&#10;Description automatically generated">
            <a:extLst>
              <a:ext uri="{FF2B5EF4-FFF2-40B4-BE49-F238E27FC236}">
                <a16:creationId xmlns:a16="http://schemas.microsoft.com/office/drawing/2014/main" id="{B418BC65-FA9C-4AD6-96A5-06C2F5B6979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84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647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608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0574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24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pic>
        <p:nvPicPr>
          <p:cNvPr id="10" name="Picture 9" descr="A picture containing icon&#10;&#10;Description automatically generated">
            <a:extLst>
              <a:ext uri="{FF2B5EF4-FFF2-40B4-BE49-F238E27FC236}">
                <a16:creationId xmlns:a16="http://schemas.microsoft.com/office/drawing/2014/main" id="{42E79C8A-E7C4-431E-B7EE-896656B478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8790"/>
          <a:stretch/>
        </p:blipFill>
        <p:spPr>
          <a:xfrm>
            <a:off x="9034667" y="5560297"/>
            <a:ext cx="3157333" cy="1029416"/>
          </a:xfrm>
          <a:prstGeom prst="rect">
            <a:avLst/>
          </a:prstGeom>
        </p:spPr>
      </p:pic>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03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026722"/>
      </p:ext>
    </p:extLst>
  </p:cSld>
  <p:clrMap bg1="dk2" tx1="lt1" bg2="dk1"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hyperlink" Target="http://www.clinicaloptions.com/"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clinicaloptions.com/" TargetMode="External"/><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a:xfrm>
            <a:off x="609599" y="1600200"/>
            <a:ext cx="11149014" cy="2057400"/>
          </a:xfrm>
        </p:spPr>
        <p:txBody>
          <a:bodyPr>
            <a:normAutofit/>
          </a:bodyPr>
          <a:lstStyle/>
          <a:p>
            <a:r>
              <a:rPr lang="en-US" altLang="en-US" sz="4000" dirty="0"/>
              <a:t>Contemporary HIV Treatment and Prevention 2022:</a:t>
            </a:r>
            <a:br>
              <a:rPr lang="en-US" altLang="en-US" sz="4000" dirty="0"/>
            </a:br>
            <a:r>
              <a:rPr lang="en-US" altLang="en-US" sz="4000" dirty="0"/>
              <a:t>Optimizing HIV Outcomes in Challenging Scenarios </a:t>
            </a:r>
          </a:p>
        </p:txBody>
      </p:sp>
      <p:sp>
        <p:nvSpPr>
          <p:cNvPr id="9" name="Text Box 21">
            <a:extLst>
              <a:ext uri="{FF2B5EF4-FFF2-40B4-BE49-F238E27FC236}">
                <a16:creationId xmlns:a16="http://schemas.microsoft.com/office/drawing/2014/main" id="{29C97272-D98D-4B80-A5DE-809F0B118B50}"/>
              </a:ext>
            </a:extLst>
          </p:cNvPr>
          <p:cNvSpPr txBox="1">
            <a:spLocks noChangeArrowheads="1"/>
          </p:cNvSpPr>
          <p:nvPr/>
        </p:nvSpPr>
        <p:spPr bwMode="auto">
          <a:xfrm>
            <a:off x="413361" y="6385170"/>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rPr>
              <a:t>This program is supported by ViiV Healthcare.</a:t>
            </a:r>
          </a:p>
        </p:txBody>
      </p:sp>
      <p:pic>
        <p:nvPicPr>
          <p:cNvPr id="5" name="Picture 4" descr="A picture containing graphical user interface&#10;&#10;Description automatically generated">
            <a:extLst>
              <a:ext uri="{FF2B5EF4-FFF2-40B4-BE49-F238E27FC236}">
                <a16:creationId xmlns:a16="http://schemas.microsoft.com/office/drawing/2014/main" id="{F394971C-5F8B-4BD9-882E-D9BABFEE2A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288" y="239713"/>
            <a:ext cx="2021881" cy="10793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94824-1FC1-F147-9ABA-896373ECA922}"/>
              </a:ext>
            </a:extLst>
          </p:cNvPr>
          <p:cNvSpPr>
            <a:spLocks noGrp="1"/>
          </p:cNvSpPr>
          <p:nvPr>
            <p:ph type="title"/>
          </p:nvPr>
        </p:nvSpPr>
        <p:spPr/>
        <p:txBody>
          <a:bodyPr/>
          <a:lstStyle/>
          <a:p>
            <a:r>
              <a:rPr lang="en-US" dirty="0"/>
              <a:t>Prevalence of Heavily Treatment–Experienced Patients With Multiclass Resistance/Limited Treatment Options </a:t>
            </a:r>
          </a:p>
        </p:txBody>
      </p:sp>
      <p:sp>
        <p:nvSpPr>
          <p:cNvPr id="4" name="Content Placeholder 3">
            <a:extLst>
              <a:ext uri="{FF2B5EF4-FFF2-40B4-BE49-F238E27FC236}">
                <a16:creationId xmlns:a16="http://schemas.microsoft.com/office/drawing/2014/main" id="{E8FC64E4-221D-8947-A4BB-6FCEDCCAD2F5}"/>
              </a:ext>
            </a:extLst>
          </p:cNvPr>
          <p:cNvSpPr>
            <a:spLocks noGrp="1"/>
          </p:cNvSpPr>
          <p:nvPr>
            <p:ph idx="1"/>
          </p:nvPr>
        </p:nvSpPr>
        <p:spPr/>
        <p:txBody>
          <a:bodyPr/>
          <a:lstStyle/>
          <a:p>
            <a:r>
              <a:rPr lang="en-US" sz="2400" dirty="0"/>
              <a:t>CNICS cohort of &gt;26,000 ART-experienced people with HIV receiving care in the US</a:t>
            </a:r>
          </a:p>
          <a:p>
            <a:r>
              <a:rPr lang="en-US" sz="2400" dirty="0"/>
              <a:t>Limited treatment options defined as ≤2 available classes with ≤2 active drugs per class by resistance testing</a:t>
            </a:r>
          </a:p>
          <a:p>
            <a:endParaRPr lang="en-US" sz="2400" dirty="0"/>
          </a:p>
        </p:txBody>
      </p:sp>
      <p:grpSp>
        <p:nvGrpSpPr>
          <p:cNvPr id="3" name="Group 2">
            <a:extLst>
              <a:ext uri="{FF2B5EF4-FFF2-40B4-BE49-F238E27FC236}">
                <a16:creationId xmlns:a16="http://schemas.microsoft.com/office/drawing/2014/main" id="{8BF62D56-04B3-4E7F-AB4D-BB1C125622CF}"/>
              </a:ext>
            </a:extLst>
          </p:cNvPr>
          <p:cNvGrpSpPr/>
          <p:nvPr/>
        </p:nvGrpSpPr>
        <p:grpSpPr>
          <a:xfrm>
            <a:off x="2009599" y="2753941"/>
            <a:ext cx="7974594" cy="3729518"/>
            <a:chOff x="2009599" y="2515402"/>
            <a:chExt cx="7974594" cy="4097324"/>
          </a:xfrm>
        </p:grpSpPr>
        <p:cxnSp>
          <p:nvCxnSpPr>
            <p:cNvPr id="12" name="Straight Connector 11">
              <a:extLst>
                <a:ext uri="{FF2B5EF4-FFF2-40B4-BE49-F238E27FC236}">
                  <a16:creationId xmlns:a16="http://schemas.microsoft.com/office/drawing/2014/main" id="{CAAC0B9E-27BE-44A6-8E4A-EE26098EB177}"/>
                </a:ext>
              </a:extLst>
            </p:cNvPr>
            <p:cNvCxnSpPr/>
            <p:nvPr/>
          </p:nvCxnSpPr>
          <p:spPr bwMode="auto">
            <a:xfrm>
              <a:off x="3114136" y="5874589"/>
              <a:ext cx="6650966"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F3C67035-9789-4A35-B46F-F4F8E7BB5610}"/>
                </a:ext>
              </a:extLst>
            </p:cNvPr>
            <p:cNvCxnSpPr>
              <a:cxnSpLocks/>
            </p:cNvCxnSpPr>
            <p:nvPr/>
          </p:nvCxnSpPr>
          <p:spPr bwMode="auto">
            <a:xfrm flipV="1">
              <a:off x="3114136" y="2708694"/>
              <a:ext cx="0" cy="3165895"/>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DB632A1C-70AC-4332-B80D-165E9DBBCD8F}"/>
                </a:ext>
              </a:extLst>
            </p:cNvPr>
            <p:cNvCxnSpPr/>
            <p:nvPr/>
          </p:nvCxnSpPr>
          <p:spPr bwMode="auto">
            <a:xfrm flipH="1">
              <a:off x="3053750" y="270869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AF787A71-5D6A-49E7-B1C5-25CCB1034041}"/>
                </a:ext>
              </a:extLst>
            </p:cNvPr>
            <p:cNvCxnSpPr/>
            <p:nvPr/>
          </p:nvCxnSpPr>
          <p:spPr bwMode="auto">
            <a:xfrm flipH="1">
              <a:off x="3053750" y="306046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7F30B2D-9786-42F0-A061-E3A516D9B746}"/>
                </a:ext>
              </a:extLst>
            </p:cNvPr>
            <p:cNvCxnSpPr/>
            <p:nvPr/>
          </p:nvCxnSpPr>
          <p:spPr bwMode="auto">
            <a:xfrm flipH="1">
              <a:off x="3053750" y="341222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0C07FF80-AE8A-4977-96C1-1B50E32B930A}"/>
                </a:ext>
              </a:extLst>
            </p:cNvPr>
            <p:cNvCxnSpPr/>
            <p:nvPr/>
          </p:nvCxnSpPr>
          <p:spPr bwMode="auto">
            <a:xfrm flipH="1">
              <a:off x="3053750" y="376399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BBFA7567-A349-44E1-9973-5FE0604257AA}"/>
                </a:ext>
              </a:extLst>
            </p:cNvPr>
            <p:cNvCxnSpPr/>
            <p:nvPr/>
          </p:nvCxnSpPr>
          <p:spPr bwMode="auto">
            <a:xfrm flipH="1">
              <a:off x="3053750" y="411575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90AF9D3B-1799-4B69-A9AC-3DF1E4B7CDDF}"/>
                </a:ext>
              </a:extLst>
            </p:cNvPr>
            <p:cNvCxnSpPr/>
            <p:nvPr/>
          </p:nvCxnSpPr>
          <p:spPr bwMode="auto">
            <a:xfrm flipH="1">
              <a:off x="3053750" y="446752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B2425651-09EA-4BBB-A183-51AC074B62A6}"/>
                </a:ext>
              </a:extLst>
            </p:cNvPr>
            <p:cNvCxnSpPr/>
            <p:nvPr/>
          </p:nvCxnSpPr>
          <p:spPr bwMode="auto">
            <a:xfrm flipH="1">
              <a:off x="3053750" y="481929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FA6A26D-2E57-4184-960B-65C66EE03081}"/>
                </a:ext>
              </a:extLst>
            </p:cNvPr>
            <p:cNvCxnSpPr/>
            <p:nvPr/>
          </p:nvCxnSpPr>
          <p:spPr bwMode="auto">
            <a:xfrm flipH="1">
              <a:off x="3053750" y="5171056"/>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C9B2F912-806E-4391-B6A8-9481DFB17501}"/>
                </a:ext>
              </a:extLst>
            </p:cNvPr>
            <p:cNvCxnSpPr/>
            <p:nvPr/>
          </p:nvCxnSpPr>
          <p:spPr bwMode="auto">
            <a:xfrm flipH="1">
              <a:off x="3053750" y="5522822"/>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B6BEEDF0-4FC7-4160-8A3B-A6EBBB6802B5}"/>
                </a:ext>
              </a:extLst>
            </p:cNvPr>
            <p:cNvCxnSpPr/>
            <p:nvPr/>
          </p:nvCxnSpPr>
          <p:spPr bwMode="auto">
            <a:xfrm flipH="1">
              <a:off x="3053750" y="587458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E40E714D-EAED-4243-94A2-8B73EAFB7806}"/>
                </a:ext>
              </a:extLst>
            </p:cNvPr>
            <p:cNvCxnSpPr/>
            <p:nvPr/>
          </p:nvCxnSpPr>
          <p:spPr bwMode="auto">
            <a:xfrm>
              <a:off x="3329796"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161D223C-8376-4236-A5B6-E929DEE0B9DA}"/>
                </a:ext>
              </a:extLst>
            </p:cNvPr>
            <p:cNvCxnSpPr/>
            <p:nvPr/>
          </p:nvCxnSpPr>
          <p:spPr bwMode="auto">
            <a:xfrm>
              <a:off x="4075262"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3239E7CA-8A66-4F39-86BE-C97322454E0F}"/>
                </a:ext>
              </a:extLst>
            </p:cNvPr>
            <p:cNvCxnSpPr/>
            <p:nvPr/>
          </p:nvCxnSpPr>
          <p:spPr bwMode="auto">
            <a:xfrm>
              <a:off x="4820728"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33F64864-6EC7-4344-827E-B99207BC4F81}"/>
                </a:ext>
              </a:extLst>
            </p:cNvPr>
            <p:cNvCxnSpPr/>
            <p:nvPr/>
          </p:nvCxnSpPr>
          <p:spPr bwMode="auto">
            <a:xfrm>
              <a:off x="5566194"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EDAAC637-B17A-4E10-81FC-14148E9F82A4}"/>
                </a:ext>
              </a:extLst>
            </p:cNvPr>
            <p:cNvCxnSpPr/>
            <p:nvPr/>
          </p:nvCxnSpPr>
          <p:spPr bwMode="auto">
            <a:xfrm>
              <a:off x="6311660"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AE29B45-BF39-424E-AE32-B625FA2CDA7F}"/>
                </a:ext>
              </a:extLst>
            </p:cNvPr>
            <p:cNvCxnSpPr/>
            <p:nvPr/>
          </p:nvCxnSpPr>
          <p:spPr bwMode="auto">
            <a:xfrm>
              <a:off x="7057126"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CB235A28-B28B-4983-95AF-46EA23265BAF}"/>
                </a:ext>
              </a:extLst>
            </p:cNvPr>
            <p:cNvCxnSpPr/>
            <p:nvPr/>
          </p:nvCxnSpPr>
          <p:spPr bwMode="auto">
            <a:xfrm>
              <a:off x="7802592"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D022C1CD-953D-460F-BD13-F0C74B3C2A50}"/>
                </a:ext>
              </a:extLst>
            </p:cNvPr>
            <p:cNvCxnSpPr/>
            <p:nvPr/>
          </p:nvCxnSpPr>
          <p:spPr bwMode="auto">
            <a:xfrm>
              <a:off x="8548058" y="5874589"/>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4375F6A9-B176-42C1-B509-071239030973}"/>
                </a:ext>
              </a:extLst>
            </p:cNvPr>
            <p:cNvCxnSpPr/>
            <p:nvPr/>
          </p:nvCxnSpPr>
          <p:spPr bwMode="auto">
            <a:xfrm>
              <a:off x="9293525" y="5874589"/>
              <a:ext cx="0" cy="64008"/>
            </a:xfrm>
            <a:prstGeom prst="line">
              <a:avLst/>
            </a:prstGeom>
            <a:noFill/>
            <a:ln w="28575" cap="flat" cmpd="sng" algn="ctr">
              <a:solidFill>
                <a:schemeClr val="bg1"/>
              </a:solidFill>
              <a:prstDash val="solid"/>
              <a:round/>
              <a:headEnd type="none" w="med" len="med"/>
              <a:tailEnd type="none" w="med" len="med"/>
            </a:ln>
            <a:effectLst/>
          </p:spPr>
        </p:cxnSp>
        <p:sp>
          <p:nvSpPr>
            <p:cNvPr id="37" name="TextBox 36">
              <a:extLst>
                <a:ext uri="{FF2B5EF4-FFF2-40B4-BE49-F238E27FC236}">
                  <a16:creationId xmlns:a16="http://schemas.microsoft.com/office/drawing/2014/main" id="{46F6FF4D-E5FF-4145-A7F1-ABA04276109B}"/>
                </a:ext>
              </a:extLst>
            </p:cNvPr>
            <p:cNvSpPr txBox="1"/>
            <p:nvPr/>
          </p:nvSpPr>
          <p:spPr bwMode="auto">
            <a:xfrm>
              <a:off x="2388095" y="2515402"/>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38" name="TextBox 37">
              <a:extLst>
                <a:ext uri="{FF2B5EF4-FFF2-40B4-BE49-F238E27FC236}">
                  <a16:creationId xmlns:a16="http://schemas.microsoft.com/office/drawing/2014/main" id="{CE1D66D5-2015-41F8-AD57-F4DCAD5DAEA6}"/>
                </a:ext>
              </a:extLst>
            </p:cNvPr>
            <p:cNvSpPr txBox="1"/>
            <p:nvPr/>
          </p:nvSpPr>
          <p:spPr bwMode="auto">
            <a:xfrm>
              <a:off x="2388095" y="2868126"/>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a:t>
              </a:r>
            </a:p>
          </p:txBody>
        </p:sp>
        <p:sp>
          <p:nvSpPr>
            <p:cNvPr id="39" name="TextBox 38">
              <a:extLst>
                <a:ext uri="{FF2B5EF4-FFF2-40B4-BE49-F238E27FC236}">
                  <a16:creationId xmlns:a16="http://schemas.microsoft.com/office/drawing/2014/main" id="{FA59F343-1332-4B2F-BEBD-B2D1376E7493}"/>
                </a:ext>
              </a:extLst>
            </p:cNvPr>
            <p:cNvSpPr txBox="1"/>
            <p:nvPr/>
          </p:nvSpPr>
          <p:spPr bwMode="auto">
            <a:xfrm>
              <a:off x="2388095" y="3220850"/>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40" name="TextBox 39">
              <a:extLst>
                <a:ext uri="{FF2B5EF4-FFF2-40B4-BE49-F238E27FC236}">
                  <a16:creationId xmlns:a16="http://schemas.microsoft.com/office/drawing/2014/main" id="{9A53127B-0353-427A-9409-5959063AEA49}"/>
                </a:ext>
              </a:extLst>
            </p:cNvPr>
            <p:cNvSpPr txBox="1"/>
            <p:nvPr/>
          </p:nvSpPr>
          <p:spPr bwMode="auto">
            <a:xfrm>
              <a:off x="2388095" y="3573574"/>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1" name="TextBox 40">
              <a:extLst>
                <a:ext uri="{FF2B5EF4-FFF2-40B4-BE49-F238E27FC236}">
                  <a16:creationId xmlns:a16="http://schemas.microsoft.com/office/drawing/2014/main" id="{94FE04E2-99E2-441D-BF77-67B93F2C9B6E}"/>
                </a:ext>
              </a:extLst>
            </p:cNvPr>
            <p:cNvSpPr txBox="1"/>
            <p:nvPr/>
          </p:nvSpPr>
          <p:spPr bwMode="auto">
            <a:xfrm>
              <a:off x="2388095" y="3926298"/>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42" name="TextBox 41">
              <a:extLst>
                <a:ext uri="{FF2B5EF4-FFF2-40B4-BE49-F238E27FC236}">
                  <a16:creationId xmlns:a16="http://schemas.microsoft.com/office/drawing/2014/main" id="{DEE9BF77-9B9C-400C-A71F-09295DB13E61}"/>
                </a:ext>
              </a:extLst>
            </p:cNvPr>
            <p:cNvSpPr txBox="1"/>
            <p:nvPr/>
          </p:nvSpPr>
          <p:spPr bwMode="auto">
            <a:xfrm>
              <a:off x="2388095" y="4279022"/>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a:t>
              </a:r>
            </a:p>
          </p:txBody>
        </p:sp>
        <p:sp>
          <p:nvSpPr>
            <p:cNvPr id="43" name="TextBox 42">
              <a:extLst>
                <a:ext uri="{FF2B5EF4-FFF2-40B4-BE49-F238E27FC236}">
                  <a16:creationId xmlns:a16="http://schemas.microsoft.com/office/drawing/2014/main" id="{55B870E3-551A-4BA3-BBA3-0E21B4831832}"/>
                </a:ext>
              </a:extLst>
            </p:cNvPr>
            <p:cNvSpPr txBox="1"/>
            <p:nvPr/>
          </p:nvSpPr>
          <p:spPr bwMode="auto">
            <a:xfrm>
              <a:off x="2388095" y="4631746"/>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a:t>
              </a:r>
            </a:p>
          </p:txBody>
        </p:sp>
        <p:sp>
          <p:nvSpPr>
            <p:cNvPr id="44" name="TextBox 43">
              <a:extLst>
                <a:ext uri="{FF2B5EF4-FFF2-40B4-BE49-F238E27FC236}">
                  <a16:creationId xmlns:a16="http://schemas.microsoft.com/office/drawing/2014/main" id="{45A2DA48-C11F-487E-B5A0-CF0C1C7C1CF9}"/>
                </a:ext>
              </a:extLst>
            </p:cNvPr>
            <p:cNvSpPr txBox="1"/>
            <p:nvPr/>
          </p:nvSpPr>
          <p:spPr bwMode="auto">
            <a:xfrm>
              <a:off x="2388095" y="4984470"/>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63BD5D4F-6DCE-4B2D-BBC6-9DCB9221F4DA}"/>
                </a:ext>
              </a:extLst>
            </p:cNvPr>
            <p:cNvSpPr txBox="1"/>
            <p:nvPr/>
          </p:nvSpPr>
          <p:spPr bwMode="auto">
            <a:xfrm>
              <a:off x="2388095" y="5337194"/>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46" name="TextBox 45">
              <a:extLst>
                <a:ext uri="{FF2B5EF4-FFF2-40B4-BE49-F238E27FC236}">
                  <a16:creationId xmlns:a16="http://schemas.microsoft.com/office/drawing/2014/main" id="{EFA6F4B5-8AD1-4ECF-8AAD-53DF17761624}"/>
                </a:ext>
              </a:extLst>
            </p:cNvPr>
            <p:cNvSpPr txBox="1"/>
            <p:nvPr/>
          </p:nvSpPr>
          <p:spPr bwMode="auto">
            <a:xfrm>
              <a:off x="2388095" y="5689922"/>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7" name="TextBox 46">
              <a:extLst>
                <a:ext uri="{FF2B5EF4-FFF2-40B4-BE49-F238E27FC236}">
                  <a16:creationId xmlns:a16="http://schemas.microsoft.com/office/drawing/2014/main" id="{0F51EB17-5579-47C1-843C-FD421921953B}"/>
                </a:ext>
              </a:extLst>
            </p:cNvPr>
            <p:cNvSpPr txBox="1"/>
            <p:nvPr/>
          </p:nvSpPr>
          <p:spPr bwMode="auto">
            <a:xfrm rot="16200000">
              <a:off x="749817" y="3968476"/>
              <a:ext cx="316589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Prevalence of Limited Treatment Options (%)</a:t>
              </a:r>
            </a:p>
          </p:txBody>
        </p:sp>
        <p:sp>
          <p:nvSpPr>
            <p:cNvPr id="48" name="TextBox 47">
              <a:extLst>
                <a:ext uri="{FF2B5EF4-FFF2-40B4-BE49-F238E27FC236}">
                  <a16:creationId xmlns:a16="http://schemas.microsoft.com/office/drawing/2014/main" id="{DBE5AC71-9BE6-4113-B523-E2D93EBB4AF9}"/>
                </a:ext>
              </a:extLst>
            </p:cNvPr>
            <p:cNvSpPr txBox="1"/>
            <p:nvPr/>
          </p:nvSpPr>
          <p:spPr bwMode="auto">
            <a:xfrm>
              <a:off x="3023017" y="4567757"/>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5.2%</a:t>
              </a:r>
            </a:p>
          </p:txBody>
        </p:sp>
        <p:sp>
          <p:nvSpPr>
            <p:cNvPr id="49" name="TextBox 48">
              <a:extLst>
                <a:ext uri="{FF2B5EF4-FFF2-40B4-BE49-F238E27FC236}">
                  <a16:creationId xmlns:a16="http://schemas.microsoft.com/office/drawing/2014/main" id="{498B0934-6B6C-4559-A2B8-31589D08B5C1}"/>
                </a:ext>
              </a:extLst>
            </p:cNvPr>
            <p:cNvSpPr txBox="1"/>
            <p:nvPr/>
          </p:nvSpPr>
          <p:spPr bwMode="auto">
            <a:xfrm>
              <a:off x="2955768"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2000</a:t>
              </a:r>
            </a:p>
          </p:txBody>
        </p:sp>
        <p:sp>
          <p:nvSpPr>
            <p:cNvPr id="50" name="TextBox 49">
              <a:extLst>
                <a:ext uri="{FF2B5EF4-FFF2-40B4-BE49-F238E27FC236}">
                  <a16:creationId xmlns:a16="http://schemas.microsoft.com/office/drawing/2014/main" id="{403B5FF1-E56D-44EE-8E67-3C1650339301}"/>
                </a:ext>
              </a:extLst>
            </p:cNvPr>
            <p:cNvSpPr txBox="1"/>
            <p:nvPr/>
          </p:nvSpPr>
          <p:spPr bwMode="auto">
            <a:xfrm>
              <a:off x="5830944" y="5126320"/>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1.8%</a:t>
              </a:r>
            </a:p>
          </p:txBody>
        </p:sp>
        <p:sp>
          <p:nvSpPr>
            <p:cNvPr id="51" name="TextBox 50">
              <a:extLst>
                <a:ext uri="{FF2B5EF4-FFF2-40B4-BE49-F238E27FC236}">
                  <a16:creationId xmlns:a16="http://schemas.microsoft.com/office/drawing/2014/main" id="{8D8F06C5-7FD6-4760-A53F-248B88B91DBE}"/>
                </a:ext>
              </a:extLst>
            </p:cNvPr>
            <p:cNvSpPr txBox="1"/>
            <p:nvPr/>
          </p:nvSpPr>
          <p:spPr bwMode="auto">
            <a:xfrm>
              <a:off x="7439571" y="5272038"/>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52" name="TextBox 51">
              <a:extLst>
                <a:ext uri="{FF2B5EF4-FFF2-40B4-BE49-F238E27FC236}">
                  <a16:creationId xmlns:a16="http://schemas.microsoft.com/office/drawing/2014/main" id="{F9187A4C-230C-460C-93AB-653088991540}"/>
                </a:ext>
              </a:extLst>
            </p:cNvPr>
            <p:cNvSpPr txBox="1"/>
            <p:nvPr/>
          </p:nvSpPr>
          <p:spPr bwMode="auto">
            <a:xfrm>
              <a:off x="9258152" y="5272038"/>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0.8%</a:t>
              </a:r>
            </a:p>
          </p:txBody>
        </p:sp>
        <p:sp>
          <p:nvSpPr>
            <p:cNvPr id="53" name="TextBox 52">
              <a:extLst>
                <a:ext uri="{FF2B5EF4-FFF2-40B4-BE49-F238E27FC236}">
                  <a16:creationId xmlns:a16="http://schemas.microsoft.com/office/drawing/2014/main" id="{74C1D050-F1F2-4E6A-9CB4-DDBD4CA39841}"/>
                </a:ext>
              </a:extLst>
            </p:cNvPr>
            <p:cNvSpPr txBox="1"/>
            <p:nvPr/>
          </p:nvSpPr>
          <p:spPr bwMode="auto">
            <a:xfrm>
              <a:off x="3329796" y="6243394"/>
              <a:ext cx="605977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Yr</a:t>
              </a:r>
            </a:p>
          </p:txBody>
        </p:sp>
        <p:sp>
          <p:nvSpPr>
            <p:cNvPr id="54" name="TextBox 53">
              <a:extLst>
                <a:ext uri="{FF2B5EF4-FFF2-40B4-BE49-F238E27FC236}">
                  <a16:creationId xmlns:a16="http://schemas.microsoft.com/office/drawing/2014/main" id="{4D1D8CC2-A475-4449-BDD3-77E727DC2396}"/>
                </a:ext>
              </a:extLst>
            </p:cNvPr>
            <p:cNvSpPr txBox="1"/>
            <p:nvPr/>
          </p:nvSpPr>
          <p:spPr bwMode="auto">
            <a:xfrm>
              <a:off x="4446698" y="4152920"/>
              <a:ext cx="72604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7.5%</a:t>
              </a:r>
            </a:p>
          </p:txBody>
        </p:sp>
        <p:sp>
          <p:nvSpPr>
            <p:cNvPr id="55" name="TextBox 54">
              <a:extLst>
                <a:ext uri="{FF2B5EF4-FFF2-40B4-BE49-F238E27FC236}">
                  <a16:creationId xmlns:a16="http://schemas.microsoft.com/office/drawing/2014/main" id="{C36A63EB-0759-4C06-866E-DBD149974B29}"/>
                </a:ext>
              </a:extLst>
            </p:cNvPr>
            <p:cNvSpPr txBox="1"/>
            <p:nvPr/>
          </p:nvSpPr>
          <p:spPr bwMode="auto">
            <a:xfrm>
              <a:off x="3701233"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2002</a:t>
              </a:r>
            </a:p>
          </p:txBody>
        </p:sp>
        <p:sp>
          <p:nvSpPr>
            <p:cNvPr id="56" name="TextBox 55">
              <a:extLst>
                <a:ext uri="{FF2B5EF4-FFF2-40B4-BE49-F238E27FC236}">
                  <a16:creationId xmlns:a16="http://schemas.microsoft.com/office/drawing/2014/main" id="{D584CE42-6471-4648-A83A-F48D3BA1FBC3}"/>
                </a:ext>
              </a:extLst>
            </p:cNvPr>
            <p:cNvSpPr txBox="1"/>
            <p:nvPr/>
          </p:nvSpPr>
          <p:spPr bwMode="auto">
            <a:xfrm>
              <a:off x="4446698"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2004</a:t>
              </a:r>
            </a:p>
          </p:txBody>
        </p:sp>
        <p:sp>
          <p:nvSpPr>
            <p:cNvPr id="57" name="TextBox 56">
              <a:extLst>
                <a:ext uri="{FF2B5EF4-FFF2-40B4-BE49-F238E27FC236}">
                  <a16:creationId xmlns:a16="http://schemas.microsoft.com/office/drawing/2014/main" id="{D399AE2E-03A2-4A82-8957-6CBE62E46003}"/>
                </a:ext>
              </a:extLst>
            </p:cNvPr>
            <p:cNvSpPr txBox="1"/>
            <p:nvPr/>
          </p:nvSpPr>
          <p:spPr bwMode="auto">
            <a:xfrm>
              <a:off x="5192163"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2006</a:t>
              </a:r>
            </a:p>
          </p:txBody>
        </p:sp>
        <p:sp>
          <p:nvSpPr>
            <p:cNvPr id="58" name="TextBox 57">
              <a:extLst>
                <a:ext uri="{FF2B5EF4-FFF2-40B4-BE49-F238E27FC236}">
                  <a16:creationId xmlns:a16="http://schemas.microsoft.com/office/drawing/2014/main" id="{90EBCBFF-6169-4032-9FE4-6072FE009914}"/>
                </a:ext>
              </a:extLst>
            </p:cNvPr>
            <p:cNvSpPr txBox="1"/>
            <p:nvPr/>
          </p:nvSpPr>
          <p:spPr bwMode="auto">
            <a:xfrm>
              <a:off x="5937628"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2008</a:t>
              </a:r>
            </a:p>
          </p:txBody>
        </p:sp>
        <p:sp>
          <p:nvSpPr>
            <p:cNvPr id="59" name="TextBox 58">
              <a:extLst>
                <a:ext uri="{FF2B5EF4-FFF2-40B4-BE49-F238E27FC236}">
                  <a16:creationId xmlns:a16="http://schemas.microsoft.com/office/drawing/2014/main" id="{342591CF-AAE2-4588-881B-ADF515CBC028}"/>
                </a:ext>
              </a:extLst>
            </p:cNvPr>
            <p:cNvSpPr txBox="1"/>
            <p:nvPr/>
          </p:nvSpPr>
          <p:spPr bwMode="auto">
            <a:xfrm>
              <a:off x="6683093"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2010</a:t>
              </a:r>
            </a:p>
          </p:txBody>
        </p:sp>
        <p:sp>
          <p:nvSpPr>
            <p:cNvPr id="60" name="TextBox 59">
              <a:extLst>
                <a:ext uri="{FF2B5EF4-FFF2-40B4-BE49-F238E27FC236}">
                  <a16:creationId xmlns:a16="http://schemas.microsoft.com/office/drawing/2014/main" id="{BDC79825-2DC1-457C-82F9-581A8C53AAD0}"/>
                </a:ext>
              </a:extLst>
            </p:cNvPr>
            <p:cNvSpPr txBox="1"/>
            <p:nvPr/>
          </p:nvSpPr>
          <p:spPr bwMode="auto">
            <a:xfrm>
              <a:off x="7428558"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2012</a:t>
              </a:r>
            </a:p>
          </p:txBody>
        </p:sp>
        <p:sp>
          <p:nvSpPr>
            <p:cNvPr id="61" name="TextBox 60">
              <a:extLst>
                <a:ext uri="{FF2B5EF4-FFF2-40B4-BE49-F238E27FC236}">
                  <a16:creationId xmlns:a16="http://schemas.microsoft.com/office/drawing/2014/main" id="{3FB6E929-0775-41FF-8415-51AEE4D746EE}"/>
                </a:ext>
              </a:extLst>
            </p:cNvPr>
            <p:cNvSpPr txBox="1"/>
            <p:nvPr/>
          </p:nvSpPr>
          <p:spPr bwMode="auto">
            <a:xfrm>
              <a:off x="8174023"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2014</a:t>
              </a:r>
            </a:p>
          </p:txBody>
        </p:sp>
        <p:sp>
          <p:nvSpPr>
            <p:cNvPr id="62" name="TextBox 61">
              <a:extLst>
                <a:ext uri="{FF2B5EF4-FFF2-40B4-BE49-F238E27FC236}">
                  <a16:creationId xmlns:a16="http://schemas.microsoft.com/office/drawing/2014/main" id="{BEF15956-8318-4AE7-9F97-8703B669426A}"/>
                </a:ext>
              </a:extLst>
            </p:cNvPr>
            <p:cNvSpPr txBox="1"/>
            <p:nvPr/>
          </p:nvSpPr>
          <p:spPr bwMode="auto">
            <a:xfrm>
              <a:off x="8919489" y="5932430"/>
              <a:ext cx="774437" cy="40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2016</a:t>
              </a:r>
            </a:p>
          </p:txBody>
        </p:sp>
        <p:sp>
          <p:nvSpPr>
            <p:cNvPr id="63" name="Freeform: Shape 62">
              <a:extLst>
                <a:ext uri="{FF2B5EF4-FFF2-40B4-BE49-F238E27FC236}">
                  <a16:creationId xmlns:a16="http://schemas.microsoft.com/office/drawing/2014/main" id="{79251CB8-EB1A-4028-8CB4-4F027B0BFA4D}"/>
                </a:ext>
              </a:extLst>
            </p:cNvPr>
            <p:cNvSpPr/>
            <p:nvPr/>
          </p:nvSpPr>
          <p:spPr bwMode="auto">
            <a:xfrm>
              <a:off x="3312543" y="4563374"/>
              <a:ext cx="6400800" cy="1181818"/>
            </a:xfrm>
            <a:custGeom>
              <a:avLst/>
              <a:gdLst>
                <a:gd name="connsiteX0" fmla="*/ 0 w 6400800"/>
                <a:gd name="connsiteY0" fmla="*/ 388188 h 1181818"/>
                <a:gd name="connsiteX1" fmla="*/ 379563 w 6400800"/>
                <a:gd name="connsiteY1" fmla="*/ 379562 h 1181818"/>
                <a:gd name="connsiteX2" fmla="*/ 776378 w 6400800"/>
                <a:gd name="connsiteY2" fmla="*/ 69011 h 1181818"/>
                <a:gd name="connsiteX3" fmla="*/ 1164566 w 6400800"/>
                <a:gd name="connsiteY3" fmla="*/ 103517 h 1181818"/>
                <a:gd name="connsiteX4" fmla="*/ 1526876 w 6400800"/>
                <a:gd name="connsiteY4" fmla="*/ 0 h 1181818"/>
                <a:gd name="connsiteX5" fmla="*/ 1889185 w 6400800"/>
                <a:gd name="connsiteY5" fmla="*/ 51758 h 1181818"/>
                <a:gd name="connsiteX6" fmla="*/ 2251495 w 6400800"/>
                <a:gd name="connsiteY6" fmla="*/ 241539 h 1181818"/>
                <a:gd name="connsiteX7" fmla="*/ 2648310 w 6400800"/>
                <a:gd name="connsiteY7" fmla="*/ 983411 h 1181818"/>
                <a:gd name="connsiteX8" fmla="*/ 3010619 w 6400800"/>
                <a:gd name="connsiteY8" fmla="*/ 1069675 h 1181818"/>
                <a:gd name="connsiteX9" fmla="*/ 3372929 w 6400800"/>
                <a:gd name="connsiteY9" fmla="*/ 1095554 h 1181818"/>
                <a:gd name="connsiteX10" fmla="*/ 3778370 w 6400800"/>
                <a:gd name="connsiteY10" fmla="*/ 1104181 h 1181818"/>
                <a:gd name="connsiteX11" fmla="*/ 4106174 w 6400800"/>
                <a:gd name="connsiteY11" fmla="*/ 1112807 h 1181818"/>
                <a:gd name="connsiteX12" fmla="*/ 4520242 w 6400800"/>
                <a:gd name="connsiteY12" fmla="*/ 1147313 h 1181818"/>
                <a:gd name="connsiteX13" fmla="*/ 4856672 w 6400800"/>
                <a:gd name="connsiteY13" fmla="*/ 1181818 h 1181818"/>
                <a:gd name="connsiteX14" fmla="*/ 5262114 w 6400800"/>
                <a:gd name="connsiteY14" fmla="*/ 1181818 h 1181818"/>
                <a:gd name="connsiteX15" fmla="*/ 5624423 w 6400800"/>
                <a:gd name="connsiteY15" fmla="*/ 1181818 h 1181818"/>
                <a:gd name="connsiteX16" fmla="*/ 6029865 w 6400800"/>
                <a:gd name="connsiteY16" fmla="*/ 1173192 h 1181818"/>
                <a:gd name="connsiteX17" fmla="*/ 6400800 w 6400800"/>
                <a:gd name="connsiteY17" fmla="*/ 1181818 h 1181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400800" h="1181818">
                  <a:moveTo>
                    <a:pt x="0" y="388188"/>
                  </a:moveTo>
                  <a:lnTo>
                    <a:pt x="379563" y="379562"/>
                  </a:lnTo>
                  <a:lnTo>
                    <a:pt x="776378" y="69011"/>
                  </a:lnTo>
                  <a:lnTo>
                    <a:pt x="1164566" y="103517"/>
                  </a:lnTo>
                  <a:lnTo>
                    <a:pt x="1526876" y="0"/>
                  </a:lnTo>
                  <a:lnTo>
                    <a:pt x="1889185" y="51758"/>
                  </a:lnTo>
                  <a:lnTo>
                    <a:pt x="2251495" y="241539"/>
                  </a:lnTo>
                  <a:lnTo>
                    <a:pt x="2648310" y="983411"/>
                  </a:lnTo>
                  <a:lnTo>
                    <a:pt x="3010619" y="1069675"/>
                  </a:lnTo>
                  <a:lnTo>
                    <a:pt x="3372929" y="1095554"/>
                  </a:lnTo>
                  <a:lnTo>
                    <a:pt x="3778370" y="1104181"/>
                  </a:lnTo>
                  <a:lnTo>
                    <a:pt x="4106174" y="1112807"/>
                  </a:lnTo>
                  <a:lnTo>
                    <a:pt x="4520242" y="1147313"/>
                  </a:lnTo>
                  <a:lnTo>
                    <a:pt x="4856672" y="1181818"/>
                  </a:lnTo>
                  <a:lnTo>
                    <a:pt x="5262114" y="1181818"/>
                  </a:lnTo>
                  <a:lnTo>
                    <a:pt x="5624423" y="1181818"/>
                  </a:lnTo>
                  <a:lnTo>
                    <a:pt x="6029865" y="1173192"/>
                  </a:lnTo>
                  <a:lnTo>
                    <a:pt x="6400800" y="1181818"/>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82" name="Group 81">
              <a:extLst>
                <a:ext uri="{FF2B5EF4-FFF2-40B4-BE49-F238E27FC236}">
                  <a16:creationId xmlns:a16="http://schemas.microsoft.com/office/drawing/2014/main" id="{3B906A1A-F8F8-4239-A3DD-2FCBC16B5B1C}"/>
                </a:ext>
              </a:extLst>
            </p:cNvPr>
            <p:cNvGrpSpPr/>
            <p:nvPr/>
          </p:nvGrpSpPr>
          <p:grpSpPr>
            <a:xfrm>
              <a:off x="3282099" y="4519014"/>
              <a:ext cx="6446600" cy="1275216"/>
              <a:chOff x="3282099" y="4519014"/>
              <a:chExt cx="6446600" cy="1275216"/>
            </a:xfrm>
          </p:grpSpPr>
          <p:sp>
            <p:nvSpPr>
              <p:cNvPr id="64" name="Oval 63">
                <a:extLst>
                  <a:ext uri="{FF2B5EF4-FFF2-40B4-BE49-F238E27FC236}">
                    <a16:creationId xmlns:a16="http://schemas.microsoft.com/office/drawing/2014/main" id="{BACA1F02-5D97-4C4C-9C4E-FAA9972B1C98}"/>
                  </a:ext>
                </a:extLst>
              </p:cNvPr>
              <p:cNvSpPr/>
              <p:nvPr/>
            </p:nvSpPr>
            <p:spPr bwMode="auto">
              <a:xfrm>
                <a:off x="3282099" y="4895555"/>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Oval 64">
                <a:extLst>
                  <a:ext uri="{FF2B5EF4-FFF2-40B4-BE49-F238E27FC236}">
                    <a16:creationId xmlns:a16="http://schemas.microsoft.com/office/drawing/2014/main" id="{CD881F31-3240-490D-8730-7F3CB3DCAE56}"/>
                  </a:ext>
                </a:extLst>
              </p:cNvPr>
              <p:cNvSpPr/>
              <p:nvPr/>
            </p:nvSpPr>
            <p:spPr bwMode="auto">
              <a:xfrm>
                <a:off x="3661135" y="4885923"/>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6" name="Oval 65">
                <a:extLst>
                  <a:ext uri="{FF2B5EF4-FFF2-40B4-BE49-F238E27FC236}">
                    <a16:creationId xmlns:a16="http://schemas.microsoft.com/office/drawing/2014/main" id="{50E10387-783B-4819-879C-1EB2D1B11FED}"/>
                  </a:ext>
                </a:extLst>
              </p:cNvPr>
              <p:cNvSpPr/>
              <p:nvPr/>
            </p:nvSpPr>
            <p:spPr bwMode="auto">
              <a:xfrm>
                <a:off x="4042153" y="4602056"/>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7" name="Oval 66">
                <a:extLst>
                  <a:ext uri="{FF2B5EF4-FFF2-40B4-BE49-F238E27FC236}">
                    <a16:creationId xmlns:a16="http://schemas.microsoft.com/office/drawing/2014/main" id="{B5A2D847-032F-4D8F-BC7A-C3D0907BBED8}"/>
                  </a:ext>
                </a:extLst>
              </p:cNvPr>
              <p:cNvSpPr/>
              <p:nvPr/>
            </p:nvSpPr>
            <p:spPr bwMode="auto">
              <a:xfrm>
                <a:off x="4400400" y="4624413"/>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8" name="Oval 67">
                <a:extLst>
                  <a:ext uri="{FF2B5EF4-FFF2-40B4-BE49-F238E27FC236}">
                    <a16:creationId xmlns:a16="http://schemas.microsoft.com/office/drawing/2014/main" id="{DA6C622E-BBDD-4ACC-8AA0-628B3727F365}"/>
                  </a:ext>
                </a:extLst>
              </p:cNvPr>
              <p:cNvSpPr/>
              <p:nvPr/>
            </p:nvSpPr>
            <p:spPr bwMode="auto">
              <a:xfrm>
                <a:off x="4787618" y="4519014"/>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9" name="Oval 68">
                <a:extLst>
                  <a:ext uri="{FF2B5EF4-FFF2-40B4-BE49-F238E27FC236}">
                    <a16:creationId xmlns:a16="http://schemas.microsoft.com/office/drawing/2014/main" id="{A7D51394-4B93-424E-8D5D-0AFF48B79C36}"/>
                  </a:ext>
                </a:extLst>
              </p:cNvPr>
              <p:cNvSpPr/>
              <p:nvPr/>
            </p:nvSpPr>
            <p:spPr bwMode="auto">
              <a:xfrm>
                <a:off x="5152987" y="457624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0" name="Oval 69">
                <a:extLst>
                  <a:ext uri="{FF2B5EF4-FFF2-40B4-BE49-F238E27FC236}">
                    <a16:creationId xmlns:a16="http://schemas.microsoft.com/office/drawing/2014/main" id="{DC93E8A6-ECD7-440B-A868-C4BE6C11CA80}"/>
                  </a:ext>
                </a:extLst>
              </p:cNvPr>
              <p:cNvSpPr/>
              <p:nvPr/>
            </p:nvSpPr>
            <p:spPr bwMode="auto">
              <a:xfrm>
                <a:off x="5543575" y="4770114"/>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1" name="Oval 70">
                <a:extLst>
                  <a:ext uri="{FF2B5EF4-FFF2-40B4-BE49-F238E27FC236}">
                    <a16:creationId xmlns:a16="http://schemas.microsoft.com/office/drawing/2014/main" id="{590B0918-7B6E-482A-9ED2-FDFB437DD4E7}"/>
                  </a:ext>
                </a:extLst>
              </p:cNvPr>
              <p:cNvSpPr/>
              <p:nvPr/>
            </p:nvSpPr>
            <p:spPr bwMode="auto">
              <a:xfrm>
                <a:off x="5898541" y="5495652"/>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2" name="Oval 71">
                <a:extLst>
                  <a:ext uri="{FF2B5EF4-FFF2-40B4-BE49-F238E27FC236}">
                    <a16:creationId xmlns:a16="http://schemas.microsoft.com/office/drawing/2014/main" id="{18C0CDCF-07DC-4D18-B01F-C6E8D4987C6C}"/>
                  </a:ext>
                </a:extLst>
              </p:cNvPr>
              <p:cNvSpPr/>
              <p:nvPr/>
            </p:nvSpPr>
            <p:spPr bwMode="auto">
              <a:xfrm>
                <a:off x="6267087" y="5583421"/>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3" name="Oval 72">
                <a:extLst>
                  <a:ext uri="{FF2B5EF4-FFF2-40B4-BE49-F238E27FC236}">
                    <a16:creationId xmlns:a16="http://schemas.microsoft.com/office/drawing/2014/main" id="{EB268F2B-2B26-4354-B244-7443ACD8A4BB}"/>
                  </a:ext>
                </a:extLst>
              </p:cNvPr>
              <p:cNvSpPr/>
              <p:nvPr/>
            </p:nvSpPr>
            <p:spPr bwMode="auto">
              <a:xfrm>
                <a:off x="6636795" y="561205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4" name="Oval 73">
                <a:extLst>
                  <a:ext uri="{FF2B5EF4-FFF2-40B4-BE49-F238E27FC236}">
                    <a16:creationId xmlns:a16="http://schemas.microsoft.com/office/drawing/2014/main" id="{4FD26009-C07B-41D0-A324-ADE1AC219F1A}"/>
                  </a:ext>
                </a:extLst>
              </p:cNvPr>
              <p:cNvSpPr/>
              <p:nvPr/>
            </p:nvSpPr>
            <p:spPr bwMode="auto">
              <a:xfrm>
                <a:off x="7010828" y="562657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5" name="Oval 74">
                <a:extLst>
                  <a:ext uri="{FF2B5EF4-FFF2-40B4-BE49-F238E27FC236}">
                    <a16:creationId xmlns:a16="http://schemas.microsoft.com/office/drawing/2014/main" id="{24CD7151-A195-4222-848F-39F8FBA85B47}"/>
                  </a:ext>
                </a:extLst>
              </p:cNvPr>
              <p:cNvSpPr/>
              <p:nvPr/>
            </p:nvSpPr>
            <p:spPr bwMode="auto">
              <a:xfrm>
                <a:off x="7376361" y="5633235"/>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6" name="Oval 75">
                <a:extLst>
                  <a:ext uri="{FF2B5EF4-FFF2-40B4-BE49-F238E27FC236}">
                    <a16:creationId xmlns:a16="http://schemas.microsoft.com/office/drawing/2014/main" id="{722497D8-F3AA-472F-8309-FB12A7B3DAC0}"/>
                  </a:ext>
                </a:extLst>
              </p:cNvPr>
              <p:cNvSpPr/>
              <p:nvPr/>
            </p:nvSpPr>
            <p:spPr bwMode="auto">
              <a:xfrm>
                <a:off x="7768199" y="5669100"/>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7" name="Oval 76">
                <a:extLst>
                  <a:ext uri="{FF2B5EF4-FFF2-40B4-BE49-F238E27FC236}">
                    <a16:creationId xmlns:a16="http://schemas.microsoft.com/office/drawing/2014/main" id="{6D657385-B7F3-46C7-9243-E7B9438EEE9D}"/>
                  </a:ext>
                </a:extLst>
              </p:cNvPr>
              <p:cNvSpPr/>
              <p:nvPr/>
            </p:nvSpPr>
            <p:spPr bwMode="auto">
              <a:xfrm>
                <a:off x="8132804" y="5701635"/>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8" name="Oval 77">
                <a:extLst>
                  <a:ext uri="{FF2B5EF4-FFF2-40B4-BE49-F238E27FC236}">
                    <a16:creationId xmlns:a16="http://schemas.microsoft.com/office/drawing/2014/main" id="{A335B333-AADD-4146-8BEF-2EAFCF2535E1}"/>
                  </a:ext>
                </a:extLst>
              </p:cNvPr>
              <p:cNvSpPr/>
              <p:nvPr/>
            </p:nvSpPr>
            <p:spPr bwMode="auto">
              <a:xfrm>
                <a:off x="8491516" y="5691079"/>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79" name="Oval 78">
                <a:extLst>
                  <a:ext uri="{FF2B5EF4-FFF2-40B4-BE49-F238E27FC236}">
                    <a16:creationId xmlns:a16="http://schemas.microsoft.com/office/drawing/2014/main" id="{8DF17CF6-FACD-4DAE-881F-42EADEDD2D86}"/>
                  </a:ext>
                </a:extLst>
              </p:cNvPr>
              <p:cNvSpPr/>
              <p:nvPr/>
            </p:nvSpPr>
            <p:spPr bwMode="auto">
              <a:xfrm>
                <a:off x="8878482" y="5690924"/>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0" name="Oval 79">
                <a:extLst>
                  <a:ext uri="{FF2B5EF4-FFF2-40B4-BE49-F238E27FC236}">
                    <a16:creationId xmlns:a16="http://schemas.microsoft.com/office/drawing/2014/main" id="{78966E6B-90B2-4E9B-8449-C280178426D6}"/>
                  </a:ext>
                </a:extLst>
              </p:cNvPr>
              <p:cNvSpPr/>
              <p:nvPr/>
            </p:nvSpPr>
            <p:spPr bwMode="auto">
              <a:xfrm>
                <a:off x="9252530" y="5685987"/>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1" name="Oval 80">
                <a:extLst>
                  <a:ext uri="{FF2B5EF4-FFF2-40B4-BE49-F238E27FC236}">
                    <a16:creationId xmlns:a16="http://schemas.microsoft.com/office/drawing/2014/main" id="{FD462E00-674F-4E8D-BDD9-4D60A0699462}"/>
                  </a:ext>
                </a:extLst>
              </p:cNvPr>
              <p:cNvSpPr/>
              <p:nvPr/>
            </p:nvSpPr>
            <p:spPr bwMode="auto">
              <a:xfrm>
                <a:off x="9636104" y="5676532"/>
                <a:ext cx="92595" cy="92595"/>
              </a:xfrm>
              <a:prstGeom prst="ellipse">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grpSp>
        <p:nvGrpSpPr>
          <p:cNvPr id="83" name="Group 82">
            <a:extLst>
              <a:ext uri="{FF2B5EF4-FFF2-40B4-BE49-F238E27FC236}">
                <a16:creationId xmlns:a16="http://schemas.microsoft.com/office/drawing/2014/main" id="{64214745-40D3-42C0-AD2D-703A3437AB3D}"/>
              </a:ext>
            </a:extLst>
          </p:cNvPr>
          <p:cNvGrpSpPr/>
          <p:nvPr/>
        </p:nvGrpSpPr>
        <p:grpSpPr>
          <a:xfrm>
            <a:off x="9392911" y="6207927"/>
            <a:ext cx="2488502" cy="454909"/>
            <a:chOff x="9392911" y="6207927"/>
            <a:chExt cx="2488502" cy="454909"/>
          </a:xfrm>
        </p:grpSpPr>
        <p:pic>
          <p:nvPicPr>
            <p:cNvPr id="84" name="Picture 83" descr="A picture containing text, ax, wheel&#10;&#10;Description automatically generated">
              <a:extLst>
                <a:ext uri="{FF2B5EF4-FFF2-40B4-BE49-F238E27FC236}">
                  <a16:creationId xmlns:a16="http://schemas.microsoft.com/office/drawing/2014/main" id="{ADB09868-EA32-4C65-AAC0-254C3248D5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85" name="Rectangle 8">
              <a:extLst>
                <a:ext uri="{FF2B5EF4-FFF2-40B4-BE49-F238E27FC236}">
                  <a16:creationId xmlns:a16="http://schemas.microsoft.com/office/drawing/2014/main" id="{A0C2741D-F273-4221-805C-E55147D4C16D}"/>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7" name="Text Box 11">
            <a:extLst>
              <a:ext uri="{FF2B5EF4-FFF2-40B4-BE49-F238E27FC236}">
                <a16:creationId xmlns:a16="http://schemas.microsoft.com/office/drawing/2014/main" id="{1ABD22D2-B1A7-455F-9BEA-64616C692685}"/>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Bajema. AIDS. 2020;34:2051.</a:t>
            </a:r>
          </a:p>
        </p:txBody>
      </p:sp>
    </p:spTree>
    <p:extLst>
      <p:ext uri="{BB962C8B-B14F-4D97-AF65-F5344CB8AC3E}">
        <p14:creationId xmlns:p14="http://schemas.microsoft.com/office/powerpoint/2010/main" val="3484810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7C77-81D6-4DCE-AE39-41A3766FB42C}"/>
              </a:ext>
            </a:extLst>
          </p:cNvPr>
          <p:cNvSpPr>
            <a:spLocks noGrp="1"/>
          </p:cNvSpPr>
          <p:nvPr>
            <p:ph type="title"/>
          </p:nvPr>
        </p:nvSpPr>
        <p:spPr/>
        <p:txBody>
          <a:bodyPr/>
          <a:lstStyle/>
          <a:p>
            <a:r>
              <a:rPr lang="en-US" dirty="0"/>
              <a:t>Patient Case 1: Managing Virologic Failure in a</a:t>
            </a:r>
            <a:br>
              <a:rPr lang="en-US" dirty="0"/>
            </a:br>
            <a:r>
              <a:rPr lang="en-US" dirty="0"/>
              <a:t>Heavily Treatment–Experienced Patient</a:t>
            </a:r>
          </a:p>
        </p:txBody>
      </p:sp>
    </p:spTree>
    <p:extLst>
      <p:ext uri="{BB962C8B-B14F-4D97-AF65-F5344CB8AC3E}">
        <p14:creationId xmlns:p14="http://schemas.microsoft.com/office/powerpoint/2010/main" val="3746279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Patient Case 1: Background</a:t>
            </a:r>
          </a:p>
        </p:txBody>
      </p:sp>
      <p:sp>
        <p:nvSpPr>
          <p:cNvPr id="7" name="Content Placeholder 2"/>
          <p:cNvSpPr>
            <a:spLocks noGrp="1"/>
          </p:cNvSpPr>
          <p:nvPr>
            <p:ph sz="half" idx="1"/>
          </p:nvPr>
        </p:nvSpPr>
        <p:spPr/>
        <p:txBody>
          <a:bodyPr/>
          <a:lstStyle/>
          <a:p>
            <a:r>
              <a:rPr lang="en-US" sz="2200" dirty="0"/>
              <a:t>56-yr-old man diagnosed with HIV in 1992 </a:t>
            </a:r>
          </a:p>
          <a:p>
            <a:pPr lvl="1"/>
            <a:r>
              <a:rPr lang="en-US" sz="2000" dirty="0"/>
              <a:t>BL CD4+ cell count: 150 cells/mm</a:t>
            </a:r>
            <a:r>
              <a:rPr lang="en-US" sz="2000" baseline="30000" dirty="0"/>
              <a:t>3</a:t>
            </a:r>
          </a:p>
          <a:p>
            <a:pPr lvl="1"/>
            <a:r>
              <a:rPr lang="en-US" sz="2000" dirty="0"/>
              <a:t>Normal laboratory values except dyslipidemia</a:t>
            </a:r>
          </a:p>
          <a:p>
            <a:r>
              <a:rPr lang="en-US" sz="2200" dirty="0"/>
              <a:t>Treatment history includes viremia on NRTI monotherapy, combination NRTI therapy, and IDV, NFV, NVP, EFV, and APV</a:t>
            </a:r>
            <a:r>
              <a:rPr lang="en-US" sz="2200" dirty="0">
                <a:latin typeface="Arial" panose="020B0604020202020204" pitchFamily="34" charset="0"/>
                <a:cs typeface="Arial" panose="020B0604020202020204" pitchFamily="34" charset="0"/>
              </a:rPr>
              <a:t>–</a:t>
            </a:r>
            <a:r>
              <a:rPr lang="en-US" sz="2200" dirty="0"/>
              <a:t>containing regimens</a:t>
            </a:r>
          </a:p>
          <a:p>
            <a:r>
              <a:rPr lang="en-US" sz="2200" b="1" dirty="0"/>
              <a:t>2007: </a:t>
            </a:r>
            <a:r>
              <a:rPr lang="en-US" sz="2200" dirty="0"/>
              <a:t>intermittent suppression on DRV/RTV + RAL + ETR + ENF with poor adherence and ISR to ENF</a:t>
            </a:r>
          </a:p>
        </p:txBody>
      </p:sp>
      <p:sp>
        <p:nvSpPr>
          <p:cNvPr id="2" name="Content Placeholder 1">
            <a:extLst>
              <a:ext uri="{FF2B5EF4-FFF2-40B4-BE49-F238E27FC236}">
                <a16:creationId xmlns:a16="http://schemas.microsoft.com/office/drawing/2014/main" id="{CBA2692D-B85B-4023-82E7-46551AD909CF}"/>
              </a:ext>
            </a:extLst>
          </p:cNvPr>
          <p:cNvSpPr>
            <a:spLocks noGrp="1"/>
          </p:cNvSpPr>
          <p:nvPr>
            <p:ph sz="half" idx="2"/>
          </p:nvPr>
        </p:nvSpPr>
        <p:spPr/>
        <p:txBody>
          <a:bodyPr/>
          <a:lstStyle/>
          <a:p>
            <a:r>
              <a:rPr lang="en-US" sz="2200" b="1" dirty="0"/>
              <a:t>2015: </a:t>
            </a:r>
            <a:r>
              <a:rPr lang="en-US" sz="2200" dirty="0"/>
              <a:t>viremic on DRV/RTV + RAL + ETR + NRTIs</a:t>
            </a:r>
          </a:p>
          <a:p>
            <a:pPr lvl="1"/>
            <a:r>
              <a:rPr lang="en-US" sz="2000" dirty="0"/>
              <a:t>GT showed pan resistance to NRTIs, NNRTIs, and PIs; N155H to INSTIs; </a:t>
            </a:r>
            <a:br>
              <a:rPr lang="en-US" sz="2000" dirty="0"/>
            </a:br>
            <a:r>
              <a:rPr lang="en-US" sz="2000" dirty="0"/>
              <a:t>and R5 tropism</a:t>
            </a:r>
          </a:p>
          <a:p>
            <a:pPr lvl="1"/>
            <a:r>
              <a:rPr lang="en-US" sz="2000" dirty="0"/>
              <a:t>Switched to </a:t>
            </a:r>
            <a:r>
              <a:rPr lang="en-US" sz="2000" b="1" dirty="0">
                <a:solidFill>
                  <a:schemeClr val="accent3"/>
                </a:solidFill>
              </a:rPr>
              <a:t>DRV/RTV BID + FTC/TAF + DTG BID + MVC BID </a:t>
            </a:r>
            <a:r>
              <a:rPr lang="en-US" sz="2000" dirty="0"/>
              <a:t>with suppression </a:t>
            </a:r>
          </a:p>
          <a:p>
            <a:r>
              <a:rPr lang="en-US" sz="2200" b="1" dirty="0"/>
              <a:t>Mid-2020: </a:t>
            </a:r>
            <a:r>
              <a:rPr lang="en-US" sz="2200" dirty="0"/>
              <a:t>CD4+ cell count of </a:t>
            </a:r>
            <a:br>
              <a:rPr lang="en-US" sz="2200" dirty="0"/>
            </a:br>
            <a:r>
              <a:rPr lang="en-US" sz="2200" b="1" dirty="0">
                <a:solidFill>
                  <a:schemeClr val="accent3"/>
                </a:solidFill>
              </a:rPr>
              <a:t>824 cells/mm</a:t>
            </a:r>
            <a:r>
              <a:rPr lang="en-US" sz="2200" b="1" baseline="30000" dirty="0">
                <a:solidFill>
                  <a:schemeClr val="accent3"/>
                </a:solidFill>
              </a:rPr>
              <a:t>3</a:t>
            </a:r>
            <a:r>
              <a:rPr lang="en-US" sz="2200" b="1" dirty="0">
                <a:solidFill>
                  <a:schemeClr val="accent3"/>
                </a:solidFill>
              </a:rPr>
              <a:t> </a:t>
            </a:r>
            <a:r>
              <a:rPr lang="en-US" sz="2200" dirty="0"/>
              <a:t>and HIV-1 RNA repeatedly </a:t>
            </a:r>
            <a:r>
              <a:rPr lang="en-US" sz="2200" b="1" dirty="0">
                <a:solidFill>
                  <a:schemeClr val="accent3"/>
                </a:solidFill>
              </a:rPr>
              <a:t>1000-2000 c/mL </a:t>
            </a:r>
            <a:r>
              <a:rPr lang="en-US" sz="2200" dirty="0"/>
              <a:t>following recurrence of depression with decreased adherence</a:t>
            </a:r>
          </a:p>
          <a:p>
            <a:r>
              <a:rPr lang="en-US" sz="2200" dirty="0"/>
              <a:t>Resistance testing pending</a:t>
            </a:r>
          </a:p>
        </p:txBody>
      </p:sp>
      <p:grpSp>
        <p:nvGrpSpPr>
          <p:cNvPr id="10" name="Group 9">
            <a:extLst>
              <a:ext uri="{FF2B5EF4-FFF2-40B4-BE49-F238E27FC236}">
                <a16:creationId xmlns:a16="http://schemas.microsoft.com/office/drawing/2014/main" id="{50AE700C-6048-475A-AA59-2C167CAA12BC}"/>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19D1E28F-660E-4FC1-9755-E62EE5FE0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3FDFF2C5-D175-4254-BA35-492DA20E595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3312230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B9674-9D6A-F84D-BC71-DCFA9F191A1F}"/>
              </a:ext>
            </a:extLst>
          </p:cNvPr>
          <p:cNvSpPr>
            <a:spLocks noGrp="1"/>
          </p:cNvSpPr>
          <p:nvPr>
            <p:ph type="title"/>
          </p:nvPr>
        </p:nvSpPr>
        <p:spPr/>
        <p:txBody>
          <a:bodyPr/>
          <a:lstStyle/>
          <a:p>
            <a:r>
              <a:rPr lang="en-US" dirty="0"/>
              <a:t>DHHS: Managing Virologic Failure</a:t>
            </a:r>
          </a:p>
        </p:txBody>
      </p:sp>
      <p:sp>
        <p:nvSpPr>
          <p:cNvPr id="3" name="Content Placeholder 2">
            <a:extLst>
              <a:ext uri="{FF2B5EF4-FFF2-40B4-BE49-F238E27FC236}">
                <a16:creationId xmlns:a16="http://schemas.microsoft.com/office/drawing/2014/main" id="{4BAE8BF1-A320-E648-9ED8-A29874E2917E}"/>
              </a:ext>
            </a:extLst>
          </p:cNvPr>
          <p:cNvSpPr>
            <a:spLocks noGrp="1"/>
          </p:cNvSpPr>
          <p:nvPr>
            <p:ph idx="1"/>
          </p:nvPr>
        </p:nvSpPr>
        <p:spPr/>
        <p:txBody>
          <a:bodyPr/>
          <a:lstStyle/>
          <a:p>
            <a:pPr>
              <a:lnSpc>
                <a:spcPct val="100000"/>
              </a:lnSpc>
            </a:pPr>
            <a:r>
              <a:rPr lang="en-US" sz="2600" dirty="0"/>
              <a:t>For a patient experiencing ART failure, assessment and management are complex—</a:t>
            </a:r>
            <a:r>
              <a:rPr lang="en-US" sz="2600" b="1" dirty="0"/>
              <a:t>expert advice </a:t>
            </a:r>
            <a:r>
              <a:rPr lang="en-US" sz="2600" dirty="0"/>
              <a:t>should be sought when appropriate</a:t>
            </a:r>
          </a:p>
        </p:txBody>
      </p:sp>
      <p:sp>
        <p:nvSpPr>
          <p:cNvPr id="9" name="Text Box 11">
            <a:extLst>
              <a:ext uri="{FF2B5EF4-FFF2-40B4-BE49-F238E27FC236}">
                <a16:creationId xmlns:a16="http://schemas.microsoft.com/office/drawing/2014/main" id="{6EFC3B3F-9354-4842-A948-50A869C28379}"/>
              </a:ext>
            </a:extLst>
          </p:cNvPr>
          <p:cNvSpPr txBox="1">
            <a:spLocks noChangeArrowheads="1"/>
          </p:cNvSpPr>
          <p:nvPr/>
        </p:nvSpPr>
        <p:spPr bwMode="auto">
          <a:xfrm>
            <a:off x="393791" y="6402811"/>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8" name="Group 7">
            <a:extLst>
              <a:ext uri="{FF2B5EF4-FFF2-40B4-BE49-F238E27FC236}">
                <a16:creationId xmlns:a16="http://schemas.microsoft.com/office/drawing/2014/main" id="{AC68BE55-5148-4E0B-8792-DDDF003791E7}"/>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7467E38E-AF55-4AFA-BBEB-5F3947D590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22A1FCC4-5485-4FDE-B1B9-C0BEAA33371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 name="Rectangle: Rounded Corners 3">
            <a:extLst>
              <a:ext uri="{FF2B5EF4-FFF2-40B4-BE49-F238E27FC236}">
                <a16:creationId xmlns:a16="http://schemas.microsoft.com/office/drawing/2014/main" id="{CE92B504-F44B-4665-995D-24A1C9FCDEE2}"/>
              </a:ext>
            </a:extLst>
          </p:cNvPr>
          <p:cNvSpPr/>
          <p:nvPr/>
        </p:nvSpPr>
        <p:spPr bwMode="auto">
          <a:xfrm>
            <a:off x="3032760" y="2432629"/>
            <a:ext cx="6126480" cy="3785814"/>
          </a:xfrm>
          <a:prstGeom prst="roundRect">
            <a:avLst/>
          </a:prstGeom>
          <a:solidFill>
            <a:schemeClr val="accent2">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600" b="1" i="0" u="none" strike="noStrike" kern="1200" cap="none" spc="0" normalizeH="0" baseline="0" noProof="0" dirty="0">
                <a:ln>
                  <a:noFill/>
                </a:ln>
                <a:solidFill>
                  <a:srgbClr val="000000"/>
                </a:solidFill>
                <a:effectLst/>
                <a:uLnTx/>
                <a:uFillTx/>
                <a:latin typeface="Calibri"/>
                <a:ea typeface="+mn-ea"/>
                <a:cs typeface="+mn-cs"/>
              </a:rPr>
              <a:t>Evaluation</a:t>
            </a:r>
          </a:p>
          <a:p>
            <a:pPr marL="342900" marR="0" lvl="1"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a:ea typeface="+mn-ea"/>
                <a:cs typeface="+mn-cs"/>
              </a:rPr>
              <a:t>Adherence</a:t>
            </a:r>
          </a:p>
          <a:p>
            <a:pPr marL="342900" marR="0" lvl="1"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a:ea typeface="+mn-ea"/>
                <a:cs typeface="+mn-cs"/>
              </a:rPr>
              <a:t>Drug–drug and drug–food interactions</a:t>
            </a:r>
          </a:p>
          <a:p>
            <a:pPr marL="342900" marR="0" lvl="1"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a:ea typeface="+mn-ea"/>
                <a:cs typeface="+mn-cs"/>
              </a:rPr>
              <a:t>Drug tolerability</a:t>
            </a:r>
          </a:p>
          <a:p>
            <a:pPr marL="342900" marR="0" lvl="1"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a:ea typeface="+mn-ea"/>
                <a:cs typeface="+mn-cs"/>
              </a:rPr>
              <a:t>HIV-1 RNA and CD4+ cell counts over time </a:t>
            </a:r>
          </a:p>
          <a:p>
            <a:pPr marL="342900" marR="0" lvl="1"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a:ea typeface="+mn-ea"/>
                <a:cs typeface="+mn-cs"/>
              </a:rPr>
              <a:t>Complete ART history</a:t>
            </a:r>
          </a:p>
          <a:p>
            <a:pPr marL="342900" marR="0" lvl="1" indent="-34290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a:ea typeface="+mn-ea"/>
                <a:cs typeface="+mn-cs"/>
              </a:rPr>
              <a:t>Prior and current resistance test</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0499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938A54-7B58-4472-9838-9A6259DF5DAE}"/>
              </a:ext>
            </a:extLst>
          </p:cNvPr>
          <p:cNvSpPr/>
          <p:nvPr/>
        </p:nvSpPr>
        <p:spPr bwMode="auto">
          <a:xfrm>
            <a:off x="606783" y="5298054"/>
            <a:ext cx="10698480" cy="1005840"/>
          </a:xfrm>
          <a:prstGeom prst="rect">
            <a:avLst/>
          </a:prstGeom>
          <a:solidFill>
            <a:schemeClr val="accent3">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A017E52E-F2EF-45DF-80CD-78F07505C227}"/>
              </a:ext>
            </a:extLst>
          </p:cNvPr>
          <p:cNvSpPr>
            <a:spLocks noGrp="1"/>
          </p:cNvSpPr>
          <p:nvPr>
            <p:ph type="title"/>
          </p:nvPr>
        </p:nvSpPr>
        <p:spPr/>
        <p:txBody>
          <a:bodyPr/>
          <a:lstStyle/>
          <a:p>
            <a:r>
              <a:rPr lang="en-US" dirty="0"/>
              <a:t>DHHS: Drug Resistance Testing in Virologic Failure</a:t>
            </a:r>
          </a:p>
        </p:txBody>
      </p:sp>
      <p:sp>
        <p:nvSpPr>
          <p:cNvPr id="8" name="Rectangle 1">
            <a:extLst>
              <a:ext uri="{FF2B5EF4-FFF2-40B4-BE49-F238E27FC236}">
                <a16:creationId xmlns:a16="http://schemas.microsoft.com/office/drawing/2014/main" id="{A834A0AC-A565-49A8-A737-0AADFB7D7D92}"/>
              </a:ext>
            </a:extLst>
          </p:cNvPr>
          <p:cNvSpPr>
            <a:spLocks noGrp="1" noChangeArrowheads="1"/>
          </p:cNvSpPr>
          <p:nvPr>
            <p:ph idx="1"/>
          </p:nvPr>
        </p:nvSpPr>
        <p:spPr/>
        <p:txBody>
          <a:bodyPr/>
          <a:lstStyle/>
          <a:p>
            <a:r>
              <a:rPr lang="en-US" sz="2400" dirty="0"/>
              <a:t>Perform drug resistance testing, preferably </a:t>
            </a:r>
            <a:r>
              <a:rPr lang="en-US" sz="2400" b="1" dirty="0">
                <a:solidFill>
                  <a:schemeClr val="accent3"/>
                </a:solidFill>
              </a:rPr>
              <a:t>while patient is receiving failing regimen </a:t>
            </a:r>
            <a:r>
              <a:rPr lang="en-US" sz="2400" dirty="0"/>
              <a:t>(or within 4 </a:t>
            </a:r>
            <a:r>
              <a:rPr lang="en-US" sz="2400" dirty="0" err="1"/>
              <a:t>wk</a:t>
            </a:r>
            <a:r>
              <a:rPr lang="en-US" sz="2400" dirty="0"/>
              <a:t> of discontinuation if not on LA regimen; if on LA regimen, perform testing regardless of amount of time since drug discontinuation)</a:t>
            </a:r>
          </a:p>
          <a:p>
            <a:r>
              <a:rPr lang="en-US" altLang="en-US" sz="2400" dirty="0"/>
              <a:t>Drug resistance is cumulative, so must consider </a:t>
            </a:r>
            <a:r>
              <a:rPr lang="en-US" altLang="en-US" sz="2400" b="1" dirty="0">
                <a:solidFill>
                  <a:schemeClr val="accent3"/>
                </a:solidFill>
              </a:rPr>
              <a:t>previous ART history </a:t>
            </a:r>
            <a:r>
              <a:rPr lang="en-US" altLang="en-US" sz="2400" dirty="0"/>
              <a:t>and</a:t>
            </a:r>
            <a:br>
              <a:rPr lang="en-US" altLang="en-US" sz="2400" dirty="0"/>
            </a:br>
            <a:r>
              <a:rPr lang="en-US" altLang="en-US" sz="2400" b="1" dirty="0">
                <a:solidFill>
                  <a:schemeClr val="accent3"/>
                </a:solidFill>
              </a:rPr>
              <a:t>all previous genotypic or phenotypic resistance test results</a:t>
            </a:r>
          </a:p>
          <a:p>
            <a:r>
              <a:rPr lang="en-US" sz="2400" dirty="0"/>
              <a:t>Archived drug resistance </a:t>
            </a:r>
            <a:r>
              <a:rPr lang="en-US" sz="2400" b="1" dirty="0">
                <a:solidFill>
                  <a:schemeClr val="accent3"/>
                </a:solidFill>
              </a:rPr>
              <a:t>mutations</a:t>
            </a:r>
            <a:r>
              <a:rPr lang="en-US" sz="2400" dirty="0"/>
              <a:t> </a:t>
            </a:r>
            <a:r>
              <a:rPr lang="en-US" sz="2400" b="1" dirty="0">
                <a:solidFill>
                  <a:schemeClr val="accent3"/>
                </a:solidFill>
              </a:rPr>
              <a:t>may not be detected </a:t>
            </a:r>
            <a:r>
              <a:rPr lang="en-US" sz="2400" dirty="0"/>
              <a:t>by standard tests, particularly if tests performed when patient is not taking drug in question</a:t>
            </a:r>
          </a:p>
          <a:p>
            <a:pPr lvl="1"/>
            <a:r>
              <a:rPr lang="en-US" sz="2200" dirty="0"/>
              <a:t>Drug-resistant viruses that constitute &lt;10% to 20% of circulating virus population likely not detected by commercially available assays</a:t>
            </a:r>
          </a:p>
          <a:p>
            <a:pPr lvl="0"/>
            <a:r>
              <a:rPr lang="en-US" altLang="en-US" sz="2400" b="1" i="1" dirty="0">
                <a:solidFill>
                  <a:schemeClr val="accent3"/>
                </a:solidFill>
              </a:rPr>
              <a:t>Do not </a:t>
            </a:r>
            <a:r>
              <a:rPr lang="en-US" sz="2400" b="1" dirty="0">
                <a:solidFill>
                  <a:schemeClr val="accent3"/>
                </a:solidFill>
              </a:rPr>
              <a:t>discontinue or briefly interrupt therapy </a:t>
            </a:r>
            <a:r>
              <a:rPr lang="en-US" sz="2400" dirty="0"/>
              <a:t>in patients with overt or low-level viremia because of risk of rapid HIV-1 RNA increase, CD4+ cell count decrease, and clinical progression</a:t>
            </a:r>
            <a:endParaRPr lang="en-US" altLang="en-US" sz="2400" b="1" dirty="0">
              <a:solidFill>
                <a:schemeClr val="accent3"/>
              </a:solidFill>
            </a:endParaRPr>
          </a:p>
        </p:txBody>
      </p:sp>
      <p:grpSp>
        <p:nvGrpSpPr>
          <p:cNvPr id="9" name="Group 8">
            <a:extLst>
              <a:ext uri="{FF2B5EF4-FFF2-40B4-BE49-F238E27FC236}">
                <a16:creationId xmlns:a16="http://schemas.microsoft.com/office/drawing/2014/main" id="{FB178247-DA84-4532-A572-4624AB2836CC}"/>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22A210D8-6404-4221-83D8-14AF1C5F85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40766A7F-A9A6-41B7-B6C6-82B50A4F340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2" name="Text Box 11">
            <a:extLst>
              <a:ext uri="{FF2B5EF4-FFF2-40B4-BE49-F238E27FC236}">
                <a16:creationId xmlns:a16="http://schemas.microsoft.com/office/drawing/2014/main" id="{0E462E54-4EDA-4771-87A4-DE41BB7791EF}"/>
              </a:ext>
            </a:extLst>
          </p:cNvPr>
          <p:cNvSpPr txBox="1">
            <a:spLocks noChangeArrowheads="1"/>
          </p:cNvSpPr>
          <p:nvPr/>
        </p:nvSpPr>
        <p:spPr bwMode="auto">
          <a:xfrm>
            <a:off x="393791" y="6391381"/>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43055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C4D82-783C-49B8-B69C-9E0AFFC52A26}"/>
              </a:ext>
            </a:extLst>
          </p:cNvPr>
          <p:cNvSpPr>
            <a:spLocks noGrp="1"/>
          </p:cNvSpPr>
          <p:nvPr>
            <p:ph type="title"/>
          </p:nvPr>
        </p:nvSpPr>
        <p:spPr/>
        <p:txBody>
          <a:bodyPr/>
          <a:lstStyle/>
          <a:p>
            <a:r>
              <a:rPr lang="en-US" dirty="0"/>
              <a:t>DHHS: Types of Drug Resistance Testing</a:t>
            </a:r>
          </a:p>
        </p:txBody>
      </p:sp>
      <p:sp>
        <p:nvSpPr>
          <p:cNvPr id="16" name="Content Placeholder 2">
            <a:extLst>
              <a:ext uri="{FF2B5EF4-FFF2-40B4-BE49-F238E27FC236}">
                <a16:creationId xmlns:a16="http://schemas.microsoft.com/office/drawing/2014/main" id="{CE6456A1-6E25-472D-A2A0-9D87C0F7FE4B}"/>
              </a:ext>
            </a:extLst>
          </p:cNvPr>
          <p:cNvSpPr txBox="1">
            <a:spLocks/>
          </p:cNvSpPr>
          <p:nvPr/>
        </p:nvSpPr>
        <p:spPr bwMode="auto">
          <a:xfrm>
            <a:off x="601820" y="1510730"/>
            <a:ext cx="3391060" cy="4206240"/>
          </a:xfrm>
          <a:prstGeom prst="rect">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altLang="en-US" sz="24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All</a:t>
            </a:r>
            <a:r>
              <a:rPr kumimoji="0" lang="en-US" alt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people: </a:t>
            </a:r>
            <a:r>
              <a:rPr kumimoji="0" lang="en-US" altLang="en-US" sz="2400" b="1" i="0" u="none" strike="noStrike" kern="0" cap="none" spc="0" normalizeH="0" baseline="0" noProof="0" dirty="0">
                <a:ln>
                  <a:noFill/>
                </a:ln>
                <a:solidFill>
                  <a:srgbClr val="015873"/>
                </a:solidFill>
                <a:effectLst/>
                <a:uLnTx/>
                <a:uFillTx/>
                <a:latin typeface="Calibri" panose="020F0502020204030204" pitchFamily="34" charset="0"/>
                <a:ea typeface="+mn-ea"/>
                <a:cs typeface="+mn-cs"/>
              </a:rPr>
              <a:t>first-line/ second-line ART failure or suboptimal response</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Genotypic testing preferred </a:t>
            </a: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over phenotypic resistance testing </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If resistance mutation patterns known or not expected to be complex</a:t>
            </a: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7" name="Content Placeholder 2">
            <a:extLst>
              <a:ext uri="{FF2B5EF4-FFF2-40B4-BE49-F238E27FC236}">
                <a16:creationId xmlns:a16="http://schemas.microsoft.com/office/drawing/2014/main" id="{D4A424B7-4986-4A1E-905E-63819C454883}"/>
              </a:ext>
            </a:extLst>
          </p:cNvPr>
          <p:cNvSpPr txBox="1">
            <a:spLocks/>
          </p:cNvSpPr>
          <p:nvPr/>
        </p:nvSpPr>
        <p:spPr bwMode="auto">
          <a:xfrm>
            <a:off x="4127340" y="1510730"/>
            <a:ext cx="3391060" cy="4206240"/>
          </a:xfrm>
          <a:prstGeom prst="rect">
            <a:avLst/>
          </a:prstGeom>
          <a:solidFill>
            <a:schemeClr val="accent2">
              <a:lumMod val="20000"/>
              <a:lumOff val="80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altLang="en-US" sz="24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Some</a:t>
            </a:r>
            <a:r>
              <a:rPr kumimoji="0" lang="en-US" alt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people: </a:t>
            </a:r>
            <a:r>
              <a:rPr kumimoji="0" lang="en-US" altLang="en-US" sz="2400" b="1" i="0" u="none" strike="noStrike" kern="0" cap="none" spc="0" normalizeH="0" baseline="0" noProof="0" dirty="0">
                <a:ln>
                  <a:noFill/>
                </a:ln>
                <a:solidFill>
                  <a:srgbClr val="015873"/>
                </a:solidFill>
                <a:effectLst/>
                <a:uLnTx/>
                <a:uFillTx/>
                <a:latin typeface="Calibri" panose="020F0502020204030204" pitchFamily="34" charset="0"/>
                <a:ea typeface="+mn-ea"/>
                <a:cs typeface="+mn-cs"/>
              </a:rPr>
              <a:t>with known or suspected complex drug resistance mutation patterns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Genotypic</a:t>
            </a:r>
            <a:r>
              <a:rPr kumimoji="0" lang="en-US" altLang="en-US" sz="22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22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plus phenotypic </a:t>
            </a: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testing</a:t>
            </a:r>
            <a:r>
              <a:rPr kumimoji="0" lang="en-US" altLang="en-US" sz="2200" b="0"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 </a:t>
            </a:r>
            <a:r>
              <a:rPr kumimoji="0" lang="en-US" alt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is recommended </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8" name="Content Placeholder 7">
            <a:extLst>
              <a:ext uri="{FF2B5EF4-FFF2-40B4-BE49-F238E27FC236}">
                <a16:creationId xmlns:a16="http://schemas.microsoft.com/office/drawing/2014/main" id="{4D2A7B80-C9BE-4B89-A4D0-78D4CA66C080}"/>
              </a:ext>
            </a:extLst>
          </p:cNvPr>
          <p:cNvSpPr txBox="1">
            <a:spLocks/>
          </p:cNvSpPr>
          <p:nvPr/>
        </p:nvSpPr>
        <p:spPr bwMode="auto">
          <a:xfrm>
            <a:off x="7660640" y="1510730"/>
            <a:ext cx="3821564" cy="4206240"/>
          </a:xfrm>
          <a:prstGeom prst="rect">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r>
              <a:rPr kumimoji="0" lang="en-US" sz="24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Some</a:t>
            </a:r>
            <a:r>
              <a:rPr kumimoji="0" lang="en-US" sz="24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people: </a:t>
            </a:r>
            <a:r>
              <a:rPr kumimoji="0" lang="en-US" sz="2400" b="1" i="0" u="none" strike="noStrike" kern="0" cap="none" spc="0" normalizeH="0" baseline="0" noProof="0" dirty="0">
                <a:ln>
                  <a:noFill/>
                </a:ln>
                <a:solidFill>
                  <a:srgbClr val="015873"/>
                </a:solidFill>
                <a:effectLst/>
                <a:uLnTx/>
                <a:uFillTx/>
                <a:latin typeface="Calibri" panose="020F0502020204030204" pitchFamily="34" charset="0"/>
                <a:ea typeface="+mn-ea"/>
                <a:cs typeface="+mn-cs"/>
              </a:rPr>
              <a:t>with low plasma HIV-1 RNA levels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Genotypic sequencing assay that analyzes HIV-1 proviral DNA </a:t>
            </a:r>
            <a:r>
              <a:rPr kumimoji="0" lang="en-US" sz="2200" b="1" i="1" u="none" strike="noStrike" kern="0" cap="none" spc="0" normalizeH="0" baseline="0" noProof="0" dirty="0">
                <a:ln>
                  <a:noFill/>
                </a:ln>
                <a:solidFill>
                  <a:srgbClr val="E1471D"/>
                </a:solidFill>
                <a:effectLst/>
                <a:uLnTx/>
                <a:uFillTx/>
                <a:latin typeface="Calibri" panose="020F0502020204030204" pitchFamily="34" charset="0"/>
                <a:ea typeface="+mn-ea"/>
                <a:cs typeface="+mn-cs"/>
              </a:rPr>
              <a:t>may</a:t>
            </a:r>
            <a:r>
              <a:rPr kumimoji="0" lang="en-US" sz="22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provide</a:t>
            </a:r>
            <a:r>
              <a:rPr kumimoji="0" lang="en-US" sz="2200" b="0" i="1" u="none" strike="noStrike" kern="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additional information on drug resistance </a:t>
            </a:r>
            <a:endParaRPr kumimoji="0" 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endParaRP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Interpreted with caution: might still miss some/all previous drug resistance mutations</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10" name="Group 9">
            <a:extLst>
              <a:ext uri="{FF2B5EF4-FFF2-40B4-BE49-F238E27FC236}">
                <a16:creationId xmlns:a16="http://schemas.microsoft.com/office/drawing/2014/main" id="{E260D6B7-5169-4B65-B848-A3B7F0A08F46}"/>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15F8DDBA-3AB1-4106-B7B8-F84D85657C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81DF2F18-D1C8-4669-80A5-F743464A88B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3" name="Text Box 11">
            <a:extLst>
              <a:ext uri="{FF2B5EF4-FFF2-40B4-BE49-F238E27FC236}">
                <a16:creationId xmlns:a16="http://schemas.microsoft.com/office/drawing/2014/main" id="{4B235F9B-48C6-4693-BC89-877A74723B97}"/>
              </a:ext>
            </a:extLst>
          </p:cNvPr>
          <p:cNvSpPr txBox="1">
            <a:spLocks noChangeArrowheads="1"/>
          </p:cNvSpPr>
          <p:nvPr/>
        </p:nvSpPr>
        <p:spPr bwMode="auto">
          <a:xfrm>
            <a:off x="393791" y="6391381"/>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023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5A71-DEB1-C846-BD72-64A01F2A7712}"/>
              </a:ext>
            </a:extLst>
          </p:cNvPr>
          <p:cNvSpPr>
            <a:spLocks noGrp="1"/>
          </p:cNvSpPr>
          <p:nvPr>
            <p:ph type="title"/>
          </p:nvPr>
        </p:nvSpPr>
        <p:spPr/>
        <p:txBody>
          <a:bodyPr/>
          <a:lstStyle/>
          <a:p>
            <a:r>
              <a:rPr lang="en-US" dirty="0"/>
              <a:t>DHHS: Selection of New ART Regimen</a:t>
            </a:r>
          </a:p>
        </p:txBody>
      </p:sp>
      <p:sp>
        <p:nvSpPr>
          <p:cNvPr id="3" name="Content Placeholder 2">
            <a:extLst>
              <a:ext uri="{FF2B5EF4-FFF2-40B4-BE49-F238E27FC236}">
                <a16:creationId xmlns:a16="http://schemas.microsoft.com/office/drawing/2014/main" id="{58AC26A8-9FC6-C14F-BA27-45CC76398DBA}"/>
              </a:ext>
            </a:extLst>
          </p:cNvPr>
          <p:cNvSpPr>
            <a:spLocks noGrp="1"/>
          </p:cNvSpPr>
          <p:nvPr>
            <p:ph idx="1"/>
          </p:nvPr>
        </p:nvSpPr>
        <p:spPr/>
        <p:txBody>
          <a:bodyPr/>
          <a:lstStyle/>
          <a:p>
            <a:r>
              <a:rPr lang="en-US" sz="2400" dirty="0"/>
              <a:t>New regimen can include 2 fully active agents if </a:t>
            </a:r>
            <a:r>
              <a:rPr lang="en-US" sz="2400" b="1" dirty="0">
                <a:solidFill>
                  <a:schemeClr val="accent1"/>
                </a:solidFill>
              </a:rPr>
              <a:t>≥1 with a high barrier to resistance </a:t>
            </a:r>
            <a:r>
              <a:rPr lang="en-US" sz="2400" dirty="0"/>
              <a:t>is included </a:t>
            </a:r>
            <a:r>
              <a:rPr lang="en-US" sz="2400" b="1" dirty="0">
                <a:solidFill>
                  <a:schemeClr val="accent1"/>
                </a:solidFill>
              </a:rPr>
              <a:t>(eg, DTG or boosted DRV or possibly BIC)</a:t>
            </a:r>
          </a:p>
          <a:p>
            <a:pPr lvl="1"/>
            <a:r>
              <a:rPr lang="en-US" sz="2200" b="1" dirty="0">
                <a:solidFill>
                  <a:schemeClr val="accent3"/>
                </a:solidFill>
              </a:rPr>
              <a:t>If no fully active drug with a high resistance barrier </a:t>
            </a:r>
            <a:r>
              <a:rPr lang="en-US" sz="2200" dirty="0"/>
              <a:t>is available,</a:t>
            </a:r>
            <a:br>
              <a:rPr lang="en-US" sz="2200" dirty="0"/>
            </a:br>
            <a:r>
              <a:rPr lang="en-US" sz="2200" dirty="0"/>
              <a:t>every effort should be made to include </a:t>
            </a:r>
            <a:r>
              <a:rPr lang="en-US" sz="2200" b="1" dirty="0">
                <a:solidFill>
                  <a:schemeClr val="accent3"/>
                </a:solidFill>
              </a:rPr>
              <a:t>3 fully active drugs</a:t>
            </a:r>
          </a:p>
          <a:p>
            <a:r>
              <a:rPr lang="en-US" sz="2400" dirty="0"/>
              <a:t>Definition of fully active:</a:t>
            </a:r>
          </a:p>
          <a:p>
            <a:pPr lvl="1"/>
            <a:r>
              <a:rPr lang="en-US" sz="2200" dirty="0"/>
              <a:t>No predicted resistance based on treatment history or resistance testing</a:t>
            </a:r>
          </a:p>
          <a:p>
            <a:pPr lvl="1"/>
            <a:r>
              <a:rPr lang="en-US" sz="2200" dirty="0"/>
              <a:t>Novel mechanism of action</a:t>
            </a:r>
          </a:p>
          <a:p>
            <a:pPr lvl="1"/>
            <a:r>
              <a:rPr lang="en-US" sz="2200" dirty="0"/>
              <a:t>May include newer members of existing drug classes that remain fully active against isolates that are resistant to older drugs (ETR, DRV, DTG, and possibly DOR and BIC)</a:t>
            </a:r>
          </a:p>
          <a:p>
            <a:r>
              <a:rPr lang="en-US" sz="2400" dirty="0"/>
              <a:t>Adding a single ARV to a failing regimen is not recommended</a:t>
            </a:r>
          </a:p>
          <a:p>
            <a:pPr marL="0" indent="0">
              <a:buNone/>
            </a:pPr>
            <a:endParaRPr lang="en-US" sz="2400" dirty="0"/>
          </a:p>
        </p:txBody>
      </p:sp>
      <p:grpSp>
        <p:nvGrpSpPr>
          <p:cNvPr id="8" name="Group 7">
            <a:extLst>
              <a:ext uri="{FF2B5EF4-FFF2-40B4-BE49-F238E27FC236}">
                <a16:creationId xmlns:a16="http://schemas.microsoft.com/office/drawing/2014/main" id="{5C72181B-861F-4862-A429-C788F3E1D693}"/>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B57A300C-D317-4D85-89BA-237A8AB4C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69C3A4D6-E4A8-40C8-9624-056CA6F92BE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 name="Text Box 11">
            <a:extLst>
              <a:ext uri="{FF2B5EF4-FFF2-40B4-BE49-F238E27FC236}">
                <a16:creationId xmlns:a16="http://schemas.microsoft.com/office/drawing/2014/main" id="{83271EF7-45B6-4811-4EF8-B03A74EAC8E8}"/>
              </a:ext>
            </a:extLst>
          </p:cNvPr>
          <p:cNvSpPr txBox="1">
            <a:spLocks noChangeArrowheads="1"/>
          </p:cNvSpPr>
          <p:nvPr/>
        </p:nvSpPr>
        <p:spPr bwMode="auto">
          <a:xfrm>
            <a:off x="393791" y="6391381"/>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4655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Case 1: Stanford Database Resistance Interpretation</a:t>
            </a:r>
          </a:p>
        </p:txBody>
      </p:sp>
      <p:graphicFrame>
        <p:nvGraphicFramePr>
          <p:cNvPr id="9" name="Group 3">
            <a:extLst>
              <a:ext uri="{FF2B5EF4-FFF2-40B4-BE49-F238E27FC236}">
                <a16:creationId xmlns:a16="http://schemas.microsoft.com/office/drawing/2014/main" id="{2BA4B513-D9FF-4451-AAE2-9D6D2D0E6103}"/>
              </a:ext>
            </a:extLst>
          </p:cNvPr>
          <p:cNvGraphicFramePr>
            <a:graphicFrameLocks/>
          </p:cNvGraphicFramePr>
          <p:nvPr/>
        </p:nvGraphicFramePr>
        <p:xfrm>
          <a:off x="730687" y="1400911"/>
          <a:ext cx="5029200" cy="4846400"/>
        </p:xfrm>
        <a:graphic>
          <a:graphicData uri="http://schemas.openxmlformats.org/drawingml/2006/table">
            <a:tbl>
              <a:tblPr/>
              <a:tblGrid>
                <a:gridCol w="1920240">
                  <a:extLst>
                    <a:ext uri="{9D8B030D-6E8A-4147-A177-3AD203B41FA5}">
                      <a16:colId xmlns:a16="http://schemas.microsoft.com/office/drawing/2014/main" val="20000"/>
                    </a:ext>
                  </a:extLst>
                </a:gridCol>
                <a:gridCol w="3108960">
                  <a:extLst>
                    <a:ext uri="{9D8B030D-6E8A-4147-A177-3AD203B41FA5}">
                      <a16:colId xmlns:a16="http://schemas.microsoft.com/office/drawing/2014/main" val="3968745650"/>
                    </a:ext>
                  </a:extLst>
                </a:gridCol>
              </a:tblGrid>
              <a:tr h="5801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Drug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Stanford University HIV Drug Resistance Database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47154627"/>
                  </a:ext>
                </a:extLst>
              </a:tr>
              <a:tr h="580182">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NRTI</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(mutations: </a:t>
                      </a:r>
                      <a:r>
                        <a:rPr kumimoji="0" lang="fr-FR" sz="1800" b="0" i="0" u="none" strike="noStrike" cap="none" normalizeH="0" baseline="0" dirty="0">
                          <a:ln>
                            <a:noFill/>
                          </a:ln>
                          <a:solidFill>
                            <a:schemeClr val="bg2">
                              <a:lumMod val="10000"/>
                            </a:schemeClr>
                          </a:solidFill>
                          <a:effectLst/>
                          <a:latin typeface="Calibri" panose="020F0502020204030204" pitchFamily="34" charset="0"/>
                        </a:rPr>
                        <a:t>M41L, E44D, D67N, T69D, M184V, L210W, T215Y</a:t>
                      </a: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734484249"/>
                  </a:ext>
                </a:extLst>
              </a:tr>
              <a:tr h="1326112">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ABC</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FTC</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3TC</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TDF</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ZDV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580182">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NNRTI</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(mutations: </a:t>
                      </a:r>
                      <a:r>
                        <a:rPr kumimoji="0" lang="fr-FR" sz="1800" b="0" i="0" u="none" strike="noStrike" cap="none" normalizeH="0" baseline="0" dirty="0">
                          <a:ln>
                            <a:noFill/>
                          </a:ln>
                          <a:solidFill>
                            <a:schemeClr val="bg2">
                              <a:lumMod val="10000"/>
                            </a:schemeClr>
                          </a:solidFill>
                          <a:effectLst/>
                          <a:latin typeface="Calibri" panose="020F0502020204030204" pitchFamily="34" charset="0"/>
                        </a:rPr>
                        <a:t>K103N, E138K, V179I, Y181C, Y188L, H221Y</a:t>
                      </a: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989172838"/>
                  </a:ext>
                </a:extLst>
              </a:tr>
              <a:tr h="1326112">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DOR</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EFV</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ETR</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NVP</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RPV</a:t>
                      </a: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graphicFrame>
        <p:nvGraphicFramePr>
          <p:cNvPr id="11" name="Group 3">
            <a:extLst>
              <a:ext uri="{FF2B5EF4-FFF2-40B4-BE49-F238E27FC236}">
                <a16:creationId xmlns:a16="http://schemas.microsoft.com/office/drawing/2014/main" id="{24C15D79-F66D-4828-B9B3-B41DDDABCFEB}"/>
              </a:ext>
            </a:extLst>
          </p:cNvPr>
          <p:cNvGraphicFramePr>
            <a:graphicFrameLocks/>
          </p:cNvGraphicFramePr>
          <p:nvPr/>
        </p:nvGraphicFramePr>
        <p:xfrm>
          <a:off x="6037858" y="1400911"/>
          <a:ext cx="5029200" cy="4023440"/>
        </p:xfrm>
        <a:graphic>
          <a:graphicData uri="http://schemas.openxmlformats.org/drawingml/2006/table">
            <a:tbl>
              <a:tblPr/>
              <a:tblGrid>
                <a:gridCol w="1920240">
                  <a:extLst>
                    <a:ext uri="{9D8B030D-6E8A-4147-A177-3AD203B41FA5}">
                      <a16:colId xmlns:a16="http://schemas.microsoft.com/office/drawing/2014/main" val="20000"/>
                    </a:ext>
                  </a:extLst>
                </a:gridCol>
                <a:gridCol w="3108960">
                  <a:extLst>
                    <a:ext uri="{9D8B030D-6E8A-4147-A177-3AD203B41FA5}">
                      <a16:colId xmlns:a16="http://schemas.microsoft.com/office/drawing/2014/main" val="282125760"/>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Drug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normalizeH="0" baseline="0" dirty="0">
                          <a:ln>
                            <a:noFill/>
                          </a:ln>
                          <a:solidFill>
                            <a:schemeClr val="tx1"/>
                          </a:solidFill>
                          <a:effectLst/>
                          <a:latin typeface="Calibri" panose="020F0502020204030204" pitchFamily="34" charset="0"/>
                          <a:ea typeface="+mn-ea"/>
                          <a:cs typeface="+mn-cs"/>
                        </a:rPr>
                        <a:t>Stanford University HIV Drug Resistance Database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47154627"/>
                  </a:ext>
                </a:extLst>
              </a:tr>
              <a:tr h="0">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PI</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(mutations: L10F, </a:t>
                      </a:r>
                      <a:r>
                        <a:rPr kumimoji="0" lang="en-US" sz="1800" b="1" i="0" u="none" strike="noStrike" cap="none" normalizeH="0" baseline="0" dirty="0">
                          <a:ln>
                            <a:noFill/>
                          </a:ln>
                          <a:solidFill>
                            <a:schemeClr val="accent1"/>
                          </a:solidFill>
                          <a:effectLst/>
                          <a:latin typeface="Calibri" panose="020F0502020204030204" pitchFamily="34" charset="0"/>
                        </a:rPr>
                        <a:t>L33F</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M46L, </a:t>
                      </a:r>
                      <a:r>
                        <a:rPr kumimoji="0" lang="en-US" sz="1800" b="1" i="0" u="none" strike="noStrike" cap="none" normalizeH="0" baseline="0" dirty="0">
                          <a:ln>
                            <a:noFill/>
                          </a:ln>
                          <a:solidFill>
                            <a:schemeClr val="accent1"/>
                          </a:solidFill>
                          <a:effectLst/>
                          <a:latin typeface="Calibri" panose="020F0502020204030204" pitchFamily="34" charset="0"/>
                        </a:rPr>
                        <a:t>I50V</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Q58E, G73S, </a:t>
                      </a:r>
                      <a:r>
                        <a:rPr kumimoji="0" lang="en-US" sz="1800" b="1" i="0" u="none" strike="noStrike" cap="none" normalizeH="0" baseline="0" dirty="0">
                          <a:ln>
                            <a:noFill/>
                          </a:ln>
                          <a:solidFill>
                            <a:schemeClr val="accent1"/>
                          </a:solidFill>
                          <a:effectLst/>
                          <a:latin typeface="Calibri" panose="020F0502020204030204" pitchFamily="34" charset="0"/>
                        </a:rPr>
                        <a:t>T74P</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V82A, </a:t>
                      </a:r>
                      <a:r>
                        <a:rPr kumimoji="0" lang="en-US" sz="1800" b="1" i="0" u="none" strike="noStrike" cap="none" normalizeH="0" baseline="0" dirty="0">
                          <a:ln>
                            <a:noFill/>
                          </a:ln>
                          <a:solidFill>
                            <a:schemeClr val="accent1"/>
                          </a:solidFill>
                          <a:effectLst/>
                          <a:latin typeface="Calibri" panose="020F0502020204030204" pitchFamily="34" charset="0"/>
                        </a:rPr>
                        <a:t>L89V</a:t>
                      </a:r>
                      <a:r>
                        <a:rPr kumimoji="0" lang="en-US" sz="1800" b="0" i="0" u="none" strike="noStrike" cap="none" normalizeH="0" baseline="0" dirty="0">
                          <a:ln>
                            <a:noFill/>
                          </a:ln>
                          <a:solidFill>
                            <a:schemeClr val="bg1"/>
                          </a:solidFill>
                          <a:effectLst/>
                          <a:latin typeface="Calibri" panose="020F0502020204030204" pitchFamily="34" charset="0"/>
                        </a:rPr>
                        <a:t>,</a:t>
                      </a:r>
                      <a:r>
                        <a:rPr kumimoji="0" lang="en-US" sz="1800" b="0" i="0" u="none" strike="noStrike" cap="none" normalizeH="0" baseline="0" dirty="0">
                          <a:ln>
                            <a:noFill/>
                          </a:ln>
                          <a:solidFill>
                            <a:schemeClr val="accent1"/>
                          </a:solidFill>
                          <a:effectLst/>
                          <a:latin typeface="Calibri" panose="020F0502020204030204" pitchFamily="34" charset="0"/>
                        </a:rPr>
                        <a:t> </a:t>
                      </a:r>
                      <a:r>
                        <a:rPr kumimoji="0" lang="en-US" sz="1800" b="0" i="0" u="none" strike="noStrike" cap="none" normalizeH="0" baseline="0" dirty="0">
                          <a:ln>
                            <a:noFill/>
                          </a:ln>
                          <a:solidFill>
                            <a:schemeClr val="bg2">
                              <a:lumMod val="10000"/>
                            </a:schemeClr>
                          </a:solidFill>
                          <a:effectLst/>
                          <a:latin typeface="Calibri" panose="020F0502020204030204" pitchFamily="34" charset="0"/>
                        </a:rPr>
                        <a:t>L90M; </a:t>
                      </a:r>
                      <a:r>
                        <a:rPr kumimoji="0" lang="en-US" sz="1800" b="1" i="0" u="none" strike="noStrike" cap="none" normalizeH="0" baseline="0" dirty="0">
                          <a:ln>
                            <a:noFill/>
                          </a:ln>
                          <a:solidFill>
                            <a:schemeClr val="accent1"/>
                          </a:solidFill>
                          <a:effectLst/>
                          <a:latin typeface="Calibri" panose="020F0502020204030204" pitchFamily="34" charset="0"/>
                        </a:rPr>
                        <a:t>b</a:t>
                      </a:r>
                      <a:r>
                        <a:rPr lang="en-US" b="1" dirty="0">
                          <a:solidFill>
                            <a:schemeClr val="accent1"/>
                          </a:solidFill>
                          <a:latin typeface="Calibri" panose="020F0502020204030204" pitchFamily="34" charset="0"/>
                        </a:rPr>
                        <a:t>lue = DRV resistance</a:t>
                      </a: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734484249"/>
                  </a:ext>
                </a:extLst>
              </a:tr>
              <a:tr h="0">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ATV/RTV</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DRV/RTV</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LPV/RTV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Intermediate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0">
                <a:tc grid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bg2">
                              <a:lumMod val="10000"/>
                            </a:schemeClr>
                          </a:solidFill>
                          <a:effectLst/>
                          <a:latin typeface="Calibri" panose="020F0502020204030204" pitchFamily="34" charset="0"/>
                        </a:rPr>
                        <a:t>INSTI</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(mutations: </a:t>
                      </a:r>
                      <a:r>
                        <a:rPr kumimoji="0" lang="pt-BR" sz="1800" b="0" i="0" u="none" strike="noStrike" cap="none" normalizeH="0" baseline="0" dirty="0">
                          <a:ln>
                            <a:noFill/>
                          </a:ln>
                          <a:solidFill>
                            <a:schemeClr val="bg2">
                              <a:lumMod val="10000"/>
                            </a:schemeClr>
                          </a:solidFill>
                          <a:effectLst/>
                          <a:latin typeface="Calibri" panose="020F0502020204030204" pitchFamily="34" charset="0"/>
                        </a:rPr>
                        <a:t>T97A, E138K, S147G, N155H, E157Q, R263K</a:t>
                      </a: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989172838"/>
                  </a:ext>
                </a:extLst>
              </a:tr>
              <a:tr h="0">
                <a:tc>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BIC</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DTG</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EVG</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8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RAL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High-level resistance</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sp>
        <p:nvSpPr>
          <p:cNvPr id="8" name="Text Box 11">
            <a:extLst>
              <a:ext uri="{FF2B5EF4-FFF2-40B4-BE49-F238E27FC236}">
                <a16:creationId xmlns:a16="http://schemas.microsoft.com/office/drawing/2014/main" id="{39BFF426-58AA-4BD3-93CF-66D09195A7B6}"/>
              </a:ext>
            </a:extLst>
          </p:cNvPr>
          <p:cNvSpPr txBox="1">
            <a:spLocks noChangeArrowheads="1"/>
          </p:cNvSpPr>
          <p:nvPr/>
        </p:nvSpPr>
        <p:spPr bwMode="auto">
          <a:xfrm>
            <a:off x="405286" y="6367634"/>
            <a:ext cx="801052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hivdb.stanford.edu/</a:t>
            </a:r>
          </a:p>
        </p:txBody>
      </p:sp>
      <p:sp>
        <p:nvSpPr>
          <p:cNvPr id="10" name="TextBox 9">
            <a:extLst>
              <a:ext uri="{FF2B5EF4-FFF2-40B4-BE49-F238E27FC236}">
                <a16:creationId xmlns:a16="http://schemas.microsoft.com/office/drawing/2014/main" id="{3628E12D-DE44-4C83-89C6-818E9D6AB1C2}"/>
              </a:ext>
            </a:extLst>
          </p:cNvPr>
          <p:cNvSpPr txBox="1"/>
          <p:nvPr/>
        </p:nvSpPr>
        <p:spPr bwMode="auto">
          <a:xfrm>
            <a:off x="6006989" y="5424351"/>
            <a:ext cx="522291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Tropism: dual mixed</a:t>
            </a:r>
          </a:p>
        </p:txBody>
      </p:sp>
      <p:grpSp>
        <p:nvGrpSpPr>
          <p:cNvPr id="16" name="Group 15">
            <a:extLst>
              <a:ext uri="{FF2B5EF4-FFF2-40B4-BE49-F238E27FC236}">
                <a16:creationId xmlns:a16="http://schemas.microsoft.com/office/drawing/2014/main" id="{81D368C9-A4FE-4067-BC2C-963A9E60226E}"/>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95334766-36DA-4383-8A57-F5CEF9141E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8" name="Rectangle 8">
              <a:extLst>
                <a:ext uri="{FF2B5EF4-FFF2-40B4-BE49-F238E27FC236}">
                  <a16:creationId xmlns:a16="http://schemas.microsoft.com/office/drawing/2014/main" id="{018003B3-EE09-4A48-AAB9-0D3AEC06F28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2" name="Rectangle 11">
            <a:extLst>
              <a:ext uri="{FF2B5EF4-FFF2-40B4-BE49-F238E27FC236}">
                <a16:creationId xmlns:a16="http://schemas.microsoft.com/office/drawing/2014/main" id="{B0938720-C0A8-98B0-3338-DB1E4DB48388}"/>
              </a:ext>
            </a:extLst>
          </p:cNvPr>
          <p:cNvSpPr/>
          <p:nvPr/>
        </p:nvSpPr>
        <p:spPr>
          <a:xfrm>
            <a:off x="6096000" y="5731579"/>
            <a:ext cx="4269765" cy="646331"/>
          </a:xfrm>
          <a:prstGeom prst="rect">
            <a:avLst/>
          </a:prstGeom>
          <a:ln>
            <a:solidFill>
              <a:schemeClr val="bg1"/>
            </a:solidFill>
          </a:ln>
        </p:spPr>
        <p:txBody>
          <a:bodyPr wrap="square" anchor="ctr">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56-yr-old man diagnosed in 1992, complex treatment history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Currently on DRV/RTV BID + FTC/TAF + DTG BID + MVC BID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824 cells/mm</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HIV-1 RNA 1000-2000 c/mL</a:t>
            </a:r>
          </a:p>
        </p:txBody>
      </p:sp>
    </p:spTree>
    <p:extLst>
      <p:ext uri="{BB962C8B-B14F-4D97-AF65-F5344CB8AC3E}">
        <p14:creationId xmlns:p14="http://schemas.microsoft.com/office/powerpoint/2010/main" val="506043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1">
            <a:extLst>
              <a:ext uri="{FF2B5EF4-FFF2-40B4-BE49-F238E27FC236}">
                <a16:creationId xmlns:a16="http://schemas.microsoft.com/office/drawing/2014/main" id="{A7D89A86-9B95-4F80-B8D0-41694C4B47E7}"/>
              </a:ext>
            </a:extLst>
          </p:cNvPr>
          <p:cNvSpPr>
            <a:spLocks noGrp="1" noChangeArrowheads="1"/>
          </p:cNvSpPr>
          <p:nvPr>
            <p:ph type="title"/>
          </p:nvPr>
        </p:nvSpPr>
        <p:spPr/>
        <p:txBody>
          <a:bodyPr/>
          <a:lstStyle/>
          <a:p>
            <a:r>
              <a:rPr lang="en-US" altLang="en-US" dirty="0"/>
              <a:t>Management of ARV Failure: Second Line and Beyond</a:t>
            </a:r>
          </a:p>
        </p:txBody>
      </p:sp>
      <p:sp>
        <p:nvSpPr>
          <p:cNvPr id="7" name="Rectangle 6">
            <a:extLst>
              <a:ext uri="{FF2B5EF4-FFF2-40B4-BE49-F238E27FC236}">
                <a16:creationId xmlns:a16="http://schemas.microsoft.com/office/drawing/2014/main" id="{934E77B5-1B00-460C-9929-5025F3D20E87}"/>
              </a:ext>
            </a:extLst>
          </p:cNvPr>
          <p:cNvSpPr/>
          <p:nvPr/>
        </p:nvSpPr>
        <p:spPr bwMode="auto">
          <a:xfrm>
            <a:off x="339405" y="3284037"/>
            <a:ext cx="3017520" cy="1005840"/>
          </a:xfrm>
          <a:prstGeom prst="rect">
            <a:avLst/>
          </a:prstGeom>
          <a:solidFill>
            <a:schemeClr val="accent1"/>
          </a:solidFill>
          <a:ln>
            <a:noFill/>
          </a:ln>
        </p:spPr>
        <p:txBody>
          <a:bodyPr anchor="ctr"/>
          <a:lstStyle/>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a:t>
            </a:r>
            <a:r>
              <a:rPr kumimoji="0" lang="en-US" sz="20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+ 2 NRTIs</a:t>
            </a: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+ 2 NRTIs</a:t>
            </a:r>
          </a:p>
          <a:p>
            <a:pPr marL="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active INSTI</a:t>
            </a:r>
          </a:p>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734" name="Rectangle 10">
            <a:extLst>
              <a:ext uri="{FF2B5EF4-FFF2-40B4-BE49-F238E27FC236}">
                <a16:creationId xmlns:a16="http://schemas.microsoft.com/office/drawing/2014/main" id="{298B4488-50E8-4817-BA91-2721B6789ED7}"/>
              </a:ext>
            </a:extLst>
          </p:cNvPr>
          <p:cNvSpPr>
            <a:spLocks noChangeArrowheads="1"/>
          </p:cNvSpPr>
          <p:nvPr/>
        </p:nvSpPr>
        <p:spPr bwMode="auto">
          <a:xfrm>
            <a:off x="8905371" y="3284037"/>
            <a:ext cx="2926080" cy="640080"/>
          </a:xfrm>
          <a:prstGeom prst="rect">
            <a:avLst/>
          </a:prstGeom>
          <a:solidFill>
            <a:schemeClr val="accent6"/>
          </a:solidFill>
          <a:ln>
            <a:noFill/>
          </a:ln>
        </p:spPr>
        <p:txBody>
          <a:bodyPr anchor="ctr"/>
          <a:lstStyle>
            <a:lvl1pPr marL="212725" indent="-212725" defTabSz="384175">
              <a:defRPr sz="2400">
                <a:solidFill>
                  <a:schemeClr val="bg1"/>
                </a:solidFill>
                <a:latin typeface="Arial" panose="020B0604020202020204" pitchFamily="34" charset="0"/>
              </a:defRPr>
            </a:lvl1pPr>
            <a:lvl2pPr marL="742950" indent="-285750" defTabSz="384175">
              <a:defRPr sz="2400">
                <a:solidFill>
                  <a:schemeClr val="bg1"/>
                </a:solidFill>
                <a:latin typeface="Arial" panose="020B0604020202020204" pitchFamily="34" charset="0"/>
              </a:defRPr>
            </a:lvl2pPr>
            <a:lvl3pPr marL="1143000" indent="-228600" defTabSz="384175">
              <a:defRPr sz="2400">
                <a:solidFill>
                  <a:schemeClr val="bg1"/>
                </a:solidFill>
                <a:latin typeface="Arial" panose="020B0604020202020204" pitchFamily="34" charset="0"/>
              </a:defRPr>
            </a:lvl3pPr>
            <a:lvl4pPr marL="1600200" indent="-228600" defTabSz="384175">
              <a:defRPr sz="2400">
                <a:solidFill>
                  <a:schemeClr val="bg1"/>
                </a:solidFill>
                <a:latin typeface="Arial" panose="020B0604020202020204" pitchFamily="34" charset="0"/>
              </a:defRPr>
            </a:lvl4pPr>
            <a:lvl5pPr marL="2057400" indent="-228600" defTabSz="384175">
              <a:defRPr sz="2400">
                <a:solidFill>
                  <a:schemeClr val="bg1"/>
                </a:solidFill>
                <a:latin typeface="Arial" panose="020B0604020202020204" pitchFamily="34" charset="0"/>
              </a:defRPr>
            </a:lvl5pPr>
            <a:lvl6pPr marL="2514600" indent="-228600" defTabSz="384175"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384175"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384175"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384175" eaLnBrk="0" fontAlgn="base" hangingPunct="0">
              <a:spcBef>
                <a:spcPct val="0"/>
              </a:spcBef>
              <a:spcAft>
                <a:spcPct val="0"/>
              </a:spcAft>
              <a:defRPr sz="2400">
                <a:solidFill>
                  <a:schemeClr val="bg1"/>
                </a:solidFill>
                <a:latin typeface="Arial" panose="020B0604020202020204" pitchFamily="34" charset="0"/>
              </a:defRPr>
            </a:lvl9pPr>
          </a:lstStyle>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 (preferably 3) </a:t>
            </a:r>
            <a:b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fully active drugs</a:t>
            </a:r>
          </a:p>
        </p:txBody>
      </p:sp>
      <p:sp>
        <p:nvSpPr>
          <p:cNvPr id="26" name="Rectangle 25">
            <a:extLst>
              <a:ext uri="{FF2B5EF4-FFF2-40B4-BE49-F238E27FC236}">
                <a16:creationId xmlns:a16="http://schemas.microsoft.com/office/drawing/2014/main" id="{B393BFC4-0E10-41E5-BD93-C51954D5281B}"/>
              </a:ext>
            </a:extLst>
          </p:cNvPr>
          <p:cNvSpPr/>
          <p:nvPr/>
        </p:nvSpPr>
        <p:spPr bwMode="auto">
          <a:xfrm>
            <a:off x="3437381" y="3284037"/>
            <a:ext cx="2651760" cy="1371600"/>
          </a:xfrm>
          <a:prstGeom prst="rect">
            <a:avLst/>
          </a:prstGeom>
          <a:solidFill>
            <a:schemeClr val="accent3"/>
          </a:solidFill>
          <a:ln>
            <a:noFill/>
          </a:ln>
        </p:spPr>
        <p:txBody>
          <a:bodyPr anchor="ctr"/>
          <a:lstStyle/>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18288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+ 2 NRTIs</a:t>
            </a:r>
          </a:p>
          <a:p>
            <a:pPr marL="182880" marR="0" lvl="0" indent="-182880" algn="l" defTabSz="514337"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If boosted PI not used, 2 (preferably 3) fully active drugs </a:t>
            </a:r>
          </a:p>
          <a:p>
            <a:pPr marL="0" marR="0" lvl="0" indent="182880" algn="ctr" defTabSz="385753"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01744" name="Rectangle 29">
            <a:extLst>
              <a:ext uri="{FF2B5EF4-FFF2-40B4-BE49-F238E27FC236}">
                <a16:creationId xmlns:a16="http://schemas.microsoft.com/office/drawing/2014/main" id="{3071904E-F042-4D97-B7F5-056DED8F04CE}"/>
              </a:ext>
            </a:extLst>
          </p:cNvPr>
          <p:cNvSpPr>
            <a:spLocks noChangeArrowheads="1"/>
          </p:cNvSpPr>
          <p:nvPr/>
        </p:nvSpPr>
        <p:spPr bwMode="auto">
          <a:xfrm>
            <a:off x="6166937" y="3284037"/>
            <a:ext cx="2651760" cy="1371600"/>
          </a:xfrm>
          <a:prstGeom prst="rect">
            <a:avLst/>
          </a:prstGeom>
          <a:solidFill>
            <a:schemeClr val="accent4"/>
          </a:solidFill>
          <a:ln>
            <a:noFill/>
          </a:ln>
        </p:spPr>
        <p:txBody>
          <a:bodyPr anchor="ctr"/>
          <a:lstStyle>
            <a:lvl1pPr marL="257175" indent="-171450" defTabSz="384175">
              <a:defRPr sz="2400">
                <a:solidFill>
                  <a:schemeClr val="bg1"/>
                </a:solidFill>
                <a:latin typeface="Arial" panose="020B0604020202020204" pitchFamily="34" charset="0"/>
              </a:defRPr>
            </a:lvl1pPr>
            <a:lvl2pPr marL="742950" indent="-285750" defTabSz="384175">
              <a:defRPr sz="2400">
                <a:solidFill>
                  <a:schemeClr val="bg1"/>
                </a:solidFill>
                <a:latin typeface="Arial" panose="020B0604020202020204" pitchFamily="34" charset="0"/>
              </a:defRPr>
            </a:lvl2pPr>
            <a:lvl3pPr marL="1143000" indent="-228600" defTabSz="384175">
              <a:defRPr sz="2400">
                <a:solidFill>
                  <a:schemeClr val="bg1"/>
                </a:solidFill>
                <a:latin typeface="Arial" panose="020B0604020202020204" pitchFamily="34" charset="0"/>
              </a:defRPr>
            </a:lvl3pPr>
            <a:lvl4pPr marL="1600200" indent="-228600" defTabSz="384175">
              <a:defRPr sz="2400">
                <a:solidFill>
                  <a:schemeClr val="bg1"/>
                </a:solidFill>
                <a:latin typeface="Arial" panose="020B0604020202020204" pitchFamily="34" charset="0"/>
              </a:defRPr>
            </a:lvl4pPr>
            <a:lvl5pPr marL="2057400" indent="-228600" defTabSz="384175">
              <a:defRPr sz="2400">
                <a:solidFill>
                  <a:schemeClr val="bg1"/>
                </a:solidFill>
                <a:latin typeface="Arial" panose="020B0604020202020204" pitchFamily="34" charset="0"/>
              </a:defRPr>
            </a:lvl5pPr>
            <a:lvl6pPr marL="2514600" indent="-228600" defTabSz="384175"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384175"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384175"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384175" eaLnBrk="0" fontAlgn="base" hangingPunct="0">
              <a:spcBef>
                <a:spcPct val="0"/>
              </a:spcBef>
              <a:spcAft>
                <a:spcPct val="0"/>
              </a:spcAft>
              <a:defRPr sz="2400">
                <a:solidFill>
                  <a:schemeClr val="bg1"/>
                </a:solidFill>
                <a:latin typeface="Arial" panose="020B0604020202020204" pitchFamily="34" charset="0"/>
              </a:defRPr>
            </a:lvl9pPr>
          </a:lstStyle>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a:t>
            </a:r>
            <a:r>
              <a:rPr kumimoji="0" lang="en-US" sz="20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+ 2 NRTIs</a:t>
            </a:r>
          </a:p>
          <a:p>
            <a:pPr marL="182880" marR="0" lvl="0" indent="-182880" algn="l" defTabSz="514337"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alt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If DTG not used, 2 (preferably 3) full active drugs</a:t>
            </a:r>
          </a:p>
        </p:txBody>
      </p:sp>
      <p:grpSp>
        <p:nvGrpSpPr>
          <p:cNvPr id="17" name="Group 16">
            <a:extLst>
              <a:ext uri="{FF2B5EF4-FFF2-40B4-BE49-F238E27FC236}">
                <a16:creationId xmlns:a16="http://schemas.microsoft.com/office/drawing/2014/main" id="{9518F3CE-5394-4B0E-9B13-2EB65F66A5C9}"/>
              </a:ext>
            </a:extLst>
          </p:cNvPr>
          <p:cNvGrpSpPr/>
          <p:nvPr/>
        </p:nvGrpSpPr>
        <p:grpSpPr>
          <a:xfrm>
            <a:off x="9392911" y="6207927"/>
            <a:ext cx="2488502" cy="454909"/>
            <a:chOff x="9392911" y="6207927"/>
            <a:chExt cx="2488502" cy="454909"/>
          </a:xfrm>
        </p:grpSpPr>
        <p:pic>
          <p:nvPicPr>
            <p:cNvPr id="18" name="Picture 17" descr="A picture containing text, ax, wheel&#10;&#10;Description automatically generated">
              <a:extLst>
                <a:ext uri="{FF2B5EF4-FFF2-40B4-BE49-F238E27FC236}">
                  <a16:creationId xmlns:a16="http://schemas.microsoft.com/office/drawing/2014/main" id="{B64E6FE4-71B0-4229-89A8-E3BBF08D4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9" name="Rectangle 8">
              <a:extLst>
                <a:ext uri="{FF2B5EF4-FFF2-40B4-BE49-F238E27FC236}">
                  <a16:creationId xmlns:a16="http://schemas.microsoft.com/office/drawing/2014/main" id="{14F62951-9C58-4D31-9EF7-B89CD6D0947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20" name="Text Box 11">
            <a:extLst>
              <a:ext uri="{FF2B5EF4-FFF2-40B4-BE49-F238E27FC236}">
                <a16:creationId xmlns:a16="http://schemas.microsoft.com/office/drawing/2014/main" id="{348B1209-F23E-4958-A4E6-0AEBC3F68424}"/>
              </a:ext>
            </a:extLst>
          </p:cNvPr>
          <p:cNvSpPr txBox="1">
            <a:spLocks noChangeArrowheads="1"/>
          </p:cNvSpPr>
          <p:nvPr/>
        </p:nvSpPr>
        <p:spPr bwMode="auto">
          <a:xfrm>
            <a:off x="393791" y="6388829"/>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Adapted from DHHS ART Guidelines. September 2022.</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3" name="TextBox 6">
            <a:extLst>
              <a:ext uri="{FF2B5EF4-FFF2-40B4-BE49-F238E27FC236}">
                <a16:creationId xmlns:a16="http://schemas.microsoft.com/office/drawing/2014/main" id="{729670ED-813D-4A52-AF18-B911DFF9D0B5}"/>
              </a:ext>
            </a:extLst>
          </p:cNvPr>
          <p:cNvSpPr txBox="1">
            <a:spLocks noChangeArrowheads="1"/>
          </p:cNvSpPr>
          <p:nvPr/>
        </p:nvSpPr>
        <p:spPr bwMode="auto">
          <a:xfrm>
            <a:off x="2167533" y="1650656"/>
            <a:ext cx="2604843"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Susceptible to Both</a:t>
            </a:r>
          </a:p>
        </p:txBody>
      </p:sp>
      <p:sp>
        <p:nvSpPr>
          <p:cNvPr id="27" name="Rectangle 26">
            <a:extLst>
              <a:ext uri="{FF2B5EF4-FFF2-40B4-BE49-F238E27FC236}">
                <a16:creationId xmlns:a16="http://schemas.microsoft.com/office/drawing/2014/main" id="{D86C1B2A-1EAB-4EDC-AA4E-AFD889A7C406}"/>
              </a:ext>
            </a:extLst>
          </p:cNvPr>
          <p:cNvSpPr/>
          <p:nvPr/>
        </p:nvSpPr>
        <p:spPr bwMode="auto">
          <a:xfrm>
            <a:off x="4995597" y="1612928"/>
            <a:ext cx="2131797" cy="822960"/>
          </a:xfrm>
          <a:prstGeom prst="rect">
            <a:avLst/>
          </a:prstGeom>
          <a:solidFill>
            <a:schemeClr val="bg2"/>
          </a:solidFill>
          <a:ln>
            <a:noFill/>
          </a:ln>
        </p:spPr>
        <p:txBody>
          <a:bodyPr anchor="ctr"/>
          <a:lstStyle/>
          <a:p>
            <a:pPr marL="0" marR="0" lvl="0" indent="0" algn="ctr" defTabSz="514337"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Boosted PI and/or DTG susceptible</a:t>
            </a:r>
          </a:p>
        </p:txBody>
      </p:sp>
      <p:cxnSp>
        <p:nvCxnSpPr>
          <p:cNvPr id="6" name="Connector: Elbow 5">
            <a:extLst>
              <a:ext uri="{FF2B5EF4-FFF2-40B4-BE49-F238E27FC236}">
                <a16:creationId xmlns:a16="http://schemas.microsoft.com/office/drawing/2014/main" id="{D6E23609-0A52-4F67-85D2-0D3A05349E5F}"/>
              </a:ext>
            </a:extLst>
          </p:cNvPr>
          <p:cNvCxnSpPr>
            <a:cxnSpLocks/>
            <a:stCxn id="27" idx="1"/>
            <a:endCxn id="7" idx="0"/>
          </p:cNvCxnSpPr>
          <p:nvPr/>
        </p:nvCxnSpPr>
        <p:spPr bwMode="auto">
          <a:xfrm rot="10800000" flipV="1">
            <a:off x="1795197" y="2024407"/>
            <a:ext cx="3200400" cy="1259629"/>
          </a:xfrm>
          <a:prstGeom prst="bentConnector2">
            <a:avLst/>
          </a:prstGeom>
          <a:noFill/>
          <a:ln w="28575" cap="flat" cmpd="sng" algn="ctr">
            <a:solidFill>
              <a:schemeClr val="accent1"/>
            </a:solidFill>
            <a:prstDash val="solid"/>
            <a:round/>
            <a:headEnd type="none" w="med" len="med"/>
            <a:tailEnd type="triangle"/>
          </a:ln>
          <a:effectLst/>
        </p:spPr>
      </p:cxnSp>
      <p:cxnSp>
        <p:nvCxnSpPr>
          <p:cNvPr id="10" name="Connector: Elbow 9">
            <a:extLst>
              <a:ext uri="{FF2B5EF4-FFF2-40B4-BE49-F238E27FC236}">
                <a16:creationId xmlns:a16="http://schemas.microsoft.com/office/drawing/2014/main" id="{FF725DF2-4156-427A-8B10-993943C85C62}"/>
              </a:ext>
            </a:extLst>
          </p:cNvPr>
          <p:cNvCxnSpPr>
            <a:cxnSpLocks/>
            <a:stCxn id="27" idx="3"/>
            <a:endCxn id="201734" idx="0"/>
          </p:cNvCxnSpPr>
          <p:nvPr/>
        </p:nvCxnSpPr>
        <p:spPr bwMode="auto">
          <a:xfrm>
            <a:off x="7127394" y="2024408"/>
            <a:ext cx="3200400" cy="1259629"/>
          </a:xfrm>
          <a:prstGeom prst="bentConnector2">
            <a:avLst/>
          </a:prstGeom>
          <a:noFill/>
          <a:ln w="28575" cap="flat" cmpd="sng" algn="ctr">
            <a:solidFill>
              <a:schemeClr val="accent6"/>
            </a:solidFill>
            <a:prstDash val="solid"/>
            <a:round/>
            <a:headEnd type="none" w="med" len="med"/>
            <a:tailEnd type="triangle"/>
          </a:ln>
          <a:effectLst/>
        </p:spPr>
      </p:cxnSp>
      <p:sp>
        <p:nvSpPr>
          <p:cNvPr id="33" name="TextBox 6">
            <a:extLst>
              <a:ext uri="{FF2B5EF4-FFF2-40B4-BE49-F238E27FC236}">
                <a16:creationId xmlns:a16="http://schemas.microsoft.com/office/drawing/2014/main" id="{F87E4ADB-7DCA-4286-9F5D-D1BB553B8811}"/>
              </a:ext>
            </a:extLst>
          </p:cNvPr>
          <p:cNvSpPr txBox="1">
            <a:spLocks noChangeArrowheads="1"/>
          </p:cNvSpPr>
          <p:nvPr/>
        </p:nvSpPr>
        <p:spPr bwMode="auto">
          <a:xfrm>
            <a:off x="7346342" y="1685204"/>
            <a:ext cx="2919698" cy="4001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682E74"/>
                </a:solidFill>
                <a:effectLst/>
                <a:uLnTx/>
                <a:uFillTx/>
                <a:latin typeface="Calibri" panose="020F0502020204030204" pitchFamily="34" charset="0"/>
                <a:ea typeface="+mn-ea"/>
                <a:cs typeface="Calibri" panose="020F0502020204030204" pitchFamily="34" charset="0"/>
              </a:rPr>
              <a:t>Susceptible to Neither*</a:t>
            </a:r>
          </a:p>
        </p:txBody>
      </p:sp>
      <p:sp>
        <p:nvSpPr>
          <p:cNvPr id="39" name="TextBox 6">
            <a:extLst>
              <a:ext uri="{FF2B5EF4-FFF2-40B4-BE49-F238E27FC236}">
                <a16:creationId xmlns:a16="http://schemas.microsoft.com/office/drawing/2014/main" id="{82E28344-F3CB-4628-AE52-6B9CD803EAD3}"/>
              </a:ext>
            </a:extLst>
          </p:cNvPr>
          <p:cNvSpPr txBox="1">
            <a:spLocks noChangeArrowheads="1"/>
          </p:cNvSpPr>
          <p:nvPr/>
        </p:nvSpPr>
        <p:spPr bwMode="auto">
          <a:xfrm>
            <a:off x="6516322" y="2478098"/>
            <a:ext cx="1952537" cy="70788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00823B"/>
                </a:solidFill>
                <a:effectLst/>
                <a:uLnTx/>
                <a:uFillTx/>
                <a:latin typeface="Calibri" panose="020F0502020204030204" pitchFamily="34" charset="0"/>
                <a:ea typeface="+mn-ea"/>
                <a:cs typeface="Calibri" panose="020F0502020204030204" pitchFamily="34" charset="0"/>
              </a:rPr>
              <a:t>Susceptible to DTG Only*</a:t>
            </a:r>
          </a:p>
        </p:txBody>
      </p:sp>
      <p:sp>
        <p:nvSpPr>
          <p:cNvPr id="40" name="TextBox 6">
            <a:extLst>
              <a:ext uri="{FF2B5EF4-FFF2-40B4-BE49-F238E27FC236}">
                <a16:creationId xmlns:a16="http://schemas.microsoft.com/office/drawing/2014/main" id="{12F95F54-B4B4-4DC1-BADE-B2A352FC8D13}"/>
              </a:ext>
            </a:extLst>
          </p:cNvPr>
          <p:cNvSpPr txBox="1">
            <a:spLocks noChangeArrowheads="1"/>
          </p:cNvSpPr>
          <p:nvPr/>
        </p:nvSpPr>
        <p:spPr bwMode="auto">
          <a:xfrm>
            <a:off x="3785350" y="2496529"/>
            <a:ext cx="1738041" cy="70788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514337"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20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Susceptible to PI Only</a:t>
            </a:r>
          </a:p>
        </p:txBody>
      </p:sp>
      <p:sp>
        <p:nvSpPr>
          <p:cNvPr id="28" name="TextBox 1">
            <a:extLst>
              <a:ext uri="{FF2B5EF4-FFF2-40B4-BE49-F238E27FC236}">
                <a16:creationId xmlns:a16="http://schemas.microsoft.com/office/drawing/2014/main" id="{96F9E888-FA8A-47B9-9D2B-5A8F46E97DDE}"/>
              </a:ext>
            </a:extLst>
          </p:cNvPr>
          <p:cNvSpPr txBox="1">
            <a:spLocks noChangeArrowheads="1"/>
          </p:cNvSpPr>
          <p:nvPr/>
        </p:nvSpPr>
        <p:spPr bwMode="auto">
          <a:xfrm>
            <a:off x="676492" y="4785531"/>
            <a:ext cx="108390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384175">
              <a:lnSpc>
                <a:spcPct val="90000"/>
              </a:lnSpc>
              <a:spcBef>
                <a:spcPts val="750"/>
              </a:spcBef>
              <a:spcAft>
                <a:spcPts val="525"/>
              </a:spcAft>
              <a:buClr>
                <a:schemeClr val="bg1"/>
              </a:buClr>
              <a:buFont typeface="Wingdings" panose="05000000000000000000" pitchFamily="2" charset="2"/>
              <a:buChar char="§"/>
              <a:defRPr sz="2100">
                <a:solidFill>
                  <a:schemeClr val="bg1"/>
                </a:solidFill>
                <a:latin typeface="Calibri" panose="020F0502020204030204" pitchFamily="34" charset="0"/>
              </a:defRPr>
            </a:lvl1pPr>
            <a:lvl2pPr marL="742950" indent="-285750" defTabSz="384175">
              <a:lnSpc>
                <a:spcPct val="90000"/>
              </a:lnSpc>
              <a:spcBef>
                <a:spcPts val="750"/>
              </a:spcBef>
              <a:spcAft>
                <a:spcPts val="525"/>
              </a:spcAft>
              <a:buClr>
                <a:schemeClr val="bg1"/>
              </a:buClr>
              <a:buFont typeface="Arial" panose="020B0604020202020204" pitchFamily="34" charset="0"/>
              <a:buChar char="‒"/>
              <a:defRPr sz="1900">
                <a:solidFill>
                  <a:schemeClr val="bg1"/>
                </a:solidFill>
                <a:latin typeface="Calibri" panose="020F0502020204030204" pitchFamily="34" charset="0"/>
              </a:defRPr>
            </a:lvl2pPr>
            <a:lvl3pPr marL="1143000" indent="-228600" defTabSz="384175">
              <a:lnSpc>
                <a:spcPct val="90000"/>
              </a:lnSpc>
              <a:spcBef>
                <a:spcPts val="750"/>
              </a:spcBef>
              <a:spcAft>
                <a:spcPts val="525"/>
              </a:spcAft>
              <a:buClr>
                <a:schemeClr val="bg1"/>
              </a:buClr>
              <a:buFont typeface="Arial" panose="020B0604020202020204" pitchFamily="34" charset="0"/>
              <a:buChar char="‒"/>
              <a:defRPr>
                <a:solidFill>
                  <a:schemeClr val="bg1"/>
                </a:solidFill>
                <a:latin typeface="Calibri" panose="020F0502020204030204" pitchFamily="34" charset="0"/>
              </a:defRPr>
            </a:lvl3pPr>
            <a:lvl4pPr marL="1600200" indent="-228600" defTabSz="384175">
              <a:lnSpc>
                <a:spcPct val="90000"/>
              </a:lnSpc>
              <a:spcBef>
                <a:spcPts val="750"/>
              </a:spcBef>
              <a:spcAft>
                <a:spcPts val="525"/>
              </a:spcAft>
              <a:buClr>
                <a:schemeClr val="bg1"/>
              </a:buClr>
              <a:buFont typeface="Arial" panose="020B0604020202020204" pitchFamily="34" charset="0"/>
              <a:buChar char="‒"/>
              <a:defRPr sz="1600">
                <a:solidFill>
                  <a:schemeClr val="bg1"/>
                </a:solidFill>
                <a:latin typeface="Calibri" panose="020F0502020204030204" pitchFamily="34" charset="0"/>
              </a:defRPr>
            </a:lvl4pPr>
            <a:lvl5pPr marL="2057400" indent="-228600" defTabSz="384175">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5pPr>
            <a:lvl6pPr marL="25146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6pPr>
            <a:lvl7pPr marL="29718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7pPr>
            <a:lvl8pPr marL="34290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8pPr>
            <a:lvl9pPr marL="3886200" indent="-228600" defTabSz="384175" fontAlgn="base">
              <a:lnSpc>
                <a:spcPct val="90000"/>
              </a:lnSpc>
              <a:spcBef>
                <a:spcPts val="750"/>
              </a:spcBef>
              <a:spcAft>
                <a:spcPts val="525"/>
              </a:spcAft>
              <a:buClr>
                <a:schemeClr val="bg1"/>
              </a:buClr>
              <a:buFont typeface="Arial" panose="020B0604020202020204" pitchFamily="34" charset="0"/>
              <a:buChar char="‒"/>
              <a:defRPr sz="1500">
                <a:solidFill>
                  <a:schemeClr val="bg1"/>
                </a:solidFill>
                <a:latin typeface="Calibri" panose="020F0502020204030204" pitchFamily="34" charset="0"/>
              </a:defRPr>
            </a:lvl9pPr>
          </a:lstStyle>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*Rare in patients never exposed to unboosted PIs (eg, NFV, DHHS alternative since 2003 and not recommended since 2008).</a:t>
            </a:r>
          </a:p>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altLang="en-US" sz="1600" b="0" i="0" u="none" strike="noStrike" kern="1200" cap="none" spc="0" normalizeH="0" baseline="30000" noProof="0" dirty="0">
                <a:ln>
                  <a:noFill/>
                </a:ln>
                <a:solidFill>
                  <a:srgbClr val="000000"/>
                </a:solidFill>
                <a:effectLst/>
                <a:uLnTx/>
                <a:uFillTx/>
                <a:latin typeface="Calibri"/>
                <a:ea typeface="MS PGothic" panose="020B0600070205080204" pitchFamily="34" charset="-128"/>
                <a:cs typeface="Calibri" panose="020F0502020204030204" pitchFamily="34" charset="0"/>
              </a:rPr>
              <a:t>†</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Calibri" panose="020F0502020204030204" pitchFamily="34" charset="0"/>
              </a:rPr>
              <a:t>If INSTI naive or experienced with no resistance (limited data in patients with resistance to RAL or EVG but susceptibility to DTG).</a:t>
            </a:r>
          </a:p>
          <a:p>
            <a:pPr marL="0" marR="0" lvl="0" indent="0" algn="l" defTabSz="384175" rtl="0" eaLnBrk="1" fontAlgn="base" latinLnBrk="0" hangingPunct="1">
              <a:lnSpc>
                <a:spcPct val="100000"/>
              </a:lnSpc>
              <a:spcBef>
                <a:spcPct val="0"/>
              </a:spcBef>
              <a:spcAft>
                <a:spcPct val="0"/>
              </a:spcAft>
              <a:buClr>
                <a:srgbClr val="2B85B8"/>
              </a:buClr>
              <a:buSzTx/>
              <a:buFont typeface="Wingdings" panose="05000000000000000000" pitchFamily="2" charset="2"/>
              <a:buNone/>
              <a:tabLst/>
              <a:defRPr/>
            </a:pPr>
            <a:r>
              <a:rPr kumimoji="0" lang="en-US" sz="1600" b="0" i="0" u="none" strike="noStrike" kern="1200" cap="none" spc="0" normalizeH="0" baseline="30000" noProof="0" dirty="0">
                <a:ln>
                  <a:noFill/>
                </a:ln>
                <a:solidFill>
                  <a:prstClr val="black"/>
                </a:solidFill>
                <a:effectLst/>
                <a:uLnTx/>
                <a:uFillTx/>
                <a:latin typeface="Calibri"/>
                <a:ea typeface="+mn-ea"/>
                <a:cs typeface="Calibri" panose="020F0502020204030204" pitchFamily="34" charset="0"/>
              </a:rPr>
              <a:t>‡</a:t>
            </a:r>
            <a:r>
              <a:rPr kumimoji="0" lang="en-US" altLang="en-US" sz="1600" b="0" i="0" u="none" strike="noStrike" kern="1200" cap="none" spc="0" normalizeH="0" baseline="0" noProof="0" dirty="0">
                <a:ln>
                  <a:noFill/>
                </a:ln>
                <a:solidFill>
                  <a:srgbClr val="000000"/>
                </a:solidFill>
                <a:effectLst/>
                <a:uLnTx/>
                <a:uFillTx/>
                <a:latin typeface="Calibri"/>
                <a:ea typeface="MS PGothic" panose="020B0600070205080204" pitchFamily="34" charset="-128"/>
                <a:cs typeface="+mn-cs"/>
              </a:rPr>
              <a:t>Data limited to DTG, but similar results might be seen with BIC.</a:t>
            </a:r>
          </a:p>
        </p:txBody>
      </p:sp>
      <p:cxnSp>
        <p:nvCxnSpPr>
          <p:cNvPr id="8" name="Straight Arrow Connector 7">
            <a:extLst>
              <a:ext uri="{FF2B5EF4-FFF2-40B4-BE49-F238E27FC236}">
                <a16:creationId xmlns:a16="http://schemas.microsoft.com/office/drawing/2014/main" id="{A92BF108-6B08-42C8-BE8A-779A331F3476}"/>
              </a:ext>
            </a:extLst>
          </p:cNvPr>
          <p:cNvCxnSpPr>
            <a:cxnSpLocks/>
          </p:cNvCxnSpPr>
          <p:nvPr/>
        </p:nvCxnSpPr>
        <p:spPr bwMode="auto">
          <a:xfrm>
            <a:off x="5486400" y="2426396"/>
            <a:ext cx="0" cy="848151"/>
          </a:xfrm>
          <a:prstGeom prst="straightConnector1">
            <a:avLst/>
          </a:prstGeom>
          <a:noFill/>
          <a:ln w="28575" cap="flat" cmpd="sng" algn="ctr">
            <a:solidFill>
              <a:schemeClr val="accent3"/>
            </a:solidFill>
            <a:prstDash val="solid"/>
            <a:round/>
            <a:headEnd type="none" w="med" len="med"/>
            <a:tailEnd type="triangle"/>
          </a:ln>
          <a:effectLst/>
        </p:spPr>
      </p:cxnSp>
      <p:cxnSp>
        <p:nvCxnSpPr>
          <p:cNvPr id="32" name="Straight Arrow Connector 31">
            <a:extLst>
              <a:ext uri="{FF2B5EF4-FFF2-40B4-BE49-F238E27FC236}">
                <a16:creationId xmlns:a16="http://schemas.microsoft.com/office/drawing/2014/main" id="{EF9C9E54-A95A-4649-9E05-8EE772378D33}"/>
              </a:ext>
            </a:extLst>
          </p:cNvPr>
          <p:cNvCxnSpPr>
            <a:cxnSpLocks/>
          </p:cNvCxnSpPr>
          <p:nvPr/>
        </p:nvCxnSpPr>
        <p:spPr bwMode="auto">
          <a:xfrm>
            <a:off x="6650854" y="2426396"/>
            <a:ext cx="0" cy="848151"/>
          </a:xfrm>
          <a:prstGeom prst="straightConnector1">
            <a:avLst/>
          </a:prstGeom>
          <a:noFill/>
          <a:ln w="28575" cap="flat" cmpd="sng" algn="ctr">
            <a:solidFill>
              <a:schemeClr val="accent4"/>
            </a:solidFill>
            <a:prstDash val="solid"/>
            <a:round/>
            <a:headEnd type="none" w="med" len="med"/>
            <a:tailEnd type="triangle"/>
          </a:ln>
          <a:effectLst/>
        </p:spPr>
      </p:cxnSp>
    </p:spTree>
    <p:extLst>
      <p:ext uri="{BB962C8B-B14F-4D97-AF65-F5344CB8AC3E}">
        <p14:creationId xmlns:p14="http://schemas.microsoft.com/office/powerpoint/2010/main" val="1316237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9A6ECE7C-E882-49C8-99F2-3796786B0591}"/>
              </a:ext>
            </a:extLst>
          </p:cNvPr>
          <p:cNvSpPr>
            <a:spLocks noEditPoints="1"/>
          </p:cNvSpPr>
          <p:nvPr/>
        </p:nvSpPr>
        <p:spPr bwMode="auto">
          <a:xfrm>
            <a:off x="1855787" y="3431665"/>
            <a:ext cx="9755188" cy="1828800"/>
          </a:xfrm>
          <a:custGeom>
            <a:avLst/>
            <a:gdLst>
              <a:gd name="T0" fmla="*/ 0 w 6145"/>
              <a:gd name="T1" fmla="*/ 487 h 1152"/>
              <a:gd name="T2" fmla="*/ 334 w 6145"/>
              <a:gd name="T3" fmla="*/ 487 h 1152"/>
              <a:gd name="T4" fmla="*/ 334 w 6145"/>
              <a:gd name="T5" fmla="*/ 1152 h 1152"/>
              <a:gd name="T6" fmla="*/ 0 w 6145"/>
              <a:gd name="T7" fmla="*/ 1152 h 1152"/>
              <a:gd name="T8" fmla="*/ 0 w 6145"/>
              <a:gd name="T9" fmla="*/ 487 h 1152"/>
              <a:gd name="T10" fmla="*/ 969 w 6145"/>
              <a:gd name="T11" fmla="*/ 1095 h 1152"/>
              <a:gd name="T12" fmla="*/ 1302 w 6145"/>
              <a:gd name="T13" fmla="*/ 1095 h 1152"/>
              <a:gd name="T14" fmla="*/ 1302 w 6145"/>
              <a:gd name="T15" fmla="*/ 1152 h 1152"/>
              <a:gd name="T16" fmla="*/ 969 w 6145"/>
              <a:gd name="T17" fmla="*/ 1152 h 1152"/>
              <a:gd name="T18" fmla="*/ 969 w 6145"/>
              <a:gd name="T19" fmla="*/ 1095 h 1152"/>
              <a:gd name="T20" fmla="*/ 1938 w 6145"/>
              <a:gd name="T21" fmla="*/ 430 h 1152"/>
              <a:gd name="T22" fmla="*/ 2270 w 6145"/>
              <a:gd name="T23" fmla="*/ 430 h 1152"/>
              <a:gd name="T24" fmla="*/ 2270 w 6145"/>
              <a:gd name="T25" fmla="*/ 1152 h 1152"/>
              <a:gd name="T26" fmla="*/ 1938 w 6145"/>
              <a:gd name="T27" fmla="*/ 1152 h 1152"/>
              <a:gd name="T28" fmla="*/ 1938 w 6145"/>
              <a:gd name="T29" fmla="*/ 430 h 1152"/>
              <a:gd name="T30" fmla="*/ 2906 w 6145"/>
              <a:gd name="T31" fmla="*/ 0 h 1152"/>
              <a:gd name="T32" fmla="*/ 3240 w 6145"/>
              <a:gd name="T33" fmla="*/ 0 h 1152"/>
              <a:gd name="T34" fmla="*/ 3240 w 6145"/>
              <a:gd name="T35" fmla="*/ 1152 h 1152"/>
              <a:gd name="T36" fmla="*/ 2906 w 6145"/>
              <a:gd name="T37" fmla="*/ 1152 h 1152"/>
              <a:gd name="T38" fmla="*/ 2906 w 6145"/>
              <a:gd name="T39" fmla="*/ 0 h 1152"/>
              <a:gd name="T40" fmla="*/ 3874 w 6145"/>
              <a:gd name="T41" fmla="*/ 1114 h 1152"/>
              <a:gd name="T42" fmla="*/ 4208 w 6145"/>
              <a:gd name="T43" fmla="*/ 1114 h 1152"/>
              <a:gd name="T44" fmla="*/ 4208 w 6145"/>
              <a:gd name="T45" fmla="*/ 1152 h 1152"/>
              <a:gd name="T46" fmla="*/ 3874 w 6145"/>
              <a:gd name="T47" fmla="*/ 1152 h 1152"/>
              <a:gd name="T48" fmla="*/ 3874 w 6145"/>
              <a:gd name="T49" fmla="*/ 1114 h 1152"/>
              <a:gd name="T50" fmla="*/ 4842 w 6145"/>
              <a:gd name="T51" fmla="*/ 585 h 1152"/>
              <a:gd name="T52" fmla="*/ 5177 w 6145"/>
              <a:gd name="T53" fmla="*/ 585 h 1152"/>
              <a:gd name="T54" fmla="*/ 5177 w 6145"/>
              <a:gd name="T55" fmla="*/ 1152 h 1152"/>
              <a:gd name="T56" fmla="*/ 4842 w 6145"/>
              <a:gd name="T57" fmla="*/ 1152 h 1152"/>
              <a:gd name="T58" fmla="*/ 4842 w 6145"/>
              <a:gd name="T59" fmla="*/ 585 h 1152"/>
              <a:gd name="T60" fmla="*/ 5810 w 6145"/>
              <a:gd name="T61" fmla="*/ 214 h 1152"/>
              <a:gd name="T62" fmla="*/ 6145 w 6145"/>
              <a:gd name="T63" fmla="*/ 214 h 1152"/>
              <a:gd name="T64" fmla="*/ 6145 w 6145"/>
              <a:gd name="T65" fmla="*/ 1152 h 1152"/>
              <a:gd name="T66" fmla="*/ 5810 w 6145"/>
              <a:gd name="T67" fmla="*/ 1152 h 1152"/>
              <a:gd name="T68" fmla="*/ 5810 w 6145"/>
              <a:gd name="T69" fmla="*/ 214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45" h="1152">
                <a:moveTo>
                  <a:pt x="0" y="487"/>
                </a:moveTo>
                <a:lnTo>
                  <a:pt x="334" y="487"/>
                </a:lnTo>
                <a:lnTo>
                  <a:pt x="334" y="1152"/>
                </a:lnTo>
                <a:lnTo>
                  <a:pt x="0" y="1152"/>
                </a:lnTo>
                <a:lnTo>
                  <a:pt x="0" y="487"/>
                </a:lnTo>
                <a:close/>
                <a:moveTo>
                  <a:pt x="969" y="1095"/>
                </a:moveTo>
                <a:lnTo>
                  <a:pt x="1302" y="1095"/>
                </a:lnTo>
                <a:lnTo>
                  <a:pt x="1302" y="1152"/>
                </a:lnTo>
                <a:lnTo>
                  <a:pt x="969" y="1152"/>
                </a:lnTo>
                <a:lnTo>
                  <a:pt x="969" y="1095"/>
                </a:lnTo>
                <a:close/>
                <a:moveTo>
                  <a:pt x="1938" y="430"/>
                </a:moveTo>
                <a:lnTo>
                  <a:pt x="2270" y="430"/>
                </a:lnTo>
                <a:lnTo>
                  <a:pt x="2270" y="1152"/>
                </a:lnTo>
                <a:lnTo>
                  <a:pt x="1938" y="1152"/>
                </a:lnTo>
                <a:lnTo>
                  <a:pt x="1938" y="430"/>
                </a:lnTo>
                <a:close/>
                <a:moveTo>
                  <a:pt x="2906" y="0"/>
                </a:moveTo>
                <a:lnTo>
                  <a:pt x="3240" y="0"/>
                </a:lnTo>
                <a:lnTo>
                  <a:pt x="3240" y="1152"/>
                </a:lnTo>
                <a:lnTo>
                  <a:pt x="2906" y="1152"/>
                </a:lnTo>
                <a:lnTo>
                  <a:pt x="2906" y="0"/>
                </a:lnTo>
                <a:close/>
                <a:moveTo>
                  <a:pt x="3874" y="1114"/>
                </a:moveTo>
                <a:lnTo>
                  <a:pt x="4208" y="1114"/>
                </a:lnTo>
                <a:lnTo>
                  <a:pt x="4208" y="1152"/>
                </a:lnTo>
                <a:lnTo>
                  <a:pt x="3874" y="1152"/>
                </a:lnTo>
                <a:lnTo>
                  <a:pt x="3874" y="1114"/>
                </a:lnTo>
                <a:close/>
                <a:moveTo>
                  <a:pt x="4842" y="585"/>
                </a:moveTo>
                <a:lnTo>
                  <a:pt x="5177" y="585"/>
                </a:lnTo>
                <a:lnTo>
                  <a:pt x="5177" y="1152"/>
                </a:lnTo>
                <a:lnTo>
                  <a:pt x="4842" y="1152"/>
                </a:lnTo>
                <a:lnTo>
                  <a:pt x="4842" y="585"/>
                </a:lnTo>
                <a:close/>
                <a:moveTo>
                  <a:pt x="5810" y="214"/>
                </a:moveTo>
                <a:lnTo>
                  <a:pt x="6145" y="214"/>
                </a:lnTo>
                <a:lnTo>
                  <a:pt x="6145" y="1152"/>
                </a:lnTo>
                <a:lnTo>
                  <a:pt x="5810" y="1152"/>
                </a:lnTo>
                <a:lnTo>
                  <a:pt x="5810" y="214"/>
                </a:lnTo>
                <a:close/>
              </a:path>
            </a:pathLst>
          </a:custGeom>
          <a:solidFill>
            <a:schemeClr val="accent3"/>
          </a:solidFill>
          <a:ln>
            <a:solidFill>
              <a:schemeClr val="bg1"/>
            </a:solid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1" name="Rectangle 17">
            <a:extLst>
              <a:ext uri="{FF2B5EF4-FFF2-40B4-BE49-F238E27FC236}">
                <a16:creationId xmlns:a16="http://schemas.microsoft.com/office/drawing/2014/main" id="{C980304C-7857-4EDF-87BF-693BD7BE38CE}"/>
              </a:ext>
            </a:extLst>
          </p:cNvPr>
          <p:cNvSpPr>
            <a:spLocks noChangeArrowheads="1"/>
          </p:cNvSpPr>
          <p:nvPr/>
        </p:nvSpPr>
        <p:spPr bwMode="auto">
          <a:xfrm>
            <a:off x="9005178" y="3368165"/>
            <a:ext cx="530225" cy="1892300"/>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3" name="Rectangle 19">
            <a:extLst>
              <a:ext uri="{FF2B5EF4-FFF2-40B4-BE49-F238E27FC236}">
                <a16:creationId xmlns:a16="http://schemas.microsoft.com/office/drawing/2014/main" id="{756CEA83-C0C6-4225-BD94-8F411D056C1F}"/>
              </a:ext>
            </a:extLst>
          </p:cNvPr>
          <p:cNvSpPr>
            <a:spLocks noChangeArrowheads="1"/>
          </p:cNvSpPr>
          <p:nvPr/>
        </p:nvSpPr>
        <p:spPr bwMode="auto">
          <a:xfrm>
            <a:off x="10541878" y="3058603"/>
            <a:ext cx="530225" cy="2201863"/>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Rectangle 7">
            <a:extLst>
              <a:ext uri="{FF2B5EF4-FFF2-40B4-BE49-F238E27FC236}">
                <a16:creationId xmlns:a16="http://schemas.microsoft.com/office/drawing/2014/main" id="{1FC7A36F-2D88-45FE-972F-307200CA98FF}"/>
              </a:ext>
            </a:extLst>
          </p:cNvPr>
          <p:cNvSpPr>
            <a:spLocks noChangeArrowheads="1"/>
          </p:cNvSpPr>
          <p:nvPr/>
        </p:nvSpPr>
        <p:spPr bwMode="auto">
          <a:xfrm>
            <a:off x="1316916" y="3274503"/>
            <a:ext cx="530225" cy="1985963"/>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 name="Rectangle 9">
            <a:extLst>
              <a:ext uri="{FF2B5EF4-FFF2-40B4-BE49-F238E27FC236}">
                <a16:creationId xmlns:a16="http://schemas.microsoft.com/office/drawing/2014/main" id="{1B0E3193-BCC4-4043-9D74-5A36A3EB550E}"/>
              </a:ext>
            </a:extLst>
          </p:cNvPr>
          <p:cNvSpPr>
            <a:spLocks noChangeArrowheads="1"/>
          </p:cNvSpPr>
          <p:nvPr/>
        </p:nvSpPr>
        <p:spPr bwMode="auto">
          <a:xfrm>
            <a:off x="2853616" y="3865053"/>
            <a:ext cx="531813" cy="1395413"/>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5" name="Rectangle 11">
            <a:extLst>
              <a:ext uri="{FF2B5EF4-FFF2-40B4-BE49-F238E27FC236}">
                <a16:creationId xmlns:a16="http://schemas.microsoft.com/office/drawing/2014/main" id="{BDEA95DC-9CB3-4BF2-AC96-130EE0CBA20C}"/>
              </a:ext>
            </a:extLst>
          </p:cNvPr>
          <p:cNvSpPr>
            <a:spLocks noChangeArrowheads="1"/>
          </p:cNvSpPr>
          <p:nvPr/>
        </p:nvSpPr>
        <p:spPr bwMode="auto">
          <a:xfrm>
            <a:off x="4390316" y="3182428"/>
            <a:ext cx="531813" cy="2078038"/>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7" name="Rectangle 13">
            <a:extLst>
              <a:ext uri="{FF2B5EF4-FFF2-40B4-BE49-F238E27FC236}">
                <a16:creationId xmlns:a16="http://schemas.microsoft.com/office/drawing/2014/main" id="{41A52D94-5EC7-4728-A343-B98F0CE5B12A}"/>
              </a:ext>
            </a:extLst>
          </p:cNvPr>
          <p:cNvSpPr>
            <a:spLocks noChangeArrowheads="1"/>
          </p:cNvSpPr>
          <p:nvPr/>
        </p:nvSpPr>
        <p:spPr bwMode="auto">
          <a:xfrm>
            <a:off x="5930191" y="2934778"/>
            <a:ext cx="528638" cy="2325688"/>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9" name="Rectangle 15">
            <a:extLst>
              <a:ext uri="{FF2B5EF4-FFF2-40B4-BE49-F238E27FC236}">
                <a16:creationId xmlns:a16="http://schemas.microsoft.com/office/drawing/2014/main" id="{A0A21F86-B46C-4CB5-B56B-6ADC48420CA4}"/>
              </a:ext>
            </a:extLst>
          </p:cNvPr>
          <p:cNvSpPr>
            <a:spLocks noChangeArrowheads="1"/>
          </p:cNvSpPr>
          <p:nvPr/>
        </p:nvSpPr>
        <p:spPr bwMode="auto">
          <a:xfrm>
            <a:off x="7466891" y="3677728"/>
            <a:ext cx="528638" cy="1582738"/>
          </a:xfrm>
          <a:prstGeom prst="rect">
            <a:avLst/>
          </a:prstGeom>
          <a:solidFill>
            <a:schemeClr val="accent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1684" name="Rectangle 4"/>
          <p:cNvSpPr>
            <a:spLocks noGrp="1" noChangeArrowheads="1"/>
          </p:cNvSpPr>
          <p:nvPr>
            <p:ph type="title"/>
          </p:nvPr>
        </p:nvSpPr>
        <p:spPr/>
        <p:txBody>
          <a:bodyPr/>
          <a:lstStyle/>
          <a:p>
            <a:r>
              <a:rPr lang="en-US" dirty="0"/>
              <a:t>BENCHMRK: Number of Active Drugs Predicts </a:t>
            </a:r>
            <a:br>
              <a:rPr lang="en-US" dirty="0"/>
            </a:br>
            <a:r>
              <a:rPr lang="en-US" dirty="0"/>
              <a:t>Outcomes in Treatment-Experienced Patients*</a:t>
            </a:r>
          </a:p>
        </p:txBody>
      </p:sp>
      <p:sp>
        <p:nvSpPr>
          <p:cNvPr id="71692" name="Text Box 13"/>
          <p:cNvSpPr txBox="1">
            <a:spLocks noChangeArrowheads="1"/>
          </p:cNvSpPr>
          <p:nvPr/>
        </p:nvSpPr>
        <p:spPr bwMode="auto">
          <a:xfrm rot="16200000">
            <a:off x="-1120286" y="3559469"/>
            <a:ext cx="3176221" cy="37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177" tIns="46589" rIns="93177" bIns="46589">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Patients (%)</a:t>
            </a:r>
          </a:p>
        </p:txBody>
      </p:sp>
      <p:sp>
        <p:nvSpPr>
          <p:cNvPr id="71685" name="Text Box 5"/>
          <p:cNvSpPr txBox="1">
            <a:spLocks noChangeArrowheads="1"/>
          </p:cNvSpPr>
          <p:nvPr/>
        </p:nvSpPr>
        <p:spPr bwMode="auto">
          <a:xfrm>
            <a:off x="1081319" y="1825362"/>
            <a:ext cx="10631605" cy="34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177" tIns="46589" rIns="93177" bIns="46589">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HIV-1 RNA &lt;50 c/mL (Wk 48)</a:t>
            </a:r>
            <a:endParaRPr kumimoji="0" lang="en-US" sz="1800" b="1" i="0" u="none" strike="noStrike" kern="1200" cap="none" spc="0" normalizeH="0" baseline="3000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1686" name="Text Box 6"/>
          <p:cNvSpPr txBox="1">
            <a:spLocks noChangeArrowheads="1"/>
          </p:cNvSpPr>
          <p:nvPr/>
        </p:nvSpPr>
        <p:spPr bwMode="auto">
          <a:xfrm>
            <a:off x="1537014" y="2110615"/>
            <a:ext cx="2042547" cy="62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l" defTabSz="914400" rtl="0" eaLnBrk="1" fontAlgn="base" latinLnBrk="0" hangingPunct="1">
              <a:lnSpc>
                <a:spcPct val="100000"/>
              </a:lnSpc>
              <a:spcBef>
                <a:spcPts val="30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OBT + RAL 400 mg BID</a:t>
            </a:r>
          </a:p>
          <a:p>
            <a:pPr marL="0" marR="0" lvl="0" indent="0" algn="l" defTabSz="914400" rtl="0" eaLnBrk="1" fontAlgn="base" latinLnBrk="0" hangingPunct="1">
              <a:lnSpc>
                <a:spcPct val="100000"/>
              </a:lnSpc>
              <a:spcBef>
                <a:spcPts val="30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OBT + placebo</a:t>
            </a:r>
          </a:p>
        </p:txBody>
      </p:sp>
      <p:sp>
        <p:nvSpPr>
          <p:cNvPr id="71687" name="Rectangle 7"/>
          <p:cNvSpPr>
            <a:spLocks noChangeArrowheads="1"/>
          </p:cNvSpPr>
          <p:nvPr/>
        </p:nvSpPr>
        <p:spPr bwMode="auto">
          <a:xfrm>
            <a:off x="1389445" y="2472739"/>
            <a:ext cx="164592" cy="164592"/>
          </a:xfrm>
          <a:prstGeom prst="rect">
            <a:avLst/>
          </a:prstGeom>
          <a:solidFill>
            <a:schemeClr val="accent3"/>
          </a:solidFill>
          <a:ln w="9525">
            <a:solidFill>
              <a:srgbClr val="000000"/>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1688" name="Rectangle 8"/>
          <p:cNvSpPr>
            <a:spLocks noChangeArrowheads="1"/>
          </p:cNvSpPr>
          <p:nvPr/>
        </p:nvSpPr>
        <p:spPr bwMode="auto">
          <a:xfrm>
            <a:off x="1389445" y="2211192"/>
            <a:ext cx="164592" cy="164592"/>
          </a:xfrm>
          <a:prstGeom prst="rect">
            <a:avLst/>
          </a:prstGeom>
          <a:solidFill>
            <a:schemeClr val="accent1"/>
          </a:solidFill>
          <a:ln w="9525">
            <a:solidFill>
              <a:srgbClr val="000000"/>
            </a:solidFill>
            <a:miter lim="800000"/>
            <a:headEnd/>
            <a:tailE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1689" name="Text Box 9"/>
          <p:cNvSpPr txBox="1">
            <a:spLocks noChangeArrowheads="1"/>
          </p:cNvSpPr>
          <p:nvPr/>
        </p:nvSpPr>
        <p:spPr bwMode="auto">
          <a:xfrm>
            <a:off x="7520734" y="5738963"/>
            <a:ext cx="434351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Phenotypic</a:t>
            </a: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Sensitivity Score of the</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Optimized Background</a:t>
            </a:r>
          </a:p>
        </p:txBody>
      </p:sp>
      <p:sp>
        <p:nvSpPr>
          <p:cNvPr id="71691" name="Text Box 12"/>
          <p:cNvSpPr txBox="1">
            <a:spLocks noChangeArrowheads="1"/>
          </p:cNvSpPr>
          <p:nvPr/>
        </p:nvSpPr>
        <p:spPr bwMode="auto">
          <a:xfrm>
            <a:off x="2666881" y="5738963"/>
            <a:ext cx="4371597"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1" i="1"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Genotypic</a:t>
            </a: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Sensitivity Score of the</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Optimized Background</a:t>
            </a:r>
          </a:p>
        </p:txBody>
      </p:sp>
      <p:sp>
        <p:nvSpPr>
          <p:cNvPr id="71693" name="Text Box 14"/>
          <p:cNvSpPr txBox="1">
            <a:spLocks noChangeArrowheads="1"/>
          </p:cNvSpPr>
          <p:nvPr/>
        </p:nvSpPr>
        <p:spPr bwMode="auto">
          <a:xfrm>
            <a:off x="1824362" y="3874191"/>
            <a:ext cx="6156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34</a:t>
            </a:r>
          </a:p>
        </p:txBody>
      </p:sp>
      <p:sp>
        <p:nvSpPr>
          <p:cNvPr id="71694" name="Text Box 15"/>
          <p:cNvSpPr txBox="1">
            <a:spLocks noChangeArrowheads="1"/>
          </p:cNvSpPr>
          <p:nvPr/>
        </p:nvSpPr>
        <p:spPr bwMode="auto">
          <a:xfrm>
            <a:off x="1257278" y="2931741"/>
            <a:ext cx="6738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64</a:t>
            </a:r>
            <a:endParaRPr kumimoji="0" lang="en-US" sz="16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mn-ea"/>
              <a:cs typeface="Calibri" panose="020F0502020204030204" pitchFamily="34" charset="0"/>
            </a:endParaRPr>
          </a:p>
        </p:txBody>
      </p:sp>
      <p:sp>
        <p:nvSpPr>
          <p:cNvPr id="71695" name="Text Box 16"/>
          <p:cNvSpPr txBox="1">
            <a:spLocks noChangeArrowheads="1"/>
          </p:cNvSpPr>
          <p:nvPr/>
        </p:nvSpPr>
        <p:spPr bwMode="auto">
          <a:xfrm>
            <a:off x="1305018" y="5342350"/>
            <a:ext cx="1143391"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All Patients</a:t>
            </a:r>
          </a:p>
        </p:txBody>
      </p:sp>
      <p:sp>
        <p:nvSpPr>
          <p:cNvPr id="71696" name="Text Box 17"/>
          <p:cNvSpPr txBox="1">
            <a:spLocks noChangeArrowheads="1"/>
          </p:cNvSpPr>
          <p:nvPr/>
        </p:nvSpPr>
        <p:spPr bwMode="auto">
          <a:xfrm>
            <a:off x="3277496" y="5342350"/>
            <a:ext cx="28886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a:t>
            </a:r>
          </a:p>
        </p:txBody>
      </p:sp>
      <p:sp>
        <p:nvSpPr>
          <p:cNvPr id="71697" name="Text Box 18"/>
          <p:cNvSpPr txBox="1">
            <a:spLocks noChangeArrowheads="1"/>
          </p:cNvSpPr>
          <p:nvPr/>
        </p:nvSpPr>
        <p:spPr bwMode="auto">
          <a:xfrm>
            <a:off x="4801496" y="5342350"/>
            <a:ext cx="28886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a:t>
            </a:r>
          </a:p>
        </p:txBody>
      </p:sp>
      <p:sp>
        <p:nvSpPr>
          <p:cNvPr id="71698" name="Text Box 19"/>
          <p:cNvSpPr txBox="1">
            <a:spLocks noChangeArrowheads="1"/>
          </p:cNvSpPr>
          <p:nvPr/>
        </p:nvSpPr>
        <p:spPr bwMode="auto">
          <a:xfrm>
            <a:off x="7872672" y="5342350"/>
            <a:ext cx="28886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0</a:t>
            </a:r>
          </a:p>
        </p:txBody>
      </p:sp>
      <p:sp>
        <p:nvSpPr>
          <p:cNvPr id="71699" name="Text Box 20"/>
          <p:cNvSpPr txBox="1">
            <a:spLocks noChangeArrowheads="1"/>
          </p:cNvSpPr>
          <p:nvPr/>
        </p:nvSpPr>
        <p:spPr bwMode="auto">
          <a:xfrm>
            <a:off x="9425742" y="5342350"/>
            <a:ext cx="288862"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1</a:t>
            </a:r>
          </a:p>
        </p:txBody>
      </p:sp>
      <p:sp>
        <p:nvSpPr>
          <p:cNvPr id="71700" name="Text Box 21"/>
          <p:cNvSpPr txBox="1">
            <a:spLocks noChangeArrowheads="1"/>
          </p:cNvSpPr>
          <p:nvPr/>
        </p:nvSpPr>
        <p:spPr bwMode="auto">
          <a:xfrm>
            <a:off x="6456717" y="3093992"/>
            <a:ext cx="6156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59</a:t>
            </a:r>
          </a:p>
        </p:txBody>
      </p:sp>
      <p:sp>
        <p:nvSpPr>
          <p:cNvPr id="71701" name="Text Box 22"/>
          <p:cNvSpPr txBox="1">
            <a:spLocks noChangeArrowheads="1"/>
          </p:cNvSpPr>
          <p:nvPr/>
        </p:nvSpPr>
        <p:spPr bwMode="auto">
          <a:xfrm>
            <a:off x="3531597" y="4720819"/>
            <a:ext cx="2888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3</a:t>
            </a:r>
          </a:p>
        </p:txBody>
      </p:sp>
      <p:sp>
        <p:nvSpPr>
          <p:cNvPr id="71702" name="Text Box 23"/>
          <p:cNvSpPr txBox="1">
            <a:spLocks noChangeArrowheads="1"/>
          </p:cNvSpPr>
          <p:nvPr/>
        </p:nvSpPr>
        <p:spPr bwMode="auto">
          <a:xfrm>
            <a:off x="2822028" y="3520434"/>
            <a:ext cx="6156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45</a:t>
            </a:r>
          </a:p>
        </p:txBody>
      </p:sp>
      <p:sp>
        <p:nvSpPr>
          <p:cNvPr id="71703" name="Text Box 24"/>
          <p:cNvSpPr txBox="1">
            <a:spLocks noChangeArrowheads="1"/>
          </p:cNvSpPr>
          <p:nvPr/>
        </p:nvSpPr>
        <p:spPr bwMode="auto">
          <a:xfrm>
            <a:off x="5867329" y="2595475"/>
            <a:ext cx="6322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75</a:t>
            </a:r>
          </a:p>
        </p:txBody>
      </p:sp>
      <p:sp>
        <p:nvSpPr>
          <p:cNvPr id="71704" name="Text Box 25"/>
          <p:cNvSpPr txBox="1">
            <a:spLocks noChangeArrowheads="1"/>
          </p:cNvSpPr>
          <p:nvPr/>
        </p:nvSpPr>
        <p:spPr bwMode="auto">
          <a:xfrm>
            <a:off x="7961630" y="4754309"/>
            <a:ext cx="6571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a:t>
            </a:r>
          </a:p>
        </p:txBody>
      </p:sp>
      <p:sp>
        <p:nvSpPr>
          <p:cNvPr id="71705" name="Text Box 26"/>
          <p:cNvSpPr txBox="1">
            <a:spLocks noChangeArrowheads="1"/>
          </p:cNvSpPr>
          <p:nvPr/>
        </p:nvSpPr>
        <p:spPr bwMode="auto">
          <a:xfrm>
            <a:off x="9504455" y="4025187"/>
            <a:ext cx="6322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29</a:t>
            </a:r>
          </a:p>
        </p:txBody>
      </p:sp>
      <p:sp>
        <p:nvSpPr>
          <p:cNvPr id="71706" name="Text Box 27"/>
          <p:cNvSpPr txBox="1">
            <a:spLocks noChangeArrowheads="1"/>
          </p:cNvSpPr>
          <p:nvPr/>
        </p:nvSpPr>
        <p:spPr bwMode="auto">
          <a:xfrm>
            <a:off x="8944973" y="3027916"/>
            <a:ext cx="61566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61</a:t>
            </a:r>
          </a:p>
        </p:txBody>
      </p:sp>
      <p:sp>
        <p:nvSpPr>
          <p:cNvPr id="71707" name="Text Box 28"/>
          <p:cNvSpPr txBox="1">
            <a:spLocks noChangeArrowheads="1"/>
          </p:cNvSpPr>
          <p:nvPr/>
        </p:nvSpPr>
        <p:spPr bwMode="auto">
          <a:xfrm>
            <a:off x="7405577" y="3338619"/>
            <a:ext cx="6796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51</a:t>
            </a:r>
          </a:p>
        </p:txBody>
      </p:sp>
      <p:sp>
        <p:nvSpPr>
          <p:cNvPr id="71708" name="Text Box 29"/>
          <p:cNvSpPr txBox="1">
            <a:spLocks noChangeArrowheads="1"/>
          </p:cNvSpPr>
          <p:nvPr/>
        </p:nvSpPr>
        <p:spPr bwMode="auto">
          <a:xfrm>
            <a:off x="10451551" y="2718820"/>
            <a:ext cx="7269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71</a:t>
            </a:r>
          </a:p>
        </p:txBody>
      </p:sp>
      <p:sp>
        <p:nvSpPr>
          <p:cNvPr id="71709" name="Text Box 30"/>
          <p:cNvSpPr txBox="1">
            <a:spLocks noChangeArrowheads="1"/>
          </p:cNvSpPr>
          <p:nvPr/>
        </p:nvSpPr>
        <p:spPr bwMode="auto">
          <a:xfrm>
            <a:off x="10981323" y="3432189"/>
            <a:ext cx="7269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48</a:t>
            </a:r>
          </a:p>
        </p:txBody>
      </p:sp>
      <p:sp>
        <p:nvSpPr>
          <p:cNvPr id="71710" name="Text Box 31"/>
          <p:cNvSpPr txBox="1">
            <a:spLocks noChangeArrowheads="1"/>
          </p:cNvSpPr>
          <p:nvPr/>
        </p:nvSpPr>
        <p:spPr bwMode="auto">
          <a:xfrm>
            <a:off x="10927516" y="5342350"/>
            <a:ext cx="39145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a:t>
            </a:r>
          </a:p>
        </p:txBody>
      </p:sp>
      <p:sp>
        <p:nvSpPr>
          <p:cNvPr id="71711" name="Text Box 33"/>
          <p:cNvSpPr txBox="1">
            <a:spLocks noChangeArrowheads="1"/>
          </p:cNvSpPr>
          <p:nvPr/>
        </p:nvSpPr>
        <p:spPr bwMode="auto">
          <a:xfrm>
            <a:off x="6298917" y="5342350"/>
            <a:ext cx="39145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≥2</a:t>
            </a:r>
          </a:p>
        </p:txBody>
      </p:sp>
      <p:sp>
        <p:nvSpPr>
          <p:cNvPr id="71712" name="Text Box 34"/>
          <p:cNvSpPr txBox="1">
            <a:spLocks noChangeArrowheads="1"/>
          </p:cNvSpPr>
          <p:nvPr/>
        </p:nvSpPr>
        <p:spPr bwMode="auto">
          <a:xfrm>
            <a:off x="4878530" y="3777335"/>
            <a:ext cx="6630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37</a:t>
            </a:r>
          </a:p>
        </p:txBody>
      </p:sp>
      <p:sp>
        <p:nvSpPr>
          <p:cNvPr id="71713" name="Text Box 35"/>
          <p:cNvSpPr txBox="1">
            <a:spLocks noChangeArrowheads="1"/>
          </p:cNvSpPr>
          <p:nvPr/>
        </p:nvSpPr>
        <p:spPr bwMode="auto">
          <a:xfrm>
            <a:off x="4325952" y="2845969"/>
            <a:ext cx="6630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67</a:t>
            </a:r>
          </a:p>
        </p:txBody>
      </p:sp>
      <p:sp>
        <p:nvSpPr>
          <p:cNvPr id="36" name="TextBox 1">
            <a:extLst>
              <a:ext uri="{FF2B5EF4-FFF2-40B4-BE49-F238E27FC236}">
                <a16:creationId xmlns:a16="http://schemas.microsoft.com/office/drawing/2014/main" id="{8BB7E048-0507-4859-965A-3D7CB8E4F455}"/>
              </a:ext>
            </a:extLst>
          </p:cNvPr>
          <p:cNvSpPr txBox="1"/>
          <p:nvPr/>
        </p:nvSpPr>
        <p:spPr bwMode="auto">
          <a:xfrm>
            <a:off x="1727207" y="4776303"/>
            <a:ext cx="80850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78/</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228</a:t>
            </a:r>
          </a:p>
        </p:txBody>
      </p:sp>
      <p:sp>
        <p:nvSpPr>
          <p:cNvPr id="37" name="TextBox 1">
            <a:extLst>
              <a:ext uri="{FF2B5EF4-FFF2-40B4-BE49-F238E27FC236}">
                <a16:creationId xmlns:a16="http://schemas.microsoft.com/office/drawing/2014/main" id="{A92F7107-B6B6-44A0-952A-B806503198EF}"/>
              </a:ext>
            </a:extLst>
          </p:cNvPr>
          <p:cNvSpPr txBox="1"/>
          <p:nvPr/>
        </p:nvSpPr>
        <p:spPr bwMode="auto">
          <a:xfrm>
            <a:off x="3333913" y="4932011"/>
            <a:ext cx="6553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2/65</a:t>
            </a:r>
          </a:p>
        </p:txBody>
      </p:sp>
      <p:sp>
        <p:nvSpPr>
          <p:cNvPr id="38" name="TextBox 1">
            <a:extLst>
              <a:ext uri="{FF2B5EF4-FFF2-40B4-BE49-F238E27FC236}">
                <a16:creationId xmlns:a16="http://schemas.microsoft.com/office/drawing/2014/main" id="{6EC93423-9776-4239-AB21-8842C6A516D0}"/>
              </a:ext>
            </a:extLst>
          </p:cNvPr>
          <p:cNvSpPr txBox="1"/>
          <p:nvPr/>
        </p:nvSpPr>
        <p:spPr bwMode="auto">
          <a:xfrm>
            <a:off x="2781787" y="4811908"/>
            <a:ext cx="6890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50/112</a:t>
            </a:r>
          </a:p>
        </p:txBody>
      </p:sp>
      <p:sp>
        <p:nvSpPr>
          <p:cNvPr id="39" name="TextBox 1">
            <a:extLst>
              <a:ext uri="{FF2B5EF4-FFF2-40B4-BE49-F238E27FC236}">
                <a16:creationId xmlns:a16="http://schemas.microsoft.com/office/drawing/2014/main" id="{93EB1FA6-D3D5-4BA9-93AC-1058D9BE889C}"/>
              </a:ext>
            </a:extLst>
          </p:cNvPr>
          <p:cNvSpPr txBox="1"/>
          <p:nvPr/>
        </p:nvSpPr>
        <p:spPr bwMode="auto">
          <a:xfrm>
            <a:off x="4940948" y="4946991"/>
            <a:ext cx="6553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34/92</a:t>
            </a:r>
          </a:p>
        </p:txBody>
      </p:sp>
      <p:sp>
        <p:nvSpPr>
          <p:cNvPr id="40" name="TextBox 1">
            <a:extLst>
              <a:ext uri="{FF2B5EF4-FFF2-40B4-BE49-F238E27FC236}">
                <a16:creationId xmlns:a16="http://schemas.microsoft.com/office/drawing/2014/main" id="{F939B328-F737-4DC4-AB23-D43EAE88ACF1}"/>
              </a:ext>
            </a:extLst>
          </p:cNvPr>
          <p:cNvSpPr txBox="1"/>
          <p:nvPr/>
        </p:nvSpPr>
        <p:spPr bwMode="auto">
          <a:xfrm>
            <a:off x="4304468" y="4785144"/>
            <a:ext cx="722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111/</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166</a:t>
            </a:r>
          </a:p>
        </p:txBody>
      </p:sp>
      <p:sp>
        <p:nvSpPr>
          <p:cNvPr id="41" name="TextBox 1">
            <a:extLst>
              <a:ext uri="{FF2B5EF4-FFF2-40B4-BE49-F238E27FC236}">
                <a16:creationId xmlns:a16="http://schemas.microsoft.com/office/drawing/2014/main" id="{621423E1-88D0-4B9A-8168-68523E9DF4FA}"/>
              </a:ext>
            </a:extLst>
          </p:cNvPr>
          <p:cNvSpPr txBox="1"/>
          <p:nvPr/>
        </p:nvSpPr>
        <p:spPr bwMode="auto">
          <a:xfrm>
            <a:off x="6415939" y="4946991"/>
            <a:ext cx="6553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40/68</a:t>
            </a:r>
          </a:p>
        </p:txBody>
      </p:sp>
      <p:sp>
        <p:nvSpPr>
          <p:cNvPr id="42" name="TextBox 1">
            <a:extLst>
              <a:ext uri="{FF2B5EF4-FFF2-40B4-BE49-F238E27FC236}">
                <a16:creationId xmlns:a16="http://schemas.microsoft.com/office/drawing/2014/main" id="{49519EEE-F6F2-41D6-9500-4E9AE225283C}"/>
              </a:ext>
            </a:extLst>
          </p:cNvPr>
          <p:cNvSpPr txBox="1"/>
          <p:nvPr/>
        </p:nvSpPr>
        <p:spPr bwMode="auto">
          <a:xfrm>
            <a:off x="5879302" y="4791697"/>
            <a:ext cx="655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119/</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158</a:t>
            </a:r>
          </a:p>
        </p:txBody>
      </p:sp>
      <p:sp>
        <p:nvSpPr>
          <p:cNvPr id="43" name="TextBox 1">
            <a:extLst>
              <a:ext uri="{FF2B5EF4-FFF2-40B4-BE49-F238E27FC236}">
                <a16:creationId xmlns:a16="http://schemas.microsoft.com/office/drawing/2014/main" id="{658C603C-DED6-447D-BBF5-74E99F972539}"/>
              </a:ext>
            </a:extLst>
          </p:cNvPr>
          <p:cNvSpPr txBox="1"/>
          <p:nvPr/>
        </p:nvSpPr>
        <p:spPr bwMode="auto">
          <a:xfrm>
            <a:off x="8059215" y="4977579"/>
            <a:ext cx="6553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1/44</a:t>
            </a:r>
          </a:p>
        </p:txBody>
      </p:sp>
      <p:sp>
        <p:nvSpPr>
          <p:cNvPr id="44" name="TextBox 1">
            <a:extLst>
              <a:ext uri="{FF2B5EF4-FFF2-40B4-BE49-F238E27FC236}">
                <a16:creationId xmlns:a16="http://schemas.microsoft.com/office/drawing/2014/main" id="{F2CE95F2-63AC-4D9E-9F27-7F3B5650C48C}"/>
              </a:ext>
            </a:extLst>
          </p:cNvPr>
          <p:cNvSpPr txBox="1"/>
          <p:nvPr/>
        </p:nvSpPr>
        <p:spPr bwMode="auto">
          <a:xfrm>
            <a:off x="7442472" y="4946991"/>
            <a:ext cx="6553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33/65</a:t>
            </a:r>
          </a:p>
        </p:txBody>
      </p:sp>
      <p:sp>
        <p:nvSpPr>
          <p:cNvPr id="45" name="TextBox 1">
            <a:extLst>
              <a:ext uri="{FF2B5EF4-FFF2-40B4-BE49-F238E27FC236}">
                <a16:creationId xmlns:a16="http://schemas.microsoft.com/office/drawing/2014/main" id="{E82A2114-CEA9-4C30-ABB7-54A5F46AF806}"/>
              </a:ext>
            </a:extLst>
          </p:cNvPr>
          <p:cNvSpPr txBox="1"/>
          <p:nvPr/>
        </p:nvSpPr>
        <p:spPr bwMode="auto">
          <a:xfrm>
            <a:off x="9504455" y="4774070"/>
            <a:ext cx="655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20/ </a:t>
            </a:r>
            <a:b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69</a:t>
            </a:r>
          </a:p>
        </p:txBody>
      </p:sp>
      <p:sp>
        <p:nvSpPr>
          <p:cNvPr id="46" name="TextBox 1">
            <a:extLst>
              <a:ext uri="{FF2B5EF4-FFF2-40B4-BE49-F238E27FC236}">
                <a16:creationId xmlns:a16="http://schemas.microsoft.com/office/drawing/2014/main" id="{64D98CCF-9469-47AE-A375-0CC9427EA016}"/>
              </a:ext>
            </a:extLst>
          </p:cNvPr>
          <p:cNvSpPr txBox="1"/>
          <p:nvPr/>
        </p:nvSpPr>
        <p:spPr bwMode="auto">
          <a:xfrm>
            <a:off x="8934116" y="4776303"/>
            <a:ext cx="65535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83/ 137</a:t>
            </a:r>
          </a:p>
        </p:txBody>
      </p:sp>
      <p:sp>
        <p:nvSpPr>
          <p:cNvPr id="47" name="TextBox 1">
            <a:extLst>
              <a:ext uri="{FF2B5EF4-FFF2-40B4-BE49-F238E27FC236}">
                <a16:creationId xmlns:a16="http://schemas.microsoft.com/office/drawing/2014/main" id="{46ECF40F-C6B5-4446-80C0-0F6310307155}"/>
              </a:ext>
            </a:extLst>
          </p:cNvPr>
          <p:cNvSpPr txBox="1"/>
          <p:nvPr/>
        </p:nvSpPr>
        <p:spPr bwMode="auto">
          <a:xfrm>
            <a:off x="11052506" y="4776303"/>
            <a:ext cx="65535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52/ 108</a:t>
            </a:r>
          </a:p>
        </p:txBody>
      </p:sp>
      <p:sp>
        <p:nvSpPr>
          <p:cNvPr id="48" name="TextBox 1">
            <a:extLst>
              <a:ext uri="{FF2B5EF4-FFF2-40B4-BE49-F238E27FC236}">
                <a16:creationId xmlns:a16="http://schemas.microsoft.com/office/drawing/2014/main" id="{14469DFE-24F4-4B6C-96AF-A3F460E212A3}"/>
              </a:ext>
            </a:extLst>
          </p:cNvPr>
          <p:cNvSpPr txBox="1"/>
          <p:nvPr/>
        </p:nvSpPr>
        <p:spPr bwMode="auto">
          <a:xfrm>
            <a:off x="10541877" y="4776303"/>
            <a:ext cx="517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157/</a:t>
            </a:r>
          </a:p>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221</a:t>
            </a:r>
          </a:p>
        </p:txBody>
      </p:sp>
      <p:sp>
        <p:nvSpPr>
          <p:cNvPr id="52" name="Text Box 11">
            <a:extLst>
              <a:ext uri="{FF2B5EF4-FFF2-40B4-BE49-F238E27FC236}">
                <a16:creationId xmlns:a16="http://schemas.microsoft.com/office/drawing/2014/main" id="{046660DB-D8CF-4716-813D-05466BD5AAF5}"/>
              </a:ext>
            </a:extLst>
          </p:cNvPr>
          <p:cNvSpPr txBox="1">
            <a:spLocks noChangeArrowheads="1"/>
          </p:cNvSpPr>
          <p:nvPr/>
        </p:nvSpPr>
        <p:spPr bwMode="auto">
          <a:xfrm>
            <a:off x="405286" y="6403857"/>
            <a:ext cx="801052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1000"/>
              </a:spcBef>
              <a:spcAft>
                <a:spcPts val="70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Cooper. NEJM. 2008;359:355.</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cxnSp>
        <p:nvCxnSpPr>
          <p:cNvPr id="4" name="Straight Connector 3">
            <a:extLst>
              <a:ext uri="{FF2B5EF4-FFF2-40B4-BE49-F238E27FC236}">
                <a16:creationId xmlns:a16="http://schemas.microsoft.com/office/drawing/2014/main" id="{2C8FB214-C20B-4CF6-B8FD-702ED4F7FABB}"/>
              </a:ext>
            </a:extLst>
          </p:cNvPr>
          <p:cNvCxnSpPr/>
          <p:nvPr/>
        </p:nvCxnSpPr>
        <p:spPr bwMode="auto">
          <a:xfrm>
            <a:off x="2666882" y="5706602"/>
            <a:ext cx="4343517" cy="0"/>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3CE04239-CA90-4DAA-9C58-31CE6703D45E}"/>
              </a:ext>
            </a:extLst>
          </p:cNvPr>
          <p:cNvCxnSpPr/>
          <p:nvPr/>
        </p:nvCxnSpPr>
        <p:spPr bwMode="auto">
          <a:xfrm>
            <a:off x="7505582" y="5706602"/>
            <a:ext cx="4343517" cy="0"/>
          </a:xfrm>
          <a:prstGeom prst="line">
            <a:avLst/>
          </a:prstGeom>
          <a:noFill/>
          <a:ln w="28575" cap="flat" cmpd="sng" algn="ctr">
            <a:solidFill>
              <a:schemeClr val="bg1"/>
            </a:solidFill>
            <a:prstDash val="solid"/>
            <a:round/>
            <a:headEnd type="none" w="med" len="med"/>
            <a:tailEnd type="none" w="med" len="med"/>
          </a:ln>
          <a:effectLst/>
        </p:spPr>
      </p:cxnSp>
      <p:sp>
        <p:nvSpPr>
          <p:cNvPr id="27" name="Line 23">
            <a:extLst>
              <a:ext uri="{FF2B5EF4-FFF2-40B4-BE49-F238E27FC236}">
                <a16:creationId xmlns:a16="http://schemas.microsoft.com/office/drawing/2014/main" id="{4D628360-347C-4458-9256-D50BC38B0D43}"/>
              </a:ext>
            </a:extLst>
          </p:cNvPr>
          <p:cNvSpPr>
            <a:spLocks noChangeShapeType="1"/>
          </p:cNvSpPr>
          <p:nvPr/>
        </p:nvSpPr>
        <p:spPr bwMode="auto">
          <a:xfrm>
            <a:off x="1061560" y="5262053"/>
            <a:ext cx="10761663" cy="0"/>
          </a:xfrm>
          <a:prstGeom prst="line">
            <a:avLst/>
          </a:prstGeom>
          <a:noFill/>
          <a:ln w="28575" cap="flat">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8" name="Rectangle 24">
            <a:extLst>
              <a:ext uri="{FF2B5EF4-FFF2-40B4-BE49-F238E27FC236}">
                <a16:creationId xmlns:a16="http://schemas.microsoft.com/office/drawing/2014/main" id="{6DC98963-496D-4D7E-8142-A78FD41C6745}"/>
              </a:ext>
            </a:extLst>
          </p:cNvPr>
          <p:cNvSpPr>
            <a:spLocks noChangeArrowheads="1"/>
          </p:cNvSpPr>
          <p:nvPr/>
        </p:nvSpPr>
        <p:spPr bwMode="auto">
          <a:xfrm>
            <a:off x="791382" y="5140026"/>
            <a:ext cx="12235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a:t>
            </a:r>
          </a:p>
        </p:txBody>
      </p:sp>
      <p:sp>
        <p:nvSpPr>
          <p:cNvPr id="30" name="Rectangle 26">
            <a:extLst>
              <a:ext uri="{FF2B5EF4-FFF2-40B4-BE49-F238E27FC236}">
                <a16:creationId xmlns:a16="http://schemas.microsoft.com/office/drawing/2014/main" id="{53A6C446-807C-4B23-852F-6F6558089197}"/>
              </a:ext>
            </a:extLst>
          </p:cNvPr>
          <p:cNvSpPr>
            <a:spLocks noChangeArrowheads="1"/>
          </p:cNvSpPr>
          <p:nvPr/>
        </p:nvSpPr>
        <p:spPr bwMode="auto">
          <a:xfrm>
            <a:off x="692956" y="4519950"/>
            <a:ext cx="2447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20</a:t>
            </a:r>
          </a:p>
        </p:txBody>
      </p:sp>
      <p:sp>
        <p:nvSpPr>
          <p:cNvPr id="71680" name="Rectangle 28">
            <a:extLst>
              <a:ext uri="{FF2B5EF4-FFF2-40B4-BE49-F238E27FC236}">
                <a16:creationId xmlns:a16="http://schemas.microsoft.com/office/drawing/2014/main" id="{AFEAFA93-40FD-4947-B3A7-44D78B723C14}"/>
              </a:ext>
            </a:extLst>
          </p:cNvPr>
          <p:cNvSpPr>
            <a:spLocks noChangeArrowheads="1"/>
          </p:cNvSpPr>
          <p:nvPr/>
        </p:nvSpPr>
        <p:spPr bwMode="auto">
          <a:xfrm>
            <a:off x="692956" y="3899872"/>
            <a:ext cx="2447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40</a:t>
            </a:r>
          </a:p>
        </p:txBody>
      </p:sp>
      <p:sp>
        <p:nvSpPr>
          <p:cNvPr id="71682" name="Rectangle 30">
            <a:extLst>
              <a:ext uri="{FF2B5EF4-FFF2-40B4-BE49-F238E27FC236}">
                <a16:creationId xmlns:a16="http://schemas.microsoft.com/office/drawing/2014/main" id="{9173D79A-EAFD-4D33-8D2A-7403D0638F0C}"/>
              </a:ext>
            </a:extLst>
          </p:cNvPr>
          <p:cNvSpPr>
            <a:spLocks noChangeArrowheads="1"/>
          </p:cNvSpPr>
          <p:nvPr/>
        </p:nvSpPr>
        <p:spPr bwMode="auto">
          <a:xfrm>
            <a:off x="692956" y="3279794"/>
            <a:ext cx="2447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60</a:t>
            </a:r>
          </a:p>
        </p:txBody>
      </p:sp>
      <p:sp>
        <p:nvSpPr>
          <p:cNvPr id="71715" name="Rectangle 32">
            <a:extLst>
              <a:ext uri="{FF2B5EF4-FFF2-40B4-BE49-F238E27FC236}">
                <a16:creationId xmlns:a16="http://schemas.microsoft.com/office/drawing/2014/main" id="{72E8422F-635A-46DA-94C7-61E7171A7D5B}"/>
              </a:ext>
            </a:extLst>
          </p:cNvPr>
          <p:cNvSpPr>
            <a:spLocks noChangeArrowheads="1"/>
          </p:cNvSpPr>
          <p:nvPr/>
        </p:nvSpPr>
        <p:spPr bwMode="auto">
          <a:xfrm>
            <a:off x="692956" y="2659716"/>
            <a:ext cx="2447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80</a:t>
            </a:r>
          </a:p>
        </p:txBody>
      </p:sp>
      <p:sp>
        <p:nvSpPr>
          <p:cNvPr id="71717" name="Rectangle 34">
            <a:extLst>
              <a:ext uri="{FF2B5EF4-FFF2-40B4-BE49-F238E27FC236}">
                <a16:creationId xmlns:a16="http://schemas.microsoft.com/office/drawing/2014/main" id="{7E31EAAB-1F25-4DD9-9A0B-3C044EBD37F0}"/>
              </a:ext>
            </a:extLst>
          </p:cNvPr>
          <p:cNvSpPr>
            <a:spLocks noChangeArrowheads="1"/>
          </p:cNvSpPr>
          <p:nvPr/>
        </p:nvSpPr>
        <p:spPr bwMode="auto">
          <a:xfrm>
            <a:off x="594531" y="2039638"/>
            <a:ext cx="3670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100</a:t>
            </a:r>
          </a:p>
        </p:txBody>
      </p:sp>
      <p:sp>
        <p:nvSpPr>
          <p:cNvPr id="71718" name="Rectangle 35">
            <a:extLst>
              <a:ext uri="{FF2B5EF4-FFF2-40B4-BE49-F238E27FC236}">
                <a16:creationId xmlns:a16="http://schemas.microsoft.com/office/drawing/2014/main" id="{0B5C4327-A485-469C-9598-F005CF0869D9}"/>
              </a:ext>
            </a:extLst>
          </p:cNvPr>
          <p:cNvSpPr>
            <a:spLocks noChangeArrowheads="1"/>
          </p:cNvSpPr>
          <p:nvPr/>
        </p:nvSpPr>
        <p:spPr bwMode="auto">
          <a:xfrm>
            <a:off x="1332568" y="4778827"/>
            <a:ext cx="52893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285/</a:t>
            </a:r>
            <a:br>
              <a:rPr kumimoji="0" lang="en-US" alt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br>
            <a:r>
              <a:rPr kumimoji="0" lang="en-US" alt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443</a:t>
            </a:r>
            <a:endParaRPr kumimoji="0" lang="en-US" alt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cxnSp>
        <p:nvCxnSpPr>
          <p:cNvPr id="71721" name="Straight Connector 71720">
            <a:extLst>
              <a:ext uri="{FF2B5EF4-FFF2-40B4-BE49-F238E27FC236}">
                <a16:creationId xmlns:a16="http://schemas.microsoft.com/office/drawing/2014/main" id="{9786C8D6-B0F1-4A6A-9057-116BF3F5907D}"/>
              </a:ext>
            </a:extLst>
          </p:cNvPr>
          <p:cNvCxnSpPr>
            <a:cxnSpLocks/>
            <a:stCxn id="27" idx="0"/>
          </p:cNvCxnSpPr>
          <p:nvPr/>
        </p:nvCxnSpPr>
        <p:spPr bwMode="auto">
          <a:xfrm flipH="1" flipV="1">
            <a:off x="1055442" y="2156903"/>
            <a:ext cx="6118" cy="3105150"/>
          </a:xfrm>
          <a:prstGeom prst="line">
            <a:avLst/>
          </a:prstGeom>
          <a:noFill/>
          <a:ln w="28575" cap="flat" cmpd="sng" algn="ctr">
            <a:solidFill>
              <a:schemeClr val="bg1"/>
            </a:solidFill>
            <a:prstDash val="solid"/>
            <a:round/>
            <a:headEnd type="none" w="med" len="med"/>
            <a:tailEnd type="none" w="med" len="med"/>
          </a:ln>
          <a:effectLst/>
        </p:spPr>
      </p:cxnSp>
      <p:cxnSp>
        <p:nvCxnSpPr>
          <p:cNvPr id="71723" name="Straight Connector 71722">
            <a:extLst>
              <a:ext uri="{FF2B5EF4-FFF2-40B4-BE49-F238E27FC236}">
                <a16:creationId xmlns:a16="http://schemas.microsoft.com/office/drawing/2014/main" id="{DC446FC1-727E-42F6-959F-BE85A210A233}"/>
              </a:ext>
            </a:extLst>
          </p:cNvPr>
          <p:cNvCxnSpPr>
            <a:cxnSpLocks/>
          </p:cNvCxnSpPr>
          <p:nvPr/>
        </p:nvCxnSpPr>
        <p:spPr bwMode="auto">
          <a:xfrm flipH="1">
            <a:off x="990018" y="216745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121E0297-3F95-4A57-BFDF-C2DE8E3F9149}"/>
              </a:ext>
            </a:extLst>
          </p:cNvPr>
          <p:cNvCxnSpPr>
            <a:cxnSpLocks/>
          </p:cNvCxnSpPr>
          <p:nvPr/>
        </p:nvCxnSpPr>
        <p:spPr bwMode="auto">
          <a:xfrm flipH="1">
            <a:off x="990018" y="278637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A8230D47-ECA0-4CE6-A53B-1F4C7B16E38F}"/>
              </a:ext>
            </a:extLst>
          </p:cNvPr>
          <p:cNvCxnSpPr>
            <a:cxnSpLocks/>
          </p:cNvCxnSpPr>
          <p:nvPr/>
        </p:nvCxnSpPr>
        <p:spPr bwMode="auto">
          <a:xfrm flipH="1">
            <a:off x="990018" y="340529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1CF255FF-6417-410E-AE4A-2870D6581821}"/>
              </a:ext>
            </a:extLst>
          </p:cNvPr>
          <p:cNvCxnSpPr>
            <a:cxnSpLocks/>
          </p:cNvCxnSpPr>
          <p:nvPr/>
        </p:nvCxnSpPr>
        <p:spPr bwMode="auto">
          <a:xfrm flipH="1">
            <a:off x="990018" y="402421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0EFCAF22-C25C-4A44-BD79-C17D6B1551FA}"/>
              </a:ext>
            </a:extLst>
          </p:cNvPr>
          <p:cNvCxnSpPr>
            <a:cxnSpLocks/>
          </p:cNvCxnSpPr>
          <p:nvPr/>
        </p:nvCxnSpPr>
        <p:spPr bwMode="auto">
          <a:xfrm flipH="1">
            <a:off x="990018" y="464313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91FE83FA-01A6-4A02-97DD-CE16DA9AF930}"/>
              </a:ext>
            </a:extLst>
          </p:cNvPr>
          <p:cNvCxnSpPr>
            <a:cxnSpLocks/>
          </p:cNvCxnSpPr>
          <p:nvPr/>
        </p:nvCxnSpPr>
        <p:spPr bwMode="auto">
          <a:xfrm flipH="1">
            <a:off x="990018" y="5262053"/>
            <a:ext cx="64008" cy="0"/>
          </a:xfrm>
          <a:prstGeom prst="line">
            <a:avLst/>
          </a:prstGeom>
          <a:noFill/>
          <a:ln w="28575" cap="flat" cmpd="sng" algn="ctr">
            <a:solidFill>
              <a:schemeClr val="bg1"/>
            </a:solidFill>
            <a:prstDash val="solid"/>
            <a:round/>
            <a:headEnd type="none" w="med" len="med"/>
            <a:tailEnd type="none" w="med" len="med"/>
          </a:ln>
          <a:effectLst/>
        </p:spPr>
      </p:cxnSp>
      <p:sp>
        <p:nvSpPr>
          <p:cNvPr id="83" name="Text Box 22">
            <a:extLst>
              <a:ext uri="{FF2B5EF4-FFF2-40B4-BE49-F238E27FC236}">
                <a16:creationId xmlns:a16="http://schemas.microsoft.com/office/drawing/2014/main" id="{32806AE1-D130-47F9-99E6-DD72F4CF7D57}"/>
              </a:ext>
            </a:extLst>
          </p:cNvPr>
          <p:cNvSpPr txBox="1">
            <a:spLocks noChangeArrowheads="1"/>
          </p:cNvSpPr>
          <p:nvPr/>
        </p:nvSpPr>
        <p:spPr bwMode="auto">
          <a:xfrm>
            <a:off x="422571" y="4808302"/>
            <a:ext cx="66717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bg1"/>
                </a:solidFill>
                <a:latin typeface="Arial" pitchFamily="34" charset="0"/>
              </a:defRPr>
            </a:lvl1pPr>
            <a:lvl2pPr marL="742950" indent="-285750">
              <a:defRPr sz="1400">
                <a:solidFill>
                  <a:schemeClr val="bg1"/>
                </a:solidFill>
                <a:latin typeface="Arial" pitchFamily="34" charset="0"/>
              </a:defRPr>
            </a:lvl2pPr>
            <a:lvl3pPr marL="1143000" indent="-228600">
              <a:defRPr sz="1400">
                <a:solidFill>
                  <a:schemeClr val="bg1"/>
                </a:solidFill>
                <a:latin typeface="Arial" pitchFamily="34" charset="0"/>
              </a:defRPr>
            </a:lvl3pPr>
            <a:lvl4pPr marL="1600200" indent="-228600">
              <a:defRPr sz="1400">
                <a:solidFill>
                  <a:schemeClr val="bg1"/>
                </a:solidFill>
                <a:latin typeface="Arial" pitchFamily="34" charset="0"/>
              </a:defRPr>
            </a:lvl4pPr>
            <a:lvl5pPr marL="2057400" indent="-228600">
              <a:defRPr sz="1400">
                <a:solidFill>
                  <a:schemeClr val="bg1"/>
                </a:solidFill>
                <a:latin typeface="Arial" pitchFamily="34" charset="0"/>
              </a:defRPr>
            </a:lvl5pPr>
            <a:lvl6pPr marL="25146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6pPr>
            <a:lvl7pPr marL="29718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7pPr>
            <a:lvl8pPr marL="34290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8pPr>
            <a:lvl9pPr marL="3886200" indent="-228600" eaLnBrk="0" fontAlgn="base" hangingPunct="0">
              <a:spcBef>
                <a:spcPct val="20000"/>
              </a:spcBef>
              <a:spcAft>
                <a:spcPct val="20000"/>
              </a:spcAft>
              <a:buClr>
                <a:srgbClr val="EEE800"/>
              </a:buClr>
              <a:buSzPct val="125000"/>
              <a:defRPr sz="1400">
                <a:solidFill>
                  <a:schemeClr val="bg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n/N =</a:t>
            </a:r>
          </a:p>
        </p:txBody>
      </p:sp>
      <p:grpSp>
        <p:nvGrpSpPr>
          <p:cNvPr id="74" name="Group 73">
            <a:extLst>
              <a:ext uri="{FF2B5EF4-FFF2-40B4-BE49-F238E27FC236}">
                <a16:creationId xmlns:a16="http://schemas.microsoft.com/office/drawing/2014/main" id="{CD5A14EC-21CA-4C71-A745-6B8836951A67}"/>
              </a:ext>
            </a:extLst>
          </p:cNvPr>
          <p:cNvGrpSpPr/>
          <p:nvPr/>
        </p:nvGrpSpPr>
        <p:grpSpPr>
          <a:xfrm>
            <a:off x="9392911" y="6207927"/>
            <a:ext cx="2488502" cy="454909"/>
            <a:chOff x="9392911" y="6207927"/>
            <a:chExt cx="2488502" cy="454909"/>
          </a:xfrm>
        </p:grpSpPr>
        <p:pic>
          <p:nvPicPr>
            <p:cNvPr id="75" name="Picture 74" descr="A picture containing text, ax, wheel&#10;&#10;Description automatically generated">
              <a:extLst>
                <a:ext uri="{FF2B5EF4-FFF2-40B4-BE49-F238E27FC236}">
                  <a16:creationId xmlns:a16="http://schemas.microsoft.com/office/drawing/2014/main" id="{03F8C951-DF9D-4E0C-A274-0AD448BFB0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6" name="Rectangle 8">
              <a:extLst>
                <a:ext uri="{FF2B5EF4-FFF2-40B4-BE49-F238E27FC236}">
                  <a16:creationId xmlns:a16="http://schemas.microsoft.com/office/drawing/2014/main" id="{373FE1E2-5B84-48FC-B554-5C971C605D2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2" name="TextBox 1">
            <a:extLst>
              <a:ext uri="{FF2B5EF4-FFF2-40B4-BE49-F238E27FC236}">
                <a16:creationId xmlns:a16="http://schemas.microsoft.com/office/drawing/2014/main" id="{98412957-4FDA-43B2-A715-D9D1EDA6720D}"/>
              </a:ext>
            </a:extLst>
          </p:cNvPr>
          <p:cNvSpPr txBox="1"/>
          <p:nvPr/>
        </p:nvSpPr>
        <p:spPr bwMode="auto">
          <a:xfrm>
            <a:off x="654883" y="1499443"/>
            <a:ext cx="83744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*Who were not consistently receiving fully active boosted PI or second generation INSTI</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36541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ts val="24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a:t>About These Slides</a:t>
            </a:r>
          </a:p>
        </p:txBody>
      </p:sp>
      <p:grpSp>
        <p:nvGrpSpPr>
          <p:cNvPr id="2" name="Group 1">
            <a:extLst>
              <a:ext uri="{FF2B5EF4-FFF2-40B4-BE49-F238E27FC236}">
                <a16:creationId xmlns:a16="http://schemas.microsoft.com/office/drawing/2014/main" id="{7231FD6C-77AC-441B-8659-B8C17CCBBFFF}"/>
              </a:ext>
            </a:extLst>
          </p:cNvPr>
          <p:cNvGrpSpPr/>
          <p:nvPr/>
        </p:nvGrpSpPr>
        <p:grpSpPr>
          <a:xfrm>
            <a:off x="4156075" y="3332497"/>
            <a:ext cx="3479671" cy="613720"/>
            <a:chOff x="4156075" y="3332497"/>
            <a:chExt cx="3479671" cy="613720"/>
          </a:xfrm>
        </p:grpSpPr>
        <p:pic>
          <p:nvPicPr>
            <p:cNvPr id="10" name="Picture 9" descr="A picture containing text, ax, wheel&#10;&#10;Description automatically generated">
              <a:extLst>
                <a:ext uri="{FF2B5EF4-FFF2-40B4-BE49-F238E27FC236}">
                  <a16:creationId xmlns:a16="http://schemas.microsoft.com/office/drawing/2014/main" id="{F1D6D4D7-827C-42C1-9418-36DA1FEAF2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9" name="Rectangle 7">
              <a:extLst>
                <a:ext uri="{FF2B5EF4-FFF2-40B4-BE49-F238E27FC236}">
                  <a16:creationId xmlns:a16="http://schemas.microsoft.com/office/drawing/2014/main" id="{7A461AF3-35F7-4400-ABFE-FB7268368A0C}"/>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5"/>
                </a:rPr>
                <a:t>clinicaloptions.com</a:t>
              </a:r>
              <a:endParaRPr kumimoji="0" lang="en-US" altLang="en-US" sz="20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8072-D32A-42D4-A789-855227342C27}"/>
              </a:ext>
            </a:extLst>
          </p:cNvPr>
          <p:cNvSpPr>
            <a:spLocks noGrp="1"/>
          </p:cNvSpPr>
          <p:nvPr>
            <p:ph type="title"/>
          </p:nvPr>
        </p:nvSpPr>
        <p:spPr/>
        <p:txBody>
          <a:bodyPr/>
          <a:lstStyle/>
          <a:p>
            <a:r>
              <a:rPr lang="en-US" dirty="0"/>
              <a:t>Options for Active Drugs in Case </a:t>
            </a:r>
            <a:br>
              <a:rPr lang="en-US" dirty="0"/>
            </a:br>
            <a:r>
              <a:rPr lang="en-US" dirty="0"/>
              <a:t>Patient With Multiclass Resistance</a:t>
            </a:r>
          </a:p>
        </p:txBody>
      </p:sp>
      <p:sp>
        <p:nvSpPr>
          <p:cNvPr id="3" name="Content Placeholder 2">
            <a:extLst>
              <a:ext uri="{FF2B5EF4-FFF2-40B4-BE49-F238E27FC236}">
                <a16:creationId xmlns:a16="http://schemas.microsoft.com/office/drawing/2014/main" id="{54916196-BD76-4C31-BF69-99F44FDE4951}"/>
              </a:ext>
            </a:extLst>
          </p:cNvPr>
          <p:cNvSpPr>
            <a:spLocks noGrp="1"/>
          </p:cNvSpPr>
          <p:nvPr>
            <p:ph sz="half" idx="1"/>
          </p:nvPr>
        </p:nvSpPr>
        <p:spPr>
          <a:xfrm>
            <a:off x="601820" y="1510729"/>
            <a:ext cx="5309278" cy="4681728"/>
          </a:xfrm>
          <a:solidFill>
            <a:schemeClr val="accent3">
              <a:lumMod val="20000"/>
              <a:lumOff val="80000"/>
            </a:schemeClr>
          </a:solidFill>
        </p:spPr>
        <p:txBody>
          <a:bodyPr/>
          <a:lstStyle/>
          <a:p>
            <a:r>
              <a:rPr lang="en-US" sz="2400" dirty="0"/>
              <a:t>Drugs in existing drug classes that </a:t>
            </a:r>
            <a:br>
              <a:rPr lang="en-US" sz="2400" dirty="0"/>
            </a:br>
            <a:r>
              <a:rPr lang="en-US" sz="2400" b="1" dirty="0">
                <a:solidFill>
                  <a:schemeClr val="accent3"/>
                </a:solidFill>
              </a:rPr>
              <a:t>may</a:t>
            </a:r>
            <a:r>
              <a:rPr lang="en-US" sz="2400" dirty="0"/>
              <a:t> have residual activity</a:t>
            </a:r>
          </a:p>
          <a:p>
            <a:pPr lvl="1"/>
            <a:r>
              <a:rPr lang="en-US" sz="2200" b="1" dirty="0"/>
              <a:t>Boosted PI: </a:t>
            </a:r>
            <a:r>
              <a:rPr lang="en-US" sz="2200" dirty="0"/>
              <a:t>various drugs (dependent on phenotypic susceptibility)</a:t>
            </a:r>
          </a:p>
          <a:p>
            <a:pPr lvl="2"/>
            <a:r>
              <a:rPr lang="en-US" sz="2000" dirty="0"/>
              <a:t>For most patients with PI resistance, PI of choice is boosted DRV</a:t>
            </a:r>
          </a:p>
          <a:p>
            <a:pPr lvl="3"/>
            <a:r>
              <a:rPr lang="en-US" sz="1800" dirty="0"/>
              <a:t>No DRV-associated mutations: </a:t>
            </a:r>
            <a:br>
              <a:rPr lang="en-US" sz="1800" dirty="0"/>
            </a:br>
            <a:r>
              <a:rPr lang="en-US" sz="1800" dirty="0"/>
              <a:t>DRV QD</a:t>
            </a:r>
          </a:p>
          <a:p>
            <a:pPr lvl="3"/>
            <a:r>
              <a:rPr lang="en-US" sz="1800" dirty="0"/>
              <a:t>Any DRV-associated mutations: </a:t>
            </a:r>
            <a:br>
              <a:rPr lang="en-US" sz="1800" dirty="0"/>
            </a:br>
            <a:r>
              <a:rPr lang="en-US" sz="1800" dirty="0"/>
              <a:t>DRV BID</a:t>
            </a:r>
          </a:p>
          <a:p>
            <a:pPr lvl="1"/>
            <a:r>
              <a:rPr lang="en-US" sz="2200" dirty="0"/>
              <a:t>Consider </a:t>
            </a:r>
            <a:r>
              <a:rPr lang="en-US" sz="2200" b="1" dirty="0"/>
              <a:t>NRTIs</a:t>
            </a:r>
          </a:p>
        </p:txBody>
      </p:sp>
      <p:sp>
        <p:nvSpPr>
          <p:cNvPr id="4" name="Content Placeholder 3">
            <a:extLst>
              <a:ext uri="{FF2B5EF4-FFF2-40B4-BE49-F238E27FC236}">
                <a16:creationId xmlns:a16="http://schemas.microsoft.com/office/drawing/2014/main" id="{426E0491-9D8B-41DF-8D18-3A330F4CBCD6}"/>
              </a:ext>
            </a:extLst>
          </p:cNvPr>
          <p:cNvSpPr>
            <a:spLocks noGrp="1"/>
          </p:cNvSpPr>
          <p:nvPr>
            <p:ph sz="half" idx="2"/>
          </p:nvPr>
        </p:nvSpPr>
        <p:spPr>
          <a:xfrm>
            <a:off x="6252634" y="1510730"/>
            <a:ext cx="5229570" cy="4681728"/>
          </a:xfrm>
        </p:spPr>
        <p:txBody>
          <a:bodyPr/>
          <a:lstStyle/>
          <a:p>
            <a:pPr>
              <a:spcAft>
                <a:spcPts val="0"/>
              </a:spcAft>
            </a:pPr>
            <a:r>
              <a:rPr lang="en-US" sz="2400" dirty="0"/>
              <a:t>Drugs with a </a:t>
            </a:r>
            <a:r>
              <a:rPr lang="en-US" sz="2400" b="1" dirty="0">
                <a:solidFill>
                  <a:schemeClr val="accent1"/>
                </a:solidFill>
              </a:rPr>
              <a:t>novel mechanism of action </a:t>
            </a:r>
            <a:r>
              <a:rPr lang="en-US" sz="2400" dirty="0"/>
              <a:t>and no cross-resistance</a:t>
            </a:r>
            <a:endParaRPr lang="en-US" sz="2400" baseline="30000" dirty="0"/>
          </a:p>
          <a:p>
            <a:pPr lvl="1">
              <a:spcAft>
                <a:spcPts val="0"/>
              </a:spcAft>
            </a:pPr>
            <a:r>
              <a:rPr lang="en-US" sz="2200" dirty="0"/>
              <a:t>Ibalizumab</a:t>
            </a:r>
          </a:p>
          <a:p>
            <a:pPr lvl="2">
              <a:spcAft>
                <a:spcPts val="0"/>
              </a:spcAft>
            </a:pPr>
            <a:r>
              <a:rPr lang="en-US" altLang="en-US" sz="2000" dirty="0"/>
              <a:t>IV Q2W</a:t>
            </a:r>
          </a:p>
          <a:p>
            <a:pPr lvl="2">
              <a:spcAft>
                <a:spcPts val="0"/>
              </a:spcAft>
            </a:pPr>
            <a:r>
              <a:rPr lang="en-US" altLang="en-US" sz="2000" dirty="0"/>
              <a:t>Indicated with other ARVs for heavily treatment</a:t>
            </a:r>
            <a:r>
              <a:rPr lang="en-US" altLang="en-US" sz="2000" dirty="0">
                <a:latin typeface="Arial" panose="020B0604020202020204" pitchFamily="34" charset="0"/>
                <a:cs typeface="Arial" panose="020B0604020202020204" pitchFamily="34" charset="0"/>
              </a:rPr>
              <a:t>–</a:t>
            </a:r>
            <a:r>
              <a:rPr lang="en-US" altLang="en-US" sz="2000" dirty="0"/>
              <a:t>experienced adults with MDR HIV and current ART failure</a:t>
            </a:r>
            <a:endParaRPr lang="en-US" sz="2000" dirty="0"/>
          </a:p>
          <a:p>
            <a:pPr lvl="1">
              <a:spcAft>
                <a:spcPts val="0"/>
              </a:spcAft>
            </a:pPr>
            <a:r>
              <a:rPr lang="en-US" sz="2200" dirty="0"/>
              <a:t>Fostemsavir</a:t>
            </a:r>
          </a:p>
          <a:p>
            <a:pPr lvl="2">
              <a:spcAft>
                <a:spcPts val="0"/>
              </a:spcAft>
            </a:pPr>
            <a:r>
              <a:rPr lang="en-US" sz="2000" dirty="0"/>
              <a:t>Oral BID</a:t>
            </a:r>
          </a:p>
          <a:p>
            <a:pPr lvl="2">
              <a:spcAft>
                <a:spcPts val="0"/>
              </a:spcAft>
            </a:pPr>
            <a:r>
              <a:rPr lang="en-US" altLang="en-US" sz="2000" dirty="0"/>
              <a:t>Indicated with other ARVs for heavily treatment</a:t>
            </a:r>
            <a:r>
              <a:rPr lang="en-US" altLang="en-US" sz="2000" dirty="0">
                <a:latin typeface="Arial" panose="020B0604020202020204" pitchFamily="34" charset="0"/>
                <a:cs typeface="Arial" panose="020B0604020202020204" pitchFamily="34" charset="0"/>
              </a:rPr>
              <a:t>–</a:t>
            </a:r>
            <a:r>
              <a:rPr lang="en-US" altLang="en-US" sz="2000" dirty="0"/>
              <a:t>experienced adults with MDR HIV and current ART failure</a:t>
            </a:r>
            <a:endParaRPr lang="en-US" sz="2000" dirty="0"/>
          </a:p>
        </p:txBody>
      </p:sp>
      <p:grpSp>
        <p:nvGrpSpPr>
          <p:cNvPr id="5" name="Group 4">
            <a:extLst>
              <a:ext uri="{FF2B5EF4-FFF2-40B4-BE49-F238E27FC236}">
                <a16:creationId xmlns:a16="http://schemas.microsoft.com/office/drawing/2014/main" id="{6B3BA30A-602B-4BFD-8B73-3EBD9BDC22D8}"/>
              </a:ext>
            </a:extLst>
          </p:cNvPr>
          <p:cNvGrpSpPr/>
          <p:nvPr/>
        </p:nvGrpSpPr>
        <p:grpSpPr>
          <a:xfrm>
            <a:off x="9392911" y="6207927"/>
            <a:ext cx="2488502" cy="454909"/>
            <a:chOff x="9392911" y="6207927"/>
            <a:chExt cx="2488502" cy="454909"/>
          </a:xfrm>
        </p:grpSpPr>
        <p:pic>
          <p:nvPicPr>
            <p:cNvPr id="6" name="Picture 5" descr="A picture containing text, ax, wheel&#10;&#10;Description automatically generated">
              <a:extLst>
                <a:ext uri="{FF2B5EF4-FFF2-40B4-BE49-F238E27FC236}">
                  <a16:creationId xmlns:a16="http://schemas.microsoft.com/office/drawing/2014/main" id="{8487D187-5F8D-4413-BF10-B45FB7F9B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 name="Rectangle 8">
              <a:extLst>
                <a:ext uri="{FF2B5EF4-FFF2-40B4-BE49-F238E27FC236}">
                  <a16:creationId xmlns:a16="http://schemas.microsoft.com/office/drawing/2014/main" id="{8A9D32C6-B919-4BDB-9215-213F976AD23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 name="TextBox 7">
            <a:extLst>
              <a:ext uri="{FF2B5EF4-FFF2-40B4-BE49-F238E27FC236}">
                <a16:creationId xmlns:a16="http://schemas.microsoft.com/office/drawing/2014/main" id="{5096F568-9E38-466A-8152-98FF2E4DB1D5}"/>
              </a:ext>
            </a:extLst>
          </p:cNvPr>
          <p:cNvSpPr txBox="1"/>
          <p:nvPr/>
        </p:nvSpPr>
        <p:spPr>
          <a:xfrm>
            <a:off x="393441" y="6394160"/>
            <a:ext cx="62659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25387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C51E3CF9-8FF6-4CDA-946D-3A8971BAE55E}"/>
              </a:ext>
            </a:extLst>
          </p:cNvPr>
          <p:cNvSpPr/>
          <p:nvPr/>
        </p:nvSpPr>
        <p:spPr bwMode="auto">
          <a:xfrm>
            <a:off x="2538413" y="3152775"/>
            <a:ext cx="7805737" cy="2628900"/>
          </a:xfrm>
          <a:custGeom>
            <a:avLst/>
            <a:gdLst>
              <a:gd name="connsiteX0" fmla="*/ 0 w 7805737"/>
              <a:gd name="connsiteY0" fmla="*/ 2628900 h 2628900"/>
              <a:gd name="connsiteX1" fmla="*/ 209550 w 7805737"/>
              <a:gd name="connsiteY1" fmla="*/ 919163 h 2628900"/>
              <a:gd name="connsiteX2" fmla="*/ 657225 w 7805737"/>
              <a:gd name="connsiteY2" fmla="*/ 209550 h 2628900"/>
              <a:gd name="connsiteX3" fmla="*/ 1285875 w 7805737"/>
              <a:gd name="connsiteY3" fmla="*/ 319088 h 2628900"/>
              <a:gd name="connsiteX4" fmla="*/ 1933575 w 7805737"/>
              <a:gd name="connsiteY4" fmla="*/ 585788 h 2628900"/>
              <a:gd name="connsiteX5" fmla="*/ 2586037 w 7805737"/>
              <a:gd name="connsiteY5" fmla="*/ 500063 h 2628900"/>
              <a:gd name="connsiteX6" fmla="*/ 3467100 w 7805737"/>
              <a:gd name="connsiteY6" fmla="*/ 157163 h 2628900"/>
              <a:gd name="connsiteX7" fmla="*/ 4324350 w 7805737"/>
              <a:gd name="connsiteY7" fmla="*/ 147638 h 2628900"/>
              <a:gd name="connsiteX8" fmla="*/ 5205412 w 7805737"/>
              <a:gd name="connsiteY8" fmla="*/ 152400 h 2628900"/>
              <a:gd name="connsiteX9" fmla="*/ 6072187 w 7805737"/>
              <a:gd name="connsiteY9" fmla="*/ 0 h 2628900"/>
              <a:gd name="connsiteX10" fmla="*/ 6919912 w 7805737"/>
              <a:gd name="connsiteY10" fmla="*/ 280988 h 2628900"/>
              <a:gd name="connsiteX11" fmla="*/ 7805737 w 7805737"/>
              <a:gd name="connsiteY11" fmla="*/ 176213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5737" h="2628900">
                <a:moveTo>
                  <a:pt x="0" y="2628900"/>
                </a:moveTo>
                <a:lnTo>
                  <a:pt x="209550" y="919163"/>
                </a:lnTo>
                <a:lnTo>
                  <a:pt x="657225" y="209550"/>
                </a:lnTo>
                <a:lnTo>
                  <a:pt x="1285875" y="319088"/>
                </a:lnTo>
                <a:lnTo>
                  <a:pt x="1933575" y="585788"/>
                </a:lnTo>
                <a:lnTo>
                  <a:pt x="2586037" y="500063"/>
                </a:lnTo>
                <a:lnTo>
                  <a:pt x="3467100" y="157163"/>
                </a:lnTo>
                <a:lnTo>
                  <a:pt x="4324350" y="147638"/>
                </a:lnTo>
                <a:lnTo>
                  <a:pt x="5205412" y="152400"/>
                </a:lnTo>
                <a:lnTo>
                  <a:pt x="6072187" y="0"/>
                </a:lnTo>
                <a:lnTo>
                  <a:pt x="6919912" y="280988"/>
                </a:lnTo>
                <a:lnTo>
                  <a:pt x="7805737" y="176213"/>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9" name="Freeform: Shape 78">
            <a:extLst>
              <a:ext uri="{FF2B5EF4-FFF2-40B4-BE49-F238E27FC236}">
                <a16:creationId xmlns:a16="http://schemas.microsoft.com/office/drawing/2014/main" id="{4A6F4FA0-6653-4D09-B2DB-D201D4607E94}"/>
              </a:ext>
            </a:extLst>
          </p:cNvPr>
          <p:cNvSpPr/>
          <p:nvPr/>
        </p:nvSpPr>
        <p:spPr bwMode="auto">
          <a:xfrm>
            <a:off x="2533650" y="2862263"/>
            <a:ext cx="7786688" cy="2900362"/>
          </a:xfrm>
          <a:custGeom>
            <a:avLst/>
            <a:gdLst>
              <a:gd name="connsiteX0" fmla="*/ 0 w 7786688"/>
              <a:gd name="connsiteY0" fmla="*/ 2900362 h 2900362"/>
              <a:gd name="connsiteX1" fmla="*/ 209550 w 7786688"/>
              <a:gd name="connsiteY1" fmla="*/ 185737 h 2900362"/>
              <a:gd name="connsiteX2" fmla="*/ 657225 w 7786688"/>
              <a:gd name="connsiteY2" fmla="*/ 4762 h 2900362"/>
              <a:gd name="connsiteX3" fmla="*/ 1309688 w 7786688"/>
              <a:gd name="connsiteY3" fmla="*/ 0 h 2900362"/>
              <a:gd name="connsiteX4" fmla="*/ 1952625 w 7786688"/>
              <a:gd name="connsiteY4" fmla="*/ 23812 h 2900362"/>
              <a:gd name="connsiteX5" fmla="*/ 2586038 w 7786688"/>
              <a:gd name="connsiteY5" fmla="*/ 4762 h 2900362"/>
              <a:gd name="connsiteX6" fmla="*/ 3467100 w 7786688"/>
              <a:gd name="connsiteY6" fmla="*/ 76200 h 2900362"/>
              <a:gd name="connsiteX7" fmla="*/ 4319588 w 7786688"/>
              <a:gd name="connsiteY7" fmla="*/ 161925 h 2900362"/>
              <a:gd name="connsiteX8" fmla="*/ 5191125 w 7786688"/>
              <a:gd name="connsiteY8" fmla="*/ 171450 h 2900362"/>
              <a:gd name="connsiteX9" fmla="*/ 6067425 w 7786688"/>
              <a:gd name="connsiteY9" fmla="*/ 242887 h 2900362"/>
              <a:gd name="connsiteX10" fmla="*/ 6929438 w 7786688"/>
              <a:gd name="connsiteY10" fmla="*/ 228600 h 2900362"/>
              <a:gd name="connsiteX11" fmla="*/ 7786688 w 7786688"/>
              <a:gd name="connsiteY11" fmla="*/ 319087 h 2900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86688" h="2900362">
                <a:moveTo>
                  <a:pt x="0" y="2900362"/>
                </a:moveTo>
                <a:lnTo>
                  <a:pt x="209550" y="185737"/>
                </a:lnTo>
                <a:lnTo>
                  <a:pt x="657225" y="4762"/>
                </a:lnTo>
                <a:lnTo>
                  <a:pt x="1309688" y="0"/>
                </a:lnTo>
                <a:lnTo>
                  <a:pt x="1952625" y="23812"/>
                </a:lnTo>
                <a:lnTo>
                  <a:pt x="2586038" y="4762"/>
                </a:lnTo>
                <a:lnTo>
                  <a:pt x="3467100" y="76200"/>
                </a:lnTo>
                <a:lnTo>
                  <a:pt x="4319588" y="161925"/>
                </a:lnTo>
                <a:lnTo>
                  <a:pt x="5191125" y="171450"/>
                </a:lnTo>
                <a:lnTo>
                  <a:pt x="6067425" y="242887"/>
                </a:lnTo>
                <a:lnTo>
                  <a:pt x="6929438" y="228600"/>
                </a:lnTo>
                <a:lnTo>
                  <a:pt x="7786688" y="319087"/>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8" name="Freeform: Shape 77">
            <a:extLst>
              <a:ext uri="{FF2B5EF4-FFF2-40B4-BE49-F238E27FC236}">
                <a16:creationId xmlns:a16="http://schemas.microsoft.com/office/drawing/2014/main" id="{88931DCC-98FF-4131-B817-3EAC5642D70E}"/>
              </a:ext>
            </a:extLst>
          </p:cNvPr>
          <p:cNvSpPr/>
          <p:nvPr/>
        </p:nvSpPr>
        <p:spPr bwMode="auto">
          <a:xfrm>
            <a:off x="2528888" y="2919413"/>
            <a:ext cx="7805737" cy="2843212"/>
          </a:xfrm>
          <a:custGeom>
            <a:avLst/>
            <a:gdLst>
              <a:gd name="connsiteX0" fmla="*/ 0 w 7805737"/>
              <a:gd name="connsiteY0" fmla="*/ 2843212 h 2843212"/>
              <a:gd name="connsiteX1" fmla="*/ 657225 w 7805737"/>
              <a:gd name="connsiteY1" fmla="*/ 0 h 2843212"/>
              <a:gd name="connsiteX2" fmla="*/ 1295400 w 7805737"/>
              <a:gd name="connsiteY2" fmla="*/ 38100 h 2843212"/>
              <a:gd name="connsiteX3" fmla="*/ 1962150 w 7805737"/>
              <a:gd name="connsiteY3" fmla="*/ 4762 h 2843212"/>
              <a:gd name="connsiteX4" fmla="*/ 2595562 w 7805737"/>
              <a:gd name="connsiteY4" fmla="*/ 114300 h 2843212"/>
              <a:gd name="connsiteX5" fmla="*/ 3467100 w 7805737"/>
              <a:gd name="connsiteY5" fmla="*/ 138112 h 2843212"/>
              <a:gd name="connsiteX6" fmla="*/ 4329112 w 7805737"/>
              <a:gd name="connsiteY6" fmla="*/ 142875 h 2843212"/>
              <a:gd name="connsiteX7" fmla="*/ 5214937 w 7805737"/>
              <a:gd name="connsiteY7" fmla="*/ 157162 h 2843212"/>
              <a:gd name="connsiteX8" fmla="*/ 6076950 w 7805737"/>
              <a:gd name="connsiteY8" fmla="*/ 180975 h 2843212"/>
              <a:gd name="connsiteX9" fmla="*/ 6948487 w 7805737"/>
              <a:gd name="connsiteY9" fmla="*/ 66675 h 2843212"/>
              <a:gd name="connsiteX10" fmla="*/ 7805737 w 7805737"/>
              <a:gd name="connsiteY10" fmla="*/ 161925 h 284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05737" h="2843212">
                <a:moveTo>
                  <a:pt x="0" y="2843212"/>
                </a:moveTo>
                <a:lnTo>
                  <a:pt x="657225" y="0"/>
                </a:lnTo>
                <a:lnTo>
                  <a:pt x="1295400" y="38100"/>
                </a:lnTo>
                <a:lnTo>
                  <a:pt x="1962150" y="4762"/>
                </a:lnTo>
                <a:lnTo>
                  <a:pt x="2595562" y="114300"/>
                </a:lnTo>
                <a:lnTo>
                  <a:pt x="3467100" y="138112"/>
                </a:lnTo>
                <a:lnTo>
                  <a:pt x="4329112" y="142875"/>
                </a:lnTo>
                <a:lnTo>
                  <a:pt x="5214937" y="157162"/>
                </a:lnTo>
                <a:lnTo>
                  <a:pt x="6076950" y="180975"/>
                </a:lnTo>
                <a:lnTo>
                  <a:pt x="6948487" y="66675"/>
                </a:lnTo>
                <a:lnTo>
                  <a:pt x="7805737" y="161925"/>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7" name="Freeform: Shape 76">
            <a:extLst>
              <a:ext uri="{FF2B5EF4-FFF2-40B4-BE49-F238E27FC236}">
                <a16:creationId xmlns:a16="http://schemas.microsoft.com/office/drawing/2014/main" id="{CA1EFBA8-998D-4A61-9B23-45AFB37D6AA4}"/>
              </a:ext>
            </a:extLst>
          </p:cNvPr>
          <p:cNvSpPr/>
          <p:nvPr/>
        </p:nvSpPr>
        <p:spPr bwMode="auto">
          <a:xfrm>
            <a:off x="2533650" y="2838450"/>
            <a:ext cx="5195888" cy="2928938"/>
          </a:xfrm>
          <a:custGeom>
            <a:avLst/>
            <a:gdLst>
              <a:gd name="connsiteX0" fmla="*/ 0 w 5195888"/>
              <a:gd name="connsiteY0" fmla="*/ 2928938 h 2928938"/>
              <a:gd name="connsiteX1" fmla="*/ 214313 w 5195888"/>
              <a:gd name="connsiteY1" fmla="*/ 404813 h 2928938"/>
              <a:gd name="connsiteX2" fmla="*/ 652463 w 5195888"/>
              <a:gd name="connsiteY2" fmla="*/ 0 h 2928938"/>
              <a:gd name="connsiteX3" fmla="*/ 1304925 w 5195888"/>
              <a:gd name="connsiteY3" fmla="*/ 381000 h 2928938"/>
              <a:gd name="connsiteX4" fmla="*/ 1938338 w 5195888"/>
              <a:gd name="connsiteY4" fmla="*/ 485775 h 2928938"/>
              <a:gd name="connsiteX5" fmla="*/ 2605088 w 5195888"/>
              <a:gd name="connsiteY5" fmla="*/ 542925 h 2928938"/>
              <a:gd name="connsiteX6" fmla="*/ 5195888 w 5195888"/>
              <a:gd name="connsiteY6" fmla="*/ 985838 h 2928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888" h="2928938">
                <a:moveTo>
                  <a:pt x="0" y="2928938"/>
                </a:moveTo>
                <a:lnTo>
                  <a:pt x="214313" y="404813"/>
                </a:lnTo>
                <a:lnTo>
                  <a:pt x="652463" y="0"/>
                </a:lnTo>
                <a:lnTo>
                  <a:pt x="1304925" y="381000"/>
                </a:lnTo>
                <a:lnTo>
                  <a:pt x="1938338" y="485775"/>
                </a:lnTo>
                <a:lnTo>
                  <a:pt x="2605088" y="542925"/>
                </a:lnTo>
                <a:lnTo>
                  <a:pt x="5195888" y="985838"/>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5" name="Freeform: Shape 74">
            <a:extLst>
              <a:ext uri="{FF2B5EF4-FFF2-40B4-BE49-F238E27FC236}">
                <a16:creationId xmlns:a16="http://schemas.microsoft.com/office/drawing/2014/main" id="{95988B20-0122-4CE6-B8E9-CB5C93862421}"/>
              </a:ext>
            </a:extLst>
          </p:cNvPr>
          <p:cNvSpPr/>
          <p:nvPr/>
        </p:nvSpPr>
        <p:spPr bwMode="auto">
          <a:xfrm>
            <a:off x="2538413" y="2857500"/>
            <a:ext cx="7796212" cy="2909888"/>
          </a:xfrm>
          <a:custGeom>
            <a:avLst/>
            <a:gdLst>
              <a:gd name="connsiteX0" fmla="*/ 0 w 7796212"/>
              <a:gd name="connsiteY0" fmla="*/ 2909888 h 2909888"/>
              <a:gd name="connsiteX1" fmla="*/ 214312 w 7796212"/>
              <a:gd name="connsiteY1" fmla="*/ 1385888 h 2909888"/>
              <a:gd name="connsiteX2" fmla="*/ 642937 w 7796212"/>
              <a:gd name="connsiteY2" fmla="*/ 138113 h 2909888"/>
              <a:gd name="connsiteX3" fmla="*/ 1276350 w 7796212"/>
              <a:gd name="connsiteY3" fmla="*/ 0 h 2909888"/>
              <a:gd name="connsiteX4" fmla="*/ 1952625 w 7796212"/>
              <a:gd name="connsiteY4" fmla="*/ 28575 h 2909888"/>
              <a:gd name="connsiteX5" fmla="*/ 2595562 w 7796212"/>
              <a:gd name="connsiteY5" fmla="*/ 171450 h 2909888"/>
              <a:gd name="connsiteX6" fmla="*/ 3467100 w 7796212"/>
              <a:gd name="connsiteY6" fmla="*/ 57150 h 2909888"/>
              <a:gd name="connsiteX7" fmla="*/ 4329112 w 7796212"/>
              <a:gd name="connsiteY7" fmla="*/ 33338 h 2909888"/>
              <a:gd name="connsiteX8" fmla="*/ 5191125 w 7796212"/>
              <a:gd name="connsiteY8" fmla="*/ 109538 h 2909888"/>
              <a:gd name="connsiteX9" fmla="*/ 6067425 w 7796212"/>
              <a:gd name="connsiteY9" fmla="*/ 152400 h 2909888"/>
              <a:gd name="connsiteX10" fmla="*/ 6915150 w 7796212"/>
              <a:gd name="connsiteY10" fmla="*/ 90488 h 2909888"/>
              <a:gd name="connsiteX11" fmla="*/ 7796212 w 7796212"/>
              <a:gd name="connsiteY11" fmla="*/ 100013 h 290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6212" h="2909888">
                <a:moveTo>
                  <a:pt x="0" y="2909888"/>
                </a:moveTo>
                <a:lnTo>
                  <a:pt x="214312" y="1385888"/>
                </a:lnTo>
                <a:lnTo>
                  <a:pt x="642937" y="138113"/>
                </a:lnTo>
                <a:lnTo>
                  <a:pt x="1276350" y="0"/>
                </a:lnTo>
                <a:lnTo>
                  <a:pt x="1952625" y="28575"/>
                </a:lnTo>
                <a:lnTo>
                  <a:pt x="2595562" y="171450"/>
                </a:lnTo>
                <a:lnTo>
                  <a:pt x="3467100" y="57150"/>
                </a:lnTo>
                <a:lnTo>
                  <a:pt x="4329112" y="33338"/>
                </a:lnTo>
                <a:lnTo>
                  <a:pt x="5191125" y="109538"/>
                </a:lnTo>
                <a:lnTo>
                  <a:pt x="6067425" y="152400"/>
                </a:lnTo>
                <a:lnTo>
                  <a:pt x="6915150" y="90488"/>
                </a:lnTo>
                <a:lnTo>
                  <a:pt x="7796212" y="100013"/>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35" name="Group 134">
            <a:extLst>
              <a:ext uri="{FF2B5EF4-FFF2-40B4-BE49-F238E27FC236}">
                <a16:creationId xmlns:a16="http://schemas.microsoft.com/office/drawing/2014/main" id="{DAF4AFE9-36FD-4F8F-AA1C-7727AB1FD25E}"/>
              </a:ext>
            </a:extLst>
          </p:cNvPr>
          <p:cNvGrpSpPr/>
          <p:nvPr/>
        </p:nvGrpSpPr>
        <p:grpSpPr>
          <a:xfrm>
            <a:off x="2488913" y="2803397"/>
            <a:ext cx="7879467" cy="2964622"/>
            <a:chOff x="2488913" y="2803397"/>
            <a:chExt cx="7879467" cy="2964622"/>
          </a:xfrm>
        </p:grpSpPr>
        <p:sp>
          <p:nvSpPr>
            <p:cNvPr id="126" name="Rectangle 125">
              <a:extLst>
                <a:ext uri="{FF2B5EF4-FFF2-40B4-BE49-F238E27FC236}">
                  <a16:creationId xmlns:a16="http://schemas.microsoft.com/office/drawing/2014/main" id="{927C80E6-A2E8-4E4F-8A2D-617143EC43F0}"/>
                </a:ext>
              </a:extLst>
            </p:cNvPr>
            <p:cNvSpPr/>
            <p:nvPr/>
          </p:nvSpPr>
          <p:spPr bwMode="auto">
            <a:xfrm>
              <a:off x="10266187" y="314188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7" name="Rectangle 126">
              <a:extLst>
                <a:ext uri="{FF2B5EF4-FFF2-40B4-BE49-F238E27FC236}">
                  <a16:creationId xmlns:a16="http://schemas.microsoft.com/office/drawing/2014/main" id="{5BD506A5-CAEF-45EC-8D17-3B3830591B2E}"/>
                </a:ext>
              </a:extLst>
            </p:cNvPr>
            <p:cNvSpPr/>
            <p:nvPr/>
          </p:nvSpPr>
          <p:spPr bwMode="auto">
            <a:xfrm>
              <a:off x="2488913" y="5665826"/>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8" name="Rectangle 127">
              <a:extLst>
                <a:ext uri="{FF2B5EF4-FFF2-40B4-BE49-F238E27FC236}">
                  <a16:creationId xmlns:a16="http://schemas.microsoft.com/office/drawing/2014/main" id="{F2D0166D-6774-4F4C-A80D-2EAAD211C999}"/>
                </a:ext>
              </a:extLst>
            </p:cNvPr>
            <p:cNvSpPr/>
            <p:nvPr/>
          </p:nvSpPr>
          <p:spPr bwMode="auto">
            <a:xfrm>
              <a:off x="2693985" y="301327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9" name="Rectangle 128">
              <a:extLst>
                <a:ext uri="{FF2B5EF4-FFF2-40B4-BE49-F238E27FC236}">
                  <a16:creationId xmlns:a16="http://schemas.microsoft.com/office/drawing/2014/main" id="{886AFF8A-7172-4CE7-962C-CF4F7294A5B4}"/>
                </a:ext>
              </a:extLst>
            </p:cNvPr>
            <p:cNvSpPr/>
            <p:nvPr/>
          </p:nvSpPr>
          <p:spPr bwMode="auto">
            <a:xfrm>
              <a:off x="3134058" y="280339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0" name="Rectangle 129">
              <a:extLst>
                <a:ext uri="{FF2B5EF4-FFF2-40B4-BE49-F238E27FC236}">
                  <a16:creationId xmlns:a16="http://schemas.microsoft.com/office/drawing/2014/main" id="{AF8191A4-BC71-43A6-A958-B8F23F579705}"/>
                </a:ext>
              </a:extLst>
            </p:cNvPr>
            <p:cNvSpPr/>
            <p:nvPr/>
          </p:nvSpPr>
          <p:spPr bwMode="auto">
            <a:xfrm>
              <a:off x="5951113" y="2879495"/>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1" name="Rectangle 130">
              <a:extLst>
                <a:ext uri="{FF2B5EF4-FFF2-40B4-BE49-F238E27FC236}">
                  <a16:creationId xmlns:a16="http://schemas.microsoft.com/office/drawing/2014/main" id="{6BE5A1C9-20CA-43B4-B0C0-A8881199D576}"/>
                </a:ext>
              </a:extLst>
            </p:cNvPr>
            <p:cNvSpPr/>
            <p:nvPr/>
          </p:nvSpPr>
          <p:spPr bwMode="auto">
            <a:xfrm>
              <a:off x="5078236" y="282202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2" name="Rectangle 131">
              <a:extLst>
                <a:ext uri="{FF2B5EF4-FFF2-40B4-BE49-F238E27FC236}">
                  <a16:creationId xmlns:a16="http://schemas.microsoft.com/office/drawing/2014/main" id="{7398BD92-7D4D-4C00-A897-B19B8982A118}"/>
                </a:ext>
              </a:extLst>
            </p:cNvPr>
            <p:cNvSpPr/>
            <p:nvPr/>
          </p:nvSpPr>
          <p:spPr bwMode="auto">
            <a:xfrm>
              <a:off x="6802221" y="29705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3" name="Rectangle 132">
              <a:extLst>
                <a:ext uri="{FF2B5EF4-FFF2-40B4-BE49-F238E27FC236}">
                  <a16:creationId xmlns:a16="http://schemas.microsoft.com/office/drawing/2014/main" id="{29A903AC-86F5-4021-BFB8-A7F2F291BABF}"/>
                </a:ext>
              </a:extLst>
            </p:cNvPr>
            <p:cNvSpPr/>
            <p:nvPr/>
          </p:nvSpPr>
          <p:spPr bwMode="auto">
            <a:xfrm>
              <a:off x="7670624" y="3008082"/>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 name="Rectangle 133">
              <a:extLst>
                <a:ext uri="{FF2B5EF4-FFF2-40B4-BE49-F238E27FC236}">
                  <a16:creationId xmlns:a16="http://schemas.microsoft.com/office/drawing/2014/main" id="{B455F0DC-2373-4DE1-9F06-7A0643EE5EF5}"/>
                </a:ext>
              </a:extLst>
            </p:cNvPr>
            <p:cNvSpPr/>
            <p:nvPr/>
          </p:nvSpPr>
          <p:spPr bwMode="auto">
            <a:xfrm>
              <a:off x="9413602" y="30526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25" name="Group 124">
            <a:extLst>
              <a:ext uri="{FF2B5EF4-FFF2-40B4-BE49-F238E27FC236}">
                <a16:creationId xmlns:a16="http://schemas.microsoft.com/office/drawing/2014/main" id="{44A23331-CEA1-4DB1-BE18-C508A0BADDD2}"/>
              </a:ext>
            </a:extLst>
          </p:cNvPr>
          <p:cNvGrpSpPr/>
          <p:nvPr/>
        </p:nvGrpSpPr>
        <p:grpSpPr>
          <a:xfrm>
            <a:off x="2486011" y="2882341"/>
            <a:ext cx="7872469" cy="2892369"/>
            <a:chOff x="2486011" y="2882341"/>
            <a:chExt cx="7872469" cy="2892369"/>
          </a:xfrm>
        </p:grpSpPr>
        <p:sp>
          <p:nvSpPr>
            <p:cNvPr id="114" name="Rectangle 113">
              <a:extLst>
                <a:ext uri="{FF2B5EF4-FFF2-40B4-BE49-F238E27FC236}">
                  <a16:creationId xmlns:a16="http://schemas.microsoft.com/office/drawing/2014/main" id="{8D70CCDB-2EDF-42FA-8CBD-FBBED7FB81D1}"/>
                </a:ext>
              </a:extLst>
            </p:cNvPr>
            <p:cNvSpPr/>
            <p:nvPr/>
          </p:nvSpPr>
          <p:spPr bwMode="auto">
            <a:xfrm>
              <a:off x="2486011" y="567251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5" name="Rectangle 114">
              <a:extLst>
                <a:ext uri="{FF2B5EF4-FFF2-40B4-BE49-F238E27FC236}">
                  <a16:creationId xmlns:a16="http://schemas.microsoft.com/office/drawing/2014/main" id="{5FFED44C-89DE-4C47-B529-EA4E3D568A18}"/>
                </a:ext>
              </a:extLst>
            </p:cNvPr>
            <p:cNvSpPr/>
            <p:nvPr/>
          </p:nvSpPr>
          <p:spPr bwMode="auto">
            <a:xfrm>
              <a:off x="3144812" y="288234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6" name="Rectangle 115">
              <a:extLst>
                <a:ext uri="{FF2B5EF4-FFF2-40B4-BE49-F238E27FC236}">
                  <a16:creationId xmlns:a16="http://schemas.microsoft.com/office/drawing/2014/main" id="{1EDD121E-FDD6-43A1-A017-8C4A0F583372}"/>
                </a:ext>
              </a:extLst>
            </p:cNvPr>
            <p:cNvSpPr/>
            <p:nvPr/>
          </p:nvSpPr>
          <p:spPr bwMode="auto">
            <a:xfrm>
              <a:off x="3767682" y="2904958"/>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7" name="Rectangle 116">
              <a:extLst>
                <a:ext uri="{FF2B5EF4-FFF2-40B4-BE49-F238E27FC236}">
                  <a16:creationId xmlns:a16="http://schemas.microsoft.com/office/drawing/2014/main" id="{8EDB6064-2910-4E9D-96F5-8B63BC57E7DD}"/>
                </a:ext>
              </a:extLst>
            </p:cNvPr>
            <p:cNvSpPr/>
            <p:nvPr/>
          </p:nvSpPr>
          <p:spPr bwMode="auto">
            <a:xfrm>
              <a:off x="4422314" y="288400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8" name="Rectangle 117">
              <a:extLst>
                <a:ext uri="{FF2B5EF4-FFF2-40B4-BE49-F238E27FC236}">
                  <a16:creationId xmlns:a16="http://schemas.microsoft.com/office/drawing/2014/main" id="{3863E6A0-C076-4C6F-AFEB-2F514B8E6CFF}"/>
                </a:ext>
              </a:extLst>
            </p:cNvPr>
            <p:cNvSpPr/>
            <p:nvPr/>
          </p:nvSpPr>
          <p:spPr bwMode="auto">
            <a:xfrm>
              <a:off x="5078557" y="2977695"/>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9" name="Rectangle 118">
              <a:extLst>
                <a:ext uri="{FF2B5EF4-FFF2-40B4-BE49-F238E27FC236}">
                  <a16:creationId xmlns:a16="http://schemas.microsoft.com/office/drawing/2014/main" id="{C78FAEB6-315B-4115-ABE7-E31769351FAC}"/>
                </a:ext>
              </a:extLst>
            </p:cNvPr>
            <p:cNvSpPr/>
            <p:nvPr/>
          </p:nvSpPr>
          <p:spPr bwMode="auto">
            <a:xfrm>
              <a:off x="5952452" y="3003402"/>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0" name="Rectangle 119">
              <a:extLst>
                <a:ext uri="{FF2B5EF4-FFF2-40B4-BE49-F238E27FC236}">
                  <a16:creationId xmlns:a16="http://schemas.microsoft.com/office/drawing/2014/main" id="{C01C4464-2768-4083-B882-83DAB8B95D8A}"/>
                </a:ext>
              </a:extLst>
            </p:cNvPr>
            <p:cNvSpPr/>
            <p:nvPr/>
          </p:nvSpPr>
          <p:spPr bwMode="auto">
            <a:xfrm>
              <a:off x="6802222" y="299810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1" name="Rectangle 120">
              <a:extLst>
                <a:ext uri="{FF2B5EF4-FFF2-40B4-BE49-F238E27FC236}">
                  <a16:creationId xmlns:a16="http://schemas.microsoft.com/office/drawing/2014/main" id="{36B546E0-094D-495D-B86C-A3231EB6FA1B}"/>
                </a:ext>
              </a:extLst>
            </p:cNvPr>
            <p:cNvSpPr/>
            <p:nvPr/>
          </p:nvSpPr>
          <p:spPr bwMode="auto">
            <a:xfrm>
              <a:off x="7667218" y="302381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2" name="Rectangle 121">
              <a:extLst>
                <a:ext uri="{FF2B5EF4-FFF2-40B4-BE49-F238E27FC236}">
                  <a16:creationId xmlns:a16="http://schemas.microsoft.com/office/drawing/2014/main" id="{677D0B90-5E4F-490C-A935-82AD174631FB}"/>
                </a:ext>
              </a:extLst>
            </p:cNvPr>
            <p:cNvSpPr/>
            <p:nvPr/>
          </p:nvSpPr>
          <p:spPr bwMode="auto">
            <a:xfrm>
              <a:off x="8543438" y="304619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3" name="Rectangle 122">
              <a:extLst>
                <a:ext uri="{FF2B5EF4-FFF2-40B4-BE49-F238E27FC236}">
                  <a16:creationId xmlns:a16="http://schemas.microsoft.com/office/drawing/2014/main" id="{5D841867-14F0-4046-A5A3-761D800C35CD}"/>
                </a:ext>
              </a:extLst>
            </p:cNvPr>
            <p:cNvSpPr/>
            <p:nvPr/>
          </p:nvSpPr>
          <p:spPr bwMode="auto">
            <a:xfrm>
              <a:off x="9410387" y="295098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4" name="Rectangle 123">
              <a:extLst>
                <a:ext uri="{FF2B5EF4-FFF2-40B4-BE49-F238E27FC236}">
                  <a16:creationId xmlns:a16="http://schemas.microsoft.com/office/drawing/2014/main" id="{B681F11F-ADA0-4FD3-80D9-4F78213775C3}"/>
                </a:ext>
              </a:extLst>
            </p:cNvPr>
            <p:cNvSpPr/>
            <p:nvPr/>
          </p:nvSpPr>
          <p:spPr bwMode="auto">
            <a:xfrm>
              <a:off x="10256287" y="302672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13" name="Group 112">
            <a:extLst>
              <a:ext uri="{FF2B5EF4-FFF2-40B4-BE49-F238E27FC236}">
                <a16:creationId xmlns:a16="http://schemas.microsoft.com/office/drawing/2014/main" id="{1829E9C1-50B6-45A8-B60C-C8C87EDDB041}"/>
              </a:ext>
            </a:extLst>
          </p:cNvPr>
          <p:cNvGrpSpPr/>
          <p:nvPr/>
        </p:nvGrpSpPr>
        <p:grpSpPr>
          <a:xfrm>
            <a:off x="2482910" y="2785025"/>
            <a:ext cx="5304868" cy="2994452"/>
            <a:chOff x="2482910" y="2785025"/>
            <a:chExt cx="5304868" cy="2994452"/>
          </a:xfrm>
        </p:grpSpPr>
        <p:sp>
          <p:nvSpPr>
            <p:cNvPr id="106" name="Rectangle 105">
              <a:extLst>
                <a:ext uri="{FF2B5EF4-FFF2-40B4-BE49-F238E27FC236}">
                  <a16:creationId xmlns:a16="http://schemas.microsoft.com/office/drawing/2014/main" id="{66861AD6-81FA-4B49-BEC7-2C270053D3DD}"/>
                </a:ext>
              </a:extLst>
            </p:cNvPr>
            <p:cNvSpPr/>
            <p:nvPr/>
          </p:nvSpPr>
          <p:spPr bwMode="auto">
            <a:xfrm>
              <a:off x="2482910" y="5677284"/>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7" name="Rectangle 106">
              <a:extLst>
                <a:ext uri="{FF2B5EF4-FFF2-40B4-BE49-F238E27FC236}">
                  <a16:creationId xmlns:a16="http://schemas.microsoft.com/office/drawing/2014/main" id="{D92F4DB6-7557-41F2-B1C9-58CBBF4EA45B}"/>
                </a:ext>
              </a:extLst>
            </p:cNvPr>
            <p:cNvSpPr/>
            <p:nvPr/>
          </p:nvSpPr>
          <p:spPr bwMode="auto">
            <a:xfrm>
              <a:off x="2694015" y="3180358"/>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8" name="Rectangle 107">
              <a:extLst>
                <a:ext uri="{FF2B5EF4-FFF2-40B4-BE49-F238E27FC236}">
                  <a16:creationId xmlns:a16="http://schemas.microsoft.com/office/drawing/2014/main" id="{9F20980D-EF30-4E75-AAB9-FF0F2A21F28A}"/>
                </a:ext>
              </a:extLst>
            </p:cNvPr>
            <p:cNvSpPr/>
            <p:nvPr/>
          </p:nvSpPr>
          <p:spPr bwMode="auto">
            <a:xfrm>
              <a:off x="3126915" y="278502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9" name="Rectangle 108">
              <a:extLst>
                <a:ext uri="{FF2B5EF4-FFF2-40B4-BE49-F238E27FC236}">
                  <a16:creationId xmlns:a16="http://schemas.microsoft.com/office/drawing/2014/main" id="{BD95E4EE-2BE3-4BFC-A74D-2BDD575F7312}"/>
                </a:ext>
              </a:extLst>
            </p:cNvPr>
            <p:cNvSpPr/>
            <p:nvPr/>
          </p:nvSpPr>
          <p:spPr bwMode="auto">
            <a:xfrm>
              <a:off x="3796466" y="3160290"/>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0" name="Rectangle 109">
              <a:extLst>
                <a:ext uri="{FF2B5EF4-FFF2-40B4-BE49-F238E27FC236}">
                  <a16:creationId xmlns:a16="http://schemas.microsoft.com/office/drawing/2014/main" id="{6E8F1957-BCB0-4D6F-AD68-5A79E700D6AC}"/>
                </a:ext>
              </a:extLst>
            </p:cNvPr>
            <p:cNvSpPr/>
            <p:nvPr/>
          </p:nvSpPr>
          <p:spPr bwMode="auto">
            <a:xfrm>
              <a:off x="4448158" y="3254493"/>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1" name="Rectangle 110">
              <a:extLst>
                <a:ext uri="{FF2B5EF4-FFF2-40B4-BE49-F238E27FC236}">
                  <a16:creationId xmlns:a16="http://schemas.microsoft.com/office/drawing/2014/main" id="{FB462F19-AF83-4047-84C3-B3DEF48BB30D}"/>
                </a:ext>
              </a:extLst>
            </p:cNvPr>
            <p:cNvSpPr/>
            <p:nvPr/>
          </p:nvSpPr>
          <p:spPr bwMode="auto">
            <a:xfrm>
              <a:off x="5089283" y="333487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2" name="Rectangle 111">
              <a:extLst>
                <a:ext uri="{FF2B5EF4-FFF2-40B4-BE49-F238E27FC236}">
                  <a16:creationId xmlns:a16="http://schemas.microsoft.com/office/drawing/2014/main" id="{94C30BDD-6C97-43DB-BC1E-39A5C70CF7D6}"/>
                </a:ext>
              </a:extLst>
            </p:cNvPr>
            <p:cNvSpPr/>
            <p:nvPr/>
          </p:nvSpPr>
          <p:spPr bwMode="auto">
            <a:xfrm>
              <a:off x="7685585" y="3770906"/>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05" name="Group 104">
            <a:extLst>
              <a:ext uri="{FF2B5EF4-FFF2-40B4-BE49-F238E27FC236}">
                <a16:creationId xmlns:a16="http://schemas.microsoft.com/office/drawing/2014/main" id="{30584040-68B5-476E-AC33-193E3D0ED584}"/>
              </a:ext>
            </a:extLst>
          </p:cNvPr>
          <p:cNvGrpSpPr/>
          <p:nvPr/>
        </p:nvGrpSpPr>
        <p:grpSpPr>
          <a:xfrm>
            <a:off x="2490371" y="3109194"/>
            <a:ext cx="7896656" cy="2682368"/>
            <a:chOff x="2490371" y="3109194"/>
            <a:chExt cx="7896656" cy="2682368"/>
          </a:xfrm>
        </p:grpSpPr>
        <p:sp>
          <p:nvSpPr>
            <p:cNvPr id="93" name="Rectangle 92">
              <a:extLst>
                <a:ext uri="{FF2B5EF4-FFF2-40B4-BE49-F238E27FC236}">
                  <a16:creationId xmlns:a16="http://schemas.microsoft.com/office/drawing/2014/main" id="{56A9FA1E-73B5-41F6-AA46-6660632C410C}"/>
                </a:ext>
              </a:extLst>
            </p:cNvPr>
            <p:cNvSpPr/>
            <p:nvPr/>
          </p:nvSpPr>
          <p:spPr bwMode="auto">
            <a:xfrm>
              <a:off x="2490371" y="5689369"/>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4" name="Rectangle 93">
              <a:extLst>
                <a:ext uri="{FF2B5EF4-FFF2-40B4-BE49-F238E27FC236}">
                  <a16:creationId xmlns:a16="http://schemas.microsoft.com/office/drawing/2014/main" id="{1A63E4F8-8ADB-4884-90C4-1AB36F63B22C}"/>
                </a:ext>
              </a:extLst>
            </p:cNvPr>
            <p:cNvSpPr/>
            <p:nvPr/>
          </p:nvSpPr>
          <p:spPr bwMode="auto">
            <a:xfrm>
              <a:off x="2700731" y="4025283"/>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5" name="Rectangle 94">
              <a:extLst>
                <a:ext uri="{FF2B5EF4-FFF2-40B4-BE49-F238E27FC236}">
                  <a16:creationId xmlns:a16="http://schemas.microsoft.com/office/drawing/2014/main" id="{6351A6B3-6580-4C2D-9E96-E92DB9FB8DB3}"/>
                </a:ext>
              </a:extLst>
            </p:cNvPr>
            <p:cNvSpPr/>
            <p:nvPr/>
          </p:nvSpPr>
          <p:spPr bwMode="auto">
            <a:xfrm>
              <a:off x="3142633" y="332040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6" name="Rectangle 95">
              <a:extLst>
                <a:ext uri="{FF2B5EF4-FFF2-40B4-BE49-F238E27FC236}">
                  <a16:creationId xmlns:a16="http://schemas.microsoft.com/office/drawing/2014/main" id="{DB77B8B2-FF15-4EB4-A1B7-6C6A9999ED6E}"/>
                </a:ext>
              </a:extLst>
            </p:cNvPr>
            <p:cNvSpPr/>
            <p:nvPr/>
          </p:nvSpPr>
          <p:spPr bwMode="auto">
            <a:xfrm>
              <a:off x="4419601" y="3687102"/>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7" name="Rectangle 96">
              <a:extLst>
                <a:ext uri="{FF2B5EF4-FFF2-40B4-BE49-F238E27FC236}">
                  <a16:creationId xmlns:a16="http://schemas.microsoft.com/office/drawing/2014/main" id="{38138A1E-654F-4F34-BF92-221501774C35}"/>
                </a:ext>
              </a:extLst>
            </p:cNvPr>
            <p:cNvSpPr/>
            <p:nvPr/>
          </p:nvSpPr>
          <p:spPr bwMode="auto">
            <a:xfrm>
              <a:off x="3767682" y="34074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8" name="Rectangle 97">
              <a:extLst>
                <a:ext uri="{FF2B5EF4-FFF2-40B4-BE49-F238E27FC236}">
                  <a16:creationId xmlns:a16="http://schemas.microsoft.com/office/drawing/2014/main" id="{AC7CB0B7-00B8-4B41-BF7E-DEC8E94A5F2E}"/>
                </a:ext>
              </a:extLst>
            </p:cNvPr>
            <p:cNvSpPr/>
            <p:nvPr/>
          </p:nvSpPr>
          <p:spPr bwMode="auto">
            <a:xfrm>
              <a:off x="5080497" y="360484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9" name="Rectangle 98">
              <a:extLst>
                <a:ext uri="{FF2B5EF4-FFF2-40B4-BE49-F238E27FC236}">
                  <a16:creationId xmlns:a16="http://schemas.microsoft.com/office/drawing/2014/main" id="{D18B7069-D4F5-4972-A1B0-5421C7068C3E}"/>
                </a:ext>
              </a:extLst>
            </p:cNvPr>
            <p:cNvSpPr/>
            <p:nvPr/>
          </p:nvSpPr>
          <p:spPr bwMode="auto">
            <a:xfrm>
              <a:off x="5939186" y="32540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0" name="Rectangle 99">
              <a:extLst>
                <a:ext uri="{FF2B5EF4-FFF2-40B4-BE49-F238E27FC236}">
                  <a16:creationId xmlns:a16="http://schemas.microsoft.com/office/drawing/2014/main" id="{446D13F2-678D-4B54-966E-A465393E35C4}"/>
                </a:ext>
              </a:extLst>
            </p:cNvPr>
            <p:cNvSpPr/>
            <p:nvPr/>
          </p:nvSpPr>
          <p:spPr bwMode="auto">
            <a:xfrm>
              <a:off x="6806485" y="325400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1" name="Rectangle 100">
              <a:extLst>
                <a:ext uri="{FF2B5EF4-FFF2-40B4-BE49-F238E27FC236}">
                  <a16:creationId xmlns:a16="http://schemas.microsoft.com/office/drawing/2014/main" id="{192BABBF-F515-4B76-882D-4CABA98BA9C3}"/>
                </a:ext>
              </a:extLst>
            </p:cNvPr>
            <p:cNvSpPr/>
            <p:nvPr/>
          </p:nvSpPr>
          <p:spPr bwMode="auto">
            <a:xfrm>
              <a:off x="7673784" y="3261568"/>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2" name="Rectangle 101">
              <a:extLst>
                <a:ext uri="{FF2B5EF4-FFF2-40B4-BE49-F238E27FC236}">
                  <a16:creationId xmlns:a16="http://schemas.microsoft.com/office/drawing/2014/main" id="{FD5EA220-8F84-4202-97FE-68C8645B4588}"/>
                </a:ext>
              </a:extLst>
            </p:cNvPr>
            <p:cNvSpPr/>
            <p:nvPr/>
          </p:nvSpPr>
          <p:spPr bwMode="auto">
            <a:xfrm>
              <a:off x="8543438" y="310919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3" name="Rectangle 102">
              <a:extLst>
                <a:ext uri="{FF2B5EF4-FFF2-40B4-BE49-F238E27FC236}">
                  <a16:creationId xmlns:a16="http://schemas.microsoft.com/office/drawing/2014/main" id="{B193BB8E-6B0F-427E-BDE4-0EE16C485174}"/>
                </a:ext>
              </a:extLst>
            </p:cNvPr>
            <p:cNvSpPr/>
            <p:nvPr/>
          </p:nvSpPr>
          <p:spPr bwMode="auto">
            <a:xfrm>
              <a:off x="9404430" y="336376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4" name="Rectangle 103">
              <a:extLst>
                <a:ext uri="{FF2B5EF4-FFF2-40B4-BE49-F238E27FC236}">
                  <a16:creationId xmlns:a16="http://schemas.microsoft.com/office/drawing/2014/main" id="{788D8BCA-A26B-4CEF-B9CC-44ECF9364B62}"/>
                </a:ext>
              </a:extLst>
            </p:cNvPr>
            <p:cNvSpPr/>
            <p:nvPr/>
          </p:nvSpPr>
          <p:spPr bwMode="auto">
            <a:xfrm>
              <a:off x="10284834" y="326930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92" name="Group 91">
            <a:extLst>
              <a:ext uri="{FF2B5EF4-FFF2-40B4-BE49-F238E27FC236}">
                <a16:creationId xmlns:a16="http://schemas.microsoft.com/office/drawing/2014/main" id="{67B14E56-28FF-4174-A834-83F089003B92}"/>
              </a:ext>
            </a:extLst>
          </p:cNvPr>
          <p:cNvGrpSpPr/>
          <p:nvPr/>
        </p:nvGrpSpPr>
        <p:grpSpPr>
          <a:xfrm>
            <a:off x="2481411" y="2800563"/>
            <a:ext cx="7891329" cy="3002588"/>
            <a:chOff x="2481411" y="2800563"/>
            <a:chExt cx="7891329" cy="3002588"/>
          </a:xfrm>
        </p:grpSpPr>
        <p:sp>
          <p:nvSpPr>
            <p:cNvPr id="80" name="Rectangle 79">
              <a:extLst>
                <a:ext uri="{FF2B5EF4-FFF2-40B4-BE49-F238E27FC236}">
                  <a16:creationId xmlns:a16="http://schemas.microsoft.com/office/drawing/2014/main" id="{0E25C50F-784A-4D4C-8727-0F8D8AE178D4}"/>
                </a:ext>
              </a:extLst>
            </p:cNvPr>
            <p:cNvSpPr/>
            <p:nvPr/>
          </p:nvSpPr>
          <p:spPr bwMode="auto">
            <a:xfrm>
              <a:off x="2481411" y="570095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1" name="Rectangle 80">
              <a:extLst>
                <a:ext uri="{FF2B5EF4-FFF2-40B4-BE49-F238E27FC236}">
                  <a16:creationId xmlns:a16="http://schemas.microsoft.com/office/drawing/2014/main" id="{D628DA7D-914B-419E-A16C-5877ED51117F}"/>
                </a:ext>
              </a:extLst>
            </p:cNvPr>
            <p:cNvSpPr/>
            <p:nvPr/>
          </p:nvSpPr>
          <p:spPr bwMode="auto">
            <a:xfrm>
              <a:off x="2700732" y="4200726"/>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2" name="Rectangle 81">
              <a:extLst>
                <a:ext uri="{FF2B5EF4-FFF2-40B4-BE49-F238E27FC236}">
                  <a16:creationId xmlns:a16="http://schemas.microsoft.com/office/drawing/2014/main" id="{F28A300E-44AE-4D5C-86DE-E8ACF4BD91A8}"/>
                </a:ext>
              </a:extLst>
            </p:cNvPr>
            <p:cNvSpPr/>
            <p:nvPr/>
          </p:nvSpPr>
          <p:spPr bwMode="auto">
            <a:xfrm>
              <a:off x="3136466" y="2953582"/>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3" name="Rectangle 82">
              <a:extLst>
                <a:ext uri="{FF2B5EF4-FFF2-40B4-BE49-F238E27FC236}">
                  <a16:creationId xmlns:a16="http://schemas.microsoft.com/office/drawing/2014/main" id="{651979BA-4EC4-48FF-83D7-AF6ADAFDAC59}"/>
                </a:ext>
              </a:extLst>
            </p:cNvPr>
            <p:cNvSpPr/>
            <p:nvPr/>
          </p:nvSpPr>
          <p:spPr bwMode="auto">
            <a:xfrm>
              <a:off x="3767682" y="2800563"/>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4" name="Rectangle 83">
              <a:extLst>
                <a:ext uri="{FF2B5EF4-FFF2-40B4-BE49-F238E27FC236}">
                  <a16:creationId xmlns:a16="http://schemas.microsoft.com/office/drawing/2014/main" id="{507FD3E6-6C12-4961-9C5C-C818FF61CD8A}"/>
                </a:ext>
              </a:extLst>
            </p:cNvPr>
            <p:cNvSpPr/>
            <p:nvPr/>
          </p:nvSpPr>
          <p:spPr bwMode="auto">
            <a:xfrm>
              <a:off x="4441353" y="282784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5" name="Rectangle 84">
              <a:extLst>
                <a:ext uri="{FF2B5EF4-FFF2-40B4-BE49-F238E27FC236}">
                  <a16:creationId xmlns:a16="http://schemas.microsoft.com/office/drawing/2014/main" id="{96A19CF6-67C1-4D2A-B69D-B5B0B1C15FBD}"/>
                </a:ext>
              </a:extLst>
            </p:cNvPr>
            <p:cNvSpPr/>
            <p:nvPr/>
          </p:nvSpPr>
          <p:spPr bwMode="auto">
            <a:xfrm>
              <a:off x="5080497" y="296849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6" name="Rectangle 85">
              <a:extLst>
                <a:ext uri="{FF2B5EF4-FFF2-40B4-BE49-F238E27FC236}">
                  <a16:creationId xmlns:a16="http://schemas.microsoft.com/office/drawing/2014/main" id="{51A6B44E-5DB5-4584-9519-400ABAF6D20F}"/>
                </a:ext>
              </a:extLst>
            </p:cNvPr>
            <p:cNvSpPr/>
            <p:nvPr/>
          </p:nvSpPr>
          <p:spPr bwMode="auto">
            <a:xfrm>
              <a:off x="6806486" y="284460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7" name="Rectangle 86">
              <a:extLst>
                <a:ext uri="{FF2B5EF4-FFF2-40B4-BE49-F238E27FC236}">
                  <a16:creationId xmlns:a16="http://schemas.microsoft.com/office/drawing/2014/main" id="{7F65FA44-0916-4703-BF01-5CD05075097F}"/>
                </a:ext>
              </a:extLst>
            </p:cNvPr>
            <p:cNvSpPr/>
            <p:nvPr/>
          </p:nvSpPr>
          <p:spPr bwMode="auto">
            <a:xfrm>
              <a:off x="5939186" y="285402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8" name="Rectangle 87">
              <a:extLst>
                <a:ext uri="{FF2B5EF4-FFF2-40B4-BE49-F238E27FC236}">
                  <a16:creationId xmlns:a16="http://schemas.microsoft.com/office/drawing/2014/main" id="{8995D4B8-3D08-4689-99D3-2835910D99F9}"/>
                </a:ext>
              </a:extLst>
            </p:cNvPr>
            <p:cNvSpPr/>
            <p:nvPr/>
          </p:nvSpPr>
          <p:spPr bwMode="auto">
            <a:xfrm>
              <a:off x="7678441" y="290903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9" name="Rectangle 88">
              <a:extLst>
                <a:ext uri="{FF2B5EF4-FFF2-40B4-BE49-F238E27FC236}">
                  <a16:creationId xmlns:a16="http://schemas.microsoft.com/office/drawing/2014/main" id="{10A58D54-82F1-4163-8F8F-8EF7ED3B9225}"/>
                </a:ext>
              </a:extLst>
            </p:cNvPr>
            <p:cNvSpPr/>
            <p:nvPr/>
          </p:nvSpPr>
          <p:spPr bwMode="auto">
            <a:xfrm>
              <a:off x="8537130" y="294892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0" name="Rectangle 89">
              <a:extLst>
                <a:ext uri="{FF2B5EF4-FFF2-40B4-BE49-F238E27FC236}">
                  <a16:creationId xmlns:a16="http://schemas.microsoft.com/office/drawing/2014/main" id="{FB9AF46C-AFD9-4BB2-826D-51C6852407C0}"/>
                </a:ext>
              </a:extLst>
            </p:cNvPr>
            <p:cNvSpPr/>
            <p:nvPr/>
          </p:nvSpPr>
          <p:spPr bwMode="auto">
            <a:xfrm>
              <a:off x="9404430" y="289660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1" name="Rectangle 90">
              <a:extLst>
                <a:ext uri="{FF2B5EF4-FFF2-40B4-BE49-F238E27FC236}">
                  <a16:creationId xmlns:a16="http://schemas.microsoft.com/office/drawing/2014/main" id="{5CA9EB00-240B-4493-9D65-EB1DD0498BF2}"/>
                </a:ext>
              </a:extLst>
            </p:cNvPr>
            <p:cNvSpPr/>
            <p:nvPr/>
          </p:nvSpPr>
          <p:spPr bwMode="auto">
            <a:xfrm>
              <a:off x="10270547" y="289279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 name="Title 1">
            <a:extLst>
              <a:ext uri="{FF2B5EF4-FFF2-40B4-BE49-F238E27FC236}">
                <a16:creationId xmlns:a16="http://schemas.microsoft.com/office/drawing/2014/main" id="{52E5DA95-5529-9847-A600-35596409FECC}"/>
              </a:ext>
            </a:extLst>
          </p:cNvPr>
          <p:cNvSpPr>
            <a:spLocks noGrp="1"/>
          </p:cNvSpPr>
          <p:nvPr>
            <p:ph type="title"/>
          </p:nvPr>
        </p:nvSpPr>
        <p:spPr/>
        <p:txBody>
          <a:bodyPr/>
          <a:lstStyle/>
          <a:p>
            <a:r>
              <a:rPr lang="en-US" dirty="0"/>
              <a:t>EARNEST: NRTIs Maintain Activity Even With Extensive Resistance</a:t>
            </a:r>
          </a:p>
        </p:txBody>
      </p:sp>
      <p:sp>
        <p:nvSpPr>
          <p:cNvPr id="3" name="Content Placeholder 2">
            <a:extLst>
              <a:ext uri="{FF2B5EF4-FFF2-40B4-BE49-F238E27FC236}">
                <a16:creationId xmlns:a16="http://schemas.microsoft.com/office/drawing/2014/main" id="{7B8B30A0-960C-6341-B860-64050E8F578B}"/>
              </a:ext>
            </a:extLst>
          </p:cNvPr>
          <p:cNvSpPr>
            <a:spLocks noGrp="1"/>
          </p:cNvSpPr>
          <p:nvPr>
            <p:ph idx="1"/>
          </p:nvPr>
        </p:nvSpPr>
        <p:spPr/>
        <p:txBody>
          <a:bodyPr/>
          <a:lstStyle/>
          <a:p>
            <a:r>
              <a:rPr lang="en-US" sz="2400" dirty="0"/>
              <a:t>Second-line therapy after failure of 2 NRTIs + NNRTI-based regimen (N = 1277)</a:t>
            </a:r>
          </a:p>
          <a:p>
            <a:r>
              <a:rPr lang="en-US" sz="2400" dirty="0"/>
              <a:t>Recycled “inactive” NRTIs + boosted PI more active than boosted PI monotherapy</a:t>
            </a:r>
          </a:p>
        </p:txBody>
      </p:sp>
      <p:sp>
        <p:nvSpPr>
          <p:cNvPr id="5" name="Text Box 11">
            <a:extLst>
              <a:ext uri="{FF2B5EF4-FFF2-40B4-BE49-F238E27FC236}">
                <a16:creationId xmlns:a16="http://schemas.microsoft.com/office/drawing/2014/main" id="{4922372F-5221-47BD-9508-DA7C31A284D8}"/>
              </a:ext>
            </a:extLst>
          </p:cNvPr>
          <p:cNvSpPr txBox="1">
            <a:spLocks noChangeArrowheads="1"/>
          </p:cNvSpPr>
          <p:nvPr/>
        </p:nvSpPr>
        <p:spPr bwMode="auto">
          <a:xfrm>
            <a:off x="414339" y="6391715"/>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Paton. Lancet HIV. 2017;4:PE341.</a:t>
            </a:r>
          </a:p>
        </p:txBody>
      </p:sp>
      <p:sp>
        <p:nvSpPr>
          <p:cNvPr id="9" name="TextBox 8">
            <a:extLst>
              <a:ext uri="{FF2B5EF4-FFF2-40B4-BE49-F238E27FC236}">
                <a16:creationId xmlns:a16="http://schemas.microsoft.com/office/drawing/2014/main" id="{B3B68AA5-0504-44D1-8543-E4A7927940CB}"/>
              </a:ext>
            </a:extLst>
          </p:cNvPr>
          <p:cNvSpPr txBox="1">
            <a:spLocks noChangeArrowheads="1"/>
          </p:cNvSpPr>
          <p:nvPr/>
        </p:nvSpPr>
        <p:spPr bwMode="auto">
          <a:xfrm>
            <a:off x="4148689" y="6090978"/>
            <a:ext cx="409408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
                <a:srgbClr val="8B3D9A"/>
              </a:buClr>
              <a:buSzTx/>
              <a:buFont typeface="Wingdings" panose="05000000000000000000" pitchFamily="2" charset="2"/>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rPr>
              <a:t>Wk</a:t>
            </a:r>
          </a:p>
        </p:txBody>
      </p:sp>
      <p:cxnSp>
        <p:nvCxnSpPr>
          <p:cNvPr id="12" name="Straight Connector 11">
            <a:extLst>
              <a:ext uri="{FF2B5EF4-FFF2-40B4-BE49-F238E27FC236}">
                <a16:creationId xmlns:a16="http://schemas.microsoft.com/office/drawing/2014/main" id="{1C49B8BA-EC93-414C-A6FA-12A2198746E5}"/>
              </a:ext>
            </a:extLst>
          </p:cNvPr>
          <p:cNvCxnSpPr/>
          <p:nvPr/>
        </p:nvCxnSpPr>
        <p:spPr bwMode="auto">
          <a:xfrm>
            <a:off x="2311879" y="5771071"/>
            <a:ext cx="8005313"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C8A95CE2-F5AA-4051-8B8B-E206C2179166}"/>
              </a:ext>
            </a:extLst>
          </p:cNvPr>
          <p:cNvCxnSpPr/>
          <p:nvPr/>
        </p:nvCxnSpPr>
        <p:spPr bwMode="auto">
          <a:xfrm flipV="1">
            <a:off x="2311879" y="2596551"/>
            <a:ext cx="0" cy="3183147"/>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7BF39716-CF1C-4A85-943D-A84550851BAA}"/>
              </a:ext>
            </a:extLst>
          </p:cNvPr>
          <p:cNvCxnSpPr/>
          <p:nvPr/>
        </p:nvCxnSpPr>
        <p:spPr bwMode="auto">
          <a:xfrm flipH="1">
            <a:off x="2251492" y="259655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3036E34-1562-4B4F-A402-A008A65E5F3A}"/>
              </a:ext>
            </a:extLst>
          </p:cNvPr>
          <p:cNvCxnSpPr/>
          <p:nvPr/>
        </p:nvCxnSpPr>
        <p:spPr bwMode="auto">
          <a:xfrm flipH="1">
            <a:off x="2251492" y="323145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1CC1706F-BFC7-4F84-B5BF-5290212FADDD}"/>
              </a:ext>
            </a:extLst>
          </p:cNvPr>
          <p:cNvCxnSpPr/>
          <p:nvPr/>
        </p:nvCxnSpPr>
        <p:spPr bwMode="auto">
          <a:xfrm flipH="1">
            <a:off x="2251492" y="386635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B6EA4DD6-DB99-4D58-AE39-FDB03549CF74}"/>
              </a:ext>
            </a:extLst>
          </p:cNvPr>
          <p:cNvCxnSpPr/>
          <p:nvPr/>
        </p:nvCxnSpPr>
        <p:spPr bwMode="auto">
          <a:xfrm flipH="1">
            <a:off x="2251492" y="45012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B42A744-C837-4CCA-BF9D-4818F8A8ED9D}"/>
              </a:ext>
            </a:extLst>
          </p:cNvPr>
          <p:cNvCxnSpPr/>
          <p:nvPr/>
        </p:nvCxnSpPr>
        <p:spPr bwMode="auto">
          <a:xfrm flipH="1">
            <a:off x="2251492" y="513616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BCEDAD0-32FD-4CB1-BD70-3BB095371DC9}"/>
              </a:ext>
            </a:extLst>
          </p:cNvPr>
          <p:cNvCxnSpPr/>
          <p:nvPr/>
        </p:nvCxnSpPr>
        <p:spPr bwMode="auto">
          <a:xfrm flipH="1">
            <a:off x="2251492" y="577107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37D5ACE9-9BE3-45A9-939C-275D5D6F1D68}"/>
              </a:ext>
            </a:extLst>
          </p:cNvPr>
          <p:cNvCxnSpPr/>
          <p:nvPr/>
        </p:nvCxnSpPr>
        <p:spPr bwMode="auto">
          <a:xfrm>
            <a:off x="2536167"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31D3CD6-A01D-405C-806D-BB03476A9D28}"/>
              </a:ext>
            </a:extLst>
          </p:cNvPr>
          <p:cNvCxnSpPr/>
          <p:nvPr/>
        </p:nvCxnSpPr>
        <p:spPr bwMode="auto">
          <a:xfrm>
            <a:off x="275182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82ECBDD7-4134-485A-A931-8FFD4034A23E}"/>
              </a:ext>
            </a:extLst>
          </p:cNvPr>
          <p:cNvCxnSpPr/>
          <p:nvPr/>
        </p:nvCxnSpPr>
        <p:spPr bwMode="auto">
          <a:xfrm>
            <a:off x="3183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D219EFB-09BF-4220-9D4A-FF3DF7DC6CA7}"/>
              </a:ext>
            </a:extLst>
          </p:cNvPr>
          <p:cNvCxnSpPr/>
          <p:nvPr/>
        </p:nvCxnSpPr>
        <p:spPr bwMode="auto">
          <a:xfrm>
            <a:off x="3811921"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7F4D88CE-CC7F-46E8-A6E3-68423FAAA35C}"/>
              </a:ext>
            </a:extLst>
          </p:cNvPr>
          <p:cNvCxnSpPr/>
          <p:nvPr/>
        </p:nvCxnSpPr>
        <p:spPr bwMode="auto">
          <a:xfrm>
            <a:off x="449245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A9B393C-2A50-44F1-A40E-7A5354431C67}"/>
              </a:ext>
            </a:extLst>
          </p:cNvPr>
          <p:cNvCxnSpPr/>
          <p:nvPr/>
        </p:nvCxnSpPr>
        <p:spPr bwMode="auto">
          <a:xfrm>
            <a:off x="511259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BEE9243-AA96-42AD-8969-AE538EB07B66}"/>
              </a:ext>
            </a:extLst>
          </p:cNvPr>
          <p:cNvCxnSpPr/>
          <p:nvPr/>
        </p:nvCxnSpPr>
        <p:spPr bwMode="auto">
          <a:xfrm>
            <a:off x="6008782"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C2030882-6A80-43FC-919D-FD43B0DA9ADC}"/>
              </a:ext>
            </a:extLst>
          </p:cNvPr>
          <p:cNvCxnSpPr/>
          <p:nvPr/>
        </p:nvCxnSpPr>
        <p:spPr bwMode="auto">
          <a:xfrm>
            <a:off x="6870466"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A69EBB74-0617-493D-A1FF-A18CB0F3E20E}"/>
              </a:ext>
            </a:extLst>
          </p:cNvPr>
          <p:cNvCxnSpPr/>
          <p:nvPr/>
        </p:nvCxnSpPr>
        <p:spPr bwMode="auto">
          <a:xfrm>
            <a:off x="7732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CF016F83-26E7-4C1C-A3CC-2A4ECC9D6E4C}"/>
              </a:ext>
            </a:extLst>
          </p:cNvPr>
          <p:cNvCxnSpPr/>
          <p:nvPr/>
        </p:nvCxnSpPr>
        <p:spPr bwMode="auto">
          <a:xfrm>
            <a:off x="860245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EBDFF06-A7AD-4B20-8022-27AA8423502F}"/>
              </a:ext>
            </a:extLst>
          </p:cNvPr>
          <p:cNvCxnSpPr/>
          <p:nvPr/>
        </p:nvCxnSpPr>
        <p:spPr bwMode="auto">
          <a:xfrm>
            <a:off x="946414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B507BB0-F9F0-4929-ACA2-85F81839B60D}"/>
              </a:ext>
            </a:extLst>
          </p:cNvPr>
          <p:cNvCxnSpPr/>
          <p:nvPr/>
        </p:nvCxnSpPr>
        <p:spPr bwMode="auto">
          <a:xfrm>
            <a:off x="10317192" y="5771071"/>
            <a:ext cx="0" cy="64008"/>
          </a:xfrm>
          <a:prstGeom prst="line">
            <a:avLst/>
          </a:prstGeom>
          <a:noFill/>
          <a:ln w="28575" cap="flat" cmpd="sng" algn="ctr">
            <a:solidFill>
              <a:schemeClr val="bg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417684EB-5D47-4114-BB39-61BD656E5ECD}"/>
              </a:ext>
            </a:extLst>
          </p:cNvPr>
          <p:cNvSpPr txBox="1"/>
          <p:nvPr/>
        </p:nvSpPr>
        <p:spPr bwMode="auto">
          <a:xfrm>
            <a:off x="1725325" y="2423117"/>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6" name="TextBox 35">
            <a:extLst>
              <a:ext uri="{FF2B5EF4-FFF2-40B4-BE49-F238E27FC236}">
                <a16:creationId xmlns:a16="http://schemas.microsoft.com/office/drawing/2014/main" id="{6DB9BB6A-D71F-4384-8720-18179042CA2E}"/>
              </a:ext>
            </a:extLst>
          </p:cNvPr>
          <p:cNvSpPr txBox="1"/>
          <p:nvPr/>
        </p:nvSpPr>
        <p:spPr bwMode="auto">
          <a:xfrm>
            <a:off x="1725325" y="3055775"/>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37" name="TextBox 36">
            <a:extLst>
              <a:ext uri="{FF2B5EF4-FFF2-40B4-BE49-F238E27FC236}">
                <a16:creationId xmlns:a16="http://schemas.microsoft.com/office/drawing/2014/main" id="{5DF040CF-0D20-4C0B-A528-2C2C0683768C}"/>
              </a:ext>
            </a:extLst>
          </p:cNvPr>
          <p:cNvSpPr txBox="1"/>
          <p:nvPr/>
        </p:nvSpPr>
        <p:spPr bwMode="auto">
          <a:xfrm>
            <a:off x="1725325" y="3688433"/>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8" name="TextBox 37">
            <a:extLst>
              <a:ext uri="{FF2B5EF4-FFF2-40B4-BE49-F238E27FC236}">
                <a16:creationId xmlns:a16="http://schemas.microsoft.com/office/drawing/2014/main" id="{C1C19F84-3CCE-402F-A83A-379911A133F8}"/>
              </a:ext>
            </a:extLst>
          </p:cNvPr>
          <p:cNvSpPr txBox="1"/>
          <p:nvPr/>
        </p:nvSpPr>
        <p:spPr bwMode="auto">
          <a:xfrm>
            <a:off x="1725325" y="4321091"/>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9" name="TextBox 38">
            <a:extLst>
              <a:ext uri="{FF2B5EF4-FFF2-40B4-BE49-F238E27FC236}">
                <a16:creationId xmlns:a16="http://schemas.microsoft.com/office/drawing/2014/main" id="{40852A7F-1B13-4F0B-8370-3E4CBC0863AB}"/>
              </a:ext>
            </a:extLst>
          </p:cNvPr>
          <p:cNvSpPr txBox="1"/>
          <p:nvPr/>
        </p:nvSpPr>
        <p:spPr bwMode="auto">
          <a:xfrm>
            <a:off x="1725325" y="5586405"/>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0" name="TextBox 39">
            <a:extLst>
              <a:ext uri="{FF2B5EF4-FFF2-40B4-BE49-F238E27FC236}">
                <a16:creationId xmlns:a16="http://schemas.microsoft.com/office/drawing/2014/main" id="{1DC64FBC-0495-463A-9CF0-AB993039D2C1}"/>
              </a:ext>
            </a:extLst>
          </p:cNvPr>
          <p:cNvSpPr txBox="1"/>
          <p:nvPr/>
        </p:nvSpPr>
        <p:spPr bwMode="auto">
          <a:xfrm>
            <a:off x="1725325" y="4953749"/>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1" name="TextBox 40">
            <a:extLst>
              <a:ext uri="{FF2B5EF4-FFF2-40B4-BE49-F238E27FC236}">
                <a16:creationId xmlns:a16="http://schemas.microsoft.com/office/drawing/2014/main" id="{5F84D967-E4E3-47BA-9558-CAFF19CD5F2E}"/>
              </a:ext>
            </a:extLst>
          </p:cNvPr>
          <p:cNvSpPr txBox="1"/>
          <p:nvPr/>
        </p:nvSpPr>
        <p:spPr bwMode="auto">
          <a:xfrm rot="16200000">
            <a:off x="-125566" y="4034232"/>
            <a:ext cx="354829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&lt;400 c/mL (%)</a:t>
            </a:r>
          </a:p>
        </p:txBody>
      </p:sp>
      <p:sp>
        <p:nvSpPr>
          <p:cNvPr id="42" name="TextBox 41">
            <a:extLst>
              <a:ext uri="{FF2B5EF4-FFF2-40B4-BE49-F238E27FC236}">
                <a16:creationId xmlns:a16="http://schemas.microsoft.com/office/drawing/2014/main" id="{572702CF-6D29-4C60-A219-94D0DEF00352}"/>
              </a:ext>
            </a:extLst>
          </p:cNvPr>
          <p:cNvSpPr txBox="1"/>
          <p:nvPr/>
        </p:nvSpPr>
        <p:spPr bwMode="auto">
          <a:xfrm>
            <a:off x="1004210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144</a:t>
            </a:r>
          </a:p>
        </p:txBody>
      </p:sp>
      <p:sp>
        <p:nvSpPr>
          <p:cNvPr id="43" name="TextBox 42">
            <a:extLst>
              <a:ext uri="{FF2B5EF4-FFF2-40B4-BE49-F238E27FC236}">
                <a16:creationId xmlns:a16="http://schemas.microsoft.com/office/drawing/2014/main" id="{F325C46E-26E9-465C-85B9-FDC089CFA418}"/>
              </a:ext>
            </a:extLst>
          </p:cNvPr>
          <p:cNvSpPr txBox="1"/>
          <p:nvPr/>
        </p:nvSpPr>
        <p:spPr bwMode="auto">
          <a:xfrm>
            <a:off x="2264563"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4" name="TextBox 43">
            <a:extLst>
              <a:ext uri="{FF2B5EF4-FFF2-40B4-BE49-F238E27FC236}">
                <a16:creationId xmlns:a16="http://schemas.microsoft.com/office/drawing/2014/main" id="{0FB2031E-7604-4367-9A30-0B571B6BDD40}"/>
              </a:ext>
            </a:extLst>
          </p:cNvPr>
          <p:cNvSpPr txBox="1"/>
          <p:nvPr/>
        </p:nvSpPr>
        <p:spPr bwMode="auto">
          <a:xfrm>
            <a:off x="2488872"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A5D71153-5BC6-40CD-8B59-BB11C6EF6BD8}"/>
              </a:ext>
            </a:extLst>
          </p:cNvPr>
          <p:cNvSpPr txBox="1"/>
          <p:nvPr/>
        </p:nvSpPr>
        <p:spPr bwMode="auto">
          <a:xfrm>
            <a:off x="2894431"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6" name="TextBox 45">
            <a:extLst>
              <a:ext uri="{FF2B5EF4-FFF2-40B4-BE49-F238E27FC236}">
                <a16:creationId xmlns:a16="http://schemas.microsoft.com/office/drawing/2014/main" id="{81B7360F-CC0E-4747-AD64-74735B2E1871}"/>
              </a:ext>
            </a:extLst>
          </p:cNvPr>
          <p:cNvSpPr txBox="1"/>
          <p:nvPr/>
        </p:nvSpPr>
        <p:spPr bwMode="auto">
          <a:xfrm>
            <a:off x="359478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47" name="TextBox 46">
            <a:extLst>
              <a:ext uri="{FF2B5EF4-FFF2-40B4-BE49-F238E27FC236}">
                <a16:creationId xmlns:a16="http://schemas.microsoft.com/office/drawing/2014/main" id="{23656476-ED73-4EF2-B2E4-C714CC8647A6}"/>
              </a:ext>
            </a:extLst>
          </p:cNvPr>
          <p:cNvSpPr txBox="1"/>
          <p:nvPr/>
        </p:nvSpPr>
        <p:spPr bwMode="auto">
          <a:xfrm>
            <a:off x="4218975"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a:t>
            </a:r>
          </a:p>
        </p:txBody>
      </p:sp>
      <p:sp>
        <p:nvSpPr>
          <p:cNvPr id="48" name="TextBox 47">
            <a:extLst>
              <a:ext uri="{FF2B5EF4-FFF2-40B4-BE49-F238E27FC236}">
                <a16:creationId xmlns:a16="http://schemas.microsoft.com/office/drawing/2014/main" id="{D414F8E1-51BB-4B93-9DF1-AEE35DCAB84C}"/>
              </a:ext>
            </a:extLst>
          </p:cNvPr>
          <p:cNvSpPr txBox="1"/>
          <p:nvPr/>
        </p:nvSpPr>
        <p:spPr bwMode="auto">
          <a:xfrm>
            <a:off x="484939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49" name="TextBox 48">
            <a:extLst>
              <a:ext uri="{FF2B5EF4-FFF2-40B4-BE49-F238E27FC236}">
                <a16:creationId xmlns:a16="http://schemas.microsoft.com/office/drawing/2014/main" id="{BB154847-0116-4C0E-B0F6-D985446D4259}"/>
              </a:ext>
            </a:extLst>
          </p:cNvPr>
          <p:cNvSpPr txBox="1"/>
          <p:nvPr/>
        </p:nvSpPr>
        <p:spPr bwMode="auto">
          <a:xfrm>
            <a:off x="574906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64</a:t>
            </a:r>
          </a:p>
        </p:txBody>
      </p:sp>
      <p:sp>
        <p:nvSpPr>
          <p:cNvPr id="50" name="TextBox 49">
            <a:extLst>
              <a:ext uri="{FF2B5EF4-FFF2-40B4-BE49-F238E27FC236}">
                <a16:creationId xmlns:a16="http://schemas.microsoft.com/office/drawing/2014/main" id="{FB86CF40-E7FA-41AD-B645-97F42779D2BD}"/>
              </a:ext>
            </a:extLst>
          </p:cNvPr>
          <p:cNvSpPr txBox="1"/>
          <p:nvPr/>
        </p:nvSpPr>
        <p:spPr bwMode="auto">
          <a:xfrm>
            <a:off x="661074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51" name="TextBox 50">
            <a:extLst>
              <a:ext uri="{FF2B5EF4-FFF2-40B4-BE49-F238E27FC236}">
                <a16:creationId xmlns:a16="http://schemas.microsoft.com/office/drawing/2014/main" id="{F62CC4DF-DC28-49A2-BE05-35CCEF972BF0}"/>
              </a:ext>
            </a:extLst>
          </p:cNvPr>
          <p:cNvSpPr txBox="1"/>
          <p:nvPr/>
        </p:nvSpPr>
        <p:spPr bwMode="auto">
          <a:xfrm>
            <a:off x="7446880"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52" name="TextBox 51">
            <a:extLst>
              <a:ext uri="{FF2B5EF4-FFF2-40B4-BE49-F238E27FC236}">
                <a16:creationId xmlns:a16="http://schemas.microsoft.com/office/drawing/2014/main" id="{409BB281-83D3-4B2D-9B6F-962C41836BCB}"/>
              </a:ext>
            </a:extLst>
          </p:cNvPr>
          <p:cNvSpPr txBox="1"/>
          <p:nvPr/>
        </p:nvSpPr>
        <p:spPr bwMode="auto">
          <a:xfrm>
            <a:off x="835403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112</a:t>
            </a:r>
          </a:p>
        </p:txBody>
      </p:sp>
      <p:sp>
        <p:nvSpPr>
          <p:cNvPr id="53" name="TextBox 52">
            <a:extLst>
              <a:ext uri="{FF2B5EF4-FFF2-40B4-BE49-F238E27FC236}">
                <a16:creationId xmlns:a16="http://schemas.microsoft.com/office/drawing/2014/main" id="{6F631C78-5D2E-4ACF-A654-1AC9CE98FFD7}"/>
              </a:ext>
            </a:extLst>
          </p:cNvPr>
          <p:cNvSpPr txBox="1"/>
          <p:nvPr/>
        </p:nvSpPr>
        <p:spPr bwMode="auto">
          <a:xfrm>
            <a:off x="9214125"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128</a:t>
            </a:r>
          </a:p>
        </p:txBody>
      </p:sp>
      <p:sp>
        <p:nvSpPr>
          <p:cNvPr id="54" name="TextBox 53">
            <a:extLst>
              <a:ext uri="{FF2B5EF4-FFF2-40B4-BE49-F238E27FC236}">
                <a16:creationId xmlns:a16="http://schemas.microsoft.com/office/drawing/2014/main" id="{0BD3B256-9E12-4F14-A6C1-422DEADD0B12}"/>
              </a:ext>
            </a:extLst>
          </p:cNvPr>
          <p:cNvSpPr txBox="1"/>
          <p:nvPr/>
        </p:nvSpPr>
        <p:spPr bwMode="auto">
          <a:xfrm>
            <a:off x="8822681" y="4269433"/>
            <a:ext cx="3294467"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+ 0 active NRTIs (n &gt;188)</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+ 1 active NRTI (n &gt;104)</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+ 2-3 active NRTIs (n &gt;23)</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raltegravir (n &gt;351)</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monotherapy (n &gt;374)</a:t>
            </a:r>
          </a:p>
        </p:txBody>
      </p:sp>
      <p:grpSp>
        <p:nvGrpSpPr>
          <p:cNvPr id="59" name="Group 58">
            <a:extLst>
              <a:ext uri="{FF2B5EF4-FFF2-40B4-BE49-F238E27FC236}">
                <a16:creationId xmlns:a16="http://schemas.microsoft.com/office/drawing/2014/main" id="{ACDFA687-5370-4D49-BFCC-E2BEA472F0FA}"/>
              </a:ext>
            </a:extLst>
          </p:cNvPr>
          <p:cNvGrpSpPr/>
          <p:nvPr/>
        </p:nvGrpSpPr>
        <p:grpSpPr>
          <a:xfrm>
            <a:off x="8465734" y="4614246"/>
            <a:ext cx="360567" cy="154532"/>
            <a:chOff x="4492450" y="4897274"/>
            <a:chExt cx="360567" cy="154532"/>
          </a:xfrm>
        </p:grpSpPr>
        <p:cxnSp>
          <p:nvCxnSpPr>
            <p:cNvPr id="57" name="Straight Connector 56">
              <a:extLst>
                <a:ext uri="{FF2B5EF4-FFF2-40B4-BE49-F238E27FC236}">
                  <a16:creationId xmlns:a16="http://schemas.microsoft.com/office/drawing/2014/main" id="{480EA5AC-B81A-4170-9EE3-5FC590F9F719}"/>
                </a:ext>
              </a:extLst>
            </p:cNvPr>
            <p:cNvCxnSpPr/>
            <p:nvPr/>
          </p:nvCxnSpPr>
          <p:spPr bwMode="auto">
            <a:xfrm flipH="1">
              <a:off x="4492450" y="4982519"/>
              <a:ext cx="360567" cy="0"/>
            </a:xfrm>
            <a:prstGeom prst="line">
              <a:avLst/>
            </a:prstGeom>
            <a:noFill/>
            <a:ln w="28575" cap="flat" cmpd="sng" algn="ctr">
              <a:solidFill>
                <a:schemeClr val="accent5"/>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E15D68CA-5F7D-40BB-86D0-A319957AD229}"/>
                </a:ext>
              </a:extLst>
            </p:cNvPr>
            <p:cNvSpPr/>
            <p:nvPr/>
          </p:nvSpPr>
          <p:spPr bwMode="auto">
            <a:xfrm>
              <a:off x="4595467" y="4897274"/>
              <a:ext cx="154532" cy="154532"/>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0" name="Group 59">
            <a:extLst>
              <a:ext uri="{FF2B5EF4-FFF2-40B4-BE49-F238E27FC236}">
                <a16:creationId xmlns:a16="http://schemas.microsoft.com/office/drawing/2014/main" id="{29E24DDB-C8A7-470F-B583-3BD701BA2A4C}"/>
              </a:ext>
            </a:extLst>
          </p:cNvPr>
          <p:cNvGrpSpPr/>
          <p:nvPr/>
        </p:nvGrpSpPr>
        <p:grpSpPr>
          <a:xfrm>
            <a:off x="8465734" y="4896665"/>
            <a:ext cx="360567" cy="154532"/>
            <a:chOff x="4492450" y="4897274"/>
            <a:chExt cx="360567" cy="154532"/>
          </a:xfrm>
        </p:grpSpPr>
        <p:cxnSp>
          <p:nvCxnSpPr>
            <p:cNvPr id="61" name="Straight Connector 60">
              <a:extLst>
                <a:ext uri="{FF2B5EF4-FFF2-40B4-BE49-F238E27FC236}">
                  <a16:creationId xmlns:a16="http://schemas.microsoft.com/office/drawing/2014/main" id="{8DC5F205-C4EB-473A-B92F-8A40C342C170}"/>
                </a:ext>
              </a:extLst>
            </p:cNvPr>
            <p:cNvCxnSpPr/>
            <p:nvPr/>
          </p:nvCxnSpPr>
          <p:spPr bwMode="auto">
            <a:xfrm flipH="1">
              <a:off x="4492450" y="4982519"/>
              <a:ext cx="360567" cy="0"/>
            </a:xfrm>
            <a:prstGeom prst="line">
              <a:avLst/>
            </a:prstGeom>
            <a:noFill/>
            <a:ln w="28575" cap="flat" cmpd="sng" algn="ctr">
              <a:solidFill>
                <a:schemeClr val="accent3"/>
              </a:solidFill>
              <a:prstDash val="solid"/>
              <a:round/>
              <a:headEnd type="none" w="med" len="med"/>
              <a:tailEnd type="none" w="med" len="med"/>
            </a:ln>
            <a:effectLst/>
          </p:spPr>
        </p:cxnSp>
        <p:sp>
          <p:nvSpPr>
            <p:cNvPr id="62" name="Rectangle 61">
              <a:extLst>
                <a:ext uri="{FF2B5EF4-FFF2-40B4-BE49-F238E27FC236}">
                  <a16:creationId xmlns:a16="http://schemas.microsoft.com/office/drawing/2014/main" id="{CBEAB94A-7A4B-4CB6-8364-84BD2DC65E90}"/>
                </a:ext>
              </a:extLst>
            </p:cNvPr>
            <p:cNvSpPr/>
            <p:nvPr/>
          </p:nvSpPr>
          <p:spPr bwMode="auto">
            <a:xfrm>
              <a:off x="4595467" y="4897274"/>
              <a:ext cx="154532" cy="154532"/>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6" name="Group 65">
            <a:extLst>
              <a:ext uri="{FF2B5EF4-FFF2-40B4-BE49-F238E27FC236}">
                <a16:creationId xmlns:a16="http://schemas.microsoft.com/office/drawing/2014/main" id="{1E973198-9AA9-484A-BE91-9F4259D2428B}"/>
              </a:ext>
            </a:extLst>
          </p:cNvPr>
          <p:cNvGrpSpPr/>
          <p:nvPr/>
        </p:nvGrpSpPr>
        <p:grpSpPr>
          <a:xfrm>
            <a:off x="8465734" y="5462111"/>
            <a:ext cx="360567" cy="154532"/>
            <a:chOff x="4492450" y="4897274"/>
            <a:chExt cx="360567" cy="154532"/>
          </a:xfrm>
        </p:grpSpPr>
        <p:cxnSp>
          <p:nvCxnSpPr>
            <p:cNvPr id="67" name="Straight Connector 66">
              <a:extLst>
                <a:ext uri="{FF2B5EF4-FFF2-40B4-BE49-F238E27FC236}">
                  <a16:creationId xmlns:a16="http://schemas.microsoft.com/office/drawing/2014/main" id="{4761D75C-738B-4485-8F08-74A258B776A1}"/>
                </a:ext>
              </a:extLst>
            </p:cNvPr>
            <p:cNvCxnSpPr/>
            <p:nvPr/>
          </p:nvCxnSpPr>
          <p:spPr bwMode="auto">
            <a:xfrm flipH="1">
              <a:off x="4492450" y="4982519"/>
              <a:ext cx="360567" cy="0"/>
            </a:xfrm>
            <a:prstGeom prst="line">
              <a:avLst/>
            </a:prstGeom>
            <a:noFill/>
            <a:ln w="28575" cap="flat" cmpd="sng" algn="ctr">
              <a:solidFill>
                <a:schemeClr val="accent4"/>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2663EA73-5AAD-4E96-A0CA-95D75291B8A6}"/>
                </a:ext>
              </a:extLst>
            </p:cNvPr>
            <p:cNvSpPr/>
            <p:nvPr/>
          </p:nvSpPr>
          <p:spPr bwMode="auto">
            <a:xfrm>
              <a:off x="4595467" y="4897274"/>
              <a:ext cx="154532" cy="154532"/>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9" name="Group 68">
            <a:extLst>
              <a:ext uri="{FF2B5EF4-FFF2-40B4-BE49-F238E27FC236}">
                <a16:creationId xmlns:a16="http://schemas.microsoft.com/office/drawing/2014/main" id="{5FFA75FF-B8D2-4368-9F14-ACB5C46FAEC2}"/>
              </a:ext>
            </a:extLst>
          </p:cNvPr>
          <p:cNvGrpSpPr/>
          <p:nvPr/>
        </p:nvGrpSpPr>
        <p:grpSpPr>
          <a:xfrm>
            <a:off x="8478922" y="4361438"/>
            <a:ext cx="360567" cy="154532"/>
            <a:chOff x="4492450" y="4897274"/>
            <a:chExt cx="360567" cy="154532"/>
          </a:xfrm>
        </p:grpSpPr>
        <p:cxnSp>
          <p:nvCxnSpPr>
            <p:cNvPr id="70" name="Straight Connector 69">
              <a:extLst>
                <a:ext uri="{FF2B5EF4-FFF2-40B4-BE49-F238E27FC236}">
                  <a16:creationId xmlns:a16="http://schemas.microsoft.com/office/drawing/2014/main" id="{F86F0D67-C155-4C8E-8F19-023387EEEB6C}"/>
                </a:ext>
              </a:extLst>
            </p:cNvPr>
            <p:cNvCxnSpPr/>
            <p:nvPr/>
          </p:nvCxnSpPr>
          <p:spPr bwMode="auto">
            <a:xfrm flipH="1">
              <a:off x="4492450" y="4982519"/>
              <a:ext cx="360567" cy="0"/>
            </a:xfrm>
            <a:prstGeom prst="line">
              <a:avLst/>
            </a:prstGeom>
            <a:noFill/>
            <a:ln w="28575" cap="flat" cmpd="sng" algn="ctr">
              <a:solidFill>
                <a:schemeClr val="accent1"/>
              </a:solidFill>
              <a:prstDash val="solid"/>
              <a:round/>
              <a:headEnd type="none" w="med" len="med"/>
              <a:tailEnd type="none" w="med" len="med"/>
            </a:ln>
            <a:effectLst/>
          </p:spPr>
        </p:cxnSp>
        <p:sp>
          <p:nvSpPr>
            <p:cNvPr id="71" name="Rectangle 70">
              <a:extLst>
                <a:ext uri="{FF2B5EF4-FFF2-40B4-BE49-F238E27FC236}">
                  <a16:creationId xmlns:a16="http://schemas.microsoft.com/office/drawing/2014/main" id="{A43E27AA-6AFB-4144-BB9C-62487EFF014B}"/>
                </a:ext>
              </a:extLst>
            </p:cNvPr>
            <p:cNvSpPr/>
            <p:nvPr/>
          </p:nvSpPr>
          <p:spPr bwMode="auto">
            <a:xfrm>
              <a:off x="4595467" y="4897274"/>
              <a:ext cx="154532" cy="154532"/>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72" name="Group 71">
            <a:extLst>
              <a:ext uri="{FF2B5EF4-FFF2-40B4-BE49-F238E27FC236}">
                <a16:creationId xmlns:a16="http://schemas.microsoft.com/office/drawing/2014/main" id="{1A210B38-9BF3-4C8A-B4B2-73AC3ED08CE1}"/>
              </a:ext>
            </a:extLst>
          </p:cNvPr>
          <p:cNvGrpSpPr/>
          <p:nvPr/>
        </p:nvGrpSpPr>
        <p:grpSpPr>
          <a:xfrm>
            <a:off x="8465733" y="5168121"/>
            <a:ext cx="360567" cy="154532"/>
            <a:chOff x="4492450" y="4897274"/>
            <a:chExt cx="360567" cy="154532"/>
          </a:xfrm>
        </p:grpSpPr>
        <p:cxnSp>
          <p:nvCxnSpPr>
            <p:cNvPr id="73" name="Straight Connector 72">
              <a:extLst>
                <a:ext uri="{FF2B5EF4-FFF2-40B4-BE49-F238E27FC236}">
                  <a16:creationId xmlns:a16="http://schemas.microsoft.com/office/drawing/2014/main" id="{CC5D68AA-A7FE-4AC6-8ECB-EDF0FCAC2A21}"/>
                </a:ext>
              </a:extLst>
            </p:cNvPr>
            <p:cNvCxnSpPr/>
            <p:nvPr/>
          </p:nvCxnSpPr>
          <p:spPr bwMode="auto">
            <a:xfrm flipH="1">
              <a:off x="4492450" y="4982519"/>
              <a:ext cx="360567" cy="0"/>
            </a:xfrm>
            <a:prstGeom prst="line">
              <a:avLst/>
            </a:prstGeom>
            <a:noFill/>
            <a:ln w="28575" cap="flat" cmpd="sng" algn="ctr">
              <a:solidFill>
                <a:schemeClr val="accent6"/>
              </a:solidFill>
              <a:prstDash val="solid"/>
              <a:round/>
              <a:headEnd type="none" w="med" len="med"/>
              <a:tailEnd type="none" w="med" len="med"/>
            </a:ln>
            <a:effectLst/>
          </p:spPr>
        </p:cxnSp>
        <p:sp>
          <p:nvSpPr>
            <p:cNvPr id="74" name="Rectangle 73">
              <a:extLst>
                <a:ext uri="{FF2B5EF4-FFF2-40B4-BE49-F238E27FC236}">
                  <a16:creationId xmlns:a16="http://schemas.microsoft.com/office/drawing/2014/main" id="{3C40A691-881F-43AD-8D77-6719E57ED2D5}"/>
                </a:ext>
              </a:extLst>
            </p:cNvPr>
            <p:cNvSpPr/>
            <p:nvPr/>
          </p:nvSpPr>
          <p:spPr bwMode="auto">
            <a:xfrm>
              <a:off x="4595467" y="4897274"/>
              <a:ext cx="154532" cy="154532"/>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cxnSp>
        <p:nvCxnSpPr>
          <p:cNvPr id="8" name="Straight Arrow Connector 7">
            <a:extLst>
              <a:ext uri="{FF2B5EF4-FFF2-40B4-BE49-F238E27FC236}">
                <a16:creationId xmlns:a16="http://schemas.microsoft.com/office/drawing/2014/main" id="{8A753202-E2E9-4CD2-BA77-2297F012236A}"/>
              </a:ext>
            </a:extLst>
          </p:cNvPr>
          <p:cNvCxnSpPr>
            <a:cxnSpLocks/>
          </p:cNvCxnSpPr>
          <p:nvPr/>
        </p:nvCxnSpPr>
        <p:spPr bwMode="auto">
          <a:xfrm flipH="1" flipV="1">
            <a:off x="10389900" y="2946802"/>
            <a:ext cx="473748" cy="6780"/>
          </a:xfrm>
          <a:prstGeom prst="straightConnector1">
            <a:avLst/>
          </a:prstGeom>
          <a:noFill/>
          <a:ln w="57150" cap="flat" cmpd="sng" algn="ctr">
            <a:solidFill>
              <a:schemeClr val="accent1"/>
            </a:solidFill>
            <a:prstDash val="solid"/>
            <a:round/>
            <a:headEnd type="none" w="med" len="med"/>
            <a:tailEnd type="triangle"/>
          </a:ln>
          <a:effectLst/>
        </p:spPr>
      </p:cxnSp>
      <p:cxnSp>
        <p:nvCxnSpPr>
          <p:cNvPr id="139" name="Straight Arrow Connector 138">
            <a:extLst>
              <a:ext uri="{FF2B5EF4-FFF2-40B4-BE49-F238E27FC236}">
                <a16:creationId xmlns:a16="http://schemas.microsoft.com/office/drawing/2014/main" id="{6D63618F-667A-454B-95C9-524EB87E1D9C}"/>
              </a:ext>
            </a:extLst>
          </p:cNvPr>
          <p:cNvCxnSpPr/>
          <p:nvPr/>
        </p:nvCxnSpPr>
        <p:spPr bwMode="auto">
          <a:xfrm flipH="1">
            <a:off x="7861288" y="3820025"/>
            <a:ext cx="889923" cy="0"/>
          </a:xfrm>
          <a:prstGeom prst="straightConnector1">
            <a:avLst/>
          </a:prstGeom>
          <a:noFill/>
          <a:ln w="57150" cap="flat" cmpd="sng" algn="ctr">
            <a:solidFill>
              <a:schemeClr val="accent4"/>
            </a:solidFill>
            <a:prstDash val="solid"/>
            <a:round/>
            <a:headEnd type="none" w="med" len="med"/>
            <a:tailEnd type="triangle"/>
          </a:ln>
          <a:effectLst/>
        </p:spPr>
      </p:cxnSp>
      <p:sp>
        <p:nvSpPr>
          <p:cNvPr id="10" name="TextBox 9">
            <a:extLst>
              <a:ext uri="{FF2B5EF4-FFF2-40B4-BE49-F238E27FC236}">
                <a16:creationId xmlns:a16="http://schemas.microsoft.com/office/drawing/2014/main" id="{E6676DD4-DCF1-4337-8B01-01BF8BF15BE6}"/>
              </a:ext>
            </a:extLst>
          </p:cNvPr>
          <p:cNvSpPr txBox="1"/>
          <p:nvPr/>
        </p:nvSpPr>
        <p:spPr bwMode="auto">
          <a:xfrm>
            <a:off x="10963610" y="2482918"/>
            <a:ext cx="1157374" cy="923330"/>
          </a:xfrm>
          <a:prstGeom prst="rect">
            <a:avLst/>
          </a:prstGeom>
          <a:noFill/>
          <a:ln w="28575">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“inactive” NRTIs</a:t>
            </a:r>
          </a:p>
        </p:txBody>
      </p:sp>
      <p:sp>
        <p:nvSpPr>
          <p:cNvPr id="140" name="TextBox 139">
            <a:extLst>
              <a:ext uri="{FF2B5EF4-FFF2-40B4-BE49-F238E27FC236}">
                <a16:creationId xmlns:a16="http://schemas.microsoft.com/office/drawing/2014/main" id="{F07C11DE-BDA4-4886-9F76-0835823995EB}"/>
              </a:ext>
            </a:extLst>
          </p:cNvPr>
          <p:cNvSpPr txBox="1"/>
          <p:nvPr/>
        </p:nvSpPr>
        <p:spPr bwMode="auto">
          <a:xfrm>
            <a:off x="8789727" y="3597707"/>
            <a:ext cx="2538179" cy="369332"/>
          </a:xfrm>
          <a:prstGeom prst="rect">
            <a:avLst/>
          </a:prstGeom>
          <a:noFill/>
          <a:ln w="28575">
            <a:solidFill>
              <a:schemeClr val="accent4"/>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Boosted PI monotherapy</a:t>
            </a:r>
          </a:p>
        </p:txBody>
      </p:sp>
      <p:grpSp>
        <p:nvGrpSpPr>
          <p:cNvPr id="141" name="Group 140">
            <a:extLst>
              <a:ext uri="{FF2B5EF4-FFF2-40B4-BE49-F238E27FC236}">
                <a16:creationId xmlns:a16="http://schemas.microsoft.com/office/drawing/2014/main" id="{89E3DFFF-9F7F-44A2-B2E7-BE5F1ADF67F3}"/>
              </a:ext>
            </a:extLst>
          </p:cNvPr>
          <p:cNvGrpSpPr/>
          <p:nvPr/>
        </p:nvGrpSpPr>
        <p:grpSpPr>
          <a:xfrm>
            <a:off x="9392911" y="6207927"/>
            <a:ext cx="2488502" cy="454909"/>
            <a:chOff x="9392911" y="6207927"/>
            <a:chExt cx="2488502" cy="454909"/>
          </a:xfrm>
        </p:grpSpPr>
        <p:pic>
          <p:nvPicPr>
            <p:cNvPr id="142" name="Picture 141" descr="A picture containing text, ax, wheel&#10;&#10;Description automatically generated">
              <a:extLst>
                <a:ext uri="{FF2B5EF4-FFF2-40B4-BE49-F238E27FC236}">
                  <a16:creationId xmlns:a16="http://schemas.microsoft.com/office/drawing/2014/main" id="{4B5DD4D7-C781-45D9-82D0-EEFB84C463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43" name="Rectangle 8">
              <a:extLst>
                <a:ext uri="{FF2B5EF4-FFF2-40B4-BE49-F238E27FC236}">
                  <a16:creationId xmlns:a16="http://schemas.microsoft.com/office/drawing/2014/main" id="{F48A09B8-CFFF-4B02-B604-8784F4AFDAC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868470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C51E3CF9-8FF6-4CDA-946D-3A8971BAE55E}"/>
              </a:ext>
            </a:extLst>
          </p:cNvPr>
          <p:cNvSpPr/>
          <p:nvPr/>
        </p:nvSpPr>
        <p:spPr bwMode="auto">
          <a:xfrm>
            <a:off x="2538413" y="3152775"/>
            <a:ext cx="7805737" cy="2628900"/>
          </a:xfrm>
          <a:custGeom>
            <a:avLst/>
            <a:gdLst>
              <a:gd name="connsiteX0" fmla="*/ 0 w 7805737"/>
              <a:gd name="connsiteY0" fmla="*/ 2628900 h 2628900"/>
              <a:gd name="connsiteX1" fmla="*/ 209550 w 7805737"/>
              <a:gd name="connsiteY1" fmla="*/ 919163 h 2628900"/>
              <a:gd name="connsiteX2" fmla="*/ 657225 w 7805737"/>
              <a:gd name="connsiteY2" fmla="*/ 209550 h 2628900"/>
              <a:gd name="connsiteX3" fmla="*/ 1285875 w 7805737"/>
              <a:gd name="connsiteY3" fmla="*/ 319088 h 2628900"/>
              <a:gd name="connsiteX4" fmla="*/ 1933575 w 7805737"/>
              <a:gd name="connsiteY4" fmla="*/ 585788 h 2628900"/>
              <a:gd name="connsiteX5" fmla="*/ 2586037 w 7805737"/>
              <a:gd name="connsiteY5" fmla="*/ 500063 h 2628900"/>
              <a:gd name="connsiteX6" fmla="*/ 3467100 w 7805737"/>
              <a:gd name="connsiteY6" fmla="*/ 157163 h 2628900"/>
              <a:gd name="connsiteX7" fmla="*/ 4324350 w 7805737"/>
              <a:gd name="connsiteY7" fmla="*/ 147638 h 2628900"/>
              <a:gd name="connsiteX8" fmla="*/ 5205412 w 7805737"/>
              <a:gd name="connsiteY8" fmla="*/ 152400 h 2628900"/>
              <a:gd name="connsiteX9" fmla="*/ 6072187 w 7805737"/>
              <a:gd name="connsiteY9" fmla="*/ 0 h 2628900"/>
              <a:gd name="connsiteX10" fmla="*/ 6919912 w 7805737"/>
              <a:gd name="connsiteY10" fmla="*/ 280988 h 2628900"/>
              <a:gd name="connsiteX11" fmla="*/ 7805737 w 7805737"/>
              <a:gd name="connsiteY11" fmla="*/ 176213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05737" h="2628900">
                <a:moveTo>
                  <a:pt x="0" y="2628900"/>
                </a:moveTo>
                <a:lnTo>
                  <a:pt x="209550" y="919163"/>
                </a:lnTo>
                <a:lnTo>
                  <a:pt x="657225" y="209550"/>
                </a:lnTo>
                <a:lnTo>
                  <a:pt x="1285875" y="319088"/>
                </a:lnTo>
                <a:lnTo>
                  <a:pt x="1933575" y="585788"/>
                </a:lnTo>
                <a:lnTo>
                  <a:pt x="2586037" y="500063"/>
                </a:lnTo>
                <a:lnTo>
                  <a:pt x="3467100" y="157163"/>
                </a:lnTo>
                <a:lnTo>
                  <a:pt x="4324350" y="147638"/>
                </a:lnTo>
                <a:lnTo>
                  <a:pt x="5205412" y="152400"/>
                </a:lnTo>
                <a:lnTo>
                  <a:pt x="6072187" y="0"/>
                </a:lnTo>
                <a:lnTo>
                  <a:pt x="6919912" y="280988"/>
                </a:lnTo>
                <a:lnTo>
                  <a:pt x="7805737" y="176213"/>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9" name="Freeform: Shape 78">
            <a:extLst>
              <a:ext uri="{FF2B5EF4-FFF2-40B4-BE49-F238E27FC236}">
                <a16:creationId xmlns:a16="http://schemas.microsoft.com/office/drawing/2014/main" id="{4A6F4FA0-6653-4D09-B2DB-D201D4607E94}"/>
              </a:ext>
            </a:extLst>
          </p:cNvPr>
          <p:cNvSpPr/>
          <p:nvPr/>
        </p:nvSpPr>
        <p:spPr bwMode="auto">
          <a:xfrm>
            <a:off x="2533650" y="2862263"/>
            <a:ext cx="7786688" cy="2900362"/>
          </a:xfrm>
          <a:custGeom>
            <a:avLst/>
            <a:gdLst>
              <a:gd name="connsiteX0" fmla="*/ 0 w 7786688"/>
              <a:gd name="connsiteY0" fmla="*/ 2900362 h 2900362"/>
              <a:gd name="connsiteX1" fmla="*/ 209550 w 7786688"/>
              <a:gd name="connsiteY1" fmla="*/ 185737 h 2900362"/>
              <a:gd name="connsiteX2" fmla="*/ 657225 w 7786688"/>
              <a:gd name="connsiteY2" fmla="*/ 4762 h 2900362"/>
              <a:gd name="connsiteX3" fmla="*/ 1309688 w 7786688"/>
              <a:gd name="connsiteY3" fmla="*/ 0 h 2900362"/>
              <a:gd name="connsiteX4" fmla="*/ 1952625 w 7786688"/>
              <a:gd name="connsiteY4" fmla="*/ 23812 h 2900362"/>
              <a:gd name="connsiteX5" fmla="*/ 2586038 w 7786688"/>
              <a:gd name="connsiteY5" fmla="*/ 4762 h 2900362"/>
              <a:gd name="connsiteX6" fmla="*/ 3467100 w 7786688"/>
              <a:gd name="connsiteY6" fmla="*/ 76200 h 2900362"/>
              <a:gd name="connsiteX7" fmla="*/ 4319588 w 7786688"/>
              <a:gd name="connsiteY7" fmla="*/ 161925 h 2900362"/>
              <a:gd name="connsiteX8" fmla="*/ 5191125 w 7786688"/>
              <a:gd name="connsiteY8" fmla="*/ 171450 h 2900362"/>
              <a:gd name="connsiteX9" fmla="*/ 6067425 w 7786688"/>
              <a:gd name="connsiteY9" fmla="*/ 242887 h 2900362"/>
              <a:gd name="connsiteX10" fmla="*/ 6929438 w 7786688"/>
              <a:gd name="connsiteY10" fmla="*/ 228600 h 2900362"/>
              <a:gd name="connsiteX11" fmla="*/ 7786688 w 7786688"/>
              <a:gd name="connsiteY11" fmla="*/ 319087 h 2900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86688" h="2900362">
                <a:moveTo>
                  <a:pt x="0" y="2900362"/>
                </a:moveTo>
                <a:lnTo>
                  <a:pt x="209550" y="185737"/>
                </a:lnTo>
                <a:lnTo>
                  <a:pt x="657225" y="4762"/>
                </a:lnTo>
                <a:lnTo>
                  <a:pt x="1309688" y="0"/>
                </a:lnTo>
                <a:lnTo>
                  <a:pt x="1952625" y="23812"/>
                </a:lnTo>
                <a:lnTo>
                  <a:pt x="2586038" y="4762"/>
                </a:lnTo>
                <a:lnTo>
                  <a:pt x="3467100" y="76200"/>
                </a:lnTo>
                <a:lnTo>
                  <a:pt x="4319588" y="161925"/>
                </a:lnTo>
                <a:lnTo>
                  <a:pt x="5191125" y="171450"/>
                </a:lnTo>
                <a:lnTo>
                  <a:pt x="6067425" y="242887"/>
                </a:lnTo>
                <a:lnTo>
                  <a:pt x="6929438" y="228600"/>
                </a:lnTo>
                <a:lnTo>
                  <a:pt x="7786688" y="319087"/>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8" name="Freeform: Shape 77">
            <a:extLst>
              <a:ext uri="{FF2B5EF4-FFF2-40B4-BE49-F238E27FC236}">
                <a16:creationId xmlns:a16="http://schemas.microsoft.com/office/drawing/2014/main" id="{88931DCC-98FF-4131-B817-3EAC5642D70E}"/>
              </a:ext>
            </a:extLst>
          </p:cNvPr>
          <p:cNvSpPr/>
          <p:nvPr/>
        </p:nvSpPr>
        <p:spPr bwMode="auto">
          <a:xfrm>
            <a:off x="2528888" y="2919413"/>
            <a:ext cx="7805737" cy="2843212"/>
          </a:xfrm>
          <a:custGeom>
            <a:avLst/>
            <a:gdLst>
              <a:gd name="connsiteX0" fmla="*/ 0 w 7805737"/>
              <a:gd name="connsiteY0" fmla="*/ 2843212 h 2843212"/>
              <a:gd name="connsiteX1" fmla="*/ 657225 w 7805737"/>
              <a:gd name="connsiteY1" fmla="*/ 0 h 2843212"/>
              <a:gd name="connsiteX2" fmla="*/ 1295400 w 7805737"/>
              <a:gd name="connsiteY2" fmla="*/ 38100 h 2843212"/>
              <a:gd name="connsiteX3" fmla="*/ 1962150 w 7805737"/>
              <a:gd name="connsiteY3" fmla="*/ 4762 h 2843212"/>
              <a:gd name="connsiteX4" fmla="*/ 2595562 w 7805737"/>
              <a:gd name="connsiteY4" fmla="*/ 114300 h 2843212"/>
              <a:gd name="connsiteX5" fmla="*/ 3467100 w 7805737"/>
              <a:gd name="connsiteY5" fmla="*/ 138112 h 2843212"/>
              <a:gd name="connsiteX6" fmla="*/ 4329112 w 7805737"/>
              <a:gd name="connsiteY6" fmla="*/ 142875 h 2843212"/>
              <a:gd name="connsiteX7" fmla="*/ 5214937 w 7805737"/>
              <a:gd name="connsiteY7" fmla="*/ 157162 h 2843212"/>
              <a:gd name="connsiteX8" fmla="*/ 6076950 w 7805737"/>
              <a:gd name="connsiteY8" fmla="*/ 180975 h 2843212"/>
              <a:gd name="connsiteX9" fmla="*/ 6948487 w 7805737"/>
              <a:gd name="connsiteY9" fmla="*/ 66675 h 2843212"/>
              <a:gd name="connsiteX10" fmla="*/ 7805737 w 7805737"/>
              <a:gd name="connsiteY10" fmla="*/ 161925 h 2843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05737" h="2843212">
                <a:moveTo>
                  <a:pt x="0" y="2843212"/>
                </a:moveTo>
                <a:lnTo>
                  <a:pt x="657225" y="0"/>
                </a:lnTo>
                <a:lnTo>
                  <a:pt x="1295400" y="38100"/>
                </a:lnTo>
                <a:lnTo>
                  <a:pt x="1962150" y="4762"/>
                </a:lnTo>
                <a:lnTo>
                  <a:pt x="2595562" y="114300"/>
                </a:lnTo>
                <a:lnTo>
                  <a:pt x="3467100" y="138112"/>
                </a:lnTo>
                <a:lnTo>
                  <a:pt x="4329112" y="142875"/>
                </a:lnTo>
                <a:lnTo>
                  <a:pt x="5214937" y="157162"/>
                </a:lnTo>
                <a:lnTo>
                  <a:pt x="6076950" y="180975"/>
                </a:lnTo>
                <a:lnTo>
                  <a:pt x="6948487" y="66675"/>
                </a:lnTo>
                <a:lnTo>
                  <a:pt x="7805737" y="161925"/>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7" name="Freeform: Shape 76">
            <a:extLst>
              <a:ext uri="{FF2B5EF4-FFF2-40B4-BE49-F238E27FC236}">
                <a16:creationId xmlns:a16="http://schemas.microsoft.com/office/drawing/2014/main" id="{CA1EFBA8-998D-4A61-9B23-45AFB37D6AA4}"/>
              </a:ext>
            </a:extLst>
          </p:cNvPr>
          <p:cNvSpPr/>
          <p:nvPr/>
        </p:nvSpPr>
        <p:spPr bwMode="auto">
          <a:xfrm>
            <a:off x="2533650" y="2838450"/>
            <a:ext cx="5195888" cy="2928938"/>
          </a:xfrm>
          <a:custGeom>
            <a:avLst/>
            <a:gdLst>
              <a:gd name="connsiteX0" fmla="*/ 0 w 5195888"/>
              <a:gd name="connsiteY0" fmla="*/ 2928938 h 2928938"/>
              <a:gd name="connsiteX1" fmla="*/ 214313 w 5195888"/>
              <a:gd name="connsiteY1" fmla="*/ 404813 h 2928938"/>
              <a:gd name="connsiteX2" fmla="*/ 652463 w 5195888"/>
              <a:gd name="connsiteY2" fmla="*/ 0 h 2928938"/>
              <a:gd name="connsiteX3" fmla="*/ 1304925 w 5195888"/>
              <a:gd name="connsiteY3" fmla="*/ 381000 h 2928938"/>
              <a:gd name="connsiteX4" fmla="*/ 1938338 w 5195888"/>
              <a:gd name="connsiteY4" fmla="*/ 485775 h 2928938"/>
              <a:gd name="connsiteX5" fmla="*/ 2605088 w 5195888"/>
              <a:gd name="connsiteY5" fmla="*/ 542925 h 2928938"/>
              <a:gd name="connsiteX6" fmla="*/ 5195888 w 5195888"/>
              <a:gd name="connsiteY6" fmla="*/ 985838 h 2928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5888" h="2928938">
                <a:moveTo>
                  <a:pt x="0" y="2928938"/>
                </a:moveTo>
                <a:lnTo>
                  <a:pt x="214313" y="404813"/>
                </a:lnTo>
                <a:lnTo>
                  <a:pt x="652463" y="0"/>
                </a:lnTo>
                <a:lnTo>
                  <a:pt x="1304925" y="381000"/>
                </a:lnTo>
                <a:lnTo>
                  <a:pt x="1938338" y="485775"/>
                </a:lnTo>
                <a:lnTo>
                  <a:pt x="2605088" y="542925"/>
                </a:lnTo>
                <a:lnTo>
                  <a:pt x="5195888" y="985838"/>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75" name="Freeform: Shape 74">
            <a:extLst>
              <a:ext uri="{FF2B5EF4-FFF2-40B4-BE49-F238E27FC236}">
                <a16:creationId xmlns:a16="http://schemas.microsoft.com/office/drawing/2014/main" id="{95988B20-0122-4CE6-B8E9-CB5C93862421}"/>
              </a:ext>
            </a:extLst>
          </p:cNvPr>
          <p:cNvSpPr/>
          <p:nvPr/>
        </p:nvSpPr>
        <p:spPr bwMode="auto">
          <a:xfrm>
            <a:off x="2538413" y="2857500"/>
            <a:ext cx="7796212" cy="2909888"/>
          </a:xfrm>
          <a:custGeom>
            <a:avLst/>
            <a:gdLst>
              <a:gd name="connsiteX0" fmla="*/ 0 w 7796212"/>
              <a:gd name="connsiteY0" fmla="*/ 2909888 h 2909888"/>
              <a:gd name="connsiteX1" fmla="*/ 214312 w 7796212"/>
              <a:gd name="connsiteY1" fmla="*/ 1385888 h 2909888"/>
              <a:gd name="connsiteX2" fmla="*/ 642937 w 7796212"/>
              <a:gd name="connsiteY2" fmla="*/ 138113 h 2909888"/>
              <a:gd name="connsiteX3" fmla="*/ 1276350 w 7796212"/>
              <a:gd name="connsiteY3" fmla="*/ 0 h 2909888"/>
              <a:gd name="connsiteX4" fmla="*/ 1952625 w 7796212"/>
              <a:gd name="connsiteY4" fmla="*/ 28575 h 2909888"/>
              <a:gd name="connsiteX5" fmla="*/ 2595562 w 7796212"/>
              <a:gd name="connsiteY5" fmla="*/ 171450 h 2909888"/>
              <a:gd name="connsiteX6" fmla="*/ 3467100 w 7796212"/>
              <a:gd name="connsiteY6" fmla="*/ 57150 h 2909888"/>
              <a:gd name="connsiteX7" fmla="*/ 4329112 w 7796212"/>
              <a:gd name="connsiteY7" fmla="*/ 33338 h 2909888"/>
              <a:gd name="connsiteX8" fmla="*/ 5191125 w 7796212"/>
              <a:gd name="connsiteY8" fmla="*/ 109538 h 2909888"/>
              <a:gd name="connsiteX9" fmla="*/ 6067425 w 7796212"/>
              <a:gd name="connsiteY9" fmla="*/ 152400 h 2909888"/>
              <a:gd name="connsiteX10" fmla="*/ 6915150 w 7796212"/>
              <a:gd name="connsiteY10" fmla="*/ 90488 h 2909888"/>
              <a:gd name="connsiteX11" fmla="*/ 7796212 w 7796212"/>
              <a:gd name="connsiteY11" fmla="*/ 100013 h 2909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6212" h="2909888">
                <a:moveTo>
                  <a:pt x="0" y="2909888"/>
                </a:moveTo>
                <a:lnTo>
                  <a:pt x="214312" y="1385888"/>
                </a:lnTo>
                <a:lnTo>
                  <a:pt x="642937" y="138113"/>
                </a:lnTo>
                <a:lnTo>
                  <a:pt x="1276350" y="0"/>
                </a:lnTo>
                <a:lnTo>
                  <a:pt x="1952625" y="28575"/>
                </a:lnTo>
                <a:lnTo>
                  <a:pt x="2595562" y="171450"/>
                </a:lnTo>
                <a:lnTo>
                  <a:pt x="3467100" y="57150"/>
                </a:lnTo>
                <a:lnTo>
                  <a:pt x="4329112" y="33338"/>
                </a:lnTo>
                <a:lnTo>
                  <a:pt x="5191125" y="109538"/>
                </a:lnTo>
                <a:lnTo>
                  <a:pt x="6067425" y="152400"/>
                </a:lnTo>
                <a:lnTo>
                  <a:pt x="6915150" y="90488"/>
                </a:lnTo>
                <a:lnTo>
                  <a:pt x="7796212" y="100013"/>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35" name="Group 134">
            <a:extLst>
              <a:ext uri="{FF2B5EF4-FFF2-40B4-BE49-F238E27FC236}">
                <a16:creationId xmlns:a16="http://schemas.microsoft.com/office/drawing/2014/main" id="{DAF4AFE9-36FD-4F8F-AA1C-7727AB1FD25E}"/>
              </a:ext>
            </a:extLst>
          </p:cNvPr>
          <p:cNvGrpSpPr/>
          <p:nvPr/>
        </p:nvGrpSpPr>
        <p:grpSpPr>
          <a:xfrm>
            <a:off x="2488913" y="2803397"/>
            <a:ext cx="7879467" cy="2964622"/>
            <a:chOff x="2488913" y="2803397"/>
            <a:chExt cx="7879467" cy="2964622"/>
          </a:xfrm>
        </p:grpSpPr>
        <p:sp>
          <p:nvSpPr>
            <p:cNvPr id="126" name="Rectangle 125">
              <a:extLst>
                <a:ext uri="{FF2B5EF4-FFF2-40B4-BE49-F238E27FC236}">
                  <a16:creationId xmlns:a16="http://schemas.microsoft.com/office/drawing/2014/main" id="{927C80E6-A2E8-4E4F-8A2D-617143EC43F0}"/>
                </a:ext>
              </a:extLst>
            </p:cNvPr>
            <p:cNvSpPr/>
            <p:nvPr/>
          </p:nvSpPr>
          <p:spPr bwMode="auto">
            <a:xfrm>
              <a:off x="10266187" y="314188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7" name="Rectangle 126">
              <a:extLst>
                <a:ext uri="{FF2B5EF4-FFF2-40B4-BE49-F238E27FC236}">
                  <a16:creationId xmlns:a16="http://schemas.microsoft.com/office/drawing/2014/main" id="{5BD506A5-CAEF-45EC-8D17-3B3830591B2E}"/>
                </a:ext>
              </a:extLst>
            </p:cNvPr>
            <p:cNvSpPr/>
            <p:nvPr/>
          </p:nvSpPr>
          <p:spPr bwMode="auto">
            <a:xfrm>
              <a:off x="2488913" y="5665826"/>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8" name="Rectangle 127">
              <a:extLst>
                <a:ext uri="{FF2B5EF4-FFF2-40B4-BE49-F238E27FC236}">
                  <a16:creationId xmlns:a16="http://schemas.microsoft.com/office/drawing/2014/main" id="{F2D0166D-6774-4F4C-A80D-2EAAD211C999}"/>
                </a:ext>
              </a:extLst>
            </p:cNvPr>
            <p:cNvSpPr/>
            <p:nvPr/>
          </p:nvSpPr>
          <p:spPr bwMode="auto">
            <a:xfrm>
              <a:off x="2693985" y="301327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9" name="Rectangle 128">
              <a:extLst>
                <a:ext uri="{FF2B5EF4-FFF2-40B4-BE49-F238E27FC236}">
                  <a16:creationId xmlns:a16="http://schemas.microsoft.com/office/drawing/2014/main" id="{886AFF8A-7172-4CE7-962C-CF4F7294A5B4}"/>
                </a:ext>
              </a:extLst>
            </p:cNvPr>
            <p:cNvSpPr/>
            <p:nvPr/>
          </p:nvSpPr>
          <p:spPr bwMode="auto">
            <a:xfrm>
              <a:off x="3134058" y="2803397"/>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0" name="Rectangle 129">
              <a:extLst>
                <a:ext uri="{FF2B5EF4-FFF2-40B4-BE49-F238E27FC236}">
                  <a16:creationId xmlns:a16="http://schemas.microsoft.com/office/drawing/2014/main" id="{AF8191A4-BC71-43A6-A958-B8F23F579705}"/>
                </a:ext>
              </a:extLst>
            </p:cNvPr>
            <p:cNvSpPr/>
            <p:nvPr/>
          </p:nvSpPr>
          <p:spPr bwMode="auto">
            <a:xfrm>
              <a:off x="5951113" y="2879495"/>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1" name="Rectangle 130">
              <a:extLst>
                <a:ext uri="{FF2B5EF4-FFF2-40B4-BE49-F238E27FC236}">
                  <a16:creationId xmlns:a16="http://schemas.microsoft.com/office/drawing/2014/main" id="{6BE5A1C9-20CA-43B4-B0C0-A8881199D576}"/>
                </a:ext>
              </a:extLst>
            </p:cNvPr>
            <p:cNvSpPr/>
            <p:nvPr/>
          </p:nvSpPr>
          <p:spPr bwMode="auto">
            <a:xfrm>
              <a:off x="5078236" y="282202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2" name="Rectangle 131">
              <a:extLst>
                <a:ext uri="{FF2B5EF4-FFF2-40B4-BE49-F238E27FC236}">
                  <a16:creationId xmlns:a16="http://schemas.microsoft.com/office/drawing/2014/main" id="{7398BD92-7D4D-4C00-A897-B19B8982A118}"/>
                </a:ext>
              </a:extLst>
            </p:cNvPr>
            <p:cNvSpPr/>
            <p:nvPr/>
          </p:nvSpPr>
          <p:spPr bwMode="auto">
            <a:xfrm>
              <a:off x="6802221" y="29705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3" name="Rectangle 132">
              <a:extLst>
                <a:ext uri="{FF2B5EF4-FFF2-40B4-BE49-F238E27FC236}">
                  <a16:creationId xmlns:a16="http://schemas.microsoft.com/office/drawing/2014/main" id="{29A903AC-86F5-4021-BFB8-A7F2F291BABF}"/>
                </a:ext>
              </a:extLst>
            </p:cNvPr>
            <p:cNvSpPr/>
            <p:nvPr/>
          </p:nvSpPr>
          <p:spPr bwMode="auto">
            <a:xfrm>
              <a:off x="7670624" y="3008082"/>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 name="Rectangle 133">
              <a:extLst>
                <a:ext uri="{FF2B5EF4-FFF2-40B4-BE49-F238E27FC236}">
                  <a16:creationId xmlns:a16="http://schemas.microsoft.com/office/drawing/2014/main" id="{B455F0DC-2373-4DE1-9F06-7A0643EE5EF5}"/>
                </a:ext>
              </a:extLst>
            </p:cNvPr>
            <p:cNvSpPr/>
            <p:nvPr/>
          </p:nvSpPr>
          <p:spPr bwMode="auto">
            <a:xfrm>
              <a:off x="9413602" y="3052644"/>
              <a:ext cx="102193" cy="102193"/>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25" name="Group 124">
            <a:extLst>
              <a:ext uri="{FF2B5EF4-FFF2-40B4-BE49-F238E27FC236}">
                <a16:creationId xmlns:a16="http://schemas.microsoft.com/office/drawing/2014/main" id="{44A23331-CEA1-4DB1-BE18-C508A0BADDD2}"/>
              </a:ext>
            </a:extLst>
          </p:cNvPr>
          <p:cNvGrpSpPr/>
          <p:nvPr/>
        </p:nvGrpSpPr>
        <p:grpSpPr>
          <a:xfrm>
            <a:off x="2486011" y="2882341"/>
            <a:ext cx="7872469" cy="2892369"/>
            <a:chOff x="2486011" y="2882341"/>
            <a:chExt cx="7872469" cy="2892369"/>
          </a:xfrm>
        </p:grpSpPr>
        <p:sp>
          <p:nvSpPr>
            <p:cNvPr id="114" name="Rectangle 113">
              <a:extLst>
                <a:ext uri="{FF2B5EF4-FFF2-40B4-BE49-F238E27FC236}">
                  <a16:creationId xmlns:a16="http://schemas.microsoft.com/office/drawing/2014/main" id="{8D70CCDB-2EDF-42FA-8CBD-FBBED7FB81D1}"/>
                </a:ext>
              </a:extLst>
            </p:cNvPr>
            <p:cNvSpPr/>
            <p:nvPr/>
          </p:nvSpPr>
          <p:spPr bwMode="auto">
            <a:xfrm>
              <a:off x="2486011" y="567251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5" name="Rectangle 114">
              <a:extLst>
                <a:ext uri="{FF2B5EF4-FFF2-40B4-BE49-F238E27FC236}">
                  <a16:creationId xmlns:a16="http://schemas.microsoft.com/office/drawing/2014/main" id="{5FFED44C-89DE-4C47-B529-EA4E3D568A18}"/>
                </a:ext>
              </a:extLst>
            </p:cNvPr>
            <p:cNvSpPr/>
            <p:nvPr/>
          </p:nvSpPr>
          <p:spPr bwMode="auto">
            <a:xfrm>
              <a:off x="3144812" y="288234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6" name="Rectangle 115">
              <a:extLst>
                <a:ext uri="{FF2B5EF4-FFF2-40B4-BE49-F238E27FC236}">
                  <a16:creationId xmlns:a16="http://schemas.microsoft.com/office/drawing/2014/main" id="{1EDD121E-FDD6-43A1-A017-8C4A0F583372}"/>
                </a:ext>
              </a:extLst>
            </p:cNvPr>
            <p:cNvSpPr/>
            <p:nvPr/>
          </p:nvSpPr>
          <p:spPr bwMode="auto">
            <a:xfrm>
              <a:off x="3767682" y="2904958"/>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7" name="Rectangle 116">
              <a:extLst>
                <a:ext uri="{FF2B5EF4-FFF2-40B4-BE49-F238E27FC236}">
                  <a16:creationId xmlns:a16="http://schemas.microsoft.com/office/drawing/2014/main" id="{8EDB6064-2910-4E9D-96F5-8B63BC57E7DD}"/>
                </a:ext>
              </a:extLst>
            </p:cNvPr>
            <p:cNvSpPr/>
            <p:nvPr/>
          </p:nvSpPr>
          <p:spPr bwMode="auto">
            <a:xfrm>
              <a:off x="4422314" y="288400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8" name="Rectangle 117">
              <a:extLst>
                <a:ext uri="{FF2B5EF4-FFF2-40B4-BE49-F238E27FC236}">
                  <a16:creationId xmlns:a16="http://schemas.microsoft.com/office/drawing/2014/main" id="{3863E6A0-C076-4C6F-AFEB-2F514B8E6CFF}"/>
                </a:ext>
              </a:extLst>
            </p:cNvPr>
            <p:cNvSpPr/>
            <p:nvPr/>
          </p:nvSpPr>
          <p:spPr bwMode="auto">
            <a:xfrm>
              <a:off x="5078557" y="2977695"/>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9" name="Rectangle 118">
              <a:extLst>
                <a:ext uri="{FF2B5EF4-FFF2-40B4-BE49-F238E27FC236}">
                  <a16:creationId xmlns:a16="http://schemas.microsoft.com/office/drawing/2014/main" id="{C78FAEB6-315B-4115-ABE7-E31769351FAC}"/>
                </a:ext>
              </a:extLst>
            </p:cNvPr>
            <p:cNvSpPr/>
            <p:nvPr/>
          </p:nvSpPr>
          <p:spPr bwMode="auto">
            <a:xfrm>
              <a:off x="5952452" y="3003402"/>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0" name="Rectangle 119">
              <a:extLst>
                <a:ext uri="{FF2B5EF4-FFF2-40B4-BE49-F238E27FC236}">
                  <a16:creationId xmlns:a16="http://schemas.microsoft.com/office/drawing/2014/main" id="{C01C4464-2768-4083-B882-83DAB8B95D8A}"/>
                </a:ext>
              </a:extLst>
            </p:cNvPr>
            <p:cNvSpPr/>
            <p:nvPr/>
          </p:nvSpPr>
          <p:spPr bwMode="auto">
            <a:xfrm>
              <a:off x="6802222" y="299810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1" name="Rectangle 120">
              <a:extLst>
                <a:ext uri="{FF2B5EF4-FFF2-40B4-BE49-F238E27FC236}">
                  <a16:creationId xmlns:a16="http://schemas.microsoft.com/office/drawing/2014/main" id="{36B546E0-094D-495D-B86C-A3231EB6FA1B}"/>
                </a:ext>
              </a:extLst>
            </p:cNvPr>
            <p:cNvSpPr/>
            <p:nvPr/>
          </p:nvSpPr>
          <p:spPr bwMode="auto">
            <a:xfrm>
              <a:off x="7667218" y="3023819"/>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2" name="Rectangle 121">
              <a:extLst>
                <a:ext uri="{FF2B5EF4-FFF2-40B4-BE49-F238E27FC236}">
                  <a16:creationId xmlns:a16="http://schemas.microsoft.com/office/drawing/2014/main" id="{677D0B90-5E4F-490C-A935-82AD174631FB}"/>
                </a:ext>
              </a:extLst>
            </p:cNvPr>
            <p:cNvSpPr/>
            <p:nvPr/>
          </p:nvSpPr>
          <p:spPr bwMode="auto">
            <a:xfrm>
              <a:off x="8543438" y="3046191"/>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3" name="Rectangle 122">
              <a:extLst>
                <a:ext uri="{FF2B5EF4-FFF2-40B4-BE49-F238E27FC236}">
                  <a16:creationId xmlns:a16="http://schemas.microsoft.com/office/drawing/2014/main" id="{5D841867-14F0-4046-A5A3-761D800C35CD}"/>
                </a:ext>
              </a:extLst>
            </p:cNvPr>
            <p:cNvSpPr/>
            <p:nvPr/>
          </p:nvSpPr>
          <p:spPr bwMode="auto">
            <a:xfrm>
              <a:off x="9410387" y="2950986"/>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4" name="Rectangle 123">
              <a:extLst>
                <a:ext uri="{FF2B5EF4-FFF2-40B4-BE49-F238E27FC236}">
                  <a16:creationId xmlns:a16="http://schemas.microsoft.com/office/drawing/2014/main" id="{B681F11F-ADA0-4FD3-80D9-4F78213775C3}"/>
                </a:ext>
              </a:extLst>
            </p:cNvPr>
            <p:cNvSpPr/>
            <p:nvPr/>
          </p:nvSpPr>
          <p:spPr bwMode="auto">
            <a:xfrm>
              <a:off x="10256287" y="3026727"/>
              <a:ext cx="102193" cy="102193"/>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13" name="Group 112">
            <a:extLst>
              <a:ext uri="{FF2B5EF4-FFF2-40B4-BE49-F238E27FC236}">
                <a16:creationId xmlns:a16="http://schemas.microsoft.com/office/drawing/2014/main" id="{1829E9C1-50B6-45A8-B60C-C8C87EDDB041}"/>
              </a:ext>
            </a:extLst>
          </p:cNvPr>
          <p:cNvGrpSpPr/>
          <p:nvPr/>
        </p:nvGrpSpPr>
        <p:grpSpPr>
          <a:xfrm>
            <a:off x="2482910" y="2785025"/>
            <a:ext cx="5304868" cy="2994452"/>
            <a:chOff x="2482910" y="2785025"/>
            <a:chExt cx="5304868" cy="2994452"/>
          </a:xfrm>
        </p:grpSpPr>
        <p:sp>
          <p:nvSpPr>
            <p:cNvPr id="106" name="Rectangle 105">
              <a:extLst>
                <a:ext uri="{FF2B5EF4-FFF2-40B4-BE49-F238E27FC236}">
                  <a16:creationId xmlns:a16="http://schemas.microsoft.com/office/drawing/2014/main" id="{66861AD6-81FA-4B49-BEC7-2C270053D3DD}"/>
                </a:ext>
              </a:extLst>
            </p:cNvPr>
            <p:cNvSpPr/>
            <p:nvPr/>
          </p:nvSpPr>
          <p:spPr bwMode="auto">
            <a:xfrm>
              <a:off x="2482910" y="5677284"/>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7" name="Rectangle 106">
              <a:extLst>
                <a:ext uri="{FF2B5EF4-FFF2-40B4-BE49-F238E27FC236}">
                  <a16:creationId xmlns:a16="http://schemas.microsoft.com/office/drawing/2014/main" id="{D92F4DB6-7557-41F2-B1C9-58CBBF4EA45B}"/>
                </a:ext>
              </a:extLst>
            </p:cNvPr>
            <p:cNvSpPr/>
            <p:nvPr/>
          </p:nvSpPr>
          <p:spPr bwMode="auto">
            <a:xfrm>
              <a:off x="2694015" y="3180358"/>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8" name="Rectangle 107">
              <a:extLst>
                <a:ext uri="{FF2B5EF4-FFF2-40B4-BE49-F238E27FC236}">
                  <a16:creationId xmlns:a16="http://schemas.microsoft.com/office/drawing/2014/main" id="{9F20980D-EF30-4E75-AAB9-FF0F2A21F28A}"/>
                </a:ext>
              </a:extLst>
            </p:cNvPr>
            <p:cNvSpPr/>
            <p:nvPr/>
          </p:nvSpPr>
          <p:spPr bwMode="auto">
            <a:xfrm>
              <a:off x="3126915" y="278502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9" name="Rectangle 108">
              <a:extLst>
                <a:ext uri="{FF2B5EF4-FFF2-40B4-BE49-F238E27FC236}">
                  <a16:creationId xmlns:a16="http://schemas.microsoft.com/office/drawing/2014/main" id="{BD95E4EE-2BE3-4BFC-A74D-2BDD575F7312}"/>
                </a:ext>
              </a:extLst>
            </p:cNvPr>
            <p:cNvSpPr/>
            <p:nvPr/>
          </p:nvSpPr>
          <p:spPr bwMode="auto">
            <a:xfrm>
              <a:off x="3796466" y="3160290"/>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0" name="Rectangle 109">
              <a:extLst>
                <a:ext uri="{FF2B5EF4-FFF2-40B4-BE49-F238E27FC236}">
                  <a16:creationId xmlns:a16="http://schemas.microsoft.com/office/drawing/2014/main" id="{6E8F1957-BCB0-4D6F-AD68-5A79E700D6AC}"/>
                </a:ext>
              </a:extLst>
            </p:cNvPr>
            <p:cNvSpPr/>
            <p:nvPr/>
          </p:nvSpPr>
          <p:spPr bwMode="auto">
            <a:xfrm>
              <a:off x="4448158" y="3254493"/>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1" name="Rectangle 110">
              <a:extLst>
                <a:ext uri="{FF2B5EF4-FFF2-40B4-BE49-F238E27FC236}">
                  <a16:creationId xmlns:a16="http://schemas.microsoft.com/office/drawing/2014/main" id="{FB462F19-AF83-4047-84C3-B3DEF48BB30D}"/>
                </a:ext>
              </a:extLst>
            </p:cNvPr>
            <p:cNvSpPr/>
            <p:nvPr/>
          </p:nvSpPr>
          <p:spPr bwMode="auto">
            <a:xfrm>
              <a:off x="5089283" y="3334875"/>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12" name="Rectangle 111">
              <a:extLst>
                <a:ext uri="{FF2B5EF4-FFF2-40B4-BE49-F238E27FC236}">
                  <a16:creationId xmlns:a16="http://schemas.microsoft.com/office/drawing/2014/main" id="{94C30BDD-6C97-43DB-BC1E-39A5C70CF7D6}"/>
                </a:ext>
              </a:extLst>
            </p:cNvPr>
            <p:cNvSpPr/>
            <p:nvPr/>
          </p:nvSpPr>
          <p:spPr bwMode="auto">
            <a:xfrm>
              <a:off x="7685585" y="3770906"/>
              <a:ext cx="102193" cy="102193"/>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05" name="Group 104">
            <a:extLst>
              <a:ext uri="{FF2B5EF4-FFF2-40B4-BE49-F238E27FC236}">
                <a16:creationId xmlns:a16="http://schemas.microsoft.com/office/drawing/2014/main" id="{30584040-68B5-476E-AC33-193E3D0ED584}"/>
              </a:ext>
            </a:extLst>
          </p:cNvPr>
          <p:cNvGrpSpPr/>
          <p:nvPr/>
        </p:nvGrpSpPr>
        <p:grpSpPr>
          <a:xfrm>
            <a:off x="2490371" y="3109194"/>
            <a:ext cx="7896656" cy="2682368"/>
            <a:chOff x="2490371" y="3109194"/>
            <a:chExt cx="7896656" cy="2682368"/>
          </a:xfrm>
        </p:grpSpPr>
        <p:sp>
          <p:nvSpPr>
            <p:cNvPr id="93" name="Rectangle 92">
              <a:extLst>
                <a:ext uri="{FF2B5EF4-FFF2-40B4-BE49-F238E27FC236}">
                  <a16:creationId xmlns:a16="http://schemas.microsoft.com/office/drawing/2014/main" id="{56A9FA1E-73B5-41F6-AA46-6660632C410C}"/>
                </a:ext>
              </a:extLst>
            </p:cNvPr>
            <p:cNvSpPr/>
            <p:nvPr/>
          </p:nvSpPr>
          <p:spPr bwMode="auto">
            <a:xfrm>
              <a:off x="2490371" y="5689369"/>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4" name="Rectangle 93">
              <a:extLst>
                <a:ext uri="{FF2B5EF4-FFF2-40B4-BE49-F238E27FC236}">
                  <a16:creationId xmlns:a16="http://schemas.microsoft.com/office/drawing/2014/main" id="{1A63E4F8-8ADB-4884-90C4-1AB36F63B22C}"/>
                </a:ext>
              </a:extLst>
            </p:cNvPr>
            <p:cNvSpPr/>
            <p:nvPr/>
          </p:nvSpPr>
          <p:spPr bwMode="auto">
            <a:xfrm>
              <a:off x="2700731" y="4025283"/>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5" name="Rectangle 94">
              <a:extLst>
                <a:ext uri="{FF2B5EF4-FFF2-40B4-BE49-F238E27FC236}">
                  <a16:creationId xmlns:a16="http://schemas.microsoft.com/office/drawing/2014/main" id="{6351A6B3-6580-4C2D-9E96-E92DB9FB8DB3}"/>
                </a:ext>
              </a:extLst>
            </p:cNvPr>
            <p:cNvSpPr/>
            <p:nvPr/>
          </p:nvSpPr>
          <p:spPr bwMode="auto">
            <a:xfrm>
              <a:off x="3142633" y="332040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6" name="Rectangle 95">
              <a:extLst>
                <a:ext uri="{FF2B5EF4-FFF2-40B4-BE49-F238E27FC236}">
                  <a16:creationId xmlns:a16="http://schemas.microsoft.com/office/drawing/2014/main" id="{DB77B8B2-FF15-4EB4-A1B7-6C6A9999ED6E}"/>
                </a:ext>
              </a:extLst>
            </p:cNvPr>
            <p:cNvSpPr/>
            <p:nvPr/>
          </p:nvSpPr>
          <p:spPr bwMode="auto">
            <a:xfrm>
              <a:off x="4419601" y="3687102"/>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7" name="Rectangle 96">
              <a:extLst>
                <a:ext uri="{FF2B5EF4-FFF2-40B4-BE49-F238E27FC236}">
                  <a16:creationId xmlns:a16="http://schemas.microsoft.com/office/drawing/2014/main" id="{38138A1E-654F-4F34-BF92-221501774C35}"/>
                </a:ext>
              </a:extLst>
            </p:cNvPr>
            <p:cNvSpPr/>
            <p:nvPr/>
          </p:nvSpPr>
          <p:spPr bwMode="auto">
            <a:xfrm>
              <a:off x="3767682" y="34074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8" name="Rectangle 97">
              <a:extLst>
                <a:ext uri="{FF2B5EF4-FFF2-40B4-BE49-F238E27FC236}">
                  <a16:creationId xmlns:a16="http://schemas.microsoft.com/office/drawing/2014/main" id="{AC7CB0B7-00B8-4B41-BF7E-DEC8E94A5F2E}"/>
                </a:ext>
              </a:extLst>
            </p:cNvPr>
            <p:cNvSpPr/>
            <p:nvPr/>
          </p:nvSpPr>
          <p:spPr bwMode="auto">
            <a:xfrm>
              <a:off x="5080497" y="360484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9" name="Rectangle 98">
              <a:extLst>
                <a:ext uri="{FF2B5EF4-FFF2-40B4-BE49-F238E27FC236}">
                  <a16:creationId xmlns:a16="http://schemas.microsoft.com/office/drawing/2014/main" id="{D18B7069-D4F5-4972-A1B0-5421C7068C3E}"/>
                </a:ext>
              </a:extLst>
            </p:cNvPr>
            <p:cNvSpPr/>
            <p:nvPr/>
          </p:nvSpPr>
          <p:spPr bwMode="auto">
            <a:xfrm>
              <a:off x="5939186" y="3254006"/>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0" name="Rectangle 99">
              <a:extLst>
                <a:ext uri="{FF2B5EF4-FFF2-40B4-BE49-F238E27FC236}">
                  <a16:creationId xmlns:a16="http://schemas.microsoft.com/office/drawing/2014/main" id="{446D13F2-678D-4B54-966E-A465393E35C4}"/>
                </a:ext>
              </a:extLst>
            </p:cNvPr>
            <p:cNvSpPr/>
            <p:nvPr/>
          </p:nvSpPr>
          <p:spPr bwMode="auto">
            <a:xfrm>
              <a:off x="6806485" y="3254005"/>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1" name="Rectangle 100">
              <a:extLst>
                <a:ext uri="{FF2B5EF4-FFF2-40B4-BE49-F238E27FC236}">
                  <a16:creationId xmlns:a16="http://schemas.microsoft.com/office/drawing/2014/main" id="{192BABBF-F515-4B76-882D-4CABA98BA9C3}"/>
                </a:ext>
              </a:extLst>
            </p:cNvPr>
            <p:cNvSpPr/>
            <p:nvPr/>
          </p:nvSpPr>
          <p:spPr bwMode="auto">
            <a:xfrm>
              <a:off x="7673784" y="3261568"/>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2" name="Rectangle 101">
              <a:extLst>
                <a:ext uri="{FF2B5EF4-FFF2-40B4-BE49-F238E27FC236}">
                  <a16:creationId xmlns:a16="http://schemas.microsoft.com/office/drawing/2014/main" id="{FD5EA220-8F84-4202-97FE-68C8645B4588}"/>
                </a:ext>
              </a:extLst>
            </p:cNvPr>
            <p:cNvSpPr/>
            <p:nvPr/>
          </p:nvSpPr>
          <p:spPr bwMode="auto">
            <a:xfrm>
              <a:off x="8543438" y="310919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3" name="Rectangle 102">
              <a:extLst>
                <a:ext uri="{FF2B5EF4-FFF2-40B4-BE49-F238E27FC236}">
                  <a16:creationId xmlns:a16="http://schemas.microsoft.com/office/drawing/2014/main" id="{B193BB8E-6B0F-427E-BDE4-0EE16C485174}"/>
                </a:ext>
              </a:extLst>
            </p:cNvPr>
            <p:cNvSpPr/>
            <p:nvPr/>
          </p:nvSpPr>
          <p:spPr bwMode="auto">
            <a:xfrm>
              <a:off x="9404430" y="3363761"/>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04" name="Rectangle 103">
              <a:extLst>
                <a:ext uri="{FF2B5EF4-FFF2-40B4-BE49-F238E27FC236}">
                  <a16:creationId xmlns:a16="http://schemas.microsoft.com/office/drawing/2014/main" id="{788D8BCA-A26B-4CEF-B9CC-44ECF9364B62}"/>
                </a:ext>
              </a:extLst>
            </p:cNvPr>
            <p:cNvSpPr/>
            <p:nvPr/>
          </p:nvSpPr>
          <p:spPr bwMode="auto">
            <a:xfrm>
              <a:off x="10284834" y="3269304"/>
              <a:ext cx="102193" cy="102193"/>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92" name="Group 91">
            <a:extLst>
              <a:ext uri="{FF2B5EF4-FFF2-40B4-BE49-F238E27FC236}">
                <a16:creationId xmlns:a16="http://schemas.microsoft.com/office/drawing/2014/main" id="{67B14E56-28FF-4174-A834-83F089003B92}"/>
              </a:ext>
            </a:extLst>
          </p:cNvPr>
          <p:cNvGrpSpPr/>
          <p:nvPr/>
        </p:nvGrpSpPr>
        <p:grpSpPr>
          <a:xfrm>
            <a:off x="2481411" y="2800563"/>
            <a:ext cx="7891329" cy="3002588"/>
            <a:chOff x="2481411" y="2800563"/>
            <a:chExt cx="7891329" cy="3002588"/>
          </a:xfrm>
        </p:grpSpPr>
        <p:sp>
          <p:nvSpPr>
            <p:cNvPr id="80" name="Rectangle 79">
              <a:extLst>
                <a:ext uri="{FF2B5EF4-FFF2-40B4-BE49-F238E27FC236}">
                  <a16:creationId xmlns:a16="http://schemas.microsoft.com/office/drawing/2014/main" id="{0E25C50F-784A-4D4C-8727-0F8D8AE178D4}"/>
                </a:ext>
              </a:extLst>
            </p:cNvPr>
            <p:cNvSpPr/>
            <p:nvPr/>
          </p:nvSpPr>
          <p:spPr bwMode="auto">
            <a:xfrm>
              <a:off x="2481411" y="570095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1" name="Rectangle 80">
              <a:extLst>
                <a:ext uri="{FF2B5EF4-FFF2-40B4-BE49-F238E27FC236}">
                  <a16:creationId xmlns:a16="http://schemas.microsoft.com/office/drawing/2014/main" id="{D628DA7D-914B-419E-A16C-5877ED51117F}"/>
                </a:ext>
              </a:extLst>
            </p:cNvPr>
            <p:cNvSpPr/>
            <p:nvPr/>
          </p:nvSpPr>
          <p:spPr bwMode="auto">
            <a:xfrm>
              <a:off x="2700732" y="4200726"/>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2" name="Rectangle 81">
              <a:extLst>
                <a:ext uri="{FF2B5EF4-FFF2-40B4-BE49-F238E27FC236}">
                  <a16:creationId xmlns:a16="http://schemas.microsoft.com/office/drawing/2014/main" id="{F28A300E-44AE-4D5C-86DE-E8ACF4BD91A8}"/>
                </a:ext>
              </a:extLst>
            </p:cNvPr>
            <p:cNvSpPr/>
            <p:nvPr/>
          </p:nvSpPr>
          <p:spPr bwMode="auto">
            <a:xfrm>
              <a:off x="3136466" y="2953582"/>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3" name="Rectangle 82">
              <a:extLst>
                <a:ext uri="{FF2B5EF4-FFF2-40B4-BE49-F238E27FC236}">
                  <a16:creationId xmlns:a16="http://schemas.microsoft.com/office/drawing/2014/main" id="{651979BA-4EC4-48FF-83D7-AF6ADAFDAC59}"/>
                </a:ext>
              </a:extLst>
            </p:cNvPr>
            <p:cNvSpPr/>
            <p:nvPr/>
          </p:nvSpPr>
          <p:spPr bwMode="auto">
            <a:xfrm>
              <a:off x="3767682" y="2800563"/>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4" name="Rectangle 83">
              <a:extLst>
                <a:ext uri="{FF2B5EF4-FFF2-40B4-BE49-F238E27FC236}">
                  <a16:creationId xmlns:a16="http://schemas.microsoft.com/office/drawing/2014/main" id="{507FD3E6-6C12-4961-9C5C-C818FF61CD8A}"/>
                </a:ext>
              </a:extLst>
            </p:cNvPr>
            <p:cNvSpPr/>
            <p:nvPr/>
          </p:nvSpPr>
          <p:spPr bwMode="auto">
            <a:xfrm>
              <a:off x="4441353" y="282784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5" name="Rectangle 84">
              <a:extLst>
                <a:ext uri="{FF2B5EF4-FFF2-40B4-BE49-F238E27FC236}">
                  <a16:creationId xmlns:a16="http://schemas.microsoft.com/office/drawing/2014/main" id="{96A19CF6-67C1-4D2A-B69D-B5B0B1C15FBD}"/>
                </a:ext>
              </a:extLst>
            </p:cNvPr>
            <p:cNvSpPr/>
            <p:nvPr/>
          </p:nvSpPr>
          <p:spPr bwMode="auto">
            <a:xfrm>
              <a:off x="5080497" y="296849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6" name="Rectangle 85">
              <a:extLst>
                <a:ext uri="{FF2B5EF4-FFF2-40B4-BE49-F238E27FC236}">
                  <a16:creationId xmlns:a16="http://schemas.microsoft.com/office/drawing/2014/main" id="{51A6B44E-5DB5-4584-9519-400ABAF6D20F}"/>
                </a:ext>
              </a:extLst>
            </p:cNvPr>
            <p:cNvSpPr/>
            <p:nvPr/>
          </p:nvSpPr>
          <p:spPr bwMode="auto">
            <a:xfrm>
              <a:off x="6806486" y="284460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7" name="Rectangle 86">
              <a:extLst>
                <a:ext uri="{FF2B5EF4-FFF2-40B4-BE49-F238E27FC236}">
                  <a16:creationId xmlns:a16="http://schemas.microsoft.com/office/drawing/2014/main" id="{7F65FA44-0916-4703-BF01-5CD05075097F}"/>
                </a:ext>
              </a:extLst>
            </p:cNvPr>
            <p:cNvSpPr/>
            <p:nvPr/>
          </p:nvSpPr>
          <p:spPr bwMode="auto">
            <a:xfrm>
              <a:off x="5939186" y="2854029"/>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8" name="Rectangle 87">
              <a:extLst>
                <a:ext uri="{FF2B5EF4-FFF2-40B4-BE49-F238E27FC236}">
                  <a16:creationId xmlns:a16="http://schemas.microsoft.com/office/drawing/2014/main" id="{8995D4B8-3D08-4689-99D3-2835910D99F9}"/>
                </a:ext>
              </a:extLst>
            </p:cNvPr>
            <p:cNvSpPr/>
            <p:nvPr/>
          </p:nvSpPr>
          <p:spPr bwMode="auto">
            <a:xfrm>
              <a:off x="7678441" y="2909037"/>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89" name="Rectangle 88">
              <a:extLst>
                <a:ext uri="{FF2B5EF4-FFF2-40B4-BE49-F238E27FC236}">
                  <a16:creationId xmlns:a16="http://schemas.microsoft.com/office/drawing/2014/main" id="{10A58D54-82F1-4163-8F8F-8EF7ED3B9225}"/>
                </a:ext>
              </a:extLst>
            </p:cNvPr>
            <p:cNvSpPr/>
            <p:nvPr/>
          </p:nvSpPr>
          <p:spPr bwMode="auto">
            <a:xfrm>
              <a:off x="8537130" y="294892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0" name="Rectangle 89">
              <a:extLst>
                <a:ext uri="{FF2B5EF4-FFF2-40B4-BE49-F238E27FC236}">
                  <a16:creationId xmlns:a16="http://schemas.microsoft.com/office/drawing/2014/main" id="{FB9AF46C-AFD9-4BB2-826D-51C6852407C0}"/>
                </a:ext>
              </a:extLst>
            </p:cNvPr>
            <p:cNvSpPr/>
            <p:nvPr/>
          </p:nvSpPr>
          <p:spPr bwMode="auto">
            <a:xfrm>
              <a:off x="9404430" y="2896604"/>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91" name="Rectangle 90">
              <a:extLst>
                <a:ext uri="{FF2B5EF4-FFF2-40B4-BE49-F238E27FC236}">
                  <a16:creationId xmlns:a16="http://schemas.microsoft.com/office/drawing/2014/main" id="{5CA9EB00-240B-4493-9D65-EB1DD0498BF2}"/>
                </a:ext>
              </a:extLst>
            </p:cNvPr>
            <p:cNvSpPr/>
            <p:nvPr/>
          </p:nvSpPr>
          <p:spPr bwMode="auto">
            <a:xfrm>
              <a:off x="10270547" y="2892798"/>
              <a:ext cx="102193" cy="102193"/>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 name="Title 1">
            <a:extLst>
              <a:ext uri="{FF2B5EF4-FFF2-40B4-BE49-F238E27FC236}">
                <a16:creationId xmlns:a16="http://schemas.microsoft.com/office/drawing/2014/main" id="{52E5DA95-5529-9847-A600-35596409FECC}"/>
              </a:ext>
            </a:extLst>
          </p:cNvPr>
          <p:cNvSpPr>
            <a:spLocks noGrp="1"/>
          </p:cNvSpPr>
          <p:nvPr>
            <p:ph type="title"/>
          </p:nvPr>
        </p:nvSpPr>
        <p:spPr/>
        <p:txBody>
          <a:bodyPr/>
          <a:lstStyle/>
          <a:p>
            <a:r>
              <a:rPr lang="en-US" dirty="0"/>
              <a:t>EARNEST: NRTIs Maintain Activity Even With Extensive Resistance</a:t>
            </a:r>
          </a:p>
        </p:txBody>
      </p:sp>
      <p:sp>
        <p:nvSpPr>
          <p:cNvPr id="3" name="Content Placeholder 2">
            <a:extLst>
              <a:ext uri="{FF2B5EF4-FFF2-40B4-BE49-F238E27FC236}">
                <a16:creationId xmlns:a16="http://schemas.microsoft.com/office/drawing/2014/main" id="{7B8B30A0-960C-6341-B860-64050E8F578B}"/>
              </a:ext>
            </a:extLst>
          </p:cNvPr>
          <p:cNvSpPr>
            <a:spLocks noGrp="1"/>
          </p:cNvSpPr>
          <p:nvPr>
            <p:ph idx="1"/>
          </p:nvPr>
        </p:nvSpPr>
        <p:spPr/>
        <p:txBody>
          <a:bodyPr/>
          <a:lstStyle/>
          <a:p>
            <a:r>
              <a:rPr lang="en-US" sz="2400" dirty="0"/>
              <a:t>Second-line therapy after failure of 2 NRTIs + NNRTI-based regimen (N = 1277)</a:t>
            </a:r>
          </a:p>
          <a:p>
            <a:r>
              <a:rPr lang="en-US" sz="2400" dirty="0"/>
              <a:t>Recycled “inactive” NRTIs + boosted PI more active than boosted PI monotherapy</a:t>
            </a:r>
          </a:p>
        </p:txBody>
      </p:sp>
      <p:sp>
        <p:nvSpPr>
          <p:cNvPr id="5" name="Text Box 11">
            <a:extLst>
              <a:ext uri="{FF2B5EF4-FFF2-40B4-BE49-F238E27FC236}">
                <a16:creationId xmlns:a16="http://schemas.microsoft.com/office/drawing/2014/main" id="{4922372F-5221-47BD-9508-DA7C31A284D8}"/>
              </a:ext>
            </a:extLst>
          </p:cNvPr>
          <p:cNvSpPr txBox="1">
            <a:spLocks noChangeArrowheads="1"/>
          </p:cNvSpPr>
          <p:nvPr/>
        </p:nvSpPr>
        <p:spPr bwMode="auto">
          <a:xfrm>
            <a:off x="414339" y="6391715"/>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4572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Paton. Lancet HIV. 2017;4:PE341.</a:t>
            </a:r>
          </a:p>
        </p:txBody>
      </p:sp>
      <p:sp>
        <p:nvSpPr>
          <p:cNvPr id="9" name="TextBox 8">
            <a:extLst>
              <a:ext uri="{FF2B5EF4-FFF2-40B4-BE49-F238E27FC236}">
                <a16:creationId xmlns:a16="http://schemas.microsoft.com/office/drawing/2014/main" id="{B3B68AA5-0504-44D1-8543-E4A7927940CB}"/>
              </a:ext>
            </a:extLst>
          </p:cNvPr>
          <p:cNvSpPr txBox="1">
            <a:spLocks noChangeArrowheads="1"/>
          </p:cNvSpPr>
          <p:nvPr/>
        </p:nvSpPr>
        <p:spPr bwMode="auto">
          <a:xfrm>
            <a:off x="4148689" y="6090978"/>
            <a:ext cx="409408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ctr" defTabSz="914400" rtl="0" eaLnBrk="1" fontAlgn="auto" latinLnBrk="0" hangingPunct="1">
              <a:lnSpc>
                <a:spcPct val="100000"/>
              </a:lnSpc>
              <a:spcBef>
                <a:spcPct val="0"/>
              </a:spcBef>
              <a:spcAft>
                <a:spcPct val="0"/>
              </a:spcAft>
              <a:buClr>
                <a:srgbClr val="8B3D9A"/>
              </a:buClr>
              <a:buSzTx/>
              <a:buFont typeface="Wingdings" panose="05000000000000000000" pitchFamily="2" charset="2"/>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rPr>
              <a:t>Wk</a:t>
            </a:r>
          </a:p>
        </p:txBody>
      </p:sp>
      <p:cxnSp>
        <p:nvCxnSpPr>
          <p:cNvPr id="12" name="Straight Connector 11">
            <a:extLst>
              <a:ext uri="{FF2B5EF4-FFF2-40B4-BE49-F238E27FC236}">
                <a16:creationId xmlns:a16="http://schemas.microsoft.com/office/drawing/2014/main" id="{1C49B8BA-EC93-414C-A6FA-12A2198746E5}"/>
              </a:ext>
            </a:extLst>
          </p:cNvPr>
          <p:cNvCxnSpPr/>
          <p:nvPr/>
        </p:nvCxnSpPr>
        <p:spPr bwMode="auto">
          <a:xfrm>
            <a:off x="2311879" y="5771071"/>
            <a:ext cx="8005313" cy="0"/>
          </a:xfrm>
          <a:prstGeom prst="line">
            <a:avLst/>
          </a:prstGeom>
          <a:noFill/>
          <a:ln w="28575" cap="flat" cmpd="sng" algn="ctr">
            <a:solidFill>
              <a:schemeClr val="bg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C8A95CE2-F5AA-4051-8B8B-E206C2179166}"/>
              </a:ext>
            </a:extLst>
          </p:cNvPr>
          <p:cNvCxnSpPr/>
          <p:nvPr/>
        </p:nvCxnSpPr>
        <p:spPr bwMode="auto">
          <a:xfrm flipV="1">
            <a:off x="2311879" y="2596551"/>
            <a:ext cx="0" cy="3183147"/>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7BF39716-CF1C-4A85-943D-A84550851BAA}"/>
              </a:ext>
            </a:extLst>
          </p:cNvPr>
          <p:cNvCxnSpPr/>
          <p:nvPr/>
        </p:nvCxnSpPr>
        <p:spPr bwMode="auto">
          <a:xfrm flipH="1">
            <a:off x="2251492" y="259655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3036E34-1562-4B4F-A402-A008A65E5F3A}"/>
              </a:ext>
            </a:extLst>
          </p:cNvPr>
          <p:cNvCxnSpPr/>
          <p:nvPr/>
        </p:nvCxnSpPr>
        <p:spPr bwMode="auto">
          <a:xfrm flipH="1">
            <a:off x="2251492" y="323145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1CC1706F-BFC7-4F84-B5BF-5290212FADDD}"/>
              </a:ext>
            </a:extLst>
          </p:cNvPr>
          <p:cNvCxnSpPr/>
          <p:nvPr/>
        </p:nvCxnSpPr>
        <p:spPr bwMode="auto">
          <a:xfrm flipH="1">
            <a:off x="2251492" y="386635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B6EA4DD6-DB99-4D58-AE39-FDB03549CF74}"/>
              </a:ext>
            </a:extLst>
          </p:cNvPr>
          <p:cNvCxnSpPr/>
          <p:nvPr/>
        </p:nvCxnSpPr>
        <p:spPr bwMode="auto">
          <a:xfrm flipH="1">
            <a:off x="2251492" y="45012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B42A744-C837-4CCA-BF9D-4818F8A8ED9D}"/>
              </a:ext>
            </a:extLst>
          </p:cNvPr>
          <p:cNvCxnSpPr/>
          <p:nvPr/>
        </p:nvCxnSpPr>
        <p:spPr bwMode="auto">
          <a:xfrm flipH="1">
            <a:off x="2251492" y="513616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BCEDAD0-32FD-4CB1-BD70-3BB095371DC9}"/>
              </a:ext>
            </a:extLst>
          </p:cNvPr>
          <p:cNvCxnSpPr/>
          <p:nvPr/>
        </p:nvCxnSpPr>
        <p:spPr bwMode="auto">
          <a:xfrm flipH="1">
            <a:off x="2251492" y="577107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37D5ACE9-9BE3-45A9-939C-275D5D6F1D68}"/>
              </a:ext>
            </a:extLst>
          </p:cNvPr>
          <p:cNvCxnSpPr/>
          <p:nvPr/>
        </p:nvCxnSpPr>
        <p:spPr bwMode="auto">
          <a:xfrm>
            <a:off x="2536167"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031D3CD6-A01D-405C-806D-BB03476A9D28}"/>
              </a:ext>
            </a:extLst>
          </p:cNvPr>
          <p:cNvCxnSpPr/>
          <p:nvPr/>
        </p:nvCxnSpPr>
        <p:spPr bwMode="auto">
          <a:xfrm>
            <a:off x="275182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82ECBDD7-4134-485A-A931-8FFD4034A23E}"/>
              </a:ext>
            </a:extLst>
          </p:cNvPr>
          <p:cNvCxnSpPr/>
          <p:nvPr/>
        </p:nvCxnSpPr>
        <p:spPr bwMode="auto">
          <a:xfrm>
            <a:off x="3183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DD219EFB-09BF-4220-9D4A-FF3DF7DC6CA7}"/>
              </a:ext>
            </a:extLst>
          </p:cNvPr>
          <p:cNvCxnSpPr/>
          <p:nvPr/>
        </p:nvCxnSpPr>
        <p:spPr bwMode="auto">
          <a:xfrm>
            <a:off x="3811921"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7F4D88CE-CC7F-46E8-A6E3-68423FAAA35C}"/>
              </a:ext>
            </a:extLst>
          </p:cNvPr>
          <p:cNvCxnSpPr/>
          <p:nvPr/>
        </p:nvCxnSpPr>
        <p:spPr bwMode="auto">
          <a:xfrm>
            <a:off x="449245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A9B393C-2A50-44F1-A40E-7A5354431C67}"/>
              </a:ext>
            </a:extLst>
          </p:cNvPr>
          <p:cNvCxnSpPr/>
          <p:nvPr/>
        </p:nvCxnSpPr>
        <p:spPr bwMode="auto">
          <a:xfrm>
            <a:off x="511259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DBEE9243-AA96-42AD-8969-AE538EB07B66}"/>
              </a:ext>
            </a:extLst>
          </p:cNvPr>
          <p:cNvCxnSpPr/>
          <p:nvPr/>
        </p:nvCxnSpPr>
        <p:spPr bwMode="auto">
          <a:xfrm>
            <a:off x="6008782"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C2030882-6A80-43FC-919D-FD43B0DA9ADC}"/>
              </a:ext>
            </a:extLst>
          </p:cNvPr>
          <p:cNvCxnSpPr/>
          <p:nvPr/>
        </p:nvCxnSpPr>
        <p:spPr bwMode="auto">
          <a:xfrm>
            <a:off x="6870466"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A69EBB74-0617-493D-A1FF-A18CB0F3E20E}"/>
              </a:ext>
            </a:extLst>
          </p:cNvPr>
          <p:cNvCxnSpPr/>
          <p:nvPr/>
        </p:nvCxnSpPr>
        <p:spPr bwMode="auto">
          <a:xfrm>
            <a:off x="7732148"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CF016F83-26E7-4C1C-A3CC-2A4ECC9D6E4C}"/>
              </a:ext>
            </a:extLst>
          </p:cNvPr>
          <p:cNvCxnSpPr/>
          <p:nvPr/>
        </p:nvCxnSpPr>
        <p:spPr bwMode="auto">
          <a:xfrm>
            <a:off x="8602459"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DEBDFF06-A7AD-4B20-8022-27AA8423502F}"/>
              </a:ext>
            </a:extLst>
          </p:cNvPr>
          <p:cNvCxnSpPr/>
          <p:nvPr/>
        </p:nvCxnSpPr>
        <p:spPr bwMode="auto">
          <a:xfrm>
            <a:off x="9464140" y="5771071"/>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4B507BB0-F9F0-4929-ACA2-85F81839B60D}"/>
              </a:ext>
            </a:extLst>
          </p:cNvPr>
          <p:cNvCxnSpPr/>
          <p:nvPr/>
        </p:nvCxnSpPr>
        <p:spPr bwMode="auto">
          <a:xfrm>
            <a:off x="10317192" y="5771071"/>
            <a:ext cx="0" cy="64008"/>
          </a:xfrm>
          <a:prstGeom prst="line">
            <a:avLst/>
          </a:prstGeom>
          <a:noFill/>
          <a:ln w="28575" cap="flat" cmpd="sng" algn="ctr">
            <a:solidFill>
              <a:schemeClr val="bg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417684EB-5D47-4114-BB39-61BD656E5ECD}"/>
              </a:ext>
            </a:extLst>
          </p:cNvPr>
          <p:cNvSpPr txBox="1"/>
          <p:nvPr/>
        </p:nvSpPr>
        <p:spPr bwMode="auto">
          <a:xfrm>
            <a:off x="1725325" y="2423117"/>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6" name="TextBox 35">
            <a:extLst>
              <a:ext uri="{FF2B5EF4-FFF2-40B4-BE49-F238E27FC236}">
                <a16:creationId xmlns:a16="http://schemas.microsoft.com/office/drawing/2014/main" id="{6DB9BB6A-D71F-4384-8720-18179042CA2E}"/>
              </a:ext>
            </a:extLst>
          </p:cNvPr>
          <p:cNvSpPr txBox="1"/>
          <p:nvPr/>
        </p:nvSpPr>
        <p:spPr bwMode="auto">
          <a:xfrm>
            <a:off x="1725325" y="3055775"/>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37" name="TextBox 36">
            <a:extLst>
              <a:ext uri="{FF2B5EF4-FFF2-40B4-BE49-F238E27FC236}">
                <a16:creationId xmlns:a16="http://schemas.microsoft.com/office/drawing/2014/main" id="{5DF040CF-0D20-4C0B-A528-2C2C0683768C}"/>
              </a:ext>
            </a:extLst>
          </p:cNvPr>
          <p:cNvSpPr txBox="1"/>
          <p:nvPr/>
        </p:nvSpPr>
        <p:spPr bwMode="auto">
          <a:xfrm>
            <a:off x="1725325" y="3688433"/>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38" name="TextBox 37">
            <a:extLst>
              <a:ext uri="{FF2B5EF4-FFF2-40B4-BE49-F238E27FC236}">
                <a16:creationId xmlns:a16="http://schemas.microsoft.com/office/drawing/2014/main" id="{C1C19F84-3CCE-402F-A83A-379911A133F8}"/>
              </a:ext>
            </a:extLst>
          </p:cNvPr>
          <p:cNvSpPr txBox="1"/>
          <p:nvPr/>
        </p:nvSpPr>
        <p:spPr bwMode="auto">
          <a:xfrm>
            <a:off x="1725325" y="4321091"/>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39" name="TextBox 38">
            <a:extLst>
              <a:ext uri="{FF2B5EF4-FFF2-40B4-BE49-F238E27FC236}">
                <a16:creationId xmlns:a16="http://schemas.microsoft.com/office/drawing/2014/main" id="{40852A7F-1B13-4F0B-8370-3E4CBC0863AB}"/>
              </a:ext>
            </a:extLst>
          </p:cNvPr>
          <p:cNvSpPr txBox="1"/>
          <p:nvPr/>
        </p:nvSpPr>
        <p:spPr bwMode="auto">
          <a:xfrm>
            <a:off x="1725325" y="5586405"/>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0" name="TextBox 39">
            <a:extLst>
              <a:ext uri="{FF2B5EF4-FFF2-40B4-BE49-F238E27FC236}">
                <a16:creationId xmlns:a16="http://schemas.microsoft.com/office/drawing/2014/main" id="{1DC64FBC-0495-463A-9CF0-AB993039D2C1}"/>
              </a:ext>
            </a:extLst>
          </p:cNvPr>
          <p:cNvSpPr txBox="1"/>
          <p:nvPr/>
        </p:nvSpPr>
        <p:spPr bwMode="auto">
          <a:xfrm>
            <a:off x="1725325" y="4953749"/>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1" name="TextBox 40">
            <a:extLst>
              <a:ext uri="{FF2B5EF4-FFF2-40B4-BE49-F238E27FC236}">
                <a16:creationId xmlns:a16="http://schemas.microsoft.com/office/drawing/2014/main" id="{5F84D967-E4E3-47BA-9558-CAFF19CD5F2E}"/>
              </a:ext>
            </a:extLst>
          </p:cNvPr>
          <p:cNvSpPr txBox="1"/>
          <p:nvPr/>
        </p:nvSpPr>
        <p:spPr bwMode="auto">
          <a:xfrm rot="16200000">
            <a:off x="-125566" y="4034232"/>
            <a:ext cx="354829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&lt;400 c/mL (%)</a:t>
            </a:r>
          </a:p>
        </p:txBody>
      </p:sp>
      <p:sp>
        <p:nvSpPr>
          <p:cNvPr id="42" name="TextBox 41">
            <a:extLst>
              <a:ext uri="{FF2B5EF4-FFF2-40B4-BE49-F238E27FC236}">
                <a16:creationId xmlns:a16="http://schemas.microsoft.com/office/drawing/2014/main" id="{572702CF-6D29-4C60-A219-94D0DEF00352}"/>
              </a:ext>
            </a:extLst>
          </p:cNvPr>
          <p:cNvSpPr txBox="1"/>
          <p:nvPr/>
        </p:nvSpPr>
        <p:spPr bwMode="auto">
          <a:xfrm>
            <a:off x="1004210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144</a:t>
            </a:r>
          </a:p>
        </p:txBody>
      </p:sp>
      <p:sp>
        <p:nvSpPr>
          <p:cNvPr id="43" name="TextBox 42">
            <a:extLst>
              <a:ext uri="{FF2B5EF4-FFF2-40B4-BE49-F238E27FC236}">
                <a16:creationId xmlns:a16="http://schemas.microsoft.com/office/drawing/2014/main" id="{F325C46E-26E9-465C-85B9-FDC089CFA418}"/>
              </a:ext>
            </a:extLst>
          </p:cNvPr>
          <p:cNvSpPr txBox="1"/>
          <p:nvPr/>
        </p:nvSpPr>
        <p:spPr bwMode="auto">
          <a:xfrm>
            <a:off x="2264563"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4" name="TextBox 43">
            <a:extLst>
              <a:ext uri="{FF2B5EF4-FFF2-40B4-BE49-F238E27FC236}">
                <a16:creationId xmlns:a16="http://schemas.microsoft.com/office/drawing/2014/main" id="{0FB2031E-7604-4367-9A30-0B571B6BDD40}"/>
              </a:ext>
            </a:extLst>
          </p:cNvPr>
          <p:cNvSpPr txBox="1"/>
          <p:nvPr/>
        </p:nvSpPr>
        <p:spPr bwMode="auto">
          <a:xfrm>
            <a:off x="2488872"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a:t>
            </a:r>
          </a:p>
        </p:txBody>
      </p:sp>
      <p:sp>
        <p:nvSpPr>
          <p:cNvPr id="45" name="TextBox 44">
            <a:extLst>
              <a:ext uri="{FF2B5EF4-FFF2-40B4-BE49-F238E27FC236}">
                <a16:creationId xmlns:a16="http://schemas.microsoft.com/office/drawing/2014/main" id="{A5D71153-5BC6-40CD-8B59-BB11C6EF6BD8}"/>
              </a:ext>
            </a:extLst>
          </p:cNvPr>
          <p:cNvSpPr txBox="1"/>
          <p:nvPr/>
        </p:nvSpPr>
        <p:spPr bwMode="auto">
          <a:xfrm>
            <a:off x="2894431"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a:t>
            </a:r>
          </a:p>
        </p:txBody>
      </p:sp>
      <p:sp>
        <p:nvSpPr>
          <p:cNvPr id="46" name="TextBox 45">
            <a:extLst>
              <a:ext uri="{FF2B5EF4-FFF2-40B4-BE49-F238E27FC236}">
                <a16:creationId xmlns:a16="http://schemas.microsoft.com/office/drawing/2014/main" id="{81B7360F-CC0E-4747-AD64-74735B2E1871}"/>
              </a:ext>
            </a:extLst>
          </p:cNvPr>
          <p:cNvSpPr txBox="1"/>
          <p:nvPr/>
        </p:nvSpPr>
        <p:spPr bwMode="auto">
          <a:xfrm>
            <a:off x="359478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47" name="TextBox 46">
            <a:extLst>
              <a:ext uri="{FF2B5EF4-FFF2-40B4-BE49-F238E27FC236}">
                <a16:creationId xmlns:a16="http://schemas.microsoft.com/office/drawing/2014/main" id="{23656476-ED73-4EF2-B2E4-C714CC8647A6}"/>
              </a:ext>
            </a:extLst>
          </p:cNvPr>
          <p:cNvSpPr txBox="1"/>
          <p:nvPr/>
        </p:nvSpPr>
        <p:spPr bwMode="auto">
          <a:xfrm>
            <a:off x="4218975"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36</a:t>
            </a:r>
          </a:p>
        </p:txBody>
      </p:sp>
      <p:sp>
        <p:nvSpPr>
          <p:cNvPr id="48" name="TextBox 47">
            <a:extLst>
              <a:ext uri="{FF2B5EF4-FFF2-40B4-BE49-F238E27FC236}">
                <a16:creationId xmlns:a16="http://schemas.microsoft.com/office/drawing/2014/main" id="{D414F8E1-51BB-4B93-9DF1-AEE35DCAB84C}"/>
              </a:ext>
            </a:extLst>
          </p:cNvPr>
          <p:cNvSpPr txBox="1"/>
          <p:nvPr/>
        </p:nvSpPr>
        <p:spPr bwMode="auto">
          <a:xfrm>
            <a:off x="484939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49" name="TextBox 48">
            <a:extLst>
              <a:ext uri="{FF2B5EF4-FFF2-40B4-BE49-F238E27FC236}">
                <a16:creationId xmlns:a16="http://schemas.microsoft.com/office/drawing/2014/main" id="{BB154847-0116-4C0E-B0F6-D985446D4259}"/>
              </a:ext>
            </a:extLst>
          </p:cNvPr>
          <p:cNvSpPr txBox="1"/>
          <p:nvPr/>
        </p:nvSpPr>
        <p:spPr bwMode="auto">
          <a:xfrm>
            <a:off x="574906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64</a:t>
            </a:r>
          </a:p>
        </p:txBody>
      </p:sp>
      <p:sp>
        <p:nvSpPr>
          <p:cNvPr id="50" name="TextBox 49">
            <a:extLst>
              <a:ext uri="{FF2B5EF4-FFF2-40B4-BE49-F238E27FC236}">
                <a16:creationId xmlns:a16="http://schemas.microsoft.com/office/drawing/2014/main" id="{FB86CF40-E7FA-41AD-B645-97F42779D2BD}"/>
              </a:ext>
            </a:extLst>
          </p:cNvPr>
          <p:cNvSpPr txBox="1"/>
          <p:nvPr/>
        </p:nvSpPr>
        <p:spPr bwMode="auto">
          <a:xfrm>
            <a:off x="6610744"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51" name="TextBox 50">
            <a:extLst>
              <a:ext uri="{FF2B5EF4-FFF2-40B4-BE49-F238E27FC236}">
                <a16:creationId xmlns:a16="http://schemas.microsoft.com/office/drawing/2014/main" id="{F62CC4DF-DC28-49A2-BE05-35CCEF972BF0}"/>
              </a:ext>
            </a:extLst>
          </p:cNvPr>
          <p:cNvSpPr txBox="1"/>
          <p:nvPr/>
        </p:nvSpPr>
        <p:spPr bwMode="auto">
          <a:xfrm>
            <a:off x="7446880"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52" name="TextBox 51">
            <a:extLst>
              <a:ext uri="{FF2B5EF4-FFF2-40B4-BE49-F238E27FC236}">
                <a16:creationId xmlns:a16="http://schemas.microsoft.com/office/drawing/2014/main" id="{409BB281-83D3-4B2D-9B6F-962C41836BCB}"/>
              </a:ext>
            </a:extLst>
          </p:cNvPr>
          <p:cNvSpPr txBox="1"/>
          <p:nvPr/>
        </p:nvSpPr>
        <p:spPr bwMode="auto">
          <a:xfrm>
            <a:off x="8354037"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112</a:t>
            </a:r>
          </a:p>
        </p:txBody>
      </p:sp>
      <p:sp>
        <p:nvSpPr>
          <p:cNvPr id="53" name="TextBox 52">
            <a:extLst>
              <a:ext uri="{FF2B5EF4-FFF2-40B4-BE49-F238E27FC236}">
                <a16:creationId xmlns:a16="http://schemas.microsoft.com/office/drawing/2014/main" id="{6F631C78-5D2E-4ACF-A654-1AC9CE98FFD7}"/>
              </a:ext>
            </a:extLst>
          </p:cNvPr>
          <p:cNvSpPr txBox="1"/>
          <p:nvPr/>
        </p:nvSpPr>
        <p:spPr bwMode="auto">
          <a:xfrm>
            <a:off x="9214125" y="5793194"/>
            <a:ext cx="5501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128</a:t>
            </a:r>
          </a:p>
        </p:txBody>
      </p:sp>
      <p:sp>
        <p:nvSpPr>
          <p:cNvPr id="54" name="TextBox 53">
            <a:extLst>
              <a:ext uri="{FF2B5EF4-FFF2-40B4-BE49-F238E27FC236}">
                <a16:creationId xmlns:a16="http://schemas.microsoft.com/office/drawing/2014/main" id="{0BD3B256-9E12-4F14-A6C1-422DEADD0B12}"/>
              </a:ext>
            </a:extLst>
          </p:cNvPr>
          <p:cNvSpPr txBox="1"/>
          <p:nvPr/>
        </p:nvSpPr>
        <p:spPr bwMode="auto">
          <a:xfrm>
            <a:off x="8822681" y="4269433"/>
            <a:ext cx="3294467"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+ 0 active NRTIs (n &gt;188)</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+ 1 active NRTI (n &gt;104)</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+ 2-3 active NRTIs (n &gt;23)</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 raltegravir (n &gt;351)</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PI monotherapy (n &gt;374)</a:t>
            </a:r>
          </a:p>
        </p:txBody>
      </p:sp>
      <p:grpSp>
        <p:nvGrpSpPr>
          <p:cNvPr id="59" name="Group 58">
            <a:extLst>
              <a:ext uri="{FF2B5EF4-FFF2-40B4-BE49-F238E27FC236}">
                <a16:creationId xmlns:a16="http://schemas.microsoft.com/office/drawing/2014/main" id="{ACDFA687-5370-4D49-BFCC-E2BEA472F0FA}"/>
              </a:ext>
            </a:extLst>
          </p:cNvPr>
          <p:cNvGrpSpPr/>
          <p:nvPr/>
        </p:nvGrpSpPr>
        <p:grpSpPr>
          <a:xfrm>
            <a:off x="8465734" y="4614246"/>
            <a:ext cx="360567" cy="154532"/>
            <a:chOff x="4492450" y="4897274"/>
            <a:chExt cx="360567" cy="154532"/>
          </a:xfrm>
        </p:grpSpPr>
        <p:cxnSp>
          <p:nvCxnSpPr>
            <p:cNvPr id="57" name="Straight Connector 56">
              <a:extLst>
                <a:ext uri="{FF2B5EF4-FFF2-40B4-BE49-F238E27FC236}">
                  <a16:creationId xmlns:a16="http://schemas.microsoft.com/office/drawing/2014/main" id="{480EA5AC-B81A-4170-9EE3-5FC590F9F719}"/>
                </a:ext>
              </a:extLst>
            </p:cNvPr>
            <p:cNvCxnSpPr/>
            <p:nvPr/>
          </p:nvCxnSpPr>
          <p:spPr bwMode="auto">
            <a:xfrm flipH="1">
              <a:off x="4492450" y="4982519"/>
              <a:ext cx="360567" cy="0"/>
            </a:xfrm>
            <a:prstGeom prst="line">
              <a:avLst/>
            </a:prstGeom>
            <a:noFill/>
            <a:ln w="28575" cap="flat" cmpd="sng" algn="ctr">
              <a:solidFill>
                <a:schemeClr val="accent5"/>
              </a:solidFill>
              <a:prstDash val="solid"/>
              <a:round/>
              <a:headEnd type="none" w="med" len="med"/>
              <a:tailEnd type="none" w="med" len="med"/>
            </a:ln>
            <a:effectLst/>
          </p:spPr>
        </p:cxnSp>
        <p:sp>
          <p:nvSpPr>
            <p:cNvPr id="58" name="Rectangle 57">
              <a:extLst>
                <a:ext uri="{FF2B5EF4-FFF2-40B4-BE49-F238E27FC236}">
                  <a16:creationId xmlns:a16="http://schemas.microsoft.com/office/drawing/2014/main" id="{E15D68CA-5F7D-40BB-86D0-A319957AD229}"/>
                </a:ext>
              </a:extLst>
            </p:cNvPr>
            <p:cNvSpPr/>
            <p:nvPr/>
          </p:nvSpPr>
          <p:spPr bwMode="auto">
            <a:xfrm>
              <a:off x="4595467" y="4897274"/>
              <a:ext cx="154532" cy="154532"/>
            </a:xfrm>
            <a:prstGeom prst="rect">
              <a:avLst/>
            </a:prstGeom>
            <a:solidFill>
              <a:schemeClr val="accent5"/>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0" name="Group 59">
            <a:extLst>
              <a:ext uri="{FF2B5EF4-FFF2-40B4-BE49-F238E27FC236}">
                <a16:creationId xmlns:a16="http://schemas.microsoft.com/office/drawing/2014/main" id="{29E24DDB-C8A7-470F-B583-3BD701BA2A4C}"/>
              </a:ext>
            </a:extLst>
          </p:cNvPr>
          <p:cNvGrpSpPr/>
          <p:nvPr/>
        </p:nvGrpSpPr>
        <p:grpSpPr>
          <a:xfrm>
            <a:off x="8465734" y="4896665"/>
            <a:ext cx="360567" cy="154532"/>
            <a:chOff x="4492450" y="4897274"/>
            <a:chExt cx="360567" cy="154532"/>
          </a:xfrm>
        </p:grpSpPr>
        <p:cxnSp>
          <p:nvCxnSpPr>
            <p:cNvPr id="61" name="Straight Connector 60">
              <a:extLst>
                <a:ext uri="{FF2B5EF4-FFF2-40B4-BE49-F238E27FC236}">
                  <a16:creationId xmlns:a16="http://schemas.microsoft.com/office/drawing/2014/main" id="{8DC5F205-C4EB-473A-B92F-8A40C342C170}"/>
                </a:ext>
              </a:extLst>
            </p:cNvPr>
            <p:cNvCxnSpPr/>
            <p:nvPr/>
          </p:nvCxnSpPr>
          <p:spPr bwMode="auto">
            <a:xfrm flipH="1">
              <a:off x="4492450" y="4982519"/>
              <a:ext cx="360567" cy="0"/>
            </a:xfrm>
            <a:prstGeom prst="line">
              <a:avLst/>
            </a:prstGeom>
            <a:noFill/>
            <a:ln w="28575" cap="flat" cmpd="sng" algn="ctr">
              <a:solidFill>
                <a:schemeClr val="accent3"/>
              </a:solidFill>
              <a:prstDash val="solid"/>
              <a:round/>
              <a:headEnd type="none" w="med" len="med"/>
              <a:tailEnd type="none" w="med" len="med"/>
            </a:ln>
            <a:effectLst/>
          </p:spPr>
        </p:cxnSp>
        <p:sp>
          <p:nvSpPr>
            <p:cNvPr id="62" name="Rectangle 61">
              <a:extLst>
                <a:ext uri="{FF2B5EF4-FFF2-40B4-BE49-F238E27FC236}">
                  <a16:creationId xmlns:a16="http://schemas.microsoft.com/office/drawing/2014/main" id="{CBEAB94A-7A4B-4CB6-8364-84BD2DC65E90}"/>
                </a:ext>
              </a:extLst>
            </p:cNvPr>
            <p:cNvSpPr/>
            <p:nvPr/>
          </p:nvSpPr>
          <p:spPr bwMode="auto">
            <a:xfrm>
              <a:off x="4595467" y="4897274"/>
              <a:ext cx="154532" cy="154532"/>
            </a:xfrm>
            <a:prstGeom prst="rect">
              <a:avLst/>
            </a:prstGeom>
            <a:solidFill>
              <a:schemeClr val="accent3"/>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6" name="Group 65">
            <a:extLst>
              <a:ext uri="{FF2B5EF4-FFF2-40B4-BE49-F238E27FC236}">
                <a16:creationId xmlns:a16="http://schemas.microsoft.com/office/drawing/2014/main" id="{1E973198-9AA9-484A-BE91-9F4259D2428B}"/>
              </a:ext>
            </a:extLst>
          </p:cNvPr>
          <p:cNvGrpSpPr/>
          <p:nvPr/>
        </p:nvGrpSpPr>
        <p:grpSpPr>
          <a:xfrm>
            <a:off x="8465734" y="5462111"/>
            <a:ext cx="360567" cy="154532"/>
            <a:chOff x="4492450" y="4897274"/>
            <a:chExt cx="360567" cy="154532"/>
          </a:xfrm>
        </p:grpSpPr>
        <p:cxnSp>
          <p:nvCxnSpPr>
            <p:cNvPr id="67" name="Straight Connector 66">
              <a:extLst>
                <a:ext uri="{FF2B5EF4-FFF2-40B4-BE49-F238E27FC236}">
                  <a16:creationId xmlns:a16="http://schemas.microsoft.com/office/drawing/2014/main" id="{4761D75C-738B-4485-8F08-74A258B776A1}"/>
                </a:ext>
              </a:extLst>
            </p:cNvPr>
            <p:cNvCxnSpPr/>
            <p:nvPr/>
          </p:nvCxnSpPr>
          <p:spPr bwMode="auto">
            <a:xfrm flipH="1">
              <a:off x="4492450" y="4982519"/>
              <a:ext cx="360567" cy="0"/>
            </a:xfrm>
            <a:prstGeom prst="line">
              <a:avLst/>
            </a:prstGeom>
            <a:noFill/>
            <a:ln w="28575" cap="flat" cmpd="sng" algn="ctr">
              <a:solidFill>
                <a:schemeClr val="accent4"/>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2663EA73-5AAD-4E96-A0CA-95D75291B8A6}"/>
                </a:ext>
              </a:extLst>
            </p:cNvPr>
            <p:cNvSpPr/>
            <p:nvPr/>
          </p:nvSpPr>
          <p:spPr bwMode="auto">
            <a:xfrm>
              <a:off x="4595467" y="4897274"/>
              <a:ext cx="154532" cy="154532"/>
            </a:xfrm>
            <a:prstGeom prst="rect">
              <a:avLst/>
            </a:prstGeom>
            <a:solidFill>
              <a:schemeClr val="accent4"/>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9" name="Group 68">
            <a:extLst>
              <a:ext uri="{FF2B5EF4-FFF2-40B4-BE49-F238E27FC236}">
                <a16:creationId xmlns:a16="http://schemas.microsoft.com/office/drawing/2014/main" id="{5FFA75FF-B8D2-4368-9F14-ACB5C46FAEC2}"/>
              </a:ext>
            </a:extLst>
          </p:cNvPr>
          <p:cNvGrpSpPr/>
          <p:nvPr/>
        </p:nvGrpSpPr>
        <p:grpSpPr>
          <a:xfrm>
            <a:off x="8478922" y="4361438"/>
            <a:ext cx="360567" cy="154532"/>
            <a:chOff x="4492450" y="4897274"/>
            <a:chExt cx="360567" cy="154532"/>
          </a:xfrm>
        </p:grpSpPr>
        <p:cxnSp>
          <p:nvCxnSpPr>
            <p:cNvPr id="70" name="Straight Connector 69">
              <a:extLst>
                <a:ext uri="{FF2B5EF4-FFF2-40B4-BE49-F238E27FC236}">
                  <a16:creationId xmlns:a16="http://schemas.microsoft.com/office/drawing/2014/main" id="{F86F0D67-C155-4C8E-8F19-023387EEEB6C}"/>
                </a:ext>
              </a:extLst>
            </p:cNvPr>
            <p:cNvCxnSpPr/>
            <p:nvPr/>
          </p:nvCxnSpPr>
          <p:spPr bwMode="auto">
            <a:xfrm flipH="1">
              <a:off x="4492450" y="4982519"/>
              <a:ext cx="360567" cy="0"/>
            </a:xfrm>
            <a:prstGeom prst="line">
              <a:avLst/>
            </a:prstGeom>
            <a:noFill/>
            <a:ln w="28575" cap="flat" cmpd="sng" algn="ctr">
              <a:solidFill>
                <a:schemeClr val="accent1"/>
              </a:solidFill>
              <a:prstDash val="solid"/>
              <a:round/>
              <a:headEnd type="none" w="med" len="med"/>
              <a:tailEnd type="none" w="med" len="med"/>
            </a:ln>
            <a:effectLst/>
          </p:spPr>
        </p:cxnSp>
        <p:sp>
          <p:nvSpPr>
            <p:cNvPr id="71" name="Rectangle 70">
              <a:extLst>
                <a:ext uri="{FF2B5EF4-FFF2-40B4-BE49-F238E27FC236}">
                  <a16:creationId xmlns:a16="http://schemas.microsoft.com/office/drawing/2014/main" id="{A43E27AA-6AFB-4144-BB9C-62487EFF014B}"/>
                </a:ext>
              </a:extLst>
            </p:cNvPr>
            <p:cNvSpPr/>
            <p:nvPr/>
          </p:nvSpPr>
          <p:spPr bwMode="auto">
            <a:xfrm>
              <a:off x="4595467" y="4897274"/>
              <a:ext cx="154532" cy="154532"/>
            </a:xfrm>
            <a:prstGeom prst="rect">
              <a:avLst/>
            </a:prstGeom>
            <a:solidFill>
              <a:schemeClr val="accent1"/>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72" name="Group 71">
            <a:extLst>
              <a:ext uri="{FF2B5EF4-FFF2-40B4-BE49-F238E27FC236}">
                <a16:creationId xmlns:a16="http://schemas.microsoft.com/office/drawing/2014/main" id="{1A210B38-9BF3-4C8A-B4B2-73AC3ED08CE1}"/>
              </a:ext>
            </a:extLst>
          </p:cNvPr>
          <p:cNvGrpSpPr/>
          <p:nvPr/>
        </p:nvGrpSpPr>
        <p:grpSpPr>
          <a:xfrm>
            <a:off x="8465733" y="5168121"/>
            <a:ext cx="360567" cy="154532"/>
            <a:chOff x="4492450" y="4897274"/>
            <a:chExt cx="360567" cy="154532"/>
          </a:xfrm>
        </p:grpSpPr>
        <p:cxnSp>
          <p:nvCxnSpPr>
            <p:cNvPr id="73" name="Straight Connector 72">
              <a:extLst>
                <a:ext uri="{FF2B5EF4-FFF2-40B4-BE49-F238E27FC236}">
                  <a16:creationId xmlns:a16="http://schemas.microsoft.com/office/drawing/2014/main" id="{CC5D68AA-A7FE-4AC6-8ECB-EDF0FCAC2A21}"/>
                </a:ext>
              </a:extLst>
            </p:cNvPr>
            <p:cNvCxnSpPr/>
            <p:nvPr/>
          </p:nvCxnSpPr>
          <p:spPr bwMode="auto">
            <a:xfrm flipH="1">
              <a:off x="4492450" y="4982519"/>
              <a:ext cx="360567" cy="0"/>
            </a:xfrm>
            <a:prstGeom prst="line">
              <a:avLst/>
            </a:prstGeom>
            <a:noFill/>
            <a:ln w="28575" cap="flat" cmpd="sng" algn="ctr">
              <a:solidFill>
                <a:schemeClr val="accent6"/>
              </a:solidFill>
              <a:prstDash val="solid"/>
              <a:round/>
              <a:headEnd type="none" w="med" len="med"/>
              <a:tailEnd type="none" w="med" len="med"/>
            </a:ln>
            <a:effectLst/>
          </p:spPr>
        </p:cxnSp>
        <p:sp>
          <p:nvSpPr>
            <p:cNvPr id="74" name="Rectangle 73">
              <a:extLst>
                <a:ext uri="{FF2B5EF4-FFF2-40B4-BE49-F238E27FC236}">
                  <a16:creationId xmlns:a16="http://schemas.microsoft.com/office/drawing/2014/main" id="{3C40A691-881F-43AD-8D77-6719E57ED2D5}"/>
                </a:ext>
              </a:extLst>
            </p:cNvPr>
            <p:cNvSpPr/>
            <p:nvPr/>
          </p:nvSpPr>
          <p:spPr bwMode="auto">
            <a:xfrm>
              <a:off x="4595467" y="4897274"/>
              <a:ext cx="154532" cy="154532"/>
            </a:xfrm>
            <a:prstGeom prst="rect">
              <a:avLst/>
            </a:prstGeom>
            <a:solidFill>
              <a:schemeClr val="accent6"/>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cxnSp>
        <p:nvCxnSpPr>
          <p:cNvPr id="8" name="Straight Arrow Connector 7">
            <a:extLst>
              <a:ext uri="{FF2B5EF4-FFF2-40B4-BE49-F238E27FC236}">
                <a16:creationId xmlns:a16="http://schemas.microsoft.com/office/drawing/2014/main" id="{8A753202-E2E9-4CD2-BA77-2297F012236A}"/>
              </a:ext>
            </a:extLst>
          </p:cNvPr>
          <p:cNvCxnSpPr>
            <a:cxnSpLocks/>
          </p:cNvCxnSpPr>
          <p:nvPr/>
        </p:nvCxnSpPr>
        <p:spPr bwMode="auto">
          <a:xfrm flipH="1" flipV="1">
            <a:off x="10389900" y="2946802"/>
            <a:ext cx="473748" cy="6780"/>
          </a:xfrm>
          <a:prstGeom prst="straightConnector1">
            <a:avLst/>
          </a:prstGeom>
          <a:noFill/>
          <a:ln w="57150" cap="flat" cmpd="sng" algn="ctr">
            <a:solidFill>
              <a:schemeClr val="accent1"/>
            </a:solidFill>
            <a:prstDash val="solid"/>
            <a:round/>
            <a:headEnd type="none" w="med" len="med"/>
            <a:tailEnd type="triangle"/>
          </a:ln>
          <a:effectLst/>
        </p:spPr>
      </p:cxnSp>
      <p:cxnSp>
        <p:nvCxnSpPr>
          <p:cNvPr id="139" name="Straight Arrow Connector 138">
            <a:extLst>
              <a:ext uri="{FF2B5EF4-FFF2-40B4-BE49-F238E27FC236}">
                <a16:creationId xmlns:a16="http://schemas.microsoft.com/office/drawing/2014/main" id="{6D63618F-667A-454B-95C9-524EB87E1D9C}"/>
              </a:ext>
            </a:extLst>
          </p:cNvPr>
          <p:cNvCxnSpPr/>
          <p:nvPr/>
        </p:nvCxnSpPr>
        <p:spPr bwMode="auto">
          <a:xfrm flipH="1">
            <a:off x="7861288" y="3820025"/>
            <a:ext cx="889923" cy="0"/>
          </a:xfrm>
          <a:prstGeom prst="straightConnector1">
            <a:avLst/>
          </a:prstGeom>
          <a:noFill/>
          <a:ln w="57150" cap="flat" cmpd="sng" algn="ctr">
            <a:solidFill>
              <a:schemeClr val="accent4"/>
            </a:solidFill>
            <a:prstDash val="solid"/>
            <a:round/>
            <a:headEnd type="none" w="med" len="med"/>
            <a:tailEnd type="triangle"/>
          </a:ln>
          <a:effectLst/>
        </p:spPr>
      </p:cxnSp>
      <p:sp>
        <p:nvSpPr>
          <p:cNvPr id="10" name="TextBox 9">
            <a:extLst>
              <a:ext uri="{FF2B5EF4-FFF2-40B4-BE49-F238E27FC236}">
                <a16:creationId xmlns:a16="http://schemas.microsoft.com/office/drawing/2014/main" id="{E6676DD4-DCF1-4337-8B01-01BF8BF15BE6}"/>
              </a:ext>
            </a:extLst>
          </p:cNvPr>
          <p:cNvSpPr txBox="1"/>
          <p:nvPr/>
        </p:nvSpPr>
        <p:spPr bwMode="auto">
          <a:xfrm>
            <a:off x="10963610" y="2482918"/>
            <a:ext cx="1157374" cy="923330"/>
          </a:xfrm>
          <a:prstGeom prst="rect">
            <a:avLst/>
          </a:prstGeom>
          <a:noFill/>
          <a:ln w="28575">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With “inactive” NRTIs</a:t>
            </a:r>
          </a:p>
        </p:txBody>
      </p:sp>
      <p:sp>
        <p:nvSpPr>
          <p:cNvPr id="140" name="TextBox 139">
            <a:extLst>
              <a:ext uri="{FF2B5EF4-FFF2-40B4-BE49-F238E27FC236}">
                <a16:creationId xmlns:a16="http://schemas.microsoft.com/office/drawing/2014/main" id="{F07C11DE-BDA4-4886-9F76-0835823995EB}"/>
              </a:ext>
            </a:extLst>
          </p:cNvPr>
          <p:cNvSpPr txBox="1"/>
          <p:nvPr/>
        </p:nvSpPr>
        <p:spPr bwMode="auto">
          <a:xfrm>
            <a:off x="8789727" y="3597707"/>
            <a:ext cx="2538179" cy="369332"/>
          </a:xfrm>
          <a:prstGeom prst="rect">
            <a:avLst/>
          </a:prstGeom>
          <a:noFill/>
          <a:ln w="28575">
            <a:solidFill>
              <a:schemeClr val="accent4"/>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Boosted PI monotherapy</a:t>
            </a:r>
          </a:p>
        </p:txBody>
      </p:sp>
      <p:grpSp>
        <p:nvGrpSpPr>
          <p:cNvPr id="141" name="Group 140">
            <a:extLst>
              <a:ext uri="{FF2B5EF4-FFF2-40B4-BE49-F238E27FC236}">
                <a16:creationId xmlns:a16="http://schemas.microsoft.com/office/drawing/2014/main" id="{89E3DFFF-9F7F-44A2-B2E7-BE5F1ADF67F3}"/>
              </a:ext>
            </a:extLst>
          </p:cNvPr>
          <p:cNvGrpSpPr/>
          <p:nvPr/>
        </p:nvGrpSpPr>
        <p:grpSpPr>
          <a:xfrm>
            <a:off x="9392911" y="6207927"/>
            <a:ext cx="2488502" cy="454909"/>
            <a:chOff x="9392911" y="6207927"/>
            <a:chExt cx="2488502" cy="454909"/>
          </a:xfrm>
        </p:grpSpPr>
        <p:pic>
          <p:nvPicPr>
            <p:cNvPr id="142" name="Picture 141" descr="A picture containing text, ax, wheel&#10;&#10;Description automatically generated">
              <a:extLst>
                <a:ext uri="{FF2B5EF4-FFF2-40B4-BE49-F238E27FC236}">
                  <a16:creationId xmlns:a16="http://schemas.microsoft.com/office/drawing/2014/main" id="{4B5DD4D7-C781-45D9-82D0-EEFB84C463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43" name="Rectangle 8">
              <a:extLst>
                <a:ext uri="{FF2B5EF4-FFF2-40B4-BE49-F238E27FC236}">
                  <a16:creationId xmlns:a16="http://schemas.microsoft.com/office/drawing/2014/main" id="{F48A09B8-CFFF-4B02-B604-8784F4AFDAC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 name="Rectangle: Rounded Corners 3">
            <a:extLst>
              <a:ext uri="{FF2B5EF4-FFF2-40B4-BE49-F238E27FC236}">
                <a16:creationId xmlns:a16="http://schemas.microsoft.com/office/drawing/2014/main" id="{E5D8B47D-D432-36A7-B361-4924447628FF}"/>
              </a:ext>
            </a:extLst>
          </p:cNvPr>
          <p:cNvSpPr/>
          <p:nvPr/>
        </p:nvSpPr>
        <p:spPr bwMode="auto">
          <a:xfrm>
            <a:off x="670231" y="2727600"/>
            <a:ext cx="6204365" cy="1507688"/>
          </a:xfrm>
          <a:prstGeom prst="roundRect">
            <a:avLst/>
          </a:prstGeom>
          <a:solidFill>
            <a:schemeClr val="accent2">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Do NRTIs also maintain activity in this setting when they are combined with second-generation INSTI?</a:t>
            </a:r>
          </a:p>
        </p:txBody>
      </p:sp>
    </p:spTree>
    <p:extLst>
      <p:ext uri="{BB962C8B-B14F-4D97-AF65-F5344CB8AC3E}">
        <p14:creationId xmlns:p14="http://schemas.microsoft.com/office/powerpoint/2010/main" val="850282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2C21466-FFFB-4F13-91A6-CF5DEE85549D}"/>
              </a:ext>
            </a:extLst>
          </p:cNvPr>
          <p:cNvSpPr/>
          <p:nvPr/>
        </p:nvSpPr>
        <p:spPr bwMode="auto">
          <a:xfrm>
            <a:off x="604674" y="5584054"/>
            <a:ext cx="10461225" cy="636987"/>
          </a:xfrm>
          <a:prstGeom prst="roundRect">
            <a:avLst/>
          </a:prstGeom>
          <a:solidFill>
            <a:schemeClr val="accent5">
              <a:lumMod val="20000"/>
              <a:lumOff val="80000"/>
            </a:schemeClr>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 name="Title 1">
            <a:extLst>
              <a:ext uri="{FF2B5EF4-FFF2-40B4-BE49-F238E27FC236}">
                <a16:creationId xmlns:a16="http://schemas.microsoft.com/office/drawing/2014/main" id="{442DBD86-C168-4912-BFF4-8AE09E7AB7B4}"/>
              </a:ext>
            </a:extLst>
          </p:cNvPr>
          <p:cNvSpPr>
            <a:spLocks noGrp="1"/>
          </p:cNvSpPr>
          <p:nvPr>
            <p:ph type="title"/>
          </p:nvPr>
        </p:nvSpPr>
        <p:spPr/>
        <p:txBody>
          <a:bodyPr/>
          <a:lstStyle/>
          <a:p>
            <a:r>
              <a:rPr lang="en-US" dirty="0">
                <a:latin typeface="Calibri"/>
                <a:cs typeface="Calibri"/>
              </a:rPr>
              <a:t>NADIA: Second-line DTG vs DRV/RTV and TDF vs ZDV </a:t>
            </a:r>
            <a:r>
              <a:rPr lang="en-US" dirty="0"/>
              <a:t>After NNRTI Failure in Sub-Saharan Africa</a:t>
            </a:r>
            <a:endParaRPr lang="en-US" dirty="0">
              <a:latin typeface="Calibri"/>
              <a:cs typeface="Calibri"/>
            </a:endParaRPr>
          </a:p>
        </p:txBody>
      </p:sp>
      <p:sp>
        <p:nvSpPr>
          <p:cNvPr id="8" name="Text Box 15">
            <a:extLst>
              <a:ext uri="{FF2B5EF4-FFF2-40B4-BE49-F238E27FC236}">
                <a16:creationId xmlns:a16="http://schemas.microsoft.com/office/drawing/2014/main" id="{27A7520A-126C-F840-85EA-3903F72CB2CF}"/>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 </a:t>
            </a:r>
          </a:p>
        </p:txBody>
      </p:sp>
      <p:sp>
        <p:nvSpPr>
          <p:cNvPr id="9" name="Content Placeholder 2">
            <a:extLst>
              <a:ext uri="{FF2B5EF4-FFF2-40B4-BE49-F238E27FC236}">
                <a16:creationId xmlns:a16="http://schemas.microsoft.com/office/drawing/2014/main" id="{5E0CC76D-FFDB-044F-848B-73D92EBBDC77}"/>
              </a:ext>
            </a:extLst>
          </p:cNvPr>
          <p:cNvSpPr>
            <a:spLocks noGrp="1"/>
          </p:cNvSpPr>
          <p:nvPr>
            <p:ph idx="1"/>
          </p:nvPr>
        </p:nvSpPr>
        <p:spPr>
          <a:xfrm>
            <a:off x="604675" y="1513047"/>
            <a:ext cx="10877529" cy="338224"/>
          </a:xfrm>
        </p:spPr>
        <p:txBody>
          <a:bodyPr/>
          <a:lstStyle/>
          <a:p>
            <a:pPr>
              <a:spcAft>
                <a:spcPts val="600"/>
              </a:spcAft>
            </a:pPr>
            <a:r>
              <a:rPr lang="en-US" sz="2200" dirty="0">
                <a:solidFill>
                  <a:srgbClr val="000000"/>
                </a:solidFill>
              </a:rPr>
              <a:t>Multicenter, 2 x 2 randomized, open-label, noninferiority phase III trial</a:t>
            </a:r>
          </a:p>
        </p:txBody>
      </p:sp>
      <p:sp>
        <p:nvSpPr>
          <p:cNvPr id="10" name="Rectangle 6">
            <a:extLst>
              <a:ext uri="{FF2B5EF4-FFF2-40B4-BE49-F238E27FC236}">
                <a16:creationId xmlns:a16="http://schemas.microsoft.com/office/drawing/2014/main" id="{153FAC30-416E-A648-BD69-82F2DFDE4083}"/>
              </a:ext>
            </a:extLst>
          </p:cNvPr>
          <p:cNvSpPr>
            <a:spLocks noChangeArrowheads="1"/>
          </p:cNvSpPr>
          <p:nvPr/>
        </p:nvSpPr>
        <p:spPr bwMode="auto">
          <a:xfrm>
            <a:off x="4083136" y="2287106"/>
            <a:ext cx="1999009" cy="873001"/>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50 mg QD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235)</a:t>
            </a:r>
          </a:p>
        </p:txBody>
      </p:sp>
      <p:sp>
        <p:nvSpPr>
          <p:cNvPr id="11" name="Rectangle 7">
            <a:extLst>
              <a:ext uri="{FF2B5EF4-FFF2-40B4-BE49-F238E27FC236}">
                <a16:creationId xmlns:a16="http://schemas.microsoft.com/office/drawing/2014/main" id="{A84BB31F-29C6-AE4A-B582-C5679F93714D}"/>
              </a:ext>
            </a:extLst>
          </p:cNvPr>
          <p:cNvSpPr>
            <a:spLocks noChangeArrowheads="1"/>
          </p:cNvSpPr>
          <p:nvPr/>
        </p:nvSpPr>
        <p:spPr bwMode="auto">
          <a:xfrm>
            <a:off x="4083135" y="3447090"/>
            <a:ext cx="1999010" cy="875447"/>
          </a:xfrm>
          <a:prstGeom prst="rect">
            <a:avLst/>
          </a:prstGeom>
          <a:solidFill>
            <a:schemeClr val="accent3"/>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DRV/RTV</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800 mg/100 mg QD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(n = 229)</a:t>
            </a:r>
          </a:p>
        </p:txBody>
      </p:sp>
      <p:sp>
        <p:nvSpPr>
          <p:cNvPr id="12" name="Line 53">
            <a:extLst>
              <a:ext uri="{FF2B5EF4-FFF2-40B4-BE49-F238E27FC236}">
                <a16:creationId xmlns:a16="http://schemas.microsoft.com/office/drawing/2014/main" id="{48934C29-A5E9-7547-AB5F-9751686A6703}"/>
              </a:ext>
            </a:extLst>
          </p:cNvPr>
          <p:cNvSpPr>
            <a:spLocks noChangeShapeType="1"/>
          </p:cNvSpPr>
          <p:nvPr/>
        </p:nvSpPr>
        <p:spPr bwMode="auto">
          <a:xfrm>
            <a:off x="3390809" y="3409456"/>
            <a:ext cx="466725" cy="350838"/>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3" name="Line 54">
            <a:extLst>
              <a:ext uri="{FF2B5EF4-FFF2-40B4-BE49-F238E27FC236}">
                <a16:creationId xmlns:a16="http://schemas.microsoft.com/office/drawing/2014/main" id="{AFB1C721-F730-804C-BFEC-91550B175D5D}"/>
              </a:ext>
            </a:extLst>
          </p:cNvPr>
          <p:cNvSpPr>
            <a:spLocks noChangeShapeType="1"/>
          </p:cNvSpPr>
          <p:nvPr/>
        </p:nvSpPr>
        <p:spPr bwMode="auto">
          <a:xfrm flipV="1">
            <a:off x="3390809" y="2809382"/>
            <a:ext cx="466725" cy="347663"/>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4" name="Rectangle 13">
            <a:extLst>
              <a:ext uri="{FF2B5EF4-FFF2-40B4-BE49-F238E27FC236}">
                <a16:creationId xmlns:a16="http://schemas.microsoft.com/office/drawing/2014/main" id="{58B3B82B-A34A-6343-B201-7BCBF82F9276}"/>
              </a:ext>
            </a:extLst>
          </p:cNvPr>
          <p:cNvSpPr/>
          <p:nvPr/>
        </p:nvSpPr>
        <p:spPr>
          <a:xfrm>
            <a:off x="604674" y="2610898"/>
            <a:ext cx="2560533" cy="156966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Patients with HIV receiving TDF + 3TC or FTC + NNRTI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for ≥6 mo with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treatment failure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(HIV-1 RNA ≥1000 c/mL x 2)</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464)</a:t>
            </a:r>
          </a:p>
        </p:txBody>
      </p:sp>
      <p:sp>
        <p:nvSpPr>
          <p:cNvPr id="16" name="Line 54">
            <a:extLst>
              <a:ext uri="{FF2B5EF4-FFF2-40B4-BE49-F238E27FC236}">
                <a16:creationId xmlns:a16="http://schemas.microsoft.com/office/drawing/2014/main" id="{1B2C9D54-EB69-BA48-AC2E-8832261C92FA}"/>
              </a:ext>
            </a:extLst>
          </p:cNvPr>
          <p:cNvSpPr>
            <a:spLocks noChangeShapeType="1"/>
          </p:cNvSpPr>
          <p:nvPr/>
        </p:nvSpPr>
        <p:spPr bwMode="auto">
          <a:xfrm flipV="1">
            <a:off x="10051455" y="3236496"/>
            <a:ext cx="374545" cy="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TextBox 16">
            <a:extLst>
              <a:ext uri="{FF2B5EF4-FFF2-40B4-BE49-F238E27FC236}">
                <a16:creationId xmlns:a16="http://schemas.microsoft.com/office/drawing/2014/main" id="{A15B1977-C4E6-A248-AA3A-E0E8D8D5B154}"/>
              </a:ext>
            </a:extLst>
          </p:cNvPr>
          <p:cNvSpPr txBox="1"/>
          <p:nvPr/>
        </p:nvSpPr>
        <p:spPr bwMode="auto">
          <a:xfrm>
            <a:off x="10446547" y="2950869"/>
            <a:ext cx="13161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Follow-up for 96 wk</a:t>
            </a:r>
          </a:p>
        </p:txBody>
      </p:sp>
      <p:sp>
        <p:nvSpPr>
          <p:cNvPr id="31" name="Content Placeholder 2">
            <a:extLst>
              <a:ext uri="{FF2B5EF4-FFF2-40B4-BE49-F238E27FC236}">
                <a16:creationId xmlns:a16="http://schemas.microsoft.com/office/drawing/2014/main" id="{758925D8-6568-014B-BCE6-4A460DBDE2F4}"/>
              </a:ext>
            </a:extLst>
          </p:cNvPr>
          <p:cNvSpPr txBox="1">
            <a:spLocks/>
          </p:cNvSpPr>
          <p:nvPr/>
        </p:nvSpPr>
        <p:spPr bwMode="auto">
          <a:xfrm>
            <a:off x="604674" y="4718317"/>
            <a:ext cx="10877529" cy="1575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outcome: Wk 48 HIV-1 RNA &lt;400 c/mL by FDA snapshot</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CD4+ cell count ≤200 cells/mm</a:t>
            </a:r>
            <a:r>
              <a:rPr kumimoji="0" lang="en-US" altLang="en-US" sz="2000" b="0" i="0" u="none" strike="noStrike" kern="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 51%; HIV-1 RNA ≥100,000 c/mL: 28%</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Baseline resistance: K65R/N, 50%; M184V/I, 86%; intermediate/high TDF resistance, 58%; </a:t>
            </a:r>
            <a:b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intermediate/high ZDV resistance, 18%</a:t>
            </a:r>
          </a:p>
          <a:p>
            <a:pPr marL="342900" marR="0" lvl="0" indent="-342900" algn="l" defTabSz="914400" rtl="0" eaLnBrk="1" fontAlgn="base" latinLnBrk="0" hangingPunct="1">
              <a:lnSpc>
                <a:spcPct val="90000"/>
              </a:lnSpc>
              <a:spcBef>
                <a:spcPts val="1000"/>
              </a:spcBef>
              <a:spcAft>
                <a:spcPts val="400"/>
              </a:spcAft>
              <a:buClr>
                <a:srgbClr val="000000"/>
              </a:buClr>
              <a:buSzTx/>
              <a:buFont typeface="Wingdings" panose="05000000000000000000" pitchFamily="2" charset="2"/>
              <a:buChar char="§"/>
              <a:tabLst/>
              <a:defRPr/>
            </a:pP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2" name="Line 54">
            <a:extLst>
              <a:ext uri="{FF2B5EF4-FFF2-40B4-BE49-F238E27FC236}">
                <a16:creationId xmlns:a16="http://schemas.microsoft.com/office/drawing/2014/main" id="{B4A43BE9-10EC-9F4F-90BE-129F0BEADA6C}"/>
              </a:ext>
            </a:extLst>
          </p:cNvPr>
          <p:cNvSpPr>
            <a:spLocks noChangeShapeType="1"/>
          </p:cNvSpPr>
          <p:nvPr/>
        </p:nvSpPr>
        <p:spPr bwMode="auto">
          <a:xfrm>
            <a:off x="3578587" y="2307966"/>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 name="TextBox 32">
            <a:extLst>
              <a:ext uri="{FF2B5EF4-FFF2-40B4-BE49-F238E27FC236}">
                <a16:creationId xmlns:a16="http://schemas.microsoft.com/office/drawing/2014/main" id="{863B21AC-E767-4840-9C27-C66F4A4034E2}"/>
              </a:ext>
            </a:extLst>
          </p:cNvPr>
          <p:cNvSpPr txBox="1"/>
          <p:nvPr/>
        </p:nvSpPr>
        <p:spPr bwMode="auto">
          <a:xfrm>
            <a:off x="2742407" y="1949793"/>
            <a:ext cx="16723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Randomization 1</a:t>
            </a:r>
          </a:p>
        </p:txBody>
      </p:sp>
      <p:sp>
        <p:nvSpPr>
          <p:cNvPr id="28" name="Rectangle 6">
            <a:extLst>
              <a:ext uri="{FF2B5EF4-FFF2-40B4-BE49-F238E27FC236}">
                <a16:creationId xmlns:a16="http://schemas.microsoft.com/office/drawing/2014/main" id="{49C7E6D1-182A-E04C-9FB4-BEFAEC6752AD}"/>
              </a:ext>
            </a:extLst>
          </p:cNvPr>
          <p:cNvSpPr>
            <a:spLocks noChangeArrowheads="1"/>
          </p:cNvSpPr>
          <p:nvPr/>
        </p:nvSpPr>
        <p:spPr bwMode="auto">
          <a:xfrm>
            <a:off x="7157393" y="2021466"/>
            <a:ext cx="2869686" cy="525650"/>
          </a:xfrm>
          <a:prstGeom prst="rect">
            <a:avLst/>
          </a:prstGeom>
          <a:solidFill>
            <a:schemeClr val="accent4"/>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3TC/TDF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300 mg/300 mg QD</a:t>
            </a:r>
          </a:p>
        </p:txBody>
      </p:sp>
      <p:sp>
        <p:nvSpPr>
          <p:cNvPr id="29" name="Rectangle 7">
            <a:extLst>
              <a:ext uri="{FF2B5EF4-FFF2-40B4-BE49-F238E27FC236}">
                <a16:creationId xmlns:a16="http://schemas.microsoft.com/office/drawing/2014/main" id="{3F61F665-9A28-3442-BDFB-47CAC8575159}"/>
              </a:ext>
            </a:extLst>
          </p:cNvPr>
          <p:cNvSpPr>
            <a:spLocks noChangeArrowheads="1"/>
          </p:cNvSpPr>
          <p:nvPr/>
        </p:nvSpPr>
        <p:spPr bwMode="auto">
          <a:xfrm>
            <a:off x="7157392" y="2629861"/>
            <a:ext cx="2869687" cy="527123"/>
          </a:xfrm>
          <a:prstGeom prst="rect">
            <a:avLst/>
          </a:prstGeom>
          <a:solidFill>
            <a:schemeClr val="accent6"/>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3TC/ZDV*</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150 mg/300 mg BID</a:t>
            </a:r>
            <a:endPar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9" name="Rectangle 6">
            <a:extLst>
              <a:ext uri="{FF2B5EF4-FFF2-40B4-BE49-F238E27FC236}">
                <a16:creationId xmlns:a16="http://schemas.microsoft.com/office/drawing/2014/main" id="{AB93CC00-DFD1-7C49-B05D-FE3FAB440587}"/>
              </a:ext>
            </a:extLst>
          </p:cNvPr>
          <p:cNvSpPr>
            <a:spLocks noChangeArrowheads="1"/>
          </p:cNvSpPr>
          <p:nvPr/>
        </p:nvSpPr>
        <p:spPr bwMode="auto">
          <a:xfrm>
            <a:off x="7157392" y="3326364"/>
            <a:ext cx="2869686" cy="525650"/>
          </a:xfrm>
          <a:prstGeom prst="rect">
            <a:avLst/>
          </a:prstGeom>
          <a:solidFill>
            <a:schemeClr val="accent4"/>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3TC/TDF</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300 mg/300 mg QD</a:t>
            </a: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0" name="Rectangle 7">
            <a:extLst>
              <a:ext uri="{FF2B5EF4-FFF2-40B4-BE49-F238E27FC236}">
                <a16:creationId xmlns:a16="http://schemas.microsoft.com/office/drawing/2014/main" id="{FF728095-CC11-5841-91F0-4425EFD88E07}"/>
              </a:ext>
            </a:extLst>
          </p:cNvPr>
          <p:cNvSpPr>
            <a:spLocks noChangeArrowheads="1"/>
          </p:cNvSpPr>
          <p:nvPr/>
        </p:nvSpPr>
        <p:spPr bwMode="auto">
          <a:xfrm>
            <a:off x="7157391" y="3934759"/>
            <a:ext cx="2869687" cy="527123"/>
          </a:xfrm>
          <a:prstGeom prst="rect">
            <a:avLst/>
          </a:prstGeom>
          <a:solidFill>
            <a:schemeClr val="accent6"/>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3TC/ZDV*</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150 mg/300 mg BID</a:t>
            </a:r>
            <a:endPar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3" name="TextBox 2">
            <a:extLst>
              <a:ext uri="{FF2B5EF4-FFF2-40B4-BE49-F238E27FC236}">
                <a16:creationId xmlns:a16="http://schemas.microsoft.com/office/drawing/2014/main" id="{9CB2E080-3748-304B-9C2D-308DAF32E098}"/>
              </a:ext>
            </a:extLst>
          </p:cNvPr>
          <p:cNvSpPr txBox="1"/>
          <p:nvPr/>
        </p:nvSpPr>
        <p:spPr bwMode="auto">
          <a:xfrm>
            <a:off x="7157392" y="4455547"/>
            <a:ext cx="286968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*TDF added to 3TC/ZDV if HBV coinfection.</a:t>
            </a:r>
          </a:p>
        </p:txBody>
      </p:sp>
      <p:sp>
        <p:nvSpPr>
          <p:cNvPr id="41" name="TextBox 40">
            <a:extLst>
              <a:ext uri="{FF2B5EF4-FFF2-40B4-BE49-F238E27FC236}">
                <a16:creationId xmlns:a16="http://schemas.microsoft.com/office/drawing/2014/main" id="{3A848103-5094-024C-BE77-C38F24BBFC8D}"/>
              </a:ext>
            </a:extLst>
          </p:cNvPr>
          <p:cNvSpPr txBox="1"/>
          <p:nvPr/>
        </p:nvSpPr>
        <p:spPr bwMode="auto">
          <a:xfrm>
            <a:off x="5569557" y="1951143"/>
            <a:ext cx="167235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Randomization 2</a:t>
            </a:r>
          </a:p>
        </p:txBody>
      </p:sp>
      <p:sp>
        <p:nvSpPr>
          <p:cNvPr id="42" name="Line 54">
            <a:extLst>
              <a:ext uri="{FF2B5EF4-FFF2-40B4-BE49-F238E27FC236}">
                <a16:creationId xmlns:a16="http://schemas.microsoft.com/office/drawing/2014/main" id="{9726649E-E38C-694F-80EA-870631FD248B}"/>
              </a:ext>
            </a:extLst>
          </p:cNvPr>
          <p:cNvSpPr>
            <a:spLocks noChangeShapeType="1"/>
          </p:cNvSpPr>
          <p:nvPr/>
        </p:nvSpPr>
        <p:spPr bwMode="auto">
          <a:xfrm>
            <a:off x="6506831" y="2237363"/>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Line 53">
            <a:extLst>
              <a:ext uri="{FF2B5EF4-FFF2-40B4-BE49-F238E27FC236}">
                <a16:creationId xmlns:a16="http://schemas.microsoft.com/office/drawing/2014/main" id="{041FC691-FB61-6E4C-9AE1-7F12B1FA57CB}"/>
              </a:ext>
            </a:extLst>
          </p:cNvPr>
          <p:cNvSpPr>
            <a:spLocks noChangeShapeType="1"/>
          </p:cNvSpPr>
          <p:nvPr/>
        </p:nvSpPr>
        <p:spPr bwMode="auto">
          <a:xfrm>
            <a:off x="6363751" y="2842224"/>
            <a:ext cx="556107" cy="20602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4" name="Line 54">
            <a:extLst>
              <a:ext uri="{FF2B5EF4-FFF2-40B4-BE49-F238E27FC236}">
                <a16:creationId xmlns:a16="http://schemas.microsoft.com/office/drawing/2014/main" id="{B18B220A-92A4-7547-B543-011AEBC083E0}"/>
              </a:ext>
            </a:extLst>
          </p:cNvPr>
          <p:cNvSpPr>
            <a:spLocks noChangeShapeType="1"/>
          </p:cNvSpPr>
          <p:nvPr/>
        </p:nvSpPr>
        <p:spPr bwMode="auto">
          <a:xfrm flipV="1">
            <a:off x="6363751" y="2360504"/>
            <a:ext cx="509774" cy="229308"/>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5" name="Line 53">
            <a:extLst>
              <a:ext uri="{FF2B5EF4-FFF2-40B4-BE49-F238E27FC236}">
                <a16:creationId xmlns:a16="http://schemas.microsoft.com/office/drawing/2014/main" id="{2B58CF3D-9D7D-584C-92A9-A410828E942D}"/>
              </a:ext>
            </a:extLst>
          </p:cNvPr>
          <p:cNvSpPr>
            <a:spLocks noChangeShapeType="1"/>
          </p:cNvSpPr>
          <p:nvPr/>
        </p:nvSpPr>
        <p:spPr bwMode="auto">
          <a:xfrm>
            <a:off x="6389285" y="4020426"/>
            <a:ext cx="556107" cy="20602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6" name="Line 54">
            <a:extLst>
              <a:ext uri="{FF2B5EF4-FFF2-40B4-BE49-F238E27FC236}">
                <a16:creationId xmlns:a16="http://schemas.microsoft.com/office/drawing/2014/main" id="{77E3B57A-1353-4E42-B4B6-ADF1267D4ADC}"/>
              </a:ext>
            </a:extLst>
          </p:cNvPr>
          <p:cNvSpPr>
            <a:spLocks noChangeShapeType="1"/>
          </p:cNvSpPr>
          <p:nvPr/>
        </p:nvSpPr>
        <p:spPr bwMode="auto">
          <a:xfrm flipV="1">
            <a:off x="6389285" y="3538706"/>
            <a:ext cx="509774" cy="229308"/>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30" name="Group 29">
            <a:extLst>
              <a:ext uri="{FF2B5EF4-FFF2-40B4-BE49-F238E27FC236}">
                <a16:creationId xmlns:a16="http://schemas.microsoft.com/office/drawing/2014/main" id="{771A559D-309E-4DE3-AACE-6FC2D92E3A94}"/>
              </a:ext>
            </a:extLst>
          </p:cNvPr>
          <p:cNvGrpSpPr/>
          <p:nvPr/>
        </p:nvGrpSpPr>
        <p:grpSpPr>
          <a:xfrm>
            <a:off x="9392911" y="6207927"/>
            <a:ext cx="2488502" cy="454909"/>
            <a:chOff x="9392911" y="6207927"/>
            <a:chExt cx="2488502" cy="454909"/>
          </a:xfrm>
        </p:grpSpPr>
        <p:pic>
          <p:nvPicPr>
            <p:cNvPr id="34" name="Picture 33" descr="A picture containing text, ax, wheel&#10;&#10;Description automatically generated">
              <a:extLst>
                <a:ext uri="{FF2B5EF4-FFF2-40B4-BE49-F238E27FC236}">
                  <a16:creationId xmlns:a16="http://schemas.microsoft.com/office/drawing/2014/main" id="{96D6D11D-B3C7-4438-AA19-8C22993215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38" name="Rectangle 37">
              <a:extLst>
                <a:ext uri="{FF2B5EF4-FFF2-40B4-BE49-F238E27FC236}">
                  <a16:creationId xmlns:a16="http://schemas.microsoft.com/office/drawing/2014/main" id="{358B8F1A-BC62-4B76-8D52-3EB4A8A5E9A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861549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77D7-CBF2-4E8D-98BB-2CDC79273E8A}"/>
              </a:ext>
            </a:extLst>
          </p:cNvPr>
          <p:cNvSpPr>
            <a:spLocks noGrp="1"/>
          </p:cNvSpPr>
          <p:nvPr>
            <p:ph type="title"/>
          </p:nvPr>
        </p:nvSpPr>
        <p:spPr/>
        <p:txBody>
          <a:bodyPr/>
          <a:lstStyle/>
          <a:p>
            <a:r>
              <a:rPr lang="en-US" dirty="0"/>
              <a:t>NADIA Wk 48: After NNRTI Failure, Second-line DTG or DRV/RTV + 2 NRTIs Effective Regardless of NRTI Activity </a:t>
            </a:r>
          </a:p>
        </p:txBody>
      </p:sp>
      <p:sp>
        <p:nvSpPr>
          <p:cNvPr id="4" name="Content Placeholder 3">
            <a:extLst>
              <a:ext uri="{FF2B5EF4-FFF2-40B4-BE49-F238E27FC236}">
                <a16:creationId xmlns:a16="http://schemas.microsoft.com/office/drawing/2014/main" id="{BD4B7E69-51F8-4D60-91BF-DF68F9761998}"/>
              </a:ext>
            </a:extLst>
          </p:cNvPr>
          <p:cNvSpPr>
            <a:spLocks noGrp="1"/>
          </p:cNvSpPr>
          <p:nvPr>
            <p:ph idx="1"/>
          </p:nvPr>
        </p:nvSpPr>
        <p:spPr/>
        <p:txBody>
          <a:bodyPr/>
          <a:lstStyle/>
          <a:p>
            <a:pPr>
              <a:spcAft>
                <a:spcPts val="0"/>
              </a:spcAft>
            </a:pPr>
            <a:r>
              <a:rPr lang="en-US" sz="2400" dirty="0"/>
              <a:t>Wk 48 HIV-1 RNA &lt;400 c/mL: </a:t>
            </a:r>
            <a:r>
              <a:rPr lang="en-US" sz="2400" b="1" dirty="0">
                <a:solidFill>
                  <a:schemeClr val="accent1"/>
                </a:solidFill>
              </a:rPr>
              <a:t>90.2% with DTG </a:t>
            </a:r>
            <a:r>
              <a:rPr lang="en-US" sz="2400" dirty="0"/>
              <a:t>vs </a:t>
            </a:r>
            <a:r>
              <a:rPr lang="en-US" sz="2400" b="1" dirty="0">
                <a:solidFill>
                  <a:schemeClr val="accent3"/>
                </a:solidFill>
              </a:rPr>
              <a:t>91.7% with DRV/RTV </a:t>
            </a:r>
            <a:r>
              <a:rPr lang="en-US" sz="2400" dirty="0"/>
              <a:t>(</a:t>
            </a:r>
            <a:r>
              <a:rPr lang="en-US" sz="2400" i="1" dirty="0"/>
              <a:t>P</a:t>
            </a:r>
            <a:r>
              <a:rPr lang="en-US" sz="2400" dirty="0"/>
              <a:t> = .58) and </a:t>
            </a:r>
            <a:r>
              <a:rPr lang="en-US" sz="2400" b="1" dirty="0">
                <a:solidFill>
                  <a:schemeClr val="accent4"/>
                </a:solidFill>
              </a:rPr>
              <a:t>92.3% with TDF </a:t>
            </a:r>
            <a:r>
              <a:rPr lang="en-US" sz="2400" dirty="0"/>
              <a:t>vs </a:t>
            </a:r>
            <a:r>
              <a:rPr lang="en-US" sz="2400" b="1" dirty="0">
                <a:solidFill>
                  <a:schemeClr val="accent6"/>
                </a:solidFill>
              </a:rPr>
              <a:t>89.6% with ZDV </a:t>
            </a:r>
            <a:r>
              <a:rPr lang="en-US" sz="2400" dirty="0"/>
              <a:t>(</a:t>
            </a:r>
            <a:r>
              <a:rPr lang="en-US" sz="2400" i="1" dirty="0"/>
              <a:t>P</a:t>
            </a:r>
            <a:r>
              <a:rPr lang="en-US" sz="2400" dirty="0"/>
              <a:t> = .32)</a:t>
            </a:r>
          </a:p>
          <a:p>
            <a:pPr lvl="1">
              <a:spcAft>
                <a:spcPts val="0"/>
              </a:spcAft>
            </a:pPr>
            <a:r>
              <a:rPr lang="en-US" sz="2200" dirty="0"/>
              <a:t>Resistance: n = 4 in DTG arm (3 received ZDV, 1 received TDF; history of intermittent adherence), n = 0 in DRV arm</a:t>
            </a:r>
          </a:p>
        </p:txBody>
      </p:sp>
      <p:sp>
        <p:nvSpPr>
          <p:cNvPr id="10" name="Text Box 15">
            <a:extLst>
              <a:ext uri="{FF2B5EF4-FFF2-40B4-BE49-F238E27FC236}">
                <a16:creationId xmlns:a16="http://schemas.microsoft.com/office/drawing/2014/main" id="{83290E74-97C4-4C5A-8A9C-37F208895299}"/>
              </a:ext>
            </a:extLst>
          </p:cNvPr>
          <p:cNvSpPr txBox="1">
            <a:spLocks noChangeArrowheads="1"/>
          </p:cNvSpPr>
          <p:nvPr/>
        </p:nvSpPr>
        <p:spPr bwMode="auto">
          <a:xfrm>
            <a:off x="414045" y="639018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a:t>
            </a:r>
          </a:p>
        </p:txBody>
      </p:sp>
      <p:cxnSp>
        <p:nvCxnSpPr>
          <p:cNvPr id="13" name="Straight Connector 12">
            <a:extLst>
              <a:ext uri="{FF2B5EF4-FFF2-40B4-BE49-F238E27FC236}">
                <a16:creationId xmlns:a16="http://schemas.microsoft.com/office/drawing/2014/main" id="{6FE49809-10A4-0F47-A20E-F1CA1423F9BD}"/>
              </a:ext>
            </a:extLst>
          </p:cNvPr>
          <p:cNvCxnSpPr>
            <a:cxnSpLocks/>
          </p:cNvCxnSpPr>
          <p:nvPr/>
        </p:nvCxnSpPr>
        <p:spPr bwMode="auto">
          <a:xfrm>
            <a:off x="6275001" y="5891842"/>
            <a:ext cx="3065251"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F16ACBF-66F5-EA42-83A4-2175635D04B2}"/>
              </a:ext>
            </a:extLst>
          </p:cNvPr>
          <p:cNvCxnSpPr>
            <a:cxnSpLocks/>
          </p:cNvCxnSpPr>
          <p:nvPr/>
        </p:nvCxnSpPr>
        <p:spPr bwMode="auto">
          <a:xfrm flipV="1">
            <a:off x="7501101" y="3372928"/>
            <a:ext cx="0" cy="2518913"/>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44A70ECA-0325-4543-8CE6-06040D2F2C7D}"/>
              </a:ext>
            </a:extLst>
          </p:cNvPr>
          <p:cNvCxnSpPr>
            <a:cxnSpLocks/>
          </p:cNvCxnSpPr>
          <p:nvPr/>
        </p:nvCxnSpPr>
        <p:spPr bwMode="auto">
          <a:xfrm>
            <a:off x="6283627"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B4C7CD5-B8CD-B445-B53B-A69A76BB2536}"/>
              </a:ext>
            </a:extLst>
          </p:cNvPr>
          <p:cNvCxnSpPr>
            <a:cxnSpLocks/>
          </p:cNvCxnSpPr>
          <p:nvPr/>
        </p:nvCxnSpPr>
        <p:spPr bwMode="auto">
          <a:xfrm>
            <a:off x="6891502"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2A066D3-40B2-A242-A075-19AF0F454A93}"/>
              </a:ext>
            </a:extLst>
          </p:cNvPr>
          <p:cNvCxnSpPr>
            <a:cxnSpLocks/>
          </p:cNvCxnSpPr>
          <p:nvPr/>
        </p:nvCxnSpPr>
        <p:spPr bwMode="auto">
          <a:xfrm>
            <a:off x="7501101"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10BBAF99-704A-204B-B5B3-92F4A85E246A}"/>
              </a:ext>
            </a:extLst>
          </p:cNvPr>
          <p:cNvCxnSpPr>
            <a:cxnSpLocks/>
          </p:cNvCxnSpPr>
          <p:nvPr/>
        </p:nvCxnSpPr>
        <p:spPr bwMode="auto">
          <a:xfrm>
            <a:off x="8107252"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CD434275-3D1B-3D45-AC3F-FCBF70303AD4}"/>
              </a:ext>
            </a:extLst>
          </p:cNvPr>
          <p:cNvCxnSpPr>
            <a:cxnSpLocks/>
          </p:cNvCxnSpPr>
          <p:nvPr/>
        </p:nvCxnSpPr>
        <p:spPr bwMode="auto">
          <a:xfrm>
            <a:off x="8715127"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DB677154-DDC5-144D-A2D9-06B063C1A116}"/>
              </a:ext>
            </a:extLst>
          </p:cNvPr>
          <p:cNvCxnSpPr>
            <a:cxnSpLocks/>
          </p:cNvCxnSpPr>
          <p:nvPr/>
        </p:nvCxnSpPr>
        <p:spPr bwMode="auto">
          <a:xfrm>
            <a:off x="9323000" y="5883216"/>
            <a:ext cx="0" cy="69011"/>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Arrow Connector 25">
            <a:extLst>
              <a:ext uri="{FF2B5EF4-FFF2-40B4-BE49-F238E27FC236}">
                <a16:creationId xmlns:a16="http://schemas.microsoft.com/office/drawing/2014/main" id="{30730548-9628-C34A-A73F-7213FA0E3ED1}"/>
              </a:ext>
            </a:extLst>
          </p:cNvPr>
          <p:cNvCxnSpPr/>
          <p:nvPr/>
        </p:nvCxnSpPr>
        <p:spPr bwMode="auto">
          <a:xfrm flipH="1">
            <a:off x="6200237" y="6210300"/>
            <a:ext cx="1233577" cy="0"/>
          </a:xfrm>
          <a:prstGeom prst="straightConnector1">
            <a:avLst/>
          </a:prstGeom>
          <a:noFill/>
          <a:ln w="28575" cap="flat" cmpd="sng" algn="ctr">
            <a:solidFill>
              <a:schemeClr val="bg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722C0432-542F-D04E-9B9E-F372960CEBEB}"/>
              </a:ext>
            </a:extLst>
          </p:cNvPr>
          <p:cNvCxnSpPr>
            <a:cxnSpLocks/>
          </p:cNvCxnSpPr>
          <p:nvPr/>
        </p:nvCxnSpPr>
        <p:spPr bwMode="auto">
          <a:xfrm>
            <a:off x="7544232" y="6206706"/>
            <a:ext cx="1856405" cy="0"/>
          </a:xfrm>
          <a:prstGeom prst="straightConnector1">
            <a:avLst/>
          </a:prstGeom>
          <a:noFill/>
          <a:ln w="28575" cap="flat" cmpd="sng" algn="ctr">
            <a:solidFill>
              <a:schemeClr val="bg1"/>
            </a:solidFill>
            <a:prstDash val="solid"/>
            <a:round/>
            <a:headEnd type="none" w="med" len="med"/>
            <a:tailEnd type="triangle"/>
          </a:ln>
          <a:effectLst/>
        </p:spPr>
      </p:cxnSp>
      <p:sp>
        <p:nvSpPr>
          <p:cNvPr id="30" name="TextBox 29">
            <a:extLst>
              <a:ext uri="{FF2B5EF4-FFF2-40B4-BE49-F238E27FC236}">
                <a16:creationId xmlns:a16="http://schemas.microsoft.com/office/drawing/2014/main" id="{99D17981-52D9-174C-85F8-C02C80A4FB06}"/>
              </a:ext>
            </a:extLst>
          </p:cNvPr>
          <p:cNvSpPr txBox="1"/>
          <p:nvPr/>
        </p:nvSpPr>
        <p:spPr bwMode="auto">
          <a:xfrm>
            <a:off x="5655048" y="6183103"/>
            <a:ext cx="1778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DRV/RTV Better</a:t>
            </a:r>
          </a:p>
        </p:txBody>
      </p:sp>
      <p:sp>
        <p:nvSpPr>
          <p:cNvPr id="31" name="TextBox 30">
            <a:extLst>
              <a:ext uri="{FF2B5EF4-FFF2-40B4-BE49-F238E27FC236}">
                <a16:creationId xmlns:a16="http://schemas.microsoft.com/office/drawing/2014/main" id="{570C264A-824D-C34F-B550-6BB051536C6E}"/>
              </a:ext>
            </a:extLst>
          </p:cNvPr>
          <p:cNvSpPr txBox="1"/>
          <p:nvPr/>
        </p:nvSpPr>
        <p:spPr bwMode="auto">
          <a:xfrm>
            <a:off x="7544231" y="6183101"/>
            <a:ext cx="2111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DTG Better</a:t>
            </a:r>
          </a:p>
        </p:txBody>
      </p:sp>
      <p:sp>
        <p:nvSpPr>
          <p:cNvPr id="32" name="TextBox 31">
            <a:extLst>
              <a:ext uri="{FF2B5EF4-FFF2-40B4-BE49-F238E27FC236}">
                <a16:creationId xmlns:a16="http://schemas.microsoft.com/office/drawing/2014/main" id="{688910D6-C9D5-F248-ABA2-DA9190C40F20}"/>
              </a:ext>
            </a:extLst>
          </p:cNvPr>
          <p:cNvSpPr txBox="1"/>
          <p:nvPr/>
        </p:nvSpPr>
        <p:spPr bwMode="auto">
          <a:xfrm>
            <a:off x="6041537"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3" name="TextBox 32">
            <a:extLst>
              <a:ext uri="{FF2B5EF4-FFF2-40B4-BE49-F238E27FC236}">
                <a16:creationId xmlns:a16="http://schemas.microsoft.com/office/drawing/2014/main" id="{D0B66978-C195-F34A-A9A4-835B7594F2B0}"/>
              </a:ext>
            </a:extLst>
          </p:cNvPr>
          <p:cNvSpPr txBox="1"/>
          <p:nvPr/>
        </p:nvSpPr>
        <p:spPr bwMode="auto">
          <a:xfrm>
            <a:off x="6654355"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34" name="TextBox 33">
            <a:extLst>
              <a:ext uri="{FF2B5EF4-FFF2-40B4-BE49-F238E27FC236}">
                <a16:creationId xmlns:a16="http://schemas.microsoft.com/office/drawing/2014/main" id="{E0B5B2C8-D7DE-334F-9131-A2665D3A3681}"/>
              </a:ext>
            </a:extLst>
          </p:cNvPr>
          <p:cNvSpPr txBox="1"/>
          <p:nvPr/>
        </p:nvSpPr>
        <p:spPr bwMode="auto">
          <a:xfrm>
            <a:off x="7267173"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5" name="TextBox 34">
            <a:extLst>
              <a:ext uri="{FF2B5EF4-FFF2-40B4-BE49-F238E27FC236}">
                <a16:creationId xmlns:a16="http://schemas.microsoft.com/office/drawing/2014/main" id="{E2A046FC-1ADE-CF43-81C9-F2F7D04595F4}"/>
              </a:ext>
            </a:extLst>
          </p:cNvPr>
          <p:cNvSpPr txBox="1"/>
          <p:nvPr/>
        </p:nvSpPr>
        <p:spPr bwMode="auto">
          <a:xfrm>
            <a:off x="7879991"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a:t>
            </a:r>
          </a:p>
        </p:txBody>
      </p:sp>
      <p:sp>
        <p:nvSpPr>
          <p:cNvPr id="36" name="TextBox 35">
            <a:extLst>
              <a:ext uri="{FF2B5EF4-FFF2-40B4-BE49-F238E27FC236}">
                <a16:creationId xmlns:a16="http://schemas.microsoft.com/office/drawing/2014/main" id="{4780D0B4-E9C8-9444-AD84-17A80BBB4649}"/>
              </a:ext>
            </a:extLst>
          </p:cNvPr>
          <p:cNvSpPr txBox="1"/>
          <p:nvPr/>
        </p:nvSpPr>
        <p:spPr bwMode="auto">
          <a:xfrm>
            <a:off x="8492809"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37" name="TextBox 36">
            <a:extLst>
              <a:ext uri="{FF2B5EF4-FFF2-40B4-BE49-F238E27FC236}">
                <a16:creationId xmlns:a16="http://schemas.microsoft.com/office/drawing/2014/main" id="{5568E7BD-004B-2C4E-98F9-17857CF9B7CC}"/>
              </a:ext>
            </a:extLst>
          </p:cNvPr>
          <p:cNvSpPr txBox="1"/>
          <p:nvPr/>
        </p:nvSpPr>
        <p:spPr bwMode="auto">
          <a:xfrm>
            <a:off x="9105628" y="5907609"/>
            <a:ext cx="4692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cxnSp>
        <p:nvCxnSpPr>
          <p:cNvPr id="39" name="Straight Arrow Connector 38">
            <a:extLst>
              <a:ext uri="{FF2B5EF4-FFF2-40B4-BE49-F238E27FC236}">
                <a16:creationId xmlns:a16="http://schemas.microsoft.com/office/drawing/2014/main" id="{F09C69F7-8F79-164B-AD24-AF29747B3F59}"/>
              </a:ext>
            </a:extLst>
          </p:cNvPr>
          <p:cNvCxnSpPr/>
          <p:nvPr/>
        </p:nvCxnSpPr>
        <p:spPr bwMode="auto">
          <a:xfrm>
            <a:off x="6283627" y="5813396"/>
            <a:ext cx="3039373" cy="0"/>
          </a:xfrm>
          <a:prstGeom prst="straightConnector1">
            <a:avLst/>
          </a:prstGeom>
          <a:noFill/>
          <a:ln w="28575" cap="flat" cmpd="sng" algn="ctr">
            <a:solidFill>
              <a:schemeClr val="bg1"/>
            </a:solidFill>
            <a:prstDash val="solid"/>
            <a:round/>
            <a:headEnd type="none" w="med" len="med"/>
            <a:tailEnd type="triangle"/>
          </a:ln>
          <a:effectLst/>
        </p:spPr>
      </p:cxnSp>
      <p:cxnSp>
        <p:nvCxnSpPr>
          <p:cNvPr id="41" name="Straight Connector 40">
            <a:extLst>
              <a:ext uri="{FF2B5EF4-FFF2-40B4-BE49-F238E27FC236}">
                <a16:creationId xmlns:a16="http://schemas.microsoft.com/office/drawing/2014/main" id="{6CEB6F05-5E00-D44B-B24D-FCA8A1FEC976}"/>
              </a:ext>
            </a:extLst>
          </p:cNvPr>
          <p:cNvCxnSpPr/>
          <p:nvPr/>
        </p:nvCxnSpPr>
        <p:spPr bwMode="auto">
          <a:xfrm>
            <a:off x="6834277" y="5607170"/>
            <a:ext cx="823823"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7035609B-FF45-BE4C-8212-ED645614FBED}"/>
              </a:ext>
            </a:extLst>
          </p:cNvPr>
          <p:cNvCxnSpPr>
            <a:cxnSpLocks/>
          </p:cNvCxnSpPr>
          <p:nvPr/>
        </p:nvCxnSpPr>
        <p:spPr bwMode="auto">
          <a:xfrm>
            <a:off x="6959071" y="5423140"/>
            <a:ext cx="920920"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B298E5AE-04C4-3349-9988-05E31101F18B}"/>
              </a:ext>
            </a:extLst>
          </p:cNvPr>
          <p:cNvCxnSpPr>
            <a:cxnSpLocks/>
          </p:cNvCxnSpPr>
          <p:nvPr/>
        </p:nvCxnSpPr>
        <p:spPr bwMode="auto">
          <a:xfrm>
            <a:off x="7197640" y="5006196"/>
            <a:ext cx="978046"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3301DDA-A41F-4040-9C17-8FE8E3AC8246}"/>
              </a:ext>
            </a:extLst>
          </p:cNvPr>
          <p:cNvCxnSpPr>
            <a:cxnSpLocks/>
          </p:cNvCxnSpPr>
          <p:nvPr/>
        </p:nvCxnSpPr>
        <p:spPr bwMode="auto">
          <a:xfrm>
            <a:off x="6717243" y="4813539"/>
            <a:ext cx="826988"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1ABD943D-B1ED-2449-86F6-7845A1960863}"/>
              </a:ext>
            </a:extLst>
          </p:cNvPr>
          <p:cNvCxnSpPr>
            <a:cxnSpLocks/>
          </p:cNvCxnSpPr>
          <p:nvPr/>
        </p:nvCxnSpPr>
        <p:spPr bwMode="auto">
          <a:xfrm>
            <a:off x="7023192" y="4241321"/>
            <a:ext cx="762869"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192685FB-FB70-C741-8CE3-9CF9CD301333}"/>
              </a:ext>
            </a:extLst>
          </p:cNvPr>
          <p:cNvCxnSpPr>
            <a:cxnSpLocks/>
          </p:cNvCxnSpPr>
          <p:nvPr/>
        </p:nvCxnSpPr>
        <p:spPr bwMode="auto">
          <a:xfrm>
            <a:off x="6798184" y="4436853"/>
            <a:ext cx="1309068"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80F5902-0CD3-CB49-B162-36C72BB9C2C2}"/>
              </a:ext>
            </a:extLst>
          </p:cNvPr>
          <p:cNvCxnSpPr>
            <a:cxnSpLocks/>
          </p:cNvCxnSpPr>
          <p:nvPr/>
        </p:nvCxnSpPr>
        <p:spPr bwMode="auto">
          <a:xfrm>
            <a:off x="6930934" y="3864635"/>
            <a:ext cx="957683"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0ECD0F17-1994-3243-A195-029F1EC8D529}"/>
              </a:ext>
            </a:extLst>
          </p:cNvPr>
          <p:cNvCxnSpPr>
            <a:cxnSpLocks/>
          </p:cNvCxnSpPr>
          <p:nvPr/>
        </p:nvCxnSpPr>
        <p:spPr bwMode="auto">
          <a:xfrm>
            <a:off x="6973876" y="3671978"/>
            <a:ext cx="829437" cy="0"/>
          </a:xfrm>
          <a:prstGeom prst="line">
            <a:avLst/>
          </a:prstGeom>
          <a:noFill/>
          <a:ln w="28575" cap="flat" cmpd="sng" algn="ctr">
            <a:solidFill>
              <a:schemeClr val="bg1"/>
            </a:solidFill>
            <a:prstDash val="solid"/>
            <a:round/>
            <a:headEnd type="none" w="med" len="med"/>
            <a:tailEnd type="none" w="med" len="med"/>
          </a:ln>
          <a:effectLst/>
        </p:spPr>
      </p:cxnSp>
      <p:sp>
        <p:nvSpPr>
          <p:cNvPr id="56" name="Oval 55">
            <a:extLst>
              <a:ext uri="{FF2B5EF4-FFF2-40B4-BE49-F238E27FC236}">
                <a16:creationId xmlns:a16="http://schemas.microsoft.com/office/drawing/2014/main" id="{1D75BC6D-B471-2C45-93A1-238B9EBB3EF0}"/>
              </a:ext>
            </a:extLst>
          </p:cNvPr>
          <p:cNvSpPr/>
          <p:nvPr/>
        </p:nvSpPr>
        <p:spPr bwMode="auto">
          <a:xfrm>
            <a:off x="7374146" y="363174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Oval 56">
            <a:extLst>
              <a:ext uri="{FF2B5EF4-FFF2-40B4-BE49-F238E27FC236}">
                <a16:creationId xmlns:a16="http://schemas.microsoft.com/office/drawing/2014/main" id="{8F2D7F62-ECCE-9540-B4F9-8CBA69A1CFCF}"/>
              </a:ext>
            </a:extLst>
          </p:cNvPr>
          <p:cNvSpPr/>
          <p:nvPr/>
        </p:nvSpPr>
        <p:spPr bwMode="auto">
          <a:xfrm>
            <a:off x="7368050" y="3825924"/>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8" name="Oval 57">
            <a:extLst>
              <a:ext uri="{FF2B5EF4-FFF2-40B4-BE49-F238E27FC236}">
                <a16:creationId xmlns:a16="http://schemas.microsoft.com/office/drawing/2014/main" id="{6BA532F5-D013-4A49-B99B-257EF4ED2B1F}"/>
              </a:ext>
            </a:extLst>
          </p:cNvPr>
          <p:cNvSpPr/>
          <p:nvPr/>
        </p:nvSpPr>
        <p:spPr bwMode="auto">
          <a:xfrm>
            <a:off x="7360662" y="4208335"/>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9" name="Oval 58">
            <a:extLst>
              <a:ext uri="{FF2B5EF4-FFF2-40B4-BE49-F238E27FC236}">
                <a16:creationId xmlns:a16="http://schemas.microsoft.com/office/drawing/2014/main" id="{7D977CD1-5477-A541-BA2C-45550F1B368A}"/>
              </a:ext>
            </a:extLst>
          </p:cNvPr>
          <p:cNvSpPr/>
          <p:nvPr/>
        </p:nvSpPr>
        <p:spPr bwMode="auto">
          <a:xfrm>
            <a:off x="7404626" y="439904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Oval 59">
            <a:extLst>
              <a:ext uri="{FF2B5EF4-FFF2-40B4-BE49-F238E27FC236}">
                <a16:creationId xmlns:a16="http://schemas.microsoft.com/office/drawing/2014/main" id="{A0E92940-CF7D-D548-B18C-132297A3A2BB}"/>
              </a:ext>
            </a:extLst>
          </p:cNvPr>
          <p:cNvSpPr/>
          <p:nvPr/>
        </p:nvSpPr>
        <p:spPr bwMode="auto">
          <a:xfrm>
            <a:off x="7105538" y="4767585"/>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1" name="Oval 60">
            <a:extLst>
              <a:ext uri="{FF2B5EF4-FFF2-40B4-BE49-F238E27FC236}">
                <a16:creationId xmlns:a16="http://schemas.microsoft.com/office/drawing/2014/main" id="{EED336E5-DA10-924D-9086-99DE9CA9E4D5}"/>
              </a:ext>
            </a:extLst>
          </p:cNvPr>
          <p:cNvSpPr/>
          <p:nvPr/>
        </p:nvSpPr>
        <p:spPr bwMode="auto">
          <a:xfrm>
            <a:off x="7636150" y="4961256"/>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2" name="Oval 61">
            <a:extLst>
              <a:ext uri="{FF2B5EF4-FFF2-40B4-BE49-F238E27FC236}">
                <a16:creationId xmlns:a16="http://schemas.microsoft.com/office/drawing/2014/main" id="{FE92B6BB-89A9-074D-BA37-EDFA0CD906D4}"/>
              </a:ext>
            </a:extLst>
          </p:cNvPr>
          <p:cNvSpPr/>
          <p:nvPr/>
        </p:nvSpPr>
        <p:spPr bwMode="auto">
          <a:xfrm>
            <a:off x="7379517" y="5385631"/>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Oval 62">
            <a:extLst>
              <a:ext uri="{FF2B5EF4-FFF2-40B4-BE49-F238E27FC236}">
                <a16:creationId xmlns:a16="http://schemas.microsoft.com/office/drawing/2014/main" id="{2B8DFDF1-AF11-4A49-B050-BD8B90021216}"/>
              </a:ext>
            </a:extLst>
          </p:cNvPr>
          <p:cNvSpPr/>
          <p:nvPr/>
        </p:nvSpPr>
        <p:spPr bwMode="auto">
          <a:xfrm>
            <a:off x="7204923" y="5565354"/>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4" name="Oval 63">
            <a:extLst>
              <a:ext uri="{FF2B5EF4-FFF2-40B4-BE49-F238E27FC236}">
                <a16:creationId xmlns:a16="http://schemas.microsoft.com/office/drawing/2014/main" id="{91D6CCE1-FCEF-5C49-A5EA-2E0073205D5A}"/>
              </a:ext>
            </a:extLst>
          </p:cNvPr>
          <p:cNvSpPr/>
          <p:nvPr/>
        </p:nvSpPr>
        <p:spPr bwMode="auto">
          <a:xfrm>
            <a:off x="7888448" y="5773913"/>
            <a:ext cx="73152" cy="73152"/>
          </a:xfrm>
          <a:prstGeom prst="ellipse">
            <a:avLst/>
          </a:prstGeom>
          <a:solidFill>
            <a:schemeClr val="bg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5" name="TextBox 64">
            <a:extLst>
              <a:ext uri="{FF2B5EF4-FFF2-40B4-BE49-F238E27FC236}">
                <a16:creationId xmlns:a16="http://schemas.microsoft.com/office/drawing/2014/main" id="{DD8E8ECC-B62B-AA42-9808-8F3E78E51472}"/>
              </a:ext>
            </a:extLst>
          </p:cNvPr>
          <p:cNvSpPr txBox="1"/>
          <p:nvPr/>
        </p:nvSpPr>
        <p:spPr bwMode="auto">
          <a:xfrm>
            <a:off x="629068"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Subgroup</a:t>
            </a:r>
          </a:p>
        </p:txBody>
      </p:sp>
      <p:sp>
        <p:nvSpPr>
          <p:cNvPr id="66" name="TextBox 65">
            <a:extLst>
              <a:ext uri="{FF2B5EF4-FFF2-40B4-BE49-F238E27FC236}">
                <a16:creationId xmlns:a16="http://schemas.microsoft.com/office/drawing/2014/main" id="{40E943DB-CF60-BA4C-A678-3D88844D45F2}"/>
              </a:ext>
            </a:extLst>
          </p:cNvPr>
          <p:cNvSpPr txBox="1"/>
          <p:nvPr/>
        </p:nvSpPr>
        <p:spPr bwMode="auto">
          <a:xfrm>
            <a:off x="5401246" y="3098709"/>
            <a:ext cx="42183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Difference (95% CI)</a:t>
            </a:r>
          </a:p>
        </p:txBody>
      </p:sp>
      <p:sp>
        <p:nvSpPr>
          <p:cNvPr id="67" name="TextBox 66">
            <a:extLst>
              <a:ext uri="{FF2B5EF4-FFF2-40B4-BE49-F238E27FC236}">
                <a16:creationId xmlns:a16="http://schemas.microsoft.com/office/drawing/2014/main" id="{5F6A7344-74E3-CB4B-A63B-5E347F780E15}"/>
              </a:ext>
            </a:extLst>
          </p:cNvPr>
          <p:cNvSpPr txBox="1"/>
          <p:nvPr/>
        </p:nvSpPr>
        <p:spPr bwMode="auto">
          <a:xfrm>
            <a:off x="3439032"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DTG</a:t>
            </a:r>
          </a:p>
        </p:txBody>
      </p:sp>
      <p:sp>
        <p:nvSpPr>
          <p:cNvPr id="68" name="TextBox 67">
            <a:extLst>
              <a:ext uri="{FF2B5EF4-FFF2-40B4-BE49-F238E27FC236}">
                <a16:creationId xmlns:a16="http://schemas.microsoft.com/office/drawing/2014/main" id="{EE19DCAE-F450-A44D-A9B6-1CDFFE986384}"/>
              </a:ext>
            </a:extLst>
          </p:cNvPr>
          <p:cNvSpPr txBox="1"/>
          <p:nvPr/>
        </p:nvSpPr>
        <p:spPr bwMode="auto">
          <a:xfrm>
            <a:off x="4855785" y="3098709"/>
            <a:ext cx="123789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DRV/RTV</a:t>
            </a:r>
          </a:p>
        </p:txBody>
      </p:sp>
      <p:sp>
        <p:nvSpPr>
          <p:cNvPr id="70" name="TextBox 69">
            <a:extLst>
              <a:ext uri="{FF2B5EF4-FFF2-40B4-BE49-F238E27FC236}">
                <a16:creationId xmlns:a16="http://schemas.microsoft.com/office/drawing/2014/main" id="{8C2A4A55-4EBB-4541-9FD6-9BF72969A8C3}"/>
              </a:ext>
            </a:extLst>
          </p:cNvPr>
          <p:cNvSpPr txBox="1"/>
          <p:nvPr/>
        </p:nvSpPr>
        <p:spPr bwMode="auto">
          <a:xfrm>
            <a:off x="629069" y="3348386"/>
            <a:ext cx="2573514"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7938" marR="0" lvl="0" indent="-7938" algn="l" defTabSz="914400" rtl="0" eaLnBrk="1" fontAlgn="auto" latinLnBrk="0" hangingPunct="1">
              <a:lnSpc>
                <a:spcPct val="90000"/>
              </a:lnSpc>
              <a:spcBef>
                <a:spcPct val="50000"/>
              </a:spcBef>
              <a:spcAft>
                <a:spcPct val="0"/>
              </a:spcAft>
              <a:buClrTx/>
              <a:buSzTx/>
              <a:buFontTx/>
              <a:buNone/>
              <a:tabLst>
                <a:tab pos="161925" algn="l"/>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NRTI Randomization Group</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Tenofovir</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Zidovudine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at Baseline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&lt;100,000 c/mL</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≥100,00 c/mL</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at Baseline</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&lt;200 cell/mm</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≥200 cell/mm</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of Predicted Active NRTIs</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≥2</a:t>
            </a:r>
          </a:p>
        </p:txBody>
      </p:sp>
      <p:sp>
        <p:nvSpPr>
          <p:cNvPr id="71" name="TextBox 70">
            <a:extLst>
              <a:ext uri="{FF2B5EF4-FFF2-40B4-BE49-F238E27FC236}">
                <a16:creationId xmlns:a16="http://schemas.microsoft.com/office/drawing/2014/main" id="{750C171C-F7DD-5C4A-8A81-E8816F354673}"/>
              </a:ext>
            </a:extLst>
          </p:cNvPr>
          <p:cNvSpPr txBox="1"/>
          <p:nvPr/>
        </p:nvSpPr>
        <p:spPr bwMode="auto">
          <a:xfrm>
            <a:off x="3284607"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91.5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88.9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89.4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89.6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92.4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90.7</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72.2</a:t>
            </a:r>
          </a:p>
        </p:txBody>
      </p:sp>
      <p:sp>
        <p:nvSpPr>
          <p:cNvPr id="72" name="TextBox 71">
            <a:extLst>
              <a:ext uri="{FF2B5EF4-FFF2-40B4-BE49-F238E27FC236}">
                <a16:creationId xmlns:a16="http://schemas.microsoft.com/office/drawing/2014/main" id="{7B116CF0-7C65-3047-B1D8-728365F4BB3A}"/>
              </a:ext>
            </a:extLst>
          </p:cNvPr>
          <p:cNvSpPr txBox="1"/>
          <p:nvPr/>
        </p:nvSpPr>
        <p:spPr bwMode="auto">
          <a:xfrm>
            <a:off x="4701360"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92.2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90.3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87.9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93.8</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95.1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65.2</a:t>
            </a:r>
          </a:p>
        </p:txBody>
      </p:sp>
      <p:sp>
        <p:nvSpPr>
          <p:cNvPr id="73" name="TextBox 72">
            <a:extLst>
              <a:ext uri="{FF2B5EF4-FFF2-40B4-BE49-F238E27FC236}">
                <a16:creationId xmlns:a16="http://schemas.microsoft.com/office/drawing/2014/main" id="{D0216CFA-DD17-C549-B4E6-EBC8FE89EDC0}"/>
              </a:ext>
            </a:extLst>
          </p:cNvPr>
          <p:cNvSpPr txBox="1"/>
          <p:nvPr/>
        </p:nvSpPr>
        <p:spPr bwMode="auto">
          <a:xfrm>
            <a:off x="9404918" y="3348386"/>
            <a:ext cx="1546740" cy="261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 (-8.4 to 5.3)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-1.5 (-9.3 to 6.4)</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-1.7 (-7.7 to 4.3)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-0.9 (-11.4 to 9.5)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 (-12.5 to 0.6)</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 (-5.0 to 11.0)</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-1.3 (-8.9 to 6.2)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-4.4 (-10.9 to 2.1)</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7.0 (-21.4 to 35.4)</a:t>
            </a:r>
          </a:p>
        </p:txBody>
      </p:sp>
      <p:sp>
        <p:nvSpPr>
          <p:cNvPr id="74" name="Rectangle 73">
            <a:extLst>
              <a:ext uri="{FF2B5EF4-FFF2-40B4-BE49-F238E27FC236}">
                <a16:creationId xmlns:a16="http://schemas.microsoft.com/office/drawing/2014/main" id="{902D2DA2-76CF-4399-B48D-0BF807025D08}"/>
              </a:ext>
            </a:extLst>
          </p:cNvPr>
          <p:cNvSpPr/>
          <p:nvPr/>
        </p:nvSpPr>
        <p:spPr bwMode="auto">
          <a:xfrm>
            <a:off x="645926" y="5126478"/>
            <a:ext cx="10332720" cy="756738"/>
          </a:xfrm>
          <a:prstGeom prst="rect">
            <a:avLst/>
          </a:prstGeom>
          <a:noFill/>
          <a:ln w="28575">
            <a:solidFill>
              <a:schemeClr val="accent3"/>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51" name="Group 50">
            <a:extLst>
              <a:ext uri="{FF2B5EF4-FFF2-40B4-BE49-F238E27FC236}">
                <a16:creationId xmlns:a16="http://schemas.microsoft.com/office/drawing/2014/main" id="{6F808089-DA8A-4572-9359-A0E48A047801}"/>
              </a:ext>
            </a:extLst>
          </p:cNvPr>
          <p:cNvGrpSpPr/>
          <p:nvPr/>
        </p:nvGrpSpPr>
        <p:grpSpPr>
          <a:xfrm>
            <a:off x="9392911" y="6207927"/>
            <a:ext cx="2488502" cy="454909"/>
            <a:chOff x="9392911" y="6207927"/>
            <a:chExt cx="2488502" cy="454909"/>
          </a:xfrm>
        </p:grpSpPr>
        <p:pic>
          <p:nvPicPr>
            <p:cNvPr id="53" name="Picture 52" descr="A picture containing text, ax, wheel&#10;&#10;Description automatically generated">
              <a:extLst>
                <a:ext uri="{FF2B5EF4-FFF2-40B4-BE49-F238E27FC236}">
                  <a16:creationId xmlns:a16="http://schemas.microsoft.com/office/drawing/2014/main" id="{4E84BB8D-546E-4F06-8676-5316305978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55" name="Rectangle 8">
              <a:extLst>
                <a:ext uri="{FF2B5EF4-FFF2-40B4-BE49-F238E27FC236}">
                  <a16:creationId xmlns:a16="http://schemas.microsoft.com/office/drawing/2014/main" id="{A9329D43-B76D-44CF-81C2-D98E37F0D9F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4291254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3998-8176-43E3-9443-85F23ED76BB0}"/>
              </a:ext>
            </a:extLst>
          </p:cNvPr>
          <p:cNvSpPr>
            <a:spLocks noGrp="1"/>
          </p:cNvSpPr>
          <p:nvPr>
            <p:ph type="title"/>
          </p:nvPr>
        </p:nvSpPr>
        <p:spPr/>
        <p:txBody>
          <a:bodyPr/>
          <a:lstStyle/>
          <a:p>
            <a:r>
              <a:rPr lang="en-US" dirty="0">
                <a:latin typeface="Calibri"/>
                <a:cs typeface="Calibri"/>
              </a:rPr>
              <a:t>NADIA Wk 96: Noninferiority of DTG vs DRV/RTV Continued and Superiority of TDF vs ZDV Emerged</a:t>
            </a:r>
            <a:endParaRPr lang="en-US" dirty="0"/>
          </a:p>
        </p:txBody>
      </p:sp>
      <p:sp>
        <p:nvSpPr>
          <p:cNvPr id="3" name="Content Placeholder 2">
            <a:extLst>
              <a:ext uri="{FF2B5EF4-FFF2-40B4-BE49-F238E27FC236}">
                <a16:creationId xmlns:a16="http://schemas.microsoft.com/office/drawing/2014/main" id="{3F3E44ED-38B7-4519-A6C5-6844486AF1B7}"/>
              </a:ext>
            </a:extLst>
          </p:cNvPr>
          <p:cNvSpPr>
            <a:spLocks noGrp="1"/>
          </p:cNvSpPr>
          <p:nvPr>
            <p:ph idx="1"/>
          </p:nvPr>
        </p:nvSpPr>
        <p:spPr/>
        <p:txBody>
          <a:bodyPr/>
          <a:lstStyle/>
          <a:p>
            <a:pPr>
              <a:spcAft>
                <a:spcPts val="0"/>
              </a:spcAft>
            </a:pPr>
            <a:r>
              <a:rPr lang="en-US" sz="2200" dirty="0"/>
              <a:t>Resistance: n = 9 in DTG arm; n = 0 in DRV arm (</a:t>
            </a:r>
            <a:r>
              <a:rPr lang="en-US" sz="2200" i="1" dirty="0"/>
              <a:t>P</a:t>
            </a:r>
            <a:r>
              <a:rPr lang="en-US" sz="2200" dirty="0"/>
              <a:t> =.0023) </a:t>
            </a:r>
          </a:p>
          <a:p>
            <a:pPr>
              <a:spcAft>
                <a:spcPts val="0"/>
              </a:spcAft>
            </a:pPr>
            <a:endParaRPr lang="en-US" sz="2200" dirty="0"/>
          </a:p>
        </p:txBody>
      </p:sp>
      <p:grpSp>
        <p:nvGrpSpPr>
          <p:cNvPr id="4" name="Group 3">
            <a:extLst>
              <a:ext uri="{FF2B5EF4-FFF2-40B4-BE49-F238E27FC236}">
                <a16:creationId xmlns:a16="http://schemas.microsoft.com/office/drawing/2014/main" id="{2F1D0C42-2BDB-4B86-9401-C939706643ED}"/>
              </a:ext>
            </a:extLst>
          </p:cNvPr>
          <p:cNvGrpSpPr/>
          <p:nvPr/>
        </p:nvGrpSpPr>
        <p:grpSpPr>
          <a:xfrm>
            <a:off x="9392911" y="6207927"/>
            <a:ext cx="2488502" cy="454909"/>
            <a:chOff x="9392911" y="6207927"/>
            <a:chExt cx="2488502" cy="454909"/>
          </a:xfrm>
        </p:grpSpPr>
        <p:pic>
          <p:nvPicPr>
            <p:cNvPr id="5" name="Picture 4" descr="A picture containing text, ax, wheel&#10;&#10;Description automatically generated">
              <a:extLst>
                <a:ext uri="{FF2B5EF4-FFF2-40B4-BE49-F238E27FC236}">
                  <a16:creationId xmlns:a16="http://schemas.microsoft.com/office/drawing/2014/main" id="{2A365A2C-714C-468C-9912-95465067E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6" name="Rectangle 8">
              <a:extLst>
                <a:ext uri="{FF2B5EF4-FFF2-40B4-BE49-F238E27FC236}">
                  <a16:creationId xmlns:a16="http://schemas.microsoft.com/office/drawing/2014/main" id="{1DC83450-64A3-447D-9075-68A724395026}"/>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graphicFrame>
        <p:nvGraphicFramePr>
          <p:cNvPr id="7" name="Group 3">
            <a:extLst>
              <a:ext uri="{FF2B5EF4-FFF2-40B4-BE49-F238E27FC236}">
                <a16:creationId xmlns:a16="http://schemas.microsoft.com/office/drawing/2014/main" id="{0D213808-C570-46AD-9774-7CA65057F893}"/>
              </a:ext>
            </a:extLst>
          </p:cNvPr>
          <p:cNvGraphicFramePr>
            <a:graphicFrameLocks/>
          </p:cNvGraphicFramePr>
          <p:nvPr/>
        </p:nvGraphicFramePr>
        <p:xfrm>
          <a:off x="723900" y="1966504"/>
          <a:ext cx="10744199" cy="2743248"/>
        </p:xfrm>
        <a:graphic>
          <a:graphicData uri="http://schemas.openxmlformats.org/drawingml/2006/table">
            <a:tbl>
              <a:tblPr/>
              <a:tblGrid>
                <a:gridCol w="3245036">
                  <a:extLst>
                    <a:ext uri="{9D8B030D-6E8A-4147-A177-3AD203B41FA5}">
                      <a16:colId xmlns:a16="http://schemas.microsoft.com/office/drawing/2014/main" val="20000"/>
                    </a:ext>
                  </a:extLst>
                </a:gridCol>
                <a:gridCol w="1476737">
                  <a:extLst>
                    <a:ext uri="{9D8B030D-6E8A-4147-A177-3AD203B41FA5}">
                      <a16:colId xmlns:a16="http://schemas.microsoft.com/office/drawing/2014/main" val="20001"/>
                    </a:ext>
                  </a:extLst>
                </a:gridCol>
                <a:gridCol w="1454018">
                  <a:extLst>
                    <a:ext uri="{9D8B030D-6E8A-4147-A177-3AD203B41FA5}">
                      <a16:colId xmlns:a16="http://schemas.microsoft.com/office/drawing/2014/main" val="20002"/>
                    </a:ext>
                  </a:extLst>
                </a:gridCol>
                <a:gridCol w="761088">
                  <a:extLst>
                    <a:ext uri="{9D8B030D-6E8A-4147-A177-3AD203B41FA5}">
                      <a16:colId xmlns:a16="http://schemas.microsoft.com/office/drawing/2014/main" val="877748695"/>
                    </a:ext>
                  </a:extLst>
                </a:gridCol>
                <a:gridCol w="1522175">
                  <a:extLst>
                    <a:ext uri="{9D8B030D-6E8A-4147-A177-3AD203B41FA5}">
                      <a16:colId xmlns:a16="http://schemas.microsoft.com/office/drawing/2014/main" val="3515136400"/>
                    </a:ext>
                  </a:extLst>
                </a:gridCol>
                <a:gridCol w="1612767">
                  <a:extLst>
                    <a:ext uri="{9D8B030D-6E8A-4147-A177-3AD203B41FA5}">
                      <a16:colId xmlns:a16="http://schemas.microsoft.com/office/drawing/2014/main" val="4114987002"/>
                    </a:ext>
                  </a:extLst>
                </a:gridCol>
                <a:gridCol w="672378">
                  <a:extLst>
                    <a:ext uri="{9D8B030D-6E8A-4147-A177-3AD203B41FA5}">
                      <a16:colId xmlns:a16="http://schemas.microsoft.com/office/drawing/2014/main" val="392476302"/>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Outcome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DTG</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DRV/RTV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a:ln>
                            <a:noFill/>
                          </a:ln>
                          <a:solidFill>
                            <a:schemeClr val="tx1"/>
                          </a:solidFill>
                          <a:effectLst/>
                          <a:latin typeface="Calibri" panose="020F0502020204030204" pitchFamily="34" charset="0"/>
                        </a:rPr>
                        <a:t>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3TC/TDF</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3TC/ZDV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231)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1" u="none" strike="noStrike" cap="none" normalizeH="0" baseline="0" dirty="0">
                          <a:ln>
                            <a:noFill/>
                          </a:ln>
                          <a:solidFill>
                            <a:schemeClr val="tx1"/>
                          </a:solidFill>
                          <a:effectLst/>
                          <a:latin typeface="Calibri" panose="020F0502020204030204" pitchFamily="34" charset="0"/>
                        </a:rPr>
                        <a:t>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level in ITT,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&lt;400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≥400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 virologic data</a:t>
                      </a:r>
                    </a:p>
                    <a:p>
                      <a:pPr marL="685800" marR="0" lvl="0" indent="-285750" algn="l" defTabSz="914400" rtl="0" eaLnBrk="1" fontAlgn="base" latinLnBrk="0" hangingPunct="1">
                        <a:lnSpc>
                          <a:spcPct val="100000"/>
                        </a:lnSpc>
                        <a:spcBef>
                          <a:spcPct val="0"/>
                        </a:spcBef>
                        <a:spcAft>
                          <a:spcPct val="0"/>
                        </a:spcAft>
                        <a:buClr>
                          <a:srgbClr val="000000"/>
                        </a:buClr>
                        <a:buSzTx/>
                        <a:buFont typeface="Arial" panose="020B0604020202020204" pitchFamily="34" charset="0"/>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Withdrew: AE/death</a:t>
                      </a:r>
                    </a:p>
                    <a:p>
                      <a:pPr marL="685800" marR="0" lvl="0" indent="-285750" algn="l" defTabSz="914400" rtl="0" eaLnBrk="1" fontAlgn="base" latinLnBrk="0" hangingPunct="1">
                        <a:lnSpc>
                          <a:spcPct val="100000"/>
                        </a:lnSpc>
                        <a:spcBef>
                          <a:spcPct val="0"/>
                        </a:spcBef>
                        <a:spcAft>
                          <a:spcPct val="0"/>
                        </a:spcAft>
                        <a:buClr>
                          <a:srgbClr val="000000"/>
                        </a:buClr>
                        <a:buSzTx/>
                        <a:buFont typeface="Arial" panose="020B0604020202020204" pitchFamily="34" charset="0"/>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Withdrew: other reason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211 (89.8)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20 (8.5)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199 (86.9)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25 (10.9)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(2.2)</a:t>
                      </a:r>
                      <a:br>
                        <a:rPr kumimoji="0" lang="en-US" sz="1800" b="0" i="0" u="none" strike="noStrike" cap="none" normalizeH="0" baseline="0" dirty="0">
                          <a:ln>
                            <a:noFill/>
                          </a:ln>
                          <a:solidFill>
                            <a:schemeClr val="bg2">
                              <a:lumMod val="10000"/>
                            </a:schemeClr>
                          </a:solidFill>
                          <a:effectLst/>
                          <a:latin typeface="Calibri" panose="020F0502020204030204" pitchFamily="34" charset="0"/>
                        </a:rPr>
                      </a:b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.332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214 (91.8)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 (5.6)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(2.6)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 (2.6)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196 (84.8)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32 (13.9)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 (1.3)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 (0.9)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.019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&lt;50 c/mL,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189 (80.4)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172 (75.1)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188 (80.7)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173 (74.9)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sp>
        <p:nvSpPr>
          <p:cNvPr id="8" name="Text Box 15">
            <a:extLst>
              <a:ext uri="{FF2B5EF4-FFF2-40B4-BE49-F238E27FC236}">
                <a16:creationId xmlns:a16="http://schemas.microsoft.com/office/drawing/2014/main" id="{CC6E02BC-7343-40B9-8323-E48C4FDD5A2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Lancet HIV. 2022:Epub.</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11" name="Rectangle: Rounded Corners 10">
            <a:extLst>
              <a:ext uri="{FF2B5EF4-FFF2-40B4-BE49-F238E27FC236}">
                <a16:creationId xmlns:a16="http://schemas.microsoft.com/office/drawing/2014/main" id="{AA11DB43-6FC4-C75A-917A-5425F183C606}"/>
              </a:ext>
            </a:extLst>
          </p:cNvPr>
          <p:cNvSpPr/>
          <p:nvPr/>
        </p:nvSpPr>
        <p:spPr bwMode="auto">
          <a:xfrm>
            <a:off x="960934" y="4850798"/>
            <a:ext cx="10165010" cy="1172867"/>
          </a:xfrm>
          <a:prstGeom prst="roundRect">
            <a:avLst/>
          </a:prstGeom>
          <a:solidFill>
            <a:schemeClr val="accent5">
              <a:lumMod val="20000"/>
              <a:lumOff val="80000"/>
            </a:schemeClr>
          </a:solidFill>
          <a:ln w="0">
            <a:noFill/>
            <a:miter lim="800000"/>
            <a:headEnd/>
            <a:tailEnd/>
          </a:ln>
        </p:spPr>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a:ea typeface="+mn-ea"/>
                <a:cs typeface="+mn-cs"/>
              </a:rPr>
              <a:t>Subgroup analyses:</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DTG and DRV/RTV both effective, even with no NRTI activity predicted</a:t>
            </a:r>
          </a:p>
          <a:p>
            <a:pPr marL="285750" marR="0" lvl="0" indent="-28575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0000"/>
                </a:solidFill>
                <a:effectLst/>
                <a:uLnTx/>
                <a:uFillTx/>
                <a:latin typeface="Calibri"/>
                <a:ea typeface="+mn-ea"/>
                <a:cs typeface="+mn-cs"/>
              </a:rPr>
              <a:t>TDF efficacy high regardless of baseline K65R/N, </a:t>
            </a:r>
            <a:r>
              <a:rPr kumimoji="0" lang="en-US" sz="20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M184V/I, TDF resistance, or ZDV resistance</a:t>
            </a:r>
            <a:endParaRPr kumimoji="0" lang="en-US" sz="20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348131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33A7D-71E7-4133-934E-E811A10C1924}"/>
              </a:ext>
            </a:extLst>
          </p:cNvPr>
          <p:cNvSpPr>
            <a:spLocks noGrp="1"/>
          </p:cNvSpPr>
          <p:nvPr>
            <p:ph type="title"/>
          </p:nvPr>
        </p:nvSpPr>
        <p:spPr/>
        <p:txBody>
          <a:bodyPr/>
          <a:lstStyle/>
          <a:p>
            <a:r>
              <a:rPr lang="en-US" dirty="0"/>
              <a:t>Back to Our Original Case</a:t>
            </a:r>
          </a:p>
        </p:txBody>
      </p:sp>
      <p:sp>
        <p:nvSpPr>
          <p:cNvPr id="4" name="Content Placeholder 3">
            <a:extLst>
              <a:ext uri="{FF2B5EF4-FFF2-40B4-BE49-F238E27FC236}">
                <a16:creationId xmlns:a16="http://schemas.microsoft.com/office/drawing/2014/main" id="{6C50B2B5-1618-4D38-9C15-56ED36C1404C}"/>
              </a:ext>
            </a:extLst>
          </p:cNvPr>
          <p:cNvSpPr>
            <a:spLocks noGrp="1"/>
          </p:cNvSpPr>
          <p:nvPr>
            <p:ph idx="1"/>
          </p:nvPr>
        </p:nvSpPr>
        <p:spPr>
          <a:xfrm>
            <a:off x="604838" y="1512888"/>
            <a:ext cx="10877550" cy="4835170"/>
          </a:xfrm>
          <a:prstGeom prst="rect">
            <a:avLst/>
          </a:prstGeom>
          <a:ln>
            <a:noFill/>
          </a:ln>
        </p:spPr>
        <p:txBody>
          <a:bodyPr wrap="square">
            <a:spAutoFit/>
          </a:bodyPr>
          <a:lstStyle/>
          <a:p>
            <a:pPr marL="285750" indent="-285750">
              <a:buFont typeface="Wingdings" panose="05000000000000000000" pitchFamily="2" charset="2"/>
              <a:buChar char="§"/>
            </a:pPr>
            <a:r>
              <a:rPr lang="en-US" dirty="0">
                <a:solidFill>
                  <a:schemeClr val="bg1"/>
                </a:solidFill>
                <a:latin typeface="Calibri" panose="020F0502020204030204" pitchFamily="34" charset="0"/>
              </a:rPr>
              <a:t>56-yr-old man diagnosed in 1992 with complex treatment history</a:t>
            </a:r>
          </a:p>
          <a:p>
            <a:pPr marL="285750" indent="-285750">
              <a:buFont typeface="Wingdings" panose="05000000000000000000" pitchFamily="2" charset="2"/>
              <a:buChar char="§"/>
            </a:pPr>
            <a:r>
              <a:rPr lang="en-US" dirty="0">
                <a:solidFill>
                  <a:schemeClr val="bg1"/>
                </a:solidFill>
                <a:latin typeface="Calibri" panose="020F0502020204030204" pitchFamily="34" charset="0"/>
              </a:rPr>
              <a:t>Currently receiving </a:t>
            </a:r>
            <a:r>
              <a:rPr lang="en-US" b="1" dirty="0">
                <a:solidFill>
                  <a:schemeClr val="accent3"/>
                </a:solidFill>
                <a:latin typeface="Calibri" panose="020F0502020204030204" pitchFamily="34" charset="0"/>
              </a:rPr>
              <a:t>DRV/RTV BID + FTC/TAF + DTG BID + MVC BID</a:t>
            </a:r>
          </a:p>
          <a:p>
            <a:pPr marL="857250" lvl="1" indent="-457200">
              <a:buFont typeface="Calibri" panose="020F0502020204030204" pitchFamily="34" charset="0"/>
              <a:buChar char="–"/>
            </a:pPr>
            <a:r>
              <a:rPr lang="en-US" dirty="0">
                <a:solidFill>
                  <a:schemeClr val="bg1"/>
                </a:solidFill>
                <a:latin typeface="Calibri" panose="020F0502020204030204" pitchFamily="34" charset="0"/>
              </a:rPr>
              <a:t>CD4+ cell count: </a:t>
            </a:r>
            <a:r>
              <a:rPr lang="en-US" b="1" dirty="0">
                <a:solidFill>
                  <a:schemeClr val="bg1"/>
                </a:solidFill>
                <a:latin typeface="Calibri" panose="020F0502020204030204" pitchFamily="34" charset="0"/>
              </a:rPr>
              <a:t>824 cells/mm</a:t>
            </a:r>
            <a:r>
              <a:rPr lang="en-US" b="1" baseline="30000" dirty="0">
                <a:solidFill>
                  <a:schemeClr val="bg1"/>
                </a:solidFill>
                <a:latin typeface="Calibri" panose="020F0502020204030204" pitchFamily="34" charset="0"/>
              </a:rPr>
              <a:t>3</a:t>
            </a:r>
            <a:endParaRPr lang="en-US" b="1" baseline="30000" dirty="0"/>
          </a:p>
          <a:p>
            <a:pPr marL="857250" lvl="1" indent="-457200">
              <a:buFont typeface="Calibri" panose="020F0502020204030204" pitchFamily="34" charset="0"/>
              <a:buChar char="–"/>
            </a:pPr>
            <a:r>
              <a:rPr lang="en-US" dirty="0">
                <a:solidFill>
                  <a:schemeClr val="bg1"/>
                </a:solidFill>
                <a:latin typeface="Calibri" panose="020F0502020204030204" pitchFamily="34" charset="0"/>
              </a:rPr>
              <a:t>HIV-1 RNA: repeatedly </a:t>
            </a:r>
            <a:r>
              <a:rPr lang="en-US" b="1" dirty="0">
                <a:solidFill>
                  <a:schemeClr val="bg1"/>
                </a:solidFill>
                <a:latin typeface="Calibri" panose="020F0502020204030204" pitchFamily="34" charset="0"/>
              </a:rPr>
              <a:t>1000-2000 c/mL</a:t>
            </a:r>
          </a:p>
          <a:p>
            <a:pPr marL="285750" indent="-285750">
              <a:buFont typeface="Wingdings" panose="05000000000000000000" pitchFamily="2" charset="2"/>
              <a:buChar char="§"/>
            </a:pPr>
            <a:r>
              <a:rPr lang="en-US" sz="2800" dirty="0">
                <a:solidFill>
                  <a:schemeClr val="bg1"/>
                </a:solidFill>
                <a:latin typeface="Calibri" panose="020F0502020204030204" pitchFamily="34" charset="0"/>
              </a:rPr>
              <a:t>Multiclass drug resistance present: high-level resistance across NRTI, NNRTI, and INSTI classes; intermediate- (DRV/RTV) to high-level (ATV/RTV and LPV/RTV) PI resistance</a:t>
            </a:r>
          </a:p>
          <a:p>
            <a:pPr marL="285750" indent="-285750">
              <a:buFont typeface="Wingdings" panose="05000000000000000000" pitchFamily="2" charset="2"/>
              <a:buChar char="§"/>
            </a:pPr>
            <a:r>
              <a:rPr lang="en-US" sz="2800" dirty="0">
                <a:solidFill>
                  <a:schemeClr val="bg1"/>
                </a:solidFill>
                <a:latin typeface="Calibri" panose="020F0502020204030204" pitchFamily="34" charset="0"/>
              </a:rPr>
              <a:t>Tropism: dual mixed</a:t>
            </a:r>
          </a:p>
          <a:p>
            <a:pPr marL="0" indent="0">
              <a:buNone/>
            </a:pPr>
            <a:endParaRPr lang="en-US"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796535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8072-D32A-42D4-A789-855227342C27}"/>
              </a:ext>
            </a:extLst>
          </p:cNvPr>
          <p:cNvSpPr>
            <a:spLocks noGrp="1"/>
          </p:cNvSpPr>
          <p:nvPr>
            <p:ph type="title"/>
          </p:nvPr>
        </p:nvSpPr>
        <p:spPr/>
        <p:txBody>
          <a:bodyPr/>
          <a:lstStyle/>
          <a:p>
            <a:r>
              <a:rPr lang="en-US" dirty="0"/>
              <a:t>Options for Active Drugs in Case </a:t>
            </a:r>
            <a:br>
              <a:rPr lang="en-US" dirty="0"/>
            </a:br>
            <a:r>
              <a:rPr lang="en-US" dirty="0"/>
              <a:t>Patient With Multiclass Resistance</a:t>
            </a:r>
          </a:p>
        </p:txBody>
      </p:sp>
      <p:sp>
        <p:nvSpPr>
          <p:cNvPr id="3" name="Content Placeholder 2">
            <a:extLst>
              <a:ext uri="{FF2B5EF4-FFF2-40B4-BE49-F238E27FC236}">
                <a16:creationId xmlns:a16="http://schemas.microsoft.com/office/drawing/2014/main" id="{54916196-BD76-4C31-BF69-99F44FDE4951}"/>
              </a:ext>
            </a:extLst>
          </p:cNvPr>
          <p:cNvSpPr>
            <a:spLocks noGrp="1"/>
          </p:cNvSpPr>
          <p:nvPr>
            <p:ph sz="half" idx="1"/>
          </p:nvPr>
        </p:nvSpPr>
        <p:spPr>
          <a:xfrm>
            <a:off x="601820" y="1510730"/>
            <a:ext cx="5309278" cy="4681728"/>
          </a:xfrm>
          <a:noFill/>
        </p:spPr>
        <p:txBody>
          <a:bodyPr/>
          <a:lstStyle/>
          <a:p>
            <a:r>
              <a:rPr lang="en-US" sz="2400" dirty="0"/>
              <a:t>Drugs in existing drug classes that </a:t>
            </a:r>
            <a:br>
              <a:rPr lang="en-US" sz="2400" dirty="0"/>
            </a:br>
            <a:r>
              <a:rPr lang="en-US" sz="2400" b="1" dirty="0">
                <a:solidFill>
                  <a:schemeClr val="accent3"/>
                </a:solidFill>
              </a:rPr>
              <a:t>may</a:t>
            </a:r>
            <a:r>
              <a:rPr lang="en-US" sz="2400" dirty="0"/>
              <a:t> have residual activity</a:t>
            </a:r>
          </a:p>
          <a:p>
            <a:pPr lvl="1"/>
            <a:r>
              <a:rPr lang="en-US" sz="2200" b="1" dirty="0"/>
              <a:t>Boosted PI: </a:t>
            </a:r>
            <a:r>
              <a:rPr lang="en-US" sz="2200" dirty="0"/>
              <a:t>various drugs (dependent on phenotypic susceptibility)</a:t>
            </a:r>
          </a:p>
          <a:p>
            <a:pPr lvl="2">
              <a:buFont typeface="Wingdings" panose="05000000000000000000" pitchFamily="2" charset="2"/>
              <a:buChar char="§"/>
            </a:pPr>
            <a:r>
              <a:rPr lang="en-US" sz="2000" dirty="0"/>
              <a:t>For most patients with PI resistance, PI of choice is boosted DRV</a:t>
            </a:r>
          </a:p>
          <a:p>
            <a:pPr lvl="3"/>
            <a:r>
              <a:rPr lang="en-US" sz="1800" dirty="0"/>
              <a:t>No DRV-associated mutations: </a:t>
            </a:r>
            <a:br>
              <a:rPr lang="en-US" sz="1800" dirty="0"/>
            </a:br>
            <a:r>
              <a:rPr lang="en-US" sz="1800" dirty="0"/>
              <a:t>DRV QD</a:t>
            </a:r>
          </a:p>
          <a:p>
            <a:pPr lvl="3"/>
            <a:r>
              <a:rPr lang="en-US" sz="1800" dirty="0"/>
              <a:t>Any DRV-associated mutations: </a:t>
            </a:r>
            <a:br>
              <a:rPr lang="en-US" sz="1800" dirty="0"/>
            </a:br>
            <a:r>
              <a:rPr lang="en-US" sz="1800" dirty="0"/>
              <a:t>DRV BID</a:t>
            </a:r>
            <a:endParaRPr lang="en-US" sz="2000" dirty="0"/>
          </a:p>
          <a:p>
            <a:pPr lvl="1"/>
            <a:r>
              <a:rPr lang="en-US" sz="2200" dirty="0"/>
              <a:t>Consider </a:t>
            </a:r>
            <a:r>
              <a:rPr lang="en-US" sz="2200" b="1" dirty="0"/>
              <a:t>NRTIs</a:t>
            </a:r>
          </a:p>
        </p:txBody>
      </p:sp>
      <p:sp>
        <p:nvSpPr>
          <p:cNvPr id="4" name="Content Placeholder 3">
            <a:extLst>
              <a:ext uri="{FF2B5EF4-FFF2-40B4-BE49-F238E27FC236}">
                <a16:creationId xmlns:a16="http://schemas.microsoft.com/office/drawing/2014/main" id="{426E0491-9D8B-41DF-8D18-3A330F4CBCD6}"/>
              </a:ext>
            </a:extLst>
          </p:cNvPr>
          <p:cNvSpPr>
            <a:spLocks noGrp="1"/>
          </p:cNvSpPr>
          <p:nvPr>
            <p:ph sz="half" idx="2"/>
          </p:nvPr>
        </p:nvSpPr>
        <p:spPr>
          <a:xfrm>
            <a:off x="6000261" y="1510729"/>
            <a:ext cx="5229570" cy="4681728"/>
          </a:xfrm>
          <a:solidFill>
            <a:schemeClr val="accent2">
              <a:lumMod val="20000"/>
              <a:lumOff val="80000"/>
            </a:schemeClr>
          </a:solidFill>
        </p:spPr>
        <p:txBody>
          <a:bodyPr/>
          <a:lstStyle/>
          <a:p>
            <a:pPr>
              <a:spcAft>
                <a:spcPts val="0"/>
              </a:spcAft>
            </a:pPr>
            <a:r>
              <a:rPr lang="en-US" sz="2400" dirty="0"/>
              <a:t>Drugs with a </a:t>
            </a:r>
            <a:r>
              <a:rPr lang="en-US" sz="2400" b="1" dirty="0">
                <a:solidFill>
                  <a:schemeClr val="accent1"/>
                </a:solidFill>
              </a:rPr>
              <a:t>novel mechanism of action </a:t>
            </a:r>
            <a:r>
              <a:rPr lang="en-US" sz="2400" dirty="0"/>
              <a:t>and no cross-resistance</a:t>
            </a:r>
            <a:endParaRPr lang="en-US" sz="2400" baseline="30000" dirty="0"/>
          </a:p>
          <a:p>
            <a:pPr lvl="1">
              <a:spcAft>
                <a:spcPts val="0"/>
              </a:spcAft>
            </a:pPr>
            <a:r>
              <a:rPr lang="en-US" sz="2200" dirty="0"/>
              <a:t>Ibalizumab</a:t>
            </a:r>
          </a:p>
          <a:p>
            <a:pPr lvl="2">
              <a:spcAft>
                <a:spcPts val="0"/>
              </a:spcAft>
              <a:buFont typeface="Wingdings" panose="05000000000000000000" pitchFamily="2" charset="2"/>
              <a:buChar char="§"/>
            </a:pPr>
            <a:r>
              <a:rPr lang="en-US" altLang="en-US" sz="2000" dirty="0"/>
              <a:t>IV Q2W</a:t>
            </a:r>
          </a:p>
          <a:p>
            <a:pPr lvl="2">
              <a:spcAft>
                <a:spcPts val="0"/>
              </a:spcAft>
              <a:buFont typeface="Wingdings" panose="05000000000000000000" pitchFamily="2" charset="2"/>
              <a:buChar char="§"/>
            </a:pPr>
            <a:r>
              <a:rPr lang="en-US" altLang="en-US" sz="2000" dirty="0"/>
              <a:t>Indicated with other ARVs for heavily treatment</a:t>
            </a:r>
            <a:r>
              <a:rPr lang="en-US" altLang="en-US" sz="2000" dirty="0">
                <a:latin typeface="Arial" panose="020B0604020202020204" pitchFamily="34" charset="0"/>
                <a:cs typeface="Arial" panose="020B0604020202020204" pitchFamily="34" charset="0"/>
              </a:rPr>
              <a:t>–</a:t>
            </a:r>
            <a:r>
              <a:rPr lang="en-US" altLang="en-US" sz="2000" dirty="0"/>
              <a:t>experienced adults with MDR HIV and current ART failure</a:t>
            </a:r>
            <a:endParaRPr lang="en-US" sz="2200" dirty="0"/>
          </a:p>
          <a:p>
            <a:pPr lvl="1">
              <a:spcAft>
                <a:spcPts val="0"/>
              </a:spcAft>
            </a:pPr>
            <a:r>
              <a:rPr lang="en-US" sz="2200" dirty="0"/>
              <a:t>Fostemsavir</a:t>
            </a:r>
          </a:p>
          <a:p>
            <a:pPr lvl="2">
              <a:spcAft>
                <a:spcPts val="0"/>
              </a:spcAft>
              <a:buFont typeface="Wingdings" panose="05000000000000000000" pitchFamily="2" charset="2"/>
              <a:buChar char="§"/>
            </a:pPr>
            <a:r>
              <a:rPr lang="en-US" sz="2000" dirty="0"/>
              <a:t>Oral BID</a:t>
            </a:r>
          </a:p>
          <a:p>
            <a:pPr lvl="2">
              <a:spcAft>
                <a:spcPts val="0"/>
              </a:spcAft>
              <a:buFont typeface="Wingdings" panose="05000000000000000000" pitchFamily="2" charset="2"/>
              <a:buChar char="§"/>
            </a:pPr>
            <a:r>
              <a:rPr lang="en-US" altLang="en-US" sz="2000" dirty="0"/>
              <a:t>Indicated with other ARVs for heavily treatment</a:t>
            </a:r>
            <a:r>
              <a:rPr lang="en-US" altLang="en-US" sz="2000" dirty="0">
                <a:latin typeface="Arial" panose="020B0604020202020204" pitchFamily="34" charset="0"/>
                <a:cs typeface="Arial" panose="020B0604020202020204" pitchFamily="34" charset="0"/>
              </a:rPr>
              <a:t>–</a:t>
            </a:r>
            <a:r>
              <a:rPr lang="en-US" altLang="en-US" sz="2000" dirty="0"/>
              <a:t>experienced adults with MDR HIV and current ART failure</a:t>
            </a:r>
            <a:endParaRPr lang="en-US" sz="2000" dirty="0"/>
          </a:p>
        </p:txBody>
      </p:sp>
      <p:grpSp>
        <p:nvGrpSpPr>
          <p:cNvPr id="5" name="Group 4">
            <a:extLst>
              <a:ext uri="{FF2B5EF4-FFF2-40B4-BE49-F238E27FC236}">
                <a16:creationId xmlns:a16="http://schemas.microsoft.com/office/drawing/2014/main" id="{6B3BA30A-602B-4BFD-8B73-3EBD9BDC22D8}"/>
              </a:ext>
            </a:extLst>
          </p:cNvPr>
          <p:cNvGrpSpPr/>
          <p:nvPr/>
        </p:nvGrpSpPr>
        <p:grpSpPr>
          <a:xfrm>
            <a:off x="9392911" y="6207927"/>
            <a:ext cx="2488502" cy="454909"/>
            <a:chOff x="9392911" y="6207927"/>
            <a:chExt cx="2488502" cy="454909"/>
          </a:xfrm>
        </p:grpSpPr>
        <p:pic>
          <p:nvPicPr>
            <p:cNvPr id="6" name="Picture 5" descr="A picture containing text, ax, wheel&#10;&#10;Description automatically generated">
              <a:extLst>
                <a:ext uri="{FF2B5EF4-FFF2-40B4-BE49-F238E27FC236}">
                  <a16:creationId xmlns:a16="http://schemas.microsoft.com/office/drawing/2014/main" id="{8487D187-5F8D-4413-BF10-B45FB7F9B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 name="Rectangle 8">
              <a:extLst>
                <a:ext uri="{FF2B5EF4-FFF2-40B4-BE49-F238E27FC236}">
                  <a16:creationId xmlns:a16="http://schemas.microsoft.com/office/drawing/2014/main" id="{8A9D32C6-B919-4BDB-9215-213F976AD23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 name="TextBox 7">
            <a:extLst>
              <a:ext uri="{FF2B5EF4-FFF2-40B4-BE49-F238E27FC236}">
                <a16:creationId xmlns:a16="http://schemas.microsoft.com/office/drawing/2014/main" id="{5096F568-9E38-466A-8152-98FF2E4DB1D5}"/>
              </a:ext>
            </a:extLst>
          </p:cNvPr>
          <p:cNvSpPr txBox="1"/>
          <p:nvPr/>
        </p:nvSpPr>
        <p:spPr>
          <a:xfrm>
            <a:off x="397875" y="6388289"/>
            <a:ext cx="62659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29537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3"/>
          <p:cNvSpPr txBox="1">
            <a:spLocks noChangeArrowheads="1"/>
          </p:cNvSpPr>
          <p:nvPr/>
        </p:nvSpPr>
        <p:spPr bwMode="auto">
          <a:xfrm>
            <a:off x="1916115" y="1719263"/>
            <a:ext cx="8455025" cy="392112"/>
          </a:xfrm>
          <a:prstGeom prst="rect">
            <a:avLst/>
          </a:prstGeom>
          <a:noFill/>
          <a:ln>
            <a:noFill/>
          </a:ln>
        </p:spPr>
        <p:txBody>
          <a:bodyPr/>
          <a:lstStyle>
            <a:lvl1pPr marL="342900" indent="-342900" algn="l" rtl="0" eaLnBrk="0" fontAlgn="base" hangingPunct="0">
              <a:lnSpc>
                <a:spcPct val="90000"/>
              </a:lnSpc>
              <a:spcBef>
                <a:spcPts val="1000"/>
              </a:spcBef>
              <a:spcAft>
                <a:spcPts val="700"/>
              </a:spcAft>
              <a:buClr>
                <a:schemeClr val="accent2"/>
              </a:buClr>
              <a:buFont typeface="Wingdings" panose="05000000000000000000" pitchFamily="2" charset="2"/>
              <a:buChar char="§"/>
              <a:defRPr sz="24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chemeClr val="accent2"/>
              </a:buClr>
              <a:buFont typeface="Arial" panose="020B0604020202020204" pitchFamily="34" charset="0"/>
              <a:buChar char="–"/>
              <a:defRPr sz="2200">
                <a:solidFill>
                  <a:srgbClr val="FEFDDE"/>
                </a:solidFill>
                <a:latin typeface="+mn-lt"/>
              </a:defRPr>
            </a:lvl2pPr>
            <a:lvl3pPr marL="11430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sz="2000">
                <a:solidFill>
                  <a:srgbClr val="FEFDDE"/>
                </a:solidFill>
                <a:latin typeface="+mn-lt"/>
              </a:defRPr>
            </a:lvl3pPr>
            <a:lvl4pPr marL="16002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a:solidFill>
                  <a:srgbClr val="FEFDDE"/>
                </a:solidFill>
                <a:latin typeface="+mn-lt"/>
              </a:defRPr>
            </a:lvl4pPr>
            <a:lvl5pPr marL="2057400" indent="-228600" algn="l" rtl="0" eaLnBrk="0" fontAlgn="base" hangingPunct="0">
              <a:lnSpc>
                <a:spcPct val="90000"/>
              </a:lnSpc>
              <a:spcBef>
                <a:spcPts val="1000"/>
              </a:spcBef>
              <a:spcAft>
                <a:spcPts val="700"/>
              </a:spcAft>
              <a:buClr>
                <a:schemeClr val="accent2"/>
              </a:buClr>
              <a:buFont typeface="Arial" panose="020B0604020202020204" pitchFamily="34" charset="0"/>
              <a:buChar char="–"/>
              <a:defRPr sz="16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5AAACE"/>
              </a:buClr>
              <a:buSzTx/>
              <a:buFont typeface="Wingdings" panose="05000000000000000000" pitchFamily="2" charset="2"/>
              <a:buChar char="§"/>
              <a:tabLst/>
              <a:defRPr/>
            </a:pPr>
            <a:endParaRPr kumimoji="0" lang="en-US" altLang="en-US" sz="1600" b="0" i="0" u="none" strike="noStrike" kern="0" cap="none" spc="0" normalizeH="0" baseline="0" noProof="0" dirty="0">
              <a:ln>
                <a:noFill/>
              </a:ln>
              <a:solidFill>
                <a:srgbClr val="FEFDDE"/>
              </a:solidFill>
              <a:effectLst/>
              <a:uLnTx/>
              <a:uFillTx/>
              <a:latin typeface="Arial"/>
              <a:ea typeface="+mn-ea"/>
              <a:cs typeface="+mn-cs"/>
            </a:endParaRPr>
          </a:p>
          <a:p>
            <a:pPr marL="342900" marR="0" lvl="0" indent="-342900" algn="l" defTabSz="914400" rtl="0" eaLnBrk="1" fontAlgn="base" latinLnBrk="0" hangingPunct="1">
              <a:lnSpc>
                <a:spcPct val="90000"/>
              </a:lnSpc>
              <a:spcBef>
                <a:spcPts val="1000"/>
              </a:spcBef>
              <a:spcAft>
                <a:spcPts val="700"/>
              </a:spcAft>
              <a:buClr>
                <a:srgbClr val="5AAACE"/>
              </a:buClr>
              <a:buSzTx/>
              <a:buFont typeface="Wingdings" panose="05000000000000000000" pitchFamily="2" charset="2"/>
              <a:buChar char="§"/>
              <a:tabLst/>
              <a:defRPr/>
            </a:pPr>
            <a:endParaRPr kumimoji="0" lang="en-US" altLang="en-US" sz="1600" b="0" i="0" u="none" strike="noStrike" kern="0" cap="none" spc="0" normalizeH="0" baseline="0" noProof="0" dirty="0">
              <a:ln>
                <a:noFill/>
              </a:ln>
              <a:solidFill>
                <a:srgbClr val="FEFDDE"/>
              </a:solidFill>
              <a:effectLst/>
              <a:uLnTx/>
              <a:uFillTx/>
              <a:latin typeface="Arial"/>
              <a:ea typeface="+mn-ea"/>
              <a:cs typeface="+mn-cs"/>
            </a:endParaRPr>
          </a:p>
        </p:txBody>
      </p:sp>
      <p:sp>
        <p:nvSpPr>
          <p:cNvPr id="67587" name="Rectangle 2"/>
          <p:cNvSpPr>
            <a:spLocks noGrp="1" noChangeArrowheads="1"/>
          </p:cNvSpPr>
          <p:nvPr>
            <p:ph type="title"/>
          </p:nvPr>
        </p:nvSpPr>
        <p:spPr/>
        <p:txBody>
          <a:bodyPr/>
          <a:lstStyle/>
          <a:p>
            <a:r>
              <a:rPr lang="en-US" altLang="en-US" dirty="0"/>
              <a:t>TMB-301/-311: Ibalizumab in </a:t>
            </a:r>
            <a:r>
              <a:rPr lang="en-US" dirty="0"/>
              <a:t>Heavily Treatment–Experienced</a:t>
            </a:r>
            <a:r>
              <a:rPr lang="en-US" altLang="en-US" dirty="0"/>
              <a:t> Adults With Multidrug-Resistant HIV</a:t>
            </a:r>
          </a:p>
        </p:txBody>
      </p:sp>
      <p:sp>
        <p:nvSpPr>
          <p:cNvPr id="2" name="Content Placeholder 1">
            <a:extLst>
              <a:ext uri="{FF2B5EF4-FFF2-40B4-BE49-F238E27FC236}">
                <a16:creationId xmlns:a16="http://schemas.microsoft.com/office/drawing/2014/main" id="{D990D768-38CE-42C9-AFF0-12FC8A4A6C6B}"/>
              </a:ext>
            </a:extLst>
          </p:cNvPr>
          <p:cNvSpPr>
            <a:spLocks noGrp="1"/>
          </p:cNvSpPr>
          <p:nvPr>
            <p:ph idx="1"/>
          </p:nvPr>
        </p:nvSpPr>
        <p:spPr/>
        <p:txBody>
          <a:bodyPr/>
          <a:lstStyle/>
          <a:p>
            <a:pPr>
              <a:spcAft>
                <a:spcPts val="300"/>
              </a:spcAft>
            </a:pPr>
            <a:r>
              <a:rPr lang="en-US" altLang="en-US" sz="2000" dirty="0"/>
              <a:t>TMB-301: single-arm, open-label phase III trial in patients with virologic failure (53% with resistance to all drugs from ≥3 classes, 68% with INSTI resistance)</a:t>
            </a:r>
          </a:p>
          <a:p>
            <a:pPr lvl="1">
              <a:spcAft>
                <a:spcPts val="300"/>
              </a:spcAft>
            </a:pPr>
            <a:r>
              <a:rPr lang="en-US" altLang="en-US" sz="1800" dirty="0"/>
              <a:t>Control period (failing regimen only) on Days 0-7; ibalizumab 2000 mg IV loading dose on Day 7; </a:t>
            </a:r>
            <a:br>
              <a:rPr lang="en-US" altLang="en-US" sz="1800" dirty="0"/>
            </a:br>
            <a:r>
              <a:rPr lang="en-US" altLang="en-US" sz="1800" dirty="0"/>
              <a:t>failing regimen continued to Day 14 then switched to OBR; i</a:t>
            </a:r>
            <a:r>
              <a:rPr lang="pl-PL" altLang="en-US" sz="1800" dirty="0"/>
              <a:t>balizumab</a:t>
            </a:r>
            <a:r>
              <a:rPr lang="en-US" altLang="en-US" sz="1800" dirty="0"/>
              <a:t> </a:t>
            </a:r>
            <a:r>
              <a:rPr lang="pl-PL" altLang="en-US" sz="1800" dirty="0"/>
              <a:t>800 mg IV </a:t>
            </a:r>
            <a:r>
              <a:rPr lang="en-US" altLang="en-US" sz="1800" dirty="0"/>
              <a:t>on </a:t>
            </a:r>
            <a:r>
              <a:rPr lang="pl-PL" altLang="en-US" sz="1800" dirty="0"/>
              <a:t>Day 2</a:t>
            </a:r>
            <a:r>
              <a:rPr lang="en-US" altLang="en-US" sz="1800" dirty="0"/>
              <a:t>1 then </a:t>
            </a:r>
            <a:r>
              <a:rPr lang="pl-PL" altLang="en-US" sz="1800" dirty="0"/>
              <a:t>Q2W</a:t>
            </a:r>
          </a:p>
          <a:p>
            <a:pPr>
              <a:spcAft>
                <a:spcPts val="300"/>
              </a:spcAft>
            </a:pPr>
            <a:r>
              <a:rPr lang="en-US" altLang="en-US" sz="2000" dirty="0"/>
              <a:t>TMB-311: patients completing 25 wk in TMB-301 continue ibalizumab 800 mg Q2W for up to 96 wk</a:t>
            </a:r>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a:spcAft>
                <a:spcPts val="300"/>
              </a:spcAft>
            </a:pPr>
            <a:endParaRPr lang="en-US" altLang="en-US" sz="2000" dirty="0"/>
          </a:p>
          <a:p>
            <a:pPr lvl="1">
              <a:spcAft>
                <a:spcPts val="300"/>
              </a:spcAft>
            </a:pPr>
            <a:endParaRPr lang="en-US" sz="2000" dirty="0"/>
          </a:p>
        </p:txBody>
      </p:sp>
      <p:sp>
        <p:nvSpPr>
          <p:cNvPr id="11" name="Text Box 11"/>
          <p:cNvSpPr txBox="1">
            <a:spLocks noChangeArrowheads="1"/>
          </p:cNvSpPr>
          <p:nvPr/>
        </p:nvSpPr>
        <p:spPr bwMode="auto">
          <a:xfrm>
            <a:off x="723899" y="5630498"/>
            <a:ext cx="10744199"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Primary endpoint; </a:t>
            </a:r>
            <a:r>
              <a:rPr kumimoji="0" lang="en-US" alt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&lt;.0001 vs 3% at end of 7-day control period.</a:t>
            </a:r>
            <a:b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sz="1400" b="0" i="0" u="none" strike="noStrike" kern="1200" cap="none" spc="0" normalizeH="0" baseline="30000" noProof="0" dirty="0">
                <a:ln>
                  <a:noFill/>
                </a:ln>
                <a:solidFill>
                  <a:srgbClr val="455560">
                    <a:lumMod val="10000"/>
                  </a:srgbClr>
                </a:solidFill>
                <a:effectLst/>
                <a:uLnTx/>
                <a:uFillTx/>
                <a:latin typeface="Calibri" panose="020F0502020204030204" pitchFamily="34" charset="0"/>
                <a:ea typeface="+mn-ea"/>
                <a:cs typeface="Calibri" panose="020F0502020204030204" pitchFamily="34" charset="0"/>
              </a:rPr>
              <a:t>†</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3 patients without </a:t>
            </a: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Calibri" panose="020F0502020204030204" pitchFamily="34" charset="0"/>
              </a:rPr>
              <a:t>≥0.5 log</a:t>
            </a:r>
            <a:r>
              <a:rPr kumimoji="0" lang="en-US" sz="1400" b="0" i="0" u="none" strike="noStrike" kern="1200" cap="none" spc="0" normalizeH="0" baseline="-25000" noProof="0" dirty="0">
                <a:ln>
                  <a:noFill/>
                </a:ln>
                <a:solidFill>
                  <a:srgbClr val="455560">
                    <a:lumMod val="10000"/>
                  </a:srgbClr>
                </a:solidFill>
                <a:effectLst/>
                <a:uLnTx/>
                <a:uFillTx/>
                <a:latin typeface="Calibri" panose="020F0502020204030204" pitchFamily="34" charset="0"/>
                <a:ea typeface="+mn-ea"/>
                <a:cs typeface="Calibri" panose="020F0502020204030204" pitchFamily="34" charset="0"/>
              </a:rPr>
              <a:t>10</a:t>
            </a: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Calibri" panose="020F0502020204030204" pitchFamily="34" charset="0"/>
              </a:rPr>
              <a:t> HIV-1 RNA decrease at Day 14</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later reached HIV-1 RNA &lt;50 c/mL with ibalizumab + OBR.</a:t>
            </a:r>
            <a:r>
              <a:rPr kumimoji="0" lang="en-US" alt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5</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5" name="Text Box 11">
            <a:extLst>
              <a:ext uri="{FF2B5EF4-FFF2-40B4-BE49-F238E27FC236}">
                <a16:creationId xmlns:a16="http://schemas.microsoft.com/office/drawing/2014/main" id="{B60EE804-DB39-4E07-8790-034D4B56E745}"/>
              </a:ext>
            </a:extLst>
          </p:cNvPr>
          <p:cNvSpPr txBox="1">
            <a:spLocks noChangeArrowheads="1"/>
          </p:cNvSpPr>
          <p:nvPr/>
        </p:nvSpPr>
        <p:spPr bwMode="auto">
          <a:xfrm>
            <a:off x="395735" y="6184122"/>
            <a:ext cx="868682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1. Emu. NEJM. 2018;</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379:645. </a:t>
            </a: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2. Emu. IDSA 2017. Abstr 1686. 3. Emu. HIV Glasgow 2018. Abstr O345. </a:t>
            </a:r>
          </a:p>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4. Emu. CROI 2019. Abstr 485. 5. DeJesus. HIV Glasgow 2018. Abstr P064.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graphicFrame>
        <p:nvGraphicFramePr>
          <p:cNvPr id="18" name="Group 32">
            <a:extLst>
              <a:ext uri="{FF2B5EF4-FFF2-40B4-BE49-F238E27FC236}">
                <a16:creationId xmlns:a16="http://schemas.microsoft.com/office/drawing/2014/main" id="{02E1745B-8273-4F4F-9D4B-C425248560E4}"/>
              </a:ext>
            </a:extLst>
          </p:cNvPr>
          <p:cNvGraphicFramePr>
            <a:graphicFrameLocks noGrp="1"/>
          </p:cNvGraphicFramePr>
          <p:nvPr/>
        </p:nvGraphicFramePr>
        <p:xfrm>
          <a:off x="738001" y="3302022"/>
          <a:ext cx="10744202" cy="2346246"/>
        </p:xfrm>
        <a:graphic>
          <a:graphicData uri="http://schemas.openxmlformats.org/drawingml/2006/table">
            <a:tbl>
              <a:tblPr/>
              <a:tblGrid>
                <a:gridCol w="3751226">
                  <a:extLst>
                    <a:ext uri="{9D8B030D-6E8A-4147-A177-3AD203B41FA5}">
                      <a16:colId xmlns:a16="http://schemas.microsoft.com/office/drawing/2014/main" val="20000"/>
                    </a:ext>
                  </a:extLst>
                </a:gridCol>
                <a:gridCol w="1748244">
                  <a:extLst>
                    <a:ext uri="{9D8B030D-6E8A-4147-A177-3AD203B41FA5}">
                      <a16:colId xmlns:a16="http://schemas.microsoft.com/office/drawing/2014/main" val="533043192"/>
                    </a:ext>
                  </a:extLst>
                </a:gridCol>
                <a:gridCol w="1748244">
                  <a:extLst>
                    <a:ext uri="{9D8B030D-6E8A-4147-A177-3AD203B41FA5}">
                      <a16:colId xmlns:a16="http://schemas.microsoft.com/office/drawing/2014/main" val="403488726"/>
                    </a:ext>
                  </a:extLst>
                </a:gridCol>
                <a:gridCol w="1748244">
                  <a:extLst>
                    <a:ext uri="{9D8B030D-6E8A-4147-A177-3AD203B41FA5}">
                      <a16:colId xmlns:a16="http://schemas.microsoft.com/office/drawing/2014/main" val="2018538883"/>
                    </a:ext>
                  </a:extLst>
                </a:gridCol>
                <a:gridCol w="1748244">
                  <a:extLst>
                    <a:ext uri="{9D8B030D-6E8A-4147-A177-3AD203B41FA5}">
                      <a16:colId xmlns:a16="http://schemas.microsoft.com/office/drawing/2014/main" val="768604947"/>
                    </a:ext>
                  </a:extLst>
                </a:gridCol>
              </a:tblGrid>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Virologic Outcome</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Day 14</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1</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40)</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Wk 25</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1</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40)</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Wk 48</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2,3</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27)</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Wk 96</a:t>
                      </a:r>
                      <a:r>
                        <a:rPr kumimoji="0" lang="en-US" sz="1600" b="1" i="0" u="none" strike="noStrike" cap="none" normalizeH="0" baseline="30000" dirty="0">
                          <a:ln>
                            <a:noFill/>
                          </a:ln>
                          <a:solidFill>
                            <a:schemeClr val="tx1"/>
                          </a:solidFill>
                          <a:effectLst/>
                          <a:latin typeface="Calibri" panose="020F0502020204030204" pitchFamily="34" charset="0"/>
                          <a:cs typeface="Calibri" panose="020F0502020204030204" pitchFamily="34" charset="0"/>
                        </a:rPr>
                        <a:t>4</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(N = 27)</a:t>
                      </a:r>
                    </a:p>
                  </a:txBody>
                  <a:tcPr marL="121880" marR="121880" marT="45669" marB="45669"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≥0.5 log</a:t>
                      </a:r>
                      <a:r>
                        <a:rPr kumimoji="0" lang="en-US" sz="1600" b="0" i="0" u="none" strike="noStrike" kern="1200" cap="none" normalizeH="0" baseline="-25000" dirty="0">
                          <a:ln>
                            <a:noFill/>
                          </a:ln>
                          <a:solidFill>
                            <a:schemeClr val="bg2">
                              <a:lumMod val="10000"/>
                            </a:schemeClr>
                          </a:solidFill>
                          <a:effectLst/>
                          <a:latin typeface="Calibri" panose="020F0502020204030204" pitchFamily="34" charset="0"/>
                          <a:ea typeface="+mn-ea"/>
                          <a:cs typeface="Calibri" panose="020F0502020204030204" pitchFamily="34" charset="0"/>
                        </a:rPr>
                        <a:t>10</a:t>
                      </a: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 HIV-1 RNA decrease, %</a:t>
                      </a:r>
                    </a:p>
                  </a:txBody>
                  <a:tcPr marL="121880" marR="121880" marT="45669" marB="45669" horzOverflow="overflow">
                    <a:lnL w="12700" cap="flat" cmpd="sng" algn="ctr">
                      <a:no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83*</a:t>
                      </a:r>
                      <a:r>
                        <a:rPr kumimoji="0" lang="en-US" sz="1600" b="0" i="0" u="none" strike="noStrike" cap="none" normalizeH="0" baseline="30000" dirty="0">
                          <a:ln>
                            <a:noFill/>
                          </a:ln>
                          <a:solidFill>
                            <a:schemeClr val="bg2">
                              <a:lumMod val="10000"/>
                            </a:schemeClr>
                          </a:solidFill>
                          <a:effectLst/>
                          <a:latin typeface="Calibri" panose="020F0502020204030204" pitchFamily="34" charset="0"/>
                          <a:cs typeface="Calibri" panose="020F0502020204030204" pitchFamily="34" charset="0"/>
                        </a:rPr>
                        <a:t>†</a:t>
                      </a:r>
                    </a:p>
                  </a:txBody>
                  <a:tcPr marL="121880" marR="121880" marT="45669" marB="45669" horzOverflow="overflow">
                    <a:lnL w="28575"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63</a:t>
                      </a:r>
                    </a:p>
                  </a:txBody>
                  <a:tcPr marL="121880" marR="121880" marT="45669" marB="45669" horzOverflow="overflow">
                    <a:lnL w="28575"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dirty="0">
                          <a:ln>
                            <a:noFill/>
                          </a:ln>
                          <a:solidFill>
                            <a:srgbClr val="CDCDCF">
                              <a:lumMod val="10000"/>
                            </a:srgbClr>
                          </a:solidFill>
                          <a:effectLst/>
                          <a:uLnTx/>
                          <a:uFillTx/>
                          <a:latin typeface="Calibri" panose="020F0502020204030204" pitchFamily="34" charset="0"/>
                          <a:ea typeface="+mn-ea"/>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dirty="0">
                          <a:ln>
                            <a:noFill/>
                          </a:ln>
                          <a:solidFill>
                            <a:srgbClr val="CDCDCF">
                              <a:lumMod val="10000"/>
                            </a:srgbClr>
                          </a:solidFill>
                          <a:effectLst/>
                          <a:uLnTx/>
                          <a:uFillTx/>
                          <a:latin typeface="Calibri" panose="020F0502020204030204" pitchFamily="34" charset="0"/>
                          <a:ea typeface="+mn-ea"/>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050137947"/>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alt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≥1.0 lo</a:t>
                      </a:r>
                      <a:r>
                        <a:rPr lang="en-US" altLang="en-US" sz="1600" dirty="0">
                          <a:solidFill>
                            <a:schemeClr val="bg2">
                              <a:lumMod val="10000"/>
                            </a:schemeClr>
                          </a:solidFill>
                          <a:latin typeface="Calibri" panose="020F0502020204030204" pitchFamily="34" charset="0"/>
                          <a:cs typeface="Calibri" panose="020F0502020204030204" pitchFamily="34" charset="0"/>
                        </a:rPr>
                        <a:t>g</a:t>
                      </a:r>
                      <a:r>
                        <a:rPr lang="en-US" altLang="en-US" sz="1600" baseline="-25000" dirty="0">
                          <a:solidFill>
                            <a:schemeClr val="bg2">
                              <a:lumMod val="10000"/>
                            </a:schemeClr>
                          </a:solidFill>
                          <a:latin typeface="Calibri" panose="020F0502020204030204" pitchFamily="34" charset="0"/>
                          <a:cs typeface="Calibri" panose="020F0502020204030204" pitchFamily="34" charset="0"/>
                        </a:rPr>
                        <a:t>10</a:t>
                      </a:r>
                      <a:r>
                        <a:rPr lang="en-US" altLang="en-US" sz="1600" dirty="0">
                          <a:solidFill>
                            <a:schemeClr val="bg2">
                              <a:lumMod val="10000"/>
                            </a:schemeClr>
                          </a:solidFill>
                          <a:latin typeface="Calibri" panose="020F0502020204030204" pitchFamily="34" charset="0"/>
                          <a:cs typeface="Calibri" panose="020F0502020204030204" pitchFamily="34" charset="0"/>
                        </a:rPr>
                        <a:t> HIV-1 RNA decrease</a:t>
                      </a:r>
                      <a:r>
                        <a:rPr kumimoji="0" lang="en-US" alt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 %</a:t>
                      </a:r>
                      <a:endParaRPr lang="en-US" altLang="en-US" sz="1600" dirty="0">
                        <a:solidFill>
                          <a:schemeClr val="bg2">
                            <a:lumMod val="10000"/>
                          </a:schemeClr>
                        </a:solidFill>
                        <a:latin typeface="Calibri" panose="020F0502020204030204" pitchFamily="34" charset="0"/>
                        <a:cs typeface="Calibri" panose="020F0502020204030204" pitchFamily="34" charset="0"/>
                      </a:endParaRP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60</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55</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dirty="0">
                          <a:ln>
                            <a:noFill/>
                          </a:ln>
                          <a:solidFill>
                            <a:srgbClr val="CDCDCF">
                              <a:lumMod val="10000"/>
                            </a:srgbClr>
                          </a:solidFill>
                          <a:effectLst/>
                          <a:uLnTx/>
                          <a:uFillTx/>
                          <a:latin typeface="Calibri" panose="020F0502020204030204" pitchFamily="34" charset="0"/>
                          <a:ea typeface="+mn-ea"/>
                          <a:cs typeface="Calibri" panose="020F0502020204030204" pitchFamily="34" charset="0"/>
                        </a:rPr>
                        <a:t>67</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dirty="0">
                          <a:ln>
                            <a:noFill/>
                          </a:ln>
                          <a:solidFill>
                            <a:srgbClr val="CDCDCF">
                              <a:lumMod val="10000"/>
                            </a:srgbClr>
                          </a:solidFill>
                          <a:effectLst/>
                          <a:uLnTx/>
                          <a:uFillTx/>
                          <a:latin typeface="Calibri" panose="020F0502020204030204" pitchFamily="34" charset="0"/>
                          <a:ea typeface="+mn-ea"/>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676006478"/>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Mean log</a:t>
                      </a:r>
                      <a:r>
                        <a:rPr kumimoji="0" lang="en-US" sz="1600" b="0" i="0" u="none" strike="noStrike" kern="1200" cap="none" normalizeH="0" baseline="-25000" dirty="0">
                          <a:ln>
                            <a:noFill/>
                          </a:ln>
                          <a:solidFill>
                            <a:schemeClr val="bg2">
                              <a:lumMod val="10000"/>
                            </a:schemeClr>
                          </a:solidFill>
                          <a:effectLst/>
                          <a:latin typeface="Calibri" panose="020F0502020204030204" pitchFamily="34" charset="0"/>
                          <a:ea typeface="+mn-ea"/>
                          <a:cs typeface="Calibri" panose="020F0502020204030204" pitchFamily="34" charset="0"/>
                        </a:rPr>
                        <a:t>10</a:t>
                      </a: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 HIV-1 RNA decrease</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1.1</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1.6</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dirty="0">
                          <a:ln>
                            <a:noFill/>
                          </a:ln>
                          <a:solidFill>
                            <a:srgbClr val="CDCDCF">
                              <a:lumMod val="10000"/>
                            </a:srgbClr>
                          </a:solidFill>
                          <a:effectLst/>
                          <a:uLnTx/>
                          <a:uFillTx/>
                          <a:latin typeface="Calibri" panose="020F0502020204030204" pitchFamily="34" charset="0"/>
                          <a:ea typeface="+mn-ea"/>
                          <a:cs typeface="Calibri" panose="020F0502020204030204" pitchFamily="34" charset="0"/>
                        </a:rPr>
                        <a:t>2.1</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600" b="0" i="0" u="none" strike="noStrike" kern="1200" cap="none" spc="0" normalizeH="0" baseline="0" noProof="0" dirty="0">
                          <a:ln>
                            <a:noFill/>
                          </a:ln>
                          <a:solidFill>
                            <a:srgbClr val="CDCDCF">
                              <a:lumMod val="10000"/>
                            </a:srgbClr>
                          </a:solidFill>
                          <a:effectLst/>
                          <a:uLnTx/>
                          <a:uFillTx/>
                          <a:latin typeface="Calibri" panose="020F0502020204030204" pitchFamily="34" charset="0"/>
                          <a:ea typeface="+mn-ea"/>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781547106"/>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Median log</a:t>
                      </a:r>
                      <a:r>
                        <a:rPr kumimoji="0" lang="en-US" sz="1600" b="0" i="0" u="none" strike="noStrike" kern="1200" cap="none" normalizeH="0" baseline="-25000" dirty="0">
                          <a:ln>
                            <a:noFill/>
                          </a:ln>
                          <a:solidFill>
                            <a:schemeClr val="bg2">
                              <a:lumMod val="10000"/>
                            </a:schemeClr>
                          </a:solidFill>
                          <a:effectLst/>
                          <a:latin typeface="Calibri" panose="020F0502020204030204" pitchFamily="34" charset="0"/>
                          <a:ea typeface="+mn-ea"/>
                          <a:cs typeface="Calibri" panose="020F0502020204030204" pitchFamily="34" charset="0"/>
                        </a:rPr>
                        <a:t>10</a:t>
                      </a: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 HIV-1 RNA decrease</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2.5</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2.8</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2.8</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116517328"/>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HIV-1 RNA &lt;50 c/mL, %</a:t>
                      </a:r>
                    </a:p>
                  </a:txBody>
                  <a:tcPr marL="121880" marR="121880" marT="45669" marB="45669" horzOverflow="overflow">
                    <a:lnL w="28575" cap="flat" cmpd="sng" algn="ctr">
                      <a:solidFill>
                        <a:schemeClr val="accent3"/>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43</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59</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56</a:t>
                      </a:r>
                    </a:p>
                  </a:txBody>
                  <a:tcPr marL="121881" marR="121881" marT="45658" marB="45658" anchor="ctr" horzOverflow="overflow">
                    <a:lnL w="12700" cap="flat" cmpd="sng" algn="ctr">
                      <a:no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accent3"/>
                      </a:solidFill>
                      <a:prstDash val="solid"/>
                      <a:round/>
                      <a:headEnd type="none" w="med" len="med"/>
                      <a:tailEnd type="none" w="med" len="med"/>
                    </a:lnT>
                    <a:lnB w="28575" cap="flat" cmpd="sng" algn="ctr">
                      <a:solidFill>
                        <a:schemeClr val="accent3"/>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122911028"/>
                  </a:ext>
                </a:extLst>
              </a:tr>
              <a:tr h="204463">
                <a:tc>
                  <a:txBody>
                    <a:bodyPr/>
                    <a:lstStyle/>
                    <a:p>
                      <a:pPr marL="61912" marR="0" lvl="0" indent="0" algn="l" defTabSz="914400" rtl="0" eaLnBrk="1" fontAlgn="base" latinLnBrk="0" hangingPunct="1">
                        <a:lnSpc>
                          <a:spcPct val="100000"/>
                        </a:lnSpc>
                        <a:spcBef>
                          <a:spcPct val="35000"/>
                        </a:spcBef>
                        <a:spcAft>
                          <a:spcPct val="25000"/>
                        </a:spcAft>
                        <a:buClr>
                          <a:schemeClr val="bg2">
                            <a:lumMod val="10000"/>
                          </a:schemeClr>
                        </a:buClr>
                        <a:buSzTx/>
                        <a:buFont typeface="Wingdings" panose="05000000000000000000" pitchFamily="2" charset="2"/>
                        <a:buNone/>
                        <a:tabLst/>
                        <a:defRPr/>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Calibri" panose="020F0502020204030204" pitchFamily="34" charset="0"/>
                        </a:rPr>
                        <a:t>HIV-1 RNA &lt;200 c/mL, %</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NR</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50</a:t>
                      </a:r>
                    </a:p>
                  </a:txBody>
                  <a:tcPr marL="121880" marR="121880" marT="45669" marB="4566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63</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NR</a:t>
                      </a:r>
                    </a:p>
                  </a:txBody>
                  <a:tcPr marL="121881" marR="121881" marT="45658" marB="4565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15113348"/>
                  </a:ext>
                </a:extLst>
              </a:tr>
            </a:tbl>
          </a:graphicData>
        </a:graphic>
      </p:graphicFrame>
      <p:grpSp>
        <p:nvGrpSpPr>
          <p:cNvPr id="14" name="Group 13">
            <a:extLst>
              <a:ext uri="{FF2B5EF4-FFF2-40B4-BE49-F238E27FC236}">
                <a16:creationId xmlns:a16="http://schemas.microsoft.com/office/drawing/2014/main" id="{3E5893EB-041E-4C64-82E5-FB3DB480F593}"/>
              </a:ext>
            </a:extLst>
          </p:cNvPr>
          <p:cNvGrpSpPr/>
          <p:nvPr/>
        </p:nvGrpSpPr>
        <p:grpSpPr>
          <a:xfrm>
            <a:off x="9392911" y="6207927"/>
            <a:ext cx="2488502" cy="454909"/>
            <a:chOff x="9392911" y="6207927"/>
            <a:chExt cx="2488502" cy="454909"/>
          </a:xfrm>
        </p:grpSpPr>
        <p:pic>
          <p:nvPicPr>
            <p:cNvPr id="17" name="Picture 16" descr="A picture containing text, ax, wheel&#10;&#10;Description automatically generated">
              <a:extLst>
                <a:ext uri="{FF2B5EF4-FFF2-40B4-BE49-F238E27FC236}">
                  <a16:creationId xmlns:a16="http://schemas.microsoft.com/office/drawing/2014/main" id="{ACB5E783-8767-479C-A357-0B91C4F7A5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9" name="Rectangle 18">
              <a:extLst>
                <a:ext uri="{FF2B5EF4-FFF2-40B4-BE49-F238E27FC236}">
                  <a16:creationId xmlns:a16="http://schemas.microsoft.com/office/drawing/2014/main" id="{F0CACE86-3CE4-46F7-9210-63FE2C9BFDF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71970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US" altLang="en-US" dirty="0"/>
              <a:t>TMB-301/-311: Safety, Immunologic Outcomes, and Effect of OBR Genotypic Susceptibility Score</a:t>
            </a:r>
          </a:p>
        </p:txBody>
      </p:sp>
      <p:sp>
        <p:nvSpPr>
          <p:cNvPr id="4" name="Content Placeholder 3"/>
          <p:cNvSpPr>
            <a:spLocks noGrp="1"/>
          </p:cNvSpPr>
          <p:nvPr>
            <p:ph sz="half" idx="1"/>
          </p:nvPr>
        </p:nvSpPr>
        <p:spPr>
          <a:xfrm>
            <a:off x="6324127" y="1512520"/>
            <a:ext cx="5434486" cy="4678738"/>
          </a:xfrm>
        </p:spPr>
        <p:txBody>
          <a:bodyPr/>
          <a:lstStyle/>
          <a:p>
            <a:pPr>
              <a:spcBef>
                <a:spcPts val="500"/>
              </a:spcBef>
            </a:pPr>
            <a:r>
              <a:rPr lang="en-US" sz="2400" dirty="0"/>
              <a:t>Reasons for early d/c (none related to ibalizumab): </a:t>
            </a:r>
          </a:p>
          <a:p>
            <a:pPr lvl="1">
              <a:spcBef>
                <a:spcPts val="500"/>
              </a:spcBef>
            </a:pPr>
            <a:r>
              <a:rPr lang="en-US" sz="2200" dirty="0"/>
              <a:t>Consent withdrawal: n = 2</a:t>
            </a:r>
          </a:p>
          <a:p>
            <a:pPr lvl="1">
              <a:spcBef>
                <a:spcPts val="500"/>
              </a:spcBef>
            </a:pPr>
            <a:r>
              <a:rPr lang="en-US" sz="2200" dirty="0"/>
              <a:t>Physician decision: n = 1</a:t>
            </a:r>
          </a:p>
          <a:p>
            <a:pPr lvl="1">
              <a:spcBef>
                <a:spcPts val="500"/>
              </a:spcBef>
            </a:pPr>
            <a:r>
              <a:rPr lang="en-US" sz="2200" dirty="0"/>
              <a:t>Death: n = 2 (advanced CVD, </a:t>
            </a:r>
            <a:br>
              <a:rPr lang="en-US" sz="2200" dirty="0"/>
            </a:br>
            <a:r>
              <a:rPr lang="en-US" sz="2200" dirty="0"/>
              <a:t>CMV progression)</a:t>
            </a:r>
          </a:p>
          <a:p>
            <a:pPr>
              <a:spcBef>
                <a:spcPts val="500"/>
              </a:spcBef>
            </a:pPr>
            <a:r>
              <a:rPr lang="en-US" sz="2400" kern="0" dirty="0"/>
              <a:t>OBR continuous genotypic susceptibility score not associated </a:t>
            </a:r>
            <a:br>
              <a:rPr lang="en-US" sz="2400" kern="0" dirty="0"/>
            </a:br>
            <a:r>
              <a:rPr lang="en-US" sz="2400" kern="0" dirty="0"/>
              <a:t>with viral suppression at any time point through Wk 96 (R: -0.18; </a:t>
            </a:r>
            <a:r>
              <a:rPr lang="en-US" sz="2400" i="1" kern="0" dirty="0"/>
              <a:t>P</a:t>
            </a:r>
            <a:r>
              <a:rPr lang="en-US" sz="2400" kern="0" dirty="0"/>
              <a:t> = .69)</a:t>
            </a:r>
            <a:r>
              <a:rPr lang="en-US" sz="2000" baseline="30000" dirty="0"/>
              <a:t>3</a:t>
            </a:r>
          </a:p>
          <a:p>
            <a:pPr lvl="1">
              <a:spcBef>
                <a:spcPts val="500"/>
              </a:spcBef>
            </a:pPr>
            <a:r>
              <a:rPr lang="en-US" sz="2200" kern="0" dirty="0"/>
              <a:t>Supports efficacy and durability of ibalizumab with partially active ARVs</a:t>
            </a:r>
          </a:p>
          <a:p>
            <a:pPr lvl="1">
              <a:spcBef>
                <a:spcPts val="500"/>
              </a:spcBef>
            </a:pPr>
            <a:endParaRPr lang="en-US" sz="2200" dirty="0"/>
          </a:p>
        </p:txBody>
      </p:sp>
      <p:sp>
        <p:nvSpPr>
          <p:cNvPr id="15" name="Text Box 11">
            <a:extLst>
              <a:ext uri="{FF2B5EF4-FFF2-40B4-BE49-F238E27FC236}">
                <a16:creationId xmlns:a16="http://schemas.microsoft.com/office/drawing/2014/main" id="{B60EE804-DB39-4E07-8790-034D4B56E745}"/>
              </a:ext>
            </a:extLst>
          </p:cNvPr>
          <p:cNvSpPr txBox="1">
            <a:spLocks noChangeArrowheads="1"/>
          </p:cNvSpPr>
          <p:nvPr/>
        </p:nvSpPr>
        <p:spPr bwMode="auto">
          <a:xfrm>
            <a:off x="395735" y="6377666"/>
            <a:ext cx="8686829"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1. Emu. NEJM. 2018;</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379:645. </a:t>
            </a:r>
            <a:r>
              <a:rPr kumimoji="0" 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2. Emu. CROI 2019. Abstr 485. 3. Leider. AIDS 2022. Abstr PESUB20.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graphicFrame>
        <p:nvGraphicFramePr>
          <p:cNvPr id="3" name="Table 2">
            <a:extLst>
              <a:ext uri="{FF2B5EF4-FFF2-40B4-BE49-F238E27FC236}">
                <a16:creationId xmlns:a16="http://schemas.microsoft.com/office/drawing/2014/main" id="{E55A1F68-EAA3-4C03-94C4-9B182BDCA2EC}"/>
              </a:ext>
            </a:extLst>
          </p:cNvPr>
          <p:cNvGraphicFramePr>
            <a:graphicFrameLocks noGrp="1"/>
          </p:cNvGraphicFramePr>
          <p:nvPr/>
        </p:nvGraphicFramePr>
        <p:xfrm>
          <a:off x="723900" y="1601609"/>
          <a:ext cx="5372100" cy="2194656"/>
        </p:xfrm>
        <a:graphic>
          <a:graphicData uri="http://schemas.openxmlformats.org/drawingml/2006/table">
            <a:tbl>
              <a:tblPr/>
              <a:tblGrid>
                <a:gridCol w="3493324">
                  <a:extLst>
                    <a:ext uri="{9D8B030D-6E8A-4147-A177-3AD203B41FA5}">
                      <a16:colId xmlns:a16="http://schemas.microsoft.com/office/drawing/2014/main" val="3971500111"/>
                    </a:ext>
                  </a:extLst>
                </a:gridCol>
                <a:gridCol w="1878776">
                  <a:extLst>
                    <a:ext uri="{9D8B030D-6E8A-4147-A177-3AD203B41FA5}">
                      <a16:colId xmlns:a16="http://schemas.microsoft.com/office/drawing/2014/main" val="3971207448"/>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AEs Through Wk 25,</a:t>
                      </a:r>
                      <a:r>
                        <a:rPr kumimoji="0" lang="en-GB" sz="1800" b="1" i="0" u="none" strike="noStrike" cap="none" normalizeH="0" baseline="30000" dirty="0">
                          <a:ln>
                            <a:noFill/>
                          </a:ln>
                          <a:solidFill>
                            <a:schemeClr val="tx1"/>
                          </a:solidFill>
                          <a:effectLst/>
                          <a:latin typeface="Calibri" panose="020F0502020204030204" pitchFamily="34" charset="0"/>
                        </a:rPr>
                        <a:t>1</a:t>
                      </a:r>
                      <a:r>
                        <a:rPr kumimoji="0" lang="en-GB" sz="1800" b="1" i="0" u="none" strike="noStrike" cap="none" normalizeH="0" baseline="0" dirty="0">
                          <a:ln>
                            <a:noFill/>
                          </a:ln>
                          <a:solidFill>
                            <a:schemeClr val="tx1"/>
                          </a:solidFill>
                          <a:effectLst/>
                          <a:latin typeface="Calibri" panose="020F0502020204030204" pitchFamily="34" charset="0"/>
                        </a:rPr>
                        <a:t>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Patients (N = 40)</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2343747"/>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Any AE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32 (80)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1796955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Assessed as related to ibalizumab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 (18)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41735851"/>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Leading to d/c of ibalizumab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807364913"/>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Occurring in patients who died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 (10)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756725169"/>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Serious AE</a:t>
                      </a:r>
                      <a:endParaRPr kumimoji="0" lang="en-US" sz="1800" b="0" i="0" u="none" strike="noStrike" cap="none" normalizeH="0" baseline="3000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 (23)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045605960"/>
                  </a:ext>
                </a:extLst>
              </a:tr>
            </a:tbl>
          </a:graphicData>
        </a:graphic>
      </p:graphicFrame>
      <p:grpSp>
        <p:nvGrpSpPr>
          <p:cNvPr id="9" name="Group 8">
            <a:extLst>
              <a:ext uri="{FF2B5EF4-FFF2-40B4-BE49-F238E27FC236}">
                <a16:creationId xmlns:a16="http://schemas.microsoft.com/office/drawing/2014/main" id="{48410B7F-1E72-4354-BA0B-176071C2D1E3}"/>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010CDFE9-EA66-493E-8444-D4051F898A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10">
              <a:extLst>
                <a:ext uri="{FF2B5EF4-FFF2-40B4-BE49-F238E27FC236}">
                  <a16:creationId xmlns:a16="http://schemas.microsoft.com/office/drawing/2014/main" id="{0AAC06CA-93B2-4404-9C2F-7B190C3F30F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7" name="Content Placeholder 3">
            <a:extLst>
              <a:ext uri="{FF2B5EF4-FFF2-40B4-BE49-F238E27FC236}">
                <a16:creationId xmlns:a16="http://schemas.microsoft.com/office/drawing/2014/main" id="{0350BB75-757B-97D5-4E4A-D4A5CA70E80F}"/>
              </a:ext>
            </a:extLst>
          </p:cNvPr>
          <p:cNvSpPr txBox="1">
            <a:spLocks/>
          </p:cNvSpPr>
          <p:nvPr/>
        </p:nvSpPr>
        <p:spPr bwMode="auto">
          <a:xfrm>
            <a:off x="755311" y="3962059"/>
            <a:ext cx="5309278" cy="17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Median CD4+ cell count increases from baseline</a:t>
            </a:r>
            <a:r>
              <a:rPr kumimoji="0" lang="en-US" sz="2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2</a:t>
            </a:r>
            <a:r>
              <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 25: 42 cells/mm</a:t>
            </a:r>
            <a:r>
              <a:rPr kumimoji="0" lang="en-US" sz="2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(n = 27)</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 96: 45 cells/mm</a:t>
            </a:r>
            <a:r>
              <a:rPr kumimoji="0" lang="en-US" sz="2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sz="2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(n = 22)</a:t>
            </a:r>
          </a:p>
        </p:txBody>
      </p:sp>
    </p:spTree>
    <p:extLst>
      <p:ext uri="{BB962C8B-B14F-4D97-AF65-F5344CB8AC3E}">
        <p14:creationId xmlns:p14="http://schemas.microsoft.com/office/powerpoint/2010/main" val="29109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C54694A-BC06-4806-972D-6D46C04C5C21}"/>
              </a:ext>
            </a:extLst>
          </p:cNvPr>
          <p:cNvSpPr>
            <a:spLocks noGrp="1"/>
          </p:cNvSpPr>
          <p:nvPr>
            <p:ph type="title"/>
          </p:nvPr>
        </p:nvSpPr>
        <p:spPr/>
        <p:txBody>
          <a:bodyPr/>
          <a:lstStyle/>
          <a:p>
            <a:r>
              <a:rPr lang="en-US" altLang="en-US" dirty="0"/>
              <a:t>Core Faculty and Disclosure Information</a:t>
            </a:r>
          </a:p>
        </p:txBody>
      </p:sp>
      <p:sp>
        <p:nvSpPr>
          <p:cNvPr id="52227" name="Rectangle 3">
            <a:extLst>
              <a:ext uri="{FF2B5EF4-FFF2-40B4-BE49-F238E27FC236}">
                <a16:creationId xmlns:a16="http://schemas.microsoft.com/office/drawing/2014/main" id="{F7C2E42B-03D4-4683-823E-562E5B43C6B1}"/>
              </a:ext>
            </a:extLst>
          </p:cNvPr>
          <p:cNvSpPr>
            <a:spLocks noGrp="1" noChangeArrowheads="1"/>
          </p:cNvSpPr>
          <p:nvPr>
            <p:ph idx="1"/>
          </p:nvPr>
        </p:nvSpPr>
        <p:spPr/>
        <p:txBody>
          <a:bodyPr/>
          <a:lstStyle/>
          <a:p>
            <a:pPr marL="0" indent="0">
              <a:spcBef>
                <a:spcPts val="0"/>
              </a:spcBef>
              <a:spcAft>
                <a:spcPts val="0"/>
              </a:spcAft>
              <a:buNone/>
              <a:defRPr/>
            </a:pPr>
            <a:r>
              <a:rPr lang="en-US" altLang="en-US" b="1" dirty="0">
                <a:solidFill>
                  <a:schemeClr val="accent3"/>
                </a:solidFill>
              </a:rPr>
              <a:t>Eric S. </a:t>
            </a:r>
            <a:r>
              <a:rPr lang="en-US" altLang="en-US" b="1" dirty="0" err="1">
                <a:solidFill>
                  <a:schemeClr val="accent3"/>
                </a:solidFill>
              </a:rPr>
              <a:t>Daar</a:t>
            </a:r>
            <a:r>
              <a:rPr lang="en-US" altLang="en-US" b="1" dirty="0">
                <a:solidFill>
                  <a:schemeClr val="accent3"/>
                </a:solidFill>
              </a:rPr>
              <a:t>, MD</a:t>
            </a:r>
            <a:br>
              <a:rPr lang="en-US" altLang="en-US" b="1" dirty="0">
                <a:solidFill>
                  <a:srgbClr val="E1471D"/>
                </a:solidFill>
              </a:rPr>
            </a:br>
            <a:r>
              <a:rPr lang="en-US" altLang="en-US" i="1" dirty="0">
                <a:solidFill>
                  <a:schemeClr val="bg2">
                    <a:lumMod val="75000"/>
                  </a:schemeClr>
                </a:solidFill>
                <a:latin typeface="Calibri" panose="020F0502020204030204" pitchFamily="34" charset="0"/>
              </a:rPr>
              <a:t>Chief, </a:t>
            </a:r>
            <a:r>
              <a:rPr lang="en-US" altLang="en-US" dirty="0">
                <a:solidFill>
                  <a:schemeClr val="bg2">
                    <a:lumMod val="75000"/>
                  </a:schemeClr>
                </a:solidFill>
                <a:latin typeface="Calibri" panose="020F0502020204030204" pitchFamily="34" charset="0"/>
              </a:rPr>
              <a:t>Division of HIV Medicine</a:t>
            </a:r>
          </a:p>
          <a:p>
            <a:pPr marL="0" indent="0">
              <a:spcBef>
                <a:spcPts val="0"/>
              </a:spcBef>
              <a:spcAft>
                <a:spcPts val="0"/>
              </a:spcAft>
              <a:buNone/>
              <a:defRPr/>
            </a:pPr>
            <a:r>
              <a:rPr lang="en-US" altLang="en-US" dirty="0">
                <a:solidFill>
                  <a:schemeClr val="bg2">
                    <a:lumMod val="75000"/>
                  </a:schemeClr>
                </a:solidFill>
                <a:latin typeface="Calibri" panose="020F0502020204030204" pitchFamily="34" charset="0"/>
              </a:rPr>
              <a:t>Harbor-UCLA Medical Center</a:t>
            </a:r>
          </a:p>
          <a:p>
            <a:pPr marL="0" indent="0">
              <a:spcBef>
                <a:spcPts val="0"/>
              </a:spcBef>
              <a:spcAft>
                <a:spcPts val="0"/>
              </a:spcAft>
              <a:buNone/>
              <a:defRPr/>
            </a:pPr>
            <a:r>
              <a:rPr lang="en-US" altLang="en-US" i="1" dirty="0">
                <a:solidFill>
                  <a:schemeClr val="bg2">
                    <a:lumMod val="75000"/>
                  </a:schemeClr>
                </a:solidFill>
                <a:latin typeface="Calibri" panose="020F0502020204030204" pitchFamily="34" charset="0"/>
              </a:rPr>
              <a:t>Professor of Medicine</a:t>
            </a:r>
          </a:p>
          <a:p>
            <a:pPr marL="0" indent="0">
              <a:spcBef>
                <a:spcPts val="0"/>
              </a:spcBef>
              <a:spcAft>
                <a:spcPts val="0"/>
              </a:spcAft>
              <a:buNone/>
              <a:defRPr/>
            </a:pPr>
            <a:r>
              <a:rPr lang="en-US" altLang="en-US" dirty="0">
                <a:solidFill>
                  <a:schemeClr val="bg2">
                    <a:lumMod val="75000"/>
                  </a:schemeClr>
                </a:solidFill>
                <a:latin typeface="Calibri" panose="020F0502020204030204" pitchFamily="34" charset="0"/>
              </a:rPr>
              <a:t>David Geffen School of Medicine at UCLA</a:t>
            </a:r>
          </a:p>
          <a:p>
            <a:pPr marL="0" indent="0">
              <a:spcBef>
                <a:spcPts val="0"/>
              </a:spcBef>
              <a:spcAft>
                <a:spcPts val="0"/>
              </a:spcAft>
              <a:buNone/>
              <a:defRPr/>
            </a:pPr>
            <a:r>
              <a:rPr lang="en-US" altLang="en-US" dirty="0">
                <a:solidFill>
                  <a:schemeClr val="bg2">
                    <a:lumMod val="75000"/>
                  </a:schemeClr>
                </a:solidFill>
                <a:latin typeface="Calibri" panose="020F0502020204030204" pitchFamily="34" charset="0"/>
              </a:rPr>
              <a:t>Los Angeles, California</a:t>
            </a:r>
          </a:p>
          <a:p>
            <a:pPr marL="0" indent="0">
              <a:spcBef>
                <a:spcPts val="0"/>
              </a:spcBef>
              <a:spcAft>
                <a:spcPts val="0"/>
              </a:spcAft>
              <a:buNone/>
              <a:defRPr/>
            </a:pPr>
            <a:endParaRPr lang="en-US" altLang="en-US" dirty="0">
              <a:solidFill>
                <a:schemeClr val="bg2">
                  <a:lumMod val="75000"/>
                </a:schemeClr>
              </a:solidFill>
            </a:endParaRPr>
          </a:p>
          <a:p>
            <a:pPr marL="0" indent="0">
              <a:buNone/>
              <a:defRPr/>
            </a:pPr>
            <a:r>
              <a:rPr lang="en-US" altLang="en-US" b="1" dirty="0">
                <a:solidFill>
                  <a:schemeClr val="accent3"/>
                </a:solidFill>
                <a:latin typeface="Calibri" panose="020F0502020204030204" pitchFamily="34" charset="0"/>
              </a:rPr>
              <a:t>Eric S. </a:t>
            </a:r>
            <a:r>
              <a:rPr lang="en-US" altLang="en-US" b="1" dirty="0" err="1">
                <a:solidFill>
                  <a:schemeClr val="accent3"/>
                </a:solidFill>
                <a:latin typeface="Calibri" panose="020F0502020204030204" pitchFamily="34" charset="0"/>
              </a:rPr>
              <a:t>Daar</a:t>
            </a:r>
            <a:r>
              <a:rPr lang="en-US" altLang="en-US" b="1" dirty="0">
                <a:solidFill>
                  <a:schemeClr val="accent3"/>
                </a:solidFill>
                <a:latin typeface="Calibri" panose="020F0502020204030204" pitchFamily="34" charset="0"/>
              </a:rPr>
              <a:t>, MD, </a:t>
            </a:r>
            <a:r>
              <a:rPr lang="en-US" altLang="en-US" dirty="0">
                <a:solidFill>
                  <a:schemeClr val="bg2">
                    <a:lumMod val="75000"/>
                  </a:schemeClr>
                </a:solidFill>
                <a:latin typeface="Calibri" panose="020F0502020204030204" pitchFamily="34" charset="0"/>
              </a:rPr>
              <a:t>has disclosed that he has received consultant/advisor/speaker fees from Gilead Sciences and Merck &amp; Co. and funds for research support from Gilead Sciences and </a:t>
            </a:r>
            <a:r>
              <a:rPr lang="en-US" altLang="en-US" dirty="0" err="1">
                <a:solidFill>
                  <a:schemeClr val="bg2">
                    <a:lumMod val="75000"/>
                  </a:schemeClr>
                </a:solidFill>
                <a:latin typeface="Calibri" panose="020F0502020204030204" pitchFamily="34" charset="0"/>
              </a:rPr>
              <a:t>ViiV</a:t>
            </a:r>
            <a:r>
              <a:rPr lang="en-US" altLang="en-US" dirty="0">
                <a:solidFill>
                  <a:schemeClr val="bg2">
                    <a:lumMod val="75000"/>
                  </a:schemeClr>
                </a:solidFill>
                <a:latin typeface="Calibri" panose="020F0502020204030204" pitchFamily="34" charset="0"/>
              </a:rPr>
              <a:t> Healthcare.</a:t>
            </a:r>
            <a:endParaRPr lang="en-US" altLang="en-US" dirty="0">
              <a:solidFill>
                <a:schemeClr val="bg2">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E12D-1EAF-DA48-9318-1DE8D52F455D}"/>
              </a:ext>
            </a:extLst>
          </p:cNvPr>
          <p:cNvSpPr>
            <a:spLocks noGrp="1"/>
          </p:cNvSpPr>
          <p:nvPr>
            <p:ph type="title"/>
          </p:nvPr>
        </p:nvSpPr>
        <p:spPr/>
        <p:txBody>
          <a:bodyPr/>
          <a:lstStyle/>
          <a:p>
            <a:r>
              <a:rPr lang="en-US" dirty="0"/>
              <a:t>BRIGHTE: </a:t>
            </a:r>
            <a:r>
              <a:rPr lang="en-US" altLang="en-US" dirty="0"/>
              <a:t>Fostemsavir in </a:t>
            </a:r>
            <a:r>
              <a:rPr lang="en-US" dirty="0"/>
              <a:t>Heavily Treatment–Experienced</a:t>
            </a:r>
            <a:r>
              <a:rPr lang="en-US" altLang="en-US" dirty="0"/>
              <a:t> Adults With Multidrug-Resistant HIV</a:t>
            </a:r>
            <a:endParaRPr lang="en-US" dirty="0"/>
          </a:p>
        </p:txBody>
      </p:sp>
      <p:sp>
        <p:nvSpPr>
          <p:cNvPr id="3" name="Content Placeholder 2">
            <a:extLst>
              <a:ext uri="{FF2B5EF4-FFF2-40B4-BE49-F238E27FC236}">
                <a16:creationId xmlns:a16="http://schemas.microsoft.com/office/drawing/2014/main" id="{62FE5ECD-BAA0-46D2-8CB3-0341501876B2}"/>
              </a:ext>
            </a:extLst>
          </p:cNvPr>
          <p:cNvSpPr>
            <a:spLocks noGrp="1"/>
          </p:cNvSpPr>
          <p:nvPr>
            <p:ph idx="1"/>
          </p:nvPr>
        </p:nvSpPr>
        <p:spPr/>
        <p:txBody>
          <a:bodyPr/>
          <a:lstStyle/>
          <a:p>
            <a:pPr>
              <a:spcAft>
                <a:spcPts val="0"/>
              </a:spcAft>
            </a:pPr>
            <a:r>
              <a:rPr lang="en-US" sz="2000" dirty="0"/>
              <a:t>Randomized cohort (1-2 remaining ARV classes, including </a:t>
            </a: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≥1 fully active</a:t>
            </a:r>
            <a:r>
              <a:rPr kumimoji="0" lang="en-GB" altLang="en-US" sz="2000" b="0" i="0" u="none" strike="noStrike" kern="1200" cap="none" spc="0" normalizeH="0" baseline="3000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 </a:t>
            </a: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approved agent/class</a:t>
            </a:r>
            <a:r>
              <a:rPr lang="en-US" sz="2000" dirty="0"/>
              <a:t>, </a:t>
            </a:r>
            <a:br>
              <a:rPr lang="en-US" sz="2000" dirty="0"/>
            </a:br>
            <a:r>
              <a:rPr lang="en-US" sz="2000" dirty="0"/>
              <a:t>but </a:t>
            </a: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cannot construct viable regimen with remaining agents)</a:t>
            </a:r>
          </a:p>
          <a:p>
            <a:pPr lvl="1">
              <a:spcAft>
                <a:spcPts val="0"/>
              </a:spcAft>
            </a:pPr>
            <a:r>
              <a:rPr lang="en-GB" altLang="en-US" sz="1800" kern="1200" dirty="0">
                <a:ea typeface="MS PGothic" panose="020B0600070205080204" pitchFamily="34" charset="-128"/>
                <a:cs typeface="Calibri" panose="020F0502020204030204" pitchFamily="34" charset="0"/>
              </a:rPr>
              <a:t>Failing regimen + </a:t>
            </a:r>
            <a:r>
              <a:rPr kumimoji="0" lang="en-GB" altLang="en-US" sz="1800" b="1" i="0" u="none" strike="noStrike" kern="1200" cap="none" spc="0" normalizeH="0" baseline="0" noProof="0" dirty="0">
                <a:ln>
                  <a:noFill/>
                </a:ln>
                <a:solidFill>
                  <a:schemeClr val="accent1"/>
                </a:solidFill>
                <a:effectLst/>
                <a:uLnTx/>
                <a:uFillTx/>
                <a:latin typeface="Calibri" panose="020F0502020204030204" pitchFamily="34" charset="0"/>
                <a:ea typeface="MS PGothic" panose="020B0600070205080204" pitchFamily="34" charset="-128"/>
                <a:cs typeface="Calibri" panose="020F0502020204030204" pitchFamily="34" charset="0"/>
              </a:rPr>
              <a:t>FTR 600 mg BID </a:t>
            </a:r>
            <a:r>
              <a:rPr kumimoji="0" lang="en-US" altLang="en-US" sz="1800" i="0" u="none" strike="noStrike" kern="1200" cap="none" spc="0" normalizeH="0" baseline="0" noProof="0" dirty="0">
                <a:ln>
                  <a:noFill/>
                </a:ln>
                <a:effectLst/>
                <a:uLnTx/>
                <a:uFillTx/>
                <a:latin typeface="Calibri" panose="020F0502020204030204" pitchFamily="34" charset="0"/>
                <a:ea typeface="MS PGothic" panose="020B0600070205080204" pitchFamily="34" charset="-128"/>
                <a:cs typeface="Calibri" panose="020F0502020204030204" pitchFamily="34" charset="0"/>
              </a:rPr>
              <a:t>on Days 1-8, then switch to </a:t>
            </a:r>
            <a:r>
              <a:rPr kumimoji="0" lang="en-GB" altLang="en-US" sz="1800" i="0" u="none" strike="noStrike" kern="1200" cap="none" spc="0" normalizeH="0" baseline="0" noProof="0" dirty="0">
                <a:ln>
                  <a:noFill/>
                </a:ln>
                <a:effectLst/>
                <a:uLnTx/>
                <a:uFillTx/>
                <a:latin typeface="Calibri" panose="020F0502020204030204" pitchFamily="34" charset="0"/>
                <a:ea typeface="MS PGothic" panose="020B0600070205080204" pitchFamily="34" charset="-128"/>
                <a:cs typeface="Calibri" panose="020F0502020204030204" pitchFamily="34" charset="0"/>
              </a:rPr>
              <a:t>FTR 600 mg BID + OBR; </a:t>
            </a:r>
            <a:r>
              <a:rPr lang="en-GB" altLang="en-US" sz="1800" kern="1200" dirty="0">
                <a:ea typeface="MS PGothic" panose="020B0600070205080204" pitchFamily="34" charset="-128"/>
                <a:cs typeface="Calibri" panose="020F0502020204030204" pitchFamily="34" charset="0"/>
              </a:rPr>
              <a:t>Day 8 change in      </a:t>
            </a:r>
            <a:r>
              <a:rPr lang="it-IT" altLang="en-US" sz="1800" kern="1200" dirty="0">
                <a:ea typeface="MS PGothic" panose="020B0600070205080204" pitchFamily="34" charset="-128"/>
                <a:cs typeface="Calibri" panose="020F0502020204030204" pitchFamily="34" charset="0"/>
              </a:rPr>
              <a:t>HIV-1 RNA:</a:t>
            </a:r>
            <a:r>
              <a:rPr lang="en-GB" altLang="en-US" sz="1800" kern="1200" dirty="0">
                <a:ea typeface="MS PGothic" panose="020B0600070205080204" pitchFamily="34" charset="-128"/>
                <a:cs typeface="Calibri" panose="020F0502020204030204" pitchFamily="34" charset="0"/>
              </a:rPr>
              <a:t> </a:t>
            </a:r>
            <a:r>
              <a:rPr kumimoji="0" lang="en-US" sz="1800" b="1" i="0" u="none" strike="noStrike" kern="1200" cap="none" spc="0" normalizeH="0" baseline="0" noProof="0" dirty="0">
                <a:ln>
                  <a:noFill/>
                </a:ln>
                <a:solidFill>
                  <a:schemeClr val="accent1"/>
                </a:solidFill>
                <a:effectLst/>
                <a:uLnTx/>
                <a:uFillTx/>
                <a:latin typeface="Calibri" panose="020F0502020204030204" pitchFamily="34" charset="0"/>
                <a:ea typeface="+mn-ea"/>
                <a:cs typeface="Calibri" panose="020F0502020204030204" pitchFamily="34" charset="0"/>
              </a:rPr>
              <a:t>-0.79 </a:t>
            </a:r>
            <a:r>
              <a:rPr lang="it-IT" altLang="en-US" sz="1800" b="1" kern="1200" dirty="0">
                <a:solidFill>
                  <a:schemeClr val="accent1"/>
                </a:solidFill>
                <a:ea typeface="MS PGothic" panose="020B0600070205080204" pitchFamily="34" charset="-128"/>
                <a:cs typeface="Calibri" panose="020F0502020204030204" pitchFamily="34" charset="0"/>
              </a:rPr>
              <a:t>log</a:t>
            </a:r>
            <a:r>
              <a:rPr lang="it-IT" altLang="en-US" sz="1800" b="1" kern="1200" baseline="-25000" dirty="0">
                <a:solidFill>
                  <a:schemeClr val="accent1"/>
                </a:solidFill>
                <a:ea typeface="MS PGothic" panose="020B0600070205080204" pitchFamily="34" charset="-128"/>
                <a:cs typeface="Calibri" panose="020F0502020204030204" pitchFamily="34" charset="0"/>
              </a:rPr>
              <a:t>10</a:t>
            </a:r>
            <a:r>
              <a:rPr lang="it-IT" altLang="en-US" sz="1800" b="1" kern="1200" dirty="0">
                <a:solidFill>
                  <a:schemeClr val="accent1"/>
                </a:solidFill>
                <a:ea typeface="MS PGothic" panose="020B0600070205080204" pitchFamily="34" charset="-128"/>
                <a:cs typeface="Calibri" panose="020F0502020204030204" pitchFamily="34" charset="0"/>
              </a:rPr>
              <a:t> c/mL </a:t>
            </a:r>
            <a:r>
              <a:rPr kumimoji="0" lang="en-US" sz="18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a:t>
            </a:r>
            <a:r>
              <a:rPr lang="it-IT" altLang="en-US" sz="1800" kern="1200" dirty="0">
                <a:ea typeface="MS PGothic" panose="020B0600070205080204" pitchFamily="34" charset="-128"/>
                <a:cs typeface="Calibri" panose="020F0502020204030204" pitchFamily="34" charset="0"/>
              </a:rPr>
              <a:t>95% CI: </a:t>
            </a:r>
            <a:r>
              <a:rPr kumimoji="0" lang="en-US" sz="18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-0.88 to -0.70)</a:t>
            </a:r>
            <a:endParaRPr kumimoji="0" lang="en-GB" altLang="en-US" sz="1800" i="0" u="none" strike="noStrike" kern="1200" cap="none" spc="0" normalizeH="0" baseline="0" noProof="0" dirty="0">
              <a:ln>
                <a:noFill/>
              </a:ln>
              <a:effectLst/>
              <a:uLnTx/>
              <a:uFillTx/>
              <a:latin typeface="Calibri" panose="020F0502020204030204" pitchFamily="34" charset="0"/>
              <a:ea typeface="MS PGothic" panose="020B0600070205080204" pitchFamily="34" charset="-128"/>
              <a:cs typeface="Calibri" panose="020F0502020204030204" pitchFamily="34" charset="0"/>
            </a:endParaRPr>
          </a:p>
          <a:p>
            <a:pPr lvl="1">
              <a:spcAft>
                <a:spcPts val="0"/>
              </a:spcAft>
            </a:pPr>
            <a:r>
              <a:rPr lang="en-GB" altLang="en-US" sz="1800" kern="1200" dirty="0">
                <a:ea typeface="MS PGothic" panose="020B0600070205080204" pitchFamily="34" charset="-128"/>
                <a:cs typeface="Calibri" panose="020F0502020204030204" pitchFamily="34" charset="0"/>
              </a:rPr>
              <a:t>Failing regimen + </a:t>
            </a:r>
            <a:r>
              <a:rPr lang="en-GB" altLang="en-US" sz="1800" b="1" kern="1200" dirty="0">
                <a:solidFill>
                  <a:schemeClr val="accent3"/>
                </a:solidFill>
                <a:ea typeface="MS PGothic" panose="020B0600070205080204" pitchFamily="34" charset="-128"/>
                <a:cs typeface="Calibri" panose="020F0502020204030204" pitchFamily="34" charset="0"/>
              </a:rPr>
              <a:t>p</a:t>
            </a:r>
            <a:r>
              <a:rPr kumimoji="0" lang="en-US" altLang="en-US" sz="1800" b="1" i="0" u="none" strike="noStrike" kern="1200" cap="none" spc="0" normalizeH="0" baseline="0" noProof="0" dirty="0">
                <a:ln>
                  <a:noFill/>
                </a:ln>
                <a:solidFill>
                  <a:schemeClr val="accent3"/>
                </a:solidFill>
                <a:effectLst/>
                <a:uLnTx/>
                <a:uFillTx/>
                <a:latin typeface="Calibri" panose="020F0502020204030204" pitchFamily="34" charset="0"/>
                <a:ea typeface="MS PGothic" panose="020B0600070205080204" pitchFamily="34" charset="-128"/>
                <a:cs typeface="Calibri" panose="020F0502020204030204" pitchFamily="34" charset="0"/>
              </a:rPr>
              <a:t>lacebo </a:t>
            </a:r>
            <a:r>
              <a:rPr kumimoji="0" lang="en-US" altLang="en-US" sz="1800" i="0" u="none" strike="noStrike" kern="1200" cap="none" spc="0" normalizeH="0" baseline="0" noProof="0" dirty="0">
                <a:ln>
                  <a:noFill/>
                </a:ln>
                <a:effectLst/>
                <a:uLnTx/>
                <a:uFillTx/>
                <a:latin typeface="Calibri" panose="020F0502020204030204" pitchFamily="34" charset="0"/>
                <a:ea typeface="MS PGothic" panose="020B0600070205080204" pitchFamily="34" charset="-128"/>
                <a:cs typeface="Calibri" panose="020F0502020204030204" pitchFamily="34" charset="0"/>
              </a:rPr>
              <a:t>on Days 1-8, then switch to </a:t>
            </a:r>
            <a:r>
              <a:rPr kumimoji="0" lang="en-GB" altLang="en-US" sz="1800" i="0" u="none" strike="noStrike" kern="1200" cap="none" spc="0" normalizeH="0" baseline="0" noProof="0" dirty="0">
                <a:ln>
                  <a:noFill/>
                </a:ln>
                <a:effectLst/>
                <a:uLnTx/>
                <a:uFillTx/>
                <a:latin typeface="Calibri" panose="020F0502020204030204" pitchFamily="34" charset="0"/>
                <a:ea typeface="MS PGothic" panose="020B0600070205080204" pitchFamily="34" charset="-128"/>
                <a:cs typeface="Calibri" panose="020F0502020204030204" pitchFamily="34" charset="0"/>
              </a:rPr>
              <a:t>FTR 600 mg BID + OBR; </a:t>
            </a:r>
            <a:r>
              <a:rPr lang="en-GB" sz="1800" kern="1200" dirty="0">
                <a:ea typeface="MS PGothic" panose="020B0600070205080204" pitchFamily="34" charset="-128"/>
                <a:cs typeface="Calibri" panose="020F0502020204030204" pitchFamily="34" charset="0"/>
              </a:rPr>
              <a:t>Day 8 </a:t>
            </a:r>
            <a:r>
              <a:rPr lang="en-GB" altLang="en-US" sz="1800" kern="1200" dirty="0">
                <a:ea typeface="MS PGothic" panose="020B0600070205080204" pitchFamily="34" charset="-128"/>
                <a:cs typeface="Calibri" panose="020F0502020204030204" pitchFamily="34" charset="0"/>
              </a:rPr>
              <a:t>change in                       </a:t>
            </a:r>
            <a:r>
              <a:rPr lang="it-IT" altLang="en-US" sz="1800" kern="1200" dirty="0">
                <a:ea typeface="MS PGothic" panose="020B0600070205080204" pitchFamily="34" charset="-128"/>
                <a:cs typeface="Calibri" panose="020F0502020204030204" pitchFamily="34" charset="0"/>
              </a:rPr>
              <a:t>HIV-1 RNA:</a:t>
            </a:r>
            <a:r>
              <a:rPr lang="en-GB" altLang="en-US" sz="1800" kern="1200" dirty="0">
                <a:ea typeface="MS PGothic" panose="020B0600070205080204" pitchFamily="34" charset="-128"/>
                <a:cs typeface="Calibri" panose="020F0502020204030204" pitchFamily="34" charset="0"/>
              </a:rPr>
              <a:t> </a:t>
            </a:r>
            <a:r>
              <a:rPr kumimoji="0" lang="en-US" sz="1800" b="1" i="0" u="none" strike="noStrike" kern="1200" cap="none" spc="0" normalizeH="0" baseline="0" noProof="0" dirty="0">
                <a:ln>
                  <a:noFill/>
                </a:ln>
                <a:solidFill>
                  <a:schemeClr val="accent3"/>
                </a:solidFill>
                <a:effectLst/>
                <a:uLnTx/>
                <a:uFillTx/>
                <a:latin typeface="Calibri" panose="020F0502020204030204" pitchFamily="34" charset="0"/>
                <a:ea typeface="+mn-ea"/>
                <a:cs typeface="Calibri" panose="020F0502020204030204" pitchFamily="34" charset="0"/>
              </a:rPr>
              <a:t>-0.17 </a:t>
            </a:r>
            <a:r>
              <a:rPr lang="it-IT" altLang="en-US" sz="1800" b="1" kern="1200" dirty="0">
                <a:solidFill>
                  <a:schemeClr val="accent3"/>
                </a:solidFill>
                <a:ea typeface="MS PGothic" panose="020B0600070205080204" pitchFamily="34" charset="-128"/>
                <a:cs typeface="Calibri" panose="020F0502020204030204" pitchFamily="34" charset="0"/>
              </a:rPr>
              <a:t>log</a:t>
            </a:r>
            <a:r>
              <a:rPr lang="it-IT" altLang="en-US" sz="1800" b="1" kern="1200" baseline="-25000" dirty="0">
                <a:solidFill>
                  <a:schemeClr val="accent3"/>
                </a:solidFill>
                <a:ea typeface="MS PGothic" panose="020B0600070205080204" pitchFamily="34" charset="-128"/>
                <a:cs typeface="Calibri" panose="020F0502020204030204" pitchFamily="34" charset="0"/>
              </a:rPr>
              <a:t>10</a:t>
            </a:r>
            <a:r>
              <a:rPr lang="it-IT" altLang="en-US" sz="1800" b="1" kern="1200" dirty="0">
                <a:solidFill>
                  <a:schemeClr val="accent3"/>
                </a:solidFill>
                <a:ea typeface="MS PGothic" panose="020B0600070205080204" pitchFamily="34" charset="-128"/>
                <a:cs typeface="Calibri" panose="020F0502020204030204" pitchFamily="34" charset="0"/>
              </a:rPr>
              <a:t> c/mL</a:t>
            </a:r>
            <a:r>
              <a:rPr lang="it-IT" altLang="en-US" sz="1800" kern="1200" dirty="0">
                <a:ea typeface="MS PGothic" panose="020B0600070205080204" pitchFamily="34" charset="-128"/>
                <a:cs typeface="Calibri" panose="020F0502020204030204" pitchFamily="34" charset="0"/>
              </a:rPr>
              <a:t> </a:t>
            </a:r>
            <a:r>
              <a:rPr kumimoji="0" lang="en-US" sz="18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(95% CI: -0.33 to -0.01)</a:t>
            </a:r>
            <a:endParaRPr kumimoji="0" lang="en-US" sz="1800" i="0" u="none" strike="noStrike" kern="1200" cap="none" spc="0" normalizeH="0" baseline="0" noProof="0" dirty="0">
              <a:ln>
                <a:noFill/>
              </a:ln>
              <a:effectLst/>
              <a:uLnTx/>
              <a:uFillTx/>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US" sz="2000" dirty="0"/>
              <a:t>Nonrandomized cohort (no remaining ARV classes and no fully active approved agents): </a:t>
            </a:r>
            <a:br>
              <a:rPr lang="en-US" sz="2000" dirty="0"/>
            </a:b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FTR 600 mg BID + OBR</a:t>
            </a:r>
            <a:endParaRPr lang="en-US" sz="2000" dirty="0"/>
          </a:p>
          <a:p>
            <a:pPr>
              <a:spcAft>
                <a:spcPts val="0"/>
              </a:spcAft>
            </a:pPr>
            <a:endParaRPr lang="en-US" sz="2400" dirty="0"/>
          </a:p>
        </p:txBody>
      </p:sp>
      <p:sp>
        <p:nvSpPr>
          <p:cNvPr id="15" name="Text Box 11">
            <a:extLst>
              <a:ext uri="{FF2B5EF4-FFF2-40B4-BE49-F238E27FC236}">
                <a16:creationId xmlns:a16="http://schemas.microsoft.com/office/drawing/2014/main" id="{22A39C38-A61B-4364-B433-C1219C5408BF}"/>
              </a:ext>
            </a:extLst>
          </p:cNvPr>
          <p:cNvSpPr txBox="1">
            <a:spLocks noChangeArrowheads="1"/>
          </p:cNvSpPr>
          <p:nvPr/>
        </p:nvSpPr>
        <p:spPr bwMode="auto">
          <a:xfrm>
            <a:off x="396233" y="6367634"/>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Kozal. </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NEJM. 2020;382:1232.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Pialoux. AIDS 2018. Abstr THPEB045. </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Aberg. AIDS 2022. Abstr EPB160. </a:t>
            </a:r>
          </a:p>
        </p:txBody>
      </p:sp>
      <p:sp>
        <p:nvSpPr>
          <p:cNvPr id="97" name="Content Placeholder 3">
            <a:extLst>
              <a:ext uri="{FF2B5EF4-FFF2-40B4-BE49-F238E27FC236}">
                <a16:creationId xmlns:a16="http://schemas.microsoft.com/office/drawing/2014/main" id="{6746E863-BB7A-46EC-A2E8-8122A2549A55}"/>
              </a:ext>
            </a:extLst>
          </p:cNvPr>
          <p:cNvSpPr txBox="1">
            <a:spLocks/>
          </p:cNvSpPr>
          <p:nvPr/>
        </p:nvSpPr>
        <p:spPr bwMode="auto">
          <a:xfrm>
            <a:off x="7061191" y="3985660"/>
            <a:ext cx="4663440" cy="21016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Cumulative safety outcomes through Wk 240</a:t>
            </a:r>
          </a:p>
          <a:p>
            <a:pPr marL="742950" marR="0" lvl="1" indent="-285750" algn="l" defTabSz="914400" rtl="0" eaLnBrk="1" fontAlgn="base" latinLnBrk="0" hangingPunct="1">
              <a:lnSpc>
                <a:spcPct val="90000"/>
              </a:lnSpc>
              <a:spcBef>
                <a:spcPts val="1000"/>
              </a:spcBef>
              <a:spcAft>
                <a:spcPts val="0"/>
              </a:spcAft>
              <a:buClr>
                <a:srgbClr val="000000"/>
              </a:buClr>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Drug-related AEs: grade 2-4, 24%; serious, 4%</a:t>
            </a:r>
          </a:p>
          <a:p>
            <a:pPr marL="742950" marR="0" lvl="1" indent="-285750" algn="l" defTabSz="914400" rtl="0" eaLnBrk="1" fontAlgn="base" latinLnBrk="0" hangingPunct="1">
              <a:lnSpc>
                <a:spcPct val="90000"/>
              </a:lnSpc>
              <a:spcBef>
                <a:spcPts val="1000"/>
              </a:spcBef>
              <a:spcAft>
                <a:spcPts val="0"/>
              </a:spcAft>
              <a:buClr>
                <a:srgbClr val="000000"/>
              </a:buClr>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AEs leading to d/c: 8%</a:t>
            </a:r>
          </a:p>
          <a:p>
            <a:pPr marL="742950" marR="0" lvl="1" indent="-285750" algn="l" defTabSz="914400" rtl="0" eaLnBrk="1" fontAlgn="base" latinLnBrk="0" hangingPunct="1">
              <a:lnSpc>
                <a:spcPct val="90000"/>
              </a:lnSpc>
              <a:spcBef>
                <a:spcPts val="1000"/>
              </a:spcBef>
              <a:spcAft>
                <a:spcPts val="0"/>
              </a:spcAft>
              <a:buClr>
                <a:srgbClr val="000000"/>
              </a:buClr>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Death: 9%; most due to AIDS-related events or acute infections</a:t>
            </a: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96" name="Group 95">
            <a:extLst>
              <a:ext uri="{FF2B5EF4-FFF2-40B4-BE49-F238E27FC236}">
                <a16:creationId xmlns:a16="http://schemas.microsoft.com/office/drawing/2014/main" id="{D1C41150-8B62-4C22-A6CE-DAE005AFDC11}"/>
              </a:ext>
            </a:extLst>
          </p:cNvPr>
          <p:cNvGrpSpPr/>
          <p:nvPr/>
        </p:nvGrpSpPr>
        <p:grpSpPr>
          <a:xfrm>
            <a:off x="9392911" y="6207927"/>
            <a:ext cx="2488502" cy="454909"/>
            <a:chOff x="9392911" y="6207927"/>
            <a:chExt cx="2488502" cy="454909"/>
          </a:xfrm>
        </p:grpSpPr>
        <p:pic>
          <p:nvPicPr>
            <p:cNvPr id="98" name="Picture 97" descr="A picture containing text, ax, wheel&#10;&#10;Description automatically generated">
              <a:extLst>
                <a:ext uri="{FF2B5EF4-FFF2-40B4-BE49-F238E27FC236}">
                  <a16:creationId xmlns:a16="http://schemas.microsoft.com/office/drawing/2014/main" id="{CB28A306-DA21-44A4-B2C1-A7363DCC21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9" name="Rectangle 98">
              <a:extLst>
                <a:ext uri="{FF2B5EF4-FFF2-40B4-BE49-F238E27FC236}">
                  <a16:creationId xmlns:a16="http://schemas.microsoft.com/office/drawing/2014/main" id="{7A6C42DA-FA83-4960-84AB-DBD54E522F4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grpSp>
        <p:nvGrpSpPr>
          <p:cNvPr id="4" name="Group 3">
            <a:extLst>
              <a:ext uri="{FF2B5EF4-FFF2-40B4-BE49-F238E27FC236}">
                <a16:creationId xmlns:a16="http://schemas.microsoft.com/office/drawing/2014/main" id="{99CAD6D9-AAB9-155B-E046-91DDA65DCFF2}"/>
              </a:ext>
            </a:extLst>
          </p:cNvPr>
          <p:cNvGrpSpPr/>
          <p:nvPr/>
        </p:nvGrpSpPr>
        <p:grpSpPr>
          <a:xfrm>
            <a:off x="685376" y="4080285"/>
            <a:ext cx="6309360" cy="2164160"/>
            <a:chOff x="685376" y="4080285"/>
            <a:chExt cx="6309360" cy="2164160"/>
          </a:xfrm>
        </p:grpSpPr>
        <p:graphicFrame>
          <p:nvGraphicFramePr>
            <p:cNvPr id="20" name="Group 3">
              <a:extLst>
                <a:ext uri="{FF2B5EF4-FFF2-40B4-BE49-F238E27FC236}">
                  <a16:creationId xmlns:a16="http://schemas.microsoft.com/office/drawing/2014/main" id="{30CDC788-5D62-AA45-9E0B-ACC962E0F468}"/>
                </a:ext>
              </a:extLst>
            </p:cNvPr>
            <p:cNvGraphicFramePr>
              <a:graphicFrameLocks/>
            </p:cNvGraphicFramePr>
            <p:nvPr/>
          </p:nvGraphicFramePr>
          <p:xfrm>
            <a:off x="685376" y="4080285"/>
            <a:ext cx="6309360" cy="2164160"/>
          </p:xfrm>
          <a:graphic>
            <a:graphicData uri="http://schemas.openxmlformats.org/drawingml/2006/table">
              <a:tbl>
                <a:tblPr/>
                <a:tblGrid>
                  <a:gridCol w="2468880">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1005840">
                    <a:extLst>
                      <a:ext uri="{9D8B030D-6E8A-4147-A177-3AD203B41FA5}">
                        <a16:colId xmlns:a16="http://schemas.microsoft.com/office/drawing/2014/main" val="3379716473"/>
                      </a:ext>
                    </a:extLst>
                  </a:gridCol>
                  <a:gridCol w="914400">
                    <a:extLst>
                      <a:ext uri="{9D8B030D-6E8A-4147-A177-3AD203B41FA5}">
                        <a16:colId xmlns:a16="http://schemas.microsoft.com/office/drawing/2014/main" val="2979334408"/>
                      </a:ext>
                    </a:extLst>
                  </a:gridCol>
                  <a:gridCol w="914400">
                    <a:extLst>
                      <a:ext uri="{9D8B030D-6E8A-4147-A177-3AD203B41FA5}">
                        <a16:colId xmlns:a16="http://schemas.microsoft.com/office/drawing/2014/main" val="553034542"/>
                      </a:ext>
                    </a:extLst>
                  </a:gridCol>
                </a:tblGrid>
                <a:tr h="0">
                  <a:tc row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Outcome,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Randomized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Nonrandomized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800454986"/>
                    </a:ext>
                  </a:extLst>
                </a:tr>
                <a:tr h="0">
                  <a:tc v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6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Wk 96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(n = 272)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Wk 240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(n = 267)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Wk 96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(n = 99)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Wk 240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(n = 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2092546848"/>
                    </a:ext>
                  </a:extLst>
                </a:tr>
                <a:tr h="0">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HIV-1 RNA &lt;40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164 (60)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120 (45)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37 (37)</a:t>
                        </a:r>
                      </a:p>
                    </a:txBody>
                    <a:tcPr marL="0" marR="0" marT="0" marB="0" anchor="ct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20 (22)</a:t>
                        </a:r>
                      </a:p>
                    </a:txBody>
                    <a:tcPr marL="0" marR="0" marT="0" marB="0" anchor="ct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72526320"/>
                    </a:ext>
                  </a:extLst>
                </a:tr>
                <a:tr h="0">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HIV-1 RNA </a:t>
                        </a: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a:t>
                        </a:r>
                        <a:r>
                          <a:rPr kumimoji="0" lang="en-US" sz="1600" b="0" i="0" u="none" strike="noStrike" cap="none" normalizeH="0" baseline="0" dirty="0">
                            <a:ln>
                              <a:noFill/>
                            </a:ln>
                            <a:solidFill>
                              <a:schemeClr val="bg2">
                                <a:lumMod val="10000"/>
                              </a:schemeClr>
                            </a:solidFill>
                            <a:effectLst/>
                            <a:latin typeface="Calibri" panose="020F0502020204030204" pitchFamily="34" charset="0"/>
                          </a:rPr>
                          <a:t>40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80 (29)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89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43 (43)</a:t>
                        </a:r>
                      </a:p>
                    </a:txBody>
                    <a:tcPr marL="0" marR="0" marT="0" marB="0" anchor="ct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43 (47)</a:t>
                        </a:r>
                      </a:p>
                    </a:txBody>
                    <a:tcPr marL="0" marR="0" marT="0" marB="0" anchor="ct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0"/>
                          </a:spcBef>
                          <a:spcAft>
                            <a:spcPct val="0"/>
                          </a:spcAft>
                          <a:buClr>
                            <a:srgbClr val="4DA1BB"/>
                          </a:buClr>
                          <a:buSzTx/>
                          <a:buFont typeface="Wingdings" pitchFamily="2" charset="2"/>
                          <a:buNone/>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No virologic data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D/c due to AE or death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28 (10)</a:t>
                        </a:r>
                      </a:p>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15 (6)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58 (22)</a:t>
                        </a:r>
                      </a:p>
                      <a:p>
                        <a:pPr algn="ctr">
                          <a:lnSpc>
                            <a:spcPct val="100000"/>
                          </a:lnSpc>
                          <a:spcAft>
                            <a:spcPts val="0"/>
                          </a:spcAft>
                        </a:pPr>
                        <a:r>
                          <a:rPr lang="en-GB" sz="1600" kern="1200" noProof="0" dirty="0">
                            <a:solidFill>
                              <a:schemeClr val="bg1"/>
                            </a:solidFill>
                            <a:effectLst/>
                            <a:latin typeface="Calibri" panose="020F0502020204030204" pitchFamily="34" charset="0"/>
                            <a:cs typeface="Calibri" panose="020F0502020204030204" pitchFamily="34" charset="0"/>
                          </a:rPr>
                          <a:t>17 (6)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19 (19)</a:t>
                        </a:r>
                      </a:p>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14 (14)</a:t>
                        </a:r>
                      </a:p>
                    </a:txBody>
                    <a:tcPr marL="0" marR="0" marT="0" marB="0" anchor="ct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29 (32)</a:t>
                        </a:r>
                      </a:p>
                      <a:p>
                        <a:pPr algn="ctr">
                          <a:lnSpc>
                            <a:spcPct val="100000"/>
                          </a:lnSpc>
                          <a:spcAft>
                            <a:spcPts val="0"/>
                          </a:spcAft>
                        </a:pPr>
                        <a:r>
                          <a:rPr lang="en-GB" sz="1600" kern="1200" noProof="0" dirty="0">
                            <a:solidFill>
                              <a:schemeClr val="bg1"/>
                            </a:solidFill>
                            <a:effectLst/>
                            <a:latin typeface="Calibri" panose="020F0502020204030204" pitchFamily="34" charset="0"/>
                            <a:ea typeface="+mn-ea"/>
                            <a:cs typeface="Calibri" panose="020F0502020204030204" pitchFamily="34" charset="0"/>
                          </a:rPr>
                          <a:t>18 (20)</a:t>
                        </a:r>
                      </a:p>
                    </a:txBody>
                    <a:tcPr marL="0" marR="0" marT="0" marB="0" anchor="ctr">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cxnSp>
          <p:nvCxnSpPr>
            <p:cNvPr id="14" name="Straight Connector 13">
              <a:extLst>
                <a:ext uri="{FF2B5EF4-FFF2-40B4-BE49-F238E27FC236}">
                  <a16:creationId xmlns:a16="http://schemas.microsoft.com/office/drawing/2014/main" id="{BD762932-44F7-B293-EC0C-0524C6FD021C}"/>
                </a:ext>
              </a:extLst>
            </p:cNvPr>
            <p:cNvCxnSpPr>
              <a:cxnSpLocks/>
            </p:cNvCxnSpPr>
            <p:nvPr/>
          </p:nvCxnSpPr>
          <p:spPr bwMode="auto">
            <a:xfrm>
              <a:off x="3194890" y="4392834"/>
              <a:ext cx="1920240" cy="0"/>
            </a:xfrm>
            <a:prstGeom prst="line">
              <a:avLst/>
            </a:prstGeom>
            <a:noFill/>
            <a:ln w="2857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6F4AF0E-B5B9-C481-53FB-147B57B15B6B}"/>
                </a:ext>
              </a:extLst>
            </p:cNvPr>
            <p:cNvCxnSpPr>
              <a:cxnSpLocks/>
            </p:cNvCxnSpPr>
            <p:nvPr/>
          </p:nvCxnSpPr>
          <p:spPr bwMode="auto">
            <a:xfrm>
              <a:off x="5242191" y="4392834"/>
              <a:ext cx="1645920" cy="0"/>
            </a:xfrm>
            <a:prstGeom prst="line">
              <a:avLst/>
            </a:prstGeom>
            <a:noFill/>
            <a:ln w="2857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4103665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E7C6-58E8-4641-B32A-B0982EC7B3A7}"/>
              </a:ext>
            </a:extLst>
          </p:cNvPr>
          <p:cNvSpPr>
            <a:spLocks noGrp="1"/>
          </p:cNvSpPr>
          <p:nvPr>
            <p:ph type="title"/>
          </p:nvPr>
        </p:nvSpPr>
        <p:spPr/>
        <p:txBody>
          <a:bodyPr/>
          <a:lstStyle/>
          <a:p>
            <a:r>
              <a:rPr lang="en-US" dirty="0"/>
              <a:t>BRIGHTE: CD4+ Cell Counts Through Wk 240</a:t>
            </a:r>
          </a:p>
        </p:txBody>
      </p:sp>
      <p:sp>
        <p:nvSpPr>
          <p:cNvPr id="57" name="Content Placeholder 56">
            <a:extLst>
              <a:ext uri="{FF2B5EF4-FFF2-40B4-BE49-F238E27FC236}">
                <a16:creationId xmlns:a16="http://schemas.microsoft.com/office/drawing/2014/main" id="{09E894E2-49ED-4FCA-83CC-D0B45D22ACB1}"/>
              </a:ext>
            </a:extLst>
          </p:cNvPr>
          <p:cNvSpPr>
            <a:spLocks noGrp="1"/>
          </p:cNvSpPr>
          <p:nvPr>
            <p:ph idx="1"/>
          </p:nvPr>
        </p:nvSpPr>
        <p:spPr/>
        <p:txBody>
          <a:bodyPr/>
          <a:lstStyle/>
          <a:p>
            <a:r>
              <a:rPr lang="en-US" sz="2400" dirty="0"/>
              <a:t>Among randomized patients with BL CD4+ cell count &lt;20 cells/mm</a:t>
            </a:r>
            <a:r>
              <a:rPr lang="en-US" sz="2400" baseline="30000" dirty="0"/>
              <a:t>3</a:t>
            </a:r>
            <a:r>
              <a:rPr lang="en-US" sz="2400" dirty="0"/>
              <a:t>, </a:t>
            </a:r>
            <a:br>
              <a:rPr lang="en-US" sz="2400" dirty="0"/>
            </a:br>
            <a:r>
              <a:rPr lang="en-US" sz="2400" dirty="0"/>
              <a:t>67% had a CD4+ cell count ≥200 cells/mm</a:t>
            </a:r>
            <a:r>
              <a:rPr lang="en-US" sz="2400" baseline="30000" dirty="0"/>
              <a:t>3</a:t>
            </a:r>
            <a:r>
              <a:rPr lang="en-US" sz="2400" dirty="0"/>
              <a:t> at Wk 240</a:t>
            </a:r>
          </a:p>
        </p:txBody>
      </p:sp>
      <p:sp>
        <p:nvSpPr>
          <p:cNvPr id="55" name="TextBox 54">
            <a:extLst>
              <a:ext uri="{FF2B5EF4-FFF2-40B4-BE49-F238E27FC236}">
                <a16:creationId xmlns:a16="http://schemas.microsoft.com/office/drawing/2014/main" id="{8EDB4ECA-06F4-4A4C-B784-008D22182C6C}"/>
              </a:ext>
            </a:extLst>
          </p:cNvPr>
          <p:cNvSpPr txBox="1"/>
          <p:nvPr/>
        </p:nvSpPr>
        <p:spPr bwMode="auto">
          <a:xfrm>
            <a:off x="3126469" y="2278814"/>
            <a:ext cx="112819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By Cohort</a:t>
            </a:r>
          </a:p>
        </p:txBody>
      </p:sp>
      <p:sp>
        <p:nvSpPr>
          <p:cNvPr id="56" name="TextBox 55">
            <a:extLst>
              <a:ext uri="{FF2B5EF4-FFF2-40B4-BE49-F238E27FC236}">
                <a16:creationId xmlns:a16="http://schemas.microsoft.com/office/drawing/2014/main" id="{E2D203E5-437F-47C5-9E70-58AD147A468B}"/>
              </a:ext>
            </a:extLst>
          </p:cNvPr>
          <p:cNvSpPr txBox="1"/>
          <p:nvPr/>
        </p:nvSpPr>
        <p:spPr bwMode="auto">
          <a:xfrm>
            <a:off x="7371598" y="2278814"/>
            <a:ext cx="436786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ts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By BL CD4+ Cell Count (Randomized Cohort)</a:t>
            </a:r>
          </a:p>
        </p:txBody>
      </p:sp>
      <p:sp>
        <p:nvSpPr>
          <p:cNvPr id="62" name="TextBox 61">
            <a:extLst>
              <a:ext uri="{FF2B5EF4-FFF2-40B4-BE49-F238E27FC236}">
                <a16:creationId xmlns:a16="http://schemas.microsoft.com/office/drawing/2014/main" id="{FB4872C1-32D1-4AB8-B6C0-8F0B5F931F69}"/>
              </a:ext>
            </a:extLst>
          </p:cNvPr>
          <p:cNvSpPr txBox="1"/>
          <p:nvPr/>
        </p:nvSpPr>
        <p:spPr bwMode="auto">
          <a:xfrm rot="16200000">
            <a:off x="-854689" y="3929402"/>
            <a:ext cx="309306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Mean Change From BL in </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(cells/mm</a:t>
            </a:r>
            <a:r>
              <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 SD</a:t>
            </a:r>
          </a:p>
        </p:txBody>
      </p:sp>
      <p:sp>
        <p:nvSpPr>
          <p:cNvPr id="90" name="TextBox 89">
            <a:extLst>
              <a:ext uri="{FF2B5EF4-FFF2-40B4-BE49-F238E27FC236}">
                <a16:creationId xmlns:a16="http://schemas.microsoft.com/office/drawing/2014/main" id="{4168C259-EBE6-4C0E-9E1E-FC262986E662}"/>
              </a:ext>
            </a:extLst>
          </p:cNvPr>
          <p:cNvSpPr txBox="1"/>
          <p:nvPr/>
        </p:nvSpPr>
        <p:spPr bwMode="auto">
          <a:xfrm>
            <a:off x="3441127" y="5470287"/>
            <a:ext cx="468398"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a:t>
            </a:r>
          </a:p>
        </p:txBody>
      </p:sp>
      <p:sp>
        <p:nvSpPr>
          <p:cNvPr id="137" name="TextBox 136">
            <a:extLst>
              <a:ext uri="{FF2B5EF4-FFF2-40B4-BE49-F238E27FC236}">
                <a16:creationId xmlns:a16="http://schemas.microsoft.com/office/drawing/2014/main" id="{CC198D3E-34A2-443E-B72F-2B56ABF53031}"/>
              </a:ext>
            </a:extLst>
          </p:cNvPr>
          <p:cNvSpPr txBox="1"/>
          <p:nvPr/>
        </p:nvSpPr>
        <p:spPr bwMode="auto">
          <a:xfrm rot="16200000">
            <a:off x="4905270" y="3836043"/>
            <a:ext cx="3093061"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Mean Change From BL in </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Counts (cells/mm</a:t>
            </a:r>
            <a:r>
              <a:rPr kumimoji="0" lang="en-US" sz="16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p:txBody>
      </p:sp>
      <p:sp>
        <p:nvSpPr>
          <p:cNvPr id="207" name="Text Box 11">
            <a:extLst>
              <a:ext uri="{FF2B5EF4-FFF2-40B4-BE49-F238E27FC236}">
                <a16:creationId xmlns:a16="http://schemas.microsoft.com/office/drawing/2014/main" id="{22A39C38-A61B-4364-B433-C1219C5408BF}"/>
              </a:ext>
            </a:extLst>
          </p:cNvPr>
          <p:cNvSpPr txBox="1">
            <a:spLocks noChangeArrowheads="1"/>
          </p:cNvSpPr>
          <p:nvPr/>
        </p:nvSpPr>
        <p:spPr bwMode="auto">
          <a:xfrm>
            <a:off x="414339" y="6376512"/>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Aberg. AIDS 2022. Abstr EPB160. </a:t>
            </a:r>
          </a:p>
        </p:txBody>
      </p:sp>
      <p:grpSp>
        <p:nvGrpSpPr>
          <p:cNvPr id="216" name="Group 215">
            <a:extLst>
              <a:ext uri="{FF2B5EF4-FFF2-40B4-BE49-F238E27FC236}">
                <a16:creationId xmlns:a16="http://schemas.microsoft.com/office/drawing/2014/main" id="{CE119390-95E4-4997-AA07-C2AB7629E425}"/>
              </a:ext>
            </a:extLst>
          </p:cNvPr>
          <p:cNvGrpSpPr/>
          <p:nvPr/>
        </p:nvGrpSpPr>
        <p:grpSpPr>
          <a:xfrm>
            <a:off x="9392911" y="6207927"/>
            <a:ext cx="2488502" cy="454909"/>
            <a:chOff x="9392911" y="6207927"/>
            <a:chExt cx="2488502" cy="454909"/>
          </a:xfrm>
        </p:grpSpPr>
        <p:pic>
          <p:nvPicPr>
            <p:cNvPr id="217" name="Picture 216" descr="A picture containing text, ax, wheel&#10;&#10;Description automatically generated">
              <a:extLst>
                <a:ext uri="{FF2B5EF4-FFF2-40B4-BE49-F238E27FC236}">
                  <a16:creationId xmlns:a16="http://schemas.microsoft.com/office/drawing/2014/main" id="{9BF78FA7-307F-4987-8BB7-84E1511AB2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30" name="Rectangle 229">
              <a:extLst>
                <a:ext uri="{FF2B5EF4-FFF2-40B4-BE49-F238E27FC236}">
                  <a16:creationId xmlns:a16="http://schemas.microsoft.com/office/drawing/2014/main" id="{DBAE0399-E5B3-4F49-A0A4-720595D06F1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6" name="TextBox 15">
            <a:extLst>
              <a:ext uri="{FF2B5EF4-FFF2-40B4-BE49-F238E27FC236}">
                <a16:creationId xmlns:a16="http://schemas.microsoft.com/office/drawing/2014/main" id="{154AF68E-FC61-A5E6-7FF3-7976F3918D36}"/>
              </a:ext>
            </a:extLst>
          </p:cNvPr>
          <p:cNvSpPr txBox="1"/>
          <p:nvPr/>
        </p:nvSpPr>
        <p:spPr bwMode="auto">
          <a:xfrm>
            <a:off x="9200968" y="5632341"/>
            <a:ext cx="468398"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Wk</a:t>
            </a:r>
          </a:p>
        </p:txBody>
      </p:sp>
      <p:grpSp>
        <p:nvGrpSpPr>
          <p:cNvPr id="15" name="Group 14">
            <a:extLst>
              <a:ext uri="{FF2B5EF4-FFF2-40B4-BE49-F238E27FC236}">
                <a16:creationId xmlns:a16="http://schemas.microsoft.com/office/drawing/2014/main" id="{18F132B0-8092-92B0-E3E2-EF5233FD611F}"/>
              </a:ext>
            </a:extLst>
          </p:cNvPr>
          <p:cNvGrpSpPr/>
          <p:nvPr/>
        </p:nvGrpSpPr>
        <p:grpSpPr>
          <a:xfrm>
            <a:off x="887516" y="2823134"/>
            <a:ext cx="513282" cy="2564029"/>
            <a:chOff x="887516" y="2823134"/>
            <a:chExt cx="513282" cy="2564029"/>
          </a:xfrm>
        </p:grpSpPr>
        <p:sp>
          <p:nvSpPr>
            <p:cNvPr id="4" name="TextBox 3">
              <a:extLst>
                <a:ext uri="{FF2B5EF4-FFF2-40B4-BE49-F238E27FC236}">
                  <a16:creationId xmlns:a16="http://schemas.microsoft.com/office/drawing/2014/main" id="{6042E824-6295-3223-0B53-1FED7102BEF0}"/>
                </a:ext>
              </a:extLst>
            </p:cNvPr>
            <p:cNvSpPr txBox="1"/>
            <p:nvPr/>
          </p:nvSpPr>
          <p:spPr bwMode="auto">
            <a:xfrm>
              <a:off x="942019" y="2823134"/>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600</a:t>
              </a:r>
            </a:p>
          </p:txBody>
        </p:sp>
        <p:sp>
          <p:nvSpPr>
            <p:cNvPr id="5" name="TextBox 4">
              <a:extLst>
                <a:ext uri="{FF2B5EF4-FFF2-40B4-BE49-F238E27FC236}">
                  <a16:creationId xmlns:a16="http://schemas.microsoft.com/office/drawing/2014/main" id="{E02DB614-628A-AEAE-F3D4-675D9DBE95BD}"/>
                </a:ext>
              </a:extLst>
            </p:cNvPr>
            <p:cNvSpPr txBox="1"/>
            <p:nvPr/>
          </p:nvSpPr>
          <p:spPr bwMode="auto">
            <a:xfrm>
              <a:off x="942019" y="3148306"/>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500</a:t>
              </a:r>
            </a:p>
          </p:txBody>
        </p:sp>
        <p:sp>
          <p:nvSpPr>
            <p:cNvPr id="6" name="TextBox 5">
              <a:extLst>
                <a:ext uri="{FF2B5EF4-FFF2-40B4-BE49-F238E27FC236}">
                  <a16:creationId xmlns:a16="http://schemas.microsoft.com/office/drawing/2014/main" id="{47099D0D-8CB2-4E1C-CB9B-010B7AAAC29B}"/>
                </a:ext>
              </a:extLst>
            </p:cNvPr>
            <p:cNvSpPr txBox="1"/>
            <p:nvPr/>
          </p:nvSpPr>
          <p:spPr bwMode="auto">
            <a:xfrm>
              <a:off x="942019" y="3472766"/>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400</a:t>
              </a:r>
            </a:p>
          </p:txBody>
        </p:sp>
        <p:sp>
          <p:nvSpPr>
            <p:cNvPr id="8" name="TextBox 7">
              <a:extLst>
                <a:ext uri="{FF2B5EF4-FFF2-40B4-BE49-F238E27FC236}">
                  <a16:creationId xmlns:a16="http://schemas.microsoft.com/office/drawing/2014/main" id="{186A7EE4-8817-0372-209B-AD365EF62492}"/>
                </a:ext>
              </a:extLst>
            </p:cNvPr>
            <p:cNvSpPr txBox="1"/>
            <p:nvPr/>
          </p:nvSpPr>
          <p:spPr bwMode="auto">
            <a:xfrm>
              <a:off x="942019" y="3797938"/>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300</a:t>
              </a:r>
            </a:p>
          </p:txBody>
        </p:sp>
        <p:sp>
          <p:nvSpPr>
            <p:cNvPr id="10" name="TextBox 9">
              <a:extLst>
                <a:ext uri="{FF2B5EF4-FFF2-40B4-BE49-F238E27FC236}">
                  <a16:creationId xmlns:a16="http://schemas.microsoft.com/office/drawing/2014/main" id="{C27F5238-E3E9-381D-E592-54F96CDC7ABD}"/>
                </a:ext>
              </a:extLst>
            </p:cNvPr>
            <p:cNvSpPr txBox="1"/>
            <p:nvPr/>
          </p:nvSpPr>
          <p:spPr bwMode="auto">
            <a:xfrm>
              <a:off x="942019" y="4105990"/>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a:t>
              </a:r>
            </a:p>
          </p:txBody>
        </p:sp>
        <p:sp>
          <p:nvSpPr>
            <p:cNvPr id="11" name="TextBox 10">
              <a:extLst>
                <a:ext uri="{FF2B5EF4-FFF2-40B4-BE49-F238E27FC236}">
                  <a16:creationId xmlns:a16="http://schemas.microsoft.com/office/drawing/2014/main" id="{DC00F099-EAEB-146A-245D-005E70D84C00}"/>
                </a:ext>
              </a:extLst>
            </p:cNvPr>
            <p:cNvSpPr txBox="1"/>
            <p:nvPr/>
          </p:nvSpPr>
          <p:spPr bwMode="auto">
            <a:xfrm>
              <a:off x="942019" y="4431162"/>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12" name="TextBox 11">
              <a:extLst>
                <a:ext uri="{FF2B5EF4-FFF2-40B4-BE49-F238E27FC236}">
                  <a16:creationId xmlns:a16="http://schemas.microsoft.com/office/drawing/2014/main" id="{00A67114-0E4E-56D9-B50C-962DA5BBEEDA}"/>
                </a:ext>
              </a:extLst>
            </p:cNvPr>
            <p:cNvSpPr txBox="1"/>
            <p:nvPr/>
          </p:nvSpPr>
          <p:spPr bwMode="auto">
            <a:xfrm>
              <a:off x="1124760" y="475421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4" name="TextBox 13">
              <a:extLst>
                <a:ext uri="{FF2B5EF4-FFF2-40B4-BE49-F238E27FC236}">
                  <a16:creationId xmlns:a16="http://schemas.microsoft.com/office/drawing/2014/main" id="{F9A11DF3-007A-7F94-0FFA-1DEBD0EFA18E}"/>
                </a:ext>
              </a:extLst>
            </p:cNvPr>
            <p:cNvSpPr txBox="1"/>
            <p:nvPr/>
          </p:nvSpPr>
          <p:spPr bwMode="auto">
            <a:xfrm>
              <a:off x="887516" y="5079386"/>
              <a:ext cx="5132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grpSp>
      <p:grpSp>
        <p:nvGrpSpPr>
          <p:cNvPr id="31" name="Group 30">
            <a:extLst>
              <a:ext uri="{FF2B5EF4-FFF2-40B4-BE49-F238E27FC236}">
                <a16:creationId xmlns:a16="http://schemas.microsoft.com/office/drawing/2014/main" id="{C6CC27DA-8BD2-B563-4E5F-7B089E8962D7}"/>
              </a:ext>
            </a:extLst>
          </p:cNvPr>
          <p:cNvGrpSpPr/>
          <p:nvPr/>
        </p:nvGrpSpPr>
        <p:grpSpPr>
          <a:xfrm>
            <a:off x="1289868" y="5241142"/>
            <a:ext cx="4843293" cy="307777"/>
            <a:chOff x="1289868" y="5241142"/>
            <a:chExt cx="4843293" cy="307777"/>
          </a:xfrm>
        </p:grpSpPr>
        <p:sp>
          <p:nvSpPr>
            <p:cNvPr id="19" name="TextBox 18">
              <a:extLst>
                <a:ext uri="{FF2B5EF4-FFF2-40B4-BE49-F238E27FC236}">
                  <a16:creationId xmlns:a16="http://schemas.microsoft.com/office/drawing/2014/main" id="{A084AF83-6EF0-89F5-8CD1-871DD7D45E39}"/>
                </a:ext>
              </a:extLst>
            </p:cNvPr>
            <p:cNvSpPr txBox="1"/>
            <p:nvPr/>
          </p:nvSpPr>
          <p:spPr bwMode="auto">
            <a:xfrm>
              <a:off x="1289868" y="5241142"/>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20" name="TextBox 19">
              <a:extLst>
                <a:ext uri="{FF2B5EF4-FFF2-40B4-BE49-F238E27FC236}">
                  <a16:creationId xmlns:a16="http://schemas.microsoft.com/office/drawing/2014/main" id="{2924517F-184F-D69C-C2F3-1E635C009459}"/>
                </a:ext>
              </a:extLst>
            </p:cNvPr>
            <p:cNvSpPr txBox="1"/>
            <p:nvPr/>
          </p:nvSpPr>
          <p:spPr bwMode="auto">
            <a:xfrm>
              <a:off x="1695907"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21" name="TextBox 20">
              <a:extLst>
                <a:ext uri="{FF2B5EF4-FFF2-40B4-BE49-F238E27FC236}">
                  <a16:creationId xmlns:a16="http://schemas.microsoft.com/office/drawing/2014/main" id="{64B2153B-25A1-7176-D274-33C4D41054DD}"/>
                </a:ext>
              </a:extLst>
            </p:cNvPr>
            <p:cNvSpPr txBox="1"/>
            <p:nvPr/>
          </p:nvSpPr>
          <p:spPr bwMode="auto">
            <a:xfrm>
              <a:off x="2141346"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22" name="TextBox 21">
              <a:extLst>
                <a:ext uri="{FF2B5EF4-FFF2-40B4-BE49-F238E27FC236}">
                  <a16:creationId xmlns:a16="http://schemas.microsoft.com/office/drawing/2014/main" id="{5EB57D16-EEF7-72E0-B10E-4657E5BBF551}"/>
                </a:ext>
              </a:extLst>
            </p:cNvPr>
            <p:cNvSpPr txBox="1"/>
            <p:nvPr/>
          </p:nvSpPr>
          <p:spPr bwMode="auto">
            <a:xfrm>
              <a:off x="2593070"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72</a:t>
              </a:r>
            </a:p>
          </p:txBody>
        </p:sp>
        <p:sp>
          <p:nvSpPr>
            <p:cNvPr id="23" name="TextBox 22">
              <a:extLst>
                <a:ext uri="{FF2B5EF4-FFF2-40B4-BE49-F238E27FC236}">
                  <a16:creationId xmlns:a16="http://schemas.microsoft.com/office/drawing/2014/main" id="{05552892-6DC7-1084-F2D4-2384A16BD64C}"/>
                </a:ext>
              </a:extLst>
            </p:cNvPr>
            <p:cNvSpPr txBox="1"/>
            <p:nvPr/>
          </p:nvSpPr>
          <p:spPr bwMode="auto">
            <a:xfrm>
              <a:off x="3034634"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24" name="TextBox 23">
              <a:extLst>
                <a:ext uri="{FF2B5EF4-FFF2-40B4-BE49-F238E27FC236}">
                  <a16:creationId xmlns:a16="http://schemas.microsoft.com/office/drawing/2014/main" id="{E5E6E213-E6F1-ECFF-6065-26C1B9225CCC}"/>
                </a:ext>
              </a:extLst>
            </p:cNvPr>
            <p:cNvSpPr txBox="1"/>
            <p:nvPr/>
          </p:nvSpPr>
          <p:spPr bwMode="auto">
            <a:xfrm>
              <a:off x="3440672"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120</a:t>
              </a:r>
            </a:p>
          </p:txBody>
        </p:sp>
        <p:sp>
          <p:nvSpPr>
            <p:cNvPr id="25" name="TextBox 24">
              <a:extLst>
                <a:ext uri="{FF2B5EF4-FFF2-40B4-BE49-F238E27FC236}">
                  <a16:creationId xmlns:a16="http://schemas.microsoft.com/office/drawing/2014/main" id="{2D3A376B-3DB5-0913-8C58-AD00FAA64022}"/>
                </a:ext>
              </a:extLst>
            </p:cNvPr>
            <p:cNvSpPr txBox="1"/>
            <p:nvPr/>
          </p:nvSpPr>
          <p:spPr bwMode="auto">
            <a:xfrm>
              <a:off x="3886111"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144</a:t>
              </a:r>
            </a:p>
          </p:txBody>
        </p:sp>
        <p:sp>
          <p:nvSpPr>
            <p:cNvPr id="26" name="TextBox 25">
              <a:extLst>
                <a:ext uri="{FF2B5EF4-FFF2-40B4-BE49-F238E27FC236}">
                  <a16:creationId xmlns:a16="http://schemas.microsoft.com/office/drawing/2014/main" id="{39D0F0B0-13D3-0016-3BC6-3C6CC8E840D5}"/>
                </a:ext>
              </a:extLst>
            </p:cNvPr>
            <p:cNvSpPr txBox="1"/>
            <p:nvPr/>
          </p:nvSpPr>
          <p:spPr bwMode="auto">
            <a:xfrm>
              <a:off x="4347995"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168</a:t>
              </a:r>
            </a:p>
          </p:txBody>
        </p:sp>
        <p:sp>
          <p:nvSpPr>
            <p:cNvPr id="28" name="TextBox 27">
              <a:extLst>
                <a:ext uri="{FF2B5EF4-FFF2-40B4-BE49-F238E27FC236}">
                  <a16:creationId xmlns:a16="http://schemas.microsoft.com/office/drawing/2014/main" id="{F395D640-8548-F966-3CA1-A852F26B726B}"/>
                </a:ext>
              </a:extLst>
            </p:cNvPr>
            <p:cNvSpPr txBox="1"/>
            <p:nvPr/>
          </p:nvSpPr>
          <p:spPr bwMode="auto">
            <a:xfrm>
              <a:off x="4777218"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192</a:t>
              </a:r>
            </a:p>
          </p:txBody>
        </p:sp>
        <p:sp>
          <p:nvSpPr>
            <p:cNvPr id="29" name="TextBox 28">
              <a:extLst>
                <a:ext uri="{FF2B5EF4-FFF2-40B4-BE49-F238E27FC236}">
                  <a16:creationId xmlns:a16="http://schemas.microsoft.com/office/drawing/2014/main" id="{DB69DAE0-4E54-0880-AB2E-AEEF5D7A874B}"/>
                </a:ext>
              </a:extLst>
            </p:cNvPr>
            <p:cNvSpPr txBox="1"/>
            <p:nvPr/>
          </p:nvSpPr>
          <p:spPr bwMode="auto">
            <a:xfrm>
              <a:off x="5222657"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216</a:t>
              </a:r>
            </a:p>
          </p:txBody>
        </p:sp>
        <p:sp>
          <p:nvSpPr>
            <p:cNvPr id="30" name="TextBox 29">
              <a:extLst>
                <a:ext uri="{FF2B5EF4-FFF2-40B4-BE49-F238E27FC236}">
                  <a16:creationId xmlns:a16="http://schemas.microsoft.com/office/drawing/2014/main" id="{D3F6730F-D8FC-1A43-7EC5-7B3059A3F8A9}"/>
                </a:ext>
              </a:extLst>
            </p:cNvPr>
            <p:cNvSpPr txBox="1"/>
            <p:nvPr/>
          </p:nvSpPr>
          <p:spPr bwMode="auto">
            <a:xfrm>
              <a:off x="5674381"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240</a:t>
              </a:r>
            </a:p>
          </p:txBody>
        </p:sp>
      </p:grpSp>
      <p:sp>
        <p:nvSpPr>
          <p:cNvPr id="32" name="Freeform: Shape 31">
            <a:extLst>
              <a:ext uri="{FF2B5EF4-FFF2-40B4-BE49-F238E27FC236}">
                <a16:creationId xmlns:a16="http://schemas.microsoft.com/office/drawing/2014/main" id="{3B90A558-6057-72FE-45B3-8541E868A1A6}"/>
              </a:ext>
            </a:extLst>
          </p:cNvPr>
          <p:cNvSpPr/>
          <p:nvPr/>
        </p:nvSpPr>
        <p:spPr bwMode="auto">
          <a:xfrm>
            <a:off x="1417320" y="2981960"/>
            <a:ext cx="4475480" cy="2235200"/>
          </a:xfrm>
          <a:custGeom>
            <a:avLst/>
            <a:gdLst>
              <a:gd name="connsiteX0" fmla="*/ 0 w 4475480"/>
              <a:gd name="connsiteY0" fmla="*/ 0 h 2235200"/>
              <a:gd name="connsiteX1" fmla="*/ 0 w 4475480"/>
              <a:gd name="connsiteY1" fmla="*/ 2235200 h 2235200"/>
              <a:gd name="connsiteX2" fmla="*/ 4475480 w 4475480"/>
              <a:gd name="connsiteY2" fmla="*/ 2235200 h 2235200"/>
            </a:gdLst>
            <a:ahLst/>
            <a:cxnLst>
              <a:cxn ang="0">
                <a:pos x="connsiteX0" y="connsiteY0"/>
              </a:cxn>
              <a:cxn ang="0">
                <a:pos x="connsiteX1" y="connsiteY1"/>
              </a:cxn>
              <a:cxn ang="0">
                <a:pos x="connsiteX2" y="connsiteY2"/>
              </a:cxn>
            </a:cxnLst>
            <a:rect l="l" t="t" r="r" b="b"/>
            <a:pathLst>
              <a:path w="4475480" h="2235200">
                <a:moveTo>
                  <a:pt x="0" y="0"/>
                </a:moveTo>
                <a:lnTo>
                  <a:pt x="0" y="2235200"/>
                </a:lnTo>
                <a:lnTo>
                  <a:pt x="4475480" y="22352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33" name="Group 32">
            <a:extLst>
              <a:ext uri="{FF2B5EF4-FFF2-40B4-BE49-F238E27FC236}">
                <a16:creationId xmlns:a16="http://schemas.microsoft.com/office/drawing/2014/main" id="{3EFB842F-F3BD-F04D-897A-0246E0EB5947}"/>
              </a:ext>
            </a:extLst>
          </p:cNvPr>
          <p:cNvGrpSpPr/>
          <p:nvPr/>
        </p:nvGrpSpPr>
        <p:grpSpPr>
          <a:xfrm>
            <a:off x="1650221" y="5750943"/>
            <a:ext cx="4482938" cy="480131"/>
            <a:chOff x="1650221" y="5241142"/>
            <a:chExt cx="4482938" cy="480131"/>
          </a:xfrm>
        </p:grpSpPr>
        <p:sp>
          <p:nvSpPr>
            <p:cNvPr id="35" name="TextBox 34">
              <a:extLst>
                <a:ext uri="{FF2B5EF4-FFF2-40B4-BE49-F238E27FC236}">
                  <a16:creationId xmlns:a16="http://schemas.microsoft.com/office/drawing/2014/main" id="{40A523F1-952F-DE5B-E20B-70BA409A363D}"/>
                </a:ext>
              </a:extLst>
            </p:cNvPr>
            <p:cNvSpPr txBox="1"/>
            <p:nvPr/>
          </p:nvSpPr>
          <p:spPr bwMode="auto">
            <a:xfrm>
              <a:off x="1650221" y="5241142"/>
              <a:ext cx="458779"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248</a:t>
              </a:r>
            </a:p>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87</a:t>
              </a:r>
            </a:p>
          </p:txBody>
        </p:sp>
        <p:sp>
          <p:nvSpPr>
            <p:cNvPr id="36" name="TextBox 35">
              <a:extLst>
                <a:ext uri="{FF2B5EF4-FFF2-40B4-BE49-F238E27FC236}">
                  <a16:creationId xmlns:a16="http://schemas.microsoft.com/office/drawing/2014/main" id="{C4AF5D96-8E82-6B04-8830-5FD8889C6492}"/>
                </a:ext>
              </a:extLst>
            </p:cNvPr>
            <p:cNvSpPr txBox="1"/>
            <p:nvPr/>
          </p:nvSpPr>
          <p:spPr bwMode="auto">
            <a:xfrm>
              <a:off x="2095660" y="5241142"/>
              <a:ext cx="458779"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228</a:t>
              </a:r>
            </a:p>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83</a:t>
              </a:r>
            </a:p>
          </p:txBody>
        </p:sp>
        <p:sp>
          <p:nvSpPr>
            <p:cNvPr id="38" name="TextBox 37">
              <a:extLst>
                <a:ext uri="{FF2B5EF4-FFF2-40B4-BE49-F238E27FC236}">
                  <a16:creationId xmlns:a16="http://schemas.microsoft.com/office/drawing/2014/main" id="{8F70F699-C927-D6AE-DA65-44309E950177}"/>
                </a:ext>
              </a:extLst>
            </p:cNvPr>
            <p:cNvSpPr txBox="1"/>
            <p:nvPr/>
          </p:nvSpPr>
          <p:spPr bwMode="auto">
            <a:xfrm>
              <a:off x="2988948" y="5241142"/>
              <a:ext cx="458779"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213</a:t>
              </a:r>
            </a:p>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65</a:t>
              </a:r>
            </a:p>
          </p:txBody>
        </p:sp>
        <p:sp>
          <p:nvSpPr>
            <p:cNvPr id="40" name="TextBox 39">
              <a:extLst>
                <a:ext uri="{FF2B5EF4-FFF2-40B4-BE49-F238E27FC236}">
                  <a16:creationId xmlns:a16="http://schemas.microsoft.com/office/drawing/2014/main" id="{163B137A-2873-EE44-1E4B-8859469ACF19}"/>
                </a:ext>
              </a:extLst>
            </p:cNvPr>
            <p:cNvSpPr txBox="1"/>
            <p:nvPr/>
          </p:nvSpPr>
          <p:spPr bwMode="auto">
            <a:xfrm>
              <a:off x="3886110" y="5241142"/>
              <a:ext cx="458779"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197</a:t>
              </a:r>
            </a:p>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53</a:t>
              </a:r>
            </a:p>
          </p:txBody>
        </p:sp>
        <p:sp>
          <p:nvSpPr>
            <p:cNvPr id="42" name="TextBox 41">
              <a:extLst>
                <a:ext uri="{FF2B5EF4-FFF2-40B4-BE49-F238E27FC236}">
                  <a16:creationId xmlns:a16="http://schemas.microsoft.com/office/drawing/2014/main" id="{A396B22B-BB06-BFB1-6EE2-A73B3D2F462D}"/>
                </a:ext>
              </a:extLst>
            </p:cNvPr>
            <p:cNvSpPr txBox="1"/>
            <p:nvPr/>
          </p:nvSpPr>
          <p:spPr bwMode="auto">
            <a:xfrm>
              <a:off x="4777217" y="5241142"/>
              <a:ext cx="458779"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179</a:t>
              </a:r>
            </a:p>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45</a:t>
              </a:r>
            </a:p>
          </p:txBody>
        </p:sp>
        <p:sp>
          <p:nvSpPr>
            <p:cNvPr id="44" name="TextBox 43">
              <a:extLst>
                <a:ext uri="{FF2B5EF4-FFF2-40B4-BE49-F238E27FC236}">
                  <a16:creationId xmlns:a16="http://schemas.microsoft.com/office/drawing/2014/main" id="{A4B5241B-A204-A9EF-7228-6190FB6A8E7A}"/>
                </a:ext>
              </a:extLst>
            </p:cNvPr>
            <p:cNvSpPr txBox="1"/>
            <p:nvPr/>
          </p:nvSpPr>
          <p:spPr bwMode="auto">
            <a:xfrm>
              <a:off x="5674380" y="5241142"/>
              <a:ext cx="458779"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139</a:t>
              </a:r>
            </a:p>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31</a:t>
              </a:r>
            </a:p>
          </p:txBody>
        </p:sp>
      </p:grpSp>
      <p:grpSp>
        <p:nvGrpSpPr>
          <p:cNvPr id="58" name="Group 57">
            <a:extLst>
              <a:ext uri="{FF2B5EF4-FFF2-40B4-BE49-F238E27FC236}">
                <a16:creationId xmlns:a16="http://schemas.microsoft.com/office/drawing/2014/main" id="{1D9671BC-A8D2-CF97-D3E6-CC56A7294491}"/>
              </a:ext>
            </a:extLst>
          </p:cNvPr>
          <p:cNvGrpSpPr/>
          <p:nvPr/>
        </p:nvGrpSpPr>
        <p:grpSpPr>
          <a:xfrm>
            <a:off x="1341119" y="2977022"/>
            <a:ext cx="86361" cy="2240033"/>
            <a:chOff x="1153489" y="2977022"/>
            <a:chExt cx="824834" cy="2240033"/>
          </a:xfrm>
        </p:grpSpPr>
        <p:cxnSp>
          <p:nvCxnSpPr>
            <p:cNvPr id="46" name="Straight Connector 45">
              <a:extLst>
                <a:ext uri="{FF2B5EF4-FFF2-40B4-BE49-F238E27FC236}">
                  <a16:creationId xmlns:a16="http://schemas.microsoft.com/office/drawing/2014/main" id="{E713F59F-D963-D26F-7D2E-7824A991A802}"/>
                </a:ext>
              </a:extLst>
            </p:cNvPr>
            <p:cNvCxnSpPr>
              <a:cxnSpLocks/>
            </p:cNvCxnSpPr>
            <p:nvPr/>
          </p:nvCxnSpPr>
          <p:spPr bwMode="auto">
            <a:xfrm>
              <a:off x="1153489" y="2977022"/>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F1AC1779-021C-A094-D295-60BEA8BF89CB}"/>
                </a:ext>
              </a:extLst>
            </p:cNvPr>
            <p:cNvCxnSpPr>
              <a:cxnSpLocks/>
            </p:cNvCxnSpPr>
            <p:nvPr/>
          </p:nvCxnSpPr>
          <p:spPr bwMode="auto">
            <a:xfrm>
              <a:off x="1153489" y="330219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DB536C1A-28F7-6A8B-D3D7-B5391DB55F2A}"/>
                </a:ext>
              </a:extLst>
            </p:cNvPr>
            <p:cNvCxnSpPr>
              <a:cxnSpLocks/>
            </p:cNvCxnSpPr>
            <p:nvPr/>
          </p:nvCxnSpPr>
          <p:spPr bwMode="auto">
            <a:xfrm>
              <a:off x="1153489" y="362665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0EF8A4A7-FE94-7019-C4E4-EF705B51C2E4}"/>
                </a:ext>
              </a:extLst>
            </p:cNvPr>
            <p:cNvCxnSpPr>
              <a:cxnSpLocks/>
            </p:cNvCxnSpPr>
            <p:nvPr/>
          </p:nvCxnSpPr>
          <p:spPr bwMode="auto">
            <a:xfrm>
              <a:off x="1153489" y="3951826"/>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4577FA30-77EB-FF13-B145-349C8A582EA4}"/>
                </a:ext>
              </a:extLst>
            </p:cNvPr>
            <p:cNvCxnSpPr>
              <a:cxnSpLocks/>
            </p:cNvCxnSpPr>
            <p:nvPr/>
          </p:nvCxnSpPr>
          <p:spPr bwMode="auto">
            <a:xfrm>
              <a:off x="1153489" y="4242251"/>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D92ACF2E-50EB-3CE7-FD38-9472C9766918}"/>
                </a:ext>
              </a:extLst>
            </p:cNvPr>
            <p:cNvCxnSpPr>
              <a:cxnSpLocks/>
            </p:cNvCxnSpPr>
            <p:nvPr/>
          </p:nvCxnSpPr>
          <p:spPr bwMode="auto">
            <a:xfrm>
              <a:off x="1153489" y="456742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6925AAAC-10C3-2BDD-F5E0-B28A35505199}"/>
                </a:ext>
              </a:extLst>
            </p:cNvPr>
            <p:cNvCxnSpPr>
              <a:cxnSpLocks/>
            </p:cNvCxnSpPr>
            <p:nvPr/>
          </p:nvCxnSpPr>
          <p:spPr bwMode="auto">
            <a:xfrm>
              <a:off x="1153489" y="489188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7C129BE5-EEF7-1606-A7A5-12DBB983EE51}"/>
                </a:ext>
              </a:extLst>
            </p:cNvPr>
            <p:cNvCxnSpPr>
              <a:cxnSpLocks/>
            </p:cNvCxnSpPr>
            <p:nvPr/>
          </p:nvCxnSpPr>
          <p:spPr bwMode="auto">
            <a:xfrm>
              <a:off x="1153489" y="5217055"/>
              <a:ext cx="824834" cy="0"/>
            </a:xfrm>
            <a:prstGeom prst="line">
              <a:avLst/>
            </a:prstGeom>
            <a:noFill/>
            <a:ln w="28575" cap="flat" cmpd="sng" algn="ctr">
              <a:solidFill>
                <a:schemeClr val="bg1"/>
              </a:solidFill>
              <a:prstDash val="solid"/>
              <a:round/>
              <a:headEnd type="none" w="med" len="med"/>
              <a:tailEnd type="none" w="med" len="med"/>
            </a:ln>
            <a:effectLst/>
          </p:spPr>
        </p:cxnSp>
      </p:grpSp>
      <p:grpSp>
        <p:nvGrpSpPr>
          <p:cNvPr id="59" name="Group 58">
            <a:extLst>
              <a:ext uri="{FF2B5EF4-FFF2-40B4-BE49-F238E27FC236}">
                <a16:creationId xmlns:a16="http://schemas.microsoft.com/office/drawing/2014/main" id="{186C24F8-70A8-0159-33FB-601820E0EB5F}"/>
              </a:ext>
            </a:extLst>
          </p:cNvPr>
          <p:cNvGrpSpPr/>
          <p:nvPr/>
        </p:nvGrpSpPr>
        <p:grpSpPr>
          <a:xfrm rot="5400000" flipH="1">
            <a:off x="3609715" y="3015351"/>
            <a:ext cx="101700" cy="4484796"/>
            <a:chOff x="1153489" y="2026559"/>
            <a:chExt cx="824835" cy="3190496"/>
          </a:xfrm>
        </p:grpSpPr>
        <p:cxnSp>
          <p:nvCxnSpPr>
            <p:cNvPr id="60" name="Straight Connector 59">
              <a:extLst>
                <a:ext uri="{FF2B5EF4-FFF2-40B4-BE49-F238E27FC236}">
                  <a16:creationId xmlns:a16="http://schemas.microsoft.com/office/drawing/2014/main" id="{0D8CE10F-07B0-8CFB-1C71-DEAED39FB386}"/>
                </a:ext>
              </a:extLst>
            </p:cNvPr>
            <p:cNvCxnSpPr>
              <a:cxnSpLocks/>
            </p:cNvCxnSpPr>
            <p:nvPr/>
          </p:nvCxnSpPr>
          <p:spPr bwMode="auto">
            <a:xfrm>
              <a:off x="1153489" y="2977022"/>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BC417927-7029-92E7-EFCA-A94C599A55A7}"/>
                </a:ext>
              </a:extLst>
            </p:cNvPr>
            <p:cNvCxnSpPr>
              <a:cxnSpLocks/>
            </p:cNvCxnSpPr>
            <p:nvPr/>
          </p:nvCxnSpPr>
          <p:spPr bwMode="auto">
            <a:xfrm>
              <a:off x="1153489" y="330219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A46F2D42-AEB1-8ADA-2193-D45298A2444B}"/>
                </a:ext>
              </a:extLst>
            </p:cNvPr>
            <p:cNvCxnSpPr>
              <a:cxnSpLocks/>
            </p:cNvCxnSpPr>
            <p:nvPr/>
          </p:nvCxnSpPr>
          <p:spPr bwMode="auto">
            <a:xfrm>
              <a:off x="1153489" y="362665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C75A5CF0-ED70-24A3-F98B-1EC656B58985}"/>
                </a:ext>
              </a:extLst>
            </p:cNvPr>
            <p:cNvCxnSpPr>
              <a:cxnSpLocks/>
            </p:cNvCxnSpPr>
            <p:nvPr/>
          </p:nvCxnSpPr>
          <p:spPr bwMode="auto">
            <a:xfrm>
              <a:off x="1153489" y="3951826"/>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A275B9B9-944D-0480-6992-DCC59A2CB637}"/>
                </a:ext>
              </a:extLst>
            </p:cNvPr>
            <p:cNvCxnSpPr>
              <a:cxnSpLocks/>
            </p:cNvCxnSpPr>
            <p:nvPr/>
          </p:nvCxnSpPr>
          <p:spPr bwMode="auto">
            <a:xfrm>
              <a:off x="1153489" y="4242251"/>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25BBB54E-0B01-B38C-338A-0386AC4F1B09}"/>
                </a:ext>
              </a:extLst>
            </p:cNvPr>
            <p:cNvCxnSpPr>
              <a:cxnSpLocks/>
            </p:cNvCxnSpPr>
            <p:nvPr/>
          </p:nvCxnSpPr>
          <p:spPr bwMode="auto">
            <a:xfrm>
              <a:off x="1153489" y="456742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792F68E5-BB23-0A96-BB30-7F9E28D69E11}"/>
                </a:ext>
              </a:extLst>
            </p:cNvPr>
            <p:cNvCxnSpPr>
              <a:cxnSpLocks/>
            </p:cNvCxnSpPr>
            <p:nvPr/>
          </p:nvCxnSpPr>
          <p:spPr bwMode="auto">
            <a:xfrm>
              <a:off x="1153489" y="489188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6EA7363E-33A3-EC13-215E-56574E5C34AD}"/>
                </a:ext>
              </a:extLst>
            </p:cNvPr>
            <p:cNvCxnSpPr>
              <a:cxnSpLocks/>
            </p:cNvCxnSpPr>
            <p:nvPr/>
          </p:nvCxnSpPr>
          <p:spPr bwMode="auto">
            <a:xfrm>
              <a:off x="1153489" y="5217055"/>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D699AB5E-1547-CF79-91B0-64A7F2BF2A40}"/>
                </a:ext>
              </a:extLst>
            </p:cNvPr>
            <p:cNvCxnSpPr>
              <a:cxnSpLocks/>
            </p:cNvCxnSpPr>
            <p:nvPr/>
          </p:nvCxnSpPr>
          <p:spPr bwMode="auto">
            <a:xfrm>
              <a:off x="1153490" y="2026559"/>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FD1E62BC-F77C-4F11-3861-D3297231E396}"/>
                </a:ext>
              </a:extLst>
            </p:cNvPr>
            <p:cNvCxnSpPr>
              <a:cxnSpLocks/>
            </p:cNvCxnSpPr>
            <p:nvPr/>
          </p:nvCxnSpPr>
          <p:spPr bwMode="auto">
            <a:xfrm>
              <a:off x="1153490" y="2351732"/>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DC72398A-009D-9512-0E0C-E5510F4A4BE5}"/>
                </a:ext>
              </a:extLst>
            </p:cNvPr>
            <p:cNvCxnSpPr>
              <a:cxnSpLocks/>
            </p:cNvCxnSpPr>
            <p:nvPr/>
          </p:nvCxnSpPr>
          <p:spPr bwMode="auto">
            <a:xfrm>
              <a:off x="1153490" y="2676192"/>
              <a:ext cx="824834" cy="0"/>
            </a:xfrm>
            <a:prstGeom prst="line">
              <a:avLst/>
            </a:prstGeom>
            <a:noFill/>
            <a:ln w="28575" cap="flat" cmpd="sng" algn="ctr">
              <a:solidFill>
                <a:schemeClr val="bg1"/>
              </a:solidFill>
              <a:prstDash val="solid"/>
              <a:round/>
              <a:headEnd type="none" w="med" len="med"/>
              <a:tailEnd type="none" w="med" len="med"/>
            </a:ln>
            <a:effectLst/>
          </p:spPr>
        </p:cxnSp>
      </p:grpSp>
      <p:sp>
        <p:nvSpPr>
          <p:cNvPr id="72" name="TextBox 71">
            <a:extLst>
              <a:ext uri="{FF2B5EF4-FFF2-40B4-BE49-F238E27FC236}">
                <a16:creationId xmlns:a16="http://schemas.microsoft.com/office/drawing/2014/main" id="{4E022B40-8C25-E8D2-DFE4-AA501630FBE3}"/>
              </a:ext>
            </a:extLst>
          </p:cNvPr>
          <p:cNvSpPr txBox="1"/>
          <p:nvPr/>
        </p:nvSpPr>
        <p:spPr bwMode="auto">
          <a:xfrm>
            <a:off x="2047140" y="2890581"/>
            <a:ext cx="2528577"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Randomized cohort (N = 272)</a:t>
            </a:r>
          </a:p>
          <a:p>
            <a:pPr marL="0" marR="0" lvl="0" indent="0" algn="l"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Nonrandomized cohort (N = 99)</a:t>
            </a:r>
          </a:p>
        </p:txBody>
      </p:sp>
      <p:grpSp>
        <p:nvGrpSpPr>
          <p:cNvPr id="161" name="Group 160">
            <a:extLst>
              <a:ext uri="{FF2B5EF4-FFF2-40B4-BE49-F238E27FC236}">
                <a16:creationId xmlns:a16="http://schemas.microsoft.com/office/drawing/2014/main" id="{1FD4AC65-E3F1-A3E4-32D1-DF07E6D1E792}"/>
              </a:ext>
            </a:extLst>
          </p:cNvPr>
          <p:cNvGrpSpPr/>
          <p:nvPr/>
        </p:nvGrpSpPr>
        <p:grpSpPr>
          <a:xfrm>
            <a:off x="1827084" y="3003180"/>
            <a:ext cx="275738" cy="61534"/>
            <a:chOff x="1713929" y="2829976"/>
            <a:chExt cx="275738" cy="61534"/>
          </a:xfrm>
        </p:grpSpPr>
        <p:cxnSp>
          <p:nvCxnSpPr>
            <p:cNvPr id="74" name="Straight Connector 73">
              <a:extLst>
                <a:ext uri="{FF2B5EF4-FFF2-40B4-BE49-F238E27FC236}">
                  <a16:creationId xmlns:a16="http://schemas.microsoft.com/office/drawing/2014/main" id="{3A2F5B94-63C9-40F9-F41F-722D1A2AC6DE}"/>
                </a:ext>
              </a:extLst>
            </p:cNvPr>
            <p:cNvCxnSpPr>
              <a:cxnSpLocks/>
            </p:cNvCxnSpPr>
            <p:nvPr/>
          </p:nvCxnSpPr>
          <p:spPr bwMode="auto">
            <a:xfrm>
              <a:off x="1713929" y="2860743"/>
              <a:ext cx="275738" cy="0"/>
            </a:xfrm>
            <a:prstGeom prst="line">
              <a:avLst/>
            </a:prstGeom>
            <a:noFill/>
            <a:ln w="28575" cap="flat" cmpd="sng" algn="ctr">
              <a:solidFill>
                <a:schemeClr val="accent1"/>
              </a:solidFill>
              <a:prstDash val="solid"/>
              <a:round/>
              <a:headEnd type="none" w="med" len="med"/>
              <a:tailEnd type="none" w="med" len="med"/>
            </a:ln>
            <a:effectLst/>
          </p:spPr>
        </p:cxnSp>
        <p:sp>
          <p:nvSpPr>
            <p:cNvPr id="75" name="Rectangle 74">
              <a:extLst>
                <a:ext uri="{FF2B5EF4-FFF2-40B4-BE49-F238E27FC236}">
                  <a16:creationId xmlns:a16="http://schemas.microsoft.com/office/drawing/2014/main" id="{4C603BF4-9B4D-9D0C-2FFB-29A497EC120B}"/>
                </a:ext>
              </a:extLst>
            </p:cNvPr>
            <p:cNvSpPr/>
            <p:nvPr/>
          </p:nvSpPr>
          <p:spPr bwMode="auto">
            <a:xfrm>
              <a:off x="1821031" y="2829976"/>
              <a:ext cx="61534" cy="61534"/>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160" name="Group 159">
            <a:extLst>
              <a:ext uri="{FF2B5EF4-FFF2-40B4-BE49-F238E27FC236}">
                <a16:creationId xmlns:a16="http://schemas.microsoft.com/office/drawing/2014/main" id="{DBFCE682-605A-7AB8-9311-FEF0F52BEAB7}"/>
              </a:ext>
            </a:extLst>
          </p:cNvPr>
          <p:cNvGrpSpPr/>
          <p:nvPr/>
        </p:nvGrpSpPr>
        <p:grpSpPr>
          <a:xfrm>
            <a:off x="1827084" y="3168086"/>
            <a:ext cx="275738" cy="67906"/>
            <a:chOff x="1713929" y="3093534"/>
            <a:chExt cx="275738" cy="67906"/>
          </a:xfrm>
        </p:grpSpPr>
        <p:cxnSp>
          <p:nvCxnSpPr>
            <p:cNvPr id="77" name="Straight Connector 76">
              <a:extLst>
                <a:ext uri="{FF2B5EF4-FFF2-40B4-BE49-F238E27FC236}">
                  <a16:creationId xmlns:a16="http://schemas.microsoft.com/office/drawing/2014/main" id="{29C57E0F-0F37-DDB1-FE16-FF5FEED43C50}"/>
                </a:ext>
              </a:extLst>
            </p:cNvPr>
            <p:cNvCxnSpPr>
              <a:cxnSpLocks/>
            </p:cNvCxnSpPr>
            <p:nvPr/>
          </p:nvCxnSpPr>
          <p:spPr bwMode="auto">
            <a:xfrm>
              <a:off x="1713929" y="3131253"/>
              <a:ext cx="275738" cy="0"/>
            </a:xfrm>
            <a:prstGeom prst="line">
              <a:avLst/>
            </a:prstGeom>
            <a:noFill/>
            <a:ln w="28575" cap="flat" cmpd="sng" algn="ctr">
              <a:solidFill>
                <a:schemeClr val="accent3"/>
              </a:solidFill>
              <a:prstDash val="solid"/>
              <a:round/>
              <a:headEnd type="none" w="med" len="med"/>
              <a:tailEnd type="none" w="med" len="med"/>
            </a:ln>
            <a:effectLst/>
          </p:spPr>
        </p:cxnSp>
        <p:sp>
          <p:nvSpPr>
            <p:cNvPr id="79" name="Oval 78">
              <a:extLst>
                <a:ext uri="{FF2B5EF4-FFF2-40B4-BE49-F238E27FC236}">
                  <a16:creationId xmlns:a16="http://schemas.microsoft.com/office/drawing/2014/main" id="{17923BAE-44E5-CD74-E4CA-147CE5812A38}"/>
                </a:ext>
              </a:extLst>
            </p:cNvPr>
            <p:cNvSpPr/>
            <p:nvPr/>
          </p:nvSpPr>
          <p:spPr bwMode="auto">
            <a:xfrm>
              <a:off x="1817845" y="3093534"/>
              <a:ext cx="67906" cy="67906"/>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80" name="TextBox 79">
            <a:extLst>
              <a:ext uri="{FF2B5EF4-FFF2-40B4-BE49-F238E27FC236}">
                <a16:creationId xmlns:a16="http://schemas.microsoft.com/office/drawing/2014/main" id="{B2CB39F5-A53B-00F4-1241-49331111E0EF}"/>
              </a:ext>
            </a:extLst>
          </p:cNvPr>
          <p:cNvSpPr txBox="1"/>
          <p:nvPr/>
        </p:nvSpPr>
        <p:spPr bwMode="auto">
          <a:xfrm>
            <a:off x="1565906" y="4319436"/>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90</a:t>
            </a:r>
          </a:p>
        </p:txBody>
      </p:sp>
      <p:sp>
        <p:nvSpPr>
          <p:cNvPr id="81" name="TextBox 80">
            <a:extLst>
              <a:ext uri="{FF2B5EF4-FFF2-40B4-BE49-F238E27FC236}">
                <a16:creationId xmlns:a16="http://schemas.microsoft.com/office/drawing/2014/main" id="{AA73BFE3-A1F0-DB18-2167-4CB38D352FDD}"/>
              </a:ext>
            </a:extLst>
          </p:cNvPr>
          <p:cNvSpPr txBox="1"/>
          <p:nvPr/>
        </p:nvSpPr>
        <p:spPr bwMode="auto">
          <a:xfrm>
            <a:off x="1933314" y="4173998"/>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139</a:t>
            </a:r>
          </a:p>
        </p:txBody>
      </p:sp>
      <p:sp>
        <p:nvSpPr>
          <p:cNvPr id="82" name="TextBox 81">
            <a:extLst>
              <a:ext uri="{FF2B5EF4-FFF2-40B4-BE49-F238E27FC236}">
                <a16:creationId xmlns:a16="http://schemas.microsoft.com/office/drawing/2014/main" id="{CE87690E-23AA-6864-A83C-B38B991F51A1}"/>
              </a:ext>
            </a:extLst>
          </p:cNvPr>
          <p:cNvSpPr txBox="1"/>
          <p:nvPr/>
        </p:nvSpPr>
        <p:spPr bwMode="auto">
          <a:xfrm>
            <a:off x="2820286" y="3934474"/>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205</a:t>
            </a:r>
          </a:p>
        </p:txBody>
      </p:sp>
      <p:sp>
        <p:nvSpPr>
          <p:cNvPr id="83" name="TextBox 82">
            <a:extLst>
              <a:ext uri="{FF2B5EF4-FFF2-40B4-BE49-F238E27FC236}">
                <a16:creationId xmlns:a16="http://schemas.microsoft.com/office/drawing/2014/main" id="{98A24267-E613-E9F7-7DFA-A3AA943C9F61}"/>
              </a:ext>
            </a:extLst>
          </p:cNvPr>
          <p:cNvSpPr txBox="1"/>
          <p:nvPr/>
        </p:nvSpPr>
        <p:spPr bwMode="auto">
          <a:xfrm>
            <a:off x="3702633" y="3778213"/>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263</a:t>
            </a:r>
          </a:p>
        </p:txBody>
      </p:sp>
      <p:sp>
        <p:nvSpPr>
          <p:cNvPr id="84" name="TextBox 83">
            <a:extLst>
              <a:ext uri="{FF2B5EF4-FFF2-40B4-BE49-F238E27FC236}">
                <a16:creationId xmlns:a16="http://schemas.microsoft.com/office/drawing/2014/main" id="{10E5D2E5-6CF5-DC73-8C36-BE6D41E0B8C5}"/>
              </a:ext>
            </a:extLst>
          </p:cNvPr>
          <p:cNvSpPr txBox="1"/>
          <p:nvPr/>
        </p:nvSpPr>
        <p:spPr bwMode="auto">
          <a:xfrm>
            <a:off x="4594504" y="3635120"/>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308</a:t>
            </a:r>
          </a:p>
        </p:txBody>
      </p:sp>
      <p:sp>
        <p:nvSpPr>
          <p:cNvPr id="85" name="TextBox 84">
            <a:extLst>
              <a:ext uri="{FF2B5EF4-FFF2-40B4-BE49-F238E27FC236}">
                <a16:creationId xmlns:a16="http://schemas.microsoft.com/office/drawing/2014/main" id="{45124057-A38C-FD89-BBC6-60C98660B621}"/>
              </a:ext>
            </a:extLst>
          </p:cNvPr>
          <p:cNvSpPr txBox="1"/>
          <p:nvPr/>
        </p:nvSpPr>
        <p:spPr bwMode="auto">
          <a:xfrm>
            <a:off x="5506437" y="3630251"/>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mn-cs"/>
              </a:rPr>
              <a:t>296</a:t>
            </a:r>
          </a:p>
        </p:txBody>
      </p:sp>
      <p:sp>
        <p:nvSpPr>
          <p:cNvPr id="86" name="TextBox 85">
            <a:extLst>
              <a:ext uri="{FF2B5EF4-FFF2-40B4-BE49-F238E27FC236}">
                <a16:creationId xmlns:a16="http://schemas.microsoft.com/office/drawing/2014/main" id="{A397A861-F461-21B8-DE59-8CC3EC0286D9}"/>
              </a:ext>
            </a:extLst>
          </p:cNvPr>
          <p:cNvSpPr txBox="1"/>
          <p:nvPr/>
        </p:nvSpPr>
        <p:spPr bwMode="auto">
          <a:xfrm>
            <a:off x="5506437" y="4130551"/>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240</a:t>
            </a:r>
          </a:p>
        </p:txBody>
      </p:sp>
      <p:sp>
        <p:nvSpPr>
          <p:cNvPr id="87" name="TextBox 86">
            <a:extLst>
              <a:ext uri="{FF2B5EF4-FFF2-40B4-BE49-F238E27FC236}">
                <a16:creationId xmlns:a16="http://schemas.microsoft.com/office/drawing/2014/main" id="{B5AEB610-4EC5-EBB0-47FB-B6CC3D1F1200}"/>
              </a:ext>
            </a:extLst>
          </p:cNvPr>
          <p:cNvSpPr txBox="1"/>
          <p:nvPr/>
        </p:nvSpPr>
        <p:spPr bwMode="auto">
          <a:xfrm>
            <a:off x="5081524" y="4259878"/>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189</a:t>
            </a:r>
          </a:p>
        </p:txBody>
      </p:sp>
      <p:sp>
        <p:nvSpPr>
          <p:cNvPr id="88" name="TextBox 87">
            <a:extLst>
              <a:ext uri="{FF2B5EF4-FFF2-40B4-BE49-F238E27FC236}">
                <a16:creationId xmlns:a16="http://schemas.microsoft.com/office/drawing/2014/main" id="{78D6DE96-8764-5BFF-3E97-B2C6D79431F5}"/>
              </a:ext>
            </a:extLst>
          </p:cNvPr>
          <p:cNvSpPr txBox="1"/>
          <p:nvPr/>
        </p:nvSpPr>
        <p:spPr bwMode="auto">
          <a:xfrm>
            <a:off x="4176809" y="4418243"/>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146</a:t>
            </a:r>
          </a:p>
        </p:txBody>
      </p:sp>
      <p:sp>
        <p:nvSpPr>
          <p:cNvPr id="89" name="TextBox 88">
            <a:extLst>
              <a:ext uri="{FF2B5EF4-FFF2-40B4-BE49-F238E27FC236}">
                <a16:creationId xmlns:a16="http://schemas.microsoft.com/office/drawing/2014/main" id="{3AF29710-D439-5712-BFFE-7DB6602792CF}"/>
              </a:ext>
            </a:extLst>
          </p:cNvPr>
          <p:cNvSpPr txBox="1"/>
          <p:nvPr/>
        </p:nvSpPr>
        <p:spPr bwMode="auto">
          <a:xfrm>
            <a:off x="3243853" y="4471396"/>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119</a:t>
            </a:r>
          </a:p>
        </p:txBody>
      </p:sp>
      <p:sp>
        <p:nvSpPr>
          <p:cNvPr id="91" name="TextBox 90">
            <a:extLst>
              <a:ext uri="{FF2B5EF4-FFF2-40B4-BE49-F238E27FC236}">
                <a16:creationId xmlns:a16="http://schemas.microsoft.com/office/drawing/2014/main" id="{B0A11044-30E9-A387-1595-E56E7BCBF983}"/>
              </a:ext>
            </a:extLst>
          </p:cNvPr>
          <p:cNvSpPr txBox="1"/>
          <p:nvPr/>
        </p:nvSpPr>
        <p:spPr bwMode="auto">
          <a:xfrm>
            <a:off x="2372343" y="4652714"/>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64</a:t>
            </a:r>
          </a:p>
        </p:txBody>
      </p:sp>
      <p:sp>
        <p:nvSpPr>
          <p:cNvPr id="92" name="TextBox 91">
            <a:extLst>
              <a:ext uri="{FF2B5EF4-FFF2-40B4-BE49-F238E27FC236}">
                <a16:creationId xmlns:a16="http://schemas.microsoft.com/office/drawing/2014/main" id="{EC105AF0-5DC3-BCEB-11A0-911F9468D562}"/>
              </a:ext>
            </a:extLst>
          </p:cNvPr>
          <p:cNvSpPr txBox="1"/>
          <p:nvPr/>
        </p:nvSpPr>
        <p:spPr bwMode="auto">
          <a:xfrm>
            <a:off x="1910174" y="4693673"/>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41</a:t>
            </a:r>
          </a:p>
        </p:txBody>
      </p:sp>
      <p:sp>
        <p:nvSpPr>
          <p:cNvPr id="93" name="Freeform: Shape 92">
            <a:extLst>
              <a:ext uri="{FF2B5EF4-FFF2-40B4-BE49-F238E27FC236}">
                <a16:creationId xmlns:a16="http://schemas.microsoft.com/office/drawing/2014/main" id="{FBF55DD1-0078-0940-E3C6-C0D916B7F4EE}"/>
              </a:ext>
            </a:extLst>
          </p:cNvPr>
          <p:cNvSpPr/>
          <p:nvPr/>
        </p:nvSpPr>
        <p:spPr bwMode="auto">
          <a:xfrm>
            <a:off x="1409700" y="3911600"/>
            <a:ext cx="4487333" cy="990600"/>
          </a:xfrm>
          <a:custGeom>
            <a:avLst/>
            <a:gdLst>
              <a:gd name="connsiteX0" fmla="*/ 0 w 4487333"/>
              <a:gd name="connsiteY0" fmla="*/ 990600 h 990600"/>
              <a:gd name="connsiteX1" fmla="*/ 469900 w 4487333"/>
              <a:gd name="connsiteY1" fmla="*/ 694267 h 990600"/>
              <a:gd name="connsiteX2" fmla="*/ 901700 w 4487333"/>
              <a:gd name="connsiteY2" fmla="*/ 546100 h 990600"/>
              <a:gd name="connsiteX3" fmla="*/ 1811867 w 4487333"/>
              <a:gd name="connsiteY3" fmla="*/ 330200 h 990600"/>
              <a:gd name="connsiteX4" fmla="*/ 2705100 w 4487333"/>
              <a:gd name="connsiteY4" fmla="*/ 139700 h 990600"/>
              <a:gd name="connsiteX5" fmla="*/ 3589867 w 4487333"/>
              <a:gd name="connsiteY5" fmla="*/ 0 h 990600"/>
              <a:gd name="connsiteX6" fmla="*/ 4487333 w 4487333"/>
              <a:gd name="connsiteY6" fmla="*/ 381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7333" h="990600">
                <a:moveTo>
                  <a:pt x="0" y="990600"/>
                </a:moveTo>
                <a:lnTo>
                  <a:pt x="469900" y="694267"/>
                </a:lnTo>
                <a:lnTo>
                  <a:pt x="901700" y="546100"/>
                </a:lnTo>
                <a:lnTo>
                  <a:pt x="1811867" y="330200"/>
                </a:lnTo>
                <a:lnTo>
                  <a:pt x="2705100" y="139700"/>
                </a:lnTo>
                <a:lnTo>
                  <a:pt x="3589867" y="0"/>
                </a:lnTo>
                <a:lnTo>
                  <a:pt x="4487333" y="38100"/>
                </a:lnTo>
              </a:path>
            </a:pathLst>
          </a:custGeom>
          <a:noFill/>
          <a:ln w="28575">
            <a:solidFill>
              <a:schemeClr val="accent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99" name="Group 98">
            <a:extLst>
              <a:ext uri="{FF2B5EF4-FFF2-40B4-BE49-F238E27FC236}">
                <a16:creationId xmlns:a16="http://schemas.microsoft.com/office/drawing/2014/main" id="{22ED1ED7-D131-3C9C-1BD2-4012625E576E}"/>
              </a:ext>
            </a:extLst>
          </p:cNvPr>
          <p:cNvGrpSpPr/>
          <p:nvPr/>
        </p:nvGrpSpPr>
        <p:grpSpPr>
          <a:xfrm>
            <a:off x="1807864" y="4259878"/>
            <a:ext cx="125037" cy="715041"/>
            <a:chOff x="2453054" y="3508902"/>
            <a:chExt cx="125037" cy="754821"/>
          </a:xfrm>
        </p:grpSpPr>
        <p:cxnSp>
          <p:nvCxnSpPr>
            <p:cNvPr id="95" name="Straight Connector 94">
              <a:extLst>
                <a:ext uri="{FF2B5EF4-FFF2-40B4-BE49-F238E27FC236}">
                  <a16:creationId xmlns:a16="http://schemas.microsoft.com/office/drawing/2014/main" id="{69B325E0-852D-8B63-42EC-88268B83552E}"/>
                </a:ext>
              </a:extLst>
            </p:cNvPr>
            <p:cNvCxnSpPr>
              <a:cxnSpLocks/>
            </p:cNvCxnSpPr>
            <p:nvPr/>
          </p:nvCxnSpPr>
          <p:spPr bwMode="auto">
            <a:xfrm>
              <a:off x="2453054" y="4263723"/>
              <a:ext cx="125037" cy="0"/>
            </a:xfrm>
            <a:prstGeom prst="line">
              <a:avLst/>
            </a:prstGeom>
            <a:noFill/>
            <a:ln w="28575" cap="flat" cmpd="sng" algn="ctr">
              <a:solidFill>
                <a:schemeClr val="accent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FE4900CA-F696-7FF4-CA99-0246CC35866E}"/>
                </a:ext>
              </a:extLst>
            </p:cNvPr>
            <p:cNvCxnSpPr>
              <a:cxnSpLocks/>
            </p:cNvCxnSpPr>
            <p:nvPr/>
          </p:nvCxnSpPr>
          <p:spPr bwMode="auto">
            <a:xfrm>
              <a:off x="2515572" y="3508902"/>
              <a:ext cx="0" cy="749002"/>
            </a:xfrm>
            <a:prstGeom prst="line">
              <a:avLst/>
            </a:prstGeom>
            <a:noFill/>
            <a:ln w="28575" cap="flat" cmpd="sng" algn="ctr">
              <a:solidFill>
                <a:schemeClr val="accent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F717611B-FB71-F54B-CB14-AF046743119D}"/>
                </a:ext>
              </a:extLst>
            </p:cNvPr>
            <p:cNvCxnSpPr>
              <a:cxnSpLocks/>
            </p:cNvCxnSpPr>
            <p:nvPr/>
          </p:nvCxnSpPr>
          <p:spPr bwMode="auto">
            <a:xfrm>
              <a:off x="2453054" y="3508902"/>
              <a:ext cx="125037"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00" name="Group 99">
            <a:extLst>
              <a:ext uri="{FF2B5EF4-FFF2-40B4-BE49-F238E27FC236}">
                <a16:creationId xmlns:a16="http://schemas.microsoft.com/office/drawing/2014/main" id="{0858DF48-902E-4B2E-D4B2-E39C2567C3FD}"/>
              </a:ext>
            </a:extLst>
          </p:cNvPr>
          <p:cNvGrpSpPr/>
          <p:nvPr/>
        </p:nvGrpSpPr>
        <p:grpSpPr>
          <a:xfrm>
            <a:off x="2257460" y="4027357"/>
            <a:ext cx="125037" cy="864526"/>
            <a:chOff x="2453054" y="3508902"/>
            <a:chExt cx="125037" cy="754821"/>
          </a:xfrm>
        </p:grpSpPr>
        <p:cxnSp>
          <p:nvCxnSpPr>
            <p:cNvPr id="101" name="Straight Connector 100">
              <a:extLst>
                <a:ext uri="{FF2B5EF4-FFF2-40B4-BE49-F238E27FC236}">
                  <a16:creationId xmlns:a16="http://schemas.microsoft.com/office/drawing/2014/main" id="{B8C16352-7606-08A8-CA3C-AB2662967240}"/>
                </a:ext>
              </a:extLst>
            </p:cNvPr>
            <p:cNvCxnSpPr>
              <a:cxnSpLocks/>
            </p:cNvCxnSpPr>
            <p:nvPr/>
          </p:nvCxnSpPr>
          <p:spPr bwMode="auto">
            <a:xfrm>
              <a:off x="2453054" y="4263723"/>
              <a:ext cx="125037" cy="0"/>
            </a:xfrm>
            <a:prstGeom prst="line">
              <a:avLst/>
            </a:prstGeom>
            <a:noFill/>
            <a:ln w="28575" cap="flat" cmpd="sng" algn="ctr">
              <a:solidFill>
                <a:schemeClr val="accent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CF3BFB6F-3E50-623E-0B56-052CB1A40EA8}"/>
                </a:ext>
              </a:extLst>
            </p:cNvPr>
            <p:cNvCxnSpPr>
              <a:cxnSpLocks/>
            </p:cNvCxnSpPr>
            <p:nvPr/>
          </p:nvCxnSpPr>
          <p:spPr bwMode="auto">
            <a:xfrm>
              <a:off x="2515572" y="3508902"/>
              <a:ext cx="0" cy="749002"/>
            </a:xfrm>
            <a:prstGeom prst="line">
              <a:avLst/>
            </a:prstGeom>
            <a:noFill/>
            <a:ln w="28575" cap="flat" cmpd="sng" algn="ctr">
              <a:solidFill>
                <a:schemeClr val="accent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143DC3B7-3B42-A63D-8E80-E21804412F2A}"/>
                </a:ext>
              </a:extLst>
            </p:cNvPr>
            <p:cNvCxnSpPr>
              <a:cxnSpLocks/>
            </p:cNvCxnSpPr>
            <p:nvPr/>
          </p:nvCxnSpPr>
          <p:spPr bwMode="auto">
            <a:xfrm>
              <a:off x="2453054" y="3508902"/>
              <a:ext cx="125037"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04" name="Group 103">
            <a:extLst>
              <a:ext uri="{FF2B5EF4-FFF2-40B4-BE49-F238E27FC236}">
                <a16:creationId xmlns:a16="http://schemas.microsoft.com/office/drawing/2014/main" id="{578BEAA4-5D57-E78C-2F2C-EC6EC9DFB7A8}"/>
              </a:ext>
            </a:extLst>
          </p:cNvPr>
          <p:cNvGrpSpPr/>
          <p:nvPr/>
        </p:nvGrpSpPr>
        <p:grpSpPr>
          <a:xfrm>
            <a:off x="3151135" y="3631343"/>
            <a:ext cx="125037" cy="1227356"/>
            <a:chOff x="2453054" y="3508902"/>
            <a:chExt cx="125037" cy="754821"/>
          </a:xfrm>
        </p:grpSpPr>
        <p:cxnSp>
          <p:nvCxnSpPr>
            <p:cNvPr id="105" name="Straight Connector 104">
              <a:extLst>
                <a:ext uri="{FF2B5EF4-FFF2-40B4-BE49-F238E27FC236}">
                  <a16:creationId xmlns:a16="http://schemas.microsoft.com/office/drawing/2014/main" id="{CB521B3A-370C-4544-5ED1-B06F4CEAE9C2}"/>
                </a:ext>
              </a:extLst>
            </p:cNvPr>
            <p:cNvCxnSpPr>
              <a:cxnSpLocks/>
            </p:cNvCxnSpPr>
            <p:nvPr/>
          </p:nvCxnSpPr>
          <p:spPr bwMode="auto">
            <a:xfrm>
              <a:off x="2453054" y="4263723"/>
              <a:ext cx="125037" cy="0"/>
            </a:xfrm>
            <a:prstGeom prst="line">
              <a:avLst/>
            </a:prstGeom>
            <a:noFill/>
            <a:ln w="28575" cap="flat" cmpd="sng" algn="ctr">
              <a:solidFill>
                <a:schemeClr val="accent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FE29F9F8-1DD4-7E63-4694-313406408E97}"/>
                </a:ext>
              </a:extLst>
            </p:cNvPr>
            <p:cNvCxnSpPr>
              <a:cxnSpLocks/>
            </p:cNvCxnSpPr>
            <p:nvPr/>
          </p:nvCxnSpPr>
          <p:spPr bwMode="auto">
            <a:xfrm>
              <a:off x="2515572" y="3508902"/>
              <a:ext cx="0" cy="749002"/>
            </a:xfrm>
            <a:prstGeom prst="line">
              <a:avLst/>
            </a:prstGeom>
            <a:noFill/>
            <a:ln w="28575" cap="flat" cmpd="sng" algn="ctr">
              <a:solidFill>
                <a:schemeClr val="accent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8ED8161A-3A90-7127-3981-CC160AC929FE}"/>
                </a:ext>
              </a:extLst>
            </p:cNvPr>
            <p:cNvCxnSpPr>
              <a:cxnSpLocks/>
            </p:cNvCxnSpPr>
            <p:nvPr/>
          </p:nvCxnSpPr>
          <p:spPr bwMode="auto">
            <a:xfrm>
              <a:off x="2453054" y="3508902"/>
              <a:ext cx="125037"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08" name="Group 107">
            <a:extLst>
              <a:ext uri="{FF2B5EF4-FFF2-40B4-BE49-F238E27FC236}">
                <a16:creationId xmlns:a16="http://schemas.microsoft.com/office/drawing/2014/main" id="{66F52EB5-157A-9AF5-410D-D7F57D68DC3B}"/>
              </a:ext>
            </a:extLst>
          </p:cNvPr>
          <p:cNvGrpSpPr/>
          <p:nvPr/>
        </p:nvGrpSpPr>
        <p:grpSpPr>
          <a:xfrm>
            <a:off x="4044809" y="3411123"/>
            <a:ext cx="125037" cy="1302115"/>
            <a:chOff x="2453054" y="3508902"/>
            <a:chExt cx="125037" cy="754821"/>
          </a:xfrm>
        </p:grpSpPr>
        <p:cxnSp>
          <p:nvCxnSpPr>
            <p:cNvPr id="109" name="Straight Connector 108">
              <a:extLst>
                <a:ext uri="{FF2B5EF4-FFF2-40B4-BE49-F238E27FC236}">
                  <a16:creationId xmlns:a16="http://schemas.microsoft.com/office/drawing/2014/main" id="{DEB9D7FC-DA76-838D-6C33-4DF76AC82CF2}"/>
                </a:ext>
              </a:extLst>
            </p:cNvPr>
            <p:cNvCxnSpPr>
              <a:cxnSpLocks/>
            </p:cNvCxnSpPr>
            <p:nvPr/>
          </p:nvCxnSpPr>
          <p:spPr bwMode="auto">
            <a:xfrm>
              <a:off x="2453054" y="4263723"/>
              <a:ext cx="125037" cy="0"/>
            </a:xfrm>
            <a:prstGeom prst="line">
              <a:avLst/>
            </a:prstGeom>
            <a:noFill/>
            <a:ln w="28575" cap="flat" cmpd="sng" algn="ctr">
              <a:solidFill>
                <a:schemeClr val="accent1"/>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320A04F7-F430-6AA4-BA6E-764C4CC60284}"/>
                </a:ext>
              </a:extLst>
            </p:cNvPr>
            <p:cNvCxnSpPr>
              <a:cxnSpLocks/>
            </p:cNvCxnSpPr>
            <p:nvPr/>
          </p:nvCxnSpPr>
          <p:spPr bwMode="auto">
            <a:xfrm>
              <a:off x="2515572" y="3508902"/>
              <a:ext cx="0" cy="749002"/>
            </a:xfrm>
            <a:prstGeom prst="line">
              <a:avLst/>
            </a:prstGeom>
            <a:noFill/>
            <a:ln w="28575" cap="flat" cmpd="sng" algn="ctr">
              <a:solidFill>
                <a:schemeClr val="accent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F3B10ACE-5007-3064-4A26-6EB23E826754}"/>
                </a:ext>
              </a:extLst>
            </p:cNvPr>
            <p:cNvCxnSpPr>
              <a:cxnSpLocks/>
            </p:cNvCxnSpPr>
            <p:nvPr/>
          </p:nvCxnSpPr>
          <p:spPr bwMode="auto">
            <a:xfrm>
              <a:off x="2453054" y="3508902"/>
              <a:ext cx="125037"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12" name="Group 111">
            <a:extLst>
              <a:ext uri="{FF2B5EF4-FFF2-40B4-BE49-F238E27FC236}">
                <a16:creationId xmlns:a16="http://schemas.microsoft.com/office/drawing/2014/main" id="{B480BF37-02F0-2BD9-501C-19B0F58CDE26}"/>
              </a:ext>
            </a:extLst>
          </p:cNvPr>
          <p:cNvGrpSpPr/>
          <p:nvPr/>
        </p:nvGrpSpPr>
        <p:grpSpPr>
          <a:xfrm>
            <a:off x="4940202" y="3194051"/>
            <a:ext cx="125037" cy="1444772"/>
            <a:chOff x="2453054" y="3508902"/>
            <a:chExt cx="125037" cy="754821"/>
          </a:xfrm>
        </p:grpSpPr>
        <p:cxnSp>
          <p:nvCxnSpPr>
            <p:cNvPr id="113" name="Straight Connector 112">
              <a:extLst>
                <a:ext uri="{FF2B5EF4-FFF2-40B4-BE49-F238E27FC236}">
                  <a16:creationId xmlns:a16="http://schemas.microsoft.com/office/drawing/2014/main" id="{2EAD3E44-AF6C-C1F0-83DA-6FD38924E516}"/>
                </a:ext>
              </a:extLst>
            </p:cNvPr>
            <p:cNvCxnSpPr>
              <a:cxnSpLocks/>
            </p:cNvCxnSpPr>
            <p:nvPr/>
          </p:nvCxnSpPr>
          <p:spPr bwMode="auto">
            <a:xfrm>
              <a:off x="2453054" y="4263723"/>
              <a:ext cx="125037" cy="0"/>
            </a:xfrm>
            <a:prstGeom prst="line">
              <a:avLst/>
            </a:prstGeom>
            <a:noFill/>
            <a:ln w="28575" cap="flat" cmpd="sng" algn="ctr">
              <a:solidFill>
                <a:schemeClr val="accent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6A7E1554-AC64-5269-F7A5-A79C3446B551}"/>
                </a:ext>
              </a:extLst>
            </p:cNvPr>
            <p:cNvCxnSpPr>
              <a:cxnSpLocks/>
            </p:cNvCxnSpPr>
            <p:nvPr/>
          </p:nvCxnSpPr>
          <p:spPr bwMode="auto">
            <a:xfrm>
              <a:off x="2515572" y="3508902"/>
              <a:ext cx="0" cy="749002"/>
            </a:xfrm>
            <a:prstGeom prst="line">
              <a:avLst/>
            </a:prstGeom>
            <a:noFill/>
            <a:ln w="28575" cap="flat" cmpd="sng" algn="ctr">
              <a:solidFill>
                <a:schemeClr val="accent1"/>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A7A85BDA-1F37-2A6A-1010-D634622E33D3}"/>
                </a:ext>
              </a:extLst>
            </p:cNvPr>
            <p:cNvCxnSpPr>
              <a:cxnSpLocks/>
            </p:cNvCxnSpPr>
            <p:nvPr/>
          </p:nvCxnSpPr>
          <p:spPr bwMode="auto">
            <a:xfrm>
              <a:off x="2453054" y="3508902"/>
              <a:ext cx="125037"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16" name="Group 115">
            <a:extLst>
              <a:ext uri="{FF2B5EF4-FFF2-40B4-BE49-F238E27FC236}">
                <a16:creationId xmlns:a16="http://schemas.microsoft.com/office/drawing/2014/main" id="{65256399-3460-245E-3D9A-590D84FF034D}"/>
              </a:ext>
            </a:extLst>
          </p:cNvPr>
          <p:cNvGrpSpPr/>
          <p:nvPr/>
        </p:nvGrpSpPr>
        <p:grpSpPr>
          <a:xfrm>
            <a:off x="5841142" y="3227749"/>
            <a:ext cx="125037" cy="1458542"/>
            <a:chOff x="2453054" y="3508902"/>
            <a:chExt cx="125037" cy="754821"/>
          </a:xfrm>
        </p:grpSpPr>
        <p:cxnSp>
          <p:nvCxnSpPr>
            <p:cNvPr id="117" name="Straight Connector 116">
              <a:extLst>
                <a:ext uri="{FF2B5EF4-FFF2-40B4-BE49-F238E27FC236}">
                  <a16:creationId xmlns:a16="http://schemas.microsoft.com/office/drawing/2014/main" id="{74822198-5E8D-1C0E-60CE-AFC1EFFFB39C}"/>
                </a:ext>
              </a:extLst>
            </p:cNvPr>
            <p:cNvCxnSpPr>
              <a:cxnSpLocks/>
            </p:cNvCxnSpPr>
            <p:nvPr/>
          </p:nvCxnSpPr>
          <p:spPr bwMode="auto">
            <a:xfrm>
              <a:off x="2453054" y="4263723"/>
              <a:ext cx="125037" cy="0"/>
            </a:xfrm>
            <a:prstGeom prst="line">
              <a:avLst/>
            </a:prstGeom>
            <a:noFill/>
            <a:ln w="28575" cap="flat" cmpd="sng" algn="ctr">
              <a:solidFill>
                <a:schemeClr val="accent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BA2E042F-CF01-163D-0A0A-9DB0C5296970}"/>
                </a:ext>
              </a:extLst>
            </p:cNvPr>
            <p:cNvCxnSpPr>
              <a:cxnSpLocks/>
            </p:cNvCxnSpPr>
            <p:nvPr/>
          </p:nvCxnSpPr>
          <p:spPr bwMode="auto">
            <a:xfrm>
              <a:off x="2515572" y="3508902"/>
              <a:ext cx="0" cy="749002"/>
            </a:xfrm>
            <a:prstGeom prst="line">
              <a:avLst/>
            </a:prstGeom>
            <a:noFill/>
            <a:ln w="28575" cap="flat" cmpd="sng" algn="ctr">
              <a:solidFill>
                <a:schemeClr val="accent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42B891F6-53CF-E382-6680-99727DB75019}"/>
                </a:ext>
              </a:extLst>
            </p:cNvPr>
            <p:cNvCxnSpPr>
              <a:cxnSpLocks/>
            </p:cNvCxnSpPr>
            <p:nvPr/>
          </p:nvCxnSpPr>
          <p:spPr bwMode="auto">
            <a:xfrm>
              <a:off x="2453054" y="3508902"/>
              <a:ext cx="125037" cy="0"/>
            </a:xfrm>
            <a:prstGeom prst="line">
              <a:avLst/>
            </a:prstGeom>
            <a:noFill/>
            <a:ln w="28575" cap="flat" cmpd="sng" algn="ctr">
              <a:solidFill>
                <a:schemeClr val="accent1"/>
              </a:solidFill>
              <a:prstDash val="solid"/>
              <a:round/>
              <a:headEnd type="none" w="med" len="med"/>
              <a:tailEnd type="none" w="med" len="med"/>
            </a:ln>
            <a:effectLst/>
          </p:spPr>
        </p:cxnSp>
      </p:grpSp>
      <p:sp>
        <p:nvSpPr>
          <p:cNvPr id="120" name="Rectangle 119">
            <a:extLst>
              <a:ext uri="{FF2B5EF4-FFF2-40B4-BE49-F238E27FC236}">
                <a16:creationId xmlns:a16="http://schemas.microsoft.com/office/drawing/2014/main" id="{16FCFBAC-6604-528B-FAB3-CB54C09E13C4}"/>
              </a:ext>
            </a:extLst>
          </p:cNvPr>
          <p:cNvSpPr/>
          <p:nvPr/>
        </p:nvSpPr>
        <p:spPr bwMode="auto">
          <a:xfrm>
            <a:off x="2262950" y="4406900"/>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1" name="Rectangle 120">
            <a:extLst>
              <a:ext uri="{FF2B5EF4-FFF2-40B4-BE49-F238E27FC236}">
                <a16:creationId xmlns:a16="http://schemas.microsoft.com/office/drawing/2014/main" id="{F2CFC088-6DAB-994E-F430-BD377CF605B4}"/>
              </a:ext>
            </a:extLst>
          </p:cNvPr>
          <p:cNvSpPr/>
          <p:nvPr/>
        </p:nvSpPr>
        <p:spPr bwMode="auto">
          <a:xfrm>
            <a:off x="1822972" y="4567368"/>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2" name="Rectangle 121">
            <a:extLst>
              <a:ext uri="{FF2B5EF4-FFF2-40B4-BE49-F238E27FC236}">
                <a16:creationId xmlns:a16="http://schemas.microsoft.com/office/drawing/2014/main" id="{63B653C2-428A-0991-E548-E92565986C28}"/>
              </a:ext>
            </a:extLst>
          </p:cNvPr>
          <p:cNvSpPr/>
          <p:nvPr/>
        </p:nvSpPr>
        <p:spPr bwMode="auto">
          <a:xfrm>
            <a:off x="1372752" y="4853407"/>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3" name="Rectangle 122">
            <a:extLst>
              <a:ext uri="{FF2B5EF4-FFF2-40B4-BE49-F238E27FC236}">
                <a16:creationId xmlns:a16="http://schemas.microsoft.com/office/drawing/2014/main" id="{4E54252C-C49B-9B6C-1EF6-5B5E52DBCD6A}"/>
              </a:ext>
            </a:extLst>
          </p:cNvPr>
          <p:cNvSpPr/>
          <p:nvPr/>
        </p:nvSpPr>
        <p:spPr bwMode="auto">
          <a:xfrm>
            <a:off x="3162307" y="4195460"/>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4" name="Rectangle 123">
            <a:extLst>
              <a:ext uri="{FF2B5EF4-FFF2-40B4-BE49-F238E27FC236}">
                <a16:creationId xmlns:a16="http://schemas.microsoft.com/office/drawing/2014/main" id="{F8CDBE3E-41D7-B379-9212-84A84D2B585B}"/>
              </a:ext>
            </a:extLst>
          </p:cNvPr>
          <p:cNvSpPr/>
          <p:nvPr/>
        </p:nvSpPr>
        <p:spPr bwMode="auto">
          <a:xfrm>
            <a:off x="4055599" y="4002535"/>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5" name="Rectangle 124">
            <a:extLst>
              <a:ext uri="{FF2B5EF4-FFF2-40B4-BE49-F238E27FC236}">
                <a16:creationId xmlns:a16="http://schemas.microsoft.com/office/drawing/2014/main" id="{09D133B5-714F-9E84-9CFA-8640663FCF18}"/>
              </a:ext>
            </a:extLst>
          </p:cNvPr>
          <p:cNvSpPr/>
          <p:nvPr/>
        </p:nvSpPr>
        <p:spPr bwMode="auto">
          <a:xfrm>
            <a:off x="4951598" y="3866810"/>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6" name="Rectangle 125">
            <a:extLst>
              <a:ext uri="{FF2B5EF4-FFF2-40B4-BE49-F238E27FC236}">
                <a16:creationId xmlns:a16="http://schemas.microsoft.com/office/drawing/2014/main" id="{85EA6A24-B175-8543-8794-9CB2EF0DEB3C}"/>
              </a:ext>
            </a:extLst>
          </p:cNvPr>
          <p:cNvSpPr/>
          <p:nvPr/>
        </p:nvSpPr>
        <p:spPr bwMode="auto">
          <a:xfrm>
            <a:off x="5853169" y="3904641"/>
            <a:ext cx="103455" cy="103455"/>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27" name="Freeform: Shape 126">
            <a:extLst>
              <a:ext uri="{FF2B5EF4-FFF2-40B4-BE49-F238E27FC236}">
                <a16:creationId xmlns:a16="http://schemas.microsoft.com/office/drawing/2014/main" id="{8F92CC38-CCE4-CD1D-42BC-B6CAB92E8BCE}"/>
              </a:ext>
            </a:extLst>
          </p:cNvPr>
          <p:cNvSpPr/>
          <p:nvPr/>
        </p:nvSpPr>
        <p:spPr bwMode="auto">
          <a:xfrm>
            <a:off x="1485900" y="4144433"/>
            <a:ext cx="4470400" cy="770467"/>
          </a:xfrm>
          <a:custGeom>
            <a:avLst/>
            <a:gdLst>
              <a:gd name="connsiteX0" fmla="*/ 0 w 4470400"/>
              <a:gd name="connsiteY0" fmla="*/ 770467 h 770467"/>
              <a:gd name="connsiteX1" fmla="*/ 448733 w 4470400"/>
              <a:gd name="connsiteY1" fmla="*/ 622300 h 770467"/>
              <a:gd name="connsiteX2" fmla="*/ 893233 w 4470400"/>
              <a:gd name="connsiteY2" fmla="*/ 558800 h 770467"/>
              <a:gd name="connsiteX3" fmla="*/ 1803400 w 4470400"/>
              <a:gd name="connsiteY3" fmla="*/ 376767 h 770467"/>
              <a:gd name="connsiteX4" fmla="*/ 2688167 w 4470400"/>
              <a:gd name="connsiteY4" fmla="*/ 287867 h 770467"/>
              <a:gd name="connsiteX5" fmla="*/ 3585633 w 4470400"/>
              <a:gd name="connsiteY5" fmla="*/ 156634 h 770467"/>
              <a:gd name="connsiteX6" fmla="*/ 4470400 w 4470400"/>
              <a:gd name="connsiteY6" fmla="*/ 0 h 770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0400" h="770467">
                <a:moveTo>
                  <a:pt x="0" y="770467"/>
                </a:moveTo>
                <a:lnTo>
                  <a:pt x="448733" y="622300"/>
                </a:lnTo>
                <a:lnTo>
                  <a:pt x="893233" y="558800"/>
                </a:lnTo>
                <a:lnTo>
                  <a:pt x="1803400" y="376767"/>
                </a:lnTo>
                <a:lnTo>
                  <a:pt x="2688167" y="287867"/>
                </a:lnTo>
                <a:lnTo>
                  <a:pt x="3585633" y="156634"/>
                </a:lnTo>
                <a:lnTo>
                  <a:pt x="4470400" y="0"/>
                </a:lnTo>
              </a:path>
            </a:pathLst>
          </a:custGeom>
          <a:noFill/>
          <a:ln w="28575">
            <a:solidFill>
              <a:schemeClr val="accent3"/>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28" name="Group 127">
            <a:extLst>
              <a:ext uri="{FF2B5EF4-FFF2-40B4-BE49-F238E27FC236}">
                <a16:creationId xmlns:a16="http://schemas.microsoft.com/office/drawing/2014/main" id="{A1F696C5-FD8A-16FA-78A7-A90723C49194}"/>
              </a:ext>
            </a:extLst>
          </p:cNvPr>
          <p:cNvGrpSpPr/>
          <p:nvPr/>
        </p:nvGrpSpPr>
        <p:grpSpPr>
          <a:xfrm>
            <a:off x="1875735" y="4522186"/>
            <a:ext cx="125037" cy="506177"/>
            <a:chOff x="2453054" y="3508902"/>
            <a:chExt cx="125037" cy="754821"/>
          </a:xfrm>
        </p:grpSpPr>
        <p:cxnSp>
          <p:nvCxnSpPr>
            <p:cNvPr id="129" name="Straight Connector 128">
              <a:extLst>
                <a:ext uri="{FF2B5EF4-FFF2-40B4-BE49-F238E27FC236}">
                  <a16:creationId xmlns:a16="http://schemas.microsoft.com/office/drawing/2014/main" id="{2F748163-86E1-7EF9-6EDF-7337835F24EB}"/>
                </a:ext>
              </a:extLst>
            </p:cNvPr>
            <p:cNvCxnSpPr>
              <a:cxnSpLocks/>
            </p:cNvCxnSpPr>
            <p:nvPr/>
          </p:nvCxnSpPr>
          <p:spPr bwMode="auto">
            <a:xfrm>
              <a:off x="2453054" y="4263723"/>
              <a:ext cx="125037" cy="0"/>
            </a:xfrm>
            <a:prstGeom prst="line">
              <a:avLst/>
            </a:prstGeom>
            <a:noFill/>
            <a:ln w="28575" cap="flat" cmpd="sng" algn="ctr">
              <a:solidFill>
                <a:schemeClr val="accent3"/>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214B731F-162C-CCA5-4141-00A87BE0C294}"/>
                </a:ext>
              </a:extLst>
            </p:cNvPr>
            <p:cNvCxnSpPr>
              <a:cxnSpLocks/>
            </p:cNvCxnSpPr>
            <p:nvPr/>
          </p:nvCxnSpPr>
          <p:spPr bwMode="auto">
            <a:xfrm>
              <a:off x="2515572" y="3508902"/>
              <a:ext cx="0" cy="749002"/>
            </a:xfrm>
            <a:prstGeom prst="line">
              <a:avLst/>
            </a:prstGeom>
            <a:noFill/>
            <a:ln w="28575" cap="flat" cmpd="sng" algn="ctr">
              <a:solidFill>
                <a:schemeClr val="accent3"/>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4EE3BEF0-B3C6-C0E5-7B08-FD5FF25E4012}"/>
                </a:ext>
              </a:extLst>
            </p:cNvPr>
            <p:cNvCxnSpPr>
              <a:cxnSpLocks/>
            </p:cNvCxnSpPr>
            <p:nvPr/>
          </p:nvCxnSpPr>
          <p:spPr bwMode="auto">
            <a:xfrm>
              <a:off x="2453054" y="3508902"/>
              <a:ext cx="125037"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32" name="Group 131">
            <a:extLst>
              <a:ext uri="{FF2B5EF4-FFF2-40B4-BE49-F238E27FC236}">
                <a16:creationId xmlns:a16="http://schemas.microsoft.com/office/drawing/2014/main" id="{626B3311-0723-4992-EFD4-047697E26676}"/>
              </a:ext>
            </a:extLst>
          </p:cNvPr>
          <p:cNvGrpSpPr/>
          <p:nvPr/>
        </p:nvGrpSpPr>
        <p:grpSpPr>
          <a:xfrm>
            <a:off x="2319977" y="4339169"/>
            <a:ext cx="125037" cy="722700"/>
            <a:chOff x="2453054" y="3508902"/>
            <a:chExt cx="125037" cy="754821"/>
          </a:xfrm>
        </p:grpSpPr>
        <p:cxnSp>
          <p:nvCxnSpPr>
            <p:cNvPr id="133" name="Straight Connector 132">
              <a:extLst>
                <a:ext uri="{FF2B5EF4-FFF2-40B4-BE49-F238E27FC236}">
                  <a16:creationId xmlns:a16="http://schemas.microsoft.com/office/drawing/2014/main" id="{A7F3173E-F3BF-8E1D-3744-4B3D972A0B82}"/>
                </a:ext>
              </a:extLst>
            </p:cNvPr>
            <p:cNvCxnSpPr>
              <a:cxnSpLocks/>
            </p:cNvCxnSpPr>
            <p:nvPr/>
          </p:nvCxnSpPr>
          <p:spPr bwMode="auto">
            <a:xfrm>
              <a:off x="2453054" y="4263723"/>
              <a:ext cx="125037" cy="0"/>
            </a:xfrm>
            <a:prstGeom prst="line">
              <a:avLst/>
            </a:prstGeom>
            <a:noFill/>
            <a:ln w="28575" cap="flat" cmpd="sng" algn="ctr">
              <a:solidFill>
                <a:schemeClr val="accent3"/>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D52A4651-87EC-2CA4-83C2-200585D8DE3E}"/>
                </a:ext>
              </a:extLst>
            </p:cNvPr>
            <p:cNvCxnSpPr>
              <a:cxnSpLocks/>
            </p:cNvCxnSpPr>
            <p:nvPr/>
          </p:nvCxnSpPr>
          <p:spPr bwMode="auto">
            <a:xfrm>
              <a:off x="2515572" y="3508902"/>
              <a:ext cx="0" cy="749002"/>
            </a:xfrm>
            <a:prstGeom prst="line">
              <a:avLst/>
            </a:prstGeom>
            <a:noFill/>
            <a:ln w="28575" cap="flat" cmpd="sng" algn="ctr">
              <a:solidFill>
                <a:schemeClr val="accent3"/>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24C1A789-891D-D117-CCF8-777ABF531DFA}"/>
                </a:ext>
              </a:extLst>
            </p:cNvPr>
            <p:cNvCxnSpPr>
              <a:cxnSpLocks/>
            </p:cNvCxnSpPr>
            <p:nvPr/>
          </p:nvCxnSpPr>
          <p:spPr bwMode="auto">
            <a:xfrm>
              <a:off x="2453054" y="3508902"/>
              <a:ext cx="125037"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36" name="Group 135">
            <a:extLst>
              <a:ext uri="{FF2B5EF4-FFF2-40B4-BE49-F238E27FC236}">
                <a16:creationId xmlns:a16="http://schemas.microsoft.com/office/drawing/2014/main" id="{A6A5D55D-5CD0-C427-ED1C-BF30CAFF5279}"/>
              </a:ext>
            </a:extLst>
          </p:cNvPr>
          <p:cNvGrpSpPr/>
          <p:nvPr/>
        </p:nvGrpSpPr>
        <p:grpSpPr>
          <a:xfrm>
            <a:off x="3213646" y="3873779"/>
            <a:ext cx="125037" cy="1294173"/>
            <a:chOff x="2453054" y="3508902"/>
            <a:chExt cx="125037" cy="754821"/>
          </a:xfrm>
        </p:grpSpPr>
        <p:cxnSp>
          <p:nvCxnSpPr>
            <p:cNvPr id="138" name="Straight Connector 137">
              <a:extLst>
                <a:ext uri="{FF2B5EF4-FFF2-40B4-BE49-F238E27FC236}">
                  <a16:creationId xmlns:a16="http://schemas.microsoft.com/office/drawing/2014/main" id="{101CB828-17E8-E503-241D-2BFC314B84E9}"/>
                </a:ext>
              </a:extLst>
            </p:cNvPr>
            <p:cNvCxnSpPr>
              <a:cxnSpLocks/>
            </p:cNvCxnSpPr>
            <p:nvPr/>
          </p:nvCxnSpPr>
          <p:spPr bwMode="auto">
            <a:xfrm>
              <a:off x="2453054" y="4263723"/>
              <a:ext cx="125037" cy="0"/>
            </a:xfrm>
            <a:prstGeom prst="line">
              <a:avLst/>
            </a:prstGeom>
            <a:noFill/>
            <a:ln w="28575" cap="flat" cmpd="sng" algn="ctr">
              <a:solidFill>
                <a:schemeClr val="accent3"/>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74904AF0-14B0-D098-DD0D-74AC3105B1AB}"/>
                </a:ext>
              </a:extLst>
            </p:cNvPr>
            <p:cNvCxnSpPr>
              <a:cxnSpLocks/>
            </p:cNvCxnSpPr>
            <p:nvPr/>
          </p:nvCxnSpPr>
          <p:spPr bwMode="auto">
            <a:xfrm>
              <a:off x="2515572" y="3508902"/>
              <a:ext cx="0" cy="749002"/>
            </a:xfrm>
            <a:prstGeom prst="line">
              <a:avLst/>
            </a:prstGeom>
            <a:noFill/>
            <a:ln w="28575" cap="flat" cmpd="sng" algn="ctr">
              <a:solidFill>
                <a:schemeClr val="accent3"/>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9505CB15-909B-7534-0B58-BEBB0B646D1E}"/>
                </a:ext>
              </a:extLst>
            </p:cNvPr>
            <p:cNvCxnSpPr>
              <a:cxnSpLocks/>
            </p:cNvCxnSpPr>
            <p:nvPr/>
          </p:nvCxnSpPr>
          <p:spPr bwMode="auto">
            <a:xfrm>
              <a:off x="2453054" y="3508902"/>
              <a:ext cx="125037"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41" name="Group 140">
            <a:extLst>
              <a:ext uri="{FF2B5EF4-FFF2-40B4-BE49-F238E27FC236}">
                <a16:creationId xmlns:a16="http://schemas.microsoft.com/office/drawing/2014/main" id="{4B5097B1-9D66-676D-C061-145D62A47078}"/>
              </a:ext>
            </a:extLst>
          </p:cNvPr>
          <p:cNvGrpSpPr/>
          <p:nvPr/>
        </p:nvGrpSpPr>
        <p:grpSpPr>
          <a:xfrm>
            <a:off x="4113237" y="3837519"/>
            <a:ext cx="125037" cy="1204066"/>
            <a:chOff x="2453054" y="3508902"/>
            <a:chExt cx="125037" cy="754821"/>
          </a:xfrm>
        </p:grpSpPr>
        <p:cxnSp>
          <p:nvCxnSpPr>
            <p:cNvPr id="142" name="Straight Connector 141">
              <a:extLst>
                <a:ext uri="{FF2B5EF4-FFF2-40B4-BE49-F238E27FC236}">
                  <a16:creationId xmlns:a16="http://schemas.microsoft.com/office/drawing/2014/main" id="{EB95FA45-E087-0273-BAF5-3235451944EF}"/>
                </a:ext>
              </a:extLst>
            </p:cNvPr>
            <p:cNvCxnSpPr>
              <a:cxnSpLocks/>
            </p:cNvCxnSpPr>
            <p:nvPr/>
          </p:nvCxnSpPr>
          <p:spPr bwMode="auto">
            <a:xfrm>
              <a:off x="2453054" y="4263723"/>
              <a:ext cx="125037" cy="0"/>
            </a:xfrm>
            <a:prstGeom prst="line">
              <a:avLst/>
            </a:prstGeom>
            <a:noFill/>
            <a:ln w="28575" cap="flat" cmpd="sng" algn="ctr">
              <a:solidFill>
                <a:schemeClr val="accent3"/>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078F3379-609F-C948-CBF8-EB0AAF9E711B}"/>
                </a:ext>
              </a:extLst>
            </p:cNvPr>
            <p:cNvCxnSpPr>
              <a:cxnSpLocks/>
            </p:cNvCxnSpPr>
            <p:nvPr/>
          </p:nvCxnSpPr>
          <p:spPr bwMode="auto">
            <a:xfrm>
              <a:off x="2515572" y="3508902"/>
              <a:ext cx="0" cy="749002"/>
            </a:xfrm>
            <a:prstGeom prst="line">
              <a:avLst/>
            </a:prstGeom>
            <a:noFill/>
            <a:ln w="28575" cap="flat" cmpd="sng" algn="ctr">
              <a:solidFill>
                <a:schemeClr val="accent3"/>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C80A61BA-E172-E736-711A-6F717DFA832E}"/>
                </a:ext>
              </a:extLst>
            </p:cNvPr>
            <p:cNvCxnSpPr>
              <a:cxnSpLocks/>
            </p:cNvCxnSpPr>
            <p:nvPr/>
          </p:nvCxnSpPr>
          <p:spPr bwMode="auto">
            <a:xfrm>
              <a:off x="2453054" y="3508902"/>
              <a:ext cx="125037"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45" name="Group 144">
            <a:extLst>
              <a:ext uri="{FF2B5EF4-FFF2-40B4-BE49-F238E27FC236}">
                <a16:creationId xmlns:a16="http://schemas.microsoft.com/office/drawing/2014/main" id="{E271AE65-CE3F-D90B-0EBC-2FF0AB543207}"/>
              </a:ext>
            </a:extLst>
          </p:cNvPr>
          <p:cNvGrpSpPr/>
          <p:nvPr/>
        </p:nvGrpSpPr>
        <p:grpSpPr>
          <a:xfrm>
            <a:off x="5006606" y="3560233"/>
            <a:ext cx="125037" cy="1481352"/>
            <a:chOff x="2453054" y="3508902"/>
            <a:chExt cx="125037" cy="754821"/>
          </a:xfrm>
        </p:grpSpPr>
        <p:cxnSp>
          <p:nvCxnSpPr>
            <p:cNvPr id="146" name="Straight Connector 145">
              <a:extLst>
                <a:ext uri="{FF2B5EF4-FFF2-40B4-BE49-F238E27FC236}">
                  <a16:creationId xmlns:a16="http://schemas.microsoft.com/office/drawing/2014/main" id="{12781FDD-D4C2-4F06-F9C0-1930FD15B13C}"/>
                </a:ext>
              </a:extLst>
            </p:cNvPr>
            <p:cNvCxnSpPr>
              <a:cxnSpLocks/>
            </p:cNvCxnSpPr>
            <p:nvPr/>
          </p:nvCxnSpPr>
          <p:spPr bwMode="auto">
            <a:xfrm>
              <a:off x="2453054" y="4263723"/>
              <a:ext cx="125037" cy="0"/>
            </a:xfrm>
            <a:prstGeom prst="line">
              <a:avLst/>
            </a:prstGeom>
            <a:noFill/>
            <a:ln w="28575" cap="flat" cmpd="sng" algn="ctr">
              <a:solidFill>
                <a:schemeClr val="accent3"/>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721B0E90-C2FF-67AF-1DC3-085764190A68}"/>
                </a:ext>
              </a:extLst>
            </p:cNvPr>
            <p:cNvCxnSpPr>
              <a:cxnSpLocks/>
            </p:cNvCxnSpPr>
            <p:nvPr/>
          </p:nvCxnSpPr>
          <p:spPr bwMode="auto">
            <a:xfrm>
              <a:off x="2515572" y="3508902"/>
              <a:ext cx="0" cy="749002"/>
            </a:xfrm>
            <a:prstGeom prst="line">
              <a:avLst/>
            </a:prstGeom>
            <a:noFill/>
            <a:ln w="28575" cap="flat" cmpd="sng" algn="ctr">
              <a:solidFill>
                <a:schemeClr val="accent3"/>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417320E9-EAB1-3221-2082-D8FC8B7D1947}"/>
                </a:ext>
              </a:extLst>
            </p:cNvPr>
            <p:cNvCxnSpPr>
              <a:cxnSpLocks/>
            </p:cNvCxnSpPr>
            <p:nvPr/>
          </p:nvCxnSpPr>
          <p:spPr bwMode="auto">
            <a:xfrm>
              <a:off x="2453054" y="3508902"/>
              <a:ext cx="125037"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49" name="Group 148">
            <a:extLst>
              <a:ext uri="{FF2B5EF4-FFF2-40B4-BE49-F238E27FC236}">
                <a16:creationId xmlns:a16="http://schemas.microsoft.com/office/drawing/2014/main" id="{C61E8553-F076-2ABE-5947-E4C5AB614945}"/>
              </a:ext>
            </a:extLst>
          </p:cNvPr>
          <p:cNvGrpSpPr/>
          <p:nvPr/>
        </p:nvGrpSpPr>
        <p:grpSpPr>
          <a:xfrm>
            <a:off x="5898581" y="3119967"/>
            <a:ext cx="125037" cy="2035430"/>
            <a:chOff x="2453054" y="3508902"/>
            <a:chExt cx="125037" cy="754821"/>
          </a:xfrm>
        </p:grpSpPr>
        <p:cxnSp>
          <p:nvCxnSpPr>
            <p:cNvPr id="150" name="Straight Connector 149">
              <a:extLst>
                <a:ext uri="{FF2B5EF4-FFF2-40B4-BE49-F238E27FC236}">
                  <a16:creationId xmlns:a16="http://schemas.microsoft.com/office/drawing/2014/main" id="{1F52A07E-AFA9-5628-CDE6-2DDB8A01F93A}"/>
                </a:ext>
              </a:extLst>
            </p:cNvPr>
            <p:cNvCxnSpPr>
              <a:cxnSpLocks/>
            </p:cNvCxnSpPr>
            <p:nvPr/>
          </p:nvCxnSpPr>
          <p:spPr bwMode="auto">
            <a:xfrm>
              <a:off x="2453054" y="4263723"/>
              <a:ext cx="125037" cy="0"/>
            </a:xfrm>
            <a:prstGeom prst="line">
              <a:avLst/>
            </a:prstGeom>
            <a:noFill/>
            <a:ln w="28575" cap="flat" cmpd="sng" algn="ctr">
              <a:solidFill>
                <a:schemeClr val="accent3"/>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3BB76BB1-38EF-D9DD-63D0-294E00ADA512}"/>
                </a:ext>
              </a:extLst>
            </p:cNvPr>
            <p:cNvCxnSpPr>
              <a:cxnSpLocks/>
            </p:cNvCxnSpPr>
            <p:nvPr/>
          </p:nvCxnSpPr>
          <p:spPr bwMode="auto">
            <a:xfrm>
              <a:off x="2515572" y="3508902"/>
              <a:ext cx="0" cy="749002"/>
            </a:xfrm>
            <a:prstGeom prst="line">
              <a:avLst/>
            </a:prstGeom>
            <a:noFill/>
            <a:ln w="28575" cap="flat" cmpd="sng" algn="ctr">
              <a:solidFill>
                <a:schemeClr val="accent3"/>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34CE9F21-6EB3-7ED7-A58A-027BA1B58A1B}"/>
                </a:ext>
              </a:extLst>
            </p:cNvPr>
            <p:cNvCxnSpPr>
              <a:cxnSpLocks/>
            </p:cNvCxnSpPr>
            <p:nvPr/>
          </p:nvCxnSpPr>
          <p:spPr bwMode="auto">
            <a:xfrm>
              <a:off x="2453054" y="3508902"/>
              <a:ext cx="125037" cy="0"/>
            </a:xfrm>
            <a:prstGeom prst="line">
              <a:avLst/>
            </a:prstGeom>
            <a:noFill/>
            <a:ln w="28575" cap="flat" cmpd="sng" algn="ctr">
              <a:solidFill>
                <a:schemeClr val="accent3"/>
              </a:solidFill>
              <a:prstDash val="solid"/>
              <a:round/>
              <a:headEnd type="none" w="med" len="med"/>
              <a:tailEnd type="none" w="med" len="med"/>
            </a:ln>
            <a:effectLst/>
          </p:spPr>
        </p:cxnSp>
      </p:grpSp>
      <p:sp>
        <p:nvSpPr>
          <p:cNvPr id="153" name="Oval 152">
            <a:extLst>
              <a:ext uri="{FF2B5EF4-FFF2-40B4-BE49-F238E27FC236}">
                <a16:creationId xmlns:a16="http://schemas.microsoft.com/office/drawing/2014/main" id="{1B2F7EAD-6A36-FC61-62D1-9F2D13375C8B}"/>
              </a:ext>
            </a:extLst>
          </p:cNvPr>
          <p:cNvSpPr/>
          <p:nvPr/>
        </p:nvSpPr>
        <p:spPr bwMode="auto">
          <a:xfrm>
            <a:off x="1436272" y="4858699"/>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4" name="Oval 153">
            <a:extLst>
              <a:ext uri="{FF2B5EF4-FFF2-40B4-BE49-F238E27FC236}">
                <a16:creationId xmlns:a16="http://schemas.microsoft.com/office/drawing/2014/main" id="{2BC321E6-B699-76E5-EC7A-8765D67B5C4B}"/>
              </a:ext>
            </a:extLst>
          </p:cNvPr>
          <p:cNvSpPr/>
          <p:nvPr/>
        </p:nvSpPr>
        <p:spPr bwMode="auto">
          <a:xfrm>
            <a:off x="1888746" y="4723390"/>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5" name="Oval 154">
            <a:extLst>
              <a:ext uri="{FF2B5EF4-FFF2-40B4-BE49-F238E27FC236}">
                <a16:creationId xmlns:a16="http://schemas.microsoft.com/office/drawing/2014/main" id="{F178E7A5-3D43-10B5-C820-8EBB5FCBFE62}"/>
              </a:ext>
            </a:extLst>
          </p:cNvPr>
          <p:cNvSpPr/>
          <p:nvPr/>
        </p:nvSpPr>
        <p:spPr bwMode="auto">
          <a:xfrm>
            <a:off x="2333389" y="4656614"/>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6" name="Oval 155">
            <a:extLst>
              <a:ext uri="{FF2B5EF4-FFF2-40B4-BE49-F238E27FC236}">
                <a16:creationId xmlns:a16="http://schemas.microsoft.com/office/drawing/2014/main" id="{F890B85C-0FE7-C220-F28A-36C55E8AC88F}"/>
              </a:ext>
            </a:extLst>
          </p:cNvPr>
          <p:cNvSpPr/>
          <p:nvPr/>
        </p:nvSpPr>
        <p:spPr bwMode="auto">
          <a:xfrm>
            <a:off x="3227725" y="4477923"/>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7" name="Oval 156">
            <a:extLst>
              <a:ext uri="{FF2B5EF4-FFF2-40B4-BE49-F238E27FC236}">
                <a16:creationId xmlns:a16="http://schemas.microsoft.com/office/drawing/2014/main" id="{C5B417D3-F077-D87E-CAA4-03BC4AD37491}"/>
              </a:ext>
            </a:extLst>
          </p:cNvPr>
          <p:cNvSpPr/>
          <p:nvPr/>
        </p:nvSpPr>
        <p:spPr bwMode="auto">
          <a:xfrm>
            <a:off x="4124647" y="4386117"/>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8" name="Oval 157">
            <a:extLst>
              <a:ext uri="{FF2B5EF4-FFF2-40B4-BE49-F238E27FC236}">
                <a16:creationId xmlns:a16="http://schemas.microsoft.com/office/drawing/2014/main" id="{6D6FDBFE-81E6-08CB-2DD7-1C5684C641D2}"/>
              </a:ext>
            </a:extLst>
          </p:cNvPr>
          <p:cNvSpPr/>
          <p:nvPr/>
        </p:nvSpPr>
        <p:spPr bwMode="auto">
          <a:xfrm>
            <a:off x="5018024" y="4244441"/>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59" name="Oval 158">
            <a:extLst>
              <a:ext uri="{FF2B5EF4-FFF2-40B4-BE49-F238E27FC236}">
                <a16:creationId xmlns:a16="http://schemas.microsoft.com/office/drawing/2014/main" id="{61F08BDE-FF0F-E03A-F208-6C358B9AC47B}"/>
              </a:ext>
            </a:extLst>
          </p:cNvPr>
          <p:cNvSpPr/>
          <p:nvPr/>
        </p:nvSpPr>
        <p:spPr bwMode="auto">
          <a:xfrm>
            <a:off x="5909091" y="4089742"/>
            <a:ext cx="99644" cy="99644"/>
          </a:xfrm>
          <a:prstGeom prst="ellipse">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162" name="Group 161">
            <a:extLst>
              <a:ext uri="{FF2B5EF4-FFF2-40B4-BE49-F238E27FC236}">
                <a16:creationId xmlns:a16="http://schemas.microsoft.com/office/drawing/2014/main" id="{7701D635-04E7-5E33-8079-6446E7487402}"/>
              </a:ext>
            </a:extLst>
          </p:cNvPr>
          <p:cNvGrpSpPr/>
          <p:nvPr/>
        </p:nvGrpSpPr>
        <p:grpSpPr>
          <a:xfrm>
            <a:off x="6742802" y="2794000"/>
            <a:ext cx="458779" cy="2682240"/>
            <a:chOff x="942019" y="3148306"/>
            <a:chExt cx="458779" cy="1913685"/>
          </a:xfrm>
        </p:grpSpPr>
        <p:sp>
          <p:nvSpPr>
            <p:cNvPr id="164" name="TextBox 163">
              <a:extLst>
                <a:ext uri="{FF2B5EF4-FFF2-40B4-BE49-F238E27FC236}">
                  <a16:creationId xmlns:a16="http://schemas.microsoft.com/office/drawing/2014/main" id="{DBE355AE-DFB6-4F95-EBCE-2437A429B912}"/>
                </a:ext>
              </a:extLst>
            </p:cNvPr>
            <p:cNvSpPr txBox="1"/>
            <p:nvPr/>
          </p:nvSpPr>
          <p:spPr bwMode="auto">
            <a:xfrm>
              <a:off x="942019" y="3148306"/>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500</a:t>
              </a:r>
            </a:p>
          </p:txBody>
        </p:sp>
        <p:sp>
          <p:nvSpPr>
            <p:cNvPr id="165" name="TextBox 164">
              <a:extLst>
                <a:ext uri="{FF2B5EF4-FFF2-40B4-BE49-F238E27FC236}">
                  <a16:creationId xmlns:a16="http://schemas.microsoft.com/office/drawing/2014/main" id="{4D89A115-0E3E-D7BB-06D1-1AB0388CB498}"/>
                </a:ext>
              </a:extLst>
            </p:cNvPr>
            <p:cNvSpPr txBox="1"/>
            <p:nvPr/>
          </p:nvSpPr>
          <p:spPr bwMode="auto">
            <a:xfrm>
              <a:off x="942019" y="3472766"/>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400</a:t>
              </a:r>
            </a:p>
          </p:txBody>
        </p:sp>
        <p:sp>
          <p:nvSpPr>
            <p:cNvPr id="166" name="TextBox 165">
              <a:extLst>
                <a:ext uri="{FF2B5EF4-FFF2-40B4-BE49-F238E27FC236}">
                  <a16:creationId xmlns:a16="http://schemas.microsoft.com/office/drawing/2014/main" id="{F48061BE-8452-2055-BE47-B333524818ED}"/>
                </a:ext>
              </a:extLst>
            </p:cNvPr>
            <p:cNvSpPr txBox="1"/>
            <p:nvPr/>
          </p:nvSpPr>
          <p:spPr bwMode="auto">
            <a:xfrm>
              <a:off x="942019" y="3797938"/>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300</a:t>
              </a:r>
            </a:p>
          </p:txBody>
        </p:sp>
        <p:sp>
          <p:nvSpPr>
            <p:cNvPr id="167" name="TextBox 166">
              <a:extLst>
                <a:ext uri="{FF2B5EF4-FFF2-40B4-BE49-F238E27FC236}">
                  <a16:creationId xmlns:a16="http://schemas.microsoft.com/office/drawing/2014/main" id="{791EFFF1-9FD1-4266-FF10-AD6A3F124AE8}"/>
                </a:ext>
              </a:extLst>
            </p:cNvPr>
            <p:cNvSpPr txBox="1"/>
            <p:nvPr/>
          </p:nvSpPr>
          <p:spPr bwMode="auto">
            <a:xfrm>
              <a:off x="942019" y="4105990"/>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a:t>
              </a:r>
            </a:p>
          </p:txBody>
        </p:sp>
        <p:sp>
          <p:nvSpPr>
            <p:cNvPr id="168" name="TextBox 167">
              <a:extLst>
                <a:ext uri="{FF2B5EF4-FFF2-40B4-BE49-F238E27FC236}">
                  <a16:creationId xmlns:a16="http://schemas.microsoft.com/office/drawing/2014/main" id="{1B3D0172-0661-EBBD-3269-42F7BCA97D82}"/>
                </a:ext>
              </a:extLst>
            </p:cNvPr>
            <p:cNvSpPr txBox="1"/>
            <p:nvPr/>
          </p:nvSpPr>
          <p:spPr bwMode="auto">
            <a:xfrm>
              <a:off x="942019" y="4431162"/>
              <a:ext cx="4587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169" name="TextBox 168">
              <a:extLst>
                <a:ext uri="{FF2B5EF4-FFF2-40B4-BE49-F238E27FC236}">
                  <a16:creationId xmlns:a16="http://schemas.microsoft.com/office/drawing/2014/main" id="{06D0A07C-B3BB-D639-0034-4BD30E3A68BD}"/>
                </a:ext>
              </a:extLst>
            </p:cNvPr>
            <p:cNvSpPr txBox="1"/>
            <p:nvPr/>
          </p:nvSpPr>
          <p:spPr bwMode="auto">
            <a:xfrm>
              <a:off x="1124760" y="4754214"/>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grpSp>
      <p:grpSp>
        <p:nvGrpSpPr>
          <p:cNvPr id="171" name="Group 170">
            <a:extLst>
              <a:ext uri="{FF2B5EF4-FFF2-40B4-BE49-F238E27FC236}">
                <a16:creationId xmlns:a16="http://schemas.microsoft.com/office/drawing/2014/main" id="{1C08F92B-985B-7175-3B93-8BCD31453F24}"/>
              </a:ext>
            </a:extLst>
          </p:cNvPr>
          <p:cNvGrpSpPr/>
          <p:nvPr/>
        </p:nvGrpSpPr>
        <p:grpSpPr>
          <a:xfrm>
            <a:off x="7090651" y="5241142"/>
            <a:ext cx="4843293" cy="307777"/>
            <a:chOff x="1289868" y="5241142"/>
            <a:chExt cx="4843293" cy="307777"/>
          </a:xfrm>
        </p:grpSpPr>
        <p:sp>
          <p:nvSpPr>
            <p:cNvPr id="172" name="TextBox 171">
              <a:extLst>
                <a:ext uri="{FF2B5EF4-FFF2-40B4-BE49-F238E27FC236}">
                  <a16:creationId xmlns:a16="http://schemas.microsoft.com/office/drawing/2014/main" id="{02264B81-F7BF-B85A-DC02-75925EDB42E3}"/>
                </a:ext>
              </a:extLst>
            </p:cNvPr>
            <p:cNvSpPr txBox="1"/>
            <p:nvPr/>
          </p:nvSpPr>
          <p:spPr bwMode="auto">
            <a:xfrm>
              <a:off x="1289868" y="5241142"/>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73" name="TextBox 172">
              <a:extLst>
                <a:ext uri="{FF2B5EF4-FFF2-40B4-BE49-F238E27FC236}">
                  <a16:creationId xmlns:a16="http://schemas.microsoft.com/office/drawing/2014/main" id="{D4415F81-6C57-9D99-44AD-8299D2CDF4D2}"/>
                </a:ext>
              </a:extLst>
            </p:cNvPr>
            <p:cNvSpPr txBox="1"/>
            <p:nvPr/>
          </p:nvSpPr>
          <p:spPr bwMode="auto">
            <a:xfrm>
              <a:off x="1695907"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a:t>
              </a:r>
            </a:p>
          </p:txBody>
        </p:sp>
        <p:sp>
          <p:nvSpPr>
            <p:cNvPr id="174" name="TextBox 173">
              <a:extLst>
                <a:ext uri="{FF2B5EF4-FFF2-40B4-BE49-F238E27FC236}">
                  <a16:creationId xmlns:a16="http://schemas.microsoft.com/office/drawing/2014/main" id="{2527276A-6C08-D304-2DDD-8C4C47DC8ED1}"/>
                </a:ext>
              </a:extLst>
            </p:cNvPr>
            <p:cNvSpPr txBox="1"/>
            <p:nvPr/>
          </p:nvSpPr>
          <p:spPr bwMode="auto">
            <a:xfrm>
              <a:off x="2141346"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48</a:t>
              </a:r>
            </a:p>
          </p:txBody>
        </p:sp>
        <p:sp>
          <p:nvSpPr>
            <p:cNvPr id="175" name="TextBox 174">
              <a:extLst>
                <a:ext uri="{FF2B5EF4-FFF2-40B4-BE49-F238E27FC236}">
                  <a16:creationId xmlns:a16="http://schemas.microsoft.com/office/drawing/2014/main" id="{BC66CAFD-D20E-9255-B945-CE7DAFFC46AE}"/>
                </a:ext>
              </a:extLst>
            </p:cNvPr>
            <p:cNvSpPr txBox="1"/>
            <p:nvPr/>
          </p:nvSpPr>
          <p:spPr bwMode="auto">
            <a:xfrm>
              <a:off x="2593070"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72</a:t>
              </a:r>
            </a:p>
          </p:txBody>
        </p:sp>
        <p:sp>
          <p:nvSpPr>
            <p:cNvPr id="176" name="TextBox 175">
              <a:extLst>
                <a:ext uri="{FF2B5EF4-FFF2-40B4-BE49-F238E27FC236}">
                  <a16:creationId xmlns:a16="http://schemas.microsoft.com/office/drawing/2014/main" id="{55EA117E-835F-5911-41E4-9340911C2A45}"/>
                </a:ext>
              </a:extLst>
            </p:cNvPr>
            <p:cNvSpPr txBox="1"/>
            <p:nvPr/>
          </p:nvSpPr>
          <p:spPr bwMode="auto">
            <a:xfrm>
              <a:off x="3034634" y="5241142"/>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96</a:t>
              </a:r>
            </a:p>
          </p:txBody>
        </p:sp>
        <p:sp>
          <p:nvSpPr>
            <p:cNvPr id="177" name="TextBox 176">
              <a:extLst>
                <a:ext uri="{FF2B5EF4-FFF2-40B4-BE49-F238E27FC236}">
                  <a16:creationId xmlns:a16="http://schemas.microsoft.com/office/drawing/2014/main" id="{46269B8F-CB71-525E-04E6-062C270A7F2B}"/>
                </a:ext>
              </a:extLst>
            </p:cNvPr>
            <p:cNvSpPr txBox="1"/>
            <p:nvPr/>
          </p:nvSpPr>
          <p:spPr bwMode="auto">
            <a:xfrm>
              <a:off x="3440672"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120</a:t>
              </a:r>
            </a:p>
          </p:txBody>
        </p:sp>
        <p:sp>
          <p:nvSpPr>
            <p:cNvPr id="178" name="TextBox 177">
              <a:extLst>
                <a:ext uri="{FF2B5EF4-FFF2-40B4-BE49-F238E27FC236}">
                  <a16:creationId xmlns:a16="http://schemas.microsoft.com/office/drawing/2014/main" id="{52ABFAD9-B3A6-3C0D-8C5C-352C00E98998}"/>
                </a:ext>
              </a:extLst>
            </p:cNvPr>
            <p:cNvSpPr txBox="1"/>
            <p:nvPr/>
          </p:nvSpPr>
          <p:spPr bwMode="auto">
            <a:xfrm>
              <a:off x="3886111"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144</a:t>
              </a:r>
            </a:p>
          </p:txBody>
        </p:sp>
        <p:sp>
          <p:nvSpPr>
            <p:cNvPr id="179" name="TextBox 178">
              <a:extLst>
                <a:ext uri="{FF2B5EF4-FFF2-40B4-BE49-F238E27FC236}">
                  <a16:creationId xmlns:a16="http://schemas.microsoft.com/office/drawing/2014/main" id="{60F925C9-08EE-3706-FECD-6AC0D46B7290}"/>
                </a:ext>
              </a:extLst>
            </p:cNvPr>
            <p:cNvSpPr txBox="1"/>
            <p:nvPr/>
          </p:nvSpPr>
          <p:spPr bwMode="auto">
            <a:xfrm>
              <a:off x="4347995"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168</a:t>
              </a:r>
            </a:p>
          </p:txBody>
        </p:sp>
        <p:sp>
          <p:nvSpPr>
            <p:cNvPr id="180" name="TextBox 179">
              <a:extLst>
                <a:ext uri="{FF2B5EF4-FFF2-40B4-BE49-F238E27FC236}">
                  <a16:creationId xmlns:a16="http://schemas.microsoft.com/office/drawing/2014/main" id="{7F299077-3996-9FF6-8C60-3371A154FA3F}"/>
                </a:ext>
              </a:extLst>
            </p:cNvPr>
            <p:cNvSpPr txBox="1"/>
            <p:nvPr/>
          </p:nvSpPr>
          <p:spPr bwMode="auto">
            <a:xfrm>
              <a:off x="4777218"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192</a:t>
              </a:r>
            </a:p>
          </p:txBody>
        </p:sp>
        <p:sp>
          <p:nvSpPr>
            <p:cNvPr id="181" name="TextBox 180">
              <a:extLst>
                <a:ext uri="{FF2B5EF4-FFF2-40B4-BE49-F238E27FC236}">
                  <a16:creationId xmlns:a16="http://schemas.microsoft.com/office/drawing/2014/main" id="{E872F92F-44F8-23DC-6D26-18D806308885}"/>
                </a:ext>
              </a:extLst>
            </p:cNvPr>
            <p:cNvSpPr txBox="1"/>
            <p:nvPr/>
          </p:nvSpPr>
          <p:spPr bwMode="auto">
            <a:xfrm>
              <a:off x="5222657"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216</a:t>
              </a:r>
            </a:p>
          </p:txBody>
        </p:sp>
        <p:sp>
          <p:nvSpPr>
            <p:cNvPr id="182" name="TextBox 181">
              <a:extLst>
                <a:ext uri="{FF2B5EF4-FFF2-40B4-BE49-F238E27FC236}">
                  <a16:creationId xmlns:a16="http://schemas.microsoft.com/office/drawing/2014/main" id="{83F0B566-E7DA-ED76-2EE8-C83354B37834}"/>
                </a:ext>
              </a:extLst>
            </p:cNvPr>
            <p:cNvSpPr txBox="1"/>
            <p:nvPr/>
          </p:nvSpPr>
          <p:spPr bwMode="auto">
            <a:xfrm>
              <a:off x="5674381" y="524114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240</a:t>
              </a:r>
            </a:p>
          </p:txBody>
        </p:sp>
      </p:grpSp>
      <p:sp>
        <p:nvSpPr>
          <p:cNvPr id="183" name="Freeform: Shape 182">
            <a:extLst>
              <a:ext uri="{FF2B5EF4-FFF2-40B4-BE49-F238E27FC236}">
                <a16:creationId xmlns:a16="http://schemas.microsoft.com/office/drawing/2014/main" id="{26C43301-6E32-1315-BE30-E212EACC1C07}"/>
              </a:ext>
            </a:extLst>
          </p:cNvPr>
          <p:cNvSpPr/>
          <p:nvPr/>
        </p:nvSpPr>
        <p:spPr bwMode="auto">
          <a:xfrm>
            <a:off x="7218103" y="2956560"/>
            <a:ext cx="4475480" cy="2260600"/>
          </a:xfrm>
          <a:custGeom>
            <a:avLst/>
            <a:gdLst>
              <a:gd name="connsiteX0" fmla="*/ 0 w 4475480"/>
              <a:gd name="connsiteY0" fmla="*/ 0 h 2235200"/>
              <a:gd name="connsiteX1" fmla="*/ 0 w 4475480"/>
              <a:gd name="connsiteY1" fmla="*/ 2235200 h 2235200"/>
              <a:gd name="connsiteX2" fmla="*/ 4475480 w 4475480"/>
              <a:gd name="connsiteY2" fmla="*/ 2235200 h 2235200"/>
            </a:gdLst>
            <a:ahLst/>
            <a:cxnLst>
              <a:cxn ang="0">
                <a:pos x="connsiteX0" y="connsiteY0"/>
              </a:cxn>
              <a:cxn ang="0">
                <a:pos x="connsiteX1" y="connsiteY1"/>
              </a:cxn>
              <a:cxn ang="0">
                <a:pos x="connsiteX2" y="connsiteY2"/>
              </a:cxn>
            </a:cxnLst>
            <a:rect l="l" t="t" r="r" b="b"/>
            <a:pathLst>
              <a:path w="4475480" h="2235200">
                <a:moveTo>
                  <a:pt x="0" y="0"/>
                </a:moveTo>
                <a:lnTo>
                  <a:pt x="0" y="2235200"/>
                </a:lnTo>
                <a:lnTo>
                  <a:pt x="4475480" y="2235200"/>
                </a:lnTo>
              </a:path>
            </a:pathLst>
          </a:custGeom>
          <a:noFill/>
          <a:ln w="285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84" name="Group 183">
            <a:extLst>
              <a:ext uri="{FF2B5EF4-FFF2-40B4-BE49-F238E27FC236}">
                <a16:creationId xmlns:a16="http://schemas.microsoft.com/office/drawing/2014/main" id="{AC1617EC-3A1A-D520-C45F-D9310FB87150}"/>
              </a:ext>
            </a:extLst>
          </p:cNvPr>
          <p:cNvGrpSpPr/>
          <p:nvPr/>
        </p:nvGrpSpPr>
        <p:grpSpPr>
          <a:xfrm>
            <a:off x="7141902" y="2968119"/>
            <a:ext cx="80262" cy="2248935"/>
            <a:chOff x="1153489" y="3302194"/>
            <a:chExt cx="824834" cy="1589689"/>
          </a:xfrm>
        </p:grpSpPr>
        <p:cxnSp>
          <p:nvCxnSpPr>
            <p:cNvPr id="186" name="Straight Connector 185">
              <a:extLst>
                <a:ext uri="{FF2B5EF4-FFF2-40B4-BE49-F238E27FC236}">
                  <a16:creationId xmlns:a16="http://schemas.microsoft.com/office/drawing/2014/main" id="{4EBAF314-B23F-E142-0A13-A313984D935A}"/>
                </a:ext>
              </a:extLst>
            </p:cNvPr>
            <p:cNvCxnSpPr>
              <a:cxnSpLocks/>
            </p:cNvCxnSpPr>
            <p:nvPr/>
          </p:nvCxnSpPr>
          <p:spPr bwMode="auto">
            <a:xfrm>
              <a:off x="1153489" y="330219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87" name="Straight Connector 186">
              <a:extLst>
                <a:ext uri="{FF2B5EF4-FFF2-40B4-BE49-F238E27FC236}">
                  <a16:creationId xmlns:a16="http://schemas.microsoft.com/office/drawing/2014/main" id="{5D60867A-D813-79F4-C4E4-46B1D738A88C}"/>
                </a:ext>
              </a:extLst>
            </p:cNvPr>
            <p:cNvCxnSpPr>
              <a:cxnSpLocks/>
            </p:cNvCxnSpPr>
            <p:nvPr/>
          </p:nvCxnSpPr>
          <p:spPr bwMode="auto">
            <a:xfrm>
              <a:off x="1153489" y="362665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B9C699C2-DB6D-BB13-2758-8142467C330D}"/>
                </a:ext>
              </a:extLst>
            </p:cNvPr>
            <p:cNvCxnSpPr>
              <a:cxnSpLocks/>
            </p:cNvCxnSpPr>
            <p:nvPr/>
          </p:nvCxnSpPr>
          <p:spPr bwMode="auto">
            <a:xfrm>
              <a:off x="1153489" y="3951826"/>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19CE2DC0-61F9-E0D1-FEE5-B8CC8B8A0215}"/>
                </a:ext>
              </a:extLst>
            </p:cNvPr>
            <p:cNvCxnSpPr>
              <a:cxnSpLocks/>
            </p:cNvCxnSpPr>
            <p:nvPr/>
          </p:nvCxnSpPr>
          <p:spPr bwMode="auto">
            <a:xfrm>
              <a:off x="1153489" y="4242251"/>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4BC8AF02-181A-32EE-16D1-F11C70400387}"/>
                </a:ext>
              </a:extLst>
            </p:cNvPr>
            <p:cNvCxnSpPr>
              <a:cxnSpLocks/>
            </p:cNvCxnSpPr>
            <p:nvPr/>
          </p:nvCxnSpPr>
          <p:spPr bwMode="auto">
            <a:xfrm>
              <a:off x="1153489" y="456742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C46759C8-B1D6-EA7C-2227-135323888648}"/>
                </a:ext>
              </a:extLst>
            </p:cNvPr>
            <p:cNvCxnSpPr>
              <a:cxnSpLocks/>
            </p:cNvCxnSpPr>
            <p:nvPr/>
          </p:nvCxnSpPr>
          <p:spPr bwMode="auto">
            <a:xfrm>
              <a:off x="1153489" y="4891883"/>
              <a:ext cx="824834" cy="0"/>
            </a:xfrm>
            <a:prstGeom prst="line">
              <a:avLst/>
            </a:prstGeom>
            <a:noFill/>
            <a:ln w="28575" cap="flat" cmpd="sng" algn="ctr">
              <a:solidFill>
                <a:schemeClr val="bg1"/>
              </a:solidFill>
              <a:prstDash val="solid"/>
              <a:round/>
              <a:headEnd type="none" w="med" len="med"/>
              <a:tailEnd type="none" w="med" len="med"/>
            </a:ln>
            <a:effectLst/>
          </p:spPr>
        </p:cxnSp>
      </p:grpSp>
      <p:grpSp>
        <p:nvGrpSpPr>
          <p:cNvPr id="193" name="Group 192">
            <a:extLst>
              <a:ext uri="{FF2B5EF4-FFF2-40B4-BE49-F238E27FC236}">
                <a16:creationId xmlns:a16="http://schemas.microsoft.com/office/drawing/2014/main" id="{7EC5A469-FB50-6176-72F5-5385CEC33539}"/>
              </a:ext>
            </a:extLst>
          </p:cNvPr>
          <p:cNvGrpSpPr/>
          <p:nvPr/>
        </p:nvGrpSpPr>
        <p:grpSpPr>
          <a:xfrm rot="5400000" flipH="1">
            <a:off x="9410498" y="3015351"/>
            <a:ext cx="101700" cy="4484796"/>
            <a:chOff x="1153489" y="2026559"/>
            <a:chExt cx="824835" cy="3190496"/>
          </a:xfrm>
        </p:grpSpPr>
        <p:cxnSp>
          <p:nvCxnSpPr>
            <p:cNvPr id="194" name="Straight Connector 193">
              <a:extLst>
                <a:ext uri="{FF2B5EF4-FFF2-40B4-BE49-F238E27FC236}">
                  <a16:creationId xmlns:a16="http://schemas.microsoft.com/office/drawing/2014/main" id="{AECF1364-FDCF-5458-0D65-932B2D43515C}"/>
                </a:ext>
              </a:extLst>
            </p:cNvPr>
            <p:cNvCxnSpPr>
              <a:cxnSpLocks/>
            </p:cNvCxnSpPr>
            <p:nvPr/>
          </p:nvCxnSpPr>
          <p:spPr bwMode="auto">
            <a:xfrm>
              <a:off x="1153489" y="2977022"/>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BE5D0ED9-1226-6E68-79C1-9D7F74CA464B}"/>
                </a:ext>
              </a:extLst>
            </p:cNvPr>
            <p:cNvCxnSpPr>
              <a:cxnSpLocks/>
            </p:cNvCxnSpPr>
            <p:nvPr/>
          </p:nvCxnSpPr>
          <p:spPr bwMode="auto">
            <a:xfrm>
              <a:off x="1153489" y="330219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D1C30A7E-D5C8-A2EB-3FE6-77DF8770D2E5}"/>
                </a:ext>
              </a:extLst>
            </p:cNvPr>
            <p:cNvCxnSpPr>
              <a:cxnSpLocks/>
            </p:cNvCxnSpPr>
            <p:nvPr/>
          </p:nvCxnSpPr>
          <p:spPr bwMode="auto">
            <a:xfrm>
              <a:off x="1153489" y="3626654"/>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7" name="Straight Connector 196">
              <a:extLst>
                <a:ext uri="{FF2B5EF4-FFF2-40B4-BE49-F238E27FC236}">
                  <a16:creationId xmlns:a16="http://schemas.microsoft.com/office/drawing/2014/main" id="{AED63411-84A7-40AC-A9A3-A3D18547EA49}"/>
                </a:ext>
              </a:extLst>
            </p:cNvPr>
            <p:cNvCxnSpPr>
              <a:cxnSpLocks/>
            </p:cNvCxnSpPr>
            <p:nvPr/>
          </p:nvCxnSpPr>
          <p:spPr bwMode="auto">
            <a:xfrm>
              <a:off x="1153489" y="3951826"/>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8" name="Straight Connector 197">
              <a:extLst>
                <a:ext uri="{FF2B5EF4-FFF2-40B4-BE49-F238E27FC236}">
                  <a16:creationId xmlns:a16="http://schemas.microsoft.com/office/drawing/2014/main" id="{9FBBF48B-47EF-979A-B31C-1A60C15C64D9}"/>
                </a:ext>
              </a:extLst>
            </p:cNvPr>
            <p:cNvCxnSpPr>
              <a:cxnSpLocks/>
            </p:cNvCxnSpPr>
            <p:nvPr/>
          </p:nvCxnSpPr>
          <p:spPr bwMode="auto">
            <a:xfrm>
              <a:off x="1153489" y="4242251"/>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199" name="Straight Connector 198">
              <a:extLst>
                <a:ext uri="{FF2B5EF4-FFF2-40B4-BE49-F238E27FC236}">
                  <a16:creationId xmlns:a16="http://schemas.microsoft.com/office/drawing/2014/main" id="{A2D77848-9C8C-030E-45CE-9DE510527E5E}"/>
                </a:ext>
              </a:extLst>
            </p:cNvPr>
            <p:cNvCxnSpPr>
              <a:cxnSpLocks/>
            </p:cNvCxnSpPr>
            <p:nvPr/>
          </p:nvCxnSpPr>
          <p:spPr bwMode="auto">
            <a:xfrm>
              <a:off x="1153489" y="456742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200" name="Straight Connector 199">
              <a:extLst>
                <a:ext uri="{FF2B5EF4-FFF2-40B4-BE49-F238E27FC236}">
                  <a16:creationId xmlns:a16="http://schemas.microsoft.com/office/drawing/2014/main" id="{5354DAB7-BACD-23E0-D402-0DEBA112C03D}"/>
                </a:ext>
              </a:extLst>
            </p:cNvPr>
            <p:cNvCxnSpPr>
              <a:cxnSpLocks/>
            </p:cNvCxnSpPr>
            <p:nvPr/>
          </p:nvCxnSpPr>
          <p:spPr bwMode="auto">
            <a:xfrm>
              <a:off x="1153489" y="4891883"/>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201" name="Straight Connector 200">
              <a:extLst>
                <a:ext uri="{FF2B5EF4-FFF2-40B4-BE49-F238E27FC236}">
                  <a16:creationId xmlns:a16="http://schemas.microsoft.com/office/drawing/2014/main" id="{FB07F7E7-A3A5-9321-D15A-AABD1658ED6E}"/>
                </a:ext>
              </a:extLst>
            </p:cNvPr>
            <p:cNvCxnSpPr>
              <a:cxnSpLocks/>
            </p:cNvCxnSpPr>
            <p:nvPr/>
          </p:nvCxnSpPr>
          <p:spPr bwMode="auto">
            <a:xfrm>
              <a:off x="1153489" y="5217055"/>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23F8819B-FFBA-E80D-54EF-A350056AF1E1}"/>
                </a:ext>
              </a:extLst>
            </p:cNvPr>
            <p:cNvCxnSpPr>
              <a:cxnSpLocks/>
            </p:cNvCxnSpPr>
            <p:nvPr/>
          </p:nvCxnSpPr>
          <p:spPr bwMode="auto">
            <a:xfrm>
              <a:off x="1153490" y="2026559"/>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203" name="Straight Connector 202">
              <a:extLst>
                <a:ext uri="{FF2B5EF4-FFF2-40B4-BE49-F238E27FC236}">
                  <a16:creationId xmlns:a16="http://schemas.microsoft.com/office/drawing/2014/main" id="{A0041DA5-0C54-B5BE-7364-6FB48EF84468}"/>
                </a:ext>
              </a:extLst>
            </p:cNvPr>
            <p:cNvCxnSpPr>
              <a:cxnSpLocks/>
            </p:cNvCxnSpPr>
            <p:nvPr/>
          </p:nvCxnSpPr>
          <p:spPr bwMode="auto">
            <a:xfrm>
              <a:off x="1153490" y="2351732"/>
              <a:ext cx="824834" cy="0"/>
            </a:xfrm>
            <a:prstGeom prst="line">
              <a:avLst/>
            </a:prstGeom>
            <a:noFill/>
            <a:ln w="28575" cap="flat" cmpd="sng" algn="ctr">
              <a:solidFill>
                <a:schemeClr val="bg1"/>
              </a:solidFill>
              <a:prstDash val="solid"/>
              <a:round/>
              <a:headEnd type="none" w="med" len="med"/>
              <a:tailEnd type="none" w="med" len="med"/>
            </a:ln>
            <a:effectLst/>
          </p:spPr>
        </p:cxnSp>
        <p:cxnSp>
          <p:nvCxnSpPr>
            <p:cNvPr id="204" name="Straight Connector 203">
              <a:extLst>
                <a:ext uri="{FF2B5EF4-FFF2-40B4-BE49-F238E27FC236}">
                  <a16:creationId xmlns:a16="http://schemas.microsoft.com/office/drawing/2014/main" id="{3F1F140B-D2A6-C428-94DD-337B55F67C5B}"/>
                </a:ext>
              </a:extLst>
            </p:cNvPr>
            <p:cNvCxnSpPr>
              <a:cxnSpLocks/>
            </p:cNvCxnSpPr>
            <p:nvPr/>
          </p:nvCxnSpPr>
          <p:spPr bwMode="auto">
            <a:xfrm>
              <a:off x="1153490" y="2676192"/>
              <a:ext cx="824834" cy="0"/>
            </a:xfrm>
            <a:prstGeom prst="line">
              <a:avLst/>
            </a:prstGeom>
            <a:noFill/>
            <a:ln w="28575" cap="flat" cmpd="sng" algn="ctr">
              <a:solidFill>
                <a:schemeClr val="bg1"/>
              </a:solidFill>
              <a:prstDash val="solid"/>
              <a:round/>
              <a:headEnd type="none" w="med" len="med"/>
              <a:tailEnd type="none" w="med" len="med"/>
            </a:ln>
            <a:effectLst/>
          </p:spPr>
        </p:cxnSp>
      </p:grpSp>
      <p:grpSp>
        <p:nvGrpSpPr>
          <p:cNvPr id="222" name="Group 221">
            <a:extLst>
              <a:ext uri="{FF2B5EF4-FFF2-40B4-BE49-F238E27FC236}">
                <a16:creationId xmlns:a16="http://schemas.microsoft.com/office/drawing/2014/main" id="{E237D7D4-1DF3-8B10-1E9D-5F97A26F66B5}"/>
              </a:ext>
            </a:extLst>
          </p:cNvPr>
          <p:cNvGrpSpPr/>
          <p:nvPr/>
        </p:nvGrpSpPr>
        <p:grpSpPr>
          <a:xfrm>
            <a:off x="7200900" y="3511201"/>
            <a:ext cx="4533900" cy="1708499"/>
            <a:chOff x="7200900" y="3511201"/>
            <a:chExt cx="4533900" cy="1708499"/>
          </a:xfrm>
        </p:grpSpPr>
        <p:sp>
          <p:nvSpPr>
            <p:cNvPr id="214" name="Freeform: Shape 213">
              <a:extLst>
                <a:ext uri="{FF2B5EF4-FFF2-40B4-BE49-F238E27FC236}">
                  <a16:creationId xmlns:a16="http://schemas.microsoft.com/office/drawing/2014/main" id="{6B3ABAF0-B529-26EF-4022-179D2D8FE7FB}"/>
                </a:ext>
              </a:extLst>
            </p:cNvPr>
            <p:cNvSpPr/>
            <p:nvPr/>
          </p:nvSpPr>
          <p:spPr bwMode="auto">
            <a:xfrm>
              <a:off x="7200900" y="3539067"/>
              <a:ext cx="4504267" cy="1680633"/>
            </a:xfrm>
            <a:custGeom>
              <a:avLst/>
              <a:gdLst>
                <a:gd name="connsiteX0" fmla="*/ 0 w 4504267"/>
                <a:gd name="connsiteY0" fmla="*/ 1680633 h 1680633"/>
                <a:gd name="connsiteX1" fmla="*/ 469900 w 4504267"/>
                <a:gd name="connsiteY1" fmla="*/ 1236133 h 1680633"/>
                <a:gd name="connsiteX2" fmla="*/ 927100 w 4504267"/>
                <a:gd name="connsiteY2" fmla="*/ 1016000 h 1680633"/>
                <a:gd name="connsiteX3" fmla="*/ 1816100 w 4504267"/>
                <a:gd name="connsiteY3" fmla="*/ 588433 h 1680633"/>
                <a:gd name="connsiteX4" fmla="*/ 2717800 w 4504267"/>
                <a:gd name="connsiteY4" fmla="*/ 368300 h 1680633"/>
                <a:gd name="connsiteX5" fmla="*/ 3619500 w 4504267"/>
                <a:gd name="connsiteY5" fmla="*/ 0 h 1680633"/>
                <a:gd name="connsiteX6" fmla="*/ 4504267 w 4504267"/>
                <a:gd name="connsiteY6" fmla="*/ 152400 h 1680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4267" h="1680633">
                  <a:moveTo>
                    <a:pt x="0" y="1680633"/>
                  </a:moveTo>
                  <a:lnTo>
                    <a:pt x="469900" y="1236133"/>
                  </a:lnTo>
                  <a:lnTo>
                    <a:pt x="927100" y="1016000"/>
                  </a:lnTo>
                  <a:lnTo>
                    <a:pt x="1816100" y="588433"/>
                  </a:lnTo>
                  <a:lnTo>
                    <a:pt x="2717800" y="368300"/>
                  </a:lnTo>
                  <a:lnTo>
                    <a:pt x="3619500" y="0"/>
                  </a:lnTo>
                  <a:lnTo>
                    <a:pt x="4504267" y="152400"/>
                  </a:lnTo>
                </a:path>
              </a:pathLst>
            </a:custGeom>
            <a:noFill/>
            <a:ln w="28575">
              <a:solidFill>
                <a:schemeClr val="accent5"/>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15" name="Oval 214">
              <a:extLst>
                <a:ext uri="{FF2B5EF4-FFF2-40B4-BE49-F238E27FC236}">
                  <a16:creationId xmlns:a16="http://schemas.microsoft.com/office/drawing/2014/main" id="{75327B92-261D-802F-66AC-D267AF2F641C}"/>
                </a:ext>
              </a:extLst>
            </p:cNvPr>
            <p:cNvSpPr/>
            <p:nvPr/>
          </p:nvSpPr>
          <p:spPr bwMode="auto">
            <a:xfrm>
              <a:off x="8966509" y="4079263"/>
              <a:ext cx="98064" cy="98064"/>
            </a:xfrm>
            <a:prstGeom prst="ellipse">
              <a:avLst/>
            </a:prstGeom>
            <a:solidFill>
              <a:schemeClr val="accent5"/>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8" name="Oval 217">
              <a:extLst>
                <a:ext uri="{FF2B5EF4-FFF2-40B4-BE49-F238E27FC236}">
                  <a16:creationId xmlns:a16="http://schemas.microsoft.com/office/drawing/2014/main" id="{9BF9B1D0-EC2C-40AD-7FDF-CF9675064C29}"/>
                </a:ext>
              </a:extLst>
            </p:cNvPr>
            <p:cNvSpPr/>
            <p:nvPr/>
          </p:nvSpPr>
          <p:spPr bwMode="auto">
            <a:xfrm>
              <a:off x="9843474" y="3862568"/>
              <a:ext cx="98064" cy="98064"/>
            </a:xfrm>
            <a:prstGeom prst="ellipse">
              <a:avLst/>
            </a:prstGeom>
            <a:solidFill>
              <a:schemeClr val="accent5"/>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19" name="Oval 218">
              <a:extLst>
                <a:ext uri="{FF2B5EF4-FFF2-40B4-BE49-F238E27FC236}">
                  <a16:creationId xmlns:a16="http://schemas.microsoft.com/office/drawing/2014/main" id="{8EB554BA-D6AF-951D-D4A7-3AAD4188B6E6}"/>
                </a:ext>
              </a:extLst>
            </p:cNvPr>
            <p:cNvSpPr/>
            <p:nvPr/>
          </p:nvSpPr>
          <p:spPr bwMode="auto">
            <a:xfrm>
              <a:off x="10741542" y="3511201"/>
              <a:ext cx="98064" cy="98064"/>
            </a:xfrm>
            <a:prstGeom prst="ellipse">
              <a:avLst/>
            </a:prstGeom>
            <a:solidFill>
              <a:schemeClr val="accent5"/>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0" name="Oval 219">
              <a:extLst>
                <a:ext uri="{FF2B5EF4-FFF2-40B4-BE49-F238E27FC236}">
                  <a16:creationId xmlns:a16="http://schemas.microsoft.com/office/drawing/2014/main" id="{65A51E1F-0EB8-06CE-83FE-55BA7B46452F}"/>
                </a:ext>
              </a:extLst>
            </p:cNvPr>
            <p:cNvSpPr/>
            <p:nvPr/>
          </p:nvSpPr>
          <p:spPr bwMode="auto">
            <a:xfrm>
              <a:off x="11636736" y="3635120"/>
              <a:ext cx="98064" cy="98064"/>
            </a:xfrm>
            <a:prstGeom prst="ellipse">
              <a:avLst/>
            </a:prstGeom>
            <a:solidFill>
              <a:schemeClr val="accent5"/>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1" name="Oval 220">
              <a:extLst>
                <a:ext uri="{FF2B5EF4-FFF2-40B4-BE49-F238E27FC236}">
                  <a16:creationId xmlns:a16="http://schemas.microsoft.com/office/drawing/2014/main" id="{5D1D9294-E3EA-4D17-F3FA-1CA0C9932473}"/>
                </a:ext>
              </a:extLst>
            </p:cNvPr>
            <p:cNvSpPr/>
            <p:nvPr/>
          </p:nvSpPr>
          <p:spPr bwMode="auto">
            <a:xfrm>
              <a:off x="8075453" y="4508238"/>
              <a:ext cx="98064" cy="98064"/>
            </a:xfrm>
            <a:prstGeom prst="ellipse">
              <a:avLst/>
            </a:prstGeom>
            <a:solidFill>
              <a:schemeClr val="accent5"/>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28" name="Group 227">
            <a:extLst>
              <a:ext uri="{FF2B5EF4-FFF2-40B4-BE49-F238E27FC236}">
                <a16:creationId xmlns:a16="http://schemas.microsoft.com/office/drawing/2014/main" id="{EE088597-89DD-46AB-5972-0E79D7888013}"/>
              </a:ext>
            </a:extLst>
          </p:cNvPr>
          <p:cNvGrpSpPr/>
          <p:nvPr/>
        </p:nvGrpSpPr>
        <p:grpSpPr>
          <a:xfrm>
            <a:off x="7162060" y="3659515"/>
            <a:ext cx="4579322" cy="1594841"/>
            <a:chOff x="7162060" y="3659515"/>
            <a:chExt cx="4579322" cy="1594841"/>
          </a:xfrm>
        </p:grpSpPr>
        <p:sp>
          <p:nvSpPr>
            <p:cNvPr id="223" name="Freeform: Shape 222">
              <a:extLst>
                <a:ext uri="{FF2B5EF4-FFF2-40B4-BE49-F238E27FC236}">
                  <a16:creationId xmlns:a16="http://schemas.microsoft.com/office/drawing/2014/main" id="{A155BA33-FC4C-A7D4-EED4-A7904EC2A615}"/>
                </a:ext>
              </a:extLst>
            </p:cNvPr>
            <p:cNvSpPr/>
            <p:nvPr/>
          </p:nvSpPr>
          <p:spPr bwMode="auto">
            <a:xfrm>
              <a:off x="7223125" y="3717925"/>
              <a:ext cx="4479925" cy="1489075"/>
            </a:xfrm>
            <a:custGeom>
              <a:avLst/>
              <a:gdLst>
                <a:gd name="connsiteX0" fmla="*/ 0 w 4479925"/>
                <a:gd name="connsiteY0" fmla="*/ 1489075 h 1489075"/>
                <a:gd name="connsiteX1" fmla="*/ 447675 w 4479925"/>
                <a:gd name="connsiteY1" fmla="*/ 1038225 h 1489075"/>
                <a:gd name="connsiteX2" fmla="*/ 892175 w 4479925"/>
                <a:gd name="connsiteY2" fmla="*/ 815975 h 1489075"/>
                <a:gd name="connsiteX3" fmla="*/ 1784350 w 4479925"/>
                <a:gd name="connsiteY3" fmla="*/ 577850 h 1489075"/>
                <a:gd name="connsiteX4" fmla="*/ 2689225 w 4479925"/>
                <a:gd name="connsiteY4" fmla="*/ 444500 h 1489075"/>
                <a:gd name="connsiteX5" fmla="*/ 3584575 w 4479925"/>
                <a:gd name="connsiteY5" fmla="*/ 31750 h 1489075"/>
                <a:gd name="connsiteX6" fmla="*/ 4479925 w 4479925"/>
                <a:gd name="connsiteY6" fmla="*/ 0 h 148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9925" h="1489075">
                  <a:moveTo>
                    <a:pt x="0" y="1489075"/>
                  </a:moveTo>
                  <a:lnTo>
                    <a:pt x="447675" y="1038225"/>
                  </a:lnTo>
                  <a:lnTo>
                    <a:pt x="892175" y="815975"/>
                  </a:lnTo>
                  <a:lnTo>
                    <a:pt x="1784350" y="577850"/>
                  </a:lnTo>
                  <a:lnTo>
                    <a:pt x="2689225" y="444500"/>
                  </a:lnTo>
                  <a:lnTo>
                    <a:pt x="3584575" y="31750"/>
                  </a:lnTo>
                  <a:lnTo>
                    <a:pt x="4479925" y="0"/>
                  </a:lnTo>
                </a:path>
              </a:pathLst>
            </a:custGeom>
            <a:noFill/>
            <a:ln w="28575">
              <a:solidFill>
                <a:schemeClr val="bg2"/>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24" name="Diamond 223">
              <a:extLst>
                <a:ext uri="{FF2B5EF4-FFF2-40B4-BE49-F238E27FC236}">
                  <a16:creationId xmlns:a16="http://schemas.microsoft.com/office/drawing/2014/main" id="{151C9FB5-0D24-BAB0-13D3-C3FA578CD499}"/>
                </a:ext>
              </a:extLst>
            </p:cNvPr>
            <p:cNvSpPr/>
            <p:nvPr/>
          </p:nvSpPr>
          <p:spPr bwMode="auto">
            <a:xfrm>
              <a:off x="11633470" y="3659515"/>
              <a:ext cx="107912" cy="107912"/>
            </a:xfrm>
            <a:prstGeom prst="diamond">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5" name="Diamond 224">
              <a:extLst>
                <a:ext uri="{FF2B5EF4-FFF2-40B4-BE49-F238E27FC236}">
                  <a16:creationId xmlns:a16="http://schemas.microsoft.com/office/drawing/2014/main" id="{C5D47008-6B75-A666-FBA4-F6584036DE4E}"/>
                </a:ext>
              </a:extLst>
            </p:cNvPr>
            <p:cNvSpPr/>
            <p:nvPr/>
          </p:nvSpPr>
          <p:spPr bwMode="auto">
            <a:xfrm>
              <a:off x="10743945" y="3703156"/>
              <a:ext cx="107912" cy="107912"/>
            </a:xfrm>
            <a:prstGeom prst="diamond">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6" name="Diamond 225">
              <a:extLst>
                <a:ext uri="{FF2B5EF4-FFF2-40B4-BE49-F238E27FC236}">
                  <a16:creationId xmlns:a16="http://schemas.microsoft.com/office/drawing/2014/main" id="{5026106D-CE9A-B3FB-BAC8-09FCE8378D6B}"/>
                </a:ext>
              </a:extLst>
            </p:cNvPr>
            <p:cNvSpPr/>
            <p:nvPr/>
          </p:nvSpPr>
          <p:spPr bwMode="auto">
            <a:xfrm>
              <a:off x="7162060" y="5146444"/>
              <a:ext cx="107912" cy="107912"/>
            </a:xfrm>
            <a:prstGeom prst="diamond">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27" name="Diamond 226">
              <a:extLst>
                <a:ext uri="{FF2B5EF4-FFF2-40B4-BE49-F238E27FC236}">
                  <a16:creationId xmlns:a16="http://schemas.microsoft.com/office/drawing/2014/main" id="{B2FD3877-0FE4-A9EF-75D5-2DDFBD961AE1}"/>
                </a:ext>
              </a:extLst>
            </p:cNvPr>
            <p:cNvSpPr/>
            <p:nvPr/>
          </p:nvSpPr>
          <p:spPr bwMode="auto">
            <a:xfrm>
              <a:off x="9843474" y="4105990"/>
              <a:ext cx="107912" cy="107912"/>
            </a:xfrm>
            <a:prstGeom prst="diamond">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37" name="Group 236">
            <a:extLst>
              <a:ext uri="{FF2B5EF4-FFF2-40B4-BE49-F238E27FC236}">
                <a16:creationId xmlns:a16="http://schemas.microsoft.com/office/drawing/2014/main" id="{EF798611-5785-38C8-FF7C-B417E4590E4D}"/>
              </a:ext>
            </a:extLst>
          </p:cNvPr>
          <p:cNvGrpSpPr/>
          <p:nvPr/>
        </p:nvGrpSpPr>
        <p:grpSpPr>
          <a:xfrm>
            <a:off x="7175160" y="3954870"/>
            <a:ext cx="4572809" cy="1273120"/>
            <a:chOff x="7175160" y="3954870"/>
            <a:chExt cx="4572809" cy="1273120"/>
          </a:xfrm>
        </p:grpSpPr>
        <p:sp>
          <p:nvSpPr>
            <p:cNvPr id="229" name="Freeform: Shape 228">
              <a:extLst>
                <a:ext uri="{FF2B5EF4-FFF2-40B4-BE49-F238E27FC236}">
                  <a16:creationId xmlns:a16="http://schemas.microsoft.com/office/drawing/2014/main" id="{C0E36208-BA2C-A35A-5A7D-E13294EEDD36}"/>
                </a:ext>
              </a:extLst>
            </p:cNvPr>
            <p:cNvSpPr/>
            <p:nvPr/>
          </p:nvSpPr>
          <p:spPr bwMode="auto">
            <a:xfrm>
              <a:off x="7210425" y="4006850"/>
              <a:ext cx="4486275" cy="1200150"/>
            </a:xfrm>
            <a:custGeom>
              <a:avLst/>
              <a:gdLst>
                <a:gd name="connsiteX0" fmla="*/ 4486275 w 4486275"/>
                <a:gd name="connsiteY0" fmla="*/ 146050 h 1200150"/>
                <a:gd name="connsiteX1" fmla="*/ 3594100 w 4486275"/>
                <a:gd name="connsiteY1" fmla="*/ 0 h 1200150"/>
                <a:gd name="connsiteX2" fmla="*/ 2689225 w 4486275"/>
                <a:gd name="connsiteY2" fmla="*/ 88900 h 1200150"/>
                <a:gd name="connsiteX3" fmla="*/ 1790700 w 4486275"/>
                <a:gd name="connsiteY3" fmla="*/ 317500 h 1200150"/>
                <a:gd name="connsiteX4" fmla="*/ 904875 w 4486275"/>
                <a:gd name="connsiteY4" fmla="*/ 619125 h 1200150"/>
                <a:gd name="connsiteX5" fmla="*/ 457200 w 4486275"/>
                <a:gd name="connsiteY5" fmla="*/ 847725 h 1200150"/>
                <a:gd name="connsiteX6" fmla="*/ 0 w 4486275"/>
                <a:gd name="connsiteY6" fmla="*/ 1200150 h 1200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6275" h="1200150">
                  <a:moveTo>
                    <a:pt x="4486275" y="146050"/>
                  </a:moveTo>
                  <a:lnTo>
                    <a:pt x="3594100" y="0"/>
                  </a:lnTo>
                  <a:lnTo>
                    <a:pt x="2689225" y="88900"/>
                  </a:lnTo>
                  <a:lnTo>
                    <a:pt x="1790700" y="317500"/>
                  </a:lnTo>
                  <a:lnTo>
                    <a:pt x="904875" y="619125"/>
                  </a:lnTo>
                  <a:lnTo>
                    <a:pt x="457200" y="847725"/>
                  </a:lnTo>
                  <a:lnTo>
                    <a:pt x="0" y="1200150"/>
                  </a:lnTo>
                </a:path>
              </a:pathLst>
            </a:custGeom>
            <a:noFill/>
            <a:ln w="28575">
              <a:solidFill>
                <a:schemeClr val="accent4"/>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31" name="Isosceles Triangle 230">
              <a:extLst>
                <a:ext uri="{FF2B5EF4-FFF2-40B4-BE49-F238E27FC236}">
                  <a16:creationId xmlns:a16="http://schemas.microsoft.com/office/drawing/2014/main" id="{A2E39250-5238-6A8D-007E-66F1E7C11FA0}"/>
                </a:ext>
              </a:extLst>
            </p:cNvPr>
            <p:cNvSpPr/>
            <p:nvPr/>
          </p:nvSpPr>
          <p:spPr bwMode="auto">
            <a:xfrm>
              <a:off x="8946334" y="4279339"/>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2" name="Isosceles Triangle 231">
              <a:extLst>
                <a:ext uri="{FF2B5EF4-FFF2-40B4-BE49-F238E27FC236}">
                  <a16:creationId xmlns:a16="http://schemas.microsoft.com/office/drawing/2014/main" id="{6F5B1CC6-D136-8266-0A93-DC071DAB69CA}"/>
                </a:ext>
              </a:extLst>
            </p:cNvPr>
            <p:cNvSpPr/>
            <p:nvPr/>
          </p:nvSpPr>
          <p:spPr bwMode="auto">
            <a:xfrm>
              <a:off x="9859135" y="4050663"/>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3" name="Isosceles Triangle 232">
              <a:extLst>
                <a:ext uri="{FF2B5EF4-FFF2-40B4-BE49-F238E27FC236}">
                  <a16:creationId xmlns:a16="http://schemas.microsoft.com/office/drawing/2014/main" id="{808AC0F3-0FFD-FD90-432C-007A912C32E3}"/>
                </a:ext>
              </a:extLst>
            </p:cNvPr>
            <p:cNvSpPr/>
            <p:nvPr/>
          </p:nvSpPr>
          <p:spPr bwMode="auto">
            <a:xfrm>
              <a:off x="10743945" y="3954870"/>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4" name="Isosceles Triangle 233">
              <a:extLst>
                <a:ext uri="{FF2B5EF4-FFF2-40B4-BE49-F238E27FC236}">
                  <a16:creationId xmlns:a16="http://schemas.microsoft.com/office/drawing/2014/main" id="{4807498B-0A10-E004-01AE-4AC1207DB1DD}"/>
                </a:ext>
              </a:extLst>
            </p:cNvPr>
            <p:cNvSpPr/>
            <p:nvPr/>
          </p:nvSpPr>
          <p:spPr bwMode="auto">
            <a:xfrm>
              <a:off x="11639196" y="4087736"/>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5" name="Isosceles Triangle 234">
              <a:extLst>
                <a:ext uri="{FF2B5EF4-FFF2-40B4-BE49-F238E27FC236}">
                  <a16:creationId xmlns:a16="http://schemas.microsoft.com/office/drawing/2014/main" id="{E18B3A9B-B654-2F12-7756-4681471A8EE1}"/>
                </a:ext>
              </a:extLst>
            </p:cNvPr>
            <p:cNvSpPr/>
            <p:nvPr/>
          </p:nvSpPr>
          <p:spPr bwMode="auto">
            <a:xfrm>
              <a:off x="7613216" y="4796391"/>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36" name="Isosceles Triangle 235">
              <a:extLst>
                <a:ext uri="{FF2B5EF4-FFF2-40B4-BE49-F238E27FC236}">
                  <a16:creationId xmlns:a16="http://schemas.microsoft.com/office/drawing/2014/main" id="{47765877-23F4-904E-2A1B-07EE5441A5DB}"/>
                </a:ext>
              </a:extLst>
            </p:cNvPr>
            <p:cNvSpPr/>
            <p:nvPr/>
          </p:nvSpPr>
          <p:spPr bwMode="auto">
            <a:xfrm>
              <a:off x="7175160" y="5134220"/>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45" name="Group 244">
            <a:extLst>
              <a:ext uri="{FF2B5EF4-FFF2-40B4-BE49-F238E27FC236}">
                <a16:creationId xmlns:a16="http://schemas.microsoft.com/office/drawing/2014/main" id="{FD874836-08C6-C3EC-67FD-D71C7146EB2E}"/>
              </a:ext>
            </a:extLst>
          </p:cNvPr>
          <p:cNvGrpSpPr/>
          <p:nvPr/>
        </p:nvGrpSpPr>
        <p:grpSpPr>
          <a:xfrm>
            <a:off x="7194550" y="3935218"/>
            <a:ext cx="4544911" cy="1294007"/>
            <a:chOff x="7194550" y="3935218"/>
            <a:chExt cx="4544911" cy="1294007"/>
          </a:xfrm>
        </p:grpSpPr>
        <p:sp>
          <p:nvSpPr>
            <p:cNvPr id="238" name="Freeform: Shape 237">
              <a:extLst>
                <a:ext uri="{FF2B5EF4-FFF2-40B4-BE49-F238E27FC236}">
                  <a16:creationId xmlns:a16="http://schemas.microsoft.com/office/drawing/2014/main" id="{53BC02F0-4037-D926-AA1A-F267B8C94758}"/>
                </a:ext>
              </a:extLst>
            </p:cNvPr>
            <p:cNvSpPr/>
            <p:nvPr/>
          </p:nvSpPr>
          <p:spPr bwMode="auto">
            <a:xfrm>
              <a:off x="7194550" y="3975100"/>
              <a:ext cx="4505325" cy="1254125"/>
            </a:xfrm>
            <a:custGeom>
              <a:avLst/>
              <a:gdLst>
                <a:gd name="connsiteX0" fmla="*/ 4505325 w 4505325"/>
                <a:gd name="connsiteY0" fmla="*/ 53975 h 1254125"/>
                <a:gd name="connsiteX1" fmla="*/ 3603625 w 4505325"/>
                <a:gd name="connsiteY1" fmla="*/ 0 h 1254125"/>
                <a:gd name="connsiteX2" fmla="*/ 2695575 w 4505325"/>
                <a:gd name="connsiteY2" fmla="*/ 107950 h 1254125"/>
                <a:gd name="connsiteX3" fmla="*/ 1803400 w 4505325"/>
                <a:gd name="connsiteY3" fmla="*/ 463550 h 1254125"/>
                <a:gd name="connsiteX4" fmla="*/ 914400 w 4505325"/>
                <a:gd name="connsiteY4" fmla="*/ 682625 h 1254125"/>
                <a:gd name="connsiteX5" fmla="*/ 450850 w 4505325"/>
                <a:gd name="connsiteY5" fmla="*/ 781050 h 1254125"/>
                <a:gd name="connsiteX6" fmla="*/ 0 w 4505325"/>
                <a:gd name="connsiteY6" fmla="*/ 1254125 h 1254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5325" h="1254125">
                  <a:moveTo>
                    <a:pt x="4505325" y="53975"/>
                  </a:moveTo>
                  <a:lnTo>
                    <a:pt x="3603625" y="0"/>
                  </a:lnTo>
                  <a:lnTo>
                    <a:pt x="2695575" y="107950"/>
                  </a:lnTo>
                  <a:lnTo>
                    <a:pt x="1803400" y="463550"/>
                  </a:lnTo>
                  <a:lnTo>
                    <a:pt x="914400" y="682625"/>
                  </a:lnTo>
                  <a:lnTo>
                    <a:pt x="450850" y="781050"/>
                  </a:lnTo>
                  <a:lnTo>
                    <a:pt x="0" y="1254125"/>
                  </a:lnTo>
                </a:path>
              </a:pathLst>
            </a:custGeom>
            <a:noFill/>
            <a:ln w="28575">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39" name="Rectangle 238">
              <a:extLst>
                <a:ext uri="{FF2B5EF4-FFF2-40B4-BE49-F238E27FC236}">
                  <a16:creationId xmlns:a16="http://schemas.microsoft.com/office/drawing/2014/main" id="{BFE373CA-2571-8C5A-7FD6-9EAF46571924}"/>
                </a:ext>
              </a:extLst>
            </p:cNvPr>
            <p:cNvSpPr/>
            <p:nvPr/>
          </p:nvSpPr>
          <p:spPr bwMode="auto">
            <a:xfrm>
              <a:off x="8948379" y="4388371"/>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0" name="Rectangle 239">
              <a:extLst>
                <a:ext uri="{FF2B5EF4-FFF2-40B4-BE49-F238E27FC236}">
                  <a16:creationId xmlns:a16="http://schemas.microsoft.com/office/drawing/2014/main" id="{C171816A-F4BA-B383-C295-A82BADBA5A06}"/>
                </a:ext>
              </a:extLst>
            </p:cNvPr>
            <p:cNvSpPr/>
            <p:nvPr/>
          </p:nvSpPr>
          <p:spPr bwMode="auto">
            <a:xfrm>
              <a:off x="9852442" y="4038718"/>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1" name="Rectangle 240">
              <a:extLst>
                <a:ext uri="{FF2B5EF4-FFF2-40B4-BE49-F238E27FC236}">
                  <a16:creationId xmlns:a16="http://schemas.microsoft.com/office/drawing/2014/main" id="{2C218B0F-A85C-A8D4-F898-E404E04B3730}"/>
                </a:ext>
              </a:extLst>
            </p:cNvPr>
            <p:cNvSpPr/>
            <p:nvPr/>
          </p:nvSpPr>
          <p:spPr bwMode="auto">
            <a:xfrm>
              <a:off x="10748441" y="3935218"/>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2" name="Rectangle 241">
              <a:extLst>
                <a:ext uri="{FF2B5EF4-FFF2-40B4-BE49-F238E27FC236}">
                  <a16:creationId xmlns:a16="http://schemas.microsoft.com/office/drawing/2014/main" id="{09001F13-AE7C-BF05-BA90-B4CBB95F7DCB}"/>
                </a:ext>
              </a:extLst>
            </p:cNvPr>
            <p:cNvSpPr/>
            <p:nvPr/>
          </p:nvSpPr>
          <p:spPr bwMode="auto">
            <a:xfrm>
              <a:off x="11640542" y="3971695"/>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3" name="Rectangle 242">
              <a:extLst>
                <a:ext uri="{FF2B5EF4-FFF2-40B4-BE49-F238E27FC236}">
                  <a16:creationId xmlns:a16="http://schemas.microsoft.com/office/drawing/2014/main" id="{71F5A8AD-4862-5853-240E-1CAA8FB4C6C4}"/>
                </a:ext>
              </a:extLst>
            </p:cNvPr>
            <p:cNvSpPr/>
            <p:nvPr/>
          </p:nvSpPr>
          <p:spPr bwMode="auto">
            <a:xfrm>
              <a:off x="8075025" y="4600323"/>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4" name="Rectangle 243">
              <a:extLst>
                <a:ext uri="{FF2B5EF4-FFF2-40B4-BE49-F238E27FC236}">
                  <a16:creationId xmlns:a16="http://schemas.microsoft.com/office/drawing/2014/main" id="{AF0AA13F-6DC9-18EF-F995-E53D86048E14}"/>
                </a:ext>
              </a:extLst>
            </p:cNvPr>
            <p:cNvSpPr/>
            <p:nvPr/>
          </p:nvSpPr>
          <p:spPr bwMode="auto">
            <a:xfrm>
              <a:off x="7617349" y="4702105"/>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254" name="Group 253">
            <a:extLst>
              <a:ext uri="{FF2B5EF4-FFF2-40B4-BE49-F238E27FC236}">
                <a16:creationId xmlns:a16="http://schemas.microsoft.com/office/drawing/2014/main" id="{346BACB6-D8A3-D95E-062A-402DEB18E31E}"/>
              </a:ext>
            </a:extLst>
          </p:cNvPr>
          <p:cNvGrpSpPr/>
          <p:nvPr/>
        </p:nvGrpSpPr>
        <p:grpSpPr>
          <a:xfrm>
            <a:off x="7174579" y="3807834"/>
            <a:ext cx="4550274" cy="1442025"/>
            <a:chOff x="7174579" y="3807834"/>
            <a:chExt cx="4550274" cy="1442025"/>
          </a:xfrm>
        </p:grpSpPr>
        <p:sp>
          <p:nvSpPr>
            <p:cNvPr id="246" name="Freeform: Shape 245">
              <a:extLst>
                <a:ext uri="{FF2B5EF4-FFF2-40B4-BE49-F238E27FC236}">
                  <a16:creationId xmlns:a16="http://schemas.microsoft.com/office/drawing/2014/main" id="{7A855258-6102-A5B6-40A4-79C71B4E970C}"/>
                </a:ext>
              </a:extLst>
            </p:cNvPr>
            <p:cNvSpPr/>
            <p:nvPr/>
          </p:nvSpPr>
          <p:spPr bwMode="auto">
            <a:xfrm>
              <a:off x="7213600" y="3860800"/>
              <a:ext cx="4476750" cy="1339850"/>
            </a:xfrm>
            <a:custGeom>
              <a:avLst/>
              <a:gdLst>
                <a:gd name="connsiteX0" fmla="*/ 4476750 w 4476750"/>
                <a:gd name="connsiteY0" fmla="*/ 0 h 1339850"/>
                <a:gd name="connsiteX1" fmla="*/ 3578225 w 4476750"/>
                <a:gd name="connsiteY1" fmla="*/ 31750 h 1339850"/>
                <a:gd name="connsiteX2" fmla="*/ 2689225 w 4476750"/>
                <a:gd name="connsiteY2" fmla="*/ 149225 h 1339850"/>
                <a:gd name="connsiteX3" fmla="*/ 1790700 w 4476750"/>
                <a:gd name="connsiteY3" fmla="*/ 431800 h 1339850"/>
                <a:gd name="connsiteX4" fmla="*/ 892175 w 4476750"/>
                <a:gd name="connsiteY4" fmla="*/ 669925 h 1339850"/>
                <a:gd name="connsiteX5" fmla="*/ 441325 w 4476750"/>
                <a:gd name="connsiteY5" fmla="*/ 1019175 h 1339850"/>
                <a:gd name="connsiteX6" fmla="*/ 0 w 4476750"/>
                <a:gd name="connsiteY6" fmla="*/ 1339850 h 1339850"/>
                <a:gd name="connsiteX7" fmla="*/ 0 w 4476750"/>
                <a:gd name="connsiteY7" fmla="*/ 1339850 h 1339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76750" h="1339850">
                  <a:moveTo>
                    <a:pt x="4476750" y="0"/>
                  </a:moveTo>
                  <a:lnTo>
                    <a:pt x="3578225" y="31750"/>
                  </a:lnTo>
                  <a:lnTo>
                    <a:pt x="2689225" y="149225"/>
                  </a:lnTo>
                  <a:lnTo>
                    <a:pt x="1790700" y="431800"/>
                  </a:lnTo>
                  <a:lnTo>
                    <a:pt x="892175" y="669925"/>
                  </a:lnTo>
                  <a:lnTo>
                    <a:pt x="441325" y="1019175"/>
                  </a:lnTo>
                  <a:lnTo>
                    <a:pt x="0" y="1339850"/>
                  </a:lnTo>
                  <a:lnTo>
                    <a:pt x="0" y="1339850"/>
                  </a:lnTo>
                </a:path>
              </a:pathLst>
            </a:custGeom>
            <a:noFill/>
            <a:ln w="28575">
              <a:solidFill>
                <a:schemeClr val="accent2"/>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47" name="Rectangle 246">
              <a:extLst>
                <a:ext uri="{FF2B5EF4-FFF2-40B4-BE49-F238E27FC236}">
                  <a16:creationId xmlns:a16="http://schemas.microsoft.com/office/drawing/2014/main" id="{1F4D0EBE-B375-5993-F498-81AE73AC0538}"/>
                </a:ext>
              </a:extLst>
            </p:cNvPr>
            <p:cNvSpPr/>
            <p:nvPr/>
          </p:nvSpPr>
          <p:spPr bwMode="auto">
            <a:xfrm>
              <a:off x="9842975" y="3947497"/>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8" name="Rectangle 247">
              <a:extLst>
                <a:ext uri="{FF2B5EF4-FFF2-40B4-BE49-F238E27FC236}">
                  <a16:creationId xmlns:a16="http://schemas.microsoft.com/office/drawing/2014/main" id="{17B90882-29E5-2333-98FB-FE34059CBC23}"/>
                </a:ext>
              </a:extLst>
            </p:cNvPr>
            <p:cNvSpPr/>
            <p:nvPr/>
          </p:nvSpPr>
          <p:spPr bwMode="auto">
            <a:xfrm>
              <a:off x="10748440" y="3836212"/>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49" name="Rectangle 248">
              <a:extLst>
                <a:ext uri="{FF2B5EF4-FFF2-40B4-BE49-F238E27FC236}">
                  <a16:creationId xmlns:a16="http://schemas.microsoft.com/office/drawing/2014/main" id="{1A7B5687-E044-4A05-DC62-15CB8325C8BE}"/>
                </a:ext>
              </a:extLst>
            </p:cNvPr>
            <p:cNvSpPr/>
            <p:nvPr/>
          </p:nvSpPr>
          <p:spPr bwMode="auto">
            <a:xfrm>
              <a:off x="11625934" y="3807834"/>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0" name="Rectangle 249">
              <a:extLst>
                <a:ext uri="{FF2B5EF4-FFF2-40B4-BE49-F238E27FC236}">
                  <a16:creationId xmlns:a16="http://schemas.microsoft.com/office/drawing/2014/main" id="{0E8E505C-0A96-6495-13E1-56A68CDA9207}"/>
                </a:ext>
              </a:extLst>
            </p:cNvPr>
            <p:cNvSpPr/>
            <p:nvPr/>
          </p:nvSpPr>
          <p:spPr bwMode="auto">
            <a:xfrm>
              <a:off x="8957746" y="4229879"/>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1" name="Rectangle 250">
              <a:extLst>
                <a:ext uri="{FF2B5EF4-FFF2-40B4-BE49-F238E27FC236}">
                  <a16:creationId xmlns:a16="http://schemas.microsoft.com/office/drawing/2014/main" id="{AFF55B9E-360B-070A-9BAE-13487FE79C69}"/>
                </a:ext>
              </a:extLst>
            </p:cNvPr>
            <p:cNvSpPr/>
            <p:nvPr/>
          </p:nvSpPr>
          <p:spPr bwMode="auto">
            <a:xfrm>
              <a:off x="8071582" y="4487471"/>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2" name="Rectangle 251">
              <a:extLst>
                <a:ext uri="{FF2B5EF4-FFF2-40B4-BE49-F238E27FC236}">
                  <a16:creationId xmlns:a16="http://schemas.microsoft.com/office/drawing/2014/main" id="{F0914926-8C58-1CDD-D189-46FA9975D40D}"/>
                </a:ext>
              </a:extLst>
            </p:cNvPr>
            <p:cNvSpPr/>
            <p:nvPr/>
          </p:nvSpPr>
          <p:spPr bwMode="auto">
            <a:xfrm>
              <a:off x="7624031" y="4829753"/>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53" name="Rectangle 252">
              <a:extLst>
                <a:ext uri="{FF2B5EF4-FFF2-40B4-BE49-F238E27FC236}">
                  <a16:creationId xmlns:a16="http://schemas.microsoft.com/office/drawing/2014/main" id="{833C0513-471D-44B1-6065-C27EDA5AAB5D}"/>
                </a:ext>
              </a:extLst>
            </p:cNvPr>
            <p:cNvSpPr/>
            <p:nvPr/>
          </p:nvSpPr>
          <p:spPr bwMode="auto">
            <a:xfrm>
              <a:off x="7174579" y="5150940"/>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255" name="TextBox 254">
            <a:extLst>
              <a:ext uri="{FF2B5EF4-FFF2-40B4-BE49-F238E27FC236}">
                <a16:creationId xmlns:a16="http://schemas.microsoft.com/office/drawing/2014/main" id="{C68C0631-76C6-EDD5-27CB-8A5EB3142FBF}"/>
              </a:ext>
            </a:extLst>
          </p:cNvPr>
          <p:cNvSpPr txBox="1"/>
          <p:nvPr/>
        </p:nvSpPr>
        <p:spPr bwMode="auto">
          <a:xfrm>
            <a:off x="8768210" y="3762321"/>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DB338">
                    <a:lumMod val="75000"/>
                  </a:srgbClr>
                </a:solidFill>
                <a:effectLst/>
                <a:uLnTx/>
                <a:uFillTx/>
                <a:latin typeface="Calibri" panose="020F0502020204030204" pitchFamily="34" charset="0"/>
                <a:ea typeface="+mn-ea"/>
                <a:cs typeface="+mn-cs"/>
              </a:rPr>
              <a:t>240</a:t>
            </a:r>
          </a:p>
        </p:txBody>
      </p:sp>
      <p:sp>
        <p:nvSpPr>
          <p:cNvPr id="256" name="TextBox 255">
            <a:extLst>
              <a:ext uri="{FF2B5EF4-FFF2-40B4-BE49-F238E27FC236}">
                <a16:creationId xmlns:a16="http://schemas.microsoft.com/office/drawing/2014/main" id="{175B9CD5-26BE-0F51-23B7-C7C5110A1BF3}"/>
              </a:ext>
            </a:extLst>
          </p:cNvPr>
          <p:cNvSpPr txBox="1"/>
          <p:nvPr/>
        </p:nvSpPr>
        <p:spPr bwMode="auto">
          <a:xfrm>
            <a:off x="7880297" y="4173998"/>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DB338">
                    <a:lumMod val="75000"/>
                  </a:srgbClr>
                </a:solidFill>
                <a:effectLst/>
                <a:uLnTx/>
                <a:uFillTx/>
                <a:latin typeface="Calibri" panose="020F0502020204030204" pitchFamily="34" charset="0"/>
                <a:ea typeface="+mn-ea"/>
                <a:cs typeface="+mn-cs"/>
              </a:rPr>
              <a:t>145</a:t>
            </a:r>
          </a:p>
        </p:txBody>
      </p:sp>
      <p:sp>
        <p:nvSpPr>
          <p:cNvPr id="257" name="TextBox 256">
            <a:extLst>
              <a:ext uri="{FF2B5EF4-FFF2-40B4-BE49-F238E27FC236}">
                <a16:creationId xmlns:a16="http://schemas.microsoft.com/office/drawing/2014/main" id="{2CCA3DD2-F7B0-6429-CE48-6877B7CD1878}"/>
              </a:ext>
            </a:extLst>
          </p:cNvPr>
          <p:cNvSpPr txBox="1"/>
          <p:nvPr/>
        </p:nvSpPr>
        <p:spPr bwMode="auto">
          <a:xfrm>
            <a:off x="7489786" y="441044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DB338">
                    <a:lumMod val="75000"/>
                  </a:srgbClr>
                </a:solidFill>
                <a:effectLst/>
                <a:uLnTx/>
                <a:uFillTx/>
                <a:latin typeface="Calibri" panose="020F0502020204030204" pitchFamily="34" charset="0"/>
                <a:ea typeface="+mn-ea"/>
                <a:cs typeface="+mn-cs"/>
              </a:rPr>
              <a:t>97</a:t>
            </a:r>
          </a:p>
        </p:txBody>
      </p:sp>
      <p:sp>
        <p:nvSpPr>
          <p:cNvPr id="258" name="TextBox 257">
            <a:extLst>
              <a:ext uri="{FF2B5EF4-FFF2-40B4-BE49-F238E27FC236}">
                <a16:creationId xmlns:a16="http://schemas.microsoft.com/office/drawing/2014/main" id="{7843B767-3878-368E-5EB9-E9A7F8CBF623}"/>
              </a:ext>
            </a:extLst>
          </p:cNvPr>
          <p:cNvSpPr txBox="1"/>
          <p:nvPr/>
        </p:nvSpPr>
        <p:spPr bwMode="auto">
          <a:xfrm>
            <a:off x="9669366" y="3529809"/>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DB338">
                    <a:lumMod val="75000"/>
                  </a:srgbClr>
                </a:solidFill>
                <a:effectLst/>
                <a:uLnTx/>
                <a:uFillTx/>
                <a:latin typeface="Calibri" panose="020F0502020204030204" pitchFamily="34" charset="0"/>
                <a:ea typeface="+mn-ea"/>
                <a:cs typeface="+mn-cs"/>
              </a:rPr>
              <a:t>288</a:t>
            </a:r>
          </a:p>
        </p:txBody>
      </p:sp>
      <p:sp>
        <p:nvSpPr>
          <p:cNvPr id="259" name="TextBox 258">
            <a:extLst>
              <a:ext uri="{FF2B5EF4-FFF2-40B4-BE49-F238E27FC236}">
                <a16:creationId xmlns:a16="http://schemas.microsoft.com/office/drawing/2014/main" id="{C5926C0F-7E96-A917-D736-9AE67E561CF4}"/>
              </a:ext>
            </a:extLst>
          </p:cNvPr>
          <p:cNvSpPr txBox="1"/>
          <p:nvPr/>
        </p:nvSpPr>
        <p:spPr bwMode="auto">
          <a:xfrm>
            <a:off x="10561184" y="3180292"/>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DB338">
                    <a:lumMod val="75000"/>
                  </a:srgbClr>
                </a:solidFill>
                <a:effectLst/>
                <a:uLnTx/>
                <a:uFillTx/>
                <a:latin typeface="Calibri" panose="020F0502020204030204" pitchFamily="34" charset="0"/>
                <a:ea typeface="+mn-ea"/>
                <a:cs typeface="+mn-cs"/>
              </a:rPr>
              <a:t>368</a:t>
            </a:r>
          </a:p>
        </p:txBody>
      </p:sp>
      <p:sp>
        <p:nvSpPr>
          <p:cNvPr id="260" name="TextBox 259">
            <a:extLst>
              <a:ext uri="{FF2B5EF4-FFF2-40B4-BE49-F238E27FC236}">
                <a16:creationId xmlns:a16="http://schemas.microsoft.com/office/drawing/2014/main" id="{3E265B15-EF80-C1A9-472F-C5E73A04A286}"/>
              </a:ext>
            </a:extLst>
          </p:cNvPr>
          <p:cNvSpPr txBox="1"/>
          <p:nvPr/>
        </p:nvSpPr>
        <p:spPr bwMode="auto">
          <a:xfrm>
            <a:off x="11466195" y="3310335"/>
            <a:ext cx="4587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DB338">
                    <a:lumMod val="75000"/>
                  </a:srgbClr>
                </a:solidFill>
                <a:effectLst/>
                <a:uLnTx/>
                <a:uFillTx/>
                <a:latin typeface="Calibri" panose="020F0502020204030204" pitchFamily="34" charset="0"/>
                <a:ea typeface="+mn-ea"/>
                <a:cs typeface="+mn-cs"/>
              </a:rPr>
              <a:t>338</a:t>
            </a:r>
          </a:p>
        </p:txBody>
      </p:sp>
      <p:grpSp>
        <p:nvGrpSpPr>
          <p:cNvPr id="266" name="Group 265">
            <a:extLst>
              <a:ext uri="{FF2B5EF4-FFF2-40B4-BE49-F238E27FC236}">
                <a16:creationId xmlns:a16="http://schemas.microsoft.com/office/drawing/2014/main" id="{E5E8BC11-4E9E-78FC-DE17-4E08D130D3C0}"/>
              </a:ext>
            </a:extLst>
          </p:cNvPr>
          <p:cNvGrpSpPr/>
          <p:nvPr/>
        </p:nvGrpSpPr>
        <p:grpSpPr>
          <a:xfrm>
            <a:off x="7469147" y="2702712"/>
            <a:ext cx="2386872" cy="1338147"/>
            <a:chOff x="7469147" y="2702712"/>
            <a:chExt cx="2386872" cy="1338147"/>
          </a:xfrm>
        </p:grpSpPr>
        <p:sp>
          <p:nvSpPr>
            <p:cNvPr id="52" name="TextBox 51">
              <a:extLst>
                <a:ext uri="{FF2B5EF4-FFF2-40B4-BE49-F238E27FC236}">
                  <a16:creationId xmlns:a16="http://schemas.microsoft.com/office/drawing/2014/main" id="{EC0A0E70-04AD-4724-92C6-6F41B65B16E8}"/>
                </a:ext>
              </a:extLst>
            </p:cNvPr>
            <p:cNvSpPr txBox="1"/>
            <p:nvPr/>
          </p:nvSpPr>
          <p:spPr>
            <a:xfrm>
              <a:off x="7469147" y="2702712"/>
              <a:ext cx="2386872" cy="21544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BL CD4+ Cell Counts (cells/mm</a:t>
              </a:r>
              <a:r>
                <a:rPr kumimoji="0" lang="en-US" sz="1400" b="1"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3</a:t>
              </a:r>
              <a:r>
                <a:rPr kumimoji="0" 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endParaRPr kumimoji="0" lang="en-US" sz="1400" b="1"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 name="TextBox 12">
              <a:extLst>
                <a:ext uri="{FF2B5EF4-FFF2-40B4-BE49-F238E27FC236}">
                  <a16:creationId xmlns:a16="http://schemas.microsoft.com/office/drawing/2014/main" id="{2C30E236-BCE4-4479-B766-436C6AAB1CD1}"/>
                </a:ext>
              </a:extLst>
            </p:cNvPr>
            <p:cNvSpPr txBox="1"/>
            <p:nvPr/>
          </p:nvSpPr>
          <p:spPr bwMode="auto">
            <a:xfrm>
              <a:off x="7769363" y="2871308"/>
              <a:ext cx="1652888"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rtlCol="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&lt;20 (n = 72)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 to &lt;50 (n = 25)</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 to &lt;100 (n = 39)</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 to &lt;200 (n = 63)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 (n = 73)</a:t>
              </a:r>
            </a:p>
          </p:txBody>
        </p:sp>
        <p:cxnSp>
          <p:nvCxnSpPr>
            <p:cNvPr id="209" name="Straight Connector 208">
              <a:extLst>
                <a:ext uri="{FF2B5EF4-FFF2-40B4-BE49-F238E27FC236}">
                  <a16:creationId xmlns:a16="http://schemas.microsoft.com/office/drawing/2014/main" id="{7BD52324-7E14-733E-D495-7960CF5264C0}"/>
                </a:ext>
              </a:extLst>
            </p:cNvPr>
            <p:cNvCxnSpPr>
              <a:cxnSpLocks/>
            </p:cNvCxnSpPr>
            <p:nvPr/>
          </p:nvCxnSpPr>
          <p:spPr bwMode="auto">
            <a:xfrm>
              <a:off x="7508563" y="3873779"/>
              <a:ext cx="260800" cy="0"/>
            </a:xfrm>
            <a:prstGeom prst="line">
              <a:avLst/>
            </a:prstGeom>
            <a:noFill/>
            <a:ln w="28575" cap="flat" cmpd="sng" algn="ctr">
              <a:solidFill>
                <a:schemeClr val="accent2"/>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CA568DDF-1244-495F-676E-0986419DF0AE}"/>
                </a:ext>
              </a:extLst>
            </p:cNvPr>
            <p:cNvCxnSpPr>
              <a:cxnSpLocks/>
            </p:cNvCxnSpPr>
            <p:nvPr/>
          </p:nvCxnSpPr>
          <p:spPr bwMode="auto">
            <a:xfrm>
              <a:off x="7508563" y="3680149"/>
              <a:ext cx="260800" cy="0"/>
            </a:xfrm>
            <a:prstGeom prst="line">
              <a:avLst/>
            </a:prstGeom>
            <a:noFill/>
            <a:ln w="28575" cap="flat" cmpd="sng" algn="ctr">
              <a:solidFill>
                <a:schemeClr val="accent6"/>
              </a:solidFill>
              <a:prstDash val="solid"/>
              <a:round/>
              <a:headEnd type="none" w="med" len="med"/>
              <a:tailEnd type="none" w="med" len="med"/>
            </a:ln>
            <a:effectLst/>
          </p:spPr>
        </p:cxnSp>
        <p:cxnSp>
          <p:nvCxnSpPr>
            <p:cNvPr id="211" name="Straight Connector 210">
              <a:extLst>
                <a:ext uri="{FF2B5EF4-FFF2-40B4-BE49-F238E27FC236}">
                  <a16:creationId xmlns:a16="http://schemas.microsoft.com/office/drawing/2014/main" id="{699245BE-3800-C7C1-2A9B-8AFAE6B2C25B}"/>
                </a:ext>
              </a:extLst>
            </p:cNvPr>
            <p:cNvCxnSpPr>
              <a:cxnSpLocks/>
            </p:cNvCxnSpPr>
            <p:nvPr/>
          </p:nvCxnSpPr>
          <p:spPr bwMode="auto">
            <a:xfrm>
              <a:off x="7508563" y="3450057"/>
              <a:ext cx="260800" cy="0"/>
            </a:xfrm>
            <a:prstGeom prst="line">
              <a:avLst/>
            </a:prstGeom>
            <a:noFill/>
            <a:ln w="28575" cap="flat" cmpd="sng" algn="ctr">
              <a:solidFill>
                <a:schemeClr val="accent4"/>
              </a:solidFill>
              <a:prstDash val="solid"/>
              <a:round/>
              <a:headEnd type="none" w="med" len="med"/>
              <a:tailEnd type="none" w="med" len="med"/>
            </a:ln>
            <a:effectLst/>
          </p:spPr>
        </p:cxnSp>
        <p:cxnSp>
          <p:nvCxnSpPr>
            <p:cNvPr id="212" name="Straight Connector 211">
              <a:extLst>
                <a:ext uri="{FF2B5EF4-FFF2-40B4-BE49-F238E27FC236}">
                  <a16:creationId xmlns:a16="http://schemas.microsoft.com/office/drawing/2014/main" id="{1C809035-925D-DCE7-6BE8-53503207D3F1}"/>
                </a:ext>
              </a:extLst>
            </p:cNvPr>
            <p:cNvCxnSpPr>
              <a:cxnSpLocks/>
            </p:cNvCxnSpPr>
            <p:nvPr/>
          </p:nvCxnSpPr>
          <p:spPr bwMode="auto">
            <a:xfrm>
              <a:off x="7508563" y="3235992"/>
              <a:ext cx="260800" cy="0"/>
            </a:xfrm>
            <a:prstGeom prst="line">
              <a:avLst/>
            </a:prstGeom>
            <a:noFill/>
            <a:ln w="28575" cap="flat" cmpd="sng" algn="ctr">
              <a:solidFill>
                <a:schemeClr val="bg2"/>
              </a:solidFill>
              <a:prstDash val="solid"/>
              <a:round/>
              <a:headEnd type="none" w="med" len="med"/>
              <a:tailEnd type="none" w="med" len="med"/>
            </a:ln>
            <a:effectLst/>
          </p:spPr>
        </p:cxnSp>
        <p:cxnSp>
          <p:nvCxnSpPr>
            <p:cNvPr id="213" name="Straight Connector 212">
              <a:extLst>
                <a:ext uri="{FF2B5EF4-FFF2-40B4-BE49-F238E27FC236}">
                  <a16:creationId xmlns:a16="http://schemas.microsoft.com/office/drawing/2014/main" id="{6E149424-749A-92C2-EE91-A534E1F94DC0}"/>
                </a:ext>
              </a:extLst>
            </p:cNvPr>
            <p:cNvCxnSpPr>
              <a:cxnSpLocks/>
            </p:cNvCxnSpPr>
            <p:nvPr/>
          </p:nvCxnSpPr>
          <p:spPr bwMode="auto">
            <a:xfrm>
              <a:off x="7508563" y="3040964"/>
              <a:ext cx="260800" cy="0"/>
            </a:xfrm>
            <a:prstGeom prst="line">
              <a:avLst/>
            </a:prstGeom>
            <a:noFill/>
            <a:ln w="28575" cap="flat" cmpd="sng" algn="ctr">
              <a:solidFill>
                <a:schemeClr val="accent5"/>
              </a:solidFill>
              <a:prstDash val="solid"/>
              <a:round/>
              <a:headEnd type="none" w="med" len="med"/>
              <a:tailEnd type="none" w="med" len="med"/>
            </a:ln>
            <a:effectLst/>
          </p:spPr>
        </p:cxnSp>
        <p:sp>
          <p:nvSpPr>
            <p:cNvPr id="261" name="Oval 260">
              <a:extLst>
                <a:ext uri="{FF2B5EF4-FFF2-40B4-BE49-F238E27FC236}">
                  <a16:creationId xmlns:a16="http://schemas.microsoft.com/office/drawing/2014/main" id="{D841E126-C499-1480-F780-9B2376D1642E}"/>
                </a:ext>
              </a:extLst>
            </p:cNvPr>
            <p:cNvSpPr/>
            <p:nvPr/>
          </p:nvSpPr>
          <p:spPr bwMode="auto">
            <a:xfrm>
              <a:off x="7589931" y="2994160"/>
              <a:ext cx="98064" cy="98064"/>
            </a:xfrm>
            <a:prstGeom prst="ellipse">
              <a:avLst/>
            </a:prstGeom>
            <a:solidFill>
              <a:schemeClr val="accent5"/>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2" name="Diamond 261">
              <a:extLst>
                <a:ext uri="{FF2B5EF4-FFF2-40B4-BE49-F238E27FC236}">
                  <a16:creationId xmlns:a16="http://schemas.microsoft.com/office/drawing/2014/main" id="{713A94B2-F5C8-93F5-B2F5-1DD72113C441}"/>
                </a:ext>
              </a:extLst>
            </p:cNvPr>
            <p:cNvSpPr/>
            <p:nvPr/>
          </p:nvSpPr>
          <p:spPr bwMode="auto">
            <a:xfrm>
              <a:off x="7585007" y="3182047"/>
              <a:ext cx="107912" cy="107912"/>
            </a:xfrm>
            <a:prstGeom prst="diamond">
              <a:avLst/>
            </a:prstGeom>
            <a:solidFill>
              <a:schemeClr val="bg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3" name="Isosceles Triangle 262">
              <a:extLst>
                <a:ext uri="{FF2B5EF4-FFF2-40B4-BE49-F238E27FC236}">
                  <a16:creationId xmlns:a16="http://schemas.microsoft.com/office/drawing/2014/main" id="{E220881D-9C21-79ED-2639-601AFCAFFFB4}"/>
                </a:ext>
              </a:extLst>
            </p:cNvPr>
            <p:cNvSpPr/>
            <p:nvPr/>
          </p:nvSpPr>
          <p:spPr bwMode="auto">
            <a:xfrm>
              <a:off x="7584577" y="3394842"/>
              <a:ext cx="108773" cy="93770"/>
            </a:xfrm>
            <a:prstGeom prst="triangle">
              <a:avLst/>
            </a:prstGeom>
            <a:solidFill>
              <a:schemeClr val="accent4"/>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4" name="Rectangle 263">
              <a:extLst>
                <a:ext uri="{FF2B5EF4-FFF2-40B4-BE49-F238E27FC236}">
                  <a16:creationId xmlns:a16="http://schemas.microsoft.com/office/drawing/2014/main" id="{0674F308-7E9B-DA32-8F12-3FEA2C6880EF}"/>
                </a:ext>
              </a:extLst>
            </p:cNvPr>
            <p:cNvSpPr/>
            <p:nvPr/>
          </p:nvSpPr>
          <p:spPr bwMode="auto">
            <a:xfrm>
              <a:off x="7589504" y="3823025"/>
              <a:ext cx="98919" cy="98919"/>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265" name="Rectangle 264">
              <a:extLst>
                <a:ext uri="{FF2B5EF4-FFF2-40B4-BE49-F238E27FC236}">
                  <a16:creationId xmlns:a16="http://schemas.microsoft.com/office/drawing/2014/main" id="{40DE8972-9078-89FC-5E53-01BA9CAFA148}"/>
                </a:ext>
              </a:extLst>
            </p:cNvPr>
            <p:cNvSpPr/>
            <p:nvPr/>
          </p:nvSpPr>
          <p:spPr bwMode="auto">
            <a:xfrm>
              <a:off x="7589504" y="3632102"/>
              <a:ext cx="98919" cy="98919"/>
            </a:xfrm>
            <a:prstGeom prst="rect">
              <a:avLst/>
            </a:prstGeom>
            <a:solidFill>
              <a:schemeClr val="accent6"/>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18" name="TextBox 17">
            <a:extLst>
              <a:ext uri="{FF2B5EF4-FFF2-40B4-BE49-F238E27FC236}">
                <a16:creationId xmlns:a16="http://schemas.microsoft.com/office/drawing/2014/main" id="{F1E29567-0A2F-780D-5AB9-9B39EE2C45F8}"/>
              </a:ext>
            </a:extLst>
          </p:cNvPr>
          <p:cNvSpPr txBox="1"/>
          <p:nvPr/>
        </p:nvSpPr>
        <p:spPr bwMode="auto">
          <a:xfrm>
            <a:off x="983877" y="5815263"/>
            <a:ext cx="409087"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1" fontAlgn="auto" latinLnBrk="0" hangingPunct="1">
              <a:lnSpc>
                <a:spcPct val="90000"/>
              </a:lnSpc>
              <a:spcBef>
                <a:spcPts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a:t>
            </a:r>
          </a:p>
        </p:txBody>
      </p:sp>
    </p:spTree>
    <p:extLst>
      <p:ext uri="{BB962C8B-B14F-4D97-AF65-F5344CB8AC3E}">
        <p14:creationId xmlns:p14="http://schemas.microsoft.com/office/powerpoint/2010/main" val="2638416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8072-D32A-42D4-A789-855227342C27}"/>
              </a:ext>
            </a:extLst>
          </p:cNvPr>
          <p:cNvSpPr>
            <a:spLocks noGrp="1"/>
          </p:cNvSpPr>
          <p:nvPr>
            <p:ph type="title"/>
          </p:nvPr>
        </p:nvSpPr>
        <p:spPr/>
        <p:txBody>
          <a:bodyPr/>
          <a:lstStyle/>
          <a:p>
            <a:r>
              <a:rPr lang="en-US" dirty="0"/>
              <a:t>Ibalizumab and Fostemsavir:</a:t>
            </a:r>
            <a:br>
              <a:rPr lang="en-US" dirty="0"/>
            </a:br>
            <a:r>
              <a:rPr lang="en-US" dirty="0"/>
              <a:t>Administration Information for Patient Counseling</a:t>
            </a:r>
          </a:p>
        </p:txBody>
      </p:sp>
      <p:sp>
        <p:nvSpPr>
          <p:cNvPr id="3" name="Content Placeholder 2">
            <a:extLst>
              <a:ext uri="{FF2B5EF4-FFF2-40B4-BE49-F238E27FC236}">
                <a16:creationId xmlns:a16="http://schemas.microsoft.com/office/drawing/2014/main" id="{54916196-BD76-4C31-BF69-99F44FDE4951}"/>
              </a:ext>
            </a:extLst>
          </p:cNvPr>
          <p:cNvSpPr>
            <a:spLocks noGrp="1"/>
          </p:cNvSpPr>
          <p:nvPr>
            <p:ph sz="half" idx="1"/>
          </p:nvPr>
        </p:nvSpPr>
        <p:spPr>
          <a:xfrm>
            <a:off x="601820" y="1510730"/>
            <a:ext cx="5494180" cy="4678738"/>
          </a:xfrm>
        </p:spPr>
        <p:txBody>
          <a:bodyPr/>
          <a:lstStyle/>
          <a:p>
            <a:pPr>
              <a:spcAft>
                <a:spcPts val="500"/>
              </a:spcAft>
            </a:pPr>
            <a:r>
              <a:rPr lang="en-US" sz="2600" b="1" dirty="0">
                <a:solidFill>
                  <a:schemeClr val="accent3"/>
                </a:solidFill>
              </a:rPr>
              <a:t>Ibalizumab</a:t>
            </a:r>
          </a:p>
          <a:p>
            <a:pPr lvl="1">
              <a:spcAft>
                <a:spcPts val="500"/>
              </a:spcAft>
            </a:pPr>
            <a:r>
              <a:rPr lang="en-US" sz="2400" dirty="0">
                <a:latin typeface="+mn-lt"/>
              </a:rPr>
              <a:t>Administered IV every 2 weeks</a:t>
            </a:r>
          </a:p>
          <a:p>
            <a:pPr lvl="1">
              <a:spcAft>
                <a:spcPts val="500"/>
              </a:spcAft>
            </a:pPr>
            <a:r>
              <a:rPr lang="en-US" sz="2400" dirty="0">
                <a:effectLst/>
                <a:latin typeface="+mn-lt"/>
              </a:rPr>
              <a:t>First infusion ≥30 min followed </a:t>
            </a:r>
            <a:br>
              <a:rPr lang="en-US" sz="2400" dirty="0">
                <a:effectLst/>
                <a:latin typeface="+mn-lt"/>
              </a:rPr>
            </a:br>
            <a:r>
              <a:rPr lang="en-US" sz="2400" dirty="0">
                <a:effectLst/>
                <a:latin typeface="+mn-lt"/>
              </a:rPr>
              <a:t>by 1-hr observation </a:t>
            </a:r>
          </a:p>
          <a:p>
            <a:pPr lvl="1">
              <a:spcAft>
                <a:spcPts val="500"/>
              </a:spcAft>
            </a:pPr>
            <a:r>
              <a:rPr lang="en-US" sz="2400" dirty="0">
                <a:latin typeface="+mn-lt"/>
              </a:rPr>
              <a:t>Maintenance</a:t>
            </a:r>
            <a:r>
              <a:rPr lang="en-US" sz="2400" dirty="0">
                <a:effectLst/>
                <a:latin typeface="+mn-lt"/>
              </a:rPr>
              <a:t> doses (</a:t>
            </a:r>
            <a:r>
              <a:rPr lang="en-US" sz="2400" dirty="0">
                <a:latin typeface="+mn-lt"/>
              </a:rPr>
              <a:t>followed by observation for 15 min if no AEs):</a:t>
            </a:r>
            <a:endParaRPr lang="en-US" sz="2400" dirty="0">
              <a:effectLst/>
              <a:latin typeface="+mn-lt"/>
            </a:endParaRPr>
          </a:p>
          <a:p>
            <a:pPr lvl="2">
              <a:spcAft>
                <a:spcPts val="500"/>
              </a:spcAft>
            </a:pPr>
            <a:r>
              <a:rPr lang="en-US" sz="2200" dirty="0">
                <a:latin typeface="+mn-lt"/>
              </a:rPr>
              <a:t>D</a:t>
            </a:r>
            <a:r>
              <a:rPr lang="en-US" sz="2200" dirty="0">
                <a:effectLst/>
                <a:latin typeface="+mn-lt"/>
              </a:rPr>
              <a:t>ecrease</a:t>
            </a:r>
            <a:r>
              <a:rPr lang="en-US" sz="2200" dirty="0">
                <a:latin typeface="+mn-lt"/>
              </a:rPr>
              <a:t> infusion to </a:t>
            </a:r>
            <a:r>
              <a:rPr lang="en-US" sz="2200" dirty="0">
                <a:effectLst/>
                <a:latin typeface="+mn-lt"/>
              </a:rPr>
              <a:t>≥15 min </a:t>
            </a:r>
            <a:r>
              <a:rPr lang="en-US" sz="2200" b="1" dirty="0">
                <a:effectLst/>
                <a:latin typeface="+mn-lt"/>
              </a:rPr>
              <a:t>or</a:t>
            </a:r>
          </a:p>
          <a:p>
            <a:pPr lvl="2">
              <a:spcAft>
                <a:spcPts val="500"/>
              </a:spcAft>
            </a:pPr>
            <a:r>
              <a:rPr lang="en-US" sz="2200" dirty="0">
                <a:effectLst/>
                <a:latin typeface="+mn-lt"/>
              </a:rPr>
              <a:t>Undiluted IV push over 30 sec</a:t>
            </a:r>
          </a:p>
          <a:p>
            <a:pPr lvl="1">
              <a:spcAft>
                <a:spcPts val="500"/>
              </a:spcAft>
            </a:pPr>
            <a:r>
              <a:rPr lang="en-US" sz="2400" dirty="0">
                <a:latin typeface="+mn-lt"/>
              </a:rPr>
              <a:t>Most common AEs (incidence ≥5%): diarrhea, dizziness, nausea, and rash </a:t>
            </a:r>
          </a:p>
        </p:txBody>
      </p:sp>
      <p:sp>
        <p:nvSpPr>
          <p:cNvPr id="4" name="Content Placeholder 3">
            <a:extLst>
              <a:ext uri="{FF2B5EF4-FFF2-40B4-BE49-F238E27FC236}">
                <a16:creationId xmlns:a16="http://schemas.microsoft.com/office/drawing/2014/main" id="{426E0491-9D8B-41DF-8D18-3A330F4CBCD6}"/>
              </a:ext>
            </a:extLst>
          </p:cNvPr>
          <p:cNvSpPr>
            <a:spLocks noGrp="1"/>
          </p:cNvSpPr>
          <p:nvPr>
            <p:ph sz="half" idx="2"/>
          </p:nvPr>
        </p:nvSpPr>
        <p:spPr/>
        <p:txBody>
          <a:bodyPr/>
          <a:lstStyle/>
          <a:p>
            <a:r>
              <a:rPr lang="en-US" sz="2600" b="1" dirty="0">
                <a:solidFill>
                  <a:schemeClr val="accent3"/>
                </a:solidFill>
              </a:rPr>
              <a:t>Fostemsavir</a:t>
            </a:r>
          </a:p>
          <a:p>
            <a:pPr lvl="1"/>
            <a:r>
              <a:rPr lang="en-US" sz="2400" dirty="0"/>
              <a:t>Oral extended-release tablets</a:t>
            </a:r>
          </a:p>
          <a:p>
            <a:pPr lvl="1"/>
            <a:r>
              <a:rPr lang="en-US" sz="2400" b="1" dirty="0"/>
              <a:t>One tablet taken twice daily, </a:t>
            </a:r>
            <a:br>
              <a:rPr lang="en-US" sz="2400" b="1" dirty="0"/>
            </a:br>
            <a:r>
              <a:rPr lang="en-US" sz="2400" b="1" dirty="0"/>
              <a:t>with or without food</a:t>
            </a:r>
          </a:p>
          <a:p>
            <a:pPr lvl="1"/>
            <a:r>
              <a:rPr lang="en-US" sz="2400" dirty="0"/>
              <a:t>Must be swallowed WHOLE; </a:t>
            </a:r>
            <a:br>
              <a:rPr lang="en-US" sz="2400" dirty="0"/>
            </a:br>
            <a:r>
              <a:rPr lang="en-US" sz="2400" dirty="0"/>
              <a:t>do not chew, crush, or split the tablets</a:t>
            </a:r>
          </a:p>
          <a:p>
            <a:pPr lvl="1"/>
            <a:r>
              <a:rPr lang="en-US" sz="2400" dirty="0"/>
              <a:t>Most common AE observed in 5% of patients: nausea</a:t>
            </a:r>
          </a:p>
        </p:txBody>
      </p:sp>
      <p:grpSp>
        <p:nvGrpSpPr>
          <p:cNvPr id="5" name="Group 4">
            <a:extLst>
              <a:ext uri="{FF2B5EF4-FFF2-40B4-BE49-F238E27FC236}">
                <a16:creationId xmlns:a16="http://schemas.microsoft.com/office/drawing/2014/main" id="{6B3BA30A-602B-4BFD-8B73-3EBD9BDC22D8}"/>
              </a:ext>
            </a:extLst>
          </p:cNvPr>
          <p:cNvGrpSpPr/>
          <p:nvPr/>
        </p:nvGrpSpPr>
        <p:grpSpPr>
          <a:xfrm>
            <a:off x="9392911" y="6207927"/>
            <a:ext cx="2488502" cy="454909"/>
            <a:chOff x="9392911" y="6207927"/>
            <a:chExt cx="2488502" cy="454909"/>
          </a:xfrm>
        </p:grpSpPr>
        <p:pic>
          <p:nvPicPr>
            <p:cNvPr id="6" name="Picture 5" descr="A picture containing text, ax, wheel&#10;&#10;Description automatically generated">
              <a:extLst>
                <a:ext uri="{FF2B5EF4-FFF2-40B4-BE49-F238E27FC236}">
                  <a16:creationId xmlns:a16="http://schemas.microsoft.com/office/drawing/2014/main" id="{8487D187-5F8D-4413-BF10-B45FB7F9B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 name="Rectangle 8">
              <a:extLst>
                <a:ext uri="{FF2B5EF4-FFF2-40B4-BE49-F238E27FC236}">
                  <a16:creationId xmlns:a16="http://schemas.microsoft.com/office/drawing/2014/main" id="{8A9D32C6-B919-4BDB-9215-213F976AD23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 name="TextBox 7">
            <a:extLst>
              <a:ext uri="{FF2B5EF4-FFF2-40B4-BE49-F238E27FC236}">
                <a16:creationId xmlns:a16="http://schemas.microsoft.com/office/drawing/2014/main" id="{5096F568-9E38-466A-8152-98FF2E4DB1D5}"/>
              </a:ext>
            </a:extLst>
          </p:cNvPr>
          <p:cNvSpPr txBox="1"/>
          <p:nvPr/>
        </p:nvSpPr>
        <p:spPr>
          <a:xfrm>
            <a:off x="393441" y="6372388"/>
            <a:ext cx="626597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Ibalizumab PI. Fostemsavir PI.</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69694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9D7F-E25F-4D1C-954E-3A4DF74BEF70}"/>
              </a:ext>
            </a:extLst>
          </p:cNvPr>
          <p:cNvSpPr>
            <a:spLocks noGrp="1"/>
          </p:cNvSpPr>
          <p:nvPr>
            <p:ph type="title"/>
          </p:nvPr>
        </p:nvSpPr>
        <p:spPr/>
        <p:txBody>
          <a:bodyPr/>
          <a:lstStyle/>
          <a:p>
            <a:r>
              <a:rPr lang="en-US" dirty="0"/>
              <a:t>CAPELLA: Lenacapavir in Heavily ART-Experienced PWH</a:t>
            </a:r>
          </a:p>
        </p:txBody>
      </p:sp>
      <p:sp>
        <p:nvSpPr>
          <p:cNvPr id="3" name="Content Placeholder 2">
            <a:extLst>
              <a:ext uri="{FF2B5EF4-FFF2-40B4-BE49-F238E27FC236}">
                <a16:creationId xmlns:a16="http://schemas.microsoft.com/office/drawing/2014/main" id="{B93935FF-41FA-48A0-B06A-33CD8A7737B8}"/>
              </a:ext>
            </a:extLst>
          </p:cNvPr>
          <p:cNvSpPr>
            <a:spLocks noGrp="1"/>
          </p:cNvSpPr>
          <p:nvPr>
            <p:ph idx="1"/>
          </p:nvPr>
        </p:nvSpPr>
        <p:spPr/>
        <p:txBody>
          <a:bodyPr/>
          <a:lstStyle/>
          <a:p>
            <a:r>
              <a:rPr lang="en-US" sz="2400" dirty="0"/>
              <a:t>Ongoing, 2-cohort phase II/III trial of LEN: potent, long-acting, first-in-class </a:t>
            </a:r>
            <a:r>
              <a:rPr lang="en-US" sz="2400" b="1" dirty="0"/>
              <a:t>investigational</a:t>
            </a:r>
            <a:r>
              <a:rPr lang="en-US" sz="2400" dirty="0"/>
              <a:t> HIV capsid inhibitor</a:t>
            </a:r>
          </a:p>
          <a:p>
            <a:endParaRPr lang="en-US" sz="2400" dirty="0"/>
          </a:p>
          <a:p>
            <a:endParaRPr lang="en-US" sz="2400" dirty="0"/>
          </a:p>
          <a:p>
            <a:endParaRPr lang="en-US" sz="2400" dirty="0"/>
          </a:p>
          <a:p>
            <a:endParaRPr lang="en-US" sz="2400" dirty="0"/>
          </a:p>
          <a:p>
            <a:endParaRPr lang="en-US" sz="2400" dirty="0"/>
          </a:p>
          <a:p>
            <a:pPr marL="0" indent="0">
              <a:buNone/>
            </a:pPr>
            <a:endParaRPr lang="en-US" sz="2400" dirty="0"/>
          </a:p>
        </p:txBody>
      </p:sp>
      <p:sp>
        <p:nvSpPr>
          <p:cNvPr id="5" name="TextBox 4">
            <a:extLst>
              <a:ext uri="{FF2B5EF4-FFF2-40B4-BE49-F238E27FC236}">
                <a16:creationId xmlns:a16="http://schemas.microsoft.com/office/drawing/2014/main" id="{DF52FCBF-D97A-B145-A0B9-4D2FA432A276}"/>
              </a:ext>
            </a:extLst>
          </p:cNvPr>
          <p:cNvSpPr txBox="1"/>
          <p:nvPr/>
        </p:nvSpPr>
        <p:spPr bwMode="auto">
          <a:xfrm>
            <a:off x="3900379" y="2979972"/>
            <a:ext cx="2598851"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Randomized</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Decline of &lt;0.5 log</a:t>
            </a:r>
            <a:r>
              <a:rPr kumimoji="0" lang="en-US" altLang="en-US" sz="1600" b="0" i="0" u="none" strike="noStrike" kern="1200" cap="none" spc="0" normalizeH="0" baseline="-25000" noProof="0" dirty="0">
                <a:ln>
                  <a:noFill/>
                </a:ln>
                <a:solidFill>
                  <a:srgbClr val="000000"/>
                </a:solidFill>
                <a:effectLst/>
                <a:uLnTx/>
                <a:uFillTx/>
                <a:latin typeface="Calibri" panose="020F0502020204030204" pitchFamily="34" charset="0"/>
                <a:ea typeface="+mn-ea"/>
                <a:cs typeface="Arial" panose="020B0604020202020204" pitchFamily="34" charset="0"/>
              </a:rPr>
              <a:t>10</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c/mL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(vs screening)</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or ≥400 c/mL</a:t>
            </a:r>
          </a:p>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1" name="Text Box 23">
            <a:extLst>
              <a:ext uri="{FF2B5EF4-FFF2-40B4-BE49-F238E27FC236}">
                <a16:creationId xmlns:a16="http://schemas.microsoft.com/office/drawing/2014/main" id="{DF2A79F9-13A8-6742-98DC-B1A1E3573737}"/>
              </a:ext>
            </a:extLst>
          </p:cNvPr>
          <p:cNvSpPr txBox="1">
            <a:spLocks noChangeArrowheads="1"/>
          </p:cNvSpPr>
          <p:nvPr/>
        </p:nvSpPr>
        <p:spPr bwMode="auto">
          <a:xfrm>
            <a:off x="181142" y="2910522"/>
            <a:ext cx="259885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≥400 c/mL, resistance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to ≥2 agents from 3 of 4 main ARV classes, and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 fully active agents from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 main ARV classes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72)</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Rectangle 24">
            <a:extLst>
              <a:ext uri="{FF2B5EF4-FFF2-40B4-BE49-F238E27FC236}">
                <a16:creationId xmlns:a16="http://schemas.microsoft.com/office/drawing/2014/main" id="{518476C5-514F-474A-B1EA-4CB6E494560F}"/>
              </a:ext>
            </a:extLst>
          </p:cNvPr>
          <p:cNvSpPr>
            <a:spLocks noChangeArrowheads="1"/>
          </p:cNvSpPr>
          <p:nvPr/>
        </p:nvSpPr>
        <p:spPr bwMode="auto">
          <a:xfrm>
            <a:off x="6665077" y="2438653"/>
            <a:ext cx="2247021" cy="93404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Failing Regimen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24)</a:t>
            </a:r>
          </a:p>
        </p:txBody>
      </p:sp>
      <p:sp>
        <p:nvSpPr>
          <p:cNvPr id="13" name="Rectangle 25">
            <a:extLst>
              <a:ext uri="{FF2B5EF4-FFF2-40B4-BE49-F238E27FC236}">
                <a16:creationId xmlns:a16="http://schemas.microsoft.com/office/drawing/2014/main" id="{76894355-7306-794B-848C-C230EA683164}"/>
              </a:ext>
            </a:extLst>
          </p:cNvPr>
          <p:cNvSpPr>
            <a:spLocks noChangeArrowheads="1"/>
          </p:cNvSpPr>
          <p:nvPr/>
        </p:nvSpPr>
        <p:spPr bwMode="auto">
          <a:xfrm>
            <a:off x="6654336" y="4778452"/>
            <a:ext cx="2247021"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36)</a:t>
            </a:r>
          </a:p>
        </p:txBody>
      </p:sp>
      <p:sp>
        <p:nvSpPr>
          <p:cNvPr id="14" name="Line 26">
            <a:extLst>
              <a:ext uri="{FF2B5EF4-FFF2-40B4-BE49-F238E27FC236}">
                <a16:creationId xmlns:a16="http://schemas.microsoft.com/office/drawing/2014/main" id="{E21D3ABA-D42C-3D4A-81E8-08F63998212E}"/>
              </a:ext>
            </a:extLst>
          </p:cNvPr>
          <p:cNvSpPr>
            <a:spLocks noChangeShapeType="1"/>
          </p:cNvSpPr>
          <p:nvPr/>
        </p:nvSpPr>
        <p:spPr bwMode="auto">
          <a:xfrm>
            <a:off x="6257012" y="3516680"/>
            <a:ext cx="319514" cy="42498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5" name="Line 27">
            <a:extLst>
              <a:ext uri="{FF2B5EF4-FFF2-40B4-BE49-F238E27FC236}">
                <a16:creationId xmlns:a16="http://schemas.microsoft.com/office/drawing/2014/main" id="{4FBCE7DF-A697-9D47-B222-4CBACF21EB6D}"/>
              </a:ext>
            </a:extLst>
          </p:cNvPr>
          <p:cNvSpPr>
            <a:spLocks noChangeShapeType="1"/>
          </p:cNvSpPr>
          <p:nvPr/>
        </p:nvSpPr>
        <p:spPr bwMode="auto">
          <a:xfrm flipV="1">
            <a:off x="6257012" y="2911458"/>
            <a:ext cx="319513" cy="38004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6" name="Rectangle 28">
            <a:extLst>
              <a:ext uri="{FF2B5EF4-FFF2-40B4-BE49-F238E27FC236}">
                <a16:creationId xmlns:a16="http://schemas.microsoft.com/office/drawing/2014/main" id="{5CB93E28-95CF-8B4F-AF35-183490C38295}"/>
              </a:ext>
            </a:extLst>
          </p:cNvPr>
          <p:cNvSpPr>
            <a:spLocks noChangeArrowheads="1"/>
          </p:cNvSpPr>
          <p:nvPr/>
        </p:nvSpPr>
        <p:spPr bwMode="auto">
          <a:xfrm>
            <a:off x="6654336" y="3464748"/>
            <a:ext cx="2247021" cy="934049"/>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Failing Regimen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12)</a:t>
            </a:r>
          </a:p>
        </p:txBody>
      </p:sp>
      <p:sp>
        <p:nvSpPr>
          <p:cNvPr id="22" name="Text Box 23">
            <a:extLst>
              <a:ext uri="{FF2B5EF4-FFF2-40B4-BE49-F238E27FC236}">
                <a16:creationId xmlns:a16="http://schemas.microsoft.com/office/drawing/2014/main" id="{44BA2B18-1135-D64D-A329-57AC33D0779F}"/>
              </a:ext>
            </a:extLst>
          </p:cNvPr>
          <p:cNvSpPr txBox="1">
            <a:spLocks noChangeArrowheads="1"/>
          </p:cNvSpPr>
          <p:nvPr/>
        </p:nvSpPr>
        <p:spPr bwMode="auto">
          <a:xfrm>
            <a:off x="2496234" y="3741367"/>
            <a:ext cx="17400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Repeat</a:t>
            </a:r>
            <a:b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a:t>
            </a:r>
            <a:b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 screening</a:t>
            </a:r>
          </a:p>
        </p:txBody>
      </p:sp>
      <p:sp>
        <p:nvSpPr>
          <p:cNvPr id="23" name="Line 33">
            <a:extLst>
              <a:ext uri="{FF2B5EF4-FFF2-40B4-BE49-F238E27FC236}">
                <a16:creationId xmlns:a16="http://schemas.microsoft.com/office/drawing/2014/main" id="{B7CA90DA-7408-0448-BCFE-F1A448E9A952}"/>
              </a:ext>
            </a:extLst>
          </p:cNvPr>
          <p:cNvSpPr>
            <a:spLocks noChangeShapeType="1"/>
          </p:cNvSpPr>
          <p:nvPr/>
        </p:nvSpPr>
        <p:spPr bwMode="auto">
          <a:xfrm flipV="1">
            <a:off x="2586893" y="4156866"/>
            <a:ext cx="22596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6" name="TextBox 25">
            <a:extLst>
              <a:ext uri="{FF2B5EF4-FFF2-40B4-BE49-F238E27FC236}">
                <a16:creationId xmlns:a16="http://schemas.microsoft.com/office/drawing/2014/main" id="{775584EB-D14A-B84A-B64E-3E0A1B14ED53}"/>
              </a:ext>
            </a:extLst>
          </p:cNvPr>
          <p:cNvSpPr txBox="1"/>
          <p:nvPr/>
        </p:nvSpPr>
        <p:spPr bwMode="auto">
          <a:xfrm>
            <a:off x="6688012" y="2093644"/>
            <a:ext cx="22359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Functional Monotherapy</a:t>
            </a:r>
          </a:p>
        </p:txBody>
      </p:sp>
      <p:sp>
        <p:nvSpPr>
          <p:cNvPr id="27" name="Rectangle 24">
            <a:extLst>
              <a:ext uri="{FF2B5EF4-FFF2-40B4-BE49-F238E27FC236}">
                <a16:creationId xmlns:a16="http://schemas.microsoft.com/office/drawing/2014/main" id="{59950DA4-F16A-7743-A370-FAA7E3BE61A4}"/>
              </a:ext>
            </a:extLst>
          </p:cNvPr>
          <p:cNvSpPr>
            <a:spLocks noChangeArrowheads="1"/>
          </p:cNvSpPr>
          <p:nvPr/>
        </p:nvSpPr>
        <p:spPr bwMode="auto">
          <a:xfrm>
            <a:off x="9198398" y="2433207"/>
            <a:ext cx="2301548" cy="93404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p:txBody>
      </p:sp>
      <p:sp>
        <p:nvSpPr>
          <p:cNvPr id="28" name="Rectangle 25">
            <a:extLst>
              <a:ext uri="{FF2B5EF4-FFF2-40B4-BE49-F238E27FC236}">
                <a16:creationId xmlns:a16="http://schemas.microsoft.com/office/drawing/2014/main" id="{A74D8CEC-22AB-C544-A923-07A0342BFABE}"/>
              </a:ext>
            </a:extLst>
          </p:cNvPr>
          <p:cNvSpPr>
            <a:spLocks noChangeArrowheads="1"/>
          </p:cNvSpPr>
          <p:nvPr/>
        </p:nvSpPr>
        <p:spPr bwMode="auto">
          <a:xfrm>
            <a:off x="9187657" y="4773006"/>
            <a:ext cx="2301548"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OBR</a:t>
            </a:r>
          </a:p>
        </p:txBody>
      </p:sp>
      <p:sp>
        <p:nvSpPr>
          <p:cNvPr id="29" name="Rectangle 28">
            <a:extLst>
              <a:ext uri="{FF2B5EF4-FFF2-40B4-BE49-F238E27FC236}">
                <a16:creationId xmlns:a16="http://schemas.microsoft.com/office/drawing/2014/main" id="{17326234-43CB-EA49-8552-2DB469F3BEC4}"/>
              </a:ext>
            </a:extLst>
          </p:cNvPr>
          <p:cNvSpPr>
            <a:spLocks noChangeArrowheads="1"/>
          </p:cNvSpPr>
          <p:nvPr/>
        </p:nvSpPr>
        <p:spPr bwMode="auto">
          <a:xfrm>
            <a:off x="9187657" y="3459302"/>
            <a:ext cx="2301548" cy="934049"/>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for 14 Days →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p:txBody>
      </p:sp>
      <p:sp>
        <p:nvSpPr>
          <p:cNvPr id="30" name="TextBox 29">
            <a:extLst>
              <a:ext uri="{FF2B5EF4-FFF2-40B4-BE49-F238E27FC236}">
                <a16:creationId xmlns:a16="http://schemas.microsoft.com/office/drawing/2014/main" id="{F2F004B6-977C-674D-8F5F-7F5B22B8231D}"/>
              </a:ext>
            </a:extLst>
          </p:cNvPr>
          <p:cNvSpPr txBox="1"/>
          <p:nvPr/>
        </p:nvSpPr>
        <p:spPr bwMode="auto">
          <a:xfrm>
            <a:off x="9269830" y="2098511"/>
            <a:ext cx="20008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Maintenance Therapy</a:t>
            </a:r>
          </a:p>
        </p:txBody>
      </p:sp>
      <p:sp>
        <p:nvSpPr>
          <p:cNvPr id="6" name="TextBox 5">
            <a:extLst>
              <a:ext uri="{FF2B5EF4-FFF2-40B4-BE49-F238E27FC236}">
                <a16:creationId xmlns:a16="http://schemas.microsoft.com/office/drawing/2014/main" id="{814B66F2-2FDD-6544-955D-598077553CBA}"/>
              </a:ext>
            </a:extLst>
          </p:cNvPr>
          <p:cNvSpPr txBox="1"/>
          <p:nvPr/>
        </p:nvSpPr>
        <p:spPr bwMode="auto">
          <a:xfrm>
            <a:off x="5606907" y="5648152"/>
            <a:ext cx="63160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Oral LEN administered as 600 mg on Days 1 and 2, 300 mg on Day 8; SC LEN administered as 927 mg (2 x 1.5 mL) in the abdomen on Day 15 and Q6M thereafter. </a:t>
            </a:r>
          </a:p>
        </p:txBody>
      </p:sp>
      <p:sp>
        <p:nvSpPr>
          <p:cNvPr id="31" name="Line 33">
            <a:extLst>
              <a:ext uri="{FF2B5EF4-FFF2-40B4-BE49-F238E27FC236}">
                <a16:creationId xmlns:a16="http://schemas.microsoft.com/office/drawing/2014/main" id="{BB4E99D7-FE79-864B-A3AF-26F247C76802}"/>
              </a:ext>
            </a:extLst>
          </p:cNvPr>
          <p:cNvSpPr>
            <a:spLocks noChangeShapeType="1"/>
          </p:cNvSpPr>
          <p:nvPr/>
        </p:nvSpPr>
        <p:spPr bwMode="auto">
          <a:xfrm flipV="1">
            <a:off x="8912098" y="2957250"/>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2" name="Line 33">
            <a:extLst>
              <a:ext uri="{FF2B5EF4-FFF2-40B4-BE49-F238E27FC236}">
                <a16:creationId xmlns:a16="http://schemas.microsoft.com/office/drawing/2014/main" id="{96725D01-C96F-1741-B6FC-0D8AE76CD9C3}"/>
              </a:ext>
            </a:extLst>
          </p:cNvPr>
          <p:cNvSpPr>
            <a:spLocks noChangeShapeType="1"/>
          </p:cNvSpPr>
          <p:nvPr/>
        </p:nvSpPr>
        <p:spPr bwMode="auto">
          <a:xfrm flipV="1">
            <a:off x="8901357" y="3926326"/>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3" name="Line 33">
            <a:extLst>
              <a:ext uri="{FF2B5EF4-FFF2-40B4-BE49-F238E27FC236}">
                <a16:creationId xmlns:a16="http://schemas.microsoft.com/office/drawing/2014/main" id="{EC430096-9739-8E40-BBCB-3F7859B1030B}"/>
              </a:ext>
            </a:extLst>
          </p:cNvPr>
          <p:cNvSpPr>
            <a:spLocks noChangeShapeType="1"/>
          </p:cNvSpPr>
          <p:nvPr/>
        </p:nvSpPr>
        <p:spPr bwMode="auto">
          <a:xfrm flipV="1">
            <a:off x="8901357" y="5150428"/>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5" name="Line 26">
            <a:extLst>
              <a:ext uri="{FF2B5EF4-FFF2-40B4-BE49-F238E27FC236}">
                <a16:creationId xmlns:a16="http://schemas.microsoft.com/office/drawing/2014/main" id="{D88F27E3-AE28-4A72-BCB0-0AA916F2DAA8}"/>
              </a:ext>
            </a:extLst>
          </p:cNvPr>
          <p:cNvSpPr>
            <a:spLocks noChangeShapeType="1"/>
          </p:cNvSpPr>
          <p:nvPr/>
        </p:nvSpPr>
        <p:spPr bwMode="auto">
          <a:xfrm>
            <a:off x="4004166" y="4338804"/>
            <a:ext cx="232071" cy="25932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6" name="Line 27">
            <a:extLst>
              <a:ext uri="{FF2B5EF4-FFF2-40B4-BE49-F238E27FC236}">
                <a16:creationId xmlns:a16="http://schemas.microsoft.com/office/drawing/2014/main" id="{899E05F0-2696-4BDE-9E99-5D315FE2D56B}"/>
              </a:ext>
            </a:extLst>
          </p:cNvPr>
          <p:cNvSpPr>
            <a:spLocks noChangeShapeType="1"/>
          </p:cNvSpPr>
          <p:nvPr/>
        </p:nvSpPr>
        <p:spPr bwMode="auto">
          <a:xfrm flipV="1">
            <a:off x="4004166" y="3941661"/>
            <a:ext cx="232071" cy="25932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7" name="TextBox 36">
            <a:extLst>
              <a:ext uri="{FF2B5EF4-FFF2-40B4-BE49-F238E27FC236}">
                <a16:creationId xmlns:a16="http://schemas.microsoft.com/office/drawing/2014/main" id="{E64848D2-28D2-4902-A8EA-2F81B81AC88E}"/>
              </a:ext>
            </a:extLst>
          </p:cNvPr>
          <p:cNvSpPr txBox="1"/>
          <p:nvPr/>
        </p:nvSpPr>
        <p:spPr bwMode="auto">
          <a:xfrm>
            <a:off x="3891458" y="4579657"/>
            <a:ext cx="259885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Nonrandomized</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Decline of ≥0.5 log</a:t>
            </a:r>
            <a:r>
              <a:rPr kumimoji="0" lang="en-US" altLang="en-US" sz="1600" b="0" i="0" u="none" strike="noStrike" kern="1200" cap="none" spc="0" normalizeH="0" baseline="-25000" noProof="0" dirty="0">
                <a:ln>
                  <a:noFill/>
                </a:ln>
                <a:solidFill>
                  <a:srgbClr val="000000"/>
                </a:solidFill>
                <a:effectLst/>
                <a:uLnTx/>
                <a:uFillTx/>
                <a:latin typeface="Calibri" panose="020F0502020204030204" pitchFamily="34" charset="0"/>
                <a:ea typeface="+mn-ea"/>
                <a:cs typeface="Arial" panose="020B0604020202020204" pitchFamily="34" charset="0"/>
              </a:rPr>
              <a:t>10</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c/mL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(vs screening)</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or &lt;400 c/mL</a:t>
            </a:r>
          </a:p>
        </p:txBody>
      </p:sp>
      <p:sp>
        <p:nvSpPr>
          <p:cNvPr id="38" name="Line 33">
            <a:extLst>
              <a:ext uri="{FF2B5EF4-FFF2-40B4-BE49-F238E27FC236}">
                <a16:creationId xmlns:a16="http://schemas.microsoft.com/office/drawing/2014/main" id="{E7FAA551-6E0C-4708-B9D1-25DD301F0BCE}"/>
              </a:ext>
            </a:extLst>
          </p:cNvPr>
          <p:cNvSpPr>
            <a:spLocks noChangeShapeType="1"/>
          </p:cNvSpPr>
          <p:nvPr/>
        </p:nvSpPr>
        <p:spPr bwMode="auto">
          <a:xfrm flipV="1">
            <a:off x="6330877" y="5150428"/>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9" name="TextBox 38">
            <a:extLst>
              <a:ext uri="{FF2B5EF4-FFF2-40B4-BE49-F238E27FC236}">
                <a16:creationId xmlns:a16="http://schemas.microsoft.com/office/drawing/2014/main" id="{76F68881-EA66-401E-BDD1-20931FC35E82}"/>
              </a:ext>
            </a:extLst>
          </p:cNvPr>
          <p:cNvSpPr txBox="1"/>
          <p:nvPr/>
        </p:nvSpPr>
        <p:spPr bwMode="auto">
          <a:xfrm>
            <a:off x="7788587" y="1869709"/>
            <a:ext cx="259885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 Days</a:t>
            </a:r>
            <a:endParaRPr kumimoji="0" lang="en-US" alt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ct val="5000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40" name="Line 33">
            <a:extLst>
              <a:ext uri="{FF2B5EF4-FFF2-40B4-BE49-F238E27FC236}">
                <a16:creationId xmlns:a16="http://schemas.microsoft.com/office/drawing/2014/main" id="{9196C6A7-0188-459E-A883-6FF6E5DD680D}"/>
              </a:ext>
            </a:extLst>
          </p:cNvPr>
          <p:cNvSpPr>
            <a:spLocks noChangeShapeType="1"/>
          </p:cNvSpPr>
          <p:nvPr/>
        </p:nvSpPr>
        <p:spPr bwMode="auto">
          <a:xfrm flipH="1">
            <a:off x="9044507" y="2231555"/>
            <a:ext cx="0" cy="23731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pSp>
        <p:nvGrpSpPr>
          <p:cNvPr id="34" name="Group 33">
            <a:extLst>
              <a:ext uri="{FF2B5EF4-FFF2-40B4-BE49-F238E27FC236}">
                <a16:creationId xmlns:a16="http://schemas.microsoft.com/office/drawing/2014/main" id="{07C3AD30-4E44-C94C-A4F6-AD0BBB9156A0}"/>
              </a:ext>
            </a:extLst>
          </p:cNvPr>
          <p:cNvGrpSpPr/>
          <p:nvPr/>
        </p:nvGrpSpPr>
        <p:grpSpPr>
          <a:xfrm>
            <a:off x="9392911" y="6207927"/>
            <a:ext cx="2488502" cy="454909"/>
            <a:chOff x="9392911" y="6207927"/>
            <a:chExt cx="2488502" cy="454909"/>
          </a:xfrm>
        </p:grpSpPr>
        <p:pic>
          <p:nvPicPr>
            <p:cNvPr id="41" name="Picture 40" descr="A picture containing text, ax, wheel&#10;&#10;Description automatically generated">
              <a:extLst>
                <a:ext uri="{FF2B5EF4-FFF2-40B4-BE49-F238E27FC236}">
                  <a16:creationId xmlns:a16="http://schemas.microsoft.com/office/drawing/2014/main" id="{451B51EE-0229-AF41-B95E-8E28626A3F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2" name="Rectangle 8">
              <a:extLst>
                <a:ext uri="{FF2B5EF4-FFF2-40B4-BE49-F238E27FC236}">
                  <a16:creationId xmlns:a16="http://schemas.microsoft.com/office/drawing/2014/main" id="{BB11EF53-42FF-8545-AB3E-2AE4957725CE}"/>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4" name="Text Box 15">
            <a:extLst>
              <a:ext uri="{FF2B5EF4-FFF2-40B4-BE49-F238E27FC236}">
                <a16:creationId xmlns:a16="http://schemas.microsoft.com/office/drawing/2014/main" id="{788150DF-6DB4-46F8-97D6-85EADB6E928B}"/>
              </a:ext>
            </a:extLst>
          </p:cNvPr>
          <p:cNvSpPr txBox="1">
            <a:spLocks noChangeArrowheads="1"/>
          </p:cNvSpPr>
          <p:nvPr/>
        </p:nvSpPr>
        <p:spPr bwMode="auto">
          <a:xfrm>
            <a:off x="415315" y="63761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Ogbuagu. CROI 2022. Abstr 491.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51894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Content Placeholder 3">
            <a:extLst>
              <a:ext uri="{FF2B5EF4-FFF2-40B4-BE49-F238E27FC236}">
                <a16:creationId xmlns:a16="http://schemas.microsoft.com/office/drawing/2014/main" id="{E005EE3C-2D07-17F8-0EF5-A4C84A9FBBBE}"/>
              </a:ext>
            </a:extLst>
          </p:cNvPr>
          <p:cNvGraphicFramePr>
            <a:graphicFrameLocks/>
          </p:cNvGraphicFramePr>
          <p:nvPr/>
        </p:nvGraphicFramePr>
        <p:xfrm>
          <a:off x="6322212" y="1286291"/>
          <a:ext cx="5754785" cy="431500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p:txBody>
          <a:bodyPr/>
          <a:lstStyle/>
          <a:p>
            <a:r>
              <a:rPr lang="en-US" altLang="en-US" dirty="0"/>
              <a:t>CAPELLA: LEN </a:t>
            </a:r>
            <a:r>
              <a:rPr lang="en-US" dirty="0"/>
              <a:t>Efficacy at </a:t>
            </a:r>
            <a:r>
              <a:rPr lang="en-US" altLang="en-US" dirty="0" err="1"/>
              <a:t>Wk</a:t>
            </a:r>
            <a:r>
              <a:rPr lang="en-US" altLang="en-US" dirty="0"/>
              <a:t> 52</a:t>
            </a:r>
            <a:endParaRPr lang="en-US" dirty="0"/>
          </a:p>
        </p:txBody>
      </p:sp>
      <p:sp>
        <p:nvSpPr>
          <p:cNvPr id="7" name="Content Placeholder 6">
            <a:extLst>
              <a:ext uri="{FF2B5EF4-FFF2-40B4-BE49-F238E27FC236}">
                <a16:creationId xmlns:a16="http://schemas.microsoft.com/office/drawing/2014/main" id="{90E0B902-4939-FF47-B6C6-9780D757EC4D}"/>
              </a:ext>
            </a:extLst>
          </p:cNvPr>
          <p:cNvSpPr>
            <a:spLocks noGrp="1"/>
          </p:cNvSpPr>
          <p:nvPr>
            <p:ph idx="1"/>
          </p:nvPr>
        </p:nvSpPr>
        <p:spPr>
          <a:xfrm>
            <a:off x="596127" y="5882587"/>
            <a:ext cx="10877529" cy="474354"/>
          </a:xfrm>
        </p:spPr>
        <p:txBody>
          <a:bodyPr/>
          <a:lstStyle/>
          <a:p>
            <a:r>
              <a:rPr lang="en-US" sz="2400" dirty="0">
                <a:cs typeface="Calibri" panose="020F0502020204030204" pitchFamily="34" charset="0"/>
              </a:rPr>
              <a:t>CD4+ count increased by 83 cells/mm³ at Wk 52 in randomized cohort </a:t>
            </a:r>
          </a:p>
        </p:txBody>
      </p:sp>
      <p:cxnSp>
        <p:nvCxnSpPr>
          <p:cNvPr id="4" name="Straight Connector 3">
            <a:extLst>
              <a:ext uri="{FF2B5EF4-FFF2-40B4-BE49-F238E27FC236}">
                <a16:creationId xmlns:a16="http://schemas.microsoft.com/office/drawing/2014/main" id="{B9DDE07F-715C-48DF-A46E-6AF0689E8BAC}"/>
              </a:ext>
            </a:extLst>
          </p:cNvPr>
          <p:cNvCxnSpPr/>
          <p:nvPr/>
        </p:nvCxnSpPr>
        <p:spPr bwMode="auto">
          <a:xfrm>
            <a:off x="8873401" y="1967023"/>
            <a:ext cx="2640419" cy="0"/>
          </a:xfrm>
          <a:prstGeom prst="line">
            <a:avLst/>
          </a:prstGeom>
          <a:noFill/>
          <a:ln w="28575" cap="flat" cmpd="sng" algn="ctr">
            <a:solidFill>
              <a:schemeClr val="tx1"/>
            </a:solidFill>
            <a:prstDash val="solid"/>
            <a:round/>
            <a:headEnd type="none" w="med" len="med"/>
            <a:tailEnd type="none" w="med" len="med"/>
          </a:ln>
          <a:effectLst/>
        </p:spPr>
      </p:cxnSp>
      <p:sp>
        <p:nvSpPr>
          <p:cNvPr id="20" name="TextBox 19">
            <a:extLst>
              <a:ext uri="{FF2B5EF4-FFF2-40B4-BE49-F238E27FC236}">
                <a16:creationId xmlns:a16="http://schemas.microsoft.com/office/drawing/2014/main" id="{F02938F2-3D24-47DE-A929-7E23E84B3A34}"/>
              </a:ext>
            </a:extLst>
          </p:cNvPr>
          <p:cNvSpPr txBox="1"/>
          <p:nvPr/>
        </p:nvSpPr>
        <p:spPr bwMode="auto">
          <a:xfrm>
            <a:off x="6654286" y="1496696"/>
            <a:ext cx="49461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Nonrandomized and Randomized Cohorts</a:t>
            </a:r>
            <a:r>
              <a:rPr kumimoji="0" lang="en-US" sz="18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2</a:t>
            </a:r>
          </a:p>
        </p:txBody>
      </p:sp>
      <p:grpSp>
        <p:nvGrpSpPr>
          <p:cNvPr id="18" name="Group 17">
            <a:extLst>
              <a:ext uri="{FF2B5EF4-FFF2-40B4-BE49-F238E27FC236}">
                <a16:creationId xmlns:a16="http://schemas.microsoft.com/office/drawing/2014/main" id="{8762414A-A1CD-9346-8198-4666B32249D8}"/>
              </a:ext>
            </a:extLst>
          </p:cNvPr>
          <p:cNvGrpSpPr/>
          <p:nvPr/>
        </p:nvGrpSpPr>
        <p:grpSpPr>
          <a:xfrm>
            <a:off x="9392911" y="6207927"/>
            <a:ext cx="2488502" cy="454909"/>
            <a:chOff x="9392911" y="6207927"/>
            <a:chExt cx="2488502" cy="454909"/>
          </a:xfrm>
        </p:grpSpPr>
        <p:pic>
          <p:nvPicPr>
            <p:cNvPr id="21" name="Picture 20" descr="A picture containing text, ax, wheel&#10;&#10;Description automatically generated">
              <a:extLst>
                <a:ext uri="{FF2B5EF4-FFF2-40B4-BE49-F238E27FC236}">
                  <a16:creationId xmlns:a16="http://schemas.microsoft.com/office/drawing/2014/main" id="{6C6877CE-C222-1749-BBFD-91104D03C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3" name="Rectangle 8">
              <a:extLst>
                <a:ext uri="{FF2B5EF4-FFF2-40B4-BE49-F238E27FC236}">
                  <a16:creationId xmlns:a16="http://schemas.microsoft.com/office/drawing/2014/main" id="{4AB7AEAA-2A34-1A47-A754-FA9BF909CE6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5"/>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 name="TextBox 7">
            <a:extLst>
              <a:ext uri="{FF2B5EF4-FFF2-40B4-BE49-F238E27FC236}">
                <a16:creationId xmlns:a16="http://schemas.microsoft.com/office/drawing/2014/main" id="{2533D569-E112-FEFD-6567-543193F3573C}"/>
              </a:ext>
            </a:extLst>
          </p:cNvPr>
          <p:cNvSpPr txBox="1"/>
          <p:nvPr/>
        </p:nvSpPr>
        <p:spPr bwMode="auto">
          <a:xfrm>
            <a:off x="7189397" y="465563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56</a:t>
            </a:r>
          </a:p>
        </p:txBody>
      </p:sp>
      <p:sp>
        <p:nvSpPr>
          <p:cNvPr id="9" name="TextBox 8">
            <a:extLst>
              <a:ext uri="{FF2B5EF4-FFF2-40B4-BE49-F238E27FC236}">
                <a16:creationId xmlns:a16="http://schemas.microsoft.com/office/drawing/2014/main" id="{7B0438B9-5E3E-23DA-D653-A9139D5AF51D}"/>
              </a:ext>
            </a:extLst>
          </p:cNvPr>
          <p:cNvSpPr txBox="1"/>
          <p:nvPr/>
        </p:nvSpPr>
        <p:spPr bwMode="auto">
          <a:xfrm>
            <a:off x="7730346" y="465563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59</a:t>
            </a:r>
          </a:p>
        </p:txBody>
      </p:sp>
      <p:sp>
        <p:nvSpPr>
          <p:cNvPr id="10" name="TextBox 9">
            <a:extLst>
              <a:ext uri="{FF2B5EF4-FFF2-40B4-BE49-F238E27FC236}">
                <a16:creationId xmlns:a16="http://schemas.microsoft.com/office/drawing/2014/main" id="{F02E7440-FF7C-6137-3043-5320B61161F0}"/>
              </a:ext>
            </a:extLst>
          </p:cNvPr>
          <p:cNvSpPr txBox="1"/>
          <p:nvPr/>
        </p:nvSpPr>
        <p:spPr bwMode="auto">
          <a:xfrm>
            <a:off x="8849359" y="465563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11" name="TextBox 10">
            <a:extLst>
              <a:ext uri="{FF2B5EF4-FFF2-40B4-BE49-F238E27FC236}">
                <a16:creationId xmlns:a16="http://schemas.microsoft.com/office/drawing/2014/main" id="{CD79E4C2-9FF3-93FC-F2FF-19E4938F94AA}"/>
              </a:ext>
            </a:extLst>
          </p:cNvPr>
          <p:cNvSpPr txBox="1"/>
          <p:nvPr/>
        </p:nvSpPr>
        <p:spPr bwMode="auto">
          <a:xfrm>
            <a:off x="9429110" y="4655638"/>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8</a:t>
            </a:r>
          </a:p>
        </p:txBody>
      </p:sp>
      <p:sp>
        <p:nvSpPr>
          <p:cNvPr id="13" name="TextBox 12">
            <a:extLst>
              <a:ext uri="{FF2B5EF4-FFF2-40B4-BE49-F238E27FC236}">
                <a16:creationId xmlns:a16="http://schemas.microsoft.com/office/drawing/2014/main" id="{4098642E-D0F5-A2E2-AC53-288249061223}"/>
              </a:ext>
            </a:extLst>
          </p:cNvPr>
          <p:cNvSpPr txBox="1"/>
          <p:nvPr/>
        </p:nvSpPr>
        <p:spPr bwMode="auto">
          <a:xfrm>
            <a:off x="10502390" y="4703263"/>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16" name="TextBox 15">
            <a:extLst>
              <a:ext uri="{FF2B5EF4-FFF2-40B4-BE49-F238E27FC236}">
                <a16:creationId xmlns:a16="http://schemas.microsoft.com/office/drawing/2014/main" id="{013D7DF9-E0C5-730B-8177-7C96DF9F4113}"/>
              </a:ext>
            </a:extLst>
          </p:cNvPr>
          <p:cNvSpPr txBox="1"/>
          <p:nvPr/>
        </p:nvSpPr>
        <p:spPr bwMode="auto">
          <a:xfrm>
            <a:off x="11026569" y="4703263"/>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5</a:t>
            </a:r>
          </a:p>
        </p:txBody>
      </p:sp>
      <p:sp>
        <p:nvSpPr>
          <p:cNvPr id="22" name="TextBox 21">
            <a:extLst>
              <a:ext uri="{FF2B5EF4-FFF2-40B4-BE49-F238E27FC236}">
                <a16:creationId xmlns:a16="http://schemas.microsoft.com/office/drawing/2014/main" id="{0B514E9E-2C32-2152-EBD4-86C015B8973F}"/>
              </a:ext>
            </a:extLst>
          </p:cNvPr>
          <p:cNvSpPr txBox="1"/>
          <p:nvPr/>
        </p:nvSpPr>
        <p:spPr bwMode="auto">
          <a:xfrm rot="16200000">
            <a:off x="5496694" y="3233676"/>
            <a:ext cx="15172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Participants (%)</a:t>
            </a:r>
          </a:p>
        </p:txBody>
      </p:sp>
      <p:sp>
        <p:nvSpPr>
          <p:cNvPr id="24" name="TextBox 23">
            <a:extLst>
              <a:ext uri="{FF2B5EF4-FFF2-40B4-BE49-F238E27FC236}">
                <a16:creationId xmlns:a16="http://schemas.microsoft.com/office/drawing/2014/main" id="{DDF32E6D-C17B-1E7E-D20E-B77B92B9867D}"/>
              </a:ext>
            </a:extLst>
          </p:cNvPr>
          <p:cNvSpPr txBox="1"/>
          <p:nvPr/>
        </p:nvSpPr>
        <p:spPr bwMode="auto">
          <a:xfrm>
            <a:off x="6277971" y="4655638"/>
            <a:ext cx="4090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a:t>
            </a:r>
          </a:p>
        </p:txBody>
      </p:sp>
      <p:sp>
        <p:nvSpPr>
          <p:cNvPr id="63" name="TextBox 62">
            <a:extLst>
              <a:ext uri="{FF2B5EF4-FFF2-40B4-BE49-F238E27FC236}">
                <a16:creationId xmlns:a16="http://schemas.microsoft.com/office/drawing/2014/main" id="{1002216E-8E90-442C-F3A9-0A4CAACB250D}"/>
              </a:ext>
            </a:extLst>
          </p:cNvPr>
          <p:cNvSpPr txBox="1"/>
          <p:nvPr/>
        </p:nvSpPr>
        <p:spPr bwMode="auto">
          <a:xfrm>
            <a:off x="6715933" y="4993064"/>
            <a:ext cx="19162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Virologic Suppression</a:t>
            </a:r>
          </a:p>
        </p:txBody>
      </p:sp>
      <p:sp>
        <p:nvSpPr>
          <p:cNvPr id="80" name="TextBox 79">
            <a:extLst>
              <a:ext uri="{FF2B5EF4-FFF2-40B4-BE49-F238E27FC236}">
                <a16:creationId xmlns:a16="http://schemas.microsoft.com/office/drawing/2014/main" id="{A8B4810D-2C6B-E9F0-651C-C7B3BB9B4A69}"/>
              </a:ext>
            </a:extLst>
          </p:cNvPr>
          <p:cNvSpPr txBox="1"/>
          <p:nvPr/>
        </p:nvSpPr>
        <p:spPr bwMode="auto">
          <a:xfrm>
            <a:off x="8557209" y="4993064"/>
            <a:ext cx="15175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Virologic Failure</a:t>
            </a:r>
          </a:p>
        </p:txBody>
      </p:sp>
      <p:sp>
        <p:nvSpPr>
          <p:cNvPr id="87" name="TextBox 86">
            <a:extLst>
              <a:ext uri="{FF2B5EF4-FFF2-40B4-BE49-F238E27FC236}">
                <a16:creationId xmlns:a16="http://schemas.microsoft.com/office/drawing/2014/main" id="{124D233F-878C-3BEA-D9EE-AD9D35813E4D}"/>
              </a:ext>
            </a:extLst>
          </p:cNvPr>
          <p:cNvSpPr txBox="1"/>
          <p:nvPr/>
        </p:nvSpPr>
        <p:spPr bwMode="auto">
          <a:xfrm>
            <a:off x="10194266" y="4993064"/>
            <a:ext cx="15175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No Virologic Data</a:t>
            </a:r>
          </a:p>
        </p:txBody>
      </p:sp>
      <p:cxnSp>
        <p:nvCxnSpPr>
          <p:cNvPr id="95" name="Straight Connector 94">
            <a:extLst>
              <a:ext uri="{FF2B5EF4-FFF2-40B4-BE49-F238E27FC236}">
                <a16:creationId xmlns:a16="http://schemas.microsoft.com/office/drawing/2014/main" id="{52DB7A06-9B44-14D0-7B82-E95EF4AA27E3}"/>
              </a:ext>
            </a:extLst>
          </p:cNvPr>
          <p:cNvCxnSpPr/>
          <p:nvPr/>
        </p:nvCxnSpPr>
        <p:spPr bwMode="auto">
          <a:xfrm>
            <a:off x="3738294" y="1945758"/>
            <a:ext cx="1158949" cy="0"/>
          </a:xfrm>
          <a:prstGeom prst="line">
            <a:avLst/>
          </a:prstGeom>
          <a:noFill/>
          <a:ln w="28575" cap="flat" cmpd="sng" algn="ctr">
            <a:solidFill>
              <a:schemeClr val="tx1"/>
            </a:solidFill>
            <a:prstDash val="solid"/>
            <a:round/>
            <a:headEnd type="none" w="med" len="med"/>
            <a:tailEnd type="none" w="med" len="med"/>
          </a:ln>
          <a:effectLst/>
        </p:spPr>
      </p:cxnSp>
      <p:sp>
        <p:nvSpPr>
          <p:cNvPr id="99" name="TextBox 98">
            <a:extLst>
              <a:ext uri="{FF2B5EF4-FFF2-40B4-BE49-F238E27FC236}">
                <a16:creationId xmlns:a16="http://schemas.microsoft.com/office/drawing/2014/main" id="{D68EF16D-A477-80BE-4D96-E1C63C992895}"/>
              </a:ext>
            </a:extLst>
          </p:cNvPr>
          <p:cNvSpPr txBox="1"/>
          <p:nvPr/>
        </p:nvSpPr>
        <p:spPr bwMode="auto">
          <a:xfrm>
            <a:off x="978005" y="1486220"/>
            <a:ext cx="45423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Randomized Cohort</a:t>
            </a:r>
            <a:r>
              <a:rPr kumimoji="0" lang="en-US" sz="18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1</a:t>
            </a: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4" name="TextBox 93">
            <a:extLst>
              <a:ext uri="{FF2B5EF4-FFF2-40B4-BE49-F238E27FC236}">
                <a16:creationId xmlns:a16="http://schemas.microsoft.com/office/drawing/2014/main" id="{1FF6D2A3-A374-E765-4FD9-A3A6747A5486}"/>
              </a:ext>
            </a:extLst>
          </p:cNvPr>
          <p:cNvSpPr txBox="1"/>
          <p:nvPr/>
        </p:nvSpPr>
        <p:spPr bwMode="auto">
          <a:xfrm>
            <a:off x="4715081" y="4512472"/>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cxnSp>
        <p:nvCxnSpPr>
          <p:cNvPr id="101" name="Straight Connector 100">
            <a:extLst>
              <a:ext uri="{FF2B5EF4-FFF2-40B4-BE49-F238E27FC236}">
                <a16:creationId xmlns:a16="http://schemas.microsoft.com/office/drawing/2014/main" id="{208007B9-E723-C21F-11C8-EF4D7A82640B}"/>
              </a:ext>
            </a:extLst>
          </p:cNvPr>
          <p:cNvCxnSpPr>
            <a:cxnSpLocks/>
          </p:cNvCxnSpPr>
          <p:nvPr/>
        </p:nvCxnSpPr>
        <p:spPr bwMode="auto">
          <a:xfrm flipV="1">
            <a:off x="1185323" y="2077725"/>
            <a:ext cx="0" cy="2894117"/>
          </a:xfrm>
          <a:prstGeom prst="line">
            <a:avLst/>
          </a:prstGeom>
          <a:noFill/>
          <a:ln w="28575" cap="flat" cmpd="sng" algn="ctr">
            <a:solidFill>
              <a:schemeClr val="bg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4CED336A-1777-BE36-4E5D-3F31CD568A83}"/>
              </a:ext>
            </a:extLst>
          </p:cNvPr>
          <p:cNvCxnSpPr>
            <a:cxnSpLocks/>
          </p:cNvCxnSpPr>
          <p:nvPr/>
        </p:nvCxnSpPr>
        <p:spPr bwMode="auto">
          <a:xfrm flipH="1">
            <a:off x="1112970" y="2089210"/>
            <a:ext cx="72353" cy="0"/>
          </a:xfrm>
          <a:prstGeom prst="line">
            <a:avLst/>
          </a:prstGeom>
          <a:noFill/>
          <a:ln w="28575" cap="flat" cmpd="sng" algn="ctr">
            <a:solidFill>
              <a:schemeClr val="bg1"/>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D8A75FFD-9EA8-0618-4A3C-E7EE46DA4373}"/>
              </a:ext>
            </a:extLst>
          </p:cNvPr>
          <p:cNvCxnSpPr>
            <a:cxnSpLocks/>
          </p:cNvCxnSpPr>
          <p:nvPr/>
        </p:nvCxnSpPr>
        <p:spPr bwMode="auto">
          <a:xfrm flipH="1">
            <a:off x="1112970" y="2665737"/>
            <a:ext cx="72353" cy="0"/>
          </a:xfrm>
          <a:prstGeom prst="line">
            <a:avLst/>
          </a:prstGeom>
          <a:noFill/>
          <a:ln w="28575" cap="flat" cmpd="sng" algn="ctr">
            <a:solidFill>
              <a:schemeClr val="bg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AB39F143-63E4-0578-B6EC-2D3289E0620C}"/>
              </a:ext>
            </a:extLst>
          </p:cNvPr>
          <p:cNvCxnSpPr>
            <a:cxnSpLocks/>
          </p:cNvCxnSpPr>
          <p:nvPr/>
        </p:nvCxnSpPr>
        <p:spPr bwMode="auto">
          <a:xfrm flipH="1">
            <a:off x="1112970" y="3242263"/>
            <a:ext cx="72353" cy="0"/>
          </a:xfrm>
          <a:prstGeom prst="line">
            <a:avLst/>
          </a:prstGeom>
          <a:noFill/>
          <a:ln w="28575" cap="flat" cmpd="sng" algn="ctr">
            <a:solidFill>
              <a:schemeClr val="bg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A211827E-1DFE-3100-6ABE-25A0E7F1B877}"/>
              </a:ext>
            </a:extLst>
          </p:cNvPr>
          <p:cNvCxnSpPr>
            <a:cxnSpLocks/>
          </p:cNvCxnSpPr>
          <p:nvPr/>
        </p:nvCxnSpPr>
        <p:spPr bwMode="auto">
          <a:xfrm flipH="1">
            <a:off x="1112970" y="3818790"/>
            <a:ext cx="72353" cy="0"/>
          </a:xfrm>
          <a:prstGeom prst="line">
            <a:avLst/>
          </a:prstGeom>
          <a:noFill/>
          <a:ln w="28575" cap="flat" cmpd="sng" algn="ctr">
            <a:solidFill>
              <a:schemeClr val="bg1"/>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2A1959A9-B385-BDB8-85AD-DE0FC9B4DCE2}"/>
              </a:ext>
            </a:extLst>
          </p:cNvPr>
          <p:cNvCxnSpPr>
            <a:cxnSpLocks/>
          </p:cNvCxnSpPr>
          <p:nvPr/>
        </p:nvCxnSpPr>
        <p:spPr bwMode="auto">
          <a:xfrm flipH="1">
            <a:off x="1112970" y="4395316"/>
            <a:ext cx="72353" cy="0"/>
          </a:xfrm>
          <a:prstGeom prst="line">
            <a:avLst/>
          </a:prstGeom>
          <a:noFill/>
          <a:ln w="28575" cap="flat" cmpd="sng" algn="ctr">
            <a:solidFill>
              <a:schemeClr val="bg1"/>
            </a:solidFill>
            <a:prstDash val="solid"/>
            <a:round/>
            <a:headEnd type="none" w="med" len="med"/>
            <a:tailEnd type="none" w="med" len="med"/>
          </a:ln>
          <a:effectLst/>
        </p:spPr>
      </p:cxnSp>
      <p:sp>
        <p:nvSpPr>
          <p:cNvPr id="118" name="TextBox 117">
            <a:extLst>
              <a:ext uri="{FF2B5EF4-FFF2-40B4-BE49-F238E27FC236}">
                <a16:creationId xmlns:a16="http://schemas.microsoft.com/office/drawing/2014/main" id="{C243180A-C31F-2AAA-75F0-B9B80A0389A9}"/>
              </a:ext>
            </a:extLst>
          </p:cNvPr>
          <p:cNvSpPr txBox="1"/>
          <p:nvPr/>
        </p:nvSpPr>
        <p:spPr bwMode="auto">
          <a:xfrm>
            <a:off x="550654" y="1888961"/>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119" name="TextBox 118">
            <a:extLst>
              <a:ext uri="{FF2B5EF4-FFF2-40B4-BE49-F238E27FC236}">
                <a16:creationId xmlns:a16="http://schemas.microsoft.com/office/drawing/2014/main" id="{3135774D-A285-77DC-F3E6-7B430EF2541D}"/>
              </a:ext>
            </a:extLst>
          </p:cNvPr>
          <p:cNvSpPr txBox="1"/>
          <p:nvPr/>
        </p:nvSpPr>
        <p:spPr bwMode="auto">
          <a:xfrm>
            <a:off x="550654" y="2463508"/>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127" name="TextBox 126">
            <a:extLst>
              <a:ext uri="{FF2B5EF4-FFF2-40B4-BE49-F238E27FC236}">
                <a16:creationId xmlns:a16="http://schemas.microsoft.com/office/drawing/2014/main" id="{5517AB09-D79C-FBE7-304E-C33FE0298D9A}"/>
              </a:ext>
            </a:extLst>
          </p:cNvPr>
          <p:cNvSpPr txBox="1"/>
          <p:nvPr/>
        </p:nvSpPr>
        <p:spPr bwMode="auto">
          <a:xfrm>
            <a:off x="550654" y="3038056"/>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135" name="TextBox 134">
            <a:extLst>
              <a:ext uri="{FF2B5EF4-FFF2-40B4-BE49-F238E27FC236}">
                <a16:creationId xmlns:a16="http://schemas.microsoft.com/office/drawing/2014/main" id="{677295CA-3E4C-9581-650B-199328C6423B}"/>
              </a:ext>
            </a:extLst>
          </p:cNvPr>
          <p:cNvSpPr txBox="1"/>
          <p:nvPr/>
        </p:nvSpPr>
        <p:spPr bwMode="auto">
          <a:xfrm>
            <a:off x="550654" y="3612603"/>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161" name="TextBox 160">
            <a:extLst>
              <a:ext uri="{FF2B5EF4-FFF2-40B4-BE49-F238E27FC236}">
                <a16:creationId xmlns:a16="http://schemas.microsoft.com/office/drawing/2014/main" id="{72DCFBE1-C415-24BC-998B-9D7F7A5670AD}"/>
              </a:ext>
            </a:extLst>
          </p:cNvPr>
          <p:cNvSpPr txBox="1"/>
          <p:nvPr/>
        </p:nvSpPr>
        <p:spPr bwMode="auto">
          <a:xfrm>
            <a:off x="550654" y="4187150"/>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162" name="TextBox 161">
            <a:extLst>
              <a:ext uri="{FF2B5EF4-FFF2-40B4-BE49-F238E27FC236}">
                <a16:creationId xmlns:a16="http://schemas.microsoft.com/office/drawing/2014/main" id="{DBD1DE5F-7BC3-5036-5E64-73A769D12579}"/>
              </a:ext>
            </a:extLst>
          </p:cNvPr>
          <p:cNvSpPr txBox="1"/>
          <p:nvPr/>
        </p:nvSpPr>
        <p:spPr bwMode="auto">
          <a:xfrm>
            <a:off x="550654" y="4761699"/>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163" name="TextBox 162">
            <a:extLst>
              <a:ext uri="{FF2B5EF4-FFF2-40B4-BE49-F238E27FC236}">
                <a16:creationId xmlns:a16="http://schemas.microsoft.com/office/drawing/2014/main" id="{C9BE9CAE-2153-A34F-BD4B-2AD856AF06EC}"/>
              </a:ext>
            </a:extLst>
          </p:cNvPr>
          <p:cNvSpPr txBox="1"/>
          <p:nvPr/>
        </p:nvSpPr>
        <p:spPr bwMode="auto">
          <a:xfrm rot="16200000">
            <a:off x="-925591" y="3319821"/>
            <a:ext cx="29768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Participants (%)</a:t>
            </a:r>
          </a:p>
        </p:txBody>
      </p:sp>
      <p:sp>
        <p:nvSpPr>
          <p:cNvPr id="164" name="TextBox 163">
            <a:extLst>
              <a:ext uri="{FF2B5EF4-FFF2-40B4-BE49-F238E27FC236}">
                <a16:creationId xmlns:a16="http://schemas.microsoft.com/office/drawing/2014/main" id="{A8284EAE-504A-8DCC-FADE-4E28FB11247B}"/>
              </a:ext>
            </a:extLst>
          </p:cNvPr>
          <p:cNvSpPr txBox="1"/>
          <p:nvPr/>
        </p:nvSpPr>
        <p:spPr bwMode="auto">
          <a:xfrm>
            <a:off x="4593327" y="5032059"/>
            <a:ext cx="1392277" cy="6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Virologic</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Data</a:t>
            </a:r>
          </a:p>
        </p:txBody>
      </p:sp>
      <p:grpSp>
        <p:nvGrpSpPr>
          <p:cNvPr id="165" name="Group 164">
            <a:extLst>
              <a:ext uri="{FF2B5EF4-FFF2-40B4-BE49-F238E27FC236}">
                <a16:creationId xmlns:a16="http://schemas.microsoft.com/office/drawing/2014/main" id="{31C8E971-4917-15C0-5311-A6A5D91A97E7}"/>
              </a:ext>
            </a:extLst>
          </p:cNvPr>
          <p:cNvGrpSpPr/>
          <p:nvPr/>
        </p:nvGrpSpPr>
        <p:grpSpPr>
          <a:xfrm>
            <a:off x="4750257" y="4881196"/>
            <a:ext cx="1053973" cy="103973"/>
            <a:chOff x="1670050" y="4937896"/>
            <a:chExt cx="569497" cy="91981"/>
          </a:xfrm>
          <a:solidFill>
            <a:schemeClr val="accent3">
              <a:lumMod val="20000"/>
              <a:lumOff val="80000"/>
            </a:schemeClr>
          </a:solidFill>
        </p:grpSpPr>
        <p:sp>
          <p:nvSpPr>
            <p:cNvPr id="166" name="Rectangle 165">
              <a:extLst>
                <a:ext uri="{FF2B5EF4-FFF2-40B4-BE49-F238E27FC236}">
                  <a16:creationId xmlns:a16="http://schemas.microsoft.com/office/drawing/2014/main" id="{7BB283A0-32A9-A26B-512E-3B59FF62F22C}"/>
                </a:ext>
              </a:extLst>
            </p:cNvPr>
            <p:cNvSpPr/>
            <p:nvPr/>
          </p:nvSpPr>
          <p:spPr bwMode="auto">
            <a:xfrm>
              <a:off x="1670050" y="4939260"/>
              <a:ext cx="283556" cy="90617"/>
            </a:xfrm>
            <a:prstGeom prst="rect">
              <a:avLst/>
            </a:prstGeom>
            <a:grp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67" name="Rectangle 166">
              <a:extLst>
                <a:ext uri="{FF2B5EF4-FFF2-40B4-BE49-F238E27FC236}">
                  <a16:creationId xmlns:a16="http://schemas.microsoft.com/office/drawing/2014/main" id="{C088729A-C138-69BD-03BE-D078B5E844C6}"/>
                </a:ext>
              </a:extLst>
            </p:cNvPr>
            <p:cNvSpPr/>
            <p:nvPr/>
          </p:nvSpPr>
          <p:spPr bwMode="auto">
            <a:xfrm>
              <a:off x="1955991" y="4937896"/>
              <a:ext cx="283556" cy="90617"/>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168" name="TextBox 167">
            <a:extLst>
              <a:ext uri="{FF2B5EF4-FFF2-40B4-BE49-F238E27FC236}">
                <a16:creationId xmlns:a16="http://schemas.microsoft.com/office/drawing/2014/main" id="{9F599F47-C2E4-1524-A8E7-755C2057E396}"/>
              </a:ext>
            </a:extLst>
          </p:cNvPr>
          <p:cNvSpPr txBox="1"/>
          <p:nvPr/>
        </p:nvSpPr>
        <p:spPr bwMode="auto">
          <a:xfrm>
            <a:off x="5248334" y="4512472"/>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a:t>
            </a:r>
          </a:p>
        </p:txBody>
      </p:sp>
      <p:cxnSp>
        <p:nvCxnSpPr>
          <p:cNvPr id="170" name="Straight Connector 169">
            <a:extLst>
              <a:ext uri="{FF2B5EF4-FFF2-40B4-BE49-F238E27FC236}">
                <a16:creationId xmlns:a16="http://schemas.microsoft.com/office/drawing/2014/main" id="{2983C093-4EF6-B771-A71F-481359F238C6}"/>
              </a:ext>
            </a:extLst>
          </p:cNvPr>
          <p:cNvCxnSpPr>
            <a:cxnSpLocks/>
          </p:cNvCxnSpPr>
          <p:nvPr/>
        </p:nvCxnSpPr>
        <p:spPr bwMode="auto">
          <a:xfrm flipH="1">
            <a:off x="1112970" y="4971843"/>
            <a:ext cx="72353" cy="0"/>
          </a:xfrm>
          <a:prstGeom prst="line">
            <a:avLst/>
          </a:prstGeom>
          <a:noFill/>
          <a:ln w="28575" cap="flat" cmpd="sng" algn="ctr">
            <a:solidFill>
              <a:schemeClr val="bg1"/>
            </a:solidFill>
            <a:prstDash val="solid"/>
            <a:round/>
            <a:headEnd type="none" w="med" len="med"/>
            <a:tailEnd type="none" w="med" len="med"/>
          </a:ln>
          <a:effectLst/>
        </p:spPr>
      </p:cxnSp>
      <p:sp>
        <p:nvSpPr>
          <p:cNvPr id="171" name="TextBox 170">
            <a:extLst>
              <a:ext uri="{FF2B5EF4-FFF2-40B4-BE49-F238E27FC236}">
                <a16:creationId xmlns:a16="http://schemas.microsoft.com/office/drawing/2014/main" id="{6F263572-D1A2-F53E-86AF-EE7574EA0A26}"/>
              </a:ext>
            </a:extLst>
          </p:cNvPr>
          <p:cNvSpPr txBox="1"/>
          <p:nvPr/>
        </p:nvSpPr>
        <p:spPr bwMode="auto">
          <a:xfrm>
            <a:off x="1339022" y="5032059"/>
            <a:ext cx="1392277" cy="6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Suppression</a:t>
            </a:r>
          </a:p>
        </p:txBody>
      </p:sp>
      <p:grpSp>
        <p:nvGrpSpPr>
          <p:cNvPr id="172" name="Group 171">
            <a:extLst>
              <a:ext uri="{FF2B5EF4-FFF2-40B4-BE49-F238E27FC236}">
                <a16:creationId xmlns:a16="http://schemas.microsoft.com/office/drawing/2014/main" id="{73E47A2A-5795-593A-4DE6-18D14413D8B3}"/>
              </a:ext>
            </a:extLst>
          </p:cNvPr>
          <p:cNvGrpSpPr/>
          <p:nvPr/>
        </p:nvGrpSpPr>
        <p:grpSpPr>
          <a:xfrm>
            <a:off x="1481379" y="2501864"/>
            <a:ext cx="1053973" cy="2483305"/>
            <a:chOff x="1670050" y="2832988"/>
            <a:chExt cx="569497" cy="2196889"/>
          </a:xfrm>
        </p:grpSpPr>
        <p:sp>
          <p:nvSpPr>
            <p:cNvPr id="173" name="Rectangle 172">
              <a:extLst>
                <a:ext uri="{FF2B5EF4-FFF2-40B4-BE49-F238E27FC236}">
                  <a16:creationId xmlns:a16="http://schemas.microsoft.com/office/drawing/2014/main" id="{E5EF81FC-AC49-1303-FF84-1A46B8D8039F}"/>
                </a:ext>
              </a:extLst>
            </p:cNvPr>
            <p:cNvSpPr/>
            <p:nvPr/>
          </p:nvSpPr>
          <p:spPr bwMode="auto">
            <a:xfrm>
              <a:off x="1670050" y="2904816"/>
              <a:ext cx="283556" cy="2125061"/>
            </a:xfrm>
            <a:prstGeom prst="rect">
              <a:avLst/>
            </a:prstGeom>
            <a:solidFill>
              <a:schemeClr val="accent3">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74" name="Rectangle 173">
              <a:extLst>
                <a:ext uri="{FF2B5EF4-FFF2-40B4-BE49-F238E27FC236}">
                  <a16:creationId xmlns:a16="http://schemas.microsoft.com/office/drawing/2014/main" id="{47CC8642-8303-3303-0D2C-E2D0574DF646}"/>
                </a:ext>
              </a:extLst>
            </p:cNvPr>
            <p:cNvSpPr/>
            <p:nvPr/>
          </p:nvSpPr>
          <p:spPr bwMode="auto">
            <a:xfrm>
              <a:off x="1955991" y="2832988"/>
              <a:ext cx="283556" cy="2195526"/>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175" name="TextBox 174">
            <a:extLst>
              <a:ext uri="{FF2B5EF4-FFF2-40B4-BE49-F238E27FC236}">
                <a16:creationId xmlns:a16="http://schemas.microsoft.com/office/drawing/2014/main" id="{349C2FE8-48D3-8BCB-956B-95FA78524BA3}"/>
              </a:ext>
            </a:extLst>
          </p:cNvPr>
          <p:cNvSpPr txBox="1"/>
          <p:nvPr/>
        </p:nvSpPr>
        <p:spPr bwMode="auto">
          <a:xfrm>
            <a:off x="1447020" y="2245243"/>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83</a:t>
            </a:r>
          </a:p>
        </p:txBody>
      </p:sp>
      <p:sp>
        <p:nvSpPr>
          <p:cNvPr id="176" name="TextBox 175">
            <a:extLst>
              <a:ext uri="{FF2B5EF4-FFF2-40B4-BE49-F238E27FC236}">
                <a16:creationId xmlns:a16="http://schemas.microsoft.com/office/drawing/2014/main" id="{B506F746-0A63-1029-22FA-AC254831D47C}"/>
              </a:ext>
            </a:extLst>
          </p:cNvPr>
          <p:cNvSpPr txBox="1"/>
          <p:nvPr/>
        </p:nvSpPr>
        <p:spPr bwMode="auto">
          <a:xfrm>
            <a:off x="1968620" y="2158975"/>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86</a:t>
            </a:r>
          </a:p>
        </p:txBody>
      </p:sp>
      <p:sp>
        <p:nvSpPr>
          <p:cNvPr id="178" name="TextBox 177">
            <a:extLst>
              <a:ext uri="{FF2B5EF4-FFF2-40B4-BE49-F238E27FC236}">
                <a16:creationId xmlns:a16="http://schemas.microsoft.com/office/drawing/2014/main" id="{43ED7E65-564A-AE97-DBA6-60BAF01EBA01}"/>
              </a:ext>
            </a:extLst>
          </p:cNvPr>
          <p:cNvSpPr txBox="1"/>
          <p:nvPr/>
        </p:nvSpPr>
        <p:spPr bwMode="auto">
          <a:xfrm>
            <a:off x="2958888" y="5032059"/>
            <a:ext cx="1392277" cy="6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Virologic</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Failure</a:t>
            </a:r>
          </a:p>
        </p:txBody>
      </p:sp>
      <p:grpSp>
        <p:nvGrpSpPr>
          <p:cNvPr id="179" name="Group 178">
            <a:extLst>
              <a:ext uri="{FF2B5EF4-FFF2-40B4-BE49-F238E27FC236}">
                <a16:creationId xmlns:a16="http://schemas.microsoft.com/office/drawing/2014/main" id="{A2EBEA4A-67D6-D726-2F03-2C1DF6F12084}"/>
              </a:ext>
            </a:extLst>
          </p:cNvPr>
          <p:cNvGrpSpPr/>
          <p:nvPr/>
        </p:nvGrpSpPr>
        <p:grpSpPr>
          <a:xfrm>
            <a:off x="3113611" y="4566084"/>
            <a:ext cx="1053973" cy="403204"/>
            <a:chOff x="1670050" y="4659128"/>
            <a:chExt cx="569497" cy="356700"/>
          </a:xfrm>
        </p:grpSpPr>
        <p:sp>
          <p:nvSpPr>
            <p:cNvPr id="180" name="Rectangle 179">
              <a:extLst>
                <a:ext uri="{FF2B5EF4-FFF2-40B4-BE49-F238E27FC236}">
                  <a16:creationId xmlns:a16="http://schemas.microsoft.com/office/drawing/2014/main" id="{F8DAD2D8-2499-F7C7-89B6-BB8EA416B081}"/>
                </a:ext>
              </a:extLst>
            </p:cNvPr>
            <p:cNvSpPr/>
            <p:nvPr/>
          </p:nvSpPr>
          <p:spPr bwMode="auto">
            <a:xfrm>
              <a:off x="1670050" y="4659128"/>
              <a:ext cx="283556" cy="356700"/>
            </a:xfrm>
            <a:prstGeom prst="rect">
              <a:avLst/>
            </a:prstGeom>
            <a:solidFill>
              <a:schemeClr val="accent3">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81" name="Rectangle 180">
              <a:extLst>
                <a:ext uri="{FF2B5EF4-FFF2-40B4-BE49-F238E27FC236}">
                  <a16:creationId xmlns:a16="http://schemas.microsoft.com/office/drawing/2014/main" id="{1FE59DEC-3D6C-F1AB-2F3A-9C2F1D711718}"/>
                </a:ext>
              </a:extLst>
            </p:cNvPr>
            <p:cNvSpPr/>
            <p:nvPr/>
          </p:nvSpPr>
          <p:spPr bwMode="auto">
            <a:xfrm>
              <a:off x="1955991" y="4730040"/>
              <a:ext cx="283556" cy="280695"/>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182" name="TextBox 181">
            <a:extLst>
              <a:ext uri="{FF2B5EF4-FFF2-40B4-BE49-F238E27FC236}">
                <a16:creationId xmlns:a16="http://schemas.microsoft.com/office/drawing/2014/main" id="{31FB2A0A-B6BC-2DD0-5419-F2EEBDD2C1F4}"/>
              </a:ext>
            </a:extLst>
          </p:cNvPr>
          <p:cNvSpPr txBox="1"/>
          <p:nvPr/>
        </p:nvSpPr>
        <p:spPr bwMode="auto">
          <a:xfrm>
            <a:off x="3072094" y="4230875"/>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14</a:t>
            </a:r>
          </a:p>
        </p:txBody>
      </p:sp>
      <p:sp>
        <p:nvSpPr>
          <p:cNvPr id="183" name="TextBox 182">
            <a:extLst>
              <a:ext uri="{FF2B5EF4-FFF2-40B4-BE49-F238E27FC236}">
                <a16:creationId xmlns:a16="http://schemas.microsoft.com/office/drawing/2014/main" id="{5A7FA580-E561-FB1A-B0E6-1D1C83A90A5B}"/>
              </a:ext>
            </a:extLst>
          </p:cNvPr>
          <p:cNvSpPr txBox="1"/>
          <p:nvPr/>
        </p:nvSpPr>
        <p:spPr bwMode="auto">
          <a:xfrm>
            <a:off x="3590294" y="4299162"/>
            <a:ext cx="6086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11</a:t>
            </a:r>
          </a:p>
        </p:txBody>
      </p:sp>
      <p:grpSp>
        <p:nvGrpSpPr>
          <p:cNvPr id="15" name="Group 14">
            <a:extLst>
              <a:ext uri="{FF2B5EF4-FFF2-40B4-BE49-F238E27FC236}">
                <a16:creationId xmlns:a16="http://schemas.microsoft.com/office/drawing/2014/main" id="{99C37A2E-26E2-4F8B-C361-D00F6F03F35B}"/>
              </a:ext>
            </a:extLst>
          </p:cNvPr>
          <p:cNvGrpSpPr/>
          <p:nvPr/>
        </p:nvGrpSpPr>
        <p:grpSpPr>
          <a:xfrm>
            <a:off x="9869992" y="2192927"/>
            <a:ext cx="2166088" cy="827750"/>
            <a:chOff x="3213835" y="2320318"/>
            <a:chExt cx="2166088" cy="827750"/>
          </a:xfrm>
        </p:grpSpPr>
        <p:sp>
          <p:nvSpPr>
            <p:cNvPr id="186" name="TextBox 185">
              <a:extLst>
                <a:ext uri="{FF2B5EF4-FFF2-40B4-BE49-F238E27FC236}">
                  <a16:creationId xmlns:a16="http://schemas.microsoft.com/office/drawing/2014/main" id="{51076086-160C-0035-DDC3-2926B076F9B3}"/>
                </a:ext>
              </a:extLst>
            </p:cNvPr>
            <p:cNvSpPr txBox="1"/>
            <p:nvPr/>
          </p:nvSpPr>
          <p:spPr bwMode="auto">
            <a:xfrm>
              <a:off x="3213835" y="2320318"/>
              <a:ext cx="21660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Cutoff</a:t>
              </a:r>
            </a:p>
          </p:txBody>
        </p:sp>
        <p:sp>
          <p:nvSpPr>
            <p:cNvPr id="187" name="TextBox 186">
              <a:extLst>
                <a:ext uri="{FF2B5EF4-FFF2-40B4-BE49-F238E27FC236}">
                  <a16:creationId xmlns:a16="http://schemas.microsoft.com/office/drawing/2014/main" id="{7DBC1D9F-BBBA-3686-2639-1A23746CA6CA}"/>
                </a:ext>
              </a:extLst>
            </p:cNvPr>
            <p:cNvSpPr txBox="1"/>
            <p:nvPr/>
          </p:nvSpPr>
          <p:spPr bwMode="auto">
            <a:xfrm>
              <a:off x="3720586" y="2563293"/>
              <a:ext cx="142622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50 c/mL</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 c/mL</a:t>
              </a:r>
            </a:p>
          </p:txBody>
        </p:sp>
        <p:grpSp>
          <p:nvGrpSpPr>
            <p:cNvPr id="14" name="Group 13">
              <a:extLst>
                <a:ext uri="{FF2B5EF4-FFF2-40B4-BE49-F238E27FC236}">
                  <a16:creationId xmlns:a16="http://schemas.microsoft.com/office/drawing/2014/main" id="{FDD0322A-0FC9-775B-AB70-1ACF9C238EE9}"/>
                </a:ext>
              </a:extLst>
            </p:cNvPr>
            <p:cNvGrpSpPr/>
            <p:nvPr/>
          </p:nvGrpSpPr>
          <p:grpSpPr>
            <a:xfrm>
              <a:off x="3598471" y="2666864"/>
              <a:ext cx="137868" cy="383641"/>
              <a:chOff x="3575398" y="2695439"/>
              <a:chExt cx="160941" cy="447846"/>
            </a:xfrm>
          </p:grpSpPr>
          <p:sp>
            <p:nvSpPr>
              <p:cNvPr id="188" name="Rectangle 187">
                <a:extLst>
                  <a:ext uri="{FF2B5EF4-FFF2-40B4-BE49-F238E27FC236}">
                    <a16:creationId xmlns:a16="http://schemas.microsoft.com/office/drawing/2014/main" id="{AACE8A47-D4A4-63B5-857C-277CAAFC855F}"/>
                  </a:ext>
                </a:extLst>
              </p:cNvPr>
              <p:cNvSpPr/>
              <p:nvPr/>
            </p:nvSpPr>
            <p:spPr bwMode="auto">
              <a:xfrm>
                <a:off x="3575398" y="2695439"/>
                <a:ext cx="160941" cy="160941"/>
              </a:xfrm>
              <a:prstGeom prst="rect">
                <a:avLst/>
              </a:prstGeom>
              <a:solidFill>
                <a:schemeClr val="accent3">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89" name="Rectangle 188">
                <a:extLst>
                  <a:ext uri="{FF2B5EF4-FFF2-40B4-BE49-F238E27FC236}">
                    <a16:creationId xmlns:a16="http://schemas.microsoft.com/office/drawing/2014/main" id="{BB3126C4-886E-769C-53D9-2A9728A7CBB9}"/>
                  </a:ext>
                </a:extLst>
              </p:cNvPr>
              <p:cNvSpPr/>
              <p:nvPr/>
            </p:nvSpPr>
            <p:spPr bwMode="auto">
              <a:xfrm>
                <a:off x="3575398" y="2982344"/>
                <a:ext cx="160941" cy="160941"/>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sp>
        <p:nvSpPr>
          <p:cNvPr id="190" name="TextBox 189">
            <a:extLst>
              <a:ext uri="{FF2B5EF4-FFF2-40B4-BE49-F238E27FC236}">
                <a16:creationId xmlns:a16="http://schemas.microsoft.com/office/drawing/2014/main" id="{EF78DA0F-4BBE-1637-9A3B-5BDD246040E6}"/>
              </a:ext>
            </a:extLst>
          </p:cNvPr>
          <p:cNvSpPr txBox="1"/>
          <p:nvPr/>
        </p:nvSpPr>
        <p:spPr bwMode="auto">
          <a:xfrm>
            <a:off x="656969" y="459869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 = </a:t>
            </a:r>
          </a:p>
        </p:txBody>
      </p:sp>
      <p:sp>
        <p:nvSpPr>
          <p:cNvPr id="192" name="TextBox 191">
            <a:extLst>
              <a:ext uri="{FF2B5EF4-FFF2-40B4-BE49-F238E27FC236}">
                <a16:creationId xmlns:a16="http://schemas.microsoft.com/office/drawing/2014/main" id="{72F29324-EC86-23CB-9363-1FFD13E14F49}"/>
              </a:ext>
            </a:extLst>
          </p:cNvPr>
          <p:cNvSpPr txBox="1"/>
          <p:nvPr/>
        </p:nvSpPr>
        <p:spPr bwMode="auto">
          <a:xfrm>
            <a:off x="1447705" y="4621310"/>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30</a:t>
            </a:r>
          </a:p>
        </p:txBody>
      </p:sp>
      <p:sp>
        <p:nvSpPr>
          <p:cNvPr id="193" name="TextBox 192">
            <a:extLst>
              <a:ext uri="{FF2B5EF4-FFF2-40B4-BE49-F238E27FC236}">
                <a16:creationId xmlns:a16="http://schemas.microsoft.com/office/drawing/2014/main" id="{74BDE7DF-9571-77C6-F879-0A6447CA4274}"/>
              </a:ext>
            </a:extLst>
          </p:cNvPr>
          <p:cNvSpPr txBox="1"/>
          <p:nvPr/>
        </p:nvSpPr>
        <p:spPr bwMode="auto">
          <a:xfrm>
            <a:off x="1960697" y="4621310"/>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31</a:t>
            </a:r>
          </a:p>
        </p:txBody>
      </p:sp>
      <p:sp>
        <p:nvSpPr>
          <p:cNvPr id="195" name="TextBox 194">
            <a:extLst>
              <a:ext uri="{FF2B5EF4-FFF2-40B4-BE49-F238E27FC236}">
                <a16:creationId xmlns:a16="http://schemas.microsoft.com/office/drawing/2014/main" id="{BF2E065F-692A-265C-D719-1BBA91CB07A2}"/>
              </a:ext>
            </a:extLst>
          </p:cNvPr>
          <p:cNvSpPr txBox="1"/>
          <p:nvPr/>
        </p:nvSpPr>
        <p:spPr bwMode="auto">
          <a:xfrm>
            <a:off x="3082214" y="4657789"/>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a:t>
            </a:r>
          </a:p>
        </p:txBody>
      </p:sp>
      <p:sp>
        <p:nvSpPr>
          <p:cNvPr id="196" name="TextBox 195">
            <a:extLst>
              <a:ext uri="{FF2B5EF4-FFF2-40B4-BE49-F238E27FC236}">
                <a16:creationId xmlns:a16="http://schemas.microsoft.com/office/drawing/2014/main" id="{2B043C9A-2170-63A3-0B75-06E732A0AA7C}"/>
              </a:ext>
            </a:extLst>
          </p:cNvPr>
          <p:cNvSpPr txBox="1"/>
          <p:nvPr/>
        </p:nvSpPr>
        <p:spPr bwMode="auto">
          <a:xfrm>
            <a:off x="3580591" y="4657789"/>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4</a:t>
            </a:r>
          </a:p>
        </p:txBody>
      </p:sp>
      <p:sp>
        <p:nvSpPr>
          <p:cNvPr id="198" name="TextBox 197">
            <a:extLst>
              <a:ext uri="{FF2B5EF4-FFF2-40B4-BE49-F238E27FC236}">
                <a16:creationId xmlns:a16="http://schemas.microsoft.com/office/drawing/2014/main" id="{BBBB34DC-F268-5D90-A618-5966D2F8E71A}"/>
              </a:ext>
            </a:extLst>
          </p:cNvPr>
          <p:cNvSpPr txBox="1"/>
          <p:nvPr/>
        </p:nvSpPr>
        <p:spPr bwMode="auto">
          <a:xfrm>
            <a:off x="4703947" y="4698753"/>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199" name="TextBox 198">
            <a:extLst>
              <a:ext uri="{FF2B5EF4-FFF2-40B4-BE49-F238E27FC236}">
                <a16:creationId xmlns:a16="http://schemas.microsoft.com/office/drawing/2014/main" id="{028E2977-3864-82CC-291C-81CB50FAD9B0}"/>
              </a:ext>
            </a:extLst>
          </p:cNvPr>
          <p:cNvSpPr txBox="1"/>
          <p:nvPr/>
        </p:nvSpPr>
        <p:spPr bwMode="auto">
          <a:xfrm>
            <a:off x="5244273" y="4699915"/>
            <a:ext cx="62417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200" name="Text Box 15">
            <a:extLst>
              <a:ext uri="{FF2B5EF4-FFF2-40B4-BE49-F238E27FC236}">
                <a16:creationId xmlns:a16="http://schemas.microsoft.com/office/drawing/2014/main" id="{6CA39815-8392-D71E-4CEC-A887362B0C7C}"/>
              </a:ext>
            </a:extLst>
          </p:cNvPr>
          <p:cNvSpPr txBox="1">
            <a:spLocks noChangeArrowheads="1"/>
          </p:cNvSpPr>
          <p:nvPr/>
        </p:nvSpPr>
        <p:spPr bwMode="auto">
          <a:xfrm>
            <a:off x="414751" y="6377980"/>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Ogbuagu. CROI 2022. Abstr 491. 2.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Ogbuagu</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IDWeek</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2022.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Abstr</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1585. </a:t>
            </a:r>
          </a:p>
        </p:txBody>
      </p:sp>
      <p:grpSp>
        <p:nvGrpSpPr>
          <p:cNvPr id="43" name="Group 42">
            <a:extLst>
              <a:ext uri="{FF2B5EF4-FFF2-40B4-BE49-F238E27FC236}">
                <a16:creationId xmlns:a16="http://schemas.microsoft.com/office/drawing/2014/main" id="{F2446515-C3DF-EDFF-78BB-940897F8D933}"/>
              </a:ext>
            </a:extLst>
          </p:cNvPr>
          <p:cNvGrpSpPr/>
          <p:nvPr/>
        </p:nvGrpSpPr>
        <p:grpSpPr>
          <a:xfrm>
            <a:off x="1167503" y="4969682"/>
            <a:ext cx="4920822" cy="89711"/>
            <a:chOff x="1509047" y="5123230"/>
            <a:chExt cx="4385268" cy="84655"/>
          </a:xfrm>
        </p:grpSpPr>
        <p:cxnSp>
          <p:nvCxnSpPr>
            <p:cNvPr id="36" name="Straight Connector 35">
              <a:extLst>
                <a:ext uri="{FF2B5EF4-FFF2-40B4-BE49-F238E27FC236}">
                  <a16:creationId xmlns:a16="http://schemas.microsoft.com/office/drawing/2014/main" id="{46E7A750-209A-9C19-BBD9-B852B466D6EE}"/>
                </a:ext>
              </a:extLst>
            </p:cNvPr>
            <p:cNvCxnSpPr>
              <a:cxnSpLocks/>
            </p:cNvCxnSpPr>
            <p:nvPr/>
          </p:nvCxnSpPr>
          <p:spPr bwMode="auto">
            <a:xfrm>
              <a:off x="1509047" y="5128473"/>
              <a:ext cx="4385268" cy="0"/>
            </a:xfrm>
            <a:prstGeom prst="line">
              <a:avLst/>
            </a:prstGeom>
            <a:noFill/>
            <a:ln w="28575" cap="flat" cmpd="sng" algn="ctr">
              <a:solidFill>
                <a:schemeClr val="bg1"/>
              </a:solidFill>
              <a:prstDash val="solid"/>
              <a:round/>
              <a:headEnd type="none" w="med" len="med"/>
              <a:tailEnd type="none" w="med" len="med"/>
            </a:ln>
            <a:effectLst/>
          </p:spPr>
        </p:cxnSp>
        <p:grpSp>
          <p:nvGrpSpPr>
            <p:cNvPr id="37" name="Group 36">
              <a:extLst>
                <a:ext uri="{FF2B5EF4-FFF2-40B4-BE49-F238E27FC236}">
                  <a16:creationId xmlns:a16="http://schemas.microsoft.com/office/drawing/2014/main" id="{EF28BEEA-6D9B-83D0-BAA5-03A665DA71B1}"/>
                </a:ext>
              </a:extLst>
            </p:cNvPr>
            <p:cNvGrpSpPr/>
            <p:nvPr/>
          </p:nvGrpSpPr>
          <p:grpSpPr>
            <a:xfrm>
              <a:off x="1526564" y="5123230"/>
              <a:ext cx="4367750" cy="84655"/>
              <a:chOff x="1374164" y="4980690"/>
              <a:chExt cx="3999081" cy="74795"/>
            </a:xfrm>
          </p:grpSpPr>
          <p:grpSp>
            <p:nvGrpSpPr>
              <p:cNvPr id="38" name="Group 37">
                <a:extLst>
                  <a:ext uri="{FF2B5EF4-FFF2-40B4-BE49-F238E27FC236}">
                    <a16:creationId xmlns:a16="http://schemas.microsoft.com/office/drawing/2014/main" id="{81E053A9-3154-98FF-99C3-16FDD1BB6345}"/>
                  </a:ext>
                </a:extLst>
              </p:cNvPr>
              <p:cNvGrpSpPr/>
              <p:nvPr/>
            </p:nvGrpSpPr>
            <p:grpSpPr>
              <a:xfrm>
                <a:off x="1374164" y="4980690"/>
                <a:ext cx="2665469" cy="72353"/>
                <a:chOff x="2409298" y="4971843"/>
                <a:chExt cx="2665469" cy="72353"/>
              </a:xfrm>
            </p:grpSpPr>
            <p:cxnSp>
              <p:nvCxnSpPr>
                <p:cNvPr id="40" name="Straight Connector 39">
                  <a:extLst>
                    <a:ext uri="{FF2B5EF4-FFF2-40B4-BE49-F238E27FC236}">
                      <a16:creationId xmlns:a16="http://schemas.microsoft.com/office/drawing/2014/main" id="{1F5164F0-9FAF-E2C0-77D2-803B3483EAFA}"/>
                    </a:ext>
                  </a:extLst>
                </p:cNvPr>
                <p:cNvCxnSpPr>
                  <a:cxnSpLocks/>
                </p:cNvCxnSpPr>
                <p:nvPr/>
              </p:nvCxnSpPr>
              <p:spPr bwMode="auto">
                <a:xfrm>
                  <a:off x="5074767" y="4971843"/>
                  <a:ext cx="0" cy="72353"/>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E63D2D70-10DC-CE6F-2235-D593EB2F13E9}"/>
                    </a:ext>
                  </a:extLst>
                </p:cNvPr>
                <p:cNvCxnSpPr>
                  <a:cxnSpLocks/>
                </p:cNvCxnSpPr>
                <p:nvPr/>
              </p:nvCxnSpPr>
              <p:spPr bwMode="auto">
                <a:xfrm>
                  <a:off x="2409298" y="4971843"/>
                  <a:ext cx="0" cy="72353"/>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BDD37694-C55C-F073-B7FD-2C7C7C675CFA}"/>
                    </a:ext>
                  </a:extLst>
                </p:cNvPr>
                <p:cNvCxnSpPr>
                  <a:cxnSpLocks/>
                </p:cNvCxnSpPr>
                <p:nvPr/>
              </p:nvCxnSpPr>
              <p:spPr bwMode="auto">
                <a:xfrm>
                  <a:off x="3742033" y="4971843"/>
                  <a:ext cx="0" cy="72353"/>
                </a:xfrm>
                <a:prstGeom prst="line">
                  <a:avLst/>
                </a:prstGeom>
                <a:noFill/>
                <a:ln w="28575" cap="flat" cmpd="sng" algn="ctr">
                  <a:solidFill>
                    <a:schemeClr val="bg1"/>
                  </a:solidFill>
                  <a:prstDash val="solid"/>
                  <a:round/>
                  <a:headEnd type="none" w="med" len="med"/>
                  <a:tailEnd type="none" w="med" len="med"/>
                </a:ln>
                <a:effectLst/>
              </p:spPr>
            </p:cxnSp>
          </p:grpSp>
          <p:cxnSp>
            <p:nvCxnSpPr>
              <p:cNvPr id="39" name="Straight Connector 38">
                <a:extLst>
                  <a:ext uri="{FF2B5EF4-FFF2-40B4-BE49-F238E27FC236}">
                    <a16:creationId xmlns:a16="http://schemas.microsoft.com/office/drawing/2014/main" id="{769B49FA-4DB4-3E24-922B-4831F920CBC2}"/>
                  </a:ext>
                </a:extLst>
              </p:cNvPr>
              <p:cNvCxnSpPr>
                <a:cxnSpLocks/>
              </p:cNvCxnSpPr>
              <p:nvPr/>
            </p:nvCxnSpPr>
            <p:spPr bwMode="auto">
              <a:xfrm>
                <a:off x="5373245" y="4983132"/>
                <a:ext cx="0" cy="72353"/>
              </a:xfrm>
              <a:prstGeom prst="line">
                <a:avLst/>
              </a:prstGeom>
              <a:noFill/>
              <a:ln w="28575" cap="flat" cmpd="sng" algn="ctr">
                <a:solidFill>
                  <a:schemeClr val="bg1"/>
                </a:solidFill>
                <a:prstDash val="solid"/>
                <a:round/>
                <a:headEnd type="none" w="med" len="med"/>
                <a:tailEnd type="none" w="med" len="med"/>
              </a:ln>
              <a:effectLst/>
            </p:spPr>
          </p:cxnSp>
        </p:grpSp>
      </p:grpSp>
    </p:spTree>
    <p:extLst>
      <p:ext uri="{BB962C8B-B14F-4D97-AF65-F5344CB8AC3E}">
        <p14:creationId xmlns:p14="http://schemas.microsoft.com/office/powerpoint/2010/main" val="329630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038FE-AFA0-404B-8783-814B69C68B9C}"/>
              </a:ext>
            </a:extLst>
          </p:cNvPr>
          <p:cNvSpPr>
            <a:spLocks noGrp="1"/>
          </p:cNvSpPr>
          <p:nvPr>
            <p:ph type="title"/>
          </p:nvPr>
        </p:nvSpPr>
        <p:spPr/>
        <p:txBody>
          <a:bodyPr/>
          <a:lstStyle/>
          <a:p>
            <a:r>
              <a:rPr lang="en-US" altLang="en-US" dirty="0"/>
              <a:t>CAPELLA: LEN Efficacy by Fully Active Agents in OBR at </a:t>
            </a:r>
            <a:r>
              <a:rPr lang="en-US" altLang="en-US" dirty="0" err="1"/>
              <a:t>Wk</a:t>
            </a:r>
            <a:r>
              <a:rPr lang="en-US" altLang="en-US" dirty="0"/>
              <a:t> 52</a:t>
            </a:r>
            <a:endParaRPr lang="en-US" dirty="0"/>
          </a:p>
        </p:txBody>
      </p:sp>
      <p:sp>
        <p:nvSpPr>
          <p:cNvPr id="8" name="Text Box 15">
            <a:extLst>
              <a:ext uri="{FF2B5EF4-FFF2-40B4-BE49-F238E27FC236}">
                <a16:creationId xmlns:a16="http://schemas.microsoft.com/office/drawing/2014/main" id="{EAAC9BD0-E2F6-4185-AB33-46951B9A3694}"/>
              </a:ext>
            </a:extLst>
          </p:cNvPr>
          <p:cNvSpPr txBox="1">
            <a:spLocks noChangeArrowheads="1"/>
          </p:cNvSpPr>
          <p:nvPr/>
        </p:nvSpPr>
        <p:spPr bwMode="auto">
          <a:xfrm>
            <a:off x="414751" y="6377980"/>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Ogbuagu. CROI 2022. Abstr 491. 2.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Ogbuagu</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IDWeek</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2022.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mn-cs"/>
              </a:rPr>
              <a:t>Abstr</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 1585. </a:t>
            </a:r>
          </a:p>
        </p:txBody>
      </p:sp>
      <p:grpSp>
        <p:nvGrpSpPr>
          <p:cNvPr id="11" name="Group 10">
            <a:extLst>
              <a:ext uri="{FF2B5EF4-FFF2-40B4-BE49-F238E27FC236}">
                <a16:creationId xmlns:a16="http://schemas.microsoft.com/office/drawing/2014/main" id="{A3D4F08A-34B9-5C4C-9181-2DB463F1613E}"/>
              </a:ext>
            </a:extLst>
          </p:cNvPr>
          <p:cNvGrpSpPr/>
          <p:nvPr/>
        </p:nvGrpSpPr>
        <p:grpSpPr>
          <a:xfrm>
            <a:off x="9392911" y="6207927"/>
            <a:ext cx="2488502" cy="454909"/>
            <a:chOff x="9392911" y="6207927"/>
            <a:chExt cx="2488502" cy="454909"/>
          </a:xfrm>
        </p:grpSpPr>
        <p:pic>
          <p:nvPicPr>
            <p:cNvPr id="12" name="Picture 11" descr="A picture containing text, ax, wheel&#10;&#10;Description automatically generated">
              <a:extLst>
                <a:ext uri="{FF2B5EF4-FFF2-40B4-BE49-F238E27FC236}">
                  <a16:creationId xmlns:a16="http://schemas.microsoft.com/office/drawing/2014/main" id="{E8252531-4419-1E40-90CE-7798D22E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6" name="Rectangle 8">
              <a:extLst>
                <a:ext uri="{FF2B5EF4-FFF2-40B4-BE49-F238E27FC236}">
                  <a16:creationId xmlns:a16="http://schemas.microsoft.com/office/drawing/2014/main" id="{9123F9EF-44B3-CA43-96CB-744A2120FEA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4" name="TextBox 13">
            <a:extLst>
              <a:ext uri="{FF2B5EF4-FFF2-40B4-BE49-F238E27FC236}">
                <a16:creationId xmlns:a16="http://schemas.microsoft.com/office/drawing/2014/main" id="{D2BC0512-61FA-42C5-8835-CE24C0377525}"/>
              </a:ext>
            </a:extLst>
          </p:cNvPr>
          <p:cNvSpPr txBox="1"/>
          <p:nvPr/>
        </p:nvSpPr>
        <p:spPr bwMode="auto">
          <a:xfrm>
            <a:off x="1411486" y="1551314"/>
            <a:ext cx="3890360" cy="4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Randomized Cohort</a:t>
            </a:r>
            <a:r>
              <a:rPr kumimoji="0" lang="en-US" sz="18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1</a:t>
            </a:r>
          </a:p>
        </p:txBody>
      </p:sp>
      <p:cxnSp>
        <p:nvCxnSpPr>
          <p:cNvPr id="17" name="Straight Connector 16">
            <a:extLst>
              <a:ext uri="{FF2B5EF4-FFF2-40B4-BE49-F238E27FC236}">
                <a16:creationId xmlns:a16="http://schemas.microsoft.com/office/drawing/2014/main" id="{5B48F107-32EE-CB42-B83A-9D28FD470725}"/>
              </a:ext>
            </a:extLst>
          </p:cNvPr>
          <p:cNvCxnSpPr/>
          <p:nvPr/>
        </p:nvCxnSpPr>
        <p:spPr bwMode="auto">
          <a:xfrm flipV="1">
            <a:off x="1774132" y="2096578"/>
            <a:ext cx="0" cy="2888918"/>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C652320A-C241-2242-8484-2E4FD9DBA10A}"/>
              </a:ext>
            </a:extLst>
          </p:cNvPr>
          <p:cNvCxnSpPr>
            <a:cxnSpLocks/>
          </p:cNvCxnSpPr>
          <p:nvPr/>
        </p:nvCxnSpPr>
        <p:spPr bwMode="auto">
          <a:xfrm flipH="1">
            <a:off x="1722980" y="2108042"/>
            <a:ext cx="51152"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6DF2D769-ED78-A445-B58C-256250A067FC}"/>
              </a:ext>
            </a:extLst>
          </p:cNvPr>
          <p:cNvCxnSpPr>
            <a:cxnSpLocks/>
          </p:cNvCxnSpPr>
          <p:nvPr/>
        </p:nvCxnSpPr>
        <p:spPr bwMode="auto">
          <a:xfrm flipH="1">
            <a:off x="1722980" y="2683533"/>
            <a:ext cx="51152"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9E7CB9CE-C034-1D4E-AC6C-0DEC08BB2B37}"/>
              </a:ext>
            </a:extLst>
          </p:cNvPr>
          <p:cNvCxnSpPr>
            <a:cxnSpLocks/>
          </p:cNvCxnSpPr>
          <p:nvPr/>
        </p:nvCxnSpPr>
        <p:spPr bwMode="auto">
          <a:xfrm flipH="1">
            <a:off x="1722980" y="3259023"/>
            <a:ext cx="51152"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70E84499-C815-0246-B730-6AF89C3A3050}"/>
              </a:ext>
            </a:extLst>
          </p:cNvPr>
          <p:cNvCxnSpPr>
            <a:cxnSpLocks/>
          </p:cNvCxnSpPr>
          <p:nvPr/>
        </p:nvCxnSpPr>
        <p:spPr bwMode="auto">
          <a:xfrm flipH="1">
            <a:off x="1722980" y="3834514"/>
            <a:ext cx="51152"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9E0C0818-DC86-2E46-BA8C-1424329357E0}"/>
              </a:ext>
            </a:extLst>
          </p:cNvPr>
          <p:cNvCxnSpPr>
            <a:cxnSpLocks/>
          </p:cNvCxnSpPr>
          <p:nvPr/>
        </p:nvCxnSpPr>
        <p:spPr bwMode="auto">
          <a:xfrm flipH="1">
            <a:off x="1722980" y="4410005"/>
            <a:ext cx="51152" cy="0"/>
          </a:xfrm>
          <a:prstGeom prst="line">
            <a:avLst/>
          </a:prstGeom>
          <a:noFill/>
          <a:ln w="28575" cap="flat" cmpd="sng" algn="ctr">
            <a:solidFill>
              <a:schemeClr val="bg1"/>
            </a:solidFill>
            <a:prstDash val="solid"/>
            <a:round/>
            <a:headEnd type="none" w="med" len="med"/>
            <a:tailEnd type="none" w="med" len="med"/>
          </a:ln>
          <a:effectLst/>
        </p:spPr>
      </p:cxnSp>
      <p:sp>
        <p:nvSpPr>
          <p:cNvPr id="23" name="TextBox 22">
            <a:extLst>
              <a:ext uri="{FF2B5EF4-FFF2-40B4-BE49-F238E27FC236}">
                <a16:creationId xmlns:a16="http://schemas.microsoft.com/office/drawing/2014/main" id="{5B6557CB-48DE-CA42-912A-C4F0285C0B40}"/>
              </a:ext>
            </a:extLst>
          </p:cNvPr>
          <p:cNvSpPr txBox="1"/>
          <p:nvPr/>
        </p:nvSpPr>
        <p:spPr bwMode="auto">
          <a:xfrm>
            <a:off x="1177061" y="1908153"/>
            <a:ext cx="578701" cy="44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24" name="TextBox 23">
            <a:extLst>
              <a:ext uri="{FF2B5EF4-FFF2-40B4-BE49-F238E27FC236}">
                <a16:creationId xmlns:a16="http://schemas.microsoft.com/office/drawing/2014/main" id="{3DACBA3B-E1D6-7C41-B3BD-4B537532806A}"/>
              </a:ext>
            </a:extLst>
          </p:cNvPr>
          <p:cNvSpPr txBox="1"/>
          <p:nvPr/>
        </p:nvSpPr>
        <p:spPr bwMode="auto">
          <a:xfrm>
            <a:off x="1325437" y="2481668"/>
            <a:ext cx="430324" cy="41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25" name="TextBox 24">
            <a:extLst>
              <a:ext uri="{FF2B5EF4-FFF2-40B4-BE49-F238E27FC236}">
                <a16:creationId xmlns:a16="http://schemas.microsoft.com/office/drawing/2014/main" id="{DD1D9572-98B4-D349-9C59-11C64CEFBB74}"/>
              </a:ext>
            </a:extLst>
          </p:cNvPr>
          <p:cNvSpPr txBox="1"/>
          <p:nvPr/>
        </p:nvSpPr>
        <p:spPr bwMode="auto">
          <a:xfrm>
            <a:off x="1325437" y="3055183"/>
            <a:ext cx="430324" cy="41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26" name="TextBox 25">
            <a:extLst>
              <a:ext uri="{FF2B5EF4-FFF2-40B4-BE49-F238E27FC236}">
                <a16:creationId xmlns:a16="http://schemas.microsoft.com/office/drawing/2014/main" id="{1854A5FD-4B95-9344-A884-F412B24EB478}"/>
              </a:ext>
            </a:extLst>
          </p:cNvPr>
          <p:cNvSpPr txBox="1"/>
          <p:nvPr/>
        </p:nvSpPr>
        <p:spPr bwMode="auto">
          <a:xfrm>
            <a:off x="1325437" y="3628698"/>
            <a:ext cx="430324" cy="41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27" name="TextBox 26">
            <a:extLst>
              <a:ext uri="{FF2B5EF4-FFF2-40B4-BE49-F238E27FC236}">
                <a16:creationId xmlns:a16="http://schemas.microsoft.com/office/drawing/2014/main" id="{5139335C-6D8C-3444-9ECA-F68DEE7EC79B}"/>
              </a:ext>
            </a:extLst>
          </p:cNvPr>
          <p:cNvSpPr txBox="1"/>
          <p:nvPr/>
        </p:nvSpPr>
        <p:spPr bwMode="auto">
          <a:xfrm>
            <a:off x="1325437" y="4202213"/>
            <a:ext cx="430324" cy="41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28" name="TextBox 27">
            <a:extLst>
              <a:ext uri="{FF2B5EF4-FFF2-40B4-BE49-F238E27FC236}">
                <a16:creationId xmlns:a16="http://schemas.microsoft.com/office/drawing/2014/main" id="{7E8D0E15-BF48-994D-9F99-74630E2B800C}"/>
              </a:ext>
            </a:extLst>
          </p:cNvPr>
          <p:cNvSpPr txBox="1"/>
          <p:nvPr/>
        </p:nvSpPr>
        <p:spPr bwMode="auto">
          <a:xfrm>
            <a:off x="1325437" y="4775729"/>
            <a:ext cx="430324" cy="41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29" name="TextBox 28">
            <a:extLst>
              <a:ext uri="{FF2B5EF4-FFF2-40B4-BE49-F238E27FC236}">
                <a16:creationId xmlns:a16="http://schemas.microsoft.com/office/drawing/2014/main" id="{675458E6-05A3-8846-B646-9D9ADC4E9033}"/>
              </a:ext>
            </a:extLst>
          </p:cNvPr>
          <p:cNvSpPr txBox="1"/>
          <p:nvPr/>
        </p:nvSpPr>
        <p:spPr bwMode="auto">
          <a:xfrm rot="16200000">
            <a:off x="-496558" y="3231057"/>
            <a:ext cx="3064691" cy="588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Participants With </a:t>
            </a:r>
            <a:b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&lt;50 c/mL (%)</a:t>
            </a:r>
          </a:p>
        </p:txBody>
      </p:sp>
      <p:sp>
        <p:nvSpPr>
          <p:cNvPr id="30" name="TextBox 29">
            <a:extLst>
              <a:ext uri="{FF2B5EF4-FFF2-40B4-BE49-F238E27FC236}">
                <a16:creationId xmlns:a16="http://schemas.microsoft.com/office/drawing/2014/main" id="{B0BC8BA9-9B51-B548-A830-435AC4D84AA9}"/>
              </a:ext>
            </a:extLst>
          </p:cNvPr>
          <p:cNvSpPr txBox="1"/>
          <p:nvPr/>
        </p:nvSpPr>
        <p:spPr bwMode="auto">
          <a:xfrm>
            <a:off x="1865908" y="5024005"/>
            <a:ext cx="984305" cy="38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31" name="TextBox 30">
            <a:extLst>
              <a:ext uri="{FF2B5EF4-FFF2-40B4-BE49-F238E27FC236}">
                <a16:creationId xmlns:a16="http://schemas.microsoft.com/office/drawing/2014/main" id="{DE4A0C88-4C9E-3D49-8B09-2BBF2E9F182D}"/>
              </a:ext>
            </a:extLst>
          </p:cNvPr>
          <p:cNvSpPr txBox="1"/>
          <p:nvPr/>
        </p:nvSpPr>
        <p:spPr bwMode="auto">
          <a:xfrm>
            <a:off x="3011814" y="5024005"/>
            <a:ext cx="984305" cy="38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a:t>
            </a:r>
          </a:p>
        </p:txBody>
      </p:sp>
      <p:sp>
        <p:nvSpPr>
          <p:cNvPr id="32" name="TextBox 31">
            <a:extLst>
              <a:ext uri="{FF2B5EF4-FFF2-40B4-BE49-F238E27FC236}">
                <a16:creationId xmlns:a16="http://schemas.microsoft.com/office/drawing/2014/main" id="{19975EC8-0BCC-7444-9CD9-559F8E9C8B4C}"/>
              </a:ext>
            </a:extLst>
          </p:cNvPr>
          <p:cNvSpPr txBox="1"/>
          <p:nvPr/>
        </p:nvSpPr>
        <p:spPr bwMode="auto">
          <a:xfrm>
            <a:off x="4239534" y="5024005"/>
            <a:ext cx="807656" cy="385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a:t>
            </a:r>
          </a:p>
        </p:txBody>
      </p:sp>
      <p:sp>
        <p:nvSpPr>
          <p:cNvPr id="34" name="Rectangle 33">
            <a:extLst>
              <a:ext uri="{FF2B5EF4-FFF2-40B4-BE49-F238E27FC236}">
                <a16:creationId xmlns:a16="http://schemas.microsoft.com/office/drawing/2014/main" id="{A10CF4E4-5B5B-E14E-9FF1-AEB763BD469D}"/>
              </a:ext>
            </a:extLst>
          </p:cNvPr>
          <p:cNvSpPr/>
          <p:nvPr/>
        </p:nvSpPr>
        <p:spPr bwMode="auto">
          <a:xfrm>
            <a:off x="2063632" y="3073717"/>
            <a:ext cx="611633" cy="1903483"/>
          </a:xfrm>
          <a:prstGeom prst="rect">
            <a:avLst/>
          </a:prstGeom>
          <a:solidFill>
            <a:schemeClr val="accent2">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cxnSp>
        <p:nvCxnSpPr>
          <p:cNvPr id="52" name="Straight Connector 51">
            <a:extLst>
              <a:ext uri="{FF2B5EF4-FFF2-40B4-BE49-F238E27FC236}">
                <a16:creationId xmlns:a16="http://schemas.microsoft.com/office/drawing/2014/main" id="{522C9D64-BB9C-7140-AD1D-FE9A911A59D6}"/>
              </a:ext>
            </a:extLst>
          </p:cNvPr>
          <p:cNvCxnSpPr>
            <a:cxnSpLocks/>
          </p:cNvCxnSpPr>
          <p:nvPr/>
        </p:nvCxnSpPr>
        <p:spPr bwMode="auto">
          <a:xfrm flipH="1">
            <a:off x="1722980" y="4985496"/>
            <a:ext cx="51152" cy="0"/>
          </a:xfrm>
          <a:prstGeom prst="line">
            <a:avLst/>
          </a:prstGeom>
          <a:noFill/>
          <a:ln w="28575" cap="flat" cmpd="sng" algn="ctr">
            <a:solidFill>
              <a:schemeClr val="bg1"/>
            </a:solidFill>
            <a:prstDash val="solid"/>
            <a:round/>
            <a:headEnd type="none" w="med" len="med"/>
            <a:tailEnd type="none" w="med" len="med"/>
          </a:ln>
          <a:effectLst/>
        </p:spPr>
      </p:cxnSp>
      <p:sp>
        <p:nvSpPr>
          <p:cNvPr id="53" name="TextBox 52">
            <a:extLst>
              <a:ext uri="{FF2B5EF4-FFF2-40B4-BE49-F238E27FC236}">
                <a16:creationId xmlns:a16="http://schemas.microsoft.com/office/drawing/2014/main" id="{88B0944D-1EB9-7F40-8403-5EF9E258302D}"/>
              </a:ext>
            </a:extLst>
          </p:cNvPr>
          <p:cNvSpPr txBox="1"/>
          <p:nvPr/>
        </p:nvSpPr>
        <p:spPr bwMode="auto">
          <a:xfrm>
            <a:off x="1772690" y="5403042"/>
            <a:ext cx="3348332" cy="41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of Fully Active Agents in OBR</a:t>
            </a:r>
          </a:p>
        </p:txBody>
      </p:sp>
      <p:grpSp>
        <p:nvGrpSpPr>
          <p:cNvPr id="58" name="Group 57">
            <a:extLst>
              <a:ext uri="{FF2B5EF4-FFF2-40B4-BE49-F238E27FC236}">
                <a16:creationId xmlns:a16="http://schemas.microsoft.com/office/drawing/2014/main" id="{DB46550D-52F2-FA49-AEDA-98803DC56D1F}"/>
              </a:ext>
            </a:extLst>
          </p:cNvPr>
          <p:cNvGrpSpPr/>
          <p:nvPr/>
        </p:nvGrpSpPr>
        <p:grpSpPr>
          <a:xfrm>
            <a:off x="2277228" y="2242367"/>
            <a:ext cx="155833" cy="2087391"/>
            <a:chOff x="2052320" y="2740655"/>
            <a:chExt cx="195000" cy="1849962"/>
          </a:xfrm>
        </p:grpSpPr>
        <p:cxnSp>
          <p:nvCxnSpPr>
            <p:cNvPr id="9" name="Straight Connector 8">
              <a:extLst>
                <a:ext uri="{FF2B5EF4-FFF2-40B4-BE49-F238E27FC236}">
                  <a16:creationId xmlns:a16="http://schemas.microsoft.com/office/drawing/2014/main" id="{6C81AB09-9BF4-6B43-A584-D374BC8EA573}"/>
                </a:ext>
              </a:extLst>
            </p:cNvPr>
            <p:cNvCxnSpPr>
              <a:cxnSpLocks/>
            </p:cNvCxnSpPr>
            <p:nvPr/>
          </p:nvCxnSpPr>
          <p:spPr bwMode="auto">
            <a:xfrm>
              <a:off x="2149820" y="2740655"/>
              <a:ext cx="0" cy="1849962"/>
            </a:xfrm>
            <a:prstGeom prst="line">
              <a:avLst/>
            </a:prstGeom>
            <a:noFill/>
            <a:ln w="28575" cap="flat" cmpd="sng" algn="ctr">
              <a:solidFill>
                <a:schemeClr val="bg1"/>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B285C2FB-9493-4443-8F3E-6F44430AD547}"/>
                </a:ext>
              </a:extLst>
            </p:cNvPr>
            <p:cNvCxnSpPr>
              <a:cxnSpLocks/>
            </p:cNvCxnSpPr>
            <p:nvPr/>
          </p:nvCxnSpPr>
          <p:spPr bwMode="auto">
            <a:xfrm>
              <a:off x="2052320" y="2753360"/>
              <a:ext cx="195000" cy="0"/>
            </a:xfrm>
            <a:prstGeom prst="line">
              <a:avLst/>
            </a:prstGeom>
            <a:noFill/>
            <a:ln w="28575" cap="flat" cmpd="sng" algn="ctr">
              <a:solidFill>
                <a:schemeClr val="bg1"/>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526A874D-C624-7943-9D85-D0A0EE260639}"/>
                </a:ext>
              </a:extLst>
            </p:cNvPr>
            <p:cNvCxnSpPr>
              <a:cxnSpLocks/>
            </p:cNvCxnSpPr>
            <p:nvPr/>
          </p:nvCxnSpPr>
          <p:spPr bwMode="auto">
            <a:xfrm>
              <a:off x="2052320" y="4590617"/>
              <a:ext cx="195000" cy="0"/>
            </a:xfrm>
            <a:prstGeom prst="line">
              <a:avLst/>
            </a:prstGeom>
            <a:noFill/>
            <a:ln w="28575" cap="flat" cmpd="sng" algn="ctr">
              <a:solidFill>
                <a:schemeClr val="bg1"/>
              </a:solidFill>
              <a:prstDash val="solid"/>
              <a:round/>
              <a:headEnd type="none" w="med" len="med"/>
              <a:tailEnd type="none" w="med" len="med"/>
            </a:ln>
            <a:effectLst/>
          </p:spPr>
        </p:cxnSp>
      </p:grpSp>
      <p:sp>
        <p:nvSpPr>
          <p:cNvPr id="42" name="TextBox 41">
            <a:extLst>
              <a:ext uri="{FF2B5EF4-FFF2-40B4-BE49-F238E27FC236}">
                <a16:creationId xmlns:a16="http://schemas.microsoft.com/office/drawing/2014/main" id="{B2D2999B-8308-5842-BD0C-DF1F3072E831}"/>
              </a:ext>
            </a:extLst>
          </p:cNvPr>
          <p:cNvSpPr txBox="1"/>
          <p:nvPr/>
        </p:nvSpPr>
        <p:spPr bwMode="auto">
          <a:xfrm>
            <a:off x="2129893" y="2656971"/>
            <a:ext cx="459463" cy="338554"/>
          </a:xfrm>
          <a:prstGeom prst="rect">
            <a:avLst/>
          </a:prstGeom>
          <a:solidFill>
            <a:schemeClr val="tx1"/>
          </a:solid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67</a:t>
            </a:r>
          </a:p>
        </p:txBody>
      </p:sp>
      <p:sp>
        <p:nvSpPr>
          <p:cNvPr id="59" name="Rectangle 58">
            <a:extLst>
              <a:ext uri="{FF2B5EF4-FFF2-40B4-BE49-F238E27FC236}">
                <a16:creationId xmlns:a16="http://schemas.microsoft.com/office/drawing/2014/main" id="{DEFE7420-B603-7246-8F31-E04EECC0BFCC}"/>
              </a:ext>
            </a:extLst>
          </p:cNvPr>
          <p:cNvSpPr/>
          <p:nvPr/>
        </p:nvSpPr>
        <p:spPr bwMode="auto">
          <a:xfrm>
            <a:off x="3191154" y="2741491"/>
            <a:ext cx="611633" cy="2244001"/>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60" name="Group 59">
            <a:extLst>
              <a:ext uri="{FF2B5EF4-FFF2-40B4-BE49-F238E27FC236}">
                <a16:creationId xmlns:a16="http://schemas.microsoft.com/office/drawing/2014/main" id="{8CF0F227-4D50-B043-861C-FA4EECD087F8}"/>
              </a:ext>
            </a:extLst>
          </p:cNvPr>
          <p:cNvGrpSpPr/>
          <p:nvPr/>
        </p:nvGrpSpPr>
        <p:grpSpPr>
          <a:xfrm>
            <a:off x="3418619" y="2249541"/>
            <a:ext cx="155833" cy="1337352"/>
            <a:chOff x="2052320" y="2740655"/>
            <a:chExt cx="195000" cy="1185236"/>
          </a:xfrm>
        </p:grpSpPr>
        <p:cxnSp>
          <p:nvCxnSpPr>
            <p:cNvPr id="61" name="Straight Connector 60">
              <a:extLst>
                <a:ext uri="{FF2B5EF4-FFF2-40B4-BE49-F238E27FC236}">
                  <a16:creationId xmlns:a16="http://schemas.microsoft.com/office/drawing/2014/main" id="{FDA01989-3BF8-F443-8236-9DA3A22CAE4A}"/>
                </a:ext>
              </a:extLst>
            </p:cNvPr>
            <p:cNvCxnSpPr>
              <a:cxnSpLocks/>
            </p:cNvCxnSpPr>
            <p:nvPr/>
          </p:nvCxnSpPr>
          <p:spPr bwMode="auto">
            <a:xfrm>
              <a:off x="2149820" y="2740655"/>
              <a:ext cx="0" cy="1185236"/>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2FBBF5B-D5B3-D643-939E-A6D81A2506AB}"/>
                </a:ext>
              </a:extLst>
            </p:cNvPr>
            <p:cNvCxnSpPr>
              <a:cxnSpLocks/>
            </p:cNvCxnSpPr>
            <p:nvPr/>
          </p:nvCxnSpPr>
          <p:spPr bwMode="auto">
            <a:xfrm>
              <a:off x="2052320" y="2753360"/>
              <a:ext cx="195000" cy="0"/>
            </a:xfrm>
            <a:prstGeom prst="line">
              <a:avLst/>
            </a:prstGeom>
            <a:noFill/>
            <a:ln w="28575" cap="flat" cmpd="sng" algn="ctr">
              <a:solidFill>
                <a:schemeClr val="bg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708DF545-C109-A04D-B169-62C636CB47C2}"/>
                </a:ext>
              </a:extLst>
            </p:cNvPr>
            <p:cNvCxnSpPr>
              <a:cxnSpLocks/>
            </p:cNvCxnSpPr>
            <p:nvPr/>
          </p:nvCxnSpPr>
          <p:spPr bwMode="auto">
            <a:xfrm>
              <a:off x="2052320" y="3925891"/>
              <a:ext cx="195000" cy="0"/>
            </a:xfrm>
            <a:prstGeom prst="line">
              <a:avLst/>
            </a:prstGeom>
            <a:noFill/>
            <a:ln w="28575" cap="flat" cmpd="sng" algn="ctr">
              <a:solidFill>
                <a:schemeClr val="bg1"/>
              </a:solidFill>
              <a:prstDash val="solid"/>
              <a:round/>
              <a:headEnd type="none" w="med" len="med"/>
              <a:tailEnd type="none" w="med" len="med"/>
            </a:ln>
            <a:effectLst/>
          </p:spPr>
        </p:cxnSp>
      </p:grpSp>
      <p:sp>
        <p:nvSpPr>
          <p:cNvPr id="64" name="TextBox 63">
            <a:extLst>
              <a:ext uri="{FF2B5EF4-FFF2-40B4-BE49-F238E27FC236}">
                <a16:creationId xmlns:a16="http://schemas.microsoft.com/office/drawing/2014/main" id="{AA8C62DF-417F-CF49-A7A2-5FAFF6E9D3C5}"/>
              </a:ext>
            </a:extLst>
          </p:cNvPr>
          <p:cNvSpPr txBox="1"/>
          <p:nvPr/>
        </p:nvSpPr>
        <p:spPr bwMode="auto">
          <a:xfrm>
            <a:off x="3271285" y="2375727"/>
            <a:ext cx="459463" cy="338554"/>
          </a:xfrm>
          <a:prstGeom prst="rect">
            <a:avLst/>
          </a:prstGeom>
          <a:solidFill>
            <a:schemeClr val="tx1"/>
          </a:solid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79</a:t>
            </a:r>
          </a:p>
        </p:txBody>
      </p:sp>
      <p:sp>
        <p:nvSpPr>
          <p:cNvPr id="66" name="Rectangle 65">
            <a:extLst>
              <a:ext uri="{FF2B5EF4-FFF2-40B4-BE49-F238E27FC236}">
                <a16:creationId xmlns:a16="http://schemas.microsoft.com/office/drawing/2014/main" id="{04C49EA5-559B-D549-B15B-ABECD158C704}"/>
              </a:ext>
            </a:extLst>
          </p:cNvPr>
          <p:cNvSpPr/>
          <p:nvPr/>
        </p:nvSpPr>
        <p:spPr bwMode="auto">
          <a:xfrm>
            <a:off x="4321161" y="2306812"/>
            <a:ext cx="611633" cy="267868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67" name="Group 66">
            <a:extLst>
              <a:ext uri="{FF2B5EF4-FFF2-40B4-BE49-F238E27FC236}">
                <a16:creationId xmlns:a16="http://schemas.microsoft.com/office/drawing/2014/main" id="{EAA19F10-9A92-4945-BE4D-F56D922025B8}"/>
              </a:ext>
            </a:extLst>
          </p:cNvPr>
          <p:cNvGrpSpPr/>
          <p:nvPr/>
        </p:nvGrpSpPr>
        <p:grpSpPr>
          <a:xfrm>
            <a:off x="4549061" y="2112942"/>
            <a:ext cx="155833" cy="884526"/>
            <a:chOff x="2052320" y="2740655"/>
            <a:chExt cx="195000" cy="783916"/>
          </a:xfrm>
        </p:grpSpPr>
        <p:cxnSp>
          <p:nvCxnSpPr>
            <p:cNvPr id="68" name="Straight Connector 67">
              <a:extLst>
                <a:ext uri="{FF2B5EF4-FFF2-40B4-BE49-F238E27FC236}">
                  <a16:creationId xmlns:a16="http://schemas.microsoft.com/office/drawing/2014/main" id="{01CADADE-B14F-7344-B02F-B61C2DCB529A}"/>
                </a:ext>
              </a:extLst>
            </p:cNvPr>
            <p:cNvCxnSpPr>
              <a:cxnSpLocks/>
            </p:cNvCxnSpPr>
            <p:nvPr/>
          </p:nvCxnSpPr>
          <p:spPr bwMode="auto">
            <a:xfrm>
              <a:off x="2149820" y="2740655"/>
              <a:ext cx="0" cy="783916"/>
            </a:xfrm>
            <a:prstGeom prst="line">
              <a:avLst/>
            </a:prstGeom>
            <a:noFill/>
            <a:ln w="28575" cap="flat" cmpd="sng" algn="ctr">
              <a:solidFill>
                <a:schemeClr val="bg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30A0F6DD-46B6-FB4A-9A4D-2CFB425CA24D}"/>
                </a:ext>
              </a:extLst>
            </p:cNvPr>
            <p:cNvCxnSpPr>
              <a:cxnSpLocks/>
            </p:cNvCxnSpPr>
            <p:nvPr/>
          </p:nvCxnSpPr>
          <p:spPr bwMode="auto">
            <a:xfrm>
              <a:off x="2052320" y="2753360"/>
              <a:ext cx="195000" cy="0"/>
            </a:xfrm>
            <a:prstGeom prst="line">
              <a:avLst/>
            </a:prstGeom>
            <a:noFill/>
            <a:ln w="28575" cap="flat" cmpd="sng" algn="ctr">
              <a:solidFill>
                <a:schemeClr val="bg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2720194B-2984-1A41-8147-B9065FCB7611}"/>
                </a:ext>
              </a:extLst>
            </p:cNvPr>
            <p:cNvCxnSpPr>
              <a:cxnSpLocks/>
            </p:cNvCxnSpPr>
            <p:nvPr/>
          </p:nvCxnSpPr>
          <p:spPr bwMode="auto">
            <a:xfrm>
              <a:off x="2052320" y="3524571"/>
              <a:ext cx="195000" cy="0"/>
            </a:xfrm>
            <a:prstGeom prst="line">
              <a:avLst/>
            </a:prstGeom>
            <a:noFill/>
            <a:ln w="28575" cap="flat" cmpd="sng" algn="ctr">
              <a:solidFill>
                <a:schemeClr val="bg1"/>
              </a:solidFill>
              <a:prstDash val="solid"/>
              <a:round/>
              <a:headEnd type="none" w="med" len="med"/>
              <a:tailEnd type="none" w="med" len="med"/>
            </a:ln>
            <a:effectLst/>
          </p:spPr>
        </p:cxnSp>
      </p:grpSp>
      <p:sp>
        <p:nvSpPr>
          <p:cNvPr id="71" name="TextBox 70">
            <a:extLst>
              <a:ext uri="{FF2B5EF4-FFF2-40B4-BE49-F238E27FC236}">
                <a16:creationId xmlns:a16="http://schemas.microsoft.com/office/drawing/2014/main" id="{656E6379-DEA1-054E-AD02-F3E9969A22D6}"/>
              </a:ext>
            </a:extLst>
          </p:cNvPr>
          <p:cNvSpPr txBox="1"/>
          <p:nvPr/>
        </p:nvSpPr>
        <p:spPr bwMode="auto">
          <a:xfrm>
            <a:off x="4411816" y="1810968"/>
            <a:ext cx="430324" cy="38200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94</a:t>
            </a:r>
          </a:p>
        </p:txBody>
      </p:sp>
      <p:sp>
        <p:nvSpPr>
          <p:cNvPr id="73" name="TextBox 72">
            <a:extLst>
              <a:ext uri="{FF2B5EF4-FFF2-40B4-BE49-F238E27FC236}">
                <a16:creationId xmlns:a16="http://schemas.microsoft.com/office/drawing/2014/main" id="{B6BF91EE-66DE-494C-8EA0-71BFE5E47C2A}"/>
              </a:ext>
            </a:extLst>
          </p:cNvPr>
          <p:cNvSpPr txBox="1"/>
          <p:nvPr/>
        </p:nvSpPr>
        <p:spPr bwMode="auto">
          <a:xfrm>
            <a:off x="1877639" y="4685742"/>
            <a:ext cx="98430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4/6</a:t>
            </a:r>
          </a:p>
        </p:txBody>
      </p:sp>
      <p:sp>
        <p:nvSpPr>
          <p:cNvPr id="74" name="TextBox 73">
            <a:extLst>
              <a:ext uri="{FF2B5EF4-FFF2-40B4-BE49-F238E27FC236}">
                <a16:creationId xmlns:a16="http://schemas.microsoft.com/office/drawing/2014/main" id="{64607E50-CD24-F24C-B4FA-14734F2F3AF5}"/>
              </a:ext>
            </a:extLst>
          </p:cNvPr>
          <p:cNvSpPr txBox="1"/>
          <p:nvPr/>
        </p:nvSpPr>
        <p:spPr bwMode="auto">
          <a:xfrm>
            <a:off x="2998334" y="4665655"/>
            <a:ext cx="98430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11/14</a:t>
            </a:r>
          </a:p>
        </p:txBody>
      </p:sp>
      <p:sp>
        <p:nvSpPr>
          <p:cNvPr id="75" name="TextBox 74">
            <a:extLst>
              <a:ext uri="{FF2B5EF4-FFF2-40B4-BE49-F238E27FC236}">
                <a16:creationId xmlns:a16="http://schemas.microsoft.com/office/drawing/2014/main" id="{5506AFD8-A0EC-5A42-BCB3-A53DE2F225DE}"/>
              </a:ext>
            </a:extLst>
          </p:cNvPr>
          <p:cNvSpPr txBox="1"/>
          <p:nvPr/>
        </p:nvSpPr>
        <p:spPr bwMode="auto">
          <a:xfrm>
            <a:off x="4144965" y="4665655"/>
            <a:ext cx="984305"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9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15/16</a:t>
            </a:r>
          </a:p>
        </p:txBody>
      </p:sp>
      <p:cxnSp>
        <p:nvCxnSpPr>
          <p:cNvPr id="48" name="Straight Connector 47">
            <a:extLst>
              <a:ext uri="{FF2B5EF4-FFF2-40B4-BE49-F238E27FC236}">
                <a16:creationId xmlns:a16="http://schemas.microsoft.com/office/drawing/2014/main" id="{A9ABF505-C089-F944-8DEF-054E21602E2E}"/>
              </a:ext>
            </a:extLst>
          </p:cNvPr>
          <p:cNvCxnSpPr>
            <a:cxnSpLocks/>
          </p:cNvCxnSpPr>
          <p:nvPr/>
        </p:nvCxnSpPr>
        <p:spPr bwMode="auto">
          <a:xfrm>
            <a:off x="1755587" y="4985496"/>
            <a:ext cx="3462867" cy="0"/>
          </a:xfrm>
          <a:prstGeom prst="line">
            <a:avLst/>
          </a:prstGeom>
          <a:noFill/>
          <a:ln w="28575" cap="flat" cmpd="sng" algn="ctr">
            <a:solidFill>
              <a:schemeClr val="bg1"/>
            </a:solidFill>
            <a:prstDash val="solid"/>
            <a:round/>
            <a:headEnd type="none" w="med" len="med"/>
            <a:tailEnd type="none" w="med" len="med"/>
          </a:ln>
          <a:effectLst/>
        </p:spPr>
      </p:cxnSp>
      <p:graphicFrame>
        <p:nvGraphicFramePr>
          <p:cNvPr id="6" name="Chart 5">
            <a:extLst>
              <a:ext uri="{FF2B5EF4-FFF2-40B4-BE49-F238E27FC236}">
                <a16:creationId xmlns:a16="http://schemas.microsoft.com/office/drawing/2014/main" id="{3D03FFB0-64CB-D138-3C69-E2D2C5B0D73B}"/>
              </a:ext>
            </a:extLst>
          </p:cNvPr>
          <p:cNvGraphicFramePr/>
          <p:nvPr/>
        </p:nvGraphicFramePr>
        <p:xfrm>
          <a:off x="7028582" y="1914981"/>
          <a:ext cx="4269549" cy="3480459"/>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a:extLst>
              <a:ext uri="{FF2B5EF4-FFF2-40B4-BE49-F238E27FC236}">
                <a16:creationId xmlns:a16="http://schemas.microsoft.com/office/drawing/2014/main" id="{746F4B3C-7E0E-21AB-B07E-99CE7DC4F8A4}"/>
              </a:ext>
            </a:extLst>
          </p:cNvPr>
          <p:cNvSpPr txBox="1"/>
          <p:nvPr/>
        </p:nvSpPr>
        <p:spPr bwMode="auto">
          <a:xfrm>
            <a:off x="7034646" y="1575070"/>
            <a:ext cx="44158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Nonrandomized and Randomized Cohorts</a:t>
            </a:r>
            <a:r>
              <a:rPr kumimoji="0" lang="en-US" sz="1800" b="1"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2</a:t>
            </a:r>
          </a:p>
        </p:txBody>
      </p:sp>
      <p:sp>
        <p:nvSpPr>
          <p:cNvPr id="15" name="Rectangle 14">
            <a:extLst>
              <a:ext uri="{FF2B5EF4-FFF2-40B4-BE49-F238E27FC236}">
                <a16:creationId xmlns:a16="http://schemas.microsoft.com/office/drawing/2014/main" id="{1CA779EA-048F-9609-DA83-E0F30F88A57D}"/>
              </a:ext>
            </a:extLst>
          </p:cNvPr>
          <p:cNvSpPr/>
          <p:nvPr/>
        </p:nvSpPr>
        <p:spPr bwMode="auto">
          <a:xfrm>
            <a:off x="7937762" y="2788323"/>
            <a:ext cx="630859" cy="2184346"/>
          </a:xfrm>
          <a:prstGeom prst="rect">
            <a:avLst/>
          </a:prstGeom>
          <a:solidFill>
            <a:schemeClr val="accent2">
              <a:lumMod val="20000"/>
              <a:lumOff val="80000"/>
            </a:schemeClr>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3" name="Rectangle 32">
            <a:extLst>
              <a:ext uri="{FF2B5EF4-FFF2-40B4-BE49-F238E27FC236}">
                <a16:creationId xmlns:a16="http://schemas.microsoft.com/office/drawing/2014/main" id="{7E70ECFC-38E8-5CE2-39E3-46F12651C563}"/>
              </a:ext>
            </a:extLst>
          </p:cNvPr>
          <p:cNvSpPr/>
          <p:nvPr/>
        </p:nvSpPr>
        <p:spPr bwMode="auto">
          <a:xfrm>
            <a:off x="9104987" y="2736831"/>
            <a:ext cx="630859" cy="2236770"/>
          </a:xfrm>
          <a:prstGeom prst="rect">
            <a:avLst/>
          </a:prstGeom>
          <a:solidFill>
            <a:schemeClr val="accent2"/>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5" name="Rectangle 34">
            <a:extLst>
              <a:ext uri="{FF2B5EF4-FFF2-40B4-BE49-F238E27FC236}">
                <a16:creationId xmlns:a16="http://schemas.microsoft.com/office/drawing/2014/main" id="{3C6EA287-0636-D0B9-5FDB-0526F7F2306A}"/>
              </a:ext>
            </a:extLst>
          </p:cNvPr>
          <p:cNvSpPr/>
          <p:nvPr/>
        </p:nvSpPr>
        <p:spPr bwMode="auto">
          <a:xfrm>
            <a:off x="10250896" y="2662470"/>
            <a:ext cx="630859" cy="2315407"/>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nvGrpSpPr>
          <p:cNvPr id="36" name="Group 35">
            <a:extLst>
              <a:ext uri="{FF2B5EF4-FFF2-40B4-BE49-F238E27FC236}">
                <a16:creationId xmlns:a16="http://schemas.microsoft.com/office/drawing/2014/main" id="{043F6A14-8668-29EB-0A1B-DAAA0A2B208F}"/>
              </a:ext>
            </a:extLst>
          </p:cNvPr>
          <p:cNvGrpSpPr/>
          <p:nvPr/>
        </p:nvGrpSpPr>
        <p:grpSpPr>
          <a:xfrm>
            <a:off x="9326798" y="2246519"/>
            <a:ext cx="171129" cy="1013537"/>
            <a:chOff x="9487326" y="2572066"/>
            <a:chExt cx="189616" cy="2285684"/>
          </a:xfrm>
        </p:grpSpPr>
        <p:cxnSp>
          <p:nvCxnSpPr>
            <p:cNvPr id="37" name="Straight Connector 36">
              <a:extLst>
                <a:ext uri="{FF2B5EF4-FFF2-40B4-BE49-F238E27FC236}">
                  <a16:creationId xmlns:a16="http://schemas.microsoft.com/office/drawing/2014/main" id="{16CBBEA8-8A1D-0DC5-8304-77B574651B26}"/>
                </a:ext>
              </a:extLst>
            </p:cNvPr>
            <p:cNvCxnSpPr>
              <a:cxnSpLocks/>
            </p:cNvCxnSpPr>
            <p:nvPr/>
          </p:nvCxnSpPr>
          <p:spPr bwMode="auto">
            <a:xfrm>
              <a:off x="9487326" y="257206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D0C115F-9652-19ED-76ED-5CBE264E3F42}"/>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483C2DC5-4D55-39CC-CC31-ADE2A374BC66}"/>
                </a:ext>
              </a:extLst>
            </p:cNvPr>
            <p:cNvCxnSpPr>
              <a:cxnSpLocks/>
            </p:cNvCxnSpPr>
            <p:nvPr/>
          </p:nvCxnSpPr>
          <p:spPr bwMode="auto">
            <a:xfrm>
              <a:off x="9582134" y="2572066"/>
              <a:ext cx="0" cy="2285684"/>
            </a:xfrm>
            <a:prstGeom prst="line">
              <a:avLst/>
            </a:prstGeom>
            <a:noFill/>
            <a:ln w="28575" cap="flat" cmpd="sng" algn="ctr">
              <a:solidFill>
                <a:schemeClr val="bg1"/>
              </a:solidFill>
              <a:prstDash val="solid"/>
              <a:round/>
              <a:headEnd type="none" w="med" len="med"/>
              <a:tailEnd type="none" w="med" len="med"/>
            </a:ln>
            <a:effectLst/>
          </p:spPr>
        </p:cxnSp>
      </p:grpSp>
      <p:sp>
        <p:nvSpPr>
          <p:cNvPr id="40" name="TextBox 39">
            <a:extLst>
              <a:ext uri="{FF2B5EF4-FFF2-40B4-BE49-F238E27FC236}">
                <a16:creationId xmlns:a16="http://schemas.microsoft.com/office/drawing/2014/main" id="{884E0B71-3697-F66E-C46B-233568329287}"/>
              </a:ext>
            </a:extLst>
          </p:cNvPr>
          <p:cNvSpPr txBox="1"/>
          <p:nvPr/>
        </p:nvSpPr>
        <p:spPr bwMode="auto">
          <a:xfrm>
            <a:off x="9196615" y="2382631"/>
            <a:ext cx="393056" cy="338554"/>
          </a:xfrm>
          <a:prstGeom prst="rect">
            <a:avLst/>
          </a:prstGeom>
          <a:solidFill>
            <a:schemeClr val="tx1"/>
          </a:solid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77</a:t>
            </a:r>
          </a:p>
        </p:txBody>
      </p:sp>
      <p:grpSp>
        <p:nvGrpSpPr>
          <p:cNvPr id="41" name="Group 40">
            <a:extLst>
              <a:ext uri="{FF2B5EF4-FFF2-40B4-BE49-F238E27FC236}">
                <a16:creationId xmlns:a16="http://schemas.microsoft.com/office/drawing/2014/main" id="{8C05E259-F41A-573E-83F0-B66DB2D050C9}"/>
              </a:ext>
            </a:extLst>
          </p:cNvPr>
          <p:cNvGrpSpPr/>
          <p:nvPr/>
        </p:nvGrpSpPr>
        <p:grpSpPr>
          <a:xfrm>
            <a:off x="10504149" y="2230828"/>
            <a:ext cx="151406" cy="856264"/>
            <a:chOff x="9487326" y="2572066"/>
            <a:chExt cx="189616" cy="2285684"/>
          </a:xfrm>
        </p:grpSpPr>
        <p:cxnSp>
          <p:nvCxnSpPr>
            <p:cNvPr id="43" name="Straight Connector 42">
              <a:extLst>
                <a:ext uri="{FF2B5EF4-FFF2-40B4-BE49-F238E27FC236}">
                  <a16:creationId xmlns:a16="http://schemas.microsoft.com/office/drawing/2014/main" id="{4BF2B072-2616-197C-1592-90424583C430}"/>
                </a:ext>
              </a:extLst>
            </p:cNvPr>
            <p:cNvCxnSpPr>
              <a:cxnSpLocks/>
            </p:cNvCxnSpPr>
            <p:nvPr/>
          </p:nvCxnSpPr>
          <p:spPr bwMode="auto">
            <a:xfrm>
              <a:off x="9487326" y="257206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75B61453-1C57-DD8F-E5EF-40E9DFB96F87}"/>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7A1D264F-78A1-BF47-5956-D412E2242DD6}"/>
                </a:ext>
              </a:extLst>
            </p:cNvPr>
            <p:cNvCxnSpPr>
              <a:cxnSpLocks/>
            </p:cNvCxnSpPr>
            <p:nvPr/>
          </p:nvCxnSpPr>
          <p:spPr bwMode="auto">
            <a:xfrm>
              <a:off x="9582134" y="2572066"/>
              <a:ext cx="0" cy="2285684"/>
            </a:xfrm>
            <a:prstGeom prst="line">
              <a:avLst/>
            </a:prstGeom>
            <a:noFill/>
            <a:ln w="28575" cap="flat" cmpd="sng" algn="ctr">
              <a:solidFill>
                <a:schemeClr val="bg1"/>
              </a:solidFill>
              <a:prstDash val="solid"/>
              <a:round/>
              <a:headEnd type="none" w="med" len="med"/>
              <a:tailEnd type="none" w="med" len="med"/>
            </a:ln>
            <a:effectLst/>
          </p:spPr>
        </p:cxnSp>
      </p:grpSp>
      <p:sp>
        <p:nvSpPr>
          <p:cNvPr id="46" name="TextBox 45">
            <a:extLst>
              <a:ext uri="{FF2B5EF4-FFF2-40B4-BE49-F238E27FC236}">
                <a16:creationId xmlns:a16="http://schemas.microsoft.com/office/drawing/2014/main" id="{923EDC05-9387-60B9-96D8-58A6781B37E3}"/>
              </a:ext>
            </a:extLst>
          </p:cNvPr>
          <p:cNvSpPr txBox="1"/>
          <p:nvPr/>
        </p:nvSpPr>
        <p:spPr bwMode="auto">
          <a:xfrm>
            <a:off x="10397244" y="2301532"/>
            <a:ext cx="393056" cy="338554"/>
          </a:xfrm>
          <a:prstGeom prst="rect">
            <a:avLst/>
          </a:prstGeom>
          <a:solidFill>
            <a:schemeClr val="tx1"/>
          </a:solid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79</a:t>
            </a:r>
          </a:p>
        </p:txBody>
      </p:sp>
      <p:grpSp>
        <p:nvGrpSpPr>
          <p:cNvPr id="47" name="Group 46">
            <a:extLst>
              <a:ext uri="{FF2B5EF4-FFF2-40B4-BE49-F238E27FC236}">
                <a16:creationId xmlns:a16="http://schemas.microsoft.com/office/drawing/2014/main" id="{0756D514-7E1F-74C3-57E1-150F3E186704}"/>
              </a:ext>
            </a:extLst>
          </p:cNvPr>
          <p:cNvGrpSpPr/>
          <p:nvPr/>
        </p:nvGrpSpPr>
        <p:grpSpPr>
          <a:xfrm>
            <a:off x="8179014" y="2159007"/>
            <a:ext cx="171146" cy="1520305"/>
            <a:chOff x="9487326" y="2606534"/>
            <a:chExt cx="189616" cy="2259710"/>
          </a:xfrm>
        </p:grpSpPr>
        <p:cxnSp>
          <p:nvCxnSpPr>
            <p:cNvPr id="54" name="Straight Connector 53">
              <a:extLst>
                <a:ext uri="{FF2B5EF4-FFF2-40B4-BE49-F238E27FC236}">
                  <a16:creationId xmlns:a16="http://schemas.microsoft.com/office/drawing/2014/main" id="{18534B85-04E5-E9BA-3780-2CD52DFADF31}"/>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82282D66-0C06-5B4E-9F1A-1B1D0BB6FF06}"/>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DC321712-49CF-BDAF-8E6A-CA8C63882D2A}"/>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sp>
        <p:nvSpPr>
          <p:cNvPr id="72" name="TextBox 71">
            <a:extLst>
              <a:ext uri="{FF2B5EF4-FFF2-40B4-BE49-F238E27FC236}">
                <a16:creationId xmlns:a16="http://schemas.microsoft.com/office/drawing/2014/main" id="{EB1CF2B2-DD9B-A8CB-6190-F0F3610B628D}"/>
              </a:ext>
            </a:extLst>
          </p:cNvPr>
          <p:cNvSpPr txBox="1"/>
          <p:nvPr/>
        </p:nvSpPr>
        <p:spPr bwMode="auto">
          <a:xfrm>
            <a:off x="8087547" y="2417050"/>
            <a:ext cx="393056" cy="338554"/>
          </a:xfrm>
          <a:prstGeom prst="rect">
            <a:avLst/>
          </a:prstGeom>
          <a:solidFill>
            <a:schemeClr val="tx1"/>
          </a:solid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75</a:t>
            </a:r>
          </a:p>
        </p:txBody>
      </p:sp>
      <p:sp>
        <p:nvSpPr>
          <p:cNvPr id="76" name="TextBox 75">
            <a:extLst>
              <a:ext uri="{FF2B5EF4-FFF2-40B4-BE49-F238E27FC236}">
                <a16:creationId xmlns:a16="http://schemas.microsoft.com/office/drawing/2014/main" id="{6BD9237A-A95F-255D-2E04-3B8011B4BF7D}"/>
              </a:ext>
            </a:extLst>
          </p:cNvPr>
          <p:cNvSpPr txBox="1"/>
          <p:nvPr/>
        </p:nvSpPr>
        <p:spPr bwMode="auto">
          <a:xfrm>
            <a:off x="7968471" y="4655638"/>
            <a:ext cx="575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9/12</a:t>
            </a:r>
          </a:p>
        </p:txBody>
      </p:sp>
      <p:sp>
        <p:nvSpPr>
          <p:cNvPr id="77" name="TextBox 76">
            <a:extLst>
              <a:ext uri="{FF2B5EF4-FFF2-40B4-BE49-F238E27FC236}">
                <a16:creationId xmlns:a16="http://schemas.microsoft.com/office/drawing/2014/main" id="{DBC546C9-8277-8249-3DB9-BF7198052C98}"/>
              </a:ext>
            </a:extLst>
          </p:cNvPr>
          <p:cNvSpPr txBox="1"/>
          <p:nvPr/>
        </p:nvSpPr>
        <p:spPr bwMode="auto">
          <a:xfrm>
            <a:off x="9086731" y="4655638"/>
            <a:ext cx="6799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20</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/26</a:t>
            </a:r>
          </a:p>
        </p:txBody>
      </p:sp>
      <p:sp>
        <p:nvSpPr>
          <p:cNvPr id="78" name="TextBox 77">
            <a:extLst>
              <a:ext uri="{FF2B5EF4-FFF2-40B4-BE49-F238E27FC236}">
                <a16:creationId xmlns:a16="http://schemas.microsoft.com/office/drawing/2014/main" id="{737D51F6-DCF3-14BB-5B98-2F465492D226}"/>
              </a:ext>
            </a:extLst>
          </p:cNvPr>
          <p:cNvSpPr txBox="1"/>
          <p:nvPr/>
        </p:nvSpPr>
        <p:spPr bwMode="auto">
          <a:xfrm>
            <a:off x="10230337" y="4655638"/>
            <a:ext cx="6799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27</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/34</a:t>
            </a:r>
          </a:p>
        </p:txBody>
      </p:sp>
      <p:sp>
        <p:nvSpPr>
          <p:cNvPr id="79" name="TextBox 78">
            <a:extLst>
              <a:ext uri="{FF2B5EF4-FFF2-40B4-BE49-F238E27FC236}">
                <a16:creationId xmlns:a16="http://schemas.microsoft.com/office/drawing/2014/main" id="{5BF6F489-B97E-6410-B673-47AE28AA2B43}"/>
              </a:ext>
            </a:extLst>
          </p:cNvPr>
          <p:cNvSpPr txBox="1"/>
          <p:nvPr/>
        </p:nvSpPr>
        <p:spPr bwMode="auto">
          <a:xfrm>
            <a:off x="7136430" y="4655638"/>
            <a:ext cx="5934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n/N</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a:t>
            </a:r>
          </a:p>
        </p:txBody>
      </p:sp>
      <p:cxnSp>
        <p:nvCxnSpPr>
          <p:cNvPr id="80" name="Straight Connector 79">
            <a:extLst>
              <a:ext uri="{FF2B5EF4-FFF2-40B4-BE49-F238E27FC236}">
                <a16:creationId xmlns:a16="http://schemas.microsoft.com/office/drawing/2014/main" id="{BDC60D19-B800-74B0-BC07-7700C3E0D87F}"/>
              </a:ext>
            </a:extLst>
          </p:cNvPr>
          <p:cNvCxnSpPr>
            <a:cxnSpLocks/>
          </p:cNvCxnSpPr>
          <p:nvPr/>
        </p:nvCxnSpPr>
        <p:spPr bwMode="auto">
          <a:xfrm>
            <a:off x="7635044" y="4981058"/>
            <a:ext cx="3511296" cy="0"/>
          </a:xfrm>
          <a:prstGeom prst="line">
            <a:avLst/>
          </a:prstGeom>
          <a:noFill/>
          <a:ln w="28575" cap="flat" cmpd="sng" algn="ctr">
            <a:solidFill>
              <a:schemeClr val="bg1"/>
            </a:solidFill>
            <a:prstDash val="solid"/>
            <a:round/>
            <a:headEnd type="none" w="med" len="med"/>
            <a:tailEnd type="none" w="med" len="med"/>
          </a:ln>
          <a:effectLst/>
        </p:spPr>
      </p:cxnSp>
      <p:sp>
        <p:nvSpPr>
          <p:cNvPr id="82" name="TextBox 81">
            <a:extLst>
              <a:ext uri="{FF2B5EF4-FFF2-40B4-BE49-F238E27FC236}">
                <a16:creationId xmlns:a16="http://schemas.microsoft.com/office/drawing/2014/main" id="{34619998-F0B9-3672-1E7E-CD1F4D48EF56}"/>
              </a:ext>
            </a:extLst>
          </p:cNvPr>
          <p:cNvSpPr txBox="1"/>
          <p:nvPr/>
        </p:nvSpPr>
        <p:spPr bwMode="auto">
          <a:xfrm>
            <a:off x="7574113" y="5367689"/>
            <a:ext cx="3676497" cy="344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of Fully Active Agents in OBR</a:t>
            </a:r>
          </a:p>
        </p:txBody>
      </p:sp>
      <p:sp>
        <p:nvSpPr>
          <p:cNvPr id="83" name="TextBox 82">
            <a:extLst>
              <a:ext uri="{FF2B5EF4-FFF2-40B4-BE49-F238E27FC236}">
                <a16:creationId xmlns:a16="http://schemas.microsoft.com/office/drawing/2014/main" id="{8B066DC7-D314-FDF2-599A-B76F21C4267A}"/>
              </a:ext>
            </a:extLst>
          </p:cNvPr>
          <p:cNvSpPr txBox="1"/>
          <p:nvPr/>
        </p:nvSpPr>
        <p:spPr bwMode="auto">
          <a:xfrm rot="16200000">
            <a:off x="5563309" y="3239970"/>
            <a:ext cx="25345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Participants With </a:t>
            </a:r>
            <a:b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HIV-1 RNA &lt;50 c/mL (%)</a:t>
            </a:r>
          </a:p>
        </p:txBody>
      </p:sp>
      <p:grpSp>
        <p:nvGrpSpPr>
          <p:cNvPr id="81" name="Group 80">
            <a:extLst>
              <a:ext uri="{FF2B5EF4-FFF2-40B4-BE49-F238E27FC236}">
                <a16:creationId xmlns:a16="http://schemas.microsoft.com/office/drawing/2014/main" id="{1489EDF5-06EE-FE3C-663D-DFB7C9C681BE}"/>
              </a:ext>
            </a:extLst>
          </p:cNvPr>
          <p:cNvGrpSpPr/>
          <p:nvPr/>
        </p:nvGrpSpPr>
        <p:grpSpPr>
          <a:xfrm>
            <a:off x="1769419" y="4972669"/>
            <a:ext cx="3449034" cy="82723"/>
            <a:chOff x="1374164" y="4980690"/>
            <a:chExt cx="3999081" cy="74795"/>
          </a:xfrm>
        </p:grpSpPr>
        <p:grpSp>
          <p:nvGrpSpPr>
            <p:cNvPr id="84" name="Group 83">
              <a:extLst>
                <a:ext uri="{FF2B5EF4-FFF2-40B4-BE49-F238E27FC236}">
                  <a16:creationId xmlns:a16="http://schemas.microsoft.com/office/drawing/2014/main" id="{0B3FBA61-2796-A70B-A387-0FC51475F87C}"/>
                </a:ext>
              </a:extLst>
            </p:cNvPr>
            <p:cNvGrpSpPr/>
            <p:nvPr/>
          </p:nvGrpSpPr>
          <p:grpSpPr>
            <a:xfrm>
              <a:off x="1374164" y="4980690"/>
              <a:ext cx="2665469" cy="72353"/>
              <a:chOff x="2409298" y="4971843"/>
              <a:chExt cx="2665469" cy="72353"/>
            </a:xfrm>
          </p:grpSpPr>
          <p:cxnSp>
            <p:nvCxnSpPr>
              <p:cNvPr id="86" name="Straight Connector 85">
                <a:extLst>
                  <a:ext uri="{FF2B5EF4-FFF2-40B4-BE49-F238E27FC236}">
                    <a16:creationId xmlns:a16="http://schemas.microsoft.com/office/drawing/2014/main" id="{8F18B1CA-6572-4B73-F422-1AA7939BC737}"/>
                  </a:ext>
                </a:extLst>
              </p:cNvPr>
              <p:cNvCxnSpPr>
                <a:cxnSpLocks/>
              </p:cNvCxnSpPr>
              <p:nvPr/>
            </p:nvCxnSpPr>
            <p:spPr bwMode="auto">
              <a:xfrm>
                <a:off x="5074767" y="4971843"/>
                <a:ext cx="0" cy="72353"/>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B0766BFC-58F7-C798-DFB2-E65C16496F66}"/>
                  </a:ext>
                </a:extLst>
              </p:cNvPr>
              <p:cNvCxnSpPr>
                <a:cxnSpLocks/>
              </p:cNvCxnSpPr>
              <p:nvPr/>
            </p:nvCxnSpPr>
            <p:spPr bwMode="auto">
              <a:xfrm>
                <a:off x="2409298" y="4971843"/>
                <a:ext cx="0" cy="72353"/>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3C57AFF1-8ABE-6A67-C451-BFE0415EE037}"/>
                  </a:ext>
                </a:extLst>
              </p:cNvPr>
              <p:cNvCxnSpPr>
                <a:cxnSpLocks/>
              </p:cNvCxnSpPr>
              <p:nvPr/>
            </p:nvCxnSpPr>
            <p:spPr bwMode="auto">
              <a:xfrm>
                <a:off x="3742033" y="4971843"/>
                <a:ext cx="0" cy="72353"/>
              </a:xfrm>
              <a:prstGeom prst="line">
                <a:avLst/>
              </a:prstGeom>
              <a:noFill/>
              <a:ln w="28575" cap="flat" cmpd="sng" algn="ctr">
                <a:solidFill>
                  <a:schemeClr val="bg1"/>
                </a:solidFill>
                <a:prstDash val="solid"/>
                <a:round/>
                <a:headEnd type="none" w="med" len="med"/>
                <a:tailEnd type="none" w="med" len="med"/>
              </a:ln>
              <a:effectLst/>
            </p:spPr>
          </p:cxnSp>
        </p:grpSp>
        <p:cxnSp>
          <p:nvCxnSpPr>
            <p:cNvPr id="85" name="Straight Connector 84">
              <a:extLst>
                <a:ext uri="{FF2B5EF4-FFF2-40B4-BE49-F238E27FC236}">
                  <a16:creationId xmlns:a16="http://schemas.microsoft.com/office/drawing/2014/main" id="{7BDBA983-B6EE-23BF-6943-D40FF7DCC350}"/>
                </a:ext>
              </a:extLst>
            </p:cNvPr>
            <p:cNvCxnSpPr>
              <a:cxnSpLocks/>
            </p:cNvCxnSpPr>
            <p:nvPr/>
          </p:nvCxnSpPr>
          <p:spPr bwMode="auto">
            <a:xfrm>
              <a:off x="5373245" y="4983132"/>
              <a:ext cx="0" cy="72353"/>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3390979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cs typeface="Calibri" panose="020F0502020204030204" pitchFamily="34" charset="0"/>
              </a:rPr>
              <a:t>CAPELLA: Emergent LEN Resistance Through Wk 52</a:t>
            </a:r>
            <a:endParaRPr lang="en-US" altLang="en-US" dirty="0"/>
          </a:p>
        </p:txBody>
      </p:sp>
      <p:sp>
        <p:nvSpPr>
          <p:cNvPr id="7" name="Content Placeholder 6">
            <a:extLst>
              <a:ext uri="{FF2B5EF4-FFF2-40B4-BE49-F238E27FC236}">
                <a16:creationId xmlns:a16="http://schemas.microsoft.com/office/drawing/2014/main" id="{4F3D9BE7-3AFF-864E-0B1F-CEEBEE96987D}"/>
              </a:ext>
            </a:extLst>
          </p:cNvPr>
          <p:cNvSpPr>
            <a:spLocks noGrp="1"/>
          </p:cNvSpPr>
          <p:nvPr>
            <p:ph sz="half" idx="1"/>
          </p:nvPr>
        </p:nvSpPr>
        <p:spPr/>
        <p:txBody>
          <a:bodyPr/>
          <a:lstStyle/>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0"/>
              </a:spcAft>
            </a:pPr>
            <a:r>
              <a:rPr lang="en-US" sz="2200" dirty="0"/>
              <a:t>LEN RAMs emerged in 9/72</a:t>
            </a:r>
          </a:p>
          <a:p>
            <a:pPr lvl="1">
              <a:spcAft>
                <a:spcPts val="0"/>
              </a:spcAft>
            </a:pPr>
            <a:r>
              <a:rPr lang="en-US" sz="2000" kern="1200" dirty="0">
                <a:solidFill>
                  <a:srgbClr val="000000"/>
                </a:solidFill>
                <a:latin typeface="Calibri"/>
                <a:ea typeface="+mn-ea"/>
                <a:cs typeface="Arial" panose="020B0604020202020204" pitchFamily="34" charset="0"/>
              </a:rPr>
              <a:t>4</a:t>
            </a:r>
            <a:r>
              <a:rPr kumimoji="0" lang="en-US" sz="20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with no fully active drugs in OBR</a:t>
            </a:r>
          </a:p>
          <a:p>
            <a:pPr lvl="1">
              <a:spcAft>
                <a:spcPts val="0"/>
              </a:spcAft>
            </a:pPr>
            <a:r>
              <a:rPr lang="en-US" sz="2000" kern="1200" dirty="0">
                <a:solidFill>
                  <a:srgbClr val="000000"/>
                </a:solidFill>
                <a:latin typeface="Calibri"/>
                <a:ea typeface="+mn-ea"/>
                <a:cs typeface="Arial" panose="020B0604020202020204" pitchFamily="34" charset="0"/>
              </a:rPr>
              <a:t>5 with</a:t>
            </a:r>
            <a:r>
              <a:rPr kumimoji="0" lang="en-US" sz="20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 inadequate adherence to OBR</a:t>
            </a:r>
            <a:endParaRPr lang="en-US" noProof="0" dirty="0"/>
          </a:p>
          <a:p>
            <a:pPr>
              <a:spcAft>
                <a:spcPts val="600"/>
              </a:spcAft>
            </a:pPr>
            <a:r>
              <a:rPr lang="en-US" sz="2200" dirty="0"/>
              <a:t>1 participant discontinued study drug at </a:t>
            </a:r>
            <a:br>
              <a:rPr lang="en-US" sz="2200" dirty="0"/>
            </a:br>
            <a:r>
              <a:rPr lang="en-US" sz="2200" dirty="0" err="1"/>
              <a:t>Wk</a:t>
            </a:r>
            <a:r>
              <a:rPr lang="en-US" sz="2200" dirty="0"/>
              <a:t> 52 for ISR (grade 1 nodule)</a:t>
            </a:r>
          </a:p>
          <a:p>
            <a:pPr>
              <a:spcAft>
                <a:spcPts val="600"/>
              </a:spcAft>
            </a:pPr>
            <a:endParaRPr lang="en-US" sz="2000" dirty="0"/>
          </a:p>
        </p:txBody>
      </p:sp>
      <p:sp>
        <p:nvSpPr>
          <p:cNvPr id="8" name="Content Placeholder 7">
            <a:extLst>
              <a:ext uri="{FF2B5EF4-FFF2-40B4-BE49-F238E27FC236}">
                <a16:creationId xmlns:a16="http://schemas.microsoft.com/office/drawing/2014/main" id="{83955EDD-271A-40D6-70DA-CF75FBF6B804}"/>
              </a:ext>
            </a:extLst>
          </p:cNvPr>
          <p:cNvSpPr>
            <a:spLocks noGrp="1"/>
          </p:cNvSpPr>
          <p:nvPr>
            <p:ph sz="half" idx="2"/>
          </p:nvPr>
        </p:nvSpPr>
        <p:spPr>
          <a:xfrm>
            <a:off x="6066488" y="1117415"/>
            <a:ext cx="5229570" cy="4679462"/>
          </a:xfrm>
        </p:spPr>
        <p:txBody>
          <a:bodyPr/>
          <a:lstStyle/>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2000" dirty="0"/>
          </a:p>
          <a:p>
            <a:pPr>
              <a:spcAft>
                <a:spcPts val="0"/>
              </a:spcAft>
            </a:pPr>
            <a:endParaRPr lang="en-US" sz="1800" dirty="0"/>
          </a:p>
          <a:p>
            <a:pPr>
              <a:spcAft>
                <a:spcPts val="0"/>
              </a:spcAft>
            </a:pPr>
            <a:endParaRPr lang="en-US" sz="2000" dirty="0"/>
          </a:p>
        </p:txBody>
      </p:sp>
      <p:graphicFrame>
        <p:nvGraphicFramePr>
          <p:cNvPr id="5" name="Group 32">
            <a:extLst>
              <a:ext uri="{FF2B5EF4-FFF2-40B4-BE49-F238E27FC236}">
                <a16:creationId xmlns:a16="http://schemas.microsoft.com/office/drawing/2014/main" id="{A875978A-9939-50D6-7669-32C3E76DDEFE}"/>
              </a:ext>
            </a:extLst>
          </p:cNvPr>
          <p:cNvGraphicFramePr>
            <a:graphicFrameLocks noGrp="1"/>
          </p:cNvGraphicFramePr>
          <p:nvPr/>
        </p:nvGraphicFramePr>
        <p:xfrm>
          <a:off x="524034" y="1610622"/>
          <a:ext cx="5408023" cy="2621312"/>
        </p:xfrm>
        <a:graphic>
          <a:graphicData uri="http://schemas.openxmlformats.org/drawingml/2006/table">
            <a:tbl>
              <a:tblPr/>
              <a:tblGrid>
                <a:gridCol w="1554480">
                  <a:extLst>
                    <a:ext uri="{9D8B030D-6E8A-4147-A177-3AD203B41FA5}">
                      <a16:colId xmlns:a16="http://schemas.microsoft.com/office/drawing/2014/main" val="20000"/>
                    </a:ext>
                  </a:extLst>
                </a:gridCol>
                <a:gridCol w="1322652">
                  <a:extLst>
                    <a:ext uri="{9D8B030D-6E8A-4147-A177-3AD203B41FA5}">
                      <a16:colId xmlns:a16="http://schemas.microsoft.com/office/drawing/2014/main" val="20001"/>
                    </a:ext>
                  </a:extLst>
                </a:gridCol>
                <a:gridCol w="1616491">
                  <a:extLst>
                    <a:ext uri="{9D8B030D-6E8A-4147-A177-3AD203B41FA5}">
                      <a16:colId xmlns:a16="http://schemas.microsoft.com/office/drawing/2014/main" val="3766108863"/>
                    </a:ext>
                  </a:extLst>
                </a:gridCol>
                <a:gridCol w="914400">
                  <a:extLst>
                    <a:ext uri="{9D8B030D-6E8A-4147-A177-3AD203B41FA5}">
                      <a16:colId xmlns:a16="http://schemas.microsoft.com/office/drawing/2014/main" val="193301913"/>
                    </a:ext>
                  </a:extLst>
                </a:gridCol>
              </a:tblGrid>
              <a:tr h="331374">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Emergent LEN Resistance by Wk 52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Randomized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36)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Nonrandomized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36)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Both</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16850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Overall,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M66I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Q67H/K/N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K70H/N/R/S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N74D</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A105S/T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T107A/C/N</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 (11)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 (14)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 (13)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sp>
        <p:nvSpPr>
          <p:cNvPr id="13" name="Text Box 11">
            <a:extLst>
              <a:ext uri="{FF2B5EF4-FFF2-40B4-BE49-F238E27FC236}">
                <a16:creationId xmlns:a16="http://schemas.microsoft.com/office/drawing/2014/main" id="{271B8893-C25E-6231-3F00-A642A4D42F5F}"/>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Ogbuagu. IDWeek 2022. Abstr 1585. </a:t>
            </a:r>
          </a:p>
        </p:txBody>
      </p:sp>
      <p:sp>
        <p:nvSpPr>
          <p:cNvPr id="4" name="Rectangle: Rounded Corners 3">
            <a:extLst>
              <a:ext uri="{FF2B5EF4-FFF2-40B4-BE49-F238E27FC236}">
                <a16:creationId xmlns:a16="http://schemas.microsoft.com/office/drawing/2014/main" id="{89F411F6-F039-234A-843D-6E73DEEE759D}"/>
              </a:ext>
            </a:extLst>
          </p:cNvPr>
          <p:cNvSpPr/>
          <p:nvPr/>
        </p:nvSpPr>
        <p:spPr bwMode="auto">
          <a:xfrm>
            <a:off x="6313344" y="1618359"/>
            <a:ext cx="5410186" cy="2205788"/>
          </a:xfrm>
          <a:prstGeom prst="roundRect">
            <a:avLst>
              <a:gd name="adj" fmla="val 18626"/>
            </a:avLst>
          </a:prstGeom>
          <a:solidFill>
            <a:schemeClr val="accent5">
              <a:lumMod val="40000"/>
              <a:lumOff val="60000"/>
            </a:schemeClr>
          </a:solidFill>
          <a:ln w="0">
            <a:noFill/>
            <a:miter lim="800000"/>
            <a:headEnd/>
            <a:tailEnd/>
          </a:ln>
        </p:spPr>
        <p:txBody>
          <a:bodyPr rtlCol="0" anchor="ctr"/>
          <a:lstStyle/>
          <a:p>
            <a:pPr marL="182880" marR="0" lvl="0" indent="-18288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0000"/>
                </a:solidFill>
                <a:effectLst/>
                <a:uLnTx/>
                <a:uFillTx/>
                <a:latin typeface="Calibri"/>
                <a:ea typeface="+mn-ea"/>
                <a:cs typeface="+mn-cs"/>
              </a:rPr>
              <a:t>Approved in EU in August 2022 for use in combination with other ARVs for MDR HIV without available suppressive regimen</a:t>
            </a:r>
          </a:p>
          <a:p>
            <a:pPr marL="182880" marR="0" lvl="0" indent="-182880" algn="l" defTabSz="914400" rtl="0" eaLnBrk="1" fontAlgn="auto" latinLnBrk="0" hangingPunct="1">
              <a:lnSpc>
                <a:spcPct val="100000"/>
              </a:lnSpc>
              <a:spcBef>
                <a:spcPts val="600"/>
              </a:spcBef>
              <a:spcAft>
                <a:spcPts val="60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000000"/>
                </a:solidFill>
                <a:effectLst/>
                <a:uLnTx/>
                <a:uFillTx/>
                <a:latin typeface="Calibri"/>
                <a:ea typeface="+mn-ea"/>
                <a:cs typeface="+mn-cs"/>
              </a:rPr>
              <a:t>FDA Prescription Drug User Fee Act action date: December 27, 2022</a:t>
            </a:r>
          </a:p>
        </p:txBody>
      </p:sp>
      <p:grpSp>
        <p:nvGrpSpPr>
          <p:cNvPr id="10" name="Group 9">
            <a:extLst>
              <a:ext uri="{FF2B5EF4-FFF2-40B4-BE49-F238E27FC236}">
                <a16:creationId xmlns:a16="http://schemas.microsoft.com/office/drawing/2014/main" id="{AD02102C-D13B-52E5-41D9-9268B3E19AA3}"/>
              </a:ext>
            </a:extLst>
          </p:cNvPr>
          <p:cNvGrpSpPr/>
          <p:nvPr/>
        </p:nvGrpSpPr>
        <p:grpSpPr>
          <a:xfrm>
            <a:off x="9392911" y="6207927"/>
            <a:ext cx="2488502" cy="454909"/>
            <a:chOff x="9392911" y="6207927"/>
            <a:chExt cx="2488502" cy="454909"/>
          </a:xfrm>
        </p:grpSpPr>
        <p:pic>
          <p:nvPicPr>
            <p:cNvPr id="14" name="Picture 13" descr="A picture containing text, ax, wheel&#10;&#10;Description automatically generated">
              <a:extLst>
                <a:ext uri="{FF2B5EF4-FFF2-40B4-BE49-F238E27FC236}">
                  <a16:creationId xmlns:a16="http://schemas.microsoft.com/office/drawing/2014/main" id="{E856051C-E757-A64B-73C0-899E568DE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5" name="Rectangle 8">
              <a:extLst>
                <a:ext uri="{FF2B5EF4-FFF2-40B4-BE49-F238E27FC236}">
                  <a16:creationId xmlns:a16="http://schemas.microsoft.com/office/drawing/2014/main" id="{FF47F285-00A3-5AD1-D443-D29A2D1A4697}"/>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61758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DCBE2-8AE6-DF45-ABC7-A3C28065D54B}"/>
              </a:ext>
            </a:extLst>
          </p:cNvPr>
          <p:cNvSpPr>
            <a:spLocks noGrp="1"/>
          </p:cNvSpPr>
          <p:nvPr>
            <p:ph type="title"/>
          </p:nvPr>
        </p:nvSpPr>
        <p:spPr/>
        <p:txBody>
          <a:bodyPr/>
          <a:lstStyle/>
          <a:p>
            <a:r>
              <a:rPr lang="en-US" dirty="0"/>
              <a:t>Regimen Choice for Case Patient</a:t>
            </a:r>
          </a:p>
        </p:txBody>
      </p:sp>
      <p:sp>
        <p:nvSpPr>
          <p:cNvPr id="3" name="Content Placeholder 2">
            <a:extLst>
              <a:ext uri="{FF2B5EF4-FFF2-40B4-BE49-F238E27FC236}">
                <a16:creationId xmlns:a16="http://schemas.microsoft.com/office/drawing/2014/main" id="{D4866478-ABA3-D645-9C81-52B026A8FCF9}"/>
              </a:ext>
            </a:extLst>
          </p:cNvPr>
          <p:cNvSpPr>
            <a:spLocks noGrp="1"/>
          </p:cNvSpPr>
          <p:nvPr>
            <p:ph idx="1"/>
          </p:nvPr>
        </p:nvSpPr>
        <p:spPr>
          <a:xfrm>
            <a:off x="604675" y="1513047"/>
            <a:ext cx="11130125" cy="4650686"/>
          </a:xfrm>
          <a:ln w="38100">
            <a:noFill/>
          </a:ln>
        </p:spPr>
        <p:txBody>
          <a:bodyPr/>
          <a:lstStyle/>
          <a:p>
            <a:r>
              <a:rPr lang="en-US" dirty="0"/>
              <a:t>Goal in patient with resistance to second-generation INSTI and </a:t>
            </a:r>
            <a:br>
              <a:rPr lang="en-US" dirty="0"/>
            </a:br>
            <a:r>
              <a:rPr lang="en-US" dirty="0"/>
              <a:t>boosted PI </a:t>
            </a:r>
            <a:r>
              <a:rPr lang="en-US" dirty="0">
                <a:sym typeface="Wingdings" panose="05000000000000000000" pitchFamily="2" charset="2"/>
              </a:rPr>
              <a:t></a:t>
            </a:r>
            <a:r>
              <a:rPr lang="en-US" dirty="0"/>
              <a:t> every effort should be made to include </a:t>
            </a:r>
            <a:r>
              <a:rPr lang="en-US" b="1" dirty="0">
                <a:solidFill>
                  <a:schemeClr val="accent3"/>
                </a:solidFill>
              </a:rPr>
              <a:t>3 fully active drugs</a:t>
            </a:r>
          </a:p>
          <a:p>
            <a:pPr lvl="1"/>
            <a:r>
              <a:rPr lang="en-US" dirty="0"/>
              <a:t>Fully active agents for this patient are limited to </a:t>
            </a:r>
            <a:r>
              <a:rPr lang="en-US" b="1" dirty="0">
                <a:solidFill>
                  <a:schemeClr val="accent3"/>
                </a:solidFill>
              </a:rPr>
              <a:t>ibalizumab</a:t>
            </a:r>
            <a:r>
              <a:rPr lang="en-US" dirty="0"/>
              <a:t> and </a:t>
            </a:r>
            <a:r>
              <a:rPr lang="en-US" b="1" dirty="0">
                <a:solidFill>
                  <a:schemeClr val="accent3"/>
                </a:solidFill>
              </a:rPr>
              <a:t>fostemsavir</a:t>
            </a:r>
          </a:p>
          <a:p>
            <a:r>
              <a:rPr lang="en-US" dirty="0"/>
              <a:t>Partially active agents that could be considered along with the fully active agents include </a:t>
            </a:r>
            <a:r>
              <a:rPr lang="en-US" b="1" dirty="0">
                <a:solidFill>
                  <a:schemeClr val="accent1"/>
                </a:solidFill>
              </a:rPr>
              <a:t>DRV/RTV BID </a:t>
            </a:r>
            <a:r>
              <a:rPr lang="en-US" dirty="0"/>
              <a:t>and</a:t>
            </a:r>
            <a:r>
              <a:rPr lang="en-US" dirty="0">
                <a:solidFill>
                  <a:schemeClr val="accent1"/>
                </a:solidFill>
              </a:rPr>
              <a:t> </a:t>
            </a:r>
            <a:r>
              <a:rPr lang="en-US" b="1" dirty="0">
                <a:solidFill>
                  <a:schemeClr val="accent1"/>
                </a:solidFill>
              </a:rPr>
              <a:t>NRTIs</a:t>
            </a:r>
          </a:p>
        </p:txBody>
      </p:sp>
      <p:sp>
        <p:nvSpPr>
          <p:cNvPr id="13" name="Rectangle 12">
            <a:extLst>
              <a:ext uri="{FF2B5EF4-FFF2-40B4-BE49-F238E27FC236}">
                <a16:creationId xmlns:a16="http://schemas.microsoft.com/office/drawing/2014/main" id="{F1E89B6B-F11A-4AEB-BA9A-C7A88939F4C8}"/>
              </a:ext>
            </a:extLst>
          </p:cNvPr>
          <p:cNvSpPr/>
          <p:nvPr/>
        </p:nvSpPr>
        <p:spPr>
          <a:xfrm>
            <a:off x="629997" y="4409407"/>
            <a:ext cx="10758303" cy="1754326"/>
          </a:xfrm>
          <a:prstGeom prst="rect">
            <a:avLst/>
          </a:prstGeom>
          <a:ln>
            <a:solidFill>
              <a:schemeClr val="bg1"/>
            </a:solidFill>
          </a:ln>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56-yr-old man diagnosed in 1992 with complex treatment history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Currently receiving DRV/RTV BID + FTC/TAF + DTG BID + MVC BID</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of 824 cells/mm</a:t>
            </a:r>
            <a:r>
              <a:rPr kumimoji="0" lang="en-US" sz="18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and HIV-1 RNA repeatedly 1000-2000 c/mL</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Multiclass drug resistance present: high-level resistance across NRTI, NNRTI, and INSTI classes; </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intermediate- (DRV/RTV) to high-level (ATV/RTV and LPV/RTV) PI resistance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Tropism: dual mixed</a:t>
            </a:r>
          </a:p>
        </p:txBody>
      </p:sp>
      <p:grpSp>
        <p:nvGrpSpPr>
          <p:cNvPr id="9" name="Group 8">
            <a:extLst>
              <a:ext uri="{FF2B5EF4-FFF2-40B4-BE49-F238E27FC236}">
                <a16:creationId xmlns:a16="http://schemas.microsoft.com/office/drawing/2014/main" id="{499DF6A6-C08D-4766-80E6-1F335658B201}"/>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49754CC3-D548-4525-94D3-82BFAF9318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9709FB63-12E7-4CDE-94AE-07BB6A6A3E97}"/>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2" name="Text Box 15">
            <a:extLst>
              <a:ext uri="{FF2B5EF4-FFF2-40B4-BE49-F238E27FC236}">
                <a16:creationId xmlns:a16="http://schemas.microsoft.com/office/drawing/2014/main" id="{00B77D5C-CF41-4C05-8D5B-27DC0217D02F}"/>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p>
        </p:txBody>
      </p:sp>
    </p:spTree>
    <p:extLst>
      <p:ext uri="{BB962C8B-B14F-4D97-AF65-F5344CB8AC3E}">
        <p14:creationId xmlns:p14="http://schemas.microsoft.com/office/powerpoint/2010/main" val="3784108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7C77-81D6-4DCE-AE39-41A3766FB42C}"/>
              </a:ext>
            </a:extLst>
          </p:cNvPr>
          <p:cNvSpPr>
            <a:spLocks noGrp="1"/>
          </p:cNvSpPr>
          <p:nvPr>
            <p:ph type="title"/>
          </p:nvPr>
        </p:nvSpPr>
        <p:spPr/>
        <p:txBody>
          <a:bodyPr/>
          <a:lstStyle/>
          <a:p>
            <a:r>
              <a:rPr lang="en-US" dirty="0"/>
              <a:t>Patient Case 2: Switching ART in a </a:t>
            </a:r>
            <a:br>
              <a:rPr lang="en-US" dirty="0"/>
            </a:br>
            <a:r>
              <a:rPr lang="en-US" dirty="0"/>
              <a:t>Virologically Suppressed Person With </a:t>
            </a:r>
            <a:br>
              <a:rPr lang="en-US" dirty="0"/>
            </a:br>
            <a:r>
              <a:rPr lang="en-US" dirty="0"/>
              <a:t>Suspected Underlying Resistance</a:t>
            </a:r>
          </a:p>
        </p:txBody>
      </p:sp>
    </p:spTree>
    <p:extLst>
      <p:ext uri="{BB962C8B-B14F-4D97-AF65-F5344CB8AC3E}">
        <p14:creationId xmlns:p14="http://schemas.microsoft.com/office/powerpoint/2010/main" val="863409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C42C4E-6C53-4C8F-9950-E7CF6B0DCEE5}"/>
              </a:ext>
            </a:extLst>
          </p:cNvPr>
          <p:cNvSpPr>
            <a:spLocks noGrp="1"/>
          </p:cNvSpPr>
          <p:nvPr>
            <p:ph type="title"/>
          </p:nvPr>
        </p:nvSpPr>
        <p:spPr/>
        <p:txBody>
          <a:bodyPr/>
          <a:lstStyle/>
          <a:p>
            <a:r>
              <a:rPr lang="en-US" dirty="0"/>
              <a:t>Patient Case 2: Background</a:t>
            </a:r>
          </a:p>
        </p:txBody>
      </p:sp>
      <p:sp>
        <p:nvSpPr>
          <p:cNvPr id="4" name="Content Placeholder 3">
            <a:extLst>
              <a:ext uri="{FF2B5EF4-FFF2-40B4-BE49-F238E27FC236}">
                <a16:creationId xmlns:a16="http://schemas.microsoft.com/office/drawing/2014/main" id="{643BDA7A-6EB6-4B86-9A42-2912257F73F2}"/>
              </a:ext>
            </a:extLst>
          </p:cNvPr>
          <p:cNvSpPr>
            <a:spLocks noGrp="1"/>
          </p:cNvSpPr>
          <p:nvPr>
            <p:ph sz="half" idx="1"/>
          </p:nvPr>
        </p:nvSpPr>
        <p:spPr/>
        <p:txBody>
          <a:bodyPr/>
          <a:lstStyle/>
          <a:p>
            <a:pPr>
              <a:spcAft>
                <a:spcPts val="0"/>
              </a:spcAft>
            </a:pPr>
            <a:r>
              <a:rPr lang="en-US" sz="2200" dirty="0"/>
              <a:t>70-yr-old woman diagnosed with HIV </a:t>
            </a:r>
            <a:br>
              <a:rPr lang="en-US" sz="2200" dirty="0"/>
            </a:br>
            <a:r>
              <a:rPr lang="en-US" sz="2200" dirty="0"/>
              <a:t>in 2009 when she presented with </a:t>
            </a:r>
            <a:r>
              <a:rPr lang="en-US" sz="2200" i="1" dirty="0"/>
              <a:t>Pneumocystis jirovecii</a:t>
            </a:r>
            <a:r>
              <a:rPr lang="en-US" sz="2200" dirty="0"/>
              <a:t> pneumonia </a:t>
            </a:r>
          </a:p>
          <a:p>
            <a:pPr lvl="1">
              <a:spcAft>
                <a:spcPts val="0"/>
              </a:spcAft>
            </a:pPr>
            <a:r>
              <a:rPr lang="en-US" sz="2000" dirty="0"/>
              <a:t>CD4+ cell count at diagnosis: 27 cells/mm</a:t>
            </a:r>
            <a:r>
              <a:rPr lang="en-US" sz="2000" baseline="30000" dirty="0"/>
              <a:t>3</a:t>
            </a:r>
          </a:p>
          <a:p>
            <a:pPr>
              <a:spcAft>
                <a:spcPts val="0"/>
              </a:spcAft>
            </a:pPr>
            <a:r>
              <a:rPr lang="en-US" sz="2200" dirty="0"/>
              <a:t>Started on EFV/FTC/TDF with good suppression through </a:t>
            </a:r>
            <a:r>
              <a:rPr lang="en-US" sz="2200" b="1" dirty="0"/>
              <a:t>2012</a:t>
            </a:r>
          </a:p>
          <a:p>
            <a:pPr lvl="1">
              <a:spcAft>
                <a:spcPts val="0"/>
              </a:spcAft>
            </a:pPr>
            <a:r>
              <a:rPr lang="en-US" sz="2000" dirty="0"/>
              <a:t>Substance use and intermittent poor adherence leading to viral rebound</a:t>
            </a:r>
          </a:p>
          <a:p>
            <a:pPr lvl="1">
              <a:spcAft>
                <a:spcPts val="0"/>
              </a:spcAft>
            </a:pPr>
            <a:r>
              <a:rPr lang="en-US" sz="2000" dirty="0"/>
              <a:t>Genotypic resistance testing: K103N and M184V</a:t>
            </a:r>
          </a:p>
          <a:p>
            <a:pPr>
              <a:spcAft>
                <a:spcPts val="0"/>
              </a:spcAft>
            </a:pPr>
            <a:r>
              <a:rPr lang="en-US" sz="2200" b="1" dirty="0"/>
              <a:t>2013: </a:t>
            </a:r>
            <a:r>
              <a:rPr lang="en-US" sz="2200" dirty="0"/>
              <a:t>Switched to ATV/RTV + RAL + FTC/TDF with sustained suppression</a:t>
            </a:r>
          </a:p>
          <a:p>
            <a:pPr lvl="1">
              <a:spcAft>
                <a:spcPts val="0"/>
              </a:spcAft>
            </a:pPr>
            <a:r>
              <a:rPr lang="en-US" sz="2000" dirty="0"/>
              <a:t>Chronic mild diarrhea treated with loperamide</a:t>
            </a:r>
          </a:p>
          <a:p>
            <a:pPr lvl="1">
              <a:spcAft>
                <a:spcPts val="0"/>
              </a:spcAft>
            </a:pPr>
            <a:endParaRPr lang="en-US" sz="2000" dirty="0"/>
          </a:p>
          <a:p>
            <a:pPr>
              <a:spcAft>
                <a:spcPts val="0"/>
              </a:spcAft>
            </a:pPr>
            <a:endParaRPr lang="en-US" sz="2000" dirty="0"/>
          </a:p>
        </p:txBody>
      </p:sp>
      <p:sp>
        <p:nvSpPr>
          <p:cNvPr id="2" name="Content Placeholder 1">
            <a:extLst>
              <a:ext uri="{FF2B5EF4-FFF2-40B4-BE49-F238E27FC236}">
                <a16:creationId xmlns:a16="http://schemas.microsoft.com/office/drawing/2014/main" id="{10300D4F-F57E-4061-9AAD-5D7369A97530}"/>
              </a:ext>
            </a:extLst>
          </p:cNvPr>
          <p:cNvSpPr>
            <a:spLocks noGrp="1"/>
          </p:cNvSpPr>
          <p:nvPr>
            <p:ph sz="half" idx="2"/>
          </p:nvPr>
        </p:nvSpPr>
        <p:spPr/>
        <p:txBody>
          <a:bodyPr/>
          <a:lstStyle/>
          <a:p>
            <a:r>
              <a:rPr lang="en-US" sz="2200" b="1" dirty="0"/>
              <a:t>2018:</a:t>
            </a:r>
            <a:r>
              <a:rPr lang="en-US" sz="2200" dirty="0"/>
              <a:t> Switched to DRV/COBI + DTG + FTC/TDF with suppression </a:t>
            </a:r>
          </a:p>
          <a:p>
            <a:pPr lvl="1"/>
            <a:r>
              <a:rPr lang="en-US" sz="2000" dirty="0"/>
              <a:t>Continued experiencing persistent diarrhea</a:t>
            </a:r>
          </a:p>
          <a:p>
            <a:r>
              <a:rPr lang="en-US" sz="2200" b="1" dirty="0">
                <a:solidFill>
                  <a:schemeClr val="accent3"/>
                </a:solidFill>
              </a:rPr>
              <a:t>Current presentation</a:t>
            </a:r>
          </a:p>
          <a:p>
            <a:pPr lvl="1"/>
            <a:r>
              <a:rPr lang="en-US" sz="2000" dirty="0"/>
              <a:t>HIV-1 RNA: undetectable</a:t>
            </a:r>
          </a:p>
          <a:p>
            <a:pPr lvl="1"/>
            <a:r>
              <a:rPr lang="en-US" sz="2000" dirty="0"/>
              <a:t>CD4+ cell count: 160 cells/mm</a:t>
            </a:r>
            <a:r>
              <a:rPr lang="en-US" sz="2000" baseline="30000" dirty="0"/>
              <a:t>3</a:t>
            </a:r>
          </a:p>
          <a:p>
            <a:pPr lvl="1"/>
            <a:r>
              <a:rPr lang="en-US" sz="2000" dirty="0"/>
              <a:t>Now requires rosuvastatin 40 mg/day for clinical ASCVD</a:t>
            </a:r>
          </a:p>
          <a:p>
            <a:pPr lvl="1"/>
            <a:r>
              <a:rPr lang="en-US" sz="2000" b="1" dirty="0"/>
              <a:t>Would like to switch to simpler ART regimen that does not cause GI issues and that will increase CD4+ cell count</a:t>
            </a:r>
          </a:p>
          <a:p>
            <a:endParaRPr lang="en-US" sz="2000" dirty="0"/>
          </a:p>
          <a:p>
            <a:endParaRPr lang="en-US" sz="2000" dirty="0"/>
          </a:p>
        </p:txBody>
      </p:sp>
      <p:grpSp>
        <p:nvGrpSpPr>
          <p:cNvPr id="8" name="Group 7">
            <a:extLst>
              <a:ext uri="{FF2B5EF4-FFF2-40B4-BE49-F238E27FC236}">
                <a16:creationId xmlns:a16="http://schemas.microsoft.com/office/drawing/2014/main" id="{18335FAB-F5E4-45D6-838D-F8DC8BC463DF}"/>
              </a:ext>
            </a:extLst>
          </p:cNvPr>
          <p:cNvGrpSpPr/>
          <p:nvPr/>
        </p:nvGrpSpPr>
        <p:grpSpPr>
          <a:xfrm>
            <a:off x="9392911" y="6207927"/>
            <a:ext cx="2488502" cy="454909"/>
            <a:chOff x="9392911" y="6207927"/>
            <a:chExt cx="2488502" cy="454909"/>
          </a:xfrm>
        </p:grpSpPr>
        <p:pic>
          <p:nvPicPr>
            <p:cNvPr id="9" name="Picture 8" descr="A picture containing text, ax, wheel&#10;&#10;Description automatically generated">
              <a:extLst>
                <a:ext uri="{FF2B5EF4-FFF2-40B4-BE49-F238E27FC236}">
                  <a16:creationId xmlns:a16="http://schemas.microsoft.com/office/drawing/2014/main" id="{DDEF4420-4F42-45CB-AA2F-4871DCC63F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0" name="Rectangle 8">
              <a:extLst>
                <a:ext uri="{FF2B5EF4-FFF2-40B4-BE49-F238E27FC236}">
                  <a16:creationId xmlns:a16="http://schemas.microsoft.com/office/drawing/2014/main" id="{9EBD50E9-413D-4C1D-A2E5-7A94CCD2185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4267669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1189" y="238126"/>
            <a:ext cx="10869613" cy="1103313"/>
          </a:xfrm>
        </p:spPr>
        <p:txBody>
          <a:bodyPr/>
          <a:lstStyle/>
          <a:p>
            <a:pPr eaLnBrk="1" hangingPunct="1"/>
            <a:r>
              <a:rPr lang="en-US" altLang="en-US" dirty="0"/>
              <a:t>Program Directors</a:t>
            </a:r>
          </a:p>
        </p:txBody>
      </p:sp>
      <p:sp>
        <p:nvSpPr>
          <p:cNvPr id="92163" name="Rectangle 3"/>
          <p:cNvSpPr>
            <a:spLocks noGrp="1" noChangeArrowheads="1"/>
          </p:cNvSpPr>
          <p:nvPr>
            <p:ph sz="half" idx="1"/>
          </p:nvPr>
        </p:nvSpPr>
        <p:spPr>
          <a:xfrm>
            <a:off x="603251" y="1511301"/>
            <a:ext cx="5308600" cy="4678363"/>
          </a:xfrm>
        </p:spPr>
        <p:txBody>
          <a:bodyPr/>
          <a:lstStyle/>
          <a:p>
            <a:pPr marL="0" indent="0">
              <a:buNone/>
            </a:pPr>
            <a:r>
              <a:rPr lang="en-US" altLang="en-US" b="1" dirty="0">
                <a:solidFill>
                  <a:schemeClr val="accent3"/>
                </a:solidFill>
              </a:rPr>
              <a:t>Joseph J. Eron, Jr., MD</a:t>
            </a:r>
            <a:br>
              <a:rPr lang="en-US" altLang="en-US" dirty="0"/>
            </a:br>
            <a:r>
              <a:rPr lang="en-US" altLang="en-US" sz="2600" i="1" dirty="0"/>
              <a:t>Professor of Medicine and Epidemiology</a:t>
            </a:r>
            <a:br>
              <a:rPr lang="en-US" altLang="en-US" sz="2600" i="1" dirty="0"/>
            </a:br>
            <a:r>
              <a:rPr lang="en-US" altLang="en-US" sz="2600" dirty="0"/>
              <a:t>University of North Carolina </a:t>
            </a:r>
            <a:br>
              <a:rPr lang="en-US" altLang="en-US" sz="2600" dirty="0"/>
            </a:br>
            <a:r>
              <a:rPr lang="en-US" altLang="en-US" sz="2600" dirty="0"/>
              <a:t>School of Medicine</a:t>
            </a:r>
            <a:br>
              <a:rPr lang="en-US" altLang="en-US" sz="2600" dirty="0"/>
            </a:br>
            <a:r>
              <a:rPr lang="en-US" altLang="en-US" sz="2600" i="1" dirty="0"/>
              <a:t>Director, </a:t>
            </a:r>
            <a:r>
              <a:rPr lang="en-US" altLang="en-US" sz="2600" dirty="0"/>
              <a:t>AIDS Clinical Trials Unit</a:t>
            </a:r>
            <a:br>
              <a:rPr lang="en-US" altLang="en-US" sz="2600" dirty="0"/>
            </a:br>
            <a:r>
              <a:rPr lang="en-US" altLang="en-US" sz="2600" dirty="0"/>
              <a:t>University of North Carolina</a:t>
            </a:r>
            <a:br>
              <a:rPr lang="en-US" altLang="en-US" sz="2600" dirty="0"/>
            </a:br>
            <a:r>
              <a:rPr lang="en-US" altLang="en-US" sz="2600" dirty="0"/>
              <a:t>Chapel Hill, North Carolina</a:t>
            </a:r>
          </a:p>
          <a:p>
            <a:pPr marL="0" indent="0">
              <a:buNone/>
            </a:pPr>
            <a:endParaRPr lang="en-US" altLang="en-US" dirty="0"/>
          </a:p>
        </p:txBody>
      </p:sp>
      <p:sp>
        <p:nvSpPr>
          <p:cNvPr id="6" name="Content Placeholder 2">
            <a:extLst>
              <a:ext uri="{FF2B5EF4-FFF2-40B4-BE49-F238E27FC236}">
                <a16:creationId xmlns:a16="http://schemas.microsoft.com/office/drawing/2014/main" id="{CD133B92-3FCA-4481-9111-465B0EDDE0BB}"/>
              </a:ext>
            </a:extLst>
          </p:cNvPr>
          <p:cNvSpPr>
            <a:spLocks noGrp="1"/>
          </p:cNvSpPr>
          <p:nvPr>
            <p:ph sz="half" idx="2"/>
          </p:nvPr>
        </p:nvSpPr>
        <p:spPr>
          <a:xfrm>
            <a:off x="6367424" y="1510202"/>
            <a:ext cx="5229570" cy="4679462"/>
          </a:xfrm>
        </p:spPr>
        <p:txBody>
          <a:bodyPr/>
          <a:lstStyle/>
          <a:p>
            <a:pPr marL="0" indent="0">
              <a:spcBef>
                <a:spcPts val="0"/>
              </a:spcBef>
              <a:spcAft>
                <a:spcPts val="0"/>
              </a:spcAft>
              <a:buClr>
                <a:srgbClr val="000000"/>
              </a:buClr>
              <a:buNone/>
            </a:pPr>
            <a:r>
              <a:rPr lang="en-US" b="1" dirty="0">
                <a:solidFill>
                  <a:srgbClr val="E1471D"/>
                </a:solidFill>
              </a:rPr>
              <a:t>Jeffrey Kwong, DNP, MPH, FAANP, FAAN</a:t>
            </a:r>
          </a:p>
          <a:p>
            <a:pPr marL="0" indent="0">
              <a:spcBef>
                <a:spcPts val="0"/>
              </a:spcBef>
              <a:spcAft>
                <a:spcPts val="0"/>
              </a:spcAft>
              <a:buClr>
                <a:srgbClr val="000000"/>
              </a:buClr>
              <a:buNone/>
            </a:pPr>
            <a:r>
              <a:rPr lang="en-US" sz="2600" i="1" dirty="0"/>
              <a:t>Professor </a:t>
            </a:r>
          </a:p>
          <a:p>
            <a:pPr marL="0" indent="0">
              <a:spcBef>
                <a:spcPts val="0"/>
              </a:spcBef>
              <a:spcAft>
                <a:spcPts val="0"/>
              </a:spcAft>
              <a:buClr>
                <a:srgbClr val="000000"/>
              </a:buClr>
              <a:buNone/>
            </a:pPr>
            <a:r>
              <a:rPr lang="en-US" sz="2600" dirty="0"/>
              <a:t>Division of Advanced Nursing Practice</a:t>
            </a:r>
          </a:p>
          <a:p>
            <a:pPr marL="0" indent="0">
              <a:spcBef>
                <a:spcPts val="0"/>
              </a:spcBef>
              <a:spcAft>
                <a:spcPts val="0"/>
              </a:spcAft>
              <a:buClr>
                <a:srgbClr val="000000"/>
              </a:buClr>
              <a:buNone/>
            </a:pPr>
            <a:r>
              <a:rPr lang="en-US" sz="2600" dirty="0"/>
              <a:t>Rutgers School of Nursing</a:t>
            </a:r>
          </a:p>
          <a:p>
            <a:pPr marL="0" indent="0">
              <a:spcBef>
                <a:spcPts val="0"/>
              </a:spcBef>
              <a:spcAft>
                <a:spcPts val="0"/>
              </a:spcAft>
              <a:buClr>
                <a:srgbClr val="000000"/>
              </a:buClr>
              <a:buNone/>
            </a:pPr>
            <a:r>
              <a:rPr lang="en-US" sz="2600" dirty="0"/>
              <a:t>Newark, New Jersey </a:t>
            </a:r>
          </a:p>
          <a:p>
            <a:pPr marL="0" indent="0">
              <a:spcBef>
                <a:spcPts val="0"/>
              </a:spcBef>
              <a:spcAft>
                <a:spcPts val="0"/>
              </a:spcAft>
              <a:buClr>
                <a:srgbClr val="000000"/>
              </a:buClr>
              <a:buNone/>
            </a:pPr>
            <a:r>
              <a:rPr lang="en-US" sz="2600" i="1" dirty="0"/>
              <a:t>Nurse Practitioner</a:t>
            </a:r>
          </a:p>
          <a:p>
            <a:pPr marL="0" indent="0">
              <a:spcBef>
                <a:spcPts val="0"/>
              </a:spcBef>
              <a:spcAft>
                <a:spcPts val="0"/>
              </a:spcAft>
              <a:buClr>
                <a:srgbClr val="000000"/>
              </a:buClr>
              <a:buNone/>
            </a:pPr>
            <a:r>
              <a:rPr lang="en-US" sz="2600" dirty="0"/>
              <a:t>Gotham Medical Group</a:t>
            </a:r>
          </a:p>
          <a:p>
            <a:pPr marL="0" indent="0">
              <a:spcBef>
                <a:spcPts val="0"/>
              </a:spcBef>
              <a:spcAft>
                <a:spcPts val="0"/>
              </a:spcAft>
              <a:buClr>
                <a:srgbClr val="000000"/>
              </a:buClr>
              <a:buNone/>
            </a:pPr>
            <a:r>
              <a:rPr lang="en-US" sz="2600" dirty="0"/>
              <a:t>New York, New York</a:t>
            </a:r>
          </a:p>
        </p:txBody>
      </p:sp>
    </p:spTree>
    <p:extLst>
      <p:ext uri="{BB962C8B-B14F-4D97-AF65-F5344CB8AC3E}">
        <p14:creationId xmlns:p14="http://schemas.microsoft.com/office/powerpoint/2010/main" val="2723154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64AD90-A82E-42F4-BB57-46FC69C9390C}"/>
              </a:ext>
            </a:extLst>
          </p:cNvPr>
          <p:cNvSpPr>
            <a:spLocks noGrp="1"/>
          </p:cNvSpPr>
          <p:nvPr>
            <p:ph type="title"/>
          </p:nvPr>
        </p:nvSpPr>
        <p:spPr/>
        <p:txBody>
          <a:bodyPr/>
          <a:lstStyle/>
          <a:p>
            <a:r>
              <a:rPr lang="en-US" altLang="en-US" dirty="0"/>
              <a:t>Considerations When Switching Regimens in </a:t>
            </a:r>
            <a:br>
              <a:rPr lang="en-US" altLang="en-US" dirty="0"/>
            </a:br>
            <a:r>
              <a:rPr lang="en-US" altLang="en-US" dirty="0"/>
              <a:t>Virologically Suppressed Patients</a:t>
            </a:r>
          </a:p>
        </p:txBody>
      </p:sp>
      <p:sp>
        <p:nvSpPr>
          <p:cNvPr id="3" name="Content Placeholder 1">
            <a:extLst>
              <a:ext uri="{FF2B5EF4-FFF2-40B4-BE49-F238E27FC236}">
                <a16:creationId xmlns:a16="http://schemas.microsoft.com/office/drawing/2014/main" id="{1A4312D9-9BE4-46D0-BCA7-1DC7461A8FCC}"/>
              </a:ext>
            </a:extLst>
          </p:cNvPr>
          <p:cNvSpPr txBox="1">
            <a:spLocks/>
          </p:cNvSpPr>
          <p:nvPr/>
        </p:nvSpPr>
        <p:spPr>
          <a:xfrm>
            <a:off x="6224127" y="3615098"/>
            <a:ext cx="5510674" cy="2519001"/>
          </a:xfrm>
          <a:prstGeom prst="rect">
            <a:avLst/>
          </a:prstGeom>
          <a:solidFill>
            <a:schemeClr val="accent3"/>
          </a:solidFill>
          <a:ln>
            <a:solidFill>
              <a:schemeClr val="accent3"/>
            </a:solidFill>
          </a:ln>
        </p:spPr>
        <p:txBody>
          <a:bodyPr lIns="91416" tIns="140400" rIns="91416" bIns="45708"/>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l" defTabSz="457200" rtl="0" eaLnBrk="1" fontAlgn="auto" latinLnBrk="0" hangingPunct="1">
              <a:lnSpc>
                <a:spcPct val="90000"/>
              </a:lnSpc>
              <a:spcBef>
                <a:spcPts val="400"/>
              </a:spcBef>
              <a:spcAft>
                <a:spcPts val="0"/>
              </a:spcAft>
              <a:buClrTx/>
              <a:buSzTx/>
              <a:buFont typeface="Arial"/>
              <a:buNone/>
              <a:tabLst/>
              <a:defRPr/>
            </a:pPr>
            <a:r>
              <a:rPr kumimoji="0" lang="en-US" sz="2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Comorbidity</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HBV coinfection</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Cardiovascular disease or risk</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Renal function</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Bone mineral density</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Pregnancy</a:t>
            </a:r>
          </a:p>
          <a:p>
            <a:pPr marL="342900" marR="0" lvl="0" indent="-342900" algn="l" defTabSz="457200" rtl="0" eaLnBrk="1" fontAlgn="auto" latinLnBrk="0" hangingPunct="1">
              <a:lnSpc>
                <a:spcPct val="90000"/>
              </a:lnSpc>
              <a:spcBef>
                <a:spcPts val="4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Other coinfections</a:t>
            </a:r>
          </a:p>
        </p:txBody>
      </p:sp>
      <p:sp>
        <p:nvSpPr>
          <p:cNvPr id="4" name="Content Placeholder 1">
            <a:extLst>
              <a:ext uri="{FF2B5EF4-FFF2-40B4-BE49-F238E27FC236}">
                <a16:creationId xmlns:a16="http://schemas.microsoft.com/office/drawing/2014/main" id="{679B4F30-ED4E-4DC6-AB70-840B2B8981AB}"/>
              </a:ext>
            </a:extLst>
          </p:cNvPr>
          <p:cNvSpPr txBox="1">
            <a:spLocks/>
          </p:cNvSpPr>
          <p:nvPr/>
        </p:nvSpPr>
        <p:spPr bwMode="auto">
          <a:xfrm>
            <a:off x="6219823" y="1606235"/>
            <a:ext cx="5514977" cy="1920240"/>
          </a:xfrm>
          <a:prstGeom prst="rect">
            <a:avLst/>
          </a:prstGeom>
          <a:solidFill>
            <a:schemeClr val="accent2"/>
          </a:solidFill>
          <a:ln w="9525">
            <a:solidFill>
              <a:schemeClr val="accent2"/>
            </a:solidFill>
            <a:miter lim="800000"/>
            <a:headEnd/>
            <a:tailEnd/>
          </a:ln>
        </p:spPr>
        <p:txBody>
          <a:bodyPr lIns="91416" tIns="45708" rIns="91416" bIns="45708" anchor="ctr"/>
          <a:lstStyle>
            <a:lvl1pPr defTabSz="457200">
              <a:defRPr sz="2400" b="1">
                <a:solidFill>
                  <a:schemeClr val="tx1"/>
                </a:solidFill>
                <a:latin typeface="Arial" panose="020B0604020202020204" pitchFamily="34" charset="0"/>
                <a:ea typeface="MS PGothic" panose="020B0600070205080204" pitchFamily="34" charset="-128"/>
              </a:defRPr>
            </a:lvl1pPr>
            <a:lvl2pPr marL="742950" indent="-285750"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auto" latinLnBrk="0" hangingPunct="1">
              <a:lnSpc>
                <a:spcPct val="100000"/>
              </a:lnSpc>
              <a:spcBef>
                <a:spcPts val="200"/>
              </a:spcBef>
              <a:spcAft>
                <a:spcPts val="1200"/>
              </a:spcAft>
              <a:buClrTx/>
              <a:buSzTx/>
              <a:buFontTx/>
              <a:buNone/>
              <a:tabLst/>
              <a:defRPr/>
            </a:pPr>
            <a:r>
              <a:rPr kumimoji="0" lang="en-US" altLang="en-US" sz="22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Safety</a:t>
            </a:r>
          </a:p>
          <a:p>
            <a:pPr marL="285750" marR="0" lvl="0" indent="-285750" algn="l" defTabSz="457200" rtl="0"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Review ART history for intolerance</a:t>
            </a:r>
          </a:p>
          <a:p>
            <a:pPr marL="285750" marR="0" lvl="0" indent="-285750" algn="l" defTabSz="457200" rtl="0"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Must be HLA-B*5701 negative if considering ABC</a:t>
            </a:r>
          </a:p>
          <a:p>
            <a:pPr marL="285750" marR="0" lvl="0" indent="-285750" algn="l" defTabSz="457200" rtl="0" eaLnBrk="1" fontAlgn="auto" latinLnBrk="0" hangingPunct="1">
              <a:lnSpc>
                <a:spcPct val="100000"/>
              </a:lnSpc>
              <a:spcBef>
                <a:spcPts val="2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Consider drug–drug interactions with comedications</a:t>
            </a:r>
          </a:p>
        </p:txBody>
      </p:sp>
      <p:sp>
        <p:nvSpPr>
          <p:cNvPr id="5" name="Text Placeholder 4">
            <a:extLst>
              <a:ext uri="{FF2B5EF4-FFF2-40B4-BE49-F238E27FC236}">
                <a16:creationId xmlns:a16="http://schemas.microsoft.com/office/drawing/2014/main" id="{F902E4A3-3FC1-43E5-B080-641DD82B3D65}"/>
              </a:ext>
            </a:extLst>
          </p:cNvPr>
          <p:cNvSpPr txBox="1">
            <a:spLocks/>
          </p:cNvSpPr>
          <p:nvPr/>
        </p:nvSpPr>
        <p:spPr bwMode="auto">
          <a:xfrm>
            <a:off x="609759" y="1606235"/>
            <a:ext cx="5505710" cy="4527865"/>
          </a:xfrm>
          <a:prstGeom prst="rect">
            <a:avLst/>
          </a:prstGeom>
          <a:solidFill>
            <a:schemeClr val="tx1">
              <a:lumMod val="85000"/>
            </a:schemeClr>
          </a:solidFill>
          <a:ln>
            <a:noFill/>
          </a:ln>
          <a:extLst>
            <a:ext uri="{91240B29-F687-4f45-9708-019B960494DF}"/>
          </a:extLst>
        </p:spPr>
        <p:txBody>
          <a:bodyPr lIns="91416" tIns="45708" rIns="91416" bIns="45708" anchor="ctr"/>
          <a:lstStyle>
            <a:lvl1pPr defTabSz="457200">
              <a:defRPr sz="2400" b="1">
                <a:solidFill>
                  <a:schemeClr val="tx1"/>
                </a:solidFill>
                <a:latin typeface="Arial" panose="020B0604020202020204" pitchFamily="34" charset="0"/>
                <a:ea typeface="MS PGothic" panose="020B0600070205080204" pitchFamily="34" charset="-128"/>
              </a:defRPr>
            </a:lvl1pPr>
            <a:lvl2pPr marL="741363" indent="-166688" defTabSz="457200">
              <a:defRPr sz="2400" b="1">
                <a:solidFill>
                  <a:schemeClr val="tx1"/>
                </a:solidFill>
                <a:latin typeface="Arial" panose="020B0604020202020204" pitchFamily="34" charset="0"/>
                <a:ea typeface="MS PGothic" panose="020B0600070205080204" pitchFamily="34" charset="-128"/>
              </a:defRPr>
            </a:lvl2pPr>
            <a:lvl3pPr marL="1143000" indent="-228600" defTabSz="457200">
              <a:defRPr sz="2400" b="1">
                <a:solidFill>
                  <a:schemeClr val="tx1"/>
                </a:solidFill>
                <a:latin typeface="Arial" panose="020B0604020202020204" pitchFamily="34" charset="0"/>
                <a:ea typeface="MS PGothic" panose="020B0600070205080204" pitchFamily="34" charset="-128"/>
              </a:defRPr>
            </a:lvl3pPr>
            <a:lvl4pPr marL="1600200" indent="-228600" defTabSz="457200">
              <a:defRPr sz="2400" b="1">
                <a:solidFill>
                  <a:schemeClr val="tx1"/>
                </a:solidFill>
                <a:latin typeface="Arial" panose="020B0604020202020204" pitchFamily="34" charset="0"/>
                <a:ea typeface="MS PGothic" panose="020B0600070205080204" pitchFamily="34" charset="-128"/>
              </a:defRPr>
            </a:lvl4pPr>
            <a:lvl5pPr marL="2057400" indent="-228600" defTabSz="457200">
              <a:defRPr sz="2400"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1" fontAlgn="auto" latinLnBrk="0" hangingPunct="1">
              <a:lnSpc>
                <a:spcPct val="90000"/>
              </a:lnSpc>
              <a:spcBef>
                <a:spcPct val="20000"/>
              </a:spcBef>
              <a:spcAft>
                <a:spcPts val="1200"/>
              </a:spcAft>
              <a:buClrTx/>
              <a:buSzTx/>
              <a:buFontTx/>
              <a:buNone/>
              <a:tabLst/>
              <a:defRPr/>
            </a:pPr>
            <a:r>
              <a:rPr kumimoji="0" lang="en-US" altLang="en-US" sz="2200" b="1"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Drug Resistance</a:t>
            </a:r>
            <a:endParaRPr kumimoji="0" lang="en-US" altLang="en-US" sz="2200" b="0" i="0" u="none" strike="noStrike" kern="1200" cap="none" spc="0" normalizeH="0" baseline="3000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Review ART history for possible VF</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Review all available resistance test results</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If earlier resistance uncertain, consider switch only if new regimen is likely to maintain suppression of resistant virus</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Within-class switches usually maintain virologic suppression if no resistance to drugs in that class are present</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Caution when switching from boosted PI to another class if full treatment/resistance history not known</a:t>
            </a:r>
          </a:p>
          <a:p>
            <a:pPr marL="227013" marR="0" lvl="0" indent="-227013" algn="l" defTabSz="4572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altLang="en-US" sz="2000" b="0" i="0" u="none" strike="noStrike" kern="1200" cap="none" spc="0" normalizeH="0" baseline="0" noProof="0" dirty="0">
                <a:ln>
                  <a:noFill/>
                </a:ln>
                <a:solidFill>
                  <a:srgbClr val="141415"/>
                </a:solidFill>
                <a:effectLst/>
                <a:uLnTx/>
                <a:uFillTx/>
                <a:latin typeface="Calibri" panose="020F0502020204030204" pitchFamily="34" charset="0"/>
                <a:ea typeface="MS PGothic" panose="020B0600070205080204" pitchFamily="34" charset="-128"/>
                <a:cs typeface="Calibri" panose="020F0502020204030204" pitchFamily="34" charset="0"/>
              </a:rPr>
              <a:t>Consult an expert when switching if resistance to ≥1 class</a:t>
            </a:r>
          </a:p>
        </p:txBody>
      </p:sp>
      <p:sp>
        <p:nvSpPr>
          <p:cNvPr id="13" name="Text Box 15">
            <a:extLst>
              <a:ext uri="{FF2B5EF4-FFF2-40B4-BE49-F238E27FC236}">
                <a16:creationId xmlns:a16="http://schemas.microsoft.com/office/drawing/2014/main" id="{D4DFF468-9297-4CEA-9F35-31B6BE16D81A}"/>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p>
        </p:txBody>
      </p:sp>
      <p:grpSp>
        <p:nvGrpSpPr>
          <p:cNvPr id="14" name="Group 13">
            <a:extLst>
              <a:ext uri="{FF2B5EF4-FFF2-40B4-BE49-F238E27FC236}">
                <a16:creationId xmlns:a16="http://schemas.microsoft.com/office/drawing/2014/main" id="{D1BE41D6-B4E7-4AA1-967D-53CE83EBF946}"/>
              </a:ext>
            </a:extLst>
          </p:cNvPr>
          <p:cNvGrpSpPr/>
          <p:nvPr/>
        </p:nvGrpSpPr>
        <p:grpSpPr>
          <a:xfrm>
            <a:off x="9392911" y="6207927"/>
            <a:ext cx="2488502" cy="454909"/>
            <a:chOff x="9392911" y="6207927"/>
            <a:chExt cx="2488502" cy="454909"/>
          </a:xfrm>
        </p:grpSpPr>
        <p:pic>
          <p:nvPicPr>
            <p:cNvPr id="15" name="Picture 14" descr="A picture containing text, ax, wheel&#10;&#10;Description automatically generated">
              <a:extLst>
                <a:ext uri="{FF2B5EF4-FFF2-40B4-BE49-F238E27FC236}">
                  <a16:creationId xmlns:a16="http://schemas.microsoft.com/office/drawing/2014/main" id="{C1EE69F9-7C75-4AD2-8AA8-2E7D51E60E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6" name="Rectangle 8">
              <a:extLst>
                <a:ext uri="{FF2B5EF4-FFF2-40B4-BE49-F238E27FC236}">
                  <a16:creationId xmlns:a16="http://schemas.microsoft.com/office/drawing/2014/main" id="{FE3D85AE-9D71-4EDA-ABBA-5671D2033412}"/>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623130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746" name="Group 134"/>
          <p:cNvGrpSpPr>
            <a:grpSpLocks/>
          </p:cNvGrpSpPr>
          <p:nvPr/>
        </p:nvGrpSpPr>
        <p:grpSpPr bwMode="auto">
          <a:xfrm>
            <a:off x="4833953" y="2908353"/>
            <a:ext cx="130179" cy="477838"/>
            <a:chOff x="-511833" y="3192568"/>
            <a:chExt cx="149524" cy="429239"/>
          </a:xfrm>
          <a:solidFill>
            <a:schemeClr val="accent1"/>
          </a:solidFill>
        </p:grpSpPr>
        <p:cxnSp>
          <p:nvCxnSpPr>
            <p:cNvPr id="26762" name="Straight Connector 135"/>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63" name="Straight Connector 136"/>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64" name="Straight Connector 137"/>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grpSp>
        <p:nvGrpSpPr>
          <p:cNvPr id="26747" name="Group 138"/>
          <p:cNvGrpSpPr>
            <a:grpSpLocks/>
          </p:cNvGrpSpPr>
          <p:nvPr/>
        </p:nvGrpSpPr>
        <p:grpSpPr bwMode="auto">
          <a:xfrm>
            <a:off x="3579791" y="2676578"/>
            <a:ext cx="131767" cy="477838"/>
            <a:chOff x="-511833" y="3192568"/>
            <a:chExt cx="149524" cy="429239"/>
          </a:xfrm>
          <a:solidFill>
            <a:schemeClr val="accent1"/>
          </a:solidFill>
        </p:grpSpPr>
        <p:cxnSp>
          <p:nvCxnSpPr>
            <p:cNvPr id="26759" name="Straight Connector 139"/>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60" name="Straight Connector 140"/>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61" name="Straight Connector 141"/>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grpSp>
        <p:nvGrpSpPr>
          <p:cNvPr id="26748" name="Group 142"/>
          <p:cNvGrpSpPr>
            <a:grpSpLocks/>
          </p:cNvGrpSpPr>
          <p:nvPr/>
        </p:nvGrpSpPr>
        <p:grpSpPr bwMode="auto">
          <a:xfrm>
            <a:off x="3163853" y="2724203"/>
            <a:ext cx="131767" cy="479425"/>
            <a:chOff x="-511833" y="3192568"/>
            <a:chExt cx="149524" cy="429239"/>
          </a:xfrm>
          <a:solidFill>
            <a:schemeClr val="accent1"/>
          </a:solidFill>
        </p:grpSpPr>
        <p:cxnSp>
          <p:nvCxnSpPr>
            <p:cNvPr id="26756" name="Straight Connector 143"/>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57" name="Straight Connector 144"/>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58" name="Straight Connector 145"/>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grpSp>
        <p:nvGrpSpPr>
          <p:cNvPr id="26749" name="Group 146"/>
          <p:cNvGrpSpPr>
            <a:grpSpLocks/>
          </p:cNvGrpSpPr>
          <p:nvPr/>
        </p:nvGrpSpPr>
        <p:grpSpPr bwMode="auto">
          <a:xfrm>
            <a:off x="2747916" y="2659116"/>
            <a:ext cx="130179" cy="479425"/>
            <a:chOff x="-511833" y="3192568"/>
            <a:chExt cx="149524" cy="429239"/>
          </a:xfrm>
          <a:solidFill>
            <a:schemeClr val="accent1"/>
          </a:solidFill>
        </p:grpSpPr>
        <p:cxnSp>
          <p:nvCxnSpPr>
            <p:cNvPr id="26753" name="Straight Connector 147"/>
            <p:cNvCxnSpPr>
              <a:cxnSpLocks noChangeShapeType="1"/>
            </p:cNvCxnSpPr>
            <p:nvPr/>
          </p:nvCxnSpPr>
          <p:spPr bwMode="auto">
            <a:xfrm rot="5400000">
              <a:off x="-642668" y="3403121"/>
              <a:ext cx="422694" cy="1588"/>
            </a:xfrm>
            <a:prstGeom prst="line">
              <a:avLst/>
            </a:prstGeom>
            <a:grpFill/>
            <a:ln w="28575">
              <a:solidFill>
                <a:schemeClr val="accent1"/>
              </a:solidFill>
              <a:round/>
              <a:headEnd/>
              <a:tailEnd/>
            </a:ln>
          </p:spPr>
        </p:cxnSp>
        <p:cxnSp>
          <p:nvCxnSpPr>
            <p:cNvPr id="26754" name="Straight Connector 148"/>
            <p:cNvCxnSpPr>
              <a:cxnSpLocks noChangeShapeType="1"/>
            </p:cNvCxnSpPr>
            <p:nvPr/>
          </p:nvCxnSpPr>
          <p:spPr bwMode="auto">
            <a:xfrm>
              <a:off x="-508958" y="3200400"/>
              <a:ext cx="146649" cy="1588"/>
            </a:xfrm>
            <a:prstGeom prst="line">
              <a:avLst/>
            </a:prstGeom>
            <a:grpFill/>
            <a:ln w="28575">
              <a:solidFill>
                <a:schemeClr val="accent1"/>
              </a:solidFill>
              <a:round/>
              <a:headEnd/>
              <a:tailEnd/>
            </a:ln>
          </p:spPr>
        </p:cxnSp>
        <p:cxnSp>
          <p:nvCxnSpPr>
            <p:cNvPr id="26755" name="Straight Connector 149"/>
            <p:cNvCxnSpPr>
              <a:cxnSpLocks noChangeShapeType="1"/>
            </p:cNvCxnSpPr>
            <p:nvPr/>
          </p:nvCxnSpPr>
          <p:spPr bwMode="auto">
            <a:xfrm>
              <a:off x="-511833" y="3620219"/>
              <a:ext cx="146649" cy="1588"/>
            </a:xfrm>
            <a:prstGeom prst="line">
              <a:avLst/>
            </a:prstGeom>
            <a:grpFill/>
            <a:ln w="28575">
              <a:solidFill>
                <a:schemeClr val="accent1"/>
              </a:solidFill>
              <a:round/>
              <a:headEnd/>
              <a:tailEnd/>
            </a:ln>
          </p:spPr>
        </p:cxnSp>
      </p:grpSp>
      <p:sp>
        <p:nvSpPr>
          <p:cNvPr id="117763" name="Title 158"/>
          <p:cNvSpPr>
            <a:spLocks noGrp="1"/>
          </p:cNvSpPr>
          <p:nvPr>
            <p:ph type="title"/>
          </p:nvPr>
        </p:nvSpPr>
        <p:spPr/>
        <p:txBody>
          <a:bodyPr/>
          <a:lstStyle/>
          <a:p>
            <a:r>
              <a:rPr lang="en-US" altLang="en-US" dirty="0"/>
              <a:t>SWITCHMRK: A Cautionary Tale of </a:t>
            </a:r>
            <a:br>
              <a:rPr lang="en-US" altLang="en-US" dirty="0"/>
            </a:br>
            <a:r>
              <a:rPr lang="en-US" altLang="en-US" dirty="0"/>
              <a:t>Between-Class Switches</a:t>
            </a:r>
          </a:p>
        </p:txBody>
      </p:sp>
      <p:sp>
        <p:nvSpPr>
          <p:cNvPr id="26628" name="Content Placeholder 158"/>
          <p:cNvSpPr>
            <a:spLocks noGrp="1"/>
          </p:cNvSpPr>
          <p:nvPr>
            <p:ph idx="1"/>
          </p:nvPr>
        </p:nvSpPr>
        <p:spPr/>
        <p:txBody>
          <a:bodyPr/>
          <a:lstStyle/>
          <a:p>
            <a:pPr>
              <a:spcAft>
                <a:spcPts val="500"/>
              </a:spcAft>
            </a:pPr>
            <a:r>
              <a:rPr lang="en-US" altLang="en-US" sz="2400" dirty="0"/>
              <a:t>Randomized, double-blind trials in virologically suppressed patients (N = 702)</a:t>
            </a:r>
          </a:p>
          <a:p>
            <a:pPr>
              <a:spcAft>
                <a:spcPts val="500"/>
              </a:spcAft>
            </a:pPr>
            <a:endParaRPr lang="en-US" altLang="en-US" sz="2400" dirty="0"/>
          </a:p>
          <a:p>
            <a:pPr>
              <a:spcAft>
                <a:spcPts val="500"/>
              </a:spcAft>
            </a:pPr>
            <a:endParaRPr lang="en-US" altLang="en-US" sz="2400" dirty="0"/>
          </a:p>
          <a:p>
            <a:pPr>
              <a:spcAft>
                <a:spcPts val="500"/>
              </a:spcAft>
            </a:pPr>
            <a:endParaRPr lang="en-US" altLang="en-US" sz="2400" dirty="0"/>
          </a:p>
          <a:p>
            <a:pPr>
              <a:spcAft>
                <a:spcPts val="500"/>
              </a:spcAft>
            </a:pPr>
            <a:endParaRPr lang="en-US" altLang="en-US" sz="2400" dirty="0"/>
          </a:p>
          <a:p>
            <a:pPr marL="0" indent="0">
              <a:spcAft>
                <a:spcPts val="500"/>
              </a:spcAft>
              <a:buNone/>
            </a:pPr>
            <a:endParaRPr lang="en-US" altLang="en-US" sz="2400" dirty="0"/>
          </a:p>
          <a:p>
            <a:pPr>
              <a:spcAft>
                <a:spcPts val="500"/>
              </a:spcAft>
            </a:pPr>
            <a:endParaRPr lang="en-US" altLang="en-US" sz="2400" dirty="0"/>
          </a:p>
          <a:p>
            <a:pPr>
              <a:spcAft>
                <a:spcPts val="500"/>
              </a:spcAft>
            </a:pPr>
            <a:r>
              <a:rPr lang="en-US" altLang="en-US" sz="2400" b="1" dirty="0"/>
              <a:t>Underlying resistance matters:</a:t>
            </a:r>
            <a:endParaRPr lang="en-US" altLang="en-US" sz="2400" dirty="0">
              <a:solidFill>
                <a:schemeClr val="accent3"/>
              </a:solidFill>
            </a:endParaRPr>
          </a:p>
        </p:txBody>
      </p:sp>
      <p:sp>
        <p:nvSpPr>
          <p:cNvPr id="26777" name="Rectangle 47"/>
          <p:cNvSpPr>
            <a:spLocks noChangeArrowheads="1"/>
          </p:cNvSpPr>
          <p:nvPr/>
        </p:nvSpPr>
        <p:spPr bwMode="auto">
          <a:xfrm>
            <a:off x="10022460" y="2346722"/>
            <a:ext cx="165862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Switch to RAL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Continue LPV/RTV</a:t>
            </a:r>
          </a:p>
        </p:txBody>
      </p:sp>
      <p:cxnSp>
        <p:nvCxnSpPr>
          <p:cNvPr id="26778" name="Straight Connector 98"/>
          <p:cNvCxnSpPr>
            <a:cxnSpLocks noChangeShapeType="1"/>
          </p:cNvCxnSpPr>
          <p:nvPr/>
        </p:nvCxnSpPr>
        <p:spPr bwMode="auto">
          <a:xfrm>
            <a:off x="9717272" y="2484349"/>
            <a:ext cx="255596" cy="0"/>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sp>
        <p:nvSpPr>
          <p:cNvPr id="26779" name="Rectangle 100"/>
          <p:cNvSpPr>
            <a:spLocks noChangeArrowheads="1"/>
          </p:cNvSpPr>
          <p:nvPr/>
        </p:nvSpPr>
        <p:spPr bwMode="auto">
          <a:xfrm>
            <a:off x="9780774" y="2414499"/>
            <a:ext cx="138117" cy="138112"/>
          </a:xfrm>
          <a:prstGeom prst="rect">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cxnSp>
        <p:nvCxnSpPr>
          <p:cNvPr id="161" name="Straight Connector 160"/>
          <p:cNvCxnSpPr/>
          <p:nvPr/>
        </p:nvCxnSpPr>
        <p:spPr bwMode="auto">
          <a:xfrm>
            <a:off x="9720449" y="2732063"/>
            <a:ext cx="255588" cy="0"/>
          </a:xfrm>
          <a:prstGeom prst="line">
            <a:avLst/>
          </a:prstGeom>
          <a:noFill/>
          <a:ln w="28575" cap="flat" cmpd="sng" algn="ctr">
            <a:solidFill>
              <a:schemeClr val="accent3"/>
            </a:solidFill>
            <a:prstDash val="solid"/>
            <a:round/>
            <a:headEnd type="none" w="med" len="med"/>
            <a:tailEnd type="none" w="med" len="med"/>
          </a:ln>
          <a:effectLst/>
        </p:spPr>
      </p:cxnSp>
      <p:sp>
        <p:nvSpPr>
          <p:cNvPr id="162" name="Oval 161"/>
          <p:cNvSpPr/>
          <p:nvPr/>
        </p:nvSpPr>
        <p:spPr bwMode="auto">
          <a:xfrm flipH="1">
            <a:off x="9780774" y="2655863"/>
            <a:ext cx="133350" cy="147637"/>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8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sp>
        <p:nvSpPr>
          <p:cNvPr id="26705" name="Line 17"/>
          <p:cNvSpPr>
            <a:spLocks noChangeShapeType="1"/>
          </p:cNvSpPr>
          <p:nvPr/>
        </p:nvSpPr>
        <p:spPr bwMode="auto">
          <a:xfrm flipH="1">
            <a:off x="2388264" y="2260236"/>
            <a:ext cx="0" cy="214671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06" name="Line 22"/>
          <p:cNvSpPr>
            <a:spLocks noChangeShapeType="1"/>
          </p:cNvSpPr>
          <p:nvPr/>
        </p:nvSpPr>
        <p:spPr bwMode="auto">
          <a:xfrm>
            <a:off x="2314371" y="392752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07" name="Line 25"/>
          <p:cNvSpPr>
            <a:spLocks noChangeShapeType="1"/>
          </p:cNvSpPr>
          <p:nvPr/>
        </p:nvSpPr>
        <p:spPr bwMode="auto">
          <a:xfrm>
            <a:off x="2314371" y="310202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08" name="Line 28"/>
          <p:cNvSpPr>
            <a:spLocks noChangeShapeType="1"/>
          </p:cNvSpPr>
          <p:nvPr/>
        </p:nvSpPr>
        <p:spPr bwMode="auto">
          <a:xfrm>
            <a:off x="2314371" y="226700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10" name="Rectangle 40"/>
          <p:cNvSpPr>
            <a:spLocks noChangeArrowheads="1"/>
          </p:cNvSpPr>
          <p:nvPr/>
        </p:nvSpPr>
        <p:spPr bwMode="auto">
          <a:xfrm>
            <a:off x="2062561" y="4253680"/>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50</a:t>
            </a:r>
          </a:p>
        </p:txBody>
      </p:sp>
      <p:sp>
        <p:nvSpPr>
          <p:cNvPr id="26711" name="Rectangle 41"/>
          <p:cNvSpPr>
            <a:spLocks noChangeArrowheads="1"/>
          </p:cNvSpPr>
          <p:nvPr/>
        </p:nvSpPr>
        <p:spPr bwMode="auto">
          <a:xfrm>
            <a:off x="2062561" y="3836107"/>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60</a:t>
            </a:r>
          </a:p>
        </p:txBody>
      </p:sp>
      <p:sp>
        <p:nvSpPr>
          <p:cNvPr id="26712" name="Rectangle 42"/>
          <p:cNvSpPr>
            <a:spLocks noChangeArrowheads="1"/>
          </p:cNvSpPr>
          <p:nvPr/>
        </p:nvSpPr>
        <p:spPr bwMode="auto">
          <a:xfrm>
            <a:off x="2062561" y="341853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70</a:t>
            </a:r>
          </a:p>
        </p:txBody>
      </p:sp>
      <p:sp>
        <p:nvSpPr>
          <p:cNvPr id="26713" name="Rectangle 43"/>
          <p:cNvSpPr>
            <a:spLocks noChangeArrowheads="1"/>
          </p:cNvSpPr>
          <p:nvPr/>
        </p:nvSpPr>
        <p:spPr bwMode="auto">
          <a:xfrm>
            <a:off x="2062561" y="3000959"/>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80</a:t>
            </a:r>
          </a:p>
        </p:txBody>
      </p:sp>
      <p:sp>
        <p:nvSpPr>
          <p:cNvPr id="26714" name="Rectangle 44"/>
          <p:cNvSpPr>
            <a:spLocks noChangeArrowheads="1"/>
          </p:cNvSpPr>
          <p:nvPr/>
        </p:nvSpPr>
        <p:spPr bwMode="auto">
          <a:xfrm>
            <a:off x="2062561" y="2583385"/>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90</a:t>
            </a:r>
          </a:p>
        </p:txBody>
      </p:sp>
      <p:sp>
        <p:nvSpPr>
          <p:cNvPr id="26715" name="Rectangle 45"/>
          <p:cNvSpPr>
            <a:spLocks noChangeArrowheads="1"/>
          </p:cNvSpPr>
          <p:nvPr/>
        </p:nvSpPr>
        <p:spPr bwMode="auto">
          <a:xfrm>
            <a:off x="1958366" y="2165811"/>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100</a:t>
            </a:r>
          </a:p>
        </p:txBody>
      </p:sp>
      <p:sp>
        <p:nvSpPr>
          <p:cNvPr id="26716" name="Rectangle 46"/>
          <p:cNvSpPr>
            <a:spLocks noChangeArrowheads="1"/>
          </p:cNvSpPr>
          <p:nvPr/>
        </p:nvSpPr>
        <p:spPr bwMode="auto">
          <a:xfrm>
            <a:off x="2356876" y="449585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0</a:t>
            </a:r>
          </a:p>
        </p:txBody>
      </p:sp>
      <p:sp>
        <p:nvSpPr>
          <p:cNvPr id="26717" name="Rectangle 47"/>
          <p:cNvSpPr>
            <a:spLocks noChangeArrowheads="1"/>
          </p:cNvSpPr>
          <p:nvPr/>
        </p:nvSpPr>
        <p:spPr bwMode="auto">
          <a:xfrm>
            <a:off x="2776783" y="449585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4</a:t>
            </a:r>
          </a:p>
        </p:txBody>
      </p:sp>
      <p:sp>
        <p:nvSpPr>
          <p:cNvPr id="26718" name="Rectangle 50"/>
          <p:cNvSpPr>
            <a:spLocks noChangeArrowheads="1"/>
          </p:cNvSpPr>
          <p:nvPr/>
        </p:nvSpPr>
        <p:spPr bwMode="auto">
          <a:xfrm>
            <a:off x="2214500" y="4732391"/>
            <a:ext cx="30052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Wk</a:t>
            </a:r>
          </a:p>
        </p:txBody>
      </p:sp>
      <p:sp>
        <p:nvSpPr>
          <p:cNvPr id="26719" name="Rectangle 51"/>
          <p:cNvSpPr>
            <a:spLocks noChangeArrowheads="1"/>
          </p:cNvSpPr>
          <p:nvPr/>
        </p:nvSpPr>
        <p:spPr bwMode="auto">
          <a:xfrm rot="16200000">
            <a:off x="306639" y="3195612"/>
            <a:ext cx="2849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HIV-1 RNA &lt;50 c/mL (%)</a:t>
            </a:r>
          </a:p>
        </p:txBody>
      </p:sp>
      <p:sp>
        <p:nvSpPr>
          <p:cNvPr id="26724" name="Rectangle 47"/>
          <p:cNvSpPr>
            <a:spLocks noChangeArrowheads="1"/>
          </p:cNvSpPr>
          <p:nvPr/>
        </p:nvSpPr>
        <p:spPr bwMode="auto">
          <a:xfrm>
            <a:off x="3199070" y="449585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a:t>
            </a:r>
          </a:p>
        </p:txBody>
      </p:sp>
      <p:sp>
        <p:nvSpPr>
          <p:cNvPr id="26725" name="Rectangle 47"/>
          <p:cNvSpPr>
            <a:spLocks noChangeArrowheads="1"/>
          </p:cNvSpPr>
          <p:nvPr/>
        </p:nvSpPr>
        <p:spPr bwMode="auto">
          <a:xfrm>
            <a:off x="3562117" y="449585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12</a:t>
            </a:r>
          </a:p>
        </p:txBody>
      </p:sp>
      <p:sp>
        <p:nvSpPr>
          <p:cNvPr id="26726" name="Rectangle 47"/>
          <p:cNvSpPr>
            <a:spLocks noChangeArrowheads="1"/>
          </p:cNvSpPr>
          <p:nvPr/>
        </p:nvSpPr>
        <p:spPr bwMode="auto">
          <a:xfrm>
            <a:off x="4836124" y="449585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24</a:t>
            </a:r>
          </a:p>
        </p:txBody>
      </p:sp>
      <p:sp>
        <p:nvSpPr>
          <p:cNvPr id="26727" name="Rectangle 47"/>
          <p:cNvSpPr>
            <a:spLocks noChangeArrowheads="1"/>
          </p:cNvSpPr>
          <p:nvPr/>
        </p:nvSpPr>
        <p:spPr bwMode="auto">
          <a:xfrm>
            <a:off x="4830643" y="2406703"/>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E1471D"/>
                </a:solidFill>
                <a:effectLst/>
                <a:uLnTx/>
                <a:uFillTx/>
                <a:latin typeface="Calibri" panose="020F0502020204030204" pitchFamily="34" charset="0"/>
                <a:ea typeface="MS PGothic" panose="020B0600070205080204" pitchFamily="34" charset="-128"/>
                <a:cs typeface="Calibri" panose="020F0502020204030204" pitchFamily="34" charset="0"/>
              </a:rPr>
              <a:t>87%</a:t>
            </a:r>
          </a:p>
        </p:txBody>
      </p:sp>
      <p:sp>
        <p:nvSpPr>
          <p:cNvPr id="26728" name="Rectangle 47"/>
          <p:cNvSpPr>
            <a:spLocks noChangeArrowheads="1"/>
          </p:cNvSpPr>
          <p:nvPr/>
        </p:nvSpPr>
        <p:spPr bwMode="auto">
          <a:xfrm>
            <a:off x="4830643" y="3427466"/>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Calibri" panose="020F0502020204030204" pitchFamily="34" charset="0"/>
              </a:rPr>
              <a:t>81%</a:t>
            </a:r>
          </a:p>
        </p:txBody>
      </p:sp>
      <p:sp>
        <p:nvSpPr>
          <p:cNvPr id="26729" name="Rectangle 47"/>
          <p:cNvSpPr>
            <a:spLocks noChangeArrowheads="1"/>
          </p:cNvSpPr>
          <p:nvPr/>
        </p:nvSpPr>
        <p:spPr bwMode="auto">
          <a:xfrm>
            <a:off x="2541537" y="4077764"/>
            <a:ext cx="23287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 -6.6 (95% CI: -14.4 to 1.2)</a:t>
            </a:r>
          </a:p>
        </p:txBody>
      </p:sp>
      <p:sp>
        <p:nvSpPr>
          <p:cNvPr id="105" name="Freeform 104"/>
          <p:cNvSpPr/>
          <p:nvPr/>
        </p:nvSpPr>
        <p:spPr bwMode="auto">
          <a:xfrm>
            <a:off x="2398861" y="2613078"/>
            <a:ext cx="2539999" cy="228600"/>
          </a:xfrm>
          <a:custGeom>
            <a:avLst/>
            <a:gdLst>
              <a:gd name="connsiteX0" fmla="*/ 0 w 2682815"/>
              <a:gd name="connsiteY0" fmla="*/ 0 h 241540"/>
              <a:gd name="connsiteX1" fmla="*/ 474453 w 2682815"/>
              <a:gd name="connsiteY1" fmla="*/ 0 h 241540"/>
              <a:gd name="connsiteX2" fmla="*/ 940279 w 2682815"/>
              <a:gd name="connsiteY2" fmla="*/ 120770 h 241540"/>
              <a:gd name="connsiteX3" fmla="*/ 1397479 w 2682815"/>
              <a:gd name="connsiteY3" fmla="*/ 172528 h 241540"/>
              <a:gd name="connsiteX4" fmla="*/ 2682815 w 2682815"/>
              <a:gd name="connsiteY4" fmla="*/ 241540 h 241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2815" h="241540">
                <a:moveTo>
                  <a:pt x="0" y="0"/>
                </a:moveTo>
                <a:lnTo>
                  <a:pt x="474453" y="0"/>
                </a:lnTo>
                <a:lnTo>
                  <a:pt x="940279" y="120770"/>
                </a:lnTo>
                <a:lnTo>
                  <a:pt x="1397479" y="172528"/>
                </a:lnTo>
                <a:lnTo>
                  <a:pt x="2682815" y="241540"/>
                </a:lnTo>
              </a:path>
            </a:pathLst>
          </a:custGeom>
          <a:noFill/>
          <a:ln w="28575" cap="flat" cmpd="sng" algn="ctr">
            <a:solidFill>
              <a:schemeClr val="accent3"/>
            </a:solidFill>
            <a:prstDash val="solid"/>
            <a:round/>
            <a:headEnd type="none" w="med" len="med"/>
            <a:tailEnd type="none" w="med" len="me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6" name="Oval 105"/>
          <p:cNvSpPr/>
          <p:nvPr/>
        </p:nvSpPr>
        <p:spPr bwMode="auto">
          <a:xfrm flipH="1">
            <a:off x="4854724" y="2765478"/>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7" name="Oval 106"/>
          <p:cNvSpPr/>
          <p:nvPr/>
        </p:nvSpPr>
        <p:spPr bwMode="auto">
          <a:xfrm flipH="1">
            <a:off x="3627586" y="2689278"/>
            <a:ext cx="125413"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8" name="Oval 107"/>
          <p:cNvSpPr/>
          <p:nvPr/>
        </p:nvSpPr>
        <p:spPr bwMode="auto">
          <a:xfrm flipH="1">
            <a:off x="3184674" y="2640066"/>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9" name="Oval 108"/>
          <p:cNvSpPr/>
          <p:nvPr/>
        </p:nvSpPr>
        <p:spPr bwMode="auto">
          <a:xfrm flipH="1">
            <a:off x="2778275" y="2535291"/>
            <a:ext cx="125412" cy="138112"/>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10" name="Oval 109"/>
          <p:cNvSpPr/>
          <p:nvPr/>
        </p:nvSpPr>
        <p:spPr bwMode="auto">
          <a:xfrm flipH="1">
            <a:off x="2362349" y="2541641"/>
            <a:ext cx="125412" cy="139700"/>
          </a:xfrm>
          <a:prstGeom prst="ellipse">
            <a:avLst/>
          </a:prstGeom>
          <a:solidFill>
            <a:schemeClr val="accent3"/>
          </a:solidFill>
          <a:ln w="19050" cap="flat" cmpd="sng" algn="ctr">
            <a:solidFill>
              <a:schemeClr val="accent3"/>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grpSp>
        <p:nvGrpSpPr>
          <p:cNvPr id="26736" name="Group 115"/>
          <p:cNvGrpSpPr>
            <a:grpSpLocks/>
          </p:cNvGrpSpPr>
          <p:nvPr/>
        </p:nvGrpSpPr>
        <p:grpSpPr bwMode="auto">
          <a:xfrm>
            <a:off x="4838717" y="2662291"/>
            <a:ext cx="141291" cy="407987"/>
            <a:chOff x="-511833" y="3192568"/>
            <a:chExt cx="149524" cy="429239"/>
          </a:xfrm>
        </p:grpSpPr>
        <p:cxnSp>
          <p:nvCxnSpPr>
            <p:cNvPr id="112" name="Straight Connector 111"/>
            <p:cNvCxnSpPr/>
            <p:nvPr/>
          </p:nvCxnSpPr>
          <p:spPr bwMode="auto">
            <a:xfrm rot="5400000">
              <a:off x="-643172" y="3403007"/>
              <a:ext cx="422558" cy="1681"/>
            </a:xfrm>
            <a:prstGeom prst="line">
              <a:avLst/>
            </a:prstGeom>
            <a:noFill/>
            <a:ln w="28575" cap="flat" cmpd="sng" algn="ctr">
              <a:solidFill>
                <a:schemeClr val="accent3"/>
              </a:solidFill>
              <a:prstDash val="solid"/>
              <a:round/>
              <a:headEnd type="none" w="med" len="med"/>
              <a:tailEnd type="none" w="med" len="med"/>
            </a:ln>
            <a:effectLst/>
          </p:spPr>
        </p:cxnSp>
        <p:cxnSp>
          <p:nvCxnSpPr>
            <p:cNvPr id="114" name="Straight Connector 113"/>
            <p:cNvCxnSpPr/>
            <p:nvPr/>
          </p:nvCxnSpPr>
          <p:spPr bwMode="auto">
            <a:xfrm>
              <a:off x="-508332" y="3200918"/>
              <a:ext cx="146160" cy="1671"/>
            </a:xfrm>
            <a:prstGeom prst="line">
              <a:avLst/>
            </a:prstGeom>
            <a:noFill/>
            <a:ln w="28575" cap="flat" cmpd="sng" algn="ctr">
              <a:solidFill>
                <a:schemeClr val="accent3"/>
              </a:solidFill>
              <a:prstDash val="solid"/>
              <a:round/>
              <a:headEnd type="none" w="med" len="med"/>
              <a:tailEnd type="none" w="med" len="med"/>
            </a:ln>
            <a:effectLst/>
          </p:spPr>
        </p:cxnSp>
        <p:cxnSp>
          <p:nvCxnSpPr>
            <p:cNvPr id="115" name="Straight Connector 114"/>
            <p:cNvCxnSpPr/>
            <p:nvPr/>
          </p:nvCxnSpPr>
          <p:spPr bwMode="auto">
            <a:xfrm>
              <a:off x="-511692" y="3620137"/>
              <a:ext cx="146160" cy="167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737" name="Group 116"/>
          <p:cNvGrpSpPr>
            <a:grpSpLocks/>
          </p:cNvGrpSpPr>
          <p:nvPr/>
        </p:nvGrpSpPr>
        <p:grpSpPr bwMode="auto">
          <a:xfrm>
            <a:off x="3594079" y="2586091"/>
            <a:ext cx="142879" cy="407987"/>
            <a:chOff x="-511833" y="3192568"/>
            <a:chExt cx="149524" cy="429239"/>
          </a:xfrm>
        </p:grpSpPr>
        <p:cxnSp>
          <p:nvCxnSpPr>
            <p:cNvPr id="118" name="Straight Connector 117"/>
            <p:cNvCxnSpPr/>
            <p:nvPr/>
          </p:nvCxnSpPr>
          <p:spPr bwMode="auto">
            <a:xfrm rot="5400000">
              <a:off x="-642360" y="3403017"/>
              <a:ext cx="422558" cy="1661"/>
            </a:xfrm>
            <a:prstGeom prst="line">
              <a:avLst/>
            </a:prstGeom>
            <a:noFill/>
            <a:ln w="28575" cap="flat" cmpd="sng" algn="ctr">
              <a:solidFill>
                <a:schemeClr val="accent3"/>
              </a:solidFill>
              <a:prstDash val="solid"/>
              <a:round/>
              <a:headEnd type="none" w="med" len="med"/>
              <a:tailEnd type="none" w="med" len="med"/>
            </a:ln>
            <a:effectLst/>
          </p:spPr>
        </p:cxnSp>
        <p:cxnSp>
          <p:nvCxnSpPr>
            <p:cNvPr id="119" name="Straight Connector 118"/>
            <p:cNvCxnSpPr/>
            <p:nvPr/>
          </p:nvCxnSpPr>
          <p:spPr bwMode="auto">
            <a:xfrm>
              <a:off x="-508332" y="3200918"/>
              <a:ext cx="146197" cy="1671"/>
            </a:xfrm>
            <a:prstGeom prst="line">
              <a:avLst/>
            </a:prstGeom>
            <a:noFill/>
            <a:ln w="28575" cap="flat" cmpd="sng" algn="ctr">
              <a:solidFill>
                <a:schemeClr val="accent3"/>
              </a:solidFill>
              <a:prstDash val="solid"/>
              <a:round/>
              <a:headEnd type="none" w="med" len="med"/>
              <a:tailEnd type="none" w="med" len="med"/>
            </a:ln>
            <a:effectLst/>
          </p:spPr>
        </p:cxnSp>
        <p:cxnSp>
          <p:nvCxnSpPr>
            <p:cNvPr id="120" name="Straight Connector 119"/>
            <p:cNvCxnSpPr/>
            <p:nvPr/>
          </p:nvCxnSpPr>
          <p:spPr bwMode="auto">
            <a:xfrm>
              <a:off x="-511655" y="3620137"/>
              <a:ext cx="146197" cy="167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738" name="Group 120"/>
          <p:cNvGrpSpPr>
            <a:grpSpLocks/>
          </p:cNvGrpSpPr>
          <p:nvPr/>
        </p:nvGrpSpPr>
        <p:grpSpPr bwMode="auto">
          <a:xfrm>
            <a:off x="3190842" y="2535291"/>
            <a:ext cx="142879" cy="406400"/>
            <a:chOff x="-511833" y="3192568"/>
            <a:chExt cx="149524" cy="429239"/>
          </a:xfrm>
        </p:grpSpPr>
        <p:cxnSp>
          <p:nvCxnSpPr>
            <p:cNvPr id="122" name="Straight Connector 121"/>
            <p:cNvCxnSpPr/>
            <p:nvPr/>
          </p:nvCxnSpPr>
          <p:spPr bwMode="auto">
            <a:xfrm rot="5400000">
              <a:off x="-642334" y="3403003"/>
              <a:ext cx="422532" cy="1661"/>
            </a:xfrm>
            <a:prstGeom prst="line">
              <a:avLst/>
            </a:prstGeom>
            <a:noFill/>
            <a:ln w="28575" cap="flat" cmpd="sng" algn="ctr">
              <a:solidFill>
                <a:schemeClr val="accent3"/>
              </a:solidFill>
              <a:prstDash val="solid"/>
              <a:round/>
              <a:headEnd type="none" w="med" len="med"/>
              <a:tailEnd type="none" w="med" len="med"/>
            </a:ln>
            <a:effectLst/>
          </p:spPr>
        </p:cxnSp>
        <p:cxnSp>
          <p:nvCxnSpPr>
            <p:cNvPr id="123" name="Straight Connector 122"/>
            <p:cNvCxnSpPr/>
            <p:nvPr/>
          </p:nvCxnSpPr>
          <p:spPr bwMode="auto">
            <a:xfrm>
              <a:off x="-508320" y="3200951"/>
              <a:ext cx="146197" cy="1677"/>
            </a:xfrm>
            <a:prstGeom prst="line">
              <a:avLst/>
            </a:prstGeom>
            <a:noFill/>
            <a:ln w="28575" cap="flat" cmpd="sng" algn="ctr">
              <a:solidFill>
                <a:schemeClr val="accent3"/>
              </a:solidFill>
              <a:prstDash val="solid"/>
              <a:round/>
              <a:headEnd type="none" w="med" len="med"/>
              <a:tailEnd type="none" w="med" len="med"/>
            </a:ln>
            <a:effectLst/>
          </p:spPr>
        </p:cxnSp>
        <p:cxnSp>
          <p:nvCxnSpPr>
            <p:cNvPr id="124" name="Straight Connector 123"/>
            <p:cNvCxnSpPr/>
            <p:nvPr/>
          </p:nvCxnSpPr>
          <p:spPr bwMode="auto">
            <a:xfrm>
              <a:off x="-511643" y="3620130"/>
              <a:ext cx="146197" cy="1677"/>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739" name="Group 124"/>
          <p:cNvGrpSpPr>
            <a:grpSpLocks/>
          </p:cNvGrpSpPr>
          <p:nvPr/>
        </p:nvGrpSpPr>
        <p:grpSpPr bwMode="auto">
          <a:xfrm>
            <a:off x="2759029" y="2449566"/>
            <a:ext cx="130179" cy="360362"/>
            <a:chOff x="-511833" y="3192568"/>
            <a:chExt cx="149524" cy="429239"/>
          </a:xfrm>
        </p:grpSpPr>
        <p:cxnSp>
          <p:nvCxnSpPr>
            <p:cNvPr id="126" name="Straight Connector 125"/>
            <p:cNvCxnSpPr/>
            <p:nvPr/>
          </p:nvCxnSpPr>
          <p:spPr bwMode="auto">
            <a:xfrm rot="5400000">
              <a:off x="-643129" y="3402494"/>
              <a:ext cx="421675" cy="1824"/>
            </a:xfrm>
            <a:prstGeom prst="line">
              <a:avLst/>
            </a:prstGeom>
            <a:noFill/>
            <a:ln w="28575" cap="flat" cmpd="sng" algn="ctr">
              <a:solidFill>
                <a:schemeClr val="accent3"/>
              </a:solidFill>
              <a:prstDash val="solid"/>
              <a:round/>
              <a:headEnd type="none" w="med" len="med"/>
              <a:tailEnd type="none" w="med" len="med"/>
            </a:ln>
            <a:effectLst/>
          </p:spPr>
        </p:cxnSp>
        <p:cxnSp>
          <p:nvCxnSpPr>
            <p:cNvPr id="127" name="Straight Connector 126"/>
            <p:cNvCxnSpPr/>
            <p:nvPr/>
          </p:nvCxnSpPr>
          <p:spPr bwMode="auto">
            <a:xfrm>
              <a:off x="-507962" y="3200132"/>
              <a:ext cx="145873" cy="1890"/>
            </a:xfrm>
            <a:prstGeom prst="line">
              <a:avLst/>
            </a:prstGeom>
            <a:noFill/>
            <a:ln w="28575" cap="flat" cmpd="sng" algn="ctr">
              <a:solidFill>
                <a:schemeClr val="accent3"/>
              </a:solidFill>
              <a:prstDash val="solid"/>
              <a:round/>
              <a:headEnd type="none" w="med" len="med"/>
              <a:tailEnd type="none" w="med" len="med"/>
            </a:ln>
            <a:effectLst/>
          </p:spPr>
        </p:cxnSp>
        <p:cxnSp>
          <p:nvCxnSpPr>
            <p:cNvPr id="128" name="Straight Connector 127"/>
            <p:cNvCxnSpPr/>
            <p:nvPr/>
          </p:nvCxnSpPr>
          <p:spPr bwMode="auto">
            <a:xfrm>
              <a:off x="-511609" y="3619917"/>
              <a:ext cx="145873" cy="1890"/>
            </a:xfrm>
            <a:prstGeom prst="line">
              <a:avLst/>
            </a:prstGeom>
            <a:noFill/>
            <a:ln w="28575" cap="flat" cmpd="sng" algn="ctr">
              <a:solidFill>
                <a:schemeClr val="accent3"/>
              </a:solidFill>
              <a:prstDash val="solid"/>
              <a:round/>
              <a:headEnd type="none" w="med" len="med"/>
              <a:tailEnd type="none" w="med" len="med"/>
            </a:ln>
            <a:effectLst/>
          </p:spPr>
        </p:cxnSp>
      </p:grpSp>
      <p:sp>
        <p:nvSpPr>
          <p:cNvPr id="26740" name="Freeform 128"/>
          <p:cNvSpPr>
            <a:spLocks noChangeArrowheads="1"/>
          </p:cNvSpPr>
          <p:nvPr/>
        </p:nvSpPr>
        <p:spPr bwMode="auto">
          <a:xfrm>
            <a:off x="2408181" y="2571803"/>
            <a:ext cx="2522614" cy="547688"/>
          </a:xfrm>
          <a:custGeom>
            <a:avLst/>
            <a:gdLst>
              <a:gd name="T0" fmla="*/ 670114 w 2665562"/>
              <a:gd name="T1" fmla="*/ 149329 h 577970"/>
              <a:gd name="T2" fmla="*/ 327470 w 2665562"/>
              <a:gd name="T3" fmla="*/ 82465 h 577970"/>
              <a:gd name="T4" fmla="*/ 214697 w 2665562"/>
              <a:gd name="T5" fmla="*/ 98067 h 577970"/>
              <a:gd name="T6" fmla="*/ 104100 w 2665562"/>
              <a:gd name="T7" fmla="*/ 80239 h 577970"/>
              <a:gd name="T8" fmla="*/ 0 w 2665562"/>
              <a:gd name="T9" fmla="*/ 0 h 577970"/>
              <a:gd name="T10" fmla="*/ 0 60000 65536"/>
              <a:gd name="T11" fmla="*/ 0 60000 65536"/>
              <a:gd name="T12" fmla="*/ 0 60000 65536"/>
              <a:gd name="T13" fmla="*/ 0 60000 65536"/>
              <a:gd name="T14" fmla="*/ 0 60000 65536"/>
              <a:gd name="T15" fmla="*/ 0 w 2665562"/>
              <a:gd name="T16" fmla="*/ 0 h 577970"/>
              <a:gd name="T17" fmla="*/ 2665562 w 2665562"/>
              <a:gd name="T18" fmla="*/ 577970 h 577970"/>
            </a:gdLst>
            <a:ahLst/>
            <a:cxnLst>
              <a:cxn ang="T10">
                <a:pos x="T0" y="T1"/>
              </a:cxn>
              <a:cxn ang="T11">
                <a:pos x="T2" y="T3"/>
              </a:cxn>
              <a:cxn ang="T12">
                <a:pos x="T4" y="T5"/>
              </a:cxn>
              <a:cxn ang="T13">
                <a:pos x="T6" y="T7"/>
              </a:cxn>
              <a:cxn ang="T14">
                <a:pos x="T8" y="T9"/>
              </a:cxn>
            </a:cxnLst>
            <a:rect l="T15" t="T16" r="T17" b="T18"/>
            <a:pathLst>
              <a:path w="2665562" h="577970">
                <a:moveTo>
                  <a:pt x="2665562" y="577970"/>
                </a:moveTo>
                <a:lnTo>
                  <a:pt x="1302589" y="319177"/>
                </a:lnTo>
                <a:lnTo>
                  <a:pt x="854015" y="379562"/>
                </a:lnTo>
                <a:lnTo>
                  <a:pt x="414068" y="310551"/>
                </a:lnTo>
                <a:lnTo>
                  <a:pt x="0" y="0"/>
                </a:lnTo>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50" name="Rectangle 50"/>
          <p:cNvSpPr>
            <a:spLocks noChangeArrowheads="1"/>
          </p:cNvSpPr>
          <p:nvPr/>
        </p:nvSpPr>
        <p:spPr bwMode="auto">
          <a:xfrm>
            <a:off x="2344679" y="2066523"/>
            <a:ext cx="28750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SWITCHMRK-1</a:t>
            </a:r>
          </a:p>
        </p:txBody>
      </p:sp>
      <p:sp>
        <p:nvSpPr>
          <p:cNvPr id="26751" name="Line 22"/>
          <p:cNvSpPr>
            <a:spLocks noChangeShapeType="1"/>
          </p:cNvSpPr>
          <p:nvPr/>
        </p:nvSpPr>
        <p:spPr bwMode="auto">
          <a:xfrm>
            <a:off x="2314371" y="352162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752" name="Line 22"/>
          <p:cNvSpPr>
            <a:spLocks noChangeShapeType="1"/>
          </p:cNvSpPr>
          <p:nvPr/>
        </p:nvSpPr>
        <p:spPr bwMode="auto">
          <a:xfrm>
            <a:off x="2314371" y="2705354"/>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6657" name="Rectangle 47"/>
          <p:cNvSpPr>
            <a:spLocks noChangeArrowheads="1"/>
          </p:cNvSpPr>
          <p:nvPr/>
        </p:nvSpPr>
        <p:spPr bwMode="auto">
          <a:xfrm>
            <a:off x="8797616" y="2167351"/>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E1471D"/>
                </a:solidFill>
                <a:effectLst/>
                <a:uLnTx/>
                <a:uFillTx/>
                <a:latin typeface="Calibri" panose="020F0502020204030204" pitchFamily="34" charset="0"/>
                <a:ea typeface="MS PGothic" panose="020B0600070205080204" pitchFamily="34" charset="-128"/>
                <a:cs typeface="Calibri" panose="020F0502020204030204" pitchFamily="34" charset="0"/>
              </a:rPr>
              <a:t>94%</a:t>
            </a:r>
          </a:p>
        </p:txBody>
      </p:sp>
      <p:sp>
        <p:nvSpPr>
          <p:cNvPr id="26658" name="Rectangle 47"/>
          <p:cNvSpPr>
            <a:spLocks noChangeArrowheads="1"/>
          </p:cNvSpPr>
          <p:nvPr/>
        </p:nvSpPr>
        <p:spPr bwMode="auto">
          <a:xfrm>
            <a:off x="8797616" y="3105564"/>
            <a:ext cx="3574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015873"/>
                </a:solidFill>
                <a:effectLst/>
                <a:uLnTx/>
                <a:uFillTx/>
                <a:latin typeface="Calibri" panose="020F0502020204030204" pitchFamily="34" charset="0"/>
                <a:ea typeface="MS PGothic" panose="020B0600070205080204" pitchFamily="34" charset="-128"/>
                <a:cs typeface="Calibri" panose="020F0502020204030204" pitchFamily="34" charset="0"/>
              </a:rPr>
              <a:t>88%</a:t>
            </a:r>
          </a:p>
        </p:txBody>
      </p:sp>
      <p:sp>
        <p:nvSpPr>
          <p:cNvPr id="26659" name="Freeform 182"/>
          <p:cNvSpPr>
            <a:spLocks noChangeArrowheads="1"/>
          </p:cNvSpPr>
          <p:nvPr/>
        </p:nvSpPr>
        <p:spPr bwMode="auto">
          <a:xfrm>
            <a:off x="6430719" y="2448339"/>
            <a:ext cx="2498800" cy="319087"/>
          </a:xfrm>
          <a:custGeom>
            <a:avLst/>
            <a:gdLst>
              <a:gd name="T0" fmla="*/ 0 w 2639683"/>
              <a:gd name="T1" fmla="*/ 0 h 336430"/>
              <a:gd name="T2" fmla="*/ 114352 w 2639683"/>
              <a:gd name="T3" fmla="*/ 23303 h 336430"/>
              <a:gd name="T4" fmla="*/ 215513 w 2639683"/>
              <a:gd name="T5" fmla="*/ 72236 h 336430"/>
              <a:gd name="T6" fmla="*/ 338662 w 2639683"/>
              <a:gd name="T7" fmla="*/ 81556 h 336430"/>
              <a:gd name="T8" fmla="*/ 672921 w 2639683"/>
              <a:gd name="T9" fmla="*/ 90878 h 336430"/>
              <a:gd name="T10" fmla="*/ 0 60000 65536"/>
              <a:gd name="T11" fmla="*/ 0 60000 65536"/>
              <a:gd name="T12" fmla="*/ 0 60000 65536"/>
              <a:gd name="T13" fmla="*/ 0 60000 65536"/>
              <a:gd name="T14" fmla="*/ 0 60000 65536"/>
              <a:gd name="T15" fmla="*/ 0 w 2639683"/>
              <a:gd name="T16" fmla="*/ 0 h 336430"/>
              <a:gd name="T17" fmla="*/ 2639683 w 2639683"/>
              <a:gd name="T18" fmla="*/ 336430 h 336430"/>
            </a:gdLst>
            <a:ahLst/>
            <a:cxnLst>
              <a:cxn ang="T10">
                <a:pos x="T0" y="T1"/>
              </a:cxn>
              <a:cxn ang="T11">
                <a:pos x="T2" y="T3"/>
              </a:cxn>
              <a:cxn ang="T12">
                <a:pos x="T4" y="T5"/>
              </a:cxn>
              <a:cxn ang="T13">
                <a:pos x="T6" y="T7"/>
              </a:cxn>
              <a:cxn ang="T14">
                <a:pos x="T8" y="T9"/>
              </a:cxn>
            </a:cxnLst>
            <a:rect l="T15" t="T16" r="T17" b="T18"/>
            <a:pathLst>
              <a:path w="2639683" h="336430">
                <a:moveTo>
                  <a:pt x="0" y="0"/>
                </a:moveTo>
                <a:lnTo>
                  <a:pt x="448574" y="86264"/>
                </a:lnTo>
                <a:lnTo>
                  <a:pt x="845389" y="267419"/>
                </a:lnTo>
                <a:lnTo>
                  <a:pt x="1328468" y="301925"/>
                </a:lnTo>
                <a:lnTo>
                  <a:pt x="2639683" y="336430"/>
                </a:lnTo>
              </a:path>
            </a:pathLst>
          </a:cu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4" name="Freeform 183"/>
          <p:cNvSpPr/>
          <p:nvPr/>
        </p:nvSpPr>
        <p:spPr bwMode="auto">
          <a:xfrm>
            <a:off x="6446682" y="2341976"/>
            <a:ext cx="2516187" cy="180975"/>
          </a:xfrm>
          <a:custGeom>
            <a:avLst/>
            <a:gdLst>
              <a:gd name="connsiteX0" fmla="*/ 2656935 w 2656935"/>
              <a:gd name="connsiteY0" fmla="*/ 189781 h 189781"/>
              <a:gd name="connsiteX1" fmla="*/ 1328468 w 2656935"/>
              <a:gd name="connsiteY1" fmla="*/ 172528 h 189781"/>
              <a:gd name="connsiteX2" fmla="*/ 905773 w 2656935"/>
              <a:gd name="connsiteY2" fmla="*/ 181155 h 189781"/>
              <a:gd name="connsiteX3" fmla="*/ 431320 w 2656935"/>
              <a:gd name="connsiteY3" fmla="*/ 0 h 189781"/>
              <a:gd name="connsiteX4" fmla="*/ 0 w 2656935"/>
              <a:gd name="connsiteY4" fmla="*/ 120770 h 189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935" h="189781">
                <a:moveTo>
                  <a:pt x="2656935" y="189781"/>
                </a:moveTo>
                <a:lnTo>
                  <a:pt x="1328468" y="172528"/>
                </a:lnTo>
                <a:lnTo>
                  <a:pt x="905773" y="181155"/>
                </a:lnTo>
                <a:lnTo>
                  <a:pt x="431320" y="0"/>
                </a:lnTo>
                <a:lnTo>
                  <a:pt x="0" y="120770"/>
                </a:lnTo>
              </a:path>
            </a:pathLst>
          </a:custGeom>
          <a:noFill/>
          <a:ln w="28575" cap="flat" cmpd="sng" algn="ctr">
            <a:solidFill>
              <a:schemeClr val="accent3"/>
            </a:solidFill>
            <a:prstDash val="solid"/>
            <a:round/>
            <a:headEnd type="none" w="med" len="med"/>
            <a:tailEnd type="none" w="med" len="me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sp>
        <p:nvSpPr>
          <p:cNvPr id="185" name="Oval 184"/>
          <p:cNvSpPr/>
          <p:nvPr/>
        </p:nvSpPr>
        <p:spPr bwMode="auto">
          <a:xfrm flipH="1">
            <a:off x="8899370" y="2484851"/>
            <a:ext cx="127000" cy="138113"/>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grpSp>
        <p:nvGrpSpPr>
          <p:cNvPr id="26662" name="Group 185"/>
          <p:cNvGrpSpPr>
            <a:grpSpLocks/>
          </p:cNvGrpSpPr>
          <p:nvPr/>
        </p:nvGrpSpPr>
        <p:grpSpPr bwMode="auto">
          <a:xfrm>
            <a:off x="8883480" y="2381664"/>
            <a:ext cx="127004" cy="322262"/>
            <a:chOff x="-511833" y="3192568"/>
            <a:chExt cx="149524" cy="429239"/>
          </a:xfrm>
        </p:grpSpPr>
        <p:cxnSp>
          <p:nvCxnSpPr>
            <p:cNvPr id="187" name="Straight Connector 186"/>
            <p:cNvCxnSpPr/>
            <p:nvPr/>
          </p:nvCxnSpPr>
          <p:spPr bwMode="auto">
            <a:xfrm rot="5400000">
              <a:off x="-643832" y="3403081"/>
              <a:ext cx="422896" cy="1868"/>
            </a:xfrm>
            <a:prstGeom prst="line">
              <a:avLst/>
            </a:prstGeom>
            <a:noFill/>
            <a:ln w="28575" cap="flat" cmpd="sng" algn="ctr">
              <a:solidFill>
                <a:schemeClr val="accent3"/>
              </a:solidFill>
              <a:prstDash val="solid"/>
              <a:round/>
              <a:headEnd type="none" w="med" len="med"/>
              <a:tailEnd type="none" w="med" len="med"/>
            </a:ln>
            <a:effectLst/>
          </p:spPr>
        </p:cxnSp>
        <p:cxnSp>
          <p:nvCxnSpPr>
            <p:cNvPr id="188" name="Straight Connector 187"/>
            <p:cNvCxnSpPr/>
            <p:nvPr/>
          </p:nvCxnSpPr>
          <p:spPr bwMode="auto">
            <a:xfrm>
              <a:off x="-508079" y="3201026"/>
              <a:ext cx="145781" cy="2114"/>
            </a:xfrm>
            <a:prstGeom prst="line">
              <a:avLst/>
            </a:prstGeom>
            <a:noFill/>
            <a:ln w="28575" cap="flat" cmpd="sng" algn="ctr">
              <a:solidFill>
                <a:schemeClr val="accent3"/>
              </a:solidFill>
              <a:prstDash val="solid"/>
              <a:round/>
              <a:headEnd type="none" w="med" len="med"/>
              <a:tailEnd type="none" w="med" len="med"/>
            </a:ln>
            <a:effectLst/>
          </p:spPr>
        </p:cxnSp>
        <p:cxnSp>
          <p:nvCxnSpPr>
            <p:cNvPr id="189" name="Straight Connector 188"/>
            <p:cNvCxnSpPr/>
            <p:nvPr/>
          </p:nvCxnSpPr>
          <p:spPr bwMode="auto">
            <a:xfrm>
              <a:off x="-511817" y="3619693"/>
              <a:ext cx="145781" cy="2114"/>
            </a:xfrm>
            <a:prstGeom prst="line">
              <a:avLst/>
            </a:prstGeom>
            <a:noFill/>
            <a:ln w="28575" cap="flat" cmpd="sng" algn="ctr">
              <a:solidFill>
                <a:schemeClr val="accent3"/>
              </a:solidFill>
              <a:prstDash val="solid"/>
              <a:round/>
              <a:headEnd type="none" w="med" len="med"/>
              <a:tailEnd type="none" w="med" len="med"/>
            </a:ln>
            <a:effectLst/>
          </p:spPr>
        </p:cxnSp>
      </p:grpSp>
      <p:sp>
        <p:nvSpPr>
          <p:cNvPr id="190" name="Oval 189"/>
          <p:cNvSpPr/>
          <p:nvPr/>
        </p:nvSpPr>
        <p:spPr bwMode="auto">
          <a:xfrm flipH="1">
            <a:off x="7662706" y="2448339"/>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grpSp>
        <p:nvGrpSpPr>
          <p:cNvPr id="26664" name="Group 190"/>
          <p:cNvGrpSpPr>
            <a:grpSpLocks/>
          </p:cNvGrpSpPr>
          <p:nvPr/>
        </p:nvGrpSpPr>
        <p:grpSpPr bwMode="auto">
          <a:xfrm>
            <a:off x="7664244" y="2375314"/>
            <a:ext cx="114303" cy="292100"/>
            <a:chOff x="-511833" y="3192568"/>
            <a:chExt cx="149524" cy="429239"/>
          </a:xfrm>
        </p:grpSpPr>
        <p:cxnSp>
          <p:nvCxnSpPr>
            <p:cNvPr id="192" name="Straight Connector 191"/>
            <p:cNvCxnSpPr/>
            <p:nvPr/>
          </p:nvCxnSpPr>
          <p:spPr bwMode="auto">
            <a:xfrm rot="5400000">
              <a:off x="-641897" y="3403689"/>
              <a:ext cx="422240" cy="0"/>
            </a:xfrm>
            <a:prstGeom prst="line">
              <a:avLst/>
            </a:prstGeom>
            <a:noFill/>
            <a:ln w="28575" cap="flat" cmpd="sng" algn="ctr">
              <a:solidFill>
                <a:schemeClr val="accent3"/>
              </a:solidFill>
              <a:prstDash val="solid"/>
              <a:round/>
              <a:headEnd type="none" w="med" len="med"/>
              <a:tailEnd type="none" w="med" len="med"/>
            </a:ln>
            <a:effectLst/>
          </p:spPr>
        </p:cxnSp>
        <p:cxnSp>
          <p:nvCxnSpPr>
            <p:cNvPr id="193" name="Straight Connector 192"/>
            <p:cNvCxnSpPr/>
            <p:nvPr/>
          </p:nvCxnSpPr>
          <p:spPr bwMode="auto">
            <a:xfrm>
              <a:off x="-509690" y="3201899"/>
              <a:ext cx="147444" cy="0"/>
            </a:xfrm>
            <a:prstGeom prst="line">
              <a:avLst/>
            </a:prstGeom>
            <a:noFill/>
            <a:ln w="28575" cap="flat" cmpd="sng" algn="ctr">
              <a:solidFill>
                <a:schemeClr val="accent3"/>
              </a:solidFill>
              <a:prstDash val="solid"/>
              <a:round/>
              <a:headEnd type="none" w="med" len="med"/>
              <a:tailEnd type="none" w="med" len="med"/>
            </a:ln>
            <a:effectLst/>
          </p:spPr>
        </p:cxnSp>
        <p:cxnSp>
          <p:nvCxnSpPr>
            <p:cNvPr id="194" name="Straight Connector 193"/>
            <p:cNvCxnSpPr/>
            <p:nvPr/>
          </p:nvCxnSpPr>
          <p:spPr bwMode="auto">
            <a:xfrm>
              <a:off x="-511766" y="3619473"/>
              <a:ext cx="147443" cy="2334"/>
            </a:xfrm>
            <a:prstGeom prst="line">
              <a:avLst/>
            </a:prstGeom>
            <a:noFill/>
            <a:ln w="28575" cap="flat" cmpd="sng" algn="ctr">
              <a:solidFill>
                <a:schemeClr val="accent3"/>
              </a:solidFill>
              <a:prstDash val="solid"/>
              <a:round/>
              <a:headEnd type="none" w="med" len="med"/>
              <a:tailEnd type="none" w="med" len="med"/>
            </a:ln>
            <a:effectLst/>
          </p:spPr>
        </p:cxnSp>
      </p:grpSp>
      <p:sp>
        <p:nvSpPr>
          <p:cNvPr id="195" name="Oval 194"/>
          <p:cNvSpPr/>
          <p:nvPr/>
        </p:nvSpPr>
        <p:spPr bwMode="auto">
          <a:xfrm flipH="1">
            <a:off x="7229319" y="2454689"/>
            <a:ext cx="125412" cy="138112"/>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grpSp>
        <p:nvGrpSpPr>
          <p:cNvPr id="26666" name="Group 195"/>
          <p:cNvGrpSpPr>
            <a:grpSpLocks/>
          </p:cNvGrpSpPr>
          <p:nvPr/>
        </p:nvGrpSpPr>
        <p:grpSpPr bwMode="auto">
          <a:xfrm>
            <a:off x="7229255" y="2381664"/>
            <a:ext cx="114303" cy="292100"/>
            <a:chOff x="-511833" y="3192568"/>
            <a:chExt cx="149524" cy="429239"/>
          </a:xfrm>
        </p:grpSpPr>
        <p:cxnSp>
          <p:nvCxnSpPr>
            <p:cNvPr id="197" name="Straight Connector 196"/>
            <p:cNvCxnSpPr/>
            <p:nvPr/>
          </p:nvCxnSpPr>
          <p:spPr bwMode="auto">
            <a:xfrm rot="5400000">
              <a:off x="-641880" y="3403689"/>
              <a:ext cx="422240" cy="0"/>
            </a:xfrm>
            <a:prstGeom prst="line">
              <a:avLst/>
            </a:prstGeom>
            <a:noFill/>
            <a:ln w="28575" cap="flat" cmpd="sng" algn="ctr">
              <a:solidFill>
                <a:schemeClr val="accent3"/>
              </a:solidFill>
              <a:prstDash val="solid"/>
              <a:round/>
              <a:headEnd type="none" w="med" len="med"/>
              <a:tailEnd type="none" w="med" len="med"/>
            </a:ln>
            <a:effectLst/>
          </p:spPr>
        </p:cxnSp>
        <p:cxnSp>
          <p:nvCxnSpPr>
            <p:cNvPr id="198" name="Straight Connector 197"/>
            <p:cNvCxnSpPr/>
            <p:nvPr/>
          </p:nvCxnSpPr>
          <p:spPr bwMode="auto">
            <a:xfrm>
              <a:off x="-509673" y="3201899"/>
              <a:ext cx="147444" cy="0"/>
            </a:xfrm>
            <a:prstGeom prst="line">
              <a:avLst/>
            </a:prstGeom>
            <a:noFill/>
            <a:ln w="28575" cap="flat" cmpd="sng" algn="ctr">
              <a:solidFill>
                <a:schemeClr val="accent3"/>
              </a:solidFill>
              <a:prstDash val="solid"/>
              <a:round/>
              <a:headEnd type="none" w="med" len="med"/>
              <a:tailEnd type="none" w="med" len="med"/>
            </a:ln>
            <a:effectLst/>
          </p:spPr>
        </p:cxnSp>
        <p:cxnSp>
          <p:nvCxnSpPr>
            <p:cNvPr id="199" name="Straight Connector 198"/>
            <p:cNvCxnSpPr/>
            <p:nvPr/>
          </p:nvCxnSpPr>
          <p:spPr bwMode="auto">
            <a:xfrm>
              <a:off x="-511749" y="3619473"/>
              <a:ext cx="147443" cy="2334"/>
            </a:xfrm>
            <a:prstGeom prst="line">
              <a:avLst/>
            </a:prstGeom>
            <a:noFill/>
            <a:ln w="28575" cap="flat" cmpd="sng" algn="ctr">
              <a:solidFill>
                <a:schemeClr val="accent3"/>
              </a:solidFill>
              <a:prstDash val="solid"/>
              <a:round/>
              <a:headEnd type="none" w="med" len="med"/>
              <a:tailEnd type="none" w="med" len="med"/>
            </a:ln>
            <a:effectLst/>
          </p:spPr>
        </p:cxnSp>
      </p:grpSp>
      <p:sp>
        <p:nvSpPr>
          <p:cNvPr id="200" name="Oval 199"/>
          <p:cNvSpPr/>
          <p:nvPr/>
        </p:nvSpPr>
        <p:spPr bwMode="auto">
          <a:xfrm flipH="1">
            <a:off x="6811807" y="2330864"/>
            <a:ext cx="125413" cy="141287"/>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grpSp>
        <p:nvGrpSpPr>
          <p:cNvPr id="26668" name="Group 200"/>
          <p:cNvGrpSpPr>
            <a:grpSpLocks/>
          </p:cNvGrpSpPr>
          <p:nvPr/>
        </p:nvGrpSpPr>
        <p:grpSpPr bwMode="auto">
          <a:xfrm>
            <a:off x="6811730" y="2291176"/>
            <a:ext cx="101603" cy="214313"/>
            <a:chOff x="-511833" y="3192570"/>
            <a:chExt cx="149524" cy="429237"/>
          </a:xfrm>
        </p:grpSpPr>
        <p:cxnSp>
          <p:nvCxnSpPr>
            <p:cNvPr id="202" name="Straight Connector 201"/>
            <p:cNvCxnSpPr/>
            <p:nvPr/>
          </p:nvCxnSpPr>
          <p:spPr bwMode="auto">
            <a:xfrm rot="5400000">
              <a:off x="-643726" y="3404009"/>
              <a:ext cx="422878" cy="0"/>
            </a:xfrm>
            <a:prstGeom prst="line">
              <a:avLst/>
            </a:prstGeom>
            <a:noFill/>
            <a:ln w="28575" cap="flat" cmpd="sng" algn="ctr">
              <a:solidFill>
                <a:schemeClr val="accent3"/>
              </a:solidFill>
              <a:prstDash val="solid"/>
              <a:round/>
              <a:headEnd type="none" w="med" len="med"/>
              <a:tailEnd type="none" w="med" len="med"/>
            </a:ln>
            <a:effectLst/>
          </p:spPr>
        </p:cxnSp>
        <p:cxnSp>
          <p:nvCxnSpPr>
            <p:cNvPr id="203" name="Straight Connector 202"/>
            <p:cNvCxnSpPr/>
            <p:nvPr/>
          </p:nvCxnSpPr>
          <p:spPr bwMode="auto">
            <a:xfrm>
              <a:off x="-509383" y="3202110"/>
              <a:ext cx="147183" cy="0"/>
            </a:xfrm>
            <a:prstGeom prst="line">
              <a:avLst/>
            </a:prstGeom>
            <a:noFill/>
            <a:ln w="28575" cap="flat" cmpd="sng" algn="ctr">
              <a:solidFill>
                <a:schemeClr val="accent3"/>
              </a:solidFill>
              <a:prstDash val="solid"/>
              <a:round/>
              <a:headEnd type="none" w="med" len="med"/>
              <a:tailEnd type="none" w="med" len="med"/>
            </a:ln>
            <a:effectLst/>
          </p:spPr>
        </p:cxnSp>
        <p:cxnSp>
          <p:nvCxnSpPr>
            <p:cNvPr id="204" name="Straight Connector 203"/>
            <p:cNvCxnSpPr/>
            <p:nvPr/>
          </p:nvCxnSpPr>
          <p:spPr bwMode="auto">
            <a:xfrm>
              <a:off x="-511720" y="3618626"/>
              <a:ext cx="147184" cy="3181"/>
            </a:xfrm>
            <a:prstGeom prst="line">
              <a:avLst/>
            </a:prstGeom>
            <a:noFill/>
            <a:ln w="28575" cap="flat" cmpd="sng" algn="ctr">
              <a:solidFill>
                <a:schemeClr val="accent3"/>
              </a:solidFill>
              <a:prstDash val="solid"/>
              <a:round/>
              <a:headEnd type="none" w="med" len="med"/>
              <a:tailEnd type="none" w="med" len="med"/>
            </a:ln>
            <a:effectLst/>
          </p:spPr>
        </p:cxnSp>
      </p:grpSp>
      <p:grpSp>
        <p:nvGrpSpPr>
          <p:cNvPr id="26669" name="Group 204"/>
          <p:cNvGrpSpPr>
            <a:grpSpLocks/>
          </p:cNvGrpSpPr>
          <p:nvPr/>
        </p:nvGrpSpPr>
        <p:grpSpPr bwMode="auto">
          <a:xfrm>
            <a:off x="8886655" y="2588039"/>
            <a:ext cx="117479" cy="427037"/>
            <a:chOff x="-511833" y="3192568"/>
            <a:chExt cx="149524" cy="429239"/>
          </a:xfrm>
        </p:grpSpPr>
        <p:cxnSp>
          <p:nvCxnSpPr>
            <p:cNvPr id="26690" name="Straight Connector 205"/>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91" name="Straight Connector 206"/>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92" name="Straight Connector 207"/>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0" name="Rectangle 208"/>
          <p:cNvSpPr>
            <a:spLocks noChangeArrowheads="1"/>
          </p:cNvSpPr>
          <p:nvPr/>
        </p:nvSpPr>
        <p:spPr bwMode="auto">
          <a:xfrm>
            <a:off x="8878717" y="2705514"/>
            <a:ext cx="130179"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26671" name="Group 209"/>
          <p:cNvGrpSpPr>
            <a:grpSpLocks/>
          </p:cNvGrpSpPr>
          <p:nvPr/>
        </p:nvGrpSpPr>
        <p:grpSpPr bwMode="auto">
          <a:xfrm>
            <a:off x="7618204" y="2529301"/>
            <a:ext cx="117479" cy="425450"/>
            <a:chOff x="-511833" y="3192568"/>
            <a:chExt cx="149524" cy="429239"/>
          </a:xfrm>
        </p:grpSpPr>
        <p:cxnSp>
          <p:nvCxnSpPr>
            <p:cNvPr id="26687" name="Straight Connector 210"/>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8" name="Straight Connector 211"/>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9" name="Straight Connector 212"/>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2" name="Rectangle 213"/>
          <p:cNvSpPr>
            <a:spLocks noChangeArrowheads="1"/>
          </p:cNvSpPr>
          <p:nvPr/>
        </p:nvSpPr>
        <p:spPr bwMode="auto">
          <a:xfrm>
            <a:off x="7610267" y="2646776"/>
            <a:ext cx="131766" cy="128588"/>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26673" name="Group 214"/>
          <p:cNvGrpSpPr>
            <a:grpSpLocks/>
          </p:cNvGrpSpPr>
          <p:nvPr/>
        </p:nvGrpSpPr>
        <p:grpSpPr bwMode="auto">
          <a:xfrm>
            <a:off x="7218142" y="2495964"/>
            <a:ext cx="117479" cy="425450"/>
            <a:chOff x="-511833" y="3192568"/>
            <a:chExt cx="149524" cy="429239"/>
          </a:xfrm>
        </p:grpSpPr>
        <p:cxnSp>
          <p:nvCxnSpPr>
            <p:cNvPr id="26684" name="Straight Connector 215"/>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5" name="Straight Connector 216"/>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6" name="Straight Connector 217"/>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4" name="Rectangle 218"/>
          <p:cNvSpPr>
            <a:spLocks noChangeArrowheads="1"/>
          </p:cNvSpPr>
          <p:nvPr/>
        </p:nvSpPr>
        <p:spPr bwMode="auto">
          <a:xfrm>
            <a:off x="7210205" y="2613439"/>
            <a:ext cx="131766"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26675" name="Group 219"/>
          <p:cNvGrpSpPr>
            <a:grpSpLocks/>
          </p:cNvGrpSpPr>
          <p:nvPr/>
        </p:nvGrpSpPr>
        <p:grpSpPr bwMode="auto">
          <a:xfrm>
            <a:off x="6802205" y="2408651"/>
            <a:ext cx="119067" cy="317500"/>
            <a:chOff x="-511833" y="3192568"/>
            <a:chExt cx="149524" cy="429239"/>
          </a:xfrm>
        </p:grpSpPr>
        <p:cxnSp>
          <p:nvCxnSpPr>
            <p:cNvPr id="26681" name="Straight Connector 220"/>
            <p:cNvCxnSpPr>
              <a:cxnSpLocks noChangeShapeType="1"/>
            </p:cNvCxnSpPr>
            <p:nvPr/>
          </p:nvCxnSpPr>
          <p:spPr bwMode="auto">
            <a:xfrm rot="5400000">
              <a:off x="-642668" y="3403121"/>
              <a:ext cx="422694"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2" name="Straight Connector 221"/>
            <p:cNvCxnSpPr>
              <a:cxnSpLocks noChangeShapeType="1"/>
            </p:cNvCxnSpPr>
            <p:nvPr/>
          </p:nvCxnSpPr>
          <p:spPr bwMode="auto">
            <a:xfrm>
              <a:off x="-508958" y="3200400"/>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cxnSp>
          <p:nvCxnSpPr>
            <p:cNvPr id="26683" name="Straight Connector 222"/>
            <p:cNvCxnSpPr>
              <a:cxnSpLocks noChangeShapeType="1"/>
            </p:cNvCxnSpPr>
            <p:nvPr/>
          </p:nvCxnSpPr>
          <p:spPr bwMode="auto">
            <a:xfrm>
              <a:off x="-511833" y="3620219"/>
              <a:ext cx="146649" cy="1588"/>
            </a:xfrm>
            <a:prstGeom prst="line">
              <a:avLst/>
            </a:prstGeom>
            <a:noFill/>
            <a:ln w="28575">
              <a:solidFill>
                <a:schemeClr val="accent1"/>
              </a:solidFill>
              <a:round/>
              <a:headEnd/>
              <a:tailEnd/>
            </a:ln>
            <a:extLst>
              <a:ext uri="{909E8E84-426E-40DD-AFC4-6F175D3DCCD1}">
                <a14:hiddenFill xmlns:a14="http://schemas.microsoft.com/office/drawing/2010/main">
                  <a:noFill/>
                </a14:hiddenFill>
              </a:ext>
            </a:extLst>
          </p:spPr>
        </p:cxnSp>
      </p:grpSp>
      <p:sp>
        <p:nvSpPr>
          <p:cNvPr id="26676" name="Rectangle 223"/>
          <p:cNvSpPr>
            <a:spLocks noChangeArrowheads="1"/>
          </p:cNvSpPr>
          <p:nvPr/>
        </p:nvSpPr>
        <p:spPr bwMode="auto">
          <a:xfrm>
            <a:off x="6792679" y="2465801"/>
            <a:ext cx="131767"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6679" name="Line 28"/>
          <p:cNvSpPr>
            <a:spLocks noChangeShapeType="1"/>
          </p:cNvSpPr>
          <p:nvPr/>
        </p:nvSpPr>
        <p:spPr bwMode="auto">
          <a:xfrm>
            <a:off x="6375098" y="2234026"/>
            <a:ext cx="5874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680" name="Line 22"/>
          <p:cNvSpPr>
            <a:spLocks noChangeShapeType="1"/>
          </p:cNvSpPr>
          <p:nvPr/>
        </p:nvSpPr>
        <p:spPr bwMode="auto">
          <a:xfrm>
            <a:off x="6366178" y="2672377"/>
            <a:ext cx="5874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9" name="TextBox 2">
            <a:extLst>
              <a:ext uri="{FF2B5EF4-FFF2-40B4-BE49-F238E27FC236}">
                <a16:creationId xmlns:a16="http://schemas.microsoft.com/office/drawing/2014/main" id="{880EBFF4-4B9E-4A6B-963D-CBBA53D60044}"/>
              </a:ext>
            </a:extLst>
          </p:cNvPr>
          <p:cNvSpPr txBox="1">
            <a:spLocks noChangeArrowheads="1"/>
          </p:cNvSpPr>
          <p:nvPr/>
        </p:nvSpPr>
        <p:spPr bwMode="auto">
          <a:xfrm>
            <a:off x="394646" y="6385301"/>
            <a:ext cx="1973489"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ct val="0"/>
              </a:spcBef>
              <a:spcAft>
                <a:spcPct val="0"/>
              </a:spcAft>
              <a:buClr>
                <a:srgbClr val="2B85B8"/>
              </a:buClr>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S PGothic" panose="020B0600070205080204" pitchFamily="34" charset="-128"/>
                <a:cs typeface="Calibri" panose="020F0502020204030204" pitchFamily="34" charset="0"/>
              </a:rPr>
              <a:t>Eron. Lancet. 2010;375:396. </a:t>
            </a:r>
          </a:p>
        </p:txBody>
      </p:sp>
      <p:sp>
        <p:nvSpPr>
          <p:cNvPr id="165" name="Line 22">
            <a:extLst>
              <a:ext uri="{FF2B5EF4-FFF2-40B4-BE49-F238E27FC236}">
                <a16:creationId xmlns:a16="http://schemas.microsoft.com/office/drawing/2014/main" id="{548D01BC-1998-4F91-9195-0757D1DC7A79}"/>
              </a:ext>
            </a:extLst>
          </p:cNvPr>
          <p:cNvSpPr>
            <a:spLocks noChangeShapeType="1"/>
          </p:cNvSpPr>
          <p:nvPr/>
        </p:nvSpPr>
        <p:spPr bwMode="auto">
          <a:xfrm>
            <a:off x="2314371" y="439418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5" name="Straight Connector 4">
            <a:extLst>
              <a:ext uri="{FF2B5EF4-FFF2-40B4-BE49-F238E27FC236}">
                <a16:creationId xmlns:a16="http://schemas.microsoft.com/office/drawing/2014/main" id="{08548EE4-5EEC-417F-BB2D-ACB5C1FAE47F}"/>
              </a:ext>
            </a:extLst>
          </p:cNvPr>
          <p:cNvCxnSpPr>
            <a:cxnSpLocks/>
          </p:cNvCxnSpPr>
          <p:nvPr/>
        </p:nvCxnSpPr>
        <p:spPr bwMode="auto">
          <a:xfrm flipV="1">
            <a:off x="2388263" y="4394183"/>
            <a:ext cx="2573366" cy="0"/>
          </a:xfrm>
          <a:prstGeom prst="line">
            <a:avLst/>
          </a:prstGeom>
          <a:noFill/>
          <a:ln w="28575" cap="flat" cmpd="sng" algn="ctr">
            <a:solidFill>
              <a:schemeClr val="bg1"/>
            </a:solidFill>
            <a:prstDash val="solid"/>
            <a:round/>
            <a:headEnd type="none" w="med" len="med"/>
            <a:tailEnd type="none" w="med" len="med"/>
          </a:ln>
          <a:effectLst/>
        </p:spPr>
      </p:cxnSp>
      <p:cxnSp>
        <p:nvCxnSpPr>
          <p:cNvPr id="7" name="Straight Connector 6">
            <a:extLst>
              <a:ext uri="{FF2B5EF4-FFF2-40B4-BE49-F238E27FC236}">
                <a16:creationId xmlns:a16="http://schemas.microsoft.com/office/drawing/2014/main" id="{F8E8E6A3-D86B-442B-AA7E-D40676F367E4}"/>
              </a:ext>
            </a:extLst>
          </p:cNvPr>
          <p:cNvCxnSpPr/>
          <p:nvPr/>
        </p:nvCxnSpPr>
        <p:spPr bwMode="auto">
          <a:xfrm>
            <a:off x="2388263"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152E3746-A880-42CF-9C66-9DA74B508978}"/>
              </a:ext>
            </a:extLst>
          </p:cNvPr>
          <p:cNvCxnSpPr/>
          <p:nvPr/>
        </p:nvCxnSpPr>
        <p:spPr bwMode="auto">
          <a:xfrm>
            <a:off x="2821147"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B0B94E33-148B-494E-83F2-41B96855A543}"/>
              </a:ext>
            </a:extLst>
          </p:cNvPr>
          <p:cNvCxnSpPr/>
          <p:nvPr/>
        </p:nvCxnSpPr>
        <p:spPr bwMode="auto">
          <a:xfrm>
            <a:off x="3235503"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F34302D6-2BE9-4EC1-835A-A83EC57AE29D}"/>
              </a:ext>
            </a:extLst>
          </p:cNvPr>
          <p:cNvCxnSpPr/>
          <p:nvPr/>
        </p:nvCxnSpPr>
        <p:spPr bwMode="auto">
          <a:xfrm>
            <a:off x="3644407"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CF6429CE-930A-4882-A393-C491661E6B5F}"/>
              </a:ext>
            </a:extLst>
          </p:cNvPr>
          <p:cNvCxnSpPr/>
          <p:nvPr/>
        </p:nvCxnSpPr>
        <p:spPr bwMode="auto">
          <a:xfrm>
            <a:off x="4953953" y="4406954"/>
            <a:ext cx="0" cy="64008"/>
          </a:xfrm>
          <a:prstGeom prst="line">
            <a:avLst/>
          </a:prstGeom>
          <a:noFill/>
          <a:ln w="28575" cap="flat" cmpd="sng" algn="ctr">
            <a:solidFill>
              <a:schemeClr val="bg1"/>
            </a:solidFill>
            <a:prstDash val="solid"/>
            <a:round/>
            <a:headEnd type="none" w="med" len="med"/>
            <a:tailEnd type="none" w="med" len="med"/>
          </a:ln>
          <a:effectLst/>
        </p:spPr>
      </p:cxnSp>
      <p:sp>
        <p:nvSpPr>
          <p:cNvPr id="174" name="Line 17">
            <a:extLst>
              <a:ext uri="{FF2B5EF4-FFF2-40B4-BE49-F238E27FC236}">
                <a16:creationId xmlns:a16="http://schemas.microsoft.com/office/drawing/2014/main" id="{8BD49335-5760-4775-9F23-85C36D15C6E1}"/>
              </a:ext>
            </a:extLst>
          </p:cNvPr>
          <p:cNvSpPr>
            <a:spLocks noChangeShapeType="1"/>
          </p:cNvSpPr>
          <p:nvPr/>
        </p:nvSpPr>
        <p:spPr bwMode="auto">
          <a:xfrm flipH="1">
            <a:off x="6457871" y="2260236"/>
            <a:ext cx="0" cy="2146718"/>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5" name="Line 22">
            <a:extLst>
              <a:ext uri="{FF2B5EF4-FFF2-40B4-BE49-F238E27FC236}">
                <a16:creationId xmlns:a16="http://schemas.microsoft.com/office/drawing/2014/main" id="{EFB4382D-0B69-469B-9ED9-A3166B61762F}"/>
              </a:ext>
            </a:extLst>
          </p:cNvPr>
          <p:cNvSpPr>
            <a:spLocks noChangeShapeType="1"/>
          </p:cNvSpPr>
          <p:nvPr/>
        </p:nvSpPr>
        <p:spPr bwMode="auto">
          <a:xfrm>
            <a:off x="6383978" y="392752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6" name="Line 25">
            <a:extLst>
              <a:ext uri="{FF2B5EF4-FFF2-40B4-BE49-F238E27FC236}">
                <a16:creationId xmlns:a16="http://schemas.microsoft.com/office/drawing/2014/main" id="{42C32CD3-27F6-4259-B54A-57CC4095F291}"/>
              </a:ext>
            </a:extLst>
          </p:cNvPr>
          <p:cNvSpPr>
            <a:spLocks noChangeShapeType="1"/>
          </p:cNvSpPr>
          <p:nvPr/>
        </p:nvSpPr>
        <p:spPr bwMode="auto">
          <a:xfrm>
            <a:off x="6383978" y="3102028"/>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7" name="Line 28">
            <a:extLst>
              <a:ext uri="{FF2B5EF4-FFF2-40B4-BE49-F238E27FC236}">
                <a16:creationId xmlns:a16="http://schemas.microsoft.com/office/drawing/2014/main" id="{243C8348-5014-4F88-8F38-60C706489081}"/>
              </a:ext>
            </a:extLst>
          </p:cNvPr>
          <p:cNvSpPr>
            <a:spLocks noChangeShapeType="1"/>
          </p:cNvSpPr>
          <p:nvPr/>
        </p:nvSpPr>
        <p:spPr bwMode="auto">
          <a:xfrm>
            <a:off x="6383978" y="226700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8" name="Rectangle 40">
            <a:extLst>
              <a:ext uri="{FF2B5EF4-FFF2-40B4-BE49-F238E27FC236}">
                <a16:creationId xmlns:a16="http://schemas.microsoft.com/office/drawing/2014/main" id="{F6E7641C-0518-49A9-A355-C151362B34D8}"/>
              </a:ext>
            </a:extLst>
          </p:cNvPr>
          <p:cNvSpPr>
            <a:spLocks noChangeArrowheads="1"/>
          </p:cNvSpPr>
          <p:nvPr/>
        </p:nvSpPr>
        <p:spPr bwMode="auto">
          <a:xfrm>
            <a:off x="6132168" y="4253680"/>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50</a:t>
            </a:r>
          </a:p>
        </p:txBody>
      </p:sp>
      <p:sp>
        <p:nvSpPr>
          <p:cNvPr id="179" name="Rectangle 41">
            <a:extLst>
              <a:ext uri="{FF2B5EF4-FFF2-40B4-BE49-F238E27FC236}">
                <a16:creationId xmlns:a16="http://schemas.microsoft.com/office/drawing/2014/main" id="{669717BF-211C-4A4F-AF08-985A9D61B8CB}"/>
              </a:ext>
            </a:extLst>
          </p:cNvPr>
          <p:cNvSpPr>
            <a:spLocks noChangeArrowheads="1"/>
          </p:cNvSpPr>
          <p:nvPr/>
        </p:nvSpPr>
        <p:spPr bwMode="auto">
          <a:xfrm>
            <a:off x="6132168" y="3836107"/>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60</a:t>
            </a:r>
          </a:p>
        </p:txBody>
      </p:sp>
      <p:sp>
        <p:nvSpPr>
          <p:cNvPr id="180" name="Rectangle 42">
            <a:extLst>
              <a:ext uri="{FF2B5EF4-FFF2-40B4-BE49-F238E27FC236}">
                <a16:creationId xmlns:a16="http://schemas.microsoft.com/office/drawing/2014/main" id="{3206A7B2-C088-42C8-8527-B73B3F36553F}"/>
              </a:ext>
            </a:extLst>
          </p:cNvPr>
          <p:cNvSpPr>
            <a:spLocks noChangeArrowheads="1"/>
          </p:cNvSpPr>
          <p:nvPr/>
        </p:nvSpPr>
        <p:spPr bwMode="auto">
          <a:xfrm>
            <a:off x="6132168" y="341853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70</a:t>
            </a:r>
          </a:p>
        </p:txBody>
      </p:sp>
      <p:sp>
        <p:nvSpPr>
          <p:cNvPr id="181" name="Rectangle 43">
            <a:extLst>
              <a:ext uri="{FF2B5EF4-FFF2-40B4-BE49-F238E27FC236}">
                <a16:creationId xmlns:a16="http://schemas.microsoft.com/office/drawing/2014/main" id="{859869C6-4402-47AE-844D-8BBAC816D6DC}"/>
              </a:ext>
            </a:extLst>
          </p:cNvPr>
          <p:cNvSpPr>
            <a:spLocks noChangeArrowheads="1"/>
          </p:cNvSpPr>
          <p:nvPr/>
        </p:nvSpPr>
        <p:spPr bwMode="auto">
          <a:xfrm>
            <a:off x="6132168" y="3000959"/>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80</a:t>
            </a:r>
          </a:p>
        </p:txBody>
      </p:sp>
      <p:sp>
        <p:nvSpPr>
          <p:cNvPr id="182" name="Rectangle 44">
            <a:extLst>
              <a:ext uri="{FF2B5EF4-FFF2-40B4-BE49-F238E27FC236}">
                <a16:creationId xmlns:a16="http://schemas.microsoft.com/office/drawing/2014/main" id="{A302B6DB-F5BA-4E31-96AA-F2D3ECFEE149}"/>
              </a:ext>
            </a:extLst>
          </p:cNvPr>
          <p:cNvSpPr>
            <a:spLocks noChangeArrowheads="1"/>
          </p:cNvSpPr>
          <p:nvPr/>
        </p:nvSpPr>
        <p:spPr bwMode="auto">
          <a:xfrm>
            <a:off x="6132168" y="2583385"/>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90</a:t>
            </a:r>
          </a:p>
        </p:txBody>
      </p:sp>
      <p:sp>
        <p:nvSpPr>
          <p:cNvPr id="183" name="Rectangle 45">
            <a:extLst>
              <a:ext uri="{FF2B5EF4-FFF2-40B4-BE49-F238E27FC236}">
                <a16:creationId xmlns:a16="http://schemas.microsoft.com/office/drawing/2014/main" id="{9374D4AB-5E7A-4355-BC89-831F08DC4872}"/>
              </a:ext>
            </a:extLst>
          </p:cNvPr>
          <p:cNvSpPr>
            <a:spLocks noChangeArrowheads="1"/>
          </p:cNvSpPr>
          <p:nvPr/>
        </p:nvSpPr>
        <p:spPr bwMode="auto">
          <a:xfrm>
            <a:off x="6027973" y="2165811"/>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100</a:t>
            </a:r>
          </a:p>
        </p:txBody>
      </p:sp>
      <p:sp>
        <p:nvSpPr>
          <p:cNvPr id="186" name="Rectangle 46">
            <a:extLst>
              <a:ext uri="{FF2B5EF4-FFF2-40B4-BE49-F238E27FC236}">
                <a16:creationId xmlns:a16="http://schemas.microsoft.com/office/drawing/2014/main" id="{99953DD3-AF28-43ED-A205-F22A2E79A7C0}"/>
              </a:ext>
            </a:extLst>
          </p:cNvPr>
          <p:cNvSpPr>
            <a:spLocks noChangeArrowheads="1"/>
          </p:cNvSpPr>
          <p:nvPr/>
        </p:nvSpPr>
        <p:spPr bwMode="auto">
          <a:xfrm>
            <a:off x="6426483" y="449585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0</a:t>
            </a:r>
          </a:p>
        </p:txBody>
      </p:sp>
      <p:sp>
        <p:nvSpPr>
          <p:cNvPr id="191" name="Rectangle 47">
            <a:extLst>
              <a:ext uri="{FF2B5EF4-FFF2-40B4-BE49-F238E27FC236}">
                <a16:creationId xmlns:a16="http://schemas.microsoft.com/office/drawing/2014/main" id="{AA43E41D-C012-46D3-A364-5D98C666F8C0}"/>
              </a:ext>
            </a:extLst>
          </p:cNvPr>
          <p:cNvSpPr>
            <a:spLocks noChangeArrowheads="1"/>
          </p:cNvSpPr>
          <p:nvPr/>
        </p:nvSpPr>
        <p:spPr bwMode="auto">
          <a:xfrm>
            <a:off x="6846390" y="449585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4</a:t>
            </a:r>
          </a:p>
        </p:txBody>
      </p:sp>
      <p:sp>
        <p:nvSpPr>
          <p:cNvPr id="196" name="Rectangle 50">
            <a:extLst>
              <a:ext uri="{FF2B5EF4-FFF2-40B4-BE49-F238E27FC236}">
                <a16:creationId xmlns:a16="http://schemas.microsoft.com/office/drawing/2014/main" id="{38CA07BF-39CC-457D-9C22-18A159BE36EB}"/>
              </a:ext>
            </a:extLst>
          </p:cNvPr>
          <p:cNvSpPr>
            <a:spLocks noChangeArrowheads="1"/>
          </p:cNvSpPr>
          <p:nvPr/>
        </p:nvSpPr>
        <p:spPr bwMode="auto">
          <a:xfrm>
            <a:off x="6284107" y="4732391"/>
            <a:ext cx="30052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Wk</a:t>
            </a:r>
          </a:p>
        </p:txBody>
      </p:sp>
      <p:sp>
        <p:nvSpPr>
          <p:cNvPr id="201" name="Rectangle 51">
            <a:extLst>
              <a:ext uri="{FF2B5EF4-FFF2-40B4-BE49-F238E27FC236}">
                <a16:creationId xmlns:a16="http://schemas.microsoft.com/office/drawing/2014/main" id="{5D56F0B1-C10D-46BC-B8D8-CF99996591F9}"/>
              </a:ext>
            </a:extLst>
          </p:cNvPr>
          <p:cNvSpPr>
            <a:spLocks noChangeArrowheads="1"/>
          </p:cNvSpPr>
          <p:nvPr/>
        </p:nvSpPr>
        <p:spPr bwMode="auto">
          <a:xfrm rot="16200000">
            <a:off x="4376246" y="3195612"/>
            <a:ext cx="28495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HIV-1 RNA &lt;50 c/mL (%)</a:t>
            </a:r>
          </a:p>
        </p:txBody>
      </p:sp>
      <p:sp>
        <p:nvSpPr>
          <p:cNvPr id="205" name="Rectangle 47">
            <a:extLst>
              <a:ext uri="{FF2B5EF4-FFF2-40B4-BE49-F238E27FC236}">
                <a16:creationId xmlns:a16="http://schemas.microsoft.com/office/drawing/2014/main" id="{538A9780-FE28-4FA2-AC91-DE9F4974B45A}"/>
              </a:ext>
            </a:extLst>
          </p:cNvPr>
          <p:cNvSpPr>
            <a:spLocks noChangeArrowheads="1"/>
          </p:cNvSpPr>
          <p:nvPr/>
        </p:nvSpPr>
        <p:spPr bwMode="auto">
          <a:xfrm>
            <a:off x="7268677" y="4495853"/>
            <a:ext cx="104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8</a:t>
            </a:r>
          </a:p>
        </p:txBody>
      </p:sp>
      <p:sp>
        <p:nvSpPr>
          <p:cNvPr id="206" name="Rectangle 47">
            <a:extLst>
              <a:ext uri="{FF2B5EF4-FFF2-40B4-BE49-F238E27FC236}">
                <a16:creationId xmlns:a16="http://schemas.microsoft.com/office/drawing/2014/main" id="{8E289AA4-6DAE-474E-91E5-CF5A053136F9}"/>
              </a:ext>
            </a:extLst>
          </p:cNvPr>
          <p:cNvSpPr>
            <a:spLocks noChangeArrowheads="1"/>
          </p:cNvSpPr>
          <p:nvPr/>
        </p:nvSpPr>
        <p:spPr bwMode="auto">
          <a:xfrm>
            <a:off x="7631724" y="449585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12</a:t>
            </a:r>
          </a:p>
        </p:txBody>
      </p:sp>
      <p:sp>
        <p:nvSpPr>
          <p:cNvPr id="207" name="Rectangle 47">
            <a:extLst>
              <a:ext uri="{FF2B5EF4-FFF2-40B4-BE49-F238E27FC236}">
                <a16:creationId xmlns:a16="http://schemas.microsoft.com/office/drawing/2014/main" id="{49B735EF-BAF6-4E36-AF69-68514BBEE1BC}"/>
              </a:ext>
            </a:extLst>
          </p:cNvPr>
          <p:cNvSpPr>
            <a:spLocks noChangeArrowheads="1"/>
          </p:cNvSpPr>
          <p:nvPr/>
        </p:nvSpPr>
        <p:spPr bwMode="auto">
          <a:xfrm>
            <a:off x="8905731" y="4495853"/>
            <a:ext cx="2083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24</a:t>
            </a:r>
          </a:p>
        </p:txBody>
      </p:sp>
      <p:sp>
        <p:nvSpPr>
          <p:cNvPr id="210" name="Rectangle 47">
            <a:extLst>
              <a:ext uri="{FF2B5EF4-FFF2-40B4-BE49-F238E27FC236}">
                <a16:creationId xmlns:a16="http://schemas.microsoft.com/office/drawing/2014/main" id="{371DEBF9-2659-459F-9DFA-E5AD19DA578E}"/>
              </a:ext>
            </a:extLst>
          </p:cNvPr>
          <p:cNvSpPr>
            <a:spLocks noChangeArrowheads="1"/>
          </p:cNvSpPr>
          <p:nvPr/>
        </p:nvSpPr>
        <p:spPr bwMode="auto">
          <a:xfrm>
            <a:off x="6634388" y="4077764"/>
            <a:ext cx="22822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∆:-5.8 (95% CI: -12.2 to 0.2)</a:t>
            </a:r>
          </a:p>
        </p:txBody>
      </p:sp>
      <p:sp>
        <p:nvSpPr>
          <p:cNvPr id="256" name="Rectangle 50">
            <a:extLst>
              <a:ext uri="{FF2B5EF4-FFF2-40B4-BE49-F238E27FC236}">
                <a16:creationId xmlns:a16="http://schemas.microsoft.com/office/drawing/2014/main" id="{758CB9FA-6C2C-4207-9164-DE369EA3501A}"/>
              </a:ext>
            </a:extLst>
          </p:cNvPr>
          <p:cNvSpPr>
            <a:spLocks noChangeArrowheads="1"/>
          </p:cNvSpPr>
          <p:nvPr/>
        </p:nvSpPr>
        <p:spPr bwMode="auto">
          <a:xfrm>
            <a:off x="6414286" y="2066523"/>
            <a:ext cx="287504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rPr>
              <a:t>SWITCHMRK-2</a:t>
            </a:r>
          </a:p>
        </p:txBody>
      </p:sp>
      <p:sp>
        <p:nvSpPr>
          <p:cNvPr id="257" name="Line 22">
            <a:extLst>
              <a:ext uri="{FF2B5EF4-FFF2-40B4-BE49-F238E27FC236}">
                <a16:creationId xmlns:a16="http://schemas.microsoft.com/office/drawing/2014/main" id="{D979341C-4BB4-4CA8-83F5-12AA51FEF31D}"/>
              </a:ext>
            </a:extLst>
          </p:cNvPr>
          <p:cNvSpPr>
            <a:spLocks noChangeShapeType="1"/>
          </p:cNvSpPr>
          <p:nvPr/>
        </p:nvSpPr>
        <p:spPr bwMode="auto">
          <a:xfrm>
            <a:off x="6383978" y="352162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58" name="Line 22">
            <a:extLst>
              <a:ext uri="{FF2B5EF4-FFF2-40B4-BE49-F238E27FC236}">
                <a16:creationId xmlns:a16="http://schemas.microsoft.com/office/drawing/2014/main" id="{AB194C4D-1875-4636-9701-883AAC105024}"/>
              </a:ext>
            </a:extLst>
          </p:cNvPr>
          <p:cNvSpPr>
            <a:spLocks noChangeShapeType="1"/>
          </p:cNvSpPr>
          <p:nvPr/>
        </p:nvSpPr>
        <p:spPr bwMode="auto">
          <a:xfrm>
            <a:off x="6383978" y="2705354"/>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259" name="Line 22">
            <a:extLst>
              <a:ext uri="{FF2B5EF4-FFF2-40B4-BE49-F238E27FC236}">
                <a16:creationId xmlns:a16="http://schemas.microsoft.com/office/drawing/2014/main" id="{B151ED94-932F-4938-9744-7827A235C234}"/>
              </a:ext>
            </a:extLst>
          </p:cNvPr>
          <p:cNvSpPr>
            <a:spLocks noChangeShapeType="1"/>
          </p:cNvSpPr>
          <p:nvPr/>
        </p:nvSpPr>
        <p:spPr bwMode="auto">
          <a:xfrm>
            <a:off x="6383978" y="4394183"/>
            <a:ext cx="6400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cxnSp>
        <p:nvCxnSpPr>
          <p:cNvPr id="260" name="Straight Connector 259">
            <a:extLst>
              <a:ext uri="{FF2B5EF4-FFF2-40B4-BE49-F238E27FC236}">
                <a16:creationId xmlns:a16="http://schemas.microsoft.com/office/drawing/2014/main" id="{AA93A220-AD99-4EAC-BA43-3FE102118947}"/>
              </a:ext>
            </a:extLst>
          </p:cNvPr>
          <p:cNvCxnSpPr>
            <a:cxnSpLocks/>
          </p:cNvCxnSpPr>
          <p:nvPr/>
        </p:nvCxnSpPr>
        <p:spPr bwMode="auto">
          <a:xfrm flipV="1">
            <a:off x="6457870" y="4394183"/>
            <a:ext cx="2573366" cy="0"/>
          </a:xfrm>
          <a:prstGeom prst="line">
            <a:avLst/>
          </a:prstGeom>
          <a:noFill/>
          <a:ln w="28575" cap="flat" cmpd="sng" algn="ctr">
            <a:solidFill>
              <a:schemeClr val="bg1"/>
            </a:solidFill>
            <a:prstDash val="solid"/>
            <a:round/>
            <a:headEnd type="none" w="med" len="med"/>
            <a:tailEnd type="none" w="med" len="med"/>
          </a:ln>
          <a:effectLst/>
        </p:spPr>
      </p:cxnSp>
      <p:cxnSp>
        <p:nvCxnSpPr>
          <p:cNvPr id="261" name="Straight Connector 260">
            <a:extLst>
              <a:ext uri="{FF2B5EF4-FFF2-40B4-BE49-F238E27FC236}">
                <a16:creationId xmlns:a16="http://schemas.microsoft.com/office/drawing/2014/main" id="{A02BD418-02D4-4053-A764-7FC8549E0C98}"/>
              </a:ext>
            </a:extLst>
          </p:cNvPr>
          <p:cNvCxnSpPr/>
          <p:nvPr/>
        </p:nvCxnSpPr>
        <p:spPr bwMode="auto">
          <a:xfrm>
            <a:off x="6457870"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2" name="Straight Connector 261">
            <a:extLst>
              <a:ext uri="{FF2B5EF4-FFF2-40B4-BE49-F238E27FC236}">
                <a16:creationId xmlns:a16="http://schemas.microsoft.com/office/drawing/2014/main" id="{BC1C26D6-611E-4755-87F5-AE760496E8CC}"/>
              </a:ext>
            </a:extLst>
          </p:cNvPr>
          <p:cNvCxnSpPr/>
          <p:nvPr/>
        </p:nvCxnSpPr>
        <p:spPr bwMode="auto">
          <a:xfrm>
            <a:off x="6890754"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3" name="Straight Connector 262">
            <a:extLst>
              <a:ext uri="{FF2B5EF4-FFF2-40B4-BE49-F238E27FC236}">
                <a16:creationId xmlns:a16="http://schemas.microsoft.com/office/drawing/2014/main" id="{292349C8-625E-41CB-8DAC-3DD3AAE5B314}"/>
              </a:ext>
            </a:extLst>
          </p:cNvPr>
          <p:cNvCxnSpPr/>
          <p:nvPr/>
        </p:nvCxnSpPr>
        <p:spPr bwMode="auto">
          <a:xfrm>
            <a:off x="7305110"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4" name="Straight Connector 263">
            <a:extLst>
              <a:ext uri="{FF2B5EF4-FFF2-40B4-BE49-F238E27FC236}">
                <a16:creationId xmlns:a16="http://schemas.microsoft.com/office/drawing/2014/main" id="{2F5311C2-E2F7-4A88-9FA8-23F68E9EC0A1}"/>
              </a:ext>
            </a:extLst>
          </p:cNvPr>
          <p:cNvCxnSpPr/>
          <p:nvPr/>
        </p:nvCxnSpPr>
        <p:spPr bwMode="auto">
          <a:xfrm>
            <a:off x="7714014" y="440695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5" name="Straight Connector 264">
            <a:extLst>
              <a:ext uri="{FF2B5EF4-FFF2-40B4-BE49-F238E27FC236}">
                <a16:creationId xmlns:a16="http://schemas.microsoft.com/office/drawing/2014/main" id="{218D7D70-5CB8-4DD2-A64B-5A546D81BF95}"/>
              </a:ext>
            </a:extLst>
          </p:cNvPr>
          <p:cNvCxnSpPr/>
          <p:nvPr/>
        </p:nvCxnSpPr>
        <p:spPr bwMode="auto">
          <a:xfrm>
            <a:off x="9023560" y="4406954"/>
            <a:ext cx="0" cy="64008"/>
          </a:xfrm>
          <a:prstGeom prst="line">
            <a:avLst/>
          </a:prstGeom>
          <a:noFill/>
          <a:ln w="28575" cap="flat" cmpd="sng" algn="ctr">
            <a:solidFill>
              <a:schemeClr val="bg1"/>
            </a:solidFill>
            <a:prstDash val="solid"/>
            <a:round/>
            <a:headEnd type="none" w="med" len="med"/>
            <a:tailEnd type="none" w="med" len="med"/>
          </a:ln>
          <a:effectLst/>
        </p:spPr>
      </p:cxnSp>
      <p:grpSp>
        <p:nvGrpSpPr>
          <p:cNvPr id="9" name="Group 8">
            <a:extLst>
              <a:ext uri="{FF2B5EF4-FFF2-40B4-BE49-F238E27FC236}">
                <a16:creationId xmlns:a16="http://schemas.microsoft.com/office/drawing/2014/main" id="{A79A6A24-D4B8-4356-A060-6FE67AEC1916}"/>
              </a:ext>
            </a:extLst>
          </p:cNvPr>
          <p:cNvGrpSpPr/>
          <p:nvPr/>
        </p:nvGrpSpPr>
        <p:grpSpPr>
          <a:xfrm>
            <a:off x="2357379" y="2525766"/>
            <a:ext cx="2614692" cy="649287"/>
            <a:chOff x="2357379" y="2721709"/>
            <a:chExt cx="2614692" cy="649287"/>
          </a:xfrm>
        </p:grpSpPr>
        <p:sp>
          <p:nvSpPr>
            <p:cNvPr id="26741" name="Rectangle 129"/>
            <p:cNvSpPr>
              <a:spLocks noChangeArrowheads="1"/>
            </p:cNvSpPr>
            <p:nvPr/>
          </p:nvSpPr>
          <p:spPr bwMode="auto">
            <a:xfrm>
              <a:off x="4841892" y="3239234"/>
              <a:ext cx="130179" cy="131762"/>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2" name="Rectangle 130"/>
            <p:cNvSpPr>
              <a:spLocks noChangeArrowheads="1"/>
            </p:cNvSpPr>
            <p:nvPr/>
          </p:nvSpPr>
          <p:spPr bwMode="auto">
            <a:xfrm>
              <a:off x="3589316" y="3032859"/>
              <a:ext cx="130179" cy="131762"/>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3" name="Rectangle 131"/>
            <p:cNvSpPr>
              <a:spLocks noChangeArrowheads="1"/>
            </p:cNvSpPr>
            <p:nvPr/>
          </p:nvSpPr>
          <p:spPr bwMode="auto">
            <a:xfrm>
              <a:off x="3165441" y="3082071"/>
              <a:ext cx="130179" cy="130175"/>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4" name="Rectangle 132"/>
            <p:cNvSpPr>
              <a:spLocks noChangeArrowheads="1"/>
            </p:cNvSpPr>
            <p:nvPr/>
          </p:nvSpPr>
          <p:spPr bwMode="auto">
            <a:xfrm>
              <a:off x="2747916" y="2999521"/>
              <a:ext cx="130179" cy="131763"/>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sp>
          <p:nvSpPr>
            <p:cNvPr id="26745" name="Rectangle 133"/>
            <p:cNvSpPr>
              <a:spLocks noChangeArrowheads="1"/>
            </p:cNvSpPr>
            <p:nvPr/>
          </p:nvSpPr>
          <p:spPr bwMode="auto">
            <a:xfrm>
              <a:off x="2357379" y="2721709"/>
              <a:ext cx="130179" cy="130175"/>
            </a:xfrm>
            <a:prstGeom prst="rect">
              <a:avLst/>
            </a:prstGeom>
            <a:solidFill>
              <a:schemeClr val="accent1"/>
            </a:solidFill>
            <a:ln w="19050">
              <a:solidFill>
                <a:schemeClr val="accent1"/>
              </a:solidFill>
              <a:round/>
              <a:headEnd/>
              <a:tailEnd/>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grpSp>
      <p:sp>
        <p:nvSpPr>
          <p:cNvPr id="225" name="Oval 224"/>
          <p:cNvSpPr/>
          <p:nvPr/>
        </p:nvSpPr>
        <p:spPr bwMode="auto">
          <a:xfrm flipH="1">
            <a:off x="6400645" y="2386426"/>
            <a:ext cx="127000" cy="139700"/>
          </a:xfrm>
          <a:prstGeom prst="ellipse">
            <a:avLst/>
          </a:prstGeom>
          <a:solidFill>
            <a:schemeClr val="accent3"/>
          </a:solidFill>
          <a:ln w="9525" cap="flat" cmpd="sng" algn="ctr">
            <a:no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charset="0"/>
              <a:buChar char="•"/>
              <a:tabLst/>
              <a:defRPr/>
            </a:pPr>
            <a:endParaRPr kumimoji="0" lang="en-US" sz="1400" b="1" i="0" u="none" strike="noStrike" kern="1200" cap="none" spc="0" normalizeH="0" baseline="0" noProof="0" dirty="0">
              <a:ln>
                <a:noFill/>
              </a:ln>
              <a:solidFill>
                <a:prstClr val="black"/>
              </a:solidFill>
              <a:effectLst/>
              <a:uLnTx/>
              <a:uFillTx/>
              <a:latin typeface="Arial" charset="0"/>
              <a:ea typeface="+mn-ea"/>
              <a:cs typeface="Arial" panose="020B0604020202020204" pitchFamily="34" charset="0"/>
            </a:endParaRPr>
          </a:p>
        </p:txBody>
      </p:sp>
      <p:sp>
        <p:nvSpPr>
          <p:cNvPr id="26678" name="Rectangle 225"/>
          <p:cNvSpPr>
            <a:spLocks noChangeArrowheads="1"/>
          </p:cNvSpPr>
          <p:nvPr/>
        </p:nvSpPr>
        <p:spPr bwMode="auto">
          <a:xfrm>
            <a:off x="6402143" y="2399126"/>
            <a:ext cx="130179" cy="131763"/>
          </a:xfrm>
          <a:prstGeom prst="rect">
            <a:avLst/>
          </a:prstGeom>
          <a:solidFill>
            <a:schemeClr val="accent1"/>
          </a:solidFill>
          <a:ln>
            <a:noFill/>
          </a:ln>
        </p:spPr>
        <p:txBody>
          <a:bodyPr/>
          <a:lstStyle>
            <a:lvl1pPr>
              <a:spcBef>
                <a:spcPct val="40000"/>
              </a:spcBef>
              <a:buClr>
                <a:schemeClr val="tx1"/>
              </a:buClr>
              <a:buChar char="•"/>
              <a:defRPr sz="2600">
                <a:solidFill>
                  <a:schemeClr val="tx1"/>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lr>
                <a:schemeClr val="tx1"/>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Clr>
                <a:schemeClr val="tx1"/>
              </a:buClr>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Font typeface="Arial" panose="020B0604020202020204" pitchFamily="34" charset="0"/>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166" name="Group 165">
            <a:extLst>
              <a:ext uri="{FF2B5EF4-FFF2-40B4-BE49-F238E27FC236}">
                <a16:creationId xmlns:a16="http://schemas.microsoft.com/office/drawing/2014/main" id="{512E0AE3-8CDB-4661-A4D2-E28AC0DA5C23}"/>
              </a:ext>
            </a:extLst>
          </p:cNvPr>
          <p:cNvGrpSpPr/>
          <p:nvPr/>
        </p:nvGrpSpPr>
        <p:grpSpPr>
          <a:xfrm>
            <a:off x="9392911" y="6207927"/>
            <a:ext cx="2488502" cy="454909"/>
            <a:chOff x="9392911" y="6207927"/>
            <a:chExt cx="2488502" cy="454909"/>
          </a:xfrm>
        </p:grpSpPr>
        <p:pic>
          <p:nvPicPr>
            <p:cNvPr id="168" name="Picture 167" descr="A picture containing text, ax, wheel&#10;&#10;Description automatically generated">
              <a:extLst>
                <a:ext uri="{FF2B5EF4-FFF2-40B4-BE49-F238E27FC236}">
                  <a16:creationId xmlns:a16="http://schemas.microsoft.com/office/drawing/2014/main" id="{0B64A747-A8EE-4EA0-A3E2-CFBDEF4274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208" name="Rectangle 8">
              <a:extLst>
                <a:ext uri="{FF2B5EF4-FFF2-40B4-BE49-F238E27FC236}">
                  <a16:creationId xmlns:a16="http://schemas.microsoft.com/office/drawing/2014/main" id="{E3338F9A-DEEA-41E4-BBA3-BC306EDEC24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graphicFrame>
        <p:nvGraphicFramePr>
          <p:cNvPr id="209" name="Table 208">
            <a:extLst>
              <a:ext uri="{FF2B5EF4-FFF2-40B4-BE49-F238E27FC236}">
                <a16:creationId xmlns:a16="http://schemas.microsoft.com/office/drawing/2014/main" id="{9B34C2BB-0E12-4421-A4CC-017E5ACB7A35}"/>
              </a:ext>
            </a:extLst>
          </p:cNvPr>
          <p:cNvGraphicFramePr>
            <a:graphicFrameLocks noGrp="1"/>
          </p:cNvGraphicFramePr>
          <p:nvPr/>
        </p:nvGraphicFramePr>
        <p:xfrm>
          <a:off x="5165760" y="5100692"/>
          <a:ext cx="5372100" cy="1097328"/>
        </p:xfrm>
        <a:graphic>
          <a:graphicData uri="http://schemas.openxmlformats.org/drawingml/2006/table">
            <a:tbl>
              <a:tblPr/>
              <a:tblGrid>
                <a:gridCol w="2588168">
                  <a:extLst>
                    <a:ext uri="{9D8B030D-6E8A-4147-A177-3AD203B41FA5}">
                      <a16:colId xmlns:a16="http://schemas.microsoft.com/office/drawing/2014/main" val="3971500111"/>
                    </a:ext>
                  </a:extLst>
                </a:gridCol>
                <a:gridCol w="1391966">
                  <a:extLst>
                    <a:ext uri="{9D8B030D-6E8A-4147-A177-3AD203B41FA5}">
                      <a16:colId xmlns:a16="http://schemas.microsoft.com/office/drawing/2014/main" val="3971207448"/>
                    </a:ext>
                  </a:extLst>
                </a:gridCol>
                <a:gridCol w="1391966">
                  <a:extLst>
                    <a:ext uri="{9D8B030D-6E8A-4147-A177-3AD203B41FA5}">
                      <a16:colId xmlns:a16="http://schemas.microsoft.com/office/drawing/2014/main" val="1426825156"/>
                    </a:ext>
                  </a:extLst>
                </a:gridCol>
              </a:tblGrid>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HIV-1 RNA &lt;50 c/mL,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RAL</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LPV/RTV</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2343747"/>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 previous VF</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17969554"/>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Previous VF</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77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41735851"/>
                  </a:ext>
                </a:extLst>
              </a:tr>
            </a:tbl>
          </a:graphicData>
        </a:graphic>
      </p:graphicFrame>
    </p:spTree>
    <p:extLst>
      <p:ext uri="{BB962C8B-B14F-4D97-AF65-F5344CB8AC3E}">
        <p14:creationId xmlns:p14="http://schemas.microsoft.com/office/powerpoint/2010/main" val="3185488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FD5E3-2F43-6B4E-9D6A-E31BCF41BF26}"/>
              </a:ext>
            </a:extLst>
          </p:cNvPr>
          <p:cNvSpPr>
            <a:spLocks noGrp="1"/>
          </p:cNvSpPr>
          <p:nvPr>
            <p:ph type="title"/>
          </p:nvPr>
        </p:nvSpPr>
        <p:spPr/>
        <p:txBody>
          <a:bodyPr/>
          <a:lstStyle/>
          <a:p>
            <a:r>
              <a:rPr lang="en-US" dirty="0"/>
              <a:t>DHHS: Switching Regimens in Patients With </a:t>
            </a:r>
            <a:br>
              <a:rPr lang="en-US" dirty="0"/>
            </a:br>
            <a:r>
              <a:rPr lang="en-US" dirty="0"/>
              <a:t>Viral Suppression and Underlying Drug Resistance</a:t>
            </a:r>
          </a:p>
        </p:txBody>
      </p:sp>
      <p:sp>
        <p:nvSpPr>
          <p:cNvPr id="3" name="Content Placeholder 2">
            <a:extLst>
              <a:ext uri="{FF2B5EF4-FFF2-40B4-BE49-F238E27FC236}">
                <a16:creationId xmlns:a16="http://schemas.microsoft.com/office/drawing/2014/main" id="{B0B94BBF-EE9F-BE48-981F-1CB6B74913B0}"/>
              </a:ext>
            </a:extLst>
          </p:cNvPr>
          <p:cNvSpPr>
            <a:spLocks noGrp="1"/>
          </p:cNvSpPr>
          <p:nvPr>
            <p:ph idx="1"/>
          </p:nvPr>
        </p:nvSpPr>
        <p:spPr/>
        <p:txBody>
          <a:bodyPr/>
          <a:lstStyle/>
          <a:p>
            <a:pPr>
              <a:spcAft>
                <a:spcPts val="600"/>
              </a:spcAft>
            </a:pPr>
            <a:r>
              <a:rPr lang="en-US" sz="2600" i="1" dirty="0"/>
              <a:t>“Patients with prior drug resistance </a:t>
            </a:r>
            <a:r>
              <a:rPr lang="en-US" sz="2600" i="1" dirty="0">
                <a:solidFill>
                  <a:schemeClr val="accent3"/>
                </a:solidFill>
              </a:rPr>
              <a:t>can be switched </a:t>
            </a:r>
            <a:r>
              <a:rPr lang="en-US" sz="2600" i="1" dirty="0"/>
              <a:t>to a new regimen based on their ARV history and cumulative resistance testing results”</a:t>
            </a:r>
            <a:r>
              <a:rPr lang="en-US" sz="2600" i="1" baseline="30000" dirty="0"/>
              <a:t>1</a:t>
            </a:r>
          </a:p>
          <a:p>
            <a:pPr>
              <a:spcAft>
                <a:spcPts val="600"/>
              </a:spcAft>
            </a:pPr>
            <a:r>
              <a:rPr lang="en-US" sz="2600" dirty="0"/>
              <a:t>Limited data on </a:t>
            </a:r>
            <a:r>
              <a:rPr lang="en-US" sz="2600" b="1" dirty="0"/>
              <a:t>within-class switch </a:t>
            </a:r>
            <a:r>
              <a:rPr lang="en-US" sz="2600" dirty="0"/>
              <a:t>from 1 high-resistance barrier drug </a:t>
            </a:r>
            <a:br>
              <a:rPr lang="en-US" sz="2600" dirty="0"/>
            </a:br>
            <a:r>
              <a:rPr lang="en-US" sz="2600" dirty="0"/>
              <a:t>to another (DTG </a:t>
            </a:r>
            <a:r>
              <a:rPr lang="en-US" sz="2600" dirty="0">
                <a:sym typeface="Wingdings" panose="05000000000000000000" pitchFamily="2" charset="2"/>
              </a:rPr>
              <a:t> BIC or boosted PI  boosted PI): </a:t>
            </a:r>
            <a:r>
              <a:rPr lang="en-US" sz="2600" dirty="0"/>
              <a:t>Study 380-4030,</a:t>
            </a:r>
            <a:r>
              <a:rPr lang="en-US" sz="2600" baseline="30000" dirty="0"/>
              <a:t>2</a:t>
            </a:r>
            <a:r>
              <a:rPr lang="en-US" sz="2600" dirty="0"/>
              <a:t> BRAAVE 2020,</a:t>
            </a:r>
            <a:r>
              <a:rPr lang="en-US" sz="2600" baseline="30000" dirty="0"/>
              <a:t>3 </a:t>
            </a:r>
            <a:r>
              <a:rPr lang="en-US" sz="2600" dirty="0"/>
              <a:t>EMERALD</a:t>
            </a:r>
            <a:r>
              <a:rPr lang="en-US" sz="2600" baseline="30000" dirty="0"/>
              <a:t>4 </a:t>
            </a:r>
          </a:p>
          <a:p>
            <a:pPr>
              <a:spcAft>
                <a:spcPts val="600"/>
              </a:spcAft>
            </a:pPr>
            <a:r>
              <a:rPr lang="en-US" sz="2600" dirty="0"/>
              <a:t>Limited data on </a:t>
            </a:r>
            <a:r>
              <a:rPr lang="en-US" sz="2600" b="1" dirty="0"/>
              <a:t>between-class switch </a:t>
            </a:r>
            <a:r>
              <a:rPr lang="en-US" sz="2600" dirty="0"/>
              <a:t>from 1 high-resistance barrier drug to another (eg, boosted PI to DTG- or BIC-containing regimen with only partially active NRTIs)</a:t>
            </a:r>
          </a:p>
          <a:p>
            <a:pPr lvl="1">
              <a:spcAft>
                <a:spcPts val="600"/>
              </a:spcAft>
            </a:pPr>
            <a:r>
              <a:rPr lang="en-US" sz="2400" dirty="0"/>
              <a:t>Supported by data from BRAAVE 2020</a:t>
            </a:r>
            <a:r>
              <a:rPr lang="en-US" sz="2400" baseline="30000" dirty="0"/>
              <a:t>3</a:t>
            </a:r>
            <a:endParaRPr lang="en-US" sz="2400" dirty="0"/>
          </a:p>
          <a:p>
            <a:pPr lvl="1">
              <a:spcAft>
                <a:spcPts val="600"/>
              </a:spcAft>
            </a:pPr>
            <a:r>
              <a:rPr lang="en-US" sz="2400" dirty="0"/>
              <a:t>Indirect evidence that second-generation INSTIs and boosted PIs can be active with no fully active NRTIs (as discussed in previous case)</a:t>
            </a:r>
            <a:r>
              <a:rPr lang="en-US" sz="2400" baseline="30000" dirty="0"/>
              <a:t>4,5</a:t>
            </a:r>
            <a:endParaRPr lang="en-US" sz="2400" dirty="0"/>
          </a:p>
        </p:txBody>
      </p:sp>
      <p:grpSp>
        <p:nvGrpSpPr>
          <p:cNvPr id="10" name="Group 9">
            <a:extLst>
              <a:ext uri="{FF2B5EF4-FFF2-40B4-BE49-F238E27FC236}">
                <a16:creationId xmlns:a16="http://schemas.microsoft.com/office/drawing/2014/main" id="{6B0F46BB-DE26-4DDE-8A52-54269BB716A3}"/>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3ABA82BB-20A6-41C0-B32A-3E8A436331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44C2D050-59D3-4C16-A99A-BC807146548F}"/>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 name="Text Box 11">
            <a:extLst>
              <a:ext uri="{FF2B5EF4-FFF2-40B4-BE49-F238E27FC236}">
                <a16:creationId xmlns:a16="http://schemas.microsoft.com/office/drawing/2014/main" id="{D1C6AFBC-F79E-4A28-8720-A099E666A97A}"/>
              </a:ext>
            </a:extLst>
          </p:cNvPr>
          <p:cNvSpPr txBox="1">
            <a:spLocks noChangeArrowheads="1"/>
          </p:cNvSpPr>
          <p:nvPr/>
        </p:nvSpPr>
        <p:spPr bwMode="auto">
          <a:xfrm>
            <a:off x="396233" y="6227075"/>
            <a:ext cx="7309584"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90000"/>
              </a:lnSpc>
              <a:spcBef>
                <a:spcPts val="0"/>
              </a:spcBef>
              <a:spcAft>
                <a:spcPts val="0"/>
              </a:spcAft>
              <a:buClr>
                <a:srgbClr val="FEFDDE"/>
              </a:buClr>
              <a:buSzTx/>
              <a:buFont typeface="Wingdings" panose="05000000000000000000" pitchFamily="2" charset="2"/>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1. DHHS ART Guidelines. September 2022. 2. Sax. </a:t>
            </a:r>
            <a:r>
              <a:rPr kumimoji="0" lang="fr-FR"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Clin Infect Dis. 2021;73:e485.</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3. Hagins.</a:t>
            </a:r>
            <a:r>
              <a:rPr kumimoji="0" lang="fr-FR"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J Acquir Immune Defic Syndr. 2021;88:86.</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 4. Orkin. </a:t>
            </a:r>
            <a:r>
              <a:rPr kumimoji="0" lang="nl-NL"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Lancet HIV. 2018;5:e23.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5. </a:t>
            </a:r>
            <a:r>
              <a:rPr kumimoji="0" lang="fr-F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Paton. NEJM. 2021;385:330. 5. Paton. NEJM. 2014;371:234.</a:t>
            </a:r>
          </a:p>
        </p:txBody>
      </p:sp>
    </p:spTree>
    <p:extLst>
      <p:ext uri="{BB962C8B-B14F-4D97-AF65-F5344CB8AC3E}">
        <p14:creationId xmlns:p14="http://schemas.microsoft.com/office/powerpoint/2010/main" val="16713771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5FEB-47D8-4843-9EA0-3FBF8897F286}"/>
              </a:ext>
            </a:extLst>
          </p:cNvPr>
          <p:cNvSpPr>
            <a:spLocks noGrp="1"/>
          </p:cNvSpPr>
          <p:nvPr>
            <p:ph type="title"/>
          </p:nvPr>
        </p:nvSpPr>
        <p:spPr/>
        <p:txBody>
          <a:bodyPr/>
          <a:lstStyle/>
          <a:p>
            <a:r>
              <a:rPr lang="en-US" altLang="en-US" dirty="0"/>
              <a:t>Study 380-4030: Switch From DTG to BIC in </a:t>
            </a:r>
            <a:br>
              <a:rPr lang="en-US" altLang="en-US" dirty="0"/>
            </a:br>
            <a:r>
              <a:rPr lang="en-US" altLang="en-US" dirty="0"/>
              <a:t>Patients With Viral Suppression</a:t>
            </a:r>
            <a:endParaRPr lang="en-US" dirty="0"/>
          </a:p>
        </p:txBody>
      </p:sp>
      <p:sp>
        <p:nvSpPr>
          <p:cNvPr id="7" name="Content Placeholder 6">
            <a:extLst>
              <a:ext uri="{FF2B5EF4-FFF2-40B4-BE49-F238E27FC236}">
                <a16:creationId xmlns:a16="http://schemas.microsoft.com/office/drawing/2014/main" id="{91961E5E-8595-45E5-BD29-49FB4133E8A0}"/>
              </a:ext>
            </a:extLst>
          </p:cNvPr>
          <p:cNvSpPr>
            <a:spLocks noGrp="1"/>
          </p:cNvSpPr>
          <p:nvPr>
            <p:ph idx="1"/>
          </p:nvPr>
        </p:nvSpPr>
        <p:spPr/>
        <p:txBody>
          <a:bodyPr/>
          <a:lstStyle/>
          <a:p>
            <a:pPr>
              <a:spcAft>
                <a:spcPts val="0"/>
              </a:spcAft>
            </a:pPr>
            <a:r>
              <a:rPr lang="en-US" sz="2000" dirty="0"/>
              <a:t>Patients with viral suppression on stable triple DTG-based ART; </a:t>
            </a:r>
            <a:r>
              <a:rPr lang="en-US" sz="2000" b="1" dirty="0">
                <a:solidFill>
                  <a:schemeClr val="accent3"/>
                </a:solidFill>
              </a:rPr>
              <a:t>documented or suspected NRTI, NNRTI, or PI resistance permitted</a:t>
            </a:r>
          </a:p>
          <a:p>
            <a:pPr lvl="1">
              <a:spcAft>
                <a:spcPts val="0"/>
              </a:spcAft>
            </a:pPr>
            <a:r>
              <a:rPr lang="en-US" sz="1800" dirty="0"/>
              <a:t>Preexisting NRTI resistance: 25% in BIC/FTC/TAF arm and 24% in DTG-based ART arm</a:t>
            </a:r>
          </a:p>
        </p:txBody>
      </p:sp>
      <p:sp>
        <p:nvSpPr>
          <p:cNvPr id="4" name="Text Box 11">
            <a:extLst>
              <a:ext uri="{FF2B5EF4-FFF2-40B4-BE49-F238E27FC236}">
                <a16:creationId xmlns:a16="http://schemas.microsoft.com/office/drawing/2014/main" id="{567DB421-D88E-42F1-9BD1-111AE1C00E9A}"/>
              </a:ext>
            </a:extLst>
          </p:cNvPr>
          <p:cNvSpPr txBox="1">
            <a:spLocks noChangeArrowheads="1"/>
          </p:cNvSpPr>
          <p:nvPr/>
        </p:nvSpPr>
        <p:spPr bwMode="auto">
          <a:xfrm>
            <a:off x="405286" y="6376512"/>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Sax. CID. 2021;73:e485.</a:t>
            </a:r>
          </a:p>
        </p:txBody>
      </p:sp>
      <p:grpSp>
        <p:nvGrpSpPr>
          <p:cNvPr id="6" name="Group 5"/>
          <p:cNvGrpSpPr/>
          <p:nvPr/>
        </p:nvGrpSpPr>
        <p:grpSpPr>
          <a:xfrm>
            <a:off x="642754" y="2640159"/>
            <a:ext cx="10744117" cy="3635201"/>
            <a:chOff x="642754" y="1806692"/>
            <a:chExt cx="10744117" cy="3635201"/>
          </a:xfrm>
        </p:grpSpPr>
        <p:sp>
          <p:nvSpPr>
            <p:cNvPr id="17" name="TextBox 19">
              <a:extLst>
                <a:ext uri="{FF2B5EF4-FFF2-40B4-BE49-F238E27FC236}">
                  <a16:creationId xmlns:a16="http://schemas.microsoft.com/office/drawing/2014/main" id="{AE293407-418E-4520-BE70-9CA63C6F0A73}"/>
                </a:ext>
              </a:extLst>
            </p:cNvPr>
            <p:cNvSpPr txBox="1">
              <a:spLocks noChangeArrowheads="1"/>
            </p:cNvSpPr>
            <p:nvPr/>
          </p:nvSpPr>
          <p:spPr bwMode="auto">
            <a:xfrm>
              <a:off x="2862486" y="4474350"/>
              <a:ext cx="1090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HIV-1 RNA</a:t>
              </a:r>
              <a:b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&lt;50 c/mL</a:t>
              </a:r>
              <a:endParaRPr kumimoji="0" lang="en-US" altLang="en-US" sz="1400" b="1"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8" name="TextBox 20">
              <a:extLst>
                <a:ext uri="{FF2B5EF4-FFF2-40B4-BE49-F238E27FC236}">
                  <a16:creationId xmlns:a16="http://schemas.microsoft.com/office/drawing/2014/main" id="{7F497F38-8EAD-45DE-BFEF-C25A54672ACE}"/>
                </a:ext>
              </a:extLst>
            </p:cNvPr>
            <p:cNvSpPr txBox="1">
              <a:spLocks noChangeArrowheads="1"/>
            </p:cNvSpPr>
            <p:nvPr/>
          </p:nvSpPr>
          <p:spPr bwMode="auto">
            <a:xfrm>
              <a:off x="1469296" y="4474350"/>
              <a:ext cx="11065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HIV-1 RNA</a:t>
              </a:r>
              <a:b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≥50 c/mL</a:t>
              </a:r>
              <a:endParaRPr kumimoji="0" lang="en-US" altLang="en-US" sz="1400" b="1"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9" name="TextBox 21">
              <a:extLst>
                <a:ext uri="{FF2B5EF4-FFF2-40B4-BE49-F238E27FC236}">
                  <a16:creationId xmlns:a16="http://schemas.microsoft.com/office/drawing/2014/main" id="{E1424953-627B-44B5-A8CA-81F309A79455}"/>
                </a:ext>
              </a:extLst>
            </p:cNvPr>
            <p:cNvSpPr txBox="1">
              <a:spLocks noChangeArrowheads="1"/>
            </p:cNvSpPr>
            <p:nvPr/>
          </p:nvSpPr>
          <p:spPr bwMode="auto">
            <a:xfrm>
              <a:off x="4235297" y="4474350"/>
              <a:ext cx="11100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No Virologic</a:t>
              </a:r>
            </a:p>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Data</a:t>
              </a:r>
              <a:endParaRPr kumimoji="0" lang="en-US" altLang="en-US" sz="1400" b="1" i="0" u="none" strike="noStrike" kern="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0" name="TextBox 22">
              <a:extLst>
                <a:ext uri="{FF2B5EF4-FFF2-40B4-BE49-F238E27FC236}">
                  <a16:creationId xmlns:a16="http://schemas.microsoft.com/office/drawing/2014/main" id="{9C395FC4-4E9F-4470-868A-A015C790CEBC}"/>
                </a:ext>
              </a:extLst>
            </p:cNvPr>
            <p:cNvSpPr txBox="1">
              <a:spLocks noChangeArrowheads="1"/>
            </p:cNvSpPr>
            <p:nvPr/>
          </p:nvSpPr>
          <p:spPr bwMode="auto">
            <a:xfrm>
              <a:off x="1599037" y="4918673"/>
              <a:ext cx="4223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 1/</a:t>
              </a:r>
            </a:p>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284</a:t>
              </a:r>
            </a:p>
          </p:txBody>
        </p:sp>
        <p:sp>
          <p:nvSpPr>
            <p:cNvPr id="21" name="TextBox 23">
              <a:extLst>
                <a:ext uri="{FF2B5EF4-FFF2-40B4-BE49-F238E27FC236}">
                  <a16:creationId xmlns:a16="http://schemas.microsoft.com/office/drawing/2014/main" id="{84DE5E5F-5301-4FF0-B5AA-49303E82EC6E}"/>
                </a:ext>
              </a:extLst>
            </p:cNvPr>
            <p:cNvSpPr txBox="1">
              <a:spLocks noChangeArrowheads="1"/>
            </p:cNvSpPr>
            <p:nvPr/>
          </p:nvSpPr>
          <p:spPr bwMode="auto">
            <a:xfrm>
              <a:off x="2062201" y="4918673"/>
              <a:ext cx="380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 3/</a:t>
              </a:r>
            </a:p>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281</a:t>
              </a:r>
            </a:p>
          </p:txBody>
        </p:sp>
        <p:sp>
          <p:nvSpPr>
            <p:cNvPr id="22" name="TextBox 24">
              <a:extLst>
                <a:ext uri="{FF2B5EF4-FFF2-40B4-BE49-F238E27FC236}">
                  <a16:creationId xmlns:a16="http://schemas.microsoft.com/office/drawing/2014/main" id="{B3BBA7D3-88A5-48B8-AF4A-F2C7DEF50B02}"/>
                </a:ext>
              </a:extLst>
            </p:cNvPr>
            <p:cNvSpPr txBox="1">
              <a:spLocks noChangeArrowheads="1"/>
            </p:cNvSpPr>
            <p:nvPr/>
          </p:nvSpPr>
          <p:spPr bwMode="auto">
            <a:xfrm>
              <a:off x="2980546" y="4918673"/>
              <a:ext cx="382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265/284</a:t>
              </a:r>
            </a:p>
          </p:txBody>
        </p:sp>
        <p:sp>
          <p:nvSpPr>
            <p:cNvPr id="23" name="TextBox 25">
              <a:extLst>
                <a:ext uri="{FF2B5EF4-FFF2-40B4-BE49-F238E27FC236}">
                  <a16:creationId xmlns:a16="http://schemas.microsoft.com/office/drawing/2014/main" id="{7D952498-4630-4BFC-8248-B109711C75B2}"/>
                </a:ext>
              </a:extLst>
            </p:cNvPr>
            <p:cNvSpPr txBox="1">
              <a:spLocks noChangeArrowheads="1"/>
            </p:cNvSpPr>
            <p:nvPr/>
          </p:nvSpPr>
          <p:spPr bwMode="auto">
            <a:xfrm>
              <a:off x="3444884" y="4918673"/>
              <a:ext cx="380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256/281</a:t>
              </a:r>
            </a:p>
          </p:txBody>
        </p:sp>
        <p:sp>
          <p:nvSpPr>
            <p:cNvPr id="24" name="TextBox 26">
              <a:extLst>
                <a:ext uri="{FF2B5EF4-FFF2-40B4-BE49-F238E27FC236}">
                  <a16:creationId xmlns:a16="http://schemas.microsoft.com/office/drawing/2014/main" id="{F9B5A39D-9201-4BF9-BF31-227DA1CCE5CF}"/>
                </a:ext>
              </a:extLst>
            </p:cNvPr>
            <p:cNvSpPr txBox="1">
              <a:spLocks noChangeArrowheads="1"/>
            </p:cNvSpPr>
            <p:nvPr/>
          </p:nvSpPr>
          <p:spPr bwMode="auto">
            <a:xfrm>
              <a:off x="4827567" y="4918673"/>
              <a:ext cx="3822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 22/281</a:t>
              </a:r>
            </a:p>
          </p:txBody>
        </p:sp>
        <p:sp>
          <p:nvSpPr>
            <p:cNvPr id="25" name="TextBox 27">
              <a:extLst>
                <a:ext uri="{FF2B5EF4-FFF2-40B4-BE49-F238E27FC236}">
                  <a16:creationId xmlns:a16="http://schemas.microsoft.com/office/drawing/2014/main" id="{149541A1-2579-47C8-A98F-C7DD60C843D4}"/>
                </a:ext>
              </a:extLst>
            </p:cNvPr>
            <p:cNvSpPr txBox="1">
              <a:spLocks noChangeArrowheads="1"/>
            </p:cNvSpPr>
            <p:nvPr/>
          </p:nvSpPr>
          <p:spPr bwMode="auto">
            <a:xfrm>
              <a:off x="4362049" y="4918673"/>
              <a:ext cx="3806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15873"/>
                  </a:solidFill>
                  <a:effectLst/>
                  <a:uLnTx/>
                  <a:uFillTx/>
                  <a:latin typeface="Calibri" panose="020F0502020204030204" pitchFamily="34" charset="0"/>
                  <a:ea typeface="+mn-ea"/>
                  <a:cs typeface="Calibri" panose="020F0502020204030204" pitchFamily="34" charset="0"/>
                </a:rPr>
                <a:t> 18/284</a:t>
              </a:r>
            </a:p>
          </p:txBody>
        </p:sp>
        <p:sp>
          <p:nvSpPr>
            <p:cNvPr id="10" name="TextBox 9">
              <a:extLst>
                <a:ext uri="{FF2B5EF4-FFF2-40B4-BE49-F238E27FC236}">
                  <a16:creationId xmlns:a16="http://schemas.microsoft.com/office/drawing/2014/main" id="{CA7BC72E-1826-4363-A27D-913C992BC8E8}"/>
                </a:ext>
              </a:extLst>
            </p:cNvPr>
            <p:cNvSpPr txBox="1"/>
            <p:nvPr/>
          </p:nvSpPr>
          <p:spPr bwMode="auto">
            <a:xfrm>
              <a:off x="1500261" y="1886426"/>
              <a:ext cx="521584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Virologic Outcomes at Wk 48 (FDA Snapshot)</a:t>
              </a:r>
            </a:p>
          </p:txBody>
        </p:sp>
        <p:grpSp>
          <p:nvGrpSpPr>
            <p:cNvPr id="27" name="Group 26">
              <a:extLst>
                <a:ext uri="{FF2B5EF4-FFF2-40B4-BE49-F238E27FC236}">
                  <a16:creationId xmlns:a16="http://schemas.microsoft.com/office/drawing/2014/main" id="{AC9E3A9A-E810-4433-BCD3-6843BAA26A7B}"/>
                </a:ext>
              </a:extLst>
            </p:cNvPr>
            <p:cNvGrpSpPr/>
            <p:nvPr/>
          </p:nvGrpSpPr>
          <p:grpSpPr>
            <a:xfrm>
              <a:off x="4498073" y="2382255"/>
              <a:ext cx="2380631" cy="1077218"/>
              <a:chOff x="4995936" y="3689202"/>
              <a:chExt cx="2380631" cy="1077218"/>
            </a:xfrm>
          </p:grpSpPr>
          <p:sp>
            <p:nvSpPr>
              <p:cNvPr id="12" name="TextBox 11">
                <a:extLst>
                  <a:ext uri="{FF2B5EF4-FFF2-40B4-BE49-F238E27FC236}">
                    <a16:creationId xmlns:a16="http://schemas.microsoft.com/office/drawing/2014/main" id="{86031932-EEA4-4670-A139-1DA2B2B7A98C}"/>
                  </a:ext>
                </a:extLst>
              </p:cNvPr>
              <p:cNvSpPr txBox="1"/>
              <p:nvPr/>
            </p:nvSpPr>
            <p:spPr bwMode="auto">
              <a:xfrm>
                <a:off x="5125566" y="3689202"/>
                <a:ext cx="225100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Switch to BIC/FTC/TAF </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284)</a:t>
                </a: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Continue DTG + FTC/TAF </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281)</a:t>
                </a:r>
              </a:p>
            </p:txBody>
          </p:sp>
          <p:grpSp>
            <p:nvGrpSpPr>
              <p:cNvPr id="26" name="Group 25">
                <a:extLst>
                  <a:ext uri="{FF2B5EF4-FFF2-40B4-BE49-F238E27FC236}">
                    <a16:creationId xmlns:a16="http://schemas.microsoft.com/office/drawing/2014/main" id="{13280D20-E23F-4515-ADE7-EE2BE5F8B3BF}"/>
                  </a:ext>
                </a:extLst>
              </p:cNvPr>
              <p:cNvGrpSpPr/>
              <p:nvPr/>
            </p:nvGrpSpPr>
            <p:grpSpPr>
              <a:xfrm>
                <a:off x="4995936" y="3780061"/>
                <a:ext cx="146313" cy="626987"/>
                <a:chOff x="4943835" y="3722885"/>
                <a:chExt cx="206594" cy="885301"/>
              </a:xfrm>
            </p:grpSpPr>
            <p:sp>
              <p:nvSpPr>
                <p:cNvPr id="13" name="TextBox 12">
                  <a:extLst>
                    <a:ext uri="{FF2B5EF4-FFF2-40B4-BE49-F238E27FC236}">
                      <a16:creationId xmlns:a16="http://schemas.microsoft.com/office/drawing/2014/main" id="{79237403-1A86-4F73-9799-C8EC80848F86}"/>
                    </a:ext>
                  </a:extLst>
                </p:cNvPr>
                <p:cNvSpPr txBox="1"/>
                <p:nvPr/>
              </p:nvSpPr>
              <p:spPr bwMode="auto">
                <a:xfrm>
                  <a:off x="4943835" y="3722885"/>
                  <a:ext cx="206580" cy="206580"/>
                </a:xfrm>
                <a:prstGeom prst="rect">
                  <a:avLst/>
                </a:prstGeom>
                <a:solidFill>
                  <a:schemeClr val="accent1"/>
                </a:solidFill>
                <a:ln>
                  <a:solidFill>
                    <a:schemeClr val="bg1"/>
                  </a:solidFill>
                </a:ln>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919767EA-D403-44A8-8A38-D0F6FFC1D4E9}"/>
                    </a:ext>
                  </a:extLst>
                </p:cNvPr>
                <p:cNvSpPr txBox="1"/>
                <p:nvPr/>
              </p:nvSpPr>
              <p:spPr bwMode="auto">
                <a:xfrm>
                  <a:off x="4943848" y="4401606"/>
                  <a:ext cx="206581" cy="206580"/>
                </a:xfrm>
                <a:prstGeom prst="rect">
                  <a:avLst/>
                </a:prstGeom>
                <a:solidFill>
                  <a:schemeClr val="accent3"/>
                </a:solidFill>
                <a:ln>
                  <a:solidFill>
                    <a:schemeClr val="bg1"/>
                  </a:solidFill>
                </a:ln>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pSp>
        </p:grpSp>
        <p:sp>
          <p:nvSpPr>
            <p:cNvPr id="35" name="TextBox 37">
              <a:extLst>
                <a:ext uri="{FF2B5EF4-FFF2-40B4-BE49-F238E27FC236}">
                  <a16:creationId xmlns:a16="http://schemas.microsoft.com/office/drawing/2014/main" id="{9BA94B83-E3BF-4272-902C-F05D3C81A051}"/>
                </a:ext>
              </a:extLst>
            </p:cNvPr>
            <p:cNvSpPr txBox="1">
              <a:spLocks noChangeArrowheads="1"/>
            </p:cNvSpPr>
            <p:nvPr/>
          </p:nvSpPr>
          <p:spPr bwMode="auto">
            <a:xfrm rot="16200000">
              <a:off x="-281107" y="3291478"/>
              <a:ext cx="212472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914400" rtl="0" eaLnBrk="1" fontAlgn="base" latinLnBrk="0" hangingPunct="1">
                <a:lnSpc>
                  <a:spcPct val="100000"/>
                </a:lnSpc>
                <a:spcBef>
                  <a:spcPct val="50000"/>
                </a:spcBef>
                <a:spcAft>
                  <a:spcPct val="0"/>
                </a:spcAft>
                <a:buClrTx/>
                <a:buSzTx/>
                <a:buFont typeface="Times" pitchFamily="18" charset="0"/>
                <a:buNone/>
                <a:tabLst/>
                <a:defRPr/>
              </a:pPr>
              <a:r>
                <a:rPr kumimoji="0" lang="en-US" altLang="en-US" sz="1800" b="1" i="0" u="none" strike="noStrike" kern="1200" cap="none" spc="0" normalizeH="0" baseline="0" noProof="0" dirty="0">
                  <a:ln>
                    <a:noFill/>
                  </a:ln>
                  <a:solidFill>
                    <a:srgbClr val="000000"/>
                  </a:solidFill>
                  <a:effectLst/>
                  <a:uLnTx/>
                  <a:uFillTx/>
                  <a:latin typeface="Calibri" panose="020F0502020204030204" pitchFamily="34" charset="0"/>
                  <a:ea typeface="MS PGothic" pitchFamily="34" charset="-128"/>
                  <a:cs typeface="Calibri" panose="020F0502020204030204" pitchFamily="34" charset="0"/>
                </a:rPr>
                <a:t>Patients (%) </a:t>
              </a:r>
            </a:p>
          </p:txBody>
        </p:sp>
        <p:sp>
          <p:nvSpPr>
            <p:cNvPr id="29" name="TextBox 22">
              <a:extLst>
                <a:ext uri="{FF2B5EF4-FFF2-40B4-BE49-F238E27FC236}">
                  <a16:creationId xmlns:a16="http://schemas.microsoft.com/office/drawing/2014/main" id="{57360F26-B616-428F-B78F-BE04E253F64B}"/>
                </a:ext>
              </a:extLst>
            </p:cNvPr>
            <p:cNvSpPr txBox="1">
              <a:spLocks noChangeArrowheads="1"/>
            </p:cNvSpPr>
            <p:nvPr/>
          </p:nvSpPr>
          <p:spPr bwMode="auto">
            <a:xfrm>
              <a:off x="769912" y="4998707"/>
              <a:ext cx="7149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lnSpc>
                  <a:spcPct val="90000"/>
                </a:lnSpc>
                <a:spcBef>
                  <a:spcPts val="1200"/>
                </a:spcBef>
                <a:buClr>
                  <a:srgbClr val="A9A9A9"/>
                </a:buClr>
                <a:buSzPct val="90000"/>
                <a:buFont typeface="Wingdings" pitchFamily="2" charset="2"/>
                <a:buChar char="§"/>
                <a:defRPr sz="2000">
                  <a:solidFill>
                    <a:schemeClr val="tx1"/>
                  </a:solidFill>
                  <a:latin typeface="Arial" charset="0"/>
                </a:defRPr>
              </a:lvl1pPr>
              <a:lvl2pPr marL="501650" indent="-228600" eaLnBrk="0" hangingPunct="0">
                <a:lnSpc>
                  <a:spcPct val="90000"/>
                </a:lnSpc>
                <a:spcBef>
                  <a:spcPts val="800"/>
                </a:spcBef>
                <a:buClr>
                  <a:srgbClr val="A9A9A9"/>
                </a:buClr>
                <a:buSzPct val="90000"/>
                <a:buFont typeface="Arial" charset="0"/>
                <a:buChar char="–"/>
                <a:defRPr>
                  <a:solidFill>
                    <a:schemeClr val="tx1"/>
                  </a:solidFill>
                  <a:latin typeface="Arial" charset="0"/>
                </a:defRPr>
              </a:lvl2pPr>
              <a:lvl3pPr marL="730250" indent="-182563" eaLnBrk="0" hangingPunct="0">
                <a:lnSpc>
                  <a:spcPct val="90000"/>
                </a:lnSpc>
                <a:spcBef>
                  <a:spcPts val="600"/>
                </a:spcBef>
                <a:buClr>
                  <a:srgbClr val="A9A9A9"/>
                </a:buClr>
                <a:buSzPct val="90000"/>
                <a:buFont typeface="Wingdings" pitchFamily="2" charset="2"/>
                <a:buChar char="§"/>
                <a:defRPr sz="1600">
                  <a:solidFill>
                    <a:schemeClr val="tx1"/>
                  </a:solidFill>
                  <a:latin typeface="Arial" charset="0"/>
                </a:defRPr>
              </a:lvl3pPr>
              <a:lvl4pPr marL="958850" indent="-182563" eaLnBrk="0" hangingPunct="0">
                <a:lnSpc>
                  <a:spcPct val="90000"/>
                </a:lnSpc>
                <a:spcBef>
                  <a:spcPts val="600"/>
                </a:spcBef>
                <a:buClr>
                  <a:srgbClr val="A9A9A9"/>
                </a:buClr>
                <a:buSzPct val="90000"/>
                <a:buFont typeface="Arial" charset="0"/>
                <a:buChar char="–"/>
                <a:defRPr sz="1400">
                  <a:solidFill>
                    <a:schemeClr val="tx1"/>
                  </a:solidFill>
                  <a:latin typeface="Arial" charset="0"/>
                </a:defRPr>
              </a:lvl4pPr>
              <a:lvl5pPr marL="1187450" indent="-182563" eaLnBrk="0" hangingPunct="0">
                <a:lnSpc>
                  <a:spcPct val="90000"/>
                </a:lnSpc>
                <a:spcBef>
                  <a:spcPts val="600"/>
                </a:spcBef>
                <a:buClr>
                  <a:srgbClr val="A9A9A9"/>
                </a:buClr>
                <a:buSzPct val="90000"/>
                <a:buFont typeface="Wingdings" pitchFamily="2" charset="2"/>
                <a:buChar char="§"/>
                <a:defRPr sz="1400">
                  <a:solidFill>
                    <a:schemeClr val="tx1"/>
                  </a:solidFill>
                  <a:latin typeface="Arial" charset="0"/>
                </a:defRPr>
              </a:lvl5pPr>
              <a:lvl6pPr marL="16446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6pPr>
              <a:lvl7pPr marL="21018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7pPr>
              <a:lvl8pPr marL="25590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8pPr>
              <a:lvl9pPr marL="3016250" indent="-182563" eaLnBrk="0" fontAlgn="base" hangingPunct="0">
                <a:lnSpc>
                  <a:spcPct val="90000"/>
                </a:lnSpc>
                <a:spcBef>
                  <a:spcPts val="600"/>
                </a:spcBef>
                <a:spcAft>
                  <a:spcPct val="0"/>
                </a:spcAft>
                <a:buClr>
                  <a:srgbClr val="A9A9A9"/>
                </a:buClr>
                <a:buSzPct val="90000"/>
                <a:buFont typeface="Wingdings" pitchFamily="2" charset="2"/>
                <a:buChar char="§"/>
                <a:defRPr sz="1400">
                  <a:solidFill>
                    <a:schemeClr val="tx1"/>
                  </a:solidFill>
                  <a:latin typeface="Arial" charset="0"/>
                </a:defRPr>
              </a:lvl9pPr>
            </a:lstStyle>
            <a:p>
              <a:pPr marL="0" marR="0" lvl="0" indent="0" algn="ctr" defTabSz="1217613" rtl="0" eaLnBrk="1" fontAlgn="auto" latinLnBrk="0" hangingPunct="1">
                <a:lnSpc>
                  <a:spcPct val="100000"/>
                </a:lnSpc>
                <a:spcBef>
                  <a:spcPct val="0"/>
                </a:spcBef>
                <a:spcAft>
                  <a:spcPts val="0"/>
                </a:spcAft>
                <a:buClrTx/>
                <a:buSzTx/>
                <a:buFontTx/>
                <a:buNone/>
                <a:tabLst/>
                <a:defRPr/>
              </a:pP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 n/N =</a:t>
              </a:r>
            </a:p>
          </p:txBody>
        </p:sp>
        <p:grpSp>
          <p:nvGrpSpPr>
            <p:cNvPr id="8" name="Group 7">
              <a:extLst>
                <a:ext uri="{FF2B5EF4-FFF2-40B4-BE49-F238E27FC236}">
                  <a16:creationId xmlns:a16="http://schemas.microsoft.com/office/drawing/2014/main" id="{261F76CD-FF9E-4543-BE65-E5275A680F3E}"/>
                </a:ext>
              </a:extLst>
            </p:cNvPr>
            <p:cNvGrpSpPr/>
            <p:nvPr/>
          </p:nvGrpSpPr>
          <p:grpSpPr>
            <a:xfrm>
              <a:off x="1376430" y="2420619"/>
              <a:ext cx="93283" cy="2050377"/>
              <a:chOff x="1382032" y="2870623"/>
              <a:chExt cx="87682" cy="2747008"/>
            </a:xfrm>
          </p:grpSpPr>
          <p:cxnSp>
            <p:nvCxnSpPr>
              <p:cNvPr id="75" name="Straight Connector 74">
                <a:extLst>
                  <a:ext uri="{FF2B5EF4-FFF2-40B4-BE49-F238E27FC236}">
                    <a16:creationId xmlns:a16="http://schemas.microsoft.com/office/drawing/2014/main" id="{E17D5D50-F63A-475C-9455-D253451B6114}"/>
                  </a:ext>
                </a:extLst>
              </p:cNvPr>
              <p:cNvCxnSpPr/>
              <p:nvPr/>
            </p:nvCxnSpPr>
            <p:spPr bwMode="auto">
              <a:xfrm>
                <a:off x="1382032" y="3420275"/>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CF1272C3-4AA3-4CE2-AD51-58C0B5FC2E4B}"/>
                  </a:ext>
                </a:extLst>
              </p:cNvPr>
              <p:cNvCxnSpPr/>
              <p:nvPr/>
            </p:nvCxnSpPr>
            <p:spPr bwMode="auto">
              <a:xfrm>
                <a:off x="1382032" y="2870623"/>
                <a:ext cx="87682" cy="0"/>
              </a:xfrm>
              <a:prstGeom prst="line">
                <a:avLst/>
              </a:prstGeom>
              <a:noFill/>
              <a:ln w="28575" cap="flat" cmpd="sng" algn="ctr">
                <a:solidFill>
                  <a:schemeClr val="bg1"/>
                </a:solidFill>
                <a:prstDash val="solid"/>
                <a:round/>
                <a:headEnd type="none" w="med" len="med"/>
                <a:tailEnd type="none" w="med" len="med"/>
              </a:ln>
              <a:effectLst/>
            </p:spPr>
          </p:cxnSp>
          <p:grpSp>
            <p:nvGrpSpPr>
              <p:cNvPr id="77" name="Group 76">
                <a:extLst>
                  <a:ext uri="{FF2B5EF4-FFF2-40B4-BE49-F238E27FC236}">
                    <a16:creationId xmlns:a16="http://schemas.microsoft.com/office/drawing/2014/main" id="{1340A4AB-69AF-4C76-8726-B482C8EFE343}"/>
                  </a:ext>
                </a:extLst>
              </p:cNvPr>
              <p:cNvGrpSpPr/>
              <p:nvPr/>
            </p:nvGrpSpPr>
            <p:grpSpPr>
              <a:xfrm>
                <a:off x="1382032" y="3969927"/>
                <a:ext cx="87682" cy="549652"/>
                <a:chOff x="1514839" y="2358228"/>
                <a:chExt cx="87682" cy="549652"/>
              </a:xfrm>
            </p:grpSpPr>
            <p:cxnSp>
              <p:nvCxnSpPr>
                <p:cNvPr id="78" name="Straight Connector 77">
                  <a:extLst>
                    <a:ext uri="{FF2B5EF4-FFF2-40B4-BE49-F238E27FC236}">
                      <a16:creationId xmlns:a16="http://schemas.microsoft.com/office/drawing/2014/main" id="{D1196EEB-7562-48AC-926F-3AE9C7D53231}"/>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2DFA6D54-D017-44B8-A982-463CCC30F126}"/>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nvGrpSpPr>
              <p:cNvPr id="80" name="Group 79">
                <a:extLst>
                  <a:ext uri="{FF2B5EF4-FFF2-40B4-BE49-F238E27FC236}">
                    <a16:creationId xmlns:a16="http://schemas.microsoft.com/office/drawing/2014/main" id="{4876BD7C-74CA-41CD-96FC-EF68F71D3F76}"/>
                  </a:ext>
                </a:extLst>
              </p:cNvPr>
              <p:cNvGrpSpPr/>
              <p:nvPr/>
            </p:nvGrpSpPr>
            <p:grpSpPr>
              <a:xfrm>
                <a:off x="1382032" y="5067979"/>
                <a:ext cx="87682" cy="549652"/>
                <a:chOff x="1514839" y="2358228"/>
                <a:chExt cx="87682" cy="549652"/>
              </a:xfrm>
            </p:grpSpPr>
            <p:cxnSp>
              <p:nvCxnSpPr>
                <p:cNvPr id="81" name="Straight Connector 80">
                  <a:extLst>
                    <a:ext uri="{FF2B5EF4-FFF2-40B4-BE49-F238E27FC236}">
                      <a16:creationId xmlns:a16="http://schemas.microsoft.com/office/drawing/2014/main" id="{7D2A82A6-C436-42D2-B573-676B53FBB22F}"/>
                    </a:ext>
                  </a:extLst>
                </p:cNvPr>
                <p:cNvCxnSpPr/>
                <p:nvPr/>
              </p:nvCxnSpPr>
              <p:spPr bwMode="auto">
                <a:xfrm>
                  <a:off x="1514839" y="2907880"/>
                  <a:ext cx="87682" cy="0"/>
                </a:xfrm>
                <a:prstGeom prst="line">
                  <a:avLst/>
                </a:prstGeom>
                <a:noFill/>
                <a:ln w="28575"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63FB6494-758F-4D92-BEFA-B99052177F99}"/>
                    </a:ext>
                  </a:extLst>
                </p:cNvPr>
                <p:cNvCxnSpPr/>
                <p:nvPr/>
              </p:nvCxnSpPr>
              <p:spPr bwMode="auto">
                <a:xfrm>
                  <a:off x="1514839" y="2358228"/>
                  <a:ext cx="87682" cy="0"/>
                </a:xfrm>
                <a:prstGeom prst="line">
                  <a:avLst/>
                </a:prstGeom>
                <a:noFill/>
                <a:ln w="28575" cap="flat" cmpd="sng" algn="ctr">
                  <a:solidFill>
                    <a:schemeClr val="bg1"/>
                  </a:solidFill>
                  <a:prstDash val="solid"/>
                  <a:round/>
                  <a:headEnd type="none" w="med" len="med"/>
                  <a:tailEnd type="none" w="med" len="med"/>
                </a:ln>
                <a:effectLst/>
              </p:spPr>
            </p:cxnSp>
          </p:grpSp>
        </p:grpSp>
        <p:grpSp>
          <p:nvGrpSpPr>
            <p:cNvPr id="9" name="Group 8">
              <a:extLst>
                <a:ext uri="{FF2B5EF4-FFF2-40B4-BE49-F238E27FC236}">
                  <a16:creationId xmlns:a16="http://schemas.microsoft.com/office/drawing/2014/main" id="{BB010DAE-B391-4394-9F05-1A6B5C3C0158}"/>
                </a:ext>
              </a:extLst>
            </p:cNvPr>
            <p:cNvGrpSpPr/>
            <p:nvPr/>
          </p:nvGrpSpPr>
          <p:grpSpPr>
            <a:xfrm>
              <a:off x="1458464" y="4468280"/>
              <a:ext cx="4012665" cy="52339"/>
              <a:chOff x="1458465" y="5609244"/>
              <a:chExt cx="3744812" cy="91440"/>
            </a:xfrm>
          </p:grpSpPr>
          <p:cxnSp>
            <p:nvCxnSpPr>
              <p:cNvPr id="83" name="Straight Connector 82">
                <a:extLst>
                  <a:ext uri="{FF2B5EF4-FFF2-40B4-BE49-F238E27FC236}">
                    <a16:creationId xmlns:a16="http://schemas.microsoft.com/office/drawing/2014/main" id="{A69DE716-64DA-42C2-8EF3-2A62E1F3C6DC}"/>
                  </a:ext>
                </a:extLst>
              </p:cNvPr>
              <p:cNvCxnSpPr/>
              <p:nvPr/>
            </p:nvCxnSpPr>
            <p:spPr bwMode="auto">
              <a:xfrm rot="5400000">
                <a:off x="1412745" y="565496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D0D4AFA1-7ADE-4DE5-8DE8-5F89E5A011B1}"/>
                  </a:ext>
                </a:extLst>
              </p:cNvPr>
              <p:cNvCxnSpPr/>
              <p:nvPr/>
            </p:nvCxnSpPr>
            <p:spPr bwMode="auto">
              <a:xfrm rot="5400000">
                <a:off x="2660705" y="565496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B1772DFF-81C2-4F5B-B79A-16C39AF26FFB}"/>
                  </a:ext>
                </a:extLst>
              </p:cNvPr>
              <p:cNvCxnSpPr/>
              <p:nvPr/>
            </p:nvCxnSpPr>
            <p:spPr bwMode="auto">
              <a:xfrm rot="5400000">
                <a:off x="3899437" y="5654964"/>
                <a:ext cx="91440" cy="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F9674605-1C34-4A4D-A5B7-990B6F3FD833}"/>
                  </a:ext>
                </a:extLst>
              </p:cNvPr>
              <p:cNvCxnSpPr/>
              <p:nvPr/>
            </p:nvCxnSpPr>
            <p:spPr bwMode="auto">
              <a:xfrm rot="5400000">
                <a:off x="5157557" y="5654964"/>
                <a:ext cx="91440" cy="0"/>
              </a:xfrm>
              <a:prstGeom prst="line">
                <a:avLst/>
              </a:prstGeom>
              <a:noFill/>
              <a:ln w="28575" cap="flat" cmpd="sng" algn="ctr">
                <a:solidFill>
                  <a:schemeClr val="bg1"/>
                </a:solidFill>
                <a:prstDash val="solid"/>
                <a:round/>
                <a:headEnd type="none" w="med" len="med"/>
                <a:tailEnd type="none" w="med" len="med"/>
              </a:ln>
              <a:effectLst/>
            </p:spPr>
          </p:cxnSp>
        </p:grpSp>
        <p:sp>
          <p:nvSpPr>
            <p:cNvPr id="87" name="TextBox 86">
              <a:extLst>
                <a:ext uri="{FF2B5EF4-FFF2-40B4-BE49-F238E27FC236}">
                  <a16:creationId xmlns:a16="http://schemas.microsoft.com/office/drawing/2014/main" id="{DAD68FB0-896B-4CEB-B51A-04195B9E2855}"/>
                </a:ext>
              </a:extLst>
            </p:cNvPr>
            <p:cNvSpPr txBox="1"/>
            <p:nvPr/>
          </p:nvSpPr>
          <p:spPr bwMode="auto">
            <a:xfrm>
              <a:off x="890149" y="2228837"/>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88" name="TextBox 87">
              <a:extLst>
                <a:ext uri="{FF2B5EF4-FFF2-40B4-BE49-F238E27FC236}">
                  <a16:creationId xmlns:a16="http://schemas.microsoft.com/office/drawing/2014/main" id="{6CA4F1F9-FE90-4976-961A-224AE119AA6D}"/>
                </a:ext>
              </a:extLst>
            </p:cNvPr>
            <p:cNvSpPr txBox="1"/>
            <p:nvPr/>
          </p:nvSpPr>
          <p:spPr bwMode="auto">
            <a:xfrm>
              <a:off x="1022168" y="2640066"/>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89" name="TextBox 88">
              <a:extLst>
                <a:ext uri="{FF2B5EF4-FFF2-40B4-BE49-F238E27FC236}">
                  <a16:creationId xmlns:a16="http://schemas.microsoft.com/office/drawing/2014/main" id="{8F5BCC63-447C-4269-BFCF-94E2011B476C}"/>
                </a:ext>
              </a:extLst>
            </p:cNvPr>
            <p:cNvSpPr txBox="1"/>
            <p:nvPr/>
          </p:nvSpPr>
          <p:spPr bwMode="auto">
            <a:xfrm>
              <a:off x="1025133" y="3459304"/>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90" name="TextBox 89">
              <a:extLst>
                <a:ext uri="{FF2B5EF4-FFF2-40B4-BE49-F238E27FC236}">
                  <a16:creationId xmlns:a16="http://schemas.microsoft.com/office/drawing/2014/main" id="{16479DBB-7239-46C3-BFA9-D321AF852B7B}"/>
                </a:ext>
              </a:extLst>
            </p:cNvPr>
            <p:cNvSpPr txBox="1"/>
            <p:nvPr/>
          </p:nvSpPr>
          <p:spPr bwMode="auto">
            <a:xfrm>
              <a:off x="1020280" y="3045620"/>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91" name="TextBox 90">
              <a:extLst>
                <a:ext uri="{FF2B5EF4-FFF2-40B4-BE49-F238E27FC236}">
                  <a16:creationId xmlns:a16="http://schemas.microsoft.com/office/drawing/2014/main" id="{5F59F1EA-09EB-4C27-B66D-62478FB1EE3F}"/>
                </a:ext>
              </a:extLst>
            </p:cNvPr>
            <p:cNvSpPr txBox="1"/>
            <p:nvPr/>
          </p:nvSpPr>
          <p:spPr bwMode="auto">
            <a:xfrm>
              <a:off x="1028761" y="3876068"/>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92" name="TextBox 91">
              <a:extLst>
                <a:ext uri="{FF2B5EF4-FFF2-40B4-BE49-F238E27FC236}">
                  <a16:creationId xmlns:a16="http://schemas.microsoft.com/office/drawing/2014/main" id="{85EF8983-52C3-4908-B75B-5500CA9A2221}"/>
                </a:ext>
              </a:extLst>
            </p:cNvPr>
            <p:cNvSpPr txBox="1"/>
            <p:nvPr/>
          </p:nvSpPr>
          <p:spPr bwMode="auto">
            <a:xfrm>
              <a:off x="1142152" y="4297604"/>
              <a:ext cx="3016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03" name="TextBox 102">
              <a:extLst>
                <a:ext uri="{FF2B5EF4-FFF2-40B4-BE49-F238E27FC236}">
                  <a16:creationId xmlns:a16="http://schemas.microsoft.com/office/drawing/2014/main" id="{D8E7F2EC-4F8D-4FD3-BC01-5D2599EFFC84}"/>
                </a:ext>
              </a:extLst>
            </p:cNvPr>
            <p:cNvSpPr txBox="1"/>
            <p:nvPr/>
          </p:nvSpPr>
          <p:spPr bwMode="auto">
            <a:xfrm>
              <a:off x="1543432" y="4128517"/>
              <a:ext cx="5875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0.4</a:t>
              </a:r>
            </a:p>
          </p:txBody>
        </p:sp>
        <p:sp>
          <p:nvSpPr>
            <p:cNvPr id="104" name="TextBox 103">
              <a:extLst>
                <a:ext uri="{FF2B5EF4-FFF2-40B4-BE49-F238E27FC236}">
                  <a16:creationId xmlns:a16="http://schemas.microsoft.com/office/drawing/2014/main" id="{2C3EC905-DD52-43AB-B116-34F3933F6F16}"/>
                </a:ext>
              </a:extLst>
            </p:cNvPr>
            <p:cNvSpPr txBox="1"/>
            <p:nvPr/>
          </p:nvSpPr>
          <p:spPr bwMode="auto">
            <a:xfrm>
              <a:off x="2087771" y="4104101"/>
              <a:ext cx="5318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a:t>
              </a:r>
            </a:p>
          </p:txBody>
        </p:sp>
        <p:sp>
          <p:nvSpPr>
            <p:cNvPr id="105" name="TextBox 104">
              <a:extLst>
                <a:ext uri="{FF2B5EF4-FFF2-40B4-BE49-F238E27FC236}">
                  <a16:creationId xmlns:a16="http://schemas.microsoft.com/office/drawing/2014/main" id="{23BF71FF-35F1-41F0-B4B2-4AF96E578A74}"/>
                </a:ext>
              </a:extLst>
            </p:cNvPr>
            <p:cNvSpPr txBox="1"/>
            <p:nvPr/>
          </p:nvSpPr>
          <p:spPr bwMode="auto">
            <a:xfrm>
              <a:off x="2916254" y="2211836"/>
              <a:ext cx="67084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93.3</a:t>
              </a:r>
            </a:p>
          </p:txBody>
        </p:sp>
        <p:sp>
          <p:nvSpPr>
            <p:cNvPr id="106" name="TextBox 105">
              <a:extLst>
                <a:ext uri="{FF2B5EF4-FFF2-40B4-BE49-F238E27FC236}">
                  <a16:creationId xmlns:a16="http://schemas.microsoft.com/office/drawing/2014/main" id="{215C1039-48CD-4DC6-9F23-16FC5F6D62F3}"/>
                </a:ext>
              </a:extLst>
            </p:cNvPr>
            <p:cNvSpPr txBox="1"/>
            <p:nvPr/>
          </p:nvSpPr>
          <p:spPr bwMode="auto">
            <a:xfrm>
              <a:off x="3428087" y="2258593"/>
              <a:ext cx="6385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91.1</a:t>
              </a:r>
            </a:p>
          </p:txBody>
        </p:sp>
        <p:sp>
          <p:nvSpPr>
            <p:cNvPr id="107" name="TextBox 106">
              <a:extLst>
                <a:ext uri="{FF2B5EF4-FFF2-40B4-BE49-F238E27FC236}">
                  <a16:creationId xmlns:a16="http://schemas.microsoft.com/office/drawing/2014/main" id="{1597D4B3-FE89-46FF-A3EC-BB6250EE40FB}"/>
                </a:ext>
              </a:extLst>
            </p:cNvPr>
            <p:cNvSpPr txBox="1"/>
            <p:nvPr/>
          </p:nvSpPr>
          <p:spPr bwMode="auto">
            <a:xfrm>
              <a:off x="4359493" y="4036543"/>
              <a:ext cx="5219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6.3</a:t>
              </a:r>
            </a:p>
          </p:txBody>
        </p:sp>
        <p:sp>
          <p:nvSpPr>
            <p:cNvPr id="108" name="TextBox 107">
              <a:extLst>
                <a:ext uri="{FF2B5EF4-FFF2-40B4-BE49-F238E27FC236}">
                  <a16:creationId xmlns:a16="http://schemas.microsoft.com/office/drawing/2014/main" id="{9598F420-CB2B-43DE-A273-53626C931E4D}"/>
                </a:ext>
              </a:extLst>
            </p:cNvPr>
            <p:cNvSpPr txBox="1"/>
            <p:nvPr/>
          </p:nvSpPr>
          <p:spPr bwMode="auto">
            <a:xfrm>
              <a:off x="4841773" y="3993363"/>
              <a:ext cx="5219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7.8</a:t>
              </a:r>
            </a:p>
          </p:txBody>
        </p:sp>
        <p:grpSp>
          <p:nvGrpSpPr>
            <p:cNvPr id="28" name="Group 27">
              <a:extLst>
                <a:ext uri="{FF2B5EF4-FFF2-40B4-BE49-F238E27FC236}">
                  <a16:creationId xmlns:a16="http://schemas.microsoft.com/office/drawing/2014/main" id="{44A1D1BE-14E0-47CD-BBD9-7631DE16A9A8}"/>
                </a:ext>
              </a:extLst>
            </p:cNvPr>
            <p:cNvGrpSpPr/>
            <p:nvPr/>
          </p:nvGrpSpPr>
          <p:grpSpPr>
            <a:xfrm>
              <a:off x="1621898" y="2548237"/>
              <a:ext cx="3723441" cy="1933277"/>
              <a:chOff x="1621899" y="3689201"/>
              <a:chExt cx="3412988" cy="1933277"/>
            </a:xfrm>
          </p:grpSpPr>
          <p:sp>
            <p:nvSpPr>
              <p:cNvPr id="94" name="Rectangle 93">
                <a:extLst>
                  <a:ext uri="{FF2B5EF4-FFF2-40B4-BE49-F238E27FC236}">
                    <a16:creationId xmlns:a16="http://schemas.microsoft.com/office/drawing/2014/main" id="{F7237430-6892-4B72-8116-F23A1B36673C}"/>
                  </a:ext>
                </a:extLst>
              </p:cNvPr>
              <p:cNvSpPr/>
              <p:nvPr/>
            </p:nvSpPr>
            <p:spPr bwMode="auto">
              <a:xfrm>
                <a:off x="2084191" y="5594124"/>
                <a:ext cx="457200" cy="1828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5" name="Rectangle 94">
                <a:extLst>
                  <a:ext uri="{FF2B5EF4-FFF2-40B4-BE49-F238E27FC236}">
                    <a16:creationId xmlns:a16="http://schemas.microsoft.com/office/drawing/2014/main" id="{D940646F-C665-427F-992F-2197E09A7912}"/>
                  </a:ext>
                </a:extLst>
              </p:cNvPr>
              <p:cNvSpPr/>
              <p:nvPr/>
            </p:nvSpPr>
            <p:spPr bwMode="auto">
              <a:xfrm>
                <a:off x="2870495" y="3689201"/>
                <a:ext cx="457200" cy="1920041"/>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6" name="Rectangle 95">
                <a:extLst>
                  <a:ext uri="{FF2B5EF4-FFF2-40B4-BE49-F238E27FC236}">
                    <a16:creationId xmlns:a16="http://schemas.microsoft.com/office/drawing/2014/main" id="{D70AC566-0C91-45F1-BACD-407038630916}"/>
                  </a:ext>
                </a:extLst>
              </p:cNvPr>
              <p:cNvSpPr/>
              <p:nvPr/>
            </p:nvSpPr>
            <p:spPr bwMode="auto">
              <a:xfrm>
                <a:off x="3325459" y="3739133"/>
                <a:ext cx="457200" cy="1883345"/>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7" name="Rectangle 96">
                <a:extLst>
                  <a:ext uri="{FF2B5EF4-FFF2-40B4-BE49-F238E27FC236}">
                    <a16:creationId xmlns:a16="http://schemas.microsoft.com/office/drawing/2014/main" id="{EDF2AB32-9787-4A1C-8D8F-EACCB9248C9B}"/>
                  </a:ext>
                </a:extLst>
              </p:cNvPr>
              <p:cNvSpPr/>
              <p:nvPr/>
            </p:nvSpPr>
            <p:spPr bwMode="auto">
              <a:xfrm>
                <a:off x="4122036" y="5490730"/>
                <a:ext cx="457200" cy="126901"/>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8" name="Rectangle 97">
                <a:extLst>
                  <a:ext uri="{FF2B5EF4-FFF2-40B4-BE49-F238E27FC236}">
                    <a16:creationId xmlns:a16="http://schemas.microsoft.com/office/drawing/2014/main" id="{52A86303-6781-4C69-91C9-B0F7942A30CA}"/>
                  </a:ext>
                </a:extLst>
              </p:cNvPr>
              <p:cNvSpPr/>
              <p:nvPr/>
            </p:nvSpPr>
            <p:spPr bwMode="auto">
              <a:xfrm>
                <a:off x="4577687" y="5449475"/>
                <a:ext cx="457200" cy="170012"/>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3" name="Rectangle 112">
                <a:extLst>
                  <a:ext uri="{FF2B5EF4-FFF2-40B4-BE49-F238E27FC236}">
                    <a16:creationId xmlns:a16="http://schemas.microsoft.com/office/drawing/2014/main" id="{AEB2075E-6ACE-4E02-A63B-1171959BC7CA}"/>
                  </a:ext>
                </a:extLst>
              </p:cNvPr>
              <p:cNvSpPr/>
              <p:nvPr/>
            </p:nvSpPr>
            <p:spPr bwMode="auto">
              <a:xfrm>
                <a:off x="1621899" y="5595923"/>
                <a:ext cx="457200" cy="18288"/>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4" name="Rectangle 113">
                <a:extLst>
                  <a:ext uri="{FF2B5EF4-FFF2-40B4-BE49-F238E27FC236}">
                    <a16:creationId xmlns:a16="http://schemas.microsoft.com/office/drawing/2014/main" id="{E513A63C-560E-4D42-8DCE-F4AFE8AF24C0}"/>
                  </a:ext>
                </a:extLst>
              </p:cNvPr>
              <p:cNvSpPr/>
              <p:nvPr/>
            </p:nvSpPr>
            <p:spPr bwMode="auto">
              <a:xfrm>
                <a:off x="2082419" y="5589137"/>
                <a:ext cx="457200" cy="1828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102" name="Freeform: Shape 101">
              <a:extLst>
                <a:ext uri="{FF2B5EF4-FFF2-40B4-BE49-F238E27FC236}">
                  <a16:creationId xmlns:a16="http://schemas.microsoft.com/office/drawing/2014/main" id="{1F274A1C-09B0-4250-B24F-30AFC1C23211}"/>
                </a:ext>
              </a:extLst>
            </p:cNvPr>
            <p:cNvSpPr/>
            <p:nvPr/>
          </p:nvSpPr>
          <p:spPr bwMode="auto">
            <a:xfrm>
              <a:off x="1463230" y="2404660"/>
              <a:ext cx="4012665" cy="2070784"/>
            </a:xfrm>
            <a:custGeom>
              <a:avLst/>
              <a:gdLst>
                <a:gd name="connsiteX0" fmla="*/ 0 w 3745282"/>
                <a:gd name="connsiteY0" fmla="*/ 0 h 2749463"/>
                <a:gd name="connsiteX1" fmla="*/ 0 w 3745282"/>
                <a:gd name="connsiteY1" fmla="*/ 2749463 h 2749463"/>
                <a:gd name="connsiteX2" fmla="*/ 3745282 w 3745282"/>
                <a:gd name="connsiteY2" fmla="*/ 2749463 h 2749463"/>
              </a:gdLst>
              <a:ahLst/>
              <a:cxnLst>
                <a:cxn ang="0">
                  <a:pos x="connsiteX0" y="connsiteY0"/>
                </a:cxn>
                <a:cxn ang="0">
                  <a:pos x="connsiteX1" y="connsiteY1"/>
                </a:cxn>
                <a:cxn ang="0">
                  <a:pos x="connsiteX2" y="connsiteY2"/>
                </a:cxn>
              </a:cxnLst>
              <a:rect l="l" t="t" r="r" b="b"/>
              <a:pathLst>
                <a:path w="3745282" h="2749463">
                  <a:moveTo>
                    <a:pt x="0" y="0"/>
                  </a:moveTo>
                  <a:lnTo>
                    <a:pt x="0" y="2749463"/>
                  </a:lnTo>
                  <a:lnTo>
                    <a:pt x="3745282" y="2749463"/>
                  </a:lnTo>
                </a:path>
              </a:pathLst>
            </a:custGeom>
            <a:noFill/>
            <a:ln w="28575">
              <a:solidFill>
                <a:schemeClr val="bg1"/>
              </a:solidFill>
              <a:miter lim="800000"/>
              <a:headEnd/>
              <a:tailEnd/>
            </a:ln>
          </p:spPr>
          <p:txBody>
            <a:bodyPr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1" i="0" u="none" strike="noStrike" kern="1200" cap="none" spc="0" normalizeH="0" baseline="0" noProof="0" dirty="0">
                <a:ln>
                  <a:noFill/>
                </a:ln>
                <a:solidFill>
                  <a:srgbClr val="FFFFFF"/>
                </a:solidFill>
                <a:effectLst/>
                <a:uLnTx/>
                <a:uFillTx/>
                <a:latin typeface="Arial"/>
                <a:ea typeface="+mn-ea"/>
                <a:cs typeface="+mn-cs"/>
              </a:endParaRPr>
            </a:p>
          </p:txBody>
        </p:sp>
        <p:grpSp>
          <p:nvGrpSpPr>
            <p:cNvPr id="161" name="Group 160">
              <a:extLst>
                <a:ext uri="{FF2B5EF4-FFF2-40B4-BE49-F238E27FC236}">
                  <a16:creationId xmlns:a16="http://schemas.microsoft.com/office/drawing/2014/main" id="{F6AD5281-279D-4293-9FB8-57FC04F07FE5}"/>
                </a:ext>
              </a:extLst>
            </p:cNvPr>
            <p:cNvGrpSpPr/>
            <p:nvPr/>
          </p:nvGrpSpPr>
          <p:grpSpPr>
            <a:xfrm>
              <a:off x="6881497" y="2509978"/>
              <a:ext cx="4497276" cy="2869866"/>
              <a:chOff x="7440721" y="3494954"/>
              <a:chExt cx="3625569" cy="2869866"/>
            </a:xfrm>
          </p:grpSpPr>
          <p:cxnSp>
            <p:nvCxnSpPr>
              <p:cNvPr id="123" name="Straight Connector 122">
                <a:extLst>
                  <a:ext uri="{FF2B5EF4-FFF2-40B4-BE49-F238E27FC236}">
                    <a16:creationId xmlns:a16="http://schemas.microsoft.com/office/drawing/2014/main" id="{FC5EBBC6-87F4-44E2-A493-B9DACC933FE7}"/>
                  </a:ext>
                </a:extLst>
              </p:cNvPr>
              <p:cNvCxnSpPr>
                <a:cxnSpLocks/>
              </p:cNvCxnSpPr>
              <p:nvPr/>
            </p:nvCxnSpPr>
            <p:spPr bwMode="auto">
              <a:xfrm>
                <a:off x="9262051" y="4101500"/>
                <a:ext cx="0" cy="1889229"/>
              </a:xfrm>
              <a:prstGeom prst="line">
                <a:avLst/>
              </a:prstGeom>
              <a:noFill/>
              <a:ln w="28575" cap="flat" cmpd="sng" algn="ctr">
                <a:solidFill>
                  <a:schemeClr val="bg1"/>
                </a:solidFill>
                <a:prstDash val="solid"/>
                <a:round/>
                <a:headEnd type="none" w="med" len="med"/>
                <a:tailEnd type="none" w="med" len="med"/>
              </a:ln>
              <a:effectLst/>
            </p:spPr>
          </p:cxnSp>
          <p:sp>
            <p:nvSpPr>
              <p:cNvPr id="129" name="TextBox 128">
                <a:extLst>
                  <a:ext uri="{FF2B5EF4-FFF2-40B4-BE49-F238E27FC236}">
                    <a16:creationId xmlns:a16="http://schemas.microsoft.com/office/drawing/2014/main" id="{B5E4F7F9-BFF1-46D9-9F73-CF4F03720EC6}"/>
                  </a:ext>
                </a:extLst>
              </p:cNvPr>
              <p:cNvSpPr txBox="1"/>
              <p:nvPr/>
            </p:nvSpPr>
            <p:spPr>
              <a:xfrm>
                <a:off x="7440721"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130" name="TextBox 129">
                <a:extLst>
                  <a:ext uri="{FF2B5EF4-FFF2-40B4-BE49-F238E27FC236}">
                    <a16:creationId xmlns:a16="http://schemas.microsoft.com/office/drawing/2014/main" id="{812F9E34-D310-4295-98AE-6796F63EF86E}"/>
                  </a:ext>
                </a:extLst>
              </p:cNvPr>
              <p:cNvSpPr txBox="1"/>
              <p:nvPr/>
            </p:nvSpPr>
            <p:spPr>
              <a:xfrm>
                <a:off x="8206027"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131" name="TextBox 130">
                <a:extLst>
                  <a:ext uri="{FF2B5EF4-FFF2-40B4-BE49-F238E27FC236}">
                    <a16:creationId xmlns:a16="http://schemas.microsoft.com/office/drawing/2014/main" id="{EB17AD3D-DE4F-4D6E-BC3B-966DD71C1E06}"/>
                  </a:ext>
                </a:extLst>
              </p:cNvPr>
              <p:cNvSpPr txBox="1"/>
              <p:nvPr/>
            </p:nvSpPr>
            <p:spPr>
              <a:xfrm>
                <a:off x="8999132"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32" name="TextBox 131">
                <a:extLst>
                  <a:ext uri="{FF2B5EF4-FFF2-40B4-BE49-F238E27FC236}">
                    <a16:creationId xmlns:a16="http://schemas.microsoft.com/office/drawing/2014/main" id="{82E33D4F-9955-4554-9198-E2F45EE3C4A2}"/>
                  </a:ext>
                </a:extLst>
              </p:cNvPr>
              <p:cNvSpPr txBox="1"/>
              <p:nvPr/>
            </p:nvSpPr>
            <p:spPr>
              <a:xfrm>
                <a:off x="9763277"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133" name="TextBox 132">
                <a:extLst>
                  <a:ext uri="{FF2B5EF4-FFF2-40B4-BE49-F238E27FC236}">
                    <a16:creationId xmlns:a16="http://schemas.microsoft.com/office/drawing/2014/main" id="{2935431C-6D0D-45EA-B819-8C4FD5EB4706}"/>
                  </a:ext>
                </a:extLst>
              </p:cNvPr>
              <p:cNvSpPr txBox="1"/>
              <p:nvPr/>
            </p:nvSpPr>
            <p:spPr>
              <a:xfrm>
                <a:off x="10529222" y="6087821"/>
                <a:ext cx="53706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116" name="Down Arrow 10">
                <a:extLst>
                  <a:ext uri="{FF2B5EF4-FFF2-40B4-BE49-F238E27FC236}">
                    <a16:creationId xmlns:a16="http://schemas.microsoft.com/office/drawing/2014/main" id="{2388DE8E-1E80-464F-8BC9-CF6323203C14}"/>
                  </a:ext>
                </a:extLst>
              </p:cNvPr>
              <p:cNvSpPr/>
              <p:nvPr/>
            </p:nvSpPr>
            <p:spPr>
              <a:xfrm rot="16200000">
                <a:off x="9732905" y="3029707"/>
                <a:ext cx="856113" cy="1792554"/>
              </a:xfrm>
              <a:prstGeom prst="downArrow">
                <a:avLst/>
              </a:prstGeom>
              <a:solidFill>
                <a:schemeClr val="accent3"/>
              </a:solidFill>
              <a:ln w="25400" cap="flat" cmpd="sng" algn="ctr">
                <a:noFill/>
                <a:prstDash val="solid"/>
              </a:ln>
              <a:effectLst/>
            </p:spPr>
            <p:txBody>
              <a:bodyPr vert="vert"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prstClr val="white"/>
                    </a:solidFill>
                    <a:effectLst/>
                    <a:uLnTx/>
                    <a:uFillTx/>
                    <a:latin typeface="Calibri" panose="020F0502020204030204" pitchFamily="34" charset="0"/>
                    <a:ea typeface="+mn-ea"/>
                    <a:cs typeface="Arial" panose="020B0604020202020204" pitchFamily="34" charset="0"/>
                  </a:rPr>
                  <a:t> Favors DTG + FTC/TAF</a:t>
                </a:r>
              </a:p>
            </p:txBody>
          </p:sp>
          <p:sp>
            <p:nvSpPr>
              <p:cNvPr id="117" name="Down Arrow 11">
                <a:extLst>
                  <a:ext uri="{FF2B5EF4-FFF2-40B4-BE49-F238E27FC236}">
                    <a16:creationId xmlns:a16="http://schemas.microsoft.com/office/drawing/2014/main" id="{5C4D9AB4-556B-4E78-A80C-18DAC93D1474}"/>
                  </a:ext>
                </a:extLst>
              </p:cNvPr>
              <p:cNvSpPr/>
              <p:nvPr/>
            </p:nvSpPr>
            <p:spPr>
              <a:xfrm rot="5400000">
                <a:off x="8067378" y="3153763"/>
                <a:ext cx="856113" cy="1538496"/>
              </a:xfrm>
              <a:prstGeom prst="downArrow">
                <a:avLst/>
              </a:prstGeom>
              <a:solidFill>
                <a:schemeClr val="accent1"/>
              </a:solidFill>
              <a:ln w="25400" cap="flat" cmpd="sng" algn="ctr">
                <a:noFill/>
                <a:prstDash val="solid"/>
              </a:ln>
              <a:effectLst/>
            </p:spPr>
            <p:txBody>
              <a:bodyPr vert="vert270" lIns="0" tIns="0" rIns="0" bIns="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Favors BIC/FTC/TAF</a:t>
                </a:r>
              </a:p>
            </p:txBody>
          </p:sp>
          <p:cxnSp>
            <p:nvCxnSpPr>
              <p:cNvPr id="119" name="Straight Connector 118">
                <a:extLst>
                  <a:ext uri="{FF2B5EF4-FFF2-40B4-BE49-F238E27FC236}">
                    <a16:creationId xmlns:a16="http://schemas.microsoft.com/office/drawing/2014/main" id="{EB489E2F-C918-407D-9636-493B15457ED4}"/>
                  </a:ext>
                </a:extLst>
              </p:cNvPr>
              <p:cNvCxnSpPr>
                <a:cxnSpLocks/>
              </p:cNvCxnSpPr>
              <p:nvPr/>
            </p:nvCxnSpPr>
            <p:spPr bwMode="auto">
              <a:xfrm>
                <a:off x="7730549" y="3923011"/>
                <a:ext cx="7791" cy="2067718"/>
              </a:xfrm>
              <a:prstGeom prst="line">
                <a:avLst/>
              </a:prstGeom>
              <a:noFill/>
              <a:ln w="19050" cap="flat" cmpd="sng" algn="ctr">
                <a:solidFill>
                  <a:srgbClr val="8397AC"/>
                </a:solidFill>
                <a:prstDash val="sysDash"/>
              </a:ln>
              <a:effectLst/>
            </p:spPr>
          </p:cxnSp>
          <p:sp>
            <p:nvSpPr>
              <p:cNvPr id="120" name="TextBox 119">
                <a:extLst>
                  <a:ext uri="{FF2B5EF4-FFF2-40B4-BE49-F238E27FC236}">
                    <a16:creationId xmlns:a16="http://schemas.microsoft.com/office/drawing/2014/main" id="{3A5A488F-308A-4775-A43C-C781F61947E4}"/>
                  </a:ext>
                </a:extLst>
              </p:cNvPr>
              <p:cNvSpPr txBox="1"/>
              <p:nvPr/>
            </p:nvSpPr>
            <p:spPr>
              <a:xfrm>
                <a:off x="8679920" y="4829418"/>
                <a:ext cx="636573"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-0.7</a:t>
                </a:r>
              </a:p>
            </p:txBody>
          </p:sp>
          <p:sp>
            <p:nvSpPr>
              <p:cNvPr id="121" name="TextBox 120">
                <a:extLst>
                  <a:ext uri="{FF2B5EF4-FFF2-40B4-BE49-F238E27FC236}">
                    <a16:creationId xmlns:a16="http://schemas.microsoft.com/office/drawing/2014/main" id="{5370ABBA-81BC-43DC-B80D-255772D7DCDA}"/>
                  </a:ext>
                </a:extLst>
              </p:cNvPr>
              <p:cNvSpPr txBox="1"/>
              <p:nvPr/>
            </p:nvSpPr>
            <p:spPr>
              <a:xfrm>
                <a:off x="9472421" y="5158832"/>
                <a:ext cx="458498" cy="276999"/>
              </a:xfrm>
              <a:prstGeom prst="rect">
                <a:avLst/>
              </a:prstGeom>
              <a:noFill/>
            </p:spPr>
            <p:txBody>
              <a:bodyPr wrap="square" lIns="0" tIns="0" rIns="0" bIns="0"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122" name="TextBox 121">
                <a:extLst>
                  <a:ext uri="{FF2B5EF4-FFF2-40B4-BE49-F238E27FC236}">
                    <a16:creationId xmlns:a16="http://schemas.microsoft.com/office/drawing/2014/main" id="{02AC6CFA-6C09-42BF-B90E-E14F5D91568D}"/>
                  </a:ext>
                </a:extLst>
              </p:cNvPr>
              <p:cNvSpPr txBox="1"/>
              <p:nvPr/>
            </p:nvSpPr>
            <p:spPr>
              <a:xfrm>
                <a:off x="8002298" y="5154380"/>
                <a:ext cx="294643" cy="276999"/>
              </a:xfrm>
              <a:prstGeom prst="rect">
                <a:avLst/>
              </a:prstGeom>
              <a:noFill/>
            </p:spPr>
            <p:txBody>
              <a:bodyPr wrap="none" lIns="0" tIns="0" rIns="0" bIns="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-2.8</a:t>
                </a:r>
              </a:p>
            </p:txBody>
          </p:sp>
          <p:cxnSp>
            <p:nvCxnSpPr>
              <p:cNvPr id="124" name="Straight Connector 123">
                <a:extLst>
                  <a:ext uri="{FF2B5EF4-FFF2-40B4-BE49-F238E27FC236}">
                    <a16:creationId xmlns:a16="http://schemas.microsoft.com/office/drawing/2014/main" id="{DFE8F4F4-B3CF-4CE1-B13A-79F8CD67E01E}"/>
                  </a:ext>
                </a:extLst>
              </p:cNvPr>
              <p:cNvCxnSpPr>
                <a:cxnSpLocks/>
              </p:cNvCxnSpPr>
              <p:nvPr/>
            </p:nvCxnSpPr>
            <p:spPr bwMode="auto">
              <a:xfrm>
                <a:off x="7725247" y="5999693"/>
                <a:ext cx="3072509" cy="0"/>
              </a:xfrm>
              <a:prstGeom prst="line">
                <a:avLst/>
              </a:prstGeom>
              <a:noFill/>
              <a:ln w="28575" cap="flat" cmpd="sng" algn="ctr">
                <a:solidFill>
                  <a:schemeClr val="bg1"/>
                </a:solidFill>
                <a:prstDash val="solid"/>
                <a:round/>
                <a:headEnd type="none" w="med" len="med"/>
                <a:tailEnd type="none" w="med" len="med"/>
              </a:ln>
              <a:effectLst/>
            </p:spPr>
          </p:cxnSp>
          <p:grpSp>
            <p:nvGrpSpPr>
              <p:cNvPr id="125" name="Group 124">
                <a:extLst>
                  <a:ext uri="{FF2B5EF4-FFF2-40B4-BE49-F238E27FC236}">
                    <a16:creationId xmlns:a16="http://schemas.microsoft.com/office/drawing/2014/main" id="{B4CA7347-8BAE-4C19-BEE2-615BF42612EA}"/>
                  </a:ext>
                </a:extLst>
              </p:cNvPr>
              <p:cNvGrpSpPr/>
              <p:nvPr/>
            </p:nvGrpSpPr>
            <p:grpSpPr>
              <a:xfrm>
                <a:off x="7733979" y="5997734"/>
                <a:ext cx="3063777" cy="71892"/>
                <a:chOff x="7797977" y="3362633"/>
                <a:chExt cx="1018839" cy="71174"/>
              </a:xfrm>
            </p:grpSpPr>
            <p:cxnSp>
              <p:nvCxnSpPr>
                <p:cNvPr id="144" name="Straight Connector 143">
                  <a:extLst>
                    <a:ext uri="{FF2B5EF4-FFF2-40B4-BE49-F238E27FC236}">
                      <a16:creationId xmlns:a16="http://schemas.microsoft.com/office/drawing/2014/main" id="{20341FD6-AE09-4F0A-9CF7-61A76173ADA4}"/>
                    </a:ext>
                  </a:extLst>
                </p:cNvPr>
                <p:cNvCxnSpPr/>
                <p:nvPr/>
              </p:nvCxnSpPr>
              <p:spPr bwMode="auto">
                <a:xfrm>
                  <a:off x="7797977"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4D1C9E9D-66EC-455A-88B6-7F5549C39A67}"/>
                    </a:ext>
                  </a:extLst>
                </p:cNvPr>
                <p:cNvCxnSpPr/>
                <p:nvPr/>
              </p:nvCxnSpPr>
              <p:spPr bwMode="auto">
                <a:xfrm>
                  <a:off x="8052687"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62B5E271-303C-4A38-B6DE-3C78EA3359E2}"/>
                    </a:ext>
                  </a:extLst>
                </p:cNvPr>
                <p:cNvCxnSpPr/>
                <p:nvPr/>
              </p:nvCxnSpPr>
              <p:spPr bwMode="auto">
                <a:xfrm>
                  <a:off x="8307397"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881CDCFD-3379-40AC-8FCA-138D98550728}"/>
                    </a:ext>
                  </a:extLst>
                </p:cNvPr>
                <p:cNvCxnSpPr/>
                <p:nvPr/>
              </p:nvCxnSpPr>
              <p:spPr bwMode="auto">
                <a:xfrm>
                  <a:off x="8562106" y="3362633"/>
                  <a:ext cx="0" cy="71174"/>
                </a:xfrm>
                <a:prstGeom prst="line">
                  <a:avLst/>
                </a:prstGeom>
                <a:noFill/>
                <a:ln w="28575" cap="flat" cmpd="sng" algn="ctr">
                  <a:solidFill>
                    <a:schemeClr val="bg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AF1441D6-62FA-49C9-8D81-8BC91B310994}"/>
                    </a:ext>
                  </a:extLst>
                </p:cNvPr>
                <p:cNvCxnSpPr/>
                <p:nvPr/>
              </p:nvCxnSpPr>
              <p:spPr bwMode="auto">
                <a:xfrm>
                  <a:off x="8816816" y="3362633"/>
                  <a:ext cx="0" cy="71174"/>
                </a:xfrm>
                <a:prstGeom prst="line">
                  <a:avLst/>
                </a:prstGeom>
                <a:noFill/>
                <a:ln w="28575" cap="flat" cmpd="sng" algn="ctr">
                  <a:solidFill>
                    <a:schemeClr val="bg1"/>
                  </a:solidFill>
                  <a:prstDash val="solid"/>
                  <a:round/>
                  <a:headEnd type="none" w="med" len="med"/>
                  <a:tailEnd type="none" w="med" len="med"/>
                </a:ln>
                <a:effectLst/>
              </p:spPr>
            </p:cxnSp>
          </p:grpSp>
          <p:cxnSp>
            <p:nvCxnSpPr>
              <p:cNvPr id="137" name="Straight Connector 136">
                <a:extLst>
                  <a:ext uri="{FF2B5EF4-FFF2-40B4-BE49-F238E27FC236}">
                    <a16:creationId xmlns:a16="http://schemas.microsoft.com/office/drawing/2014/main" id="{FDBBC959-0841-4353-89FB-A4E185DB079A}"/>
                  </a:ext>
                </a:extLst>
              </p:cNvPr>
              <p:cNvCxnSpPr>
                <a:cxnSpLocks/>
              </p:cNvCxnSpPr>
              <p:nvPr/>
            </p:nvCxnSpPr>
            <p:spPr bwMode="auto">
              <a:xfrm flipH="1">
                <a:off x="8173908" y="5152780"/>
                <a:ext cx="1529705" cy="0"/>
              </a:xfrm>
              <a:prstGeom prst="line">
                <a:avLst/>
              </a:prstGeom>
              <a:noFill/>
              <a:ln w="28575" cap="flat" cmpd="sng" algn="ctr">
                <a:solidFill>
                  <a:schemeClr val="bg1"/>
                </a:solidFill>
                <a:prstDash val="solid"/>
                <a:round/>
                <a:headEnd type="none" w="med" len="med"/>
                <a:tailEnd type="none" w="med" len="med"/>
              </a:ln>
              <a:effectLst/>
            </p:spPr>
          </p:cxnSp>
          <p:sp>
            <p:nvSpPr>
              <p:cNvPr id="140" name="Rectangle 139">
                <a:extLst>
                  <a:ext uri="{FF2B5EF4-FFF2-40B4-BE49-F238E27FC236}">
                    <a16:creationId xmlns:a16="http://schemas.microsoft.com/office/drawing/2014/main" id="{4C09E7F4-CDD0-45F6-A1B9-58E2E80E4D38}"/>
                  </a:ext>
                </a:extLst>
              </p:cNvPr>
              <p:cNvSpPr/>
              <p:nvPr/>
            </p:nvSpPr>
            <p:spPr bwMode="auto">
              <a:xfrm>
                <a:off x="8945680" y="5101937"/>
                <a:ext cx="105055" cy="102553"/>
              </a:xfrm>
              <a:prstGeom prst="rect">
                <a:avLst/>
              </a:prstGeom>
              <a:solidFill>
                <a:schemeClr val="bg1"/>
              </a:solidFill>
              <a:ln w="0">
                <a:noFill/>
                <a:miter lim="800000"/>
                <a:headEnd/>
                <a:tailEnd/>
              </a:ln>
            </p:spPr>
            <p:txBody>
              <a:bodyPr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1" i="0" u="none" strike="noStrike" kern="1200" cap="none" spc="0" normalizeH="0" baseline="0" noProof="0" dirty="0">
                  <a:ln>
                    <a:noFill/>
                  </a:ln>
                  <a:solidFill>
                    <a:srgbClr val="FFFFFF"/>
                  </a:solidFill>
                  <a:effectLst/>
                  <a:uLnTx/>
                  <a:uFillTx/>
                  <a:latin typeface="Arial"/>
                  <a:ea typeface="+mn-ea"/>
                  <a:cs typeface="+mn-cs"/>
                </a:endParaRPr>
              </a:p>
            </p:txBody>
          </p:sp>
        </p:grpSp>
        <p:sp>
          <p:nvSpPr>
            <p:cNvPr id="93" name="TextBox 92">
              <a:extLst>
                <a:ext uri="{FF2B5EF4-FFF2-40B4-BE49-F238E27FC236}">
                  <a16:creationId xmlns:a16="http://schemas.microsoft.com/office/drawing/2014/main" id="{3682B74D-CBC1-4DEC-84AA-7A3D7FEBBD3A}"/>
                </a:ext>
              </a:extLst>
            </p:cNvPr>
            <p:cNvSpPr txBox="1"/>
            <p:nvPr/>
          </p:nvSpPr>
          <p:spPr bwMode="auto">
            <a:xfrm>
              <a:off x="6917903" y="1806692"/>
              <a:ext cx="446896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≥50 c/mL</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Treatment Difference, % (95% CI)</a:t>
              </a:r>
            </a:p>
          </p:txBody>
        </p:sp>
      </p:grpSp>
      <p:grpSp>
        <p:nvGrpSpPr>
          <p:cNvPr id="109" name="Group 108">
            <a:extLst>
              <a:ext uri="{FF2B5EF4-FFF2-40B4-BE49-F238E27FC236}">
                <a16:creationId xmlns:a16="http://schemas.microsoft.com/office/drawing/2014/main" id="{2917AF60-9617-4D7E-865A-DA890F4C6DCD}"/>
              </a:ext>
            </a:extLst>
          </p:cNvPr>
          <p:cNvGrpSpPr/>
          <p:nvPr/>
        </p:nvGrpSpPr>
        <p:grpSpPr>
          <a:xfrm>
            <a:off x="9392911" y="6207927"/>
            <a:ext cx="2488502" cy="454909"/>
            <a:chOff x="9392911" y="6207927"/>
            <a:chExt cx="2488502" cy="454909"/>
          </a:xfrm>
        </p:grpSpPr>
        <p:pic>
          <p:nvPicPr>
            <p:cNvPr id="110" name="Picture 109" descr="A picture containing text, ax, wheel&#10;&#10;Description automatically generated">
              <a:extLst>
                <a:ext uri="{FF2B5EF4-FFF2-40B4-BE49-F238E27FC236}">
                  <a16:creationId xmlns:a16="http://schemas.microsoft.com/office/drawing/2014/main" id="{3B6AF411-66EC-41B9-ABD1-3E00321153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1" name="Rectangle 8">
              <a:extLst>
                <a:ext uri="{FF2B5EF4-FFF2-40B4-BE49-F238E27FC236}">
                  <a16:creationId xmlns:a16="http://schemas.microsoft.com/office/drawing/2014/main" id="{41B1AFBF-7254-4452-A8EA-D02D3148276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84357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7A6A7-1B95-45DD-9F65-DF43D2E9C1B7}"/>
              </a:ext>
            </a:extLst>
          </p:cNvPr>
          <p:cNvSpPr>
            <a:spLocks noGrp="1"/>
          </p:cNvSpPr>
          <p:nvPr>
            <p:ph type="title"/>
          </p:nvPr>
        </p:nvSpPr>
        <p:spPr/>
        <p:txBody>
          <a:bodyPr/>
          <a:lstStyle/>
          <a:p>
            <a:r>
              <a:rPr lang="en-US" altLang="en-US" dirty="0"/>
              <a:t>Study 380-4030: Viral Suppression by </a:t>
            </a:r>
            <a:br>
              <a:rPr lang="en-US" altLang="en-US" dirty="0"/>
            </a:br>
            <a:r>
              <a:rPr lang="en-US" altLang="en-US" dirty="0"/>
              <a:t>Baseline NRTI Resistance</a:t>
            </a:r>
            <a:endParaRPr lang="en-US" dirty="0"/>
          </a:p>
        </p:txBody>
      </p:sp>
      <p:sp>
        <p:nvSpPr>
          <p:cNvPr id="3" name="Content Placeholder 2">
            <a:extLst>
              <a:ext uri="{FF2B5EF4-FFF2-40B4-BE49-F238E27FC236}">
                <a16:creationId xmlns:a16="http://schemas.microsoft.com/office/drawing/2014/main" id="{78552442-4ADD-426F-AD43-28D754465619}"/>
              </a:ext>
            </a:extLst>
          </p:cNvPr>
          <p:cNvSpPr>
            <a:spLocks noGrp="1"/>
          </p:cNvSpPr>
          <p:nvPr>
            <p:ph idx="1"/>
          </p:nvPr>
        </p:nvSpPr>
        <p:spPr/>
        <p:txBody>
          <a:bodyPr/>
          <a:lstStyle/>
          <a:p>
            <a:r>
              <a:rPr lang="en-US" dirty="0"/>
              <a:t>HIV-1 RNA ≥50 c/mL not observed in any patient with preexisting NRTI resistance</a:t>
            </a:r>
          </a:p>
        </p:txBody>
      </p:sp>
      <p:sp>
        <p:nvSpPr>
          <p:cNvPr id="5" name="Text Box 11">
            <a:extLst>
              <a:ext uri="{FF2B5EF4-FFF2-40B4-BE49-F238E27FC236}">
                <a16:creationId xmlns:a16="http://schemas.microsoft.com/office/drawing/2014/main" id="{A8276FE8-9638-40C9-8CB5-CCCAD1E3E34E}"/>
              </a:ext>
            </a:extLst>
          </p:cNvPr>
          <p:cNvSpPr txBox="1">
            <a:spLocks noChangeArrowheads="1"/>
          </p:cNvSpPr>
          <p:nvPr/>
        </p:nvSpPr>
        <p:spPr bwMode="auto">
          <a:xfrm>
            <a:off x="405286" y="6367634"/>
            <a:ext cx="80105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Sax. CID. 2021;73;e485. Sax. IAS 2019. Abstr MOAB0105. </a:t>
            </a:r>
          </a:p>
        </p:txBody>
      </p:sp>
      <p:sp>
        <p:nvSpPr>
          <p:cNvPr id="12" name="TextBox 11">
            <a:extLst>
              <a:ext uri="{FF2B5EF4-FFF2-40B4-BE49-F238E27FC236}">
                <a16:creationId xmlns:a16="http://schemas.microsoft.com/office/drawing/2014/main" id="{8ED59039-0F63-4B16-A28B-28F33E25CD23}"/>
              </a:ext>
            </a:extLst>
          </p:cNvPr>
          <p:cNvSpPr txBox="1"/>
          <p:nvPr/>
        </p:nvSpPr>
        <p:spPr bwMode="auto">
          <a:xfrm>
            <a:off x="1789812" y="2077535"/>
            <a:ext cx="91077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Virologic Outcomes at Wk 48 (FDA Snapshot)</a:t>
            </a:r>
          </a:p>
        </p:txBody>
      </p:sp>
      <p:sp>
        <p:nvSpPr>
          <p:cNvPr id="79" name="Rectangle 78">
            <a:extLst>
              <a:ext uri="{FF2B5EF4-FFF2-40B4-BE49-F238E27FC236}">
                <a16:creationId xmlns:a16="http://schemas.microsoft.com/office/drawing/2014/main" id="{1DB709B7-98D4-4C7D-A081-383CB66F462C}"/>
              </a:ext>
            </a:extLst>
          </p:cNvPr>
          <p:cNvSpPr/>
          <p:nvPr/>
        </p:nvSpPr>
        <p:spPr>
          <a:xfrm>
            <a:off x="723899" y="5406639"/>
            <a:ext cx="10758303" cy="769441"/>
          </a:xfrm>
          <a:prstGeom prst="rect">
            <a:avLst/>
          </a:prstGeom>
          <a:ln w="28575">
            <a:solidFill>
              <a:schemeClr val="accent4"/>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Data suggest that switching 1 high-resistance barrier drug for another may be effective </a:t>
            </a:r>
            <a:br>
              <a:rPr kumimoji="0" lang="en-US" sz="22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br>
            <a:r>
              <a:rPr kumimoji="0" lang="en-US" sz="2200" b="1" i="0" u="none" strike="noStrike" kern="1200" cap="none" spc="0" normalizeH="0" baseline="0" noProof="0" dirty="0">
                <a:ln>
                  <a:noFill/>
                </a:ln>
                <a:solidFill>
                  <a:srgbClr val="00823B"/>
                </a:solidFill>
                <a:effectLst/>
                <a:uLnTx/>
                <a:uFillTx/>
                <a:latin typeface="Calibri" panose="020F0502020204030204" pitchFamily="34" charset="0"/>
                <a:ea typeface="+mn-ea"/>
                <a:cs typeface="+mn-cs"/>
              </a:rPr>
              <a:t>in patients with viral suppression, even in the setting of underlying resistance</a:t>
            </a:r>
          </a:p>
        </p:txBody>
      </p:sp>
      <p:grpSp>
        <p:nvGrpSpPr>
          <p:cNvPr id="9" name="Group 8">
            <a:extLst>
              <a:ext uri="{FF2B5EF4-FFF2-40B4-BE49-F238E27FC236}">
                <a16:creationId xmlns:a16="http://schemas.microsoft.com/office/drawing/2014/main" id="{8D287100-00B0-4A8F-B299-A897ADB0F24D}"/>
              </a:ext>
            </a:extLst>
          </p:cNvPr>
          <p:cNvGrpSpPr/>
          <p:nvPr/>
        </p:nvGrpSpPr>
        <p:grpSpPr>
          <a:xfrm>
            <a:off x="473021" y="2049578"/>
            <a:ext cx="11519831" cy="3366804"/>
            <a:chOff x="473021" y="2194426"/>
            <a:chExt cx="11519831" cy="3366804"/>
          </a:xfrm>
        </p:grpSpPr>
        <p:grpSp>
          <p:nvGrpSpPr>
            <p:cNvPr id="4" name="Group 3">
              <a:extLst>
                <a:ext uri="{FF2B5EF4-FFF2-40B4-BE49-F238E27FC236}">
                  <a16:creationId xmlns:a16="http://schemas.microsoft.com/office/drawing/2014/main" id="{D897C0FD-ED1F-46AE-9DC3-1DE5AF0984D7}"/>
                </a:ext>
              </a:extLst>
            </p:cNvPr>
            <p:cNvGrpSpPr/>
            <p:nvPr/>
          </p:nvGrpSpPr>
          <p:grpSpPr>
            <a:xfrm>
              <a:off x="510227" y="2194426"/>
              <a:ext cx="11482625" cy="3366804"/>
              <a:chOff x="1085090" y="2237081"/>
              <a:chExt cx="10586723" cy="4068604"/>
            </a:xfrm>
          </p:grpSpPr>
          <p:cxnSp>
            <p:nvCxnSpPr>
              <p:cNvPr id="15" name="Straight Connector 14">
                <a:extLst>
                  <a:ext uri="{FF2B5EF4-FFF2-40B4-BE49-F238E27FC236}">
                    <a16:creationId xmlns:a16="http://schemas.microsoft.com/office/drawing/2014/main" id="{4F15FC41-A1BA-472A-9A57-89F1C245F004}"/>
                  </a:ext>
                </a:extLst>
              </p:cNvPr>
              <p:cNvCxnSpPr>
                <a:cxnSpLocks/>
              </p:cNvCxnSpPr>
              <p:nvPr/>
            </p:nvCxnSpPr>
            <p:spPr bwMode="auto">
              <a:xfrm flipV="1">
                <a:off x="1778403" y="2931737"/>
                <a:ext cx="0" cy="2686638"/>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ADC3420C-FC41-4FE6-AFC4-75CD945CAF73}"/>
                  </a:ext>
                </a:extLst>
              </p:cNvPr>
              <p:cNvCxnSpPr/>
              <p:nvPr/>
            </p:nvCxnSpPr>
            <p:spPr bwMode="auto">
              <a:xfrm flipH="1">
                <a:off x="1702986" y="29411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31C54E0C-3893-4788-82C4-255A405E1AE0}"/>
                  </a:ext>
                </a:extLst>
              </p:cNvPr>
              <p:cNvCxnSpPr/>
              <p:nvPr/>
            </p:nvCxnSpPr>
            <p:spPr bwMode="auto">
              <a:xfrm flipH="1">
                <a:off x="1702986" y="347660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C33E23E9-3044-46ED-8B84-91DF374721AC}"/>
                  </a:ext>
                </a:extLst>
              </p:cNvPr>
              <p:cNvCxnSpPr/>
              <p:nvPr/>
            </p:nvCxnSpPr>
            <p:spPr bwMode="auto">
              <a:xfrm flipH="1">
                <a:off x="1702986" y="401204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770A4055-AB4F-41A8-ABB2-B5A051C25624}"/>
                  </a:ext>
                </a:extLst>
              </p:cNvPr>
              <p:cNvCxnSpPr/>
              <p:nvPr/>
            </p:nvCxnSpPr>
            <p:spPr bwMode="auto">
              <a:xfrm flipH="1">
                <a:off x="1702986" y="454748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3D2DC5CE-9FC3-4CDB-BFBD-71DAF95FFB7E}"/>
                  </a:ext>
                </a:extLst>
              </p:cNvPr>
              <p:cNvCxnSpPr/>
              <p:nvPr/>
            </p:nvCxnSpPr>
            <p:spPr bwMode="auto">
              <a:xfrm flipH="1">
                <a:off x="1702986" y="5082931"/>
                <a:ext cx="64008" cy="0"/>
              </a:xfrm>
              <a:prstGeom prst="line">
                <a:avLst/>
              </a:prstGeom>
              <a:noFill/>
              <a:ln w="28575" cap="flat" cmpd="sng" algn="ctr">
                <a:solidFill>
                  <a:schemeClr val="bg1"/>
                </a:solidFill>
                <a:prstDash val="solid"/>
                <a:round/>
                <a:headEnd type="none" w="med" len="med"/>
                <a:tailEnd type="none" w="med" len="med"/>
              </a:ln>
              <a:effectLst/>
            </p:spPr>
          </p:cxnSp>
          <p:sp>
            <p:nvSpPr>
              <p:cNvPr id="33" name="TextBox 32">
                <a:extLst>
                  <a:ext uri="{FF2B5EF4-FFF2-40B4-BE49-F238E27FC236}">
                    <a16:creationId xmlns:a16="http://schemas.microsoft.com/office/drawing/2014/main" id="{DDEA13F9-4C4D-4BEB-9335-D1175600AA87}"/>
                  </a:ext>
                </a:extLst>
              </p:cNvPr>
              <p:cNvSpPr txBox="1"/>
              <p:nvPr/>
            </p:nvSpPr>
            <p:spPr bwMode="auto">
              <a:xfrm>
                <a:off x="9381311" y="2237081"/>
                <a:ext cx="2290502"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BIC/FTC/TAF (n = 284)</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DTG + FTC/TAF (n = 281)</a:t>
                </a:r>
              </a:p>
            </p:txBody>
          </p:sp>
          <p:sp>
            <p:nvSpPr>
              <p:cNvPr id="34" name="Rectangle 33">
                <a:extLst>
                  <a:ext uri="{FF2B5EF4-FFF2-40B4-BE49-F238E27FC236}">
                    <a16:creationId xmlns:a16="http://schemas.microsoft.com/office/drawing/2014/main" id="{3A9F56F6-ADBE-461E-9C36-7B6B4964B522}"/>
                  </a:ext>
                </a:extLst>
              </p:cNvPr>
              <p:cNvSpPr/>
              <p:nvPr/>
            </p:nvSpPr>
            <p:spPr bwMode="auto">
              <a:xfrm>
                <a:off x="9279443" y="2379186"/>
                <a:ext cx="134889" cy="176801"/>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5" name="Rectangle 34">
                <a:extLst>
                  <a:ext uri="{FF2B5EF4-FFF2-40B4-BE49-F238E27FC236}">
                    <a16:creationId xmlns:a16="http://schemas.microsoft.com/office/drawing/2014/main" id="{3FBCCE40-D530-4851-BBB0-05E1E782639F}"/>
                  </a:ext>
                </a:extLst>
              </p:cNvPr>
              <p:cNvSpPr/>
              <p:nvPr/>
            </p:nvSpPr>
            <p:spPr bwMode="auto">
              <a:xfrm>
                <a:off x="9279443" y="2644148"/>
                <a:ext cx="134889" cy="176801"/>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37" name="TextBox 36">
                <a:extLst>
                  <a:ext uri="{FF2B5EF4-FFF2-40B4-BE49-F238E27FC236}">
                    <a16:creationId xmlns:a16="http://schemas.microsoft.com/office/drawing/2014/main" id="{4B0015E5-0372-48BA-8ABB-6F01766808A4}"/>
                  </a:ext>
                </a:extLst>
              </p:cNvPr>
              <p:cNvSpPr txBox="1"/>
              <p:nvPr/>
            </p:nvSpPr>
            <p:spPr bwMode="auto">
              <a:xfrm>
                <a:off x="1131220" y="2754111"/>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8" name="TextBox 37">
                <a:extLst>
                  <a:ext uri="{FF2B5EF4-FFF2-40B4-BE49-F238E27FC236}">
                    <a16:creationId xmlns:a16="http://schemas.microsoft.com/office/drawing/2014/main" id="{AE740C19-D883-48E3-955B-670DFEC8DAE2}"/>
                  </a:ext>
                </a:extLst>
              </p:cNvPr>
              <p:cNvSpPr txBox="1"/>
              <p:nvPr/>
            </p:nvSpPr>
            <p:spPr bwMode="auto">
              <a:xfrm>
                <a:off x="1131220" y="3289318"/>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80</a:t>
                </a:r>
              </a:p>
            </p:txBody>
          </p:sp>
          <p:sp>
            <p:nvSpPr>
              <p:cNvPr id="39" name="TextBox 38">
                <a:extLst>
                  <a:ext uri="{FF2B5EF4-FFF2-40B4-BE49-F238E27FC236}">
                    <a16:creationId xmlns:a16="http://schemas.microsoft.com/office/drawing/2014/main" id="{06581E20-63C5-4E4E-96F2-1FCAF6EB00C2}"/>
                  </a:ext>
                </a:extLst>
              </p:cNvPr>
              <p:cNvSpPr txBox="1"/>
              <p:nvPr/>
            </p:nvSpPr>
            <p:spPr bwMode="auto">
              <a:xfrm>
                <a:off x="1131220" y="3824523"/>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60</a:t>
                </a:r>
              </a:p>
            </p:txBody>
          </p:sp>
          <p:sp>
            <p:nvSpPr>
              <p:cNvPr id="40" name="TextBox 39">
                <a:extLst>
                  <a:ext uri="{FF2B5EF4-FFF2-40B4-BE49-F238E27FC236}">
                    <a16:creationId xmlns:a16="http://schemas.microsoft.com/office/drawing/2014/main" id="{D6BEEDF7-14DF-439A-A016-F4721073264C}"/>
                  </a:ext>
                </a:extLst>
              </p:cNvPr>
              <p:cNvSpPr txBox="1"/>
              <p:nvPr/>
            </p:nvSpPr>
            <p:spPr bwMode="auto">
              <a:xfrm>
                <a:off x="1085090" y="4359726"/>
                <a:ext cx="602109" cy="370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40</a:t>
                </a:r>
              </a:p>
            </p:txBody>
          </p:sp>
          <p:sp>
            <p:nvSpPr>
              <p:cNvPr id="41" name="TextBox 40">
                <a:extLst>
                  <a:ext uri="{FF2B5EF4-FFF2-40B4-BE49-F238E27FC236}">
                    <a16:creationId xmlns:a16="http://schemas.microsoft.com/office/drawing/2014/main" id="{97819DB3-B2AF-4939-822B-D3A2603D0659}"/>
                  </a:ext>
                </a:extLst>
              </p:cNvPr>
              <p:cNvSpPr txBox="1"/>
              <p:nvPr/>
            </p:nvSpPr>
            <p:spPr bwMode="auto">
              <a:xfrm>
                <a:off x="1131220" y="4894935"/>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a:t>
                </a:r>
              </a:p>
            </p:txBody>
          </p:sp>
          <p:sp>
            <p:nvSpPr>
              <p:cNvPr id="42" name="TextBox 41">
                <a:extLst>
                  <a:ext uri="{FF2B5EF4-FFF2-40B4-BE49-F238E27FC236}">
                    <a16:creationId xmlns:a16="http://schemas.microsoft.com/office/drawing/2014/main" id="{82E1FE95-EA07-474D-BF1B-FCA52004BBEE}"/>
                  </a:ext>
                </a:extLst>
              </p:cNvPr>
              <p:cNvSpPr txBox="1"/>
              <p:nvPr/>
            </p:nvSpPr>
            <p:spPr bwMode="auto">
              <a:xfrm>
                <a:off x="1131220" y="5430144"/>
                <a:ext cx="602109" cy="37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1" fontAlgn="auto" latinLnBrk="0" hangingPunct="1">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0</a:t>
                </a:r>
              </a:p>
            </p:txBody>
          </p:sp>
          <p:sp>
            <p:nvSpPr>
              <p:cNvPr id="43" name="TextBox 42">
                <a:extLst>
                  <a:ext uri="{FF2B5EF4-FFF2-40B4-BE49-F238E27FC236}">
                    <a16:creationId xmlns:a16="http://schemas.microsoft.com/office/drawing/2014/main" id="{236C33E3-2DDD-4324-9E28-F96817BE413F}"/>
                  </a:ext>
                </a:extLst>
              </p:cNvPr>
              <p:cNvSpPr txBox="1"/>
              <p:nvPr/>
            </p:nvSpPr>
            <p:spPr bwMode="auto">
              <a:xfrm>
                <a:off x="1812294" y="5599015"/>
                <a:ext cx="151576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Overall</a:t>
                </a:r>
              </a:p>
            </p:txBody>
          </p:sp>
          <p:sp>
            <p:nvSpPr>
              <p:cNvPr id="44" name="TextBox 43">
                <a:extLst>
                  <a:ext uri="{FF2B5EF4-FFF2-40B4-BE49-F238E27FC236}">
                    <a16:creationId xmlns:a16="http://schemas.microsoft.com/office/drawing/2014/main" id="{246F49D1-DA1C-4E5E-A134-850F3C23EFD6}"/>
                  </a:ext>
                </a:extLst>
              </p:cNvPr>
              <p:cNvSpPr txBox="1"/>
              <p:nvPr/>
            </p:nvSpPr>
            <p:spPr bwMode="auto">
              <a:xfrm>
                <a:off x="3194483" y="5599015"/>
                <a:ext cx="1770419"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K65R or ≥3 TAMs</a:t>
                </a:r>
              </a:p>
            </p:txBody>
          </p:sp>
          <p:sp>
            <p:nvSpPr>
              <p:cNvPr id="45" name="TextBox 44">
                <a:extLst>
                  <a:ext uri="{FF2B5EF4-FFF2-40B4-BE49-F238E27FC236}">
                    <a16:creationId xmlns:a16="http://schemas.microsoft.com/office/drawing/2014/main" id="{3BE22DEE-69A2-4FCF-BE4E-AF5B53BD2A35}"/>
                  </a:ext>
                </a:extLst>
              </p:cNvPr>
              <p:cNvSpPr txBox="1"/>
              <p:nvPr/>
            </p:nvSpPr>
            <p:spPr bwMode="auto">
              <a:xfrm>
                <a:off x="4717425" y="5599015"/>
                <a:ext cx="1770419"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Other NRTI Resistance</a:t>
                </a:r>
              </a:p>
            </p:txBody>
          </p:sp>
          <p:sp>
            <p:nvSpPr>
              <p:cNvPr id="46" name="TextBox 45">
                <a:extLst>
                  <a:ext uri="{FF2B5EF4-FFF2-40B4-BE49-F238E27FC236}">
                    <a16:creationId xmlns:a16="http://schemas.microsoft.com/office/drawing/2014/main" id="{CB639A76-2E5C-4191-B485-5302E5A2D18B}"/>
                  </a:ext>
                </a:extLst>
              </p:cNvPr>
              <p:cNvSpPr txBox="1"/>
              <p:nvPr/>
            </p:nvSpPr>
            <p:spPr bwMode="auto">
              <a:xfrm>
                <a:off x="6386982" y="5599015"/>
                <a:ext cx="1515768"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NRTI Resistance</a:t>
                </a:r>
              </a:p>
            </p:txBody>
          </p:sp>
          <p:sp>
            <p:nvSpPr>
              <p:cNvPr id="47" name="TextBox 46">
                <a:extLst>
                  <a:ext uri="{FF2B5EF4-FFF2-40B4-BE49-F238E27FC236}">
                    <a16:creationId xmlns:a16="http://schemas.microsoft.com/office/drawing/2014/main" id="{01FC671A-FC92-4F20-BC8F-37AED670BDA4}"/>
                  </a:ext>
                </a:extLst>
              </p:cNvPr>
              <p:cNvSpPr txBox="1"/>
              <p:nvPr/>
            </p:nvSpPr>
            <p:spPr bwMode="auto">
              <a:xfrm>
                <a:off x="7889397" y="5599015"/>
                <a:ext cx="151576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 M184V/I</a:t>
                </a:r>
              </a:p>
            </p:txBody>
          </p:sp>
          <p:sp>
            <p:nvSpPr>
              <p:cNvPr id="48" name="TextBox 47">
                <a:extLst>
                  <a:ext uri="{FF2B5EF4-FFF2-40B4-BE49-F238E27FC236}">
                    <a16:creationId xmlns:a16="http://schemas.microsoft.com/office/drawing/2014/main" id="{93C2F97A-3F5B-4281-A430-A4BDA9414FAD}"/>
                  </a:ext>
                </a:extLst>
              </p:cNvPr>
              <p:cNvSpPr txBox="1"/>
              <p:nvPr/>
            </p:nvSpPr>
            <p:spPr bwMode="auto">
              <a:xfrm>
                <a:off x="9435780" y="5599015"/>
                <a:ext cx="1517502" cy="706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M184VI ± Other Resistance</a:t>
                </a:r>
              </a:p>
            </p:txBody>
          </p:sp>
          <p:grpSp>
            <p:nvGrpSpPr>
              <p:cNvPr id="51" name="Group 50">
                <a:extLst>
                  <a:ext uri="{FF2B5EF4-FFF2-40B4-BE49-F238E27FC236}">
                    <a16:creationId xmlns:a16="http://schemas.microsoft.com/office/drawing/2014/main" id="{208EF6C8-BD5C-4679-8433-2D4F56BF29AD}"/>
                  </a:ext>
                </a:extLst>
              </p:cNvPr>
              <p:cNvGrpSpPr/>
              <p:nvPr/>
            </p:nvGrpSpPr>
            <p:grpSpPr>
              <a:xfrm>
                <a:off x="1979629" y="3170486"/>
                <a:ext cx="1148544" cy="2447887"/>
                <a:chOff x="1979629" y="3170487"/>
                <a:chExt cx="1148544" cy="2447887"/>
              </a:xfrm>
            </p:grpSpPr>
            <p:sp>
              <p:nvSpPr>
                <p:cNvPr id="49" name="Rectangle 48">
                  <a:extLst>
                    <a:ext uri="{FF2B5EF4-FFF2-40B4-BE49-F238E27FC236}">
                      <a16:creationId xmlns:a16="http://schemas.microsoft.com/office/drawing/2014/main" id="{6A9645E0-60F4-4FA9-B43E-1076A3F2FB52}"/>
                    </a:ext>
                  </a:extLst>
                </p:cNvPr>
                <p:cNvSpPr/>
                <p:nvPr/>
              </p:nvSpPr>
              <p:spPr bwMode="auto">
                <a:xfrm>
                  <a:off x="1979629" y="3170487"/>
                  <a:ext cx="574272" cy="244788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0" name="Rectangle 49">
                  <a:extLst>
                    <a:ext uri="{FF2B5EF4-FFF2-40B4-BE49-F238E27FC236}">
                      <a16:creationId xmlns:a16="http://schemas.microsoft.com/office/drawing/2014/main" id="{730BFB49-30E6-45C0-A32B-45AF47DF1E29}"/>
                    </a:ext>
                  </a:extLst>
                </p:cNvPr>
                <p:cNvSpPr/>
                <p:nvPr/>
              </p:nvSpPr>
              <p:spPr bwMode="auto">
                <a:xfrm>
                  <a:off x="2553901" y="3289317"/>
                  <a:ext cx="574272" cy="2329057"/>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52" name="Group 51">
                <a:extLst>
                  <a:ext uri="{FF2B5EF4-FFF2-40B4-BE49-F238E27FC236}">
                    <a16:creationId xmlns:a16="http://schemas.microsoft.com/office/drawing/2014/main" id="{FC59711B-FA7C-411D-9C54-2208566D1B8F}"/>
                  </a:ext>
                </a:extLst>
              </p:cNvPr>
              <p:cNvGrpSpPr/>
              <p:nvPr/>
            </p:nvGrpSpPr>
            <p:grpSpPr>
              <a:xfrm>
                <a:off x="3505450" y="3123444"/>
                <a:ext cx="1148544" cy="2495593"/>
                <a:chOff x="1979629" y="3123445"/>
                <a:chExt cx="1148544" cy="2495593"/>
              </a:xfrm>
            </p:grpSpPr>
            <p:sp>
              <p:nvSpPr>
                <p:cNvPr id="53" name="Rectangle 52">
                  <a:extLst>
                    <a:ext uri="{FF2B5EF4-FFF2-40B4-BE49-F238E27FC236}">
                      <a16:creationId xmlns:a16="http://schemas.microsoft.com/office/drawing/2014/main" id="{5B08F827-6603-4EBA-8A9F-4BA87A6CAC7B}"/>
                    </a:ext>
                  </a:extLst>
                </p:cNvPr>
                <p:cNvSpPr/>
                <p:nvPr/>
              </p:nvSpPr>
              <p:spPr bwMode="auto">
                <a:xfrm>
                  <a:off x="1979629" y="3123445"/>
                  <a:ext cx="574272" cy="2494930"/>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4" name="Rectangle 53">
                  <a:extLst>
                    <a:ext uri="{FF2B5EF4-FFF2-40B4-BE49-F238E27FC236}">
                      <a16:creationId xmlns:a16="http://schemas.microsoft.com/office/drawing/2014/main" id="{1C03AE30-FC9E-4196-89EF-981DEC1B08FE}"/>
                    </a:ext>
                  </a:extLst>
                </p:cNvPr>
                <p:cNvSpPr/>
                <p:nvPr/>
              </p:nvSpPr>
              <p:spPr bwMode="auto">
                <a:xfrm>
                  <a:off x="2553901" y="3132779"/>
                  <a:ext cx="574272" cy="2486259"/>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55" name="Group 54">
                <a:extLst>
                  <a:ext uri="{FF2B5EF4-FFF2-40B4-BE49-F238E27FC236}">
                    <a16:creationId xmlns:a16="http://schemas.microsoft.com/office/drawing/2014/main" id="{4FF3FE4D-4B5A-422C-A79F-9E5E793EECC1}"/>
                  </a:ext>
                </a:extLst>
              </p:cNvPr>
              <p:cNvGrpSpPr/>
              <p:nvPr/>
            </p:nvGrpSpPr>
            <p:grpSpPr>
              <a:xfrm>
                <a:off x="5031271" y="3289316"/>
                <a:ext cx="1148544" cy="2329057"/>
                <a:chOff x="1979629" y="3289317"/>
                <a:chExt cx="1148544" cy="2329057"/>
              </a:xfrm>
            </p:grpSpPr>
            <p:sp>
              <p:nvSpPr>
                <p:cNvPr id="56" name="Rectangle 55">
                  <a:extLst>
                    <a:ext uri="{FF2B5EF4-FFF2-40B4-BE49-F238E27FC236}">
                      <a16:creationId xmlns:a16="http://schemas.microsoft.com/office/drawing/2014/main" id="{454AEFC0-2A74-4360-AB97-185C571AB56C}"/>
                    </a:ext>
                  </a:extLst>
                </p:cNvPr>
                <p:cNvSpPr/>
                <p:nvPr/>
              </p:nvSpPr>
              <p:spPr bwMode="auto">
                <a:xfrm>
                  <a:off x="1979629" y="3289317"/>
                  <a:ext cx="574272" cy="232905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57" name="Rectangle 56">
                  <a:extLst>
                    <a:ext uri="{FF2B5EF4-FFF2-40B4-BE49-F238E27FC236}">
                      <a16:creationId xmlns:a16="http://schemas.microsoft.com/office/drawing/2014/main" id="{682C3F97-C7AD-4DCC-BE71-B801B70C506A}"/>
                    </a:ext>
                  </a:extLst>
                </p:cNvPr>
                <p:cNvSpPr/>
                <p:nvPr/>
              </p:nvSpPr>
              <p:spPr bwMode="auto">
                <a:xfrm>
                  <a:off x="2553901" y="3289317"/>
                  <a:ext cx="574272" cy="2329057"/>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58" name="Group 57">
                <a:extLst>
                  <a:ext uri="{FF2B5EF4-FFF2-40B4-BE49-F238E27FC236}">
                    <a16:creationId xmlns:a16="http://schemas.microsoft.com/office/drawing/2014/main" id="{29FECD5F-C19F-4239-9348-B6A13F68690C}"/>
                  </a:ext>
                </a:extLst>
              </p:cNvPr>
              <p:cNvGrpSpPr/>
              <p:nvPr/>
            </p:nvGrpSpPr>
            <p:grpSpPr>
              <a:xfrm>
                <a:off x="6557092" y="3170486"/>
                <a:ext cx="1148544" cy="2447887"/>
                <a:chOff x="1979629" y="3170487"/>
                <a:chExt cx="1148544" cy="2447887"/>
              </a:xfrm>
            </p:grpSpPr>
            <p:sp>
              <p:nvSpPr>
                <p:cNvPr id="59" name="Rectangle 58">
                  <a:extLst>
                    <a:ext uri="{FF2B5EF4-FFF2-40B4-BE49-F238E27FC236}">
                      <a16:creationId xmlns:a16="http://schemas.microsoft.com/office/drawing/2014/main" id="{53539ECD-EBAE-4F86-9F6C-79851EE3971F}"/>
                    </a:ext>
                  </a:extLst>
                </p:cNvPr>
                <p:cNvSpPr/>
                <p:nvPr/>
              </p:nvSpPr>
              <p:spPr bwMode="auto">
                <a:xfrm>
                  <a:off x="1979629" y="3170487"/>
                  <a:ext cx="574272" cy="244788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0" name="Rectangle 59">
                  <a:extLst>
                    <a:ext uri="{FF2B5EF4-FFF2-40B4-BE49-F238E27FC236}">
                      <a16:creationId xmlns:a16="http://schemas.microsoft.com/office/drawing/2014/main" id="{3F37AE71-2C93-4F80-93EC-71AD03DC82AD}"/>
                    </a:ext>
                  </a:extLst>
                </p:cNvPr>
                <p:cNvSpPr/>
                <p:nvPr/>
              </p:nvSpPr>
              <p:spPr bwMode="auto">
                <a:xfrm>
                  <a:off x="2553901" y="3346517"/>
                  <a:ext cx="574272" cy="2271854"/>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1" name="Group 60">
                <a:extLst>
                  <a:ext uri="{FF2B5EF4-FFF2-40B4-BE49-F238E27FC236}">
                    <a16:creationId xmlns:a16="http://schemas.microsoft.com/office/drawing/2014/main" id="{181D6DFA-C91A-4924-B978-193000BD834A}"/>
                  </a:ext>
                </a:extLst>
              </p:cNvPr>
              <p:cNvGrpSpPr/>
              <p:nvPr/>
            </p:nvGrpSpPr>
            <p:grpSpPr>
              <a:xfrm>
                <a:off x="8082913" y="3170486"/>
                <a:ext cx="1148544" cy="2447887"/>
                <a:chOff x="1979629" y="3170487"/>
                <a:chExt cx="1148544" cy="2447887"/>
              </a:xfrm>
            </p:grpSpPr>
            <p:sp>
              <p:nvSpPr>
                <p:cNvPr id="62" name="Rectangle 61">
                  <a:extLst>
                    <a:ext uri="{FF2B5EF4-FFF2-40B4-BE49-F238E27FC236}">
                      <a16:creationId xmlns:a16="http://schemas.microsoft.com/office/drawing/2014/main" id="{BDBD3EEF-FBA9-40A7-8CA5-88EB1C815116}"/>
                    </a:ext>
                  </a:extLst>
                </p:cNvPr>
                <p:cNvSpPr/>
                <p:nvPr/>
              </p:nvSpPr>
              <p:spPr bwMode="auto">
                <a:xfrm>
                  <a:off x="1979629" y="3170487"/>
                  <a:ext cx="574272" cy="244788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3" name="Rectangle 62">
                  <a:extLst>
                    <a:ext uri="{FF2B5EF4-FFF2-40B4-BE49-F238E27FC236}">
                      <a16:creationId xmlns:a16="http://schemas.microsoft.com/office/drawing/2014/main" id="{477FCE77-E6B6-4151-A51D-A4E4D3A78763}"/>
                    </a:ext>
                  </a:extLst>
                </p:cNvPr>
                <p:cNvSpPr/>
                <p:nvPr/>
              </p:nvSpPr>
              <p:spPr bwMode="auto">
                <a:xfrm>
                  <a:off x="2553901" y="3289317"/>
                  <a:ext cx="574272" cy="2329057"/>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grpSp>
            <p:nvGrpSpPr>
              <p:cNvPr id="64" name="Group 63">
                <a:extLst>
                  <a:ext uri="{FF2B5EF4-FFF2-40B4-BE49-F238E27FC236}">
                    <a16:creationId xmlns:a16="http://schemas.microsoft.com/office/drawing/2014/main" id="{194111AF-F60F-4383-BF24-F26FA11ACE46}"/>
                  </a:ext>
                </a:extLst>
              </p:cNvPr>
              <p:cNvGrpSpPr/>
              <p:nvPr/>
            </p:nvGrpSpPr>
            <p:grpSpPr>
              <a:xfrm>
                <a:off x="9608734" y="3289316"/>
                <a:ext cx="1148544" cy="2329057"/>
                <a:chOff x="1979629" y="3289317"/>
                <a:chExt cx="1148544" cy="2329057"/>
              </a:xfrm>
            </p:grpSpPr>
            <p:sp>
              <p:nvSpPr>
                <p:cNvPr id="65" name="Rectangle 64">
                  <a:extLst>
                    <a:ext uri="{FF2B5EF4-FFF2-40B4-BE49-F238E27FC236}">
                      <a16:creationId xmlns:a16="http://schemas.microsoft.com/office/drawing/2014/main" id="{568826E7-D7B0-4B96-9FA0-5DF98B783C92}"/>
                    </a:ext>
                  </a:extLst>
                </p:cNvPr>
                <p:cNvSpPr/>
                <p:nvPr/>
              </p:nvSpPr>
              <p:spPr bwMode="auto">
                <a:xfrm>
                  <a:off x="1979629" y="3289317"/>
                  <a:ext cx="574272" cy="2329057"/>
                </a:xfrm>
                <a:prstGeom prst="rect">
                  <a:avLst/>
                </a:prstGeom>
                <a:solidFill>
                  <a:schemeClr val="accent1"/>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66" name="Rectangle 65">
                  <a:extLst>
                    <a:ext uri="{FF2B5EF4-FFF2-40B4-BE49-F238E27FC236}">
                      <a16:creationId xmlns:a16="http://schemas.microsoft.com/office/drawing/2014/main" id="{4FF52371-3409-446B-8A9C-0EBEFA91FF41}"/>
                    </a:ext>
                  </a:extLst>
                </p:cNvPr>
                <p:cNvSpPr/>
                <p:nvPr/>
              </p:nvSpPr>
              <p:spPr bwMode="auto">
                <a:xfrm>
                  <a:off x="2553901" y="3329355"/>
                  <a:ext cx="574272" cy="2289016"/>
                </a:xfrm>
                <a:prstGeom prst="rect">
                  <a:avLst/>
                </a:prstGeom>
                <a:solidFill>
                  <a:schemeClr val="accent3"/>
                </a:solidFill>
                <a:ln w="3175">
                  <a:solidFill>
                    <a:schemeClr val="bg1"/>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grpSp>
          <p:sp>
            <p:nvSpPr>
              <p:cNvPr id="67" name="TextBox 66">
                <a:extLst>
                  <a:ext uri="{FF2B5EF4-FFF2-40B4-BE49-F238E27FC236}">
                    <a16:creationId xmlns:a16="http://schemas.microsoft.com/office/drawing/2014/main" id="{9361A37B-EB66-48E7-8227-65F48185AC1B}"/>
                  </a:ext>
                </a:extLst>
              </p:cNvPr>
              <p:cNvSpPr txBox="1"/>
              <p:nvPr/>
            </p:nvSpPr>
            <p:spPr bwMode="auto">
              <a:xfrm>
                <a:off x="1933198" y="2772748"/>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91</a:t>
                </a:r>
                <a:endParaRPr kumimoji="0" lang="en-US" sz="1600" b="1"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mn-ea"/>
                  <a:cs typeface="+mn-cs"/>
                </a:endParaRPr>
              </a:p>
            </p:txBody>
          </p:sp>
          <p:sp>
            <p:nvSpPr>
              <p:cNvPr id="68" name="TextBox 67">
                <a:extLst>
                  <a:ext uri="{FF2B5EF4-FFF2-40B4-BE49-F238E27FC236}">
                    <a16:creationId xmlns:a16="http://schemas.microsoft.com/office/drawing/2014/main" id="{6DFE113C-0775-44DE-A588-EB11DF47E059}"/>
                  </a:ext>
                </a:extLst>
              </p:cNvPr>
              <p:cNvSpPr txBox="1"/>
              <p:nvPr/>
            </p:nvSpPr>
            <p:spPr bwMode="auto">
              <a:xfrm>
                <a:off x="2538576" y="2908543"/>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86</a:t>
                </a:r>
              </a:p>
            </p:txBody>
          </p:sp>
          <p:sp>
            <p:nvSpPr>
              <p:cNvPr id="69" name="TextBox 68">
                <a:extLst>
                  <a:ext uri="{FF2B5EF4-FFF2-40B4-BE49-F238E27FC236}">
                    <a16:creationId xmlns:a16="http://schemas.microsoft.com/office/drawing/2014/main" id="{4F3516EB-815E-4399-B127-AAA154E59528}"/>
                  </a:ext>
                </a:extLst>
              </p:cNvPr>
              <p:cNvSpPr txBox="1"/>
              <p:nvPr/>
            </p:nvSpPr>
            <p:spPr bwMode="auto">
              <a:xfrm>
                <a:off x="3472617" y="2717434"/>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94</a:t>
                </a:r>
              </a:p>
            </p:txBody>
          </p:sp>
          <p:sp>
            <p:nvSpPr>
              <p:cNvPr id="70" name="TextBox 69">
                <a:extLst>
                  <a:ext uri="{FF2B5EF4-FFF2-40B4-BE49-F238E27FC236}">
                    <a16:creationId xmlns:a16="http://schemas.microsoft.com/office/drawing/2014/main" id="{A980B0D7-E111-44DD-A4B7-177F28245B59}"/>
                  </a:ext>
                </a:extLst>
              </p:cNvPr>
              <p:cNvSpPr txBox="1"/>
              <p:nvPr/>
            </p:nvSpPr>
            <p:spPr bwMode="auto">
              <a:xfrm>
                <a:off x="4022913" y="2709911"/>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93</a:t>
                </a:r>
              </a:p>
            </p:txBody>
          </p:sp>
          <p:sp>
            <p:nvSpPr>
              <p:cNvPr id="71" name="TextBox 70">
                <a:extLst>
                  <a:ext uri="{FF2B5EF4-FFF2-40B4-BE49-F238E27FC236}">
                    <a16:creationId xmlns:a16="http://schemas.microsoft.com/office/drawing/2014/main" id="{2121D417-DB63-4F7F-A4D4-63F82A8F1E37}"/>
                  </a:ext>
                </a:extLst>
              </p:cNvPr>
              <p:cNvSpPr txBox="1"/>
              <p:nvPr/>
            </p:nvSpPr>
            <p:spPr bwMode="auto">
              <a:xfrm>
                <a:off x="4996882" y="2870605"/>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87</a:t>
                </a:r>
              </a:p>
            </p:txBody>
          </p:sp>
          <p:sp>
            <p:nvSpPr>
              <p:cNvPr id="72" name="TextBox 71">
                <a:extLst>
                  <a:ext uri="{FF2B5EF4-FFF2-40B4-BE49-F238E27FC236}">
                    <a16:creationId xmlns:a16="http://schemas.microsoft.com/office/drawing/2014/main" id="{7D18C2A5-3D3F-4B12-8702-6E537EC15442}"/>
                  </a:ext>
                </a:extLst>
              </p:cNvPr>
              <p:cNvSpPr txBox="1"/>
              <p:nvPr/>
            </p:nvSpPr>
            <p:spPr bwMode="auto">
              <a:xfrm>
                <a:off x="5572710" y="2886968"/>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87</a:t>
                </a:r>
              </a:p>
            </p:txBody>
          </p:sp>
          <p:sp>
            <p:nvSpPr>
              <p:cNvPr id="73" name="TextBox 72">
                <a:extLst>
                  <a:ext uri="{FF2B5EF4-FFF2-40B4-BE49-F238E27FC236}">
                    <a16:creationId xmlns:a16="http://schemas.microsoft.com/office/drawing/2014/main" id="{163C4104-BCAC-42F7-B164-1D48BD0722C7}"/>
                  </a:ext>
                </a:extLst>
              </p:cNvPr>
              <p:cNvSpPr txBox="1"/>
              <p:nvPr/>
            </p:nvSpPr>
            <p:spPr bwMode="auto">
              <a:xfrm>
                <a:off x="6524259" y="2756953"/>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91</a:t>
                </a:r>
              </a:p>
            </p:txBody>
          </p:sp>
          <p:sp>
            <p:nvSpPr>
              <p:cNvPr id="74" name="TextBox 73">
                <a:extLst>
                  <a:ext uri="{FF2B5EF4-FFF2-40B4-BE49-F238E27FC236}">
                    <a16:creationId xmlns:a16="http://schemas.microsoft.com/office/drawing/2014/main" id="{67E69524-B922-4009-8E7A-431B5122C44D}"/>
                  </a:ext>
                </a:extLst>
              </p:cNvPr>
              <p:cNvSpPr txBox="1"/>
              <p:nvPr/>
            </p:nvSpPr>
            <p:spPr bwMode="auto">
              <a:xfrm>
                <a:off x="7086607" y="2931371"/>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85</a:t>
                </a:r>
              </a:p>
            </p:txBody>
          </p:sp>
          <p:sp>
            <p:nvSpPr>
              <p:cNvPr id="75" name="TextBox 74">
                <a:extLst>
                  <a:ext uri="{FF2B5EF4-FFF2-40B4-BE49-F238E27FC236}">
                    <a16:creationId xmlns:a16="http://schemas.microsoft.com/office/drawing/2014/main" id="{7EEBD5B1-8819-41FB-AB03-202DD4F35A90}"/>
                  </a:ext>
                </a:extLst>
              </p:cNvPr>
              <p:cNvSpPr txBox="1"/>
              <p:nvPr/>
            </p:nvSpPr>
            <p:spPr bwMode="auto">
              <a:xfrm>
                <a:off x="8050080" y="2765898"/>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91</a:t>
                </a:r>
              </a:p>
            </p:txBody>
          </p:sp>
          <p:sp>
            <p:nvSpPr>
              <p:cNvPr id="76" name="TextBox 75">
                <a:extLst>
                  <a:ext uri="{FF2B5EF4-FFF2-40B4-BE49-F238E27FC236}">
                    <a16:creationId xmlns:a16="http://schemas.microsoft.com/office/drawing/2014/main" id="{86FAA889-5141-4F09-8B2A-3D4B4D03AFD8}"/>
                  </a:ext>
                </a:extLst>
              </p:cNvPr>
              <p:cNvSpPr txBox="1"/>
              <p:nvPr/>
            </p:nvSpPr>
            <p:spPr bwMode="auto">
              <a:xfrm>
                <a:off x="8615485" y="2898656"/>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86</a:t>
                </a:r>
              </a:p>
            </p:txBody>
          </p:sp>
          <p:sp>
            <p:nvSpPr>
              <p:cNvPr id="77" name="TextBox 76">
                <a:extLst>
                  <a:ext uri="{FF2B5EF4-FFF2-40B4-BE49-F238E27FC236}">
                    <a16:creationId xmlns:a16="http://schemas.microsoft.com/office/drawing/2014/main" id="{82F592F6-2F8C-47C9-B634-2460B138C8CB}"/>
                  </a:ext>
                </a:extLst>
              </p:cNvPr>
              <p:cNvSpPr txBox="1"/>
              <p:nvPr/>
            </p:nvSpPr>
            <p:spPr bwMode="auto">
              <a:xfrm>
                <a:off x="9575901" y="2872232"/>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87</a:t>
                </a:r>
              </a:p>
            </p:txBody>
          </p:sp>
          <p:sp>
            <p:nvSpPr>
              <p:cNvPr id="78" name="TextBox 77">
                <a:extLst>
                  <a:ext uri="{FF2B5EF4-FFF2-40B4-BE49-F238E27FC236}">
                    <a16:creationId xmlns:a16="http://schemas.microsoft.com/office/drawing/2014/main" id="{8A95BC6D-E721-4C7E-AC06-1B2AA47A044B}"/>
                  </a:ext>
                </a:extLst>
              </p:cNvPr>
              <p:cNvSpPr txBox="1"/>
              <p:nvPr/>
            </p:nvSpPr>
            <p:spPr bwMode="auto">
              <a:xfrm>
                <a:off x="10129909" y="2918317"/>
                <a:ext cx="639938" cy="40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1" fontAlgn="auto" latinLnBrk="0" hangingPunct="1">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85</a:t>
                </a:r>
              </a:p>
            </p:txBody>
          </p:sp>
          <p:cxnSp>
            <p:nvCxnSpPr>
              <p:cNvPr id="10" name="Straight Connector 9">
                <a:extLst>
                  <a:ext uri="{FF2B5EF4-FFF2-40B4-BE49-F238E27FC236}">
                    <a16:creationId xmlns:a16="http://schemas.microsoft.com/office/drawing/2014/main" id="{452C0A2A-7CA9-46F4-B287-CE4EB62096EE}"/>
                  </a:ext>
                </a:extLst>
              </p:cNvPr>
              <p:cNvCxnSpPr/>
              <p:nvPr/>
            </p:nvCxnSpPr>
            <p:spPr bwMode="auto">
              <a:xfrm>
                <a:off x="1778403" y="5618375"/>
                <a:ext cx="9166328"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C8BBEE4-0817-45F1-9FAC-9C402E992DD9}"/>
                  </a:ext>
                </a:extLst>
              </p:cNvPr>
              <p:cNvCxnSpPr/>
              <p:nvPr/>
            </p:nvCxnSpPr>
            <p:spPr bwMode="auto">
              <a:xfrm>
                <a:off x="1778403"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5057F2AF-BECA-417E-93CD-958A94E57553}"/>
                  </a:ext>
                </a:extLst>
              </p:cNvPr>
              <p:cNvCxnSpPr/>
              <p:nvPr/>
            </p:nvCxnSpPr>
            <p:spPr bwMode="auto">
              <a:xfrm>
                <a:off x="3305581"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9AB4C4A9-07BE-4714-9B04-593D501FE30C}"/>
                  </a:ext>
                </a:extLst>
              </p:cNvPr>
              <p:cNvCxnSpPr/>
              <p:nvPr/>
            </p:nvCxnSpPr>
            <p:spPr bwMode="auto">
              <a:xfrm>
                <a:off x="4832759"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FE74BFE8-7F77-4CBC-A94B-40D3FC3BF961}"/>
                  </a:ext>
                </a:extLst>
              </p:cNvPr>
              <p:cNvCxnSpPr/>
              <p:nvPr/>
            </p:nvCxnSpPr>
            <p:spPr bwMode="auto">
              <a:xfrm>
                <a:off x="6359937"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C0712C23-91EA-47A2-BB26-F0B00AAFF580}"/>
                  </a:ext>
                </a:extLst>
              </p:cNvPr>
              <p:cNvCxnSpPr/>
              <p:nvPr/>
            </p:nvCxnSpPr>
            <p:spPr bwMode="auto">
              <a:xfrm>
                <a:off x="7887115"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E7C7A3B-4BB6-44CF-8A7F-E567A542D2E5}"/>
                  </a:ext>
                </a:extLst>
              </p:cNvPr>
              <p:cNvCxnSpPr/>
              <p:nvPr/>
            </p:nvCxnSpPr>
            <p:spPr bwMode="auto">
              <a:xfrm>
                <a:off x="9414293"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80BE3699-0821-48D7-9ECC-10842C2E9EDB}"/>
                  </a:ext>
                </a:extLst>
              </p:cNvPr>
              <p:cNvCxnSpPr/>
              <p:nvPr/>
            </p:nvCxnSpPr>
            <p:spPr bwMode="auto">
              <a:xfrm>
                <a:off x="10941468" y="5618375"/>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442987D9-5F08-45A2-848B-12002D059E0D}"/>
                  </a:ext>
                </a:extLst>
              </p:cNvPr>
              <p:cNvCxnSpPr/>
              <p:nvPr/>
            </p:nvCxnSpPr>
            <p:spPr bwMode="auto">
              <a:xfrm flipH="1">
                <a:off x="1702986" y="5618375"/>
                <a:ext cx="64008" cy="0"/>
              </a:xfrm>
              <a:prstGeom prst="line">
                <a:avLst/>
              </a:prstGeom>
              <a:noFill/>
              <a:ln w="28575" cap="flat" cmpd="sng" algn="ctr">
                <a:solidFill>
                  <a:schemeClr val="bg1"/>
                </a:solidFill>
                <a:prstDash val="solid"/>
                <a:round/>
                <a:headEnd type="none" w="med" len="med"/>
                <a:tailEnd type="none" w="med" len="med"/>
              </a:ln>
              <a:effectLst/>
            </p:spPr>
          </p:cxnSp>
        </p:grpSp>
        <p:sp>
          <p:nvSpPr>
            <p:cNvPr id="81" name="TextBox 2">
              <a:extLst>
                <a:ext uri="{FF2B5EF4-FFF2-40B4-BE49-F238E27FC236}">
                  <a16:creationId xmlns:a16="http://schemas.microsoft.com/office/drawing/2014/main" id="{AEA34008-6FDE-4808-A539-3F5F4F9FD128}"/>
                </a:ext>
              </a:extLst>
            </p:cNvPr>
            <p:cNvSpPr txBox="1">
              <a:spLocks noChangeArrowheads="1"/>
            </p:cNvSpPr>
            <p:nvPr/>
          </p:nvSpPr>
          <p:spPr bwMode="auto">
            <a:xfrm rot="16200000">
              <a:off x="-869039" y="3724737"/>
              <a:ext cx="3022673"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HIV-1 RNA &lt;20 c/mL</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p:txBody>
        </p:sp>
        <p:sp>
          <p:nvSpPr>
            <p:cNvPr id="83" name="TextBox 82">
              <a:extLst>
                <a:ext uri="{FF2B5EF4-FFF2-40B4-BE49-F238E27FC236}">
                  <a16:creationId xmlns:a16="http://schemas.microsoft.com/office/drawing/2014/main" id="{E7AA1CCC-A7D6-4F8E-A90A-0EFC3CADCA34}"/>
                </a:ext>
              </a:extLst>
            </p:cNvPr>
            <p:cNvSpPr txBox="1"/>
            <p:nvPr/>
          </p:nvSpPr>
          <p:spPr>
            <a:xfrm>
              <a:off x="1400034"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257/</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284</a:t>
              </a:r>
            </a:p>
          </p:txBody>
        </p:sp>
        <p:sp>
          <p:nvSpPr>
            <p:cNvPr id="84" name="TextBox 83">
              <a:extLst>
                <a:ext uri="{FF2B5EF4-FFF2-40B4-BE49-F238E27FC236}">
                  <a16:creationId xmlns:a16="http://schemas.microsoft.com/office/drawing/2014/main" id="{6418BA43-BC5C-43F3-8283-4480D64DC694}"/>
                </a:ext>
              </a:extLst>
            </p:cNvPr>
            <p:cNvSpPr txBox="1"/>
            <p:nvPr/>
          </p:nvSpPr>
          <p:spPr>
            <a:xfrm>
              <a:off x="2052843"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241/</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281</a:t>
              </a:r>
            </a:p>
          </p:txBody>
        </p:sp>
        <p:sp>
          <p:nvSpPr>
            <p:cNvPr id="85" name="TextBox 11">
              <a:extLst>
                <a:ext uri="{FF2B5EF4-FFF2-40B4-BE49-F238E27FC236}">
                  <a16:creationId xmlns:a16="http://schemas.microsoft.com/office/drawing/2014/main" id="{23E18C40-0781-46B1-974B-C471E4F1389B}"/>
                </a:ext>
              </a:extLst>
            </p:cNvPr>
            <p:cNvSpPr txBox="1">
              <a:spLocks noChangeArrowheads="1"/>
            </p:cNvSpPr>
            <p:nvPr/>
          </p:nvSpPr>
          <p:spPr bwMode="auto">
            <a:xfrm>
              <a:off x="1404708" y="4173879"/>
              <a:ext cx="822404"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n/N =</a:t>
              </a:r>
            </a:p>
          </p:txBody>
        </p:sp>
        <p:sp>
          <p:nvSpPr>
            <p:cNvPr id="86" name="TextBox 85">
              <a:extLst>
                <a:ext uri="{FF2B5EF4-FFF2-40B4-BE49-F238E27FC236}">
                  <a16:creationId xmlns:a16="http://schemas.microsoft.com/office/drawing/2014/main" id="{2C768151-A161-4203-A17B-580DB89FE3AE}"/>
                </a:ext>
              </a:extLst>
            </p:cNvPr>
            <p:cNvSpPr txBox="1"/>
            <p:nvPr/>
          </p:nvSpPr>
          <p:spPr>
            <a:xfrm>
              <a:off x="3082656"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15/</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16</a:t>
              </a:r>
            </a:p>
          </p:txBody>
        </p:sp>
        <p:sp>
          <p:nvSpPr>
            <p:cNvPr id="87" name="TextBox 86">
              <a:extLst>
                <a:ext uri="{FF2B5EF4-FFF2-40B4-BE49-F238E27FC236}">
                  <a16:creationId xmlns:a16="http://schemas.microsoft.com/office/drawing/2014/main" id="{C67C5BD1-B998-4FED-9E26-BE0DE3B28641}"/>
                </a:ext>
              </a:extLst>
            </p:cNvPr>
            <p:cNvSpPr txBox="1"/>
            <p:nvPr/>
          </p:nvSpPr>
          <p:spPr>
            <a:xfrm>
              <a:off x="3708169"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13/</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14</a:t>
              </a:r>
            </a:p>
          </p:txBody>
        </p:sp>
        <p:sp>
          <p:nvSpPr>
            <p:cNvPr id="88" name="TextBox 87">
              <a:extLst>
                <a:ext uri="{FF2B5EF4-FFF2-40B4-BE49-F238E27FC236}">
                  <a16:creationId xmlns:a16="http://schemas.microsoft.com/office/drawing/2014/main" id="{B81DD1C0-1664-4BB4-9597-527DC4BB59FD}"/>
                </a:ext>
              </a:extLst>
            </p:cNvPr>
            <p:cNvSpPr txBox="1"/>
            <p:nvPr/>
          </p:nvSpPr>
          <p:spPr>
            <a:xfrm>
              <a:off x="4741354"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48/</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55</a:t>
              </a:r>
            </a:p>
          </p:txBody>
        </p:sp>
        <p:sp>
          <p:nvSpPr>
            <p:cNvPr id="89" name="TextBox 88">
              <a:extLst>
                <a:ext uri="{FF2B5EF4-FFF2-40B4-BE49-F238E27FC236}">
                  <a16:creationId xmlns:a16="http://schemas.microsoft.com/office/drawing/2014/main" id="{B8B7B8AA-F407-4747-A875-FDC12CAD7CF2}"/>
                </a:ext>
              </a:extLst>
            </p:cNvPr>
            <p:cNvSpPr txBox="1"/>
            <p:nvPr/>
          </p:nvSpPr>
          <p:spPr>
            <a:xfrm>
              <a:off x="5366867"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46/</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53</a:t>
              </a:r>
            </a:p>
          </p:txBody>
        </p:sp>
        <p:sp>
          <p:nvSpPr>
            <p:cNvPr id="90" name="TextBox 89">
              <a:extLst>
                <a:ext uri="{FF2B5EF4-FFF2-40B4-BE49-F238E27FC236}">
                  <a16:creationId xmlns:a16="http://schemas.microsoft.com/office/drawing/2014/main" id="{2D134702-600F-4461-8BBA-1FBC30CA5532}"/>
                </a:ext>
              </a:extLst>
            </p:cNvPr>
            <p:cNvSpPr txBox="1"/>
            <p:nvPr/>
          </p:nvSpPr>
          <p:spPr>
            <a:xfrm>
              <a:off x="6383832"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194/</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213</a:t>
              </a:r>
            </a:p>
          </p:txBody>
        </p:sp>
        <p:sp>
          <p:nvSpPr>
            <p:cNvPr id="91" name="TextBox 90">
              <a:extLst>
                <a:ext uri="{FF2B5EF4-FFF2-40B4-BE49-F238E27FC236}">
                  <a16:creationId xmlns:a16="http://schemas.microsoft.com/office/drawing/2014/main" id="{25ABC022-B7A0-4138-B01A-63EEEC34F8FA}"/>
                </a:ext>
              </a:extLst>
            </p:cNvPr>
            <p:cNvSpPr txBox="1"/>
            <p:nvPr/>
          </p:nvSpPr>
          <p:spPr>
            <a:xfrm>
              <a:off x="7009345"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182/</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214</a:t>
              </a:r>
            </a:p>
          </p:txBody>
        </p:sp>
        <p:sp>
          <p:nvSpPr>
            <p:cNvPr id="92" name="TextBox 91">
              <a:extLst>
                <a:ext uri="{FF2B5EF4-FFF2-40B4-BE49-F238E27FC236}">
                  <a16:creationId xmlns:a16="http://schemas.microsoft.com/office/drawing/2014/main" id="{31D49AEC-9557-4ED0-8267-25278FFDB99E}"/>
                </a:ext>
              </a:extLst>
            </p:cNvPr>
            <p:cNvSpPr txBox="1"/>
            <p:nvPr/>
          </p:nvSpPr>
          <p:spPr>
            <a:xfrm>
              <a:off x="8036054"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216/</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237</a:t>
              </a:r>
            </a:p>
          </p:txBody>
        </p:sp>
        <p:sp>
          <p:nvSpPr>
            <p:cNvPr id="93" name="TextBox 92">
              <a:extLst>
                <a:ext uri="{FF2B5EF4-FFF2-40B4-BE49-F238E27FC236}">
                  <a16:creationId xmlns:a16="http://schemas.microsoft.com/office/drawing/2014/main" id="{23C88A0E-BD31-4A76-B974-E45C8D73CAC1}"/>
                </a:ext>
              </a:extLst>
            </p:cNvPr>
            <p:cNvSpPr txBox="1"/>
            <p:nvPr/>
          </p:nvSpPr>
          <p:spPr>
            <a:xfrm>
              <a:off x="8675215"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212/</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247</a:t>
              </a:r>
            </a:p>
          </p:txBody>
        </p:sp>
        <p:sp>
          <p:nvSpPr>
            <p:cNvPr id="94" name="TextBox 93">
              <a:extLst>
                <a:ext uri="{FF2B5EF4-FFF2-40B4-BE49-F238E27FC236}">
                  <a16:creationId xmlns:a16="http://schemas.microsoft.com/office/drawing/2014/main" id="{7609D5F8-319D-4D7C-97E3-35F163506E56}"/>
                </a:ext>
              </a:extLst>
            </p:cNvPr>
            <p:cNvSpPr txBox="1"/>
            <p:nvPr/>
          </p:nvSpPr>
          <p:spPr>
            <a:xfrm>
              <a:off x="9686829"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41/</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47</a:t>
              </a:r>
            </a:p>
          </p:txBody>
        </p:sp>
        <p:sp>
          <p:nvSpPr>
            <p:cNvPr id="95" name="TextBox 94">
              <a:extLst>
                <a:ext uri="{FF2B5EF4-FFF2-40B4-BE49-F238E27FC236}">
                  <a16:creationId xmlns:a16="http://schemas.microsoft.com/office/drawing/2014/main" id="{005684E3-8B8C-4FCD-B027-812794AF51BD}"/>
                </a:ext>
              </a:extLst>
            </p:cNvPr>
            <p:cNvSpPr txBox="1"/>
            <p:nvPr/>
          </p:nvSpPr>
          <p:spPr>
            <a:xfrm>
              <a:off x="10325990" y="4462286"/>
              <a:ext cx="747374" cy="58477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29/</a:t>
              </a:r>
              <a:b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34</a:t>
              </a:r>
            </a:p>
          </p:txBody>
        </p:sp>
      </p:grpSp>
      <p:grpSp>
        <p:nvGrpSpPr>
          <p:cNvPr id="96" name="Group 95">
            <a:extLst>
              <a:ext uri="{FF2B5EF4-FFF2-40B4-BE49-F238E27FC236}">
                <a16:creationId xmlns:a16="http://schemas.microsoft.com/office/drawing/2014/main" id="{D4174ABB-F8EF-462B-BDF2-BE2CEE3B8D0A}"/>
              </a:ext>
            </a:extLst>
          </p:cNvPr>
          <p:cNvGrpSpPr/>
          <p:nvPr/>
        </p:nvGrpSpPr>
        <p:grpSpPr>
          <a:xfrm>
            <a:off x="9392911" y="6207927"/>
            <a:ext cx="2488502" cy="454909"/>
            <a:chOff x="9392911" y="6207927"/>
            <a:chExt cx="2488502" cy="454909"/>
          </a:xfrm>
        </p:grpSpPr>
        <p:pic>
          <p:nvPicPr>
            <p:cNvPr id="97" name="Picture 96" descr="A picture containing text, ax, wheel&#10;&#10;Description automatically generated">
              <a:extLst>
                <a:ext uri="{FF2B5EF4-FFF2-40B4-BE49-F238E27FC236}">
                  <a16:creationId xmlns:a16="http://schemas.microsoft.com/office/drawing/2014/main" id="{713366C2-76A2-4860-AA1B-3DEB129E7F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8" name="Rectangle 8">
              <a:extLst>
                <a:ext uri="{FF2B5EF4-FFF2-40B4-BE49-F238E27FC236}">
                  <a16:creationId xmlns:a16="http://schemas.microsoft.com/office/drawing/2014/main" id="{08339FD8-CA2C-4C0F-A154-ADD0D061921A}"/>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28454118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5">
            <a:extLst>
              <a:ext uri="{FF2B5EF4-FFF2-40B4-BE49-F238E27FC236}">
                <a16:creationId xmlns:a16="http://schemas.microsoft.com/office/drawing/2014/main" id="{8623E3C3-532A-4ADA-A728-E2770919982C}"/>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mn-cs"/>
              </a:rPr>
              <a:t>DHHS ART Guidelines. September 2022.</a:t>
            </a:r>
          </a:p>
        </p:txBody>
      </p:sp>
      <p:sp>
        <p:nvSpPr>
          <p:cNvPr id="2" name="Title 1">
            <a:extLst>
              <a:ext uri="{FF2B5EF4-FFF2-40B4-BE49-F238E27FC236}">
                <a16:creationId xmlns:a16="http://schemas.microsoft.com/office/drawing/2014/main" id="{BF724CDC-5B5F-43AB-B07B-E745BCB413FC}"/>
              </a:ext>
            </a:extLst>
          </p:cNvPr>
          <p:cNvSpPr>
            <a:spLocks noGrp="1"/>
          </p:cNvSpPr>
          <p:nvPr>
            <p:ph type="title"/>
          </p:nvPr>
        </p:nvSpPr>
        <p:spPr/>
        <p:txBody>
          <a:bodyPr/>
          <a:lstStyle/>
          <a:p>
            <a:r>
              <a:rPr lang="en-US" dirty="0"/>
              <a:t>DHHS Guidelines: Recommendations for Poor CD4+ </a:t>
            </a:r>
            <a:br>
              <a:rPr lang="en-US" dirty="0"/>
            </a:br>
            <a:r>
              <a:rPr lang="en-US" dirty="0"/>
              <a:t>Cell Recovery Despite ART-Induced Viral Suppression</a:t>
            </a:r>
          </a:p>
        </p:txBody>
      </p:sp>
      <p:sp>
        <p:nvSpPr>
          <p:cNvPr id="3" name="Content Placeholder 2">
            <a:extLst>
              <a:ext uri="{FF2B5EF4-FFF2-40B4-BE49-F238E27FC236}">
                <a16:creationId xmlns:a16="http://schemas.microsoft.com/office/drawing/2014/main" id="{F6853B4E-E4AF-4207-A785-4FCEBDBBD8F5}"/>
              </a:ext>
            </a:extLst>
          </p:cNvPr>
          <p:cNvSpPr>
            <a:spLocks noGrp="1"/>
          </p:cNvSpPr>
          <p:nvPr>
            <p:ph idx="1"/>
          </p:nvPr>
        </p:nvSpPr>
        <p:spPr/>
        <p:txBody>
          <a:bodyPr/>
          <a:lstStyle/>
          <a:p>
            <a:pPr>
              <a:spcAft>
                <a:spcPts val="0"/>
              </a:spcAft>
            </a:pPr>
            <a:r>
              <a:rPr lang="en-US" sz="2600" dirty="0"/>
              <a:t>No current interventions have shown to improve morbidity or mortality</a:t>
            </a:r>
          </a:p>
          <a:p>
            <a:pPr lvl="1">
              <a:spcAft>
                <a:spcPts val="0"/>
              </a:spcAft>
            </a:pPr>
            <a:r>
              <a:rPr lang="en-US" sz="2400" dirty="0"/>
              <a:t>Adding or switching ARV drugs is </a:t>
            </a:r>
            <a:r>
              <a:rPr lang="en-US" sz="2400" b="1" dirty="0"/>
              <a:t>not recommended</a:t>
            </a:r>
          </a:p>
          <a:p>
            <a:pPr lvl="1">
              <a:spcAft>
                <a:spcPts val="0"/>
              </a:spcAft>
            </a:pPr>
            <a:r>
              <a:rPr lang="en-US" sz="2400" dirty="0"/>
              <a:t>IL-2 is </a:t>
            </a:r>
            <a:r>
              <a:rPr lang="en-US" sz="2400" b="1" dirty="0"/>
              <a:t>not recommended</a:t>
            </a:r>
          </a:p>
          <a:p>
            <a:pPr lvl="1">
              <a:spcAft>
                <a:spcPts val="0"/>
              </a:spcAft>
            </a:pPr>
            <a:endParaRPr lang="en-US" dirty="0"/>
          </a:p>
          <a:p>
            <a:pPr>
              <a:spcAft>
                <a:spcPts val="0"/>
              </a:spcAft>
            </a:pPr>
            <a:r>
              <a:rPr lang="en-US" sz="2600" b="1" dirty="0">
                <a:solidFill>
                  <a:schemeClr val="accent3"/>
                </a:solidFill>
              </a:rPr>
              <a:t>Focus on managing modifiable causes/risk factors for immune suppression and progression of chronic diseases</a:t>
            </a:r>
          </a:p>
          <a:p>
            <a:pPr lvl="1">
              <a:spcAft>
                <a:spcPts val="0"/>
              </a:spcAft>
            </a:pPr>
            <a:r>
              <a:rPr lang="en-US" sz="2400" dirty="0"/>
              <a:t>If possible, remove concomitant medications that may decrease WBCs</a:t>
            </a:r>
          </a:p>
          <a:p>
            <a:pPr lvl="1">
              <a:spcAft>
                <a:spcPts val="0"/>
              </a:spcAft>
            </a:pPr>
            <a:r>
              <a:rPr lang="en-US" sz="2400" dirty="0"/>
              <a:t>Evaluate for possible untreated infection or serious medical conditions such as malignancy that may be contributing to CD4 lymphopenia</a:t>
            </a:r>
          </a:p>
          <a:p>
            <a:pPr lvl="1">
              <a:spcAft>
                <a:spcPts val="0"/>
              </a:spcAft>
            </a:pPr>
            <a:r>
              <a:rPr lang="en-US" sz="2400" dirty="0"/>
              <a:t>Optimize management of risk factors for chronic diseases </a:t>
            </a:r>
          </a:p>
          <a:p>
            <a:pPr lvl="1">
              <a:spcAft>
                <a:spcPts val="0"/>
              </a:spcAft>
            </a:pPr>
            <a:endParaRPr lang="en-US" dirty="0"/>
          </a:p>
        </p:txBody>
      </p:sp>
      <p:sp>
        <p:nvSpPr>
          <p:cNvPr id="4" name="Rectangle: Rounded Corners 3">
            <a:extLst>
              <a:ext uri="{FF2B5EF4-FFF2-40B4-BE49-F238E27FC236}">
                <a16:creationId xmlns:a16="http://schemas.microsoft.com/office/drawing/2014/main" id="{1E286199-13CF-482D-AE88-027478D0DB3D}"/>
              </a:ext>
            </a:extLst>
          </p:cNvPr>
          <p:cNvSpPr/>
          <p:nvPr/>
        </p:nvSpPr>
        <p:spPr bwMode="auto">
          <a:xfrm>
            <a:off x="684577" y="2887864"/>
            <a:ext cx="10607040" cy="457200"/>
          </a:xfrm>
          <a:prstGeom prst="roundRect">
            <a:avLst>
              <a:gd name="adj" fmla="val 20834"/>
            </a:avLst>
          </a:prstGeom>
          <a:solidFill>
            <a:schemeClr val="accent5">
              <a:lumMod val="40000"/>
              <a:lumOff val="60000"/>
            </a:schemeClr>
          </a:solidFill>
          <a:ln w="0">
            <a:noFill/>
            <a:miter lim="800000"/>
            <a:headEnd/>
            <a:tailEnd/>
          </a:ln>
        </p:spPr>
        <p:txBody>
          <a:bodyPr rtlCol="0" anchor="ctr"/>
          <a:lstStyle/>
          <a:p>
            <a:pPr marL="0" marR="0" lvl="1"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a:ea typeface="+mn-ea"/>
                <a:cs typeface="+mn-cs"/>
              </a:rPr>
              <a:t>Early ART initiation </a:t>
            </a:r>
            <a:r>
              <a:rPr kumimoji="0" lang="en-US" sz="2400" b="1" i="1" u="none" strike="noStrike" kern="1200" cap="none" spc="0" normalizeH="0" baseline="0" noProof="0" dirty="0">
                <a:ln>
                  <a:noFill/>
                </a:ln>
                <a:solidFill>
                  <a:srgbClr val="000000"/>
                </a:solidFill>
                <a:effectLst/>
                <a:uLnTx/>
                <a:uFillTx/>
                <a:latin typeface="Calibri"/>
                <a:ea typeface="+mn-ea"/>
                <a:cs typeface="+mn-cs"/>
              </a:rPr>
              <a:t>“provides the best opportunity for maximal CD4 cell recovery”</a:t>
            </a:r>
          </a:p>
        </p:txBody>
      </p:sp>
      <p:grpSp>
        <p:nvGrpSpPr>
          <p:cNvPr id="7" name="Group 6">
            <a:extLst>
              <a:ext uri="{FF2B5EF4-FFF2-40B4-BE49-F238E27FC236}">
                <a16:creationId xmlns:a16="http://schemas.microsoft.com/office/drawing/2014/main" id="{667CD2FE-3D5A-483F-937D-01405E614C76}"/>
              </a:ext>
            </a:extLst>
          </p:cNvPr>
          <p:cNvGrpSpPr/>
          <p:nvPr/>
        </p:nvGrpSpPr>
        <p:grpSpPr>
          <a:xfrm>
            <a:off x="9392911" y="6207927"/>
            <a:ext cx="2488502" cy="454909"/>
            <a:chOff x="9392911" y="6207927"/>
            <a:chExt cx="2488502" cy="454909"/>
          </a:xfrm>
        </p:grpSpPr>
        <p:pic>
          <p:nvPicPr>
            <p:cNvPr id="8" name="Picture 7" descr="A picture containing text, ax, wheel&#10;&#10;Description automatically generated">
              <a:extLst>
                <a:ext uri="{FF2B5EF4-FFF2-40B4-BE49-F238E27FC236}">
                  <a16:creationId xmlns:a16="http://schemas.microsoft.com/office/drawing/2014/main" id="{1CC1C290-9A79-4A95-A655-935E738630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9" name="Rectangle 8">
              <a:extLst>
                <a:ext uri="{FF2B5EF4-FFF2-40B4-BE49-F238E27FC236}">
                  <a16:creationId xmlns:a16="http://schemas.microsoft.com/office/drawing/2014/main" id="{D4B8B2A0-5F35-4E63-B264-769FA2D0DD5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10" name="TextBox 9">
            <a:extLst>
              <a:ext uri="{FF2B5EF4-FFF2-40B4-BE49-F238E27FC236}">
                <a16:creationId xmlns:a16="http://schemas.microsoft.com/office/drawing/2014/main" id="{3AA6C40F-510F-4C68-BB3B-8C8B1F4DE610}"/>
              </a:ext>
            </a:extLst>
          </p:cNvPr>
          <p:cNvSpPr txBox="1"/>
          <p:nvPr/>
        </p:nvSpPr>
        <p:spPr>
          <a:xfrm>
            <a:off x="720085" y="5857095"/>
            <a:ext cx="9558511" cy="502920"/>
          </a:xfrm>
          <a:prstGeom prst="rect">
            <a:avLst/>
          </a:prstGeom>
          <a:noFill/>
          <a:ln w="3175">
            <a:solidFill>
              <a:schemeClr val="bg1"/>
            </a:solidFill>
          </a:ln>
        </p:spPr>
        <p:txBody>
          <a:bodyPr wrap="square" rtlCol="0" anchor="ctr">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70-yr-old woman </a:t>
            </a: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virologically suppressed for ~9 yr;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currently receiving DRV/RTV + DTG + FTC/TDF with persistent diarrhea and </a:t>
            </a: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mn-cs"/>
              </a:rPr>
              <a:t>CD4+ cell count of 160 cells/mm</a:t>
            </a:r>
            <a:r>
              <a:rPr kumimoji="0" lang="en-US" sz="16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mn-cs"/>
              </a:rPr>
              <a:t>3</a:t>
            </a:r>
            <a:endPar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90777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33A7D-71E7-4133-934E-E811A10C1924}"/>
              </a:ext>
            </a:extLst>
          </p:cNvPr>
          <p:cNvSpPr>
            <a:spLocks noGrp="1"/>
          </p:cNvSpPr>
          <p:nvPr>
            <p:ph type="title"/>
          </p:nvPr>
        </p:nvSpPr>
        <p:spPr/>
        <p:txBody>
          <a:bodyPr/>
          <a:lstStyle/>
          <a:p>
            <a:r>
              <a:rPr lang="en-US" dirty="0"/>
              <a:t>Back to Our Original Case</a:t>
            </a:r>
          </a:p>
        </p:txBody>
      </p:sp>
      <p:sp>
        <p:nvSpPr>
          <p:cNvPr id="4" name="Content Placeholder 3">
            <a:extLst>
              <a:ext uri="{FF2B5EF4-FFF2-40B4-BE49-F238E27FC236}">
                <a16:creationId xmlns:a16="http://schemas.microsoft.com/office/drawing/2014/main" id="{6C50B2B5-1618-4D38-9C15-56ED36C1404C}"/>
              </a:ext>
            </a:extLst>
          </p:cNvPr>
          <p:cNvSpPr>
            <a:spLocks noGrp="1"/>
          </p:cNvSpPr>
          <p:nvPr>
            <p:ph idx="1"/>
          </p:nvPr>
        </p:nvSpPr>
        <p:spPr>
          <a:xfrm>
            <a:off x="604838" y="1512888"/>
            <a:ext cx="10877550" cy="4066754"/>
          </a:xfrm>
          <a:prstGeom prst="rect">
            <a:avLst/>
          </a:prstGeom>
          <a:ln>
            <a:noFill/>
          </a:ln>
        </p:spPr>
        <p:txBody>
          <a:bodyPr wrap="square">
            <a:spAutoFit/>
          </a:bodyPr>
          <a:lstStyle/>
          <a:p>
            <a:pPr marL="285750" indent="-285750">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70-yr-old woman virologically suppressed for ~9 yr</a:t>
            </a:r>
          </a:p>
          <a:p>
            <a:pPr marL="285750" indent="-285750">
              <a:buFont typeface="Wingdings" panose="05000000000000000000" pitchFamily="2" charset="2"/>
              <a:buChar char="§"/>
            </a:pPr>
            <a:r>
              <a:rPr lang="en-US" b="1" dirty="0">
                <a:solidFill>
                  <a:schemeClr val="accent3"/>
                </a:solidFill>
                <a:cs typeface="Calibri" panose="020F0502020204030204" pitchFamily="34" charset="0"/>
              </a:rPr>
              <a:t>C</a:t>
            </a:r>
            <a:r>
              <a:rPr lang="en-US" b="1" dirty="0">
                <a:solidFill>
                  <a:schemeClr val="accent3"/>
                </a:solidFill>
                <a:latin typeface="Calibri" panose="020F0502020204030204" pitchFamily="34" charset="0"/>
                <a:cs typeface="Calibri" panose="020F0502020204030204" pitchFamily="34" charset="0"/>
              </a:rPr>
              <a:t>urrently receiving DRV/RTV + DTG + FTC/TDF </a:t>
            </a:r>
            <a:r>
              <a:rPr lang="en-US" dirty="0">
                <a:solidFill>
                  <a:schemeClr val="bg1"/>
                </a:solidFill>
                <a:latin typeface="Calibri" panose="020F0502020204030204" pitchFamily="34" charset="0"/>
                <a:cs typeface="Calibri" panose="020F0502020204030204" pitchFamily="34" charset="0"/>
              </a:rPr>
              <a:t>with persistent diarrhea and </a:t>
            </a:r>
            <a:r>
              <a:rPr lang="en-US" dirty="0">
                <a:solidFill>
                  <a:schemeClr val="bg1"/>
                </a:solidFill>
                <a:latin typeface="Calibri" panose="020F0502020204030204" pitchFamily="34" charset="0"/>
              </a:rPr>
              <a:t>CD4+ cell count of 160 cells/mm</a:t>
            </a:r>
            <a:r>
              <a:rPr lang="en-US" baseline="30000" dirty="0">
                <a:solidFill>
                  <a:schemeClr val="bg1"/>
                </a:solidFill>
                <a:latin typeface="Calibri" panose="020F0502020204030204" pitchFamily="34" charset="0"/>
              </a:rPr>
              <a:t>3</a:t>
            </a:r>
            <a:endParaRPr lang="en-US" dirty="0">
              <a:solidFill>
                <a:schemeClr val="bg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b="0" dirty="0">
                <a:solidFill>
                  <a:schemeClr val="bg1"/>
                </a:solidFill>
                <a:latin typeface="Calibri" panose="020F0502020204030204" pitchFamily="34" charset="0"/>
                <a:cs typeface="Calibri" panose="020F0502020204030204" pitchFamily="34" charset="0"/>
              </a:rPr>
              <a:t>Early (2013) poor adherence and viral rebound on EFV/FTC/TDF with K103N and M184V</a:t>
            </a:r>
          </a:p>
          <a:p>
            <a:pPr marL="285750" indent="-285750">
              <a:buFont typeface="Wingdings" panose="05000000000000000000" pitchFamily="2" charset="2"/>
              <a:buChar char="§"/>
            </a:pPr>
            <a:r>
              <a:rPr lang="en-US" dirty="0">
                <a:solidFill>
                  <a:schemeClr val="bg1"/>
                </a:solidFill>
                <a:latin typeface="Calibri" panose="020F0502020204030204" pitchFamily="34" charset="0"/>
              </a:rPr>
              <a:t>Now </a:t>
            </a:r>
            <a:r>
              <a:rPr lang="en-US" dirty="0">
                <a:latin typeface="Calibri" panose="020F0502020204030204" pitchFamily="34" charset="0"/>
              </a:rPr>
              <a:t>initiating rosuvastatin </a:t>
            </a:r>
            <a:r>
              <a:rPr lang="en-US" dirty="0">
                <a:solidFill>
                  <a:schemeClr val="bg1"/>
                </a:solidFill>
                <a:latin typeface="Calibri" panose="020F0502020204030204" pitchFamily="34" charset="0"/>
              </a:rPr>
              <a:t>and requesting simpler regimen without </a:t>
            </a:r>
            <a:br>
              <a:rPr lang="en-US" dirty="0">
                <a:solidFill>
                  <a:schemeClr val="bg1"/>
                </a:solidFill>
                <a:latin typeface="Calibri" panose="020F0502020204030204" pitchFamily="34" charset="0"/>
              </a:rPr>
            </a:br>
            <a:r>
              <a:rPr lang="en-US" dirty="0">
                <a:solidFill>
                  <a:schemeClr val="bg1"/>
                </a:solidFill>
                <a:latin typeface="Calibri" panose="020F0502020204030204" pitchFamily="34" charset="0"/>
              </a:rPr>
              <a:t>GI AEs and that will increase CD4+ cell count</a:t>
            </a:r>
            <a:endParaRPr lang="en-US" b="0" dirty="0">
              <a:solidFill>
                <a:schemeClr val="bg1"/>
              </a:solidFill>
              <a:latin typeface="Calibri" panose="020F0502020204030204" pitchFamily="34" charset="0"/>
              <a:cs typeface="Calibri" panose="020F0502020204030204" pitchFamily="34" charset="0"/>
            </a:endParaRPr>
          </a:p>
          <a:p>
            <a:pPr marL="0" indent="0">
              <a:buNone/>
            </a:pPr>
            <a:endParaRPr lang="en-US"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769111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4F0217-D7DD-4EF3-B4AC-1E7F33CAA485}"/>
              </a:ext>
            </a:extLst>
          </p:cNvPr>
          <p:cNvSpPr>
            <a:spLocks noGrp="1"/>
          </p:cNvSpPr>
          <p:nvPr>
            <p:ph type="title"/>
          </p:nvPr>
        </p:nvSpPr>
        <p:spPr/>
        <p:txBody>
          <a:bodyPr/>
          <a:lstStyle/>
          <a:p>
            <a:r>
              <a:rPr lang="en-US" dirty="0"/>
              <a:t>Patient Case 2: Update</a:t>
            </a:r>
          </a:p>
        </p:txBody>
      </p:sp>
      <p:sp>
        <p:nvSpPr>
          <p:cNvPr id="6" name="Content Placeholder 5">
            <a:extLst>
              <a:ext uri="{FF2B5EF4-FFF2-40B4-BE49-F238E27FC236}">
                <a16:creationId xmlns:a16="http://schemas.microsoft.com/office/drawing/2014/main" id="{A6A32C6C-8064-4F70-8544-A9191D1E1B3A}"/>
              </a:ext>
            </a:extLst>
          </p:cNvPr>
          <p:cNvSpPr>
            <a:spLocks noGrp="1"/>
          </p:cNvSpPr>
          <p:nvPr>
            <p:ph idx="1"/>
          </p:nvPr>
        </p:nvSpPr>
        <p:spPr/>
        <p:txBody>
          <a:bodyPr/>
          <a:lstStyle/>
          <a:p>
            <a:pPr>
              <a:spcAft>
                <a:spcPts val="400"/>
              </a:spcAft>
            </a:pPr>
            <a:r>
              <a:rPr lang="en-US" b="1" dirty="0"/>
              <a:t>2020: </a:t>
            </a:r>
            <a:r>
              <a:rPr lang="en-US" dirty="0"/>
              <a:t>Switched to DTG + FTC/TAF with stable suppression and resolution of diarrhea</a:t>
            </a:r>
          </a:p>
          <a:p>
            <a:pPr lvl="1">
              <a:spcAft>
                <a:spcPts val="400"/>
              </a:spcAft>
            </a:pPr>
            <a:r>
              <a:rPr lang="en-US" dirty="0"/>
              <a:t>Extrapolated from NADIA study </a:t>
            </a:r>
          </a:p>
          <a:p>
            <a:pPr>
              <a:spcAft>
                <a:spcPts val="400"/>
              </a:spcAft>
            </a:pPr>
            <a:r>
              <a:rPr lang="en-US" b="1" dirty="0"/>
              <a:t>2021:</a:t>
            </a:r>
            <a:r>
              <a:rPr lang="en-US" b="1" dirty="0">
                <a:sym typeface="Wingdings" panose="05000000000000000000" pitchFamily="2" charset="2"/>
              </a:rPr>
              <a:t> </a:t>
            </a:r>
            <a:r>
              <a:rPr lang="en-US" dirty="0">
                <a:sym typeface="Wingdings" panose="05000000000000000000" pitchFamily="2" charset="2"/>
              </a:rPr>
              <a:t>S</a:t>
            </a:r>
            <a:r>
              <a:rPr lang="en-US" dirty="0"/>
              <a:t>witched to BIC/FTC/TAF with stable suppression</a:t>
            </a:r>
          </a:p>
          <a:p>
            <a:pPr lvl="1">
              <a:spcAft>
                <a:spcPts val="400"/>
              </a:spcAft>
            </a:pPr>
            <a:r>
              <a:rPr lang="en-US" dirty="0"/>
              <a:t>Based on data from Study 380-4030</a:t>
            </a:r>
          </a:p>
          <a:p>
            <a:pPr lvl="1">
              <a:spcAft>
                <a:spcPts val="400"/>
              </a:spcAft>
            </a:pPr>
            <a:r>
              <a:rPr lang="en-US" dirty="0"/>
              <a:t>No etiology identified to explain poor CD4+cell response and focus was on addressing modifiable risk factors for chronic diseases</a:t>
            </a:r>
          </a:p>
        </p:txBody>
      </p:sp>
      <p:grpSp>
        <p:nvGrpSpPr>
          <p:cNvPr id="10" name="Group 9">
            <a:extLst>
              <a:ext uri="{FF2B5EF4-FFF2-40B4-BE49-F238E27FC236}">
                <a16:creationId xmlns:a16="http://schemas.microsoft.com/office/drawing/2014/main" id="{34B36AE0-CD1B-4BD4-8278-B7C9B8ECA1DD}"/>
              </a:ext>
            </a:extLst>
          </p:cNvPr>
          <p:cNvGrpSpPr/>
          <p:nvPr/>
        </p:nvGrpSpPr>
        <p:grpSpPr>
          <a:xfrm>
            <a:off x="9392911" y="6207927"/>
            <a:ext cx="2488502" cy="454909"/>
            <a:chOff x="9392911" y="6207927"/>
            <a:chExt cx="2488502" cy="454909"/>
          </a:xfrm>
        </p:grpSpPr>
        <p:pic>
          <p:nvPicPr>
            <p:cNvPr id="11" name="Picture 10" descr="A picture containing text, ax, wheel&#10;&#10;Description automatically generated">
              <a:extLst>
                <a:ext uri="{FF2B5EF4-FFF2-40B4-BE49-F238E27FC236}">
                  <a16:creationId xmlns:a16="http://schemas.microsoft.com/office/drawing/2014/main" id="{88E33898-39F5-47A0-9F2E-66FE230F0D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2" name="Rectangle 8">
              <a:extLst>
                <a:ext uri="{FF2B5EF4-FFF2-40B4-BE49-F238E27FC236}">
                  <a16:creationId xmlns:a16="http://schemas.microsoft.com/office/drawing/2014/main" id="{C0465C15-13E4-4E4B-B608-A0D7675AB82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8" name="TextBox 7">
            <a:extLst>
              <a:ext uri="{FF2B5EF4-FFF2-40B4-BE49-F238E27FC236}">
                <a16:creationId xmlns:a16="http://schemas.microsoft.com/office/drawing/2014/main" id="{010C62C6-FCB3-46C2-AC4F-0FA09402FD0A}"/>
              </a:ext>
            </a:extLst>
          </p:cNvPr>
          <p:cNvSpPr txBox="1"/>
          <p:nvPr/>
        </p:nvSpPr>
        <p:spPr>
          <a:xfrm>
            <a:off x="625776" y="5013974"/>
            <a:ext cx="10950119" cy="1200329"/>
          </a:xfrm>
          <a:prstGeom prst="rect">
            <a:avLst/>
          </a:prstGeom>
          <a:noFill/>
          <a:ln w="3175">
            <a:solidFill>
              <a:schemeClr val="bg1"/>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70-yr-old woman virologically suppressed for ~9 yr; </a:t>
            </a:r>
            <a:r>
              <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currently receiving DRV/RTV + DTG + FTC/TDF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with persistent diarrhea and </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CD4+ cell count of 160 cells/mm</a:t>
            </a:r>
            <a:r>
              <a:rPr kumimoji="0" lang="en-US" sz="18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mn-cs"/>
              </a:rPr>
              <a:t>3</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Early (2013) poor adherence and viral rebound on EFV/FTC/TDF with K103N and M184V</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Now initiating rosuvastatin and requesting simpler regimen without GI AEs and that will increase CD4+ cell count</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36938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3106C-191D-408E-8FFC-261A930E3CBC}"/>
              </a:ext>
            </a:extLst>
          </p:cNvPr>
          <p:cNvSpPr>
            <a:spLocks noGrp="1"/>
          </p:cNvSpPr>
          <p:nvPr>
            <p:ph type="title"/>
          </p:nvPr>
        </p:nvSpPr>
        <p:spPr/>
        <p:txBody>
          <a:bodyPr/>
          <a:lstStyle/>
          <a:p>
            <a:r>
              <a:rPr lang="en-US" dirty="0"/>
              <a:t>Take-home Points</a:t>
            </a:r>
          </a:p>
        </p:txBody>
      </p:sp>
      <p:sp>
        <p:nvSpPr>
          <p:cNvPr id="3" name="Content Placeholder 2">
            <a:extLst>
              <a:ext uri="{FF2B5EF4-FFF2-40B4-BE49-F238E27FC236}">
                <a16:creationId xmlns:a16="http://schemas.microsoft.com/office/drawing/2014/main" id="{133EB67E-3E73-4D36-BED1-A469DBE37F05}"/>
              </a:ext>
            </a:extLst>
          </p:cNvPr>
          <p:cNvSpPr>
            <a:spLocks noGrp="1"/>
          </p:cNvSpPr>
          <p:nvPr>
            <p:ph idx="1"/>
          </p:nvPr>
        </p:nvSpPr>
        <p:spPr/>
        <p:txBody>
          <a:bodyPr/>
          <a:lstStyle/>
          <a:p>
            <a:r>
              <a:rPr lang="en-US" sz="2600" dirty="0"/>
              <a:t>Every case needs an </a:t>
            </a:r>
            <a:r>
              <a:rPr lang="en-US" sz="2600" b="1" dirty="0">
                <a:solidFill>
                  <a:schemeClr val="accent3"/>
                </a:solidFill>
              </a:rPr>
              <a:t>individualized approach </a:t>
            </a:r>
            <a:r>
              <a:rPr lang="en-US" sz="2600" dirty="0"/>
              <a:t>and </a:t>
            </a:r>
            <a:r>
              <a:rPr lang="en-US" sz="2600" b="1" dirty="0">
                <a:solidFill>
                  <a:schemeClr val="accent3"/>
                </a:solidFill>
              </a:rPr>
              <a:t>knowledge</a:t>
            </a:r>
            <a:r>
              <a:rPr lang="en-US" sz="2600" dirty="0"/>
              <a:t> in </a:t>
            </a:r>
            <a:br>
              <a:rPr lang="en-US" sz="2600" dirty="0"/>
            </a:br>
            <a:r>
              <a:rPr lang="en-US" sz="2600" dirty="0"/>
              <a:t>HIV resistance (expert consultation)</a:t>
            </a:r>
          </a:p>
          <a:p>
            <a:r>
              <a:rPr lang="en-US" sz="2600" b="1" dirty="0"/>
              <a:t>Many new ART options with new mechanisms of action are available </a:t>
            </a:r>
            <a:br>
              <a:rPr lang="en-US" sz="2600" b="1" dirty="0"/>
            </a:br>
            <a:r>
              <a:rPr lang="en-US" sz="2600" b="1" dirty="0"/>
              <a:t>or in advanced stages of development (IBA, FTR, LEN)</a:t>
            </a:r>
            <a:r>
              <a:rPr lang="en-US" sz="2600" dirty="0"/>
              <a:t>, which means the </a:t>
            </a:r>
            <a:r>
              <a:rPr lang="en-US" sz="2600" b="1" dirty="0">
                <a:solidFill>
                  <a:schemeClr val="accent3"/>
                </a:solidFill>
              </a:rPr>
              <a:t>outlook for these patients is optimistic </a:t>
            </a:r>
          </a:p>
          <a:p>
            <a:r>
              <a:rPr lang="en-US" sz="2600" dirty="0"/>
              <a:t>In addition to virologic issues due to drug activity, it is </a:t>
            </a:r>
            <a:r>
              <a:rPr lang="en-US" sz="2600" b="1" dirty="0"/>
              <a:t>pivotal to identify and solve the underlying reason for VF</a:t>
            </a:r>
            <a:r>
              <a:rPr lang="en-US" sz="2600" dirty="0"/>
              <a:t> (adherence, mental health, addiction)</a:t>
            </a:r>
          </a:p>
          <a:p>
            <a:r>
              <a:rPr lang="da-DK" sz="2600" dirty="0"/>
              <a:t>Polypharmacy requires careful consideration of possible drug–drug interactions</a:t>
            </a:r>
          </a:p>
          <a:p>
            <a:pPr lvl="1"/>
            <a:r>
              <a:rPr lang="da-DK" sz="2400" dirty="0"/>
              <a:t>Consult with guidelines and/or online tools </a:t>
            </a:r>
          </a:p>
          <a:p>
            <a:endParaRPr lang="en-US" dirty="0"/>
          </a:p>
        </p:txBody>
      </p:sp>
      <p:grpSp>
        <p:nvGrpSpPr>
          <p:cNvPr id="5" name="Group 4">
            <a:extLst>
              <a:ext uri="{FF2B5EF4-FFF2-40B4-BE49-F238E27FC236}">
                <a16:creationId xmlns:a16="http://schemas.microsoft.com/office/drawing/2014/main" id="{D284398A-420F-4EF2-B319-3B4E25BBA160}"/>
              </a:ext>
            </a:extLst>
          </p:cNvPr>
          <p:cNvGrpSpPr/>
          <p:nvPr/>
        </p:nvGrpSpPr>
        <p:grpSpPr>
          <a:xfrm>
            <a:off x="9392911" y="6207927"/>
            <a:ext cx="2488502" cy="454909"/>
            <a:chOff x="9392911" y="6207927"/>
            <a:chExt cx="2488502" cy="454909"/>
          </a:xfrm>
        </p:grpSpPr>
        <p:pic>
          <p:nvPicPr>
            <p:cNvPr id="6" name="Picture 5" descr="A picture containing text, ax, wheel&#10;&#10;Description automatically generated">
              <a:extLst>
                <a:ext uri="{FF2B5EF4-FFF2-40B4-BE49-F238E27FC236}">
                  <a16:creationId xmlns:a16="http://schemas.microsoft.com/office/drawing/2014/main" id="{6D9BDA41-BD6F-4854-9872-4B34135A8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7" name="Rectangle 8">
              <a:extLst>
                <a:ext uri="{FF2B5EF4-FFF2-40B4-BE49-F238E27FC236}">
                  <a16:creationId xmlns:a16="http://schemas.microsoft.com/office/drawing/2014/main" id="{D67380AC-16C0-45EE-800F-120724B246CB}"/>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329875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4294967295"/>
          </p:nvPr>
        </p:nvSpPr>
        <p:spPr>
          <a:xfrm>
            <a:off x="514351" y="4856674"/>
            <a:ext cx="11283950" cy="1155939"/>
          </a:xfrm>
        </p:spPr>
        <p:txBody>
          <a:bodyPr/>
          <a:lstStyle/>
          <a:p>
            <a:pPr marL="0" indent="0">
              <a:buNone/>
            </a:pPr>
            <a:r>
              <a:rPr lang="en-US" sz="2400" b="1" dirty="0">
                <a:solidFill>
                  <a:srgbClr val="00823B"/>
                </a:solidFill>
                <a:hlinkClick r:id="rId3"/>
              </a:rPr>
              <a:t>clinicaloptions.com</a:t>
            </a:r>
            <a:endParaRPr lang="en-US" sz="2400" b="1" u="sng" dirty="0">
              <a:solidFill>
                <a:srgbClr val="E1471D"/>
              </a:solidFill>
            </a:endParaRPr>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Education on HIV!</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marL="0" marR="0" lvl="0" indent="0" algn="l" defTabSz="914400" rtl="0" eaLnBrk="1" fontAlgn="base" latinLnBrk="0" hangingPunct="1">
              <a:lnSpc>
                <a:spcPct val="90000"/>
              </a:lnSpc>
              <a:spcBef>
                <a:spcPts val="1000"/>
              </a:spcBef>
              <a:spcAft>
                <a:spcPts val="700"/>
              </a:spcAft>
              <a:buClr>
                <a:srgbClr val="CDCDCF">
                  <a:lumMod val="20000"/>
                  <a:lumOff val="80000"/>
                </a:srgbClr>
              </a:buClr>
              <a:buSzTx/>
              <a:buFontTx/>
              <a:buNone/>
              <a:tabLst/>
              <a:defRPr/>
            </a:pPr>
            <a:r>
              <a:rPr kumimoji="0" 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Additional </a:t>
            </a:r>
            <a:r>
              <a:rPr kumimoji="0" lang="en-US" sz="2200" b="1" i="0" u="none" strike="noStrike" kern="0" cap="none" spc="0" normalizeH="0" baseline="0" noProof="0" dirty="0" err="1">
                <a:ln>
                  <a:noFill/>
                </a:ln>
                <a:solidFill>
                  <a:srgbClr val="E1471D"/>
                </a:solidFill>
                <a:effectLst/>
                <a:uLnTx/>
                <a:uFillTx/>
                <a:latin typeface="Calibri" panose="020F0502020204030204" pitchFamily="34" charset="0"/>
                <a:ea typeface="+mn-ea"/>
                <a:cs typeface="+mn-cs"/>
              </a:rPr>
              <a:t>slidesets</a:t>
            </a:r>
            <a:r>
              <a:rPr kumimoji="0" 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a:t>
            </a:r>
            <a:r>
              <a:rPr kumimoji="0" lang="en-US" sz="22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on contemporary HIV treatment and prevention with expert faculty commentary</a:t>
            </a:r>
          </a:p>
          <a:p>
            <a:pPr marL="0" marR="0" lvl="0" indent="0" algn="l" defTabSz="914400" rtl="0" eaLnBrk="1" fontAlgn="base" latinLnBrk="0" hangingPunct="1">
              <a:lnSpc>
                <a:spcPct val="90000"/>
              </a:lnSpc>
              <a:spcBef>
                <a:spcPts val="1000"/>
              </a:spcBef>
              <a:spcAft>
                <a:spcPts val="700"/>
              </a:spcAft>
              <a:buClr>
                <a:srgbClr val="CDCDCF">
                  <a:lumMod val="20000"/>
                  <a:lumOff val="80000"/>
                </a:srgbClr>
              </a:buClr>
              <a:buSzTx/>
              <a:buFontTx/>
              <a:buNone/>
              <a:tabLst/>
              <a:defRPr/>
            </a:pPr>
            <a:r>
              <a:rPr kumimoji="0" lang="en-US" sz="2200" b="1" i="0" u="none" strike="noStrike" kern="0" cap="none" spc="0" normalizeH="0" baseline="0" noProof="0" dirty="0" err="1">
                <a:ln>
                  <a:noFill/>
                </a:ln>
                <a:solidFill>
                  <a:srgbClr val="E1471D"/>
                </a:solidFill>
                <a:effectLst/>
                <a:uLnTx/>
                <a:uFillTx/>
                <a:latin typeface="Calibri" panose="020F0502020204030204" pitchFamily="34" charset="0"/>
                <a:ea typeface="+mn-ea"/>
                <a:cs typeface="+mn-cs"/>
              </a:rPr>
              <a:t>Postconference</a:t>
            </a:r>
            <a:r>
              <a:rPr kumimoji="0" lang="en-US" sz="2200" b="1" i="0" u="none" strike="noStrike" kern="0" cap="none" spc="0" normalizeH="0" baseline="0" noProof="0" dirty="0">
                <a:ln>
                  <a:noFill/>
                </a:ln>
                <a:solidFill>
                  <a:srgbClr val="E1471D"/>
                </a:solidFill>
                <a:effectLst/>
                <a:uLnTx/>
                <a:uFillTx/>
                <a:latin typeface="Calibri" panose="020F0502020204030204" pitchFamily="34" charset="0"/>
                <a:ea typeface="+mn-ea"/>
                <a:cs typeface="+mn-cs"/>
              </a:rPr>
              <a:t> clinical updates </a:t>
            </a:r>
            <a:r>
              <a:rPr kumimoji="0" lang="en-US" sz="2200" b="0" i="0" u="none" strike="noStrike" kern="0" cap="none" spc="0" normalizeH="0" baseline="0" noProof="0" dirty="0">
                <a:ln>
                  <a:noFill/>
                </a:ln>
                <a:solidFill>
                  <a:srgbClr val="455560"/>
                </a:solidFill>
                <a:effectLst/>
                <a:uLnTx/>
                <a:uFillTx/>
                <a:latin typeface="Calibri" panose="020F0502020204030204" pitchFamily="34" charset="0"/>
                <a:ea typeface="+mn-ea"/>
                <a:cs typeface="+mn-cs"/>
              </a:rPr>
              <a:t>available following CROI 2022 and AIDS 2022</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a:ln>
                <a:noFill/>
              </a:ln>
              <a:solidFill>
                <a:srgbClr val="FFFFFF"/>
              </a:solidFill>
              <a:effectLst/>
              <a:uLnTx/>
              <a:uFillTx/>
              <a:latin typeface="Times" panose="02020603050405020304" pitchFamily="18" charset="0"/>
              <a:ea typeface="+mn-ea"/>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1189" y="238126"/>
            <a:ext cx="10869613" cy="1103313"/>
          </a:xfrm>
        </p:spPr>
        <p:txBody>
          <a:bodyPr/>
          <a:lstStyle/>
          <a:p>
            <a:pPr eaLnBrk="1" hangingPunct="1"/>
            <a:r>
              <a:rPr lang="en-US" altLang="en-US" dirty="0"/>
              <a:t>Program Directors</a:t>
            </a:r>
          </a:p>
        </p:txBody>
      </p:sp>
      <p:sp>
        <p:nvSpPr>
          <p:cNvPr id="92163" name="Rectangle 3"/>
          <p:cNvSpPr>
            <a:spLocks noGrp="1" noChangeArrowheads="1"/>
          </p:cNvSpPr>
          <p:nvPr>
            <p:ph sz="half" idx="1"/>
          </p:nvPr>
        </p:nvSpPr>
        <p:spPr>
          <a:xfrm>
            <a:off x="603250" y="1511301"/>
            <a:ext cx="5677233" cy="4678363"/>
          </a:xfrm>
        </p:spPr>
        <p:txBody>
          <a:bodyPr/>
          <a:lstStyle/>
          <a:p>
            <a:pPr marL="0" indent="0">
              <a:buNone/>
            </a:pPr>
            <a:r>
              <a:rPr lang="en-US" altLang="en-US" b="1" dirty="0">
                <a:solidFill>
                  <a:schemeClr val="accent3"/>
                </a:solidFill>
              </a:rPr>
              <a:t>Milena Murray, PharmD, MSc, BCIDP, AAHIVP, FCCP</a:t>
            </a:r>
            <a:br>
              <a:rPr lang="en-US" altLang="en-US" dirty="0"/>
            </a:br>
            <a:r>
              <a:rPr lang="en-US" sz="2600" b="0" i="1" dirty="0">
                <a:effectLst/>
                <a:cs typeface="Calibri" panose="020F0502020204030204" pitchFamily="34" charset="0"/>
              </a:rPr>
              <a:t>Associate Professor</a:t>
            </a:r>
            <a:br>
              <a:rPr lang="en-US" sz="2600" b="0" i="1" dirty="0">
                <a:effectLst/>
                <a:cs typeface="Calibri" panose="020F0502020204030204" pitchFamily="34" charset="0"/>
              </a:rPr>
            </a:br>
            <a:r>
              <a:rPr lang="en-US" sz="2600" dirty="0">
                <a:cs typeface="Calibri" panose="020F0502020204030204" pitchFamily="34" charset="0"/>
              </a:rPr>
              <a:t>Department of </a:t>
            </a:r>
            <a:r>
              <a:rPr lang="en-US" sz="2600" b="0" i="0" dirty="0">
                <a:effectLst/>
                <a:cs typeface="Calibri" panose="020F0502020204030204" pitchFamily="34" charset="0"/>
              </a:rPr>
              <a:t>Pharmacy Practice</a:t>
            </a:r>
            <a:br>
              <a:rPr lang="en-US" sz="2600" dirty="0">
                <a:cs typeface="Calibri" panose="020F0502020204030204" pitchFamily="34" charset="0"/>
              </a:rPr>
            </a:br>
            <a:r>
              <a:rPr lang="en-US" sz="2600" b="0" i="0" dirty="0">
                <a:effectLst/>
                <a:cs typeface="Calibri" panose="020F0502020204030204" pitchFamily="34" charset="0"/>
              </a:rPr>
              <a:t>Midwestern University College of Pharmacy, Downers Grove Campus</a:t>
            </a:r>
            <a:br>
              <a:rPr lang="en-US" sz="2600" dirty="0">
                <a:cs typeface="Calibri" panose="020F0502020204030204" pitchFamily="34" charset="0"/>
              </a:rPr>
            </a:br>
            <a:r>
              <a:rPr lang="en-US" sz="2600" b="0" i="0" dirty="0">
                <a:effectLst/>
                <a:cs typeface="Calibri" panose="020F0502020204030204" pitchFamily="34" charset="0"/>
              </a:rPr>
              <a:t>Downers Grove, Illinois</a:t>
            </a:r>
            <a:br>
              <a:rPr lang="en-US" sz="2600" i="1" dirty="0">
                <a:cs typeface="Calibri" panose="020F0502020204030204" pitchFamily="34" charset="0"/>
              </a:rPr>
            </a:br>
            <a:r>
              <a:rPr lang="en-US" sz="2600" b="0" i="1" dirty="0">
                <a:effectLst/>
                <a:cs typeface="Calibri" panose="020F0502020204030204" pitchFamily="34" charset="0"/>
              </a:rPr>
              <a:t>System-Level IV/ID Clinical Pharmacist</a:t>
            </a:r>
            <a:br>
              <a:rPr lang="en-US" sz="2600" b="0" i="1" dirty="0">
                <a:effectLst/>
                <a:cs typeface="Calibri" panose="020F0502020204030204" pitchFamily="34" charset="0"/>
              </a:rPr>
            </a:br>
            <a:r>
              <a:rPr lang="en-US" sz="2600" b="0" dirty="0">
                <a:effectLst/>
                <a:cs typeface="Calibri" panose="020F0502020204030204" pitchFamily="34" charset="0"/>
              </a:rPr>
              <a:t>Ambulatory </a:t>
            </a:r>
            <a:r>
              <a:rPr lang="en-US" sz="2600" b="0" i="0" dirty="0">
                <a:effectLst/>
                <a:cs typeface="Calibri" panose="020F0502020204030204" pitchFamily="34" charset="0"/>
              </a:rPr>
              <a:t>Pharmacy</a:t>
            </a:r>
            <a:br>
              <a:rPr lang="en-US" sz="2600" dirty="0">
                <a:cs typeface="Calibri" panose="020F0502020204030204" pitchFamily="34" charset="0"/>
              </a:rPr>
            </a:br>
            <a:r>
              <a:rPr lang="en-US" sz="2600" b="0" i="0" dirty="0">
                <a:effectLst/>
                <a:cs typeface="Calibri" panose="020F0502020204030204" pitchFamily="34" charset="0"/>
              </a:rPr>
              <a:t>Northwestern Memorial Hospital</a:t>
            </a:r>
            <a:br>
              <a:rPr lang="en-US" sz="2600" dirty="0">
                <a:cs typeface="Calibri" panose="020F0502020204030204" pitchFamily="34" charset="0"/>
              </a:rPr>
            </a:br>
            <a:r>
              <a:rPr lang="en-US" sz="2600" b="0" i="0" dirty="0">
                <a:effectLst/>
                <a:cs typeface="Calibri" panose="020F0502020204030204" pitchFamily="34" charset="0"/>
              </a:rPr>
              <a:t>Chicago, Illinois</a:t>
            </a:r>
            <a:endParaRPr lang="en-US" altLang="en-US" sz="2600" dirty="0">
              <a:cs typeface="Calibri" panose="020F0502020204030204" pitchFamily="34" charset="0"/>
            </a:endParaRPr>
          </a:p>
          <a:p>
            <a:pPr marL="0" indent="0">
              <a:buNone/>
            </a:pPr>
            <a:endParaRPr lang="en-US" altLang="en-US" dirty="0"/>
          </a:p>
        </p:txBody>
      </p:sp>
    </p:spTree>
    <p:extLst>
      <p:ext uri="{BB962C8B-B14F-4D97-AF65-F5344CB8AC3E}">
        <p14:creationId xmlns:p14="http://schemas.microsoft.com/office/powerpoint/2010/main" val="286185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Program Director Disclosures</a:t>
            </a:r>
          </a:p>
        </p:txBody>
      </p:sp>
      <p:sp>
        <p:nvSpPr>
          <p:cNvPr id="5" name="Rectangle 3">
            <a:extLst>
              <a:ext uri="{FF2B5EF4-FFF2-40B4-BE49-F238E27FC236}">
                <a16:creationId xmlns:a16="http://schemas.microsoft.com/office/drawing/2014/main" id="{A143ED21-7B3B-48C9-9551-5F5A17257D10}"/>
              </a:ext>
            </a:extLst>
          </p:cNvPr>
          <p:cNvSpPr>
            <a:spLocks noGrp="1" noChangeArrowheads="1"/>
          </p:cNvSpPr>
          <p:nvPr>
            <p:ph idx="1"/>
          </p:nvPr>
        </p:nvSpPr>
        <p:spPr>
          <a:xfrm>
            <a:off x="604675" y="1513047"/>
            <a:ext cx="10877529" cy="4650686"/>
          </a:xfrm>
        </p:spPr>
        <p:txBody>
          <a:bodyPr rtlCol="0">
            <a:normAutofit fontScale="92500"/>
          </a:bodyPr>
          <a:lstStyle/>
          <a:p>
            <a:pPr marL="0" indent="0">
              <a:buClr>
                <a:schemeClr val="accent6"/>
              </a:buClr>
              <a:buNone/>
              <a:defRPr/>
            </a:pPr>
            <a:r>
              <a:rPr lang="en-US" dirty="0"/>
              <a:t>The </a:t>
            </a:r>
            <a:r>
              <a:rPr lang="en-US" b="1" i="1" dirty="0"/>
              <a:t>faculty</a:t>
            </a:r>
            <a:r>
              <a:rPr lang="en-US" dirty="0"/>
              <a:t> reported the following relevant financial relationships or relationships to products or devices they have with ineligible companies related to the content of this educational activity.</a:t>
            </a:r>
          </a:p>
          <a:p>
            <a:pPr marL="0" indent="0">
              <a:buClr>
                <a:schemeClr val="accent6"/>
              </a:buClr>
              <a:buNone/>
              <a:defRPr/>
            </a:pPr>
            <a:r>
              <a:rPr lang="fi-FI" sz="2600" b="1" dirty="0">
                <a:solidFill>
                  <a:srgbClr val="E1471D"/>
                </a:solidFill>
              </a:rPr>
              <a:t>Joseph J. Eron, Jr., MD</a:t>
            </a:r>
            <a:r>
              <a:rPr lang="en-US" sz="2600" b="1" dirty="0">
                <a:solidFill>
                  <a:srgbClr val="E1471D"/>
                </a:solidFill>
              </a:rPr>
              <a:t>, </a:t>
            </a:r>
            <a:r>
              <a:rPr lang="en-US" sz="2600" dirty="0"/>
              <a:t>has disclosed that he has received consultant/advisor/speaker fees from Gilead Sciences, Janssen, Merck, and ViiV Healthcare and funds for research support from Gilead Sciences, Janssen, and ViiV Healthcare.</a:t>
            </a:r>
          </a:p>
          <a:p>
            <a:pPr marL="0" indent="0">
              <a:buClr>
                <a:schemeClr val="accent6"/>
              </a:buClr>
              <a:buNone/>
              <a:defRPr/>
            </a:pPr>
            <a:r>
              <a:rPr lang="en-US" sz="2600" b="1" dirty="0">
                <a:solidFill>
                  <a:srgbClr val="E1471D"/>
                </a:solidFill>
              </a:rPr>
              <a:t>Jeffrey Kwong, DNP, MPH, FAANP, FAAN, </a:t>
            </a:r>
            <a:r>
              <a:rPr lang="en-US" sz="2600" dirty="0"/>
              <a:t>has no relevant conflicts of interest to report. </a:t>
            </a:r>
          </a:p>
          <a:p>
            <a:pPr marL="0" indent="0">
              <a:buClr>
                <a:schemeClr val="accent6"/>
              </a:buClr>
              <a:buNone/>
              <a:defRPr/>
            </a:pPr>
            <a:r>
              <a:rPr lang="en-US" sz="2600" b="1" dirty="0">
                <a:solidFill>
                  <a:schemeClr val="accent3"/>
                </a:solidFill>
              </a:rPr>
              <a:t>Milena Murray, PharmD, MSc, BCIDP, AAHIVP, FCCP, </a:t>
            </a:r>
            <a:r>
              <a:rPr lang="en-US" sz="2600" dirty="0"/>
              <a:t>has disclosed that she has received consultant/advisor/speaker fees from Gilead, Janssen, Merck, Theratechnologies and ViiV Healthcare.</a:t>
            </a:r>
          </a:p>
          <a:p>
            <a:pPr marL="0" indent="0">
              <a:buNone/>
            </a:pP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7A1A-2C7C-47FB-BCF6-F65E4B244DD8}"/>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20360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E0EFA9-ED58-4570-9598-AAEBC2323845}"/>
              </a:ext>
            </a:extLst>
          </p:cNvPr>
          <p:cNvSpPr>
            <a:spLocks noGrp="1"/>
          </p:cNvSpPr>
          <p:nvPr>
            <p:ph type="title"/>
          </p:nvPr>
        </p:nvSpPr>
        <p:spPr/>
        <p:txBody>
          <a:bodyPr/>
          <a:lstStyle/>
          <a:p>
            <a:r>
              <a:rPr lang="en-US" dirty="0"/>
              <a:t>A Clinical Challenge: Heavily Treatment–Experienced People With HIV</a:t>
            </a:r>
          </a:p>
        </p:txBody>
      </p:sp>
      <p:sp>
        <p:nvSpPr>
          <p:cNvPr id="4" name="Content Placeholder 3">
            <a:extLst>
              <a:ext uri="{FF2B5EF4-FFF2-40B4-BE49-F238E27FC236}">
                <a16:creationId xmlns:a16="http://schemas.microsoft.com/office/drawing/2014/main" id="{52BF9CE0-1F65-4A7C-B446-D3AA00E9ED28}"/>
              </a:ext>
            </a:extLst>
          </p:cNvPr>
          <p:cNvSpPr>
            <a:spLocks noGrp="1"/>
          </p:cNvSpPr>
          <p:nvPr>
            <p:ph idx="1"/>
          </p:nvPr>
        </p:nvSpPr>
        <p:spPr/>
        <p:txBody>
          <a:bodyPr/>
          <a:lstStyle/>
          <a:p>
            <a:pPr>
              <a:spcBef>
                <a:spcPts val="600"/>
              </a:spcBef>
            </a:pPr>
            <a:r>
              <a:rPr lang="en-US" sz="2600" dirty="0"/>
              <a:t>ART with novel mechanisms of action plays a critical role for a small proportion of PWH: those with </a:t>
            </a:r>
            <a:r>
              <a:rPr lang="en-US" sz="2600" b="1" dirty="0">
                <a:solidFill>
                  <a:schemeClr val="accent3"/>
                </a:solidFill>
              </a:rPr>
              <a:t>resistance to multiple drug classes and no/limited treatment options</a:t>
            </a:r>
            <a:r>
              <a:rPr lang="en-US" sz="2600" baseline="30000" dirty="0"/>
              <a:t>1,2</a:t>
            </a:r>
          </a:p>
          <a:p>
            <a:pPr>
              <a:spcBef>
                <a:spcPts val="600"/>
              </a:spcBef>
            </a:pPr>
            <a:r>
              <a:rPr lang="en-US" sz="2600" dirty="0"/>
              <a:t>2 primary target populations</a:t>
            </a:r>
            <a:r>
              <a:rPr lang="en-US" sz="2600" baseline="30000" dirty="0"/>
              <a:t>3-5</a:t>
            </a:r>
            <a:endParaRPr lang="en-US" sz="2600" dirty="0"/>
          </a:p>
          <a:p>
            <a:pPr marL="971550" lvl="1" indent="-514350">
              <a:spcBef>
                <a:spcPts val="600"/>
              </a:spcBef>
              <a:buFont typeface="+mj-lt"/>
              <a:buAutoNum type="arabicParenR"/>
            </a:pPr>
            <a:r>
              <a:rPr lang="en-US" sz="2400" dirty="0"/>
              <a:t>Older PWH treated in early days of ART with less potent regimens that had low resistance barriers</a:t>
            </a:r>
          </a:p>
          <a:p>
            <a:pPr marL="971550" lvl="1" indent="-514350">
              <a:spcBef>
                <a:spcPts val="600"/>
              </a:spcBef>
              <a:buFont typeface="+mj-lt"/>
              <a:buAutoNum type="arabicParenR"/>
            </a:pPr>
            <a:r>
              <a:rPr lang="en-US" sz="2400" dirty="0"/>
              <a:t>Younger people with congenital HIV infection, now adults, who were initially treated with less potent regimens that had low resistance barriers</a:t>
            </a:r>
            <a:endParaRPr lang="en-US" sz="2400" baseline="30000" dirty="0"/>
          </a:p>
          <a:p>
            <a:pPr>
              <a:spcBef>
                <a:spcPts val="600"/>
              </a:spcBef>
            </a:pPr>
            <a:r>
              <a:rPr lang="en-US" sz="2600" dirty="0"/>
              <a:t>IV </a:t>
            </a:r>
            <a:r>
              <a:rPr lang="en-US" sz="2600" b="1" dirty="0"/>
              <a:t>ibalizumab</a:t>
            </a:r>
            <a:r>
              <a:rPr lang="en-US" sz="2600" dirty="0"/>
              <a:t> and oral </a:t>
            </a:r>
            <a:r>
              <a:rPr lang="en-US" sz="2600" b="1" dirty="0"/>
              <a:t>fostemsavir </a:t>
            </a:r>
            <a:r>
              <a:rPr lang="en-US" sz="2600" dirty="0"/>
              <a:t>are typically active options, as is often true for </a:t>
            </a:r>
            <a:r>
              <a:rPr lang="en-US" sz="2600" b="1" dirty="0"/>
              <a:t>maraviroc</a:t>
            </a:r>
            <a:r>
              <a:rPr lang="en-US" sz="2600" dirty="0"/>
              <a:t> if R5-only virus and </a:t>
            </a:r>
            <a:r>
              <a:rPr lang="en-US" sz="2600" b="1" dirty="0"/>
              <a:t>enfuvirtide</a:t>
            </a:r>
            <a:r>
              <a:rPr lang="en-US" sz="2600" dirty="0"/>
              <a:t> if no virologic failure during previous use</a:t>
            </a:r>
            <a:r>
              <a:rPr lang="en-US" sz="2600" baseline="30000" dirty="0"/>
              <a:t>6-8</a:t>
            </a:r>
          </a:p>
        </p:txBody>
      </p:sp>
      <p:sp>
        <p:nvSpPr>
          <p:cNvPr id="8" name="Text Box 11">
            <a:extLst>
              <a:ext uri="{FF2B5EF4-FFF2-40B4-BE49-F238E27FC236}">
                <a16:creationId xmlns:a16="http://schemas.microsoft.com/office/drawing/2014/main" id="{E848F4CB-9326-4CF7-91AC-03E17A2EF0E0}"/>
              </a:ext>
            </a:extLst>
          </p:cNvPr>
          <p:cNvSpPr txBox="1">
            <a:spLocks noChangeArrowheads="1"/>
          </p:cNvSpPr>
          <p:nvPr/>
        </p:nvSpPr>
        <p:spPr bwMode="auto">
          <a:xfrm>
            <a:off x="414338" y="6006135"/>
            <a:ext cx="689544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Struble. AIDS Lond Engl. 2005;19:747. 2. Richman. AIDS Lond Engl. 2004;18:1393. 3. Weinstock. </a:t>
            </a:r>
            <a:b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b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J Infect Dis. 2004;189:2174. 4. Yazdanpanah. Clin Infect Dis. 2009;49:1441. 5. Tassiopoulos. Clin Infect Dis. 2020;71:133. 6. Emu. NEJM. 2018;379:645. 7. Reeves. J Virol. 2005;79:4991. 8. Kozal. </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NEJM. 2020;382:1232.</a:t>
            </a:r>
          </a:p>
        </p:txBody>
      </p:sp>
      <p:grpSp>
        <p:nvGrpSpPr>
          <p:cNvPr id="9" name="Group 8">
            <a:extLst>
              <a:ext uri="{FF2B5EF4-FFF2-40B4-BE49-F238E27FC236}">
                <a16:creationId xmlns:a16="http://schemas.microsoft.com/office/drawing/2014/main" id="{6005C7BD-435F-4DC7-A601-BF1F2B24E485}"/>
              </a:ext>
            </a:extLst>
          </p:cNvPr>
          <p:cNvGrpSpPr/>
          <p:nvPr/>
        </p:nvGrpSpPr>
        <p:grpSpPr>
          <a:xfrm>
            <a:off x="9392911" y="6207927"/>
            <a:ext cx="2488502" cy="454909"/>
            <a:chOff x="9392911" y="6207927"/>
            <a:chExt cx="2488502" cy="454909"/>
          </a:xfrm>
        </p:grpSpPr>
        <p:pic>
          <p:nvPicPr>
            <p:cNvPr id="10" name="Picture 9" descr="A picture containing text, ax, wheel&#10;&#10;Description automatically generated">
              <a:extLst>
                <a:ext uri="{FF2B5EF4-FFF2-40B4-BE49-F238E27FC236}">
                  <a16:creationId xmlns:a16="http://schemas.microsoft.com/office/drawing/2014/main" id="{8349A757-704D-4443-87FC-EF81EFC0A2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11" name="Rectangle 8">
              <a:extLst>
                <a:ext uri="{FF2B5EF4-FFF2-40B4-BE49-F238E27FC236}">
                  <a16:creationId xmlns:a16="http://schemas.microsoft.com/office/drawing/2014/main" id="{78046929-9296-45B4-8182-FCBB58BAA5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Tree>
    <p:extLst>
      <p:ext uri="{BB962C8B-B14F-4D97-AF65-F5344CB8AC3E}">
        <p14:creationId xmlns:p14="http://schemas.microsoft.com/office/powerpoint/2010/main" val="1620428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Line 34">
            <a:extLst>
              <a:ext uri="{FF2B5EF4-FFF2-40B4-BE49-F238E27FC236}">
                <a16:creationId xmlns:a16="http://schemas.microsoft.com/office/drawing/2014/main" id="{74E8211D-67AC-4AFF-8716-BBDDAEF55F93}"/>
              </a:ext>
            </a:extLst>
          </p:cNvPr>
          <p:cNvSpPr>
            <a:spLocks noChangeShapeType="1"/>
          </p:cNvSpPr>
          <p:nvPr/>
        </p:nvSpPr>
        <p:spPr bwMode="blackWhite">
          <a:xfrm>
            <a:off x="4600740" y="2313789"/>
            <a:ext cx="0" cy="485775"/>
          </a:xfrm>
          <a:prstGeom prst="line">
            <a:avLst/>
          </a:prstGeom>
          <a:ln w="38100">
            <a:headEnd/>
            <a:tailEnd type="triangle" w="med" len="med"/>
          </a:ln>
        </p:spPr>
        <p:style>
          <a:lnRef idx="1">
            <a:schemeClr val="accent3"/>
          </a:lnRef>
          <a:fillRef idx="0">
            <a:schemeClr val="accent3"/>
          </a:fillRef>
          <a:effectRef idx="0">
            <a:schemeClr val="accent3"/>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8" name="Line 34"/>
          <p:cNvSpPr>
            <a:spLocks noChangeShapeType="1"/>
          </p:cNvSpPr>
          <p:nvPr/>
        </p:nvSpPr>
        <p:spPr bwMode="blackWhite">
          <a:xfrm>
            <a:off x="5541645" y="4819651"/>
            <a:ext cx="0" cy="48577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46" name="Freeform 2"/>
          <p:cNvSpPr>
            <a:spLocks/>
          </p:cNvSpPr>
          <p:nvPr/>
        </p:nvSpPr>
        <p:spPr bwMode="blackWhite">
          <a:xfrm>
            <a:off x="2073276" y="4883151"/>
            <a:ext cx="8118475" cy="1584325"/>
          </a:xfrm>
          <a:custGeom>
            <a:avLst/>
            <a:gdLst>
              <a:gd name="T0" fmla="*/ 0 w 5270"/>
              <a:gd name="T1" fmla="*/ 436563 h 998"/>
              <a:gd name="T2" fmla="*/ 6930744 w 5270"/>
              <a:gd name="T3" fmla="*/ 447675 h 998"/>
              <a:gd name="T4" fmla="*/ 6930744 w 5270"/>
              <a:gd name="T5" fmla="*/ 0 h 998"/>
              <a:gd name="T6" fmla="*/ 8118475 w 5270"/>
              <a:gd name="T7" fmla="*/ 776288 h 998"/>
              <a:gd name="T8" fmla="*/ 6930744 w 5270"/>
              <a:gd name="T9" fmla="*/ 1584325 h 998"/>
              <a:gd name="T10" fmla="*/ 6939987 w 5270"/>
              <a:gd name="T11" fmla="*/ 1177925 h 998"/>
              <a:gd name="T12" fmla="*/ 0 w 5270"/>
              <a:gd name="T13" fmla="*/ 1168400 h 998"/>
              <a:gd name="T14" fmla="*/ 0 w 5270"/>
              <a:gd name="T15" fmla="*/ 436563 h 998"/>
              <a:gd name="T16" fmla="*/ 0 60000 65536"/>
              <a:gd name="T17" fmla="*/ 0 60000 65536"/>
              <a:gd name="T18" fmla="*/ 0 60000 65536"/>
              <a:gd name="T19" fmla="*/ 0 60000 65536"/>
              <a:gd name="T20" fmla="*/ 0 60000 65536"/>
              <a:gd name="T21" fmla="*/ 0 60000 65536"/>
              <a:gd name="T22" fmla="*/ 0 60000 65536"/>
              <a:gd name="T23" fmla="*/ 0 60000 65536"/>
              <a:gd name="T24" fmla="*/ 0 w 5270"/>
              <a:gd name="T25" fmla="*/ 0 h 998"/>
              <a:gd name="T26" fmla="*/ 5270 w 5270"/>
              <a:gd name="T27" fmla="*/ 998 h 9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70" h="998">
                <a:moveTo>
                  <a:pt x="0" y="275"/>
                </a:moveTo>
                <a:lnTo>
                  <a:pt x="4499" y="282"/>
                </a:lnTo>
                <a:lnTo>
                  <a:pt x="4499" y="0"/>
                </a:lnTo>
                <a:lnTo>
                  <a:pt x="5270" y="489"/>
                </a:lnTo>
                <a:lnTo>
                  <a:pt x="4499" y="998"/>
                </a:lnTo>
                <a:lnTo>
                  <a:pt x="4505" y="742"/>
                </a:lnTo>
                <a:lnTo>
                  <a:pt x="0" y="736"/>
                </a:lnTo>
                <a:lnTo>
                  <a:pt x="0" y="275"/>
                </a:lnTo>
                <a:close/>
              </a:path>
            </a:pathLst>
          </a:custGeom>
          <a:solidFill>
            <a:schemeClr val="accent5"/>
          </a:solidFill>
          <a:ln w="952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34147" name="Rectangle 3"/>
          <p:cNvSpPr>
            <a:spLocks noChangeArrowheads="1"/>
          </p:cNvSpPr>
          <p:nvPr/>
        </p:nvSpPr>
        <p:spPr bwMode="blackWhite">
          <a:xfrm>
            <a:off x="4927284" y="5476876"/>
            <a:ext cx="112712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Mid</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1990s</a:t>
            </a:r>
          </a:p>
        </p:txBody>
      </p:sp>
      <p:sp>
        <p:nvSpPr>
          <p:cNvPr id="134148" name="Rectangle 4"/>
          <p:cNvSpPr>
            <a:spLocks noChangeArrowheads="1"/>
          </p:cNvSpPr>
          <p:nvPr/>
        </p:nvSpPr>
        <p:spPr bwMode="blackWhite">
          <a:xfrm>
            <a:off x="8024496" y="5476876"/>
            <a:ext cx="1116013"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Late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2000s</a:t>
            </a:r>
          </a:p>
        </p:txBody>
      </p:sp>
      <p:sp>
        <p:nvSpPr>
          <p:cNvPr id="134149" name="Rectangle 5"/>
          <p:cNvSpPr>
            <a:spLocks noChangeArrowheads="1"/>
          </p:cNvSpPr>
          <p:nvPr/>
        </p:nvSpPr>
        <p:spPr bwMode="blackWhite">
          <a:xfrm>
            <a:off x="7040245" y="5476876"/>
            <a:ext cx="984250"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Early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2000s</a:t>
            </a:r>
          </a:p>
        </p:txBody>
      </p:sp>
      <p:sp>
        <p:nvSpPr>
          <p:cNvPr id="134150" name="Rectangle 6"/>
          <p:cNvSpPr>
            <a:spLocks noChangeArrowheads="1"/>
          </p:cNvSpPr>
          <p:nvPr/>
        </p:nvSpPr>
        <p:spPr bwMode="blackWhite">
          <a:xfrm>
            <a:off x="6054409" y="5476876"/>
            <a:ext cx="985837"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Late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1990s</a:t>
            </a:r>
          </a:p>
        </p:txBody>
      </p:sp>
      <p:sp>
        <p:nvSpPr>
          <p:cNvPr id="134151" name="Rectangle 7"/>
          <p:cNvSpPr>
            <a:spLocks noChangeArrowheads="1"/>
          </p:cNvSpPr>
          <p:nvPr/>
        </p:nvSpPr>
        <p:spPr bwMode="blackWhite">
          <a:xfrm>
            <a:off x="4022409" y="5476876"/>
            <a:ext cx="90487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Early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1990s</a:t>
            </a:r>
          </a:p>
        </p:txBody>
      </p:sp>
      <p:sp>
        <p:nvSpPr>
          <p:cNvPr id="134152" name="Rectangle 8"/>
          <p:cNvSpPr>
            <a:spLocks noChangeArrowheads="1"/>
          </p:cNvSpPr>
          <p:nvPr/>
        </p:nvSpPr>
        <p:spPr bwMode="blackWhite">
          <a:xfrm>
            <a:off x="3066734" y="5476876"/>
            <a:ext cx="95567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Late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1980s</a:t>
            </a:r>
          </a:p>
        </p:txBody>
      </p:sp>
      <p:sp>
        <p:nvSpPr>
          <p:cNvPr id="134153" name="Rectangle 9"/>
          <p:cNvSpPr>
            <a:spLocks noChangeArrowheads="1"/>
          </p:cNvSpPr>
          <p:nvPr/>
        </p:nvSpPr>
        <p:spPr bwMode="blackWhite">
          <a:xfrm>
            <a:off x="2130109" y="5476876"/>
            <a:ext cx="936625" cy="390525"/>
          </a:xfrm>
          <a:prstGeom prst="rect">
            <a:avLst/>
          </a:prstGeom>
          <a:noFill/>
          <a:ln w="9525" algn="ctr">
            <a:noFill/>
            <a:miter lim="800000"/>
            <a:headEnd/>
            <a:tailEnd/>
          </a:ln>
        </p:spPr>
        <p:txBody>
          <a:bodyPr anchor="ctr"/>
          <a:lstStyle/>
          <a:p>
            <a:pPr marL="0" marR="0" lvl="0" indent="0" algn="ctr" defTabSz="914400" rtl="0" eaLnBrk="0" fontAlgn="auto" latinLnBrk="0" hangingPunct="0">
              <a:lnSpc>
                <a:spcPct val="90000"/>
              </a:lnSpc>
              <a:spcBef>
                <a:spcPct val="35000"/>
              </a:spcBef>
              <a:spcAft>
                <a:spcPct val="25000"/>
              </a:spcAft>
              <a:buClr>
                <a:srgbClr val="4DA1BB"/>
              </a:buClr>
              <a:buSzTx/>
              <a:buFont typeface="Wingdings" pitchFamily="2" charset="2"/>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Early </a:t>
            </a:r>
            <a:b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1980s</a:t>
            </a:r>
          </a:p>
        </p:txBody>
      </p:sp>
      <p:sp>
        <p:nvSpPr>
          <p:cNvPr id="134155" name="Line 11"/>
          <p:cNvSpPr>
            <a:spLocks noChangeShapeType="1"/>
          </p:cNvSpPr>
          <p:nvPr/>
        </p:nvSpPr>
        <p:spPr bwMode="blackWhite">
          <a:xfrm>
            <a:off x="3066733" y="5476876"/>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56" name="Line 12"/>
          <p:cNvSpPr>
            <a:spLocks noChangeShapeType="1"/>
          </p:cNvSpPr>
          <p:nvPr/>
        </p:nvSpPr>
        <p:spPr bwMode="blackWhite">
          <a:xfrm>
            <a:off x="4022408" y="5476876"/>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57" name="Line 13"/>
          <p:cNvSpPr>
            <a:spLocks noChangeShapeType="1"/>
          </p:cNvSpPr>
          <p:nvPr/>
        </p:nvSpPr>
        <p:spPr bwMode="blackWhite">
          <a:xfrm>
            <a:off x="4927283" y="5476876"/>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58" name="Line 14"/>
          <p:cNvSpPr>
            <a:spLocks noChangeShapeType="1"/>
          </p:cNvSpPr>
          <p:nvPr/>
        </p:nvSpPr>
        <p:spPr bwMode="blackWhite">
          <a:xfrm>
            <a:off x="7040245" y="5476876"/>
            <a:ext cx="0" cy="390525"/>
          </a:xfrm>
          <a:prstGeom prst="line">
            <a:avLst/>
          </a:prstGeom>
          <a:noFill/>
          <a:ln w="2857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0" name="Line 16"/>
          <p:cNvSpPr>
            <a:spLocks noChangeShapeType="1"/>
          </p:cNvSpPr>
          <p:nvPr/>
        </p:nvSpPr>
        <p:spPr bwMode="blackWhite">
          <a:xfrm>
            <a:off x="8024495" y="5476876"/>
            <a:ext cx="0" cy="390525"/>
          </a:xfrm>
          <a:prstGeom prst="line">
            <a:avLst/>
          </a:prstGeom>
          <a:noFill/>
          <a:ln w="28575">
            <a:solidFill>
              <a:srgbClr val="000000"/>
            </a:solidFill>
            <a:round/>
            <a:headEnd/>
            <a:tailEnd/>
          </a:ln>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1" name="Line 17"/>
          <p:cNvSpPr>
            <a:spLocks noChangeShapeType="1"/>
          </p:cNvSpPr>
          <p:nvPr/>
        </p:nvSpPr>
        <p:spPr bwMode="blackWhite">
          <a:xfrm>
            <a:off x="6054408" y="5476876"/>
            <a:ext cx="0" cy="390525"/>
          </a:xfrm>
          <a:prstGeom prst="line">
            <a:avLst/>
          </a:prstGeom>
          <a:noFill/>
          <a:ln w="28575">
            <a:solidFill>
              <a:srgbClr val="000000"/>
            </a:solidFill>
            <a:round/>
            <a:headEnd/>
            <a:tailEnd/>
          </a:ln>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2" name="Text Box 18"/>
          <p:cNvSpPr txBox="1">
            <a:spLocks noChangeArrowheads="1"/>
          </p:cNvSpPr>
          <p:nvPr/>
        </p:nvSpPr>
        <p:spPr bwMode="blackWhite">
          <a:xfrm>
            <a:off x="2123758" y="3278188"/>
            <a:ext cx="800100" cy="627062"/>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No </a:t>
            </a:r>
            <a:b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b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ART</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63" name="Line 19"/>
          <p:cNvSpPr>
            <a:spLocks noChangeShapeType="1"/>
          </p:cNvSpPr>
          <p:nvPr/>
        </p:nvSpPr>
        <p:spPr bwMode="blackWhite">
          <a:xfrm flipH="1">
            <a:off x="8950008" y="4786314"/>
            <a:ext cx="0" cy="541337"/>
          </a:xfrm>
          <a:prstGeom prst="line">
            <a:avLst/>
          </a:prstGeom>
          <a:noFill/>
          <a:ln w="12700">
            <a:noFill/>
            <a:prstDash val="lgDashDotDot"/>
            <a:round/>
            <a:headEnd/>
            <a:tailEnd type="triangl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64" name="Line 20"/>
          <p:cNvSpPr>
            <a:spLocks noChangeShapeType="1"/>
          </p:cNvSpPr>
          <p:nvPr/>
        </p:nvSpPr>
        <p:spPr bwMode="blackWhite">
          <a:xfrm>
            <a:off x="2404745" y="5330825"/>
            <a:ext cx="882650"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5" name="Line 21"/>
          <p:cNvSpPr>
            <a:spLocks noChangeShapeType="1"/>
          </p:cNvSpPr>
          <p:nvPr/>
        </p:nvSpPr>
        <p:spPr bwMode="blackWhite">
          <a:xfrm>
            <a:off x="3287396" y="5330825"/>
            <a:ext cx="900113"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6" name="Line 22"/>
          <p:cNvSpPr>
            <a:spLocks noChangeShapeType="1"/>
          </p:cNvSpPr>
          <p:nvPr/>
        </p:nvSpPr>
        <p:spPr bwMode="blackWhite">
          <a:xfrm>
            <a:off x="4187509" y="5330825"/>
            <a:ext cx="852487"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7" name="Line 23"/>
          <p:cNvSpPr>
            <a:spLocks noChangeShapeType="1"/>
          </p:cNvSpPr>
          <p:nvPr/>
        </p:nvSpPr>
        <p:spPr bwMode="blackWhite">
          <a:xfrm>
            <a:off x="5039995" y="5330825"/>
            <a:ext cx="1989138"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8" name="Line 24"/>
          <p:cNvSpPr>
            <a:spLocks noChangeShapeType="1"/>
          </p:cNvSpPr>
          <p:nvPr/>
        </p:nvSpPr>
        <p:spPr bwMode="blackWhite">
          <a:xfrm>
            <a:off x="7029133" y="5330825"/>
            <a:ext cx="1979612" cy="0"/>
          </a:xfrm>
          <a:prstGeom prst="line">
            <a:avLst/>
          </a:prstGeom>
          <a:noFill/>
          <a:ln w="28575" cap="sq">
            <a:no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p:txBody>
      </p:sp>
      <p:sp>
        <p:nvSpPr>
          <p:cNvPr id="134169" name="Text Box 25"/>
          <p:cNvSpPr txBox="1">
            <a:spLocks noChangeArrowheads="1"/>
          </p:cNvSpPr>
          <p:nvPr/>
        </p:nvSpPr>
        <p:spPr bwMode="blackWhite">
          <a:xfrm>
            <a:off x="3120708" y="3775076"/>
            <a:ext cx="1046162" cy="835025"/>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ZDV mono-therapy</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0" name="Text Box 26"/>
          <p:cNvSpPr txBox="1">
            <a:spLocks noChangeArrowheads="1"/>
          </p:cNvSpPr>
          <p:nvPr/>
        </p:nvSpPr>
        <p:spPr bwMode="blackWhite">
          <a:xfrm>
            <a:off x="3450908" y="2789239"/>
            <a:ext cx="2241550" cy="835025"/>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Sequential NRTI monotherapy and </a:t>
            </a:r>
            <a:b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b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dual-NRTI therapy</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1" name="Text Box 27"/>
          <p:cNvSpPr txBox="1">
            <a:spLocks noChangeArrowheads="1"/>
          </p:cNvSpPr>
          <p:nvPr/>
        </p:nvSpPr>
        <p:spPr bwMode="blackWhite">
          <a:xfrm>
            <a:off x="4520882" y="3697577"/>
            <a:ext cx="2103120" cy="1371600"/>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Sequential monotherapy </a:t>
            </a:r>
            <a:b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br>
            <a:r>
              <a:rPr kumimoji="0" lang="en-GB"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with unboosted PIs and NNRTIs without active NRTIs</a:t>
            </a:r>
            <a:endPar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3" name="Text Box 29"/>
          <p:cNvSpPr txBox="1">
            <a:spLocks noChangeArrowheads="1"/>
          </p:cNvSpPr>
          <p:nvPr/>
        </p:nvSpPr>
        <p:spPr bwMode="blackWhite">
          <a:xfrm>
            <a:off x="6935471" y="3984626"/>
            <a:ext cx="1044575" cy="835025"/>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Deferral of therapy</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5" name="Line 31"/>
          <p:cNvSpPr>
            <a:spLocks noChangeShapeType="1"/>
          </p:cNvSpPr>
          <p:nvPr/>
        </p:nvSpPr>
        <p:spPr bwMode="blackWhite">
          <a:xfrm>
            <a:off x="2614295" y="3914775"/>
            <a:ext cx="0" cy="1390650"/>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6" name="Line 32"/>
          <p:cNvSpPr>
            <a:spLocks noChangeShapeType="1"/>
          </p:cNvSpPr>
          <p:nvPr/>
        </p:nvSpPr>
        <p:spPr bwMode="blackWhite">
          <a:xfrm>
            <a:off x="3728720" y="4610101"/>
            <a:ext cx="0" cy="69532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7" name="Line 33"/>
          <p:cNvSpPr>
            <a:spLocks noChangeShapeType="1"/>
          </p:cNvSpPr>
          <p:nvPr/>
        </p:nvSpPr>
        <p:spPr bwMode="blackWhite">
          <a:xfrm>
            <a:off x="4425633" y="3635375"/>
            <a:ext cx="0" cy="1670050"/>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79" name="Line 35"/>
          <p:cNvSpPr>
            <a:spLocks noChangeShapeType="1"/>
          </p:cNvSpPr>
          <p:nvPr/>
        </p:nvSpPr>
        <p:spPr bwMode="blackWhite">
          <a:xfrm>
            <a:off x="6656070" y="3660774"/>
            <a:ext cx="0" cy="1645920"/>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80" name="Line 36"/>
          <p:cNvSpPr>
            <a:spLocks noChangeShapeType="1"/>
          </p:cNvSpPr>
          <p:nvPr/>
        </p:nvSpPr>
        <p:spPr bwMode="blackWhite">
          <a:xfrm>
            <a:off x="7492683" y="4819651"/>
            <a:ext cx="0" cy="48577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81" name="Line 37"/>
          <p:cNvSpPr>
            <a:spLocks noChangeShapeType="1"/>
          </p:cNvSpPr>
          <p:nvPr/>
        </p:nvSpPr>
        <p:spPr bwMode="blackWhite">
          <a:xfrm>
            <a:off x="8618220" y="4562476"/>
            <a:ext cx="0" cy="765175"/>
          </a:xfrm>
          <a:prstGeom prst="line">
            <a:avLst/>
          </a:prstGeom>
          <a:ln w="28575">
            <a:solidFill>
              <a:schemeClr val="bg1"/>
            </a:solidFill>
            <a:headEnd/>
            <a:tailEnd type="triangle" w="med" len="med"/>
          </a:ln>
        </p:spPr>
        <p:style>
          <a:lnRef idx="1">
            <a:schemeClr val="dk1"/>
          </a:lnRef>
          <a:fillRef idx="0">
            <a:schemeClr val="dk1"/>
          </a:fillRef>
          <a:effectRef idx="0">
            <a:schemeClr val="dk1"/>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34182" name="Text Box 38"/>
          <p:cNvSpPr txBox="1">
            <a:spLocks noChangeArrowheads="1"/>
          </p:cNvSpPr>
          <p:nvPr/>
        </p:nvSpPr>
        <p:spPr bwMode="blackWhite">
          <a:xfrm>
            <a:off x="2846070" y="1613046"/>
            <a:ext cx="4811711" cy="1015663"/>
          </a:xfrm>
          <a:prstGeom prst="rect">
            <a:avLst/>
          </a:prstGeom>
          <a:solidFill>
            <a:schemeClr val="hlink"/>
          </a:solid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Highly adherent</a:t>
            </a:r>
            <a:r>
              <a:rPr kumimoji="0" lang="en-US" sz="20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 patients aggressively treated with nonsuppressive regimens led to selection of multidrug-resistant HIV</a:t>
            </a:r>
          </a:p>
        </p:txBody>
      </p:sp>
      <p:sp>
        <p:nvSpPr>
          <p:cNvPr id="2" name="Title 1"/>
          <p:cNvSpPr>
            <a:spLocks noGrp="1"/>
          </p:cNvSpPr>
          <p:nvPr>
            <p:ph type="title"/>
          </p:nvPr>
        </p:nvSpPr>
        <p:spPr/>
        <p:txBody>
          <a:bodyPr/>
          <a:lstStyle/>
          <a:p>
            <a:r>
              <a:rPr lang="en-US" dirty="0"/>
              <a:t>Who Are the People With Multidrug Resistant HIV?</a:t>
            </a:r>
          </a:p>
        </p:txBody>
      </p:sp>
      <p:sp>
        <p:nvSpPr>
          <p:cNvPr id="134174" name="Text Box 30"/>
          <p:cNvSpPr txBox="1">
            <a:spLocks noChangeArrowheads="1"/>
          </p:cNvSpPr>
          <p:nvPr/>
        </p:nvSpPr>
        <p:spPr bwMode="blackWhite">
          <a:xfrm>
            <a:off x="8189596" y="3298571"/>
            <a:ext cx="1533525" cy="1371600"/>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Earlier initiation of therapy with better treatments</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sp>
        <p:nvSpPr>
          <p:cNvPr id="134172" name="Text Box 28"/>
          <p:cNvSpPr txBox="1">
            <a:spLocks noChangeArrowheads="1"/>
          </p:cNvSpPr>
          <p:nvPr/>
        </p:nvSpPr>
        <p:spPr bwMode="blackWhite">
          <a:xfrm>
            <a:off x="6219508" y="3022919"/>
            <a:ext cx="1188720" cy="640080"/>
          </a:xfrm>
          <a:prstGeom prst="rect">
            <a:avLst/>
          </a:prstGeom>
          <a:solidFill>
            <a:schemeClr val="accent1"/>
          </a:solidFill>
          <a:ln w="12700">
            <a:solidFill>
              <a:schemeClr val="tx1"/>
            </a:solidFill>
            <a:miter lim="800000"/>
            <a:headEnd type="none" w="sm" len="sm"/>
            <a:tailEnd type="none" w="sm" len="sm"/>
          </a:ln>
        </p:spPr>
        <p:txBody>
          <a:bodyPr anchor="ctr" anchorCtr="1"/>
          <a:lstStyle/>
          <a:p>
            <a:pPr marL="0" marR="0" lvl="0" indent="0" algn="ctr" defTabSz="914400" rtl="0" eaLnBrk="0" fontAlgn="auto" latinLnBrk="0" hangingPunct="0">
              <a:lnSpc>
                <a:spcPct val="9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rPr>
              <a:t>“Hit hard, hit early”</a:t>
            </a:r>
            <a:endParaRPr kumimoji="0" lang="en-US" sz="18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charset="-128"/>
              <a:cs typeface="Arial" pitchFamily="34" charset="0"/>
            </a:endParaRPr>
          </a:p>
        </p:txBody>
      </p:sp>
      <p:grpSp>
        <p:nvGrpSpPr>
          <p:cNvPr id="45" name="Group 44">
            <a:extLst>
              <a:ext uri="{FF2B5EF4-FFF2-40B4-BE49-F238E27FC236}">
                <a16:creationId xmlns:a16="http://schemas.microsoft.com/office/drawing/2014/main" id="{8179C821-7EFF-4B71-8152-EE33096987D4}"/>
              </a:ext>
            </a:extLst>
          </p:cNvPr>
          <p:cNvGrpSpPr/>
          <p:nvPr/>
        </p:nvGrpSpPr>
        <p:grpSpPr>
          <a:xfrm>
            <a:off x="9392911" y="6207927"/>
            <a:ext cx="2488502" cy="454909"/>
            <a:chOff x="9392911" y="6207927"/>
            <a:chExt cx="2488502" cy="454909"/>
          </a:xfrm>
        </p:grpSpPr>
        <p:pic>
          <p:nvPicPr>
            <p:cNvPr id="46" name="Picture 45" descr="A picture containing text, ax, wheel&#10;&#10;Description automatically generated">
              <a:extLst>
                <a:ext uri="{FF2B5EF4-FFF2-40B4-BE49-F238E27FC236}">
                  <a16:creationId xmlns:a16="http://schemas.microsoft.com/office/drawing/2014/main" id="{27665E5E-FB64-4ED6-A551-A210ED504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699" y="6207927"/>
              <a:ext cx="569914" cy="187003"/>
            </a:xfrm>
            <a:prstGeom prst="rect">
              <a:avLst/>
            </a:prstGeom>
          </p:spPr>
        </p:pic>
        <p:sp>
          <p:nvSpPr>
            <p:cNvPr id="47" name="Rectangle 8">
              <a:extLst>
                <a:ext uri="{FF2B5EF4-FFF2-40B4-BE49-F238E27FC236}">
                  <a16:creationId xmlns:a16="http://schemas.microsoft.com/office/drawing/2014/main" id="{A465E3A3-5228-4AF7-82C3-F08AEC0EA631}"/>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mn-cs"/>
              </a:endParaRPr>
            </a:p>
          </p:txBody>
        </p:sp>
      </p:grpSp>
      <p:sp>
        <p:nvSpPr>
          <p:cNvPr id="49" name="Line 34">
            <a:extLst>
              <a:ext uri="{FF2B5EF4-FFF2-40B4-BE49-F238E27FC236}">
                <a16:creationId xmlns:a16="http://schemas.microsoft.com/office/drawing/2014/main" id="{A16B3FD0-5D22-4F09-BE99-F13D95558D45}"/>
              </a:ext>
            </a:extLst>
          </p:cNvPr>
          <p:cNvSpPr>
            <a:spLocks noChangeShapeType="1"/>
          </p:cNvSpPr>
          <p:nvPr/>
        </p:nvSpPr>
        <p:spPr bwMode="blackWhite">
          <a:xfrm>
            <a:off x="5906080" y="2553751"/>
            <a:ext cx="0" cy="1145433"/>
          </a:xfrm>
          <a:prstGeom prst="line">
            <a:avLst/>
          </a:prstGeom>
          <a:ln w="38100">
            <a:headEnd/>
            <a:tailEnd type="triangle" w="med" len="med"/>
          </a:ln>
        </p:spPr>
        <p:style>
          <a:lnRef idx="1">
            <a:schemeClr val="accent3"/>
          </a:lnRef>
          <a:fillRef idx="0">
            <a:schemeClr val="accent3"/>
          </a:fillRef>
          <a:effectRef idx="0">
            <a:schemeClr val="accent3"/>
          </a:effectRef>
          <a:fontRef idx="minor">
            <a:schemeClr val="tx1"/>
          </a:fontRef>
        </p:style>
        <p:txBody>
          <a:bodyPr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917218045"/>
      </p:ext>
    </p:extLst>
  </p:cSld>
  <p:clrMapOvr>
    <a:masterClrMapping/>
  </p:clrMapOvr>
  <p:transition advClick="0"/>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251299&quot;&gt;&lt;object type=&quot;3&quot; unique_id=&quot;251301&quot;&gt;&lt;property id=&quot;20148&quot; value=&quot;5&quot;/&gt;&lt;property id=&quot;20300&quot; value=&quot;Slide 6 - &amp;quot;Despite Extraordinary Efficacy, HIV Therapy Can Be Improved&amp;quot;&quot;/&gt;&lt;property id=&quot;20307&quot; value=&quot;263&quot;/&gt;&lt;/object&gt;&lt;object type=&quot;3&quot; unique_id=&quot;251302&quot;&gt;&lt;property id=&quot;20148&quot; value=&quot;5&quot;/&gt;&lt;property id=&quot;20300&quot; value=&quot;Slide 7 - &amp;quot;Novel Drug Classes for&amp;#x0D;&amp;#x0A;Heavily Treatment–Experienced&amp;#x0D;&amp;#x0A;People With HIV&amp;quot;&quot;/&gt;&lt;property id=&quot;20307&quot; value=&quot;557&quot;/&gt;&lt;/object&gt;&lt;object type=&quot;3&quot; unique_id=&quot;251303&quot;&gt;&lt;property id=&quot;20148&quot; value=&quot;5&quot;/&gt;&lt;property id=&quot;20300&quot; value=&quot;Slide 8 - &amp;quot;Unmet Need: Heavily Treatment–Experienced People With HIV&amp;quot;&quot;/&gt;&lt;property id=&quot;20307&quot; value=&quot;580&quot;/&gt;&lt;/object&gt;&lt;object type=&quot;3&quot; unique_id=&quot;251304&quot;&gt;&lt;property id=&quot;20148&quot; value=&quot;5&quot;/&gt;&lt;property id=&quot;20300&quot; value=&quot;Slide 9 - &amp;quot;BRIGHTE Open-Label Extension: Fostemsavir in Heavily Treatment–Experienced Adults at Wk 48&amp;quot;&quot;/&gt;&lt;property id=&quot;20307&quot; value=&quot;551&quot;/&gt;&lt;/object&gt;&lt;object type=&quot;3&quot; unique_id=&quot;251305&quot;&gt;&lt;property id=&quot;20148&quot; value=&quot;5&quot;/&gt;&lt;property id=&quot;20300&quot; value=&quot;Slide 50 - &amp;quot;BRIGHTE: Baseline Characteristics&amp;quot;&quot;/&gt;&lt;property id=&quot;20307&quot; value=&quot;552&quot;/&gt;&lt;/object&gt;&lt;object type=&quot;3&quot; unique_id=&quot;251306&quot;&gt;&lt;property id=&quot;20148&quot; value=&quot;5&quot;/&gt;&lt;property id=&quot;20300&quot; value=&quot;Slide 51 - &amp;quot;BRIGHTE Open-Label Extension: Efficacy at Wk 48&amp;quot;&quot;/&gt;&lt;property id=&quot;20307&quot; value=&quot;556&quot;/&gt;&lt;/object&gt;&lt;object type=&quot;3&quot; unique_id=&quot;251307&quot;&gt;&lt;property id=&quot;20148&quot; value=&quot;5&quot;/&gt;&lt;property id=&quot;20300&quot; value=&quot;Slide 52 - &amp;quot;BRIGHTE: Efficacy at Wk 48 (FDA Snapshot)&amp;quot;&quot;/&gt;&lt;property id=&quot;20307&quot; value=&quot;554&quot;/&gt;&lt;/object&gt;&lt;object type=&quot;3&quot; unique_id=&quot;251309&quot;&gt;&lt;property id=&quot;20148&quot; value=&quot;5&quot;/&gt;&lt;property id=&quot;20300&quot; value=&quot;Slide 13 - &amp;quot;Long-Acting ART Formulations&amp;quot;&quot;/&gt;&lt;property id=&quot;20307&quot; value=&quot;558&quot;/&gt;&lt;/object&gt;&lt;object type=&quot;3&quot; unique_id=&quot;251310&quot;&gt;&lt;property id=&quot;20148&quot; value=&quot;5&quot;/&gt;&lt;property id=&quot;20300&quot; value=&quot;Slide 17 - &amp;quot;ATLAS: Switch to Long-Acting Cabotegravir + Rilpivirine&amp;quot;&quot;/&gt;&lt;property id=&quot;20307&quot; value=&quot;560&quot;/&gt;&lt;/object&gt;&lt;object type=&quot;3&quot; unique_id=&quot;251314&quot;&gt;&lt;property id=&quot;20148&quot; value=&quot;5&quot;/&gt;&lt;property id=&quot;20300&quot; value=&quot;Slide 21 - &amp;quot;FLAIR: LA Cabotegravir + Rilpivirine Maintenance After DTG/ABC/3TC Induction&amp;quot;&quot;/&gt;&lt;property id=&quot;20307&quot; value=&quot;564&quot;/&gt;&lt;/object&gt;&lt;object type=&quot;3&quot; unique_id=&quot;251315&quot;&gt;&lt;property id=&quot;20148&quot; value=&quot;5&quot;/&gt;&lt;property id=&quot;20300&quot; value=&quot;Slide 22 - &amp;quot;FLAIR: Baseline Characteristics in ITT-E Population&amp;quot;&quot;/&gt;&lt;property id=&quot;20307&quot; value=&quot;565&quot;/&gt;&lt;/object&gt;&lt;object type=&quot;3&quot; unique_id=&quot;251317&quot;&gt;&lt;property id=&quot;20148&quot; value=&quot;5&quot;/&gt;&lt;property id=&quot;20300&quot; value=&quot;Slide 24 - &amp;quot;FLAIR: Safety&amp;quot;&quot;/&gt;&lt;property id=&quot;20307&quot; value=&quot;567&quot;/&gt;&lt;/object&gt;&lt;object type=&quot;3&quot; unique_id=&quot;251318&quot;&gt;&lt;property id=&quot;20148&quot; value=&quot;5&quot;/&gt;&lt;property id=&quot;20300&quot; value=&quot;Slide 34 - &amp;quot;MK-8591: Long-Acting NRTTI&amp;quot;&quot;/&gt;&lt;property id=&quot;20307&quot; value=&quot;573&quot;/&gt;&lt;/object&gt;&lt;object type=&quot;3&quot; unique_id=&quot;251319&quot;&gt;&lt;property id=&quot;20148&quot; value=&quot;5&quot;/&gt;&lt;property id=&quot;20300&quot; value=&quot;Slide 35 - &amp;quot;MK-8591-011/DRIVE2Simplify: Phase II Study of MK-8591 + Doravirine + 3TC in Treatment-Naive Patients&amp;quot;&quot;/&gt;&lt;property id=&quot;20307&quot; value=&quot;571&quot;/&gt;&lt;/object&gt;&lt;object type=&quot;3&quot; unique_id=&quot;251320&quot;&gt;&lt;property id=&quot;20148&quot; value=&quot;5&quot;/&gt;&lt;property id=&quot;20300&quot; value=&quot;Slide 44 - &amp;quot;Update on Cure Strategies&amp;quot;&quot;/&gt;&lt;property id=&quot;20307&quot; value=&quot;568&quot;/&gt;&lt;/object&gt;&lt;object type=&quot;3&quot; unique_id=&quot;251321&quot;&gt;&lt;property id=&quot;20148&quot; value=&quot;5&quot;/&gt;&lt;property id=&quot;20300&quot; value=&quot;Slide 36 - &amp;quot;GS-6207, HIV-1 Capsid Inhibitor&amp;quot;&quot;/&gt;&lt;property id=&quot;20307&quot; value=&quot;574&quot;/&gt;&lt;/object&gt;&lt;object type=&quot;3&quot; unique_id=&quot;251324&quot;&gt;&lt;property id=&quot;20148&quot; value=&quot;5&quot;/&gt;&lt;property id=&quot;20300&quot; value=&quot;Slide 55 - &amp;quot;Cure Strategies&amp;quot;&quot;/&gt;&lt;property id=&quot;20307&quot; value=&quot;578&quot;/&gt;&lt;/object&gt;&lt;object type=&quot;3&quot; unique_id=&quot;251325&quot;&gt;&lt;property id=&quot;20148&quot; value=&quot;5&quot;/&gt;&lt;property id=&quot;20300&quot; value=&quot;Slide 38 - &amp;quot;Long-Acting Formulations&amp;#x0D;&amp;#x0A;for PrEP?&amp;quot;&quot;/&gt;&lt;property id=&quot;20307&quot; value=&quot;569&quot;/&gt;&lt;/object&gt;&lt;object type=&quot;3&quot; unique_id=&quot;251326&quot;&gt;&lt;property id=&quot;20148&quot; value=&quot;5&quot;/&gt;&lt;property id=&quot;20300&quot; value=&quot;Slide 39 - &amp;quot;MK-8591 for PrEP: Animal Data and PK Data&amp;quot;&quot;/&gt;&lt;property id=&quot;20307&quot; value=&quot;572&quot;/&gt;&lt;/object&gt;&lt;object type=&quot;3&quot; unique_id=&quot;251327&quot;&gt;&lt;property id=&quot;20148&quot; value=&quot;5&quot;/&gt;&lt;property id=&quot;20300&quot; value=&quot;Slide 40 - &amp;quot;HPTN 077: Cabotegravir for PrEP in Low-Risk Persons&amp;quot;&quot;/&gt;&lt;property id=&quot;20307&quot; value=&quot;391&quot;/&gt;&lt;/object&gt;&lt;object type=&quot;3&quot; unique_id=&quot;251328&quot;&gt;&lt;property id=&quot;20148&quot; value=&quot;5&quot;/&gt;&lt;property id=&quot;20300&quot; value=&quot;Slide 41 - &amp;quot;HPTN 077: Tail-Phase PK of Cabotegravir PrEP in &amp;#x0D;&amp;#x0A;HIV-Uninfected Participants&amp;quot;&quot;/&gt;&lt;property id=&quot;20307&quot; value=&quot;579&quot;/&gt;&lt;/object&gt;&lt;object type=&quot;3&quot; unique_id=&quot;251485&quot;&gt;&lt;property id=&quot;20148&quot; value=&quot;5&quot;/&gt;&lt;property id=&quot;20300&quot; value=&quot;Slide 16 - &amp;quot;Studies of Long-Acting Cabotegravir + Long-Acting Rilpivirine &amp;quot;&quot;/&gt;&lt;property id=&quot;20307&quot; value=&quot;925&quot;/&gt;&lt;/object&gt;&lt;object type=&quot;3&quot; unique_id=&quot;251816&quot;&gt;&lt;property id=&quot;20148&quot; value=&quot;5&quot;/&gt;&lt;property id=&quot;20300&quot; value=&quot;Slide 53 - &amp;quot;MK-8591-011/DRIVE2Simplify: Phase II Study of MK-8591 With Doravirine and 3TC in Treatment-Naive Pts&amp;quot;&quot;/&gt;&lt;property id=&quot;20307&quot; value=&quot;926&quot;/&gt;&lt;/object&gt;&lt;object type=&quot;3&quot; unique_id=&quot;252293&quot;&gt;&lt;property id=&quot;20148&quot; value=&quot;5&quot;/&gt;&lt;property id=&quot;20300&quot; value=&quot;Slide 45 - &amp;quot;Why Pursue HIV Cure?&amp;quot;&quot;/&gt;&lt;property id=&quot;20307&quot; value=&quot;928&quot;/&gt;&lt;/object&gt;&lt;object type=&quot;3&quot; unique_id=&quot;252294&quot;&gt;&lt;property id=&quot;20148&quot; value=&quot;5&quot;/&gt;&lt;property id=&quot;20300&quot; value=&quot;Slide 49 - &amp;quot;Summary&amp;quot;&quot;/&gt;&lt;property id=&quot;20307&quot; value=&quot;927&quot;/&gt;&lt;/object&gt;&lt;object type=&quot;3&quot; unique_id=&quot;252550&quot;&gt;&lt;property id=&quot;20148&quot; value=&quot;5&quot;/&gt;&lt;property id=&quot;20300&quot; value=&quot;Slide 1 - &amp;quot;Future ART Approaches&amp;quot;&quot;/&gt;&lt;property id=&quot;20307&quot; value=&quot;321&quot;/&gt;&lt;/object&gt;&lt;object type=&quot;3&quot; unique_id=&quot;252623&quot;&gt;&lt;property id=&quot;20148&quot; value=&quot;5&quot;/&gt;&lt;property id=&quot;20300&quot; value=&quot;Slide 15 - &amp;quot;Who Wants to Switch? Survey of People With HIV and Viral Suppression on Daily ART&amp;quot;&quot;/&gt;&lt;property id=&quot;20307&quot; value=&quot;1729&quot;/&gt;&lt;/object&gt;&lt;object type=&quot;3&quot; unique_id=&quot;252625&quot;&gt;&lt;property id=&quot;20148&quot; value=&quot;5&quot;/&gt;&lt;property id=&quot;20300&quot; value=&quot;Slide 27 - &amp;quot;ATLAS and FLAIR: Summary and Implications if Long-Acting Cabotegravir + Rilpivirine Is Approved&amp;quot;&quot;/&gt;&lt;property id=&quot;20307&quot; value=&quot;931&quot;/&gt;&lt;/object&gt;&lt;object type=&quot;3&quot; unique_id=&quot;252626&quot;&gt;&lt;property id=&quot;20148&quot; value=&quot;5&quot;/&gt;&lt;property id=&quot;20300&quot; value=&quot;Slide 37 - &amp;quot;Broadly Neutralizing Antibodies (bNAbs)&amp;quot;&quot;/&gt;&lt;property id=&quot;20307&quot; value=&quot;575&quot;/&gt;&lt;/object&gt;&lt;object type=&quot;3&quot; unique_id=&quot;252627&quot;&gt;&lt;property id=&quot;20148&quot; value=&quot;5&quot;/&gt;&lt;property id=&quot;20300&quot; value=&quot;Slide 54&quot;/&gt;&lt;property id=&quot;20307&quot; value=&quot;577&quot;/&gt;&lt;/object&gt;&lt;object type=&quot;3&quot; unique_id=&quot;252628&quot;&gt;&lt;property id=&quot;20148&quot; value=&quot;5&quot;/&gt;&lt;property id=&quot;20300&quot; value=&quot;Slide 58 - &amp;quot;Other Candidates for Long-Acting ART in Development&amp;quot;&quot;/&gt;&lt;property id=&quot;20307&quot; value=&quot;473&quot;/&gt;&lt;/object&gt;&lt;object type=&quot;3&quot; unique_id=&quot;252629&quot;&gt;&lt;property id=&quot;20148&quot; value=&quot;5&quot;/&gt;&lt;property id=&quot;20300&quot; value=&quot;Slide 42 - &amp;quot;HPTN 083 and 084: Cabotegravir vs TDF/FTC for PrEP&amp;quot;&quot;/&gt;&lt;property id=&quot;20307&quot; value=&quot;1730&quot;/&gt;&lt;/object&gt;&lt;object type=&quot;3&quot; unique_id=&quot;252632&quot;&gt;&lt;property id=&quot;20148&quot; value=&quot;5&quot;/&gt;&lt;property id=&quot;20300&quot; value=&quot;Slide 11 - &amp;quot;Study 205889: Long-term Safety of Fostemsavir Through Wk 192&amp;quot;&quot;/&gt;&lt;property id=&quot;20307&quot; value=&quot;1732&quot;/&gt;&lt;/object&gt;&lt;object type=&quot;3&quot; unique_id=&quot;252635&quot;&gt;&lt;property id=&quot;20148&quot; value=&quot;5&quot;/&gt;&lt;property id=&quot;20300&quot; value=&quot;Slide 20 - &amp;quot;ATLAS: Safety&amp;quot;&quot;/&gt;&lt;property id=&quot;20307&quot; value=&quot;1734&quot;/&gt;&lt;/object&gt;&lt;object type=&quot;3&quot; unique_id=&quot;252636&quot;&gt;&lt;property id=&quot;20148&quot; value=&quot;5&quot;/&gt;&lt;property id=&quot;20300&quot; value=&quot;Slide 23 - &amp;quot;FLAIR: Efficacy at Wk 48 in ITT-E Population&amp;quot;&quot;/&gt;&lt;property id=&quot;20307&quot; value=&quot;1057&quot;/&gt;&lt;/object&gt;&lt;object type=&quot;3&quot; unique_id=&quot;252637&quot;&gt;&lt;property id=&quot;20148&quot; value=&quot;5&quot;/&gt;&lt;property id=&quot;20300&quot; value=&quot;Slide 56 - &amp;quot;HPTN 077: Cabotegravir Is Not Associated With Weight Gain In HIV-Uninfected Individuals&amp;quot;&quot;/&gt;&lt;property id=&quot;20307&quot; value=&quot;1102&quot;/&gt;&lt;/object&gt;&lt;object type=&quot;3&quot; unique_id=&quot;252638&quot;&gt;&lt;property id=&quot;20148&quot; value=&quot;5&quot;/&gt;&lt;property id=&quot;20300&quot; value=&quot;Slide 47 - &amp;quot;Second Apparent Case of HIV Cure:&amp;#x0D;&amp;#x0A;Timeline of Allo-HSCT and Viral Load Measures&amp;quot;&quot;/&gt;&lt;property id=&quot;20307&quot; value=&quot;1082&quot;/&gt;&lt;/object&gt;&lt;object type=&quot;3&quot; unique_id=&quot;253230&quot;&gt;&lt;property id=&quot;20148&quot; value=&quot;5&quot;/&gt;&lt;property id=&quot;20300&quot; value=&quot;Slide 46 - &amp;quot;Cure Strategies: GS-9722&amp;quot;&quot;/&gt;&lt;property id=&quot;20307&quot; value=&quot;1735&quot;/&gt;&lt;/object&gt;&lt;object type=&quot;3&quot; unique_id=&quot;253501&quot;&gt;&lt;property id=&quot;20148&quot; value=&quot;5&quot;/&gt;&lt;property id=&quot;20300&quot; value=&quot;Slide 48 - &amp;quot;Comparison With First Cure Case From 2009&amp;quot;&quot;/&gt;&lt;property id=&quot;20307&quot; value=&quot;1112&quot;/&gt;&lt;/object&gt;&lt;object type=&quot;3&quot; unique_id=&quot;254015&quot;&gt;&lt;property id=&quot;20148&quot; value=&quot;5&quot;/&gt;&lt;property id=&quot;20300&quot; value=&quot;Slide 2 - &amp;quot;Faculty Disclosures&amp;quot;&quot;/&gt;&lt;property id=&quot;20307&quot; value=&quot;424&quot;/&gt;&lt;/object&gt;&lt;object type=&quot;3&quot; unique_id=&quot;254017&quot;&gt;&lt;property id=&quot;20148&quot; value=&quot;5&quot;/&gt;&lt;property id=&quot;20300&quot; value=&quot;Slide 12 - &amp;quot;GSK2838232: A Novel Maturation Inhibitor&amp;quot;&quot;/&gt;&lt;property id=&quot;20307&quot; value=&quot;1739&quot;/&gt;&lt;/object&gt;&lt;object type=&quot;3&quot; unique_id=&quot;254018&quot;&gt;&lt;property id=&quot;20148&quot; value=&quot;5&quot;/&gt;&lt;property id=&quot;20300&quot; value=&quot;Slide 25 - &amp;quot;ATLAS and FLAIR: Treatment-Emergent Resistance&amp;quot;&quot;/&gt;&lt;property id=&quot;20307&quot; value=&quot;1738&quot;/&gt;&lt;/object&gt;&lt;object type=&quot;3&quot; unique_id=&quot;254592&quot;&gt;&lt;property id=&quot;20148&quot; value=&quot;5&quot;/&gt;&lt;property id=&quot;20300&quot; value=&quot;Slide 33 - &amp;quot;ACTG 5359: Long-acting Cabotegravir + Rilpivirine in Persons With HIV Nonadherent to Current ART&amp;quot;&quot;/&gt;&lt;property id=&quot;20307&quot; value=&quot;1740&quot;/&gt;&lt;/object&gt;&lt;object type=&quot;3&quot; unique_id=&quot;254594&quot;&gt;&lt;property id=&quot;20148&quot; value=&quot;5&quot;/&gt;&lt;property id=&quot;20300&quot; value=&quot;Slide 18 - &amp;quot;ATLAS: Baseline Characteristics&amp;quot;&quot;/&gt;&lt;property id=&quot;20307&quot; value=&quot;533&quot;/&gt;&lt;/object&gt;&lt;object type=&quot;3&quot; unique_id=&quot;254595&quot;&gt;&lt;property id=&quot;20148&quot; value=&quot;5&quot;/&gt;&lt;property id=&quot;20300&quot; value=&quot;Slide 19 - &amp;quot;ATLAS: Virologic Outcomes at Wk 48 (FDA Snapshot)&amp;quot;&quot;/&gt;&lt;property id=&quot;20307&quot; value=&quot;1741&quot;/&gt;&lt;/object&gt;&lt;object type=&quot;3&quot; unique_id=&quot;254701&quot;&gt;&lt;property id=&quot;20148&quot; value=&quot;5&quot;/&gt;&lt;property id=&quot;20300&quot; value=&quot;Slide 26 - &amp;quot;ATLAS and FLAIR: Patient-Reported Outcomes&amp;quot;&quot;/&gt;&lt;property id=&quot;20307&quot; value=&quot;538&quot;/&gt;&lt;/object&gt;&lt;object type=&quot;3&quot; unique_id=&quot;255021&quot;&gt;&lt;property id=&quot;20148&quot; value=&quot;5&quot;/&gt;&lt;property id=&quot;20300&quot; value=&quot;Slide 3 - &amp;quot;Let’s Vote!&amp;quot;&quot;/&gt;&lt;property id=&quot;20307&quot; value=&quot;1744&quot;/&gt;&lt;/object&gt;&lt;object type=&quot;3&quot; unique_id=&quot;255023&quot;&gt;&lt;property id=&quot;20148&quot; value=&quot;5&quot;/&gt;&lt;property id=&quot;20300&quot; value=&quot;Slide 32 - &amp;quot;Based on the ATLAS trial, in which person with HIV is there evidence for switching to long-acting injectable cabot&quot;/&gt;&lt;property id=&quot;20307&quot; value=&quot;1743&quot;/&gt;&lt;/object&gt;&lt;object type=&quot;3&quot; unique_id=&quot;255190&quot;&gt;&lt;property id=&quot;20148&quot; value=&quot;5&quot;/&gt;&lt;property id=&quot;20300&quot; value=&quot;Slide 28 - &amp;quot;Let’s Vote!&amp;quot;&quot;/&gt;&lt;property id=&quot;20307&quot; value=&quot;1745&quot;/&gt;&lt;/object&gt;&lt;object type=&quot;3&quot; unique_id=&quot;255416&quot;&gt;&lt;property id=&quot;20148&quot; value=&quot;5&quot;/&gt;&lt;property id=&quot;20300&quot; value=&quot;Slide 10 - &amp;quot;BRIGHTE Open-Label Extension: Efficacy at Wk 48&amp;quot;&quot;/&gt;&lt;property id=&quot;20307&quot; value=&quot;1746&quot;/&gt;&lt;/object&gt;&lt;object type=&quot;3&quot; unique_id=&quot;255417&quot;&gt;&lt;property id=&quot;20148&quot; value=&quot;5&quot;/&gt;&lt;property id=&quot;20300&quot; value=&quot;Slide 14 - &amp;quot;Unmet Need: Long-acting ART&amp;quot;&quot;/&gt;&lt;property id=&quot;20307&quot; value=&quot;1747&quot;/&gt;&lt;/object&gt;&lt;object type=&quot;3&quot; unique_id=&quot;255598&quot;&gt;&lt;property id=&quot;20148&quot; value=&quot;5&quot;/&gt;&lt;property id=&quot;20300&quot; value=&quot;Slide 43 - &amp;quot;Summary of Long-Acting Formulations for PrEP &amp;quot;&quot;/&gt;&lt;property id=&quot;20307&quot; value=&quot;1750&quot;/&gt;&lt;/object&gt;&lt;object type=&quot;3&quot; unique_id=&quot;257141&quot;&gt;&lt;property id=&quot;20148&quot; value=&quot;5&quot;/&gt;&lt;property id=&quot;20300&quot; value=&quot;Slide 29 - &amp;quot;Outcomes Case&amp;quot;&quot;/&gt;&lt;property id=&quot;20307&quot; value=&quot;1754&quot;/&gt;&lt;/object&gt;&lt;object type=&quot;3&quot; unique_id=&quot;257144&quot;&gt;&lt;property id=&quot;20148&quot; value=&quot;5&quot;/&gt;&lt;property id=&quot;20300&quot; value=&quot;Slide 57 - &amp;quot;Question&amp;quot;&quot;/&gt;&lt;property id=&quot;20307&quot; value=&quot;1756&quot;/&gt;&lt;/object&gt;&lt;object type=&quot;3&quot; unique_id=&quot;259023&quot;&gt;&lt;property id=&quot;20148&quot; value=&quot;5&quot;/&gt;&lt;property id=&quot;20300&quot; value=&quot;Slide 4&quot;/&gt;&lt;property id=&quot;20307&quot; value=&quot;1759&quot;/&gt;&lt;/object&gt;&lt;object type=&quot;3&quot; unique_id=&quot;259024&quot;&gt;&lt;property id=&quot;20148&quot; value=&quot;5&quot;/&gt;&lt;property id=&quot;20300&quot; value=&quot;Slide 5&quot;/&gt;&lt;property id=&quot;20307&quot; value=&quot;1757&quot;/&gt;&lt;/object&gt;&lt;object type=&quot;3&quot; unique_id=&quot;259025&quot;&gt;&lt;property id=&quot;20148&quot; value=&quot;5&quot;/&gt;&lt;property id=&quot;20300&quot; value=&quot;Slide 30&quot;/&gt;&lt;property id=&quot;20307&quot; value=&quot;1758&quot;/&gt;&lt;/object&gt;&lt;object type=&quot;3&quot; unique_id=&quot;259026&quot;&gt;&lt;property id=&quot;20148&quot; value=&quot;5&quot;/&gt;&lt;property id=&quot;20300&quot; value=&quot;Slide 31&quot;/&gt;&lt;property id=&quot;20307&quot; value=&quot;1760&quot;/&gt;&lt;/object&gt;&lt;/object&gt;&lt;object type=&quot;8&quot; unique_id=&quot;251359&quot;&gt;&lt;/object&gt;&lt;/object&gt;&lt;/database&gt;"/>
  <p:tag name="SECTOMILLISECCONVERTED" val="1"/>
</p:tagLst>
</file>

<file path=ppt/theme/theme1.xml><?xml version="1.0" encoding="utf-8"?>
<a:theme xmlns:a="http://schemas.openxmlformats.org/drawingml/2006/main" name="2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Category xmlns="446f4d14-94cf-41fa-9eea-be8b6e10e5b4">Downloadable Slides from Live</Document_x0020_Category>
    <_dlc_DocId xmlns="d359a8a5-731c-4a71-8636-5ac3511c1690">A4FR6MYESRRE-720121103-3</_dlc_DocId>
    <_dlc_DocIdUrl xmlns="d359a8a5-731c-4a71-8636-5ac3511c1690">
      <Url>https://intranet.clinicaloptions.com/mews/hiv/HIV_2022_CMOH_DM_(PRP4131)/Slides_-_Challenging/_layouts/15/DocIdRedir.aspx?ID=A4FR6MYESRRE-720121103-3</Url>
      <Description>A4FR6MYESRRE-720121103-3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8B9D6A231E12469C07E1361DAED86C" ma:contentTypeVersion="1" ma:contentTypeDescription="Create a new document." ma:contentTypeScope="" ma:versionID="a4f6e8ffc0313638fc392ad15d94f7f6">
  <xsd:schema xmlns:xsd="http://www.w3.org/2001/XMLSchema" xmlns:xs="http://www.w3.org/2001/XMLSchema" xmlns:p="http://schemas.microsoft.com/office/2006/metadata/properties" xmlns:ns2="d359a8a5-731c-4a71-8636-5ac3511c1690" xmlns:ns3="446f4d14-94cf-41fa-9eea-be8b6e10e5b4" targetNamespace="http://schemas.microsoft.com/office/2006/metadata/properties" ma:root="true" ma:fieldsID="f0b556d00d0ba822b48b511acd5c436f" ns2:_="" ns3:_="">
    <xsd:import namespace="d359a8a5-731c-4a71-8636-5ac3511c1690"/>
    <xsd:import namespace="446f4d14-94cf-41fa-9eea-be8b6e10e5b4"/>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59a8a5-731c-4a71-8636-5ac3511c169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46f4d14-94cf-41fa-9eea-be8b6e10e5b4"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Slides - Live"/>
          <xsd:enumeration value="Downloadable Slides from Live"/>
          <xsd:enumeration value="Slides - Live Print"/>
          <xsd:enumeration value="Permissions"/>
          <xsd:enumeration value="Outcomes - Questions"/>
          <xsd:enumeration value="Slide Des Req - Full Redra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C49FD3-3E8B-47E0-A2AE-83B5ABAEF0CF}">
  <ds:schemaRefs>
    <ds:schemaRef ds:uri="http://purl.org/dc/dcmitype/"/>
    <ds:schemaRef ds:uri="http://purl.org/dc/terms/"/>
    <ds:schemaRef ds:uri="http://purl.org/dc/elements/1.1/"/>
    <ds:schemaRef ds:uri="446f4d14-94cf-41fa-9eea-be8b6e10e5b4"/>
    <ds:schemaRef ds:uri="d359a8a5-731c-4a71-8636-5ac3511c1690"/>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DC96725-7430-4476-8AA8-A97A42E6F8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59a8a5-731c-4a71-8636-5ac3511c1690"/>
    <ds:schemaRef ds:uri="446f4d14-94cf-41fa-9eea-be8b6e10e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1125F8-6CE3-49C9-A01E-68952BE78B84}">
  <ds:schemaRefs>
    <ds:schemaRef ds:uri="http://schemas.microsoft.com/sharepoint/events"/>
  </ds:schemaRefs>
</ds:datastoreItem>
</file>

<file path=customXml/itemProps4.xml><?xml version="1.0" encoding="utf-8"?>
<ds:datastoreItem xmlns:ds="http://schemas.openxmlformats.org/officeDocument/2006/customXml" ds:itemID="{239AF5B3-796B-49FA-AE96-1D48346B76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655</TotalTime>
  <Words>8545</Words>
  <Application>Microsoft Office PowerPoint</Application>
  <PresentationFormat>Widescreen</PresentationFormat>
  <Paragraphs>1210</Paragraphs>
  <Slides>49</Slides>
  <Notes>47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Roboto</vt:lpstr>
      <vt:lpstr>Times</vt:lpstr>
      <vt:lpstr>Times New Roman</vt:lpstr>
      <vt:lpstr>Wingdings</vt:lpstr>
      <vt:lpstr>2_2017_HTAA_Diabetes</vt:lpstr>
      <vt:lpstr>Contemporary HIV Treatment and Prevention 2022: Optimizing HIV Outcomes in Challenging Scenarios </vt:lpstr>
      <vt:lpstr>About These Slides</vt:lpstr>
      <vt:lpstr>Core Faculty and Disclosure Information</vt:lpstr>
      <vt:lpstr>Program Directors</vt:lpstr>
      <vt:lpstr>Program Directors</vt:lpstr>
      <vt:lpstr>Program Director Disclosures</vt:lpstr>
      <vt:lpstr>Introduction</vt:lpstr>
      <vt:lpstr>A Clinical Challenge: Heavily Treatment–Experienced People With HIV</vt:lpstr>
      <vt:lpstr>Who Are the People With Multidrug Resistant HIV?</vt:lpstr>
      <vt:lpstr>Prevalence of Heavily Treatment–Experienced Patients With Multiclass Resistance/Limited Treatment Options </vt:lpstr>
      <vt:lpstr>Patient Case 1: Managing Virologic Failure in a Heavily Treatment–Experienced Patient</vt:lpstr>
      <vt:lpstr>Patient Case 1: Background</vt:lpstr>
      <vt:lpstr>DHHS: Managing Virologic Failure</vt:lpstr>
      <vt:lpstr>DHHS: Drug Resistance Testing in Virologic Failure</vt:lpstr>
      <vt:lpstr>DHHS: Types of Drug Resistance Testing</vt:lpstr>
      <vt:lpstr>DHHS: Selection of New ART Regimen</vt:lpstr>
      <vt:lpstr>Case 1: Stanford Database Resistance Interpretation</vt:lpstr>
      <vt:lpstr>Management of ARV Failure: Second Line and Beyond</vt:lpstr>
      <vt:lpstr>BENCHMRK: Number of Active Drugs Predicts  Outcomes in Treatment-Experienced Patients*</vt:lpstr>
      <vt:lpstr>Options for Active Drugs in Case  Patient With Multiclass Resistance</vt:lpstr>
      <vt:lpstr>EARNEST: NRTIs Maintain Activity Even With Extensive Resistance</vt:lpstr>
      <vt:lpstr>EARNEST: NRTIs Maintain Activity Even With Extensive Resistance</vt:lpstr>
      <vt:lpstr>NADIA: Second-line DTG vs DRV/RTV and TDF vs ZDV After NNRTI Failure in Sub-Saharan Africa</vt:lpstr>
      <vt:lpstr>NADIA Wk 48: After NNRTI Failure, Second-line DTG or DRV/RTV + 2 NRTIs Effective Regardless of NRTI Activity </vt:lpstr>
      <vt:lpstr>NADIA Wk 96: Noninferiority of DTG vs DRV/RTV Continued and Superiority of TDF vs ZDV Emerged</vt:lpstr>
      <vt:lpstr>Back to Our Original Case</vt:lpstr>
      <vt:lpstr>Options for Active Drugs in Case  Patient With Multiclass Resistance</vt:lpstr>
      <vt:lpstr>TMB-301/-311: Ibalizumab in Heavily Treatment–Experienced Adults With Multidrug-Resistant HIV</vt:lpstr>
      <vt:lpstr>TMB-301/-311: Safety, Immunologic Outcomes, and Effect of OBR Genotypic Susceptibility Score</vt:lpstr>
      <vt:lpstr>BRIGHTE: Fostemsavir in Heavily Treatment–Experienced Adults With Multidrug-Resistant HIV</vt:lpstr>
      <vt:lpstr>BRIGHTE: CD4+ Cell Counts Through Wk 240</vt:lpstr>
      <vt:lpstr>Ibalizumab and Fostemsavir: Administration Information for Patient Counseling</vt:lpstr>
      <vt:lpstr>CAPELLA: Lenacapavir in Heavily ART-Experienced PWH</vt:lpstr>
      <vt:lpstr>CAPELLA: LEN Efficacy at Wk 52</vt:lpstr>
      <vt:lpstr>CAPELLA: LEN Efficacy by Fully Active Agents in OBR at Wk 52</vt:lpstr>
      <vt:lpstr>CAPELLA: Emergent LEN Resistance Through Wk 52</vt:lpstr>
      <vt:lpstr>Regimen Choice for Case Patient</vt:lpstr>
      <vt:lpstr>Patient Case 2: Switching ART in a  Virologically Suppressed Person With  Suspected Underlying Resistance</vt:lpstr>
      <vt:lpstr>Patient Case 2: Background</vt:lpstr>
      <vt:lpstr>Considerations When Switching Regimens in  Virologically Suppressed Patients</vt:lpstr>
      <vt:lpstr>SWITCHMRK: A Cautionary Tale of  Between-Class Switches</vt:lpstr>
      <vt:lpstr>DHHS: Switching Regimens in Patients With  Viral Suppression and Underlying Drug Resistance</vt:lpstr>
      <vt:lpstr>Study 380-4030: Switch From DTG to BIC in  Patients With Viral Suppression</vt:lpstr>
      <vt:lpstr>Study 380-4030: Viral Suppression by  Baseline NRTI Resistance</vt:lpstr>
      <vt:lpstr>DHHS Guidelines: Recommendations for Poor CD4+  Cell Recovery Despite ART-Induced Viral Suppression</vt:lpstr>
      <vt:lpstr>Back to Our Original Case</vt:lpstr>
      <vt:lpstr>Patient Case 2: Update</vt:lpstr>
      <vt:lpstr>Take-home Points</vt:lpstr>
      <vt:lpstr>Go Online for More CCO  Education on HIV!</vt:lpstr>
    </vt:vector>
  </TitlesOfParts>
  <Manager/>
  <Company>Clinical Care Options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HIV Treatment and Prevention 2022: Optimizing HIV Outcomes in Challenging Scenarios</dc:title>
  <dc:subject/>
  <dc:creator>Clinical Care Options</dc:creator>
  <cp:keywords/>
  <dc:description/>
  <cp:lastModifiedBy>vwenzel@clinicaloptions.com</cp:lastModifiedBy>
  <cp:revision>16</cp:revision>
  <cp:lastPrinted>2019-10-04T14:10:51Z</cp:lastPrinted>
  <dcterms:created xsi:type="dcterms:W3CDTF">2019-02-05T21:53:11Z</dcterms:created>
  <dcterms:modified xsi:type="dcterms:W3CDTF">2022-12-13T20:24:01Z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0x010100948B9D6A231E12469C07E1361DAED86C</vt:lpwstr>
  </property>
  <property fmtid="{D5CDD505-2E9C-101B-9397-08002B2CF9AE}" pid="3" name="_dlc_DocIdItemGuid">
    <vt:lpwstr>6f5a2f77-d093-4bcd-aab3-17fc8d0b1304</vt:lpwstr>
  </property>
</Properties>
</file>